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FF17_26953D66.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FF985_AEFCD7AE.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5" r:id="rId4"/>
    <p:sldMasterId id="2147484036" r:id="rId5"/>
  </p:sldMasterIdLst>
  <p:notesMasterIdLst>
    <p:notesMasterId r:id="rId44"/>
  </p:notesMasterIdLst>
  <p:sldIdLst>
    <p:sldId id="2147483521" r:id="rId6"/>
    <p:sldId id="2147483522" r:id="rId7"/>
    <p:sldId id="273" r:id="rId8"/>
    <p:sldId id="2147483428" r:id="rId9"/>
    <p:sldId id="2147483414" r:id="rId10"/>
    <p:sldId id="265" r:id="rId11"/>
    <p:sldId id="2076138197" r:id="rId12"/>
    <p:sldId id="2147481196" r:id="rId13"/>
    <p:sldId id="2147483488" r:id="rId14"/>
    <p:sldId id="2147483502" r:id="rId15"/>
    <p:sldId id="2147479088" r:id="rId16"/>
    <p:sldId id="2147483491" r:id="rId17"/>
    <p:sldId id="2147483492" r:id="rId18"/>
    <p:sldId id="2147479086" r:id="rId19"/>
    <p:sldId id="2147479083" r:id="rId20"/>
    <p:sldId id="2147483493" r:id="rId21"/>
    <p:sldId id="2147483494" r:id="rId22"/>
    <p:sldId id="2147483498" r:id="rId23"/>
    <p:sldId id="2147483499" r:id="rId24"/>
    <p:sldId id="2147483495" r:id="rId25"/>
    <p:sldId id="2147481263" r:id="rId26"/>
    <p:sldId id="2147483501" r:id="rId27"/>
    <p:sldId id="2147483419" r:id="rId28"/>
    <p:sldId id="2147483418" r:id="rId29"/>
    <p:sldId id="2147483420" r:id="rId30"/>
    <p:sldId id="2147483430" r:id="rId31"/>
    <p:sldId id="2147483422" r:id="rId32"/>
    <p:sldId id="2147483528" r:id="rId33"/>
    <p:sldId id="2147483424" r:id="rId34"/>
    <p:sldId id="2147483527" r:id="rId35"/>
    <p:sldId id="2147483431" r:id="rId36"/>
    <p:sldId id="2147480962" r:id="rId37"/>
    <p:sldId id="2147483417" r:id="rId38"/>
    <p:sldId id="2147483415" r:id="rId39"/>
    <p:sldId id="2147481988" r:id="rId40"/>
    <p:sldId id="2147481989" r:id="rId41"/>
    <p:sldId id="2147483429" r:id="rId42"/>
    <p:sldId id="214748165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F279666-BEC0-4766-856C-41740737323E}">
          <p14:sldIdLst>
            <p14:sldId id="2147483521"/>
            <p14:sldId id="2147483522"/>
            <p14:sldId id="273"/>
            <p14:sldId id="2147483428"/>
            <p14:sldId id="2147483414"/>
          </p14:sldIdLst>
        </p14:section>
        <p14:section name="Contents" id="{D0A75998-3425-4235-AD3C-DC1B8D3623CF}">
          <p14:sldIdLst>
            <p14:sldId id="265"/>
            <p14:sldId id="2076138197"/>
            <p14:sldId id="2147481196"/>
            <p14:sldId id="2147483488"/>
            <p14:sldId id="2147483502"/>
            <p14:sldId id="2147479088"/>
            <p14:sldId id="2147483491"/>
            <p14:sldId id="2147483492"/>
            <p14:sldId id="2147479086"/>
            <p14:sldId id="2147479083"/>
            <p14:sldId id="2147483493"/>
            <p14:sldId id="2147483494"/>
            <p14:sldId id="2147483498"/>
            <p14:sldId id="2147483499"/>
            <p14:sldId id="2147483495"/>
            <p14:sldId id="2147481263"/>
            <p14:sldId id="2147483501"/>
            <p14:sldId id="2147483419"/>
            <p14:sldId id="2147483418"/>
            <p14:sldId id="2147483420"/>
            <p14:sldId id="2147483430"/>
            <p14:sldId id="2147483422"/>
            <p14:sldId id="2147483528"/>
            <p14:sldId id="2147483424"/>
            <p14:sldId id="2147483527"/>
            <p14:sldId id="2147483431"/>
            <p14:sldId id="2147480962"/>
          </p14:sldIdLst>
        </p14:section>
        <p14:section name="Outro" id="{676AC287-2A22-4BFD-9A0A-041FC5327E92}">
          <p14:sldIdLst>
            <p14:sldId id="2147483417"/>
            <p14:sldId id="2147483415"/>
            <p14:sldId id="2147481988"/>
            <p14:sldId id="2147481989"/>
            <p14:sldId id="2147483429"/>
            <p14:sldId id="214748165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C3652B-1DEF-3DC3-632E-E9A14A549401}" name="Josh Leporati" initials="JL" userId="S::jolepora@microsoft.com::ca50561b-4f2f-4ca8-baa4-ce5fc2b2589f" providerId="AD"/>
  <p188:author id="{D358AD4C-F155-A06A-52FD-B4B10B066D04}" name="Harumi Togo" initials="HT" userId="S::hatogo@microsoft.com::12c44749-4abc-4031-a974-c9c95d591b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51CB"/>
    <a:srgbClr val="FFFF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6" autoAdjust="0"/>
  </p:normalViewPr>
  <p:slideViewPr>
    <p:cSldViewPr snapToGrid="0">
      <p:cViewPr varScale="1">
        <p:scale>
          <a:sx n="132" d="100"/>
          <a:sy n="132" d="100"/>
        </p:scale>
        <p:origin x="1268" y="376"/>
      </p:cViewPr>
      <p:guideLst/>
    </p:cSldViewPr>
  </p:slideViewPr>
  <p:outlineViewPr>
    <p:cViewPr>
      <p:scale>
        <a:sx n="33" d="100"/>
        <a:sy n="33" d="100"/>
      </p:scale>
      <p:origin x="0" y="-62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umi Togo" userId="12c44749-4abc-4031-a974-c9c95d591b12" providerId="ADAL" clId="{F8AF62A6-1D26-4B06-98D0-1909AE1FC1EA}"/>
    <pc:docChg chg="delSld modSld modSection">
      <pc:chgData name="Harumi Togo" userId="12c44749-4abc-4031-a974-c9c95d591b12" providerId="ADAL" clId="{F8AF62A6-1D26-4B06-98D0-1909AE1FC1EA}" dt="2024-10-15T16:31:20.086" v="69" actId="962"/>
      <pc:docMkLst>
        <pc:docMk/>
      </pc:docMkLst>
      <pc:sldChg chg="addSp modSp mod">
        <pc:chgData name="Harumi Togo" userId="12c44749-4abc-4031-a974-c9c95d591b12" providerId="ADAL" clId="{F8AF62A6-1D26-4B06-98D0-1909AE1FC1EA}" dt="2024-10-15T16:31:20.086" v="69" actId="962"/>
        <pc:sldMkLst>
          <pc:docMk/>
          <pc:sldMk cId="2084257800" sldId="2147483431"/>
        </pc:sldMkLst>
      </pc:sldChg>
      <pc:sldChg chg="modSp mod">
        <pc:chgData name="Harumi Togo" userId="12c44749-4abc-4031-a974-c9c95d591b12" providerId="ADAL" clId="{F8AF62A6-1D26-4B06-98D0-1909AE1FC1EA}" dt="2024-10-15T16:30:17.908" v="6" actId="20577"/>
        <pc:sldMkLst>
          <pc:docMk/>
          <pc:sldMk cId="61611164" sldId="2147483501"/>
        </pc:sldMkLst>
      </pc:sldChg>
      <pc:sldChg chg="modSp mod">
        <pc:chgData name="Harumi Togo" userId="12c44749-4abc-4031-a974-c9c95d591b12" providerId="ADAL" clId="{F8AF62A6-1D26-4B06-98D0-1909AE1FC1EA}" dt="2024-10-15T16:29:35.776" v="1" actId="962"/>
        <pc:sldMkLst>
          <pc:docMk/>
          <pc:sldMk cId="3781558105" sldId="2147483521"/>
        </pc:sldMkLst>
      </pc:sldChg>
      <pc:sldChg chg="del">
        <pc:chgData name="Harumi Togo" userId="12c44749-4abc-4031-a974-c9c95d591b12" providerId="ADAL" clId="{F8AF62A6-1D26-4B06-98D0-1909AE1FC1EA}" dt="2024-10-15T16:29:38.584" v="2" actId="47"/>
        <pc:sldMkLst>
          <pc:docMk/>
          <pc:sldMk cId="2361061584" sldId="2147483523"/>
        </pc:sldMkLst>
      </pc:sldChg>
      <pc:sldChg chg="del">
        <pc:chgData name="Harumi Togo" userId="12c44749-4abc-4031-a974-c9c95d591b12" providerId="ADAL" clId="{F8AF62A6-1D26-4B06-98D0-1909AE1FC1EA}" dt="2024-10-15T16:29:47.617" v="5" actId="47"/>
        <pc:sldMkLst>
          <pc:docMk/>
          <pc:sldMk cId="3927578810" sldId="2147483525"/>
        </pc:sldMkLst>
      </pc:sldChg>
      <pc:sldChg chg="modSp mod">
        <pc:chgData name="Harumi Togo" userId="12c44749-4abc-4031-a974-c9c95d591b12" providerId="ADAL" clId="{F8AF62A6-1D26-4B06-98D0-1909AE1FC1EA}" dt="2024-10-15T16:30:40.379" v="54" actId="20577"/>
        <pc:sldMkLst>
          <pc:docMk/>
          <pc:sldMk cId="2265887396" sldId="2147483528"/>
        </pc:sldMkLst>
      </pc:sldChg>
    </pc:docChg>
  </pc:docChgLst>
</pc:chgInfo>
</file>

<file path=ppt/comments/modernComment_7FFFF985_AEFCD7AE.xml><?xml version="1.0" encoding="utf-8"?>
<p188:cmLst xmlns:a="http://schemas.openxmlformats.org/drawingml/2006/main" xmlns:r="http://schemas.openxmlformats.org/officeDocument/2006/relationships" xmlns:p188="http://schemas.microsoft.com/office/powerpoint/2018/8/main">
  <p188:cm id="{14683441-034A-4363-938D-2154226393E5}" authorId="{5DC3652B-1DEF-3DC3-632E-E9A14A549401}" created="2024-07-03T14:35:27.785">
    <ac:deMkLst xmlns:ac="http://schemas.microsoft.com/office/drawing/2013/main/command">
      <pc:docMk xmlns:pc="http://schemas.microsoft.com/office/powerpoint/2013/main/command"/>
      <pc:sldMk xmlns:pc="http://schemas.microsoft.com/office/powerpoint/2013/main/command" cId="2935805870" sldId="2147481989"/>
      <ac:spMk id="16" creationId="{223D5029-964A-376D-9A71-AB51FF35FA99}"/>
    </ac:deMkLst>
    <p188:txBody>
      <a:bodyPr/>
      <a:lstStyle/>
      <a:p>
        <a:r>
          <a:rPr lang="en-US"/>
          <a:t>[@Harumi Togo] - same thing here, the general "help" callout should be expanded to all vs just copilot ... or was just a direct offering for Copilot and we wouldn't offer for expanded series?</a:t>
        </a:r>
      </a:p>
    </p188:txBody>
  </p188:cm>
</p188:cmLst>
</file>

<file path=ppt/comments/modernComment_7FFFFF17_26953D66.xml><?xml version="1.0" encoding="utf-8"?>
<p188:cmLst xmlns:a="http://schemas.openxmlformats.org/drawingml/2006/main" xmlns:r="http://schemas.openxmlformats.org/officeDocument/2006/relationships" xmlns:p188="http://schemas.microsoft.com/office/powerpoint/2018/8/main">
  <p188:cm id="{BB975369-CE36-4B4F-B42F-1E4769E18491}" authorId="{5DC3652B-1DEF-3DC3-632E-E9A14A549401}" created="2024-07-03T14:34:40.485">
    <ac:deMkLst xmlns:ac="http://schemas.microsoft.com/office/drawing/2013/main/command">
      <pc:docMk xmlns:pc="http://schemas.microsoft.com/office/powerpoint/2013/main/command"/>
      <pc:sldMk xmlns:pc="http://schemas.microsoft.com/office/powerpoint/2013/main/command" cId="647314790" sldId="2147483415"/>
      <ac:spMk id="14" creationId="{9898F9E0-7342-CE59-3DA1-9BFB13FD53B4}"/>
    </ac:deMkLst>
    <p188:replyLst>
      <p188:reply id="{86C8804A-D09D-4E98-B380-B86C5663C7A5}" authorId="{5DC3652B-1DEF-3DC3-632E-E9A14A549401}" created="2024-08-28T12:40:52.340">
        <p188:txBody>
          <a:bodyPr/>
          <a:lstStyle/>
          <a:p>
            <a:r>
              <a:rPr lang="en-US"/>
              <a:t>I updated this with central survey / QR and link for this template example updated</a:t>
            </a:r>
          </a:p>
        </p188:txBody>
      </p188:reply>
    </p188:replyLst>
    <p188:txBody>
      <a:bodyPr/>
      <a:lstStyle/>
      <a:p>
        <a:r>
          <a:rPr lang="en-US"/>
          <a:t>[@Harumi Togo] We should make a copy of the current survey and expand it beyond just copilot labeled. Do you want to do individual ones for each series, or just an ongoing themed one where they can select the session they are attending? I'm a fan of one ongoing one just for our sake, but that puts a bit of dependency on the attendee selecting the right one they attended. I think if we make it clear though that can be easily accomplished?
anything extra you want to measure? Also - I LOVE the text here calling out the ask , it's light and fun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C0073-B2A4-4715-9987-420E3A384244}"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8963D-725B-467F-9103-A103F1BEB9D2}" type="slidenum">
              <a:rPr lang="en-US" smtClean="0"/>
              <a:t>‹#›</a:t>
            </a:fld>
            <a:endParaRPr lang="en-US"/>
          </a:p>
        </p:txBody>
      </p:sp>
    </p:spTree>
    <p:extLst>
      <p:ext uri="{BB962C8B-B14F-4D97-AF65-F5344CB8AC3E}">
        <p14:creationId xmlns:p14="http://schemas.microsoft.com/office/powerpoint/2010/main" val="290155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earn.microsoft.com/en-us/powershell/module/teams/get-csphonenumberassignmen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8963D-725B-467F-9103-A103F1BEB9D2}" type="slidenum">
              <a:rPr lang="en-US" smtClean="0"/>
              <a:t>11</a:t>
            </a:fld>
            <a:endParaRPr lang="en-US"/>
          </a:p>
        </p:txBody>
      </p:sp>
    </p:spTree>
    <p:extLst>
      <p:ext uri="{BB962C8B-B14F-4D97-AF65-F5344CB8AC3E}">
        <p14:creationId xmlns:p14="http://schemas.microsoft.com/office/powerpoint/2010/main" val="204717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Segoe UI" panose="020B0502040204020203" pitchFamily="34" charset="0"/>
                <a:ea typeface="Times New Roman" panose="02020603050405020304" pitchFamily="18" charset="0"/>
              </a:rPr>
              <a:t>[PRESENTER TALK TRACK]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000000"/>
              </a:solidFill>
              <a:effectLst/>
              <a:latin typeface="Segoe UI" panose="020B0502040204020203" pitchFamily="34" charset="0"/>
              <a:ea typeface="Times New Roman" panose="02020603050405020304" pitchFamily="18" charset="0"/>
            </a:endParaRPr>
          </a:p>
          <a:p>
            <a:pPr algn="l" rtl="0" fontAlgn="base"/>
            <a:r>
              <a:rPr lang="en-US" sz="1800" b="0" i="0">
                <a:solidFill>
                  <a:srgbClr val="000000"/>
                </a:solidFill>
                <a:effectLst/>
                <a:latin typeface="Calibri" panose="020F0502020204030204" pitchFamily="34" charset="0"/>
              </a:rPr>
              <a:t>This is Microsoft’s 1</a:t>
            </a:r>
            <a:r>
              <a:rPr lang="en-US" sz="1800" b="0" i="0" baseline="30000">
                <a:solidFill>
                  <a:srgbClr val="000000"/>
                </a:solidFill>
                <a:effectLst/>
                <a:latin typeface="Calibri" panose="020F0502020204030204" pitchFamily="34" charset="0"/>
              </a:rPr>
              <a:t>st</a:t>
            </a:r>
            <a:r>
              <a:rPr lang="en-US" sz="1800" b="0" i="0">
                <a:solidFill>
                  <a:srgbClr val="000000"/>
                </a:solidFill>
                <a:effectLst/>
                <a:latin typeface="Calibri" panose="020F0502020204030204" pitchFamily="34" charset="0"/>
              </a:rPr>
              <a:t> party solution. It is a fast and simple way to set up calling. This cloud-based solution does not require a session border controller or ’voice trunk’.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Teams Calling Plan provides users a primary phone number and calling minutes to make and receive phone calls via Microsoft Teams.</a:t>
            </a:r>
          </a:p>
          <a:p>
            <a:pPr algn="l" rtl="0" fontAlgn="base"/>
            <a:r>
              <a:rPr lang="en-US" sz="1800" b="0" i="0">
                <a:solidFill>
                  <a:srgbClr val="000000"/>
                </a:solidFill>
                <a:effectLst/>
                <a:latin typeface="Calibri" panose="020F0502020204030204"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While easy to set up and manage, Teams Calling Plans do not offer the customization and flexibility of Operator Connect or Direct Routing.</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Teams Calling Plans are currently available in 35 markets and continue to expand into new markets.</a:t>
            </a:r>
            <a:endParaRPr lang="en-US" sz="2800" b="0" i="0">
              <a:solidFill>
                <a:srgbClr val="000000"/>
              </a:solidFill>
              <a:effectLst/>
              <a:latin typeface="Segoe UI" panose="020B0502040204020203" pitchFamily="34" charset="0"/>
            </a:endParaRPr>
          </a:p>
          <a:p>
            <a:endParaRPr lang="en-US" sz="900">
              <a:solidFill>
                <a:schemeClr val="tx1"/>
              </a:solidFill>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7C35050-79AC-4FB3-9B15-5B62B59411B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54798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GUIDANCE]</a:t>
            </a:r>
          </a:p>
          <a:p>
            <a:endParaRPr lang="en-US"/>
          </a:p>
          <a:p>
            <a:r>
              <a:rPr lang="en-US"/>
              <a:t>This slide requires a more detailed technical awareness of Teams Phone architecture.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Teams Calling Plans offer all-in-the-cloud solution with Microsoft as your PSTN carrier, users are enabled with Teams Phone Standard and have a Calling Plan assigned which can offer </a:t>
            </a:r>
            <a:r>
              <a:rPr lang="en-US" sz="1200">
                <a:solidFill>
                  <a:schemeClr val="accent1"/>
                </a:solidFill>
                <a:latin typeface="+mj-lt"/>
              </a:rPr>
              <a:t>Local, long distance, and international calling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With Teams Calling Plans Microsoft provides your Cloud-based phone system, connectivity to the PSTN network and telephone numbers. Telephone numbers can be acquired new from Microsoft or ported from other PSTN carriers if you want to retain your existing phone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D2D0CE"/>
                </a:solidFill>
                <a:effectLst/>
                <a:latin typeface="-apple-system"/>
              </a:rPr>
              <a:t>With Teams Calling Plans, users get a phone number and a certain amount of minutes per month, depending on the plan they choose. Microsoft acts as the PSTN carrier, so there is no need for a separate contract with another provider. </a:t>
            </a:r>
            <a:endParaRPr kumimoji="0" lang="en-US" sz="12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sz="1800"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sz="1800"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 </a:t>
            </a:r>
            <a:endParaRPr lang="en-US" sz="1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9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6534D-CD82-4897-AF9E-CAF66EE3A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979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096D57-9336-4EDC-B737-0CCCFC26F9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94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solidFill>
                  <a:schemeClr val="tx1"/>
                </a:solidFill>
                <a:latin typeface="Segoe UI" panose="020B0502040204020203" pitchFamily="34" charset="0"/>
              </a:rPr>
              <a:t>[PRESENTER TALK TRACK]</a:t>
            </a:r>
          </a:p>
          <a:p>
            <a:endParaRPr lang="en-US" sz="900">
              <a:solidFill>
                <a:schemeClr val="tx1"/>
              </a:solidFill>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Operator Connect gives you the ability to choose from participating operators to host and manage your PSTN connectivity.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Operator Connect enables you to speed your time of deployment, while saving on infrastructure and management costs by reducing the need to purchase, maintain, and manage equipment.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sz="2800"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Select from 70+ participating operators. </a:t>
            </a:r>
            <a:endParaRPr lang="en-US" sz="2800" b="0" i="0">
              <a:solidFill>
                <a:srgbClr val="000000"/>
              </a:solidFill>
              <a:effectLst/>
              <a:latin typeface="Segoe UI" panose="020B0502040204020203" pitchFamily="34" charset="0"/>
            </a:endParaRPr>
          </a:p>
          <a:p>
            <a:endParaRPr lang="en-US" sz="900">
              <a:solidFill>
                <a:schemeClr val="tx1"/>
              </a:solidFill>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7C35050-79AC-4FB3-9B15-5B62B59411B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127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GUIDANCE]</a:t>
            </a:r>
          </a:p>
          <a:p>
            <a:endParaRPr lang="en-US"/>
          </a:p>
          <a:p>
            <a:r>
              <a:rPr lang="en-US"/>
              <a:t>This slide requires a more detailed technical awareness of Teams Phone architecture.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E6E6E6"/>
                </a:solidFill>
                <a:effectLst/>
                <a:latin typeface="Segoe UI" panose="020B0502040204020203" pitchFamily="34" charset="0"/>
              </a:rPr>
              <a:t>Operator Connect is an all-in-the-cloud solution directly integrating Microsoft Teams Phone with a qualified Operator, Microsoft provides Microsoft Teams and Phone System and qualified operators in the Operator Connect program manage the service for bringing PSTN calling to Teams. The qualified operator manages the PSTN calling services and Session Border Controllers as a service (</a:t>
            </a:r>
            <a:r>
              <a:rPr lang="en-GB" b="0" i="0" err="1">
                <a:solidFill>
                  <a:srgbClr val="E6E6E6"/>
                </a:solidFill>
                <a:effectLst/>
                <a:latin typeface="Segoe UI" panose="020B0502040204020203" pitchFamily="34" charset="0"/>
              </a:rPr>
              <a:t>SBCaas</a:t>
            </a:r>
            <a:r>
              <a:rPr lang="en-GB" b="0" i="0">
                <a:solidFill>
                  <a:srgbClr val="E6E6E6"/>
                </a:solidFill>
                <a:effectLst/>
                <a:latin typeface="Segoe UI" panose="020B0502040204020203" pitchFamily="34" charset="0"/>
              </a:rPr>
              <a:t>), allowing you to save on hardware purchase and management.</a:t>
            </a:r>
          </a:p>
          <a:p>
            <a:endParaRPr lang="en-GB" b="0" i="0">
              <a:solidFill>
                <a:srgbClr val="E6E6E6"/>
              </a:solidFill>
              <a:effectLst/>
              <a:latin typeface="Segoe UI" panose="020B0502040204020203" pitchFamily="34" charset="0"/>
            </a:endParaRPr>
          </a:p>
          <a:p>
            <a:pPr marR="0" algn="l" rtl="0">
              <a:buSzPts val="1200"/>
              <a:buFont typeface="Symbol" panose="05050102010706020507" pitchFamily="18" charset="2"/>
              <a:buNone/>
            </a:pPr>
            <a:r>
              <a:rPr lang="en-GB" sz="1800" b="0" i="0" u="none" strike="noStrike" baseline="0">
                <a:solidFill>
                  <a:srgbClr val="000000"/>
                </a:solidFill>
                <a:latin typeface="Segoe UI" panose="020B0502040204020203" pitchFamily="34" charset="0"/>
              </a:rPr>
              <a:t>Operator Connect allows you to quickly connect to your operator and assign phone numbers, directly from Teams Admin </a:t>
            </a:r>
            <a:r>
              <a:rPr lang="en-GB" sz="1800" b="0" i="0" u="none" strike="noStrike" baseline="0" err="1">
                <a:solidFill>
                  <a:srgbClr val="000000"/>
                </a:solidFill>
                <a:latin typeface="Segoe UI" panose="020B0502040204020203" pitchFamily="34" charset="0"/>
              </a:rPr>
              <a:t>Center</a:t>
            </a:r>
            <a:r>
              <a:rPr lang="en-US" sz="1800" b="0" i="0" u="none" strike="noStrike" baseline="0">
                <a:solidFill>
                  <a:srgbClr val="000000"/>
                </a:solidFill>
                <a:latin typeface="Segoe UI" panose="020B0502040204020203" pitchFamily="34" charset="0"/>
              </a:rPr>
              <a:t> with </a:t>
            </a:r>
            <a:r>
              <a:rPr lang="en-GB" sz="1800" b="0" i="0" u="none" strike="noStrike" baseline="0">
                <a:solidFill>
                  <a:srgbClr val="000000"/>
                </a:solidFill>
                <a:latin typeface="Segoe UI" panose="020B0502040204020203" pitchFamily="34" charset="0"/>
              </a:rPr>
              <a:t>enhanced support and reliability, operators provide technical support and shared service level agreements.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06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TALK TRACK]</a:t>
            </a:r>
          </a:p>
          <a:p>
            <a:endParaRPr lang="en-US"/>
          </a:p>
          <a:p>
            <a:pPr algn="l" rtl="0" fontAlgn="base"/>
            <a:r>
              <a:rPr lang="en-US" sz="1800" b="0" i="0">
                <a:solidFill>
                  <a:srgbClr val="000000"/>
                </a:solidFill>
                <a:effectLst/>
                <a:latin typeface="Calibri" panose="020F0502020204030204" pitchFamily="34" charset="0"/>
              </a:rPr>
              <a:t>Direct Routing lets you connect a supported, customer-provided Session Border Controller (SBC) to Microsoft Teams Phone. With this capability, you can configure on-premises Public Switched Telephone Network (PSTN) connectivity with Teams, </a:t>
            </a:r>
            <a:endParaRPr lang="en-US"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You can connect any PSTN trunk with Microsoft Teams Direct Routing to continue leveraging benefits of your existing design and PBX setup. Direct Routing provides the greatest flexibility in PSTN connectivity including: </a:t>
            </a:r>
            <a:endParaRPr lang="en-US"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Interoperability with analogue devices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Seamless migration plan to the cloud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Ability to leverage existing contracts with service providers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Ability to leverage on-prem devices until end of life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Deployment Flexibility </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1/20/2025 6:35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44881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GUIDANCE]</a:t>
            </a:r>
          </a:p>
          <a:p>
            <a:endParaRPr lang="en-US"/>
          </a:p>
          <a:p>
            <a:r>
              <a:rPr lang="en-US"/>
              <a:t>This slide requires a more detailed technical awareness of Teams Phone architecture.</a:t>
            </a:r>
          </a:p>
          <a:p>
            <a:endParaRPr lang="en-US"/>
          </a:p>
          <a:p>
            <a:pPr algn="l"/>
            <a:r>
              <a:rPr lang="en-GB" b="0" i="0">
                <a:solidFill>
                  <a:srgbClr val="E6E6E6"/>
                </a:solidFill>
                <a:effectLst/>
                <a:latin typeface="Segoe UI" panose="020B0502040204020203" pitchFamily="34" charset="0"/>
              </a:rPr>
              <a:t>With Direct routing you connect your own supported Session Border Controller (SBC) to Teams Phone to a PSTN telephony carrier.</a:t>
            </a:r>
          </a:p>
          <a:p>
            <a:pPr algn="l"/>
            <a:endParaRPr lang="en-GB" b="0" i="0">
              <a:solidFill>
                <a:srgbClr val="E6E6E6"/>
              </a:solidFill>
              <a:effectLst/>
              <a:latin typeface="Segoe UI" panose="020B0502040204020203" pitchFamily="34" charset="0"/>
            </a:endParaRPr>
          </a:p>
          <a:p>
            <a:pPr algn="l">
              <a:buFont typeface="Arial" panose="020B0604020202020204" pitchFamily="34" charset="0"/>
              <a:buNone/>
            </a:pPr>
            <a:r>
              <a:rPr lang="en-GB" b="0" i="0">
                <a:solidFill>
                  <a:srgbClr val="E6E6E6"/>
                </a:solidFill>
                <a:effectLst/>
                <a:latin typeface="Segoe UI" panose="020B0502040204020203" pitchFamily="34" charset="0"/>
              </a:rPr>
              <a:t>Microsoft provides Microsoft Teams and Phone System and you configure and manage the SBC and PSTN carrier, or it can be configured and managed by your carrier or partner.</a:t>
            </a:r>
          </a:p>
          <a:p>
            <a:pPr algn="l">
              <a:buFont typeface="Arial" panose="020B0604020202020204" pitchFamily="34" charset="0"/>
              <a:buNone/>
            </a:pPr>
            <a:endParaRPr lang="en-GB" b="0" i="0">
              <a:solidFill>
                <a:srgbClr val="E6E6E6"/>
              </a:solidFill>
              <a:effectLst/>
              <a:latin typeface="Segoe UI" panose="020B0502040204020203" pitchFamily="34" charset="0"/>
            </a:endParaRPr>
          </a:p>
          <a:p>
            <a:pPr algn="l">
              <a:buFont typeface="Arial" panose="020B0604020202020204" pitchFamily="34" charset="0"/>
              <a:buNone/>
            </a:pPr>
            <a:r>
              <a:rPr lang="en-GB" b="0" i="0">
                <a:solidFill>
                  <a:srgbClr val="E6E6E6"/>
                </a:solidFill>
                <a:effectLst/>
                <a:latin typeface="Segoe UI" panose="020B0502040204020203" pitchFamily="34" charset="0"/>
              </a:rPr>
              <a:t>Direct routing offers interoperability between your telephony equipment—such as a third-party PBX, voice apps, contact </a:t>
            </a:r>
            <a:r>
              <a:rPr lang="en-GB" b="0" i="0" err="1">
                <a:solidFill>
                  <a:srgbClr val="E6E6E6"/>
                </a:solidFill>
                <a:effectLst/>
                <a:latin typeface="Segoe UI" panose="020B0502040204020203" pitchFamily="34" charset="0"/>
              </a:rPr>
              <a:t>center</a:t>
            </a:r>
            <a:r>
              <a:rPr lang="en-GB" b="0" i="0">
                <a:solidFill>
                  <a:srgbClr val="E6E6E6"/>
                </a:solidFill>
                <a:effectLst/>
                <a:latin typeface="Segoe UI" panose="020B0502040204020203" pitchFamily="34" charset="0"/>
              </a:rPr>
              <a:t> and </a:t>
            </a:r>
            <a:r>
              <a:rPr lang="en-GB" b="0" i="0" err="1">
                <a:solidFill>
                  <a:srgbClr val="E6E6E6"/>
                </a:solidFill>
                <a:effectLst/>
                <a:latin typeface="Segoe UI" panose="020B0502040204020203" pitchFamily="34" charset="0"/>
              </a:rPr>
              <a:t>analog</a:t>
            </a:r>
            <a:r>
              <a:rPr lang="en-GB" b="0" i="0">
                <a:solidFill>
                  <a:srgbClr val="E6E6E6"/>
                </a:solidFill>
                <a:effectLst/>
                <a:latin typeface="Segoe UI" panose="020B0502040204020203" pitchFamily="34" charset="0"/>
              </a:rPr>
              <a:t> devices—and Teams Phone.</a:t>
            </a:r>
          </a:p>
          <a:p>
            <a:pPr algn="l"/>
            <a:endParaRPr lang="en-GB" b="0" i="0">
              <a:solidFill>
                <a:srgbClr val="E6E6E6"/>
              </a:solidFill>
              <a:effectLst/>
              <a:latin typeface="Segoe UI" panose="020B0502040204020203" pitchFamily="34" charset="0"/>
            </a:endParaRPr>
          </a:p>
          <a:p>
            <a:pPr algn="l"/>
            <a:r>
              <a:rPr lang="en-GB" b="0" i="0">
                <a:solidFill>
                  <a:srgbClr val="E6E6E6"/>
                </a:solidFill>
                <a:effectLst/>
                <a:latin typeface="Segoe UI" panose="020B0502040204020203" pitchFamily="34" charset="0"/>
              </a:rPr>
              <a:t>This option requires:</a:t>
            </a:r>
          </a:p>
          <a:p>
            <a:pPr marL="171450" indent="-171450" algn="l">
              <a:buFont typeface="Arial" panose="020B0604020202020204" pitchFamily="34" charset="0"/>
              <a:buChar char="•"/>
            </a:pPr>
            <a:r>
              <a:rPr lang="en-GB" b="0" i="0">
                <a:solidFill>
                  <a:srgbClr val="E6E6E6"/>
                </a:solidFill>
                <a:effectLst/>
                <a:latin typeface="Segoe UI" panose="020B0502040204020203" pitchFamily="34" charset="0"/>
              </a:rPr>
              <a:t>Uninterrupted connection to Microsoft 365.</a:t>
            </a:r>
          </a:p>
          <a:p>
            <a:pPr marL="171450" indent="-171450" algn="l">
              <a:buFont typeface="Arial" panose="020B0604020202020204" pitchFamily="34" charset="0"/>
              <a:buChar char="•"/>
            </a:pPr>
            <a:r>
              <a:rPr lang="en-GB" b="0" i="0">
                <a:solidFill>
                  <a:srgbClr val="E6E6E6"/>
                </a:solidFill>
                <a:effectLst/>
                <a:latin typeface="Segoe UI" panose="020B0502040204020203" pitchFamily="34" charset="0"/>
              </a:rPr>
              <a:t>Deploying and maintaining a supported SBC.</a:t>
            </a:r>
          </a:p>
          <a:p>
            <a:pPr marL="171450" indent="-171450" algn="l">
              <a:buFont typeface="Arial" panose="020B0604020202020204" pitchFamily="34" charset="0"/>
              <a:buChar char="•"/>
            </a:pPr>
            <a:r>
              <a:rPr lang="en-GB" b="0" i="0">
                <a:solidFill>
                  <a:srgbClr val="E6E6E6"/>
                </a:solidFill>
                <a:effectLst/>
                <a:latin typeface="Segoe UI" panose="020B0502040204020203" pitchFamily="34" charset="0"/>
              </a:rPr>
              <a:t>A contract with a third-party carrier. (Unless deployed as an option to provide connection to third-party PBX, </a:t>
            </a:r>
            <a:r>
              <a:rPr lang="en-GB" b="0" i="0" err="1">
                <a:solidFill>
                  <a:srgbClr val="E6E6E6"/>
                </a:solidFill>
                <a:effectLst/>
                <a:latin typeface="Segoe UI" panose="020B0502040204020203" pitchFamily="34" charset="0"/>
              </a:rPr>
              <a:t>analog</a:t>
            </a:r>
            <a:r>
              <a:rPr lang="en-GB" b="0" i="0">
                <a:solidFill>
                  <a:srgbClr val="E6E6E6"/>
                </a:solidFill>
                <a:effectLst/>
                <a:latin typeface="Segoe UI" panose="020B0502040204020203" pitchFamily="34" charset="0"/>
              </a:rPr>
              <a:t> devices, or other telephony equipment for users who are on Teams Phone with Calling Plan.)</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26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solidFill>
                  <a:schemeClr val="tx1"/>
                </a:solidFill>
                <a:latin typeface="Segoe UI" panose="020B0502040204020203" pitchFamily="34" charset="0"/>
              </a:rPr>
              <a:t>[PRESENTER TALK TRACK]</a:t>
            </a:r>
          </a:p>
          <a:p>
            <a:endParaRPr lang="en-US" sz="800">
              <a:solidFill>
                <a:schemeClr val="tx1"/>
              </a:solidFill>
              <a:latin typeface="Segoe UI" panose="020B0502040204020203" pitchFamily="34" charset="0"/>
            </a:endParaRPr>
          </a:p>
          <a:p>
            <a:pPr algn="l" rtl="0" fontAlgn="base"/>
            <a:r>
              <a:rPr lang="en-US" sz="1100" b="0" i="0">
                <a:solidFill>
                  <a:srgbClr val="000000"/>
                </a:solidFill>
                <a:effectLst/>
                <a:latin typeface="Calibri" panose="020F0502020204030204" pitchFamily="34" charset="0"/>
              </a:rPr>
              <a:t>Microsoft Teams Phone Mobile is an intuitive, mobile-first Teams experience that allows business users to access Teams capabilities through their mobile identity on both their native dialer and any Teams endpoint. </a:t>
            </a:r>
            <a:endParaRPr lang="en-US" sz="800" b="0" i="0">
              <a:solidFill>
                <a:srgbClr val="000000"/>
              </a:solidFill>
              <a:effectLst/>
              <a:latin typeface="Segoe UI" panose="020B0502040204020203" pitchFamily="34" charset="0"/>
            </a:endParaRPr>
          </a:p>
          <a:p>
            <a:pPr algn="l" rtl="0" fontAlgn="base"/>
            <a:r>
              <a:rPr lang="en-US" sz="1100" b="0" i="0">
                <a:solidFill>
                  <a:srgbClr val="000000"/>
                </a:solidFill>
                <a:effectLst/>
                <a:latin typeface="Calibri" panose="020F0502020204030204" pitchFamily="34" charset="0"/>
              </a:rPr>
              <a:t> </a:t>
            </a:r>
            <a:endParaRPr lang="en-US" sz="800" b="0" i="0">
              <a:solidFill>
                <a:srgbClr val="000000"/>
              </a:solidFill>
              <a:effectLst/>
              <a:latin typeface="Segoe UI" panose="020B0502040204020203" pitchFamily="34" charset="0"/>
            </a:endParaRPr>
          </a:p>
          <a:p>
            <a:pPr algn="l" rtl="0" fontAlgn="base"/>
            <a:r>
              <a:rPr lang="en-US" sz="1100" b="0" i="0">
                <a:solidFill>
                  <a:srgbClr val="000000"/>
                </a:solidFill>
                <a:effectLst/>
                <a:latin typeface="Calibri" panose="020F0502020204030204" pitchFamily="34" charset="0"/>
              </a:rPr>
              <a:t>The solution delivers cellular network quality of service to Teams communications, while allowing customers to enforce business policies, reduce costs, and improve the user experience for the growing mobile workforce.</a:t>
            </a:r>
            <a:endParaRPr lang="en-US" sz="1100"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7C35050-79AC-4FB3-9B15-5B62B59411B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430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fontAlgn="base">
              <a:lnSpc>
                <a:spcPct val="107000"/>
              </a:lnSpc>
              <a:defRPr/>
            </a:pPr>
            <a:r>
              <a:rPr lang="en-US" sz="1800">
                <a:latin typeface="Segoe UI"/>
                <a:cs typeface="Segoe UI"/>
              </a:rPr>
              <a:t>Hit Record</a:t>
            </a:r>
          </a:p>
          <a:p>
            <a:pPr defTabSz="929305" fontAlgn="base">
              <a:lnSpc>
                <a:spcPct val="107000"/>
              </a:lnSpc>
              <a:defRPr/>
            </a:pPr>
            <a:endParaRPr lang="en-US" sz="1800">
              <a:solidFill>
                <a:srgbClr val="000000"/>
              </a:solidFill>
              <a:latin typeface="Segoe UI" panose="020B0502040204020203" pitchFamily="34" charset="0"/>
              <a:ea typeface="Calibri" panose="020F0502020204030204" pitchFamily="34" charset="0"/>
              <a:cs typeface="Arial" panose="020B0604020202020204" pitchFamily="34" charset="0"/>
            </a:endParaRPr>
          </a:p>
          <a:p>
            <a:pPr marL="0" marR="0" lvl="0" indent="0" algn="l" defTabSz="929305" rtl="0" eaLnBrk="1" fontAlgn="base" latinLnBrk="0" hangingPunct="1">
              <a:lnSpc>
                <a:spcPct val="107000"/>
              </a:lnSpc>
              <a:spcBef>
                <a:spcPts val="0"/>
              </a:spcBef>
              <a:spcAft>
                <a:spcPts val="333"/>
              </a:spcAft>
              <a:buClrTx/>
              <a:buSzTx/>
              <a:buFontTx/>
              <a:buNone/>
              <a:tabLst/>
              <a:defRPr/>
            </a:pPr>
            <a:r>
              <a:rPr lang="en-US" sz="1800">
                <a:solidFill>
                  <a:srgbClr val="000000"/>
                </a:solidFill>
                <a:latin typeface="Segoe UI"/>
                <a:ea typeface="Calibri"/>
                <a:cs typeface="Segoe UI"/>
              </a:rPr>
              <a:t>Hello everyone – and welcome to the Customer Hub series, “</a:t>
            </a:r>
            <a:r>
              <a:rPr lang="nn-NO" sz="4400" b="1" i="0">
                <a:solidFill>
                  <a:srgbClr val="000000"/>
                </a:solidFill>
                <a:effectLst/>
                <a:highlight>
                  <a:srgbClr val="F5F5F5"/>
                </a:highlight>
                <a:latin typeface="SegoeUI Semibold"/>
                <a:ea typeface="Calibri"/>
                <a:cs typeface="Segoe UI"/>
              </a:rPr>
              <a:t>Teams Phone Customer Hub</a:t>
            </a:r>
            <a:r>
              <a:rPr lang="nn-NO" sz="4400" b="1" i="0">
                <a:solidFill>
                  <a:srgbClr val="000000"/>
                </a:solidFill>
                <a:effectLst/>
                <a:highlight>
                  <a:srgbClr val="F5F5F5"/>
                </a:highlight>
                <a:latin typeface="SegoeUI Semibold"/>
              </a:rPr>
              <a:t>’</a:t>
            </a:r>
            <a:r>
              <a:rPr lang="en-US" sz="1800">
                <a:solidFill>
                  <a:srgbClr val="000000"/>
                </a:solidFill>
                <a:latin typeface="Segoe UI"/>
                <a:ea typeface="Calibri"/>
                <a:cs typeface="Segoe UI"/>
              </a:rPr>
              <a:t> </a:t>
            </a:r>
            <a:endParaRPr lang="en-US" sz="1800">
              <a:latin typeface="Segoe UI"/>
              <a:ea typeface="Calibri"/>
              <a:cs typeface="Segoe UI"/>
            </a:endParaRPr>
          </a:p>
          <a:p>
            <a:pPr fontAlgn="base">
              <a:lnSpc>
                <a:spcPct val="107000"/>
              </a:lnSpc>
            </a:pPr>
            <a:r>
              <a:rPr lang="en-US" sz="1800">
                <a:solidFill>
                  <a:srgbClr val="000000"/>
                </a:solidFill>
                <a:latin typeface="Segoe UI"/>
                <a:ea typeface="Calibri"/>
                <a:cs typeface="Segoe UI"/>
              </a:rPr>
              <a:t>My name is Harumi Togo and I’m on the Technical Strategy team here at Microsoft and I’ll be your host today. Before we get started, I have information I’d like to share.</a:t>
            </a:r>
            <a:endParaRPr lang="en-US" sz="1800">
              <a:latin typeface="Segoe UI"/>
              <a:ea typeface="Calibri"/>
              <a:cs typeface="Segoe U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7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a:effectLst/>
                <a:ea typeface="Calibri" panose="020F0502020204030204" pitchFamily="34" charset="0"/>
                <a:cs typeface="Times New Roman" panose="02020603050405020304" pitchFamily="18" charset="0"/>
              </a:rPr>
              <a:t>[Presenter Track]</a:t>
            </a:r>
          </a:p>
          <a:p>
            <a:pPr marL="0" indent="0">
              <a:buFont typeface="Arial" panose="020B0604020202020204" pitchFamily="34" charset="0"/>
              <a:buNone/>
            </a:pPr>
            <a:br>
              <a:rPr lang="en-US">
                <a:ea typeface="Calibri" panose="020F0502020204030204"/>
                <a:cs typeface="Calibri" panose="020F0502020204030204"/>
              </a:rPr>
            </a:br>
            <a:r>
              <a:rPr lang="en-US">
                <a:ea typeface="Calibri" panose="020F0502020204030204"/>
                <a:cs typeface="Calibri" panose="020F0502020204030204"/>
              </a:rPr>
              <a:t>Teams Phone Mobile participating operators and market coverage continues to grow. Let me know if there are any markets not listed here you would like us to add, and I’ll share with my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2292C-75EF-4192-B36E-810167212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90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TALK TRACK]</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promised, this is the second (and last) time you’ll see this slide today. I want to be a good teacher and remind you of all the good things we just discussed.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rtl="0" fontAlgn="base"/>
            <a:r>
              <a:rPr lang="en-US" sz="1800" b="0" i="0">
                <a:solidFill>
                  <a:srgbClr val="000000"/>
                </a:solidFill>
                <a:effectLst/>
                <a:latin typeface="Calibri" panose="020F0502020204030204" pitchFamily="34" charset="0"/>
              </a:rPr>
              <a:t>This side-by-side view of the connectivity options for Teams Phone provides a high-level comparison and reason to choose, ordered from minimal configuration to highly customizable.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You are able to select one or more of these connectivity options for your organization.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F75A-F2DB-4BAA-975A-D9CC24BA7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95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Daryl pass to Brooks</a:t>
            </a:r>
          </a:p>
        </p:txBody>
      </p:sp>
      <p:sp>
        <p:nvSpPr>
          <p:cNvPr id="4" name="Slide Number Placeholder 3"/>
          <p:cNvSpPr>
            <a:spLocks noGrp="1"/>
          </p:cNvSpPr>
          <p:nvPr>
            <p:ph type="sldNum" sz="quarter" idx="5"/>
          </p:nvPr>
        </p:nvSpPr>
        <p:spPr/>
        <p:txBody>
          <a:bodyPr/>
          <a:lstStyle/>
          <a:p>
            <a:fld id="{EE18963D-725B-467F-9103-A103F1BEB9D2}" type="slidenum">
              <a:rPr lang="en-US" smtClean="0"/>
              <a:t>23</a:t>
            </a:fld>
            <a:endParaRPr lang="en-US"/>
          </a:p>
        </p:txBody>
      </p:sp>
    </p:spTree>
    <p:extLst>
      <p:ext uri="{BB962C8B-B14F-4D97-AF65-F5344CB8AC3E}">
        <p14:creationId xmlns:p14="http://schemas.microsoft.com/office/powerpoint/2010/main" val="375372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TALK TRACK]</a:t>
            </a:r>
          </a:p>
          <a:p>
            <a:endParaRPr lang="en-US"/>
          </a:p>
          <a:p>
            <a:endParaRPr lang="en-US"/>
          </a:p>
          <a:p>
            <a:r>
              <a:rPr lang="en-US"/>
              <a:t>We're here to talk about the shared calling capability in Teams Phone. </a:t>
            </a:r>
          </a:p>
          <a:p>
            <a:endParaRPr lang="en-US"/>
          </a:p>
          <a:p>
            <a:pPr algn="l" rtl="0" fontAlgn="base"/>
            <a:r>
              <a:rPr lang="en-US" sz="1800" b="0" i="0">
                <a:solidFill>
                  <a:srgbClr val="000000"/>
                </a:solidFill>
                <a:effectLst/>
                <a:latin typeface="Calibri"/>
                <a:cs typeface="Calibri"/>
              </a:rPr>
              <a:t>Shared calling allows you to enable groups of users to make and receive PSTN calls using a shared phone number and calling plan – enabling you to quickly deploy calling across groups or your entire organization, as well as pooling calling plan minutes across users.  </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With shared calling, a single phone number and calling plan can be shared across a users licensed for Teams Phone, either through E5 or Teams Phone Standard.  </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Whether supporting 10 people in a small office or 10,000 users in an enterprise, you can easily enable shared calling in the Teams admin center by creating a custom shared calling policy, assigning a resource and phone number to the custom policy, and then assigning users to this policy. </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a:cs typeface="Calibri"/>
              </a:rPr>
              <a:t>How it works</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a:cs typeface="Calibri"/>
              </a:rPr>
              <a:t>Inbound calling</a:t>
            </a:r>
          </a:p>
          <a:p>
            <a:pPr algn="l" rtl="0" fontAlgn="base"/>
            <a:endParaRPr lang="en-US" sz="1800" b="0" i="0">
              <a:solidFill>
                <a:srgbClr val="000000"/>
              </a:solidFill>
              <a:effectLst/>
              <a:latin typeface="Calibri" panose="020F0502020204030204" pitchFamily="34" charset="0"/>
            </a:endParaRP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External caller places a call to a shared number</a:t>
            </a:r>
            <a:endParaRPr lang="en-US" sz="1200" b="0" i="0" u="none" strike="noStrike" kern="1200" cap="none" spc="0" normalizeH="0" baseline="0" noProof="0">
              <a:ln>
                <a:noFill/>
              </a:ln>
              <a:solidFill>
                <a:srgbClr val="000000"/>
              </a:solidFill>
              <a:effectLst/>
              <a:uLnTx/>
              <a:uFillTx/>
              <a:latin typeface="Segoe UI"/>
              <a:cs typeface="Segoe UI"/>
            </a:endParaRP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Call is routed through name to desired call recipient</a:t>
            </a:r>
            <a:endParaRPr lang="en-US" sz="1200" b="0" i="0" u="none" strike="noStrike" kern="1200" cap="none" spc="0" normalizeH="0" baseline="0" noProof="0">
              <a:ln>
                <a:noFill/>
              </a:ln>
              <a:solidFill>
                <a:srgbClr val="000000"/>
              </a:solidFill>
              <a:effectLst/>
              <a:uLnTx/>
              <a:uFillTx/>
              <a:latin typeface="Segoe UI"/>
              <a:cs typeface="Segoe UI"/>
            </a:endParaRP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Call recipient answers call in the Teams app</a:t>
            </a:r>
            <a:endParaRPr lang="en-US" sz="1200" b="0" i="0" u="none" strike="noStrike" kern="1200" cap="none" spc="0" normalizeH="0" baseline="0" noProof="0">
              <a:ln>
                <a:noFill/>
              </a:ln>
              <a:solidFill>
                <a:srgbClr val="000000"/>
              </a:solidFill>
              <a:effectLst/>
              <a:uLnTx/>
              <a:uFillTx/>
              <a:latin typeface="Segoe UI"/>
              <a:cs typeface="Segoe UI"/>
            </a:endParaRPr>
          </a:p>
          <a:p>
            <a:pPr algn="l" rtl="0" fontAlgn="base"/>
            <a:endParaRPr lang="en-US" b="0" i="0">
              <a:solidFill>
                <a:srgbClr val="000000"/>
              </a:solidFill>
              <a:effectLst/>
              <a:latin typeface="Segoe UI" panose="020B0502040204020203" pitchFamily="34" charset="0"/>
            </a:endParaRPr>
          </a:p>
          <a:p>
            <a:pPr algn="l" rtl="0" fontAlgn="base"/>
            <a:r>
              <a:rPr lang="en-US" b="0" i="0">
                <a:solidFill>
                  <a:srgbClr val="000000"/>
                </a:solidFill>
                <a:effectLst/>
                <a:latin typeface="Segoe UI"/>
                <a:cs typeface="Segoe UI"/>
              </a:rPr>
              <a:t>Outbound calling</a:t>
            </a:r>
          </a:p>
          <a:p>
            <a:pPr algn="l" rtl="0" fontAlgn="base"/>
            <a:endParaRPr lang="en-US" b="0" i="0">
              <a:solidFill>
                <a:srgbClr val="000000"/>
              </a:solidFill>
              <a:effectLst/>
              <a:latin typeface="Segoe UI" panose="020B0502040204020203" pitchFamily="34" charset="0"/>
            </a:endParaRPr>
          </a:p>
          <a:p>
            <a:pPr marL="228600" indent="-228600">
              <a:spcBef>
                <a:spcPts val="600"/>
              </a:spcBef>
              <a:spcAft>
                <a:spcPts val="1200"/>
              </a:spcAft>
              <a:buFont typeface="+mj-lt"/>
              <a:buAutoNum type="arabicPeriod"/>
              <a:defRPr/>
            </a:pPr>
            <a:r>
              <a:rPr lang="en-US" sz="1200">
                <a:solidFill>
                  <a:srgbClr val="000000"/>
                </a:solidFill>
                <a:latin typeface="Segoe UI"/>
              </a:rPr>
              <a:t>User dials a phone number from the Teams app</a:t>
            </a:r>
            <a:endParaRPr lang="en-US" sz="1200">
              <a:solidFill>
                <a:srgbClr val="000000"/>
              </a:solidFill>
              <a:latin typeface="Segoe UI"/>
              <a:cs typeface="Segoe UI"/>
            </a:endParaRPr>
          </a:p>
          <a:p>
            <a:pPr marL="228600" indent="-228600">
              <a:spcBef>
                <a:spcPts val="600"/>
              </a:spcBef>
              <a:spcAft>
                <a:spcPts val="1200"/>
              </a:spcAft>
              <a:buFont typeface="+mj-lt"/>
              <a:buAutoNum type="arabicPeriod"/>
              <a:defRPr/>
            </a:pPr>
            <a:r>
              <a:rPr lang="en-US" sz="1200">
                <a:solidFill>
                  <a:srgbClr val="000000"/>
                </a:solidFill>
                <a:latin typeface="Segoe UI"/>
              </a:rPr>
              <a:t>Call is routed through the resource account to the call recipient</a:t>
            </a:r>
            <a:endParaRPr lang="en-US" sz="1200">
              <a:solidFill>
                <a:srgbClr val="000000"/>
              </a:solidFill>
              <a:latin typeface="Segoe UI"/>
              <a:cs typeface="Segoe UI"/>
            </a:endParaRPr>
          </a:p>
          <a:p>
            <a:pPr marL="228600" indent="-228600">
              <a:spcBef>
                <a:spcPts val="600"/>
              </a:spcBef>
              <a:spcAft>
                <a:spcPts val="1200"/>
              </a:spcAft>
              <a:buFont typeface="+mj-lt"/>
              <a:buAutoNum type="arabicPeriod"/>
              <a:defRPr/>
            </a:pPr>
            <a:r>
              <a:rPr lang="en-US" sz="1200">
                <a:solidFill>
                  <a:srgbClr val="000000"/>
                </a:solidFill>
                <a:latin typeface="Segoe UI"/>
              </a:rPr>
              <a:t>Call is billed against calling plan associated with the resource account used for shared calling (can be Microsoft or 3rd party)</a:t>
            </a:r>
            <a:endParaRPr lang="en-US" sz="1200">
              <a:solidFill>
                <a:srgbClr val="000000"/>
              </a:solidFill>
              <a:latin typeface="Segoe UI"/>
              <a:cs typeface="Segoe UI"/>
            </a:endParaRPr>
          </a:p>
          <a:p>
            <a:pPr algn="l" rtl="0" fontAlgn="base"/>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78FA7-2505-4C8A-927B-5FC0CFA64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6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78FA7-2505-4C8A-927B-5FC0CFA64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22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GUIDANCE]</a:t>
            </a:r>
          </a:p>
          <a:p>
            <a:endParaRPr lang="en-US"/>
          </a:p>
          <a:p>
            <a:r>
              <a:rPr lang="en-US"/>
              <a:t>This slide requires a more detailed technical awareness of shared calling for Teams Phone. </a:t>
            </a:r>
          </a:p>
          <a:p>
            <a:endParaRPr lang="en-US" sz="1200" b="0" i="0">
              <a:solidFill>
                <a:schemeClr val="tx1"/>
              </a:solidFill>
              <a:effectLst/>
              <a:latin typeface="+mn-lt"/>
            </a:endParaRPr>
          </a:p>
          <a:p>
            <a:r>
              <a:rPr lang="en-US" sz="1200" b="0" i="0">
                <a:solidFill>
                  <a:schemeClr val="tx1"/>
                </a:solidFill>
                <a:effectLst/>
                <a:latin typeface="+mn-lt"/>
              </a:rPr>
              <a:t>Here’s h</a:t>
            </a:r>
            <a:r>
              <a:rPr lang="en-US" sz="1800" b="0" i="0">
                <a:solidFill>
                  <a:srgbClr val="000000"/>
                </a:solidFill>
                <a:effectLst/>
                <a:latin typeface="Calibri" panose="020F0502020204030204" pitchFamily="34" charset="0"/>
              </a:rPr>
              <a:t>ow it works:</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Inbound calling</a:t>
            </a:r>
          </a:p>
          <a:p>
            <a:pPr algn="l" rtl="0" fontAlgn="base"/>
            <a:endParaRPr lang="en-US" sz="1800" b="0" i="0">
              <a:solidFill>
                <a:srgbClr val="000000"/>
              </a:solidFill>
              <a:effectLst/>
              <a:latin typeface="Calibri" panose="020F0502020204030204" pitchFamily="34" charset="0"/>
            </a:endParaRP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External caller places a call to a shared number</a:t>
            </a: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Call is routed through name to desired call recipient</a:t>
            </a:r>
          </a:p>
          <a:p>
            <a:pPr marL="228600" marR="0" lvl="0" indent="-228600" algn="l" defTabSz="914400" rtl="0" eaLnBrk="1" fontAlgn="auto" latinLnBrk="0" hangingPunct="1">
              <a:lnSpc>
                <a:spcPct val="100000"/>
              </a:lnSpc>
              <a:spcBef>
                <a:spcPts val="600"/>
              </a:spcBef>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Call recipient answers call in the Teams app</a:t>
            </a:r>
          </a:p>
          <a:p>
            <a:pPr algn="l" rtl="0" fontAlgn="base"/>
            <a:endParaRPr lang="en-US" b="0" i="0">
              <a:solidFill>
                <a:srgbClr val="000000"/>
              </a:solidFill>
              <a:effectLst/>
              <a:latin typeface="Segoe UI" panose="020B0502040204020203" pitchFamily="34" charset="0"/>
            </a:endParaRPr>
          </a:p>
          <a:p>
            <a:pPr algn="l" rtl="0" fontAlgn="base"/>
            <a:r>
              <a:rPr lang="en-US" b="0" i="0">
                <a:solidFill>
                  <a:srgbClr val="000000"/>
                </a:solidFill>
                <a:effectLst/>
                <a:latin typeface="Segoe UI" panose="020B0502040204020203" pitchFamily="34" charset="0"/>
              </a:rPr>
              <a:t>Outbound calling</a:t>
            </a:r>
          </a:p>
          <a:p>
            <a:pPr algn="l" rtl="0" fontAlgn="base"/>
            <a:endParaRPr lang="en-US" b="0" i="0">
              <a:solidFill>
                <a:srgbClr val="000000"/>
              </a:solidFill>
              <a:effectLst/>
              <a:latin typeface="Segoe UI" panose="020B0502040204020203" pitchFamily="34" charset="0"/>
            </a:endParaRPr>
          </a:p>
          <a:p>
            <a:pPr marL="228600" indent="-228600">
              <a:spcBef>
                <a:spcPts val="600"/>
              </a:spcBef>
              <a:spcAft>
                <a:spcPts val="1200"/>
              </a:spcAft>
              <a:buFont typeface="+mj-lt"/>
              <a:buAutoNum type="arabicPeriod"/>
              <a:defRPr/>
            </a:pPr>
            <a:r>
              <a:rPr lang="en-US" sz="1200">
                <a:solidFill>
                  <a:srgbClr val="000000"/>
                </a:solidFill>
                <a:latin typeface="Segoe UI"/>
              </a:rPr>
              <a:t>User dials a phone number from the Teams app</a:t>
            </a:r>
          </a:p>
          <a:p>
            <a:pPr marL="228600" indent="-228600">
              <a:spcBef>
                <a:spcPts val="600"/>
              </a:spcBef>
              <a:spcAft>
                <a:spcPts val="1200"/>
              </a:spcAft>
              <a:buFont typeface="+mj-lt"/>
              <a:buAutoNum type="arabicPeriod"/>
              <a:defRPr/>
            </a:pPr>
            <a:r>
              <a:rPr lang="en-US" sz="1200">
                <a:solidFill>
                  <a:srgbClr val="000000"/>
                </a:solidFill>
                <a:latin typeface="Segoe UI"/>
              </a:rPr>
              <a:t>Call is routed through the resource account to the call recipient</a:t>
            </a:r>
          </a:p>
          <a:p>
            <a:pPr marL="228600" indent="-228600">
              <a:spcBef>
                <a:spcPts val="600"/>
              </a:spcBef>
              <a:spcAft>
                <a:spcPts val="1200"/>
              </a:spcAft>
              <a:buFont typeface="+mj-lt"/>
              <a:buAutoNum type="arabicPeriod"/>
              <a:defRPr/>
            </a:pPr>
            <a:r>
              <a:rPr lang="en-US" sz="1200">
                <a:solidFill>
                  <a:srgbClr val="000000"/>
                </a:solidFill>
                <a:latin typeface="Segoe UI"/>
              </a:rPr>
              <a:t>Call is billed against calling plan associated with the resource account used for shared calling (can be Microsoft or 3rd party)</a:t>
            </a:r>
          </a:p>
          <a:p>
            <a:pPr algn="l" rtl="0" fontAlgn="base"/>
            <a:endParaRPr lang="en-US" b="0" i="0">
              <a:solidFill>
                <a:srgbClr val="000000"/>
              </a:solidFill>
              <a:effectLst/>
              <a:latin typeface="Segoe UI" panose="020B0502040204020203" pitchFamily="34" charset="0"/>
            </a:endParaRPr>
          </a:p>
          <a:p>
            <a:pPr algn="l" rtl="0" fontAlgn="base"/>
            <a:endParaRPr lang="en-US" sz="1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985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a:solidFill>
                  <a:srgbClr val="161616"/>
                </a:solidFill>
                <a:effectLst/>
                <a:latin typeface="Segoe UI" panose="020B0502040204020203" pitchFamily="34" charset="0"/>
              </a:rPr>
              <a:t>Emergency services must be able to call back the originator of an emergency call through the emergency callback number. The callback number serves as the caller ID or calling number used when an emergency call is made.</a:t>
            </a:r>
          </a:p>
          <a:p>
            <a:pPr algn="l"/>
            <a:r>
              <a:rPr lang="en-US" sz="2800" b="0" i="0">
                <a:solidFill>
                  <a:srgbClr val="161616"/>
                </a:solidFill>
                <a:effectLst/>
                <a:latin typeface="Segoe UI" panose="020B0502040204020203" pitchFamily="34" charset="0"/>
              </a:rPr>
              <a:t>You define a list of emergency callback numbers in the Shared Calling policy by using the -</a:t>
            </a:r>
            <a:r>
              <a:rPr lang="en-US" sz="2800" b="0" i="0" err="1">
                <a:solidFill>
                  <a:srgbClr val="161616"/>
                </a:solidFill>
                <a:effectLst/>
                <a:latin typeface="Segoe UI" panose="020B0502040204020203" pitchFamily="34" charset="0"/>
              </a:rPr>
              <a:t>EmergencyNumbers</a:t>
            </a:r>
            <a:r>
              <a:rPr lang="en-US" sz="2800" b="0" i="0">
                <a:solidFill>
                  <a:srgbClr val="161616"/>
                </a:solidFill>
                <a:effectLst/>
                <a:latin typeface="Segoe UI" panose="020B0502040204020203" pitchFamily="34" charset="0"/>
              </a:rPr>
              <a:t> parameter. Each Shared Calling policy must have a unique emergency calling number. That is, you can't use the same emergency number in more than one Shared Calling policy.</a:t>
            </a:r>
          </a:p>
          <a:p>
            <a:pPr algn="l"/>
            <a:r>
              <a:rPr lang="en-US" sz="2800" b="0" i="0">
                <a:solidFill>
                  <a:srgbClr val="161616"/>
                </a:solidFill>
                <a:effectLst/>
                <a:latin typeface="Segoe UI" panose="020B0502040204020203" pitchFamily="34" charset="0"/>
              </a:rPr>
              <a:t>When an emergency call is made, the next free number in the emergency number list will be used as the caller ID. This number will be reserved for the next 60 minutes.</a:t>
            </a:r>
          </a:p>
          <a:p>
            <a:pPr algn="l">
              <a:buFont typeface="Arial" panose="020B0604020202020204" pitchFamily="34" charset="0"/>
              <a:buChar char="•"/>
            </a:pPr>
            <a:r>
              <a:rPr lang="en-US" sz="2800" b="0" i="0">
                <a:solidFill>
                  <a:srgbClr val="161616"/>
                </a:solidFill>
                <a:effectLst/>
                <a:latin typeface="Segoe UI" panose="020B0502040204020203" pitchFamily="34" charset="0"/>
              </a:rPr>
              <a:t>If there are no free numbers available in the list, we'll reuse a phone number from the list.</a:t>
            </a:r>
          </a:p>
          <a:p>
            <a:pPr algn="l">
              <a:buFont typeface="Arial" panose="020B0604020202020204" pitchFamily="34" charset="0"/>
              <a:buChar char="•"/>
            </a:pPr>
            <a:r>
              <a:rPr lang="en-US" sz="2800" b="0" i="0">
                <a:solidFill>
                  <a:srgbClr val="161616"/>
                </a:solidFill>
                <a:effectLst/>
                <a:latin typeface="Segoe UI" panose="020B0502040204020203" pitchFamily="34" charset="0"/>
              </a:rPr>
              <a:t>If this list is empty, the phone number of the resource account is used as the emergency callback number--however, this process isn't supported if your resource account is assigned a Calling Plan toll free service number.</a:t>
            </a:r>
          </a:p>
          <a:p>
            <a:pPr algn="l"/>
            <a:r>
              <a:rPr lang="en-US" sz="2800" b="0" i="0">
                <a:solidFill>
                  <a:srgbClr val="161616"/>
                </a:solidFill>
                <a:effectLst/>
                <a:latin typeface="Segoe UI" panose="020B0502040204020203" pitchFamily="34" charset="0"/>
              </a:rPr>
              <a:t>When emergency numbers are added to a policy:</a:t>
            </a:r>
          </a:p>
          <a:p>
            <a:pPr algn="l">
              <a:buFont typeface="Arial" panose="020B0604020202020204" pitchFamily="34" charset="0"/>
              <a:buChar char="•"/>
            </a:pPr>
            <a:r>
              <a:rPr lang="en-US" sz="2800" b="0" i="0">
                <a:solidFill>
                  <a:srgbClr val="161616"/>
                </a:solidFill>
                <a:effectLst/>
                <a:latin typeface="Segoe UI" panose="020B0502040204020203" pitchFamily="34" charset="0"/>
              </a:rPr>
              <a:t>The emergency numbers must be routable for inbound PSTN calls. For Calling Plan &amp; Operator Connect, the emergency numbers must be available within the tenant.</a:t>
            </a:r>
          </a:p>
          <a:p>
            <a:pPr algn="l">
              <a:buFont typeface="Arial" panose="020B0604020202020204" pitchFamily="34" charset="0"/>
              <a:buChar char="•"/>
            </a:pPr>
            <a:r>
              <a:rPr lang="en-US" sz="2800" b="0" i="0">
                <a:solidFill>
                  <a:srgbClr val="161616"/>
                </a:solidFill>
                <a:effectLst/>
                <a:latin typeface="Segoe UI" panose="020B0502040204020203" pitchFamily="34" charset="0"/>
              </a:rPr>
              <a:t>The emergency numbers specified must all be of the same phone number type as the phone number assigned to the specified resource account--that's Calling Plan, Operator Connect, or Direct Routing.</a:t>
            </a:r>
          </a:p>
          <a:p>
            <a:pPr algn="l">
              <a:buFont typeface="Arial" panose="020B0604020202020204" pitchFamily="34" charset="0"/>
              <a:buChar char="•"/>
            </a:pPr>
            <a:r>
              <a:rPr lang="en-US" sz="2800" b="0" i="0">
                <a:solidFill>
                  <a:srgbClr val="161616"/>
                </a:solidFill>
                <a:effectLst/>
                <a:latin typeface="Segoe UI" panose="020B0502040204020203" pitchFamily="34" charset="0"/>
              </a:rPr>
              <a:t>The emergency numbers can’t be assigned to any user or resource account.</a:t>
            </a:r>
          </a:p>
          <a:p>
            <a:pPr algn="l">
              <a:buFont typeface="Arial" panose="020B0604020202020204" pitchFamily="34" charset="0"/>
              <a:buChar char="•"/>
            </a:pPr>
            <a:r>
              <a:rPr lang="en-US" sz="2800" b="0" i="0">
                <a:solidFill>
                  <a:srgbClr val="161616"/>
                </a:solidFill>
                <a:effectLst/>
                <a:latin typeface="Segoe UI" panose="020B0502040204020203" pitchFamily="34" charset="0"/>
              </a:rPr>
              <a:t>You can't delete or reassign an emergency number used in any Shared Calling policy. You must first remove the number from the Shared Calling policy before you delete or reassign the number.</a:t>
            </a:r>
          </a:p>
          <a:p>
            <a:pPr algn="l"/>
            <a:r>
              <a:rPr lang="en-US" sz="2800" b="0" i="0">
                <a:solidFill>
                  <a:srgbClr val="161616"/>
                </a:solidFill>
                <a:effectLst/>
                <a:latin typeface="Segoe UI" panose="020B0502040204020203" pitchFamily="34" charset="0"/>
              </a:rPr>
              <a:t>You can view all Calling Plan and Operator Connect numbers by country, number sequence, or policy group by using the Teams admin center. For assigned Direct Routing numbers, you can use </a:t>
            </a:r>
            <a:r>
              <a:rPr lang="en-US" sz="2800" b="0" i="0" u="none" strike="noStrike">
                <a:solidFill>
                  <a:srgbClr val="161616"/>
                </a:solidFill>
                <a:effectLst/>
                <a:latin typeface="Segoe UI" panose="020B0502040204020203" pitchFamily="34" charset="0"/>
                <a:hlinkClick r:id="rId3"/>
              </a:rPr>
              <a:t>Get-</a:t>
            </a:r>
            <a:r>
              <a:rPr lang="en-US" sz="2800" b="0" i="0" u="none" strike="noStrike" err="1">
                <a:solidFill>
                  <a:srgbClr val="161616"/>
                </a:solidFill>
                <a:effectLst/>
                <a:latin typeface="Segoe UI" panose="020B0502040204020203" pitchFamily="34" charset="0"/>
                <a:hlinkClick r:id="rId3"/>
              </a:rPr>
              <a:t>CsPhoneNumberAssignment</a:t>
            </a:r>
            <a:r>
              <a:rPr lang="en-US" sz="2800" b="0" i="0">
                <a:solidFill>
                  <a:srgbClr val="161616"/>
                </a:solidFill>
                <a:effectLst/>
                <a:latin typeface="Segoe UI" panose="020B0502040204020203" pitchFamily="34" charset="0"/>
              </a:rPr>
              <a:t> -</a:t>
            </a:r>
            <a:r>
              <a:rPr lang="en-US" sz="2800" b="0" i="0" err="1">
                <a:solidFill>
                  <a:srgbClr val="161616"/>
                </a:solidFill>
                <a:effectLst/>
                <a:latin typeface="Segoe UI" panose="020B0502040204020203" pitchFamily="34" charset="0"/>
              </a:rPr>
              <a:t>NumberType</a:t>
            </a:r>
            <a:r>
              <a:rPr lang="en-US" sz="2800" b="0" i="0">
                <a:solidFill>
                  <a:srgbClr val="161616"/>
                </a:solidFill>
                <a:effectLst/>
                <a:latin typeface="Segoe UI" panose="020B0502040204020203" pitchFamily="34" charset="0"/>
              </a:rPr>
              <a:t> </a:t>
            </a:r>
            <a:r>
              <a:rPr lang="en-US" sz="2800" b="0" i="0" err="1">
                <a:solidFill>
                  <a:srgbClr val="161616"/>
                </a:solidFill>
                <a:effectLst/>
                <a:latin typeface="Segoe UI" panose="020B0502040204020203" pitchFamily="34" charset="0"/>
              </a:rPr>
              <a:t>DirectRouting</a:t>
            </a:r>
            <a:r>
              <a:rPr lang="en-US" sz="2800" b="0" i="0">
                <a:solidFill>
                  <a:srgbClr val="161616"/>
                </a:solidFill>
                <a:effectLst/>
                <a:latin typeface="Segoe UI" panose="020B0502040204020203" pitchFamily="34" charset="0"/>
              </a:rPr>
              <a:t>.</a:t>
            </a:r>
          </a:p>
          <a:p>
            <a:pPr algn="l"/>
            <a:r>
              <a:rPr lang="en-US" sz="2800" b="1" i="0">
                <a:solidFill>
                  <a:srgbClr val="161616"/>
                </a:solidFill>
                <a:effectLst/>
                <a:latin typeface="Segoe UI" panose="020B0502040204020203" pitchFamily="34" charset="0"/>
              </a:rPr>
              <a:t>Calling Plan service numbers</a:t>
            </a:r>
          </a:p>
          <a:p>
            <a:pPr algn="l">
              <a:buFont typeface="Arial" panose="020B0604020202020204" pitchFamily="34" charset="0"/>
              <a:buChar char="•"/>
            </a:pPr>
            <a:r>
              <a:rPr lang="en-US" sz="2800" b="0" i="0">
                <a:solidFill>
                  <a:srgbClr val="161616"/>
                </a:solidFill>
                <a:effectLst/>
                <a:latin typeface="Segoe UI" panose="020B0502040204020203" pitchFamily="34" charset="0"/>
              </a:rPr>
              <a:t>If the resource account has assigned a Calling Plan service number, then the emergency callback number must be a Calling Plan subscriber number--not a Calling Plan service number.</a:t>
            </a:r>
          </a:p>
          <a:p>
            <a:pPr algn="l">
              <a:buFont typeface="Arial" panose="020B0604020202020204" pitchFamily="34" charset="0"/>
              <a:buChar char="•"/>
            </a:pPr>
            <a:r>
              <a:rPr lang="en-US" sz="2800" b="0" i="0">
                <a:solidFill>
                  <a:srgbClr val="161616"/>
                </a:solidFill>
                <a:effectLst/>
                <a:latin typeface="Segoe UI" panose="020B0502040204020203" pitchFamily="34" charset="0"/>
              </a:rPr>
              <a:t>If your resource account is assigned a Calling Plan toll-free service number, you need to add Calling Plan subscriber numbers to emergency numbers in the Shared Calling policy.</a:t>
            </a:r>
          </a:p>
          <a:p>
            <a:pPr algn="l" rtl="0" fontAlgn="base"/>
            <a:endParaRPr lang="en-US" sz="1800"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07E01-E3F8-4A2F-8927-674AE110A2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645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8963D-725B-467F-9103-A103F1BEB9D2}" type="slidenum">
              <a:rPr lang="en-US" smtClean="0"/>
              <a:t>29</a:t>
            </a:fld>
            <a:endParaRPr lang="en-US"/>
          </a:p>
        </p:txBody>
      </p:sp>
    </p:spTree>
    <p:extLst>
      <p:ext uri="{BB962C8B-B14F-4D97-AF65-F5344CB8AC3E}">
        <p14:creationId xmlns:p14="http://schemas.microsoft.com/office/powerpoint/2010/main" val="2011118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2F6CD-5173-A7B3-A120-211FD6EBD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7D1FB-B1EB-45BD-0F4C-E1C6DA326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59979-3E4A-9CBA-C9DC-776E28C92E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B343EF-892B-7AAC-AB35-7430A3E2B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91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673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ea typeface="Calibri"/>
                <a:cs typeface="Calibri"/>
              </a:rPr>
              <a:t>If you would like to continue the conversation after the session, and you are not already a member of the M365 Champions community, please consider joining. This community brings customers and Microsoft together to answer questions, provide resources, and many more.</a:t>
            </a:r>
            <a:endParaRPr lang="en-US">
              <a:latin typeface="Calibri"/>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1/20/2025 6:35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1331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Segoe UI" panose="020B0502040204020203" pitchFamily="34" charset="0"/>
                <a:ea typeface="Calibri" panose="020F0502020204030204" pitchFamily="34" charset="0"/>
                <a:cs typeface="Arial" panose="020B0604020202020204" pitchFamily="34" charset="0"/>
              </a:rPr>
              <a:t>Now we have a few Call to Actions/Resources we would love to share with you as you think about your AI journey</a:t>
            </a: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287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r>
              <a:rPr lang="en-US" sz="1800">
                <a:solidFill>
                  <a:srgbClr val="000000"/>
                </a:solidFill>
                <a:latin typeface="Segoe UI" panose="020B0502040204020203" pitchFamily="34" charset="0"/>
                <a:ea typeface="Calibri" panose="020F0502020204030204" pitchFamily="34" charset="0"/>
                <a:cs typeface="Arial" panose="020B0604020202020204" pitchFamily="34" charset="0"/>
              </a:rPr>
              <a:t>I would also like to ask a bit of feedback on today’s session to make sure the content we’re sharing is hitting the mark. Please take a few moments before you disconnect today to let us know your thoughts. </a:t>
            </a:r>
          </a:p>
          <a:p>
            <a:pPr defTabSz="929305">
              <a:defRPr/>
            </a:pPr>
            <a:endParaRPr lang="en-US" sz="1800">
              <a:solidFill>
                <a:srgbClr val="000000"/>
              </a:solidFill>
              <a:latin typeface="Segoe UI"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045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24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ea typeface="Calibri"/>
                <a:cs typeface="Calibri"/>
              </a:rPr>
              <a:t>If you would like to continue the conversation after the session, and you are not already a member of the M365 Champions community, please consider joining. This community brings customers and Microsoft together to answer questions, provide resources, and many more.</a:t>
            </a:r>
            <a:endParaRPr lang="en-US">
              <a:latin typeface="Calibri"/>
              <a:ea typeface="Calibri"/>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1/20/2025 6:35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1331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Stop Recording </a:t>
            </a:r>
          </a:p>
          <a:p>
            <a:pPr fontAlgn="base">
              <a:lnSpc>
                <a:spcPct val="107000"/>
              </a:lnSpc>
            </a:pPr>
            <a:endParaRPr lang="en-US">
              <a:solidFill>
                <a:srgbClr val="000000"/>
              </a:solidFill>
              <a:latin typeface="Segoe UI" panose="020B0502040204020203"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OK - Let’s move into some Q&amp;A. I am going to unmute the line so you can unmute your mic and ask verbal questions!</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If you’d like to ask a question, please go ahead and raise your virtual hand and I’ll call on you in the order in which you raised your hand at which time you can unmute your line and ask your question.</a:t>
            </a:r>
            <a:endParaRPr lang="en-US">
              <a:latin typeface="Calibri" panose="020F0502020204030204" pitchFamily="34" charset="0"/>
              <a:ea typeface="Calibri" panose="020F0502020204030204" pitchFamily="34" charset="0"/>
              <a:cs typeface="Arial" panose="020B0604020202020204" pitchFamily="34" charset="0"/>
            </a:endParaRPr>
          </a:p>
          <a:p>
            <a:pPr fontAlgn="base">
              <a:lnSpc>
                <a:spcPct val="107000"/>
              </a:lnSpc>
            </a:pPr>
            <a:r>
              <a:rPr lang="en-US">
                <a:solidFill>
                  <a:srgbClr val="000000"/>
                </a:solidFill>
                <a:latin typeface="Segoe UI" panose="020B0502040204020203" pitchFamily="34" charset="0"/>
                <a:ea typeface="Calibri" panose="020F0502020204030204" pitchFamily="34" charset="0"/>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To avoid disruptions during today’s sessions we have muted lines just for now.</a:t>
            </a:r>
          </a:p>
          <a:p>
            <a:pPr marL="0" indent="0">
              <a:buFont typeface="Arial" panose="020B0604020202020204" pitchFamily="34" charset="0"/>
              <a:buNone/>
            </a:pPr>
            <a:r>
              <a:rPr lang="en-US"/>
              <a:t>However, I do want to encourage you to ask questions as we go. And you can do this by typing your questions into the chat pane.</a:t>
            </a:r>
          </a:p>
          <a:p>
            <a:pPr marL="0" indent="0">
              <a:buFont typeface="Arial" panose="020B0604020202020204" pitchFamily="34" charset="0"/>
              <a:buNone/>
            </a:pPr>
            <a:r>
              <a:rPr lang="en-US"/>
              <a:t>We have small army of very knowledgeable Subject matter experts in the background to get all your questions answered.</a:t>
            </a:r>
          </a:p>
          <a:p>
            <a:r>
              <a:rPr lang="en-US"/>
              <a:t>When we get to the end of today’s session you absolutely will have the opportunity to ask verbal questions to our presenter today. </a:t>
            </a:r>
          </a:p>
          <a:p>
            <a:r>
              <a:rPr lang="en-US"/>
              <a:t>We’ll give you a heads up when we get to that point in the presentation – at which time we’ll allow you to unmute your line and you’ll be able to ask your questions.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8963D-725B-467F-9103-A103F1BEB9D2}" type="slidenum">
              <a:rPr lang="en-US" smtClean="0"/>
              <a:t>6</a:t>
            </a:fld>
            <a:endParaRPr lang="en-US"/>
          </a:p>
        </p:txBody>
      </p:sp>
    </p:spTree>
    <p:extLst>
      <p:ext uri="{BB962C8B-B14F-4D97-AF65-F5344CB8AC3E}">
        <p14:creationId xmlns:p14="http://schemas.microsoft.com/office/powerpoint/2010/main" val="234945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Pass to Daryl</a:t>
            </a:r>
          </a:p>
          <a:p>
            <a:endParaRPr lang="en-US"/>
          </a:p>
          <a:p>
            <a:r>
              <a:rPr lang="en-US"/>
              <a:t>PSTN Connectivity: Daryl</a:t>
            </a:r>
          </a:p>
          <a:p>
            <a:r>
              <a:rPr lang="en-US"/>
              <a:t>Shared Calling: Brooks</a:t>
            </a:r>
          </a:p>
        </p:txBody>
      </p:sp>
      <p:sp>
        <p:nvSpPr>
          <p:cNvPr id="4" name="Slide Number Placeholder 3"/>
          <p:cNvSpPr>
            <a:spLocks noGrp="1"/>
          </p:cNvSpPr>
          <p:nvPr>
            <p:ph type="sldNum" sz="quarter" idx="5"/>
          </p:nvPr>
        </p:nvSpPr>
        <p:spPr/>
        <p:txBody>
          <a:bodyPr/>
          <a:lstStyle/>
          <a:p>
            <a:fld id="{EE18963D-725B-467F-9103-A103F1BEB9D2}" type="slidenum">
              <a:rPr lang="en-US" smtClean="0"/>
              <a:t>7</a:t>
            </a:fld>
            <a:endParaRPr lang="en-US"/>
          </a:p>
        </p:txBody>
      </p:sp>
    </p:spTree>
    <p:extLst>
      <p:ext uri="{BB962C8B-B14F-4D97-AF65-F5344CB8AC3E}">
        <p14:creationId xmlns:p14="http://schemas.microsoft.com/office/powerpoint/2010/main" val="187911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TALK TRACK]</a:t>
            </a:r>
          </a:p>
          <a:p>
            <a:endParaRPr lang="en-US"/>
          </a:p>
          <a:p>
            <a:r>
              <a:rPr lang="en-US"/>
              <a:t>Let’s get started by discussing Teams Phone connectivity</a:t>
            </a:r>
            <a:r>
              <a:rPr lang="en-US" b="0" i="0">
                <a:solidFill>
                  <a:srgbClr val="000000"/>
                </a:solidFill>
                <a:effectLst/>
                <a:latin typeface="Calibri" panose="020F0502020204030204" pitchFamily="34" charset="0"/>
              </a:rPr>
              <a:t> options that your organization can select from.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F75A-F2DB-4BAA-975A-D9CC24BA7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21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TALK TRACK]</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It all starts with Teams Phone, the core call control and infrastructure for Microsoft.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For external connectivity, Teams Phone gives you the option to have Microsoft as your operator, select your own third party operator through Operator Connect, Direct Routing, or Teams Phone Mobile, or choose more than one connectivity path. And we will go into a little more detail in the next slides.</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Teams Phone calling supports a broad range of devices and endpoints, from PCs and mobile phones, to headsets and desk phones, to Teams Displays and conference room devices – and users have the ability to transition between devices even during a call without interruptions.</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Lastly, Microsoft has a partner ecosystem available to help enable your success, from ISVs and System Integrators, to Operators and OEMs.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This ecosystem gives virtually unlimited flexibility for deploying calling in your organization.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6534D-CD82-4897-AF9E-CAF66EE3A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2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CB68A-C72D-D249-6C13-A2F4B45C4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35204-13E3-2C95-CEE0-3A266D32C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FF408-3159-BD4B-2EC2-3F9719215D17}"/>
              </a:ext>
            </a:extLst>
          </p:cNvPr>
          <p:cNvSpPr>
            <a:spLocks noGrp="1"/>
          </p:cNvSpPr>
          <p:nvPr>
            <p:ph type="body" idx="1"/>
          </p:nvPr>
        </p:nvSpPr>
        <p:spPr/>
        <p:txBody>
          <a:bodyPr/>
          <a:lstStyle/>
          <a:p>
            <a:r>
              <a:rPr lang="en-US"/>
              <a:t>[PRESENTER TALK TRACK]</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first of two times you’ll see this slide today. I wanted to drop it here to help set the stage for the next few minutes.</a:t>
            </a:r>
          </a:p>
          <a:p>
            <a:endParaRPr lang="en-US"/>
          </a:p>
          <a:p>
            <a:pPr algn="l" rtl="0" fontAlgn="base"/>
            <a:r>
              <a:rPr lang="en-US" sz="1800" b="0" i="0">
                <a:solidFill>
                  <a:srgbClr val="000000"/>
                </a:solidFill>
                <a:effectLst/>
                <a:latin typeface="Calibri" panose="020F0502020204030204" pitchFamily="34" charset="0"/>
              </a:rPr>
              <a:t>This side-by-side view of the connectivity options for Teams Phone provides a high-level comparison and reason to choose, ordered from minimal configuration to highly customizable.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You are able to select one or more of these connectivity options for your organization.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631AFA12-04DB-5719-6E6F-2D280D159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EF75A-F2DB-4BAA-975A-D9CC24BA7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17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raphic 2">
    <p:bg>
      <p:bgRef idx="1001">
        <a:schemeClr val="bg1"/>
      </p:bgRef>
    </p:bg>
    <p:spTree>
      <p:nvGrpSpPr>
        <p:cNvPr id="1" name=""/>
        <p:cNvGrpSpPr/>
        <p:nvPr/>
      </p:nvGrpSpPr>
      <p:grpSpPr>
        <a:xfrm>
          <a:off x="0" y="0"/>
          <a:ext cx="0" cy="0"/>
          <a:chOff x="0" y="0"/>
          <a:chExt cx="0" cy="0"/>
        </a:xfrm>
      </p:grpSpPr>
      <p:pic>
        <p:nvPicPr>
          <p:cNvPr id="3" name="Picture 2" descr="A person holding glasses in his hands&#10;&#10;Description automatically generated">
            <a:extLst>
              <a:ext uri="{FF2B5EF4-FFF2-40B4-BE49-F238E27FC236}">
                <a16:creationId xmlns:a16="http://schemas.microsoft.com/office/drawing/2014/main" id="{70C98EF7-0871-A141-CDDA-8BD25D16CED5}"/>
              </a:ext>
            </a:extLst>
          </p:cNvPr>
          <p:cNvPicPr>
            <a:picLocks noChangeAspect="1"/>
          </p:cNvPicPr>
          <p:nvPr userDrawn="1"/>
        </p:nvPicPr>
        <p:blipFill>
          <a:blip r:embed="rId2"/>
          <a:stretch>
            <a:fillRect/>
          </a:stretch>
        </p:blipFill>
        <p:spPr>
          <a:xfrm>
            <a:off x="1524" y="1746"/>
            <a:ext cx="12188952" cy="6854509"/>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rgbClr val="C03BC4"/>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33998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551194"/>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9018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331639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174982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559801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537809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514374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269666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835164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2586909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763CB-83C9-93BA-890A-85E5B34FDFBA}"/>
              </a:ext>
            </a:extLst>
          </p:cNvPr>
          <p:cNvSpPr>
            <a:spLocks noGrp="1"/>
          </p:cNvSpPr>
          <p:nvPr>
            <p:ph type="title"/>
          </p:nvPr>
        </p:nvSpPr>
        <p:spPr>
          <a:xfrm>
            <a:off x="588263" y="457200"/>
            <a:ext cx="11018520" cy="430887"/>
          </a:xfrm>
        </p:spPr>
        <p:txBody>
          <a:bodyPr/>
          <a:lstStyle>
            <a:lvl1pPr>
              <a:defRPr>
                <a:latin typeface="+mj-lt"/>
              </a:defRPr>
            </a:lvl1pPr>
          </a:lstStyle>
          <a:p>
            <a:endParaRPr lang="en-US"/>
          </a:p>
        </p:txBody>
      </p:sp>
    </p:spTree>
    <p:extLst>
      <p:ext uri="{BB962C8B-B14F-4D97-AF65-F5344CB8AC3E}">
        <p14:creationId xmlns:p14="http://schemas.microsoft.com/office/powerpoint/2010/main" val="1661601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504943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905638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652301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375897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49632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69001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7782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UI" panose="020B0502040204020203" pitchFamily="34" charset="0"/>
              </a:rPr>
              <a:t>ELT layout</a:t>
            </a:r>
          </a:p>
        </p:txBody>
      </p:sp>
    </p:spTree>
    <p:extLst>
      <p:ext uri="{BB962C8B-B14F-4D97-AF65-F5344CB8AC3E}">
        <p14:creationId xmlns:p14="http://schemas.microsoft.com/office/powerpoint/2010/main" val="19338394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29223063"/>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2862974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13365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7284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26972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646827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33762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2007889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9478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038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b="0" i="0">
                <a:solidFill>
                  <a:schemeClr val="tx1"/>
                </a:solidFill>
                <a:latin typeface="Segoe UI" panose="020B0502040204020203" pitchFamily="34" charset="0"/>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4205772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1133397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319516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638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35054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049020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042811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69148618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92095625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7884534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71814011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206208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92160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56468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866552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mn-lt"/>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mj-lt"/>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240435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238520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022124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906322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196618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5895134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41832662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2913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49736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767531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9370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425829554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9116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744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36961438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984916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8619808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046279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70142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6302467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383093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4112728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90449290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36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640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897811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7462720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35935451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0944C-715D-4AD6-A032-B60F476B79F5}"/>
              </a:ext>
            </a:extLst>
          </p:cNvPr>
          <p:cNvPicPr>
            <a:picLocks noChangeAspect="1"/>
          </p:cNvPicPr>
          <p:nvPr userDrawn="1"/>
        </p:nvPicPr>
        <p:blipFill>
          <a:blip r:embed="rId2"/>
          <a:stretch>
            <a:fillRect/>
          </a:stretch>
        </p:blipFill>
        <p:spPr>
          <a:xfrm>
            <a:off x="3240665" y="1080941"/>
            <a:ext cx="8951335" cy="5336563"/>
          </a:xfrm>
          <a:prstGeom prst="rect">
            <a:avLst/>
          </a:prstGeom>
        </p:spPr>
      </p:pic>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585217" y="2592258"/>
            <a:ext cx="2653123" cy="992066"/>
          </a:xfrm>
        </p:spPr>
        <p:txBody>
          <a:bodyPr wrap="square" lIns="0" tIns="0" rIns="0" bIns="0">
            <a:spAutoFit/>
          </a:bodyPr>
          <a:lstStyle>
            <a:lvl1pPr marL="0" indent="0">
              <a:lnSpc>
                <a:spcPct val="90000"/>
              </a:lnSpc>
              <a:spcBef>
                <a:spcPts val="0"/>
              </a:spcBef>
              <a:spcAft>
                <a:spcPts val="1274"/>
              </a:spcAft>
              <a:buNone/>
              <a:defRPr sz="1800" b="0" i="0">
                <a:solidFill>
                  <a:srgbClr val="000000"/>
                </a:solidFill>
                <a:latin typeface="+mn-lt"/>
              </a:defRPr>
            </a:lvl1pPr>
            <a:lvl2pPr marL="0" indent="0">
              <a:lnSpc>
                <a:spcPct val="90000"/>
              </a:lnSpc>
              <a:spcBef>
                <a:spcPts val="0"/>
              </a:spcBef>
              <a:spcAft>
                <a:spcPts val="1274"/>
              </a:spcAft>
              <a:buNone/>
              <a:defRPr sz="1400">
                <a:solidFill>
                  <a:srgbClr val="000000"/>
                </a:solidFill>
              </a:defRPr>
            </a:lvl2pPr>
            <a:lvl3pPr marL="171450" indent="-171450">
              <a:spcBef>
                <a:spcPts val="0"/>
              </a:spcBef>
              <a:spcAft>
                <a:spcPts val="1274"/>
              </a:spcAft>
              <a:buFont typeface="Arial" panose="020B0604020202020204" pitchFamily="34" charset="0"/>
              <a:buChar char="•"/>
              <a:defRPr sz="1200">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18pt</a:t>
            </a:r>
          </a:p>
          <a:p>
            <a:pPr lvl="1"/>
            <a:r>
              <a:rPr lang="en-US"/>
              <a:t>Second level Segoe UI 14pt</a:t>
            </a:r>
          </a:p>
          <a:p>
            <a:pPr lvl="2"/>
            <a:r>
              <a:rPr lang="en-US"/>
              <a:t>Third level Segoe UI 12pt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585217" y="280605"/>
            <a:ext cx="2895402"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28pt</a:t>
            </a:r>
          </a:p>
        </p:txBody>
      </p:sp>
      <p:sp>
        <p:nvSpPr>
          <p:cNvPr id="5" name="Rectangle 4">
            <a:extLst>
              <a:ext uri="{FF2B5EF4-FFF2-40B4-BE49-F238E27FC236}">
                <a16:creationId xmlns:a16="http://schemas.microsoft.com/office/drawing/2014/main" id="{B88DF9C0-1622-464D-BE87-E9162CDA2CC3}"/>
              </a:ext>
            </a:extLst>
          </p:cNvPr>
          <p:cNvSpPr/>
          <p:nvPr userDrawn="1"/>
        </p:nvSpPr>
        <p:spPr bwMode="auto">
          <a:xfrm>
            <a:off x="7954297" y="0"/>
            <a:ext cx="4237703" cy="6858000"/>
          </a:xfrm>
          <a:prstGeom prst="rect">
            <a:avLst/>
          </a:prstGeom>
          <a:solidFill>
            <a:schemeClr val="tx1">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6660246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4060371"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2607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35473033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54935993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138172376"/>
      </p:ext>
    </p:extLst>
  </p:cSld>
  <p:clrMap bg1="lt1" tx1="dk1" bg2="lt2" tx2="dk2" accent1="accent1" accent2="accent2" accent3="accent3" accent4="accent4" accent5="accent5" accent6="accent6" hlink="hlink" folHlink="folHlink"/>
  <p:sldLayoutIdLst>
    <p:sldLayoutId id="2147483976" r:id="rId1"/>
    <p:sldLayoutId id="2147483979"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6" r:id="rId22"/>
    <p:sldLayoutId id="2147484007" r:id="rId23"/>
    <p:sldLayoutId id="2147484008" r:id="rId24"/>
    <p:sldLayoutId id="2147484023" r:id="rId25"/>
    <p:sldLayoutId id="2147484024" r:id="rId26"/>
    <p:sldLayoutId id="2147484025" r:id="rId27"/>
    <p:sldLayoutId id="2147484026" r:id="rId28"/>
    <p:sldLayoutId id="2147484027" r:id="rId29"/>
    <p:sldLayoutId id="2147484028" r:id="rId30"/>
    <p:sldLayoutId id="2147484029" r:id="rId31"/>
    <p:sldLayoutId id="2147484030" r:id="rId32"/>
    <p:sldLayoutId id="2147484031" r:id="rId33"/>
    <p:sldLayoutId id="2147484032" r:id="rId34"/>
    <p:sldLayoutId id="2147484033" r:id="rId35"/>
    <p:sldLayoutId id="2147484034" r:id="rId36"/>
    <p:sldLayoutId id="2147484035" r:id="rId37"/>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347140403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 id="2147484075" r:id="rId39"/>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41.xml"/><Relationship Id="rId4" Type="http://schemas.openxmlformats.org/officeDocument/2006/relationships/video" Target="../media/media2.mp4"/><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microsoftteams/country-and-region-availability-for-audio-conferencing-and-calling-plans/country-and-region-availability-for-audio-conferencing-and-calling-plan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hyperlink" Target="https://cloudpartners.transform.microsoft.com/practices/microsoft-365-for-operators/directory"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hyperlink" Target="https://aka.ms/TeamsCallingPlans"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support.office.com/en-us/article/What-is-PSTN-calling-3dc773b9-95e0-4448-b2f1-887c54022429?ui=en-US&amp;rs=en-US&amp;ad=US&amp;fromAR=1"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s://aka.ms/OperatorConnect" TargetMode="Externa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sv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0.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aka.ms/TeamsPhoneMobile"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microsoftteams/country-and-region-availability-for-audio-conferencing-and-calling-plans/country-and-region-availability-for-audio-conferencing-and-calling-plans"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s://cloudpartners.transform.microsoft.com/practices/microsoft-365-for-operators/director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23.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sv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aka.ms/M365Champions"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learn.microsoft.com/en-us/microsoftteams/shared-calling-setup" TargetMode="External"/><Relationship Id="rId3" Type="http://schemas.openxmlformats.org/officeDocument/2006/relationships/hyperlink" Target="https://aka.ms/teamsacademy" TargetMode="External"/><Relationship Id="rId7" Type="http://schemas.openxmlformats.org/officeDocument/2006/relationships/hyperlink" Target="https://learn.microsoft.com/en-us/microsoftteams/shared-calling-plan" TargetMode="External"/><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hyperlink" Target="https://aka.ms/teams-devices-deployment-playbook" TargetMode="External"/><Relationship Id="rId5" Type="http://schemas.openxmlformats.org/officeDocument/2006/relationships/hyperlink" Target="https://aka.ms/teams-phone-shared-calling-playbook" TargetMode="External"/><Relationship Id="rId4" Type="http://schemas.openxmlformats.org/officeDocument/2006/relationships/hyperlink" Target="https://aka.ms/teams-phone-deployment-playbook" TargetMode="External"/><Relationship Id="rId9" Type="http://schemas.openxmlformats.org/officeDocument/2006/relationships/hyperlink" Target="https://learn.microsoft.com/en-us/microsoftteams/shared-calling-scenario"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learn.microsoft.com/en-us/microsoftteams/shared-calling-scenario" TargetMode="External"/><Relationship Id="rId3" Type="http://schemas.openxmlformats.org/officeDocument/2006/relationships/hyperlink" Target="https://aka.ms/teams-phone-deployment-playbook" TargetMode="External"/><Relationship Id="rId7" Type="http://schemas.openxmlformats.org/officeDocument/2006/relationships/hyperlink" Target="https://learn.microsoft.com/en-us/microsoftteams/shared-calling-setup" TargetMode="External"/><Relationship Id="rId2" Type="http://schemas.openxmlformats.org/officeDocument/2006/relationships/hyperlink" Target="https://aka.ms/teamsacademy" TargetMode="External"/><Relationship Id="rId1" Type="http://schemas.openxmlformats.org/officeDocument/2006/relationships/slideLayout" Target="../slideLayouts/slideLayout34.xml"/><Relationship Id="rId6" Type="http://schemas.openxmlformats.org/officeDocument/2006/relationships/hyperlink" Target="https://learn.microsoft.com/en-us/microsoftteams/shared-calling-plan" TargetMode="External"/><Relationship Id="rId5" Type="http://schemas.openxmlformats.org/officeDocument/2006/relationships/hyperlink" Target="https://aka.ms/teams-devices-deployment-playbook" TargetMode="External"/><Relationship Id="rId4" Type="http://schemas.openxmlformats.org/officeDocument/2006/relationships/hyperlink" Target="https://aka.ms/teams-phone-shared-calling-playbook"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FFF17_26953D66.xml"/><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hyperlink" Target="https://aka.ms/CustomerHubSurvey" TargetMode="Externa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FFF985_AEFCD7AE.xml"/><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hyperlink" Target="https://forms.office.com/Pages/ResponsePage.aspx?id=v4j5cvGGr0GRqy180BHbR0lHxBK8SjFAqXTJyV1ZGxJUMExVOUk0V1BGVjYwWklVQzhHTTBNUkZVOS4u" TargetMode="Externa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aka.ms/M365Champion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hyperlink" Target="https://aka.ms/M365Champion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F09BF80-434A-A5BF-A96B-6C732F7DD1B4}"/>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F82DAFD3-3DBB-4AC1-3903-870AA944B5C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C6FD72E0-850D-4C58-CD16-35632C137EF1}"/>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FFCCECFF-1E79-6B34-B713-A25BA9911938}"/>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grpSp>
      <p:sp>
        <p:nvSpPr>
          <p:cNvPr id="19" name="Rectangle: Single Corner Rounded 18">
            <a:extLst>
              <a:ext uri="{FF2B5EF4-FFF2-40B4-BE49-F238E27FC236}">
                <a16:creationId xmlns:a16="http://schemas.microsoft.com/office/drawing/2014/main" id="{BD5F5DCA-9656-67AD-9F08-32382953D244}"/>
              </a:ext>
              <a:ext uri="{C183D7F6-B498-43B3-948B-1728B52AA6E4}">
                <adec:decorative xmlns:adec="http://schemas.microsoft.com/office/drawing/2017/decorative" val="1"/>
              </a:ext>
            </a:extLst>
          </p:cNvPr>
          <p:cNvSpPr/>
          <p:nvPr/>
        </p:nvSpPr>
        <p:spPr bwMode="auto">
          <a:xfrm>
            <a:off x="0" y="1364761"/>
            <a:ext cx="10198100" cy="4712677"/>
          </a:xfrm>
          <a:prstGeom prst="round1Rect">
            <a:avLst>
              <a:gd name="adj" fmla="val 12671"/>
            </a:avLst>
          </a:prstGeom>
          <a:solidFill>
            <a:schemeClr val="bg1">
              <a:alpha val="4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0" name="Rectangle: Rounded Corners 19">
            <a:extLst>
              <a:ext uri="{FF2B5EF4-FFF2-40B4-BE49-F238E27FC236}">
                <a16:creationId xmlns:a16="http://schemas.microsoft.com/office/drawing/2014/main" id="{DBE7A5D7-C5A6-8402-DA62-24E35A648134}"/>
              </a:ext>
              <a:ext uri="{C183D7F6-B498-43B3-948B-1728B52AA6E4}">
                <adec:decorative xmlns:adec="http://schemas.microsoft.com/office/drawing/2017/decorative" val="1"/>
              </a:ext>
            </a:extLst>
          </p:cNvPr>
          <p:cNvSpPr/>
          <p:nvPr/>
        </p:nvSpPr>
        <p:spPr bwMode="auto">
          <a:xfrm>
            <a:off x="7239776" y="131713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18" name="Rectangle: Single Corner Rounded 17">
            <a:extLst>
              <a:ext uri="{FF2B5EF4-FFF2-40B4-BE49-F238E27FC236}">
                <a16:creationId xmlns:a16="http://schemas.microsoft.com/office/drawing/2014/main" id="{42ADFF35-774B-C905-4B92-F173130848B7}"/>
              </a:ext>
              <a:ext uri="{C183D7F6-B498-43B3-948B-1728B52AA6E4}">
                <adec:decorative xmlns:adec="http://schemas.microsoft.com/office/drawing/2017/decorative" val="1"/>
              </a:ext>
            </a:extLst>
          </p:cNvPr>
          <p:cNvSpPr/>
          <p:nvPr/>
        </p:nvSpPr>
        <p:spPr bwMode="auto">
          <a:xfrm rot="5400000" flipH="1">
            <a:off x="856416" y="327857"/>
            <a:ext cx="180486" cy="1893322"/>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pic>
        <p:nvPicPr>
          <p:cNvPr id="5" name="CC CH Playlist 1">
            <a:hlinkClick r:id="" action="ppaction://media"/>
            <a:extLst>
              <a:ext uri="{FF2B5EF4-FFF2-40B4-BE49-F238E27FC236}">
                <a16:creationId xmlns:a16="http://schemas.microsoft.com/office/drawing/2014/main" id="{F914BED8-8E7A-3191-5401-4E2946640247}"/>
              </a:ext>
              <a:ext uri="{C183D7F6-B498-43B3-948B-1728B52AA6E4}">
                <adec:decorative xmlns:adec="http://schemas.microsoft.com/office/drawing/2017/decorative" val="1"/>
              </a:ext>
            </a:extLst>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flipV="1">
            <a:off x="10834502" y="5490807"/>
            <a:ext cx="614679" cy="355244"/>
          </a:xfrm>
          <a:prstGeom prst="rect">
            <a:avLst/>
          </a:prstGeom>
          <a:solidFill>
            <a:schemeClr val="accent4"/>
          </a:solidFill>
        </p:spPr>
      </p:pic>
      <p:sp>
        <p:nvSpPr>
          <p:cNvPr id="2" name="Title 1">
            <a:extLst>
              <a:ext uri="{FF2B5EF4-FFF2-40B4-BE49-F238E27FC236}">
                <a16:creationId xmlns:a16="http://schemas.microsoft.com/office/drawing/2014/main" id="{1300846E-B02C-42FD-81F4-DFFD56703C2E}"/>
              </a:ext>
            </a:extLst>
          </p:cNvPr>
          <p:cNvSpPr>
            <a:spLocks noGrp="1"/>
          </p:cNvSpPr>
          <p:nvPr>
            <p:ph type="title"/>
          </p:nvPr>
        </p:nvSpPr>
        <p:spPr>
          <a:xfrm>
            <a:off x="584200" y="2688074"/>
            <a:ext cx="7151914" cy="1169551"/>
          </a:xfrm>
        </p:spPr>
        <p:txBody>
          <a:bodyPr/>
          <a:lstStyle/>
          <a:p>
            <a:r>
              <a:rPr lang="en-US" dirty="0">
                <a:solidFill>
                  <a:schemeClr val="tx1"/>
                </a:solidFill>
                <a:latin typeface="+mj-lt"/>
              </a:rPr>
              <a:t>Hello and welcome to the </a:t>
            </a:r>
            <a:br>
              <a:rPr lang="en-US" sz="4000" dirty="0">
                <a:latin typeface="+mj-lt"/>
              </a:rPr>
            </a:br>
            <a:r>
              <a:rPr lang="en-US" sz="4000" dirty="0">
                <a:latin typeface="+mj-lt"/>
              </a:rPr>
              <a:t>Modern Work Customer Hub!</a:t>
            </a:r>
          </a:p>
        </p:txBody>
      </p:sp>
      <p:sp>
        <p:nvSpPr>
          <p:cNvPr id="3" name="Text Placeholder 2">
            <a:extLst>
              <a:ext uri="{FF2B5EF4-FFF2-40B4-BE49-F238E27FC236}">
                <a16:creationId xmlns:a16="http://schemas.microsoft.com/office/drawing/2014/main" id="{36872B29-93E2-44E2-8F13-757A67137E28}"/>
              </a:ext>
            </a:extLst>
          </p:cNvPr>
          <p:cNvSpPr>
            <a:spLocks noGrp="1"/>
          </p:cNvSpPr>
          <p:nvPr>
            <p:ph type="body" sz="quarter" idx="12"/>
          </p:nvPr>
        </p:nvSpPr>
        <p:spPr>
          <a:xfrm>
            <a:off x="614680" y="4628977"/>
            <a:ext cx="5399107" cy="338554"/>
          </a:xfrm>
        </p:spPr>
        <p:txBody>
          <a:bodyPr vert="horz" wrap="none" lIns="0" tIns="0" rIns="0" bIns="0" rtlCol="0" anchor="t">
            <a:spAutoFit/>
          </a:bodyPr>
          <a:lstStyle/>
          <a:p>
            <a:r>
              <a:rPr lang="en-US">
                <a:latin typeface="+mn-lt"/>
              </a:rPr>
              <a:t>We’ll get started at 2 minutes past the hour</a:t>
            </a:r>
          </a:p>
        </p:txBody>
      </p:sp>
      <p:grpSp>
        <p:nvGrpSpPr>
          <p:cNvPr id="27" name="Group 26">
            <a:extLst>
              <a:ext uri="{FF2B5EF4-FFF2-40B4-BE49-F238E27FC236}">
                <a16:creationId xmlns:a16="http://schemas.microsoft.com/office/drawing/2014/main" id="{22C3F53D-2D03-4371-C147-AF291F3A4D34}"/>
              </a:ext>
              <a:ext uri="{C183D7F6-B498-43B3-948B-1728B52AA6E4}">
                <adec:decorative xmlns:adec="http://schemas.microsoft.com/office/drawing/2017/decorative" val="1"/>
              </a:ext>
            </a:extLst>
          </p:cNvPr>
          <p:cNvGrpSpPr/>
          <p:nvPr/>
        </p:nvGrpSpPr>
        <p:grpSpPr>
          <a:xfrm>
            <a:off x="8389257" y="719268"/>
            <a:ext cx="3481614" cy="5680721"/>
            <a:chOff x="8519886" y="289935"/>
            <a:chExt cx="3481614" cy="5680721"/>
          </a:xfrm>
        </p:grpSpPr>
        <p:pic>
          <p:nvPicPr>
            <p:cNvPr id="26" name="Picture 25" descr="A cell phone with a blank screen&#10;&#10;Description automatically generated">
              <a:extLst>
                <a:ext uri="{FF2B5EF4-FFF2-40B4-BE49-F238E27FC236}">
                  <a16:creationId xmlns:a16="http://schemas.microsoft.com/office/drawing/2014/main" id="{A4BF83E4-55D4-5BD6-9C15-A7471CFA2449}"/>
                </a:ext>
              </a:extLst>
            </p:cNvPr>
            <p:cNvPicPr>
              <a:picLocks noChangeAspect="1"/>
            </p:cNvPicPr>
            <p:nvPr/>
          </p:nvPicPr>
          <p:blipFill rotWithShape="1">
            <a:blip r:embed="rId8">
              <a:clrChange>
                <a:clrFrom>
                  <a:srgbClr val="EFEEEC"/>
                </a:clrFrom>
                <a:clrTo>
                  <a:srgbClr val="EFEEEC">
                    <a:alpha val="0"/>
                  </a:srgbClr>
                </a:clrTo>
              </a:clrChange>
              <a:extLst>
                <a:ext uri="{28A0092B-C50C-407E-A947-70E740481C1C}">
                  <a14:useLocalDpi xmlns:a14="http://schemas.microsoft.com/office/drawing/2010/main" val="0"/>
                </a:ext>
              </a:extLst>
            </a:blip>
            <a:srcRect l="27214" t="80496" r="27214" b="5810"/>
            <a:stretch/>
          </p:blipFill>
          <p:spPr>
            <a:xfrm>
              <a:off x="8519886" y="4924425"/>
              <a:ext cx="3481614" cy="1046231"/>
            </a:xfrm>
            <a:prstGeom prst="rect">
              <a:avLst/>
            </a:prstGeom>
          </p:spPr>
        </p:pic>
        <p:pic>
          <p:nvPicPr>
            <p:cNvPr id="24" name="Picture 23" descr="A cell phone with a blank screen&#10;&#10;Description automatically generated">
              <a:extLst>
                <a:ext uri="{FF2B5EF4-FFF2-40B4-BE49-F238E27FC236}">
                  <a16:creationId xmlns:a16="http://schemas.microsoft.com/office/drawing/2014/main" id="{8F3606D9-6483-DE1E-8DA4-3875B4707603}"/>
                </a:ext>
              </a:extLst>
            </p:cNvPr>
            <p:cNvPicPr>
              <a:picLocks noChangeAspect="1"/>
            </p:cNvPicPr>
            <p:nvPr/>
          </p:nvPicPr>
          <p:blipFill rotWithShape="1">
            <a:blip r:embed="rId8">
              <a:clrChange>
                <a:clrFrom>
                  <a:srgbClr val="EFEEEC"/>
                </a:clrFrom>
                <a:clrTo>
                  <a:srgbClr val="EFEEEC">
                    <a:alpha val="0"/>
                  </a:srgbClr>
                </a:clrTo>
              </a:clrChange>
              <a:extLst>
                <a:ext uri="{28A0092B-C50C-407E-A947-70E740481C1C}">
                  <a14:useLocalDpi xmlns:a14="http://schemas.microsoft.com/office/drawing/2010/main" val="0"/>
                </a:ext>
              </a:extLst>
            </a:blip>
            <a:srcRect l="27214" t="5870" r="27214" b="32444"/>
            <a:stretch/>
          </p:blipFill>
          <p:spPr>
            <a:xfrm>
              <a:off x="8519886" y="289935"/>
              <a:ext cx="3481614" cy="4712677"/>
            </a:xfrm>
            <a:prstGeom prst="rect">
              <a:avLst/>
            </a:prstGeom>
          </p:spPr>
        </p:pic>
      </p:grpSp>
      <p:pic>
        <p:nvPicPr>
          <p:cNvPr id="4" name="CustomerHub Promo Loop">
            <a:hlinkClick r:id="" action="ppaction://media"/>
            <a:extLst>
              <a:ext uri="{FF2B5EF4-FFF2-40B4-BE49-F238E27FC236}">
                <a16:creationId xmlns:a16="http://schemas.microsoft.com/office/drawing/2014/main" id="{95D0C147-CCD6-D053-CA93-7DD70A22E21E}"/>
              </a:ext>
              <a:ext uri="{C183D7F6-B498-43B3-948B-1728B52AA6E4}">
                <adec:decorative xmlns:adec="http://schemas.microsoft.com/office/drawing/2017/decorative" val="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672345" y="953132"/>
            <a:ext cx="2923580" cy="5197475"/>
          </a:xfrm>
          <a:prstGeom prst="roundRect">
            <a:avLst>
              <a:gd name="adj" fmla="val 12360"/>
            </a:avLst>
          </a:prstGeom>
          <a:solidFill>
            <a:schemeClr val="accent1"/>
          </a:solidFill>
          <a:ln>
            <a:noFill/>
            <a:headEnd type="none" w="med" len="med"/>
            <a:tailEnd type="none" w="med" len="med"/>
          </a:ln>
          <a:effectLst/>
        </p:spPr>
      </p:pic>
    </p:spTree>
    <p:extLst>
      <p:ext uri="{BB962C8B-B14F-4D97-AF65-F5344CB8AC3E}">
        <p14:creationId xmlns:p14="http://schemas.microsoft.com/office/powerpoint/2010/main" val="3781558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6A0ED-A1B4-2AC6-B16E-EA70DEC03D49}"/>
            </a:ext>
          </a:extLst>
        </p:cNvPr>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26E06E25-284C-BD76-7B07-095564191234}"/>
              </a:ext>
              <a:ext uri="{C183D7F6-B498-43B3-948B-1728B52AA6E4}">
                <adec:decorative xmlns:adec="http://schemas.microsoft.com/office/drawing/2017/decorative" val="1"/>
              </a:ext>
            </a:extLst>
          </p:cNvPr>
          <p:cNvSpPr>
            <a:spLocks/>
          </p:cNvSpPr>
          <p:nvPr/>
        </p:nvSpPr>
        <p:spPr bwMode="auto">
          <a:xfrm>
            <a:off x="588961" y="1835421"/>
            <a:ext cx="11183939" cy="3768833"/>
          </a:xfrm>
          <a:prstGeom prst="roundRect">
            <a:avLst>
              <a:gd name="adj" fmla="val 3492"/>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56" name="Rectangle: Rounded Corners 55">
            <a:extLst>
              <a:ext uri="{FF2B5EF4-FFF2-40B4-BE49-F238E27FC236}">
                <a16:creationId xmlns:a16="http://schemas.microsoft.com/office/drawing/2014/main" id="{641975FE-B9F4-15EA-9E07-EA72E98B4849}"/>
              </a:ext>
              <a:ext uri="{C183D7F6-B498-43B3-948B-1728B52AA6E4}">
                <adec:decorative xmlns:adec="http://schemas.microsoft.com/office/drawing/2017/decorative" val="1"/>
              </a:ext>
            </a:extLst>
          </p:cNvPr>
          <p:cNvSpPr>
            <a:spLocks/>
          </p:cNvSpPr>
          <p:nvPr/>
        </p:nvSpPr>
        <p:spPr bwMode="auto">
          <a:xfrm>
            <a:off x="581086" y="1835421"/>
            <a:ext cx="1469137" cy="3768833"/>
          </a:xfrm>
          <a:prstGeom prst="roundRect">
            <a:avLst>
              <a:gd name="adj" fmla="val 8887"/>
            </a:avLst>
          </a:prstGeom>
          <a:gradFill flip="none" rotWithShape="1">
            <a:gsLst>
              <a:gs pos="95327">
                <a:schemeClr val="accent1"/>
              </a:gs>
              <a:gs pos="935">
                <a:srgbClr val="C03BC4"/>
              </a:gs>
              <a:gs pos="51000">
                <a:schemeClr val="accent1"/>
              </a:gs>
            </a:gsLst>
            <a:lin ang="135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err="1">
              <a:ln>
                <a:noFill/>
              </a:ln>
              <a:solidFill>
                <a:srgbClr val="FFFFFF"/>
              </a:solidFill>
              <a:effectLst/>
              <a:uLnTx/>
              <a:uFillTx/>
              <a:latin typeface="Segoe Sans Display Semibold"/>
              <a:ea typeface="+mn-ea"/>
              <a:cs typeface="+mn-cs"/>
            </a:endParaRPr>
          </a:p>
        </p:txBody>
      </p:sp>
      <p:cxnSp>
        <p:nvCxnSpPr>
          <p:cNvPr id="80" name="Straight Connector 79">
            <a:extLst>
              <a:ext uri="{FF2B5EF4-FFF2-40B4-BE49-F238E27FC236}">
                <a16:creationId xmlns:a16="http://schemas.microsoft.com/office/drawing/2014/main" id="{ADA93E2A-19DA-4DBD-6BE9-0900FA575DC3}"/>
              </a:ext>
              <a:ext uri="{C183D7F6-B498-43B3-948B-1728B52AA6E4}">
                <adec:decorative xmlns:adec="http://schemas.microsoft.com/office/drawing/2017/decorative" val="1"/>
              </a:ext>
            </a:extLst>
          </p:cNvPr>
          <p:cNvCxnSpPr>
            <a:cxnSpLocks/>
          </p:cNvCxnSpPr>
          <p:nvPr/>
        </p:nvCxnSpPr>
        <p:spPr>
          <a:xfrm>
            <a:off x="581086" y="2711721"/>
            <a:ext cx="1469137" cy="0"/>
          </a:xfrm>
          <a:prstGeom prst="line">
            <a:avLst/>
          </a:prstGeom>
          <a:ln>
            <a:solidFill>
              <a:schemeClr val="bg1">
                <a:lumMod val="85000"/>
              </a:schemeClr>
            </a:solidFill>
            <a:headEnd type="none" w="lg" len="med"/>
            <a:tailEnd type="none" w="lg" len="med"/>
          </a:ln>
          <a:effectLst>
            <a:outerShdw blurRad="50800" dist="38100" dir="5400000" algn="t"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D1C66EB-F03B-CA2E-73FB-EC811B72ADC9}"/>
              </a:ext>
              <a:ext uri="{C183D7F6-B498-43B3-948B-1728B52AA6E4}">
                <adec:decorative xmlns:adec="http://schemas.microsoft.com/office/drawing/2017/decorative" val="1"/>
              </a:ext>
            </a:extLst>
          </p:cNvPr>
          <p:cNvCxnSpPr>
            <a:cxnSpLocks/>
          </p:cNvCxnSpPr>
          <p:nvPr/>
        </p:nvCxnSpPr>
        <p:spPr>
          <a:xfrm>
            <a:off x="1765299" y="2711721"/>
            <a:ext cx="10007600"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F490249-12FC-19C1-9867-7E39B612F91F}"/>
              </a:ext>
              <a:ext uri="{C183D7F6-B498-43B3-948B-1728B52AA6E4}">
                <adec:decorative xmlns:adec="http://schemas.microsoft.com/office/drawing/2017/decorative" val="1"/>
              </a:ext>
            </a:extLst>
          </p:cNvPr>
          <p:cNvCxnSpPr>
            <a:cxnSpLocks/>
          </p:cNvCxnSpPr>
          <p:nvPr/>
        </p:nvCxnSpPr>
        <p:spPr>
          <a:xfrm>
            <a:off x="4512339" y="1835421"/>
            <a:ext cx="0" cy="3768833"/>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39ECC4-A5FC-0D13-5B43-2539E87451E7}"/>
              </a:ext>
              <a:ext uri="{C183D7F6-B498-43B3-948B-1728B52AA6E4}">
                <adec:decorative xmlns:adec="http://schemas.microsoft.com/office/drawing/2017/decorative" val="1"/>
              </a:ext>
            </a:extLst>
          </p:cNvPr>
          <p:cNvCxnSpPr>
            <a:cxnSpLocks/>
          </p:cNvCxnSpPr>
          <p:nvPr/>
        </p:nvCxnSpPr>
        <p:spPr>
          <a:xfrm>
            <a:off x="6901336" y="1835421"/>
            <a:ext cx="818" cy="3768833"/>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2CF6F47-EDE9-B348-02B0-6B3672C002DF}"/>
              </a:ext>
              <a:ext uri="{C183D7F6-B498-43B3-948B-1728B52AA6E4}">
                <adec:decorative xmlns:adec="http://schemas.microsoft.com/office/drawing/2017/decorative" val="1"/>
              </a:ext>
            </a:extLst>
          </p:cNvPr>
          <p:cNvCxnSpPr>
            <a:cxnSpLocks/>
          </p:cNvCxnSpPr>
          <p:nvPr/>
        </p:nvCxnSpPr>
        <p:spPr>
          <a:xfrm flipH="1">
            <a:off x="9290333" y="1835420"/>
            <a:ext cx="0" cy="3768834"/>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97F22EA4-15A3-C003-D396-8FFD3AC9BF87}"/>
              </a:ext>
              <a:ext uri="{C183D7F6-B498-43B3-948B-1728B52AA6E4}">
                <adec:decorative xmlns:adec="http://schemas.microsoft.com/office/drawing/2017/decorative" val="1"/>
              </a:ext>
            </a:extLst>
          </p:cNvPr>
          <p:cNvSpPr txBox="1">
            <a:spLocks/>
          </p:cNvSpPr>
          <p:nvPr/>
        </p:nvSpPr>
        <p:spPr>
          <a:xfrm>
            <a:off x="2050223" y="5780870"/>
            <a:ext cx="9722677" cy="358094"/>
          </a:xfrm>
          <a:prstGeom prst="roundRect">
            <a:avLst>
              <a:gd name="adj" fmla="val 50000"/>
            </a:avLst>
          </a:prstGeom>
          <a:solidFill>
            <a:schemeClr val="accent3">
              <a:lumMod val="20000"/>
              <a:lumOff val="80000"/>
            </a:schemeClr>
          </a:solidFill>
          <a:ln w="6350">
            <a:noFill/>
          </a:ln>
        </p:spPr>
        <p:txBody>
          <a:bodyPr wrap="square" lIns="91440" tIns="45720" rIns="91440" bIns="45720">
            <a:noAutofit/>
          </a:bodyPr>
          <a:lstStyle/>
          <a:p>
            <a:pPr marL="123825" marR="0" lvl="0" indent="-123825"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ea"/>
              <a:cs typeface="Calibri" panose="020F0502020204030204" pitchFamily="34" charset="0"/>
            </a:endParaRPr>
          </a:p>
        </p:txBody>
      </p:sp>
      <p:sp>
        <p:nvSpPr>
          <p:cNvPr id="57" name="Rectangle: Top Corners Rounded 56">
            <a:extLst>
              <a:ext uri="{FF2B5EF4-FFF2-40B4-BE49-F238E27FC236}">
                <a16:creationId xmlns:a16="http://schemas.microsoft.com/office/drawing/2014/main" id="{210D391F-EBED-2E93-BC4E-029095A50527}"/>
              </a:ext>
              <a:ext uri="{C183D7F6-B498-43B3-948B-1728B52AA6E4}">
                <adec:decorative xmlns:adec="http://schemas.microsoft.com/office/drawing/2017/decorative" val="1"/>
              </a:ext>
            </a:extLst>
          </p:cNvPr>
          <p:cNvSpPr>
            <a:spLocks/>
          </p:cNvSpPr>
          <p:nvPr/>
        </p:nvSpPr>
        <p:spPr bwMode="auto">
          <a:xfrm>
            <a:off x="2129490" y="1448541"/>
            <a:ext cx="230973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59" name="Rectangle: Top Corners Rounded 58">
            <a:extLst>
              <a:ext uri="{FF2B5EF4-FFF2-40B4-BE49-F238E27FC236}">
                <a16:creationId xmlns:a16="http://schemas.microsoft.com/office/drawing/2014/main" id="{E100BDFB-3713-F5B1-318A-418A5F653AAD}"/>
              </a:ext>
              <a:ext uri="{C183D7F6-B498-43B3-948B-1728B52AA6E4}">
                <adec:decorative xmlns:adec="http://schemas.microsoft.com/office/drawing/2017/decorative" val="1"/>
              </a:ext>
            </a:extLst>
          </p:cNvPr>
          <p:cNvSpPr/>
          <p:nvPr/>
        </p:nvSpPr>
        <p:spPr bwMode="auto">
          <a:xfrm>
            <a:off x="4585457"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1" name="Rectangle: Top Corners Rounded 60">
            <a:extLst>
              <a:ext uri="{FF2B5EF4-FFF2-40B4-BE49-F238E27FC236}">
                <a16:creationId xmlns:a16="http://schemas.microsoft.com/office/drawing/2014/main" id="{779554D6-69FC-3ED6-13BC-4DA4C8546823}"/>
              </a:ext>
              <a:ext uri="{C183D7F6-B498-43B3-948B-1728B52AA6E4}">
                <adec:decorative xmlns:adec="http://schemas.microsoft.com/office/drawing/2017/decorative" val="1"/>
              </a:ext>
            </a:extLst>
          </p:cNvPr>
          <p:cNvSpPr/>
          <p:nvPr/>
        </p:nvSpPr>
        <p:spPr bwMode="auto">
          <a:xfrm>
            <a:off x="6974454"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3" name="Rectangle: Top Corners Rounded 62">
            <a:extLst>
              <a:ext uri="{FF2B5EF4-FFF2-40B4-BE49-F238E27FC236}">
                <a16:creationId xmlns:a16="http://schemas.microsoft.com/office/drawing/2014/main" id="{0D8BF20B-3184-6CFE-4314-83E2A71DBF55}"/>
              </a:ext>
              <a:ext uri="{C183D7F6-B498-43B3-948B-1728B52AA6E4}">
                <adec:decorative xmlns:adec="http://schemas.microsoft.com/office/drawing/2017/decorative" val="1"/>
              </a:ext>
            </a:extLst>
          </p:cNvPr>
          <p:cNvSpPr>
            <a:spLocks/>
          </p:cNvSpPr>
          <p:nvPr/>
        </p:nvSpPr>
        <p:spPr bwMode="auto">
          <a:xfrm>
            <a:off x="9363452"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 name="Title 5">
            <a:extLst>
              <a:ext uri="{FF2B5EF4-FFF2-40B4-BE49-F238E27FC236}">
                <a16:creationId xmlns:a16="http://schemas.microsoft.com/office/drawing/2014/main" id="{E29161B3-8B68-9A07-FA99-45C4ACFE6DB6}"/>
              </a:ext>
            </a:extLst>
          </p:cNvPr>
          <p:cNvSpPr>
            <a:spLocks noGrp="1"/>
          </p:cNvSpPr>
          <p:nvPr>
            <p:ph type="title"/>
          </p:nvPr>
        </p:nvSpPr>
        <p:spPr>
          <a:xfrm>
            <a:off x="588963" y="457200"/>
            <a:ext cx="11017250" cy="430887"/>
          </a:xfrm>
        </p:spPr>
        <p:txBody>
          <a:bodyPr/>
          <a:lstStyle/>
          <a:p>
            <a:r>
              <a:rPr lang="en-US" b="0" noProof="0">
                <a:ea typeface="+mj-ea"/>
                <a:cs typeface="+mj-cs"/>
              </a:rPr>
              <a:t>What is the right path for my organization?</a:t>
            </a:r>
            <a:endParaRPr lang="en-IN" b="0">
              <a:ea typeface="+mj-ea"/>
              <a:cs typeface="+mj-cs"/>
            </a:endParaRPr>
          </a:p>
        </p:txBody>
      </p:sp>
      <p:sp>
        <p:nvSpPr>
          <p:cNvPr id="20" name="Content Placeholder 2">
            <a:extLst>
              <a:ext uri="{FF2B5EF4-FFF2-40B4-BE49-F238E27FC236}">
                <a16:creationId xmlns:a16="http://schemas.microsoft.com/office/drawing/2014/main" id="{FE3A68D4-827D-7FFE-D522-3D6F536F6FA1}"/>
              </a:ext>
            </a:extLst>
          </p:cNvPr>
          <p:cNvSpPr txBox="1">
            <a:spLocks/>
          </p:cNvSpPr>
          <p:nvPr/>
        </p:nvSpPr>
        <p:spPr>
          <a:xfrm>
            <a:off x="588962" y="985123"/>
            <a:ext cx="1112297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Select one or more of these connectivity options to suit your users’ calling needs</a:t>
            </a:r>
          </a:p>
        </p:txBody>
      </p:sp>
      <p:sp>
        <p:nvSpPr>
          <p:cNvPr id="65" name="Rectangle 64">
            <a:extLst>
              <a:ext uri="{FF2B5EF4-FFF2-40B4-BE49-F238E27FC236}">
                <a16:creationId xmlns:a16="http://schemas.microsoft.com/office/drawing/2014/main" id="{89D38985-9EF6-1BBA-12CF-1A53B07D53A0}"/>
              </a:ext>
            </a:extLst>
          </p:cNvPr>
          <p:cNvSpPr/>
          <p:nvPr/>
        </p:nvSpPr>
        <p:spPr bwMode="auto">
          <a:xfrm>
            <a:off x="688209" y="1902981"/>
            <a:ext cx="1254892" cy="811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Customer </a:t>
            </a:r>
            <a:b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value </a:t>
            </a:r>
          </a:p>
        </p:txBody>
      </p:sp>
      <p:sp>
        <p:nvSpPr>
          <p:cNvPr id="66" name="Rectangle 65">
            <a:extLst>
              <a:ext uri="{FF2B5EF4-FFF2-40B4-BE49-F238E27FC236}">
                <a16:creationId xmlns:a16="http://schemas.microsoft.com/office/drawing/2014/main" id="{FDC1C67C-C29D-D8AA-3E8F-2A10F8DC1BD1}"/>
              </a:ext>
            </a:extLst>
          </p:cNvPr>
          <p:cNvSpPr/>
          <p:nvPr/>
        </p:nvSpPr>
        <p:spPr bwMode="auto">
          <a:xfrm>
            <a:off x="688209" y="2814698"/>
            <a:ext cx="1254892" cy="153601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Why choose</a:t>
            </a:r>
            <a:b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this option </a:t>
            </a:r>
          </a:p>
        </p:txBody>
      </p:sp>
      <p:sp>
        <p:nvSpPr>
          <p:cNvPr id="58" name="Rectangle 57">
            <a:extLst>
              <a:ext uri="{FF2B5EF4-FFF2-40B4-BE49-F238E27FC236}">
                <a16:creationId xmlns:a16="http://schemas.microsoft.com/office/drawing/2014/main" id="{63FBAA1B-129E-1AEA-A7E4-A7A9591CB9FC}"/>
              </a:ext>
            </a:extLst>
          </p:cNvPr>
          <p:cNvSpPr/>
          <p:nvPr/>
        </p:nvSpPr>
        <p:spPr>
          <a:xfrm>
            <a:off x="2455963" y="1547544"/>
            <a:ext cx="1723755"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Teams Calling Plans </a:t>
            </a:r>
          </a:p>
        </p:txBody>
      </p:sp>
      <p:sp>
        <p:nvSpPr>
          <p:cNvPr id="68" name="TextBox 67">
            <a:extLst>
              <a:ext uri="{FF2B5EF4-FFF2-40B4-BE49-F238E27FC236}">
                <a16:creationId xmlns:a16="http://schemas.microsoft.com/office/drawing/2014/main" id="{00584B81-BBDB-2D67-BB16-D43AABBD7308}"/>
              </a:ext>
            </a:extLst>
          </p:cNvPr>
          <p:cNvSpPr txBox="1"/>
          <p:nvPr/>
        </p:nvSpPr>
        <p:spPr>
          <a:xfrm>
            <a:off x="2248848" y="1902981"/>
            <a:ext cx="2137986" cy="811432"/>
          </a:xfrm>
          <a:prstGeom prst="rect">
            <a:avLst/>
          </a:prstGeom>
          <a:noFill/>
          <a:ln w="6350">
            <a:noFill/>
          </a:ln>
        </p:spPr>
        <p:txBody>
          <a:bodyPr wrap="square" lIns="0" tIns="0" rIns="0" bIns="0" anchor="t">
            <a:noAutofit/>
          </a:body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 fast and Simple way to setup calling without additional technical configurations. It does not require a session border controller (SBC) or</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‘voice trunk’. </a:t>
            </a:r>
          </a:p>
        </p:txBody>
      </p:sp>
      <p:sp>
        <p:nvSpPr>
          <p:cNvPr id="72" name="TextBox 71">
            <a:extLst>
              <a:ext uri="{FF2B5EF4-FFF2-40B4-BE49-F238E27FC236}">
                <a16:creationId xmlns:a16="http://schemas.microsoft.com/office/drawing/2014/main" id="{FA88124F-C45A-EEB1-ECD6-B4C2EB12B32C}"/>
              </a:ext>
            </a:extLst>
          </p:cNvPr>
          <p:cNvSpPr txBox="1"/>
          <p:nvPr/>
        </p:nvSpPr>
        <p:spPr>
          <a:xfrm>
            <a:off x="2248848" y="2814698"/>
            <a:ext cx="2137986" cy="1536012"/>
          </a:xfrm>
          <a:prstGeom prst="rect">
            <a:avLst/>
          </a:prstGeom>
          <a:noFill/>
          <a:ln w="6350">
            <a:noFill/>
          </a:ln>
        </p:spPr>
        <p:txBody>
          <a:bodyPr wrap="square" lIns="0" tIns="0" rIns="0" bIns="0" anchor="t">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Getting started quickly is a priority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Simplicity that comes with all-in-one solution is important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Easy to set up a rapid proof of concept</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Available in </a:t>
            </a:r>
            <a:r>
              <a:rPr kumimoji="0" lang="en-US" sz="900" b="0" i="0" u="none" strike="noStrike" kern="1200" cap="none" spc="0" normalizeH="0" baseline="0" noProof="0">
                <a:ln>
                  <a:noFill/>
                </a:ln>
                <a:solidFill>
                  <a:srgbClr val="5B5FC7"/>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36 markets</a:t>
            </a:r>
            <a:r>
              <a:rPr kumimoji="0" lang="en-US" sz="900" b="0" i="0" u="none" strike="noStrike" kern="1200" cap="none" spc="0" normalizeH="0" baseline="0" noProof="0">
                <a:ln>
                  <a:noFill/>
                </a:ln>
                <a:solidFill>
                  <a:srgbClr val="000000"/>
                </a:solidFill>
                <a:effectLst/>
                <a:uLnTx/>
                <a:uFillTx/>
                <a:latin typeface="Segoe Sans Text"/>
                <a:ea typeface="+mn-ea"/>
                <a:cs typeface="+mn-cs"/>
              </a:rPr>
              <a:t>. </a:t>
            </a:r>
          </a:p>
        </p:txBody>
      </p:sp>
      <p:sp>
        <p:nvSpPr>
          <p:cNvPr id="60" name="Rectangle 59">
            <a:extLst>
              <a:ext uri="{FF2B5EF4-FFF2-40B4-BE49-F238E27FC236}">
                <a16:creationId xmlns:a16="http://schemas.microsoft.com/office/drawing/2014/main" id="{9A444195-290F-1019-6024-AD70ED8A4690}"/>
              </a:ext>
            </a:extLst>
          </p:cNvPr>
          <p:cNvSpPr/>
          <p:nvPr/>
        </p:nvSpPr>
        <p:spPr>
          <a:xfrm>
            <a:off x="4650927" y="1547544"/>
            <a:ext cx="2111824"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Operator Connect </a:t>
            </a:r>
          </a:p>
        </p:txBody>
      </p:sp>
      <p:sp>
        <p:nvSpPr>
          <p:cNvPr id="70" name="TextBox 69">
            <a:extLst>
              <a:ext uri="{FF2B5EF4-FFF2-40B4-BE49-F238E27FC236}">
                <a16:creationId xmlns:a16="http://schemas.microsoft.com/office/drawing/2014/main" id="{04253FCA-AA24-6C00-D020-6CCD0ADF0B1F}"/>
              </a:ext>
            </a:extLst>
          </p:cNvPr>
          <p:cNvSpPr txBox="1"/>
          <p:nvPr/>
        </p:nvSpPr>
        <p:spPr>
          <a:xfrm>
            <a:off x="4637846" y="1902981"/>
            <a:ext cx="2137986" cy="811432"/>
          </a:xfrm>
          <a:prstGeom prst="rect">
            <a:avLst/>
          </a:prstGeom>
          <a:noFill/>
          <a:ln w="6350">
            <a:noFill/>
          </a:ln>
        </p:spPr>
        <p:txBody>
          <a:bodyPr wrap="square" lIns="0" tIns="0" rIns="0" bIns="0" anchor="t">
            <a:noAutofit/>
          </a:bodyPr>
          <a:lstStyle>
            <a:defPPr>
              <a:defRPr lang="en-US"/>
            </a:defPPr>
            <a:lvl1pPr marR="0" lvl="0" indent="0" defTabSz="914367" fontAlgn="base">
              <a:lnSpc>
                <a:spcPct val="100000"/>
              </a:lnSpc>
              <a:spcBef>
                <a:spcPts val="0"/>
              </a:spcBef>
              <a:spcAft>
                <a:spcPts val="300"/>
              </a:spcAft>
              <a:buClrTx/>
              <a:buSzTx/>
              <a:buFontTx/>
              <a:buNone/>
              <a:tabLst/>
              <a:defRPr kumimoji="0" sz="900" b="0" i="0" u="none" strike="noStrike" cap="none" spc="0" normalizeH="0" baseline="0">
                <a:ln>
                  <a:noFill/>
                </a:ln>
                <a:solidFill>
                  <a:srgbClr val="000000"/>
                </a:solidFill>
                <a:effectLst/>
                <a:uLnTx/>
                <a:uFillTx/>
                <a:latin typeface="Segoe UI"/>
              </a:defRPr>
            </a:lvl1p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A quick and easy way to integrate with calling while maintaining existing service provider agreements and leveraging the customization and flexibility of direct routing. </a:t>
            </a:r>
          </a:p>
        </p:txBody>
      </p:sp>
      <p:sp>
        <p:nvSpPr>
          <p:cNvPr id="74" name="TextBox 73">
            <a:extLst>
              <a:ext uri="{FF2B5EF4-FFF2-40B4-BE49-F238E27FC236}">
                <a16:creationId xmlns:a16="http://schemas.microsoft.com/office/drawing/2014/main" id="{341ADC14-4DD6-5623-4F37-B302D2B41F41}"/>
              </a:ext>
            </a:extLst>
          </p:cNvPr>
          <p:cNvSpPr txBox="1"/>
          <p:nvPr/>
        </p:nvSpPr>
        <p:spPr>
          <a:xfrm>
            <a:off x="4637846" y="2814698"/>
            <a:ext cx="2137986" cy="2771758"/>
          </a:xfrm>
          <a:prstGeom prst="rect">
            <a:avLst/>
          </a:prstGeom>
          <a:noFill/>
          <a:ln w="6350">
            <a:noFill/>
          </a:ln>
        </p:spPr>
        <p:txBody>
          <a:bodyPr wrap="square" lIns="0" tIns="0" rIns="0" bIns="0" anchor="t">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Needs a pure cloud (no hardware footprint), fully managed solution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Existing PSTN infrastructure (voice trunks) will continue to be used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Existing service provider agreements are in place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Integrated end-to-end number management experience in Teams admin center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Multi-national company with locations outside Microsoft Calling Plan markets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Can support third party Interop with PBXs for migration using</a:t>
            </a:r>
            <a:br>
              <a:rPr kumimoji="0" lang="en-US" alt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downstream SBC’s</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Available markets can be found </a:t>
            </a:r>
            <a:r>
              <a:rPr kumimoji="0" lang="en-US" sz="900" b="0" i="0" u="none" strike="noStrike" kern="1200" cap="none" spc="0" normalizeH="0" baseline="0" noProof="0">
                <a:ln>
                  <a:noFill/>
                </a:ln>
                <a:solidFill>
                  <a:srgbClr val="5B5FC7"/>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here</a:t>
            </a:r>
            <a:endParaRPr kumimoji="0" lang="en-US" altLang="en-US" sz="9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62" name="Rectangle 61">
            <a:extLst>
              <a:ext uri="{FF2B5EF4-FFF2-40B4-BE49-F238E27FC236}">
                <a16:creationId xmlns:a16="http://schemas.microsoft.com/office/drawing/2014/main" id="{BA4042C4-450E-06EE-F2D2-04AE8ED44296}"/>
              </a:ext>
            </a:extLst>
          </p:cNvPr>
          <p:cNvSpPr/>
          <p:nvPr/>
        </p:nvSpPr>
        <p:spPr>
          <a:xfrm>
            <a:off x="7087723" y="1547544"/>
            <a:ext cx="2016226"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Teams Phone Mobile </a:t>
            </a:r>
          </a:p>
        </p:txBody>
      </p:sp>
      <p:sp>
        <p:nvSpPr>
          <p:cNvPr id="69" name="TextBox 68">
            <a:extLst>
              <a:ext uri="{FF2B5EF4-FFF2-40B4-BE49-F238E27FC236}">
                <a16:creationId xmlns:a16="http://schemas.microsoft.com/office/drawing/2014/main" id="{F7B63FE4-2858-56DE-1ABA-3F21E1DDDEC3}"/>
              </a:ext>
            </a:extLst>
          </p:cNvPr>
          <p:cNvSpPr txBox="1">
            <a:spLocks/>
          </p:cNvSpPr>
          <p:nvPr/>
        </p:nvSpPr>
        <p:spPr>
          <a:xfrm>
            <a:off x="7026844" y="1902981"/>
            <a:ext cx="2137986" cy="811432"/>
          </a:xfrm>
          <a:prstGeom prst="rect">
            <a:avLst/>
          </a:prstGeom>
          <a:noFill/>
          <a:ln w="6350">
            <a:noFill/>
          </a:ln>
        </p:spPr>
        <p:txBody>
          <a:bodyPr wrap="square" lIns="0" tIns="0" rIns="0" bIns="0" anchor="t">
            <a:noAutofit/>
          </a:bodyPr>
          <a:lstStyle>
            <a:defPPr>
              <a:defRPr lang="en-US"/>
            </a:defPPr>
            <a:lvl1pPr marR="0" lvl="0" indent="0" defTabSz="914367" fontAlgn="base">
              <a:lnSpc>
                <a:spcPct val="100000"/>
              </a:lnSpc>
              <a:spcBef>
                <a:spcPts val="0"/>
              </a:spcBef>
              <a:spcAft>
                <a:spcPts val="300"/>
              </a:spcAft>
              <a:buClrTx/>
              <a:buSzTx/>
              <a:buFontTx/>
              <a:buNone/>
              <a:tabLst/>
              <a:defRPr kumimoji="0" sz="900" b="0" i="0" u="none" strike="noStrike" cap="none" spc="0" normalizeH="0" baseline="0">
                <a:ln>
                  <a:noFill/>
                </a:ln>
                <a:solidFill>
                  <a:srgbClr val="000000"/>
                </a:solidFill>
                <a:effectLst/>
                <a:uLnTx/>
                <a:uFillTx/>
                <a:latin typeface="Segoe UI"/>
              </a:defRPr>
            </a:lvl1p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All the benefits of Operator Connect but assign a single business-provided mobile phone number as your Teams Phone number.</a:t>
            </a:r>
          </a:p>
        </p:txBody>
      </p:sp>
      <p:sp>
        <p:nvSpPr>
          <p:cNvPr id="73" name="TextBox 72">
            <a:extLst>
              <a:ext uri="{FF2B5EF4-FFF2-40B4-BE49-F238E27FC236}">
                <a16:creationId xmlns:a16="http://schemas.microsoft.com/office/drawing/2014/main" id="{5E6D53B4-A67C-F5A3-2EF0-DAEC35AEE5B9}"/>
              </a:ext>
            </a:extLst>
          </p:cNvPr>
          <p:cNvSpPr txBox="1">
            <a:spLocks/>
          </p:cNvSpPr>
          <p:nvPr/>
        </p:nvSpPr>
        <p:spPr>
          <a:xfrm>
            <a:off x="7026844" y="2814698"/>
            <a:ext cx="2137986" cy="2711070"/>
          </a:xfrm>
          <a:prstGeom prst="rect">
            <a:avLst/>
          </a:prstGeom>
          <a:noFill/>
          <a:ln w="6350">
            <a:noFill/>
          </a:ln>
        </p:spPr>
        <p:txBody>
          <a:bodyPr wrap="square" lIns="0" tIns="0" rIns="0" bIns="0">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Convenience of a single, business-provided number for Teams and</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mobile phone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Eliminate costs associated with fixed lines devices and hardware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Easy to deploy, configure, and manage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Apply security, compliance, and policy settings across mobile devices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Currently available in Canada through Rogers Business, Sweden through Telia, US through Verizon, Switzerland through Swisscom &amp; Germany through Deutsche Telekom</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Latest list of available markets can be found </a:t>
            </a:r>
            <a:r>
              <a:rPr kumimoji="0" lang="en-US" altLang="en-US" sz="900" b="0" i="0" u="none" strike="noStrike" kern="1200" cap="none" spc="0" normalizeH="0" baseline="0" noProof="0">
                <a:ln>
                  <a:noFill/>
                </a:ln>
                <a:solidFill>
                  <a:srgbClr val="5B5FC7"/>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here</a:t>
            </a:r>
            <a:endParaRPr kumimoji="0" lang="en-US" sz="9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64" name="Rectangle 63">
            <a:extLst>
              <a:ext uri="{FF2B5EF4-FFF2-40B4-BE49-F238E27FC236}">
                <a16:creationId xmlns:a16="http://schemas.microsoft.com/office/drawing/2014/main" id="{52715F25-E647-4C97-23D1-CAE1FE8B415E}"/>
              </a:ext>
            </a:extLst>
          </p:cNvPr>
          <p:cNvSpPr/>
          <p:nvPr/>
        </p:nvSpPr>
        <p:spPr>
          <a:xfrm>
            <a:off x="9449176" y="1547544"/>
            <a:ext cx="2071312"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Direct Routing </a:t>
            </a:r>
          </a:p>
        </p:txBody>
      </p:sp>
      <p:sp>
        <p:nvSpPr>
          <p:cNvPr id="71" name="TextBox 70">
            <a:extLst>
              <a:ext uri="{FF2B5EF4-FFF2-40B4-BE49-F238E27FC236}">
                <a16:creationId xmlns:a16="http://schemas.microsoft.com/office/drawing/2014/main" id="{EB582F46-4449-2027-36FD-71FB9828553A}"/>
              </a:ext>
            </a:extLst>
          </p:cNvPr>
          <p:cNvSpPr txBox="1"/>
          <p:nvPr/>
        </p:nvSpPr>
        <p:spPr>
          <a:xfrm>
            <a:off x="9415840" y="1902981"/>
            <a:ext cx="2137986" cy="811432"/>
          </a:xfrm>
          <a:prstGeom prst="rect">
            <a:avLst/>
          </a:prstGeom>
          <a:noFill/>
          <a:ln w="6350">
            <a:noFill/>
          </a:ln>
        </p:spPr>
        <p:txBody>
          <a:bodyPr wrap="square" lIns="0" tIns="0" rIns="0" bIns="0" anchor="t">
            <a:no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Highly customizable approach that allows customers to maintain existing service provider agreements and use on premises/hybrid hardware. Available globally through partners. </a:t>
            </a:r>
          </a:p>
        </p:txBody>
      </p:sp>
      <p:sp>
        <p:nvSpPr>
          <p:cNvPr id="75" name="TextBox 74">
            <a:extLst>
              <a:ext uri="{FF2B5EF4-FFF2-40B4-BE49-F238E27FC236}">
                <a16:creationId xmlns:a16="http://schemas.microsoft.com/office/drawing/2014/main" id="{4E6823A6-3098-42BF-3425-3AFFAA5350F6}"/>
              </a:ext>
            </a:extLst>
          </p:cNvPr>
          <p:cNvSpPr txBox="1"/>
          <p:nvPr/>
        </p:nvSpPr>
        <p:spPr>
          <a:xfrm>
            <a:off x="9415840" y="2814697"/>
            <a:ext cx="2137986" cy="2741713"/>
          </a:xfrm>
          <a:prstGeom prst="rect">
            <a:avLst/>
          </a:prstGeom>
          <a:noFill/>
          <a:ln w="6350">
            <a:noFill/>
          </a:ln>
        </p:spPr>
        <p:txBody>
          <a:bodyPr wrap="square" lIns="0" tIns="0" rIns="0" bIns="0">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Existing PSTN infrastructure (SBC or voice trunks) will continue to be used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Required for PBX co-existence </a:t>
            </a:r>
          </a:p>
          <a:p>
            <a:pPr marL="285750" marR="0" lvl="0" indent="-114300" algn="l" defTabSz="914400" rtl="0" eaLnBrk="0" fontAlgn="base" latinLnBrk="0" hangingPunct="0">
              <a:lnSpc>
                <a:spcPct val="100000"/>
              </a:lnSpc>
              <a:spcBef>
                <a:spcPts val="0"/>
              </a:spcBef>
              <a:spcAft>
                <a:spcPts val="600"/>
              </a:spcAft>
              <a:buClrTx/>
              <a:buSzTx/>
              <a:buFont typeface="Segoe Sans Text" pitchFamily="2"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Migration from legacy telephony Systems </a:t>
            </a:r>
          </a:p>
          <a:p>
            <a:pPr marL="285750" marR="0" lvl="0" indent="-114300" algn="l" defTabSz="914400" rtl="0" eaLnBrk="0" fontAlgn="base" latinLnBrk="0" hangingPunct="0">
              <a:lnSpc>
                <a:spcPct val="100000"/>
              </a:lnSpc>
              <a:spcBef>
                <a:spcPts val="0"/>
              </a:spcBef>
              <a:spcAft>
                <a:spcPts val="600"/>
              </a:spcAft>
              <a:buClrTx/>
              <a:buSzTx/>
              <a:buFont typeface="Segoe Sans Text" pitchFamily="2"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Integration for analog devices (elevator phones overhead</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paging etc.)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Multi-national company with locations outside Microsoft Calling Plan countries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Existing service provider agreements are in place</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Regulatory requirements around telephony in their region (examples include India, China, Australia)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Local PSTN survivability needs </a:t>
            </a:r>
          </a:p>
        </p:txBody>
      </p:sp>
      <p:cxnSp>
        <p:nvCxnSpPr>
          <p:cNvPr id="88" name="Straight Connector 87" descr="A connector indicating for Microsoft Teams Calling Plans ">
            <a:extLst>
              <a:ext uri="{FF2B5EF4-FFF2-40B4-BE49-F238E27FC236}">
                <a16:creationId xmlns:a16="http://schemas.microsoft.com/office/drawing/2014/main" id="{882074BE-F03B-8CCD-4FF2-1210C0383AC9}"/>
              </a:ext>
            </a:extLst>
          </p:cNvPr>
          <p:cNvCxnSpPr>
            <a:cxnSpLocks/>
          </p:cNvCxnSpPr>
          <p:nvPr/>
        </p:nvCxnSpPr>
        <p:spPr>
          <a:xfrm>
            <a:off x="2236638" y="5959917"/>
            <a:ext cx="2194560"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3453A04C-50D9-BE6F-7567-55D35B03B0CD}"/>
              </a:ext>
            </a:extLst>
          </p:cNvPr>
          <p:cNvSpPr>
            <a:spLocks/>
          </p:cNvSpPr>
          <p:nvPr/>
        </p:nvSpPr>
        <p:spPr bwMode="auto">
          <a:xfrm>
            <a:off x="2532257" y="5829112"/>
            <a:ext cx="1603324"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Minimal configuration</a:t>
            </a:r>
          </a:p>
        </p:txBody>
      </p:sp>
      <p:cxnSp>
        <p:nvCxnSpPr>
          <p:cNvPr id="90" name="Straight Connector 89" descr="A connector indicating from Operator Connect to Microsoft Teams Phone Mobile ">
            <a:extLst>
              <a:ext uri="{FF2B5EF4-FFF2-40B4-BE49-F238E27FC236}">
                <a16:creationId xmlns:a16="http://schemas.microsoft.com/office/drawing/2014/main" id="{3A3AD9E2-85AF-39D9-E113-49DB030EC400}"/>
              </a:ext>
            </a:extLst>
          </p:cNvPr>
          <p:cNvCxnSpPr>
            <a:cxnSpLocks/>
          </p:cNvCxnSpPr>
          <p:nvPr/>
        </p:nvCxnSpPr>
        <p:spPr>
          <a:xfrm>
            <a:off x="4580109" y="5959917"/>
            <a:ext cx="4636287"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E1EC0097-A62D-48AD-2D4B-057EE58D5DDA}"/>
              </a:ext>
            </a:extLst>
          </p:cNvPr>
          <p:cNvSpPr>
            <a:spLocks/>
          </p:cNvSpPr>
          <p:nvPr/>
        </p:nvSpPr>
        <p:spPr bwMode="auto">
          <a:xfrm>
            <a:off x="6430016" y="5829112"/>
            <a:ext cx="936475"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As a service</a:t>
            </a:r>
          </a:p>
        </p:txBody>
      </p:sp>
      <p:cxnSp>
        <p:nvCxnSpPr>
          <p:cNvPr id="100" name="Straight Connector 99" descr="A connector indicating for Microsoft Teams Calling Plans ">
            <a:extLst>
              <a:ext uri="{FF2B5EF4-FFF2-40B4-BE49-F238E27FC236}">
                <a16:creationId xmlns:a16="http://schemas.microsoft.com/office/drawing/2014/main" id="{CF24A0CA-C845-5FC8-36FC-EBE40219C767}"/>
              </a:ext>
            </a:extLst>
          </p:cNvPr>
          <p:cNvCxnSpPr>
            <a:cxnSpLocks/>
          </p:cNvCxnSpPr>
          <p:nvPr/>
        </p:nvCxnSpPr>
        <p:spPr>
          <a:xfrm>
            <a:off x="9365962" y="5959917"/>
            <a:ext cx="2194560"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E7361C6-E23F-7F18-F881-60FF1EC07428}"/>
              </a:ext>
            </a:extLst>
          </p:cNvPr>
          <p:cNvSpPr>
            <a:spLocks/>
          </p:cNvSpPr>
          <p:nvPr/>
        </p:nvSpPr>
        <p:spPr bwMode="auto">
          <a:xfrm>
            <a:off x="9722497" y="5829112"/>
            <a:ext cx="1481496"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Highly customizable</a:t>
            </a:r>
          </a:p>
        </p:txBody>
      </p:sp>
      <p:cxnSp>
        <p:nvCxnSpPr>
          <p:cNvPr id="15" name="Straight Connector 14" descr="A connector indicating for 1st Party">
            <a:extLst>
              <a:ext uri="{FF2B5EF4-FFF2-40B4-BE49-F238E27FC236}">
                <a16:creationId xmlns:a16="http://schemas.microsoft.com/office/drawing/2014/main" id="{D5B483DD-BBF8-C52D-DE06-0B4F66AAC44D}"/>
              </a:ext>
            </a:extLst>
          </p:cNvPr>
          <p:cNvCxnSpPr>
            <a:cxnSpLocks/>
          </p:cNvCxnSpPr>
          <p:nvPr/>
        </p:nvCxnSpPr>
        <p:spPr>
          <a:xfrm>
            <a:off x="2236638" y="6276177"/>
            <a:ext cx="2194560" cy="0"/>
          </a:xfrm>
          <a:prstGeom prst="line">
            <a:avLst/>
          </a:prstGeom>
          <a:ln w="6350">
            <a:solidFill>
              <a:schemeClr val="accent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CF3BFE0B-FFEF-7254-AC35-FFF78FFD297B}"/>
              </a:ext>
            </a:extLst>
          </p:cNvPr>
          <p:cNvSpPr>
            <a:spLocks/>
          </p:cNvSpPr>
          <p:nvPr/>
        </p:nvSpPr>
        <p:spPr bwMode="auto">
          <a:xfrm>
            <a:off x="3010753" y="6153066"/>
            <a:ext cx="646331" cy="246221"/>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1</a:t>
            </a:r>
            <a:r>
              <a:rPr kumimoji="0" lang="en-US" sz="1000" b="0" i="0" u="none" strike="noStrike" kern="1200" cap="none" spc="0" normalizeH="0" baseline="30000" noProof="0">
                <a:ln>
                  <a:noFill/>
                </a:ln>
                <a:solidFill>
                  <a:srgbClr val="5B5FC7"/>
                </a:solidFill>
                <a:effectLst/>
                <a:uLnTx/>
                <a:uFillTx/>
                <a:latin typeface="Segoe Sans Display Semibold"/>
                <a:ea typeface="+mn-ea"/>
                <a:cs typeface="+mn-cs"/>
              </a:rPr>
              <a:t>st</a:t>
            </a: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 Party</a:t>
            </a:r>
          </a:p>
        </p:txBody>
      </p:sp>
      <p:cxnSp>
        <p:nvCxnSpPr>
          <p:cNvPr id="7" name="Straight Connector 6">
            <a:extLst>
              <a:ext uri="{FF2B5EF4-FFF2-40B4-BE49-F238E27FC236}">
                <a16:creationId xmlns:a16="http://schemas.microsoft.com/office/drawing/2014/main" id="{DAF13231-B78F-B3EC-265C-8C937FC4E14D}"/>
              </a:ext>
              <a:ext uri="{C183D7F6-B498-43B3-948B-1728B52AA6E4}">
                <adec:decorative xmlns:adec="http://schemas.microsoft.com/office/drawing/2017/decorative" val="1"/>
              </a:ext>
            </a:extLst>
          </p:cNvPr>
          <p:cNvCxnSpPr>
            <a:cxnSpLocks/>
          </p:cNvCxnSpPr>
          <p:nvPr/>
        </p:nvCxnSpPr>
        <p:spPr>
          <a:xfrm>
            <a:off x="4580109" y="6276177"/>
            <a:ext cx="6980413" cy="0"/>
          </a:xfrm>
          <a:prstGeom prst="line">
            <a:avLst/>
          </a:prstGeom>
          <a:ln w="6350">
            <a:solidFill>
              <a:schemeClr val="accent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365A936-EC6C-82FE-217F-3BF42D19EC7A}"/>
              </a:ext>
            </a:extLst>
          </p:cNvPr>
          <p:cNvSpPr>
            <a:spLocks/>
          </p:cNvSpPr>
          <p:nvPr/>
        </p:nvSpPr>
        <p:spPr bwMode="auto">
          <a:xfrm>
            <a:off x="7728714" y="6153066"/>
            <a:ext cx="683200" cy="246221"/>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3</a:t>
            </a:r>
            <a:r>
              <a:rPr kumimoji="0" lang="en-US" sz="1000" b="0" i="0" u="none" strike="noStrike" kern="1200" cap="none" spc="0" normalizeH="0" baseline="30000" noProof="0">
                <a:ln>
                  <a:noFill/>
                </a:ln>
                <a:solidFill>
                  <a:srgbClr val="5B5FC7"/>
                </a:solidFill>
                <a:effectLst/>
                <a:uLnTx/>
                <a:uFillTx/>
                <a:latin typeface="Segoe Sans Display Semibold"/>
                <a:ea typeface="+mn-ea"/>
                <a:cs typeface="+mn-cs"/>
              </a:rPr>
              <a:t>rd</a:t>
            </a: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 party</a:t>
            </a:r>
          </a:p>
        </p:txBody>
      </p:sp>
    </p:spTree>
    <p:extLst>
      <p:ext uri="{BB962C8B-B14F-4D97-AF65-F5344CB8AC3E}">
        <p14:creationId xmlns:p14="http://schemas.microsoft.com/office/powerpoint/2010/main" val="30502853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1D17BC3-B716-325E-0D5D-F2598AA8D41A}"/>
              </a:ext>
              <a:ext uri="{C183D7F6-B498-43B3-948B-1728B52AA6E4}">
                <adec:decorative xmlns:adec="http://schemas.microsoft.com/office/drawing/2017/decorative" val="1"/>
              </a:ext>
            </a:extLst>
          </p:cNvPr>
          <p:cNvSpPr>
            <a:spLocks/>
          </p:cNvSpPr>
          <p:nvPr/>
        </p:nvSpPr>
        <p:spPr bwMode="auto">
          <a:xfrm>
            <a:off x="0" y="5213520"/>
            <a:ext cx="3001284" cy="1644480"/>
          </a:xfrm>
          <a:custGeom>
            <a:avLst/>
            <a:gdLst>
              <a:gd name="connsiteX0" fmla="*/ 1056969 w 3001284"/>
              <a:gd name="connsiteY0" fmla="*/ 0 h 1644480"/>
              <a:gd name="connsiteX1" fmla="*/ 2990858 w 3001284"/>
              <a:gd name="connsiteY1" fmla="*/ 1576165 h 1644480"/>
              <a:gd name="connsiteX2" fmla="*/ 3001284 w 3001284"/>
              <a:gd name="connsiteY2" fmla="*/ 1644480 h 1644480"/>
              <a:gd name="connsiteX3" fmla="*/ 0 w 3001284"/>
              <a:gd name="connsiteY3" fmla="*/ 1644480 h 1644480"/>
              <a:gd name="connsiteX4" fmla="*/ 0 w 3001284"/>
              <a:gd name="connsiteY4" fmla="*/ 308751 h 1644480"/>
              <a:gd name="connsiteX5" fmla="*/ 116047 w 3001284"/>
              <a:gd name="connsiteY5" fmla="*/ 238251 h 1644480"/>
              <a:gd name="connsiteX6" fmla="*/ 1056969 w 3001284"/>
              <a:gd name="connsiteY6" fmla="*/ 0 h 164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284" h="1644480">
                <a:moveTo>
                  <a:pt x="1056969" y="0"/>
                </a:moveTo>
                <a:cubicBezTo>
                  <a:pt x="2010899" y="0"/>
                  <a:pt x="2806790" y="676650"/>
                  <a:pt x="2990858" y="1576165"/>
                </a:cubicBezTo>
                <a:lnTo>
                  <a:pt x="3001284" y="1644480"/>
                </a:lnTo>
                <a:lnTo>
                  <a:pt x="0" y="1644480"/>
                </a:lnTo>
                <a:lnTo>
                  <a:pt x="0" y="308751"/>
                </a:lnTo>
                <a:lnTo>
                  <a:pt x="116047" y="238251"/>
                </a:lnTo>
                <a:cubicBezTo>
                  <a:pt x="395749" y="86308"/>
                  <a:pt x="716280" y="0"/>
                  <a:pt x="1056969" y="0"/>
                </a:cubicBezTo>
                <a:close/>
              </a:path>
            </a:pathLst>
          </a:custGeom>
          <a:gradFill flip="none" rotWithShape="1">
            <a:gsLst>
              <a:gs pos="0">
                <a:srgbClr val="FFA1C6">
                  <a:alpha val="50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500">
                <a:solidFill>
                  <a:srgbClr val="FFFFFF"/>
                </a:solidFill>
                <a:latin typeface="Segoe Sans Text"/>
                <a:cs typeface="Segoe UI" pitchFamily="34" charset="0"/>
              </a:rPr>
              <a:t> </a:t>
            </a:r>
          </a:p>
        </p:txBody>
      </p:sp>
      <p:sp>
        <p:nvSpPr>
          <p:cNvPr id="9" name="Rectangle: Rounded Corners 8">
            <a:extLst>
              <a:ext uri="{FF2B5EF4-FFF2-40B4-BE49-F238E27FC236}">
                <a16:creationId xmlns:a16="http://schemas.microsoft.com/office/drawing/2014/main" id="{7B492DBB-1766-E544-DF31-894D06F387AA}"/>
              </a:ext>
              <a:ext uri="{C183D7F6-B498-43B3-948B-1728B52AA6E4}">
                <adec:decorative xmlns:adec="http://schemas.microsoft.com/office/drawing/2017/decorative" val="1"/>
              </a:ext>
            </a:extLst>
          </p:cNvPr>
          <p:cNvSpPr>
            <a:spLocks/>
          </p:cNvSpPr>
          <p:nvPr/>
        </p:nvSpPr>
        <p:spPr bwMode="auto">
          <a:xfrm flipV="1">
            <a:off x="548537" y="1726251"/>
            <a:ext cx="11017250" cy="4248151"/>
          </a:xfrm>
          <a:prstGeom prst="roundRect">
            <a:avLst>
              <a:gd name="adj" fmla="val 5296"/>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Sans Text"/>
              </a:rPr>
              <a:t> </a:t>
            </a:r>
          </a:p>
        </p:txBody>
      </p:sp>
      <p:sp>
        <p:nvSpPr>
          <p:cNvPr id="31" name="Rectangle 30">
            <a:extLst>
              <a:ext uri="{FF2B5EF4-FFF2-40B4-BE49-F238E27FC236}">
                <a16:creationId xmlns:a16="http://schemas.microsoft.com/office/drawing/2014/main" id="{BA3AA61B-3DC0-9454-9158-71D0CC8BF36A}"/>
              </a:ext>
              <a:ext uri="{C183D7F6-B498-43B3-948B-1728B52AA6E4}">
                <adec:decorative xmlns:adec="http://schemas.microsoft.com/office/drawing/2017/decorative" val="1"/>
              </a:ext>
            </a:extLst>
          </p:cNvPr>
          <p:cNvSpPr/>
          <p:nvPr/>
        </p:nvSpPr>
        <p:spPr bwMode="auto">
          <a:xfrm>
            <a:off x="550125" y="3697573"/>
            <a:ext cx="11014074" cy="205921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Sans Text"/>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AF28CEB3-AA5F-76B5-91B5-02EDAEDE3087}"/>
              </a:ext>
              <a:ext uri="{C183D7F6-B498-43B3-948B-1728B52AA6E4}">
                <adec:decorative xmlns:adec="http://schemas.microsoft.com/office/drawing/2017/decorative" val="1"/>
              </a:ext>
            </a:extLst>
          </p:cNvPr>
          <p:cNvSpPr/>
          <p:nvPr/>
        </p:nvSpPr>
        <p:spPr bwMode="auto">
          <a:xfrm>
            <a:off x="3987081" y="1375288"/>
            <a:ext cx="4221015" cy="571496"/>
          </a:xfrm>
          <a:prstGeom prst="roundRect">
            <a:avLst>
              <a:gd name="adj" fmla="val 50000"/>
            </a:avLst>
          </a:prstGeom>
          <a:gradFill flip="none" rotWithShape="1">
            <a:gsLst>
              <a:gs pos="0">
                <a:schemeClr val="accent1"/>
              </a:gs>
              <a:gs pos="100000">
                <a:schemeClr val="tx2"/>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742">
              <a:spcAft>
                <a:spcPts val="600"/>
              </a:spcAft>
              <a:buSzPct val="90000"/>
            </a:pPr>
            <a:endParaRPr lang="en-US">
              <a:solidFill>
                <a:schemeClr val="bg1"/>
              </a:solidFill>
              <a:latin typeface="Segoe Sans Display Semibold"/>
              <a:cs typeface="Segoe UI Semilight" panose="020B0402040204020203" pitchFamily="34" charset="0"/>
            </a:endParaRPr>
          </a:p>
        </p:txBody>
      </p:sp>
      <p:cxnSp>
        <p:nvCxnSpPr>
          <p:cNvPr id="33" name="Straight Connector 32">
            <a:extLst>
              <a:ext uri="{FF2B5EF4-FFF2-40B4-BE49-F238E27FC236}">
                <a16:creationId xmlns:a16="http://schemas.microsoft.com/office/drawing/2014/main" id="{91C17924-5D16-DF1F-7990-806FEA50E7CF}"/>
              </a:ext>
              <a:ext uri="{C183D7F6-B498-43B3-948B-1728B52AA6E4}">
                <adec:decorative xmlns:adec="http://schemas.microsoft.com/office/drawing/2017/decorative" val="1"/>
              </a:ext>
            </a:extLst>
          </p:cNvPr>
          <p:cNvCxnSpPr>
            <a:cxnSpLocks/>
          </p:cNvCxnSpPr>
          <p:nvPr/>
        </p:nvCxnSpPr>
        <p:spPr>
          <a:xfrm>
            <a:off x="2822068" y="2925352"/>
            <a:ext cx="0" cy="2648524"/>
          </a:xfrm>
          <a:prstGeom prst="line">
            <a:avLst/>
          </a:prstGeom>
          <a:ln w="6350">
            <a:gradFill flip="none" rotWithShape="1">
              <a:gsLst>
                <a:gs pos="22000">
                  <a:schemeClr val="bg1">
                    <a:alpha val="0"/>
                  </a:schemeClr>
                </a:gs>
                <a:gs pos="12000">
                  <a:schemeClr val="bg1">
                    <a:lumMod val="75000"/>
                  </a:schemeClr>
                </a:gs>
                <a:gs pos="83000">
                  <a:schemeClr val="bg1">
                    <a:lumMod val="75000"/>
                  </a:schemeClr>
                </a:gs>
              </a:gsLst>
              <a:lin ang="540000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63AF09-363F-FFA2-B4AE-94047A9D09A1}"/>
              </a:ext>
              <a:ext uri="{C183D7F6-B498-43B3-948B-1728B52AA6E4}">
                <adec:decorative xmlns:adec="http://schemas.microsoft.com/office/drawing/2017/decorative" val="1"/>
              </a:ext>
            </a:extLst>
          </p:cNvPr>
          <p:cNvCxnSpPr>
            <a:cxnSpLocks/>
          </p:cNvCxnSpPr>
          <p:nvPr/>
        </p:nvCxnSpPr>
        <p:spPr>
          <a:xfrm>
            <a:off x="5005749" y="2925352"/>
            <a:ext cx="0" cy="2648524"/>
          </a:xfrm>
          <a:prstGeom prst="line">
            <a:avLst/>
          </a:prstGeom>
          <a:ln w="6350">
            <a:gradFill flip="none" rotWithShape="1">
              <a:gsLst>
                <a:gs pos="22000">
                  <a:schemeClr val="bg1">
                    <a:alpha val="0"/>
                  </a:schemeClr>
                </a:gs>
                <a:gs pos="12000">
                  <a:schemeClr val="bg1">
                    <a:lumMod val="75000"/>
                  </a:schemeClr>
                </a:gs>
                <a:gs pos="83000">
                  <a:schemeClr val="bg1">
                    <a:lumMod val="75000"/>
                  </a:schemeClr>
                </a:gs>
              </a:gsLst>
              <a:lin ang="540000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515361-53F8-F239-3533-58AB63342C33}"/>
              </a:ext>
              <a:ext uri="{C183D7F6-B498-43B3-948B-1728B52AA6E4}">
                <adec:decorative xmlns:adec="http://schemas.microsoft.com/office/drawing/2017/decorative" val="1"/>
              </a:ext>
            </a:extLst>
          </p:cNvPr>
          <p:cNvCxnSpPr>
            <a:cxnSpLocks/>
          </p:cNvCxnSpPr>
          <p:nvPr/>
        </p:nvCxnSpPr>
        <p:spPr>
          <a:xfrm>
            <a:off x="7189430" y="2925352"/>
            <a:ext cx="0" cy="2648524"/>
          </a:xfrm>
          <a:prstGeom prst="line">
            <a:avLst/>
          </a:prstGeom>
          <a:ln w="6350">
            <a:gradFill flip="none" rotWithShape="1">
              <a:gsLst>
                <a:gs pos="22000">
                  <a:schemeClr val="bg1">
                    <a:alpha val="0"/>
                  </a:schemeClr>
                </a:gs>
                <a:gs pos="12000">
                  <a:schemeClr val="bg1">
                    <a:lumMod val="75000"/>
                  </a:schemeClr>
                </a:gs>
                <a:gs pos="83000">
                  <a:schemeClr val="bg1">
                    <a:lumMod val="75000"/>
                  </a:schemeClr>
                </a:gs>
              </a:gsLst>
              <a:lin ang="540000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D964E1-DBB5-B065-0643-0F04956333F2}"/>
              </a:ext>
              <a:ext uri="{C183D7F6-B498-43B3-948B-1728B52AA6E4}">
                <adec:decorative xmlns:adec="http://schemas.microsoft.com/office/drawing/2017/decorative" val="1"/>
              </a:ext>
            </a:extLst>
          </p:cNvPr>
          <p:cNvCxnSpPr>
            <a:cxnSpLocks/>
          </p:cNvCxnSpPr>
          <p:nvPr/>
        </p:nvCxnSpPr>
        <p:spPr>
          <a:xfrm>
            <a:off x="9373111" y="2925352"/>
            <a:ext cx="0" cy="2648524"/>
          </a:xfrm>
          <a:prstGeom prst="line">
            <a:avLst/>
          </a:prstGeom>
          <a:ln w="6350">
            <a:gradFill flip="none" rotWithShape="1">
              <a:gsLst>
                <a:gs pos="22000">
                  <a:schemeClr val="bg1">
                    <a:alpha val="0"/>
                  </a:schemeClr>
                </a:gs>
                <a:gs pos="12000">
                  <a:schemeClr val="bg1">
                    <a:lumMod val="75000"/>
                  </a:schemeClr>
                </a:gs>
                <a:gs pos="83000">
                  <a:schemeClr val="bg1">
                    <a:lumMod val="75000"/>
                  </a:schemeClr>
                </a:gs>
              </a:gsLst>
              <a:lin ang="540000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AC4D7D9-02DD-5029-06FB-B5EC15D1FC5B}"/>
              </a:ext>
              <a:ext uri="{C183D7F6-B498-43B3-948B-1728B52AA6E4}">
                <adec:decorative xmlns:adec="http://schemas.microsoft.com/office/drawing/2017/decorative" val="1"/>
              </a:ext>
            </a:extLst>
          </p:cNvPr>
          <p:cNvSpPr>
            <a:spLocks/>
          </p:cNvSpPr>
          <p:nvPr/>
        </p:nvSpPr>
        <p:spPr bwMode="auto">
          <a:xfrm>
            <a:off x="1457083" y="2252064"/>
            <a:ext cx="546288" cy="5462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4" name="Oval 13">
            <a:extLst>
              <a:ext uri="{FF2B5EF4-FFF2-40B4-BE49-F238E27FC236}">
                <a16:creationId xmlns:a16="http://schemas.microsoft.com/office/drawing/2014/main" id="{A2F4BE05-7C9D-807A-6BEC-C7C9DB5783C6}"/>
              </a:ext>
              <a:ext uri="{C183D7F6-B498-43B3-948B-1728B52AA6E4}">
                <adec:decorative xmlns:adec="http://schemas.microsoft.com/office/drawing/2017/decorative" val="1"/>
              </a:ext>
            </a:extLst>
          </p:cNvPr>
          <p:cNvSpPr>
            <a:spLocks/>
          </p:cNvSpPr>
          <p:nvPr/>
        </p:nvSpPr>
        <p:spPr bwMode="auto">
          <a:xfrm>
            <a:off x="3640764" y="2252064"/>
            <a:ext cx="546288" cy="5462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9" name="Oval 18">
            <a:extLst>
              <a:ext uri="{FF2B5EF4-FFF2-40B4-BE49-F238E27FC236}">
                <a16:creationId xmlns:a16="http://schemas.microsoft.com/office/drawing/2014/main" id="{E13B97F1-94A3-91A9-116A-BC23468A45D9}"/>
              </a:ext>
              <a:ext uri="{C183D7F6-B498-43B3-948B-1728B52AA6E4}">
                <adec:decorative xmlns:adec="http://schemas.microsoft.com/office/drawing/2017/decorative" val="1"/>
              </a:ext>
            </a:extLst>
          </p:cNvPr>
          <p:cNvSpPr>
            <a:spLocks/>
          </p:cNvSpPr>
          <p:nvPr/>
        </p:nvSpPr>
        <p:spPr bwMode="auto">
          <a:xfrm>
            <a:off x="5824445" y="2252064"/>
            <a:ext cx="546288" cy="5462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4" name="Oval 23">
            <a:extLst>
              <a:ext uri="{FF2B5EF4-FFF2-40B4-BE49-F238E27FC236}">
                <a16:creationId xmlns:a16="http://schemas.microsoft.com/office/drawing/2014/main" id="{AF963002-09F8-A202-090A-D76CB0993873}"/>
              </a:ext>
              <a:ext uri="{C183D7F6-B498-43B3-948B-1728B52AA6E4}">
                <adec:decorative xmlns:adec="http://schemas.microsoft.com/office/drawing/2017/decorative" val="1"/>
              </a:ext>
            </a:extLst>
          </p:cNvPr>
          <p:cNvSpPr>
            <a:spLocks/>
          </p:cNvSpPr>
          <p:nvPr/>
        </p:nvSpPr>
        <p:spPr bwMode="auto">
          <a:xfrm>
            <a:off x="8008126" y="2252064"/>
            <a:ext cx="546288" cy="5462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5" name="Oval 24">
            <a:extLst>
              <a:ext uri="{FF2B5EF4-FFF2-40B4-BE49-F238E27FC236}">
                <a16:creationId xmlns:a16="http://schemas.microsoft.com/office/drawing/2014/main" id="{C6CBFE27-C350-B3F1-8BBF-65BEDB877A22}"/>
              </a:ext>
              <a:ext uri="{C183D7F6-B498-43B3-948B-1728B52AA6E4}">
                <adec:decorative xmlns:adec="http://schemas.microsoft.com/office/drawing/2017/decorative" val="1"/>
              </a:ext>
            </a:extLst>
          </p:cNvPr>
          <p:cNvSpPr>
            <a:spLocks/>
          </p:cNvSpPr>
          <p:nvPr/>
        </p:nvSpPr>
        <p:spPr bwMode="auto">
          <a:xfrm>
            <a:off x="10191805" y="2252064"/>
            <a:ext cx="546288" cy="5462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4" name="Title 3">
            <a:extLst>
              <a:ext uri="{FF2B5EF4-FFF2-40B4-BE49-F238E27FC236}">
                <a16:creationId xmlns:a16="http://schemas.microsoft.com/office/drawing/2014/main" id="{A2144FC0-B929-8907-AE52-CBE8107D08BE}"/>
              </a:ext>
            </a:extLst>
          </p:cNvPr>
          <p:cNvSpPr>
            <a:spLocks noGrp="1"/>
          </p:cNvSpPr>
          <p:nvPr>
            <p:ph type="title"/>
          </p:nvPr>
        </p:nvSpPr>
        <p:spPr>
          <a:xfrm>
            <a:off x="588263" y="457200"/>
            <a:ext cx="11018520" cy="430887"/>
          </a:xfrm>
        </p:spPr>
        <p:txBody>
          <a:bodyPr/>
          <a:lstStyle/>
          <a:p>
            <a:r>
              <a:rPr lang="en-US"/>
              <a:t>Teams Calling Plans are a quick and easy way to enable calling</a:t>
            </a:r>
          </a:p>
        </p:txBody>
      </p:sp>
      <p:sp>
        <p:nvSpPr>
          <p:cNvPr id="52" name="Rectangle 51">
            <a:extLst>
              <a:ext uri="{FF2B5EF4-FFF2-40B4-BE49-F238E27FC236}">
                <a16:creationId xmlns:a16="http://schemas.microsoft.com/office/drawing/2014/main" id="{AC8FD3E5-4A30-2BC2-5A3E-18BC84B7DC5D}"/>
              </a:ext>
              <a:ext uri="{C183D7F6-B498-43B3-948B-1728B52AA6E4}">
                <adec:decorative xmlns:adec="http://schemas.microsoft.com/office/drawing/2017/decorative" val="0"/>
              </a:ext>
            </a:extLst>
          </p:cNvPr>
          <p:cNvSpPr/>
          <p:nvPr/>
        </p:nvSpPr>
        <p:spPr bwMode="auto">
          <a:xfrm>
            <a:off x="4200675" y="1507147"/>
            <a:ext cx="3793826"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UI"/>
              </a:rPr>
              <a:t>Microsoft is your operator</a:t>
            </a:r>
          </a:p>
        </p:txBody>
      </p:sp>
      <p:sp>
        <p:nvSpPr>
          <p:cNvPr id="63" name="Graphic 53" descr="Icon of a speedometer">
            <a:extLst>
              <a:ext uri="{FF2B5EF4-FFF2-40B4-BE49-F238E27FC236}">
                <a16:creationId xmlns:a16="http://schemas.microsoft.com/office/drawing/2014/main" id="{10DA09AF-AFBA-F660-1BAD-52C9A23BE256}"/>
              </a:ext>
            </a:extLst>
          </p:cNvPr>
          <p:cNvSpPr>
            <a:spLocks noChangeAspect="1"/>
          </p:cNvSpPr>
          <p:nvPr/>
        </p:nvSpPr>
        <p:spPr>
          <a:xfrm>
            <a:off x="1576822" y="2387147"/>
            <a:ext cx="306811" cy="276123"/>
          </a:xfrm>
          <a:custGeom>
            <a:avLst/>
            <a:gdLst>
              <a:gd name="connsiteX0" fmla="*/ 43274 w 190505"/>
              <a:gd name="connsiteY0" fmla="*/ 33171 h 171450"/>
              <a:gd name="connsiteX1" fmla="*/ 88106 w 190505"/>
              <a:gd name="connsiteY1" fmla="*/ 14598 h 171450"/>
              <a:gd name="connsiteX2" fmla="*/ 88106 w 190505"/>
              <a:gd name="connsiteY2" fmla="*/ 30956 h 171450"/>
              <a:gd name="connsiteX3" fmla="*/ 95250 w 190505"/>
              <a:gd name="connsiteY3" fmla="*/ 38100 h 171450"/>
              <a:gd name="connsiteX4" fmla="*/ 102394 w 190505"/>
              <a:gd name="connsiteY4" fmla="*/ 30956 h 171450"/>
              <a:gd name="connsiteX5" fmla="*/ 102394 w 190505"/>
              <a:gd name="connsiteY5" fmla="*/ 14598 h 171450"/>
              <a:gd name="connsiteX6" fmla="*/ 176074 w 190505"/>
              <a:gd name="connsiteY6" fmla="*/ 90488 h 171450"/>
              <a:gd name="connsiteX7" fmla="*/ 159544 w 190505"/>
              <a:gd name="connsiteY7" fmla="*/ 90488 h 171450"/>
              <a:gd name="connsiteX8" fmla="*/ 152400 w 190505"/>
              <a:gd name="connsiteY8" fmla="*/ 97631 h 171450"/>
              <a:gd name="connsiteX9" fmla="*/ 159544 w 190505"/>
              <a:gd name="connsiteY9" fmla="*/ 104775 h 171450"/>
              <a:gd name="connsiteX10" fmla="*/ 175683 w 190505"/>
              <a:gd name="connsiteY10" fmla="*/ 104775 h 171450"/>
              <a:gd name="connsiteX11" fmla="*/ 145509 w 190505"/>
              <a:gd name="connsiteY11" fmla="*/ 158766 h 171450"/>
              <a:gd name="connsiteX12" fmla="*/ 144478 w 190505"/>
              <a:gd name="connsiteY12" fmla="*/ 168816 h 171450"/>
              <a:gd name="connsiteX13" fmla="*/ 154529 w 190505"/>
              <a:gd name="connsiteY13" fmla="*/ 169847 h 171450"/>
              <a:gd name="connsiteX14" fmla="*/ 190447 w 190505"/>
              <a:gd name="connsiteY14" fmla="*/ 98558 h 171450"/>
              <a:gd name="connsiteX15" fmla="*/ 190506 w 190505"/>
              <a:gd name="connsiteY15" fmla="*/ 97631 h 171450"/>
              <a:gd name="connsiteX16" fmla="*/ 190484 w 190505"/>
              <a:gd name="connsiteY16" fmla="*/ 97066 h 171450"/>
              <a:gd name="connsiteX17" fmla="*/ 190500 w 190505"/>
              <a:gd name="connsiteY17" fmla="*/ 95250 h 171450"/>
              <a:gd name="connsiteX18" fmla="*/ 95250 w 190505"/>
              <a:gd name="connsiteY18" fmla="*/ 0 h 171450"/>
              <a:gd name="connsiteX19" fmla="*/ 0 w 190505"/>
              <a:gd name="connsiteY19" fmla="*/ 95250 h 171450"/>
              <a:gd name="connsiteX20" fmla="*/ 35908 w 190505"/>
              <a:gd name="connsiteY20" fmla="*/ 169795 h 171450"/>
              <a:gd name="connsiteX21" fmla="*/ 45969 w 190505"/>
              <a:gd name="connsiteY21" fmla="*/ 168879 h 171450"/>
              <a:gd name="connsiteX22" fmla="*/ 45055 w 190505"/>
              <a:gd name="connsiteY22" fmla="*/ 158818 h 171450"/>
              <a:gd name="connsiteX23" fmla="*/ 14837 w 190505"/>
              <a:gd name="connsiteY23" fmla="*/ 104775 h 171450"/>
              <a:gd name="connsiteX24" fmla="*/ 30953 w 190505"/>
              <a:gd name="connsiteY24" fmla="*/ 104775 h 171450"/>
              <a:gd name="connsiteX25" fmla="*/ 38096 w 190505"/>
              <a:gd name="connsiteY25" fmla="*/ 97631 h 171450"/>
              <a:gd name="connsiteX26" fmla="*/ 30953 w 190505"/>
              <a:gd name="connsiteY26" fmla="*/ 90488 h 171450"/>
              <a:gd name="connsiteX27" fmla="*/ 14425 w 190505"/>
              <a:gd name="connsiteY27" fmla="*/ 90488 h 171450"/>
              <a:gd name="connsiteX28" fmla="*/ 33171 w 190505"/>
              <a:gd name="connsiteY28" fmla="*/ 43274 h 171450"/>
              <a:gd name="connsiteX29" fmla="*/ 44955 w 190505"/>
              <a:gd name="connsiteY29" fmla="*/ 55058 h 171450"/>
              <a:gd name="connsiteX30" fmla="*/ 55058 w 190505"/>
              <a:gd name="connsiteY30" fmla="*/ 55058 h 171450"/>
              <a:gd name="connsiteX31" fmla="*/ 55058 w 190505"/>
              <a:gd name="connsiteY31" fmla="*/ 44955 h 171450"/>
              <a:gd name="connsiteX32" fmla="*/ 43274 w 190505"/>
              <a:gd name="connsiteY32" fmla="*/ 33171 h 171450"/>
              <a:gd name="connsiteX33" fmla="*/ 140579 w 190505"/>
              <a:gd name="connsiteY33" fmla="*/ 44140 h 171450"/>
              <a:gd name="connsiteX34" fmla="*/ 132889 w 190505"/>
              <a:gd name="connsiteY34" fmla="*/ 44285 h 171450"/>
              <a:gd name="connsiteX35" fmla="*/ 130820 w 190505"/>
              <a:gd name="connsiteY35" fmla="*/ 46022 h 171450"/>
              <a:gd name="connsiteX36" fmla="*/ 125338 w 190505"/>
              <a:gd name="connsiteY36" fmla="*/ 50636 h 171450"/>
              <a:gd name="connsiteX37" fmla="*/ 108419 w 190505"/>
              <a:gd name="connsiteY37" fmla="*/ 64988 h 171450"/>
              <a:gd name="connsiteX38" fmla="*/ 90675 w 190505"/>
              <a:gd name="connsiteY38" fmla="*/ 80342 h 171450"/>
              <a:gd name="connsiteX39" fmla="*/ 84115 w 190505"/>
              <a:gd name="connsiteY39" fmla="*/ 86255 h 171450"/>
              <a:gd name="connsiteX40" fmla="*/ 80117 w 190505"/>
              <a:gd name="connsiteY40" fmla="*/ 90285 h 171450"/>
              <a:gd name="connsiteX41" fmla="*/ 83090 w 190505"/>
              <a:gd name="connsiteY41" fmla="*/ 115231 h 171450"/>
              <a:gd name="connsiteX42" fmla="*/ 108587 w 190505"/>
              <a:gd name="connsiteY42" fmla="*/ 112322 h 171450"/>
              <a:gd name="connsiteX43" fmla="*/ 111676 w 190505"/>
              <a:gd name="connsiteY43" fmla="*/ 107588 h 171450"/>
              <a:gd name="connsiteX44" fmla="*/ 116048 w 190505"/>
              <a:gd name="connsiteY44" fmla="*/ 99981 h 171450"/>
              <a:gd name="connsiteX45" fmla="*/ 127240 w 190505"/>
              <a:gd name="connsiteY45" fmla="*/ 79555 h 171450"/>
              <a:gd name="connsiteX46" fmla="*/ 137623 w 190505"/>
              <a:gd name="connsiteY46" fmla="*/ 60144 h 171450"/>
              <a:gd name="connsiteX47" fmla="*/ 140951 w 190505"/>
              <a:gd name="connsiteY47" fmla="*/ 53863 h 171450"/>
              <a:gd name="connsiteX48" fmla="*/ 142203 w 190505"/>
              <a:gd name="connsiteY48" fmla="*/ 51494 h 171450"/>
              <a:gd name="connsiteX49" fmla="*/ 140579 w 190505"/>
              <a:gd name="connsiteY49" fmla="*/ 4414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90505" h="171450">
                <a:moveTo>
                  <a:pt x="43274" y="33171"/>
                </a:moveTo>
                <a:cubicBezTo>
                  <a:pt x="55626" y="22818"/>
                  <a:pt x="71114" y="16084"/>
                  <a:pt x="88106" y="14598"/>
                </a:cubicBezTo>
                <a:lnTo>
                  <a:pt x="88106" y="30956"/>
                </a:lnTo>
                <a:cubicBezTo>
                  <a:pt x="88106" y="34902"/>
                  <a:pt x="91305" y="38100"/>
                  <a:pt x="95250" y="38100"/>
                </a:cubicBezTo>
                <a:cubicBezTo>
                  <a:pt x="99195" y="38100"/>
                  <a:pt x="102394" y="34902"/>
                  <a:pt x="102394" y="30956"/>
                </a:cubicBezTo>
                <a:lnTo>
                  <a:pt x="102394" y="14598"/>
                </a:lnTo>
                <a:cubicBezTo>
                  <a:pt x="142199" y="18078"/>
                  <a:pt x="173747" y="50363"/>
                  <a:pt x="176074" y="90488"/>
                </a:cubicBezTo>
                <a:lnTo>
                  <a:pt x="159544" y="90488"/>
                </a:lnTo>
                <a:cubicBezTo>
                  <a:pt x="155599" y="90488"/>
                  <a:pt x="152400" y="93686"/>
                  <a:pt x="152400" y="97631"/>
                </a:cubicBezTo>
                <a:cubicBezTo>
                  <a:pt x="152400" y="101577"/>
                  <a:pt x="155599" y="104775"/>
                  <a:pt x="159544" y="104775"/>
                </a:cubicBezTo>
                <a:lnTo>
                  <a:pt x="175683" y="104775"/>
                </a:lnTo>
                <a:cubicBezTo>
                  <a:pt x="173200" y="126793"/>
                  <a:pt x="162126" y="145240"/>
                  <a:pt x="145509" y="158766"/>
                </a:cubicBezTo>
                <a:cubicBezTo>
                  <a:pt x="142449" y="161256"/>
                  <a:pt x="141987" y="165756"/>
                  <a:pt x="144478" y="168816"/>
                </a:cubicBezTo>
                <a:cubicBezTo>
                  <a:pt x="146969" y="171876"/>
                  <a:pt x="151468" y="172338"/>
                  <a:pt x="154529" y="169847"/>
                </a:cubicBezTo>
                <a:cubicBezTo>
                  <a:pt x="175736" y="152585"/>
                  <a:pt x="189487" y="127999"/>
                  <a:pt x="190447" y="98558"/>
                </a:cubicBezTo>
                <a:cubicBezTo>
                  <a:pt x="190486" y="98254"/>
                  <a:pt x="190506" y="97946"/>
                  <a:pt x="190506" y="97631"/>
                </a:cubicBezTo>
                <a:cubicBezTo>
                  <a:pt x="190506" y="97442"/>
                  <a:pt x="190498" y="97253"/>
                  <a:pt x="190484" y="97066"/>
                </a:cubicBezTo>
                <a:cubicBezTo>
                  <a:pt x="190494" y="96463"/>
                  <a:pt x="190500" y="95858"/>
                  <a:pt x="190500" y="95250"/>
                </a:cubicBezTo>
                <a:cubicBezTo>
                  <a:pt x="190500" y="42645"/>
                  <a:pt x="147855" y="0"/>
                  <a:pt x="95250" y="0"/>
                </a:cubicBezTo>
                <a:cubicBezTo>
                  <a:pt x="42645" y="0"/>
                  <a:pt x="0" y="42645"/>
                  <a:pt x="0" y="95250"/>
                </a:cubicBezTo>
                <a:cubicBezTo>
                  <a:pt x="0" y="126227"/>
                  <a:pt x="14507" y="151960"/>
                  <a:pt x="35908" y="169795"/>
                </a:cubicBezTo>
                <a:cubicBezTo>
                  <a:pt x="38939" y="172320"/>
                  <a:pt x="43443" y="171910"/>
                  <a:pt x="45969" y="168879"/>
                </a:cubicBezTo>
                <a:cubicBezTo>
                  <a:pt x="48495" y="165848"/>
                  <a:pt x="48086" y="161344"/>
                  <a:pt x="45055" y="158818"/>
                </a:cubicBezTo>
                <a:cubicBezTo>
                  <a:pt x="28755" y="145235"/>
                  <a:pt x="17400" y="126748"/>
                  <a:pt x="14837" y="104775"/>
                </a:cubicBezTo>
                <a:lnTo>
                  <a:pt x="30953" y="104775"/>
                </a:lnTo>
                <a:cubicBezTo>
                  <a:pt x="34898" y="104775"/>
                  <a:pt x="38096" y="101577"/>
                  <a:pt x="38096" y="97631"/>
                </a:cubicBezTo>
                <a:cubicBezTo>
                  <a:pt x="38096" y="93686"/>
                  <a:pt x="34898" y="90488"/>
                  <a:pt x="30953" y="90488"/>
                </a:cubicBezTo>
                <a:lnTo>
                  <a:pt x="14425" y="90488"/>
                </a:lnTo>
                <a:cubicBezTo>
                  <a:pt x="15465" y="72562"/>
                  <a:pt x="22337" y="56201"/>
                  <a:pt x="33171" y="43274"/>
                </a:cubicBezTo>
                <a:lnTo>
                  <a:pt x="44955" y="55058"/>
                </a:lnTo>
                <a:cubicBezTo>
                  <a:pt x="47745" y="57847"/>
                  <a:pt x="52268" y="57847"/>
                  <a:pt x="55058" y="55058"/>
                </a:cubicBezTo>
                <a:cubicBezTo>
                  <a:pt x="57847" y="52268"/>
                  <a:pt x="57847" y="47745"/>
                  <a:pt x="55058" y="44955"/>
                </a:cubicBezTo>
                <a:lnTo>
                  <a:pt x="43274" y="33171"/>
                </a:lnTo>
                <a:close/>
                <a:moveTo>
                  <a:pt x="140579" y="44140"/>
                </a:moveTo>
                <a:cubicBezTo>
                  <a:pt x="138310" y="42383"/>
                  <a:pt x="135087" y="42444"/>
                  <a:pt x="132889" y="44285"/>
                </a:cubicBezTo>
                <a:lnTo>
                  <a:pt x="130820" y="46022"/>
                </a:lnTo>
                <a:cubicBezTo>
                  <a:pt x="129502" y="47129"/>
                  <a:pt x="127615" y="48716"/>
                  <a:pt x="125338" y="50636"/>
                </a:cubicBezTo>
                <a:cubicBezTo>
                  <a:pt x="120785" y="54475"/>
                  <a:pt x="114668" y="59650"/>
                  <a:pt x="108419" y="64988"/>
                </a:cubicBezTo>
                <a:cubicBezTo>
                  <a:pt x="102175" y="70321"/>
                  <a:pt x="95779" y="75834"/>
                  <a:pt x="90675" y="80342"/>
                </a:cubicBezTo>
                <a:cubicBezTo>
                  <a:pt x="88126" y="82594"/>
                  <a:pt x="85875" y="84618"/>
                  <a:pt x="84115" y="86255"/>
                </a:cubicBezTo>
                <a:cubicBezTo>
                  <a:pt x="82480" y="87777"/>
                  <a:pt x="80949" y="89256"/>
                  <a:pt x="80117" y="90285"/>
                </a:cubicBezTo>
                <a:cubicBezTo>
                  <a:pt x="73897" y="97977"/>
                  <a:pt x="75228" y="109145"/>
                  <a:pt x="83090" y="115231"/>
                </a:cubicBezTo>
                <a:cubicBezTo>
                  <a:pt x="90952" y="121315"/>
                  <a:pt x="102367" y="120013"/>
                  <a:pt x="108587" y="112322"/>
                </a:cubicBezTo>
                <a:cubicBezTo>
                  <a:pt x="109419" y="111292"/>
                  <a:pt x="110539" y="109495"/>
                  <a:pt x="111676" y="107588"/>
                </a:cubicBezTo>
                <a:cubicBezTo>
                  <a:pt x="112899" y="105536"/>
                  <a:pt x="114394" y="102926"/>
                  <a:pt x="116048" y="99981"/>
                </a:cubicBezTo>
                <a:cubicBezTo>
                  <a:pt x="119359" y="94085"/>
                  <a:pt x="123371" y="86728"/>
                  <a:pt x="127240" y="79555"/>
                </a:cubicBezTo>
                <a:cubicBezTo>
                  <a:pt x="131111" y="72378"/>
                  <a:pt x="134851" y="65363"/>
                  <a:pt x="137623" y="60144"/>
                </a:cubicBezTo>
                <a:cubicBezTo>
                  <a:pt x="139009" y="57535"/>
                  <a:pt x="140153" y="55373"/>
                  <a:pt x="140951" y="53863"/>
                </a:cubicBezTo>
                <a:lnTo>
                  <a:pt x="142203" y="51494"/>
                </a:lnTo>
                <a:cubicBezTo>
                  <a:pt x="143527" y="48978"/>
                  <a:pt x="142847" y="45896"/>
                  <a:pt x="140579" y="44140"/>
                </a:cubicBezTo>
                <a:close/>
              </a:path>
            </a:pathLst>
          </a:custGeom>
          <a:solidFill>
            <a:schemeClr val="accent3"/>
          </a:solidFill>
          <a:ln w="155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2" name="TextBox 11">
            <a:extLst>
              <a:ext uri="{FF2B5EF4-FFF2-40B4-BE49-F238E27FC236}">
                <a16:creationId xmlns:a16="http://schemas.microsoft.com/office/drawing/2014/main" id="{566A26EE-30F4-6158-2731-B51BED9AFB1E}"/>
              </a:ext>
              <a:ext uri="{C183D7F6-B498-43B3-948B-1728B52AA6E4}">
                <adec:decorative xmlns:adec="http://schemas.microsoft.com/office/drawing/2017/decorative" val="0"/>
              </a:ext>
            </a:extLst>
          </p:cNvPr>
          <p:cNvSpPr txBox="1"/>
          <p:nvPr/>
        </p:nvSpPr>
        <p:spPr>
          <a:xfrm>
            <a:off x="767725" y="2939362"/>
            <a:ext cx="192500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Segoe Sans Display Semibold"/>
                <a:ea typeface="+mn-ea"/>
                <a:cs typeface="+mn-cs"/>
              </a:rPr>
              <a:t>Rapid provisioning</a:t>
            </a:r>
          </a:p>
        </p:txBody>
      </p:sp>
      <p:sp>
        <p:nvSpPr>
          <p:cNvPr id="20" name="TextBox 19">
            <a:extLst>
              <a:ext uri="{FF2B5EF4-FFF2-40B4-BE49-F238E27FC236}">
                <a16:creationId xmlns:a16="http://schemas.microsoft.com/office/drawing/2014/main" id="{22B2F3DB-E594-4EB7-3966-D84507EAFF4E}"/>
              </a:ext>
              <a:ext uri="{C183D7F6-B498-43B3-948B-1728B52AA6E4}">
                <adec:decorative xmlns:adec="http://schemas.microsoft.com/office/drawing/2017/decorative" val="0"/>
              </a:ext>
            </a:extLst>
          </p:cNvPr>
          <p:cNvSpPr txBox="1"/>
          <p:nvPr/>
        </p:nvSpPr>
        <p:spPr>
          <a:xfrm>
            <a:off x="767725" y="3864337"/>
            <a:ext cx="1925005"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Procure and assign phone numbers to users in minutes with no </a:t>
            </a:r>
            <a:br>
              <a:rPr kumimoji="0" lang="en-US" sz="1400" b="0" i="0" u="none" strike="noStrike" kern="1200" cap="none" spc="0" normalizeH="0" baseline="0" noProof="0">
                <a:ln>
                  <a:noFill/>
                </a:ln>
                <a:effectLst/>
                <a:uLnTx/>
                <a:uFillTx/>
                <a:ea typeface="+mn-ea"/>
                <a:cs typeface="+mn-cs"/>
              </a:rPr>
            </a:br>
            <a:r>
              <a:rPr kumimoji="0" lang="en-US" sz="1400" b="0" i="0" u="none" strike="noStrike" kern="1200" cap="none" spc="0" normalizeH="0" baseline="0" noProof="0">
                <a:ln>
                  <a:noFill/>
                </a:ln>
                <a:effectLst/>
                <a:uLnTx/>
                <a:uFillTx/>
                <a:ea typeface="+mn-ea"/>
                <a:cs typeface="+mn-cs"/>
              </a:rPr>
              <a:t>on-premises equipment.</a:t>
            </a:r>
          </a:p>
        </p:txBody>
      </p:sp>
      <p:sp>
        <p:nvSpPr>
          <p:cNvPr id="64" name="Graphic 55" descr="Icon of three circles connected by curved lines">
            <a:extLst>
              <a:ext uri="{FF2B5EF4-FFF2-40B4-BE49-F238E27FC236}">
                <a16:creationId xmlns:a16="http://schemas.microsoft.com/office/drawing/2014/main" id="{EF39236B-9677-13AB-4834-B2EF2ADC9C84}"/>
              </a:ext>
            </a:extLst>
          </p:cNvPr>
          <p:cNvSpPr>
            <a:spLocks noChangeAspect="1"/>
          </p:cNvSpPr>
          <p:nvPr/>
        </p:nvSpPr>
        <p:spPr>
          <a:xfrm>
            <a:off x="3783517" y="2371807"/>
            <a:ext cx="260783" cy="306803"/>
          </a:xfrm>
          <a:custGeom>
            <a:avLst/>
            <a:gdLst>
              <a:gd name="connsiteX0" fmla="*/ 0 w 161925"/>
              <a:gd name="connsiteY0" fmla="*/ 33338 h 190500"/>
              <a:gd name="connsiteX1" fmla="*/ 33338 w 161925"/>
              <a:gd name="connsiteY1" fmla="*/ 0 h 190500"/>
              <a:gd name="connsiteX2" fmla="*/ 66675 w 161925"/>
              <a:gd name="connsiteY2" fmla="*/ 33338 h 190500"/>
              <a:gd name="connsiteX3" fmla="*/ 42757 w 161925"/>
              <a:gd name="connsiteY3" fmla="*/ 65326 h 190500"/>
              <a:gd name="connsiteX4" fmla="*/ 92869 w 161925"/>
              <a:gd name="connsiteY4" fmla="*/ 102394 h 190500"/>
              <a:gd name="connsiteX5" fmla="*/ 96017 w 161925"/>
              <a:gd name="connsiteY5" fmla="*/ 102394 h 190500"/>
              <a:gd name="connsiteX6" fmla="*/ 128588 w 161925"/>
              <a:gd name="connsiteY6" fmla="*/ 76200 h 190500"/>
              <a:gd name="connsiteX7" fmla="*/ 161925 w 161925"/>
              <a:gd name="connsiteY7" fmla="*/ 109538 h 190500"/>
              <a:gd name="connsiteX8" fmla="*/ 128588 w 161925"/>
              <a:gd name="connsiteY8" fmla="*/ 142875 h 190500"/>
              <a:gd name="connsiteX9" fmla="*/ 96017 w 161925"/>
              <a:gd name="connsiteY9" fmla="*/ 116681 h 190500"/>
              <a:gd name="connsiteX10" fmla="*/ 92869 w 161925"/>
              <a:gd name="connsiteY10" fmla="*/ 116681 h 190500"/>
              <a:gd name="connsiteX11" fmla="*/ 40481 w 161925"/>
              <a:gd name="connsiteY11" fmla="*/ 91254 h 190500"/>
              <a:gd name="connsiteX12" fmla="*/ 40481 w 161925"/>
              <a:gd name="connsiteY12" fmla="*/ 124592 h 190500"/>
              <a:gd name="connsiteX13" fmla="*/ 66675 w 161925"/>
              <a:gd name="connsiteY13" fmla="*/ 157163 h 190500"/>
              <a:gd name="connsiteX14" fmla="*/ 33338 w 161925"/>
              <a:gd name="connsiteY14" fmla="*/ 190500 h 190500"/>
              <a:gd name="connsiteX15" fmla="*/ 0 w 161925"/>
              <a:gd name="connsiteY15" fmla="*/ 157163 h 190500"/>
              <a:gd name="connsiteX16" fmla="*/ 26194 w 161925"/>
              <a:gd name="connsiteY16" fmla="*/ 124592 h 190500"/>
              <a:gd name="connsiteX17" fmla="*/ 26194 w 161925"/>
              <a:gd name="connsiteY17" fmla="*/ 65908 h 190500"/>
              <a:gd name="connsiteX18" fmla="*/ 0 w 161925"/>
              <a:gd name="connsiteY18" fmla="*/ 33338 h 190500"/>
              <a:gd name="connsiteX19" fmla="*/ 33338 w 161925"/>
              <a:gd name="connsiteY19" fmla="*/ 14288 h 190500"/>
              <a:gd name="connsiteX20" fmla="*/ 14288 w 161925"/>
              <a:gd name="connsiteY20" fmla="*/ 33338 h 190500"/>
              <a:gd name="connsiteX21" fmla="*/ 33338 w 161925"/>
              <a:gd name="connsiteY21" fmla="*/ 52388 h 190500"/>
              <a:gd name="connsiteX22" fmla="*/ 52388 w 161925"/>
              <a:gd name="connsiteY22" fmla="*/ 33338 h 190500"/>
              <a:gd name="connsiteX23" fmla="*/ 33338 w 161925"/>
              <a:gd name="connsiteY23" fmla="*/ 14288 h 190500"/>
              <a:gd name="connsiteX24" fmla="*/ 33338 w 161925"/>
              <a:gd name="connsiteY24" fmla="*/ 138113 h 190500"/>
              <a:gd name="connsiteX25" fmla="*/ 14288 w 161925"/>
              <a:gd name="connsiteY25" fmla="*/ 157163 h 190500"/>
              <a:gd name="connsiteX26" fmla="*/ 33338 w 161925"/>
              <a:gd name="connsiteY26" fmla="*/ 176213 h 190500"/>
              <a:gd name="connsiteX27" fmla="*/ 52388 w 161925"/>
              <a:gd name="connsiteY27" fmla="*/ 157163 h 190500"/>
              <a:gd name="connsiteX28" fmla="*/ 33338 w 161925"/>
              <a:gd name="connsiteY28" fmla="*/ 138113 h 190500"/>
              <a:gd name="connsiteX29" fmla="*/ 109538 w 161925"/>
              <a:gd name="connsiteY29" fmla="*/ 109538 h 190500"/>
              <a:gd name="connsiteX30" fmla="*/ 128588 w 161925"/>
              <a:gd name="connsiteY30" fmla="*/ 128588 h 190500"/>
              <a:gd name="connsiteX31" fmla="*/ 147638 w 161925"/>
              <a:gd name="connsiteY31" fmla="*/ 109538 h 190500"/>
              <a:gd name="connsiteX32" fmla="*/ 128588 w 161925"/>
              <a:gd name="connsiteY32" fmla="*/ 90488 h 190500"/>
              <a:gd name="connsiteX33" fmla="*/ 109538 w 161925"/>
              <a:gd name="connsiteY33" fmla="*/ 109538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925" h="190500">
                <a:moveTo>
                  <a:pt x="0" y="33338"/>
                </a:moveTo>
                <a:cubicBezTo>
                  <a:pt x="0" y="14926"/>
                  <a:pt x="14926" y="0"/>
                  <a:pt x="33338" y="0"/>
                </a:cubicBezTo>
                <a:cubicBezTo>
                  <a:pt x="51749" y="0"/>
                  <a:pt x="66675" y="14926"/>
                  <a:pt x="66675" y="33338"/>
                </a:cubicBezTo>
                <a:cubicBezTo>
                  <a:pt x="66675" y="48478"/>
                  <a:pt x="56582" y="61261"/>
                  <a:pt x="42757" y="65326"/>
                </a:cubicBezTo>
                <a:cubicBezTo>
                  <a:pt x="49309" y="86784"/>
                  <a:pt x="69266" y="102394"/>
                  <a:pt x="92869" y="102394"/>
                </a:cubicBezTo>
                <a:lnTo>
                  <a:pt x="96017" y="102394"/>
                </a:lnTo>
                <a:cubicBezTo>
                  <a:pt x="99288" y="87415"/>
                  <a:pt x="112627" y="76200"/>
                  <a:pt x="128588" y="76200"/>
                </a:cubicBezTo>
                <a:cubicBezTo>
                  <a:pt x="146999" y="76200"/>
                  <a:pt x="161925" y="91126"/>
                  <a:pt x="161925" y="109538"/>
                </a:cubicBezTo>
                <a:cubicBezTo>
                  <a:pt x="161925" y="127949"/>
                  <a:pt x="146999" y="142875"/>
                  <a:pt x="128588" y="142875"/>
                </a:cubicBezTo>
                <a:cubicBezTo>
                  <a:pt x="112627" y="142875"/>
                  <a:pt x="99288" y="131660"/>
                  <a:pt x="96017" y="116681"/>
                </a:cubicBezTo>
                <a:lnTo>
                  <a:pt x="92869" y="116681"/>
                </a:lnTo>
                <a:cubicBezTo>
                  <a:pt x="71618" y="116681"/>
                  <a:pt x="52691" y="106740"/>
                  <a:pt x="40481" y="91254"/>
                </a:cubicBezTo>
                <a:lnTo>
                  <a:pt x="40481" y="124592"/>
                </a:lnTo>
                <a:cubicBezTo>
                  <a:pt x="55460" y="127863"/>
                  <a:pt x="66675" y="141202"/>
                  <a:pt x="66675" y="157163"/>
                </a:cubicBezTo>
                <a:cubicBezTo>
                  <a:pt x="66675" y="175574"/>
                  <a:pt x="51749" y="190500"/>
                  <a:pt x="33338" y="190500"/>
                </a:cubicBezTo>
                <a:cubicBezTo>
                  <a:pt x="14926" y="190500"/>
                  <a:pt x="0" y="175574"/>
                  <a:pt x="0" y="157163"/>
                </a:cubicBezTo>
                <a:cubicBezTo>
                  <a:pt x="0" y="141202"/>
                  <a:pt x="11215" y="127863"/>
                  <a:pt x="26194" y="124592"/>
                </a:cubicBezTo>
                <a:lnTo>
                  <a:pt x="26194" y="65908"/>
                </a:lnTo>
                <a:cubicBezTo>
                  <a:pt x="11215" y="62638"/>
                  <a:pt x="0" y="49297"/>
                  <a:pt x="0" y="33338"/>
                </a:cubicBezTo>
                <a:close/>
                <a:moveTo>
                  <a:pt x="33338" y="14288"/>
                </a:moveTo>
                <a:cubicBezTo>
                  <a:pt x="22816" y="14288"/>
                  <a:pt x="14288" y="22816"/>
                  <a:pt x="14288" y="33338"/>
                </a:cubicBezTo>
                <a:cubicBezTo>
                  <a:pt x="14288" y="43859"/>
                  <a:pt x="22816" y="52388"/>
                  <a:pt x="33338" y="52388"/>
                </a:cubicBezTo>
                <a:cubicBezTo>
                  <a:pt x="43859" y="52388"/>
                  <a:pt x="52388" y="43859"/>
                  <a:pt x="52388" y="33338"/>
                </a:cubicBezTo>
                <a:cubicBezTo>
                  <a:pt x="52388" y="22816"/>
                  <a:pt x="43859" y="14288"/>
                  <a:pt x="33338" y="14288"/>
                </a:cubicBezTo>
                <a:close/>
                <a:moveTo>
                  <a:pt x="33338" y="138113"/>
                </a:moveTo>
                <a:cubicBezTo>
                  <a:pt x="22816" y="138113"/>
                  <a:pt x="14288" y="146641"/>
                  <a:pt x="14288" y="157163"/>
                </a:cubicBezTo>
                <a:cubicBezTo>
                  <a:pt x="14288" y="167684"/>
                  <a:pt x="22816" y="176213"/>
                  <a:pt x="33338" y="176213"/>
                </a:cubicBezTo>
                <a:cubicBezTo>
                  <a:pt x="43859" y="176213"/>
                  <a:pt x="52388" y="167684"/>
                  <a:pt x="52388" y="157163"/>
                </a:cubicBezTo>
                <a:cubicBezTo>
                  <a:pt x="52388" y="146641"/>
                  <a:pt x="43859" y="138113"/>
                  <a:pt x="33338" y="138113"/>
                </a:cubicBezTo>
                <a:close/>
                <a:moveTo>
                  <a:pt x="109538" y="109538"/>
                </a:moveTo>
                <a:cubicBezTo>
                  <a:pt x="109538" y="120059"/>
                  <a:pt x="118066" y="128588"/>
                  <a:pt x="128588" y="128588"/>
                </a:cubicBezTo>
                <a:cubicBezTo>
                  <a:pt x="139109" y="128588"/>
                  <a:pt x="147638" y="120059"/>
                  <a:pt x="147638" y="109538"/>
                </a:cubicBezTo>
                <a:cubicBezTo>
                  <a:pt x="147638" y="99016"/>
                  <a:pt x="139109" y="90488"/>
                  <a:pt x="128588" y="90488"/>
                </a:cubicBezTo>
                <a:cubicBezTo>
                  <a:pt x="118066" y="90488"/>
                  <a:pt x="109538" y="99016"/>
                  <a:pt x="109538" y="109538"/>
                </a:cubicBezTo>
                <a:close/>
              </a:path>
            </a:pathLst>
          </a:custGeom>
          <a:solidFill>
            <a:schemeClr val="accent3"/>
          </a:solidFill>
          <a:ln w="155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5" name="TextBox 14">
            <a:extLst>
              <a:ext uri="{FF2B5EF4-FFF2-40B4-BE49-F238E27FC236}">
                <a16:creationId xmlns:a16="http://schemas.microsoft.com/office/drawing/2014/main" id="{4E62EBE8-7345-0B56-F152-EEAB25E6B3D6}"/>
              </a:ext>
            </a:extLst>
          </p:cNvPr>
          <p:cNvSpPr txBox="1"/>
          <p:nvPr/>
        </p:nvSpPr>
        <p:spPr>
          <a:xfrm>
            <a:off x="2951406" y="2925352"/>
            <a:ext cx="1925005"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Segoe Sans Display Semibold"/>
                <a:ea typeface="+mn-ea"/>
                <a:cs typeface="+mn-cs"/>
              </a:rPr>
              <a:t>Number porting and dynamic emergency calling</a:t>
            </a:r>
          </a:p>
        </p:txBody>
      </p:sp>
      <p:sp>
        <p:nvSpPr>
          <p:cNvPr id="21" name="TextBox 20">
            <a:extLst>
              <a:ext uri="{FF2B5EF4-FFF2-40B4-BE49-F238E27FC236}">
                <a16:creationId xmlns:a16="http://schemas.microsoft.com/office/drawing/2014/main" id="{B44ECB2D-5EDC-DD4F-AACF-1DCDC17E0FF1}"/>
              </a:ext>
            </a:extLst>
          </p:cNvPr>
          <p:cNvSpPr txBox="1"/>
          <p:nvPr/>
        </p:nvSpPr>
        <p:spPr>
          <a:xfrm>
            <a:off x="2951406" y="3850327"/>
            <a:ext cx="1925005"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Use your existing phone numbers with Microsoft Teams Calling Plans and meet E911 and other legal and regulatory obligations.</a:t>
            </a:r>
          </a:p>
        </p:txBody>
      </p:sp>
      <p:sp>
        <p:nvSpPr>
          <p:cNvPr id="65" name="Graphic 57" descr="Icon of a clock">
            <a:extLst>
              <a:ext uri="{FF2B5EF4-FFF2-40B4-BE49-F238E27FC236}">
                <a16:creationId xmlns:a16="http://schemas.microsoft.com/office/drawing/2014/main" id="{0DF7D91F-2FD5-C8DA-EB34-2F5E3EC92C6D}"/>
              </a:ext>
            </a:extLst>
          </p:cNvPr>
          <p:cNvSpPr>
            <a:spLocks noChangeAspect="1"/>
          </p:cNvSpPr>
          <p:nvPr/>
        </p:nvSpPr>
        <p:spPr>
          <a:xfrm>
            <a:off x="5944188" y="2371807"/>
            <a:ext cx="306803" cy="306803"/>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15878 h 190500"/>
              <a:gd name="connsiteX6" fmla="*/ 15878 w 190500"/>
              <a:gd name="connsiteY6" fmla="*/ 95250 h 190500"/>
              <a:gd name="connsiteX7" fmla="*/ 95250 w 190500"/>
              <a:gd name="connsiteY7" fmla="*/ 174622 h 190500"/>
              <a:gd name="connsiteX8" fmla="*/ 174622 w 190500"/>
              <a:gd name="connsiteY8" fmla="*/ 95250 h 190500"/>
              <a:gd name="connsiteX9" fmla="*/ 95250 w 190500"/>
              <a:gd name="connsiteY9" fmla="*/ 15878 h 190500"/>
              <a:gd name="connsiteX10" fmla="*/ 88106 w 190500"/>
              <a:gd name="connsiteY10" fmla="*/ 38100 h 190500"/>
              <a:gd name="connsiteX11" fmla="*/ 95184 w 190500"/>
              <a:gd name="connsiteY11" fmla="*/ 44275 h 190500"/>
              <a:gd name="connsiteX12" fmla="*/ 95250 w 190500"/>
              <a:gd name="connsiteY12" fmla="*/ 45244 h 190500"/>
              <a:gd name="connsiteX13" fmla="*/ 95250 w 190500"/>
              <a:gd name="connsiteY13" fmla="*/ 95250 h 190500"/>
              <a:gd name="connsiteX14" fmla="*/ 126206 w 190500"/>
              <a:gd name="connsiteY14" fmla="*/ 95250 h 190500"/>
              <a:gd name="connsiteX15" fmla="*/ 133350 w 190500"/>
              <a:gd name="connsiteY15" fmla="*/ 102394 h 190500"/>
              <a:gd name="connsiteX16" fmla="*/ 127175 w 190500"/>
              <a:gd name="connsiteY16" fmla="*/ 109472 h 190500"/>
              <a:gd name="connsiteX17" fmla="*/ 126206 w 190500"/>
              <a:gd name="connsiteY17" fmla="*/ 109538 h 190500"/>
              <a:gd name="connsiteX18" fmla="*/ 88106 w 190500"/>
              <a:gd name="connsiteY18" fmla="*/ 109538 h 190500"/>
              <a:gd name="connsiteX19" fmla="*/ 81028 w 190500"/>
              <a:gd name="connsiteY19" fmla="*/ 103362 h 190500"/>
              <a:gd name="connsiteX20" fmla="*/ 80963 w 190500"/>
              <a:gd name="connsiteY20" fmla="*/ 102394 h 190500"/>
              <a:gd name="connsiteX21" fmla="*/ 80963 w 190500"/>
              <a:gd name="connsiteY21" fmla="*/ 45244 h 190500"/>
              <a:gd name="connsiteX22" fmla="*/ 88106 w 190500"/>
              <a:gd name="connsiteY22"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90500">
                <a:moveTo>
                  <a:pt x="95250" y="0"/>
                </a:moveTo>
                <a:cubicBezTo>
                  <a:pt x="147857" y="0"/>
                  <a:pt x="190500" y="42653"/>
                  <a:pt x="190500" y="95250"/>
                </a:cubicBezTo>
                <a:cubicBezTo>
                  <a:pt x="190500" y="147847"/>
                  <a:pt x="147857" y="190500"/>
                  <a:pt x="95250" y="190500"/>
                </a:cubicBezTo>
                <a:cubicBezTo>
                  <a:pt x="42643" y="190500"/>
                  <a:pt x="0" y="147847"/>
                  <a:pt x="0" y="95250"/>
                </a:cubicBezTo>
                <a:cubicBezTo>
                  <a:pt x="0" y="42653"/>
                  <a:pt x="42643" y="0"/>
                  <a:pt x="95250" y="0"/>
                </a:cubicBezTo>
                <a:close/>
                <a:moveTo>
                  <a:pt x="95250" y="15878"/>
                </a:moveTo>
                <a:cubicBezTo>
                  <a:pt x="51483" y="15878"/>
                  <a:pt x="15878" y="51483"/>
                  <a:pt x="15878" y="95250"/>
                </a:cubicBezTo>
                <a:cubicBezTo>
                  <a:pt x="15878" y="139017"/>
                  <a:pt x="51483" y="174622"/>
                  <a:pt x="95250" y="174622"/>
                </a:cubicBezTo>
                <a:cubicBezTo>
                  <a:pt x="139017" y="174622"/>
                  <a:pt x="174622" y="139017"/>
                  <a:pt x="174622" y="95250"/>
                </a:cubicBezTo>
                <a:cubicBezTo>
                  <a:pt x="174622" y="51483"/>
                  <a:pt x="139017" y="15878"/>
                  <a:pt x="95250" y="15878"/>
                </a:cubicBezTo>
                <a:close/>
                <a:moveTo>
                  <a:pt x="88106" y="38100"/>
                </a:moveTo>
                <a:cubicBezTo>
                  <a:pt x="91721" y="38100"/>
                  <a:pt x="94712" y="40789"/>
                  <a:pt x="95184" y="44275"/>
                </a:cubicBezTo>
                <a:lnTo>
                  <a:pt x="95250" y="45244"/>
                </a:lnTo>
                <a:lnTo>
                  <a:pt x="95250" y="95250"/>
                </a:lnTo>
                <a:lnTo>
                  <a:pt x="126206" y="95250"/>
                </a:lnTo>
                <a:cubicBezTo>
                  <a:pt x="130150" y="95250"/>
                  <a:pt x="133350" y="98450"/>
                  <a:pt x="133350" y="102394"/>
                </a:cubicBezTo>
                <a:cubicBezTo>
                  <a:pt x="133350" y="106008"/>
                  <a:pt x="130661" y="108999"/>
                  <a:pt x="127175" y="109472"/>
                </a:cubicBezTo>
                <a:lnTo>
                  <a:pt x="126206" y="109538"/>
                </a:lnTo>
                <a:lnTo>
                  <a:pt x="88106" y="109538"/>
                </a:lnTo>
                <a:cubicBezTo>
                  <a:pt x="84492" y="109538"/>
                  <a:pt x="81501" y="106849"/>
                  <a:pt x="81028" y="103362"/>
                </a:cubicBezTo>
                <a:lnTo>
                  <a:pt x="80963" y="102394"/>
                </a:lnTo>
                <a:lnTo>
                  <a:pt x="80963" y="45244"/>
                </a:lnTo>
                <a:cubicBezTo>
                  <a:pt x="80963" y="41300"/>
                  <a:pt x="84163" y="38100"/>
                  <a:pt x="88106" y="38100"/>
                </a:cubicBezTo>
                <a:close/>
              </a:path>
            </a:pathLst>
          </a:custGeom>
          <a:solidFill>
            <a:schemeClr val="accent3"/>
          </a:solidFill>
          <a:ln w="155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6" name="TextBox 15">
            <a:extLst>
              <a:ext uri="{FF2B5EF4-FFF2-40B4-BE49-F238E27FC236}">
                <a16:creationId xmlns:a16="http://schemas.microsoft.com/office/drawing/2014/main" id="{D239159B-E2A0-8218-E703-E5A62D2A5DAB}"/>
              </a:ext>
              <a:ext uri="{C183D7F6-B498-43B3-948B-1728B52AA6E4}">
                <adec:decorative xmlns:adec="http://schemas.microsoft.com/office/drawing/2017/decorative" val="0"/>
              </a:ext>
            </a:extLst>
          </p:cNvPr>
          <p:cNvSpPr txBox="1"/>
          <p:nvPr/>
        </p:nvSpPr>
        <p:spPr>
          <a:xfrm>
            <a:off x="5135087" y="2925352"/>
            <a:ext cx="1925005"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Segoe Sans Display Semibold"/>
                <a:ea typeface="+mn-ea"/>
                <a:cs typeface="+mn-cs"/>
              </a:rPr>
              <a:t>Call with confidence knowing you have enough minutes</a:t>
            </a:r>
          </a:p>
        </p:txBody>
      </p:sp>
      <p:sp>
        <p:nvSpPr>
          <p:cNvPr id="22" name="TextBox 21">
            <a:extLst>
              <a:ext uri="{FF2B5EF4-FFF2-40B4-BE49-F238E27FC236}">
                <a16:creationId xmlns:a16="http://schemas.microsoft.com/office/drawing/2014/main" id="{E06A6AF6-4BD9-0786-B0EE-29C9AF6117D1}"/>
              </a:ext>
              <a:ext uri="{C183D7F6-B498-43B3-948B-1728B52AA6E4}">
                <adec:decorative xmlns:adec="http://schemas.microsoft.com/office/drawing/2017/decorative" val="0"/>
              </a:ext>
            </a:extLst>
          </p:cNvPr>
          <p:cNvSpPr txBox="1"/>
          <p:nvPr/>
        </p:nvSpPr>
        <p:spPr>
          <a:xfrm>
            <a:off x="5135087" y="3850327"/>
            <a:ext cx="1925005"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Use Communications Credits to add minutes and international calling capabilities to Microsoft Teams Calling Plans and Audio Conferencing. </a:t>
            </a:r>
          </a:p>
        </p:txBody>
      </p:sp>
      <p:sp>
        <p:nvSpPr>
          <p:cNvPr id="66" name="Graphic 59" descr="Icon of a globe">
            <a:extLst>
              <a:ext uri="{FF2B5EF4-FFF2-40B4-BE49-F238E27FC236}">
                <a16:creationId xmlns:a16="http://schemas.microsoft.com/office/drawing/2014/main" id="{33B0B434-C43A-4D86-50DF-77C68B2F8663}"/>
              </a:ext>
            </a:extLst>
          </p:cNvPr>
          <p:cNvSpPr>
            <a:spLocks noChangeAspect="1"/>
          </p:cNvSpPr>
          <p:nvPr/>
        </p:nvSpPr>
        <p:spPr>
          <a:xfrm>
            <a:off x="8127846" y="2371784"/>
            <a:ext cx="306848" cy="306848"/>
          </a:xfrm>
          <a:custGeom>
            <a:avLst/>
            <a:gdLst>
              <a:gd name="connsiteX0" fmla="*/ 95265 w 190529"/>
              <a:gd name="connsiteY0" fmla="*/ 0 h 190529"/>
              <a:gd name="connsiteX1" fmla="*/ 190529 w 190529"/>
              <a:gd name="connsiteY1" fmla="*/ 95265 h 190529"/>
              <a:gd name="connsiteX2" fmla="*/ 95265 w 190529"/>
              <a:gd name="connsiteY2" fmla="*/ 190529 h 190529"/>
              <a:gd name="connsiteX3" fmla="*/ 0 w 190529"/>
              <a:gd name="connsiteY3" fmla="*/ 95265 h 190529"/>
              <a:gd name="connsiteX4" fmla="*/ 95265 w 190529"/>
              <a:gd name="connsiteY4" fmla="*/ 0 h 190529"/>
              <a:gd name="connsiteX5" fmla="*/ 123258 w 190529"/>
              <a:gd name="connsiteY5" fmla="*/ 138124 h 190529"/>
              <a:gd name="connsiteX6" fmla="*/ 67272 w 190529"/>
              <a:gd name="connsiteY6" fmla="*/ 138124 h 190529"/>
              <a:gd name="connsiteX7" fmla="*/ 95265 w 190529"/>
              <a:gd name="connsiteY7" fmla="*/ 176242 h 190529"/>
              <a:gd name="connsiteX8" fmla="*/ 123258 w 190529"/>
              <a:gd name="connsiteY8" fmla="*/ 138124 h 190529"/>
              <a:gd name="connsiteX9" fmla="*/ 52481 w 190529"/>
              <a:gd name="connsiteY9" fmla="*/ 138130 h 190529"/>
              <a:gd name="connsiteX10" fmla="*/ 26550 w 190529"/>
              <a:gd name="connsiteY10" fmla="*/ 138129 h 190529"/>
              <a:gd name="connsiteX11" fmla="*/ 65547 w 190529"/>
              <a:gd name="connsiteY11" fmla="*/ 170615 h 190529"/>
              <a:gd name="connsiteX12" fmla="*/ 53447 w 190529"/>
              <a:gd name="connsiteY12" fmla="*/ 141892 h 190529"/>
              <a:gd name="connsiteX13" fmla="*/ 52481 w 190529"/>
              <a:gd name="connsiteY13" fmla="*/ 138130 h 190529"/>
              <a:gd name="connsiteX14" fmla="*/ 163980 w 190529"/>
              <a:gd name="connsiteY14" fmla="*/ 138129 h 190529"/>
              <a:gd name="connsiteX15" fmla="*/ 138048 w 190529"/>
              <a:gd name="connsiteY15" fmla="*/ 138130 h 190529"/>
              <a:gd name="connsiteX16" fmla="*/ 124972 w 190529"/>
              <a:gd name="connsiteY16" fmla="*/ 170615 h 190529"/>
              <a:gd name="connsiteX17" fmla="*/ 162216 w 190529"/>
              <a:gd name="connsiteY17" fmla="*/ 140830 h 190529"/>
              <a:gd name="connsiteX18" fmla="*/ 163980 w 190529"/>
              <a:gd name="connsiteY18" fmla="*/ 138129 h 190529"/>
              <a:gd name="connsiteX19" fmla="*/ 48530 w 190529"/>
              <a:gd name="connsiteY19" fmla="*/ 76209 h 190529"/>
              <a:gd name="connsiteX20" fmla="*/ 16548 w 190529"/>
              <a:gd name="connsiteY20" fmla="*/ 76209 h 190529"/>
              <a:gd name="connsiteX21" fmla="*/ 16503 w 190529"/>
              <a:gd name="connsiteY21" fmla="*/ 76373 h 190529"/>
              <a:gd name="connsiteX22" fmla="*/ 14287 w 190529"/>
              <a:gd name="connsiteY22" fmla="*/ 95265 h 190529"/>
              <a:gd name="connsiteX23" fmla="*/ 19474 w 190529"/>
              <a:gd name="connsiteY23" fmla="*/ 123843 h 190529"/>
              <a:gd name="connsiteX24" fmla="*/ 49699 w 190529"/>
              <a:gd name="connsiteY24" fmla="*/ 123839 h 190529"/>
              <a:gd name="connsiteX25" fmla="*/ 47625 w 190529"/>
              <a:gd name="connsiteY25" fmla="*/ 95265 h 190529"/>
              <a:gd name="connsiteX26" fmla="*/ 48530 w 190529"/>
              <a:gd name="connsiteY26" fmla="*/ 76209 h 190529"/>
              <a:gd name="connsiteX27" fmla="*/ 127620 w 190529"/>
              <a:gd name="connsiteY27" fmla="*/ 76209 h 190529"/>
              <a:gd name="connsiteX28" fmla="*/ 62909 w 190529"/>
              <a:gd name="connsiteY28" fmla="*/ 76209 h 190529"/>
              <a:gd name="connsiteX29" fmla="*/ 61912 w 190529"/>
              <a:gd name="connsiteY29" fmla="*/ 95265 h 190529"/>
              <a:gd name="connsiteX30" fmla="*/ 64196 w 190529"/>
              <a:gd name="connsiteY30" fmla="*/ 123841 h 190529"/>
              <a:gd name="connsiteX31" fmla="*/ 126334 w 190529"/>
              <a:gd name="connsiteY31" fmla="*/ 123841 h 190529"/>
              <a:gd name="connsiteX32" fmla="*/ 128617 w 190529"/>
              <a:gd name="connsiteY32" fmla="*/ 95265 h 190529"/>
              <a:gd name="connsiteX33" fmla="*/ 127620 w 190529"/>
              <a:gd name="connsiteY33" fmla="*/ 76209 h 190529"/>
              <a:gd name="connsiteX34" fmla="*/ 173985 w 190529"/>
              <a:gd name="connsiteY34" fmla="*/ 76201 h 190529"/>
              <a:gd name="connsiteX35" fmla="*/ 142000 w 190529"/>
              <a:gd name="connsiteY35" fmla="*/ 76209 h 190529"/>
              <a:gd name="connsiteX36" fmla="*/ 142904 w 190529"/>
              <a:gd name="connsiteY36" fmla="*/ 95265 h 190529"/>
              <a:gd name="connsiteX37" fmla="*/ 140831 w 190529"/>
              <a:gd name="connsiteY37" fmla="*/ 123839 h 190529"/>
              <a:gd name="connsiteX38" fmla="*/ 171055 w 190529"/>
              <a:gd name="connsiteY38" fmla="*/ 123843 h 190529"/>
              <a:gd name="connsiteX39" fmla="*/ 176242 w 190529"/>
              <a:gd name="connsiteY39" fmla="*/ 95265 h 190529"/>
              <a:gd name="connsiteX40" fmla="*/ 173985 w 190529"/>
              <a:gd name="connsiteY40" fmla="*/ 76201 h 190529"/>
              <a:gd name="connsiteX41" fmla="*/ 65557 w 190529"/>
              <a:gd name="connsiteY41" fmla="*/ 19914 h 190529"/>
              <a:gd name="connsiteX42" fmla="*/ 65339 w 190529"/>
              <a:gd name="connsiteY42" fmla="*/ 19997 h 190529"/>
              <a:gd name="connsiteX43" fmla="*/ 21447 w 190529"/>
              <a:gd name="connsiteY43" fmla="*/ 61925 h 190529"/>
              <a:gd name="connsiteX44" fmla="*/ 50481 w 190529"/>
              <a:gd name="connsiteY44" fmla="*/ 61928 h 190529"/>
              <a:gd name="connsiteX45" fmla="*/ 65557 w 190529"/>
              <a:gd name="connsiteY45" fmla="*/ 19914 h 190529"/>
              <a:gd name="connsiteX46" fmla="*/ 95265 w 190529"/>
              <a:gd name="connsiteY46" fmla="*/ 14288 h 190529"/>
              <a:gd name="connsiteX47" fmla="*/ 94163 w 190529"/>
              <a:gd name="connsiteY47" fmla="*/ 14338 h 190529"/>
              <a:gd name="connsiteX48" fmla="*/ 65058 w 190529"/>
              <a:gd name="connsiteY48" fmla="*/ 61924 h 190529"/>
              <a:gd name="connsiteX49" fmla="*/ 125471 w 190529"/>
              <a:gd name="connsiteY49" fmla="*/ 61924 h 190529"/>
              <a:gd name="connsiteX50" fmla="*/ 96468 w 190529"/>
              <a:gd name="connsiteY50" fmla="*/ 14348 h 190529"/>
              <a:gd name="connsiteX51" fmla="*/ 95265 w 190529"/>
              <a:gd name="connsiteY51" fmla="*/ 14288 h 190529"/>
              <a:gd name="connsiteX52" fmla="*/ 124983 w 190529"/>
              <a:gd name="connsiteY52" fmla="*/ 19914 h 190529"/>
              <a:gd name="connsiteX53" fmla="*/ 126000 w 190529"/>
              <a:gd name="connsiteY53" fmla="*/ 21573 h 190529"/>
              <a:gd name="connsiteX54" fmla="*/ 140049 w 190529"/>
              <a:gd name="connsiteY54" fmla="*/ 61928 h 190529"/>
              <a:gd name="connsiteX55" fmla="*/ 169082 w 190529"/>
              <a:gd name="connsiteY55" fmla="*/ 61925 h 190529"/>
              <a:gd name="connsiteX56" fmla="*/ 127757 w 190529"/>
              <a:gd name="connsiteY56" fmla="*/ 21070 h 190529"/>
              <a:gd name="connsiteX57" fmla="*/ 124983 w 190529"/>
              <a:gd name="connsiteY57" fmla="*/ 19914 h 19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0529" h="190529">
                <a:moveTo>
                  <a:pt x="95265" y="0"/>
                </a:moveTo>
                <a:cubicBezTo>
                  <a:pt x="147878" y="0"/>
                  <a:pt x="190529" y="42651"/>
                  <a:pt x="190529" y="95265"/>
                </a:cubicBezTo>
                <a:cubicBezTo>
                  <a:pt x="190529" y="147878"/>
                  <a:pt x="147878" y="190529"/>
                  <a:pt x="95265" y="190529"/>
                </a:cubicBezTo>
                <a:cubicBezTo>
                  <a:pt x="42651" y="190529"/>
                  <a:pt x="0" y="147878"/>
                  <a:pt x="0" y="95265"/>
                </a:cubicBezTo>
                <a:cubicBezTo>
                  <a:pt x="0" y="42651"/>
                  <a:pt x="42651" y="0"/>
                  <a:pt x="95265" y="0"/>
                </a:cubicBezTo>
                <a:close/>
                <a:moveTo>
                  <a:pt x="123258" y="138124"/>
                </a:moveTo>
                <a:lnTo>
                  <a:pt x="67272" y="138124"/>
                </a:lnTo>
                <a:cubicBezTo>
                  <a:pt x="73482" y="161120"/>
                  <a:pt x="84278" y="176242"/>
                  <a:pt x="95265" y="176242"/>
                </a:cubicBezTo>
                <a:cubicBezTo>
                  <a:pt x="106252" y="176242"/>
                  <a:pt x="117047" y="161120"/>
                  <a:pt x="123258" y="138124"/>
                </a:cubicBezTo>
                <a:close/>
                <a:moveTo>
                  <a:pt x="52481" y="138130"/>
                </a:moveTo>
                <a:lnTo>
                  <a:pt x="26550" y="138129"/>
                </a:lnTo>
                <a:cubicBezTo>
                  <a:pt x="35678" y="152731"/>
                  <a:pt x="49332" y="164214"/>
                  <a:pt x="65547" y="170615"/>
                </a:cubicBezTo>
                <a:cubicBezTo>
                  <a:pt x="60572" y="162807"/>
                  <a:pt x="56467" y="153031"/>
                  <a:pt x="53447" y="141892"/>
                </a:cubicBezTo>
                <a:lnTo>
                  <a:pt x="52481" y="138130"/>
                </a:lnTo>
                <a:close/>
                <a:moveTo>
                  <a:pt x="163980" y="138129"/>
                </a:moveTo>
                <a:lnTo>
                  <a:pt x="138048" y="138130"/>
                </a:lnTo>
                <a:cubicBezTo>
                  <a:pt x="134964" y="150835"/>
                  <a:pt x="130510" y="161939"/>
                  <a:pt x="124972" y="170615"/>
                </a:cubicBezTo>
                <a:cubicBezTo>
                  <a:pt x="140184" y="164614"/>
                  <a:pt x="153135" y="154146"/>
                  <a:pt x="162216" y="140830"/>
                </a:cubicBezTo>
                <a:lnTo>
                  <a:pt x="163980" y="138129"/>
                </a:lnTo>
                <a:close/>
                <a:moveTo>
                  <a:pt x="48530" y="76209"/>
                </a:moveTo>
                <a:lnTo>
                  <a:pt x="16548" y="76209"/>
                </a:lnTo>
                <a:lnTo>
                  <a:pt x="16503" y="76373"/>
                </a:lnTo>
                <a:cubicBezTo>
                  <a:pt x="15054" y="82434"/>
                  <a:pt x="14287" y="88759"/>
                  <a:pt x="14287" y="95265"/>
                </a:cubicBezTo>
                <a:cubicBezTo>
                  <a:pt x="14287" y="105325"/>
                  <a:pt x="16122" y="114956"/>
                  <a:pt x="19474" y="123843"/>
                </a:cubicBezTo>
                <a:lnTo>
                  <a:pt x="49699" y="123839"/>
                </a:lnTo>
                <a:cubicBezTo>
                  <a:pt x="48343" y="114799"/>
                  <a:pt x="47625" y="105196"/>
                  <a:pt x="47625" y="95265"/>
                </a:cubicBezTo>
                <a:cubicBezTo>
                  <a:pt x="47625" y="88750"/>
                  <a:pt x="47934" y="82376"/>
                  <a:pt x="48530" y="76209"/>
                </a:cubicBezTo>
                <a:close/>
                <a:moveTo>
                  <a:pt x="127620" y="76209"/>
                </a:moveTo>
                <a:lnTo>
                  <a:pt x="62909" y="76209"/>
                </a:lnTo>
                <a:cubicBezTo>
                  <a:pt x="62261" y="82308"/>
                  <a:pt x="61912" y="88687"/>
                  <a:pt x="61912" y="95265"/>
                </a:cubicBezTo>
                <a:cubicBezTo>
                  <a:pt x="61912" y="105357"/>
                  <a:pt x="62733" y="114980"/>
                  <a:pt x="64196" y="123841"/>
                </a:cubicBezTo>
                <a:lnTo>
                  <a:pt x="126334" y="123841"/>
                </a:lnTo>
                <a:cubicBezTo>
                  <a:pt x="127797" y="114980"/>
                  <a:pt x="128617" y="105357"/>
                  <a:pt x="128617" y="95265"/>
                </a:cubicBezTo>
                <a:cubicBezTo>
                  <a:pt x="128617" y="88687"/>
                  <a:pt x="128268" y="82308"/>
                  <a:pt x="127620" y="76209"/>
                </a:cubicBezTo>
                <a:close/>
                <a:moveTo>
                  <a:pt x="173985" y="76201"/>
                </a:moveTo>
                <a:lnTo>
                  <a:pt x="142000" y="76209"/>
                </a:lnTo>
                <a:cubicBezTo>
                  <a:pt x="142596" y="82376"/>
                  <a:pt x="142904" y="88750"/>
                  <a:pt x="142904" y="95265"/>
                </a:cubicBezTo>
                <a:cubicBezTo>
                  <a:pt x="142904" y="105196"/>
                  <a:pt x="142186" y="114799"/>
                  <a:pt x="140831" y="123839"/>
                </a:cubicBezTo>
                <a:lnTo>
                  <a:pt x="171055" y="123843"/>
                </a:lnTo>
                <a:cubicBezTo>
                  <a:pt x="174407" y="114956"/>
                  <a:pt x="176242" y="105325"/>
                  <a:pt x="176242" y="95265"/>
                </a:cubicBezTo>
                <a:cubicBezTo>
                  <a:pt x="176242" y="88698"/>
                  <a:pt x="175461" y="82315"/>
                  <a:pt x="173985" y="76201"/>
                </a:cubicBezTo>
                <a:close/>
                <a:moveTo>
                  <a:pt x="65557" y="19914"/>
                </a:moveTo>
                <a:lnTo>
                  <a:pt x="65339" y="19997"/>
                </a:lnTo>
                <a:cubicBezTo>
                  <a:pt x="45838" y="27757"/>
                  <a:pt x="30064" y="42876"/>
                  <a:pt x="21447" y="61925"/>
                </a:cubicBezTo>
                <a:lnTo>
                  <a:pt x="50481" y="61928"/>
                </a:lnTo>
                <a:cubicBezTo>
                  <a:pt x="53465" y="45233"/>
                  <a:pt x="58674" y="30699"/>
                  <a:pt x="65557" y="19914"/>
                </a:cubicBezTo>
                <a:close/>
                <a:moveTo>
                  <a:pt x="95265" y="14288"/>
                </a:moveTo>
                <a:lnTo>
                  <a:pt x="94163" y="14338"/>
                </a:lnTo>
                <a:cubicBezTo>
                  <a:pt x="82110" y="15441"/>
                  <a:pt x="70466" y="34509"/>
                  <a:pt x="65058" y="61924"/>
                </a:cubicBezTo>
                <a:lnTo>
                  <a:pt x="125471" y="61924"/>
                </a:lnTo>
                <a:cubicBezTo>
                  <a:pt x="120078" y="34586"/>
                  <a:pt x="108485" y="15547"/>
                  <a:pt x="96468" y="14348"/>
                </a:cubicBezTo>
                <a:lnTo>
                  <a:pt x="95265" y="14288"/>
                </a:lnTo>
                <a:close/>
                <a:moveTo>
                  <a:pt x="124983" y="19914"/>
                </a:moveTo>
                <a:lnTo>
                  <a:pt x="126000" y="21573"/>
                </a:lnTo>
                <a:cubicBezTo>
                  <a:pt x="132374" y="32169"/>
                  <a:pt x="137215" y="46074"/>
                  <a:pt x="140049" y="61928"/>
                </a:cubicBezTo>
                <a:lnTo>
                  <a:pt x="169082" y="61925"/>
                </a:lnTo>
                <a:cubicBezTo>
                  <a:pt x="160846" y="43719"/>
                  <a:pt x="146073" y="29102"/>
                  <a:pt x="127757" y="21070"/>
                </a:cubicBezTo>
                <a:lnTo>
                  <a:pt x="124983" y="19914"/>
                </a:lnTo>
                <a:close/>
              </a:path>
            </a:pathLst>
          </a:custGeom>
          <a:solidFill>
            <a:schemeClr val="accent3"/>
          </a:solidFill>
          <a:ln w="155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 name="TextBox 16">
            <a:extLst>
              <a:ext uri="{FF2B5EF4-FFF2-40B4-BE49-F238E27FC236}">
                <a16:creationId xmlns:a16="http://schemas.microsoft.com/office/drawing/2014/main" id="{D8A46192-7AB7-1C3A-F231-7B55494F7AD3}"/>
              </a:ext>
            </a:extLst>
          </p:cNvPr>
          <p:cNvSpPr txBox="1"/>
          <p:nvPr/>
        </p:nvSpPr>
        <p:spPr>
          <a:xfrm>
            <a:off x="7318768" y="2925352"/>
            <a:ext cx="1925005"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Segoe Sans Display Semibold"/>
                <a:ea typeface="+mn-ea"/>
                <a:cs typeface="+mn-cs"/>
              </a:rPr>
              <a:t>Local, long-distance, and international calling</a:t>
            </a:r>
          </a:p>
        </p:txBody>
      </p:sp>
      <p:sp>
        <p:nvSpPr>
          <p:cNvPr id="23" name="TextBox 22">
            <a:extLst>
              <a:ext uri="{FF2B5EF4-FFF2-40B4-BE49-F238E27FC236}">
                <a16:creationId xmlns:a16="http://schemas.microsoft.com/office/drawing/2014/main" id="{F58488A3-4E6F-25DD-41E7-00043DD84785}"/>
              </a:ext>
            </a:extLst>
          </p:cNvPr>
          <p:cNvSpPr txBox="1"/>
          <p:nvPr/>
        </p:nvSpPr>
        <p:spPr>
          <a:xfrm>
            <a:off x="7318768" y="3850327"/>
            <a:ext cx="1925005"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Different calling plan options enable you to reach the people that are important to your organization, wherever they are.</a:t>
            </a:r>
          </a:p>
        </p:txBody>
      </p:sp>
      <p:sp>
        <p:nvSpPr>
          <p:cNvPr id="67" name="Graphic 61" descr="Icon of a stack of cash">
            <a:extLst>
              <a:ext uri="{FF2B5EF4-FFF2-40B4-BE49-F238E27FC236}">
                <a16:creationId xmlns:a16="http://schemas.microsoft.com/office/drawing/2014/main" id="{F8B911AE-49DC-D3E1-28BE-2F5A7687801C}"/>
              </a:ext>
            </a:extLst>
          </p:cNvPr>
          <p:cNvSpPr>
            <a:spLocks noChangeAspect="1"/>
          </p:cNvSpPr>
          <p:nvPr/>
        </p:nvSpPr>
        <p:spPr>
          <a:xfrm>
            <a:off x="10311548" y="2410157"/>
            <a:ext cx="306803" cy="230102"/>
          </a:xfrm>
          <a:custGeom>
            <a:avLst/>
            <a:gdLst>
              <a:gd name="connsiteX0" fmla="*/ 80963 w 190500"/>
              <a:gd name="connsiteY0" fmla="*/ 28575 h 142875"/>
              <a:gd name="connsiteX1" fmla="*/ 52388 w 190500"/>
              <a:gd name="connsiteY1" fmla="*/ 57150 h 142875"/>
              <a:gd name="connsiteX2" fmla="*/ 80963 w 190500"/>
              <a:gd name="connsiteY2" fmla="*/ 85725 h 142875"/>
              <a:gd name="connsiteX3" fmla="*/ 109538 w 190500"/>
              <a:gd name="connsiteY3" fmla="*/ 57150 h 142875"/>
              <a:gd name="connsiteX4" fmla="*/ 80963 w 190500"/>
              <a:gd name="connsiteY4" fmla="*/ 28575 h 142875"/>
              <a:gd name="connsiteX5" fmla="*/ 66675 w 190500"/>
              <a:gd name="connsiteY5" fmla="*/ 57150 h 142875"/>
              <a:gd name="connsiteX6" fmla="*/ 80963 w 190500"/>
              <a:gd name="connsiteY6" fmla="*/ 42863 h 142875"/>
              <a:gd name="connsiteX7" fmla="*/ 95250 w 190500"/>
              <a:gd name="connsiteY7" fmla="*/ 57150 h 142875"/>
              <a:gd name="connsiteX8" fmla="*/ 80963 w 190500"/>
              <a:gd name="connsiteY8" fmla="*/ 71438 h 142875"/>
              <a:gd name="connsiteX9" fmla="*/ 66675 w 190500"/>
              <a:gd name="connsiteY9" fmla="*/ 57150 h 142875"/>
              <a:gd name="connsiteX10" fmla="*/ 0 w 190500"/>
              <a:gd name="connsiteY10" fmla="*/ 21431 h 142875"/>
              <a:gd name="connsiteX11" fmla="*/ 21431 w 190500"/>
              <a:gd name="connsiteY11" fmla="*/ 0 h 142875"/>
              <a:gd name="connsiteX12" fmla="*/ 140494 w 190500"/>
              <a:gd name="connsiteY12" fmla="*/ 0 h 142875"/>
              <a:gd name="connsiteX13" fmla="*/ 161925 w 190500"/>
              <a:gd name="connsiteY13" fmla="*/ 21431 h 142875"/>
              <a:gd name="connsiteX14" fmla="*/ 161925 w 190500"/>
              <a:gd name="connsiteY14" fmla="*/ 92869 h 142875"/>
              <a:gd name="connsiteX15" fmla="*/ 140494 w 190500"/>
              <a:gd name="connsiteY15" fmla="*/ 114300 h 142875"/>
              <a:gd name="connsiteX16" fmla="*/ 21431 w 190500"/>
              <a:gd name="connsiteY16" fmla="*/ 114300 h 142875"/>
              <a:gd name="connsiteX17" fmla="*/ 0 w 190500"/>
              <a:gd name="connsiteY17" fmla="*/ 92869 h 142875"/>
              <a:gd name="connsiteX18" fmla="*/ 0 w 190500"/>
              <a:gd name="connsiteY18" fmla="*/ 21431 h 142875"/>
              <a:gd name="connsiteX19" fmla="*/ 21431 w 190500"/>
              <a:gd name="connsiteY19" fmla="*/ 14288 h 142875"/>
              <a:gd name="connsiteX20" fmla="*/ 14288 w 190500"/>
              <a:gd name="connsiteY20" fmla="*/ 21431 h 142875"/>
              <a:gd name="connsiteX21" fmla="*/ 14288 w 190500"/>
              <a:gd name="connsiteY21" fmla="*/ 28575 h 142875"/>
              <a:gd name="connsiteX22" fmla="*/ 21431 w 190500"/>
              <a:gd name="connsiteY22" fmla="*/ 28575 h 142875"/>
              <a:gd name="connsiteX23" fmla="*/ 28575 w 190500"/>
              <a:gd name="connsiteY23" fmla="*/ 21431 h 142875"/>
              <a:gd name="connsiteX24" fmla="*/ 28575 w 190500"/>
              <a:gd name="connsiteY24" fmla="*/ 14288 h 142875"/>
              <a:gd name="connsiteX25" fmla="*/ 21431 w 190500"/>
              <a:gd name="connsiteY25" fmla="*/ 14288 h 142875"/>
              <a:gd name="connsiteX26" fmla="*/ 14288 w 190500"/>
              <a:gd name="connsiteY26" fmla="*/ 71438 h 142875"/>
              <a:gd name="connsiteX27" fmla="*/ 21431 w 190500"/>
              <a:gd name="connsiteY27" fmla="*/ 71438 h 142875"/>
              <a:gd name="connsiteX28" fmla="*/ 42863 w 190500"/>
              <a:gd name="connsiteY28" fmla="*/ 92869 h 142875"/>
              <a:gd name="connsiteX29" fmla="*/ 42863 w 190500"/>
              <a:gd name="connsiteY29" fmla="*/ 100013 h 142875"/>
              <a:gd name="connsiteX30" fmla="*/ 119063 w 190500"/>
              <a:gd name="connsiteY30" fmla="*/ 100013 h 142875"/>
              <a:gd name="connsiteX31" fmla="*/ 119063 w 190500"/>
              <a:gd name="connsiteY31" fmla="*/ 92869 h 142875"/>
              <a:gd name="connsiteX32" fmla="*/ 140494 w 190500"/>
              <a:gd name="connsiteY32" fmla="*/ 71438 h 142875"/>
              <a:gd name="connsiteX33" fmla="*/ 147638 w 190500"/>
              <a:gd name="connsiteY33" fmla="*/ 71438 h 142875"/>
              <a:gd name="connsiteX34" fmla="*/ 147638 w 190500"/>
              <a:gd name="connsiteY34" fmla="*/ 42863 h 142875"/>
              <a:gd name="connsiteX35" fmla="*/ 140494 w 190500"/>
              <a:gd name="connsiteY35" fmla="*/ 42863 h 142875"/>
              <a:gd name="connsiteX36" fmla="*/ 119063 w 190500"/>
              <a:gd name="connsiteY36" fmla="*/ 21431 h 142875"/>
              <a:gd name="connsiteX37" fmla="*/ 119063 w 190500"/>
              <a:gd name="connsiteY37" fmla="*/ 14288 h 142875"/>
              <a:gd name="connsiteX38" fmla="*/ 42863 w 190500"/>
              <a:gd name="connsiteY38" fmla="*/ 14288 h 142875"/>
              <a:gd name="connsiteX39" fmla="*/ 42863 w 190500"/>
              <a:gd name="connsiteY39" fmla="*/ 21431 h 142875"/>
              <a:gd name="connsiteX40" fmla="*/ 21431 w 190500"/>
              <a:gd name="connsiteY40" fmla="*/ 42863 h 142875"/>
              <a:gd name="connsiteX41" fmla="*/ 14288 w 190500"/>
              <a:gd name="connsiteY41" fmla="*/ 42863 h 142875"/>
              <a:gd name="connsiteX42" fmla="*/ 14288 w 190500"/>
              <a:gd name="connsiteY42" fmla="*/ 71438 h 142875"/>
              <a:gd name="connsiteX43" fmla="*/ 147638 w 190500"/>
              <a:gd name="connsiteY43" fmla="*/ 28575 h 142875"/>
              <a:gd name="connsiteX44" fmla="*/ 147638 w 190500"/>
              <a:gd name="connsiteY44" fmla="*/ 21431 h 142875"/>
              <a:gd name="connsiteX45" fmla="*/ 140494 w 190500"/>
              <a:gd name="connsiteY45" fmla="*/ 14288 h 142875"/>
              <a:gd name="connsiteX46" fmla="*/ 133350 w 190500"/>
              <a:gd name="connsiteY46" fmla="*/ 14288 h 142875"/>
              <a:gd name="connsiteX47" fmla="*/ 133350 w 190500"/>
              <a:gd name="connsiteY47" fmla="*/ 21431 h 142875"/>
              <a:gd name="connsiteX48" fmla="*/ 140494 w 190500"/>
              <a:gd name="connsiteY48" fmla="*/ 28575 h 142875"/>
              <a:gd name="connsiteX49" fmla="*/ 147638 w 190500"/>
              <a:gd name="connsiteY49" fmla="*/ 28575 h 142875"/>
              <a:gd name="connsiteX50" fmla="*/ 147638 w 190500"/>
              <a:gd name="connsiteY50" fmla="*/ 85725 h 142875"/>
              <a:gd name="connsiteX51" fmla="*/ 140494 w 190500"/>
              <a:gd name="connsiteY51" fmla="*/ 85725 h 142875"/>
              <a:gd name="connsiteX52" fmla="*/ 133350 w 190500"/>
              <a:gd name="connsiteY52" fmla="*/ 92869 h 142875"/>
              <a:gd name="connsiteX53" fmla="*/ 133350 w 190500"/>
              <a:gd name="connsiteY53" fmla="*/ 100013 h 142875"/>
              <a:gd name="connsiteX54" fmla="*/ 140494 w 190500"/>
              <a:gd name="connsiteY54" fmla="*/ 100013 h 142875"/>
              <a:gd name="connsiteX55" fmla="*/ 147638 w 190500"/>
              <a:gd name="connsiteY55" fmla="*/ 92869 h 142875"/>
              <a:gd name="connsiteX56" fmla="*/ 147638 w 190500"/>
              <a:gd name="connsiteY56" fmla="*/ 85725 h 142875"/>
              <a:gd name="connsiteX57" fmla="*/ 14288 w 190500"/>
              <a:gd name="connsiteY57" fmla="*/ 92869 h 142875"/>
              <a:gd name="connsiteX58" fmla="*/ 21431 w 190500"/>
              <a:gd name="connsiteY58" fmla="*/ 100013 h 142875"/>
              <a:gd name="connsiteX59" fmla="*/ 28575 w 190500"/>
              <a:gd name="connsiteY59" fmla="*/ 100013 h 142875"/>
              <a:gd name="connsiteX60" fmla="*/ 28575 w 190500"/>
              <a:gd name="connsiteY60" fmla="*/ 92869 h 142875"/>
              <a:gd name="connsiteX61" fmla="*/ 21431 w 190500"/>
              <a:gd name="connsiteY61" fmla="*/ 85725 h 142875"/>
              <a:gd name="connsiteX62" fmla="*/ 14288 w 190500"/>
              <a:gd name="connsiteY62" fmla="*/ 85725 h 142875"/>
              <a:gd name="connsiteX63" fmla="*/ 14288 w 190500"/>
              <a:gd name="connsiteY63" fmla="*/ 92869 h 142875"/>
              <a:gd name="connsiteX64" fmla="*/ 22873 w 190500"/>
              <a:gd name="connsiteY64" fmla="*/ 128588 h 142875"/>
              <a:gd name="connsiteX65" fmla="*/ 47625 w 190500"/>
              <a:gd name="connsiteY65" fmla="*/ 142875 h 142875"/>
              <a:gd name="connsiteX66" fmla="*/ 145256 w 190500"/>
              <a:gd name="connsiteY66" fmla="*/ 142875 h 142875"/>
              <a:gd name="connsiteX67" fmla="*/ 190500 w 190500"/>
              <a:gd name="connsiteY67" fmla="*/ 97631 h 142875"/>
              <a:gd name="connsiteX68" fmla="*/ 190500 w 190500"/>
              <a:gd name="connsiteY68" fmla="*/ 47625 h 142875"/>
              <a:gd name="connsiteX69" fmla="*/ 176213 w 190500"/>
              <a:gd name="connsiteY69" fmla="*/ 22873 h 142875"/>
              <a:gd name="connsiteX70" fmla="*/ 176213 w 190500"/>
              <a:gd name="connsiteY70" fmla="*/ 97631 h 142875"/>
              <a:gd name="connsiteX71" fmla="*/ 145256 w 190500"/>
              <a:gd name="connsiteY71" fmla="*/ 128588 h 142875"/>
              <a:gd name="connsiteX72" fmla="*/ 22873 w 190500"/>
              <a:gd name="connsiteY72" fmla="*/ 12858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0500" h="142875">
                <a:moveTo>
                  <a:pt x="80963" y="28575"/>
                </a:moveTo>
                <a:cubicBezTo>
                  <a:pt x="65181" y="28575"/>
                  <a:pt x="52388" y="41369"/>
                  <a:pt x="52388" y="57150"/>
                </a:cubicBezTo>
                <a:cubicBezTo>
                  <a:pt x="52388" y="72932"/>
                  <a:pt x="65181" y="85725"/>
                  <a:pt x="80963" y="85725"/>
                </a:cubicBezTo>
                <a:cubicBezTo>
                  <a:pt x="96744" y="85725"/>
                  <a:pt x="109538" y="72932"/>
                  <a:pt x="109538" y="57150"/>
                </a:cubicBezTo>
                <a:cubicBezTo>
                  <a:pt x="109538" y="41369"/>
                  <a:pt x="96744" y="28575"/>
                  <a:pt x="80963" y="28575"/>
                </a:cubicBezTo>
                <a:close/>
                <a:moveTo>
                  <a:pt x="66675" y="57150"/>
                </a:moveTo>
                <a:cubicBezTo>
                  <a:pt x="66675" y="49259"/>
                  <a:pt x="73072" y="42863"/>
                  <a:pt x="80963" y="42863"/>
                </a:cubicBezTo>
                <a:cubicBezTo>
                  <a:pt x="88853" y="42863"/>
                  <a:pt x="95250" y="49259"/>
                  <a:pt x="95250" y="57150"/>
                </a:cubicBezTo>
                <a:cubicBezTo>
                  <a:pt x="95250" y="65041"/>
                  <a:pt x="88853" y="71438"/>
                  <a:pt x="80963" y="71438"/>
                </a:cubicBezTo>
                <a:cubicBezTo>
                  <a:pt x="73072" y="71438"/>
                  <a:pt x="66675" y="65041"/>
                  <a:pt x="66675" y="57150"/>
                </a:cubicBezTo>
                <a:close/>
                <a:moveTo>
                  <a:pt x="0" y="21431"/>
                </a:moveTo>
                <a:cubicBezTo>
                  <a:pt x="0" y="9595"/>
                  <a:pt x="9595" y="0"/>
                  <a:pt x="21431" y="0"/>
                </a:cubicBezTo>
                <a:lnTo>
                  <a:pt x="140494" y="0"/>
                </a:lnTo>
                <a:cubicBezTo>
                  <a:pt x="152330" y="0"/>
                  <a:pt x="161925" y="9595"/>
                  <a:pt x="161925" y="21431"/>
                </a:cubicBezTo>
                <a:lnTo>
                  <a:pt x="161925" y="92869"/>
                </a:lnTo>
                <a:cubicBezTo>
                  <a:pt x="161925" y="104705"/>
                  <a:pt x="152330" y="114300"/>
                  <a:pt x="140494" y="114300"/>
                </a:cubicBezTo>
                <a:lnTo>
                  <a:pt x="21431" y="114300"/>
                </a:lnTo>
                <a:cubicBezTo>
                  <a:pt x="9595" y="114300"/>
                  <a:pt x="0" y="104705"/>
                  <a:pt x="0" y="92869"/>
                </a:cubicBezTo>
                <a:lnTo>
                  <a:pt x="0" y="21431"/>
                </a:lnTo>
                <a:close/>
                <a:moveTo>
                  <a:pt x="21431" y="14288"/>
                </a:moveTo>
                <a:cubicBezTo>
                  <a:pt x="17486" y="14288"/>
                  <a:pt x="14288" y="17486"/>
                  <a:pt x="14288" y="21431"/>
                </a:cubicBezTo>
                <a:lnTo>
                  <a:pt x="14288" y="28575"/>
                </a:lnTo>
                <a:lnTo>
                  <a:pt x="21431" y="28575"/>
                </a:lnTo>
                <a:cubicBezTo>
                  <a:pt x="25377" y="28575"/>
                  <a:pt x="28575" y="25377"/>
                  <a:pt x="28575" y="21431"/>
                </a:cubicBezTo>
                <a:lnTo>
                  <a:pt x="28575" y="14288"/>
                </a:lnTo>
                <a:lnTo>
                  <a:pt x="21431" y="14288"/>
                </a:lnTo>
                <a:close/>
                <a:moveTo>
                  <a:pt x="14288" y="71438"/>
                </a:moveTo>
                <a:lnTo>
                  <a:pt x="21431" y="71438"/>
                </a:lnTo>
                <a:cubicBezTo>
                  <a:pt x="33267" y="71438"/>
                  <a:pt x="42863" y="81033"/>
                  <a:pt x="42863" y="92869"/>
                </a:cubicBezTo>
                <a:lnTo>
                  <a:pt x="42863" y="100013"/>
                </a:lnTo>
                <a:lnTo>
                  <a:pt x="119063" y="100013"/>
                </a:lnTo>
                <a:lnTo>
                  <a:pt x="119063" y="92869"/>
                </a:lnTo>
                <a:cubicBezTo>
                  <a:pt x="119063" y="81033"/>
                  <a:pt x="128658" y="71438"/>
                  <a:pt x="140494" y="71438"/>
                </a:cubicBezTo>
                <a:lnTo>
                  <a:pt x="147638" y="71438"/>
                </a:lnTo>
                <a:lnTo>
                  <a:pt x="147638" y="42863"/>
                </a:lnTo>
                <a:lnTo>
                  <a:pt x="140494" y="42863"/>
                </a:lnTo>
                <a:cubicBezTo>
                  <a:pt x="128658" y="42863"/>
                  <a:pt x="119063" y="33267"/>
                  <a:pt x="119063" y="21431"/>
                </a:cubicBezTo>
                <a:lnTo>
                  <a:pt x="119063" y="14288"/>
                </a:lnTo>
                <a:lnTo>
                  <a:pt x="42863" y="14288"/>
                </a:lnTo>
                <a:lnTo>
                  <a:pt x="42863" y="21431"/>
                </a:lnTo>
                <a:cubicBezTo>
                  <a:pt x="42863" y="33267"/>
                  <a:pt x="33267" y="42863"/>
                  <a:pt x="21431" y="42863"/>
                </a:cubicBezTo>
                <a:lnTo>
                  <a:pt x="14288" y="42863"/>
                </a:lnTo>
                <a:lnTo>
                  <a:pt x="14288" y="71438"/>
                </a:lnTo>
                <a:close/>
                <a:moveTo>
                  <a:pt x="147638" y="28575"/>
                </a:moveTo>
                <a:lnTo>
                  <a:pt x="147638" y="21431"/>
                </a:lnTo>
                <a:cubicBezTo>
                  <a:pt x="147638" y="17486"/>
                  <a:pt x="144439" y="14288"/>
                  <a:pt x="140494" y="14288"/>
                </a:cubicBezTo>
                <a:lnTo>
                  <a:pt x="133350" y="14288"/>
                </a:lnTo>
                <a:lnTo>
                  <a:pt x="133350" y="21431"/>
                </a:lnTo>
                <a:cubicBezTo>
                  <a:pt x="133350" y="25377"/>
                  <a:pt x="136549" y="28575"/>
                  <a:pt x="140494" y="28575"/>
                </a:cubicBezTo>
                <a:lnTo>
                  <a:pt x="147638" y="28575"/>
                </a:lnTo>
                <a:close/>
                <a:moveTo>
                  <a:pt x="147638" y="85725"/>
                </a:moveTo>
                <a:lnTo>
                  <a:pt x="140494" y="85725"/>
                </a:lnTo>
                <a:cubicBezTo>
                  <a:pt x="136549" y="85725"/>
                  <a:pt x="133350" y="88924"/>
                  <a:pt x="133350" y="92869"/>
                </a:cubicBezTo>
                <a:lnTo>
                  <a:pt x="133350" y="100013"/>
                </a:lnTo>
                <a:lnTo>
                  <a:pt x="140494" y="100013"/>
                </a:lnTo>
                <a:cubicBezTo>
                  <a:pt x="144439" y="100013"/>
                  <a:pt x="147638" y="96814"/>
                  <a:pt x="147638" y="92869"/>
                </a:cubicBezTo>
                <a:lnTo>
                  <a:pt x="147638" y="85725"/>
                </a:lnTo>
                <a:close/>
                <a:moveTo>
                  <a:pt x="14288" y="92869"/>
                </a:moveTo>
                <a:cubicBezTo>
                  <a:pt x="14288" y="96814"/>
                  <a:pt x="17486" y="100013"/>
                  <a:pt x="21431" y="100013"/>
                </a:cubicBezTo>
                <a:lnTo>
                  <a:pt x="28575" y="100013"/>
                </a:lnTo>
                <a:lnTo>
                  <a:pt x="28575" y="92869"/>
                </a:lnTo>
                <a:cubicBezTo>
                  <a:pt x="28575" y="88924"/>
                  <a:pt x="25377" y="85725"/>
                  <a:pt x="21431" y="85725"/>
                </a:cubicBezTo>
                <a:lnTo>
                  <a:pt x="14288" y="85725"/>
                </a:lnTo>
                <a:lnTo>
                  <a:pt x="14288" y="92869"/>
                </a:lnTo>
                <a:close/>
                <a:moveTo>
                  <a:pt x="22873" y="128588"/>
                </a:moveTo>
                <a:cubicBezTo>
                  <a:pt x="27814" y="137129"/>
                  <a:pt x="37048" y="142875"/>
                  <a:pt x="47625" y="142875"/>
                </a:cubicBezTo>
                <a:lnTo>
                  <a:pt x="145256" y="142875"/>
                </a:lnTo>
                <a:cubicBezTo>
                  <a:pt x="170244" y="142875"/>
                  <a:pt x="190500" y="122619"/>
                  <a:pt x="190500" y="97631"/>
                </a:cubicBezTo>
                <a:lnTo>
                  <a:pt x="190500" y="47625"/>
                </a:lnTo>
                <a:cubicBezTo>
                  <a:pt x="190500" y="37048"/>
                  <a:pt x="184754" y="27814"/>
                  <a:pt x="176213" y="22873"/>
                </a:cubicBezTo>
                <a:lnTo>
                  <a:pt x="176213" y="97631"/>
                </a:lnTo>
                <a:cubicBezTo>
                  <a:pt x="176213" y="114728"/>
                  <a:pt x="162353" y="128588"/>
                  <a:pt x="145256" y="128588"/>
                </a:cubicBezTo>
                <a:lnTo>
                  <a:pt x="22873" y="128588"/>
                </a:lnTo>
                <a:close/>
              </a:path>
            </a:pathLst>
          </a:custGeom>
          <a:solidFill>
            <a:schemeClr val="accent3"/>
          </a:solidFill>
          <a:ln w="155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8" name="TextBox 17">
            <a:extLst>
              <a:ext uri="{FF2B5EF4-FFF2-40B4-BE49-F238E27FC236}">
                <a16:creationId xmlns:a16="http://schemas.microsoft.com/office/drawing/2014/main" id="{E034A11E-52A7-A333-1B8F-7D81889EADA3}"/>
              </a:ext>
            </a:extLst>
          </p:cNvPr>
          <p:cNvSpPr txBox="1"/>
          <p:nvPr/>
        </p:nvSpPr>
        <p:spPr>
          <a:xfrm>
            <a:off x="9502447" y="2925352"/>
            <a:ext cx="192500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Segoe Sans Display Semibold"/>
                <a:ea typeface="+mn-ea"/>
                <a:cs typeface="+mn-cs"/>
              </a:rPr>
              <a:t>Pay-As-You-Go</a:t>
            </a:r>
          </a:p>
        </p:txBody>
      </p:sp>
      <p:sp>
        <p:nvSpPr>
          <p:cNvPr id="29" name="TextBox 28">
            <a:extLst>
              <a:ext uri="{FF2B5EF4-FFF2-40B4-BE49-F238E27FC236}">
                <a16:creationId xmlns:a16="http://schemas.microsoft.com/office/drawing/2014/main" id="{779CE68E-9575-BA37-2AB2-851568179ED9}"/>
              </a:ext>
            </a:extLst>
          </p:cNvPr>
          <p:cNvSpPr txBox="1"/>
          <p:nvPr/>
        </p:nvSpPr>
        <p:spPr>
          <a:xfrm>
            <a:off x="9502447" y="3850327"/>
            <a:ext cx="1925005" cy="172354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Have the flexibility to pay for domestic outbound and international PSTN calling on a per-minute basis, making more accessible across your organization.</a:t>
            </a:r>
          </a:p>
        </p:txBody>
      </p:sp>
      <p:sp>
        <p:nvSpPr>
          <p:cNvPr id="26" name="Freeform: Shape 25">
            <a:extLst>
              <a:ext uri="{FF2B5EF4-FFF2-40B4-BE49-F238E27FC236}">
                <a16:creationId xmlns:a16="http://schemas.microsoft.com/office/drawing/2014/main" id="{56FD321B-C300-D80F-9563-D0943C34F7A3}"/>
              </a:ext>
              <a:ext uri="{C183D7F6-B498-43B3-948B-1728B52AA6E4}">
                <adec:decorative xmlns:adec="http://schemas.microsoft.com/office/drawing/2017/decorative" val="1"/>
              </a:ext>
            </a:extLst>
          </p:cNvPr>
          <p:cNvSpPr>
            <a:spLocks/>
          </p:cNvSpPr>
          <p:nvPr/>
        </p:nvSpPr>
        <p:spPr bwMode="auto">
          <a:xfrm rot="16200000" flipH="1">
            <a:off x="10111832" y="-1540828"/>
            <a:ext cx="539341" cy="3620996"/>
          </a:xfrm>
          <a:custGeom>
            <a:avLst/>
            <a:gdLst>
              <a:gd name="connsiteX0" fmla="*/ 0 w 539341"/>
              <a:gd name="connsiteY0" fmla="*/ 0 h 3620996"/>
              <a:gd name="connsiteX1" fmla="*/ 0 w 539341"/>
              <a:gd name="connsiteY1" fmla="*/ 3620996 h 3620996"/>
              <a:gd name="connsiteX2" fmla="*/ 308233 w 539341"/>
              <a:gd name="connsiteY2" fmla="*/ 3620996 h 3620996"/>
              <a:gd name="connsiteX3" fmla="*/ 330361 w 539341"/>
              <a:gd name="connsiteY3" fmla="*/ 3555597 h 3620996"/>
              <a:gd name="connsiteX4" fmla="*/ 539341 w 539341"/>
              <a:gd name="connsiteY4" fmla="*/ 2173326 h 3620996"/>
              <a:gd name="connsiteX5" fmla="*/ 80965 w 539341"/>
              <a:gd name="connsiteY5" fmla="*/ 158082 h 362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341" h="3620996">
                <a:moveTo>
                  <a:pt x="0" y="0"/>
                </a:moveTo>
                <a:lnTo>
                  <a:pt x="0" y="3620996"/>
                </a:lnTo>
                <a:lnTo>
                  <a:pt x="308233" y="3620996"/>
                </a:lnTo>
                <a:lnTo>
                  <a:pt x="330361" y="3555597"/>
                </a:lnTo>
                <a:cubicBezTo>
                  <a:pt x="466176" y="3118938"/>
                  <a:pt x="539341" y="2654676"/>
                  <a:pt x="539341" y="2173326"/>
                </a:cubicBezTo>
                <a:cubicBezTo>
                  <a:pt x="539341" y="1451300"/>
                  <a:pt x="374721" y="767724"/>
                  <a:pt x="80965" y="158082"/>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Tree>
    <p:extLst>
      <p:ext uri="{BB962C8B-B14F-4D97-AF65-F5344CB8AC3E}">
        <p14:creationId xmlns:p14="http://schemas.microsoft.com/office/powerpoint/2010/main" val="273858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8263" y="457200"/>
            <a:ext cx="11018520" cy="430887"/>
          </a:xfrm>
        </p:spPr>
        <p:txBody>
          <a:bodyPr/>
          <a:lstStyle/>
          <a:p>
            <a:r>
              <a:rPr lang="en-US" b="0">
                <a:ea typeface="+mj-ea"/>
                <a:cs typeface="+mj-cs"/>
              </a:rPr>
              <a:t>Teams Calling Plans</a:t>
            </a:r>
          </a:p>
        </p:txBody>
      </p:sp>
      <p:grpSp>
        <p:nvGrpSpPr>
          <p:cNvPr id="10" name="Group 9">
            <a:extLst>
              <a:ext uri="{FF2B5EF4-FFF2-40B4-BE49-F238E27FC236}">
                <a16:creationId xmlns:a16="http://schemas.microsoft.com/office/drawing/2014/main" id="{BD2D8C22-398A-182B-D8DF-ED074A691419}"/>
              </a:ext>
              <a:ext uri="{C183D7F6-B498-43B3-948B-1728B52AA6E4}">
                <adec:decorative xmlns:adec="http://schemas.microsoft.com/office/drawing/2017/decorative" val="1"/>
              </a:ext>
            </a:extLst>
          </p:cNvPr>
          <p:cNvGrpSpPr/>
          <p:nvPr/>
        </p:nvGrpSpPr>
        <p:grpSpPr>
          <a:xfrm>
            <a:off x="0" y="1130377"/>
            <a:ext cx="12192000" cy="5727623"/>
            <a:chOff x="0" y="1130377"/>
            <a:chExt cx="12192000" cy="5727623"/>
          </a:xfrm>
        </p:grpSpPr>
        <p:grpSp>
          <p:nvGrpSpPr>
            <p:cNvPr id="2" name="Group 1">
              <a:extLst>
                <a:ext uri="{FF2B5EF4-FFF2-40B4-BE49-F238E27FC236}">
                  <a16:creationId xmlns:a16="http://schemas.microsoft.com/office/drawing/2014/main" id="{AEFBC0E7-AA4C-C44B-06A1-94B87720DB89}"/>
                </a:ext>
                <a:ext uri="{C183D7F6-B498-43B3-948B-1728B52AA6E4}">
                  <adec:decorative xmlns:adec="http://schemas.microsoft.com/office/drawing/2017/decorative" val="1"/>
                </a:ext>
              </a:extLst>
            </p:cNvPr>
            <p:cNvGrpSpPr/>
            <p:nvPr/>
          </p:nvGrpSpPr>
          <p:grpSpPr>
            <a:xfrm>
              <a:off x="0" y="1130377"/>
              <a:ext cx="12192000" cy="5727623"/>
              <a:chOff x="0" y="1130377"/>
              <a:chExt cx="12192000" cy="5727623"/>
            </a:xfrm>
          </p:grpSpPr>
          <p:pic>
            <p:nvPicPr>
              <p:cNvPr id="15" name="Picture 14">
                <a:extLst>
                  <a:ext uri="{FF2B5EF4-FFF2-40B4-BE49-F238E27FC236}">
                    <a16:creationId xmlns:a16="http://schemas.microsoft.com/office/drawing/2014/main" id="{F2550A0D-8613-9BD2-FD60-54331DC4054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14" name="Rectangle 13">
                <a:extLst>
                  <a:ext uri="{FF2B5EF4-FFF2-40B4-BE49-F238E27FC236}">
                    <a16:creationId xmlns:a16="http://schemas.microsoft.com/office/drawing/2014/main" id="{3F9F7DA3-4BF2-F673-30E4-351C94E4ED43}"/>
                  </a:ext>
                  <a:ext uri="{C183D7F6-B498-43B3-948B-1728B52AA6E4}">
                    <adec:decorative xmlns:adec="http://schemas.microsoft.com/office/drawing/2017/decorative" val="1"/>
                  </a:ext>
                </a:extLst>
              </p:cNvPr>
              <p:cNvSpPr>
                <a:spLocks/>
              </p:cNvSpPr>
              <p:nvPr/>
            </p:nvSpPr>
            <p:spPr bwMode="auto">
              <a:xfrm>
                <a:off x="0" y="2362199"/>
                <a:ext cx="5524499" cy="3733801"/>
              </a:xfrm>
              <a:prstGeom prst="rect">
                <a:avLst/>
              </a:prstGeom>
              <a:solidFill>
                <a:schemeClr val="bg1">
                  <a:lumMod val="95000"/>
                </a:schemeClr>
              </a:solidFill>
              <a:ln w="12700" cap="flat">
                <a:solidFill>
                  <a:schemeClr val="bg1"/>
                </a:solidFill>
                <a:prstDash val="solid"/>
                <a:miter/>
              </a:ln>
              <a:effectLst>
                <a:outerShdw blurRad="381000" dist="292100" dir="5400000" sx="92000" sy="92000" algn="t" rotWithShape="0">
                  <a:schemeClr val="tx2">
                    <a:alpha val="1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err="1">
                  <a:ln>
                    <a:noFill/>
                  </a:ln>
                  <a:solidFill>
                    <a:srgbClr val="151F6D"/>
                  </a:solidFill>
                  <a:effectLst/>
                  <a:uLnTx/>
                  <a:uFillTx/>
                  <a:latin typeface="Calibri Light"/>
                  <a:ea typeface="+mn-ea"/>
                  <a:cs typeface="+mn-cs"/>
                </a:endParaRPr>
              </a:p>
            </p:txBody>
          </p:sp>
          <p:sp>
            <p:nvSpPr>
              <p:cNvPr id="13" name="Rectangle: Rounded Corners 12">
                <a:extLst>
                  <a:ext uri="{FF2B5EF4-FFF2-40B4-BE49-F238E27FC236}">
                    <a16:creationId xmlns:a16="http://schemas.microsoft.com/office/drawing/2014/main" id="{43179C0C-993C-D0EC-FEE3-7B3D4FBBA3B9}"/>
                  </a:ext>
                  <a:ext uri="{C183D7F6-B498-43B3-948B-1728B52AA6E4}">
                    <adec:decorative xmlns:adec="http://schemas.microsoft.com/office/drawing/2017/decorative" val="1"/>
                  </a:ext>
                </a:extLst>
              </p:cNvPr>
              <p:cNvSpPr>
                <a:spLocks/>
              </p:cNvSpPr>
              <p:nvPr/>
            </p:nvSpPr>
            <p:spPr bwMode="auto">
              <a:xfrm>
                <a:off x="5524499" y="1130377"/>
                <a:ext cx="6079238" cy="5138661"/>
              </a:xfrm>
              <a:prstGeom prst="roundRect">
                <a:avLst>
                  <a:gd name="adj" fmla="val 5005"/>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cxnSp>
            <p:nvCxnSpPr>
              <p:cNvPr id="59" name="Straight Connector 58">
                <a:extLst>
                  <a:ext uri="{FF2B5EF4-FFF2-40B4-BE49-F238E27FC236}">
                    <a16:creationId xmlns:a16="http://schemas.microsoft.com/office/drawing/2014/main" id="{B88B8FA8-D82D-854B-FB89-A28F144F3BF5}"/>
                  </a:ext>
                  <a:ext uri="{C183D7F6-B498-43B3-948B-1728B52AA6E4}">
                    <adec:decorative xmlns:adec="http://schemas.microsoft.com/office/drawing/2017/decorative" val="1"/>
                  </a:ext>
                </a:extLst>
              </p:cNvPr>
              <p:cNvCxnSpPr>
                <a:cxnSpLocks/>
              </p:cNvCxnSpPr>
              <p:nvPr/>
            </p:nvCxnSpPr>
            <p:spPr>
              <a:xfrm>
                <a:off x="1256064" y="4229101"/>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1B4FB25-6BEB-062E-2938-1FDA89D7FE2C}"/>
                  </a:ext>
                  <a:ext uri="{C183D7F6-B498-43B3-948B-1728B52AA6E4}">
                    <adec:decorative xmlns:adec="http://schemas.microsoft.com/office/drawing/2017/decorative" val="1"/>
                  </a:ext>
                </a:extLst>
              </p:cNvPr>
              <p:cNvCxnSpPr>
                <a:cxnSpLocks/>
              </p:cNvCxnSpPr>
              <p:nvPr/>
            </p:nvCxnSpPr>
            <p:spPr>
              <a:xfrm>
                <a:off x="1256064" y="5121576"/>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4DC9041-04D6-FDB2-846D-3A241F32EC91}"/>
                  </a:ext>
                  <a:ext uri="{C183D7F6-B498-43B3-948B-1728B52AA6E4}">
                    <adec:decorative xmlns:adec="http://schemas.microsoft.com/office/drawing/2017/decorative" val="1"/>
                  </a:ext>
                </a:extLst>
              </p:cNvPr>
              <p:cNvCxnSpPr>
                <a:cxnSpLocks/>
              </p:cNvCxnSpPr>
              <p:nvPr/>
            </p:nvCxnSpPr>
            <p:spPr>
              <a:xfrm>
                <a:off x="1256064" y="3336626"/>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16" name="Freeform 5">
              <a:extLst>
                <a:ext uri="{FF2B5EF4-FFF2-40B4-BE49-F238E27FC236}">
                  <a16:creationId xmlns:a16="http://schemas.microsoft.com/office/drawing/2014/main" id="{DAA9C232-35FA-26B4-073F-58843136DAF1}"/>
                </a:ext>
                <a:ext uri="{C183D7F6-B498-43B3-948B-1728B52AA6E4}">
                  <adec:decorative xmlns:adec="http://schemas.microsoft.com/office/drawing/2017/decorative" val="1"/>
                </a:ext>
              </a:extLst>
            </p:cNvPr>
            <p:cNvSpPr>
              <a:spLocks/>
            </p:cNvSpPr>
            <p:nvPr/>
          </p:nvSpPr>
          <p:spPr bwMode="auto">
            <a:xfrm>
              <a:off x="588263" y="265492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US" sz="2183" b="0" i="0" u="none" strike="noStrike" kern="1200" cap="none" spc="0" normalizeH="0" baseline="0" noProof="0">
                <a:ln>
                  <a:noFill/>
                </a:ln>
                <a:solidFill>
                  <a:srgbClr val="BB1F81"/>
                </a:solidFill>
                <a:effectLst/>
                <a:uLnTx/>
                <a:uFillTx/>
                <a:latin typeface="Aptos"/>
                <a:ea typeface="+mn-ea"/>
                <a:cs typeface="+mn-cs"/>
              </a:endParaRPr>
            </a:p>
          </p:txBody>
        </p:sp>
        <p:sp>
          <p:nvSpPr>
            <p:cNvPr id="37" name="Freeform 5">
              <a:extLst>
                <a:ext uri="{FF2B5EF4-FFF2-40B4-BE49-F238E27FC236}">
                  <a16:creationId xmlns:a16="http://schemas.microsoft.com/office/drawing/2014/main" id="{47F6367C-EB37-F9F1-2989-165549861D8D}"/>
                </a:ext>
                <a:ext uri="{C183D7F6-B498-43B3-948B-1728B52AA6E4}">
                  <adec:decorative xmlns:adec="http://schemas.microsoft.com/office/drawing/2017/decorative" val="1"/>
                </a:ext>
              </a:extLst>
            </p:cNvPr>
            <p:cNvSpPr>
              <a:spLocks/>
            </p:cNvSpPr>
            <p:nvPr/>
          </p:nvSpPr>
          <p:spPr bwMode="auto">
            <a:xfrm>
              <a:off x="588263" y="3547404"/>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US" sz="2183" b="0" i="0" u="none" strike="noStrike" kern="1200" cap="none" spc="0" normalizeH="0" baseline="0" noProof="0">
                <a:ln>
                  <a:noFill/>
                </a:ln>
                <a:solidFill>
                  <a:srgbClr val="BB1F81"/>
                </a:solidFill>
                <a:effectLst/>
                <a:uLnTx/>
                <a:uFillTx/>
                <a:latin typeface="Aptos"/>
                <a:ea typeface="+mn-ea"/>
                <a:cs typeface="+mn-cs"/>
              </a:endParaRPr>
            </a:p>
          </p:txBody>
        </p:sp>
        <p:sp>
          <p:nvSpPr>
            <p:cNvPr id="39" name="Freeform 5">
              <a:extLst>
                <a:ext uri="{FF2B5EF4-FFF2-40B4-BE49-F238E27FC236}">
                  <a16:creationId xmlns:a16="http://schemas.microsoft.com/office/drawing/2014/main" id="{26A92200-AE40-5185-BDBB-60262415F0F5}"/>
                </a:ext>
                <a:ext uri="{C183D7F6-B498-43B3-948B-1728B52AA6E4}">
                  <adec:decorative xmlns:adec="http://schemas.microsoft.com/office/drawing/2017/decorative" val="1"/>
                </a:ext>
              </a:extLst>
            </p:cNvPr>
            <p:cNvSpPr>
              <a:spLocks/>
            </p:cNvSpPr>
            <p:nvPr/>
          </p:nvSpPr>
          <p:spPr bwMode="auto">
            <a:xfrm>
              <a:off x="588263" y="443987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US" sz="2183" b="0" i="0" u="none" strike="noStrike" kern="1200" cap="none" spc="0" normalizeH="0" baseline="0" noProof="0">
                <a:ln>
                  <a:noFill/>
                </a:ln>
                <a:solidFill>
                  <a:srgbClr val="BB1F81"/>
                </a:solidFill>
                <a:effectLst/>
                <a:uLnTx/>
                <a:uFillTx/>
                <a:latin typeface="Aptos"/>
                <a:ea typeface="+mn-ea"/>
                <a:cs typeface="+mn-cs"/>
              </a:endParaRPr>
            </a:p>
          </p:txBody>
        </p:sp>
        <p:sp>
          <p:nvSpPr>
            <p:cNvPr id="44" name="Freeform 5">
              <a:extLst>
                <a:ext uri="{FF2B5EF4-FFF2-40B4-BE49-F238E27FC236}">
                  <a16:creationId xmlns:a16="http://schemas.microsoft.com/office/drawing/2014/main" id="{184F3900-86F9-C2F8-E741-B815D331D0CE}"/>
                </a:ext>
                <a:ext uri="{C183D7F6-B498-43B3-948B-1728B52AA6E4}">
                  <adec:decorative xmlns:adec="http://schemas.microsoft.com/office/drawing/2017/decorative" val="1"/>
                </a:ext>
              </a:extLst>
            </p:cNvPr>
            <p:cNvSpPr>
              <a:spLocks/>
            </p:cNvSpPr>
            <p:nvPr/>
          </p:nvSpPr>
          <p:spPr bwMode="auto">
            <a:xfrm>
              <a:off x="588263" y="5332351"/>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US" sz="2183" b="0" i="0" u="none" strike="noStrike" kern="1200" cap="none" spc="0" normalizeH="0" baseline="0" noProof="0">
                <a:ln>
                  <a:noFill/>
                </a:ln>
                <a:solidFill>
                  <a:srgbClr val="BB1F81"/>
                </a:solidFill>
                <a:effectLst/>
                <a:uLnTx/>
                <a:uFillTx/>
                <a:latin typeface="Aptos"/>
                <a:ea typeface="+mn-ea"/>
                <a:cs typeface="+mn-cs"/>
              </a:endParaRPr>
            </a:p>
          </p:txBody>
        </p:sp>
      </p:grpSp>
      <p:sp>
        <p:nvSpPr>
          <p:cNvPr id="12" name="Content Placeholder 2">
            <a:extLst>
              <a:ext uri="{FF2B5EF4-FFF2-40B4-BE49-F238E27FC236}">
                <a16:creationId xmlns:a16="http://schemas.microsoft.com/office/drawing/2014/main" id="{48AD55E7-B0E0-308A-6185-BC0DED779758}"/>
              </a:ext>
            </a:extLst>
          </p:cNvPr>
          <p:cNvSpPr txBox="1">
            <a:spLocks/>
          </p:cNvSpPr>
          <p:nvPr/>
        </p:nvSpPr>
        <p:spPr>
          <a:xfrm>
            <a:off x="588263" y="1130377"/>
            <a:ext cx="4596479" cy="107721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When combining Teams Phone and Teams Calling Plans, it can become your </a:t>
            </a:r>
            <a:r>
              <a:rPr kumimoji="0" lang="en-US" sz="1400" b="0" i="0" u="none" strike="noStrike" kern="1200" cap="none" spc="0" normalizeH="0" baseline="0" noProof="0">
                <a:ln>
                  <a:noFill/>
                </a:ln>
                <a:solidFill>
                  <a:srgbClr val="5B5FC7"/>
                </a:solidFill>
                <a:effectLst/>
                <a:uLnTx/>
                <a:uFillTx/>
                <a:latin typeface="Segoe Sans Display Semibold"/>
                <a:ea typeface="+mn-ea"/>
                <a:cs typeface="Segoe UI" panose="020B0502040204020203" pitchFamily="34" charset="0"/>
              </a:rPr>
              <a:t>complete phone system</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 Teams Calling Plans provide employees with a </a:t>
            </a:r>
            <a:r>
              <a:rPr kumimoji="0" lang="en-US" sz="1400" b="0" i="0" u="none" strike="noStrike" kern="1200" cap="none" spc="0" normalizeH="0" baseline="0" noProof="0">
                <a:ln>
                  <a:noFill/>
                </a:ln>
                <a:solidFill>
                  <a:srgbClr val="5B5FC7"/>
                </a:solidFill>
                <a:effectLst/>
                <a:uLnTx/>
                <a:uFillTx/>
                <a:latin typeface="Segoe Sans Display Semibold"/>
                <a:ea typeface="+mn-ea"/>
                <a:cs typeface="Segoe UI" panose="020B0502040204020203" pitchFamily="34" charset="0"/>
              </a:rPr>
              <a:t>primary phone number </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(either new or existing) and lets them </a:t>
            </a:r>
            <a:r>
              <a:rPr kumimoji="0" lang="en-US" sz="1400" b="0" i="0" u="none" strike="noStrike" kern="1200" cap="none" spc="0" normalizeH="0" baseline="0" noProof="0">
                <a:ln>
                  <a:noFill/>
                </a:ln>
                <a:solidFill>
                  <a:srgbClr val="5B5FC7"/>
                </a:solidFill>
                <a:effectLst/>
                <a:uLnTx/>
                <a:uFillTx/>
                <a:latin typeface="Segoe Sans Display Semibold"/>
                <a:ea typeface="+mn-ea"/>
                <a:cs typeface="Segoe UI" panose="020B0502040204020203" pitchFamily="34" charset="0"/>
              </a:rPr>
              <a:t>make and receive phone calls </a:t>
            </a:r>
            <a:r>
              <a:rPr kumimoji="0" lang="en-US" sz="14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outside of the organization.</a:t>
            </a:r>
          </a:p>
        </p:txBody>
      </p:sp>
      <p:sp>
        <p:nvSpPr>
          <p:cNvPr id="75" name="Graphic 221" descr="Icon of a circle made of a curved arrow rotating clockwise">
            <a:extLst>
              <a:ext uri="{FF2B5EF4-FFF2-40B4-BE49-F238E27FC236}">
                <a16:creationId xmlns:a16="http://schemas.microsoft.com/office/drawing/2014/main" id="{475CDDC0-185D-024A-6BD0-D0199864DA68}"/>
              </a:ext>
            </a:extLst>
          </p:cNvPr>
          <p:cNvSpPr>
            <a:spLocks noChangeAspect="1"/>
          </p:cNvSpPr>
          <p:nvPr/>
        </p:nvSpPr>
        <p:spPr>
          <a:xfrm>
            <a:off x="695512" y="2762186"/>
            <a:ext cx="256420" cy="256404"/>
          </a:xfrm>
          <a:custGeom>
            <a:avLst/>
            <a:gdLst>
              <a:gd name="connsiteX0" fmla="*/ 85726 w 171474"/>
              <a:gd name="connsiteY0" fmla="*/ 14276 h 171463"/>
              <a:gd name="connsiteX1" fmla="*/ 14301 w 171474"/>
              <a:gd name="connsiteY1" fmla="*/ 85726 h 171463"/>
              <a:gd name="connsiteX2" fmla="*/ 85751 w 171474"/>
              <a:gd name="connsiteY2" fmla="*/ 157151 h 171463"/>
              <a:gd name="connsiteX3" fmla="*/ 157176 w 171474"/>
              <a:gd name="connsiteY3" fmla="*/ 85702 h 171463"/>
              <a:gd name="connsiteX4" fmla="*/ 156392 w 171474"/>
              <a:gd name="connsiteY4" fmla="*/ 75160 h 171463"/>
              <a:gd name="connsiteX5" fmla="*/ 163288 w 171474"/>
              <a:gd name="connsiteY5" fmla="*/ 66664 h 171463"/>
              <a:gd name="connsiteX6" fmla="*/ 170451 w 171474"/>
              <a:gd name="connsiteY6" fmla="*/ 72598 h 171463"/>
              <a:gd name="connsiteX7" fmla="*/ 98865 w 171474"/>
              <a:gd name="connsiteY7" fmla="*/ 170440 h 171463"/>
              <a:gd name="connsiteX8" fmla="*/ 1023 w 171474"/>
              <a:gd name="connsiteY8" fmla="*/ 98854 h 171463"/>
              <a:gd name="connsiteX9" fmla="*/ 72609 w 171474"/>
              <a:gd name="connsiteY9" fmla="*/ 1012 h 171463"/>
              <a:gd name="connsiteX10" fmla="*/ 142876 w 171474"/>
              <a:gd name="connsiteY10" fmla="*/ 21820 h 171463"/>
              <a:gd name="connsiteX11" fmla="*/ 142876 w 171474"/>
              <a:gd name="connsiteY11" fmla="*/ 11895 h 171463"/>
              <a:gd name="connsiteX12" fmla="*/ 150020 w 171474"/>
              <a:gd name="connsiteY12" fmla="*/ 4751 h 171463"/>
              <a:gd name="connsiteX13" fmla="*/ 157164 w 171474"/>
              <a:gd name="connsiteY13" fmla="*/ 11895 h 171463"/>
              <a:gd name="connsiteX14" fmla="*/ 157164 w 171474"/>
              <a:gd name="connsiteY14" fmla="*/ 40470 h 171463"/>
              <a:gd name="connsiteX15" fmla="*/ 150020 w 171474"/>
              <a:gd name="connsiteY15" fmla="*/ 47614 h 171463"/>
              <a:gd name="connsiteX16" fmla="*/ 121445 w 171474"/>
              <a:gd name="connsiteY16" fmla="*/ 47614 h 171463"/>
              <a:gd name="connsiteX17" fmla="*/ 114301 w 171474"/>
              <a:gd name="connsiteY17" fmla="*/ 40470 h 171463"/>
              <a:gd name="connsiteX18" fmla="*/ 121445 w 171474"/>
              <a:gd name="connsiteY18" fmla="*/ 33326 h 171463"/>
              <a:gd name="connsiteX19" fmla="*/ 134304 w 171474"/>
              <a:gd name="connsiteY19" fmla="*/ 33326 h 171463"/>
              <a:gd name="connsiteX20" fmla="*/ 85726 w 171474"/>
              <a:gd name="connsiteY20" fmla="*/ 14276 h 1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74" h="171463">
                <a:moveTo>
                  <a:pt x="85726" y="14276"/>
                </a:moveTo>
                <a:cubicBezTo>
                  <a:pt x="46272" y="14283"/>
                  <a:pt x="14294" y="46272"/>
                  <a:pt x="14301" y="85726"/>
                </a:cubicBezTo>
                <a:cubicBezTo>
                  <a:pt x="14308" y="125180"/>
                  <a:pt x="46297" y="157158"/>
                  <a:pt x="85751" y="157151"/>
                </a:cubicBezTo>
                <a:cubicBezTo>
                  <a:pt x="125204" y="157145"/>
                  <a:pt x="157183" y="125155"/>
                  <a:pt x="157176" y="85702"/>
                </a:cubicBezTo>
                <a:cubicBezTo>
                  <a:pt x="157175" y="82173"/>
                  <a:pt x="156913" y="78650"/>
                  <a:pt x="156392" y="75160"/>
                </a:cubicBezTo>
                <a:cubicBezTo>
                  <a:pt x="155754" y="70836"/>
                  <a:pt x="158916" y="66664"/>
                  <a:pt x="163288" y="66664"/>
                </a:cubicBezTo>
                <a:cubicBezTo>
                  <a:pt x="166813" y="66664"/>
                  <a:pt x="169918" y="69102"/>
                  <a:pt x="170451" y="72598"/>
                </a:cubicBezTo>
                <a:cubicBezTo>
                  <a:pt x="177702" y="119384"/>
                  <a:pt x="145651" y="163189"/>
                  <a:pt x="98865" y="170440"/>
                </a:cubicBezTo>
                <a:cubicBezTo>
                  <a:pt x="52079" y="177690"/>
                  <a:pt x="8274" y="145640"/>
                  <a:pt x="1023" y="98854"/>
                </a:cubicBezTo>
                <a:cubicBezTo>
                  <a:pt x="-6227" y="52067"/>
                  <a:pt x="25823" y="8262"/>
                  <a:pt x="72609" y="1012"/>
                </a:cubicBezTo>
                <a:cubicBezTo>
                  <a:pt x="97966" y="-2917"/>
                  <a:pt x="123748" y="4718"/>
                  <a:pt x="142876" y="21820"/>
                </a:cubicBezTo>
                <a:lnTo>
                  <a:pt x="142876" y="11895"/>
                </a:lnTo>
                <a:cubicBezTo>
                  <a:pt x="142876" y="7950"/>
                  <a:pt x="146075" y="4751"/>
                  <a:pt x="150020" y="4751"/>
                </a:cubicBezTo>
                <a:cubicBezTo>
                  <a:pt x="153965" y="4751"/>
                  <a:pt x="157164" y="7950"/>
                  <a:pt x="157164" y="11895"/>
                </a:cubicBezTo>
                <a:lnTo>
                  <a:pt x="157164" y="40470"/>
                </a:lnTo>
                <a:cubicBezTo>
                  <a:pt x="157164" y="44416"/>
                  <a:pt x="153965" y="47614"/>
                  <a:pt x="150020" y="47614"/>
                </a:cubicBezTo>
                <a:lnTo>
                  <a:pt x="121445" y="47614"/>
                </a:lnTo>
                <a:cubicBezTo>
                  <a:pt x="117500" y="47614"/>
                  <a:pt x="114301" y="44416"/>
                  <a:pt x="114301" y="40470"/>
                </a:cubicBezTo>
                <a:cubicBezTo>
                  <a:pt x="114301" y="36525"/>
                  <a:pt x="117500" y="33326"/>
                  <a:pt x="121445" y="33326"/>
                </a:cubicBezTo>
                <a:lnTo>
                  <a:pt x="134304" y="33326"/>
                </a:lnTo>
                <a:cubicBezTo>
                  <a:pt x="121106" y="21057"/>
                  <a:pt x="103747" y="14249"/>
                  <a:pt x="85726" y="14276"/>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 name="Rectangle 16">
            <a:extLst>
              <a:ext uri="{FF2B5EF4-FFF2-40B4-BE49-F238E27FC236}">
                <a16:creationId xmlns:a16="http://schemas.microsoft.com/office/drawing/2014/main" id="{7B8A7738-5BC0-5A85-5D31-C886F4C613D1}"/>
              </a:ext>
            </a:extLst>
          </p:cNvPr>
          <p:cNvSpPr>
            <a:spLocks/>
          </p:cNvSpPr>
          <p:nvPr/>
        </p:nvSpPr>
        <p:spPr bwMode="auto">
          <a:xfrm>
            <a:off x="1256064" y="2596462"/>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Rapid provisioning</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Procure and assign phone numbers to users in minutes, with no on-premises equipment</a:t>
            </a:r>
          </a:p>
        </p:txBody>
      </p:sp>
      <p:sp>
        <p:nvSpPr>
          <p:cNvPr id="74" name="Graphic 77" descr="Icon of a person with a phone">
            <a:extLst>
              <a:ext uri="{FF2B5EF4-FFF2-40B4-BE49-F238E27FC236}">
                <a16:creationId xmlns:a16="http://schemas.microsoft.com/office/drawing/2014/main" id="{91FF0D15-A787-C9A0-DFA1-F95B5C66784A}"/>
              </a:ext>
            </a:extLst>
          </p:cNvPr>
          <p:cNvSpPr/>
          <p:nvPr/>
        </p:nvSpPr>
        <p:spPr>
          <a:xfrm>
            <a:off x="723519" y="3671537"/>
            <a:ext cx="200406" cy="22265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38" name="Rectangle 37">
            <a:extLst>
              <a:ext uri="{FF2B5EF4-FFF2-40B4-BE49-F238E27FC236}">
                <a16:creationId xmlns:a16="http://schemas.microsoft.com/office/drawing/2014/main" id="{4064F548-4FEF-AAF5-2935-B8E59FAB99CC}"/>
              </a:ext>
            </a:extLst>
          </p:cNvPr>
          <p:cNvSpPr>
            <a:spLocks/>
          </p:cNvSpPr>
          <p:nvPr/>
        </p:nvSpPr>
        <p:spPr bwMode="auto">
          <a:xfrm>
            <a:off x="1256064" y="3488937"/>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Local, long distance, and international calling</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Reach the people important to your business, with a choice of calling plans. Available in 36 markets.</a:t>
            </a:r>
          </a:p>
        </p:txBody>
      </p:sp>
      <p:sp>
        <p:nvSpPr>
          <p:cNvPr id="72" name="Graphic 108" descr="Icon of a blank document">
            <a:extLst>
              <a:ext uri="{FF2B5EF4-FFF2-40B4-BE49-F238E27FC236}">
                <a16:creationId xmlns:a16="http://schemas.microsoft.com/office/drawing/2014/main" id="{D6E09C6E-D8D3-C0B4-FC4C-2D04F2AB7967}"/>
              </a:ext>
            </a:extLst>
          </p:cNvPr>
          <p:cNvSpPr/>
          <p:nvPr/>
        </p:nvSpPr>
        <p:spPr>
          <a:xfrm>
            <a:off x="739611" y="4570200"/>
            <a:ext cx="168222" cy="210276"/>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0" name="Rectangle 39">
            <a:extLst>
              <a:ext uri="{FF2B5EF4-FFF2-40B4-BE49-F238E27FC236}">
                <a16:creationId xmlns:a16="http://schemas.microsoft.com/office/drawing/2014/main" id="{428C51A2-9A89-25D2-2751-55A627A09B26}"/>
              </a:ext>
            </a:extLst>
          </p:cNvPr>
          <p:cNvSpPr>
            <a:spLocks/>
          </p:cNvSpPr>
          <p:nvPr/>
        </p:nvSpPr>
        <p:spPr bwMode="auto">
          <a:xfrm>
            <a:off x="1256064" y="4381412"/>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Number porting and dynamic emergency calling</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Use your existing phone numbers with Microsoft Calling Plans, and meet E911 and other legal obligations</a:t>
            </a:r>
          </a:p>
        </p:txBody>
      </p:sp>
      <p:sp>
        <p:nvSpPr>
          <p:cNvPr id="73" name="Graphic 24" descr="Icon of a clock">
            <a:extLst>
              <a:ext uri="{FF2B5EF4-FFF2-40B4-BE49-F238E27FC236}">
                <a16:creationId xmlns:a16="http://schemas.microsoft.com/office/drawing/2014/main" id="{FFA052FB-4461-2990-E43B-AC1F0E7118D4}"/>
              </a:ext>
            </a:extLst>
          </p:cNvPr>
          <p:cNvSpPr>
            <a:spLocks noChangeAspect="1"/>
          </p:cNvSpPr>
          <p:nvPr/>
        </p:nvSpPr>
        <p:spPr>
          <a:xfrm>
            <a:off x="704212" y="5448300"/>
            <a:ext cx="239020" cy="239020"/>
          </a:xfrm>
          <a:custGeom>
            <a:avLst/>
            <a:gdLst>
              <a:gd name="connsiteX0" fmla="*/ 195591 w 391181"/>
              <a:gd name="connsiteY0" fmla="*/ 0 h 391181"/>
              <a:gd name="connsiteX1" fmla="*/ 391182 w 391181"/>
              <a:gd name="connsiteY1" fmla="*/ 195591 h 391181"/>
              <a:gd name="connsiteX2" fmla="*/ 195591 w 391181"/>
              <a:gd name="connsiteY2" fmla="*/ 391182 h 391181"/>
              <a:gd name="connsiteX3" fmla="*/ 0 w 391181"/>
              <a:gd name="connsiteY3" fmla="*/ 195591 h 391181"/>
              <a:gd name="connsiteX4" fmla="*/ 195591 w 391181"/>
              <a:gd name="connsiteY4" fmla="*/ 0 h 391181"/>
              <a:gd name="connsiteX5" fmla="*/ 195591 w 391181"/>
              <a:gd name="connsiteY5" fmla="*/ 32605 h 391181"/>
              <a:gd name="connsiteX6" fmla="*/ 32605 w 391181"/>
              <a:gd name="connsiteY6" fmla="*/ 195591 h 391181"/>
              <a:gd name="connsiteX7" fmla="*/ 195591 w 391181"/>
              <a:gd name="connsiteY7" fmla="*/ 358577 h 391181"/>
              <a:gd name="connsiteX8" fmla="*/ 358577 w 391181"/>
              <a:gd name="connsiteY8" fmla="*/ 195591 h 391181"/>
              <a:gd name="connsiteX9" fmla="*/ 195591 w 391181"/>
              <a:gd name="connsiteY9" fmla="*/ 32605 h 391181"/>
              <a:gd name="connsiteX10" fmla="*/ 180922 w 391181"/>
              <a:gd name="connsiteY10" fmla="*/ 78236 h 391181"/>
              <a:gd name="connsiteX11" fmla="*/ 195456 w 391181"/>
              <a:gd name="connsiteY11" fmla="*/ 90916 h 391181"/>
              <a:gd name="connsiteX12" fmla="*/ 195591 w 391181"/>
              <a:gd name="connsiteY12" fmla="*/ 92906 h 391181"/>
              <a:gd name="connsiteX13" fmla="*/ 195591 w 391181"/>
              <a:gd name="connsiteY13" fmla="*/ 195591 h 391181"/>
              <a:gd name="connsiteX14" fmla="*/ 259158 w 391181"/>
              <a:gd name="connsiteY14" fmla="*/ 195591 h 391181"/>
              <a:gd name="connsiteX15" fmla="*/ 273827 w 391181"/>
              <a:gd name="connsiteY15" fmla="*/ 210260 h 391181"/>
              <a:gd name="connsiteX16" fmla="*/ 261147 w 391181"/>
              <a:gd name="connsiteY16" fmla="*/ 224795 h 391181"/>
              <a:gd name="connsiteX17" fmla="*/ 259158 w 391181"/>
              <a:gd name="connsiteY17" fmla="*/ 224929 h 391181"/>
              <a:gd name="connsiteX18" fmla="*/ 180922 w 391181"/>
              <a:gd name="connsiteY18" fmla="*/ 224929 h 391181"/>
              <a:gd name="connsiteX19" fmla="*/ 166387 w 391181"/>
              <a:gd name="connsiteY19" fmla="*/ 212249 h 391181"/>
              <a:gd name="connsiteX20" fmla="*/ 166252 w 391181"/>
              <a:gd name="connsiteY20" fmla="*/ 210260 h 391181"/>
              <a:gd name="connsiteX21" fmla="*/ 166252 w 391181"/>
              <a:gd name="connsiteY21" fmla="*/ 92906 h 391181"/>
              <a:gd name="connsiteX22" fmla="*/ 180922 w 391181"/>
              <a:gd name="connsiteY22" fmla="*/ 78236 h 39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181" h="391181">
                <a:moveTo>
                  <a:pt x="195591" y="0"/>
                </a:moveTo>
                <a:cubicBezTo>
                  <a:pt x="303616" y="0"/>
                  <a:pt x="391182" y="87586"/>
                  <a:pt x="391182" y="195591"/>
                </a:cubicBezTo>
                <a:cubicBezTo>
                  <a:pt x="391182" y="303596"/>
                  <a:pt x="303616" y="391182"/>
                  <a:pt x="195591" y="391182"/>
                </a:cubicBezTo>
                <a:cubicBezTo>
                  <a:pt x="87566" y="391182"/>
                  <a:pt x="0" y="303596"/>
                  <a:pt x="0" y="195591"/>
                </a:cubicBezTo>
                <a:cubicBezTo>
                  <a:pt x="0" y="87586"/>
                  <a:pt x="87566" y="0"/>
                  <a:pt x="195591" y="0"/>
                </a:cubicBezTo>
                <a:close/>
                <a:moveTo>
                  <a:pt x="195591" y="32605"/>
                </a:moveTo>
                <a:cubicBezTo>
                  <a:pt x="105717" y="32605"/>
                  <a:pt x="32605" y="105717"/>
                  <a:pt x="32605" y="195591"/>
                </a:cubicBezTo>
                <a:cubicBezTo>
                  <a:pt x="32605" y="285465"/>
                  <a:pt x="105717" y="358577"/>
                  <a:pt x="195591" y="358577"/>
                </a:cubicBezTo>
                <a:cubicBezTo>
                  <a:pt x="285465" y="358577"/>
                  <a:pt x="358577" y="285465"/>
                  <a:pt x="358577" y="195591"/>
                </a:cubicBezTo>
                <a:cubicBezTo>
                  <a:pt x="358577" y="105717"/>
                  <a:pt x="285465" y="32605"/>
                  <a:pt x="195591" y="32605"/>
                </a:cubicBezTo>
                <a:close/>
                <a:moveTo>
                  <a:pt x="180922" y="78236"/>
                </a:moveTo>
                <a:cubicBezTo>
                  <a:pt x="188344" y="78236"/>
                  <a:pt x="194486" y="83758"/>
                  <a:pt x="195456" y="90916"/>
                </a:cubicBezTo>
                <a:lnTo>
                  <a:pt x="195591" y="92906"/>
                </a:lnTo>
                <a:lnTo>
                  <a:pt x="195591" y="195591"/>
                </a:lnTo>
                <a:lnTo>
                  <a:pt x="259158" y="195591"/>
                </a:lnTo>
                <a:cubicBezTo>
                  <a:pt x="267255" y="195591"/>
                  <a:pt x="273827" y="202163"/>
                  <a:pt x="273827" y="210260"/>
                </a:cubicBezTo>
                <a:cubicBezTo>
                  <a:pt x="273827" y="217683"/>
                  <a:pt x="268306" y="223824"/>
                  <a:pt x="261147" y="224795"/>
                </a:cubicBezTo>
                <a:lnTo>
                  <a:pt x="259158" y="224929"/>
                </a:lnTo>
                <a:lnTo>
                  <a:pt x="180922" y="224929"/>
                </a:lnTo>
                <a:cubicBezTo>
                  <a:pt x="173499" y="224929"/>
                  <a:pt x="167357" y="219408"/>
                  <a:pt x="166387" y="212249"/>
                </a:cubicBezTo>
                <a:lnTo>
                  <a:pt x="166252" y="210260"/>
                </a:lnTo>
                <a:lnTo>
                  <a:pt x="166252" y="92906"/>
                </a:lnTo>
                <a:cubicBezTo>
                  <a:pt x="166252" y="84808"/>
                  <a:pt x="172824" y="78236"/>
                  <a:pt x="180922" y="78236"/>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6" name="Rectangle 45">
            <a:extLst>
              <a:ext uri="{FF2B5EF4-FFF2-40B4-BE49-F238E27FC236}">
                <a16:creationId xmlns:a16="http://schemas.microsoft.com/office/drawing/2014/main" id="{A57DF69C-A553-5ABE-F3EF-D61E4057CC45}"/>
              </a:ext>
            </a:extLst>
          </p:cNvPr>
          <p:cNvSpPr>
            <a:spLocks/>
          </p:cNvSpPr>
          <p:nvPr/>
        </p:nvSpPr>
        <p:spPr bwMode="auto">
          <a:xfrm>
            <a:off x="1256064" y="5273884"/>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Ensure you always have enough minutes</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Use Communication Credits to add minutes &amp; international capabilities to Teams Calling Plan and Audio Conferencing</a:t>
            </a:r>
          </a:p>
        </p:txBody>
      </p:sp>
      <p:pic>
        <p:nvPicPr>
          <p:cNvPr id="70" name="Picture 69" descr="Teams Calling Plans map with highlighting for available countries.  For more information and the full country list, visit https://aka.ms/teamscallingplans">
            <a:extLst>
              <a:ext uri="{FF2B5EF4-FFF2-40B4-BE49-F238E27FC236}">
                <a16:creationId xmlns:a16="http://schemas.microsoft.com/office/drawing/2014/main" id="{B106335C-A842-021E-3A85-5EA9AEBFF250}"/>
              </a:ext>
            </a:extLst>
          </p:cNvPr>
          <p:cNvPicPr>
            <a:picLocks/>
          </p:cNvPicPr>
          <p:nvPr/>
        </p:nvPicPr>
        <p:blipFill rotWithShape="1">
          <a:blip r:embed="rId4"/>
          <a:srcRect l="-404" t="-15605" r="7042" b="-23051"/>
          <a:stretch/>
        </p:blipFill>
        <p:spPr>
          <a:xfrm>
            <a:off x="5634734" y="1252594"/>
            <a:ext cx="5858768" cy="4894228"/>
          </a:xfrm>
          <a:prstGeom prst="roundRect">
            <a:avLst>
              <a:gd name="adj" fmla="val 2784"/>
            </a:avLst>
          </a:prstGeom>
          <a:solidFill>
            <a:srgbClr val="F5F5F5"/>
          </a:solidFill>
        </p:spPr>
      </p:pic>
      <p:sp>
        <p:nvSpPr>
          <p:cNvPr id="71" name="Rectangle 70">
            <a:extLst>
              <a:ext uri="{FF2B5EF4-FFF2-40B4-BE49-F238E27FC236}">
                <a16:creationId xmlns:a16="http://schemas.microsoft.com/office/drawing/2014/main" id="{D1189C11-80E3-F32F-4220-D5893144DFD0}"/>
              </a:ext>
            </a:extLst>
          </p:cNvPr>
          <p:cNvSpPr/>
          <p:nvPr/>
        </p:nvSpPr>
        <p:spPr>
          <a:xfrm>
            <a:off x="5817299" y="5780353"/>
            <a:ext cx="3088987" cy="184666"/>
          </a:xfrm>
          <a:prstGeom prst="rect">
            <a:avLst/>
          </a:prstGeom>
        </p:spPr>
        <p:txBody>
          <a:bodyPr wrap="square" lIns="0" tIns="0" rIns="0" bIns="0" anchor="t" anchorCtr="0">
            <a:spAutoFit/>
          </a:bodyPr>
          <a:lstStyle/>
          <a:p>
            <a:pPr marL="0" marR="0" lvl="0" indent="0" algn="l" defTabSz="896386"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Sans Text"/>
                <a:ea typeface="+mn-ea"/>
                <a:cs typeface="+mn-cs"/>
              </a:rPr>
              <a:t>Learn more </a:t>
            </a:r>
            <a:r>
              <a:rPr kumimoji="0" lang="en-US" sz="1200" b="0" i="0" u="none" strike="noStrike" kern="0" cap="none" spc="0" normalizeH="0" baseline="0" noProof="0">
                <a:ln>
                  <a:noFill/>
                </a:ln>
                <a:solidFill>
                  <a:srgbClr val="5B5FC7"/>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https://aka.ms/TeamsCallingPlans</a:t>
            </a:r>
            <a:endParaRPr kumimoji="0" lang="en-US" sz="1200" b="0" i="0" u="none" strike="noStrike" kern="0" cap="none" spc="0" normalizeH="0" baseline="0" noProof="0">
              <a:ln>
                <a:noFill/>
              </a:ln>
              <a:solidFill>
                <a:srgbClr val="5B5FC7"/>
              </a:solidFill>
              <a:effectLst/>
              <a:uLnTx/>
              <a:uFillTx/>
              <a:latin typeface="Segoe Sans Text"/>
              <a:ea typeface="+mn-ea"/>
              <a:cs typeface="+mn-cs"/>
            </a:endParaRPr>
          </a:p>
        </p:txBody>
      </p:sp>
    </p:spTree>
    <p:extLst>
      <p:ext uri="{BB962C8B-B14F-4D97-AF65-F5344CB8AC3E}">
        <p14:creationId xmlns:p14="http://schemas.microsoft.com/office/powerpoint/2010/main" val="2784690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6F5856-D62E-B836-AD26-92C02074072A}"/>
              </a:ext>
              <a:ext uri="{C183D7F6-B498-43B3-948B-1728B52AA6E4}">
                <adec:decorative xmlns:adec="http://schemas.microsoft.com/office/drawing/2017/decorative" val="1"/>
              </a:ext>
            </a:extLst>
          </p:cNvPr>
          <p:cNvGrpSpPr/>
          <p:nvPr/>
        </p:nvGrpSpPr>
        <p:grpSpPr>
          <a:xfrm>
            <a:off x="584200" y="1189605"/>
            <a:ext cx="11607800" cy="5668395"/>
            <a:chOff x="584200" y="1189605"/>
            <a:chExt cx="11607800" cy="5668395"/>
          </a:xfrm>
        </p:grpSpPr>
        <p:pic>
          <p:nvPicPr>
            <p:cNvPr id="140" name="Picture 139">
              <a:extLst>
                <a:ext uri="{FF2B5EF4-FFF2-40B4-BE49-F238E27FC236}">
                  <a16:creationId xmlns:a16="http://schemas.microsoft.com/office/drawing/2014/main" id="{2687BF5D-B70C-26CE-D9BD-A620882A6BB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grpSp>
          <p:nvGrpSpPr>
            <p:cNvPr id="4" name="Group 3">
              <a:extLst>
                <a:ext uri="{FF2B5EF4-FFF2-40B4-BE49-F238E27FC236}">
                  <a16:creationId xmlns:a16="http://schemas.microsoft.com/office/drawing/2014/main" id="{4250BFCD-3EF1-0C2B-3694-C9EC1065AF96}"/>
                </a:ext>
                <a:ext uri="{C183D7F6-B498-43B3-948B-1728B52AA6E4}">
                  <adec:decorative xmlns:adec="http://schemas.microsoft.com/office/drawing/2017/decorative" val="1"/>
                </a:ext>
              </a:extLst>
            </p:cNvPr>
            <p:cNvGrpSpPr/>
            <p:nvPr/>
          </p:nvGrpSpPr>
          <p:grpSpPr>
            <a:xfrm>
              <a:off x="584200" y="1189605"/>
              <a:ext cx="11025188" cy="5083850"/>
              <a:chOff x="584200" y="1189605"/>
              <a:chExt cx="11025188" cy="5083850"/>
            </a:xfrm>
          </p:grpSpPr>
          <p:sp>
            <p:nvSpPr>
              <p:cNvPr id="141" name="Rectangle: Rounded Corners 140">
                <a:extLst>
                  <a:ext uri="{FF2B5EF4-FFF2-40B4-BE49-F238E27FC236}">
                    <a16:creationId xmlns:a16="http://schemas.microsoft.com/office/drawing/2014/main" id="{EAEA9094-F60F-3993-EB65-A295F95A5864}"/>
                  </a:ext>
                  <a:ext uri="{C183D7F6-B498-43B3-948B-1728B52AA6E4}">
                    <adec:decorative xmlns:adec="http://schemas.microsoft.com/office/drawing/2017/decorative" val="1"/>
                  </a:ext>
                </a:extLst>
              </p:cNvPr>
              <p:cNvSpPr/>
              <p:nvPr/>
            </p:nvSpPr>
            <p:spPr bwMode="auto">
              <a:xfrm>
                <a:off x="584200" y="5623190"/>
                <a:ext cx="11025188" cy="650265"/>
              </a:xfrm>
              <a:prstGeom prst="roundRect">
                <a:avLst/>
              </a:prstGeom>
              <a:gradFill flip="none" rotWithShape="1">
                <a:gsLst>
                  <a:gs pos="95327">
                    <a:schemeClr val="accent1"/>
                  </a:gs>
                  <a:gs pos="935">
                    <a:srgbClr val="C03BC4"/>
                  </a:gs>
                  <a:gs pos="51000">
                    <a:schemeClr val="accent1"/>
                  </a:gs>
                </a:gsLst>
                <a:lin ang="135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grpSp>
            <p:nvGrpSpPr>
              <p:cNvPr id="3" name="Group 2">
                <a:extLst>
                  <a:ext uri="{FF2B5EF4-FFF2-40B4-BE49-F238E27FC236}">
                    <a16:creationId xmlns:a16="http://schemas.microsoft.com/office/drawing/2014/main" id="{7AE8F327-A04A-E010-CC5D-D4BF1081FC7A}"/>
                  </a:ext>
                  <a:ext uri="{C183D7F6-B498-43B3-948B-1728B52AA6E4}">
                    <adec:decorative xmlns:adec="http://schemas.microsoft.com/office/drawing/2017/decorative" val="1"/>
                  </a:ext>
                </a:extLst>
              </p:cNvPr>
              <p:cNvGrpSpPr/>
              <p:nvPr/>
            </p:nvGrpSpPr>
            <p:grpSpPr>
              <a:xfrm>
                <a:off x="584200" y="1189605"/>
                <a:ext cx="11025188" cy="4230120"/>
                <a:chOff x="584200" y="1189605"/>
                <a:chExt cx="11025188" cy="4230120"/>
              </a:xfrm>
            </p:grpSpPr>
            <p:sp>
              <p:nvSpPr>
                <p:cNvPr id="10" name="Freeform 5">
                  <a:extLst>
                    <a:ext uri="{FF2B5EF4-FFF2-40B4-BE49-F238E27FC236}">
                      <a16:creationId xmlns:a16="http://schemas.microsoft.com/office/drawing/2014/main" id="{5723C8B6-C8C9-8A09-F0D9-76EF8A0A80F9}"/>
                    </a:ext>
                    <a:ext uri="{C183D7F6-B498-43B3-948B-1728B52AA6E4}">
                      <adec:decorative xmlns:adec="http://schemas.microsoft.com/office/drawing/2017/decorative" val="1"/>
                    </a:ext>
                  </a:extLst>
                </p:cNvPr>
                <p:cNvSpPr>
                  <a:spLocks/>
                </p:cNvSpPr>
                <p:nvPr/>
              </p:nvSpPr>
              <p:spPr bwMode="auto">
                <a:xfrm>
                  <a:off x="1674493" y="244075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Freeform 5">
                  <a:extLst>
                    <a:ext uri="{FF2B5EF4-FFF2-40B4-BE49-F238E27FC236}">
                      <a16:creationId xmlns:a16="http://schemas.microsoft.com/office/drawing/2014/main" id="{7B2CB00B-3FB1-E310-A760-74CCB37C1C62}"/>
                    </a:ext>
                    <a:ext uri="{C183D7F6-B498-43B3-948B-1728B52AA6E4}">
                      <adec:decorative xmlns:adec="http://schemas.microsoft.com/office/drawing/2017/decorative" val="1"/>
                    </a:ext>
                  </a:extLst>
                </p:cNvPr>
                <p:cNvSpPr>
                  <a:spLocks/>
                </p:cNvSpPr>
                <p:nvPr/>
              </p:nvSpPr>
              <p:spPr bwMode="auto">
                <a:xfrm>
                  <a:off x="1674493" y="3318860"/>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3" name="Freeform 5">
                  <a:extLst>
                    <a:ext uri="{FF2B5EF4-FFF2-40B4-BE49-F238E27FC236}">
                      <a16:creationId xmlns:a16="http://schemas.microsoft.com/office/drawing/2014/main" id="{A52E7D3A-E3B0-97CC-1489-79180C01DA12}"/>
                    </a:ext>
                    <a:ext uri="{C183D7F6-B498-43B3-948B-1728B52AA6E4}">
                      <adec:decorative xmlns:adec="http://schemas.microsoft.com/office/drawing/2017/decorative" val="1"/>
                    </a:ext>
                  </a:extLst>
                </p:cNvPr>
                <p:cNvSpPr>
                  <a:spLocks/>
                </p:cNvSpPr>
                <p:nvPr/>
              </p:nvSpPr>
              <p:spPr bwMode="auto">
                <a:xfrm>
                  <a:off x="1674493" y="4196968"/>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45" name="Rectangle: Rounded Corners 144">
                  <a:extLst>
                    <a:ext uri="{FF2B5EF4-FFF2-40B4-BE49-F238E27FC236}">
                      <a16:creationId xmlns:a16="http://schemas.microsoft.com/office/drawing/2014/main" id="{D7F9F03E-4A7F-62E4-95F9-10CDF7747642}"/>
                    </a:ext>
                    <a:ext uri="{C183D7F6-B498-43B3-948B-1728B52AA6E4}">
                      <adec:decorative xmlns:adec="http://schemas.microsoft.com/office/drawing/2017/decorative" val="1"/>
                    </a:ext>
                  </a:extLst>
                </p:cNvPr>
                <p:cNvSpPr/>
                <p:nvPr/>
              </p:nvSpPr>
              <p:spPr bwMode="auto">
                <a:xfrm>
                  <a:off x="584200" y="1189605"/>
                  <a:ext cx="11025188" cy="4230120"/>
                </a:xfrm>
                <a:prstGeom prst="roundRect">
                  <a:avLst>
                    <a:gd name="adj" fmla="val 4098"/>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9" name="Freeform 5">
                  <a:extLst>
                    <a:ext uri="{FF2B5EF4-FFF2-40B4-BE49-F238E27FC236}">
                      <a16:creationId xmlns:a16="http://schemas.microsoft.com/office/drawing/2014/main" id="{BAE26DE6-C9FE-0BA9-B1D8-EBC677F65EE9}"/>
                    </a:ext>
                    <a:ext uri="{C183D7F6-B498-43B3-948B-1728B52AA6E4}">
                      <adec:decorative xmlns:adec="http://schemas.microsoft.com/office/drawing/2017/decorative" val="1"/>
                    </a:ext>
                  </a:extLst>
                </p:cNvPr>
                <p:cNvSpPr>
                  <a:spLocks/>
                </p:cNvSpPr>
                <p:nvPr/>
              </p:nvSpPr>
              <p:spPr bwMode="auto">
                <a:xfrm>
                  <a:off x="845378" y="1490695"/>
                  <a:ext cx="567823" cy="567823"/>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6" name="Freeform 5">
                  <a:extLst>
                    <a:ext uri="{FF2B5EF4-FFF2-40B4-BE49-F238E27FC236}">
                      <a16:creationId xmlns:a16="http://schemas.microsoft.com/office/drawing/2014/main" id="{948E8821-9875-3407-8CA3-C6EFA296629C}"/>
                    </a:ext>
                    <a:ext uri="{C183D7F6-B498-43B3-948B-1728B52AA6E4}">
                      <adec:decorative xmlns:adec="http://schemas.microsoft.com/office/drawing/2017/decorative" val="1"/>
                    </a:ext>
                  </a:extLst>
                </p:cNvPr>
                <p:cNvSpPr>
                  <a:spLocks/>
                </p:cNvSpPr>
                <p:nvPr/>
              </p:nvSpPr>
              <p:spPr bwMode="auto">
                <a:xfrm>
                  <a:off x="5043487"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8" name="Freeform 5">
                  <a:extLst>
                    <a:ext uri="{FF2B5EF4-FFF2-40B4-BE49-F238E27FC236}">
                      <a16:creationId xmlns:a16="http://schemas.microsoft.com/office/drawing/2014/main" id="{8BDF2E3F-CC63-4B4D-5303-2D75147FD3F3}"/>
                    </a:ext>
                    <a:ext uri="{C183D7F6-B498-43B3-948B-1728B52AA6E4}">
                      <adec:decorative xmlns:adec="http://schemas.microsoft.com/office/drawing/2017/decorative" val="1"/>
                    </a:ext>
                  </a:extLst>
                </p:cNvPr>
                <p:cNvSpPr>
                  <a:spLocks/>
                </p:cNvSpPr>
                <p:nvPr/>
              </p:nvSpPr>
              <p:spPr bwMode="auto">
                <a:xfrm>
                  <a:off x="8681713"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30" name="Freeform 5">
                  <a:extLst>
                    <a:ext uri="{FF2B5EF4-FFF2-40B4-BE49-F238E27FC236}">
                      <a16:creationId xmlns:a16="http://schemas.microsoft.com/office/drawing/2014/main" id="{188E9E77-9A3A-AD2B-10D5-4B1EEB3E558D}"/>
                    </a:ext>
                    <a:ext uri="{C183D7F6-B498-43B3-948B-1728B52AA6E4}">
                      <adec:decorative xmlns:adec="http://schemas.microsoft.com/office/drawing/2017/decorative" val="1"/>
                    </a:ext>
                  </a:extLst>
                </p:cNvPr>
                <p:cNvSpPr>
                  <a:spLocks/>
                </p:cNvSpPr>
                <p:nvPr/>
              </p:nvSpPr>
              <p:spPr bwMode="auto">
                <a:xfrm>
                  <a:off x="10523069" y="3318860"/>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grpSp>
      </p:grpSp>
      <p:sp>
        <p:nvSpPr>
          <p:cNvPr id="136" name="Graphic 307">
            <a:extLst>
              <a:ext uri="{FF2B5EF4-FFF2-40B4-BE49-F238E27FC236}">
                <a16:creationId xmlns:a16="http://schemas.microsoft.com/office/drawing/2014/main" id="{26A5F855-1A53-982F-8D95-6D99EA1F5F5A}"/>
              </a:ext>
              <a:ext uri="{C183D7F6-B498-43B3-948B-1728B52AA6E4}">
                <adec:decorative xmlns:adec="http://schemas.microsoft.com/office/drawing/2017/decorative" val="1"/>
              </a:ext>
            </a:extLst>
          </p:cNvPr>
          <p:cNvSpPr/>
          <p:nvPr/>
        </p:nvSpPr>
        <p:spPr>
          <a:xfrm>
            <a:off x="1041823" y="1628829"/>
            <a:ext cx="174932" cy="291554"/>
          </a:xfrm>
          <a:custGeom>
            <a:avLst/>
            <a:gdLst>
              <a:gd name="connsiteX0" fmla="*/ 154365 w 189988"/>
              <a:gd name="connsiteY0" fmla="*/ 0 h 316646"/>
              <a:gd name="connsiteX1" fmla="*/ 189988 w 189988"/>
              <a:gd name="connsiteY1" fmla="*/ 35623 h 316646"/>
              <a:gd name="connsiteX2" fmla="*/ 189988 w 189988"/>
              <a:gd name="connsiteY2" fmla="*/ 281024 h 316646"/>
              <a:gd name="connsiteX3" fmla="*/ 154365 w 189988"/>
              <a:gd name="connsiteY3" fmla="*/ 316647 h 316646"/>
              <a:gd name="connsiteX4" fmla="*/ 35623 w 189988"/>
              <a:gd name="connsiteY4" fmla="*/ 316647 h 316646"/>
              <a:gd name="connsiteX5" fmla="*/ 0 w 189988"/>
              <a:gd name="connsiteY5" fmla="*/ 281024 h 316646"/>
              <a:gd name="connsiteX6" fmla="*/ 0 w 189988"/>
              <a:gd name="connsiteY6" fmla="*/ 35623 h 316646"/>
              <a:gd name="connsiteX7" fmla="*/ 35623 w 189988"/>
              <a:gd name="connsiteY7" fmla="*/ 0 h 316646"/>
              <a:gd name="connsiteX8" fmla="*/ 154365 w 189988"/>
              <a:gd name="connsiteY8" fmla="*/ 0 h 316646"/>
              <a:gd name="connsiteX9" fmla="*/ 154365 w 189988"/>
              <a:gd name="connsiteY9" fmla="*/ 23749 h 316646"/>
              <a:gd name="connsiteX10" fmla="*/ 35623 w 189988"/>
              <a:gd name="connsiteY10" fmla="*/ 23749 h 316646"/>
              <a:gd name="connsiteX11" fmla="*/ 23749 w 189988"/>
              <a:gd name="connsiteY11" fmla="*/ 35623 h 316646"/>
              <a:gd name="connsiteX12" fmla="*/ 23749 w 189988"/>
              <a:gd name="connsiteY12" fmla="*/ 281024 h 316646"/>
              <a:gd name="connsiteX13" fmla="*/ 35623 w 189988"/>
              <a:gd name="connsiteY13" fmla="*/ 292898 h 316646"/>
              <a:gd name="connsiteX14" fmla="*/ 154365 w 189988"/>
              <a:gd name="connsiteY14" fmla="*/ 292898 h 316646"/>
              <a:gd name="connsiteX15" fmla="*/ 166240 w 189988"/>
              <a:gd name="connsiteY15" fmla="*/ 281024 h 316646"/>
              <a:gd name="connsiteX16" fmla="*/ 166240 w 189988"/>
              <a:gd name="connsiteY16" fmla="*/ 35623 h 316646"/>
              <a:gd name="connsiteX17" fmla="*/ 154365 w 189988"/>
              <a:gd name="connsiteY17" fmla="*/ 23749 h 316646"/>
              <a:gd name="connsiteX18" fmla="*/ 114769 w 189988"/>
              <a:gd name="connsiteY18" fmla="*/ 245401 h 316646"/>
              <a:gd name="connsiteX19" fmla="*/ 126659 w 189988"/>
              <a:gd name="connsiteY19" fmla="*/ 257260 h 316646"/>
              <a:gd name="connsiteX20" fmla="*/ 114800 w 189988"/>
              <a:gd name="connsiteY20" fmla="*/ 269150 h 316646"/>
              <a:gd name="connsiteX21" fmla="*/ 75219 w 189988"/>
              <a:gd name="connsiteY21" fmla="*/ 269213 h 316646"/>
              <a:gd name="connsiteX22" fmla="*/ 63329 w 189988"/>
              <a:gd name="connsiteY22" fmla="*/ 257355 h 316646"/>
              <a:gd name="connsiteX23" fmla="*/ 75188 w 189988"/>
              <a:gd name="connsiteY23" fmla="*/ 245464 h 316646"/>
              <a:gd name="connsiteX24" fmla="*/ 114769 w 189988"/>
              <a:gd name="connsiteY24" fmla="*/ 245401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988" h="316646">
                <a:moveTo>
                  <a:pt x="154365" y="0"/>
                </a:moveTo>
                <a:cubicBezTo>
                  <a:pt x="174039" y="0"/>
                  <a:pt x="189988" y="15949"/>
                  <a:pt x="189988" y="35623"/>
                </a:cubicBezTo>
                <a:lnTo>
                  <a:pt x="189988" y="281024"/>
                </a:lnTo>
                <a:cubicBezTo>
                  <a:pt x="189988" y="300698"/>
                  <a:pt x="174039" y="316647"/>
                  <a:pt x="154365" y="316647"/>
                </a:cubicBezTo>
                <a:lnTo>
                  <a:pt x="35623" y="316647"/>
                </a:lnTo>
                <a:cubicBezTo>
                  <a:pt x="15949" y="316647"/>
                  <a:pt x="0" y="300698"/>
                  <a:pt x="0" y="281024"/>
                </a:cubicBezTo>
                <a:lnTo>
                  <a:pt x="0" y="35623"/>
                </a:lnTo>
                <a:cubicBezTo>
                  <a:pt x="0" y="15949"/>
                  <a:pt x="15949" y="0"/>
                  <a:pt x="35623" y="0"/>
                </a:cubicBezTo>
                <a:lnTo>
                  <a:pt x="154365" y="0"/>
                </a:lnTo>
                <a:close/>
                <a:moveTo>
                  <a:pt x="154365" y="23749"/>
                </a:moveTo>
                <a:lnTo>
                  <a:pt x="35623" y="23749"/>
                </a:lnTo>
                <a:cubicBezTo>
                  <a:pt x="29065" y="23749"/>
                  <a:pt x="23749" y="29065"/>
                  <a:pt x="23749" y="35623"/>
                </a:cubicBezTo>
                <a:lnTo>
                  <a:pt x="23749" y="281024"/>
                </a:lnTo>
                <a:cubicBezTo>
                  <a:pt x="23749" y="287579"/>
                  <a:pt x="29068" y="292898"/>
                  <a:pt x="35623" y="292898"/>
                </a:cubicBezTo>
                <a:lnTo>
                  <a:pt x="154365" y="292898"/>
                </a:lnTo>
                <a:cubicBezTo>
                  <a:pt x="160923" y="292898"/>
                  <a:pt x="166240" y="287582"/>
                  <a:pt x="166240" y="281024"/>
                </a:cubicBezTo>
                <a:lnTo>
                  <a:pt x="166240" y="35623"/>
                </a:lnTo>
                <a:cubicBezTo>
                  <a:pt x="166240" y="29065"/>
                  <a:pt x="160923" y="23749"/>
                  <a:pt x="154365" y="23749"/>
                </a:cubicBezTo>
                <a:close/>
                <a:moveTo>
                  <a:pt x="114769" y="245401"/>
                </a:moveTo>
                <a:cubicBezTo>
                  <a:pt x="121327" y="245392"/>
                  <a:pt x="126650" y="250702"/>
                  <a:pt x="126659" y="257260"/>
                </a:cubicBezTo>
                <a:cubicBezTo>
                  <a:pt x="126667" y="263818"/>
                  <a:pt x="121358" y="269141"/>
                  <a:pt x="114800" y="269150"/>
                </a:cubicBezTo>
                <a:lnTo>
                  <a:pt x="75219" y="269213"/>
                </a:lnTo>
                <a:cubicBezTo>
                  <a:pt x="68661" y="269222"/>
                  <a:pt x="63338" y="263913"/>
                  <a:pt x="63329" y="257355"/>
                </a:cubicBezTo>
                <a:cubicBezTo>
                  <a:pt x="63321" y="250797"/>
                  <a:pt x="68630" y="245473"/>
                  <a:pt x="75188" y="245464"/>
                </a:cubicBezTo>
                <a:lnTo>
                  <a:pt x="114769" y="245401"/>
                </a:ln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44" name="Graphic 87">
            <a:extLst>
              <a:ext uri="{FF2B5EF4-FFF2-40B4-BE49-F238E27FC236}">
                <a16:creationId xmlns:a16="http://schemas.microsoft.com/office/drawing/2014/main" id="{3B35C803-8BCD-E7A0-71CA-AF37F0725CE8}"/>
              </a:ext>
              <a:ext uri="{C183D7F6-B498-43B3-948B-1728B52AA6E4}">
                <adec:decorative xmlns:adec="http://schemas.microsoft.com/office/drawing/2017/decorative" val="1"/>
              </a:ext>
            </a:extLst>
          </p:cNvPr>
          <p:cNvSpPr/>
          <p:nvPr/>
        </p:nvSpPr>
        <p:spPr>
          <a:xfrm>
            <a:off x="793888" y="5755194"/>
            <a:ext cx="280056" cy="386256"/>
          </a:xfrm>
          <a:custGeom>
            <a:avLst/>
            <a:gdLst>
              <a:gd name="connsiteX0" fmla="*/ 98602 w 219958"/>
              <a:gd name="connsiteY0" fmla="*/ 72052 h 303370"/>
              <a:gd name="connsiteX1" fmla="*/ 109979 w 219958"/>
              <a:gd name="connsiteY1" fmla="*/ 60675 h 303370"/>
              <a:gd name="connsiteX2" fmla="*/ 121357 w 219958"/>
              <a:gd name="connsiteY2" fmla="*/ 72052 h 303370"/>
              <a:gd name="connsiteX3" fmla="*/ 121357 w 219958"/>
              <a:gd name="connsiteY3" fmla="*/ 94807 h 303370"/>
              <a:gd name="connsiteX4" fmla="*/ 109979 w 219958"/>
              <a:gd name="connsiteY4" fmla="*/ 106184 h 303370"/>
              <a:gd name="connsiteX5" fmla="*/ 98602 w 219958"/>
              <a:gd name="connsiteY5" fmla="*/ 94807 h 303370"/>
              <a:gd name="connsiteX6" fmla="*/ 98602 w 219958"/>
              <a:gd name="connsiteY6" fmla="*/ 72052 h 303370"/>
              <a:gd name="connsiteX7" fmla="*/ 174910 w 219958"/>
              <a:gd name="connsiteY7" fmla="*/ 94280 h 303370"/>
              <a:gd name="connsiteX8" fmla="*/ 158821 w 219958"/>
              <a:gd name="connsiteY8" fmla="*/ 94280 h 303370"/>
              <a:gd name="connsiteX9" fmla="*/ 142731 w 219958"/>
              <a:gd name="connsiteY9" fmla="*/ 110370 h 303370"/>
              <a:gd name="connsiteX10" fmla="*/ 142731 w 219958"/>
              <a:gd name="connsiteY10" fmla="*/ 126460 h 303370"/>
              <a:gd name="connsiteX11" fmla="*/ 158821 w 219958"/>
              <a:gd name="connsiteY11" fmla="*/ 126460 h 303370"/>
              <a:gd name="connsiteX12" fmla="*/ 174910 w 219958"/>
              <a:gd name="connsiteY12" fmla="*/ 110370 h 303370"/>
              <a:gd name="connsiteX13" fmla="*/ 174910 w 219958"/>
              <a:gd name="connsiteY13" fmla="*/ 94280 h 303370"/>
              <a:gd name="connsiteX14" fmla="*/ 61138 w 219958"/>
              <a:gd name="connsiteY14" fmla="*/ 94280 h 303370"/>
              <a:gd name="connsiteX15" fmla="*/ 45049 w 219958"/>
              <a:gd name="connsiteY15" fmla="*/ 94280 h 303370"/>
              <a:gd name="connsiteX16" fmla="*/ 45049 w 219958"/>
              <a:gd name="connsiteY16" fmla="*/ 110370 h 303370"/>
              <a:gd name="connsiteX17" fmla="*/ 61139 w 219958"/>
              <a:gd name="connsiteY17" fmla="*/ 126460 h 303370"/>
              <a:gd name="connsiteX18" fmla="*/ 77228 w 219958"/>
              <a:gd name="connsiteY18" fmla="*/ 126460 h 303370"/>
              <a:gd name="connsiteX19" fmla="*/ 77228 w 219958"/>
              <a:gd name="connsiteY19" fmla="*/ 110370 h 303370"/>
              <a:gd name="connsiteX20" fmla="*/ 61138 w 219958"/>
              <a:gd name="connsiteY20" fmla="*/ 94280 h 303370"/>
              <a:gd name="connsiteX21" fmla="*/ 109979 w 219958"/>
              <a:gd name="connsiteY21" fmla="*/ 0 h 303370"/>
              <a:gd name="connsiteX22" fmla="*/ 219959 w 219958"/>
              <a:gd name="connsiteY22" fmla="*/ 109979 h 303370"/>
              <a:gd name="connsiteX23" fmla="*/ 179561 w 219958"/>
              <a:gd name="connsiteY23" fmla="*/ 197082 h 303370"/>
              <a:gd name="connsiteX24" fmla="*/ 176905 w 219958"/>
              <a:gd name="connsiteY24" fmla="*/ 201107 h 303370"/>
              <a:gd name="connsiteX25" fmla="*/ 176428 w 219958"/>
              <a:gd name="connsiteY25" fmla="*/ 202658 h 303370"/>
              <a:gd name="connsiteX26" fmla="*/ 159270 w 219958"/>
              <a:gd name="connsiteY26" fmla="*/ 276923 h 303370"/>
              <a:gd name="connsiteX27" fmla="*/ 128641 w 219958"/>
              <a:gd name="connsiteY27" fmla="*/ 303271 h 303370"/>
              <a:gd name="connsiteX28" fmla="*/ 126014 w 219958"/>
              <a:gd name="connsiteY28" fmla="*/ 303371 h 303370"/>
              <a:gd name="connsiteX29" fmla="*/ 93950 w 219958"/>
              <a:gd name="connsiteY29" fmla="*/ 303371 h 303370"/>
              <a:gd name="connsiteX30" fmla="*/ 61381 w 219958"/>
              <a:gd name="connsiteY30" fmla="*/ 279451 h 303370"/>
              <a:gd name="connsiteX31" fmla="*/ 60692 w 219958"/>
              <a:gd name="connsiteY31" fmla="*/ 276913 h 303370"/>
              <a:gd name="connsiteX32" fmla="*/ 43557 w 219958"/>
              <a:gd name="connsiteY32" fmla="*/ 202661 h 303370"/>
              <a:gd name="connsiteX33" fmla="*/ 40420 w 219958"/>
              <a:gd name="connsiteY33" fmla="*/ 197081 h 303370"/>
              <a:gd name="connsiteX34" fmla="*/ 93 w 219958"/>
              <a:gd name="connsiteY34" fmla="*/ 114504 h 303370"/>
              <a:gd name="connsiteX35" fmla="*/ 0 w 219958"/>
              <a:gd name="connsiteY35" fmla="*/ 109979 h 303370"/>
              <a:gd name="connsiteX36" fmla="*/ 59 w 219958"/>
              <a:gd name="connsiteY36" fmla="*/ 106349 h 303370"/>
              <a:gd name="connsiteX37" fmla="*/ 109979 w 219958"/>
              <a:gd name="connsiteY37" fmla="*/ 0 h 303370"/>
              <a:gd name="connsiteX38" fmla="*/ 142063 w 219958"/>
              <a:gd name="connsiteY38" fmla="*/ 250268 h 303370"/>
              <a:gd name="connsiteX39" fmla="*/ 77881 w 219958"/>
              <a:gd name="connsiteY39" fmla="*/ 250268 h 303370"/>
              <a:gd name="connsiteX40" fmla="*/ 82864 w 219958"/>
              <a:gd name="connsiteY40" fmla="*/ 271797 h 303370"/>
              <a:gd name="connsiteX41" fmla="*/ 92384 w 219958"/>
              <a:gd name="connsiteY41" fmla="*/ 280509 h 303370"/>
              <a:gd name="connsiteX42" fmla="*/ 93950 w 219958"/>
              <a:gd name="connsiteY42" fmla="*/ 280616 h 303370"/>
              <a:gd name="connsiteX43" fmla="*/ 126014 w 219958"/>
              <a:gd name="connsiteY43" fmla="*/ 280616 h 303370"/>
              <a:gd name="connsiteX44" fmla="*/ 136643 w 219958"/>
              <a:gd name="connsiteY44" fmla="*/ 273302 h 303370"/>
              <a:gd name="connsiteX45" fmla="*/ 137100 w 219958"/>
              <a:gd name="connsiteY45" fmla="*/ 271800 h 303370"/>
              <a:gd name="connsiteX46" fmla="*/ 142063 w 219958"/>
              <a:gd name="connsiteY46" fmla="*/ 250268 h 303370"/>
              <a:gd name="connsiteX47" fmla="*/ 109979 w 219958"/>
              <a:gd name="connsiteY47" fmla="*/ 22754 h 303370"/>
              <a:gd name="connsiteX48" fmla="*/ 22817 w 219958"/>
              <a:gd name="connsiteY48" fmla="*/ 106634 h 303370"/>
              <a:gd name="connsiteX49" fmla="*/ 22754 w 219958"/>
              <a:gd name="connsiteY49" fmla="*/ 109979 h 303370"/>
              <a:gd name="connsiteX50" fmla="*/ 22856 w 219958"/>
              <a:gd name="connsiteY50" fmla="*/ 114182 h 303370"/>
              <a:gd name="connsiteX51" fmla="*/ 56319 w 219958"/>
              <a:gd name="connsiteY51" fmla="*/ 180802 h 303370"/>
              <a:gd name="connsiteX52" fmla="*/ 64990 w 219958"/>
              <a:gd name="connsiteY52" fmla="*/ 194854 h 303370"/>
              <a:gd name="connsiteX53" fmla="*/ 65728 w 219958"/>
              <a:gd name="connsiteY53" fmla="*/ 197546 h 303370"/>
              <a:gd name="connsiteX54" fmla="*/ 72632 w 219958"/>
              <a:gd name="connsiteY54" fmla="*/ 227514 h 303370"/>
              <a:gd name="connsiteX55" fmla="*/ 98602 w 219958"/>
              <a:gd name="connsiteY55" fmla="*/ 227514 h 303370"/>
              <a:gd name="connsiteX56" fmla="*/ 98602 w 219958"/>
              <a:gd name="connsiteY56" fmla="*/ 132724 h 303370"/>
              <a:gd name="connsiteX57" fmla="*/ 109979 w 219958"/>
              <a:gd name="connsiteY57" fmla="*/ 121346 h 303370"/>
              <a:gd name="connsiteX58" fmla="*/ 121357 w 219958"/>
              <a:gd name="connsiteY58" fmla="*/ 132724 h 303370"/>
              <a:gd name="connsiteX59" fmla="*/ 121357 w 219958"/>
              <a:gd name="connsiteY59" fmla="*/ 227514 h 303370"/>
              <a:gd name="connsiteX60" fmla="*/ 147312 w 219958"/>
              <a:gd name="connsiteY60" fmla="*/ 227514 h 303370"/>
              <a:gd name="connsiteX61" fmla="*/ 154258 w 219958"/>
              <a:gd name="connsiteY61" fmla="*/ 197536 h 303370"/>
              <a:gd name="connsiteX62" fmla="*/ 161744 w 219958"/>
              <a:gd name="connsiteY62" fmla="*/ 182838 h 303370"/>
              <a:gd name="connsiteX63" fmla="*/ 163659 w 219958"/>
              <a:gd name="connsiteY63" fmla="*/ 180808 h 303370"/>
              <a:gd name="connsiteX64" fmla="*/ 197103 w 219958"/>
              <a:gd name="connsiteY64" fmla="*/ 114182 h 303370"/>
              <a:gd name="connsiteX65" fmla="*/ 197205 w 219958"/>
              <a:gd name="connsiteY65" fmla="*/ 109979 h 303370"/>
              <a:gd name="connsiteX66" fmla="*/ 197141 w 219958"/>
              <a:gd name="connsiteY66" fmla="*/ 106634 h 303370"/>
              <a:gd name="connsiteX67" fmla="*/ 109979 w 219958"/>
              <a:gd name="connsiteY67" fmla="*/ 22754 h 3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958" h="303370">
                <a:moveTo>
                  <a:pt x="98602" y="72052"/>
                </a:moveTo>
                <a:cubicBezTo>
                  <a:pt x="98602" y="65768"/>
                  <a:pt x="103696" y="60675"/>
                  <a:pt x="109979" y="60675"/>
                </a:cubicBezTo>
                <a:cubicBezTo>
                  <a:pt x="116263" y="60675"/>
                  <a:pt x="121357" y="65768"/>
                  <a:pt x="121357" y="72052"/>
                </a:cubicBezTo>
                <a:lnTo>
                  <a:pt x="121357" y="94807"/>
                </a:lnTo>
                <a:cubicBezTo>
                  <a:pt x="121357" y="101090"/>
                  <a:pt x="116263" y="106184"/>
                  <a:pt x="109979" y="106184"/>
                </a:cubicBezTo>
                <a:cubicBezTo>
                  <a:pt x="103696" y="106184"/>
                  <a:pt x="98602" y="101090"/>
                  <a:pt x="98602" y="94807"/>
                </a:cubicBezTo>
                <a:lnTo>
                  <a:pt x="98602" y="72052"/>
                </a:lnTo>
                <a:close/>
                <a:moveTo>
                  <a:pt x="174910" y="94280"/>
                </a:moveTo>
                <a:cubicBezTo>
                  <a:pt x="170467" y="89837"/>
                  <a:pt x="163264" y="89837"/>
                  <a:pt x="158821" y="94280"/>
                </a:cubicBezTo>
                <a:lnTo>
                  <a:pt x="142731" y="110370"/>
                </a:lnTo>
                <a:cubicBezTo>
                  <a:pt x="138287" y="114813"/>
                  <a:pt x="138287" y="122017"/>
                  <a:pt x="142731" y="126460"/>
                </a:cubicBezTo>
                <a:cubicBezTo>
                  <a:pt x="147174" y="130903"/>
                  <a:pt x="154378" y="130903"/>
                  <a:pt x="158821" y="126460"/>
                </a:cubicBezTo>
                <a:lnTo>
                  <a:pt x="174910" y="110370"/>
                </a:lnTo>
                <a:cubicBezTo>
                  <a:pt x="179353" y="105927"/>
                  <a:pt x="179353" y="98723"/>
                  <a:pt x="174910" y="94280"/>
                </a:cubicBezTo>
                <a:close/>
                <a:moveTo>
                  <a:pt x="61138" y="94280"/>
                </a:moveTo>
                <a:cubicBezTo>
                  <a:pt x="56695" y="89837"/>
                  <a:pt x="49492" y="89837"/>
                  <a:pt x="45049" y="94280"/>
                </a:cubicBezTo>
                <a:cubicBezTo>
                  <a:pt x="40605" y="98723"/>
                  <a:pt x="40605" y="105927"/>
                  <a:pt x="45049" y="110370"/>
                </a:cubicBezTo>
                <a:lnTo>
                  <a:pt x="61139" y="126460"/>
                </a:lnTo>
                <a:cubicBezTo>
                  <a:pt x="65582" y="130903"/>
                  <a:pt x="72785" y="130903"/>
                  <a:pt x="77228" y="126460"/>
                </a:cubicBezTo>
                <a:cubicBezTo>
                  <a:pt x="81672" y="122017"/>
                  <a:pt x="81672" y="114813"/>
                  <a:pt x="77228" y="110370"/>
                </a:cubicBezTo>
                <a:lnTo>
                  <a:pt x="61138" y="94280"/>
                </a:lnTo>
                <a:close/>
                <a:moveTo>
                  <a:pt x="109979" y="0"/>
                </a:moveTo>
                <a:cubicBezTo>
                  <a:pt x="170720" y="0"/>
                  <a:pt x="219959" y="49239"/>
                  <a:pt x="219959" y="109979"/>
                </a:cubicBezTo>
                <a:cubicBezTo>
                  <a:pt x="219959" y="141775"/>
                  <a:pt x="206296" y="170957"/>
                  <a:pt x="179561" y="197082"/>
                </a:cubicBezTo>
                <a:cubicBezTo>
                  <a:pt x="178394" y="198223"/>
                  <a:pt x="177490" y="199596"/>
                  <a:pt x="176905" y="201107"/>
                </a:cubicBezTo>
                <a:lnTo>
                  <a:pt x="176428" y="202658"/>
                </a:lnTo>
                <a:lnTo>
                  <a:pt x="159270" y="276923"/>
                </a:lnTo>
                <a:cubicBezTo>
                  <a:pt x="155892" y="291545"/>
                  <a:pt x="143406" y="302137"/>
                  <a:pt x="128641" y="303271"/>
                </a:cubicBezTo>
                <a:lnTo>
                  <a:pt x="126014" y="303371"/>
                </a:lnTo>
                <a:lnTo>
                  <a:pt x="93950" y="303371"/>
                </a:lnTo>
                <a:cubicBezTo>
                  <a:pt x="78939" y="303371"/>
                  <a:pt x="65804" y="293585"/>
                  <a:pt x="61381" y="279451"/>
                </a:cubicBezTo>
                <a:lnTo>
                  <a:pt x="60692" y="276913"/>
                </a:lnTo>
                <a:lnTo>
                  <a:pt x="43557" y="202661"/>
                </a:lnTo>
                <a:cubicBezTo>
                  <a:pt x="43067" y="200539"/>
                  <a:pt x="41978" y="198602"/>
                  <a:pt x="40420" y="197081"/>
                </a:cubicBezTo>
                <a:cubicBezTo>
                  <a:pt x="14944" y="172199"/>
                  <a:pt x="1332" y="144547"/>
                  <a:pt x="93" y="114504"/>
                </a:cubicBezTo>
                <a:lnTo>
                  <a:pt x="0" y="109979"/>
                </a:lnTo>
                <a:lnTo>
                  <a:pt x="59" y="106349"/>
                </a:lnTo>
                <a:cubicBezTo>
                  <a:pt x="1974" y="47290"/>
                  <a:pt x="50454" y="0"/>
                  <a:pt x="109979" y="0"/>
                </a:cubicBezTo>
                <a:close/>
                <a:moveTo>
                  <a:pt x="142063" y="250268"/>
                </a:moveTo>
                <a:lnTo>
                  <a:pt x="77881" y="250268"/>
                </a:lnTo>
                <a:lnTo>
                  <a:pt x="82864" y="271797"/>
                </a:lnTo>
                <a:cubicBezTo>
                  <a:pt x="83935" y="276443"/>
                  <a:pt x="87767" y="279870"/>
                  <a:pt x="92384" y="280509"/>
                </a:cubicBezTo>
                <a:lnTo>
                  <a:pt x="93950" y="280616"/>
                </a:lnTo>
                <a:lnTo>
                  <a:pt x="126014" y="280616"/>
                </a:lnTo>
                <a:cubicBezTo>
                  <a:pt x="130782" y="280616"/>
                  <a:pt x="134980" y="277655"/>
                  <a:pt x="136643" y="273302"/>
                </a:cubicBezTo>
                <a:lnTo>
                  <a:pt x="137100" y="271800"/>
                </a:lnTo>
                <a:lnTo>
                  <a:pt x="142063" y="250268"/>
                </a:lnTo>
                <a:close/>
                <a:moveTo>
                  <a:pt x="109979" y="22754"/>
                </a:moveTo>
                <a:cubicBezTo>
                  <a:pt x="62927" y="22754"/>
                  <a:pt x="24576" y="60011"/>
                  <a:pt x="22817" y="106634"/>
                </a:cubicBezTo>
                <a:lnTo>
                  <a:pt x="22754" y="109979"/>
                </a:lnTo>
                <a:lnTo>
                  <a:pt x="22856" y="114182"/>
                </a:lnTo>
                <a:cubicBezTo>
                  <a:pt x="24011" y="137896"/>
                  <a:pt x="35000" y="159980"/>
                  <a:pt x="56319" y="180802"/>
                </a:cubicBezTo>
                <a:cubicBezTo>
                  <a:pt x="60326" y="184716"/>
                  <a:pt x="63297" y="189544"/>
                  <a:pt x="64990" y="194854"/>
                </a:cubicBezTo>
                <a:lnTo>
                  <a:pt x="65728" y="197546"/>
                </a:lnTo>
                <a:lnTo>
                  <a:pt x="72632" y="227514"/>
                </a:lnTo>
                <a:lnTo>
                  <a:pt x="98602" y="227514"/>
                </a:lnTo>
                <a:lnTo>
                  <a:pt x="98602" y="132724"/>
                </a:lnTo>
                <a:cubicBezTo>
                  <a:pt x="98602" y="126440"/>
                  <a:pt x="103696" y="121346"/>
                  <a:pt x="109979" y="121346"/>
                </a:cubicBezTo>
                <a:cubicBezTo>
                  <a:pt x="116263" y="121346"/>
                  <a:pt x="121357" y="126440"/>
                  <a:pt x="121357" y="132724"/>
                </a:cubicBezTo>
                <a:lnTo>
                  <a:pt x="121357" y="227514"/>
                </a:lnTo>
                <a:lnTo>
                  <a:pt x="147312" y="227514"/>
                </a:lnTo>
                <a:lnTo>
                  <a:pt x="154258" y="197536"/>
                </a:lnTo>
                <a:cubicBezTo>
                  <a:pt x="155517" y="192084"/>
                  <a:pt x="158094" y="187040"/>
                  <a:pt x="161744" y="182838"/>
                </a:cubicBezTo>
                <a:lnTo>
                  <a:pt x="163659" y="180808"/>
                </a:lnTo>
                <a:cubicBezTo>
                  <a:pt x="184966" y="159986"/>
                  <a:pt x="195949" y="137901"/>
                  <a:pt x="197103" y="114182"/>
                </a:cubicBezTo>
                <a:lnTo>
                  <a:pt x="197205" y="109979"/>
                </a:lnTo>
                <a:lnTo>
                  <a:pt x="197141" y="106634"/>
                </a:lnTo>
                <a:cubicBezTo>
                  <a:pt x="195383" y="60011"/>
                  <a:pt x="157033" y="22754"/>
                  <a:pt x="109979" y="22754"/>
                </a:cubicBezTo>
                <a:close/>
              </a:path>
            </a:pathLst>
          </a:custGeom>
          <a:solidFill>
            <a:srgbClr val="F5F5F5"/>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Title 53">
            <a:extLst>
              <a:ext uri="{FF2B5EF4-FFF2-40B4-BE49-F238E27FC236}">
                <a16:creationId xmlns:a16="http://schemas.microsoft.com/office/drawing/2014/main" id="{C13F22A4-420B-2538-DCDE-5382AD4E35D5}"/>
              </a:ext>
            </a:extLst>
          </p:cNvPr>
          <p:cNvSpPr>
            <a:spLocks noGrp="1"/>
          </p:cNvSpPr>
          <p:nvPr>
            <p:ph type="title"/>
          </p:nvPr>
        </p:nvSpPr>
        <p:spPr/>
        <p:txBody>
          <a:bodyPr/>
          <a:lstStyle/>
          <a:p>
            <a:r>
              <a:rPr lang="en-US" b="0">
                <a:ea typeface="+mj-ea"/>
                <a:cs typeface="+mj-cs"/>
              </a:rPr>
              <a:t>PSTN Architecture: Teams Calling Plans</a:t>
            </a:r>
          </a:p>
        </p:txBody>
      </p:sp>
      <p:sp>
        <p:nvSpPr>
          <p:cNvPr id="8" name="TextBox 7">
            <a:extLst>
              <a:ext uri="{FF2B5EF4-FFF2-40B4-BE49-F238E27FC236}">
                <a16:creationId xmlns:a16="http://schemas.microsoft.com/office/drawing/2014/main" id="{62A80927-9F7E-A18D-4E11-22DF663B20D5}"/>
              </a:ext>
            </a:extLst>
          </p:cNvPr>
          <p:cNvSpPr txBox="1"/>
          <p:nvPr/>
        </p:nvSpPr>
        <p:spPr>
          <a:xfrm>
            <a:off x="1512453" y="1666884"/>
            <a:ext cx="7309436" cy="215444"/>
          </a:xfrm>
          <a:prstGeom prst="rect">
            <a:avLst/>
          </a:prstGeom>
          <a:noFill/>
        </p:spPr>
        <p:txBody>
          <a:bodyPr wrap="square" lIns="0" tIns="0" rIns="0" bIns="0" anchor="ctr">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5FC7"/>
                </a:solidFill>
                <a:effectLst/>
                <a:uLnTx/>
                <a:uFillTx/>
                <a:latin typeface="Segoe Sans Display Semibold"/>
                <a:ea typeface="+mn-ea"/>
                <a:cs typeface="+mn-cs"/>
              </a:rPr>
              <a:t>Teams Calling Plans: An all-in-the-cloud solution with Microsoft as your PSTN carrier.</a:t>
            </a:r>
          </a:p>
        </p:txBody>
      </p:sp>
      <p:grpSp>
        <p:nvGrpSpPr>
          <p:cNvPr id="2" name="Group 1" descr="Diagram showing Teams users using Teams phone that is Microsoft managed and that connects to PSTN Network through Voice Trunk and then to a call  ">
            <a:extLst>
              <a:ext uri="{FF2B5EF4-FFF2-40B4-BE49-F238E27FC236}">
                <a16:creationId xmlns:a16="http://schemas.microsoft.com/office/drawing/2014/main" id="{A376D207-B9CB-B5B6-BC37-60D6AA228B92}"/>
              </a:ext>
            </a:extLst>
          </p:cNvPr>
          <p:cNvGrpSpPr/>
          <p:nvPr/>
        </p:nvGrpSpPr>
        <p:grpSpPr>
          <a:xfrm>
            <a:off x="1201060" y="2308975"/>
            <a:ext cx="9666987" cy="2490688"/>
            <a:chOff x="1201060" y="2308975"/>
            <a:chExt cx="9666987" cy="2490688"/>
          </a:xfrm>
        </p:grpSpPr>
        <p:sp>
          <p:nvSpPr>
            <p:cNvPr id="91" name="Graphic 106">
              <a:extLst>
                <a:ext uri="{FF2B5EF4-FFF2-40B4-BE49-F238E27FC236}">
                  <a16:creationId xmlns:a16="http://schemas.microsoft.com/office/drawing/2014/main" id="{3BC824DC-F85E-9DA1-FD5B-64737FA29E23}"/>
                </a:ext>
              </a:extLst>
            </p:cNvPr>
            <p:cNvSpPr/>
            <p:nvPr/>
          </p:nvSpPr>
          <p:spPr>
            <a:xfrm>
              <a:off x="1819537" y="256321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89" name="Graphic 88">
              <a:extLst>
                <a:ext uri="{FF2B5EF4-FFF2-40B4-BE49-F238E27FC236}">
                  <a16:creationId xmlns:a16="http://schemas.microsoft.com/office/drawing/2014/main" id="{B334FBAB-3E64-7CCD-88CC-E50DDAD99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2598318"/>
              <a:ext cx="184312" cy="184312"/>
            </a:xfrm>
            <a:prstGeom prst="rect">
              <a:avLst/>
            </a:prstGeom>
          </p:spPr>
        </p:pic>
        <p:sp>
          <p:nvSpPr>
            <p:cNvPr id="96" name="Graphic 106">
              <a:extLst>
                <a:ext uri="{FF2B5EF4-FFF2-40B4-BE49-F238E27FC236}">
                  <a16:creationId xmlns:a16="http://schemas.microsoft.com/office/drawing/2014/main" id="{DF74E4BD-E121-825A-761A-57FC172715EF}"/>
                </a:ext>
              </a:extLst>
            </p:cNvPr>
            <p:cNvSpPr/>
            <p:nvPr/>
          </p:nvSpPr>
          <p:spPr>
            <a:xfrm>
              <a:off x="1819537" y="344077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93" name="Graphic 92">
              <a:extLst>
                <a:ext uri="{FF2B5EF4-FFF2-40B4-BE49-F238E27FC236}">
                  <a16:creationId xmlns:a16="http://schemas.microsoft.com/office/drawing/2014/main" id="{6D34B686-935C-DFD0-37D0-B94AA64F9D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3475878"/>
              <a:ext cx="184312" cy="184312"/>
            </a:xfrm>
            <a:prstGeom prst="rect">
              <a:avLst/>
            </a:prstGeom>
          </p:spPr>
        </p:pic>
        <p:sp>
          <p:nvSpPr>
            <p:cNvPr id="98" name="Graphic 106">
              <a:extLst>
                <a:ext uri="{FF2B5EF4-FFF2-40B4-BE49-F238E27FC236}">
                  <a16:creationId xmlns:a16="http://schemas.microsoft.com/office/drawing/2014/main" id="{7BB13024-693F-F489-2EAC-59B922B47A67}"/>
                </a:ext>
              </a:extLst>
            </p:cNvPr>
            <p:cNvSpPr/>
            <p:nvPr/>
          </p:nvSpPr>
          <p:spPr>
            <a:xfrm>
              <a:off x="1819537" y="431819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97" name="Graphic 96">
              <a:extLst>
                <a:ext uri="{FF2B5EF4-FFF2-40B4-BE49-F238E27FC236}">
                  <a16:creationId xmlns:a16="http://schemas.microsoft.com/office/drawing/2014/main" id="{FA8AB26C-B2CB-B583-09D6-70AA67D94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4353298"/>
              <a:ext cx="184312" cy="184312"/>
            </a:xfrm>
            <a:prstGeom prst="rect">
              <a:avLst/>
            </a:prstGeom>
          </p:spPr>
        </p:pic>
        <p:sp>
          <p:nvSpPr>
            <p:cNvPr id="138" name="Freeform: Shape 137">
              <a:extLst>
                <a:ext uri="{FF2B5EF4-FFF2-40B4-BE49-F238E27FC236}">
                  <a16:creationId xmlns:a16="http://schemas.microsoft.com/office/drawing/2014/main" id="{8C9639A9-9507-073B-86CA-3F853929ABAC}"/>
                </a:ext>
              </a:extLst>
            </p:cNvPr>
            <p:cNvSpPr>
              <a:spLocks noChangeAspect="1"/>
            </p:cNvSpPr>
            <p:nvPr/>
          </p:nvSpPr>
          <p:spPr>
            <a:xfrm>
              <a:off x="8995155" y="3317947"/>
              <a:ext cx="344108" cy="472744"/>
            </a:xfrm>
            <a:custGeom>
              <a:avLst/>
              <a:gdLst>
                <a:gd name="connsiteX0" fmla="*/ 121239 w 322747"/>
                <a:gd name="connsiteY0" fmla="*/ 261934 h 443400"/>
                <a:gd name="connsiteX1" fmla="*/ 98736 w 322747"/>
                <a:gd name="connsiteY1" fmla="*/ 326860 h 443400"/>
                <a:gd name="connsiteX2" fmla="*/ 224011 w 322747"/>
                <a:gd name="connsiteY2" fmla="*/ 326860 h 443400"/>
                <a:gd name="connsiteX3" fmla="*/ 201507 w 322747"/>
                <a:gd name="connsiteY3" fmla="*/ 261934 h 443400"/>
                <a:gd name="connsiteX4" fmla="*/ 167195 w 322747"/>
                <a:gd name="connsiteY4" fmla="*/ 162719 h 443400"/>
                <a:gd name="connsiteX5" fmla="*/ 161346 w 322747"/>
                <a:gd name="connsiteY5" fmla="*/ 165145 h 443400"/>
                <a:gd name="connsiteX6" fmla="*/ 155553 w 322747"/>
                <a:gd name="connsiteY6" fmla="*/ 162746 h 443400"/>
                <a:gd name="connsiteX7" fmla="*/ 155562 w 322747"/>
                <a:gd name="connsiteY7" fmla="*/ 162909 h 443400"/>
                <a:gd name="connsiteX8" fmla="*/ 129333 w 322747"/>
                <a:gd name="connsiteY8" fmla="*/ 238583 h 443400"/>
                <a:gd name="connsiteX9" fmla="*/ 193413 w 322747"/>
                <a:gd name="connsiteY9" fmla="*/ 238583 h 443400"/>
                <a:gd name="connsiteX10" fmla="*/ 167184 w 322747"/>
                <a:gd name="connsiteY10" fmla="*/ 162909 h 443400"/>
                <a:gd name="connsiteX11" fmla="*/ 161346 w 322747"/>
                <a:gd name="connsiteY11" fmla="*/ 88108 h 443400"/>
                <a:gd name="connsiteX12" fmla="*/ 131721 w 322747"/>
                <a:gd name="connsiteY12" fmla="*/ 117733 h 443400"/>
                <a:gd name="connsiteX13" fmla="*/ 161346 w 322747"/>
                <a:gd name="connsiteY13" fmla="*/ 147359 h 443400"/>
                <a:gd name="connsiteX14" fmla="*/ 190972 w 322747"/>
                <a:gd name="connsiteY14" fmla="*/ 117733 h 443400"/>
                <a:gd name="connsiteX15" fmla="*/ 161346 w 322747"/>
                <a:gd name="connsiteY15" fmla="*/ 88108 h 443400"/>
                <a:gd name="connsiteX16" fmla="*/ 161346 w 322747"/>
                <a:gd name="connsiteY16" fmla="*/ 70321 h 443400"/>
                <a:gd name="connsiteX17" fmla="*/ 208759 w 322747"/>
                <a:gd name="connsiteY17" fmla="*/ 117733 h 443400"/>
                <a:gd name="connsiteX18" fmla="*/ 194873 w 322747"/>
                <a:gd name="connsiteY18" fmla="*/ 151239 h 443400"/>
                <a:gd name="connsiteX19" fmla="*/ 187436 w 322747"/>
                <a:gd name="connsiteY19" fmla="*/ 154324 h 443400"/>
                <a:gd name="connsiteX20" fmla="*/ 189281 w 322747"/>
                <a:gd name="connsiteY20" fmla="*/ 155216 h 443400"/>
                <a:gd name="connsiteX21" fmla="*/ 283777 w 322747"/>
                <a:gd name="connsiteY21" fmla="*/ 427850 h 443400"/>
                <a:gd name="connsiteX22" fmla="*/ 276576 w 322747"/>
                <a:gd name="connsiteY22" fmla="*/ 442745 h 443400"/>
                <a:gd name="connsiteX23" fmla="*/ 261681 w 322747"/>
                <a:gd name="connsiteY23" fmla="*/ 435543 h 443400"/>
                <a:gd name="connsiteX24" fmla="*/ 232104 w 322747"/>
                <a:gd name="connsiteY24" fmla="*/ 350211 h 443400"/>
                <a:gd name="connsiteX25" fmla="*/ 90642 w 322747"/>
                <a:gd name="connsiteY25" fmla="*/ 350211 h 443400"/>
                <a:gd name="connsiteX26" fmla="*/ 61066 w 322747"/>
                <a:gd name="connsiteY26" fmla="*/ 435543 h 443400"/>
                <a:gd name="connsiteX27" fmla="*/ 46171 w 322747"/>
                <a:gd name="connsiteY27" fmla="*/ 442745 h 443400"/>
                <a:gd name="connsiteX28" fmla="*/ 38969 w 322747"/>
                <a:gd name="connsiteY28" fmla="*/ 427850 h 443400"/>
                <a:gd name="connsiteX29" fmla="*/ 133466 w 322747"/>
                <a:gd name="connsiteY29" fmla="*/ 155216 h 443400"/>
                <a:gd name="connsiteX30" fmla="*/ 135268 w 322747"/>
                <a:gd name="connsiteY30" fmla="*/ 154345 h 443400"/>
                <a:gd name="connsiteX31" fmla="*/ 127820 w 322747"/>
                <a:gd name="connsiteY31" fmla="*/ 151260 h 443400"/>
                <a:gd name="connsiteX32" fmla="*/ 113934 w 322747"/>
                <a:gd name="connsiteY32" fmla="*/ 117733 h 443400"/>
                <a:gd name="connsiteX33" fmla="*/ 161346 w 322747"/>
                <a:gd name="connsiteY33" fmla="*/ 70321 h 443400"/>
                <a:gd name="connsiteX34" fmla="*/ 216942 w 322747"/>
                <a:gd name="connsiteY34" fmla="*/ 44733 h 443400"/>
                <a:gd name="connsiteX35" fmla="*/ 234564 w 322747"/>
                <a:gd name="connsiteY35" fmla="*/ 44733 h 443400"/>
                <a:gd name="connsiteX36" fmla="*/ 234564 w 322747"/>
                <a:gd name="connsiteY36" fmla="*/ 191062 h 443400"/>
                <a:gd name="connsiteX37" fmla="*/ 216287 w 322747"/>
                <a:gd name="connsiteY37" fmla="*/ 191390 h 443400"/>
                <a:gd name="connsiteX38" fmla="*/ 215959 w 322747"/>
                <a:gd name="connsiteY38" fmla="*/ 173112 h 443400"/>
                <a:gd name="connsiteX39" fmla="*/ 216287 w 322747"/>
                <a:gd name="connsiteY39" fmla="*/ 172785 h 443400"/>
                <a:gd name="connsiteX40" fmla="*/ 216287 w 322747"/>
                <a:gd name="connsiteY40" fmla="*/ 63011 h 443400"/>
                <a:gd name="connsiteX41" fmla="*/ 216942 w 322747"/>
                <a:gd name="connsiteY41" fmla="*/ 44733 h 443400"/>
                <a:gd name="connsiteX42" fmla="*/ 97395 w 322747"/>
                <a:gd name="connsiteY42" fmla="*/ 40968 h 443400"/>
                <a:gd name="connsiteX43" fmla="*/ 106513 w 322747"/>
                <a:gd name="connsiteY43" fmla="*/ 44733 h 443400"/>
                <a:gd name="connsiteX44" fmla="*/ 106513 w 322747"/>
                <a:gd name="connsiteY44" fmla="*/ 63010 h 443400"/>
                <a:gd name="connsiteX45" fmla="*/ 106513 w 322747"/>
                <a:gd name="connsiteY45" fmla="*/ 172784 h 443400"/>
                <a:gd name="connsiteX46" fmla="*/ 105859 w 322747"/>
                <a:gd name="connsiteY46" fmla="*/ 191062 h 443400"/>
                <a:gd name="connsiteX47" fmla="*/ 88236 w 322747"/>
                <a:gd name="connsiteY47" fmla="*/ 191062 h 443400"/>
                <a:gd name="connsiteX48" fmla="*/ 88236 w 322747"/>
                <a:gd name="connsiteY48" fmla="*/ 44733 h 443400"/>
                <a:gd name="connsiteX49" fmla="*/ 97395 w 322747"/>
                <a:gd name="connsiteY49" fmla="*/ 40968 h 443400"/>
                <a:gd name="connsiteX50" fmla="*/ 47261 w 322747"/>
                <a:gd name="connsiteY50" fmla="*/ 3868 h 443400"/>
                <a:gd name="connsiteX51" fmla="*/ 64393 w 322747"/>
                <a:gd name="connsiteY51" fmla="*/ 3868 h 443400"/>
                <a:gd name="connsiteX52" fmla="*/ 64393 w 322747"/>
                <a:gd name="connsiteY52" fmla="*/ 20945 h 443400"/>
                <a:gd name="connsiteX53" fmla="*/ 64393 w 322747"/>
                <a:gd name="connsiteY53" fmla="*/ 214959 h 443400"/>
                <a:gd name="connsiteX54" fmla="*/ 64066 w 322747"/>
                <a:gd name="connsiteY54" fmla="*/ 232091 h 443400"/>
                <a:gd name="connsiteX55" fmla="*/ 47261 w 322747"/>
                <a:gd name="connsiteY55" fmla="*/ 232091 h 443400"/>
                <a:gd name="connsiteX56" fmla="*/ 47261 w 322747"/>
                <a:gd name="connsiteY56" fmla="*/ 3868 h 443400"/>
                <a:gd name="connsiteX57" fmla="*/ 274885 w 322747"/>
                <a:gd name="connsiteY57" fmla="*/ 3267 h 443400"/>
                <a:gd name="connsiteX58" fmla="*/ 275485 w 322747"/>
                <a:gd name="connsiteY58" fmla="*/ 3868 h 443400"/>
                <a:gd name="connsiteX59" fmla="*/ 275485 w 322747"/>
                <a:gd name="connsiteY59" fmla="*/ 3813 h 443400"/>
                <a:gd name="connsiteX60" fmla="*/ 275485 w 322747"/>
                <a:gd name="connsiteY60" fmla="*/ 232090 h 443400"/>
                <a:gd name="connsiteX61" fmla="*/ 258353 w 322747"/>
                <a:gd name="connsiteY61" fmla="*/ 231490 h 443400"/>
                <a:gd name="connsiteX62" fmla="*/ 258353 w 322747"/>
                <a:gd name="connsiteY62" fmla="*/ 215013 h 443400"/>
                <a:gd name="connsiteX63" fmla="*/ 258353 w 322747"/>
                <a:gd name="connsiteY63" fmla="*/ 21000 h 443400"/>
                <a:gd name="connsiteX64" fmla="*/ 257753 w 322747"/>
                <a:gd name="connsiteY64" fmla="*/ 3868 h 443400"/>
                <a:gd name="connsiteX65" fmla="*/ 274885 w 322747"/>
                <a:gd name="connsiteY65" fmla="*/ 3267 h 4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2747" h="443400">
                  <a:moveTo>
                    <a:pt x="121239" y="261934"/>
                  </a:moveTo>
                  <a:lnTo>
                    <a:pt x="98736" y="326860"/>
                  </a:lnTo>
                  <a:lnTo>
                    <a:pt x="224011" y="326860"/>
                  </a:lnTo>
                  <a:lnTo>
                    <a:pt x="201507" y="261934"/>
                  </a:lnTo>
                  <a:close/>
                  <a:moveTo>
                    <a:pt x="167195" y="162719"/>
                  </a:moveTo>
                  <a:lnTo>
                    <a:pt x="161346" y="165145"/>
                  </a:lnTo>
                  <a:lnTo>
                    <a:pt x="155553" y="162746"/>
                  </a:lnTo>
                  <a:lnTo>
                    <a:pt x="155562" y="162909"/>
                  </a:lnTo>
                  <a:lnTo>
                    <a:pt x="129333" y="238583"/>
                  </a:lnTo>
                  <a:lnTo>
                    <a:pt x="193413" y="238583"/>
                  </a:lnTo>
                  <a:lnTo>
                    <a:pt x="167184" y="162909"/>
                  </a:lnTo>
                  <a:close/>
                  <a:moveTo>
                    <a:pt x="161346" y="88108"/>
                  </a:moveTo>
                  <a:cubicBezTo>
                    <a:pt x="144978" y="88108"/>
                    <a:pt x="131721" y="101365"/>
                    <a:pt x="131721" y="117733"/>
                  </a:cubicBezTo>
                  <a:cubicBezTo>
                    <a:pt x="131721" y="134101"/>
                    <a:pt x="145033" y="147359"/>
                    <a:pt x="161346" y="147359"/>
                  </a:cubicBezTo>
                  <a:cubicBezTo>
                    <a:pt x="177714" y="147359"/>
                    <a:pt x="190972" y="134101"/>
                    <a:pt x="190972" y="117733"/>
                  </a:cubicBezTo>
                  <a:cubicBezTo>
                    <a:pt x="190972" y="101365"/>
                    <a:pt x="177714" y="88108"/>
                    <a:pt x="161346" y="88108"/>
                  </a:cubicBezTo>
                  <a:close/>
                  <a:moveTo>
                    <a:pt x="161346" y="70321"/>
                  </a:moveTo>
                  <a:cubicBezTo>
                    <a:pt x="187535" y="70321"/>
                    <a:pt x="208759" y="91600"/>
                    <a:pt x="208759" y="117733"/>
                  </a:cubicBezTo>
                  <a:cubicBezTo>
                    <a:pt x="208759" y="130800"/>
                    <a:pt x="203453" y="142653"/>
                    <a:pt x="194873" y="151239"/>
                  </a:cubicBezTo>
                  <a:lnTo>
                    <a:pt x="187436" y="154324"/>
                  </a:lnTo>
                  <a:lnTo>
                    <a:pt x="189281" y="155216"/>
                  </a:lnTo>
                  <a:lnTo>
                    <a:pt x="283777" y="427850"/>
                  </a:lnTo>
                  <a:cubicBezTo>
                    <a:pt x="285905" y="433960"/>
                    <a:pt x="282686" y="440617"/>
                    <a:pt x="276576" y="442745"/>
                  </a:cubicBezTo>
                  <a:cubicBezTo>
                    <a:pt x="270465" y="444872"/>
                    <a:pt x="263809" y="441654"/>
                    <a:pt x="261681" y="435543"/>
                  </a:cubicBezTo>
                  <a:lnTo>
                    <a:pt x="232104" y="350211"/>
                  </a:lnTo>
                  <a:lnTo>
                    <a:pt x="90642" y="350211"/>
                  </a:lnTo>
                  <a:lnTo>
                    <a:pt x="61066" y="435543"/>
                  </a:lnTo>
                  <a:cubicBezTo>
                    <a:pt x="58938" y="441654"/>
                    <a:pt x="52282" y="444872"/>
                    <a:pt x="46171" y="442745"/>
                  </a:cubicBezTo>
                  <a:cubicBezTo>
                    <a:pt x="40060" y="440617"/>
                    <a:pt x="36841" y="433960"/>
                    <a:pt x="38969" y="427850"/>
                  </a:cubicBezTo>
                  <a:lnTo>
                    <a:pt x="133466" y="155216"/>
                  </a:lnTo>
                  <a:lnTo>
                    <a:pt x="135268" y="154345"/>
                  </a:lnTo>
                  <a:lnTo>
                    <a:pt x="127820" y="151260"/>
                  </a:lnTo>
                  <a:cubicBezTo>
                    <a:pt x="119240" y="142680"/>
                    <a:pt x="113934" y="130827"/>
                    <a:pt x="113934" y="117733"/>
                  </a:cubicBezTo>
                  <a:cubicBezTo>
                    <a:pt x="113934" y="91545"/>
                    <a:pt x="135158" y="70321"/>
                    <a:pt x="161346" y="70321"/>
                  </a:cubicBezTo>
                  <a:close/>
                  <a:moveTo>
                    <a:pt x="216942" y="44733"/>
                  </a:moveTo>
                  <a:cubicBezTo>
                    <a:pt x="221906" y="40096"/>
                    <a:pt x="229600" y="40096"/>
                    <a:pt x="234564" y="44733"/>
                  </a:cubicBezTo>
                  <a:cubicBezTo>
                    <a:pt x="274994" y="85162"/>
                    <a:pt x="274994" y="150633"/>
                    <a:pt x="234564" y="191062"/>
                  </a:cubicBezTo>
                  <a:cubicBezTo>
                    <a:pt x="229600" y="196191"/>
                    <a:pt x="221415" y="196355"/>
                    <a:pt x="216287" y="191390"/>
                  </a:cubicBezTo>
                  <a:cubicBezTo>
                    <a:pt x="211158" y="186424"/>
                    <a:pt x="210994" y="178241"/>
                    <a:pt x="215959" y="173112"/>
                  </a:cubicBezTo>
                  <a:cubicBezTo>
                    <a:pt x="216069" y="173003"/>
                    <a:pt x="216178" y="172894"/>
                    <a:pt x="216287" y="172785"/>
                  </a:cubicBezTo>
                  <a:cubicBezTo>
                    <a:pt x="246567" y="142504"/>
                    <a:pt x="246567" y="93346"/>
                    <a:pt x="216287" y="63011"/>
                  </a:cubicBezTo>
                  <a:cubicBezTo>
                    <a:pt x="211431" y="57773"/>
                    <a:pt x="211704" y="49589"/>
                    <a:pt x="216942" y="44733"/>
                  </a:cubicBezTo>
                  <a:close/>
                  <a:moveTo>
                    <a:pt x="97395" y="40968"/>
                  </a:moveTo>
                  <a:cubicBezTo>
                    <a:pt x="100703" y="40968"/>
                    <a:pt x="104004" y="42223"/>
                    <a:pt x="106513" y="44733"/>
                  </a:cubicBezTo>
                  <a:cubicBezTo>
                    <a:pt x="111533" y="49807"/>
                    <a:pt x="111533" y="57991"/>
                    <a:pt x="106513" y="63010"/>
                  </a:cubicBezTo>
                  <a:cubicBezTo>
                    <a:pt x="76178" y="93291"/>
                    <a:pt x="76178" y="142449"/>
                    <a:pt x="106513" y="172784"/>
                  </a:cubicBezTo>
                  <a:cubicBezTo>
                    <a:pt x="111369" y="178022"/>
                    <a:pt x="111096" y="186206"/>
                    <a:pt x="105859" y="191062"/>
                  </a:cubicBezTo>
                  <a:cubicBezTo>
                    <a:pt x="100894" y="195699"/>
                    <a:pt x="93201" y="195699"/>
                    <a:pt x="88236" y="191062"/>
                  </a:cubicBezTo>
                  <a:cubicBezTo>
                    <a:pt x="47808" y="150633"/>
                    <a:pt x="47808" y="85162"/>
                    <a:pt x="88236" y="44733"/>
                  </a:cubicBezTo>
                  <a:cubicBezTo>
                    <a:pt x="90773" y="42223"/>
                    <a:pt x="94087" y="40968"/>
                    <a:pt x="97395" y="40968"/>
                  </a:cubicBezTo>
                  <a:close/>
                  <a:moveTo>
                    <a:pt x="47261" y="3868"/>
                  </a:moveTo>
                  <a:cubicBezTo>
                    <a:pt x="52008" y="-879"/>
                    <a:pt x="59647" y="-879"/>
                    <a:pt x="64393" y="3868"/>
                  </a:cubicBezTo>
                  <a:lnTo>
                    <a:pt x="64393" y="20945"/>
                  </a:lnTo>
                  <a:cubicBezTo>
                    <a:pt x="10816" y="74523"/>
                    <a:pt x="10816" y="161382"/>
                    <a:pt x="64393" y="214959"/>
                  </a:cubicBezTo>
                  <a:cubicBezTo>
                    <a:pt x="69031" y="219760"/>
                    <a:pt x="68922" y="227454"/>
                    <a:pt x="64066" y="232091"/>
                  </a:cubicBezTo>
                  <a:cubicBezTo>
                    <a:pt x="59374" y="236620"/>
                    <a:pt x="51954" y="236620"/>
                    <a:pt x="47261" y="232091"/>
                  </a:cubicBezTo>
                  <a:cubicBezTo>
                    <a:pt x="-15754" y="169075"/>
                    <a:pt x="-15754" y="66885"/>
                    <a:pt x="47261" y="3868"/>
                  </a:cubicBezTo>
                  <a:close/>
                  <a:moveTo>
                    <a:pt x="274885" y="3267"/>
                  </a:moveTo>
                  <a:cubicBezTo>
                    <a:pt x="275103" y="3486"/>
                    <a:pt x="275321" y="3649"/>
                    <a:pt x="275485" y="3868"/>
                  </a:cubicBezTo>
                  <a:lnTo>
                    <a:pt x="275485" y="3813"/>
                  </a:lnTo>
                  <a:cubicBezTo>
                    <a:pt x="338501" y="66830"/>
                    <a:pt x="338501" y="169019"/>
                    <a:pt x="275485" y="232090"/>
                  </a:cubicBezTo>
                  <a:cubicBezTo>
                    <a:pt x="270574" y="236673"/>
                    <a:pt x="262936" y="236400"/>
                    <a:pt x="258353" y="231490"/>
                  </a:cubicBezTo>
                  <a:cubicBezTo>
                    <a:pt x="254042" y="226852"/>
                    <a:pt x="254042" y="219650"/>
                    <a:pt x="258353" y="215013"/>
                  </a:cubicBezTo>
                  <a:cubicBezTo>
                    <a:pt x="311931" y="161435"/>
                    <a:pt x="311931" y="74577"/>
                    <a:pt x="258353" y="21000"/>
                  </a:cubicBezTo>
                  <a:cubicBezTo>
                    <a:pt x="253442" y="16417"/>
                    <a:pt x="253169" y="8778"/>
                    <a:pt x="257753" y="3868"/>
                  </a:cubicBezTo>
                  <a:cubicBezTo>
                    <a:pt x="262336" y="-1043"/>
                    <a:pt x="269974" y="-1316"/>
                    <a:pt x="274885" y="3267"/>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cxnSp>
          <p:nvCxnSpPr>
            <p:cNvPr id="131" name="Straight Connector 130">
              <a:extLst>
                <a:ext uri="{FF2B5EF4-FFF2-40B4-BE49-F238E27FC236}">
                  <a16:creationId xmlns:a16="http://schemas.microsoft.com/office/drawing/2014/main" id="{A5D20B27-F083-04C6-A373-37188F1143AF}"/>
                </a:ext>
              </a:extLst>
            </p:cNvPr>
            <p:cNvCxnSpPr>
              <a:cxnSpLocks/>
            </p:cNvCxnSpPr>
            <p:nvPr/>
          </p:nvCxnSpPr>
          <p:spPr>
            <a:xfrm>
              <a:off x="9652705" y="3554319"/>
              <a:ext cx="870364"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10" descr="A shape highlighting Microsoft-managed">
              <a:extLst>
                <a:ext uri="{FF2B5EF4-FFF2-40B4-BE49-F238E27FC236}">
                  <a16:creationId xmlns:a16="http://schemas.microsoft.com/office/drawing/2014/main" id="{8BEA71E6-EC93-43D9-5C95-53E5FC4EE6D2}"/>
                </a:ext>
                <a:ext uri="{C183D7F6-B498-43B3-948B-1728B52AA6E4}">
                  <adec:decorative xmlns:adec="http://schemas.microsoft.com/office/drawing/2017/decorative" val="1"/>
                </a:ext>
              </a:extLst>
            </p:cNvPr>
            <p:cNvSpPr/>
            <p:nvPr/>
          </p:nvSpPr>
          <p:spPr bwMode="auto">
            <a:xfrm>
              <a:off x="2993401" y="2308975"/>
              <a:ext cx="5071164" cy="2490688"/>
            </a:xfrm>
            <a:prstGeom prst="roundRect">
              <a:avLst>
                <a:gd name="adj" fmla="val 3238"/>
              </a:avLst>
            </a:prstGeom>
            <a:solidFill>
              <a:schemeClr val="bg1">
                <a:lumMod val="95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5" name="TextBox 14">
              <a:extLst>
                <a:ext uri="{FF2B5EF4-FFF2-40B4-BE49-F238E27FC236}">
                  <a16:creationId xmlns:a16="http://schemas.microsoft.com/office/drawing/2014/main" id="{6CD265B5-1B2F-B7E2-F742-E1984F24488F}"/>
                </a:ext>
              </a:extLst>
            </p:cNvPr>
            <p:cNvSpPr txBox="1"/>
            <p:nvPr/>
          </p:nvSpPr>
          <p:spPr>
            <a:xfrm rot="16200000">
              <a:off x="742839" y="3446597"/>
              <a:ext cx="1131886" cy="215444"/>
            </a:xfrm>
            <a:prstGeom prst="rect">
              <a:avLst/>
            </a:prstGeom>
            <a:noFill/>
          </p:spPr>
          <p:txBody>
            <a:bodyPr wrap="square" lIns="0" tIns="0" rIns="0" bIns="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Teams </a:t>
              </a:r>
              <a:r>
                <a:rPr kumimoji="0" lang="en-IN" sz="1400" b="0" i="0" u="none" strike="noStrike" kern="1200" cap="none" spc="0" normalizeH="0" baseline="0" noProof="0">
                  <a:ln>
                    <a:noFill/>
                  </a:ln>
                  <a:solidFill>
                    <a:srgbClr val="5B5FC7"/>
                  </a:solidFill>
                  <a:effectLst/>
                  <a:uLnTx/>
                  <a:uFillTx/>
                  <a:latin typeface="Segoe Sans Display Semibold"/>
                  <a:ea typeface="+mn-ea"/>
                  <a:cs typeface="+mn-cs"/>
                </a:rPr>
                <a:t>Users</a:t>
              </a:r>
              <a:endParaRPr kumimoji="0" lang="en-US" sz="1400" b="0" i="0" u="none" strike="noStrike" kern="1200" cap="none" spc="0" normalizeH="0" baseline="0" noProof="0">
                <a:ln>
                  <a:noFill/>
                </a:ln>
                <a:solidFill>
                  <a:srgbClr val="5B5FC7"/>
                </a:solidFill>
                <a:effectLst/>
                <a:uLnTx/>
                <a:uFillTx/>
                <a:latin typeface="Segoe Sans Display Semibold"/>
                <a:ea typeface="+mn-ea"/>
                <a:cs typeface="+mn-cs"/>
              </a:endParaRPr>
            </a:p>
          </p:txBody>
        </p:sp>
        <p:grpSp>
          <p:nvGrpSpPr>
            <p:cNvPr id="38" name="Group 37" descr="A line connector connecting Teams Users to Teams phone under Microsoft-managed">
              <a:extLst>
                <a:ext uri="{FF2B5EF4-FFF2-40B4-BE49-F238E27FC236}">
                  <a16:creationId xmlns:a16="http://schemas.microsoft.com/office/drawing/2014/main" id="{5A93F5F9-27BB-685E-473C-3847AC892152}"/>
                </a:ext>
              </a:extLst>
            </p:cNvPr>
            <p:cNvGrpSpPr/>
            <p:nvPr/>
          </p:nvGrpSpPr>
          <p:grpSpPr>
            <a:xfrm>
              <a:off x="2243088" y="2695575"/>
              <a:ext cx="2838986" cy="1717489"/>
              <a:chOff x="2243088" y="2695575"/>
              <a:chExt cx="1485950" cy="1717489"/>
            </a:xfrm>
          </p:grpSpPr>
          <p:cxnSp>
            <p:nvCxnSpPr>
              <p:cNvPr id="35" name="Straight Connector 34">
                <a:extLst>
                  <a:ext uri="{FF2B5EF4-FFF2-40B4-BE49-F238E27FC236}">
                    <a16:creationId xmlns:a16="http://schemas.microsoft.com/office/drawing/2014/main" id="{8CCCB681-A6DB-225A-65E7-F05C7354BA33}"/>
                  </a:ext>
                </a:extLst>
              </p:cNvPr>
              <p:cNvCxnSpPr>
                <a:cxnSpLocks/>
              </p:cNvCxnSpPr>
              <p:nvPr/>
            </p:nvCxnSpPr>
            <p:spPr>
              <a:xfrm flipV="1">
                <a:off x="2243088" y="3554319"/>
                <a:ext cx="1479440"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3CB1D5-5B07-796D-2170-86BB1B721127}"/>
                  </a:ext>
                </a:extLst>
              </p:cNvPr>
              <p:cNvCxnSpPr>
                <a:cxnSpLocks/>
              </p:cNvCxnSpPr>
              <p:nvPr/>
            </p:nvCxnSpPr>
            <p:spPr>
              <a:xfrm>
                <a:off x="2257425" y="2695575"/>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C51D22-9C1C-AFBC-37CE-38000F0E9677}"/>
                  </a:ext>
                </a:extLst>
              </p:cNvPr>
              <p:cNvCxnSpPr>
                <a:cxnSpLocks/>
              </p:cNvCxnSpPr>
              <p:nvPr/>
            </p:nvCxnSpPr>
            <p:spPr>
              <a:xfrm flipH="1">
                <a:off x="2257425" y="3551051"/>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B90D4176-9C70-EC3B-07A2-27C7ABF2022A}"/>
                </a:ext>
              </a:extLst>
            </p:cNvPr>
            <p:cNvSpPr txBox="1"/>
            <p:nvPr/>
          </p:nvSpPr>
          <p:spPr>
            <a:xfrm>
              <a:off x="4614221" y="2504074"/>
              <a:ext cx="1829524" cy="29151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Microsoft-managed</a:t>
              </a:r>
            </a:p>
          </p:txBody>
        </p:sp>
        <p:pic>
          <p:nvPicPr>
            <p:cNvPr id="99" name="Graphic 98">
              <a:extLst>
                <a:ext uri="{FF2B5EF4-FFF2-40B4-BE49-F238E27FC236}">
                  <a16:creationId xmlns:a16="http://schemas.microsoft.com/office/drawing/2014/main" id="{131B5E2D-B34D-3131-124F-8F822E5FC3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3544" y="3288880"/>
              <a:ext cx="530878" cy="530878"/>
            </a:xfrm>
            <a:prstGeom prst="rect">
              <a:avLst/>
            </a:prstGeom>
          </p:spPr>
        </p:pic>
        <p:sp>
          <p:nvSpPr>
            <p:cNvPr id="17" name="TextBox 16">
              <a:extLst>
                <a:ext uri="{FF2B5EF4-FFF2-40B4-BE49-F238E27FC236}">
                  <a16:creationId xmlns:a16="http://schemas.microsoft.com/office/drawing/2014/main" id="{A72C7BF2-2FB3-2E46-C73E-670C6BC0174F}"/>
                </a:ext>
              </a:extLst>
            </p:cNvPr>
            <p:cNvSpPr txBox="1"/>
            <p:nvPr/>
          </p:nvSpPr>
          <p:spPr>
            <a:xfrm>
              <a:off x="4963040" y="4253998"/>
              <a:ext cx="1131886"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Teams Phone</a:t>
              </a:r>
              <a:endParaRPr kumimoji="0" lang="en-US" sz="1400" b="0" i="0" u="none" strike="noStrike" kern="1200" cap="none" spc="0" normalizeH="0" baseline="0" noProof="0">
                <a:ln>
                  <a:noFill/>
                </a:ln>
                <a:solidFill>
                  <a:srgbClr val="5B5FC7"/>
                </a:solidFill>
                <a:effectLst/>
                <a:uLnTx/>
                <a:uFillTx/>
                <a:latin typeface="Segoe Sans Display Semibold"/>
                <a:ea typeface="+mn-ea"/>
                <a:cs typeface="+mn-cs"/>
              </a:endParaRPr>
            </a:p>
          </p:txBody>
        </p:sp>
        <p:grpSp>
          <p:nvGrpSpPr>
            <p:cNvPr id="126" name="Group 125">
              <a:extLst>
                <a:ext uri="{FF2B5EF4-FFF2-40B4-BE49-F238E27FC236}">
                  <a16:creationId xmlns:a16="http://schemas.microsoft.com/office/drawing/2014/main" id="{45F16597-CF0F-5260-C36A-86CD4393A1A3}"/>
                </a:ext>
                <a:ext uri="{C183D7F6-B498-43B3-948B-1728B52AA6E4}">
                  <adec:decorative xmlns:adec="http://schemas.microsoft.com/office/drawing/2017/decorative" val="1"/>
                </a:ext>
              </a:extLst>
            </p:cNvPr>
            <p:cNvGrpSpPr/>
            <p:nvPr/>
          </p:nvGrpSpPr>
          <p:grpSpPr>
            <a:xfrm>
              <a:off x="6130693" y="3374608"/>
              <a:ext cx="2405450" cy="390302"/>
              <a:chOff x="6684761" y="3166296"/>
              <a:chExt cx="2256914" cy="344210"/>
            </a:xfrm>
          </p:grpSpPr>
          <p:sp>
            <p:nvSpPr>
              <p:cNvPr id="100" name="Oval 99">
                <a:extLst>
                  <a:ext uri="{FF2B5EF4-FFF2-40B4-BE49-F238E27FC236}">
                    <a16:creationId xmlns:a16="http://schemas.microsoft.com/office/drawing/2014/main" id="{8393C81A-6FB2-7540-9B39-6BA804A64A72}"/>
                  </a:ext>
                  <a:ext uri="{C183D7F6-B498-43B3-948B-1728B52AA6E4}">
                    <adec:decorative xmlns:adec="http://schemas.microsoft.com/office/drawing/2017/decorative" val="1"/>
                  </a:ext>
                </a:extLst>
              </p:cNvPr>
              <p:cNvSpPr/>
              <p:nvPr/>
            </p:nvSpPr>
            <p:spPr bwMode="auto">
              <a:xfrm>
                <a:off x="6799501" y="3207870"/>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2" name="Arc 101">
                <a:extLst>
                  <a:ext uri="{FF2B5EF4-FFF2-40B4-BE49-F238E27FC236}">
                    <a16:creationId xmlns:a16="http://schemas.microsoft.com/office/drawing/2014/main" id="{7086D70F-F39E-A325-B420-CCE8F62A7AD0}"/>
                  </a:ext>
                  <a:ext uri="{C183D7F6-B498-43B3-948B-1728B52AA6E4}">
                    <adec:decorative xmlns:adec="http://schemas.microsoft.com/office/drawing/2017/decorative" val="1"/>
                  </a:ext>
                </a:extLst>
              </p:cNvPr>
              <p:cNvSpPr/>
              <p:nvPr/>
            </p:nvSpPr>
            <p:spPr>
              <a:xfrm>
                <a:off x="8483284" y="3210885"/>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3" name="Arc 102">
                <a:extLst>
                  <a:ext uri="{FF2B5EF4-FFF2-40B4-BE49-F238E27FC236}">
                    <a16:creationId xmlns:a16="http://schemas.microsoft.com/office/drawing/2014/main" id="{F19A97CF-773E-C500-F3B5-D0B02B7FC0C9}"/>
                  </a:ext>
                  <a:ext uri="{C183D7F6-B498-43B3-948B-1728B52AA6E4}">
                    <adec:decorative xmlns:adec="http://schemas.microsoft.com/office/drawing/2017/decorative" val="1"/>
                  </a:ext>
                </a:extLst>
              </p:cNvPr>
              <p:cNvSpPr/>
              <p:nvPr/>
            </p:nvSpPr>
            <p:spPr>
              <a:xfrm rot="10800000">
                <a:off x="6721424" y="3166296"/>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4" name="Rectangle 103">
                <a:extLst>
                  <a:ext uri="{FF2B5EF4-FFF2-40B4-BE49-F238E27FC236}">
                    <a16:creationId xmlns:a16="http://schemas.microsoft.com/office/drawing/2014/main" id="{A3321013-540F-F00B-9064-258B78E4F2ED}"/>
                  </a:ext>
                  <a:ext uri="{C183D7F6-B498-43B3-948B-1728B52AA6E4}">
                    <adec:decorative xmlns:adec="http://schemas.microsoft.com/office/drawing/2017/decorative" val="1"/>
                  </a:ext>
                </a:extLst>
              </p:cNvPr>
              <p:cNvSpPr/>
              <p:nvPr/>
            </p:nvSpPr>
            <p:spPr bwMode="auto">
              <a:xfrm>
                <a:off x="8861243" y="335378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5" name="Rectangle 104">
                <a:extLst>
                  <a:ext uri="{FF2B5EF4-FFF2-40B4-BE49-F238E27FC236}">
                    <a16:creationId xmlns:a16="http://schemas.microsoft.com/office/drawing/2014/main" id="{7C34562E-10E5-735D-F6A8-7A2A6D374B53}"/>
                  </a:ext>
                  <a:ext uri="{C183D7F6-B498-43B3-948B-1728B52AA6E4}">
                    <adec:decorative xmlns:adec="http://schemas.microsoft.com/office/drawing/2017/decorative" val="1"/>
                  </a:ext>
                </a:extLst>
              </p:cNvPr>
              <p:cNvSpPr/>
              <p:nvPr/>
            </p:nvSpPr>
            <p:spPr bwMode="auto">
              <a:xfrm>
                <a:off x="6684761" y="330347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6" name="Rectangle 105">
                <a:extLst>
                  <a:ext uri="{FF2B5EF4-FFF2-40B4-BE49-F238E27FC236}">
                    <a16:creationId xmlns:a16="http://schemas.microsoft.com/office/drawing/2014/main" id="{6344B9DB-BE11-9E31-D694-0DAA4741FFF5}"/>
                  </a:ext>
                  <a:ext uri="{C183D7F6-B498-43B3-948B-1728B52AA6E4}">
                    <adec:decorative xmlns:adec="http://schemas.microsoft.com/office/drawing/2017/decorative" val="1"/>
                  </a:ext>
                </a:extLst>
              </p:cNvPr>
              <p:cNvSpPr/>
              <p:nvPr/>
            </p:nvSpPr>
            <p:spPr bwMode="auto">
              <a:xfrm flipH="1">
                <a:off x="8888589" y="3368691"/>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0" name="Rectangle 109">
                <a:extLst>
                  <a:ext uri="{FF2B5EF4-FFF2-40B4-BE49-F238E27FC236}">
                    <a16:creationId xmlns:a16="http://schemas.microsoft.com/office/drawing/2014/main" id="{97C52C22-532B-6E57-782F-BCC67D70C872}"/>
                  </a:ext>
                  <a:ext uri="{C183D7F6-B498-43B3-948B-1728B52AA6E4}">
                    <adec:decorative xmlns:adec="http://schemas.microsoft.com/office/drawing/2017/decorative" val="1"/>
                  </a:ext>
                </a:extLst>
              </p:cNvPr>
              <p:cNvSpPr/>
              <p:nvPr/>
            </p:nvSpPr>
            <p:spPr bwMode="auto">
              <a:xfrm flipH="1">
                <a:off x="6708800" y="3285697"/>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1" name="Oval 110">
                <a:extLst>
                  <a:ext uri="{FF2B5EF4-FFF2-40B4-BE49-F238E27FC236}">
                    <a16:creationId xmlns:a16="http://schemas.microsoft.com/office/drawing/2014/main" id="{5016030E-3C18-05A8-5843-7CD756794957}"/>
                  </a:ext>
                  <a:ext uri="{C183D7F6-B498-43B3-948B-1728B52AA6E4}">
                    <adec:decorative xmlns:adec="http://schemas.microsoft.com/office/drawing/2017/decorative" val="1"/>
                  </a:ext>
                </a:extLst>
              </p:cNvPr>
              <p:cNvSpPr/>
              <p:nvPr/>
            </p:nvSpPr>
            <p:spPr bwMode="auto">
              <a:xfrm>
                <a:off x="8365417"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2" name="Oval 111">
                <a:extLst>
                  <a:ext uri="{FF2B5EF4-FFF2-40B4-BE49-F238E27FC236}">
                    <a16:creationId xmlns:a16="http://schemas.microsoft.com/office/drawing/2014/main" id="{5653CBE0-97F7-5780-287F-86F7910E9270}"/>
                  </a:ext>
                  <a:ext uri="{C183D7F6-B498-43B3-948B-1728B52AA6E4}">
                    <adec:decorative xmlns:adec="http://schemas.microsoft.com/office/drawing/2017/decorative" val="1"/>
                  </a:ext>
                </a:extLst>
              </p:cNvPr>
              <p:cNvSpPr/>
              <p:nvPr/>
            </p:nvSpPr>
            <p:spPr bwMode="auto">
              <a:xfrm>
                <a:off x="8206915"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3" name="Oval 112">
                <a:extLst>
                  <a:ext uri="{FF2B5EF4-FFF2-40B4-BE49-F238E27FC236}">
                    <a16:creationId xmlns:a16="http://schemas.microsoft.com/office/drawing/2014/main" id="{A56A80C3-CC08-DA60-E724-32E4840677E1}"/>
                  </a:ext>
                  <a:ext uri="{C183D7F6-B498-43B3-948B-1728B52AA6E4}">
                    <adec:decorative xmlns:adec="http://schemas.microsoft.com/office/drawing/2017/decorative" val="1"/>
                  </a:ext>
                </a:extLst>
              </p:cNvPr>
              <p:cNvSpPr/>
              <p:nvPr/>
            </p:nvSpPr>
            <p:spPr bwMode="auto">
              <a:xfrm>
                <a:off x="8023850"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4" name="Oval 113">
                <a:extLst>
                  <a:ext uri="{FF2B5EF4-FFF2-40B4-BE49-F238E27FC236}">
                    <a16:creationId xmlns:a16="http://schemas.microsoft.com/office/drawing/2014/main" id="{25827EE7-668D-AB05-104F-BDE00CD7B939}"/>
                  </a:ext>
                  <a:ext uri="{C183D7F6-B498-43B3-948B-1728B52AA6E4}">
                    <adec:decorative xmlns:adec="http://schemas.microsoft.com/office/drawing/2017/decorative" val="1"/>
                  </a:ext>
                </a:extLst>
              </p:cNvPr>
              <p:cNvSpPr/>
              <p:nvPr/>
            </p:nvSpPr>
            <p:spPr bwMode="auto">
              <a:xfrm>
                <a:off x="7844924"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5" name="Oval 114">
                <a:extLst>
                  <a:ext uri="{FF2B5EF4-FFF2-40B4-BE49-F238E27FC236}">
                    <a16:creationId xmlns:a16="http://schemas.microsoft.com/office/drawing/2014/main" id="{C62AD552-3A87-6EB5-E58F-D906A962D245}"/>
                  </a:ext>
                  <a:ext uri="{C183D7F6-B498-43B3-948B-1728B52AA6E4}">
                    <adec:decorative xmlns:adec="http://schemas.microsoft.com/office/drawing/2017/decorative" val="1"/>
                  </a:ext>
                </a:extLst>
              </p:cNvPr>
              <p:cNvSpPr/>
              <p:nvPr/>
            </p:nvSpPr>
            <p:spPr bwMode="auto">
              <a:xfrm>
                <a:off x="7671482"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0" name="Oval 119">
                <a:extLst>
                  <a:ext uri="{FF2B5EF4-FFF2-40B4-BE49-F238E27FC236}">
                    <a16:creationId xmlns:a16="http://schemas.microsoft.com/office/drawing/2014/main" id="{02C4BCEA-A9A2-5088-AC7B-6F79C1507A3F}"/>
                  </a:ext>
                  <a:ext uri="{C183D7F6-B498-43B3-948B-1728B52AA6E4}">
                    <adec:decorative xmlns:adec="http://schemas.microsoft.com/office/drawing/2017/decorative" val="1"/>
                  </a:ext>
                </a:extLst>
              </p:cNvPr>
              <p:cNvSpPr/>
              <p:nvPr/>
            </p:nvSpPr>
            <p:spPr bwMode="auto">
              <a:xfrm>
                <a:off x="7505516"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1" name="Oval 120">
                <a:extLst>
                  <a:ext uri="{FF2B5EF4-FFF2-40B4-BE49-F238E27FC236}">
                    <a16:creationId xmlns:a16="http://schemas.microsoft.com/office/drawing/2014/main" id="{9236690F-663F-F5E3-7E83-1CF4C346A0DC}"/>
                  </a:ext>
                  <a:ext uri="{C183D7F6-B498-43B3-948B-1728B52AA6E4}">
                    <adec:decorative xmlns:adec="http://schemas.microsoft.com/office/drawing/2017/decorative" val="1"/>
                  </a:ext>
                </a:extLst>
              </p:cNvPr>
              <p:cNvSpPr/>
              <p:nvPr/>
            </p:nvSpPr>
            <p:spPr bwMode="auto">
              <a:xfrm>
                <a:off x="7332074"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2" name="Oval 121">
                <a:extLst>
                  <a:ext uri="{FF2B5EF4-FFF2-40B4-BE49-F238E27FC236}">
                    <a16:creationId xmlns:a16="http://schemas.microsoft.com/office/drawing/2014/main" id="{1CE836EF-67FD-57A9-4CE0-79D654AF1B8F}"/>
                  </a:ext>
                  <a:ext uri="{C183D7F6-B498-43B3-948B-1728B52AA6E4}">
                    <adec:decorative xmlns:adec="http://schemas.microsoft.com/office/drawing/2017/decorative" val="1"/>
                  </a:ext>
                </a:extLst>
              </p:cNvPr>
              <p:cNvSpPr/>
              <p:nvPr/>
            </p:nvSpPr>
            <p:spPr bwMode="auto">
              <a:xfrm>
                <a:off x="715513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3" name="Oval 122">
                <a:extLst>
                  <a:ext uri="{FF2B5EF4-FFF2-40B4-BE49-F238E27FC236}">
                    <a16:creationId xmlns:a16="http://schemas.microsoft.com/office/drawing/2014/main" id="{2723F087-1F21-186F-F2D4-DE3BA0491180}"/>
                  </a:ext>
                  <a:ext uri="{C183D7F6-B498-43B3-948B-1728B52AA6E4}">
                    <adec:decorative xmlns:adec="http://schemas.microsoft.com/office/drawing/2017/decorative" val="1"/>
                  </a:ext>
                </a:extLst>
              </p:cNvPr>
              <p:cNvSpPr/>
              <p:nvPr/>
            </p:nvSpPr>
            <p:spPr bwMode="auto">
              <a:xfrm>
                <a:off x="697848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4" name="Oval 123">
                <a:extLst>
                  <a:ext uri="{FF2B5EF4-FFF2-40B4-BE49-F238E27FC236}">
                    <a16:creationId xmlns:a16="http://schemas.microsoft.com/office/drawing/2014/main" id="{DDDB61D7-EBFA-AEA2-B933-91F7E0F1B314}"/>
                  </a:ext>
                  <a:ext uri="{C183D7F6-B498-43B3-948B-1728B52AA6E4}">
                    <adec:decorative xmlns:adec="http://schemas.microsoft.com/office/drawing/2017/decorative" val="1"/>
                  </a:ext>
                </a:extLst>
              </p:cNvPr>
              <p:cNvSpPr/>
              <p:nvPr/>
            </p:nvSpPr>
            <p:spPr bwMode="auto">
              <a:xfrm>
                <a:off x="8535681"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27" name="TextBox 126">
              <a:extLst>
                <a:ext uri="{FF2B5EF4-FFF2-40B4-BE49-F238E27FC236}">
                  <a16:creationId xmlns:a16="http://schemas.microsoft.com/office/drawing/2014/main" id="{2754E385-3265-CBEA-CC09-37D7EB93EB68}"/>
                </a:ext>
              </a:extLst>
            </p:cNvPr>
            <p:cNvSpPr txBox="1"/>
            <p:nvPr/>
          </p:nvSpPr>
          <p:spPr>
            <a:xfrm>
              <a:off x="6790580" y="3789778"/>
              <a:ext cx="1085676" cy="184666"/>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200" b="0" i="0" u="none" strike="noStrike" kern="1200" cap="none" spc="0" normalizeH="0" baseline="0" noProof="0">
                  <a:ln>
                    <a:noFill/>
                  </a:ln>
                  <a:solidFill>
                    <a:srgbClr val="000000"/>
                  </a:solidFill>
                  <a:effectLst/>
                  <a:uLnTx/>
                  <a:uFillTx/>
                  <a:latin typeface="Segoe Sans Display Semibold"/>
                  <a:ea typeface="+mn-ea"/>
                  <a:cs typeface="+mn-cs"/>
                </a:rPr>
                <a:t>Voice Trunk</a:t>
              </a:r>
            </a:p>
          </p:txBody>
        </p:sp>
        <p:sp>
          <p:nvSpPr>
            <p:cNvPr id="135" name="TextBox 134">
              <a:extLst>
                <a:ext uri="{FF2B5EF4-FFF2-40B4-BE49-F238E27FC236}">
                  <a16:creationId xmlns:a16="http://schemas.microsoft.com/office/drawing/2014/main" id="{5BAFAF57-1DE9-97C9-EDCC-E6FBE6D7EABA}"/>
                </a:ext>
              </a:extLst>
            </p:cNvPr>
            <p:cNvSpPr txBox="1"/>
            <p:nvPr/>
          </p:nvSpPr>
          <p:spPr>
            <a:xfrm>
              <a:off x="8518905" y="4253998"/>
              <a:ext cx="1296608"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PSTN Network</a:t>
              </a:r>
            </a:p>
          </p:txBody>
        </p:sp>
        <p:sp>
          <p:nvSpPr>
            <p:cNvPr id="139" name="Graphic 77" descr="Icon of a person with a phone at the bottom-right">
              <a:extLst>
                <a:ext uri="{FF2B5EF4-FFF2-40B4-BE49-F238E27FC236}">
                  <a16:creationId xmlns:a16="http://schemas.microsoft.com/office/drawing/2014/main" id="{678E181D-2E74-F95F-266D-C0919FFA9175}"/>
                </a:ext>
              </a:extLst>
            </p:cNvPr>
            <p:cNvSpPr/>
            <p:nvPr/>
          </p:nvSpPr>
          <p:spPr>
            <a:xfrm>
              <a:off x="10649009" y="3432643"/>
              <a:ext cx="219038" cy="24335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grpSp>
      <p:sp>
        <p:nvSpPr>
          <p:cNvPr id="143" name="Transform">
            <a:extLst>
              <a:ext uri="{FF2B5EF4-FFF2-40B4-BE49-F238E27FC236}">
                <a16:creationId xmlns:a16="http://schemas.microsoft.com/office/drawing/2014/main" id="{CAAE2C79-0211-7457-CDD8-D18D015BC900}"/>
              </a:ext>
            </a:extLst>
          </p:cNvPr>
          <p:cNvSpPr txBox="1">
            <a:spLocks/>
          </p:cNvSpPr>
          <p:nvPr/>
        </p:nvSpPr>
        <p:spPr>
          <a:xfrm>
            <a:off x="1259809" y="5823673"/>
            <a:ext cx="10204401" cy="249299"/>
          </a:xfrm>
          <a:prstGeom prst="rect">
            <a:avLst/>
          </a:prstGeom>
          <a:noFill/>
          <a:ln w="25400" cap="rnd">
            <a:noFill/>
          </a:ln>
        </p:spPr>
        <p:txBody>
          <a:bodyPr wrap="square" lIns="0" tIns="27432" rIns="0" bIns="27432" rtlCol="0" anchor="ctr" anchorCtr="0">
            <a:spAutoFit/>
          </a:bodyPr>
          <a:lstStyle>
            <a:defPPr>
              <a:defRPr lang="en-US"/>
            </a:defPPr>
            <a:lvl1pPr defTabSz="914102" fontAlgn="base">
              <a:lnSpc>
                <a:spcPct val="90000"/>
              </a:lnSpc>
              <a:spcBef>
                <a:spcPts val="1200"/>
              </a:spcBef>
              <a:spcAft>
                <a:spcPct val="0"/>
              </a:spcAft>
              <a:buSzPct val="90000"/>
              <a:defRPr sz="16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102" rtl="0" eaLnBrk="1" fontAlgn="base" latinLnBrk="0" hangingPunct="1">
              <a:lnSpc>
                <a:spcPct val="90000"/>
              </a:lnSpc>
              <a:spcBef>
                <a:spcPts val="1200"/>
              </a:spcBef>
              <a:spcAft>
                <a:spcPct val="0"/>
              </a:spcAft>
              <a:buClrTx/>
              <a:buSzPct val="90000"/>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rPr>
              <a:t>Tip: </a:t>
            </a:r>
            <a:r>
              <a:rPr kumimoji="0" lang="en-US" sz="1400" b="0" i="0" u="none" strike="noStrike" kern="0" cap="none" spc="0" normalizeH="0" baseline="0" noProof="0">
                <a:ln>
                  <a:noFill/>
                </a:ln>
                <a:solidFill>
                  <a:srgbClr val="FFFFFF"/>
                </a:solidFill>
                <a:effectLst/>
                <a:uLnTx/>
                <a:uFillTx/>
                <a:latin typeface="Segoe Sans Text"/>
                <a:ea typeface="+mn-ea"/>
                <a:cs typeface="Segoe UI" panose="020B0502040204020203" pitchFamily="34" charset="0"/>
              </a:rPr>
              <a:t>Teams Calling Plans do not require any customer provided telephony infrastructure and can be set up in minutes.</a:t>
            </a:r>
          </a:p>
        </p:txBody>
      </p:sp>
    </p:spTree>
    <p:extLst>
      <p:ext uri="{BB962C8B-B14F-4D97-AF65-F5344CB8AC3E}">
        <p14:creationId xmlns:p14="http://schemas.microsoft.com/office/powerpoint/2010/main" val="3334647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B242DE1-ECDF-736B-0349-4D98A88B6FA9}"/>
              </a:ext>
              <a:ext uri="{C183D7F6-B498-43B3-948B-1728B52AA6E4}">
                <adec:decorative xmlns:adec="http://schemas.microsoft.com/office/drawing/2017/decorative" val="1"/>
              </a:ext>
            </a:extLst>
          </p:cNvPr>
          <p:cNvSpPr/>
          <p:nvPr/>
        </p:nvSpPr>
        <p:spPr bwMode="auto">
          <a:xfrm>
            <a:off x="588963" y="1061926"/>
            <a:ext cx="11017250" cy="5376973"/>
          </a:xfrm>
          <a:prstGeom prst="roundRect">
            <a:avLst>
              <a:gd name="adj" fmla="val 3703"/>
            </a:avLst>
          </a:prstGeom>
          <a:gradFill flip="none" rotWithShape="1">
            <a:gsLst>
              <a:gs pos="0">
                <a:srgbClr val="FFF1E7"/>
              </a:gs>
              <a:gs pos="100000">
                <a:schemeClr val="accent4"/>
              </a:gs>
            </a:gsLst>
            <a:lin ang="5400000" scaled="0"/>
            <a:tileRect/>
          </a:gradFill>
          <a:ln w="12700">
            <a:solidFill>
              <a:schemeClr val="bg1"/>
            </a:solidFill>
            <a:headEnd type="none" w="med" len="med"/>
            <a:tailEnd type="none" w="med" len="med"/>
          </a:ln>
          <a:effectLst>
            <a:innerShdw blurRad="63500" dist="50800" dir="17400000">
              <a:srgbClr val="E0E0E0">
                <a:alpha val="50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2" name="Freeform: Shape 31">
            <a:extLst>
              <a:ext uri="{FF2B5EF4-FFF2-40B4-BE49-F238E27FC236}">
                <a16:creationId xmlns:a16="http://schemas.microsoft.com/office/drawing/2014/main" id="{1AF23728-39D8-14FA-ACA1-D924FBAE3ED3}"/>
              </a:ext>
              <a:ext uri="{C183D7F6-B498-43B3-948B-1728B52AA6E4}">
                <adec:decorative xmlns:adec="http://schemas.microsoft.com/office/drawing/2017/decorative" val="1"/>
              </a:ext>
            </a:extLst>
          </p:cNvPr>
          <p:cNvSpPr>
            <a:spLocks/>
          </p:cNvSpPr>
          <p:nvPr/>
        </p:nvSpPr>
        <p:spPr bwMode="auto">
          <a:xfrm>
            <a:off x="588964" y="1061926"/>
            <a:ext cx="1794730" cy="945354"/>
          </a:xfrm>
          <a:custGeom>
            <a:avLst/>
            <a:gdLst>
              <a:gd name="connsiteX0" fmla="*/ 248088 w 1794730"/>
              <a:gd name="connsiteY0" fmla="*/ 0 h 945354"/>
              <a:gd name="connsiteX1" fmla="*/ 1735856 w 1794730"/>
              <a:gd name="connsiteY1" fmla="*/ 1 h 945354"/>
              <a:gd name="connsiteX2" fmla="*/ 1794730 w 1794730"/>
              <a:gd name="connsiteY2" fmla="*/ 129515 h 945354"/>
              <a:gd name="connsiteX3" fmla="*/ 0 w 1794730"/>
              <a:gd name="connsiteY3" fmla="*/ 945354 h 945354"/>
              <a:gd name="connsiteX4" fmla="*/ 0 w 1794730"/>
              <a:gd name="connsiteY4" fmla="*/ 248089 h 945354"/>
              <a:gd name="connsiteX5" fmla="*/ 248088 w 1794730"/>
              <a:gd name="connsiteY5" fmla="*/ 0 h 9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4730" h="945354">
                <a:moveTo>
                  <a:pt x="248088" y="0"/>
                </a:moveTo>
                <a:lnTo>
                  <a:pt x="1735856" y="1"/>
                </a:lnTo>
                <a:lnTo>
                  <a:pt x="1794730" y="129515"/>
                </a:lnTo>
                <a:lnTo>
                  <a:pt x="0" y="945354"/>
                </a:lnTo>
                <a:lnTo>
                  <a:pt x="0" y="248089"/>
                </a:lnTo>
                <a:cubicBezTo>
                  <a:pt x="0" y="111073"/>
                  <a:pt x="111073" y="0"/>
                  <a:pt x="248088"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7" name="Rectangle: Rounded Corners 16">
            <a:extLst>
              <a:ext uri="{FF2B5EF4-FFF2-40B4-BE49-F238E27FC236}">
                <a16:creationId xmlns:a16="http://schemas.microsoft.com/office/drawing/2014/main" id="{C9C22375-DA30-A4AC-822A-F3D60D4DF457}"/>
              </a:ext>
              <a:ext uri="{C183D7F6-B498-43B3-948B-1728B52AA6E4}">
                <adec:decorative xmlns:adec="http://schemas.microsoft.com/office/drawing/2017/decorative" val="1"/>
              </a:ext>
            </a:extLst>
          </p:cNvPr>
          <p:cNvSpPr/>
          <p:nvPr/>
        </p:nvSpPr>
        <p:spPr bwMode="auto">
          <a:xfrm>
            <a:off x="789630" y="1273180"/>
            <a:ext cx="2490884" cy="4459963"/>
          </a:xfrm>
          <a:prstGeom prst="roundRect">
            <a:avLst>
              <a:gd name="adj" fmla="val 7077"/>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20" name="Rectangle: Rounded Corners 19">
            <a:extLst>
              <a:ext uri="{FF2B5EF4-FFF2-40B4-BE49-F238E27FC236}">
                <a16:creationId xmlns:a16="http://schemas.microsoft.com/office/drawing/2014/main" id="{B17DFFAE-7E34-4AA1-3B06-C4CEF809332B}"/>
              </a:ext>
              <a:ext uri="{C183D7F6-B498-43B3-948B-1728B52AA6E4}">
                <adec:decorative xmlns:adec="http://schemas.microsoft.com/office/drawing/2017/decorative" val="1"/>
              </a:ext>
            </a:extLst>
          </p:cNvPr>
          <p:cNvSpPr/>
          <p:nvPr/>
        </p:nvSpPr>
        <p:spPr bwMode="auto">
          <a:xfrm>
            <a:off x="3497974" y="1273180"/>
            <a:ext cx="2490884" cy="4459963"/>
          </a:xfrm>
          <a:prstGeom prst="roundRect">
            <a:avLst>
              <a:gd name="adj" fmla="val 7077"/>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30" name="Rectangle: Rounded Corners 29">
            <a:extLst>
              <a:ext uri="{FF2B5EF4-FFF2-40B4-BE49-F238E27FC236}">
                <a16:creationId xmlns:a16="http://schemas.microsoft.com/office/drawing/2014/main" id="{E39E4592-C830-1AC6-C6AC-639E6402D35A}"/>
              </a:ext>
              <a:ext uri="{C183D7F6-B498-43B3-948B-1728B52AA6E4}">
                <adec:decorative xmlns:adec="http://schemas.microsoft.com/office/drawing/2017/decorative" val="1"/>
              </a:ext>
            </a:extLst>
          </p:cNvPr>
          <p:cNvSpPr/>
          <p:nvPr/>
        </p:nvSpPr>
        <p:spPr bwMode="auto">
          <a:xfrm>
            <a:off x="6206318" y="1273180"/>
            <a:ext cx="2490884" cy="4459963"/>
          </a:xfrm>
          <a:prstGeom prst="roundRect">
            <a:avLst>
              <a:gd name="adj" fmla="val 7077"/>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31" name="Rectangle: Rounded Corners 30">
            <a:extLst>
              <a:ext uri="{FF2B5EF4-FFF2-40B4-BE49-F238E27FC236}">
                <a16:creationId xmlns:a16="http://schemas.microsoft.com/office/drawing/2014/main" id="{D355A93B-AABE-6516-A4C7-6156AEBAC2A9}"/>
              </a:ext>
              <a:ext uri="{C183D7F6-B498-43B3-948B-1728B52AA6E4}">
                <adec:decorative xmlns:adec="http://schemas.microsoft.com/office/drawing/2017/decorative" val="1"/>
              </a:ext>
            </a:extLst>
          </p:cNvPr>
          <p:cNvSpPr/>
          <p:nvPr/>
        </p:nvSpPr>
        <p:spPr bwMode="auto">
          <a:xfrm>
            <a:off x="8914662" y="1273180"/>
            <a:ext cx="2490884" cy="4459963"/>
          </a:xfrm>
          <a:prstGeom prst="roundRect">
            <a:avLst>
              <a:gd name="adj" fmla="val 7077"/>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33" name="Isosceles Triangle 32">
            <a:extLst>
              <a:ext uri="{FF2B5EF4-FFF2-40B4-BE49-F238E27FC236}">
                <a16:creationId xmlns:a16="http://schemas.microsoft.com/office/drawing/2014/main" id="{F64091C4-FF49-4027-755C-0ABC14525A57}"/>
              </a:ext>
              <a:ext uri="{C183D7F6-B498-43B3-948B-1728B52AA6E4}">
                <adec:decorative xmlns:adec="http://schemas.microsoft.com/office/drawing/2017/decorative" val="1"/>
              </a:ext>
            </a:extLst>
          </p:cNvPr>
          <p:cNvSpPr/>
          <p:nvPr/>
        </p:nvSpPr>
        <p:spPr bwMode="auto">
          <a:xfrm flipV="1">
            <a:off x="835596" y="1782722"/>
            <a:ext cx="2398952" cy="366146"/>
          </a:xfrm>
          <a:prstGeom prst="triangle">
            <a:avLst/>
          </a:prstGeom>
          <a:gradFill>
            <a:gsLst>
              <a:gs pos="0">
                <a:schemeClr val="bg1">
                  <a:alpha val="12000"/>
                </a:schemeClr>
              </a:gs>
              <a:gs pos="100000">
                <a:schemeClr val="bg1"/>
              </a:gs>
            </a:gsLst>
            <a:lin ang="16200000" scaled="1"/>
          </a:gradFill>
          <a:ln>
            <a:noFill/>
            <a:headEnd type="none" w="med" len="med"/>
            <a:tailEnd type="none" w="med" len="med"/>
          </a:ln>
          <a:effectLst>
            <a:outerShdw blurRad="50800" dist="38100" dir="5400000" algn="t"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5" name="Isosceles Triangle 34">
            <a:extLst>
              <a:ext uri="{FF2B5EF4-FFF2-40B4-BE49-F238E27FC236}">
                <a16:creationId xmlns:a16="http://schemas.microsoft.com/office/drawing/2014/main" id="{E09A73D1-DA48-7DC5-74D8-1AAA9317FE03}"/>
              </a:ext>
              <a:ext uri="{C183D7F6-B498-43B3-948B-1728B52AA6E4}">
                <adec:decorative xmlns:adec="http://schemas.microsoft.com/office/drawing/2017/decorative" val="1"/>
              </a:ext>
            </a:extLst>
          </p:cNvPr>
          <p:cNvSpPr/>
          <p:nvPr/>
        </p:nvSpPr>
        <p:spPr bwMode="auto">
          <a:xfrm flipV="1">
            <a:off x="3543940" y="1782722"/>
            <a:ext cx="2398952" cy="366146"/>
          </a:xfrm>
          <a:prstGeom prst="triangle">
            <a:avLst/>
          </a:prstGeom>
          <a:gradFill>
            <a:gsLst>
              <a:gs pos="0">
                <a:schemeClr val="bg1">
                  <a:alpha val="12000"/>
                </a:schemeClr>
              </a:gs>
              <a:gs pos="100000">
                <a:schemeClr val="bg1"/>
              </a:gs>
            </a:gsLst>
            <a:lin ang="16200000" scaled="1"/>
          </a:gradFill>
          <a:ln>
            <a:noFill/>
            <a:headEnd type="none" w="med" len="med"/>
            <a:tailEnd type="none" w="med" len="med"/>
          </a:ln>
          <a:effectLst>
            <a:outerShdw blurRad="50800" dist="38100" dir="5400000" algn="t"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6" name="Isosceles Triangle 35">
            <a:extLst>
              <a:ext uri="{FF2B5EF4-FFF2-40B4-BE49-F238E27FC236}">
                <a16:creationId xmlns:a16="http://schemas.microsoft.com/office/drawing/2014/main" id="{90C8C91E-4E6A-846D-8D22-70C1656129F6}"/>
              </a:ext>
              <a:ext uri="{C183D7F6-B498-43B3-948B-1728B52AA6E4}">
                <adec:decorative xmlns:adec="http://schemas.microsoft.com/office/drawing/2017/decorative" val="1"/>
              </a:ext>
            </a:extLst>
          </p:cNvPr>
          <p:cNvSpPr/>
          <p:nvPr/>
        </p:nvSpPr>
        <p:spPr bwMode="auto">
          <a:xfrm flipV="1">
            <a:off x="6252284" y="1782722"/>
            <a:ext cx="2398952" cy="366146"/>
          </a:xfrm>
          <a:prstGeom prst="triangle">
            <a:avLst/>
          </a:prstGeom>
          <a:gradFill>
            <a:gsLst>
              <a:gs pos="0">
                <a:schemeClr val="bg1">
                  <a:alpha val="12000"/>
                </a:schemeClr>
              </a:gs>
              <a:gs pos="100000">
                <a:schemeClr val="bg1"/>
              </a:gs>
            </a:gsLst>
            <a:lin ang="16200000" scaled="1"/>
          </a:gradFill>
          <a:ln>
            <a:noFill/>
            <a:headEnd type="none" w="med" len="med"/>
            <a:tailEnd type="none" w="med" len="med"/>
          </a:ln>
          <a:effectLst>
            <a:outerShdw blurRad="50800" dist="38100" dir="5400000" algn="t"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7" name="Isosceles Triangle 36">
            <a:extLst>
              <a:ext uri="{FF2B5EF4-FFF2-40B4-BE49-F238E27FC236}">
                <a16:creationId xmlns:a16="http://schemas.microsoft.com/office/drawing/2014/main" id="{C092BADA-2101-09D8-BA76-2F691C8684B2}"/>
              </a:ext>
              <a:ext uri="{C183D7F6-B498-43B3-948B-1728B52AA6E4}">
                <adec:decorative xmlns:adec="http://schemas.microsoft.com/office/drawing/2017/decorative" val="1"/>
              </a:ext>
            </a:extLst>
          </p:cNvPr>
          <p:cNvSpPr/>
          <p:nvPr/>
        </p:nvSpPr>
        <p:spPr bwMode="auto">
          <a:xfrm flipV="1">
            <a:off x="8960628" y="1782722"/>
            <a:ext cx="2398952" cy="366146"/>
          </a:xfrm>
          <a:prstGeom prst="triangle">
            <a:avLst/>
          </a:prstGeom>
          <a:gradFill>
            <a:gsLst>
              <a:gs pos="0">
                <a:schemeClr val="bg1">
                  <a:alpha val="12000"/>
                </a:schemeClr>
              </a:gs>
              <a:gs pos="100000">
                <a:schemeClr val="bg1"/>
              </a:gs>
            </a:gsLst>
            <a:lin ang="16200000" scaled="1"/>
          </a:gradFill>
          <a:ln>
            <a:noFill/>
            <a:headEnd type="none" w="med" len="med"/>
            <a:tailEnd type="none" w="med" len="med"/>
          </a:ln>
          <a:effectLst>
            <a:outerShdw blurRad="50800" dist="38100" dir="5400000" algn="t"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B5061F13-C00B-BA89-9EE1-37FD45A2F49E}"/>
              </a:ext>
              <a:ext uri="{C183D7F6-B498-43B3-948B-1728B52AA6E4}">
                <adec:decorative xmlns:adec="http://schemas.microsoft.com/office/drawing/2017/decorative" val="1"/>
              </a:ext>
            </a:extLst>
          </p:cNvPr>
          <p:cNvSpPr/>
          <p:nvPr/>
        </p:nvSpPr>
        <p:spPr bwMode="auto">
          <a:xfrm>
            <a:off x="857044" y="4420325"/>
            <a:ext cx="2356056" cy="1242061"/>
          </a:xfrm>
          <a:prstGeom prst="roundRect">
            <a:avLst>
              <a:gd name="adj" fmla="val 732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1" name="Rectangle: Rounded Corners 50">
            <a:extLst>
              <a:ext uri="{FF2B5EF4-FFF2-40B4-BE49-F238E27FC236}">
                <a16:creationId xmlns:a16="http://schemas.microsoft.com/office/drawing/2014/main" id="{43AF5B9C-174D-BAA2-2398-33EE5E4CDC9B}"/>
              </a:ext>
              <a:ext uri="{C183D7F6-B498-43B3-948B-1728B52AA6E4}">
                <adec:decorative xmlns:adec="http://schemas.microsoft.com/office/drawing/2017/decorative" val="1"/>
              </a:ext>
            </a:extLst>
          </p:cNvPr>
          <p:cNvSpPr/>
          <p:nvPr/>
        </p:nvSpPr>
        <p:spPr bwMode="auto">
          <a:xfrm>
            <a:off x="3565388" y="4420325"/>
            <a:ext cx="2356056" cy="1242061"/>
          </a:xfrm>
          <a:prstGeom prst="roundRect">
            <a:avLst>
              <a:gd name="adj" fmla="val 732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2" name="Rectangle: Rounded Corners 51">
            <a:extLst>
              <a:ext uri="{FF2B5EF4-FFF2-40B4-BE49-F238E27FC236}">
                <a16:creationId xmlns:a16="http://schemas.microsoft.com/office/drawing/2014/main" id="{4E72F89A-DD3D-EEAD-D051-E64EB29B7C64}"/>
              </a:ext>
              <a:ext uri="{C183D7F6-B498-43B3-948B-1728B52AA6E4}">
                <adec:decorative xmlns:adec="http://schemas.microsoft.com/office/drawing/2017/decorative" val="1"/>
              </a:ext>
            </a:extLst>
          </p:cNvPr>
          <p:cNvSpPr/>
          <p:nvPr/>
        </p:nvSpPr>
        <p:spPr bwMode="auto">
          <a:xfrm>
            <a:off x="6273732" y="4420325"/>
            <a:ext cx="2356056" cy="1242061"/>
          </a:xfrm>
          <a:prstGeom prst="roundRect">
            <a:avLst>
              <a:gd name="adj" fmla="val 732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3" name="Rectangle: Rounded Corners 52">
            <a:extLst>
              <a:ext uri="{FF2B5EF4-FFF2-40B4-BE49-F238E27FC236}">
                <a16:creationId xmlns:a16="http://schemas.microsoft.com/office/drawing/2014/main" id="{8047BCFF-B729-7C41-59C8-7DD060A6EB1B}"/>
              </a:ext>
              <a:ext uri="{C183D7F6-B498-43B3-948B-1728B52AA6E4}">
                <adec:decorative xmlns:adec="http://schemas.microsoft.com/office/drawing/2017/decorative" val="1"/>
              </a:ext>
            </a:extLst>
          </p:cNvPr>
          <p:cNvSpPr/>
          <p:nvPr/>
        </p:nvSpPr>
        <p:spPr bwMode="auto">
          <a:xfrm>
            <a:off x="8982076" y="4420325"/>
            <a:ext cx="2356056" cy="1242061"/>
          </a:xfrm>
          <a:prstGeom prst="roundRect">
            <a:avLst>
              <a:gd name="adj" fmla="val 7321"/>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82B4C21-06D6-B1D2-CAE8-F0F8FCC4C047}"/>
              </a:ext>
            </a:extLst>
          </p:cNvPr>
          <p:cNvSpPr>
            <a:spLocks noGrp="1"/>
          </p:cNvSpPr>
          <p:nvPr>
            <p:ph type="title"/>
          </p:nvPr>
        </p:nvSpPr>
        <p:spPr>
          <a:xfrm>
            <a:off x="588263" y="457200"/>
            <a:ext cx="11018520" cy="430887"/>
          </a:xfrm>
        </p:spPr>
        <p:txBody>
          <a:bodyPr lIns="0" tIns="0" rIns="0" bIns="0"/>
          <a:lstStyle/>
          <a:p>
            <a:r>
              <a:rPr lang="en-US"/>
              <a:t>Teams Calling Plans options</a:t>
            </a:r>
          </a:p>
        </p:txBody>
      </p:sp>
      <p:sp>
        <p:nvSpPr>
          <p:cNvPr id="38" name="Rectangle 37">
            <a:extLst>
              <a:ext uri="{FF2B5EF4-FFF2-40B4-BE49-F238E27FC236}">
                <a16:creationId xmlns:a16="http://schemas.microsoft.com/office/drawing/2014/main" id="{6B316B45-E98A-3F8D-16EE-60ABB544E1D4}"/>
              </a:ext>
            </a:extLst>
          </p:cNvPr>
          <p:cNvSpPr/>
          <p:nvPr/>
        </p:nvSpPr>
        <p:spPr>
          <a:xfrm>
            <a:off x="1293683" y="1478444"/>
            <a:ext cx="1482778"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78269" rtl="0" eaLnBrk="1" fontAlgn="base" latinLnBrk="0" hangingPunct="1">
              <a:spcBef>
                <a:spcPct val="0"/>
              </a:spcBef>
              <a:spcAft>
                <a:spcPts val="575"/>
              </a:spcAft>
              <a:buClrTx/>
              <a:buSzPct val="120000"/>
              <a:buFontTx/>
              <a:buNone/>
              <a:tabLst/>
              <a:defRPr/>
            </a:pPr>
            <a:r>
              <a:rPr kumimoji="0" lang="en-US" sz="1600" b="0" i="0" u="none" strike="noStrike" kern="0" cap="none" normalizeH="0" baseline="0" noProof="0">
                <a:ln>
                  <a:noFill/>
                </a:ln>
                <a:solidFill>
                  <a:schemeClr val="accent1"/>
                </a:solidFill>
                <a:effectLst/>
                <a:uLnTx/>
                <a:uFillTx/>
                <a:latin typeface="Segoe Sans Display Semibold"/>
                <a:ea typeface="+mn-ea"/>
                <a:cs typeface="+mn-cs"/>
              </a:rPr>
              <a:t>Pay-As-You-Go</a:t>
            </a:r>
            <a:r>
              <a:rPr kumimoji="0" lang="en-US" sz="1600" b="0" i="0" u="none" strike="noStrike" kern="0" cap="none" normalizeH="0" baseline="30000" noProof="0">
                <a:ln>
                  <a:noFill/>
                </a:ln>
                <a:solidFill>
                  <a:schemeClr val="accent1"/>
                </a:solidFill>
                <a:effectLst/>
                <a:uLnTx/>
                <a:uFillTx/>
                <a:latin typeface="Segoe Sans Display Semibold"/>
                <a:ea typeface="+mn-ea"/>
                <a:cs typeface="+mn-cs"/>
              </a:rPr>
              <a:t>1</a:t>
            </a:r>
          </a:p>
        </p:txBody>
      </p:sp>
      <p:sp>
        <p:nvSpPr>
          <p:cNvPr id="55" name="Rectangle 54">
            <a:extLst>
              <a:ext uri="{FF2B5EF4-FFF2-40B4-BE49-F238E27FC236}">
                <a16:creationId xmlns:a16="http://schemas.microsoft.com/office/drawing/2014/main" id="{DDD31BFF-147F-CFF4-F02C-EB1CC9A63E5A}"/>
              </a:ext>
            </a:extLst>
          </p:cNvPr>
          <p:cNvSpPr/>
          <p:nvPr/>
        </p:nvSpPr>
        <p:spPr bwMode="auto">
          <a:xfrm>
            <a:off x="1048138" y="2275784"/>
            <a:ext cx="1973868" cy="692497"/>
          </a:xfrm>
          <a:prstGeom prst="rect">
            <a:avLst/>
          </a:prstGeom>
          <a:noFill/>
          <a:ln w="1079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defTabSz="895482" fontAlgn="base">
              <a:spcAft>
                <a:spcPts val="600"/>
              </a:spcAft>
              <a:defRPr/>
            </a:pPr>
            <a:r>
              <a:rPr lang="en-US" sz="1400" kern="900">
                <a:ln w="3175">
                  <a:noFill/>
                </a:ln>
                <a:latin typeface="Segoe Sans Display Semibold"/>
                <a:cs typeface="Segoe UI" panose="020B0502040204020203" pitchFamily="34" charset="0"/>
              </a:rPr>
              <a:t>Domestic </a:t>
            </a:r>
            <a:br>
              <a:rPr lang="en-US" sz="1400" kern="900">
                <a:ln w="3175">
                  <a:noFill/>
                </a:ln>
                <a:latin typeface="Segoe Sans Display Semibold"/>
                <a:cs typeface="Segoe UI" panose="020B0502040204020203" pitchFamily="34" charset="0"/>
              </a:rPr>
            </a:br>
            <a:r>
              <a:rPr lang="en-US" sz="1400" kern="900">
                <a:ln w="3175">
                  <a:noFill/>
                </a:ln>
                <a:latin typeface="Segoe Sans Display Semibold"/>
                <a:cs typeface="Segoe UI" panose="020B0502040204020203" pitchFamily="34" charset="0"/>
              </a:rPr>
              <a:t>outbound calling</a:t>
            </a:r>
            <a:endParaRPr lang="en-US" sz="1400" kern="900">
              <a:ln w="3175">
                <a:noFill/>
              </a:ln>
              <a:cs typeface="Segoe UI" panose="020B0502040204020203" pitchFamily="34" charset="0"/>
            </a:endParaRPr>
          </a:p>
          <a:p>
            <a:pPr marL="0" marR="0" lvl="0" indent="0" algn="ctr" defTabSz="895482" rtl="0" eaLnBrk="1" fontAlgn="base" latinLnBrk="0" hangingPunct="1">
              <a:spcBef>
                <a:spcPts val="0"/>
              </a:spcBef>
              <a:spcAft>
                <a:spcPts val="1800"/>
              </a:spcAft>
              <a:buClrTx/>
              <a:buSzTx/>
              <a:buFontTx/>
              <a:buNone/>
              <a:tabLst/>
              <a:defRPr/>
            </a:pPr>
            <a:r>
              <a:rPr kumimoji="0" lang="en-US" sz="1200" b="0" i="0" u="none" strike="noStrike" kern="900" cap="none" normalizeH="0" baseline="0" noProof="0">
                <a:ln w="3175">
                  <a:noFill/>
                </a:ln>
                <a:effectLst/>
                <a:uLnTx/>
                <a:uFillTx/>
                <a:ea typeface="+mn-ea"/>
                <a:cs typeface="Segoe UI" panose="020B0502040204020203" pitchFamily="34" charset="0"/>
              </a:rPr>
              <a:t>Pay-As-You-Go</a:t>
            </a:r>
          </a:p>
        </p:txBody>
      </p:sp>
      <p:sp>
        <p:nvSpPr>
          <p:cNvPr id="59" name="Rectangle 58">
            <a:extLst>
              <a:ext uri="{FF2B5EF4-FFF2-40B4-BE49-F238E27FC236}">
                <a16:creationId xmlns:a16="http://schemas.microsoft.com/office/drawing/2014/main" id="{0B75818C-4790-C6AA-4668-FFE1CA04F04A}"/>
              </a:ext>
            </a:extLst>
          </p:cNvPr>
          <p:cNvSpPr/>
          <p:nvPr/>
        </p:nvSpPr>
        <p:spPr bwMode="auto">
          <a:xfrm>
            <a:off x="1048138" y="4625857"/>
            <a:ext cx="1973868"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95919" rtl="0" eaLnBrk="1" fontAlgn="base" latinLnBrk="0" hangingPunct="1">
              <a:spcBef>
                <a:spcPct val="0"/>
              </a:spcBef>
              <a:spcAft>
                <a:spcPts val="588"/>
              </a:spcAft>
              <a:buClrTx/>
              <a:buSzTx/>
              <a:buFontTx/>
              <a:buNone/>
              <a:tabLst/>
              <a:defRPr/>
            </a:pP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$2</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/Zone 1 (UK/CAN)</a:t>
            </a:r>
            <a:r>
              <a:rPr kumimoji="0" lang="en-US" sz="1100" b="0" i="0" u="none" strike="noStrike" kern="900" cap="none" normalizeH="0" baseline="30000" noProof="0">
                <a:ln w="3175">
                  <a:noFill/>
                </a:ln>
                <a:solidFill>
                  <a:schemeClr val="tx1"/>
                </a:solidFill>
                <a:effectLst/>
                <a:uLnTx/>
                <a:uFillTx/>
                <a:latin typeface="+mj-lt"/>
                <a:ea typeface="+mn-ea"/>
                <a:cs typeface="Segoe UI" panose="020B0502040204020203" pitchFamily="34" charset="0"/>
              </a:rPr>
              <a:t>2</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 </a:t>
            </a:r>
            <a:r>
              <a:rPr kumimoji="0" lang="en-US" sz="1100" b="1" i="0" u="none" strike="noStrike" kern="900" cap="none" normalizeH="0" baseline="0" noProof="0">
                <a:ln w="3175">
                  <a:noFill/>
                </a:ln>
                <a:solidFill>
                  <a:schemeClr val="tx1"/>
                </a:solidFill>
                <a:effectLst/>
                <a:uLnTx/>
                <a:uFillTx/>
                <a:latin typeface="+mj-lt"/>
                <a:ea typeface="+mn-ea"/>
                <a:cs typeface="Segoe UI" panose="020B0502040204020203" pitchFamily="34" charset="0"/>
              </a:rPr>
              <a:t>user/month</a:t>
            </a:r>
          </a:p>
          <a:p>
            <a:pPr marL="0" marR="0" lvl="0" indent="0" algn="ctr" defTabSz="895919" rtl="0" eaLnBrk="1" fontAlgn="base" latinLnBrk="0" hangingPunct="1">
              <a:spcBef>
                <a:spcPct val="0"/>
              </a:spcBef>
              <a:spcAft>
                <a:spcPts val="588"/>
              </a:spcAft>
              <a:buClrTx/>
              <a:buSzTx/>
              <a:buFontTx/>
              <a:buNone/>
              <a:tabLst/>
              <a:defRPr/>
            </a:pP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$3/Zone 1 (US)</a:t>
            </a:r>
            <a:r>
              <a:rPr kumimoji="0" lang="en-US" sz="1100" b="0" i="0" u="none" strike="noStrike" kern="900" cap="none" normalizeH="0" baseline="30000" noProof="0">
                <a:ln w="3175">
                  <a:noFill/>
                </a:ln>
                <a:solidFill>
                  <a:schemeClr val="tx1"/>
                </a:solidFill>
                <a:effectLst/>
                <a:uLnTx/>
                <a:uFillTx/>
                <a:latin typeface="+mj-lt"/>
                <a:ea typeface="+mn-ea"/>
                <a:cs typeface="Segoe UI" panose="020B0502040204020203" pitchFamily="34" charset="0"/>
              </a:rPr>
              <a:t>2</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 user/month</a:t>
            </a:r>
          </a:p>
          <a:p>
            <a:pPr marL="0" marR="0" lvl="0" indent="0" algn="ctr" defTabSz="895919" rtl="0" eaLnBrk="1" fontAlgn="base" latinLnBrk="0" hangingPunct="1">
              <a:spcBef>
                <a:spcPct val="0"/>
              </a:spcBef>
              <a:spcAft>
                <a:spcPts val="588"/>
              </a:spcAft>
              <a:buClrTx/>
              <a:buSzTx/>
              <a:buFontTx/>
              <a:buNone/>
              <a:tabLst/>
              <a:defRPr/>
            </a:pP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$3/Zone 2</a:t>
            </a:r>
            <a:r>
              <a:rPr kumimoji="0" lang="en-US" sz="1100" b="0" i="0" u="none" strike="noStrike" kern="900" cap="none" normalizeH="0" baseline="30000" noProof="0">
                <a:ln w="3175">
                  <a:noFill/>
                </a:ln>
                <a:solidFill>
                  <a:schemeClr val="tx1"/>
                </a:solidFill>
                <a:effectLst/>
                <a:uLnTx/>
                <a:uFillTx/>
                <a:latin typeface="+mj-lt"/>
                <a:ea typeface="+mn-ea"/>
                <a:cs typeface="Segoe UI" panose="020B0502040204020203" pitchFamily="34" charset="0"/>
              </a:rPr>
              <a:t>2</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 user/month</a:t>
            </a:r>
          </a:p>
        </p:txBody>
      </p:sp>
      <p:sp>
        <p:nvSpPr>
          <p:cNvPr id="39" name="Rectangle 38">
            <a:extLst>
              <a:ext uri="{FF2B5EF4-FFF2-40B4-BE49-F238E27FC236}">
                <a16:creationId xmlns:a16="http://schemas.microsoft.com/office/drawing/2014/main" id="{041D97D3-0BA4-6517-3091-5208E97EA72C}"/>
              </a:ext>
            </a:extLst>
          </p:cNvPr>
          <p:cNvSpPr/>
          <p:nvPr/>
        </p:nvSpPr>
        <p:spPr>
          <a:xfrm>
            <a:off x="3985997" y="1478444"/>
            <a:ext cx="1514838"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78269" rtl="0" eaLnBrk="1" fontAlgn="base" latinLnBrk="0" hangingPunct="1">
              <a:spcBef>
                <a:spcPct val="0"/>
              </a:spcBef>
              <a:spcAft>
                <a:spcPts val="575"/>
              </a:spcAft>
              <a:buClrTx/>
              <a:buSzPct val="120000"/>
              <a:buFontTx/>
              <a:buNone/>
              <a:tabLst/>
              <a:defRPr/>
            </a:pPr>
            <a:r>
              <a:rPr kumimoji="0" lang="en-US" sz="1600" b="0" i="0" u="none" strike="noStrike" kern="0" cap="none" normalizeH="0" baseline="0" noProof="0">
                <a:ln>
                  <a:noFill/>
                </a:ln>
                <a:solidFill>
                  <a:schemeClr val="accent1"/>
                </a:solidFill>
                <a:effectLst/>
                <a:uLnTx/>
                <a:uFillTx/>
                <a:latin typeface="Segoe Sans Display Semibold"/>
                <a:ea typeface="+mn-ea"/>
                <a:cs typeface="+mn-cs"/>
              </a:rPr>
              <a:t>120-Minute Plan</a:t>
            </a:r>
            <a:endParaRPr kumimoji="0" lang="en-US" sz="1600" b="0" i="0" u="none" strike="noStrike" kern="0" cap="none" normalizeH="0" baseline="30000" noProof="0">
              <a:ln>
                <a:noFill/>
              </a:ln>
              <a:solidFill>
                <a:schemeClr val="accent1"/>
              </a:solidFill>
              <a:effectLst/>
              <a:uLnTx/>
              <a:uFillTx/>
              <a:latin typeface="Segoe Sans Display Semibold"/>
              <a:ea typeface="+mn-ea"/>
              <a:cs typeface="+mn-cs"/>
            </a:endParaRPr>
          </a:p>
        </p:txBody>
      </p:sp>
      <p:sp>
        <p:nvSpPr>
          <p:cNvPr id="56" name="Rectangle 55">
            <a:extLst>
              <a:ext uri="{FF2B5EF4-FFF2-40B4-BE49-F238E27FC236}">
                <a16:creationId xmlns:a16="http://schemas.microsoft.com/office/drawing/2014/main" id="{6C9D43CB-0994-FA11-857C-CDFB5AEC7CAA}"/>
              </a:ext>
            </a:extLst>
          </p:cNvPr>
          <p:cNvSpPr/>
          <p:nvPr/>
        </p:nvSpPr>
        <p:spPr bwMode="auto">
          <a:xfrm>
            <a:off x="3756482" y="2275784"/>
            <a:ext cx="1973868" cy="692497"/>
          </a:xfrm>
          <a:prstGeom prst="rect">
            <a:avLst/>
          </a:prstGeom>
          <a:noFill/>
          <a:ln w="1079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defTabSz="895482" fontAlgn="base">
              <a:spcAft>
                <a:spcPts val="600"/>
              </a:spcAft>
              <a:defRPr/>
            </a:pPr>
            <a:r>
              <a:rPr lang="en-US" sz="1400" kern="900">
                <a:ln w="3175">
                  <a:noFill/>
                </a:ln>
                <a:latin typeface="Segoe Sans Display Semibold"/>
                <a:cs typeface="Segoe UI" panose="020B0502040204020203" pitchFamily="34" charset="0"/>
              </a:rPr>
              <a:t>Domestic </a:t>
            </a:r>
            <a:br>
              <a:rPr lang="en-US" sz="1400" kern="900">
                <a:ln w="3175">
                  <a:noFill/>
                </a:ln>
                <a:latin typeface="Segoe Sans Display Semibold"/>
                <a:cs typeface="Segoe UI" panose="020B0502040204020203" pitchFamily="34" charset="0"/>
              </a:rPr>
            </a:br>
            <a:r>
              <a:rPr lang="en-US" sz="1400" kern="900">
                <a:ln w="3175">
                  <a:noFill/>
                </a:ln>
                <a:latin typeface="Segoe Sans Display Semibold"/>
                <a:cs typeface="Segoe UI" panose="020B0502040204020203" pitchFamily="34" charset="0"/>
              </a:rPr>
              <a:t>outbound calling</a:t>
            </a:r>
          </a:p>
          <a:p>
            <a:pPr algn="ctr" defTabSz="895482" fontAlgn="base">
              <a:spcAft>
                <a:spcPts val="1800"/>
              </a:spcAft>
              <a:defRPr/>
            </a:pPr>
            <a:r>
              <a:rPr lang="en-US" sz="1200" kern="900">
                <a:ln w="3175">
                  <a:noFill/>
                </a:ln>
                <a:cs typeface="Segoe UI" panose="020B0502040204020203" pitchFamily="34" charset="0"/>
              </a:rPr>
              <a:t>120 min/u/m</a:t>
            </a:r>
          </a:p>
        </p:txBody>
      </p:sp>
      <p:sp>
        <p:nvSpPr>
          <p:cNvPr id="60" name="Rectangle 59">
            <a:extLst>
              <a:ext uri="{FF2B5EF4-FFF2-40B4-BE49-F238E27FC236}">
                <a16:creationId xmlns:a16="http://schemas.microsoft.com/office/drawing/2014/main" id="{FAF4D167-95E1-06BB-7A97-884C43F5A6C1}"/>
              </a:ext>
            </a:extLst>
          </p:cNvPr>
          <p:cNvSpPr/>
          <p:nvPr/>
        </p:nvSpPr>
        <p:spPr bwMode="auto">
          <a:xfrm>
            <a:off x="3756482" y="4625857"/>
            <a:ext cx="1973868"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95919" rtl="0" eaLnBrk="1" fontAlgn="base" latinLnBrk="0" hangingPunct="1">
              <a:spcBef>
                <a:spcPct val="0"/>
              </a:spcBef>
              <a:spcAft>
                <a:spcPts val="588"/>
              </a:spcAft>
              <a:buClrTx/>
              <a:buSzTx/>
              <a:buFontTx/>
              <a:buNone/>
              <a:tabLst/>
              <a:defRPr/>
            </a:pP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6/user/month</a:t>
            </a:r>
            <a:endPar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endParaRPr>
          </a:p>
        </p:txBody>
      </p:sp>
      <p:sp>
        <p:nvSpPr>
          <p:cNvPr id="46" name="Rectangle 45">
            <a:extLst>
              <a:ext uri="{FF2B5EF4-FFF2-40B4-BE49-F238E27FC236}">
                <a16:creationId xmlns:a16="http://schemas.microsoft.com/office/drawing/2014/main" id="{4A5B1176-6800-9C89-CC58-D3039229217B}"/>
              </a:ext>
            </a:extLst>
          </p:cNvPr>
          <p:cNvSpPr/>
          <p:nvPr/>
        </p:nvSpPr>
        <p:spPr>
          <a:xfrm>
            <a:off x="6782413" y="1478444"/>
            <a:ext cx="1338695"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78269" rtl="0" eaLnBrk="1" fontAlgn="base" latinLnBrk="0" hangingPunct="1">
              <a:spcBef>
                <a:spcPct val="0"/>
              </a:spcBef>
              <a:spcAft>
                <a:spcPts val="575"/>
              </a:spcAft>
              <a:buClrTx/>
              <a:buSzPct val="120000"/>
              <a:buFontTx/>
              <a:buNone/>
              <a:tabLst/>
              <a:defRPr/>
            </a:pPr>
            <a:r>
              <a:rPr kumimoji="0" lang="en-US" sz="1600" b="0" i="0" u="none" strike="noStrike" kern="0" cap="none" normalizeH="0" baseline="0" noProof="0">
                <a:ln>
                  <a:noFill/>
                </a:ln>
                <a:solidFill>
                  <a:schemeClr val="accent1"/>
                </a:solidFill>
                <a:effectLst/>
                <a:uLnTx/>
                <a:uFillTx/>
                <a:latin typeface="Segoe Sans Display Semibold"/>
                <a:ea typeface="+mn-ea"/>
                <a:cs typeface="+mn-cs"/>
              </a:rPr>
              <a:t>Domestic Plan</a:t>
            </a:r>
          </a:p>
        </p:txBody>
      </p:sp>
      <p:sp>
        <p:nvSpPr>
          <p:cNvPr id="57" name="Rectangle 56">
            <a:extLst>
              <a:ext uri="{FF2B5EF4-FFF2-40B4-BE49-F238E27FC236}">
                <a16:creationId xmlns:a16="http://schemas.microsoft.com/office/drawing/2014/main" id="{A1F335CA-192E-B49C-AEAE-FE96792B54A6}"/>
              </a:ext>
            </a:extLst>
          </p:cNvPr>
          <p:cNvSpPr/>
          <p:nvPr/>
        </p:nvSpPr>
        <p:spPr bwMode="auto">
          <a:xfrm>
            <a:off x="6381820" y="2275784"/>
            <a:ext cx="2139880" cy="1138773"/>
          </a:xfrm>
          <a:prstGeom prst="rect">
            <a:avLst/>
          </a:prstGeom>
          <a:noFill/>
          <a:ln w="1079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defTabSz="895482" fontAlgn="base">
              <a:spcAft>
                <a:spcPts val="600"/>
              </a:spcAft>
              <a:defRPr/>
            </a:pPr>
            <a:r>
              <a:rPr lang="en-US" sz="1400" kern="900">
                <a:ln w="3175">
                  <a:noFill/>
                </a:ln>
                <a:latin typeface="Segoe Sans Display Semibold"/>
                <a:cs typeface="Segoe UI" panose="020B0502040204020203" pitchFamily="34" charset="0"/>
              </a:rPr>
              <a:t>Domestic </a:t>
            </a:r>
            <a:br>
              <a:rPr lang="en-US" sz="1400" kern="900">
                <a:ln w="3175">
                  <a:noFill/>
                </a:ln>
                <a:latin typeface="Segoe Sans Display Semibold"/>
                <a:cs typeface="Segoe UI" panose="020B0502040204020203" pitchFamily="34" charset="0"/>
              </a:rPr>
            </a:br>
            <a:r>
              <a:rPr lang="en-US" sz="1400" kern="900">
                <a:ln w="3175">
                  <a:noFill/>
                </a:ln>
                <a:latin typeface="Segoe Sans Display Semibold"/>
                <a:cs typeface="Segoe UI" panose="020B0502040204020203" pitchFamily="34" charset="0"/>
              </a:rPr>
              <a:t>outbound calling </a:t>
            </a:r>
          </a:p>
          <a:p>
            <a:pPr marL="0" marR="0" lvl="0" indent="0" algn="ctr" defTabSz="895482" rtl="0" eaLnBrk="1" fontAlgn="base" latinLnBrk="0" hangingPunct="1">
              <a:spcBef>
                <a:spcPts val="0"/>
              </a:spcBef>
              <a:spcAft>
                <a:spcPts val="600"/>
              </a:spcAft>
              <a:buClrTx/>
              <a:buSzTx/>
              <a:buFontTx/>
              <a:buNone/>
              <a:tabLst/>
              <a:defRPr/>
            </a:pPr>
            <a:r>
              <a:rPr kumimoji="0" lang="en-US" sz="1200" b="0" i="0" u="none" strike="noStrike" kern="900" cap="none" normalizeH="0" baseline="0" noProof="0">
                <a:ln w="3175">
                  <a:noFill/>
                </a:ln>
                <a:effectLst/>
                <a:uLnTx/>
                <a:uFillTx/>
                <a:ea typeface="+mn-ea"/>
                <a:cs typeface="Segoe UI" panose="020B0502040204020203" pitchFamily="34" charset="0"/>
              </a:rPr>
              <a:t>3,000 min/u/m – US/PR/CA/UK</a:t>
            </a:r>
          </a:p>
          <a:p>
            <a:pPr marL="0" marR="0" lvl="0" indent="0" algn="ctr" defTabSz="895482" rtl="0" eaLnBrk="1" fontAlgn="base" latinLnBrk="0" hangingPunct="1">
              <a:spcBef>
                <a:spcPts val="0"/>
              </a:spcBef>
              <a:spcAft>
                <a:spcPts val="1800"/>
              </a:spcAft>
              <a:buClrTx/>
              <a:buSzTx/>
              <a:buFontTx/>
              <a:buNone/>
              <a:tabLst/>
              <a:defRPr/>
            </a:pPr>
            <a:r>
              <a:rPr kumimoji="0" lang="en-US" sz="1200" b="0" i="0" u="none" strike="noStrike" kern="900" cap="none" normalizeH="0" baseline="0" noProof="0">
                <a:ln w="3175">
                  <a:noFill/>
                </a:ln>
                <a:effectLst/>
                <a:uLnTx/>
                <a:uFillTx/>
                <a:ea typeface="+mn-ea"/>
                <a:cs typeface="Segoe UI" panose="020B0502040204020203" pitchFamily="34" charset="0"/>
              </a:rPr>
              <a:t>1,200 min/u/m </a:t>
            </a:r>
            <a:r>
              <a:rPr kumimoji="0" lang="en-US" sz="1200" b="0" i="0" u="none" strike="noStrike" kern="1200" cap="none" normalizeH="0" baseline="0" noProof="0">
                <a:ln>
                  <a:noFill/>
                </a:ln>
                <a:effectLst/>
                <a:uLnTx/>
                <a:uFillTx/>
                <a:ea typeface="+mn-ea"/>
                <a:cs typeface="Segoe UI" panose="020B0502040204020203" pitchFamily="34" charset="0"/>
              </a:rPr>
              <a:t>– All other </a:t>
            </a:r>
            <a:br>
              <a:rPr kumimoji="0" lang="en-US" sz="1200" b="0" i="0" u="none" strike="noStrike" kern="1200" cap="none" normalizeH="0" baseline="0" noProof="0">
                <a:ln>
                  <a:noFill/>
                </a:ln>
                <a:effectLst/>
                <a:uLnTx/>
                <a:uFillTx/>
                <a:ea typeface="+mn-ea"/>
                <a:cs typeface="Segoe UI" panose="020B0502040204020203" pitchFamily="34" charset="0"/>
              </a:rPr>
            </a:br>
            <a:r>
              <a:rPr kumimoji="0" lang="en-US" sz="1200" b="0" i="0" u="none" strike="noStrike" kern="1200" cap="none" normalizeH="0" baseline="0" noProof="0">
                <a:ln>
                  <a:noFill/>
                </a:ln>
                <a:effectLst/>
                <a:uLnTx/>
                <a:uFillTx/>
                <a:ea typeface="+mn-ea"/>
                <a:cs typeface="Segoe UI" panose="020B0502040204020203" pitchFamily="34" charset="0"/>
              </a:rPr>
              <a:t>sell-to markets</a:t>
            </a:r>
            <a:endParaRPr kumimoji="0" lang="en-US" sz="1200" b="0" i="0" u="none" strike="noStrike" kern="1200" cap="none" normalizeH="0" baseline="30000" noProof="0">
              <a:ln>
                <a:noFill/>
              </a:ln>
              <a:effectLst/>
              <a:uLnTx/>
              <a:uFillTx/>
              <a:ea typeface="+mn-ea"/>
              <a:cs typeface="Segoe UI" panose="020B0502040204020203" pitchFamily="34" charset="0"/>
            </a:endParaRPr>
          </a:p>
        </p:txBody>
      </p:sp>
      <p:sp>
        <p:nvSpPr>
          <p:cNvPr id="61" name="Rectangle 60">
            <a:extLst>
              <a:ext uri="{FF2B5EF4-FFF2-40B4-BE49-F238E27FC236}">
                <a16:creationId xmlns:a16="http://schemas.microsoft.com/office/drawing/2014/main" id="{184DECF2-A578-07AB-FE28-06A54E6508FB}"/>
              </a:ext>
            </a:extLst>
          </p:cNvPr>
          <p:cNvSpPr/>
          <p:nvPr/>
        </p:nvSpPr>
        <p:spPr bwMode="auto">
          <a:xfrm>
            <a:off x="6464826" y="4625857"/>
            <a:ext cx="1973868" cy="7540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895919" fontAlgn="base">
              <a:spcBef>
                <a:spcPct val="0"/>
              </a:spcBef>
              <a:spcAft>
                <a:spcPts val="588"/>
              </a:spcAft>
              <a:defRPr/>
            </a:pP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8</a:t>
            </a: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/user/month</a:t>
            </a:r>
            <a:b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br>
            <a:r>
              <a:rPr lang="en-US" sz="1100">
                <a:solidFill>
                  <a:schemeClr val="tx1"/>
                </a:solidFill>
                <a:cs typeface="Segoe UI" pitchFamily="34" charset="0"/>
              </a:rPr>
              <a:t>(US/PR/UK/CA)</a:t>
            </a:r>
          </a:p>
          <a:p>
            <a:pPr marL="0" marR="0" lvl="0" indent="0" algn="ctr" defTabSz="895919" rtl="0" eaLnBrk="1" fontAlgn="base" latinLnBrk="0" hangingPunct="1">
              <a:spcBef>
                <a:spcPct val="0"/>
              </a:spcBef>
              <a:spcAft>
                <a:spcPts val="0"/>
              </a:spcAft>
              <a:buClrTx/>
              <a:buSzTx/>
              <a:buFontTx/>
              <a:buNone/>
              <a:tabLst/>
              <a:defRPr/>
            </a:pP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12</a:t>
            </a: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/user/month </a:t>
            </a:r>
          </a:p>
          <a:p>
            <a:pPr marL="0" marR="0" lvl="0" indent="0" algn="ctr" defTabSz="895919" rtl="0" eaLnBrk="1" fontAlgn="base" latinLnBrk="0" hangingPunct="1">
              <a:spcBef>
                <a:spcPct val="0"/>
              </a:spcBef>
              <a:spcAft>
                <a:spcPts val="588"/>
              </a:spcAft>
              <a:buClrTx/>
              <a:buSzTx/>
              <a:buFontTx/>
              <a:buNone/>
              <a:tabLst/>
              <a:defRPr/>
            </a:pPr>
            <a:r>
              <a:rPr kumimoji="0" lang="en-US" sz="1100" b="0" i="0" u="none" strike="noStrike" kern="1200" cap="none" normalizeH="0" baseline="0" noProof="0">
                <a:ln>
                  <a:noFill/>
                </a:ln>
                <a:solidFill>
                  <a:schemeClr val="tx1"/>
                </a:solidFill>
                <a:effectLst/>
                <a:uLnTx/>
                <a:uFillTx/>
                <a:ea typeface="Segoe UI" pitchFamily="34" charset="0"/>
                <a:cs typeface="Segoe UI" pitchFamily="34" charset="0"/>
              </a:rPr>
              <a:t>(all other markets)</a:t>
            </a:r>
          </a:p>
        </p:txBody>
      </p:sp>
      <p:sp>
        <p:nvSpPr>
          <p:cNvPr id="47" name="Rectangle 46">
            <a:extLst>
              <a:ext uri="{FF2B5EF4-FFF2-40B4-BE49-F238E27FC236}">
                <a16:creationId xmlns:a16="http://schemas.microsoft.com/office/drawing/2014/main" id="{859A1B3C-D9B3-7FD7-7C44-1063E52E631A}"/>
              </a:ext>
            </a:extLst>
          </p:cNvPr>
          <p:cNvSpPr/>
          <p:nvPr/>
        </p:nvSpPr>
        <p:spPr>
          <a:xfrm>
            <a:off x="9327461" y="1478444"/>
            <a:ext cx="1665287" cy="246221"/>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78269" rtl="0" eaLnBrk="1" fontAlgn="base" latinLnBrk="0" hangingPunct="1">
              <a:spcBef>
                <a:spcPct val="0"/>
              </a:spcBef>
              <a:spcAft>
                <a:spcPts val="575"/>
              </a:spcAft>
              <a:buClrTx/>
              <a:buSzPct val="120000"/>
              <a:buFontTx/>
              <a:buNone/>
              <a:tabLst/>
              <a:defRPr/>
            </a:pPr>
            <a:r>
              <a:rPr kumimoji="0" lang="en-US" sz="1600" b="0" i="0" u="none" strike="noStrike" kern="0" cap="none" normalizeH="0" baseline="0" noProof="0">
                <a:ln>
                  <a:noFill/>
                </a:ln>
                <a:solidFill>
                  <a:schemeClr val="accent1"/>
                </a:solidFill>
                <a:effectLst/>
                <a:uLnTx/>
                <a:uFillTx/>
                <a:latin typeface="Segoe Sans Display Semibold"/>
                <a:ea typeface="+mn-ea"/>
                <a:cs typeface="+mn-cs"/>
              </a:rPr>
              <a:t>International Plan</a:t>
            </a:r>
          </a:p>
        </p:txBody>
      </p:sp>
      <p:sp>
        <p:nvSpPr>
          <p:cNvPr id="58" name="Rectangle 57">
            <a:extLst>
              <a:ext uri="{FF2B5EF4-FFF2-40B4-BE49-F238E27FC236}">
                <a16:creationId xmlns:a16="http://schemas.microsoft.com/office/drawing/2014/main" id="{ED6F71D9-4A3B-4D09-A4C3-2D085A9C60E4}"/>
              </a:ext>
            </a:extLst>
          </p:cNvPr>
          <p:cNvSpPr/>
          <p:nvPr/>
        </p:nvSpPr>
        <p:spPr bwMode="auto">
          <a:xfrm>
            <a:off x="9061658" y="2275784"/>
            <a:ext cx="2196892" cy="2062103"/>
          </a:xfrm>
          <a:prstGeom prst="rect">
            <a:avLst/>
          </a:prstGeom>
          <a:noFill/>
          <a:ln w="1079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algn="ctr" defTabSz="895482" fontAlgn="base">
              <a:spcAft>
                <a:spcPts val="600"/>
              </a:spcAft>
              <a:defRPr/>
            </a:pPr>
            <a:r>
              <a:rPr lang="en-US" sz="1400" kern="900">
                <a:ln w="3175">
                  <a:noFill/>
                </a:ln>
                <a:latin typeface="Segoe Sans Display Semibold"/>
                <a:cs typeface="Segoe UI" panose="020B0502040204020203" pitchFamily="34" charset="0"/>
              </a:rPr>
              <a:t>Domestic </a:t>
            </a:r>
            <a:br>
              <a:rPr lang="en-US" sz="1400" kern="900">
                <a:ln w="3175">
                  <a:noFill/>
                </a:ln>
                <a:latin typeface="Segoe Sans Display Semibold"/>
                <a:cs typeface="Segoe UI" panose="020B0502040204020203" pitchFamily="34" charset="0"/>
              </a:rPr>
            </a:br>
            <a:r>
              <a:rPr lang="en-US" sz="1400" kern="900">
                <a:ln w="3175">
                  <a:noFill/>
                </a:ln>
                <a:latin typeface="Segoe Sans Display Semibold"/>
                <a:cs typeface="Segoe UI" panose="020B0502040204020203" pitchFamily="34" charset="0"/>
              </a:rPr>
              <a:t>outbound calling</a:t>
            </a:r>
          </a:p>
          <a:p>
            <a:pPr marL="0" marR="0" lvl="0" indent="0" algn="ctr" defTabSz="895482" rtl="0" eaLnBrk="1" fontAlgn="base" latinLnBrk="0" hangingPunct="1">
              <a:spcBef>
                <a:spcPts val="0"/>
              </a:spcBef>
              <a:spcAft>
                <a:spcPts val="600"/>
              </a:spcAft>
              <a:buClrTx/>
              <a:buSzTx/>
              <a:buFontTx/>
              <a:buNone/>
              <a:tabLst/>
              <a:defRPr/>
            </a:pPr>
            <a:r>
              <a:rPr lang="en-US" sz="1200" kern="900">
                <a:ln w="3175">
                  <a:noFill/>
                </a:ln>
                <a:cs typeface="Segoe UI" panose="020B0502040204020203" pitchFamily="34" charset="0"/>
              </a:rPr>
              <a:t>3,000 min/u/m – US/PR/CA/UK</a:t>
            </a:r>
          </a:p>
          <a:p>
            <a:pPr marL="0" marR="0" lvl="0" indent="0" algn="ctr" defTabSz="895482" rtl="0" eaLnBrk="1" fontAlgn="base" latinLnBrk="0" hangingPunct="1">
              <a:spcBef>
                <a:spcPts val="0"/>
              </a:spcBef>
              <a:spcAft>
                <a:spcPts val="1200"/>
              </a:spcAft>
              <a:buClrTx/>
              <a:buSzTx/>
              <a:buFontTx/>
              <a:buNone/>
              <a:tabLst/>
              <a:defRPr/>
            </a:pPr>
            <a:r>
              <a:rPr lang="en-US" sz="1200" kern="900">
                <a:ln w="3175">
                  <a:noFill/>
                </a:ln>
                <a:cs typeface="Segoe UI" panose="020B0502040204020203" pitchFamily="34" charset="0"/>
              </a:rPr>
              <a:t>1,200 min/u/m – All other </a:t>
            </a:r>
            <a:br>
              <a:rPr lang="en-US" sz="1200" kern="900">
                <a:ln w="3175">
                  <a:noFill/>
                </a:ln>
                <a:cs typeface="Segoe UI" panose="020B0502040204020203" pitchFamily="34" charset="0"/>
              </a:rPr>
            </a:br>
            <a:r>
              <a:rPr lang="en-US" sz="1200" kern="900">
                <a:ln w="3175">
                  <a:noFill/>
                </a:ln>
                <a:cs typeface="Segoe UI" panose="020B0502040204020203" pitchFamily="34" charset="0"/>
              </a:rPr>
              <a:t>sell-to markets</a:t>
            </a:r>
          </a:p>
          <a:p>
            <a:pPr marR="0" lvl="0" indent="0" algn="ctr" defTabSz="895482" fontAlgn="base">
              <a:spcBef>
                <a:spcPts val="0"/>
              </a:spcBef>
              <a:spcAft>
                <a:spcPts val="600"/>
              </a:spcAft>
              <a:buClrTx/>
              <a:buSzTx/>
              <a:buFontTx/>
              <a:buNone/>
              <a:tabLst/>
              <a:defRPr/>
            </a:pPr>
            <a:r>
              <a:rPr lang="en-US" sz="1400" kern="900">
                <a:ln w="3175">
                  <a:noFill/>
                </a:ln>
                <a:latin typeface="Segoe Sans Display Semibold"/>
                <a:cs typeface="Segoe UI" panose="020B0502040204020203" pitchFamily="34" charset="0"/>
              </a:rPr>
              <a:t>International </a:t>
            </a:r>
            <a:br>
              <a:rPr lang="en-US" sz="1400" kern="900">
                <a:ln w="3175">
                  <a:noFill/>
                </a:ln>
                <a:latin typeface="Segoe Sans Display Semibold"/>
                <a:cs typeface="Segoe UI" panose="020B0502040204020203" pitchFamily="34" charset="0"/>
              </a:rPr>
            </a:br>
            <a:r>
              <a:rPr lang="en-US" sz="1400" kern="900">
                <a:ln w="3175">
                  <a:noFill/>
                </a:ln>
                <a:latin typeface="Segoe Sans Display Semibold"/>
                <a:cs typeface="Segoe UI" panose="020B0502040204020203" pitchFamily="34" charset="0"/>
              </a:rPr>
              <a:t>outbound calling</a:t>
            </a:r>
          </a:p>
          <a:p>
            <a:pPr marL="0" marR="0" lvl="0" indent="0" algn="ctr" defTabSz="895482" rtl="0" eaLnBrk="1" fontAlgn="base" latinLnBrk="0" hangingPunct="1">
              <a:spcBef>
                <a:spcPts val="0"/>
              </a:spcBef>
              <a:spcAft>
                <a:spcPts val="1800"/>
              </a:spcAft>
              <a:buClrTx/>
              <a:buSzTx/>
              <a:buFontTx/>
              <a:buNone/>
              <a:tabLst/>
              <a:defRPr/>
            </a:pPr>
            <a:r>
              <a:rPr lang="en-US" sz="1200" kern="900">
                <a:ln w="3175">
                  <a:noFill/>
                </a:ln>
                <a:cs typeface="Segoe UI" panose="020B0502040204020203" pitchFamily="34" charset="0"/>
              </a:rPr>
              <a:t>600 min/u/m</a:t>
            </a:r>
          </a:p>
        </p:txBody>
      </p:sp>
      <p:sp>
        <p:nvSpPr>
          <p:cNvPr id="63" name="Rectangle 62">
            <a:extLst>
              <a:ext uri="{FF2B5EF4-FFF2-40B4-BE49-F238E27FC236}">
                <a16:creationId xmlns:a16="http://schemas.microsoft.com/office/drawing/2014/main" id="{28020054-6135-286A-4A16-35518638E107}"/>
              </a:ext>
            </a:extLst>
          </p:cNvPr>
          <p:cNvSpPr/>
          <p:nvPr/>
        </p:nvSpPr>
        <p:spPr bwMode="auto">
          <a:xfrm>
            <a:off x="9173170" y="4625857"/>
            <a:ext cx="1973868"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95919" rtl="0" eaLnBrk="1" fontAlgn="base" latinLnBrk="0" hangingPunct="1">
              <a:spcBef>
                <a:spcPct val="0"/>
              </a:spcBef>
              <a:spcAft>
                <a:spcPts val="588"/>
              </a:spcAft>
              <a:buClrTx/>
              <a:buSzTx/>
              <a:buFontTx/>
              <a:buNone/>
              <a:tabLst/>
              <a:defRPr/>
            </a:pP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a:t>
            </a:r>
            <a:r>
              <a:rPr kumimoji="0" lang="en-US" sz="1100" b="1" i="0" u="none" strike="noStrike" kern="0" cap="none" normalizeH="0" baseline="0" noProof="0">
                <a:ln>
                  <a:noFill/>
                </a:ln>
                <a:solidFill>
                  <a:schemeClr val="tx1"/>
                </a:solidFill>
                <a:effectLst/>
                <a:uLnTx/>
                <a:uFillTx/>
                <a:latin typeface="+mj-lt"/>
                <a:ea typeface="Segoe UI" pitchFamily="34" charset="0"/>
                <a:cs typeface="Segoe UI" pitchFamily="34" charset="0"/>
              </a:rPr>
              <a:t>24</a:t>
            </a:r>
            <a:r>
              <a:rPr kumimoji="0" lang="en-US" sz="1100" b="1" i="0" u="none" strike="noStrike" kern="1200" cap="none" normalizeH="0" baseline="0" noProof="0">
                <a:ln>
                  <a:noFill/>
                </a:ln>
                <a:solidFill>
                  <a:schemeClr val="tx1"/>
                </a:solidFill>
                <a:effectLst/>
                <a:uLnTx/>
                <a:uFillTx/>
                <a:latin typeface="+mj-lt"/>
                <a:ea typeface="Segoe UI" pitchFamily="34" charset="0"/>
                <a:cs typeface="Segoe UI" pitchFamily="34" charset="0"/>
              </a:rPr>
              <a:t>/user/month</a:t>
            </a:r>
          </a:p>
        </p:txBody>
      </p:sp>
      <p:sp>
        <p:nvSpPr>
          <p:cNvPr id="64" name="Rectangle 63">
            <a:extLst>
              <a:ext uri="{FF2B5EF4-FFF2-40B4-BE49-F238E27FC236}">
                <a16:creationId xmlns:a16="http://schemas.microsoft.com/office/drawing/2014/main" id="{E2413F77-906E-9397-B844-234E72FEA04D}"/>
              </a:ext>
            </a:extLst>
          </p:cNvPr>
          <p:cNvSpPr/>
          <p:nvPr/>
        </p:nvSpPr>
        <p:spPr>
          <a:xfrm>
            <a:off x="789630" y="5905413"/>
            <a:ext cx="3196367" cy="394980"/>
          </a:xfrm>
          <a:prstGeom prst="rect">
            <a:avLst/>
          </a:prstGeom>
          <a:noFill/>
        </p:spPr>
        <p:txBody>
          <a:bodyPr wrap="square" lIns="0" tIns="0" rIns="0" bIns="0" numCol="1" spcCol="457200" anchor="t">
            <a:spAutoFit/>
          </a:bodyPr>
          <a:lstStyle/>
          <a:p>
            <a:pPr marL="111125" marR="0" lvl="0" indent="-111125" algn="l" defTabSz="896214" rtl="0" eaLnBrk="1" fontAlgn="auto" latinLnBrk="0" hangingPunct="1">
              <a:spcBef>
                <a:spcPts val="0"/>
              </a:spcBef>
              <a:spcAft>
                <a:spcPts val="200"/>
              </a:spcAft>
              <a:buClrTx/>
              <a:buSzTx/>
              <a:buFontTx/>
              <a:buNone/>
              <a:tabLst/>
              <a:defRPr/>
            </a:pPr>
            <a:r>
              <a:rPr kumimoji="0" lang="en-US" sz="800" b="0" i="0" u="none" strike="noStrike" kern="0" cap="none" normalizeH="0" baseline="30000" noProof="0">
                <a:ln>
                  <a:noFill/>
                </a:ln>
                <a:effectLst/>
                <a:uLnTx/>
                <a:uFillTx/>
                <a:ea typeface="+mn-ea"/>
                <a:cs typeface="+mn-cs"/>
              </a:rPr>
              <a:t>1 </a:t>
            </a:r>
            <a:r>
              <a:rPr kumimoji="0" lang="en-US" sz="800" b="0" i="0" u="none" strike="noStrike" kern="0" cap="none" normalizeH="0" baseline="0" noProof="0">
                <a:ln>
                  <a:noFill/>
                </a:ln>
                <a:effectLst/>
                <a:uLnTx/>
                <a:uFillTx/>
                <a:ea typeface="+mn-ea"/>
                <a:cs typeface="+mn-cs"/>
              </a:rPr>
              <a:t>SKU availability is based on end user location. </a:t>
            </a:r>
          </a:p>
          <a:p>
            <a:pPr marL="0" marR="0" lvl="0" indent="0" algn="l" defTabSz="896214" rtl="0" eaLnBrk="1" fontAlgn="auto" latinLnBrk="0" hangingPunct="1">
              <a:spcBef>
                <a:spcPts val="0"/>
              </a:spcBef>
              <a:spcAft>
                <a:spcPts val="200"/>
              </a:spcAft>
              <a:buClrTx/>
              <a:buSzTx/>
              <a:buFontTx/>
              <a:buNone/>
              <a:tabLst/>
              <a:defRPr/>
            </a:pPr>
            <a:r>
              <a:rPr kumimoji="0" lang="en-US" sz="800" b="0" i="0" u="none" strike="noStrike" kern="900" cap="none" normalizeH="0" baseline="30000" noProof="0">
                <a:ln w="3175">
                  <a:noFill/>
                </a:ln>
                <a:effectLst/>
                <a:uLnTx/>
                <a:uFillTx/>
                <a:ea typeface="+mn-ea"/>
                <a:cs typeface="Segoe UI" panose="020B0502040204020203" pitchFamily="34" charset="0"/>
              </a:rPr>
              <a:t>2</a:t>
            </a:r>
            <a:r>
              <a:rPr kumimoji="0" lang="en-US" sz="800" b="1" i="0" u="none" strike="noStrike" kern="0" cap="none" normalizeH="0" baseline="0" noProof="0">
                <a:ln>
                  <a:noFill/>
                </a:ln>
                <a:effectLst/>
                <a:uLnTx/>
                <a:uFillTx/>
                <a:ea typeface="Segoe UI" pitchFamily="34" charset="0"/>
                <a:cs typeface="Segoe UI" pitchFamily="34" charset="0"/>
              </a:rPr>
              <a:t> </a:t>
            </a:r>
            <a:r>
              <a:rPr kumimoji="0" lang="en-US" sz="800" b="0" i="0" u="none" strike="noStrike" kern="0" cap="none" normalizeH="0" baseline="0" noProof="0">
                <a:ln>
                  <a:noFill/>
                </a:ln>
                <a:effectLst/>
                <a:uLnTx/>
                <a:uFillTx/>
                <a:ea typeface="+mn-ea"/>
                <a:cs typeface="+mn-cs"/>
              </a:rPr>
              <a:t>Zone 1 – US, Zone 1 – UK &amp; Canada. Zone 2 = All other Microsoft Teams Calling Plan markets.</a:t>
            </a:r>
            <a:endParaRPr kumimoji="0" lang="en-US" sz="800" b="0" i="0" u="none" strike="noStrike" kern="0" cap="none" normalizeH="0" baseline="0" noProof="0">
              <a:ln>
                <a:noFill/>
              </a:ln>
              <a:effectLst/>
              <a:uLnTx/>
              <a:uFillTx/>
              <a:ea typeface="+mn-ea"/>
              <a:cs typeface="Segoe UI"/>
            </a:endParaRPr>
          </a:p>
        </p:txBody>
      </p:sp>
      <p:sp>
        <p:nvSpPr>
          <p:cNvPr id="65" name="TextBox 64">
            <a:extLst>
              <a:ext uri="{FF2B5EF4-FFF2-40B4-BE49-F238E27FC236}">
                <a16:creationId xmlns:a16="http://schemas.microsoft.com/office/drawing/2014/main" id="{9F5DAB22-E3BD-BA76-7961-61EB8703B4D4}"/>
              </a:ext>
            </a:extLst>
          </p:cNvPr>
          <p:cNvSpPr txBox="1"/>
          <p:nvPr/>
        </p:nvSpPr>
        <p:spPr>
          <a:xfrm>
            <a:off x="4658858" y="5905413"/>
            <a:ext cx="6708366" cy="420628"/>
          </a:xfrm>
          <a:prstGeom prst="rect">
            <a:avLst/>
          </a:prstGeom>
          <a:noFill/>
        </p:spPr>
        <p:txBody>
          <a:bodyPr wrap="square" lIns="0" tIns="0" rIns="0" bIns="0" anchor="t">
            <a:spAutoFit/>
          </a:bodyPr>
          <a:lstStyle/>
          <a:p>
            <a:pPr marL="117475" marR="0" lvl="0" indent="-117475" algn="l" defTabSz="896214" rtl="0" eaLnBrk="1" fontAlgn="auto" latinLnBrk="0" hangingPunct="1">
              <a:spcBef>
                <a:spcPts val="0"/>
              </a:spcBef>
              <a:spcAft>
                <a:spcPts val="200"/>
              </a:spcAft>
              <a:buClrTx/>
              <a:buSzTx/>
              <a:buFont typeface="Arial" panose="020B0604020202020204" pitchFamily="34" charset="0"/>
              <a:buChar char="•"/>
              <a:tabLst/>
              <a:defRPr/>
            </a:pPr>
            <a:r>
              <a:rPr kumimoji="0" lang="en-US" sz="800" b="0" i="0" u="none" strike="noStrike" kern="0" cap="none" normalizeH="0" baseline="0" noProof="0">
                <a:ln>
                  <a:noFill/>
                </a:ln>
                <a:effectLst/>
                <a:uLnTx/>
                <a:uFillTx/>
                <a:ea typeface="+mn-ea"/>
                <a:cs typeface="+mn-cs"/>
              </a:rPr>
              <a:t>Minute limits are applied toward outbound minutes per-user per-month and pooled at the tenant level by Calling Plan and geography type. </a:t>
            </a:r>
          </a:p>
          <a:p>
            <a:pPr marL="117475" marR="0" lvl="0" indent="-117475" algn="l" defTabSz="896214" rtl="0" eaLnBrk="1" fontAlgn="auto" latinLnBrk="0" hangingPunct="1">
              <a:spcBef>
                <a:spcPts val="0"/>
              </a:spcBef>
              <a:spcAft>
                <a:spcPts val="200"/>
              </a:spcAft>
              <a:buClrTx/>
              <a:buSzTx/>
              <a:buFont typeface="Arial" panose="020B0604020202020204" pitchFamily="34" charset="0"/>
              <a:buChar char="•"/>
              <a:tabLst/>
              <a:defRPr/>
            </a:pPr>
            <a:r>
              <a:rPr kumimoji="0" lang="en-US" sz="800" b="0" i="0" u="none" strike="noStrike" kern="0" cap="none" normalizeH="0" baseline="0" noProof="0">
                <a:ln>
                  <a:noFill/>
                </a:ln>
                <a:effectLst/>
                <a:uLnTx/>
                <a:uFillTx/>
                <a:ea typeface="+mn-ea"/>
                <a:cs typeface="+mn-cs"/>
              </a:rPr>
              <a:t>Only assigned licenses count towards total pooled minute limit, not the total number of purchased licenses.</a:t>
            </a:r>
          </a:p>
          <a:p>
            <a:pPr marL="117475" marR="0" lvl="0" indent="-117475" algn="l" defTabSz="896214" rtl="0" eaLnBrk="1" fontAlgn="auto" latinLnBrk="0" hangingPunct="1">
              <a:spcBef>
                <a:spcPts val="0"/>
              </a:spcBef>
              <a:spcAft>
                <a:spcPts val="200"/>
              </a:spcAft>
              <a:buClrTx/>
              <a:buSzTx/>
              <a:buFont typeface="Arial" panose="020B0604020202020204" pitchFamily="34" charset="0"/>
              <a:buChar char="•"/>
              <a:tabLst/>
              <a:defRPr/>
            </a:pPr>
            <a:r>
              <a:rPr kumimoji="0" lang="en-US" sz="800" b="0" i="0" u="none" strike="noStrike" kern="0" cap="none" normalizeH="0" baseline="0" noProof="0">
                <a:ln>
                  <a:noFill/>
                </a:ln>
                <a:effectLst/>
                <a:uLnTx/>
                <a:uFillTx/>
                <a:ea typeface="+mn-ea"/>
                <a:cs typeface="+mn-cs"/>
              </a:rPr>
              <a:t>For more information, refer to </a:t>
            </a:r>
            <a:r>
              <a:rPr kumimoji="0" lang="en-US" sz="800" b="0" i="0" u="none" strike="noStrike" kern="0" cap="none" normalizeH="0" baseline="0" noProof="0">
                <a:ln>
                  <a:noFill/>
                </a:ln>
                <a:solidFill>
                  <a:srgbClr val="C451CB"/>
                </a:solidFill>
                <a:effectLst/>
                <a:uLnTx/>
                <a:uFillTx/>
                <a:ea typeface="+mn-ea"/>
                <a:cs typeface="+mn-cs"/>
                <a:hlinkClick r:id="rId3">
                  <a:extLst>
                    <a:ext uri="{A12FA001-AC4F-418D-AE19-62706E023703}">
                      <ahyp:hlinkClr xmlns:ahyp="http://schemas.microsoft.com/office/drawing/2018/hyperlinkcolor" val="tx"/>
                    </a:ext>
                  </a:extLst>
                </a:hlinkClick>
              </a:rPr>
              <a:t>Which Calling Plan is right for you?</a:t>
            </a:r>
            <a:endParaRPr kumimoji="0" lang="en-US" sz="800" b="0" i="0" u="none" strike="noStrike" kern="0" cap="none" normalizeH="0" baseline="0" noProof="0">
              <a:ln>
                <a:noFill/>
              </a:ln>
              <a:solidFill>
                <a:srgbClr val="C451CB"/>
              </a:solidFill>
              <a:effectLst/>
              <a:uLnTx/>
              <a:uFillTx/>
              <a:ea typeface="+mn-ea"/>
              <a:cs typeface="+mn-cs"/>
            </a:endParaRPr>
          </a:p>
        </p:txBody>
      </p:sp>
    </p:spTree>
    <p:extLst>
      <p:ext uri="{BB962C8B-B14F-4D97-AF65-F5344CB8AC3E}">
        <p14:creationId xmlns:p14="http://schemas.microsoft.com/office/powerpoint/2010/main" val="9692590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F252-EE7E-7946-B7EA-C8400B59D062}"/>
              </a:ext>
            </a:extLst>
          </p:cNvPr>
          <p:cNvSpPr>
            <a:spLocks noGrp="1"/>
          </p:cNvSpPr>
          <p:nvPr>
            <p:ph type="title"/>
          </p:nvPr>
        </p:nvSpPr>
        <p:spPr>
          <a:xfrm>
            <a:off x="588263" y="457200"/>
            <a:ext cx="11018520" cy="430887"/>
          </a:xfrm>
        </p:spPr>
        <p:txBody>
          <a:bodyPr anchor="ctr"/>
          <a:lstStyle/>
          <a:p>
            <a:r>
              <a:rPr lang="en-US" noProof="0"/>
              <a:t>Set up Teams Calling Plans for individual users or devices</a:t>
            </a:r>
            <a:endParaRPr lang="en-US"/>
          </a:p>
        </p:txBody>
      </p:sp>
      <p:sp>
        <p:nvSpPr>
          <p:cNvPr id="24" name="TextBox 23">
            <a:extLst>
              <a:ext uri="{FF2B5EF4-FFF2-40B4-BE49-F238E27FC236}">
                <a16:creationId xmlns:a16="http://schemas.microsoft.com/office/drawing/2014/main" id="{E62DA97E-99E3-DAB7-473B-BE772E4BD179}"/>
              </a:ext>
            </a:extLst>
          </p:cNvPr>
          <p:cNvSpPr txBox="1">
            <a:spLocks/>
          </p:cNvSpPr>
          <p:nvPr/>
        </p:nvSpPr>
        <p:spPr>
          <a:xfrm>
            <a:off x="588963" y="1033876"/>
            <a:ext cx="11017250" cy="246221"/>
          </a:xfrm>
          <a:prstGeom prst="rect">
            <a:avLst/>
          </a:prstGeom>
          <a:noFill/>
        </p:spPr>
        <p:txBody>
          <a:bodyPr wrap="square" lIns="0" tIns="0" rIns="0" bIns="0" anchor="t">
            <a:spAutoFit/>
          </a:bodyPr>
          <a:lstStyle/>
          <a:p>
            <a:pPr marL="0" marR="0" lvl="0" indent="0" algn="l" defTabSz="914400" rtl="0" eaLnBrk="1" fontAlgn="auto" latinLnBrk="0" hangingPunct="1">
              <a:spcBef>
                <a:spcPts val="0"/>
              </a:spcBef>
              <a:spcAft>
                <a:spcPts val="0"/>
              </a:spcAft>
              <a:buClrTx/>
              <a:buSzTx/>
              <a:buFontTx/>
              <a:buNone/>
              <a:tabLst/>
              <a:defRPr/>
            </a:pPr>
            <a:r>
              <a:rPr lang="en-US" sz="1600"/>
              <a:t>Teams Calling Plans enable you to </a:t>
            </a:r>
            <a:r>
              <a:rPr kumimoji="0" lang="en-US" sz="1600" b="1" i="0" u="none" strike="noStrike" kern="1200" cap="none" normalizeH="0" baseline="0" noProof="0">
                <a:ln>
                  <a:noFill/>
                </a:ln>
                <a:solidFill>
                  <a:schemeClr val="accent1"/>
                </a:solidFill>
                <a:effectLst/>
                <a:uLnTx/>
                <a:uFillTx/>
                <a:latin typeface="Segoe Sans Display Semibold"/>
                <a:ea typeface="+mn-ea"/>
                <a:cs typeface="+mn-cs"/>
              </a:rPr>
              <a:t>quickly</a:t>
            </a:r>
            <a:r>
              <a:rPr kumimoji="0" lang="en-US" sz="1600" b="0" i="0" u="none" strike="noStrike" kern="1200" cap="none" normalizeH="0" baseline="0" noProof="0">
                <a:ln>
                  <a:noFill/>
                </a:ln>
                <a:solidFill>
                  <a:schemeClr val="accent1"/>
                </a:solidFill>
                <a:effectLst/>
                <a:uLnTx/>
                <a:uFillTx/>
                <a:latin typeface="Segoe Sans Display Semibold"/>
                <a:ea typeface="+mn-ea"/>
                <a:cs typeface="+mn-cs"/>
              </a:rPr>
              <a:t> </a:t>
            </a:r>
            <a:r>
              <a:rPr kumimoji="0" lang="en-US" sz="1600" b="1" i="0" u="none" strike="noStrike" kern="1200" cap="none" normalizeH="0" baseline="0" noProof="0">
                <a:ln>
                  <a:noFill/>
                </a:ln>
                <a:solidFill>
                  <a:schemeClr val="accent1"/>
                </a:solidFill>
                <a:effectLst/>
                <a:uLnTx/>
                <a:uFillTx/>
                <a:latin typeface="Segoe Sans Display Semibold"/>
                <a:ea typeface="+mn-ea"/>
                <a:cs typeface="+mn-cs"/>
              </a:rPr>
              <a:t>deploy PSTN calling</a:t>
            </a:r>
            <a:r>
              <a:rPr kumimoji="0" lang="en-US" sz="1600" b="0" i="0" u="none" strike="noStrike" kern="1200" cap="none" normalizeH="0" baseline="0" noProof="0">
                <a:ln>
                  <a:noFill/>
                </a:ln>
                <a:solidFill>
                  <a:schemeClr val="accent1"/>
                </a:solidFill>
                <a:effectLst/>
                <a:uLnTx/>
                <a:uFillTx/>
                <a:latin typeface="Segoe Sans Display Semibold"/>
                <a:ea typeface="+mn-ea"/>
                <a:cs typeface="+mn-cs"/>
              </a:rPr>
              <a:t> </a:t>
            </a:r>
            <a:r>
              <a:rPr kumimoji="0" lang="en-US" sz="1600" b="1" i="0" u="none" strike="noStrike" kern="1200" cap="none" normalizeH="0" baseline="0" noProof="0">
                <a:ln>
                  <a:noFill/>
                </a:ln>
                <a:solidFill>
                  <a:schemeClr val="accent1"/>
                </a:solidFill>
                <a:effectLst/>
                <a:uLnTx/>
                <a:uFillTx/>
                <a:latin typeface="Segoe Sans Display Semibold"/>
                <a:ea typeface="+mn-ea"/>
                <a:cs typeface="+mn-cs"/>
              </a:rPr>
              <a:t>in as few as six easy steps</a:t>
            </a:r>
            <a:endParaRPr kumimoji="0" lang="en-US" sz="1800" b="0" i="0" u="none" strike="noStrike" kern="1200" cap="none" normalizeH="0" baseline="0" noProof="0">
              <a:ln>
                <a:noFill/>
              </a:ln>
              <a:solidFill>
                <a:schemeClr val="accent1"/>
              </a:solidFill>
              <a:effectLst/>
              <a:uLnTx/>
              <a:uFillTx/>
              <a:latin typeface="Segoe Sans Display Semibold"/>
              <a:ea typeface="+mn-ea"/>
              <a:cs typeface="+mn-cs"/>
            </a:endParaRPr>
          </a:p>
        </p:txBody>
      </p:sp>
      <p:sp>
        <p:nvSpPr>
          <p:cNvPr id="28" name="Rectangle: Rounded Corners 27">
            <a:extLst>
              <a:ext uri="{FF2B5EF4-FFF2-40B4-BE49-F238E27FC236}">
                <a16:creationId xmlns:a16="http://schemas.microsoft.com/office/drawing/2014/main" id="{3DDE395E-0419-DE74-6A10-8CFFD476D5D1}"/>
              </a:ext>
              <a:ext uri="{C183D7F6-B498-43B3-948B-1728B52AA6E4}">
                <adec:decorative xmlns:adec="http://schemas.microsoft.com/office/drawing/2017/decorative" val="1"/>
              </a:ext>
            </a:extLst>
          </p:cNvPr>
          <p:cNvSpPr>
            <a:spLocks/>
          </p:cNvSpPr>
          <p:nvPr/>
        </p:nvSpPr>
        <p:spPr bwMode="auto">
          <a:xfrm flipV="1">
            <a:off x="603075" y="1499615"/>
            <a:ext cx="11021078" cy="4769423"/>
          </a:xfrm>
          <a:prstGeom prst="roundRect">
            <a:avLst>
              <a:gd name="adj" fmla="val 2809"/>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Sans Text"/>
              </a:rPr>
              <a:t> </a:t>
            </a:r>
          </a:p>
        </p:txBody>
      </p:sp>
      <p:sp>
        <p:nvSpPr>
          <p:cNvPr id="29" name="Oval 28">
            <a:extLst>
              <a:ext uri="{FF2B5EF4-FFF2-40B4-BE49-F238E27FC236}">
                <a16:creationId xmlns:a16="http://schemas.microsoft.com/office/drawing/2014/main" id="{F6CC2562-8A46-F7B3-0752-9E9852966073}"/>
              </a:ext>
              <a:ext uri="{C183D7F6-B498-43B3-948B-1728B52AA6E4}">
                <adec:decorative xmlns:adec="http://schemas.microsoft.com/office/drawing/2017/decorative" val="1"/>
              </a:ext>
            </a:extLst>
          </p:cNvPr>
          <p:cNvSpPr>
            <a:spLocks/>
          </p:cNvSpPr>
          <p:nvPr/>
        </p:nvSpPr>
        <p:spPr bwMode="auto">
          <a:xfrm>
            <a:off x="774187" y="1691882"/>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1</a:t>
            </a:r>
          </a:p>
        </p:txBody>
      </p:sp>
      <p:sp>
        <p:nvSpPr>
          <p:cNvPr id="30" name="Rectangle 29">
            <a:extLst>
              <a:ext uri="{FF2B5EF4-FFF2-40B4-BE49-F238E27FC236}">
                <a16:creationId xmlns:a16="http://schemas.microsoft.com/office/drawing/2014/main" id="{CE0B79F3-99A4-3373-0CA1-3BBB413CE4A7}"/>
              </a:ext>
            </a:extLst>
          </p:cNvPr>
          <p:cNvSpPr>
            <a:spLocks/>
          </p:cNvSpPr>
          <p:nvPr/>
        </p:nvSpPr>
        <p:spPr>
          <a:xfrm>
            <a:off x="1409700" y="1765976"/>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Find out if Teams Calling Plans are available in your country/region</a:t>
            </a:r>
          </a:p>
        </p:txBody>
      </p:sp>
      <p:sp>
        <p:nvSpPr>
          <p:cNvPr id="33" name="Oval 32">
            <a:extLst>
              <a:ext uri="{FF2B5EF4-FFF2-40B4-BE49-F238E27FC236}">
                <a16:creationId xmlns:a16="http://schemas.microsoft.com/office/drawing/2014/main" id="{2D846F96-ED56-0FAC-C065-E01121BDD694}"/>
              </a:ext>
              <a:ext uri="{C183D7F6-B498-43B3-948B-1728B52AA6E4}">
                <adec:decorative xmlns:adec="http://schemas.microsoft.com/office/drawing/2017/decorative" val="1"/>
              </a:ext>
            </a:extLst>
          </p:cNvPr>
          <p:cNvSpPr>
            <a:spLocks/>
          </p:cNvSpPr>
          <p:nvPr/>
        </p:nvSpPr>
        <p:spPr bwMode="auto">
          <a:xfrm>
            <a:off x="774187" y="2462016"/>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2</a:t>
            </a:r>
          </a:p>
        </p:txBody>
      </p:sp>
      <p:sp>
        <p:nvSpPr>
          <p:cNvPr id="34" name="Rectangle 33">
            <a:extLst>
              <a:ext uri="{FF2B5EF4-FFF2-40B4-BE49-F238E27FC236}">
                <a16:creationId xmlns:a16="http://schemas.microsoft.com/office/drawing/2014/main" id="{99C401F3-EDB9-9E8F-88C0-60AC04020A1B}"/>
              </a:ext>
            </a:extLst>
          </p:cNvPr>
          <p:cNvSpPr>
            <a:spLocks/>
          </p:cNvSpPr>
          <p:nvPr/>
        </p:nvSpPr>
        <p:spPr>
          <a:xfrm>
            <a:off x="1409700" y="2536110"/>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Buy and assign licenses</a:t>
            </a:r>
          </a:p>
        </p:txBody>
      </p:sp>
      <p:sp>
        <p:nvSpPr>
          <p:cNvPr id="35" name="Oval 34">
            <a:extLst>
              <a:ext uri="{FF2B5EF4-FFF2-40B4-BE49-F238E27FC236}">
                <a16:creationId xmlns:a16="http://schemas.microsoft.com/office/drawing/2014/main" id="{6007748A-000D-435E-350E-310AC7E66A0E}"/>
              </a:ext>
              <a:ext uri="{C183D7F6-B498-43B3-948B-1728B52AA6E4}">
                <adec:decorative xmlns:adec="http://schemas.microsoft.com/office/drawing/2017/decorative" val="1"/>
              </a:ext>
            </a:extLst>
          </p:cNvPr>
          <p:cNvSpPr>
            <a:spLocks/>
          </p:cNvSpPr>
          <p:nvPr/>
        </p:nvSpPr>
        <p:spPr bwMode="auto">
          <a:xfrm>
            <a:off x="774187" y="3232150"/>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3</a:t>
            </a:r>
          </a:p>
        </p:txBody>
      </p:sp>
      <p:sp>
        <p:nvSpPr>
          <p:cNvPr id="36" name="Rectangle 35">
            <a:extLst>
              <a:ext uri="{FF2B5EF4-FFF2-40B4-BE49-F238E27FC236}">
                <a16:creationId xmlns:a16="http://schemas.microsoft.com/office/drawing/2014/main" id="{19146124-0D55-0FD2-8267-56E40E2BE4D1}"/>
              </a:ext>
            </a:extLst>
          </p:cNvPr>
          <p:cNvSpPr>
            <a:spLocks/>
          </p:cNvSpPr>
          <p:nvPr/>
        </p:nvSpPr>
        <p:spPr>
          <a:xfrm>
            <a:off x="1409700" y="3306244"/>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Get phone numbers</a:t>
            </a:r>
          </a:p>
        </p:txBody>
      </p:sp>
      <p:sp>
        <p:nvSpPr>
          <p:cNvPr id="37" name="Oval 36">
            <a:extLst>
              <a:ext uri="{FF2B5EF4-FFF2-40B4-BE49-F238E27FC236}">
                <a16:creationId xmlns:a16="http://schemas.microsoft.com/office/drawing/2014/main" id="{2B84DA5F-98D6-D6DF-CC46-C8A3EDB81F4D}"/>
              </a:ext>
              <a:ext uri="{C183D7F6-B498-43B3-948B-1728B52AA6E4}">
                <adec:decorative xmlns:adec="http://schemas.microsoft.com/office/drawing/2017/decorative" val="1"/>
              </a:ext>
            </a:extLst>
          </p:cNvPr>
          <p:cNvSpPr>
            <a:spLocks/>
          </p:cNvSpPr>
          <p:nvPr/>
        </p:nvSpPr>
        <p:spPr bwMode="auto">
          <a:xfrm>
            <a:off x="774187" y="4002284"/>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4</a:t>
            </a:r>
          </a:p>
        </p:txBody>
      </p:sp>
      <p:sp>
        <p:nvSpPr>
          <p:cNvPr id="38" name="Rectangle 37">
            <a:extLst>
              <a:ext uri="{FF2B5EF4-FFF2-40B4-BE49-F238E27FC236}">
                <a16:creationId xmlns:a16="http://schemas.microsoft.com/office/drawing/2014/main" id="{379BB4E7-A58E-02E6-80A6-89C39C8F0EB3}"/>
              </a:ext>
            </a:extLst>
          </p:cNvPr>
          <p:cNvSpPr>
            <a:spLocks/>
          </p:cNvSpPr>
          <p:nvPr/>
        </p:nvSpPr>
        <p:spPr>
          <a:xfrm>
            <a:off x="1409700" y="4076378"/>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Add emergency addresses and locations for your organization</a:t>
            </a:r>
          </a:p>
        </p:txBody>
      </p:sp>
      <p:sp>
        <p:nvSpPr>
          <p:cNvPr id="39" name="Oval 38">
            <a:extLst>
              <a:ext uri="{FF2B5EF4-FFF2-40B4-BE49-F238E27FC236}">
                <a16:creationId xmlns:a16="http://schemas.microsoft.com/office/drawing/2014/main" id="{4E5ACE2C-693C-3E77-136A-C9458347FAB9}"/>
              </a:ext>
              <a:ext uri="{C183D7F6-B498-43B3-948B-1728B52AA6E4}">
                <adec:decorative xmlns:adec="http://schemas.microsoft.com/office/drawing/2017/decorative" val="1"/>
              </a:ext>
            </a:extLst>
          </p:cNvPr>
          <p:cNvSpPr>
            <a:spLocks/>
          </p:cNvSpPr>
          <p:nvPr/>
        </p:nvSpPr>
        <p:spPr bwMode="auto">
          <a:xfrm>
            <a:off x="774187" y="4772418"/>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5</a:t>
            </a:r>
          </a:p>
        </p:txBody>
      </p:sp>
      <p:sp>
        <p:nvSpPr>
          <p:cNvPr id="40" name="Rectangle 39">
            <a:extLst>
              <a:ext uri="{FF2B5EF4-FFF2-40B4-BE49-F238E27FC236}">
                <a16:creationId xmlns:a16="http://schemas.microsoft.com/office/drawing/2014/main" id="{547ABD03-8AE2-3E71-B8FD-7E45B4D19A8C}"/>
              </a:ext>
            </a:extLst>
          </p:cNvPr>
          <p:cNvSpPr>
            <a:spLocks/>
          </p:cNvSpPr>
          <p:nvPr/>
        </p:nvSpPr>
        <p:spPr>
          <a:xfrm>
            <a:off x="1409700" y="4846512"/>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Assign an emergency address and a phone number to a user</a:t>
            </a:r>
          </a:p>
        </p:txBody>
      </p:sp>
      <p:sp>
        <p:nvSpPr>
          <p:cNvPr id="41" name="Oval 40">
            <a:extLst>
              <a:ext uri="{FF2B5EF4-FFF2-40B4-BE49-F238E27FC236}">
                <a16:creationId xmlns:a16="http://schemas.microsoft.com/office/drawing/2014/main" id="{2A1B868F-B905-15DB-C929-DFC86A2B3314}"/>
              </a:ext>
              <a:ext uri="{C183D7F6-B498-43B3-948B-1728B52AA6E4}">
                <adec:decorative xmlns:adec="http://schemas.microsoft.com/office/drawing/2017/decorative" val="1"/>
              </a:ext>
            </a:extLst>
          </p:cNvPr>
          <p:cNvSpPr>
            <a:spLocks/>
          </p:cNvSpPr>
          <p:nvPr/>
        </p:nvSpPr>
        <p:spPr bwMode="auto">
          <a:xfrm>
            <a:off x="774187" y="5542548"/>
            <a:ext cx="394414" cy="394412"/>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600" b="1" i="0" u="none" strike="noStrike" kern="1200" cap="none" normalizeH="0" baseline="0" noProof="0">
                <a:ln>
                  <a:noFill/>
                </a:ln>
                <a:solidFill>
                  <a:schemeClr val="accent1"/>
                </a:solidFill>
                <a:effectLst/>
                <a:uLnTx/>
                <a:uFillTx/>
                <a:ea typeface="+mn-ea"/>
                <a:cs typeface="+mn-cs"/>
              </a:rPr>
              <a:t>6</a:t>
            </a:r>
          </a:p>
        </p:txBody>
      </p:sp>
      <p:sp>
        <p:nvSpPr>
          <p:cNvPr id="42" name="Rectangle 41">
            <a:extLst>
              <a:ext uri="{FF2B5EF4-FFF2-40B4-BE49-F238E27FC236}">
                <a16:creationId xmlns:a16="http://schemas.microsoft.com/office/drawing/2014/main" id="{B11383B3-83DB-1B45-D8D9-41DFE60F1052}"/>
              </a:ext>
            </a:extLst>
          </p:cNvPr>
          <p:cNvSpPr>
            <a:spLocks/>
          </p:cNvSpPr>
          <p:nvPr/>
        </p:nvSpPr>
        <p:spPr>
          <a:xfrm>
            <a:off x="1409700" y="5616642"/>
            <a:ext cx="9754424" cy="2462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l" defTabSz="666750" rtl="0" eaLnBrk="1" fontAlgn="auto" latinLnBrk="0" hangingPunct="1">
              <a:spcBef>
                <a:spcPct val="0"/>
              </a:spcBef>
              <a:spcAft>
                <a:spcPct val="35000"/>
              </a:spcAft>
              <a:buClrTx/>
              <a:buSzTx/>
              <a:buFontTx/>
              <a:buNone/>
              <a:tabLst/>
              <a:defRPr/>
            </a:pPr>
            <a:r>
              <a:rPr kumimoji="0" lang="en-US" sz="1600" b="0" i="0" u="none" strike="noStrike" kern="1200" cap="none" normalizeH="0" baseline="0" noProof="0">
                <a:ln>
                  <a:noFill/>
                </a:ln>
                <a:solidFill>
                  <a:schemeClr val="tx1"/>
                </a:solidFill>
                <a:effectLst/>
                <a:uLnTx/>
                <a:uFillTx/>
                <a:ea typeface="+mn-ea"/>
                <a:cs typeface="+mn-cs"/>
              </a:rPr>
              <a:t>Tell your users about their new phone numbers</a:t>
            </a:r>
          </a:p>
        </p:txBody>
      </p:sp>
      <p:cxnSp>
        <p:nvCxnSpPr>
          <p:cNvPr id="49" name="Straight Connector 48">
            <a:extLst>
              <a:ext uri="{FF2B5EF4-FFF2-40B4-BE49-F238E27FC236}">
                <a16:creationId xmlns:a16="http://schemas.microsoft.com/office/drawing/2014/main" id="{2CF2AFFC-37F6-B3A5-F293-A66516D1AD57}"/>
              </a:ext>
              <a:ext uri="{C183D7F6-B498-43B3-948B-1728B52AA6E4}">
                <adec:decorative xmlns:adec="http://schemas.microsoft.com/office/drawing/2017/decorative" val="1"/>
              </a:ext>
            </a:extLst>
          </p:cNvPr>
          <p:cNvCxnSpPr>
            <a:cxnSpLocks/>
          </p:cNvCxnSpPr>
          <p:nvPr/>
        </p:nvCxnSpPr>
        <p:spPr>
          <a:xfrm>
            <a:off x="1411426" y="2274155"/>
            <a:ext cx="99458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A26B018-7C99-838B-D3FE-2344B461AF8E}"/>
              </a:ext>
              <a:ext uri="{C183D7F6-B498-43B3-948B-1728B52AA6E4}">
                <adec:decorative xmlns:adec="http://schemas.microsoft.com/office/drawing/2017/decorative" val="1"/>
              </a:ext>
            </a:extLst>
          </p:cNvPr>
          <p:cNvCxnSpPr>
            <a:cxnSpLocks/>
          </p:cNvCxnSpPr>
          <p:nvPr/>
        </p:nvCxnSpPr>
        <p:spPr>
          <a:xfrm>
            <a:off x="1411426" y="3044289"/>
            <a:ext cx="99458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D185067-963A-23D3-1454-840DBA99D5AD}"/>
              </a:ext>
              <a:ext uri="{C183D7F6-B498-43B3-948B-1728B52AA6E4}">
                <adec:decorative xmlns:adec="http://schemas.microsoft.com/office/drawing/2017/decorative" val="1"/>
              </a:ext>
            </a:extLst>
          </p:cNvPr>
          <p:cNvCxnSpPr>
            <a:cxnSpLocks/>
          </p:cNvCxnSpPr>
          <p:nvPr/>
        </p:nvCxnSpPr>
        <p:spPr>
          <a:xfrm>
            <a:off x="1411426" y="3814423"/>
            <a:ext cx="99458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73F7399-0D1C-282A-B729-2918B76D9742}"/>
              </a:ext>
              <a:ext uri="{C183D7F6-B498-43B3-948B-1728B52AA6E4}">
                <adec:decorative xmlns:adec="http://schemas.microsoft.com/office/drawing/2017/decorative" val="1"/>
              </a:ext>
            </a:extLst>
          </p:cNvPr>
          <p:cNvCxnSpPr>
            <a:cxnSpLocks/>
          </p:cNvCxnSpPr>
          <p:nvPr/>
        </p:nvCxnSpPr>
        <p:spPr>
          <a:xfrm>
            <a:off x="1411426" y="4584557"/>
            <a:ext cx="99458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FFDB93B-6F78-5464-6408-A2D94AF4A746}"/>
              </a:ext>
              <a:ext uri="{C183D7F6-B498-43B3-948B-1728B52AA6E4}">
                <adec:decorative xmlns:adec="http://schemas.microsoft.com/office/drawing/2017/decorative" val="1"/>
              </a:ext>
            </a:extLst>
          </p:cNvPr>
          <p:cNvCxnSpPr>
            <a:cxnSpLocks/>
          </p:cNvCxnSpPr>
          <p:nvPr/>
        </p:nvCxnSpPr>
        <p:spPr>
          <a:xfrm>
            <a:off x="1411426" y="5354691"/>
            <a:ext cx="994586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1099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EFBD0E5-2CA4-F33D-4205-EA6D7513AB0C}"/>
              </a:ext>
              <a:ext uri="{C183D7F6-B498-43B3-948B-1728B52AA6E4}">
                <adec:decorative xmlns:adec="http://schemas.microsoft.com/office/drawing/2017/decorative" val="1"/>
              </a:ext>
            </a:extLst>
          </p:cNvPr>
          <p:cNvGrpSpPr/>
          <p:nvPr/>
        </p:nvGrpSpPr>
        <p:grpSpPr>
          <a:xfrm>
            <a:off x="0" y="1130377"/>
            <a:ext cx="12192000" cy="5727623"/>
            <a:chOff x="0" y="1130377"/>
            <a:chExt cx="12192000" cy="5727623"/>
          </a:xfrm>
        </p:grpSpPr>
        <p:pic>
          <p:nvPicPr>
            <p:cNvPr id="10" name="Picture 9">
              <a:extLst>
                <a:ext uri="{FF2B5EF4-FFF2-40B4-BE49-F238E27FC236}">
                  <a16:creationId xmlns:a16="http://schemas.microsoft.com/office/drawing/2014/main" id="{F58FD83A-8E5B-16C1-94DC-ADAC559D14A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a:ln w="6350">
              <a:solidFill>
                <a:schemeClr val="bg1">
                  <a:lumMod val="85000"/>
                </a:schemeClr>
              </a:solidFill>
              <a:headEnd type="none" w="lg" len="med"/>
              <a:tailEnd type="none" w="lg" len="med"/>
            </a:ln>
            <a:effectLst/>
          </p:spPr>
        </p:pic>
        <p:sp>
          <p:nvSpPr>
            <p:cNvPr id="15" name="Rectangle 14">
              <a:extLst>
                <a:ext uri="{FF2B5EF4-FFF2-40B4-BE49-F238E27FC236}">
                  <a16:creationId xmlns:a16="http://schemas.microsoft.com/office/drawing/2014/main" id="{2EC7611A-34AD-2B4B-F043-6866EC2A7E75}"/>
                </a:ext>
                <a:ext uri="{C183D7F6-B498-43B3-948B-1728B52AA6E4}">
                  <adec:decorative xmlns:adec="http://schemas.microsoft.com/office/drawing/2017/decorative" val="1"/>
                </a:ext>
              </a:extLst>
            </p:cNvPr>
            <p:cNvSpPr>
              <a:spLocks/>
            </p:cNvSpPr>
            <p:nvPr/>
          </p:nvSpPr>
          <p:spPr bwMode="auto">
            <a:xfrm>
              <a:off x="0" y="2362199"/>
              <a:ext cx="5524499" cy="3733801"/>
            </a:xfrm>
            <a:prstGeom prst="rect">
              <a:avLst/>
            </a:prstGeom>
            <a:solidFill>
              <a:schemeClr val="bg1">
                <a:lumMod val="95000"/>
              </a:schemeClr>
            </a:solidFill>
            <a:ln w="12700" cap="flat">
              <a:solidFill>
                <a:schemeClr val="bg1"/>
              </a:solidFill>
              <a:prstDash val="solid"/>
              <a:miter/>
            </a:ln>
            <a:effectLst>
              <a:outerShdw blurRad="381000" dist="292100" dir="5400000" sx="92000" sy="92000" algn="t" rotWithShape="0">
                <a:schemeClr val="tx2">
                  <a:alpha val="1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51F6D"/>
                </a:solidFill>
                <a:effectLst/>
                <a:uLnTx/>
                <a:uFillTx/>
                <a:latin typeface="Calibri Light"/>
                <a:ea typeface="+mn-ea"/>
                <a:cs typeface="+mn-cs"/>
              </a:endParaRPr>
            </a:p>
          </p:txBody>
        </p:sp>
        <p:sp>
          <p:nvSpPr>
            <p:cNvPr id="17" name="Rectangle: Rounded Corners 16">
              <a:extLst>
                <a:ext uri="{FF2B5EF4-FFF2-40B4-BE49-F238E27FC236}">
                  <a16:creationId xmlns:a16="http://schemas.microsoft.com/office/drawing/2014/main" id="{2418A556-A487-80F9-02C0-3304F3A51193}"/>
                </a:ext>
                <a:ext uri="{C183D7F6-B498-43B3-948B-1728B52AA6E4}">
                  <adec:decorative xmlns:adec="http://schemas.microsoft.com/office/drawing/2017/decorative" val="1"/>
                </a:ext>
              </a:extLst>
            </p:cNvPr>
            <p:cNvSpPr>
              <a:spLocks/>
            </p:cNvSpPr>
            <p:nvPr/>
          </p:nvSpPr>
          <p:spPr bwMode="auto">
            <a:xfrm>
              <a:off x="5524499" y="1130377"/>
              <a:ext cx="6079238" cy="5138661"/>
            </a:xfrm>
            <a:prstGeom prst="roundRect">
              <a:avLst>
                <a:gd name="adj" fmla="val 5005"/>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8" name="Freeform 5">
              <a:extLst>
                <a:ext uri="{FF2B5EF4-FFF2-40B4-BE49-F238E27FC236}">
                  <a16:creationId xmlns:a16="http://schemas.microsoft.com/office/drawing/2014/main" id="{D635A8CF-044E-3601-72B8-80C66A2E7E11}"/>
                </a:ext>
                <a:ext uri="{C183D7F6-B498-43B3-948B-1728B52AA6E4}">
                  <adec:decorative xmlns:adec="http://schemas.microsoft.com/office/drawing/2017/decorative" val="1"/>
                </a:ext>
              </a:extLst>
            </p:cNvPr>
            <p:cNvSpPr>
              <a:spLocks/>
            </p:cNvSpPr>
            <p:nvPr/>
          </p:nvSpPr>
          <p:spPr bwMode="auto">
            <a:xfrm>
              <a:off x="588263" y="265492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0" name="Freeform 5">
              <a:extLst>
                <a:ext uri="{FF2B5EF4-FFF2-40B4-BE49-F238E27FC236}">
                  <a16:creationId xmlns:a16="http://schemas.microsoft.com/office/drawing/2014/main" id="{0693AE98-8921-E5B6-7040-3BB484E82F74}"/>
                </a:ext>
                <a:ext uri="{C183D7F6-B498-43B3-948B-1728B52AA6E4}">
                  <adec:decorative xmlns:adec="http://schemas.microsoft.com/office/drawing/2017/decorative" val="1"/>
                </a:ext>
              </a:extLst>
            </p:cNvPr>
            <p:cNvSpPr>
              <a:spLocks/>
            </p:cNvSpPr>
            <p:nvPr/>
          </p:nvSpPr>
          <p:spPr bwMode="auto">
            <a:xfrm>
              <a:off x="588263" y="3547404"/>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3" name="Freeform 5">
              <a:extLst>
                <a:ext uri="{FF2B5EF4-FFF2-40B4-BE49-F238E27FC236}">
                  <a16:creationId xmlns:a16="http://schemas.microsoft.com/office/drawing/2014/main" id="{75BBE86D-025A-922F-C0BC-B02C49332D49}"/>
                </a:ext>
                <a:ext uri="{C183D7F6-B498-43B3-948B-1728B52AA6E4}">
                  <adec:decorative xmlns:adec="http://schemas.microsoft.com/office/drawing/2017/decorative" val="1"/>
                </a:ext>
              </a:extLst>
            </p:cNvPr>
            <p:cNvSpPr>
              <a:spLocks/>
            </p:cNvSpPr>
            <p:nvPr/>
          </p:nvSpPr>
          <p:spPr bwMode="auto">
            <a:xfrm>
              <a:off x="588263" y="443987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7" name="Freeform 5">
              <a:extLst>
                <a:ext uri="{FF2B5EF4-FFF2-40B4-BE49-F238E27FC236}">
                  <a16:creationId xmlns:a16="http://schemas.microsoft.com/office/drawing/2014/main" id="{C366CC17-BF18-EA2B-06DE-B2CBEDC4AB2B}"/>
                </a:ext>
                <a:ext uri="{C183D7F6-B498-43B3-948B-1728B52AA6E4}">
                  <adec:decorative xmlns:adec="http://schemas.microsoft.com/office/drawing/2017/decorative" val="1"/>
                </a:ext>
              </a:extLst>
            </p:cNvPr>
            <p:cNvSpPr>
              <a:spLocks/>
            </p:cNvSpPr>
            <p:nvPr/>
          </p:nvSpPr>
          <p:spPr bwMode="auto">
            <a:xfrm>
              <a:off x="588263" y="5332351"/>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cxnSp>
          <p:nvCxnSpPr>
            <p:cNvPr id="37" name="Straight Connector 36">
              <a:extLst>
                <a:ext uri="{FF2B5EF4-FFF2-40B4-BE49-F238E27FC236}">
                  <a16:creationId xmlns:a16="http://schemas.microsoft.com/office/drawing/2014/main" id="{CC8FAE38-7323-4FA8-C759-2765FFBF4134}"/>
                </a:ext>
                <a:ext uri="{C183D7F6-B498-43B3-948B-1728B52AA6E4}">
                  <adec:decorative xmlns:adec="http://schemas.microsoft.com/office/drawing/2017/decorative" val="1"/>
                </a:ext>
              </a:extLst>
            </p:cNvPr>
            <p:cNvCxnSpPr>
              <a:cxnSpLocks/>
            </p:cNvCxnSpPr>
            <p:nvPr/>
          </p:nvCxnSpPr>
          <p:spPr>
            <a:xfrm>
              <a:off x="1256064" y="4229101"/>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24B3D61-FC54-E591-C481-63BAA0175E1E}"/>
                </a:ext>
                <a:ext uri="{C183D7F6-B498-43B3-948B-1728B52AA6E4}">
                  <adec:decorative xmlns:adec="http://schemas.microsoft.com/office/drawing/2017/decorative" val="1"/>
                </a:ext>
              </a:extLst>
            </p:cNvPr>
            <p:cNvCxnSpPr>
              <a:cxnSpLocks/>
            </p:cNvCxnSpPr>
            <p:nvPr/>
          </p:nvCxnSpPr>
          <p:spPr>
            <a:xfrm>
              <a:off x="1256064" y="5121576"/>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93A5549-869D-E436-E309-61C73F801E58}"/>
                </a:ext>
                <a:ext uri="{C183D7F6-B498-43B3-948B-1728B52AA6E4}">
                  <adec:decorative xmlns:adec="http://schemas.microsoft.com/office/drawing/2017/decorative" val="1"/>
                </a:ext>
              </a:extLst>
            </p:cNvPr>
            <p:cNvCxnSpPr>
              <a:cxnSpLocks/>
            </p:cNvCxnSpPr>
            <p:nvPr/>
          </p:nvCxnSpPr>
          <p:spPr>
            <a:xfrm>
              <a:off x="1256064" y="3336626"/>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076E42C5-8028-4C49-8545-A8F60E5A0DF0}"/>
              </a:ext>
            </a:extLst>
          </p:cNvPr>
          <p:cNvSpPr>
            <a:spLocks noGrp="1"/>
          </p:cNvSpPr>
          <p:nvPr>
            <p:ph type="title"/>
          </p:nvPr>
        </p:nvSpPr>
        <p:spPr>
          <a:xfrm>
            <a:off x="588263" y="457200"/>
            <a:ext cx="11018520" cy="430887"/>
          </a:xfrm>
        </p:spPr>
        <p:txBody>
          <a:bodyPr/>
          <a:lstStyle/>
          <a:p>
            <a:r>
              <a:rPr lang="en-US" b="0">
                <a:ea typeface="+mj-ea"/>
                <a:cs typeface="+mj-cs"/>
              </a:rPr>
              <a:t>Operator Connect </a:t>
            </a:r>
          </a:p>
        </p:txBody>
      </p:sp>
      <p:sp>
        <p:nvSpPr>
          <p:cNvPr id="11" name="Content Placeholder 2">
            <a:extLst>
              <a:ext uri="{FF2B5EF4-FFF2-40B4-BE49-F238E27FC236}">
                <a16:creationId xmlns:a16="http://schemas.microsoft.com/office/drawing/2014/main" id="{279AF6AC-8C62-F5AE-C73A-A345E642B39B}"/>
              </a:ext>
            </a:extLst>
          </p:cNvPr>
          <p:cNvSpPr txBox="1">
            <a:spLocks/>
          </p:cNvSpPr>
          <p:nvPr/>
        </p:nvSpPr>
        <p:spPr>
          <a:xfrm>
            <a:off x="588263" y="1130377"/>
            <a:ext cx="4621911"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Simply and seamlessly enable calling in Teams using your existing telephone operator</a:t>
            </a:r>
          </a:p>
        </p:txBody>
      </p:sp>
      <p:sp>
        <p:nvSpPr>
          <p:cNvPr id="56" name="Freeform: Shape 55" descr="Icon of two gears with one being larger than the other">
            <a:extLst>
              <a:ext uri="{FF2B5EF4-FFF2-40B4-BE49-F238E27FC236}">
                <a16:creationId xmlns:a16="http://schemas.microsoft.com/office/drawing/2014/main" id="{F7DEF510-BBA9-683F-B2FA-757E7317B3B7}"/>
              </a:ext>
            </a:extLst>
          </p:cNvPr>
          <p:cNvSpPr>
            <a:spLocks noChangeAspect="1"/>
          </p:cNvSpPr>
          <p:nvPr/>
        </p:nvSpPr>
        <p:spPr>
          <a:xfrm>
            <a:off x="721659" y="2767013"/>
            <a:ext cx="204126" cy="246750"/>
          </a:xfrm>
          <a:custGeom>
            <a:avLst/>
            <a:gdLst>
              <a:gd name="connsiteX0" fmla="*/ 141060 w 348497"/>
              <a:gd name="connsiteY0" fmla="*/ 240570 h 421268"/>
              <a:gd name="connsiteX1" fmla="*/ 107182 w 348497"/>
              <a:gd name="connsiteY1" fmla="*/ 274931 h 421268"/>
              <a:gd name="connsiteX2" fmla="*/ 140578 w 348497"/>
              <a:gd name="connsiteY2" fmla="*/ 308327 h 421268"/>
              <a:gd name="connsiteX3" fmla="*/ 174939 w 348497"/>
              <a:gd name="connsiteY3" fmla="*/ 274448 h 421268"/>
              <a:gd name="connsiteX4" fmla="*/ 141060 w 348497"/>
              <a:gd name="connsiteY4" fmla="*/ 240570 h 421268"/>
              <a:gd name="connsiteX5" fmla="*/ 141060 w 348497"/>
              <a:gd name="connsiteY5" fmla="*/ 217984 h 421268"/>
              <a:gd name="connsiteX6" fmla="*/ 197525 w 348497"/>
              <a:gd name="connsiteY6" fmla="*/ 274448 h 421268"/>
              <a:gd name="connsiteX7" fmla="*/ 141060 w 348497"/>
              <a:gd name="connsiteY7" fmla="*/ 330913 h 421268"/>
              <a:gd name="connsiteX8" fmla="*/ 84596 w 348497"/>
              <a:gd name="connsiteY8" fmla="*/ 274448 h 421268"/>
              <a:gd name="connsiteX9" fmla="*/ 141060 w 348497"/>
              <a:gd name="connsiteY9" fmla="*/ 217984 h 421268"/>
              <a:gd name="connsiteX10" fmla="*/ 141253 w 348497"/>
              <a:gd name="connsiteY10" fmla="*/ 150227 h 421268"/>
              <a:gd name="connsiteX11" fmla="*/ 120839 w 348497"/>
              <a:gd name="connsiteY11" fmla="*/ 152012 h 421268"/>
              <a:gd name="connsiteX12" fmla="*/ 119343 w 348497"/>
              <a:gd name="connsiteY12" fmla="*/ 165622 h 421268"/>
              <a:gd name="connsiteX13" fmla="*/ 96516 w 348497"/>
              <a:gd name="connsiteY13" fmla="*/ 200321 h 421268"/>
              <a:gd name="connsiteX14" fmla="*/ 58632 w 348497"/>
              <a:gd name="connsiteY14" fmla="*/ 201769 h 421268"/>
              <a:gd name="connsiteX15" fmla="*/ 45120 w 348497"/>
              <a:gd name="connsiteY15" fmla="*/ 195833 h 421268"/>
              <a:gd name="connsiteX16" fmla="*/ 24802 w 348497"/>
              <a:gd name="connsiteY16" fmla="*/ 230725 h 421268"/>
              <a:gd name="connsiteX17" fmla="*/ 35950 w 348497"/>
              <a:gd name="connsiteY17" fmla="*/ 238929 h 421268"/>
              <a:gd name="connsiteX18" fmla="*/ 54578 w 348497"/>
              <a:gd name="connsiteY18" fmla="*/ 276041 h 421268"/>
              <a:gd name="connsiteX19" fmla="*/ 36867 w 348497"/>
              <a:gd name="connsiteY19" fmla="*/ 309533 h 421268"/>
              <a:gd name="connsiteX20" fmla="*/ 24850 w 348497"/>
              <a:gd name="connsiteY20" fmla="*/ 318365 h 421268"/>
              <a:gd name="connsiteX21" fmla="*/ 45168 w 348497"/>
              <a:gd name="connsiteY21" fmla="*/ 353354 h 421268"/>
              <a:gd name="connsiteX22" fmla="*/ 58777 w 348497"/>
              <a:gd name="connsiteY22" fmla="*/ 347369 h 421268"/>
              <a:gd name="connsiteX23" fmla="*/ 115917 w 348497"/>
              <a:gd name="connsiteY23" fmla="*/ 369762 h 421268"/>
              <a:gd name="connsiteX24" fmla="*/ 119247 w 348497"/>
              <a:gd name="connsiteY24" fmla="*/ 382261 h 421268"/>
              <a:gd name="connsiteX25" fmla="*/ 120888 w 348497"/>
              <a:gd name="connsiteY25" fmla="*/ 397077 h 421268"/>
              <a:gd name="connsiteX26" fmla="*/ 161378 w 348497"/>
              <a:gd name="connsiteY26" fmla="*/ 397077 h 421268"/>
              <a:gd name="connsiteX27" fmla="*/ 163019 w 348497"/>
              <a:gd name="connsiteY27" fmla="*/ 382261 h 421268"/>
              <a:gd name="connsiteX28" fmla="*/ 210941 w 348497"/>
              <a:gd name="connsiteY28" fmla="*/ 343943 h 421268"/>
              <a:gd name="connsiteX29" fmla="*/ 223537 w 348497"/>
              <a:gd name="connsiteY29" fmla="*/ 347321 h 421268"/>
              <a:gd name="connsiteX30" fmla="*/ 237146 w 348497"/>
              <a:gd name="connsiteY30" fmla="*/ 353305 h 421268"/>
              <a:gd name="connsiteX31" fmla="*/ 257415 w 348497"/>
              <a:gd name="connsiteY31" fmla="*/ 318413 h 421268"/>
              <a:gd name="connsiteX32" fmla="*/ 245399 w 348497"/>
              <a:gd name="connsiteY32" fmla="*/ 309582 h 421268"/>
              <a:gd name="connsiteX33" fmla="*/ 236133 w 348497"/>
              <a:gd name="connsiteY33" fmla="*/ 248919 h 421268"/>
              <a:gd name="connsiteX34" fmla="*/ 245399 w 348497"/>
              <a:gd name="connsiteY34" fmla="*/ 239653 h 421268"/>
              <a:gd name="connsiteX35" fmla="*/ 257367 w 348497"/>
              <a:gd name="connsiteY35" fmla="*/ 230821 h 421268"/>
              <a:gd name="connsiteX36" fmla="*/ 237050 w 348497"/>
              <a:gd name="connsiteY36" fmla="*/ 195929 h 421268"/>
              <a:gd name="connsiteX37" fmla="*/ 223537 w 348497"/>
              <a:gd name="connsiteY37" fmla="*/ 201865 h 421268"/>
              <a:gd name="connsiteX38" fmla="*/ 166349 w 348497"/>
              <a:gd name="connsiteY38" fmla="*/ 179472 h 421268"/>
              <a:gd name="connsiteX39" fmla="*/ 162970 w 348497"/>
              <a:gd name="connsiteY39" fmla="*/ 166828 h 421268"/>
              <a:gd name="connsiteX40" fmla="*/ 161330 w 348497"/>
              <a:gd name="connsiteY40" fmla="*/ 152109 h 421268"/>
              <a:gd name="connsiteX41" fmla="*/ 141253 w 348497"/>
              <a:gd name="connsiteY41" fmla="*/ 150323 h 421268"/>
              <a:gd name="connsiteX42" fmla="*/ 141109 w 348497"/>
              <a:gd name="connsiteY42" fmla="*/ 127448 h 421268"/>
              <a:gd name="connsiteX43" fmla="*/ 141253 w 348497"/>
              <a:gd name="connsiteY43" fmla="*/ 127641 h 421268"/>
              <a:gd name="connsiteX44" fmla="*/ 173974 w 348497"/>
              <a:gd name="connsiteY44" fmla="*/ 131405 h 421268"/>
              <a:gd name="connsiteX45" fmla="*/ 182854 w 348497"/>
              <a:gd name="connsiteY45" fmla="*/ 141202 h 421268"/>
              <a:gd name="connsiteX46" fmla="*/ 185315 w 348497"/>
              <a:gd name="connsiteY46" fmla="*/ 163498 h 421268"/>
              <a:gd name="connsiteX47" fmla="*/ 194967 w 348497"/>
              <a:gd name="connsiteY47" fmla="*/ 179521 h 421268"/>
              <a:gd name="connsiteX48" fmla="*/ 214416 w 348497"/>
              <a:gd name="connsiteY48" fmla="*/ 180968 h 421268"/>
              <a:gd name="connsiteX49" fmla="*/ 235505 w 348497"/>
              <a:gd name="connsiteY49" fmla="*/ 171703 h 421268"/>
              <a:gd name="connsiteX50" fmla="*/ 248391 w 348497"/>
              <a:gd name="connsiteY50" fmla="*/ 174453 h 421268"/>
              <a:gd name="connsiteX51" fmla="*/ 281449 w 348497"/>
              <a:gd name="connsiteY51" fmla="*/ 231304 h 421268"/>
              <a:gd name="connsiteX52" fmla="*/ 277395 w 348497"/>
              <a:gd name="connsiteY52" fmla="*/ 243851 h 421268"/>
              <a:gd name="connsiteX53" fmla="*/ 258670 w 348497"/>
              <a:gd name="connsiteY53" fmla="*/ 257654 h 421268"/>
              <a:gd name="connsiteX54" fmla="*/ 254230 w 348497"/>
              <a:gd name="connsiteY54" fmla="*/ 286706 h 421268"/>
              <a:gd name="connsiteX55" fmla="*/ 258670 w 348497"/>
              <a:gd name="connsiteY55" fmla="*/ 291146 h 421268"/>
              <a:gd name="connsiteX56" fmla="*/ 277395 w 348497"/>
              <a:gd name="connsiteY56" fmla="*/ 304949 h 421268"/>
              <a:gd name="connsiteX57" fmla="*/ 281449 w 348497"/>
              <a:gd name="connsiteY57" fmla="*/ 317545 h 421268"/>
              <a:gd name="connsiteX58" fmla="*/ 248391 w 348497"/>
              <a:gd name="connsiteY58" fmla="*/ 374395 h 421268"/>
              <a:gd name="connsiteX59" fmla="*/ 235553 w 348497"/>
              <a:gd name="connsiteY59" fmla="*/ 377146 h 421268"/>
              <a:gd name="connsiteX60" fmla="*/ 214995 w 348497"/>
              <a:gd name="connsiteY60" fmla="*/ 368121 h 421268"/>
              <a:gd name="connsiteX61" fmla="*/ 196270 w 348497"/>
              <a:gd name="connsiteY61" fmla="*/ 368459 h 421268"/>
              <a:gd name="connsiteX62" fmla="*/ 185315 w 348497"/>
              <a:gd name="connsiteY62" fmla="*/ 384626 h 421268"/>
              <a:gd name="connsiteX63" fmla="*/ 182757 w 348497"/>
              <a:gd name="connsiteY63" fmla="*/ 407598 h 421268"/>
              <a:gd name="connsiteX64" fmla="*/ 173974 w 348497"/>
              <a:gd name="connsiteY64" fmla="*/ 417395 h 421268"/>
              <a:gd name="connsiteX65" fmla="*/ 107906 w 348497"/>
              <a:gd name="connsiteY65" fmla="*/ 417395 h 421268"/>
              <a:gd name="connsiteX66" fmla="*/ 99171 w 348497"/>
              <a:gd name="connsiteY66" fmla="*/ 407598 h 421268"/>
              <a:gd name="connsiteX67" fmla="*/ 96661 w 348497"/>
              <a:gd name="connsiteY67" fmla="*/ 384626 h 421268"/>
              <a:gd name="connsiteX68" fmla="*/ 73641 w 348497"/>
              <a:gd name="connsiteY68" fmla="*/ 366287 h 421268"/>
              <a:gd name="connsiteX69" fmla="*/ 67657 w 348497"/>
              <a:gd name="connsiteY69" fmla="*/ 367880 h 421268"/>
              <a:gd name="connsiteX70" fmla="*/ 46471 w 348497"/>
              <a:gd name="connsiteY70" fmla="*/ 377146 h 421268"/>
              <a:gd name="connsiteX71" fmla="*/ 33585 w 348497"/>
              <a:gd name="connsiteY71" fmla="*/ 374395 h 421268"/>
              <a:gd name="connsiteX72" fmla="*/ 527 w 348497"/>
              <a:gd name="connsiteY72" fmla="*/ 317448 h 421268"/>
              <a:gd name="connsiteX73" fmla="*/ 4581 w 348497"/>
              <a:gd name="connsiteY73" fmla="*/ 304852 h 421268"/>
              <a:gd name="connsiteX74" fmla="*/ 23306 w 348497"/>
              <a:gd name="connsiteY74" fmla="*/ 291050 h 421268"/>
              <a:gd name="connsiteX75" fmla="*/ 27794 w 348497"/>
              <a:gd name="connsiteY75" fmla="*/ 261997 h 421268"/>
              <a:gd name="connsiteX76" fmla="*/ 23306 w 348497"/>
              <a:gd name="connsiteY76" fmla="*/ 257509 h 421268"/>
              <a:gd name="connsiteX77" fmla="*/ 4581 w 348497"/>
              <a:gd name="connsiteY77" fmla="*/ 243755 h 421268"/>
              <a:gd name="connsiteX78" fmla="*/ 527 w 348497"/>
              <a:gd name="connsiteY78" fmla="*/ 231207 h 421268"/>
              <a:gd name="connsiteX79" fmla="*/ 33585 w 348497"/>
              <a:gd name="connsiteY79" fmla="*/ 174309 h 421268"/>
              <a:gd name="connsiteX80" fmla="*/ 46471 w 348497"/>
              <a:gd name="connsiteY80" fmla="*/ 171558 h 421268"/>
              <a:gd name="connsiteX81" fmla="*/ 67560 w 348497"/>
              <a:gd name="connsiteY81" fmla="*/ 180824 h 421268"/>
              <a:gd name="connsiteX82" fmla="*/ 95020 w 348497"/>
              <a:gd name="connsiteY82" fmla="*/ 169965 h 421268"/>
              <a:gd name="connsiteX83" fmla="*/ 96613 w 348497"/>
              <a:gd name="connsiteY83" fmla="*/ 163981 h 421268"/>
              <a:gd name="connsiteX84" fmla="*/ 99171 w 348497"/>
              <a:gd name="connsiteY84" fmla="*/ 141009 h 421268"/>
              <a:gd name="connsiteX85" fmla="*/ 108099 w 348497"/>
              <a:gd name="connsiteY85" fmla="*/ 131212 h 421268"/>
              <a:gd name="connsiteX86" fmla="*/ 141109 w 348497"/>
              <a:gd name="connsiteY86" fmla="*/ 127448 h 421268"/>
              <a:gd name="connsiteX87" fmla="*/ 257850 w 348497"/>
              <a:gd name="connsiteY87" fmla="*/ 58003 h 421268"/>
              <a:gd name="connsiteX88" fmla="*/ 245544 w 348497"/>
              <a:gd name="connsiteY88" fmla="*/ 87200 h 421268"/>
              <a:gd name="connsiteX89" fmla="*/ 274741 w 348497"/>
              <a:gd name="connsiteY89" fmla="*/ 99555 h 421268"/>
              <a:gd name="connsiteX90" fmla="*/ 287096 w 348497"/>
              <a:gd name="connsiteY90" fmla="*/ 70309 h 421268"/>
              <a:gd name="connsiteX91" fmla="*/ 257850 w 348497"/>
              <a:gd name="connsiteY91" fmla="*/ 58003 h 421268"/>
              <a:gd name="connsiteX92" fmla="*/ 241442 w 348497"/>
              <a:gd name="connsiteY92" fmla="*/ 380 h 421268"/>
              <a:gd name="connsiteX93" fmla="*/ 251432 w 348497"/>
              <a:gd name="connsiteY93" fmla="*/ 4482 h 421268"/>
              <a:gd name="connsiteX94" fmla="*/ 252928 w 348497"/>
              <a:gd name="connsiteY94" fmla="*/ 7185 h 421268"/>
              <a:gd name="connsiteX95" fmla="*/ 258140 w 348497"/>
              <a:gd name="connsiteY95" fmla="*/ 14086 h 421268"/>
              <a:gd name="connsiteX96" fmla="*/ 298823 w 348497"/>
              <a:gd name="connsiteY96" fmla="*/ 13555 h 421268"/>
              <a:gd name="connsiteX97" fmla="*/ 300898 w 348497"/>
              <a:gd name="connsiteY97" fmla="*/ 11432 h 421268"/>
              <a:gd name="connsiteX98" fmla="*/ 311805 w 348497"/>
              <a:gd name="connsiteY98" fmla="*/ 10273 h 421268"/>
              <a:gd name="connsiteX99" fmla="*/ 321602 w 348497"/>
              <a:gd name="connsiteY99" fmla="*/ 17850 h 421268"/>
              <a:gd name="connsiteX100" fmla="*/ 323194 w 348497"/>
              <a:gd name="connsiteY100" fmla="*/ 28709 h 421268"/>
              <a:gd name="connsiteX101" fmla="*/ 321602 w 348497"/>
              <a:gd name="connsiteY101" fmla="*/ 31315 h 421268"/>
              <a:gd name="connsiteX102" fmla="*/ 318223 w 348497"/>
              <a:gd name="connsiteY102" fmla="*/ 39326 h 421268"/>
              <a:gd name="connsiteX103" fmla="*/ 339024 w 348497"/>
              <a:gd name="connsiteY103" fmla="*/ 74218 h 421268"/>
              <a:gd name="connsiteX104" fmla="*/ 342064 w 348497"/>
              <a:gd name="connsiteY104" fmla="*/ 74990 h 421268"/>
              <a:gd name="connsiteX105" fmla="*/ 348482 w 348497"/>
              <a:gd name="connsiteY105" fmla="*/ 83870 h 421268"/>
              <a:gd name="connsiteX106" fmla="*/ 346745 w 348497"/>
              <a:gd name="connsiteY106" fmla="*/ 96176 h 421268"/>
              <a:gd name="connsiteX107" fmla="*/ 338107 w 348497"/>
              <a:gd name="connsiteY107" fmla="*/ 102933 h 421268"/>
              <a:gd name="connsiteX108" fmla="*/ 335018 w 348497"/>
              <a:gd name="connsiteY108" fmla="*/ 102836 h 421268"/>
              <a:gd name="connsiteX109" fmla="*/ 326428 w 348497"/>
              <a:gd name="connsiteY109" fmla="*/ 103898 h 421268"/>
              <a:gd name="connsiteX110" fmla="*/ 306593 w 348497"/>
              <a:gd name="connsiteY110" fmla="*/ 139369 h 421268"/>
              <a:gd name="connsiteX111" fmla="*/ 307461 w 348497"/>
              <a:gd name="connsiteY111" fmla="*/ 142361 h 421268"/>
              <a:gd name="connsiteX112" fmla="*/ 303118 w 348497"/>
              <a:gd name="connsiteY112" fmla="*/ 152303 h 421268"/>
              <a:gd name="connsiteX113" fmla="*/ 291246 w 348497"/>
              <a:gd name="connsiteY113" fmla="*/ 157129 h 421268"/>
              <a:gd name="connsiteX114" fmla="*/ 281208 w 348497"/>
              <a:gd name="connsiteY114" fmla="*/ 153027 h 421268"/>
              <a:gd name="connsiteX115" fmla="*/ 279712 w 348497"/>
              <a:gd name="connsiteY115" fmla="*/ 150276 h 421268"/>
              <a:gd name="connsiteX116" fmla="*/ 274548 w 348497"/>
              <a:gd name="connsiteY116" fmla="*/ 143471 h 421268"/>
              <a:gd name="connsiteX117" fmla="*/ 233865 w 348497"/>
              <a:gd name="connsiteY117" fmla="*/ 143954 h 421268"/>
              <a:gd name="connsiteX118" fmla="*/ 231742 w 348497"/>
              <a:gd name="connsiteY118" fmla="*/ 146126 h 421268"/>
              <a:gd name="connsiteX119" fmla="*/ 220835 w 348497"/>
              <a:gd name="connsiteY119" fmla="*/ 147284 h 421268"/>
              <a:gd name="connsiteX120" fmla="*/ 210990 w 348497"/>
              <a:gd name="connsiteY120" fmla="*/ 139659 h 421268"/>
              <a:gd name="connsiteX121" fmla="*/ 209397 w 348497"/>
              <a:gd name="connsiteY121" fmla="*/ 128800 h 421268"/>
              <a:gd name="connsiteX122" fmla="*/ 210990 w 348497"/>
              <a:gd name="connsiteY122" fmla="*/ 126194 h 421268"/>
              <a:gd name="connsiteX123" fmla="*/ 214368 w 348497"/>
              <a:gd name="connsiteY123" fmla="*/ 118183 h 421268"/>
              <a:gd name="connsiteX124" fmla="*/ 193568 w 348497"/>
              <a:gd name="connsiteY124" fmla="*/ 83291 h 421268"/>
              <a:gd name="connsiteX125" fmla="*/ 190576 w 348497"/>
              <a:gd name="connsiteY125" fmla="*/ 82519 h 421268"/>
              <a:gd name="connsiteX126" fmla="*/ 184157 w 348497"/>
              <a:gd name="connsiteY126" fmla="*/ 73639 h 421268"/>
              <a:gd name="connsiteX127" fmla="*/ 185895 w 348497"/>
              <a:gd name="connsiteY127" fmla="*/ 61333 h 421268"/>
              <a:gd name="connsiteX128" fmla="*/ 194485 w 348497"/>
              <a:gd name="connsiteY128" fmla="*/ 54576 h 421268"/>
              <a:gd name="connsiteX129" fmla="*/ 197525 w 348497"/>
              <a:gd name="connsiteY129" fmla="*/ 54673 h 421268"/>
              <a:gd name="connsiteX130" fmla="*/ 209011 w 348497"/>
              <a:gd name="connsiteY130" fmla="*/ 52646 h 421268"/>
              <a:gd name="connsiteX131" fmla="*/ 225854 w 348497"/>
              <a:gd name="connsiteY131" fmla="*/ 17512 h 421268"/>
              <a:gd name="connsiteX132" fmla="*/ 225178 w 348497"/>
              <a:gd name="connsiteY132" fmla="*/ 15148 h 421268"/>
              <a:gd name="connsiteX133" fmla="*/ 229473 w 348497"/>
              <a:gd name="connsiteY133" fmla="*/ 5254 h 421268"/>
              <a:gd name="connsiteX134" fmla="*/ 235409 w 348497"/>
              <a:gd name="connsiteY134" fmla="*/ 2503 h 421268"/>
              <a:gd name="connsiteX135" fmla="*/ 241442 w 348497"/>
              <a:gd name="connsiteY135" fmla="*/ 380 h 4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48497" h="421268">
                <a:moveTo>
                  <a:pt x="141060" y="240570"/>
                </a:moveTo>
                <a:cubicBezTo>
                  <a:pt x="122191" y="240570"/>
                  <a:pt x="106892" y="256013"/>
                  <a:pt x="107182" y="274931"/>
                </a:cubicBezTo>
                <a:cubicBezTo>
                  <a:pt x="107471" y="293849"/>
                  <a:pt x="122577" y="308086"/>
                  <a:pt x="140578" y="308327"/>
                </a:cubicBezTo>
                <a:cubicBezTo>
                  <a:pt x="159496" y="308568"/>
                  <a:pt x="174939" y="293318"/>
                  <a:pt x="174939" y="274448"/>
                </a:cubicBezTo>
                <a:cubicBezTo>
                  <a:pt x="174939" y="255579"/>
                  <a:pt x="159785" y="240570"/>
                  <a:pt x="141060" y="240570"/>
                </a:cubicBezTo>
                <a:close/>
                <a:moveTo>
                  <a:pt x="141060" y="217984"/>
                </a:moveTo>
                <a:cubicBezTo>
                  <a:pt x="172236" y="217984"/>
                  <a:pt x="197525" y="243272"/>
                  <a:pt x="197525" y="274448"/>
                </a:cubicBezTo>
                <a:cubicBezTo>
                  <a:pt x="197525" y="305624"/>
                  <a:pt x="172236" y="330913"/>
                  <a:pt x="141060" y="330913"/>
                </a:cubicBezTo>
                <a:cubicBezTo>
                  <a:pt x="109884" y="330913"/>
                  <a:pt x="84596" y="305624"/>
                  <a:pt x="84596" y="274448"/>
                </a:cubicBezTo>
                <a:cubicBezTo>
                  <a:pt x="84596" y="243272"/>
                  <a:pt x="109884" y="217984"/>
                  <a:pt x="141060" y="217984"/>
                </a:cubicBezTo>
                <a:close/>
                <a:moveTo>
                  <a:pt x="141253" y="150227"/>
                </a:moveTo>
                <a:cubicBezTo>
                  <a:pt x="134401" y="150323"/>
                  <a:pt x="127596" y="150902"/>
                  <a:pt x="120839" y="152012"/>
                </a:cubicBezTo>
                <a:lnTo>
                  <a:pt x="119343" y="165622"/>
                </a:lnTo>
                <a:cubicBezTo>
                  <a:pt x="117703" y="180196"/>
                  <a:pt x="109498" y="193516"/>
                  <a:pt x="96516" y="200321"/>
                </a:cubicBezTo>
                <a:cubicBezTo>
                  <a:pt x="84210" y="206739"/>
                  <a:pt x="70408" y="206884"/>
                  <a:pt x="58632" y="201769"/>
                </a:cubicBezTo>
                <a:lnTo>
                  <a:pt x="45120" y="195833"/>
                </a:lnTo>
                <a:cubicBezTo>
                  <a:pt x="36481" y="206305"/>
                  <a:pt x="29628" y="218080"/>
                  <a:pt x="24802" y="230725"/>
                </a:cubicBezTo>
                <a:lnTo>
                  <a:pt x="35950" y="238929"/>
                </a:lnTo>
                <a:cubicBezTo>
                  <a:pt x="47726" y="247616"/>
                  <a:pt x="55158" y="261418"/>
                  <a:pt x="54578" y="276041"/>
                </a:cubicBezTo>
                <a:cubicBezTo>
                  <a:pt x="53999" y="289892"/>
                  <a:pt x="47195" y="301908"/>
                  <a:pt x="36867" y="309533"/>
                </a:cubicBezTo>
                <a:lnTo>
                  <a:pt x="24850" y="318365"/>
                </a:lnTo>
                <a:cubicBezTo>
                  <a:pt x="29676" y="331057"/>
                  <a:pt x="36529" y="342833"/>
                  <a:pt x="45168" y="353354"/>
                </a:cubicBezTo>
                <a:lnTo>
                  <a:pt x="58777" y="347369"/>
                </a:lnTo>
                <a:cubicBezTo>
                  <a:pt x="80735" y="337766"/>
                  <a:pt x="106313" y="347804"/>
                  <a:pt x="115917" y="369762"/>
                </a:cubicBezTo>
                <a:cubicBezTo>
                  <a:pt x="117654" y="373719"/>
                  <a:pt x="118764" y="377966"/>
                  <a:pt x="119247" y="382261"/>
                </a:cubicBezTo>
                <a:lnTo>
                  <a:pt x="120888" y="397077"/>
                </a:lnTo>
                <a:cubicBezTo>
                  <a:pt x="134256" y="399346"/>
                  <a:pt x="147962" y="399346"/>
                  <a:pt x="161378" y="397077"/>
                </a:cubicBezTo>
                <a:lnTo>
                  <a:pt x="163019" y="382261"/>
                </a:lnTo>
                <a:cubicBezTo>
                  <a:pt x="165673" y="358421"/>
                  <a:pt x="187100" y="341289"/>
                  <a:pt x="210941" y="343943"/>
                </a:cubicBezTo>
                <a:cubicBezTo>
                  <a:pt x="215284" y="344425"/>
                  <a:pt x="219531" y="345584"/>
                  <a:pt x="223537" y="347321"/>
                </a:cubicBezTo>
                <a:lnTo>
                  <a:pt x="237146" y="353305"/>
                </a:lnTo>
                <a:cubicBezTo>
                  <a:pt x="245736" y="342833"/>
                  <a:pt x="252589" y="331057"/>
                  <a:pt x="257415" y="318413"/>
                </a:cubicBezTo>
                <a:lnTo>
                  <a:pt x="245399" y="309582"/>
                </a:lnTo>
                <a:cubicBezTo>
                  <a:pt x="226095" y="295393"/>
                  <a:pt x="221944" y="268223"/>
                  <a:pt x="236133" y="248919"/>
                </a:cubicBezTo>
                <a:cubicBezTo>
                  <a:pt x="238739" y="245396"/>
                  <a:pt x="241876" y="242259"/>
                  <a:pt x="245399" y="239653"/>
                </a:cubicBezTo>
                <a:lnTo>
                  <a:pt x="257367" y="230821"/>
                </a:lnTo>
                <a:cubicBezTo>
                  <a:pt x="252541" y="218177"/>
                  <a:pt x="245688" y="206402"/>
                  <a:pt x="237050" y="195929"/>
                </a:cubicBezTo>
                <a:lnTo>
                  <a:pt x="223537" y="201865"/>
                </a:lnTo>
                <a:cubicBezTo>
                  <a:pt x="201578" y="211469"/>
                  <a:pt x="175952" y="201479"/>
                  <a:pt x="166349" y="179472"/>
                </a:cubicBezTo>
                <a:cubicBezTo>
                  <a:pt x="164611" y="175467"/>
                  <a:pt x="163453" y="171220"/>
                  <a:pt x="162970" y="166828"/>
                </a:cubicBezTo>
                <a:lnTo>
                  <a:pt x="161330" y="152109"/>
                </a:lnTo>
                <a:cubicBezTo>
                  <a:pt x="154670" y="151047"/>
                  <a:pt x="147962" y="150420"/>
                  <a:pt x="141253" y="150323"/>
                </a:cubicBezTo>
                <a:close/>
                <a:moveTo>
                  <a:pt x="141109" y="127448"/>
                </a:moveTo>
                <a:lnTo>
                  <a:pt x="141253" y="127641"/>
                </a:lnTo>
                <a:cubicBezTo>
                  <a:pt x="152257" y="127738"/>
                  <a:pt x="163212" y="129041"/>
                  <a:pt x="173974" y="131405"/>
                </a:cubicBezTo>
                <a:cubicBezTo>
                  <a:pt x="178703" y="132467"/>
                  <a:pt x="182323" y="136376"/>
                  <a:pt x="182854" y="141202"/>
                </a:cubicBezTo>
                <a:lnTo>
                  <a:pt x="185315" y="163498"/>
                </a:lnTo>
                <a:cubicBezTo>
                  <a:pt x="186039" y="170013"/>
                  <a:pt x="189369" y="176094"/>
                  <a:pt x="194967" y="179521"/>
                </a:cubicBezTo>
                <a:cubicBezTo>
                  <a:pt x="201144" y="183333"/>
                  <a:pt x="208383" y="183623"/>
                  <a:pt x="214416" y="180968"/>
                </a:cubicBezTo>
                <a:lnTo>
                  <a:pt x="235505" y="171703"/>
                </a:lnTo>
                <a:cubicBezTo>
                  <a:pt x="239945" y="169772"/>
                  <a:pt x="245109" y="170882"/>
                  <a:pt x="248391" y="174453"/>
                </a:cubicBezTo>
                <a:cubicBezTo>
                  <a:pt x="263544" y="190669"/>
                  <a:pt x="274837" y="210118"/>
                  <a:pt x="281449" y="231304"/>
                </a:cubicBezTo>
                <a:cubicBezTo>
                  <a:pt x="282897" y="235937"/>
                  <a:pt x="281304" y="241004"/>
                  <a:pt x="277395" y="243851"/>
                </a:cubicBezTo>
                <a:lnTo>
                  <a:pt x="258670" y="257654"/>
                </a:lnTo>
                <a:cubicBezTo>
                  <a:pt x="249404" y="264458"/>
                  <a:pt x="247425" y="277489"/>
                  <a:pt x="254230" y="286706"/>
                </a:cubicBezTo>
                <a:cubicBezTo>
                  <a:pt x="255485" y="288395"/>
                  <a:pt x="256981" y="289892"/>
                  <a:pt x="258670" y="291146"/>
                </a:cubicBezTo>
                <a:lnTo>
                  <a:pt x="277395" y="304949"/>
                </a:lnTo>
                <a:cubicBezTo>
                  <a:pt x="281304" y="307844"/>
                  <a:pt x="282897" y="312912"/>
                  <a:pt x="281449" y="317545"/>
                </a:cubicBezTo>
                <a:cubicBezTo>
                  <a:pt x="274837" y="338731"/>
                  <a:pt x="263544" y="358180"/>
                  <a:pt x="248391" y="374395"/>
                </a:cubicBezTo>
                <a:cubicBezTo>
                  <a:pt x="245109" y="377918"/>
                  <a:pt x="239945" y="379076"/>
                  <a:pt x="235553" y="377146"/>
                </a:cubicBezTo>
                <a:lnTo>
                  <a:pt x="214995" y="368121"/>
                </a:lnTo>
                <a:cubicBezTo>
                  <a:pt x="209010" y="365515"/>
                  <a:pt x="202013" y="365322"/>
                  <a:pt x="196270" y="368459"/>
                </a:cubicBezTo>
                <a:cubicBezTo>
                  <a:pt x="189900" y="371934"/>
                  <a:pt x="186039" y="378063"/>
                  <a:pt x="185315" y="384626"/>
                </a:cubicBezTo>
                <a:lnTo>
                  <a:pt x="182757" y="407598"/>
                </a:lnTo>
                <a:cubicBezTo>
                  <a:pt x="182226" y="412376"/>
                  <a:pt x="178703" y="416285"/>
                  <a:pt x="173974" y="417395"/>
                </a:cubicBezTo>
                <a:cubicBezTo>
                  <a:pt x="152257" y="422559"/>
                  <a:pt x="129623" y="422559"/>
                  <a:pt x="107906" y="417395"/>
                </a:cubicBezTo>
                <a:cubicBezTo>
                  <a:pt x="103225" y="416285"/>
                  <a:pt x="99702" y="412424"/>
                  <a:pt x="99171" y="407598"/>
                </a:cubicBezTo>
                <a:lnTo>
                  <a:pt x="96661" y="384626"/>
                </a:lnTo>
                <a:cubicBezTo>
                  <a:pt x="95358" y="373189"/>
                  <a:pt x="85031" y="364984"/>
                  <a:pt x="73641" y="366287"/>
                </a:cubicBezTo>
                <a:cubicBezTo>
                  <a:pt x="71566" y="366529"/>
                  <a:pt x="69587" y="367059"/>
                  <a:pt x="67657" y="367880"/>
                </a:cubicBezTo>
                <a:lnTo>
                  <a:pt x="46471" y="377146"/>
                </a:lnTo>
                <a:cubicBezTo>
                  <a:pt x="42031" y="379076"/>
                  <a:pt x="36915" y="377966"/>
                  <a:pt x="33585" y="374395"/>
                </a:cubicBezTo>
                <a:cubicBezTo>
                  <a:pt x="18432" y="358131"/>
                  <a:pt x="7139" y="338683"/>
                  <a:pt x="527" y="317448"/>
                </a:cubicBezTo>
                <a:cubicBezTo>
                  <a:pt x="-921" y="312815"/>
                  <a:pt x="672" y="307748"/>
                  <a:pt x="4581" y="304852"/>
                </a:cubicBezTo>
                <a:lnTo>
                  <a:pt x="23306" y="291050"/>
                </a:lnTo>
                <a:cubicBezTo>
                  <a:pt x="32572" y="284245"/>
                  <a:pt x="34551" y="271263"/>
                  <a:pt x="27794" y="261997"/>
                </a:cubicBezTo>
                <a:cubicBezTo>
                  <a:pt x="26539" y="260308"/>
                  <a:pt x="25043" y="258764"/>
                  <a:pt x="23306" y="257509"/>
                </a:cubicBezTo>
                <a:lnTo>
                  <a:pt x="4581" y="243755"/>
                </a:lnTo>
                <a:cubicBezTo>
                  <a:pt x="672" y="240859"/>
                  <a:pt x="-921" y="235840"/>
                  <a:pt x="527" y="231207"/>
                </a:cubicBezTo>
                <a:cubicBezTo>
                  <a:pt x="7139" y="210021"/>
                  <a:pt x="18432" y="190572"/>
                  <a:pt x="33585" y="174309"/>
                </a:cubicBezTo>
                <a:cubicBezTo>
                  <a:pt x="36915" y="170786"/>
                  <a:pt x="42031" y="169627"/>
                  <a:pt x="46471" y="171558"/>
                </a:cubicBezTo>
                <a:lnTo>
                  <a:pt x="67560" y="180824"/>
                </a:lnTo>
                <a:cubicBezTo>
                  <a:pt x="78129" y="185408"/>
                  <a:pt x="90436" y="180534"/>
                  <a:pt x="95020" y="169965"/>
                </a:cubicBezTo>
                <a:cubicBezTo>
                  <a:pt x="95841" y="168083"/>
                  <a:pt x="96372" y="166056"/>
                  <a:pt x="96613" y="163981"/>
                </a:cubicBezTo>
                <a:lnTo>
                  <a:pt x="99171" y="141009"/>
                </a:lnTo>
                <a:cubicBezTo>
                  <a:pt x="99702" y="136135"/>
                  <a:pt x="103321" y="132226"/>
                  <a:pt x="108099" y="131212"/>
                </a:cubicBezTo>
                <a:cubicBezTo>
                  <a:pt x="118861" y="128848"/>
                  <a:pt x="129864" y="127593"/>
                  <a:pt x="141109" y="127448"/>
                </a:cubicBezTo>
                <a:close/>
                <a:moveTo>
                  <a:pt x="257850" y="58003"/>
                </a:moveTo>
                <a:cubicBezTo>
                  <a:pt x="246364" y="62636"/>
                  <a:pt x="240863" y="75762"/>
                  <a:pt x="245544" y="87200"/>
                </a:cubicBezTo>
                <a:cubicBezTo>
                  <a:pt x="250177" y="98686"/>
                  <a:pt x="263255" y="104236"/>
                  <a:pt x="274741" y="99555"/>
                </a:cubicBezTo>
                <a:cubicBezTo>
                  <a:pt x="286227" y="94922"/>
                  <a:pt x="291777" y="81795"/>
                  <a:pt x="287096" y="70309"/>
                </a:cubicBezTo>
                <a:cubicBezTo>
                  <a:pt x="282463" y="58871"/>
                  <a:pt x="269336" y="53321"/>
                  <a:pt x="257850" y="58003"/>
                </a:cubicBezTo>
                <a:close/>
                <a:moveTo>
                  <a:pt x="241442" y="380"/>
                </a:moveTo>
                <a:cubicBezTo>
                  <a:pt x="245303" y="-826"/>
                  <a:pt x="249501" y="911"/>
                  <a:pt x="251432" y="4482"/>
                </a:cubicBezTo>
                <a:lnTo>
                  <a:pt x="252928" y="7185"/>
                </a:lnTo>
                <a:cubicBezTo>
                  <a:pt x="254279" y="9742"/>
                  <a:pt x="256065" y="12059"/>
                  <a:pt x="258140" y="14086"/>
                </a:cubicBezTo>
                <a:cubicBezTo>
                  <a:pt x="269529" y="25186"/>
                  <a:pt x="287723" y="24944"/>
                  <a:pt x="298823" y="13555"/>
                </a:cubicBezTo>
                <a:lnTo>
                  <a:pt x="300898" y="11432"/>
                </a:lnTo>
                <a:cubicBezTo>
                  <a:pt x="303794" y="8488"/>
                  <a:pt x="308378" y="8005"/>
                  <a:pt x="311805" y="10273"/>
                </a:cubicBezTo>
                <a:cubicBezTo>
                  <a:pt x="315231" y="12542"/>
                  <a:pt x="318513" y="15099"/>
                  <a:pt x="321602" y="17850"/>
                </a:cubicBezTo>
                <a:cubicBezTo>
                  <a:pt x="324690" y="20601"/>
                  <a:pt x="325366" y="25186"/>
                  <a:pt x="323194" y="28709"/>
                </a:cubicBezTo>
                <a:lnTo>
                  <a:pt x="321602" y="31315"/>
                </a:lnTo>
                <a:cubicBezTo>
                  <a:pt x="320106" y="33824"/>
                  <a:pt x="318947" y="36527"/>
                  <a:pt x="318223" y="39326"/>
                </a:cubicBezTo>
                <a:cubicBezTo>
                  <a:pt x="314363" y="54721"/>
                  <a:pt x="323677" y="70357"/>
                  <a:pt x="339024" y="74218"/>
                </a:cubicBezTo>
                <a:lnTo>
                  <a:pt x="342064" y="74990"/>
                </a:lnTo>
                <a:cubicBezTo>
                  <a:pt x="346069" y="76004"/>
                  <a:pt x="348724" y="79720"/>
                  <a:pt x="348482" y="83870"/>
                </a:cubicBezTo>
                <a:cubicBezTo>
                  <a:pt x="348241" y="88020"/>
                  <a:pt x="347662" y="92171"/>
                  <a:pt x="346745" y="96176"/>
                </a:cubicBezTo>
                <a:cubicBezTo>
                  <a:pt x="345828" y="100182"/>
                  <a:pt x="342209" y="103078"/>
                  <a:pt x="338107" y="102933"/>
                </a:cubicBezTo>
                <a:lnTo>
                  <a:pt x="335018" y="102836"/>
                </a:lnTo>
                <a:cubicBezTo>
                  <a:pt x="332122" y="102740"/>
                  <a:pt x="329227" y="103126"/>
                  <a:pt x="326428" y="103898"/>
                </a:cubicBezTo>
                <a:cubicBezTo>
                  <a:pt x="311177" y="108241"/>
                  <a:pt x="302298" y="124119"/>
                  <a:pt x="306593" y="139369"/>
                </a:cubicBezTo>
                <a:lnTo>
                  <a:pt x="307461" y="142361"/>
                </a:lnTo>
                <a:cubicBezTo>
                  <a:pt x="308571" y="146270"/>
                  <a:pt x="306979" y="150372"/>
                  <a:pt x="303118" y="152303"/>
                </a:cubicBezTo>
                <a:cubicBezTo>
                  <a:pt x="299257" y="154233"/>
                  <a:pt x="295155" y="155874"/>
                  <a:pt x="291246" y="157129"/>
                </a:cubicBezTo>
                <a:cubicBezTo>
                  <a:pt x="287337" y="158384"/>
                  <a:pt x="283138" y="156598"/>
                  <a:pt x="281208" y="153027"/>
                </a:cubicBezTo>
                <a:lnTo>
                  <a:pt x="279712" y="150276"/>
                </a:lnTo>
                <a:cubicBezTo>
                  <a:pt x="278312" y="147766"/>
                  <a:pt x="276575" y="145450"/>
                  <a:pt x="274548" y="143471"/>
                </a:cubicBezTo>
                <a:cubicBezTo>
                  <a:pt x="263159" y="132371"/>
                  <a:pt x="244965" y="132564"/>
                  <a:pt x="233865" y="143954"/>
                </a:cubicBezTo>
                <a:lnTo>
                  <a:pt x="231742" y="146126"/>
                </a:lnTo>
                <a:cubicBezTo>
                  <a:pt x="228846" y="149069"/>
                  <a:pt x="224310" y="149552"/>
                  <a:pt x="220835" y="147284"/>
                </a:cubicBezTo>
                <a:cubicBezTo>
                  <a:pt x="217360" y="145016"/>
                  <a:pt x="214078" y="142410"/>
                  <a:pt x="210990" y="139659"/>
                </a:cubicBezTo>
                <a:cubicBezTo>
                  <a:pt x="207901" y="136908"/>
                  <a:pt x="207225" y="132323"/>
                  <a:pt x="209397" y="128800"/>
                </a:cubicBezTo>
                <a:lnTo>
                  <a:pt x="210990" y="126194"/>
                </a:lnTo>
                <a:cubicBezTo>
                  <a:pt x="212534" y="123685"/>
                  <a:pt x="213692" y="120982"/>
                  <a:pt x="214368" y="118183"/>
                </a:cubicBezTo>
                <a:cubicBezTo>
                  <a:pt x="218277" y="102788"/>
                  <a:pt x="208963" y="87152"/>
                  <a:pt x="193568" y="83291"/>
                </a:cubicBezTo>
                <a:lnTo>
                  <a:pt x="190576" y="82519"/>
                </a:lnTo>
                <a:cubicBezTo>
                  <a:pt x="186570" y="81505"/>
                  <a:pt x="183916" y="77789"/>
                  <a:pt x="184157" y="73639"/>
                </a:cubicBezTo>
                <a:cubicBezTo>
                  <a:pt x="184398" y="69488"/>
                  <a:pt x="184978" y="65338"/>
                  <a:pt x="185895" y="61333"/>
                </a:cubicBezTo>
                <a:cubicBezTo>
                  <a:pt x="186811" y="57327"/>
                  <a:pt x="190383" y="54480"/>
                  <a:pt x="194485" y="54576"/>
                </a:cubicBezTo>
                <a:lnTo>
                  <a:pt x="197525" y="54673"/>
                </a:lnTo>
                <a:cubicBezTo>
                  <a:pt x="201434" y="54769"/>
                  <a:pt x="205343" y="54045"/>
                  <a:pt x="209011" y="52646"/>
                </a:cubicBezTo>
                <a:cubicBezTo>
                  <a:pt x="222862" y="47385"/>
                  <a:pt x="229859" y="31797"/>
                  <a:pt x="225854" y="17512"/>
                </a:cubicBezTo>
                <a:lnTo>
                  <a:pt x="225178" y="15148"/>
                </a:lnTo>
                <a:cubicBezTo>
                  <a:pt x="224068" y="11287"/>
                  <a:pt x="225854" y="7088"/>
                  <a:pt x="229473" y="5254"/>
                </a:cubicBezTo>
                <a:cubicBezTo>
                  <a:pt x="231404" y="4241"/>
                  <a:pt x="233382" y="3324"/>
                  <a:pt x="235409" y="2503"/>
                </a:cubicBezTo>
                <a:cubicBezTo>
                  <a:pt x="237388" y="1731"/>
                  <a:pt x="239415" y="1007"/>
                  <a:pt x="241442" y="380"/>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9" name="Rectangle 18">
            <a:extLst>
              <a:ext uri="{FF2B5EF4-FFF2-40B4-BE49-F238E27FC236}">
                <a16:creationId xmlns:a16="http://schemas.microsoft.com/office/drawing/2014/main" id="{F4F69F91-A53D-A0E9-AF91-254D1EC0E908}"/>
              </a:ext>
            </a:extLst>
          </p:cNvPr>
          <p:cNvSpPr>
            <a:spLocks/>
          </p:cNvSpPr>
          <p:nvPr/>
        </p:nvSpPr>
        <p:spPr bwMode="auto">
          <a:xfrm>
            <a:off x="1256064" y="2596462"/>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Bring your own operator</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Maintain your operator contracts and relationships, while providing users a modern calling experience in Teams</a:t>
            </a:r>
          </a:p>
        </p:txBody>
      </p:sp>
      <p:sp>
        <p:nvSpPr>
          <p:cNvPr id="57" name="Freeform: Shape 56" descr="Icon of a gear with three clockwise rotating arrows">
            <a:extLst>
              <a:ext uri="{FF2B5EF4-FFF2-40B4-BE49-F238E27FC236}">
                <a16:creationId xmlns:a16="http://schemas.microsoft.com/office/drawing/2014/main" id="{55EFCBCD-4A08-C69A-9383-CC82A32BC197}"/>
              </a:ext>
            </a:extLst>
          </p:cNvPr>
          <p:cNvSpPr>
            <a:spLocks noChangeAspect="1"/>
          </p:cNvSpPr>
          <p:nvPr/>
        </p:nvSpPr>
        <p:spPr>
          <a:xfrm>
            <a:off x="689760" y="3653904"/>
            <a:ext cx="267924" cy="257918"/>
          </a:xfrm>
          <a:custGeom>
            <a:avLst/>
            <a:gdLst>
              <a:gd name="connsiteX0" fmla="*/ 36064 w 439688"/>
              <a:gd name="connsiteY0" fmla="*/ 183736 h 423266"/>
              <a:gd name="connsiteX1" fmla="*/ 48030 w 439688"/>
              <a:gd name="connsiteY1" fmla="*/ 185302 h 423266"/>
              <a:gd name="connsiteX2" fmla="*/ 72701 w 439688"/>
              <a:gd name="connsiteY2" fmla="*/ 218007 h 423266"/>
              <a:gd name="connsiteX3" fmla="*/ 70992 w 439688"/>
              <a:gd name="connsiteY3" fmla="*/ 229845 h 423266"/>
              <a:gd name="connsiteX4" fmla="*/ 64570 w 439688"/>
              <a:gd name="connsiteY4" fmla="*/ 231458 h 423266"/>
              <a:gd name="connsiteX5" fmla="*/ 59072 w 439688"/>
              <a:gd name="connsiteY5" fmla="*/ 228095 h 423266"/>
              <a:gd name="connsiteX6" fmla="*/ 46043 w 439688"/>
              <a:gd name="connsiteY6" fmla="*/ 211097 h 423266"/>
              <a:gd name="connsiteX7" fmla="*/ 67388 w 439688"/>
              <a:gd name="connsiteY7" fmla="*/ 301059 h 423266"/>
              <a:gd name="connsiteX8" fmla="*/ 222393 w 439688"/>
              <a:gd name="connsiteY8" fmla="*/ 394292 h 423266"/>
              <a:gd name="connsiteX9" fmla="*/ 228630 w 439688"/>
              <a:gd name="connsiteY9" fmla="*/ 397332 h 423266"/>
              <a:gd name="connsiteX10" fmla="*/ 230386 w 439688"/>
              <a:gd name="connsiteY10" fmla="*/ 404196 h 423266"/>
              <a:gd name="connsiteX11" fmla="*/ 222255 w 439688"/>
              <a:gd name="connsiteY11" fmla="*/ 410921 h 423266"/>
              <a:gd name="connsiteX12" fmla="*/ 222116 w 439688"/>
              <a:gd name="connsiteY12" fmla="*/ 410921 h 423266"/>
              <a:gd name="connsiteX13" fmla="*/ 52696 w 439688"/>
              <a:gd name="connsiteY13" fmla="*/ 308936 h 423266"/>
              <a:gd name="connsiteX14" fmla="*/ 29503 w 439688"/>
              <a:gd name="connsiteY14" fmla="*/ 209992 h 423266"/>
              <a:gd name="connsiteX15" fmla="*/ 13610 w 439688"/>
              <a:gd name="connsiteY15" fmla="*/ 221876 h 423266"/>
              <a:gd name="connsiteX16" fmla="*/ 7419 w 439688"/>
              <a:gd name="connsiteY16" fmla="*/ 223489 h 423266"/>
              <a:gd name="connsiteX17" fmla="*/ 1690 w 439688"/>
              <a:gd name="connsiteY17" fmla="*/ 220172 h 423266"/>
              <a:gd name="connsiteX18" fmla="*/ 3445 w 439688"/>
              <a:gd name="connsiteY18" fmla="*/ 208195 h 423266"/>
              <a:gd name="connsiteX19" fmla="*/ 236855 w 439688"/>
              <a:gd name="connsiteY19" fmla="*/ 175675 h 423266"/>
              <a:gd name="connsiteX20" fmla="*/ 205484 w 439688"/>
              <a:gd name="connsiteY20" fmla="*/ 213953 h 423266"/>
              <a:gd name="connsiteX21" fmla="*/ 230433 w 439688"/>
              <a:gd name="connsiteY21" fmla="*/ 238828 h 423266"/>
              <a:gd name="connsiteX22" fmla="*/ 268826 w 439688"/>
              <a:gd name="connsiteY22" fmla="*/ 207551 h 423266"/>
              <a:gd name="connsiteX23" fmla="*/ 236855 w 439688"/>
              <a:gd name="connsiteY23" fmla="*/ 175675 h 423266"/>
              <a:gd name="connsiteX24" fmla="*/ 236855 w 439688"/>
              <a:gd name="connsiteY24" fmla="*/ 154393 h 423266"/>
              <a:gd name="connsiteX25" fmla="*/ 290171 w 439688"/>
              <a:gd name="connsiteY25" fmla="*/ 207551 h 423266"/>
              <a:gd name="connsiteX26" fmla="*/ 236855 w 439688"/>
              <a:gd name="connsiteY26" fmla="*/ 260708 h 423266"/>
              <a:gd name="connsiteX27" fmla="*/ 183538 w 439688"/>
              <a:gd name="connsiteY27" fmla="*/ 207551 h 423266"/>
              <a:gd name="connsiteX28" fmla="*/ 236855 w 439688"/>
              <a:gd name="connsiteY28" fmla="*/ 154393 h 423266"/>
              <a:gd name="connsiteX29" fmla="*/ 399991 w 439688"/>
              <a:gd name="connsiteY29" fmla="*/ 97873 h 423266"/>
              <a:gd name="connsiteX30" fmla="*/ 405350 w 439688"/>
              <a:gd name="connsiteY30" fmla="*/ 101236 h 423266"/>
              <a:gd name="connsiteX31" fmla="*/ 388625 w 439688"/>
              <a:gd name="connsiteY31" fmla="*/ 342102 h 423266"/>
              <a:gd name="connsiteX32" fmla="*/ 302645 w 439688"/>
              <a:gd name="connsiteY32" fmla="*/ 396779 h 423266"/>
              <a:gd name="connsiteX33" fmla="*/ 319092 w 439688"/>
              <a:gd name="connsiteY33" fmla="*/ 407742 h 423266"/>
              <a:gd name="connsiteX34" fmla="*/ 322742 w 439688"/>
              <a:gd name="connsiteY34" fmla="*/ 413132 h 423266"/>
              <a:gd name="connsiteX35" fmla="*/ 321541 w 439688"/>
              <a:gd name="connsiteY35" fmla="*/ 419488 h 423266"/>
              <a:gd name="connsiteX36" fmla="*/ 314334 w 439688"/>
              <a:gd name="connsiteY36" fmla="*/ 423266 h 423266"/>
              <a:gd name="connsiteX37" fmla="*/ 309621 w 439688"/>
              <a:gd name="connsiteY37" fmla="*/ 421884 h 423266"/>
              <a:gd name="connsiteX38" fmla="*/ 275617 w 439688"/>
              <a:gd name="connsiteY38" fmla="*/ 399267 h 423266"/>
              <a:gd name="connsiteX39" fmla="*/ 273168 w 439688"/>
              <a:gd name="connsiteY39" fmla="*/ 387474 h 423266"/>
              <a:gd name="connsiteX40" fmla="*/ 295899 w 439688"/>
              <a:gd name="connsiteY40" fmla="*/ 353433 h 423266"/>
              <a:gd name="connsiteX41" fmla="*/ 301444 w 439688"/>
              <a:gd name="connsiteY41" fmla="*/ 349840 h 423266"/>
              <a:gd name="connsiteX42" fmla="*/ 307773 w 439688"/>
              <a:gd name="connsiteY42" fmla="*/ 351176 h 423266"/>
              <a:gd name="connsiteX43" fmla="*/ 311377 w 439688"/>
              <a:gd name="connsiteY43" fmla="*/ 356566 h 423266"/>
              <a:gd name="connsiteX44" fmla="*/ 310083 w 439688"/>
              <a:gd name="connsiteY44" fmla="*/ 362923 h 423266"/>
              <a:gd name="connsiteX45" fmla="*/ 298209 w 439688"/>
              <a:gd name="connsiteY45" fmla="*/ 380795 h 423266"/>
              <a:gd name="connsiteX46" fmla="*/ 376336 w 439688"/>
              <a:gd name="connsiteY46" fmla="*/ 330908 h 423266"/>
              <a:gd name="connsiteX47" fmla="*/ 391721 w 439688"/>
              <a:gd name="connsiteY47" fmla="*/ 110817 h 423266"/>
              <a:gd name="connsiteX48" fmla="*/ 393384 w 439688"/>
              <a:gd name="connsiteY48" fmla="*/ 99578 h 423266"/>
              <a:gd name="connsiteX49" fmla="*/ 394863 w 439688"/>
              <a:gd name="connsiteY49" fmla="*/ 101374 h 423266"/>
              <a:gd name="connsiteX50" fmla="*/ 393476 w 439688"/>
              <a:gd name="connsiteY50" fmla="*/ 99532 h 423266"/>
              <a:gd name="connsiteX51" fmla="*/ 399991 w 439688"/>
              <a:gd name="connsiteY51" fmla="*/ 97873 h 423266"/>
              <a:gd name="connsiteX52" fmla="*/ 237039 w 439688"/>
              <a:gd name="connsiteY52" fmla="*/ 90595 h 423266"/>
              <a:gd name="connsiteX53" fmla="*/ 217773 w 439688"/>
              <a:gd name="connsiteY53" fmla="*/ 92254 h 423266"/>
              <a:gd name="connsiteX54" fmla="*/ 216341 w 439688"/>
              <a:gd name="connsiteY54" fmla="*/ 105059 h 423266"/>
              <a:gd name="connsiteX55" fmla="*/ 194765 w 439688"/>
              <a:gd name="connsiteY55" fmla="*/ 137718 h 423266"/>
              <a:gd name="connsiteX56" fmla="*/ 159005 w 439688"/>
              <a:gd name="connsiteY56" fmla="*/ 139054 h 423266"/>
              <a:gd name="connsiteX57" fmla="*/ 146254 w 439688"/>
              <a:gd name="connsiteY57" fmla="*/ 133480 h 423266"/>
              <a:gd name="connsiteX58" fmla="*/ 127080 w 439688"/>
              <a:gd name="connsiteY58" fmla="*/ 166324 h 423266"/>
              <a:gd name="connsiteX59" fmla="*/ 137614 w 439688"/>
              <a:gd name="connsiteY59" fmla="*/ 174062 h 423266"/>
              <a:gd name="connsiteX60" fmla="*/ 155125 w 439688"/>
              <a:gd name="connsiteY60" fmla="*/ 208886 h 423266"/>
              <a:gd name="connsiteX61" fmla="*/ 138400 w 439688"/>
              <a:gd name="connsiteY61" fmla="*/ 240440 h 423266"/>
              <a:gd name="connsiteX62" fmla="*/ 127034 w 439688"/>
              <a:gd name="connsiteY62" fmla="*/ 248777 h 423266"/>
              <a:gd name="connsiteX63" fmla="*/ 146208 w 439688"/>
              <a:gd name="connsiteY63" fmla="*/ 281713 h 423266"/>
              <a:gd name="connsiteX64" fmla="*/ 159052 w 439688"/>
              <a:gd name="connsiteY64" fmla="*/ 276093 h 423266"/>
              <a:gd name="connsiteX65" fmla="*/ 213015 w 439688"/>
              <a:gd name="connsiteY65" fmla="*/ 297190 h 423266"/>
              <a:gd name="connsiteX66" fmla="*/ 216156 w 439688"/>
              <a:gd name="connsiteY66" fmla="*/ 308936 h 423266"/>
              <a:gd name="connsiteX67" fmla="*/ 217727 w 439688"/>
              <a:gd name="connsiteY67" fmla="*/ 322893 h 423266"/>
              <a:gd name="connsiteX68" fmla="*/ 255936 w 439688"/>
              <a:gd name="connsiteY68" fmla="*/ 322893 h 423266"/>
              <a:gd name="connsiteX69" fmla="*/ 257507 w 439688"/>
              <a:gd name="connsiteY69" fmla="*/ 308936 h 423266"/>
              <a:gd name="connsiteX70" fmla="*/ 302738 w 439688"/>
              <a:gd name="connsiteY70" fmla="*/ 272869 h 423266"/>
              <a:gd name="connsiteX71" fmla="*/ 314657 w 439688"/>
              <a:gd name="connsiteY71" fmla="*/ 276047 h 423266"/>
              <a:gd name="connsiteX72" fmla="*/ 327501 w 439688"/>
              <a:gd name="connsiteY72" fmla="*/ 281667 h 423266"/>
              <a:gd name="connsiteX73" fmla="*/ 346629 w 439688"/>
              <a:gd name="connsiteY73" fmla="*/ 248823 h 423266"/>
              <a:gd name="connsiteX74" fmla="*/ 335263 w 439688"/>
              <a:gd name="connsiteY74" fmla="*/ 240486 h 423266"/>
              <a:gd name="connsiteX75" fmla="*/ 326531 w 439688"/>
              <a:gd name="connsiteY75" fmla="*/ 183413 h 423266"/>
              <a:gd name="connsiteX76" fmla="*/ 335263 w 439688"/>
              <a:gd name="connsiteY76" fmla="*/ 174707 h 423266"/>
              <a:gd name="connsiteX77" fmla="*/ 346583 w 439688"/>
              <a:gd name="connsiteY77" fmla="*/ 166370 h 423266"/>
              <a:gd name="connsiteX78" fmla="*/ 327409 w 439688"/>
              <a:gd name="connsiteY78" fmla="*/ 133526 h 423266"/>
              <a:gd name="connsiteX79" fmla="*/ 314657 w 439688"/>
              <a:gd name="connsiteY79" fmla="*/ 139100 h 423266"/>
              <a:gd name="connsiteX80" fmla="*/ 260648 w 439688"/>
              <a:gd name="connsiteY80" fmla="*/ 118049 h 423266"/>
              <a:gd name="connsiteX81" fmla="*/ 257460 w 439688"/>
              <a:gd name="connsiteY81" fmla="*/ 106165 h 423266"/>
              <a:gd name="connsiteX82" fmla="*/ 255889 w 439688"/>
              <a:gd name="connsiteY82" fmla="*/ 92346 h 423266"/>
              <a:gd name="connsiteX83" fmla="*/ 236947 w 439688"/>
              <a:gd name="connsiteY83" fmla="*/ 90687 h 423266"/>
              <a:gd name="connsiteX84" fmla="*/ 237039 w 439688"/>
              <a:gd name="connsiteY84" fmla="*/ 69314 h 423266"/>
              <a:gd name="connsiteX85" fmla="*/ 267948 w 439688"/>
              <a:gd name="connsiteY85" fmla="*/ 72861 h 423266"/>
              <a:gd name="connsiteX86" fmla="*/ 276357 w 439688"/>
              <a:gd name="connsiteY86" fmla="*/ 82074 h 423266"/>
              <a:gd name="connsiteX87" fmla="*/ 278713 w 439688"/>
              <a:gd name="connsiteY87" fmla="*/ 103079 h 423266"/>
              <a:gd name="connsiteX88" fmla="*/ 287815 w 439688"/>
              <a:gd name="connsiteY88" fmla="*/ 118141 h 423266"/>
              <a:gd name="connsiteX89" fmla="*/ 306203 w 439688"/>
              <a:gd name="connsiteY89" fmla="*/ 119523 h 423266"/>
              <a:gd name="connsiteX90" fmla="*/ 326115 w 439688"/>
              <a:gd name="connsiteY90" fmla="*/ 110817 h 423266"/>
              <a:gd name="connsiteX91" fmla="*/ 338220 w 439688"/>
              <a:gd name="connsiteY91" fmla="*/ 113305 h 423266"/>
              <a:gd name="connsiteX92" fmla="*/ 369498 w 439688"/>
              <a:gd name="connsiteY92" fmla="*/ 166923 h 423266"/>
              <a:gd name="connsiteX93" fmla="*/ 365664 w 439688"/>
              <a:gd name="connsiteY93" fmla="*/ 178761 h 423266"/>
              <a:gd name="connsiteX94" fmla="*/ 348015 w 439688"/>
              <a:gd name="connsiteY94" fmla="*/ 191751 h 423266"/>
              <a:gd name="connsiteX95" fmla="*/ 343810 w 439688"/>
              <a:gd name="connsiteY95" fmla="*/ 219112 h 423266"/>
              <a:gd name="connsiteX96" fmla="*/ 348015 w 439688"/>
              <a:gd name="connsiteY96" fmla="*/ 223304 h 423266"/>
              <a:gd name="connsiteX97" fmla="*/ 365664 w 439688"/>
              <a:gd name="connsiteY97" fmla="*/ 236294 h 423266"/>
              <a:gd name="connsiteX98" fmla="*/ 369498 w 439688"/>
              <a:gd name="connsiteY98" fmla="*/ 248132 h 423266"/>
              <a:gd name="connsiteX99" fmla="*/ 338220 w 439688"/>
              <a:gd name="connsiteY99" fmla="*/ 301750 h 423266"/>
              <a:gd name="connsiteX100" fmla="*/ 326162 w 439688"/>
              <a:gd name="connsiteY100" fmla="*/ 304238 h 423266"/>
              <a:gd name="connsiteX101" fmla="*/ 306757 w 439688"/>
              <a:gd name="connsiteY101" fmla="*/ 295762 h 423266"/>
              <a:gd name="connsiteX102" fmla="*/ 289154 w 439688"/>
              <a:gd name="connsiteY102" fmla="*/ 296085 h 423266"/>
              <a:gd name="connsiteX103" fmla="*/ 278805 w 439688"/>
              <a:gd name="connsiteY103" fmla="*/ 311285 h 423266"/>
              <a:gd name="connsiteX104" fmla="*/ 276403 w 439688"/>
              <a:gd name="connsiteY104" fmla="*/ 332935 h 423266"/>
              <a:gd name="connsiteX105" fmla="*/ 268133 w 439688"/>
              <a:gd name="connsiteY105" fmla="*/ 342148 h 423266"/>
              <a:gd name="connsiteX106" fmla="*/ 205761 w 439688"/>
              <a:gd name="connsiteY106" fmla="*/ 342148 h 423266"/>
              <a:gd name="connsiteX107" fmla="*/ 197491 w 439688"/>
              <a:gd name="connsiteY107" fmla="*/ 332935 h 423266"/>
              <a:gd name="connsiteX108" fmla="*/ 195089 w 439688"/>
              <a:gd name="connsiteY108" fmla="*/ 311332 h 423266"/>
              <a:gd name="connsiteX109" fmla="*/ 173328 w 439688"/>
              <a:gd name="connsiteY109" fmla="*/ 294104 h 423266"/>
              <a:gd name="connsiteX110" fmla="*/ 167691 w 439688"/>
              <a:gd name="connsiteY110" fmla="*/ 295624 h 423266"/>
              <a:gd name="connsiteX111" fmla="*/ 147686 w 439688"/>
              <a:gd name="connsiteY111" fmla="*/ 304376 h 423266"/>
              <a:gd name="connsiteX112" fmla="*/ 135581 w 439688"/>
              <a:gd name="connsiteY112" fmla="*/ 301889 h 423266"/>
              <a:gd name="connsiteX113" fmla="*/ 104303 w 439688"/>
              <a:gd name="connsiteY113" fmla="*/ 248225 h 423266"/>
              <a:gd name="connsiteX114" fmla="*/ 108138 w 439688"/>
              <a:gd name="connsiteY114" fmla="*/ 236386 h 423266"/>
              <a:gd name="connsiteX115" fmla="*/ 125787 w 439688"/>
              <a:gd name="connsiteY115" fmla="*/ 223396 h 423266"/>
              <a:gd name="connsiteX116" fmla="*/ 129991 w 439688"/>
              <a:gd name="connsiteY116" fmla="*/ 196035 h 423266"/>
              <a:gd name="connsiteX117" fmla="*/ 125787 w 439688"/>
              <a:gd name="connsiteY117" fmla="*/ 191843 h 423266"/>
              <a:gd name="connsiteX118" fmla="*/ 108138 w 439688"/>
              <a:gd name="connsiteY118" fmla="*/ 178899 h 423266"/>
              <a:gd name="connsiteX119" fmla="*/ 104303 w 439688"/>
              <a:gd name="connsiteY119" fmla="*/ 167107 h 423266"/>
              <a:gd name="connsiteX120" fmla="*/ 135581 w 439688"/>
              <a:gd name="connsiteY120" fmla="*/ 113489 h 423266"/>
              <a:gd name="connsiteX121" fmla="*/ 147686 w 439688"/>
              <a:gd name="connsiteY121" fmla="*/ 111001 h 423266"/>
              <a:gd name="connsiteX122" fmla="*/ 167599 w 439688"/>
              <a:gd name="connsiteY122" fmla="*/ 119707 h 423266"/>
              <a:gd name="connsiteX123" fmla="*/ 193518 w 439688"/>
              <a:gd name="connsiteY123" fmla="*/ 109481 h 423266"/>
              <a:gd name="connsiteX124" fmla="*/ 195042 w 439688"/>
              <a:gd name="connsiteY124" fmla="*/ 103862 h 423266"/>
              <a:gd name="connsiteX125" fmla="*/ 197445 w 439688"/>
              <a:gd name="connsiteY125" fmla="*/ 82212 h 423266"/>
              <a:gd name="connsiteX126" fmla="*/ 205854 w 439688"/>
              <a:gd name="connsiteY126" fmla="*/ 72953 h 423266"/>
              <a:gd name="connsiteX127" fmla="*/ 237039 w 439688"/>
              <a:gd name="connsiteY127" fmla="*/ 69406 h 423266"/>
              <a:gd name="connsiteX128" fmla="*/ 253718 w 439688"/>
              <a:gd name="connsiteY128" fmla="*/ 1555 h 423266"/>
              <a:gd name="connsiteX129" fmla="*/ 348061 w 439688"/>
              <a:gd name="connsiteY129" fmla="*/ 40294 h 423266"/>
              <a:gd name="connsiteX130" fmla="*/ 347553 w 439688"/>
              <a:gd name="connsiteY130" fmla="*/ 20533 h 423266"/>
              <a:gd name="connsiteX131" fmla="*/ 349909 w 439688"/>
              <a:gd name="connsiteY131" fmla="*/ 14499 h 423266"/>
              <a:gd name="connsiteX132" fmla="*/ 355823 w 439688"/>
              <a:gd name="connsiteY132" fmla="*/ 11781 h 423266"/>
              <a:gd name="connsiteX133" fmla="*/ 364647 w 439688"/>
              <a:gd name="connsiteY133" fmla="*/ 20119 h 423266"/>
              <a:gd name="connsiteX134" fmla="*/ 365617 w 439688"/>
              <a:gd name="connsiteY134" fmla="*/ 60885 h 423266"/>
              <a:gd name="connsiteX135" fmla="*/ 357347 w 439688"/>
              <a:gd name="connsiteY135" fmla="*/ 69637 h 423266"/>
              <a:gd name="connsiteX136" fmla="*/ 316367 w 439688"/>
              <a:gd name="connsiteY136" fmla="*/ 70696 h 423266"/>
              <a:gd name="connsiteX137" fmla="*/ 310222 w 439688"/>
              <a:gd name="connsiteY137" fmla="*/ 68255 h 423266"/>
              <a:gd name="connsiteX138" fmla="*/ 307681 w 439688"/>
              <a:gd name="connsiteY138" fmla="*/ 62313 h 423266"/>
              <a:gd name="connsiteX139" fmla="*/ 310037 w 439688"/>
              <a:gd name="connsiteY139" fmla="*/ 56278 h 423266"/>
              <a:gd name="connsiteX140" fmla="*/ 315997 w 439688"/>
              <a:gd name="connsiteY140" fmla="*/ 53653 h 423266"/>
              <a:gd name="connsiteX141" fmla="*/ 337481 w 439688"/>
              <a:gd name="connsiteY141" fmla="*/ 53100 h 423266"/>
              <a:gd name="connsiteX142" fmla="*/ 251639 w 439688"/>
              <a:gd name="connsiteY142" fmla="*/ 18046 h 423266"/>
              <a:gd name="connsiteX143" fmla="*/ 63276 w 439688"/>
              <a:gd name="connsiteY143" fmla="*/ 129335 h 423266"/>
              <a:gd name="connsiteX144" fmla="*/ 55607 w 439688"/>
              <a:gd name="connsiteY144" fmla="*/ 134632 h 423266"/>
              <a:gd name="connsiteX145" fmla="*/ 53297 w 439688"/>
              <a:gd name="connsiteY145" fmla="*/ 134310 h 423266"/>
              <a:gd name="connsiteX146" fmla="*/ 47938 w 439688"/>
              <a:gd name="connsiteY146" fmla="*/ 129888 h 423266"/>
              <a:gd name="connsiteX147" fmla="*/ 47660 w 439688"/>
              <a:gd name="connsiteY147" fmla="*/ 123439 h 423266"/>
              <a:gd name="connsiteX148" fmla="*/ 253718 w 439688"/>
              <a:gd name="connsiteY148" fmla="*/ 1555 h 42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39688" h="423266">
                <a:moveTo>
                  <a:pt x="36064" y="183736"/>
                </a:moveTo>
                <a:cubicBezTo>
                  <a:pt x="39621" y="180926"/>
                  <a:pt x="45027" y="181617"/>
                  <a:pt x="48030" y="185302"/>
                </a:cubicBezTo>
                <a:lnTo>
                  <a:pt x="72701" y="218007"/>
                </a:lnTo>
                <a:cubicBezTo>
                  <a:pt x="75519" y="221738"/>
                  <a:pt x="74734" y="227081"/>
                  <a:pt x="70992" y="229845"/>
                </a:cubicBezTo>
                <a:cubicBezTo>
                  <a:pt x="69144" y="231227"/>
                  <a:pt x="66834" y="231780"/>
                  <a:pt x="64570" y="231458"/>
                </a:cubicBezTo>
                <a:cubicBezTo>
                  <a:pt x="62306" y="231089"/>
                  <a:pt x="60365" y="229937"/>
                  <a:pt x="59072" y="228095"/>
                </a:cubicBezTo>
                <a:lnTo>
                  <a:pt x="46043" y="211097"/>
                </a:lnTo>
                <a:cubicBezTo>
                  <a:pt x="45027" y="242375"/>
                  <a:pt x="52373" y="273329"/>
                  <a:pt x="67388" y="301059"/>
                </a:cubicBezTo>
                <a:cubicBezTo>
                  <a:pt x="98066" y="357810"/>
                  <a:pt x="157480" y="393555"/>
                  <a:pt x="222393" y="394292"/>
                </a:cubicBezTo>
                <a:cubicBezTo>
                  <a:pt x="224842" y="394338"/>
                  <a:pt x="227106" y="395443"/>
                  <a:pt x="228630" y="397332"/>
                </a:cubicBezTo>
                <a:cubicBezTo>
                  <a:pt x="230201" y="399221"/>
                  <a:pt x="230848" y="401754"/>
                  <a:pt x="230386" y="404196"/>
                </a:cubicBezTo>
                <a:cubicBezTo>
                  <a:pt x="229601" y="408111"/>
                  <a:pt x="226182" y="410921"/>
                  <a:pt x="222255" y="410921"/>
                </a:cubicBezTo>
                <a:lnTo>
                  <a:pt x="222116" y="410921"/>
                </a:lnTo>
                <a:cubicBezTo>
                  <a:pt x="151243" y="410046"/>
                  <a:pt x="86331" y="370984"/>
                  <a:pt x="52696" y="308936"/>
                </a:cubicBezTo>
                <a:cubicBezTo>
                  <a:pt x="36156" y="278304"/>
                  <a:pt x="28163" y="244217"/>
                  <a:pt x="29503" y="209992"/>
                </a:cubicBezTo>
                <a:lnTo>
                  <a:pt x="13610" y="221876"/>
                </a:lnTo>
                <a:cubicBezTo>
                  <a:pt x="11900" y="223212"/>
                  <a:pt x="9683" y="223811"/>
                  <a:pt x="7419" y="223489"/>
                </a:cubicBezTo>
                <a:cubicBezTo>
                  <a:pt x="5155" y="223166"/>
                  <a:pt x="3076" y="221968"/>
                  <a:pt x="1690" y="220172"/>
                </a:cubicBezTo>
                <a:cubicBezTo>
                  <a:pt x="-1128" y="216395"/>
                  <a:pt x="-343" y="211005"/>
                  <a:pt x="3445" y="208195"/>
                </a:cubicBezTo>
                <a:close/>
                <a:moveTo>
                  <a:pt x="236855" y="175675"/>
                </a:moveTo>
                <a:cubicBezTo>
                  <a:pt x="217080" y="175675"/>
                  <a:pt x="201511" y="193547"/>
                  <a:pt x="205484" y="213953"/>
                </a:cubicBezTo>
                <a:cubicBezTo>
                  <a:pt x="207886" y="226390"/>
                  <a:pt x="217958" y="236432"/>
                  <a:pt x="230433" y="238828"/>
                </a:cubicBezTo>
                <a:cubicBezTo>
                  <a:pt x="250900" y="242789"/>
                  <a:pt x="268826" y="227266"/>
                  <a:pt x="268826" y="207551"/>
                </a:cubicBezTo>
                <a:cubicBezTo>
                  <a:pt x="268826" y="189954"/>
                  <a:pt x="254503" y="175675"/>
                  <a:pt x="236855" y="175675"/>
                </a:cubicBezTo>
                <a:close/>
                <a:moveTo>
                  <a:pt x="236855" y="154393"/>
                </a:moveTo>
                <a:cubicBezTo>
                  <a:pt x="266285" y="154393"/>
                  <a:pt x="290171" y="178208"/>
                  <a:pt x="290171" y="207551"/>
                </a:cubicBezTo>
                <a:cubicBezTo>
                  <a:pt x="290171" y="236893"/>
                  <a:pt x="266285" y="260708"/>
                  <a:pt x="236855" y="260708"/>
                </a:cubicBezTo>
                <a:cubicBezTo>
                  <a:pt x="207424" y="260708"/>
                  <a:pt x="183538" y="236893"/>
                  <a:pt x="183538" y="207551"/>
                </a:cubicBezTo>
                <a:cubicBezTo>
                  <a:pt x="183538" y="178208"/>
                  <a:pt x="207424" y="154393"/>
                  <a:pt x="236855" y="154393"/>
                </a:cubicBezTo>
                <a:close/>
                <a:moveTo>
                  <a:pt x="399991" y="97873"/>
                </a:moveTo>
                <a:cubicBezTo>
                  <a:pt x="402209" y="98242"/>
                  <a:pt x="404103" y="99439"/>
                  <a:pt x="405350" y="101236"/>
                </a:cubicBezTo>
                <a:cubicBezTo>
                  <a:pt x="456726" y="176043"/>
                  <a:pt x="449888" y="275079"/>
                  <a:pt x="388625" y="342102"/>
                </a:cubicBezTo>
                <a:cubicBezTo>
                  <a:pt x="365155" y="367805"/>
                  <a:pt x="335494" y="386645"/>
                  <a:pt x="302645" y="396779"/>
                </a:cubicBezTo>
                <a:lnTo>
                  <a:pt x="319092" y="407742"/>
                </a:lnTo>
                <a:cubicBezTo>
                  <a:pt x="320987" y="408940"/>
                  <a:pt x="322280" y="410829"/>
                  <a:pt x="322742" y="413132"/>
                </a:cubicBezTo>
                <a:cubicBezTo>
                  <a:pt x="323204" y="415343"/>
                  <a:pt x="322742" y="417646"/>
                  <a:pt x="321541" y="419488"/>
                </a:cubicBezTo>
                <a:cubicBezTo>
                  <a:pt x="319878" y="421976"/>
                  <a:pt x="317106" y="423266"/>
                  <a:pt x="314334" y="423266"/>
                </a:cubicBezTo>
                <a:cubicBezTo>
                  <a:pt x="312717" y="423266"/>
                  <a:pt x="311053" y="422851"/>
                  <a:pt x="309621" y="421884"/>
                </a:cubicBezTo>
                <a:lnTo>
                  <a:pt x="275617" y="399267"/>
                </a:lnTo>
                <a:cubicBezTo>
                  <a:pt x="271736" y="396733"/>
                  <a:pt x="270627" y="391436"/>
                  <a:pt x="273168" y="387474"/>
                </a:cubicBezTo>
                <a:lnTo>
                  <a:pt x="295899" y="353433"/>
                </a:lnTo>
                <a:cubicBezTo>
                  <a:pt x="297193" y="351545"/>
                  <a:pt x="299180" y="350255"/>
                  <a:pt x="301444" y="349840"/>
                </a:cubicBezTo>
                <a:cubicBezTo>
                  <a:pt x="303661" y="349426"/>
                  <a:pt x="305925" y="349933"/>
                  <a:pt x="307773" y="351176"/>
                </a:cubicBezTo>
                <a:cubicBezTo>
                  <a:pt x="309621" y="352374"/>
                  <a:pt x="310915" y="354309"/>
                  <a:pt x="311377" y="356566"/>
                </a:cubicBezTo>
                <a:cubicBezTo>
                  <a:pt x="311793" y="358777"/>
                  <a:pt x="311331" y="361080"/>
                  <a:pt x="310083" y="362923"/>
                </a:cubicBezTo>
                <a:lnTo>
                  <a:pt x="298209" y="380795"/>
                </a:lnTo>
                <a:cubicBezTo>
                  <a:pt x="328056" y="371444"/>
                  <a:pt x="354991" y="354309"/>
                  <a:pt x="376336" y="330908"/>
                </a:cubicBezTo>
                <a:cubicBezTo>
                  <a:pt x="432239" y="269690"/>
                  <a:pt x="438569" y="179175"/>
                  <a:pt x="391721" y="110817"/>
                </a:cubicBezTo>
                <a:cubicBezTo>
                  <a:pt x="389180" y="107132"/>
                  <a:pt x="389919" y="102203"/>
                  <a:pt x="393384" y="99578"/>
                </a:cubicBezTo>
                <a:lnTo>
                  <a:pt x="394863" y="101374"/>
                </a:lnTo>
                <a:lnTo>
                  <a:pt x="393476" y="99532"/>
                </a:lnTo>
                <a:cubicBezTo>
                  <a:pt x="395371" y="98104"/>
                  <a:pt x="397727" y="97505"/>
                  <a:pt x="399991" y="97873"/>
                </a:cubicBezTo>
                <a:close/>
                <a:moveTo>
                  <a:pt x="237039" y="90595"/>
                </a:moveTo>
                <a:cubicBezTo>
                  <a:pt x="230571" y="90687"/>
                  <a:pt x="224149" y="91240"/>
                  <a:pt x="217773" y="92254"/>
                </a:cubicBezTo>
                <a:lnTo>
                  <a:pt x="216341" y="105059"/>
                </a:lnTo>
                <a:cubicBezTo>
                  <a:pt x="214817" y="118740"/>
                  <a:pt x="207009" y="131315"/>
                  <a:pt x="194765" y="137718"/>
                </a:cubicBezTo>
                <a:cubicBezTo>
                  <a:pt x="183169" y="143753"/>
                  <a:pt x="170094" y="143891"/>
                  <a:pt x="159005" y="139054"/>
                </a:cubicBezTo>
                <a:lnTo>
                  <a:pt x="146254" y="133480"/>
                </a:lnTo>
                <a:cubicBezTo>
                  <a:pt x="138122" y="143338"/>
                  <a:pt x="131654" y="154393"/>
                  <a:pt x="127080" y="166324"/>
                </a:cubicBezTo>
                <a:lnTo>
                  <a:pt x="137614" y="174062"/>
                </a:lnTo>
                <a:cubicBezTo>
                  <a:pt x="148703" y="182216"/>
                  <a:pt x="155725" y="195159"/>
                  <a:pt x="155125" y="208886"/>
                </a:cubicBezTo>
                <a:cubicBezTo>
                  <a:pt x="154524" y="222613"/>
                  <a:pt x="148148" y="233300"/>
                  <a:pt x="138400" y="240440"/>
                </a:cubicBezTo>
                <a:lnTo>
                  <a:pt x="127034" y="248777"/>
                </a:lnTo>
                <a:cubicBezTo>
                  <a:pt x="131562" y="260708"/>
                  <a:pt x="138076" y="271809"/>
                  <a:pt x="146208" y="281713"/>
                </a:cubicBezTo>
                <a:lnTo>
                  <a:pt x="159052" y="276093"/>
                </a:lnTo>
                <a:cubicBezTo>
                  <a:pt x="179796" y="267065"/>
                  <a:pt x="203959" y="276508"/>
                  <a:pt x="213015" y="297190"/>
                </a:cubicBezTo>
                <a:cubicBezTo>
                  <a:pt x="214632" y="300921"/>
                  <a:pt x="215741" y="304883"/>
                  <a:pt x="216156" y="308936"/>
                </a:cubicBezTo>
                <a:lnTo>
                  <a:pt x="217727" y="322893"/>
                </a:lnTo>
                <a:cubicBezTo>
                  <a:pt x="230386" y="325012"/>
                  <a:pt x="243277" y="325012"/>
                  <a:pt x="255936" y="322893"/>
                </a:cubicBezTo>
                <a:lnTo>
                  <a:pt x="257507" y="308936"/>
                </a:lnTo>
                <a:cubicBezTo>
                  <a:pt x="260001" y="286503"/>
                  <a:pt x="280238" y="270381"/>
                  <a:pt x="302738" y="272869"/>
                </a:cubicBezTo>
                <a:cubicBezTo>
                  <a:pt x="306849" y="273329"/>
                  <a:pt x="310869" y="274389"/>
                  <a:pt x="314657" y="276047"/>
                </a:cubicBezTo>
                <a:lnTo>
                  <a:pt x="327501" y="281667"/>
                </a:lnTo>
                <a:cubicBezTo>
                  <a:pt x="335633" y="271809"/>
                  <a:pt x="342101" y="260708"/>
                  <a:pt x="346629" y="248823"/>
                </a:cubicBezTo>
                <a:lnTo>
                  <a:pt x="335263" y="240486"/>
                </a:lnTo>
                <a:cubicBezTo>
                  <a:pt x="317014" y="227127"/>
                  <a:pt x="313133" y="201562"/>
                  <a:pt x="326531" y="183413"/>
                </a:cubicBezTo>
                <a:cubicBezTo>
                  <a:pt x="328980" y="180097"/>
                  <a:pt x="331937" y="177149"/>
                  <a:pt x="335263" y="174707"/>
                </a:cubicBezTo>
                <a:lnTo>
                  <a:pt x="346583" y="166370"/>
                </a:lnTo>
                <a:cubicBezTo>
                  <a:pt x="342009" y="154439"/>
                  <a:pt x="335540" y="143384"/>
                  <a:pt x="327409" y="133526"/>
                </a:cubicBezTo>
                <a:lnTo>
                  <a:pt x="314657" y="139100"/>
                </a:lnTo>
                <a:cubicBezTo>
                  <a:pt x="293913" y="148175"/>
                  <a:pt x="269750" y="138732"/>
                  <a:pt x="260648" y="118049"/>
                </a:cubicBezTo>
                <a:cubicBezTo>
                  <a:pt x="258985" y="114272"/>
                  <a:pt x="257922" y="110264"/>
                  <a:pt x="257460" y="106165"/>
                </a:cubicBezTo>
                <a:lnTo>
                  <a:pt x="255889" y="92346"/>
                </a:lnTo>
                <a:cubicBezTo>
                  <a:pt x="249606" y="91332"/>
                  <a:pt x="243277" y="90780"/>
                  <a:pt x="236947" y="90687"/>
                </a:cubicBezTo>
                <a:close/>
                <a:moveTo>
                  <a:pt x="237039" y="69314"/>
                </a:moveTo>
                <a:cubicBezTo>
                  <a:pt x="247435" y="69406"/>
                  <a:pt x="257784" y="70604"/>
                  <a:pt x="267948" y="72861"/>
                </a:cubicBezTo>
                <a:cubicBezTo>
                  <a:pt x="272430" y="73874"/>
                  <a:pt x="275848" y="77513"/>
                  <a:pt x="276357" y="82074"/>
                </a:cubicBezTo>
                <a:lnTo>
                  <a:pt x="278713" y="103079"/>
                </a:lnTo>
                <a:cubicBezTo>
                  <a:pt x="279406" y="109159"/>
                  <a:pt x="282548" y="114917"/>
                  <a:pt x="287815" y="118141"/>
                </a:cubicBezTo>
                <a:cubicBezTo>
                  <a:pt x="293682" y="121734"/>
                  <a:pt x="300474" y="122011"/>
                  <a:pt x="306203" y="119523"/>
                </a:cubicBezTo>
                <a:lnTo>
                  <a:pt x="326115" y="110817"/>
                </a:lnTo>
                <a:cubicBezTo>
                  <a:pt x="330273" y="109021"/>
                  <a:pt x="335125" y="109988"/>
                  <a:pt x="338220" y="113305"/>
                </a:cubicBezTo>
                <a:cubicBezTo>
                  <a:pt x="352543" y="128598"/>
                  <a:pt x="363261" y="146931"/>
                  <a:pt x="369498" y="166923"/>
                </a:cubicBezTo>
                <a:cubicBezTo>
                  <a:pt x="370838" y="171299"/>
                  <a:pt x="369360" y="176043"/>
                  <a:pt x="365664" y="178761"/>
                </a:cubicBezTo>
                <a:lnTo>
                  <a:pt x="348015" y="191751"/>
                </a:lnTo>
                <a:cubicBezTo>
                  <a:pt x="339283" y="198154"/>
                  <a:pt x="337388" y="210406"/>
                  <a:pt x="343810" y="219112"/>
                </a:cubicBezTo>
                <a:cubicBezTo>
                  <a:pt x="345012" y="220725"/>
                  <a:pt x="346398" y="222107"/>
                  <a:pt x="348015" y="223304"/>
                </a:cubicBezTo>
                <a:lnTo>
                  <a:pt x="365664" y="236294"/>
                </a:lnTo>
                <a:cubicBezTo>
                  <a:pt x="369360" y="239012"/>
                  <a:pt x="370838" y="243756"/>
                  <a:pt x="369498" y="248132"/>
                </a:cubicBezTo>
                <a:cubicBezTo>
                  <a:pt x="363261" y="268124"/>
                  <a:pt x="352543" y="286457"/>
                  <a:pt x="338220" y="301750"/>
                </a:cubicBezTo>
                <a:cubicBezTo>
                  <a:pt x="335125" y="305021"/>
                  <a:pt x="330320" y="306034"/>
                  <a:pt x="326162" y="304238"/>
                </a:cubicBezTo>
                <a:lnTo>
                  <a:pt x="306757" y="295762"/>
                </a:lnTo>
                <a:cubicBezTo>
                  <a:pt x="301121" y="293275"/>
                  <a:pt x="294560" y="293136"/>
                  <a:pt x="289154" y="296085"/>
                </a:cubicBezTo>
                <a:cubicBezTo>
                  <a:pt x="283102" y="299355"/>
                  <a:pt x="279498" y="305113"/>
                  <a:pt x="278805" y="311285"/>
                </a:cubicBezTo>
                <a:lnTo>
                  <a:pt x="276403" y="332935"/>
                </a:lnTo>
                <a:cubicBezTo>
                  <a:pt x="275895" y="337450"/>
                  <a:pt x="272568" y="341089"/>
                  <a:pt x="268133" y="342148"/>
                </a:cubicBezTo>
                <a:cubicBezTo>
                  <a:pt x="247619" y="346985"/>
                  <a:pt x="226274" y="346985"/>
                  <a:pt x="205761" y="342148"/>
                </a:cubicBezTo>
                <a:cubicBezTo>
                  <a:pt x="201326" y="341089"/>
                  <a:pt x="197999" y="337450"/>
                  <a:pt x="197491" y="332935"/>
                </a:cubicBezTo>
                <a:lnTo>
                  <a:pt x="195089" y="311332"/>
                </a:lnTo>
                <a:cubicBezTo>
                  <a:pt x="193841" y="300599"/>
                  <a:pt x="184139" y="292860"/>
                  <a:pt x="173328" y="294104"/>
                </a:cubicBezTo>
                <a:cubicBezTo>
                  <a:pt x="171387" y="294334"/>
                  <a:pt x="169493" y="294841"/>
                  <a:pt x="167691" y="295624"/>
                </a:cubicBezTo>
                <a:lnTo>
                  <a:pt x="147686" y="304376"/>
                </a:lnTo>
                <a:cubicBezTo>
                  <a:pt x="143528" y="306172"/>
                  <a:pt x="138677" y="305159"/>
                  <a:pt x="135581" y="301889"/>
                </a:cubicBezTo>
                <a:cubicBezTo>
                  <a:pt x="121213" y="286595"/>
                  <a:pt x="110540" y="268216"/>
                  <a:pt x="104303" y="248225"/>
                </a:cubicBezTo>
                <a:cubicBezTo>
                  <a:pt x="102963" y="243849"/>
                  <a:pt x="104442" y="239104"/>
                  <a:pt x="108138" y="236386"/>
                </a:cubicBezTo>
                <a:lnTo>
                  <a:pt x="125787" y="223396"/>
                </a:lnTo>
                <a:cubicBezTo>
                  <a:pt x="134519" y="216994"/>
                  <a:pt x="136413" y="204787"/>
                  <a:pt x="129991" y="196035"/>
                </a:cubicBezTo>
                <a:cubicBezTo>
                  <a:pt x="128790" y="194422"/>
                  <a:pt x="127404" y="192994"/>
                  <a:pt x="125787" y="191843"/>
                </a:cubicBezTo>
                <a:lnTo>
                  <a:pt x="108138" y="178899"/>
                </a:lnTo>
                <a:cubicBezTo>
                  <a:pt x="104442" y="176181"/>
                  <a:pt x="102963" y="171437"/>
                  <a:pt x="104303" y="167107"/>
                </a:cubicBezTo>
                <a:cubicBezTo>
                  <a:pt x="110540" y="147115"/>
                  <a:pt x="121213" y="128782"/>
                  <a:pt x="135581" y="113489"/>
                </a:cubicBezTo>
                <a:cubicBezTo>
                  <a:pt x="138677" y="110172"/>
                  <a:pt x="143528" y="109159"/>
                  <a:pt x="147686" y="111001"/>
                </a:cubicBezTo>
                <a:lnTo>
                  <a:pt x="167599" y="119707"/>
                </a:lnTo>
                <a:cubicBezTo>
                  <a:pt x="177578" y="124037"/>
                  <a:pt x="189221" y="119431"/>
                  <a:pt x="193518" y="109481"/>
                </a:cubicBezTo>
                <a:cubicBezTo>
                  <a:pt x="194303" y="107685"/>
                  <a:pt x="194811" y="105796"/>
                  <a:pt x="195042" y="103862"/>
                </a:cubicBezTo>
                <a:lnTo>
                  <a:pt x="197445" y="82212"/>
                </a:lnTo>
                <a:cubicBezTo>
                  <a:pt x="197953" y="77651"/>
                  <a:pt x="201372" y="73966"/>
                  <a:pt x="205854" y="72953"/>
                </a:cubicBezTo>
                <a:cubicBezTo>
                  <a:pt x="216018" y="70696"/>
                  <a:pt x="226367" y="69544"/>
                  <a:pt x="237039" y="69406"/>
                </a:cubicBezTo>
                <a:close/>
                <a:moveTo>
                  <a:pt x="253718" y="1555"/>
                </a:moveTo>
                <a:cubicBezTo>
                  <a:pt x="288323" y="5931"/>
                  <a:pt x="320848" y="19289"/>
                  <a:pt x="348061" y="40294"/>
                </a:cubicBezTo>
                <a:lnTo>
                  <a:pt x="347553" y="20533"/>
                </a:lnTo>
                <a:cubicBezTo>
                  <a:pt x="347460" y="18322"/>
                  <a:pt x="348292" y="16157"/>
                  <a:pt x="349909" y="14499"/>
                </a:cubicBezTo>
                <a:cubicBezTo>
                  <a:pt x="351480" y="12841"/>
                  <a:pt x="353559" y="11873"/>
                  <a:pt x="355823" y="11781"/>
                </a:cubicBezTo>
                <a:cubicBezTo>
                  <a:pt x="360582" y="11781"/>
                  <a:pt x="364462" y="15466"/>
                  <a:pt x="364647" y="20119"/>
                </a:cubicBezTo>
                <a:lnTo>
                  <a:pt x="365617" y="60885"/>
                </a:lnTo>
                <a:cubicBezTo>
                  <a:pt x="365802" y="65491"/>
                  <a:pt x="362060" y="69453"/>
                  <a:pt x="357347" y="69637"/>
                </a:cubicBezTo>
                <a:lnTo>
                  <a:pt x="316367" y="70696"/>
                </a:lnTo>
                <a:cubicBezTo>
                  <a:pt x="314011" y="70742"/>
                  <a:pt x="311839" y="69821"/>
                  <a:pt x="310222" y="68255"/>
                </a:cubicBezTo>
                <a:cubicBezTo>
                  <a:pt x="308605" y="66643"/>
                  <a:pt x="307681" y="64570"/>
                  <a:pt x="307681" y="62313"/>
                </a:cubicBezTo>
                <a:cubicBezTo>
                  <a:pt x="307589" y="60102"/>
                  <a:pt x="308420" y="57937"/>
                  <a:pt x="310037" y="56278"/>
                </a:cubicBezTo>
                <a:cubicBezTo>
                  <a:pt x="311562" y="54666"/>
                  <a:pt x="313733" y="53699"/>
                  <a:pt x="315997" y="53653"/>
                </a:cubicBezTo>
                <a:lnTo>
                  <a:pt x="337481" y="53100"/>
                </a:lnTo>
                <a:cubicBezTo>
                  <a:pt x="312625" y="34076"/>
                  <a:pt x="283102" y="22007"/>
                  <a:pt x="251639" y="18046"/>
                </a:cubicBezTo>
                <a:cubicBezTo>
                  <a:pt x="170694" y="7820"/>
                  <a:pt x="93215" y="53561"/>
                  <a:pt x="63276" y="129335"/>
                </a:cubicBezTo>
                <a:cubicBezTo>
                  <a:pt x="61983" y="132606"/>
                  <a:pt x="58887" y="134632"/>
                  <a:pt x="55607" y="134632"/>
                </a:cubicBezTo>
                <a:cubicBezTo>
                  <a:pt x="54822" y="134632"/>
                  <a:pt x="54036" y="134540"/>
                  <a:pt x="53297" y="134310"/>
                </a:cubicBezTo>
                <a:cubicBezTo>
                  <a:pt x="50894" y="133573"/>
                  <a:pt x="49000" y="132007"/>
                  <a:pt x="47938" y="129888"/>
                </a:cubicBezTo>
                <a:cubicBezTo>
                  <a:pt x="46921" y="127815"/>
                  <a:pt x="46829" y="125512"/>
                  <a:pt x="47660" y="123439"/>
                </a:cubicBezTo>
                <a:cubicBezTo>
                  <a:pt x="80325" y="40479"/>
                  <a:pt x="165058" y="-9638"/>
                  <a:pt x="253718" y="1555"/>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1" name="Rectangle 20">
            <a:extLst>
              <a:ext uri="{FF2B5EF4-FFF2-40B4-BE49-F238E27FC236}">
                <a16:creationId xmlns:a16="http://schemas.microsoft.com/office/drawing/2014/main" id="{065D3389-4201-8481-F1EF-1DD27997531E}"/>
              </a:ext>
            </a:extLst>
          </p:cNvPr>
          <p:cNvSpPr>
            <a:spLocks/>
          </p:cNvSpPr>
          <p:nvPr/>
        </p:nvSpPr>
        <p:spPr bwMode="auto">
          <a:xfrm>
            <a:off x="1256064" y="3488937"/>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Setup in minutes; simplify provisioning and management </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Establish the connection to your operator, provision users, and assign phone numbers from the Teams Admin Center</a:t>
            </a:r>
          </a:p>
        </p:txBody>
      </p:sp>
      <p:sp>
        <p:nvSpPr>
          <p:cNvPr id="60" name="Graphic 47" descr="Icon of a piggy bank ">
            <a:extLst>
              <a:ext uri="{FF2B5EF4-FFF2-40B4-BE49-F238E27FC236}">
                <a16:creationId xmlns:a16="http://schemas.microsoft.com/office/drawing/2014/main" id="{0326EBB1-1640-84C5-B0D3-F5AFA7922EBF}"/>
              </a:ext>
            </a:extLst>
          </p:cNvPr>
          <p:cNvSpPr>
            <a:spLocks noChangeAspect="1"/>
          </p:cNvSpPr>
          <p:nvPr/>
        </p:nvSpPr>
        <p:spPr>
          <a:xfrm>
            <a:off x="709113" y="4564527"/>
            <a:ext cx="229218" cy="221622"/>
          </a:xfrm>
          <a:custGeom>
            <a:avLst/>
            <a:gdLst>
              <a:gd name="connsiteX0" fmla="*/ 150403 w 372234"/>
              <a:gd name="connsiteY0" fmla="*/ 26554 h 359903"/>
              <a:gd name="connsiteX1" fmla="*/ 177466 w 372234"/>
              <a:gd name="connsiteY1" fmla="*/ 38837 h 359903"/>
              <a:gd name="connsiteX2" fmla="*/ 168732 w 372234"/>
              <a:gd name="connsiteY2" fmla="*/ 65624 h 359903"/>
              <a:gd name="connsiteX3" fmla="*/ 134547 w 372234"/>
              <a:gd name="connsiteY3" fmla="*/ 49532 h 359903"/>
              <a:gd name="connsiteX4" fmla="*/ 120976 w 372234"/>
              <a:gd name="connsiteY4" fmla="*/ 39162 h 359903"/>
              <a:gd name="connsiteX5" fmla="*/ 120976 w 372234"/>
              <a:gd name="connsiteY5" fmla="*/ 80727 h 359903"/>
              <a:gd name="connsiteX6" fmla="*/ 112224 w 372234"/>
              <a:gd name="connsiteY6" fmla="*/ 93679 h 359903"/>
              <a:gd name="connsiteX7" fmla="*/ 112108 w 372234"/>
              <a:gd name="connsiteY7" fmla="*/ 93727 h 359903"/>
              <a:gd name="connsiteX8" fmla="*/ 111522 w 372234"/>
              <a:gd name="connsiteY8" fmla="*/ 93976 h 359903"/>
              <a:gd name="connsiteX9" fmla="*/ 109035 w 372234"/>
              <a:gd name="connsiteY9" fmla="*/ 95103 h 359903"/>
              <a:gd name="connsiteX10" fmla="*/ 99984 w 372234"/>
              <a:gd name="connsiteY10" fmla="*/ 99827 h 359903"/>
              <a:gd name="connsiteX11" fmla="*/ 75011 w 372234"/>
              <a:gd name="connsiteY11" fmla="*/ 118515 h 359903"/>
              <a:gd name="connsiteX12" fmla="*/ 58428 w 372234"/>
              <a:gd name="connsiteY12" fmla="*/ 147096 h 359903"/>
              <a:gd name="connsiteX13" fmla="*/ 31400 w 372234"/>
              <a:gd name="connsiteY13" fmla="*/ 171071 h 359903"/>
              <a:gd name="connsiteX14" fmla="*/ 27918 w 372234"/>
              <a:gd name="connsiteY14" fmla="*/ 175183 h 359903"/>
              <a:gd name="connsiteX15" fmla="*/ 27918 w 372234"/>
              <a:gd name="connsiteY15" fmla="*/ 207807 h 359903"/>
              <a:gd name="connsiteX16" fmla="*/ 33181 w 372234"/>
              <a:gd name="connsiteY16" fmla="*/ 214021 h 359903"/>
              <a:gd name="connsiteX17" fmla="*/ 59085 w 372234"/>
              <a:gd name="connsiteY17" fmla="*/ 232745 h 359903"/>
              <a:gd name="connsiteX18" fmla="*/ 84317 w 372234"/>
              <a:gd name="connsiteY18" fmla="*/ 266279 h 359903"/>
              <a:gd name="connsiteX19" fmla="*/ 113807 w 372234"/>
              <a:gd name="connsiteY19" fmla="*/ 285613 h 359903"/>
              <a:gd name="connsiteX20" fmla="*/ 124606 w 372234"/>
              <a:gd name="connsiteY20" fmla="*/ 289427 h 359903"/>
              <a:gd name="connsiteX21" fmla="*/ 127546 w 372234"/>
              <a:gd name="connsiteY21" fmla="*/ 290197 h 359903"/>
              <a:gd name="connsiteX22" fmla="*/ 128214 w 372234"/>
              <a:gd name="connsiteY22" fmla="*/ 290348 h 359903"/>
              <a:gd name="connsiteX23" fmla="*/ 128304 w 372234"/>
              <a:gd name="connsiteY23" fmla="*/ 290369 h 359903"/>
              <a:gd name="connsiteX24" fmla="*/ 128324 w 372234"/>
              <a:gd name="connsiteY24" fmla="*/ 290372 h 359903"/>
              <a:gd name="connsiteX25" fmla="*/ 139588 w 372234"/>
              <a:gd name="connsiteY25" fmla="*/ 304069 h 359903"/>
              <a:gd name="connsiteX26" fmla="*/ 139588 w 372234"/>
              <a:gd name="connsiteY26" fmla="*/ 327333 h 359903"/>
              <a:gd name="connsiteX27" fmla="*/ 144241 w 372234"/>
              <a:gd name="connsiteY27" fmla="*/ 331986 h 359903"/>
              <a:gd name="connsiteX28" fmla="*/ 167505 w 372234"/>
              <a:gd name="connsiteY28" fmla="*/ 331986 h 359903"/>
              <a:gd name="connsiteX29" fmla="*/ 195423 w 372234"/>
              <a:gd name="connsiteY29" fmla="*/ 304069 h 359903"/>
              <a:gd name="connsiteX30" fmla="*/ 232646 w 372234"/>
              <a:gd name="connsiteY30" fmla="*/ 304069 h 359903"/>
              <a:gd name="connsiteX31" fmla="*/ 260564 w 372234"/>
              <a:gd name="connsiteY31" fmla="*/ 331986 h 359903"/>
              <a:gd name="connsiteX32" fmla="*/ 283829 w 372234"/>
              <a:gd name="connsiteY32" fmla="*/ 331986 h 359903"/>
              <a:gd name="connsiteX33" fmla="*/ 288481 w 372234"/>
              <a:gd name="connsiteY33" fmla="*/ 327333 h 359903"/>
              <a:gd name="connsiteX34" fmla="*/ 288481 w 372234"/>
              <a:gd name="connsiteY34" fmla="*/ 285457 h 359903"/>
              <a:gd name="connsiteX35" fmla="*/ 296146 w 372234"/>
              <a:gd name="connsiteY35" fmla="*/ 272996 h 359903"/>
              <a:gd name="connsiteX36" fmla="*/ 296393 w 372234"/>
              <a:gd name="connsiteY36" fmla="*/ 272864 h 359903"/>
              <a:gd name="connsiteX37" fmla="*/ 297700 w 372234"/>
              <a:gd name="connsiteY37" fmla="*/ 272116 h 359903"/>
              <a:gd name="connsiteX38" fmla="*/ 302991 w 372234"/>
              <a:gd name="connsiteY38" fmla="*/ 268615 h 359903"/>
              <a:gd name="connsiteX39" fmla="*/ 319760 w 372234"/>
              <a:gd name="connsiteY39" fmla="*/ 253108 h 359903"/>
              <a:gd name="connsiteX40" fmla="*/ 344317 w 372234"/>
              <a:gd name="connsiteY40" fmla="*/ 183093 h 359903"/>
              <a:gd name="connsiteX41" fmla="*/ 334849 w 372234"/>
              <a:gd name="connsiteY41" fmla="*/ 136794 h 359903"/>
              <a:gd name="connsiteX42" fmla="*/ 349703 w 372234"/>
              <a:gd name="connsiteY42" fmla="*/ 107463 h 359903"/>
              <a:gd name="connsiteX43" fmla="*/ 354949 w 372234"/>
              <a:gd name="connsiteY43" fmla="*/ 115343 h 359903"/>
              <a:gd name="connsiteX44" fmla="*/ 372234 w 372234"/>
              <a:gd name="connsiteY44" fmla="*/ 183093 h 359903"/>
              <a:gd name="connsiteX45" fmla="*/ 340955 w 372234"/>
              <a:gd name="connsiteY45" fmla="*/ 271277 h 359903"/>
              <a:gd name="connsiteX46" fmla="*/ 319338 w 372234"/>
              <a:gd name="connsiteY46" fmla="*/ 291247 h 359903"/>
              <a:gd name="connsiteX47" fmla="*/ 316399 w 372234"/>
              <a:gd name="connsiteY47" fmla="*/ 293298 h 359903"/>
              <a:gd name="connsiteX48" fmla="*/ 316399 w 372234"/>
              <a:gd name="connsiteY48" fmla="*/ 327333 h 359903"/>
              <a:gd name="connsiteX49" fmla="*/ 283829 w 372234"/>
              <a:gd name="connsiteY49" fmla="*/ 359904 h 359903"/>
              <a:gd name="connsiteX50" fmla="*/ 260564 w 372234"/>
              <a:gd name="connsiteY50" fmla="*/ 359904 h 359903"/>
              <a:gd name="connsiteX51" fmla="*/ 232646 w 372234"/>
              <a:gd name="connsiteY51" fmla="*/ 331986 h 359903"/>
              <a:gd name="connsiteX52" fmla="*/ 195423 w 372234"/>
              <a:gd name="connsiteY52" fmla="*/ 331986 h 359903"/>
              <a:gd name="connsiteX53" fmla="*/ 167505 w 372234"/>
              <a:gd name="connsiteY53" fmla="*/ 359904 h 359903"/>
              <a:gd name="connsiteX54" fmla="*/ 144241 w 372234"/>
              <a:gd name="connsiteY54" fmla="*/ 359904 h 359903"/>
              <a:gd name="connsiteX55" fmla="*/ 111670 w 372234"/>
              <a:gd name="connsiteY55" fmla="*/ 327333 h 359903"/>
              <a:gd name="connsiteX56" fmla="*/ 111670 w 372234"/>
              <a:gd name="connsiteY56" fmla="*/ 314629 h 359903"/>
              <a:gd name="connsiteX57" fmla="*/ 103029 w 372234"/>
              <a:gd name="connsiteY57" fmla="*/ 311366 h 359903"/>
              <a:gd name="connsiteX58" fmla="*/ 64576 w 372234"/>
              <a:gd name="connsiteY58" fmla="*/ 286021 h 359903"/>
              <a:gd name="connsiteX59" fmla="*/ 34713 w 372234"/>
              <a:gd name="connsiteY59" fmla="*/ 246359 h 359903"/>
              <a:gd name="connsiteX60" fmla="*/ 28591 w 372234"/>
              <a:gd name="connsiteY60" fmla="*/ 241557 h 359903"/>
              <a:gd name="connsiteX61" fmla="*/ 0 w 372234"/>
              <a:gd name="connsiteY61" fmla="*/ 207807 h 359903"/>
              <a:gd name="connsiteX62" fmla="*/ 0 w 372234"/>
              <a:gd name="connsiteY62" fmla="*/ 175183 h 359903"/>
              <a:gd name="connsiteX63" fmla="*/ 26810 w 372234"/>
              <a:gd name="connsiteY63" fmla="*/ 143533 h 359903"/>
              <a:gd name="connsiteX64" fmla="*/ 31947 w 372234"/>
              <a:gd name="connsiteY64" fmla="*/ 138257 h 359903"/>
              <a:gd name="connsiteX65" fmla="*/ 55271 w 372234"/>
              <a:gd name="connsiteY65" fmla="*/ 98775 h 359903"/>
              <a:gd name="connsiteX66" fmla="*/ 86133 w 372234"/>
              <a:gd name="connsiteY66" fmla="*/ 75587 h 359903"/>
              <a:gd name="connsiteX67" fmla="*/ 93059 w 372234"/>
              <a:gd name="connsiteY67" fmla="*/ 71846 h 359903"/>
              <a:gd name="connsiteX68" fmla="*/ 93059 w 372234"/>
              <a:gd name="connsiteY68" fmla="*/ 18772 h 359903"/>
              <a:gd name="connsiteX69" fmla="*/ 125440 w 372234"/>
              <a:gd name="connsiteY69" fmla="*/ 5442 h 359903"/>
              <a:gd name="connsiteX70" fmla="*/ 150403 w 372234"/>
              <a:gd name="connsiteY70" fmla="*/ 26554 h 359903"/>
              <a:gd name="connsiteX71" fmla="*/ 206032 w 372234"/>
              <a:gd name="connsiteY71" fmla="*/ 115122 h 359903"/>
              <a:gd name="connsiteX72" fmla="*/ 187381 w 372234"/>
              <a:gd name="connsiteY72" fmla="*/ 94473 h 359903"/>
              <a:gd name="connsiteX73" fmla="*/ 232068 w 372234"/>
              <a:gd name="connsiteY73" fmla="*/ 11950 h 359903"/>
              <a:gd name="connsiteX74" fmla="*/ 329342 w 372234"/>
              <a:gd name="connsiteY74" fmla="*/ 52232 h 359903"/>
              <a:gd name="connsiteX75" fmla="*/ 302602 w 372234"/>
              <a:gd name="connsiteY75" fmla="*/ 142188 h 359903"/>
              <a:gd name="connsiteX76" fmla="*/ 274813 w 372234"/>
              <a:gd name="connsiteY76" fmla="*/ 143606 h 359903"/>
              <a:gd name="connsiteX77" fmla="*/ 206032 w 372234"/>
              <a:gd name="connsiteY77" fmla="*/ 115122 h 359903"/>
              <a:gd name="connsiteX78" fmla="*/ 287813 w 372234"/>
              <a:gd name="connsiteY78" fmla="*/ 118463 h 359903"/>
              <a:gd name="connsiteX79" fmla="*/ 303550 w 372234"/>
              <a:gd name="connsiteY79" fmla="*/ 62918 h 359903"/>
              <a:gd name="connsiteX80" fmla="*/ 242754 w 372234"/>
              <a:gd name="connsiteY80" fmla="*/ 37742 h 359903"/>
              <a:gd name="connsiteX81" fmla="*/ 214613 w 372234"/>
              <a:gd name="connsiteY81" fmla="*/ 88150 h 359903"/>
              <a:gd name="connsiteX82" fmla="*/ 215012 w 372234"/>
              <a:gd name="connsiteY82" fmla="*/ 88437 h 359903"/>
              <a:gd name="connsiteX83" fmla="*/ 216713 w 372234"/>
              <a:gd name="connsiteY83" fmla="*/ 89329 h 359903"/>
              <a:gd name="connsiteX84" fmla="*/ 285494 w 372234"/>
              <a:gd name="connsiteY84" fmla="*/ 117813 h 359903"/>
              <a:gd name="connsiteX85" fmla="*/ 287329 w 372234"/>
              <a:gd name="connsiteY85" fmla="*/ 118385 h 359903"/>
              <a:gd name="connsiteX86" fmla="*/ 287813 w 372234"/>
              <a:gd name="connsiteY86" fmla="*/ 118463 h 359903"/>
              <a:gd name="connsiteX87" fmla="*/ 130282 w 372234"/>
              <a:gd name="connsiteY87" fmla="*/ 136562 h 359903"/>
              <a:gd name="connsiteX88" fmla="*/ 111670 w 372234"/>
              <a:gd name="connsiteY88" fmla="*/ 155173 h 359903"/>
              <a:gd name="connsiteX89" fmla="*/ 93059 w 372234"/>
              <a:gd name="connsiteY89" fmla="*/ 136562 h 359903"/>
              <a:gd name="connsiteX90" fmla="*/ 111670 w 372234"/>
              <a:gd name="connsiteY90" fmla="*/ 117950 h 359903"/>
              <a:gd name="connsiteX91" fmla="*/ 130282 w 372234"/>
              <a:gd name="connsiteY91" fmla="*/ 136562 h 35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72234" h="359903">
                <a:moveTo>
                  <a:pt x="150403" y="26554"/>
                </a:moveTo>
                <a:cubicBezTo>
                  <a:pt x="160267" y="33362"/>
                  <a:pt x="169696" y="37848"/>
                  <a:pt x="177466" y="38837"/>
                </a:cubicBezTo>
                <a:cubicBezTo>
                  <a:pt x="173230" y="47251"/>
                  <a:pt x="170275" y="56288"/>
                  <a:pt x="168732" y="65624"/>
                </a:cubicBezTo>
                <a:cubicBezTo>
                  <a:pt x="156199" y="62874"/>
                  <a:pt x="144307" y="56267"/>
                  <a:pt x="134547" y="49532"/>
                </a:cubicBezTo>
                <a:cubicBezTo>
                  <a:pt x="129722" y="46202"/>
                  <a:pt x="125154" y="42655"/>
                  <a:pt x="120976" y="39162"/>
                </a:cubicBezTo>
                <a:lnTo>
                  <a:pt x="120976" y="80727"/>
                </a:lnTo>
                <a:cubicBezTo>
                  <a:pt x="120976" y="86427"/>
                  <a:pt x="117511" y="91554"/>
                  <a:pt x="112224" y="93679"/>
                </a:cubicBezTo>
                <a:lnTo>
                  <a:pt x="112108" y="93727"/>
                </a:lnTo>
                <a:cubicBezTo>
                  <a:pt x="111993" y="93775"/>
                  <a:pt x="111795" y="93858"/>
                  <a:pt x="111522" y="93976"/>
                </a:cubicBezTo>
                <a:cubicBezTo>
                  <a:pt x="110975" y="94212"/>
                  <a:pt x="110128" y="94588"/>
                  <a:pt x="109035" y="95103"/>
                </a:cubicBezTo>
                <a:cubicBezTo>
                  <a:pt x="106844" y="96133"/>
                  <a:pt x="103688" y="97710"/>
                  <a:pt x="99984" y="99827"/>
                </a:cubicBezTo>
                <a:cubicBezTo>
                  <a:pt x="92502" y="104102"/>
                  <a:pt x="83155" y="110371"/>
                  <a:pt x="75011" y="118515"/>
                </a:cubicBezTo>
                <a:cubicBezTo>
                  <a:pt x="66571" y="126956"/>
                  <a:pt x="61367" y="138292"/>
                  <a:pt x="58428" y="147096"/>
                </a:cubicBezTo>
                <a:cubicBezTo>
                  <a:pt x="54659" y="158387"/>
                  <a:pt x="45062" y="168795"/>
                  <a:pt x="31400" y="171071"/>
                </a:cubicBezTo>
                <a:cubicBezTo>
                  <a:pt x="29390" y="171406"/>
                  <a:pt x="27918" y="173145"/>
                  <a:pt x="27918" y="175183"/>
                </a:cubicBezTo>
                <a:lnTo>
                  <a:pt x="27918" y="207807"/>
                </a:lnTo>
                <a:cubicBezTo>
                  <a:pt x="27918" y="210887"/>
                  <a:pt x="30144" y="213515"/>
                  <a:pt x="33181" y="214021"/>
                </a:cubicBezTo>
                <a:cubicBezTo>
                  <a:pt x="44793" y="215955"/>
                  <a:pt x="53941" y="223536"/>
                  <a:pt x="59085" y="232745"/>
                </a:cubicBezTo>
                <a:cubicBezTo>
                  <a:pt x="63764" y="241120"/>
                  <a:pt x="72081" y="254044"/>
                  <a:pt x="84317" y="266279"/>
                </a:cubicBezTo>
                <a:cubicBezTo>
                  <a:pt x="93825" y="275788"/>
                  <a:pt x="104897" y="281883"/>
                  <a:pt x="113807" y="285613"/>
                </a:cubicBezTo>
                <a:cubicBezTo>
                  <a:pt x="118223" y="287461"/>
                  <a:pt x="121996" y="288680"/>
                  <a:pt x="124606" y="289427"/>
                </a:cubicBezTo>
                <a:cubicBezTo>
                  <a:pt x="125908" y="289797"/>
                  <a:pt x="126910" y="290048"/>
                  <a:pt x="127546" y="290197"/>
                </a:cubicBezTo>
                <a:cubicBezTo>
                  <a:pt x="127864" y="290272"/>
                  <a:pt x="128089" y="290322"/>
                  <a:pt x="128214" y="290348"/>
                </a:cubicBezTo>
                <a:lnTo>
                  <a:pt x="128304" y="290369"/>
                </a:lnTo>
                <a:lnTo>
                  <a:pt x="128324" y="290372"/>
                </a:lnTo>
                <a:cubicBezTo>
                  <a:pt x="134866" y="291658"/>
                  <a:pt x="139588" y="297396"/>
                  <a:pt x="139588" y="304069"/>
                </a:cubicBezTo>
                <a:lnTo>
                  <a:pt x="139588" y="327333"/>
                </a:lnTo>
                <a:cubicBezTo>
                  <a:pt x="139588" y="329902"/>
                  <a:pt x="141671" y="331986"/>
                  <a:pt x="144241" y="331986"/>
                </a:cubicBezTo>
                <a:lnTo>
                  <a:pt x="167505" y="331986"/>
                </a:lnTo>
                <a:cubicBezTo>
                  <a:pt x="167505" y="316566"/>
                  <a:pt x="180005" y="304069"/>
                  <a:pt x="195423" y="304069"/>
                </a:cubicBezTo>
                <a:lnTo>
                  <a:pt x="232646" y="304069"/>
                </a:lnTo>
                <a:cubicBezTo>
                  <a:pt x="248064" y="304069"/>
                  <a:pt x="260564" y="316566"/>
                  <a:pt x="260564" y="331986"/>
                </a:cubicBezTo>
                <a:lnTo>
                  <a:pt x="283829" y="331986"/>
                </a:lnTo>
                <a:cubicBezTo>
                  <a:pt x="286399" y="331986"/>
                  <a:pt x="288481" y="329902"/>
                  <a:pt x="288481" y="327333"/>
                </a:cubicBezTo>
                <a:lnTo>
                  <a:pt x="288481" y="285457"/>
                </a:lnTo>
                <a:cubicBezTo>
                  <a:pt x="288481" y="280194"/>
                  <a:pt x="291454" y="275373"/>
                  <a:pt x="296146" y="272996"/>
                </a:cubicBezTo>
                <a:lnTo>
                  <a:pt x="296393" y="272864"/>
                </a:lnTo>
                <a:cubicBezTo>
                  <a:pt x="296652" y="272723"/>
                  <a:pt x="297097" y="272475"/>
                  <a:pt x="297700" y="272116"/>
                </a:cubicBezTo>
                <a:cubicBezTo>
                  <a:pt x="298908" y="271398"/>
                  <a:pt x="300739" y="270242"/>
                  <a:pt x="302991" y="268615"/>
                </a:cubicBezTo>
                <a:cubicBezTo>
                  <a:pt x="307508" y="265353"/>
                  <a:pt x="313626" y="260264"/>
                  <a:pt x="319760" y="253108"/>
                </a:cubicBezTo>
                <a:cubicBezTo>
                  <a:pt x="331901" y="238944"/>
                  <a:pt x="344317" y="216482"/>
                  <a:pt x="344317" y="183093"/>
                </a:cubicBezTo>
                <a:cubicBezTo>
                  <a:pt x="344317" y="164358"/>
                  <a:pt x="340814" y="149212"/>
                  <a:pt x="334849" y="136794"/>
                </a:cubicBezTo>
                <a:cubicBezTo>
                  <a:pt x="341510" y="127954"/>
                  <a:pt x="346531" y="118006"/>
                  <a:pt x="349703" y="107463"/>
                </a:cubicBezTo>
                <a:cubicBezTo>
                  <a:pt x="351549" y="109992"/>
                  <a:pt x="353300" y="112617"/>
                  <a:pt x="354949" y="115343"/>
                </a:cubicBezTo>
                <a:cubicBezTo>
                  <a:pt x="366195" y="133921"/>
                  <a:pt x="372234" y="156346"/>
                  <a:pt x="372234" y="183093"/>
                </a:cubicBezTo>
                <a:cubicBezTo>
                  <a:pt x="372234" y="224148"/>
                  <a:pt x="356733" y="252870"/>
                  <a:pt x="340955" y="271277"/>
                </a:cubicBezTo>
                <a:cubicBezTo>
                  <a:pt x="333131" y="280406"/>
                  <a:pt x="325290" y="286948"/>
                  <a:pt x="319338" y="291247"/>
                </a:cubicBezTo>
                <a:cubicBezTo>
                  <a:pt x="318299" y="291997"/>
                  <a:pt x="317317" y="292680"/>
                  <a:pt x="316399" y="293298"/>
                </a:cubicBezTo>
                <a:lnTo>
                  <a:pt x="316399" y="327333"/>
                </a:lnTo>
                <a:cubicBezTo>
                  <a:pt x="316399" y="345321"/>
                  <a:pt x="301817" y="359904"/>
                  <a:pt x="283829" y="359904"/>
                </a:cubicBezTo>
                <a:lnTo>
                  <a:pt x="260564" y="359904"/>
                </a:lnTo>
                <a:cubicBezTo>
                  <a:pt x="245146" y="359904"/>
                  <a:pt x="232646" y="347404"/>
                  <a:pt x="232646" y="331986"/>
                </a:cubicBezTo>
                <a:lnTo>
                  <a:pt x="195423" y="331986"/>
                </a:lnTo>
                <a:cubicBezTo>
                  <a:pt x="195423" y="347404"/>
                  <a:pt x="182923" y="359904"/>
                  <a:pt x="167505" y="359904"/>
                </a:cubicBezTo>
                <a:lnTo>
                  <a:pt x="144241" y="359904"/>
                </a:lnTo>
                <a:cubicBezTo>
                  <a:pt x="126253" y="359904"/>
                  <a:pt x="111670" y="345321"/>
                  <a:pt x="111670" y="327333"/>
                </a:cubicBezTo>
                <a:lnTo>
                  <a:pt x="111670" y="314629"/>
                </a:lnTo>
                <a:cubicBezTo>
                  <a:pt x="109101" y="313762"/>
                  <a:pt x="106185" y="312688"/>
                  <a:pt x="103029" y="311366"/>
                </a:cubicBezTo>
                <a:cubicBezTo>
                  <a:pt x="91935" y="306723"/>
                  <a:pt x="77416" y="298861"/>
                  <a:pt x="64576" y="286021"/>
                </a:cubicBezTo>
                <a:cubicBezTo>
                  <a:pt x="49984" y="271429"/>
                  <a:pt x="40211" y="256203"/>
                  <a:pt x="34713" y="246359"/>
                </a:cubicBezTo>
                <a:cubicBezTo>
                  <a:pt x="33090" y="243456"/>
                  <a:pt x="30666" y="241904"/>
                  <a:pt x="28591" y="241557"/>
                </a:cubicBezTo>
                <a:cubicBezTo>
                  <a:pt x="12093" y="238809"/>
                  <a:pt x="0" y="224533"/>
                  <a:pt x="0" y="207807"/>
                </a:cubicBezTo>
                <a:lnTo>
                  <a:pt x="0" y="175183"/>
                </a:lnTo>
                <a:cubicBezTo>
                  <a:pt x="0" y="159498"/>
                  <a:pt x="11339" y="146113"/>
                  <a:pt x="26810" y="143533"/>
                </a:cubicBezTo>
                <a:cubicBezTo>
                  <a:pt x="28428" y="143263"/>
                  <a:pt x="30812" y="141657"/>
                  <a:pt x="31947" y="138257"/>
                </a:cubicBezTo>
                <a:cubicBezTo>
                  <a:pt x="35527" y="127532"/>
                  <a:pt x="42474" y="111572"/>
                  <a:pt x="55271" y="98775"/>
                </a:cubicBezTo>
                <a:cubicBezTo>
                  <a:pt x="65738" y="88307"/>
                  <a:pt x="77329" y="80618"/>
                  <a:pt x="86133" y="75587"/>
                </a:cubicBezTo>
                <a:cubicBezTo>
                  <a:pt x="88671" y="74137"/>
                  <a:pt x="91008" y="72890"/>
                  <a:pt x="93059" y="71846"/>
                </a:cubicBezTo>
                <a:lnTo>
                  <a:pt x="93059" y="18772"/>
                </a:lnTo>
                <a:cubicBezTo>
                  <a:pt x="93059" y="1316"/>
                  <a:pt x="114101" y="-5849"/>
                  <a:pt x="125440" y="5442"/>
                </a:cubicBezTo>
                <a:cubicBezTo>
                  <a:pt x="131591" y="11566"/>
                  <a:pt x="140520" y="19734"/>
                  <a:pt x="150403" y="26554"/>
                </a:cubicBezTo>
                <a:close/>
                <a:moveTo>
                  <a:pt x="206032" y="115122"/>
                </a:moveTo>
                <a:cubicBezTo>
                  <a:pt x="196910" y="111345"/>
                  <a:pt x="189214" y="104174"/>
                  <a:pt x="187381" y="94473"/>
                </a:cubicBezTo>
                <a:cubicBezTo>
                  <a:pt x="180978" y="60572"/>
                  <a:pt x="198933" y="25679"/>
                  <a:pt x="232068" y="11950"/>
                </a:cubicBezTo>
                <a:cubicBezTo>
                  <a:pt x="270052" y="-3787"/>
                  <a:pt x="313604" y="14248"/>
                  <a:pt x="329342" y="52232"/>
                </a:cubicBezTo>
                <a:cubicBezTo>
                  <a:pt x="343070" y="85368"/>
                  <a:pt x="331099" y="122739"/>
                  <a:pt x="302602" y="142188"/>
                </a:cubicBezTo>
                <a:cubicBezTo>
                  <a:pt x="294448" y="147753"/>
                  <a:pt x="283935" y="147384"/>
                  <a:pt x="274813" y="143606"/>
                </a:cubicBezTo>
                <a:lnTo>
                  <a:pt x="206032" y="115122"/>
                </a:lnTo>
                <a:close/>
                <a:moveTo>
                  <a:pt x="287813" y="118463"/>
                </a:moveTo>
                <a:cubicBezTo>
                  <a:pt x="304929" y="106140"/>
                  <a:pt x="311964" y="83226"/>
                  <a:pt x="303550" y="62918"/>
                </a:cubicBezTo>
                <a:cubicBezTo>
                  <a:pt x="293713" y="39178"/>
                  <a:pt x="266494" y="27906"/>
                  <a:pt x="242754" y="37742"/>
                </a:cubicBezTo>
                <a:cubicBezTo>
                  <a:pt x="222447" y="46156"/>
                  <a:pt x="211222" y="67335"/>
                  <a:pt x="214613" y="88150"/>
                </a:cubicBezTo>
                <a:cubicBezTo>
                  <a:pt x="214721" y="88235"/>
                  <a:pt x="214854" y="88332"/>
                  <a:pt x="215012" y="88437"/>
                </a:cubicBezTo>
                <a:cubicBezTo>
                  <a:pt x="215451" y="88730"/>
                  <a:pt x="216022" y="89043"/>
                  <a:pt x="216713" y="89329"/>
                </a:cubicBezTo>
                <a:lnTo>
                  <a:pt x="285494" y="117813"/>
                </a:lnTo>
                <a:cubicBezTo>
                  <a:pt x="286187" y="118099"/>
                  <a:pt x="286812" y="118281"/>
                  <a:pt x="287329" y="118385"/>
                </a:cubicBezTo>
                <a:cubicBezTo>
                  <a:pt x="287516" y="118422"/>
                  <a:pt x="287677" y="118447"/>
                  <a:pt x="287813" y="118463"/>
                </a:cubicBezTo>
                <a:close/>
                <a:moveTo>
                  <a:pt x="130282" y="136562"/>
                </a:moveTo>
                <a:cubicBezTo>
                  <a:pt x="130282" y="146841"/>
                  <a:pt x="121949" y="155173"/>
                  <a:pt x="111670" y="155173"/>
                </a:cubicBezTo>
                <a:cubicBezTo>
                  <a:pt x="101391" y="155173"/>
                  <a:pt x="93059" y="146841"/>
                  <a:pt x="93059" y="136562"/>
                </a:cubicBezTo>
                <a:cubicBezTo>
                  <a:pt x="93059" y="126283"/>
                  <a:pt x="101391" y="117950"/>
                  <a:pt x="111670" y="117950"/>
                </a:cubicBezTo>
                <a:cubicBezTo>
                  <a:pt x="121949" y="117950"/>
                  <a:pt x="130282" y="126283"/>
                  <a:pt x="130282" y="136562"/>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 name="Rectangle 23">
            <a:extLst>
              <a:ext uri="{FF2B5EF4-FFF2-40B4-BE49-F238E27FC236}">
                <a16:creationId xmlns:a16="http://schemas.microsoft.com/office/drawing/2014/main" id="{F61564F5-C9B9-283F-319E-AD47B4F8B4D1}"/>
              </a:ext>
            </a:extLst>
          </p:cNvPr>
          <p:cNvSpPr>
            <a:spLocks/>
          </p:cNvSpPr>
          <p:nvPr/>
        </p:nvSpPr>
        <p:spPr bwMode="auto">
          <a:xfrm>
            <a:off x="1256064" y="4381412"/>
            <a:ext cx="3954111"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Save on infrastructure purchase and management</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Manage call control in the cloud with Teams Phone, eliminating need to purchase and maintain equipment</a:t>
            </a:r>
          </a:p>
        </p:txBody>
      </p:sp>
      <p:sp>
        <p:nvSpPr>
          <p:cNvPr id="61" name="Graphic 90" descr="Icon of a circle made of two curved arrows rotating clockwise">
            <a:extLst>
              <a:ext uri="{FF2B5EF4-FFF2-40B4-BE49-F238E27FC236}">
                <a16:creationId xmlns:a16="http://schemas.microsoft.com/office/drawing/2014/main" id="{A2B5CB5D-DD94-9BF6-69B3-73E19265D2DD}"/>
              </a:ext>
            </a:extLst>
          </p:cNvPr>
          <p:cNvSpPr>
            <a:spLocks noChangeAspect="1"/>
          </p:cNvSpPr>
          <p:nvPr/>
        </p:nvSpPr>
        <p:spPr>
          <a:xfrm>
            <a:off x="705104" y="5422106"/>
            <a:ext cx="237236" cy="291408"/>
          </a:xfrm>
          <a:custGeom>
            <a:avLst/>
            <a:gdLst>
              <a:gd name="connsiteX0" fmla="*/ 175091 w 235667"/>
              <a:gd name="connsiteY0" fmla="*/ 52914 h 289484"/>
              <a:gd name="connsiteX1" fmla="*/ 177004 w 235667"/>
              <a:gd name="connsiteY1" fmla="*/ 67067 h 289484"/>
              <a:gd name="connsiteX2" fmla="*/ 195525 w 235667"/>
              <a:gd name="connsiteY2" fmla="*/ 203909 h 289484"/>
              <a:gd name="connsiteX3" fmla="*/ 128538 w 235667"/>
              <a:gd name="connsiteY3" fmla="*/ 241806 h 289484"/>
              <a:gd name="connsiteX4" fmla="*/ 137655 w 235667"/>
              <a:gd name="connsiteY4" fmla="*/ 232689 h 289484"/>
              <a:gd name="connsiteX5" fmla="*/ 137675 w 235667"/>
              <a:gd name="connsiteY5" fmla="*/ 218406 h 289484"/>
              <a:gd name="connsiteX6" fmla="*/ 124498 w 235667"/>
              <a:gd name="connsiteY6" fmla="*/ 217432 h 289484"/>
              <a:gd name="connsiteX7" fmla="*/ 123367 w 235667"/>
              <a:gd name="connsiteY7" fmla="*/ 218415 h 289484"/>
              <a:gd name="connsiteX8" fmla="*/ 96434 w 235667"/>
              <a:gd name="connsiteY8" fmla="*/ 245348 h 289484"/>
              <a:gd name="connsiteX9" fmla="*/ 95451 w 235667"/>
              <a:gd name="connsiteY9" fmla="*/ 258491 h 289484"/>
              <a:gd name="connsiteX10" fmla="*/ 96434 w 235667"/>
              <a:gd name="connsiteY10" fmla="*/ 259622 h 289484"/>
              <a:gd name="connsiteX11" fmla="*/ 123367 w 235667"/>
              <a:gd name="connsiteY11" fmla="*/ 286555 h 289484"/>
              <a:gd name="connsiteX12" fmla="*/ 137651 w 235667"/>
              <a:gd name="connsiteY12" fmla="*/ 286499 h 289484"/>
              <a:gd name="connsiteX13" fmla="*/ 138624 w 235667"/>
              <a:gd name="connsiteY13" fmla="*/ 273412 h 289484"/>
              <a:gd name="connsiteX14" fmla="*/ 137655 w 235667"/>
              <a:gd name="connsiteY14" fmla="*/ 272280 h 289484"/>
              <a:gd name="connsiteX15" fmla="*/ 127555 w 235667"/>
              <a:gd name="connsiteY15" fmla="*/ 262181 h 289484"/>
              <a:gd name="connsiteX16" fmla="*/ 235259 w 235667"/>
              <a:gd name="connsiteY16" fmla="*/ 135027 h 289484"/>
              <a:gd name="connsiteX17" fmla="*/ 189244 w 235667"/>
              <a:gd name="connsiteY17" fmla="*/ 51028 h 289484"/>
              <a:gd name="connsiteX18" fmla="*/ 175091 w 235667"/>
              <a:gd name="connsiteY18" fmla="*/ 52927 h 289484"/>
              <a:gd name="connsiteX19" fmla="*/ 98064 w 235667"/>
              <a:gd name="connsiteY19" fmla="*/ 2954 h 289484"/>
              <a:gd name="connsiteX20" fmla="*/ 98064 w 235667"/>
              <a:gd name="connsiteY20" fmla="*/ 17228 h 289484"/>
              <a:gd name="connsiteX21" fmla="*/ 108164 w 235667"/>
              <a:gd name="connsiteY21" fmla="*/ 27328 h 289484"/>
              <a:gd name="connsiteX22" fmla="*/ 404 w 235667"/>
              <a:gd name="connsiteY22" fmla="*/ 154434 h 289484"/>
              <a:gd name="connsiteX23" fmla="*/ 42852 w 235667"/>
              <a:gd name="connsiteY23" fmla="*/ 235652 h 289484"/>
              <a:gd name="connsiteX24" fmla="*/ 57079 w 235667"/>
              <a:gd name="connsiteY24" fmla="*/ 234299 h 289484"/>
              <a:gd name="connsiteX25" fmla="*/ 55726 w 235667"/>
              <a:gd name="connsiteY25" fmla="*/ 220071 h 289484"/>
              <a:gd name="connsiteX26" fmla="*/ 42560 w 235667"/>
              <a:gd name="connsiteY26" fmla="*/ 82610 h 289484"/>
              <a:gd name="connsiteX27" fmla="*/ 107167 w 235667"/>
              <a:gd name="connsiteY27" fmla="*/ 47702 h 289484"/>
              <a:gd name="connsiteX28" fmla="*/ 98064 w 235667"/>
              <a:gd name="connsiteY28" fmla="*/ 56819 h 289484"/>
              <a:gd name="connsiteX29" fmla="*/ 97823 w 235667"/>
              <a:gd name="connsiteY29" fmla="*/ 71100 h 289484"/>
              <a:gd name="connsiteX30" fmla="*/ 112104 w 235667"/>
              <a:gd name="connsiteY30" fmla="*/ 71342 h 289484"/>
              <a:gd name="connsiteX31" fmla="*/ 112352 w 235667"/>
              <a:gd name="connsiteY31" fmla="*/ 71093 h 289484"/>
              <a:gd name="connsiteX32" fmla="*/ 139284 w 235667"/>
              <a:gd name="connsiteY32" fmla="*/ 44161 h 289484"/>
              <a:gd name="connsiteX33" fmla="*/ 139284 w 235667"/>
              <a:gd name="connsiteY33" fmla="*/ 29886 h 289484"/>
              <a:gd name="connsiteX34" fmla="*/ 112352 w 235667"/>
              <a:gd name="connsiteY34" fmla="*/ 2954 h 289484"/>
              <a:gd name="connsiteX35" fmla="*/ 98077 w 235667"/>
              <a:gd name="connsiteY35" fmla="*/ 2954 h 2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667" h="289484">
                <a:moveTo>
                  <a:pt x="175091" y="52914"/>
                </a:moveTo>
                <a:cubicBezTo>
                  <a:pt x="171711" y="57350"/>
                  <a:pt x="172568" y="63686"/>
                  <a:pt x="177004" y="67067"/>
                </a:cubicBezTo>
                <a:cubicBezTo>
                  <a:pt x="219906" y="99740"/>
                  <a:pt x="228199" y="161007"/>
                  <a:pt x="195525" y="203909"/>
                </a:cubicBezTo>
                <a:cubicBezTo>
                  <a:pt x="179326" y="225179"/>
                  <a:pt x="155114" y="238877"/>
                  <a:pt x="128538" y="241806"/>
                </a:cubicBezTo>
                <a:lnTo>
                  <a:pt x="137655" y="232689"/>
                </a:lnTo>
                <a:cubicBezTo>
                  <a:pt x="141605" y="228750"/>
                  <a:pt x="141613" y="222355"/>
                  <a:pt x="137675" y="218406"/>
                </a:cubicBezTo>
                <a:cubicBezTo>
                  <a:pt x="134133" y="214856"/>
                  <a:pt x="128523" y="214441"/>
                  <a:pt x="124498" y="217432"/>
                </a:cubicBezTo>
                <a:lnTo>
                  <a:pt x="123367" y="218415"/>
                </a:lnTo>
                <a:lnTo>
                  <a:pt x="96434" y="245348"/>
                </a:lnTo>
                <a:cubicBezTo>
                  <a:pt x="92900" y="248881"/>
                  <a:pt x="92482" y="254470"/>
                  <a:pt x="95451" y="258491"/>
                </a:cubicBezTo>
                <a:lnTo>
                  <a:pt x="96434" y="259622"/>
                </a:lnTo>
                <a:lnTo>
                  <a:pt x="123367" y="286555"/>
                </a:lnTo>
                <a:cubicBezTo>
                  <a:pt x="127326" y="290483"/>
                  <a:pt x="133721" y="290459"/>
                  <a:pt x="137651" y="286499"/>
                </a:cubicBezTo>
                <a:cubicBezTo>
                  <a:pt x="141151" y="282970"/>
                  <a:pt x="141564" y="277419"/>
                  <a:pt x="138624" y="273412"/>
                </a:cubicBezTo>
                <a:lnTo>
                  <a:pt x="137655" y="272280"/>
                </a:lnTo>
                <a:lnTo>
                  <a:pt x="127555" y="262181"/>
                </a:lnTo>
                <a:cubicBezTo>
                  <a:pt x="192409" y="256810"/>
                  <a:pt x="240631" y="199881"/>
                  <a:pt x="235259" y="135027"/>
                </a:cubicBezTo>
                <a:cubicBezTo>
                  <a:pt x="232506" y="101776"/>
                  <a:pt x="215784" y="71250"/>
                  <a:pt x="189244" y="51028"/>
                </a:cubicBezTo>
                <a:cubicBezTo>
                  <a:pt x="184811" y="47646"/>
                  <a:pt x="178475" y="48496"/>
                  <a:pt x="175091" y="52927"/>
                </a:cubicBezTo>
                <a:close/>
                <a:moveTo>
                  <a:pt x="98064" y="2954"/>
                </a:moveTo>
                <a:cubicBezTo>
                  <a:pt x="94125" y="6897"/>
                  <a:pt x="94125" y="13285"/>
                  <a:pt x="98064" y="17228"/>
                </a:cubicBezTo>
                <a:lnTo>
                  <a:pt x="108164" y="27328"/>
                </a:lnTo>
                <a:cubicBezTo>
                  <a:pt x="43307" y="32670"/>
                  <a:pt x="-4938" y="89577"/>
                  <a:pt x="404" y="154434"/>
                </a:cubicBezTo>
                <a:cubicBezTo>
                  <a:pt x="3015" y="186125"/>
                  <a:pt x="18323" y="215416"/>
                  <a:pt x="42852" y="235652"/>
                </a:cubicBezTo>
                <a:cubicBezTo>
                  <a:pt x="47154" y="239207"/>
                  <a:pt x="53524" y="238601"/>
                  <a:pt x="57079" y="234299"/>
                </a:cubicBezTo>
                <a:cubicBezTo>
                  <a:pt x="60634" y="229996"/>
                  <a:pt x="60028" y="223626"/>
                  <a:pt x="55726" y="220071"/>
                </a:cubicBezTo>
                <a:cubicBezTo>
                  <a:pt x="14131" y="185748"/>
                  <a:pt x="8237" y="124205"/>
                  <a:pt x="42560" y="82610"/>
                </a:cubicBezTo>
                <a:cubicBezTo>
                  <a:pt x="58733" y="63011"/>
                  <a:pt x="81910" y="50488"/>
                  <a:pt x="107167" y="47702"/>
                </a:cubicBezTo>
                <a:lnTo>
                  <a:pt x="98064" y="56819"/>
                </a:lnTo>
                <a:cubicBezTo>
                  <a:pt x="94054" y="60696"/>
                  <a:pt x="93946" y="67090"/>
                  <a:pt x="97823" y="71100"/>
                </a:cubicBezTo>
                <a:cubicBezTo>
                  <a:pt x="101700" y="75110"/>
                  <a:pt x="108094" y="75219"/>
                  <a:pt x="112104" y="71342"/>
                </a:cubicBezTo>
                <a:cubicBezTo>
                  <a:pt x="112187" y="71260"/>
                  <a:pt x="112271" y="71177"/>
                  <a:pt x="112352" y="71093"/>
                </a:cubicBezTo>
                <a:lnTo>
                  <a:pt x="139284" y="44161"/>
                </a:lnTo>
                <a:cubicBezTo>
                  <a:pt x="143223" y="40217"/>
                  <a:pt x="143223" y="33830"/>
                  <a:pt x="139284" y="29886"/>
                </a:cubicBezTo>
                <a:lnTo>
                  <a:pt x="112352" y="2954"/>
                </a:lnTo>
                <a:cubicBezTo>
                  <a:pt x="108409" y="-985"/>
                  <a:pt x="102020" y="-985"/>
                  <a:pt x="98077" y="2954"/>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30" name="Rectangle 29">
            <a:extLst>
              <a:ext uri="{FF2B5EF4-FFF2-40B4-BE49-F238E27FC236}">
                <a16:creationId xmlns:a16="http://schemas.microsoft.com/office/drawing/2014/main" id="{87B65AAC-B478-5AFA-DE64-63C1B87A58E9}"/>
              </a:ext>
            </a:extLst>
          </p:cNvPr>
          <p:cNvSpPr>
            <a:spLocks/>
          </p:cNvSpPr>
          <p:nvPr/>
        </p:nvSpPr>
        <p:spPr bwMode="auto">
          <a:xfrm>
            <a:off x="1256064" y="5273884"/>
            <a:ext cx="4077936"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Feel confident with a reliable service</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Operators provide technical support and service level agreements, and direct peering powered by Azure to enhance resilience</a:t>
            </a:r>
          </a:p>
        </p:txBody>
      </p:sp>
      <p:pic>
        <p:nvPicPr>
          <p:cNvPr id="54" name="Picture 53" descr="Operator Connect map with highlighting for available countries - for full market availability follow learn more link &#10;Learn more https://aka.ms/OperatorConnect &#10;">
            <a:extLst>
              <a:ext uri="{FF2B5EF4-FFF2-40B4-BE49-F238E27FC236}">
                <a16:creationId xmlns:a16="http://schemas.microsoft.com/office/drawing/2014/main" id="{B682EA91-1F70-60AC-D7CF-70222ED3A2DD}"/>
              </a:ext>
            </a:extLst>
          </p:cNvPr>
          <p:cNvPicPr>
            <a:picLocks/>
          </p:cNvPicPr>
          <p:nvPr/>
        </p:nvPicPr>
        <p:blipFill rotWithShape="1">
          <a:blip r:embed="rId4">
            <a:extLst>
              <a:ext uri="{28A0092B-C50C-407E-A947-70E740481C1C}">
                <a14:useLocalDpi xmlns:a14="http://schemas.microsoft.com/office/drawing/2010/main" val="0"/>
              </a:ext>
            </a:extLst>
          </a:blip>
          <a:srcRect l="629" t="-23291" r="629" b="-23291"/>
          <a:stretch/>
        </p:blipFill>
        <p:spPr>
          <a:xfrm>
            <a:off x="5634734" y="1252594"/>
            <a:ext cx="5858768" cy="4894228"/>
          </a:xfrm>
          <a:prstGeom prst="roundRect">
            <a:avLst>
              <a:gd name="adj" fmla="val 2784"/>
            </a:avLst>
          </a:prstGeom>
          <a:solidFill>
            <a:srgbClr val="F5F5F5"/>
          </a:solidFill>
        </p:spPr>
      </p:pic>
      <p:sp>
        <p:nvSpPr>
          <p:cNvPr id="55" name="Rectangle 54">
            <a:extLst>
              <a:ext uri="{FF2B5EF4-FFF2-40B4-BE49-F238E27FC236}">
                <a16:creationId xmlns:a16="http://schemas.microsoft.com/office/drawing/2014/main" id="{0FC8237D-DF98-DC41-C70F-851FFA1A4C7B}"/>
              </a:ext>
            </a:extLst>
          </p:cNvPr>
          <p:cNvSpPr>
            <a:spLocks/>
          </p:cNvSpPr>
          <p:nvPr/>
        </p:nvSpPr>
        <p:spPr>
          <a:xfrm>
            <a:off x="5817300" y="5780353"/>
            <a:ext cx="3088987" cy="184666"/>
          </a:xfrm>
          <a:prstGeom prst="rect">
            <a:avLst/>
          </a:prstGeom>
        </p:spPr>
        <p:txBody>
          <a:bodyPr wrap="square" lIns="0" tIns="0" rIns="0" bIns="0" anchor="t" anchorCtr="0">
            <a:spAutoFit/>
          </a:bodyPr>
          <a:lstStyle/>
          <a:p>
            <a:pPr marL="0" marR="0" lvl="0" indent="0" algn="l" defTabSz="896386"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Sans Text"/>
                <a:ea typeface="+mn-ea"/>
                <a:cs typeface="+mn-cs"/>
              </a:rPr>
              <a:t>Learn more </a:t>
            </a:r>
            <a:r>
              <a:rPr kumimoji="0" lang="en-US" sz="1200" b="0" i="0" u="none" strike="noStrike" kern="0" cap="none" spc="0" normalizeH="0" baseline="0" noProof="0">
                <a:ln>
                  <a:noFill/>
                </a:ln>
                <a:solidFill>
                  <a:srgbClr val="5B5FC7"/>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https://aka.ms/OperatorConnect</a:t>
            </a:r>
            <a:r>
              <a:rPr kumimoji="0" lang="en-US" sz="1200" b="0" i="0" u="none" strike="noStrike" kern="0" cap="none" spc="0" normalizeH="0" baseline="0" noProof="0">
                <a:ln>
                  <a:noFill/>
                </a:ln>
                <a:solidFill>
                  <a:srgbClr val="5B5FC7"/>
                </a:solidFill>
                <a:effectLst/>
                <a:uLnTx/>
                <a:uFillTx/>
                <a:latin typeface="Segoe Sans Text"/>
                <a:ea typeface="+mn-ea"/>
                <a:cs typeface="+mn-cs"/>
              </a:rPr>
              <a:t> </a:t>
            </a:r>
          </a:p>
        </p:txBody>
      </p:sp>
    </p:spTree>
    <p:extLst>
      <p:ext uri="{BB962C8B-B14F-4D97-AF65-F5344CB8AC3E}">
        <p14:creationId xmlns:p14="http://schemas.microsoft.com/office/powerpoint/2010/main" val="4155402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843CAFC-1511-98EE-8D1D-3801105DF1FB}"/>
              </a:ext>
              <a:ext uri="{C183D7F6-B498-43B3-948B-1728B52AA6E4}">
                <adec:decorative xmlns:adec="http://schemas.microsoft.com/office/drawing/2017/decorative" val="1"/>
              </a:ext>
            </a:extLst>
          </p:cNvPr>
          <p:cNvGrpSpPr/>
          <p:nvPr/>
        </p:nvGrpSpPr>
        <p:grpSpPr>
          <a:xfrm>
            <a:off x="584200" y="1189605"/>
            <a:ext cx="11607800" cy="5668395"/>
            <a:chOff x="584200" y="1189605"/>
            <a:chExt cx="11607800" cy="5668395"/>
          </a:xfrm>
        </p:grpSpPr>
        <p:pic>
          <p:nvPicPr>
            <p:cNvPr id="22" name="Picture 21">
              <a:extLst>
                <a:ext uri="{FF2B5EF4-FFF2-40B4-BE49-F238E27FC236}">
                  <a16:creationId xmlns:a16="http://schemas.microsoft.com/office/drawing/2014/main" id="{6019DC10-9C3B-DC6C-0DED-6FA6BC63319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80" name="Rectangle: Rounded Corners 79">
              <a:extLst>
                <a:ext uri="{FF2B5EF4-FFF2-40B4-BE49-F238E27FC236}">
                  <a16:creationId xmlns:a16="http://schemas.microsoft.com/office/drawing/2014/main" id="{67024610-5AF7-1499-33E8-E62571F97A35}"/>
                </a:ext>
                <a:ext uri="{C183D7F6-B498-43B3-948B-1728B52AA6E4}">
                  <adec:decorative xmlns:adec="http://schemas.microsoft.com/office/drawing/2017/decorative" val="1"/>
                </a:ext>
              </a:extLst>
            </p:cNvPr>
            <p:cNvSpPr/>
            <p:nvPr/>
          </p:nvSpPr>
          <p:spPr bwMode="auto">
            <a:xfrm>
              <a:off x="584200" y="1189605"/>
              <a:ext cx="11018520" cy="4230120"/>
            </a:xfrm>
            <a:prstGeom prst="roundRect">
              <a:avLst>
                <a:gd name="adj" fmla="val 3197"/>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5" name="Freeform 5">
              <a:extLst>
                <a:ext uri="{FF2B5EF4-FFF2-40B4-BE49-F238E27FC236}">
                  <a16:creationId xmlns:a16="http://schemas.microsoft.com/office/drawing/2014/main" id="{92D92BD9-923B-2268-394B-7FF027FAE4B0}"/>
                </a:ext>
                <a:ext uri="{C183D7F6-B498-43B3-948B-1728B52AA6E4}">
                  <adec:decorative xmlns:adec="http://schemas.microsoft.com/office/drawing/2017/decorative" val="1"/>
                </a:ext>
              </a:extLst>
            </p:cNvPr>
            <p:cNvSpPr>
              <a:spLocks/>
            </p:cNvSpPr>
            <p:nvPr/>
          </p:nvSpPr>
          <p:spPr bwMode="auto">
            <a:xfrm>
              <a:off x="845378" y="1490695"/>
              <a:ext cx="567823" cy="567823"/>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3" name="Rectangle: Rounded Corners 72">
              <a:extLst>
                <a:ext uri="{FF2B5EF4-FFF2-40B4-BE49-F238E27FC236}">
                  <a16:creationId xmlns:a16="http://schemas.microsoft.com/office/drawing/2014/main" id="{9D65DA00-1718-6D35-890A-11C4BBCDDF1C}"/>
                </a:ext>
                <a:ext uri="{C183D7F6-B498-43B3-948B-1728B52AA6E4}">
                  <adec:decorative xmlns:adec="http://schemas.microsoft.com/office/drawing/2017/decorative" val="1"/>
                </a:ext>
              </a:extLst>
            </p:cNvPr>
            <p:cNvSpPr/>
            <p:nvPr/>
          </p:nvSpPr>
          <p:spPr bwMode="auto">
            <a:xfrm>
              <a:off x="584200" y="5623190"/>
              <a:ext cx="11022583" cy="650265"/>
            </a:xfrm>
            <a:prstGeom prst="roundRect">
              <a:avLst/>
            </a:prstGeom>
            <a:gradFill flip="none" rotWithShape="1">
              <a:gsLst>
                <a:gs pos="95327">
                  <a:schemeClr val="accent1"/>
                </a:gs>
                <a:gs pos="935">
                  <a:srgbClr val="C03BC4"/>
                </a:gs>
                <a:gs pos="51000">
                  <a:schemeClr val="accent1"/>
                </a:gs>
              </a:gsLst>
              <a:lin ang="135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Sans Display Semibold"/>
                <a:ea typeface="+mn-ea"/>
                <a:cs typeface="+mn-cs"/>
              </a:endParaRPr>
            </a:p>
          </p:txBody>
        </p:sp>
      </p:grpSp>
      <p:sp>
        <p:nvSpPr>
          <p:cNvPr id="3" name="Title 2">
            <a:extLst>
              <a:ext uri="{FF2B5EF4-FFF2-40B4-BE49-F238E27FC236}">
                <a16:creationId xmlns:a16="http://schemas.microsoft.com/office/drawing/2014/main" id="{59B4C523-5C07-0CF5-6272-1F9C86496A87}"/>
              </a:ext>
            </a:extLst>
          </p:cNvPr>
          <p:cNvSpPr>
            <a:spLocks noGrp="1"/>
          </p:cNvSpPr>
          <p:nvPr>
            <p:ph type="title"/>
          </p:nvPr>
        </p:nvSpPr>
        <p:spPr/>
        <p:txBody>
          <a:bodyPr/>
          <a:lstStyle/>
          <a:p>
            <a:r>
              <a:rPr lang="en-US" b="0">
                <a:ea typeface="+mj-ea"/>
                <a:cs typeface="+mj-cs"/>
              </a:rPr>
              <a:t>PSTN Architecture: Operator Connect</a:t>
            </a:r>
          </a:p>
        </p:txBody>
      </p:sp>
      <p:sp>
        <p:nvSpPr>
          <p:cNvPr id="92" name="Graphic 36">
            <a:extLst>
              <a:ext uri="{FF2B5EF4-FFF2-40B4-BE49-F238E27FC236}">
                <a16:creationId xmlns:a16="http://schemas.microsoft.com/office/drawing/2014/main" id="{7D84F68A-A37B-F15C-4281-C47056D3A8ED}"/>
              </a:ext>
              <a:ext uri="{C183D7F6-B498-43B3-948B-1728B52AA6E4}">
                <adec:decorative xmlns:adec="http://schemas.microsoft.com/office/drawing/2017/decorative" val="1"/>
              </a:ext>
            </a:extLst>
          </p:cNvPr>
          <p:cNvSpPr/>
          <p:nvPr/>
        </p:nvSpPr>
        <p:spPr>
          <a:xfrm>
            <a:off x="1024941" y="1644191"/>
            <a:ext cx="208696" cy="260830"/>
          </a:xfrm>
          <a:custGeom>
            <a:avLst/>
            <a:gdLst>
              <a:gd name="connsiteX0" fmla="*/ 274311 w 274311"/>
              <a:gd name="connsiteY0" fmla="*/ 244216 h 342839"/>
              <a:gd name="connsiteX1" fmla="*/ 235754 w 274311"/>
              <a:gd name="connsiteY1" fmla="*/ 205659 h 342839"/>
              <a:gd name="connsiteX2" fmla="*/ 38557 w 274311"/>
              <a:gd name="connsiteY2" fmla="*/ 205659 h 342839"/>
              <a:gd name="connsiteX3" fmla="*/ 0 w 274311"/>
              <a:gd name="connsiteY3" fmla="*/ 244216 h 342839"/>
              <a:gd name="connsiteX4" fmla="*/ 0 w 274311"/>
              <a:gd name="connsiteY4" fmla="*/ 254121 h 342839"/>
              <a:gd name="connsiteX5" fmla="*/ 15401 w 274311"/>
              <a:gd name="connsiteY5" fmla="*/ 295872 h 342839"/>
              <a:gd name="connsiteX6" fmla="*/ 137100 w 274311"/>
              <a:gd name="connsiteY6" fmla="*/ 342839 h 342839"/>
              <a:gd name="connsiteX7" fmla="*/ 258862 w 274311"/>
              <a:gd name="connsiteY7" fmla="*/ 295889 h 342839"/>
              <a:gd name="connsiteX8" fmla="*/ 274311 w 274311"/>
              <a:gd name="connsiteY8" fmla="*/ 254081 h 342839"/>
              <a:gd name="connsiteX9" fmla="*/ 274311 w 274311"/>
              <a:gd name="connsiteY9" fmla="*/ 244216 h 342839"/>
              <a:gd name="connsiteX10" fmla="*/ 38557 w 274311"/>
              <a:gd name="connsiteY10" fmla="*/ 231376 h 342839"/>
              <a:gd name="connsiteX11" fmla="*/ 235754 w 274311"/>
              <a:gd name="connsiteY11" fmla="*/ 231376 h 342839"/>
              <a:gd name="connsiteX12" fmla="*/ 248594 w 274311"/>
              <a:gd name="connsiteY12" fmla="*/ 244216 h 342839"/>
              <a:gd name="connsiteX13" fmla="*/ 248594 w 274311"/>
              <a:gd name="connsiteY13" fmla="*/ 254081 h 342839"/>
              <a:gd name="connsiteX14" fmla="*/ 239324 w 274311"/>
              <a:gd name="connsiteY14" fmla="*/ 279166 h 342839"/>
              <a:gd name="connsiteX15" fmla="*/ 137100 w 274311"/>
              <a:gd name="connsiteY15" fmla="*/ 317122 h 342839"/>
              <a:gd name="connsiteX16" fmla="*/ 34958 w 274311"/>
              <a:gd name="connsiteY16" fmla="*/ 279171 h 342839"/>
              <a:gd name="connsiteX17" fmla="*/ 25718 w 274311"/>
              <a:gd name="connsiteY17" fmla="*/ 254121 h 342839"/>
              <a:gd name="connsiteX18" fmla="*/ 25718 w 274311"/>
              <a:gd name="connsiteY18" fmla="*/ 244216 h 342839"/>
              <a:gd name="connsiteX19" fmla="*/ 38557 w 274311"/>
              <a:gd name="connsiteY19" fmla="*/ 231376 h 342839"/>
              <a:gd name="connsiteX20" fmla="*/ 222825 w 274311"/>
              <a:gd name="connsiteY20" fmla="*/ 85725 h 342839"/>
              <a:gd name="connsiteX21" fmla="*/ 137100 w 274311"/>
              <a:gd name="connsiteY21" fmla="*/ 0 h 342839"/>
              <a:gd name="connsiteX22" fmla="*/ 68094 w 274311"/>
              <a:gd name="connsiteY22" fmla="*/ 34853 h 342839"/>
              <a:gd name="connsiteX23" fmla="*/ 64252 w 274311"/>
              <a:gd name="connsiteY23" fmla="*/ 34269 h 342839"/>
              <a:gd name="connsiteX24" fmla="*/ 21427 w 274311"/>
              <a:gd name="connsiteY24" fmla="*/ 34269 h 342839"/>
              <a:gd name="connsiteX25" fmla="*/ 8568 w 274311"/>
              <a:gd name="connsiteY25" fmla="*/ 47127 h 342839"/>
              <a:gd name="connsiteX26" fmla="*/ 8568 w 274311"/>
              <a:gd name="connsiteY26" fmla="*/ 141404 h 342839"/>
              <a:gd name="connsiteX27" fmla="*/ 55718 w 274311"/>
              <a:gd name="connsiteY27" fmla="*/ 188553 h 342839"/>
              <a:gd name="connsiteX28" fmla="*/ 60004 w 274311"/>
              <a:gd name="connsiteY28" fmla="*/ 188553 h 342839"/>
              <a:gd name="connsiteX29" fmla="*/ 60004 w 274311"/>
              <a:gd name="connsiteY29" fmla="*/ 188479 h 342839"/>
              <a:gd name="connsiteX30" fmla="*/ 60180 w 274311"/>
              <a:gd name="connsiteY30" fmla="*/ 188479 h 342839"/>
              <a:gd name="connsiteX31" fmla="*/ 77283 w 274311"/>
              <a:gd name="connsiteY31" fmla="*/ 171377 h 342839"/>
              <a:gd name="connsiteX32" fmla="*/ 60180 w 274311"/>
              <a:gd name="connsiteY32" fmla="*/ 154275 h 342839"/>
              <a:gd name="connsiteX33" fmla="*/ 46700 w 274311"/>
              <a:gd name="connsiteY33" fmla="*/ 160852 h 342839"/>
              <a:gd name="connsiteX34" fmla="*/ 34286 w 274311"/>
              <a:gd name="connsiteY34" fmla="*/ 141404 h 342839"/>
              <a:gd name="connsiteX35" fmla="*/ 34286 w 274311"/>
              <a:gd name="connsiteY35" fmla="*/ 137110 h 342839"/>
              <a:gd name="connsiteX36" fmla="*/ 47107 w 274311"/>
              <a:gd name="connsiteY36" fmla="*/ 137110 h 342839"/>
              <a:gd name="connsiteX37" fmla="*/ 64598 w 274311"/>
              <a:gd name="connsiteY37" fmla="*/ 131487 h 342839"/>
              <a:gd name="connsiteX38" fmla="*/ 137100 w 274311"/>
              <a:gd name="connsiteY38" fmla="*/ 171451 h 342839"/>
              <a:gd name="connsiteX39" fmla="*/ 222825 w 274311"/>
              <a:gd name="connsiteY39" fmla="*/ 85725 h 342839"/>
              <a:gd name="connsiteX40" fmla="*/ 51393 w 274311"/>
              <a:gd name="connsiteY40" fmla="*/ 83908 h 342839"/>
              <a:gd name="connsiteX41" fmla="*/ 51374 w 274311"/>
              <a:gd name="connsiteY41" fmla="*/ 85725 h 342839"/>
              <a:gd name="connsiteX42" fmla="*/ 51393 w 274311"/>
              <a:gd name="connsiteY42" fmla="*/ 87542 h 342839"/>
              <a:gd name="connsiteX43" fmla="*/ 51393 w 274311"/>
              <a:gd name="connsiteY43" fmla="*/ 107106 h 342839"/>
              <a:gd name="connsiteX44" fmla="*/ 47107 w 274311"/>
              <a:gd name="connsiteY44" fmla="*/ 111392 h 342839"/>
              <a:gd name="connsiteX45" fmla="*/ 34286 w 274311"/>
              <a:gd name="connsiteY45" fmla="*/ 111392 h 342839"/>
              <a:gd name="connsiteX46" fmla="*/ 34286 w 274311"/>
              <a:gd name="connsiteY46" fmla="*/ 59986 h 342839"/>
              <a:gd name="connsiteX47" fmla="*/ 51393 w 274311"/>
              <a:gd name="connsiteY47" fmla="*/ 59986 h 342839"/>
              <a:gd name="connsiteX48" fmla="*/ 51393 w 274311"/>
              <a:gd name="connsiteY48" fmla="*/ 83908 h 342839"/>
              <a:gd name="connsiteX49" fmla="*/ 77111 w 274311"/>
              <a:gd name="connsiteY49" fmla="*/ 87245 h 342839"/>
              <a:gd name="connsiteX50" fmla="*/ 77111 w 274311"/>
              <a:gd name="connsiteY50" fmla="*/ 84206 h 342839"/>
              <a:gd name="connsiteX51" fmla="*/ 137100 w 274311"/>
              <a:gd name="connsiteY51" fmla="*/ 25718 h 342839"/>
              <a:gd name="connsiteX52" fmla="*/ 197108 w 274311"/>
              <a:gd name="connsiteY52" fmla="*/ 85725 h 342839"/>
              <a:gd name="connsiteX53" fmla="*/ 137100 w 274311"/>
              <a:gd name="connsiteY53" fmla="*/ 145733 h 342839"/>
              <a:gd name="connsiteX54" fmla="*/ 77111 w 274311"/>
              <a:gd name="connsiteY54" fmla="*/ 87245 h 3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4311" h="342839">
                <a:moveTo>
                  <a:pt x="274311" y="244216"/>
                </a:moveTo>
                <a:cubicBezTo>
                  <a:pt x="274311" y="222922"/>
                  <a:pt x="257050" y="205659"/>
                  <a:pt x="235754" y="205659"/>
                </a:cubicBezTo>
                <a:lnTo>
                  <a:pt x="38557" y="205659"/>
                </a:lnTo>
                <a:cubicBezTo>
                  <a:pt x="17263" y="205659"/>
                  <a:pt x="0" y="222922"/>
                  <a:pt x="0" y="244216"/>
                </a:cubicBezTo>
                <a:lnTo>
                  <a:pt x="0" y="254121"/>
                </a:lnTo>
                <a:cubicBezTo>
                  <a:pt x="0" y="269428"/>
                  <a:pt x="5461" y="284232"/>
                  <a:pt x="15401" y="295872"/>
                </a:cubicBezTo>
                <a:cubicBezTo>
                  <a:pt x="42255" y="327320"/>
                  <a:pt x="83164" y="342839"/>
                  <a:pt x="137100" y="342839"/>
                </a:cubicBezTo>
                <a:cubicBezTo>
                  <a:pt x="191026" y="342839"/>
                  <a:pt x="231955" y="327325"/>
                  <a:pt x="258862" y="295889"/>
                </a:cubicBezTo>
                <a:cubicBezTo>
                  <a:pt x="268832" y="284243"/>
                  <a:pt x="274311" y="269414"/>
                  <a:pt x="274311" y="254081"/>
                </a:cubicBezTo>
                <a:lnTo>
                  <a:pt x="274311" y="244216"/>
                </a:lnTo>
                <a:close/>
                <a:moveTo>
                  <a:pt x="38557" y="231376"/>
                </a:moveTo>
                <a:lnTo>
                  <a:pt x="235754" y="231376"/>
                </a:lnTo>
                <a:cubicBezTo>
                  <a:pt x="242845" y="231376"/>
                  <a:pt x="248594" y="237125"/>
                  <a:pt x="248594" y="244216"/>
                </a:cubicBezTo>
                <a:lnTo>
                  <a:pt x="248594" y="254081"/>
                </a:lnTo>
                <a:cubicBezTo>
                  <a:pt x="248594" y="263281"/>
                  <a:pt x="245307" y="272178"/>
                  <a:pt x="239324" y="279166"/>
                </a:cubicBezTo>
                <a:cubicBezTo>
                  <a:pt x="217783" y="304335"/>
                  <a:pt x="184048" y="317122"/>
                  <a:pt x="137100" y="317122"/>
                </a:cubicBezTo>
                <a:cubicBezTo>
                  <a:pt x="90151" y="317122"/>
                  <a:pt x="56446" y="304335"/>
                  <a:pt x="34958" y="279171"/>
                </a:cubicBezTo>
                <a:cubicBezTo>
                  <a:pt x="28994" y="272188"/>
                  <a:pt x="25718" y="263305"/>
                  <a:pt x="25718" y="254121"/>
                </a:cubicBezTo>
                <a:lnTo>
                  <a:pt x="25718" y="244216"/>
                </a:lnTo>
                <a:cubicBezTo>
                  <a:pt x="25718" y="237125"/>
                  <a:pt x="31466" y="231376"/>
                  <a:pt x="38557" y="231376"/>
                </a:cubicBezTo>
                <a:close/>
                <a:moveTo>
                  <a:pt x="222825" y="85725"/>
                </a:moveTo>
                <a:cubicBezTo>
                  <a:pt x="222825" y="38380"/>
                  <a:pt x="184444" y="0"/>
                  <a:pt x="137100" y="0"/>
                </a:cubicBezTo>
                <a:cubicBezTo>
                  <a:pt x="108802" y="0"/>
                  <a:pt x="83706" y="13711"/>
                  <a:pt x="68094" y="34853"/>
                </a:cubicBezTo>
                <a:cubicBezTo>
                  <a:pt x="66881" y="34473"/>
                  <a:pt x="65590" y="34269"/>
                  <a:pt x="64252" y="34269"/>
                </a:cubicBezTo>
                <a:lnTo>
                  <a:pt x="21427" y="34269"/>
                </a:lnTo>
                <a:cubicBezTo>
                  <a:pt x="14325" y="34269"/>
                  <a:pt x="8568" y="40026"/>
                  <a:pt x="8568" y="47127"/>
                </a:cubicBezTo>
                <a:lnTo>
                  <a:pt x="8568" y="141404"/>
                </a:lnTo>
                <a:cubicBezTo>
                  <a:pt x="8568" y="167444"/>
                  <a:pt x="29678" y="188553"/>
                  <a:pt x="55718" y="188553"/>
                </a:cubicBezTo>
                <a:lnTo>
                  <a:pt x="60004" y="188553"/>
                </a:lnTo>
                <a:lnTo>
                  <a:pt x="60004" y="188479"/>
                </a:lnTo>
                <a:cubicBezTo>
                  <a:pt x="60062" y="188479"/>
                  <a:pt x="60121" y="188479"/>
                  <a:pt x="60180" y="188479"/>
                </a:cubicBezTo>
                <a:cubicBezTo>
                  <a:pt x="69626" y="188479"/>
                  <a:pt x="77283" y="180822"/>
                  <a:pt x="77283" y="171377"/>
                </a:cubicBezTo>
                <a:cubicBezTo>
                  <a:pt x="77283" y="161932"/>
                  <a:pt x="69626" y="154275"/>
                  <a:pt x="60180" y="154275"/>
                </a:cubicBezTo>
                <a:cubicBezTo>
                  <a:pt x="54705" y="154275"/>
                  <a:pt x="49830" y="156848"/>
                  <a:pt x="46700" y="160852"/>
                </a:cubicBezTo>
                <a:cubicBezTo>
                  <a:pt x="39369" y="157447"/>
                  <a:pt x="34286" y="150020"/>
                  <a:pt x="34286" y="141404"/>
                </a:cubicBezTo>
                <a:lnTo>
                  <a:pt x="34286" y="137110"/>
                </a:lnTo>
                <a:lnTo>
                  <a:pt x="47107" y="137110"/>
                </a:lnTo>
                <a:cubicBezTo>
                  <a:pt x="53634" y="137110"/>
                  <a:pt x="59674" y="135026"/>
                  <a:pt x="64598" y="131487"/>
                </a:cubicBezTo>
                <a:cubicBezTo>
                  <a:pt x="79788" y="155503"/>
                  <a:pt x="106582" y="171451"/>
                  <a:pt x="137100" y="171451"/>
                </a:cubicBezTo>
                <a:cubicBezTo>
                  <a:pt x="184444" y="171451"/>
                  <a:pt x="222825" y="133070"/>
                  <a:pt x="222825" y="85725"/>
                </a:cubicBezTo>
                <a:close/>
                <a:moveTo>
                  <a:pt x="51393" y="83908"/>
                </a:moveTo>
                <a:cubicBezTo>
                  <a:pt x="51381" y="84513"/>
                  <a:pt x="51374" y="85118"/>
                  <a:pt x="51374" y="85725"/>
                </a:cubicBezTo>
                <a:cubicBezTo>
                  <a:pt x="51374" y="86332"/>
                  <a:pt x="51381" y="86938"/>
                  <a:pt x="51393" y="87542"/>
                </a:cubicBezTo>
                <a:lnTo>
                  <a:pt x="51393" y="107106"/>
                </a:lnTo>
                <a:cubicBezTo>
                  <a:pt x="51393" y="109473"/>
                  <a:pt x="49474" y="111392"/>
                  <a:pt x="47107" y="111392"/>
                </a:cubicBezTo>
                <a:lnTo>
                  <a:pt x="34286" y="111392"/>
                </a:lnTo>
                <a:lnTo>
                  <a:pt x="34286" y="59986"/>
                </a:lnTo>
                <a:lnTo>
                  <a:pt x="51393" y="59986"/>
                </a:lnTo>
                <a:lnTo>
                  <a:pt x="51393" y="83908"/>
                </a:lnTo>
                <a:close/>
                <a:moveTo>
                  <a:pt x="77111" y="87245"/>
                </a:moveTo>
                <a:lnTo>
                  <a:pt x="77111" y="84206"/>
                </a:lnTo>
                <a:cubicBezTo>
                  <a:pt x="77917" y="51766"/>
                  <a:pt x="104466" y="25718"/>
                  <a:pt x="137100" y="25718"/>
                </a:cubicBezTo>
                <a:cubicBezTo>
                  <a:pt x="170241" y="25718"/>
                  <a:pt x="197108" y="52584"/>
                  <a:pt x="197108" y="85725"/>
                </a:cubicBezTo>
                <a:cubicBezTo>
                  <a:pt x="197108" y="118866"/>
                  <a:pt x="170241" y="145733"/>
                  <a:pt x="137100" y="145733"/>
                </a:cubicBezTo>
                <a:cubicBezTo>
                  <a:pt x="104466" y="145733"/>
                  <a:pt x="77917" y="119684"/>
                  <a:pt x="77111" y="87245"/>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4" name="TextBox 23">
            <a:extLst>
              <a:ext uri="{FF2B5EF4-FFF2-40B4-BE49-F238E27FC236}">
                <a16:creationId xmlns:a16="http://schemas.microsoft.com/office/drawing/2014/main" id="{5685ACDF-89D9-5699-C434-29B99379D495}"/>
              </a:ext>
            </a:extLst>
          </p:cNvPr>
          <p:cNvSpPr txBox="1"/>
          <p:nvPr/>
        </p:nvSpPr>
        <p:spPr>
          <a:xfrm>
            <a:off x="1512452" y="1559163"/>
            <a:ext cx="9951757" cy="430887"/>
          </a:xfrm>
          <a:prstGeom prst="rect">
            <a:avLst/>
          </a:prstGeom>
          <a:noFill/>
        </p:spPr>
        <p:txBody>
          <a:bodyPr wrap="square" lIns="0" tIns="0" rIns="0" bIns="0" anchor="ctr">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5FC7"/>
                </a:solidFill>
                <a:effectLst/>
                <a:uLnTx/>
                <a:uFillTx/>
                <a:latin typeface="Segoe Sans Display Semibold"/>
                <a:ea typeface="+mn-ea"/>
                <a:cs typeface="+mn-cs"/>
              </a:rPr>
              <a:t>Operator Connect: An all-in-the-cloud solution directly integrated with Teams with an Operator of your choice (based on availability) as your PSTN carrier.</a:t>
            </a:r>
          </a:p>
        </p:txBody>
      </p:sp>
      <p:grpSp>
        <p:nvGrpSpPr>
          <p:cNvPr id="10" name="Group 9" descr="Diagram Showing Teams users connecting to teams Phone that is Microsoft managed and then connects to SBCaaS that is Operator-managed and then that connects to PSTN Network through Voice trunk and the PSTN network connects to receiver.">
            <a:extLst>
              <a:ext uri="{FF2B5EF4-FFF2-40B4-BE49-F238E27FC236}">
                <a16:creationId xmlns:a16="http://schemas.microsoft.com/office/drawing/2014/main" id="{BEAF9990-EFFB-AFE8-4D6A-655DB5A1390C}"/>
              </a:ext>
            </a:extLst>
          </p:cNvPr>
          <p:cNvGrpSpPr/>
          <p:nvPr/>
        </p:nvGrpSpPr>
        <p:grpSpPr>
          <a:xfrm>
            <a:off x="972460" y="2308975"/>
            <a:ext cx="10144037" cy="2490688"/>
            <a:chOff x="1201060" y="2308975"/>
            <a:chExt cx="10144037" cy="2490688"/>
          </a:xfrm>
        </p:grpSpPr>
        <p:sp>
          <p:nvSpPr>
            <p:cNvPr id="27" name="Freeform 5">
              <a:extLst>
                <a:ext uri="{FF2B5EF4-FFF2-40B4-BE49-F238E27FC236}">
                  <a16:creationId xmlns:a16="http://schemas.microsoft.com/office/drawing/2014/main" id="{0782B8D5-15D4-8D1D-12AF-5624CEECC975}"/>
                </a:ext>
                <a:ext uri="{C183D7F6-B498-43B3-948B-1728B52AA6E4}">
                  <adec:decorative xmlns:adec="http://schemas.microsoft.com/office/drawing/2017/decorative" val="1"/>
                </a:ext>
              </a:extLst>
            </p:cNvPr>
            <p:cNvSpPr>
              <a:spLocks/>
            </p:cNvSpPr>
            <p:nvPr/>
          </p:nvSpPr>
          <p:spPr bwMode="auto">
            <a:xfrm>
              <a:off x="1674493" y="244075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8" name="Freeform 5">
              <a:extLst>
                <a:ext uri="{FF2B5EF4-FFF2-40B4-BE49-F238E27FC236}">
                  <a16:creationId xmlns:a16="http://schemas.microsoft.com/office/drawing/2014/main" id="{2070FF0F-E226-66FD-9ED4-5FAA0C73CBE7}"/>
                </a:ext>
                <a:ext uri="{C183D7F6-B498-43B3-948B-1728B52AA6E4}">
                  <adec:decorative xmlns:adec="http://schemas.microsoft.com/office/drawing/2017/decorative" val="1"/>
                </a:ext>
              </a:extLst>
            </p:cNvPr>
            <p:cNvSpPr>
              <a:spLocks/>
            </p:cNvSpPr>
            <p:nvPr/>
          </p:nvSpPr>
          <p:spPr bwMode="auto">
            <a:xfrm>
              <a:off x="1674493" y="3318860"/>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9" name="Freeform 5">
              <a:extLst>
                <a:ext uri="{FF2B5EF4-FFF2-40B4-BE49-F238E27FC236}">
                  <a16:creationId xmlns:a16="http://schemas.microsoft.com/office/drawing/2014/main" id="{C3C0EB12-C99C-3E22-0971-A09D02D51B11}"/>
                </a:ext>
                <a:ext uri="{C183D7F6-B498-43B3-948B-1728B52AA6E4}">
                  <adec:decorative xmlns:adec="http://schemas.microsoft.com/office/drawing/2017/decorative" val="1"/>
                </a:ext>
              </a:extLst>
            </p:cNvPr>
            <p:cNvSpPr>
              <a:spLocks/>
            </p:cNvSpPr>
            <p:nvPr/>
          </p:nvSpPr>
          <p:spPr bwMode="auto">
            <a:xfrm>
              <a:off x="1674493" y="4196968"/>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9" name="Freeform 5">
              <a:extLst>
                <a:ext uri="{FF2B5EF4-FFF2-40B4-BE49-F238E27FC236}">
                  <a16:creationId xmlns:a16="http://schemas.microsoft.com/office/drawing/2014/main" id="{333065B4-FD89-62DC-7208-8BB9B39855E5}"/>
                </a:ext>
                <a:ext uri="{C183D7F6-B498-43B3-948B-1728B52AA6E4}">
                  <adec:decorative xmlns:adec="http://schemas.microsoft.com/office/drawing/2017/decorative" val="1"/>
                </a:ext>
              </a:extLst>
            </p:cNvPr>
            <p:cNvSpPr>
              <a:spLocks/>
            </p:cNvSpPr>
            <p:nvPr/>
          </p:nvSpPr>
          <p:spPr bwMode="auto">
            <a:xfrm>
              <a:off x="3722528"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6" name="Freeform 5">
              <a:extLst>
                <a:ext uri="{FF2B5EF4-FFF2-40B4-BE49-F238E27FC236}">
                  <a16:creationId xmlns:a16="http://schemas.microsoft.com/office/drawing/2014/main" id="{D4B51993-AAF5-1279-4E38-000132B0B11E}"/>
                </a:ext>
                <a:ext uri="{C183D7F6-B498-43B3-948B-1728B52AA6E4}">
                  <adec:decorative xmlns:adec="http://schemas.microsoft.com/office/drawing/2017/decorative" val="1"/>
                </a:ext>
              </a:extLst>
            </p:cNvPr>
            <p:cNvSpPr>
              <a:spLocks/>
            </p:cNvSpPr>
            <p:nvPr/>
          </p:nvSpPr>
          <p:spPr bwMode="auto">
            <a:xfrm>
              <a:off x="9032823"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7" name="Freeform 5">
              <a:extLst>
                <a:ext uri="{FF2B5EF4-FFF2-40B4-BE49-F238E27FC236}">
                  <a16:creationId xmlns:a16="http://schemas.microsoft.com/office/drawing/2014/main" id="{5690085E-87D4-81E4-0F78-A6F6F6A54EBE}"/>
                </a:ext>
                <a:ext uri="{C183D7F6-B498-43B3-948B-1728B52AA6E4}">
                  <adec:decorative xmlns:adec="http://schemas.microsoft.com/office/drawing/2017/decorative" val="1"/>
                </a:ext>
              </a:extLst>
            </p:cNvPr>
            <p:cNvSpPr>
              <a:spLocks/>
            </p:cNvSpPr>
            <p:nvPr/>
          </p:nvSpPr>
          <p:spPr bwMode="auto">
            <a:xfrm>
              <a:off x="10874179" y="3318860"/>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8" name="Freeform 5">
              <a:extLst>
                <a:ext uri="{FF2B5EF4-FFF2-40B4-BE49-F238E27FC236}">
                  <a16:creationId xmlns:a16="http://schemas.microsoft.com/office/drawing/2014/main" id="{58A812CF-7FB3-5533-5231-294FD79F8DB8}"/>
                </a:ext>
                <a:ext uri="{C183D7F6-B498-43B3-948B-1728B52AA6E4}">
                  <adec:decorative xmlns:adec="http://schemas.microsoft.com/office/drawing/2017/decorative" val="1"/>
                </a:ext>
              </a:extLst>
            </p:cNvPr>
            <p:cNvSpPr>
              <a:spLocks/>
            </p:cNvSpPr>
            <p:nvPr/>
          </p:nvSpPr>
          <p:spPr bwMode="auto">
            <a:xfrm>
              <a:off x="6079642"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6" name="Group 5" descr="Diagram Showing Teams users connecting to teams Phone that is Microsoft managed and then connects to SBCaaS that is Operator-managed and then that connects to PSTN Network through Voice trunk and the PSTN network connects to receiver.">
              <a:extLst>
                <a:ext uri="{FF2B5EF4-FFF2-40B4-BE49-F238E27FC236}">
                  <a16:creationId xmlns:a16="http://schemas.microsoft.com/office/drawing/2014/main" id="{5300A10E-3BC3-0343-55AD-77998991E3E5}"/>
                </a:ext>
              </a:extLst>
            </p:cNvPr>
            <p:cNvGrpSpPr/>
            <p:nvPr/>
          </p:nvGrpSpPr>
          <p:grpSpPr>
            <a:xfrm>
              <a:off x="1201060" y="2308975"/>
              <a:ext cx="10018097" cy="2490688"/>
              <a:chOff x="1201060" y="2308975"/>
              <a:chExt cx="10018097" cy="2490688"/>
            </a:xfrm>
          </p:grpSpPr>
          <p:sp>
            <p:nvSpPr>
              <p:cNvPr id="41" name="Graphic 106">
                <a:extLst>
                  <a:ext uri="{FF2B5EF4-FFF2-40B4-BE49-F238E27FC236}">
                    <a16:creationId xmlns:a16="http://schemas.microsoft.com/office/drawing/2014/main" id="{B9B80D97-7E9E-E6BC-8FB3-AAC4179B15B4}"/>
                  </a:ext>
                </a:extLst>
              </p:cNvPr>
              <p:cNvSpPr/>
              <p:nvPr/>
            </p:nvSpPr>
            <p:spPr>
              <a:xfrm>
                <a:off x="1819537" y="256321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40" name="Graphic 39">
                <a:extLst>
                  <a:ext uri="{FF2B5EF4-FFF2-40B4-BE49-F238E27FC236}">
                    <a16:creationId xmlns:a16="http://schemas.microsoft.com/office/drawing/2014/main" id="{0135C9C3-F756-3CDF-4761-6FCAC72594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2598318"/>
                <a:ext cx="184312" cy="184312"/>
              </a:xfrm>
              <a:prstGeom prst="rect">
                <a:avLst/>
              </a:prstGeom>
            </p:spPr>
          </p:pic>
          <p:sp>
            <p:nvSpPr>
              <p:cNvPr id="43" name="Graphic 106">
                <a:extLst>
                  <a:ext uri="{FF2B5EF4-FFF2-40B4-BE49-F238E27FC236}">
                    <a16:creationId xmlns:a16="http://schemas.microsoft.com/office/drawing/2014/main" id="{23BE7C89-D564-989C-FCCA-DD43101DBF08}"/>
                  </a:ext>
                </a:extLst>
              </p:cNvPr>
              <p:cNvSpPr/>
              <p:nvPr/>
            </p:nvSpPr>
            <p:spPr>
              <a:xfrm>
                <a:off x="1819537" y="344077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42" name="Graphic 41">
                <a:extLst>
                  <a:ext uri="{FF2B5EF4-FFF2-40B4-BE49-F238E27FC236}">
                    <a16:creationId xmlns:a16="http://schemas.microsoft.com/office/drawing/2014/main" id="{8ACB8061-40B1-A6E1-69FA-9C73C7400A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3475878"/>
                <a:ext cx="184312" cy="184312"/>
              </a:xfrm>
              <a:prstGeom prst="rect">
                <a:avLst/>
              </a:prstGeom>
            </p:spPr>
          </p:pic>
          <p:sp>
            <p:nvSpPr>
              <p:cNvPr id="45" name="Graphic 106">
                <a:extLst>
                  <a:ext uri="{FF2B5EF4-FFF2-40B4-BE49-F238E27FC236}">
                    <a16:creationId xmlns:a16="http://schemas.microsoft.com/office/drawing/2014/main" id="{A6DE16E7-42C1-77E4-86DC-52BED3555CCA}"/>
                  </a:ext>
                </a:extLst>
              </p:cNvPr>
              <p:cNvSpPr/>
              <p:nvPr/>
            </p:nvSpPr>
            <p:spPr>
              <a:xfrm>
                <a:off x="1819537" y="431819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44" name="Graphic 43">
                <a:extLst>
                  <a:ext uri="{FF2B5EF4-FFF2-40B4-BE49-F238E27FC236}">
                    <a16:creationId xmlns:a16="http://schemas.microsoft.com/office/drawing/2014/main" id="{279CB7BF-2422-D7B9-7FAA-A33B24AEA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4353298"/>
                <a:ext cx="184312" cy="184312"/>
              </a:xfrm>
              <a:prstGeom prst="rect">
                <a:avLst/>
              </a:prstGeom>
            </p:spPr>
          </p:pic>
          <p:sp>
            <p:nvSpPr>
              <p:cNvPr id="26" name="Rectangle: Rounded Corners 25">
                <a:extLst>
                  <a:ext uri="{FF2B5EF4-FFF2-40B4-BE49-F238E27FC236}">
                    <a16:creationId xmlns:a16="http://schemas.microsoft.com/office/drawing/2014/main" id="{24EDCC4E-0959-BA2A-585D-F2B64C71CAEB}"/>
                  </a:ext>
                  <a:ext uri="{C183D7F6-B498-43B3-948B-1728B52AA6E4}">
                    <adec:decorative xmlns:adec="http://schemas.microsoft.com/office/drawing/2017/decorative" val="1"/>
                  </a:ext>
                </a:extLst>
              </p:cNvPr>
              <p:cNvSpPr/>
              <p:nvPr/>
            </p:nvSpPr>
            <p:spPr bwMode="auto">
              <a:xfrm>
                <a:off x="2993401" y="2308975"/>
                <a:ext cx="2429247" cy="2490688"/>
              </a:xfrm>
              <a:prstGeom prst="roundRect">
                <a:avLst>
                  <a:gd name="adj" fmla="val 4003"/>
                </a:avLst>
              </a:prstGeom>
              <a:solidFill>
                <a:schemeClr val="bg1">
                  <a:lumMod val="95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3" name="Rectangle: Rounded Corners 82">
                <a:extLst>
                  <a:ext uri="{FF2B5EF4-FFF2-40B4-BE49-F238E27FC236}">
                    <a16:creationId xmlns:a16="http://schemas.microsoft.com/office/drawing/2014/main" id="{F3197E7A-9D39-DDB4-2448-B14B5956502D}"/>
                  </a:ext>
                  <a:ext uri="{C183D7F6-B498-43B3-948B-1728B52AA6E4}">
                    <adec:decorative xmlns:adec="http://schemas.microsoft.com/office/drawing/2017/decorative" val="1"/>
                  </a:ext>
                </a:extLst>
              </p:cNvPr>
              <p:cNvSpPr/>
              <p:nvPr/>
            </p:nvSpPr>
            <p:spPr bwMode="auto">
              <a:xfrm>
                <a:off x="5561779" y="2308975"/>
                <a:ext cx="2465369" cy="2490688"/>
              </a:xfrm>
              <a:prstGeom prst="roundRect">
                <a:avLst>
                  <a:gd name="adj" fmla="val 4003"/>
                </a:avLst>
              </a:prstGeom>
              <a:solidFill>
                <a:schemeClr val="bg1">
                  <a:lumMod val="95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pic>
            <p:nvPicPr>
              <p:cNvPr id="46" name="Graphic 45">
                <a:extLst>
                  <a:ext uri="{FF2B5EF4-FFF2-40B4-BE49-F238E27FC236}">
                    <a16:creationId xmlns:a16="http://schemas.microsoft.com/office/drawing/2014/main" id="{AAC939DF-754B-DFEF-D13C-3496CF340A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2585" y="3288880"/>
                <a:ext cx="530878" cy="530878"/>
              </a:xfrm>
              <a:prstGeom prst="rect">
                <a:avLst/>
              </a:prstGeom>
            </p:spPr>
          </p:pic>
          <p:sp>
            <p:nvSpPr>
              <p:cNvPr id="70" name="Graphic 307">
                <a:extLst>
                  <a:ext uri="{FF2B5EF4-FFF2-40B4-BE49-F238E27FC236}">
                    <a16:creationId xmlns:a16="http://schemas.microsoft.com/office/drawing/2014/main" id="{29BF7979-BB34-DBD1-55AC-9DF6BF091D3A}"/>
                  </a:ext>
                </a:extLst>
              </p:cNvPr>
              <p:cNvSpPr/>
              <p:nvPr/>
            </p:nvSpPr>
            <p:spPr>
              <a:xfrm>
                <a:off x="6642596" y="3320215"/>
                <a:ext cx="280924" cy="468208"/>
              </a:xfrm>
              <a:custGeom>
                <a:avLst/>
                <a:gdLst>
                  <a:gd name="connsiteX0" fmla="*/ 154365 w 189988"/>
                  <a:gd name="connsiteY0" fmla="*/ 0 h 316646"/>
                  <a:gd name="connsiteX1" fmla="*/ 189988 w 189988"/>
                  <a:gd name="connsiteY1" fmla="*/ 35623 h 316646"/>
                  <a:gd name="connsiteX2" fmla="*/ 189988 w 189988"/>
                  <a:gd name="connsiteY2" fmla="*/ 281024 h 316646"/>
                  <a:gd name="connsiteX3" fmla="*/ 154365 w 189988"/>
                  <a:gd name="connsiteY3" fmla="*/ 316647 h 316646"/>
                  <a:gd name="connsiteX4" fmla="*/ 35623 w 189988"/>
                  <a:gd name="connsiteY4" fmla="*/ 316647 h 316646"/>
                  <a:gd name="connsiteX5" fmla="*/ 0 w 189988"/>
                  <a:gd name="connsiteY5" fmla="*/ 281024 h 316646"/>
                  <a:gd name="connsiteX6" fmla="*/ 0 w 189988"/>
                  <a:gd name="connsiteY6" fmla="*/ 35623 h 316646"/>
                  <a:gd name="connsiteX7" fmla="*/ 35623 w 189988"/>
                  <a:gd name="connsiteY7" fmla="*/ 0 h 316646"/>
                  <a:gd name="connsiteX8" fmla="*/ 154365 w 189988"/>
                  <a:gd name="connsiteY8" fmla="*/ 0 h 316646"/>
                  <a:gd name="connsiteX9" fmla="*/ 154365 w 189988"/>
                  <a:gd name="connsiteY9" fmla="*/ 23749 h 316646"/>
                  <a:gd name="connsiteX10" fmla="*/ 35623 w 189988"/>
                  <a:gd name="connsiteY10" fmla="*/ 23749 h 316646"/>
                  <a:gd name="connsiteX11" fmla="*/ 23749 w 189988"/>
                  <a:gd name="connsiteY11" fmla="*/ 35623 h 316646"/>
                  <a:gd name="connsiteX12" fmla="*/ 23749 w 189988"/>
                  <a:gd name="connsiteY12" fmla="*/ 281024 h 316646"/>
                  <a:gd name="connsiteX13" fmla="*/ 35623 w 189988"/>
                  <a:gd name="connsiteY13" fmla="*/ 292898 h 316646"/>
                  <a:gd name="connsiteX14" fmla="*/ 154365 w 189988"/>
                  <a:gd name="connsiteY14" fmla="*/ 292898 h 316646"/>
                  <a:gd name="connsiteX15" fmla="*/ 166240 w 189988"/>
                  <a:gd name="connsiteY15" fmla="*/ 281024 h 316646"/>
                  <a:gd name="connsiteX16" fmla="*/ 166240 w 189988"/>
                  <a:gd name="connsiteY16" fmla="*/ 35623 h 316646"/>
                  <a:gd name="connsiteX17" fmla="*/ 154365 w 189988"/>
                  <a:gd name="connsiteY17" fmla="*/ 23749 h 316646"/>
                  <a:gd name="connsiteX18" fmla="*/ 114769 w 189988"/>
                  <a:gd name="connsiteY18" fmla="*/ 245401 h 316646"/>
                  <a:gd name="connsiteX19" fmla="*/ 126659 w 189988"/>
                  <a:gd name="connsiteY19" fmla="*/ 257260 h 316646"/>
                  <a:gd name="connsiteX20" fmla="*/ 114800 w 189988"/>
                  <a:gd name="connsiteY20" fmla="*/ 269150 h 316646"/>
                  <a:gd name="connsiteX21" fmla="*/ 75219 w 189988"/>
                  <a:gd name="connsiteY21" fmla="*/ 269213 h 316646"/>
                  <a:gd name="connsiteX22" fmla="*/ 63329 w 189988"/>
                  <a:gd name="connsiteY22" fmla="*/ 257355 h 316646"/>
                  <a:gd name="connsiteX23" fmla="*/ 75188 w 189988"/>
                  <a:gd name="connsiteY23" fmla="*/ 245464 h 316646"/>
                  <a:gd name="connsiteX24" fmla="*/ 114769 w 189988"/>
                  <a:gd name="connsiteY24" fmla="*/ 245401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988" h="316646">
                    <a:moveTo>
                      <a:pt x="154365" y="0"/>
                    </a:moveTo>
                    <a:cubicBezTo>
                      <a:pt x="174039" y="0"/>
                      <a:pt x="189988" y="15949"/>
                      <a:pt x="189988" y="35623"/>
                    </a:cubicBezTo>
                    <a:lnTo>
                      <a:pt x="189988" y="281024"/>
                    </a:lnTo>
                    <a:cubicBezTo>
                      <a:pt x="189988" y="300698"/>
                      <a:pt x="174039" y="316647"/>
                      <a:pt x="154365" y="316647"/>
                    </a:cubicBezTo>
                    <a:lnTo>
                      <a:pt x="35623" y="316647"/>
                    </a:lnTo>
                    <a:cubicBezTo>
                      <a:pt x="15949" y="316647"/>
                      <a:pt x="0" y="300698"/>
                      <a:pt x="0" y="281024"/>
                    </a:cubicBezTo>
                    <a:lnTo>
                      <a:pt x="0" y="35623"/>
                    </a:lnTo>
                    <a:cubicBezTo>
                      <a:pt x="0" y="15949"/>
                      <a:pt x="15949" y="0"/>
                      <a:pt x="35623" y="0"/>
                    </a:cubicBezTo>
                    <a:lnTo>
                      <a:pt x="154365" y="0"/>
                    </a:lnTo>
                    <a:close/>
                    <a:moveTo>
                      <a:pt x="154365" y="23749"/>
                    </a:moveTo>
                    <a:lnTo>
                      <a:pt x="35623" y="23749"/>
                    </a:lnTo>
                    <a:cubicBezTo>
                      <a:pt x="29065" y="23749"/>
                      <a:pt x="23749" y="29065"/>
                      <a:pt x="23749" y="35623"/>
                    </a:cubicBezTo>
                    <a:lnTo>
                      <a:pt x="23749" y="281024"/>
                    </a:lnTo>
                    <a:cubicBezTo>
                      <a:pt x="23749" y="287579"/>
                      <a:pt x="29068" y="292898"/>
                      <a:pt x="35623" y="292898"/>
                    </a:cubicBezTo>
                    <a:lnTo>
                      <a:pt x="154365" y="292898"/>
                    </a:lnTo>
                    <a:cubicBezTo>
                      <a:pt x="160923" y="292898"/>
                      <a:pt x="166240" y="287582"/>
                      <a:pt x="166240" y="281024"/>
                    </a:cubicBezTo>
                    <a:lnTo>
                      <a:pt x="166240" y="35623"/>
                    </a:lnTo>
                    <a:cubicBezTo>
                      <a:pt x="166240" y="29065"/>
                      <a:pt x="160923" y="23749"/>
                      <a:pt x="154365" y="23749"/>
                    </a:cubicBezTo>
                    <a:close/>
                    <a:moveTo>
                      <a:pt x="114769" y="245401"/>
                    </a:moveTo>
                    <a:cubicBezTo>
                      <a:pt x="121327" y="245392"/>
                      <a:pt x="126650" y="250702"/>
                      <a:pt x="126659" y="257260"/>
                    </a:cubicBezTo>
                    <a:cubicBezTo>
                      <a:pt x="126667" y="263818"/>
                      <a:pt x="121358" y="269141"/>
                      <a:pt x="114800" y="269150"/>
                    </a:cubicBezTo>
                    <a:lnTo>
                      <a:pt x="75219" y="269213"/>
                    </a:lnTo>
                    <a:cubicBezTo>
                      <a:pt x="68661" y="269222"/>
                      <a:pt x="63338" y="263913"/>
                      <a:pt x="63329" y="257355"/>
                    </a:cubicBezTo>
                    <a:cubicBezTo>
                      <a:pt x="63321" y="250797"/>
                      <a:pt x="68630" y="245473"/>
                      <a:pt x="75188" y="245464"/>
                    </a:cubicBezTo>
                    <a:lnTo>
                      <a:pt x="114769" y="245401"/>
                    </a:ln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grpSp>
            <p:nvGrpSpPr>
              <p:cNvPr id="47" name="Group 46">
                <a:extLst>
                  <a:ext uri="{FF2B5EF4-FFF2-40B4-BE49-F238E27FC236}">
                    <a16:creationId xmlns:a16="http://schemas.microsoft.com/office/drawing/2014/main" id="{7159706C-B5C8-D840-55A8-A15F33C360E3}"/>
                  </a:ext>
                  <a:ext uri="{C183D7F6-B498-43B3-948B-1728B52AA6E4}">
                    <adec:decorative xmlns:adec="http://schemas.microsoft.com/office/drawing/2017/decorative" val="1"/>
                  </a:ext>
                </a:extLst>
              </p:cNvPr>
              <p:cNvGrpSpPr/>
              <p:nvPr/>
            </p:nvGrpSpPr>
            <p:grpSpPr>
              <a:xfrm>
                <a:off x="7256437" y="3429000"/>
                <a:ext cx="1664598" cy="281512"/>
                <a:chOff x="6684761" y="3166296"/>
                <a:chExt cx="2256914" cy="344210"/>
              </a:xfrm>
            </p:grpSpPr>
            <p:sp>
              <p:nvSpPr>
                <p:cNvPr id="48" name="Oval 47">
                  <a:extLst>
                    <a:ext uri="{FF2B5EF4-FFF2-40B4-BE49-F238E27FC236}">
                      <a16:creationId xmlns:a16="http://schemas.microsoft.com/office/drawing/2014/main" id="{D39FC1C9-AF1E-2DBB-1E86-0A8B6A7F4D69}"/>
                    </a:ext>
                    <a:ext uri="{C183D7F6-B498-43B3-948B-1728B52AA6E4}">
                      <adec:decorative xmlns:adec="http://schemas.microsoft.com/office/drawing/2017/decorative" val="1"/>
                    </a:ext>
                  </a:extLst>
                </p:cNvPr>
                <p:cNvSpPr/>
                <p:nvPr/>
              </p:nvSpPr>
              <p:spPr bwMode="auto">
                <a:xfrm>
                  <a:off x="6799501" y="3207870"/>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Arc 48">
                  <a:extLst>
                    <a:ext uri="{FF2B5EF4-FFF2-40B4-BE49-F238E27FC236}">
                      <a16:creationId xmlns:a16="http://schemas.microsoft.com/office/drawing/2014/main" id="{9DE3650C-F7B1-62C8-AAC8-D2B1E8513D78}"/>
                    </a:ext>
                    <a:ext uri="{C183D7F6-B498-43B3-948B-1728B52AA6E4}">
                      <adec:decorative xmlns:adec="http://schemas.microsoft.com/office/drawing/2017/decorative" val="1"/>
                    </a:ext>
                  </a:extLst>
                </p:cNvPr>
                <p:cNvSpPr/>
                <p:nvPr/>
              </p:nvSpPr>
              <p:spPr>
                <a:xfrm>
                  <a:off x="8483284" y="3210885"/>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0" name="Arc 49">
                  <a:extLst>
                    <a:ext uri="{FF2B5EF4-FFF2-40B4-BE49-F238E27FC236}">
                      <a16:creationId xmlns:a16="http://schemas.microsoft.com/office/drawing/2014/main" id="{B112DEB4-6561-34B6-3280-549C698D6DAF}"/>
                    </a:ext>
                    <a:ext uri="{C183D7F6-B498-43B3-948B-1728B52AA6E4}">
                      <adec:decorative xmlns:adec="http://schemas.microsoft.com/office/drawing/2017/decorative" val="1"/>
                    </a:ext>
                  </a:extLst>
                </p:cNvPr>
                <p:cNvSpPr/>
                <p:nvPr/>
              </p:nvSpPr>
              <p:spPr>
                <a:xfrm rot="10800000">
                  <a:off x="6721424" y="3166296"/>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Rectangle 50">
                  <a:extLst>
                    <a:ext uri="{FF2B5EF4-FFF2-40B4-BE49-F238E27FC236}">
                      <a16:creationId xmlns:a16="http://schemas.microsoft.com/office/drawing/2014/main" id="{B6D3325B-25F7-6785-D609-123BC4AEABDD}"/>
                    </a:ext>
                    <a:ext uri="{C183D7F6-B498-43B3-948B-1728B52AA6E4}">
                      <adec:decorative xmlns:adec="http://schemas.microsoft.com/office/drawing/2017/decorative" val="1"/>
                    </a:ext>
                  </a:extLst>
                </p:cNvPr>
                <p:cNvSpPr/>
                <p:nvPr/>
              </p:nvSpPr>
              <p:spPr bwMode="auto">
                <a:xfrm>
                  <a:off x="8861243" y="335378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51">
                  <a:extLst>
                    <a:ext uri="{FF2B5EF4-FFF2-40B4-BE49-F238E27FC236}">
                      <a16:creationId xmlns:a16="http://schemas.microsoft.com/office/drawing/2014/main" id="{5BA9E641-DF13-A132-01A8-4257B516A0F6}"/>
                    </a:ext>
                    <a:ext uri="{C183D7F6-B498-43B3-948B-1728B52AA6E4}">
                      <adec:decorative xmlns:adec="http://schemas.microsoft.com/office/drawing/2017/decorative" val="1"/>
                    </a:ext>
                  </a:extLst>
                </p:cNvPr>
                <p:cNvSpPr/>
                <p:nvPr/>
              </p:nvSpPr>
              <p:spPr bwMode="auto">
                <a:xfrm>
                  <a:off x="6684761" y="330347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52">
                  <a:extLst>
                    <a:ext uri="{FF2B5EF4-FFF2-40B4-BE49-F238E27FC236}">
                      <a16:creationId xmlns:a16="http://schemas.microsoft.com/office/drawing/2014/main" id="{95AF6B9D-878F-814C-5529-C424112EF83C}"/>
                    </a:ext>
                    <a:ext uri="{C183D7F6-B498-43B3-948B-1728B52AA6E4}">
                      <adec:decorative xmlns:adec="http://schemas.microsoft.com/office/drawing/2017/decorative" val="1"/>
                    </a:ext>
                  </a:extLst>
                </p:cNvPr>
                <p:cNvSpPr/>
                <p:nvPr/>
              </p:nvSpPr>
              <p:spPr bwMode="auto">
                <a:xfrm flipH="1">
                  <a:off x="8888589" y="3368691"/>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Rectangle 53">
                  <a:extLst>
                    <a:ext uri="{FF2B5EF4-FFF2-40B4-BE49-F238E27FC236}">
                      <a16:creationId xmlns:a16="http://schemas.microsoft.com/office/drawing/2014/main" id="{1913BA62-8657-CAEA-D846-264058E8F309}"/>
                    </a:ext>
                    <a:ext uri="{C183D7F6-B498-43B3-948B-1728B52AA6E4}">
                      <adec:decorative xmlns:adec="http://schemas.microsoft.com/office/drawing/2017/decorative" val="1"/>
                    </a:ext>
                  </a:extLst>
                </p:cNvPr>
                <p:cNvSpPr/>
                <p:nvPr/>
              </p:nvSpPr>
              <p:spPr bwMode="auto">
                <a:xfrm flipH="1">
                  <a:off x="6708800" y="3285697"/>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94A04026-A0F6-4506-7512-7470A7448027}"/>
                    </a:ext>
                    <a:ext uri="{C183D7F6-B498-43B3-948B-1728B52AA6E4}">
                      <adec:decorative xmlns:adec="http://schemas.microsoft.com/office/drawing/2017/decorative" val="1"/>
                    </a:ext>
                  </a:extLst>
                </p:cNvPr>
                <p:cNvSpPr/>
                <p:nvPr/>
              </p:nvSpPr>
              <p:spPr bwMode="auto">
                <a:xfrm>
                  <a:off x="8365417"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ADDA2143-C080-773A-A53A-70F8DDAADD2D}"/>
                    </a:ext>
                    <a:ext uri="{C183D7F6-B498-43B3-948B-1728B52AA6E4}">
                      <adec:decorative xmlns:adec="http://schemas.microsoft.com/office/drawing/2017/decorative" val="1"/>
                    </a:ext>
                  </a:extLst>
                </p:cNvPr>
                <p:cNvSpPr/>
                <p:nvPr/>
              </p:nvSpPr>
              <p:spPr bwMode="auto">
                <a:xfrm>
                  <a:off x="8206915"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Oval 56">
                  <a:extLst>
                    <a:ext uri="{FF2B5EF4-FFF2-40B4-BE49-F238E27FC236}">
                      <a16:creationId xmlns:a16="http://schemas.microsoft.com/office/drawing/2014/main" id="{D18C9214-8346-6F1F-6521-6C8C0259D521}"/>
                    </a:ext>
                    <a:ext uri="{C183D7F6-B498-43B3-948B-1728B52AA6E4}">
                      <adec:decorative xmlns:adec="http://schemas.microsoft.com/office/drawing/2017/decorative" val="1"/>
                    </a:ext>
                  </a:extLst>
                </p:cNvPr>
                <p:cNvSpPr/>
                <p:nvPr/>
              </p:nvSpPr>
              <p:spPr bwMode="auto">
                <a:xfrm>
                  <a:off x="8023850"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44195F0D-4AE2-8AFC-CE12-8E156DED226B}"/>
                    </a:ext>
                    <a:ext uri="{C183D7F6-B498-43B3-948B-1728B52AA6E4}">
                      <adec:decorative xmlns:adec="http://schemas.microsoft.com/office/drawing/2017/decorative" val="1"/>
                    </a:ext>
                  </a:extLst>
                </p:cNvPr>
                <p:cNvSpPr/>
                <p:nvPr/>
              </p:nvSpPr>
              <p:spPr bwMode="auto">
                <a:xfrm>
                  <a:off x="7844924"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88266891-9FB8-9656-6C3C-F3D5535D0302}"/>
                    </a:ext>
                    <a:ext uri="{C183D7F6-B498-43B3-948B-1728B52AA6E4}">
                      <adec:decorative xmlns:adec="http://schemas.microsoft.com/office/drawing/2017/decorative" val="1"/>
                    </a:ext>
                  </a:extLst>
                </p:cNvPr>
                <p:cNvSpPr/>
                <p:nvPr/>
              </p:nvSpPr>
              <p:spPr bwMode="auto">
                <a:xfrm>
                  <a:off x="7671482"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Oval 59">
                  <a:extLst>
                    <a:ext uri="{FF2B5EF4-FFF2-40B4-BE49-F238E27FC236}">
                      <a16:creationId xmlns:a16="http://schemas.microsoft.com/office/drawing/2014/main" id="{C7A12038-734D-DE91-7BF6-010F6552E4E7}"/>
                    </a:ext>
                    <a:ext uri="{C183D7F6-B498-43B3-948B-1728B52AA6E4}">
                      <adec:decorative xmlns:adec="http://schemas.microsoft.com/office/drawing/2017/decorative" val="1"/>
                    </a:ext>
                  </a:extLst>
                </p:cNvPr>
                <p:cNvSpPr/>
                <p:nvPr/>
              </p:nvSpPr>
              <p:spPr bwMode="auto">
                <a:xfrm>
                  <a:off x="7505516"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1" name="Oval 60">
                  <a:extLst>
                    <a:ext uri="{FF2B5EF4-FFF2-40B4-BE49-F238E27FC236}">
                      <a16:creationId xmlns:a16="http://schemas.microsoft.com/office/drawing/2014/main" id="{76DDD980-FA70-E729-87D7-5BE74D59C181}"/>
                    </a:ext>
                    <a:ext uri="{C183D7F6-B498-43B3-948B-1728B52AA6E4}">
                      <adec:decorative xmlns:adec="http://schemas.microsoft.com/office/drawing/2017/decorative" val="1"/>
                    </a:ext>
                  </a:extLst>
                </p:cNvPr>
                <p:cNvSpPr/>
                <p:nvPr/>
              </p:nvSpPr>
              <p:spPr bwMode="auto">
                <a:xfrm>
                  <a:off x="7332074"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2" name="Oval 61">
                  <a:extLst>
                    <a:ext uri="{FF2B5EF4-FFF2-40B4-BE49-F238E27FC236}">
                      <a16:creationId xmlns:a16="http://schemas.microsoft.com/office/drawing/2014/main" id="{2C42B102-3E3B-3120-CC37-5D94ACCA73F5}"/>
                    </a:ext>
                    <a:ext uri="{C183D7F6-B498-43B3-948B-1728B52AA6E4}">
                      <adec:decorative xmlns:adec="http://schemas.microsoft.com/office/drawing/2017/decorative" val="1"/>
                    </a:ext>
                  </a:extLst>
                </p:cNvPr>
                <p:cNvSpPr/>
                <p:nvPr/>
              </p:nvSpPr>
              <p:spPr bwMode="auto">
                <a:xfrm>
                  <a:off x="715513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3" name="Oval 62">
                  <a:extLst>
                    <a:ext uri="{FF2B5EF4-FFF2-40B4-BE49-F238E27FC236}">
                      <a16:creationId xmlns:a16="http://schemas.microsoft.com/office/drawing/2014/main" id="{57E82E5D-5B2C-15C9-E4E8-D3885B5F8515}"/>
                    </a:ext>
                    <a:ext uri="{C183D7F6-B498-43B3-948B-1728B52AA6E4}">
                      <adec:decorative xmlns:adec="http://schemas.microsoft.com/office/drawing/2017/decorative" val="1"/>
                    </a:ext>
                  </a:extLst>
                </p:cNvPr>
                <p:cNvSpPr/>
                <p:nvPr/>
              </p:nvSpPr>
              <p:spPr bwMode="auto">
                <a:xfrm>
                  <a:off x="697848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F275728E-0C65-79F8-752E-E7AD8E2B0E91}"/>
                    </a:ext>
                    <a:ext uri="{C183D7F6-B498-43B3-948B-1728B52AA6E4}">
                      <adec:decorative xmlns:adec="http://schemas.microsoft.com/office/drawing/2017/decorative" val="1"/>
                    </a:ext>
                  </a:extLst>
                </p:cNvPr>
                <p:cNvSpPr/>
                <p:nvPr/>
              </p:nvSpPr>
              <p:spPr bwMode="auto">
                <a:xfrm>
                  <a:off x="8535681"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71" name="Freeform: Shape 70">
                <a:extLst>
                  <a:ext uri="{FF2B5EF4-FFF2-40B4-BE49-F238E27FC236}">
                    <a16:creationId xmlns:a16="http://schemas.microsoft.com/office/drawing/2014/main" id="{F6FD83D7-AF86-F134-6DCA-5E0FE1C28E05}"/>
                  </a:ext>
                </a:extLst>
              </p:cNvPr>
              <p:cNvSpPr>
                <a:spLocks noChangeAspect="1"/>
              </p:cNvSpPr>
              <p:nvPr/>
            </p:nvSpPr>
            <p:spPr>
              <a:xfrm>
                <a:off x="9346265" y="3317947"/>
                <a:ext cx="344108" cy="472744"/>
              </a:xfrm>
              <a:custGeom>
                <a:avLst/>
                <a:gdLst>
                  <a:gd name="connsiteX0" fmla="*/ 121239 w 322747"/>
                  <a:gd name="connsiteY0" fmla="*/ 261934 h 443400"/>
                  <a:gd name="connsiteX1" fmla="*/ 98736 w 322747"/>
                  <a:gd name="connsiteY1" fmla="*/ 326860 h 443400"/>
                  <a:gd name="connsiteX2" fmla="*/ 224011 w 322747"/>
                  <a:gd name="connsiteY2" fmla="*/ 326860 h 443400"/>
                  <a:gd name="connsiteX3" fmla="*/ 201507 w 322747"/>
                  <a:gd name="connsiteY3" fmla="*/ 261934 h 443400"/>
                  <a:gd name="connsiteX4" fmla="*/ 167195 w 322747"/>
                  <a:gd name="connsiteY4" fmla="*/ 162719 h 443400"/>
                  <a:gd name="connsiteX5" fmla="*/ 161346 w 322747"/>
                  <a:gd name="connsiteY5" fmla="*/ 165145 h 443400"/>
                  <a:gd name="connsiteX6" fmla="*/ 155553 w 322747"/>
                  <a:gd name="connsiteY6" fmla="*/ 162746 h 443400"/>
                  <a:gd name="connsiteX7" fmla="*/ 155562 w 322747"/>
                  <a:gd name="connsiteY7" fmla="*/ 162909 h 443400"/>
                  <a:gd name="connsiteX8" fmla="*/ 129333 w 322747"/>
                  <a:gd name="connsiteY8" fmla="*/ 238583 h 443400"/>
                  <a:gd name="connsiteX9" fmla="*/ 193413 w 322747"/>
                  <a:gd name="connsiteY9" fmla="*/ 238583 h 443400"/>
                  <a:gd name="connsiteX10" fmla="*/ 167184 w 322747"/>
                  <a:gd name="connsiteY10" fmla="*/ 162909 h 443400"/>
                  <a:gd name="connsiteX11" fmla="*/ 161346 w 322747"/>
                  <a:gd name="connsiteY11" fmla="*/ 88108 h 443400"/>
                  <a:gd name="connsiteX12" fmla="*/ 131721 w 322747"/>
                  <a:gd name="connsiteY12" fmla="*/ 117733 h 443400"/>
                  <a:gd name="connsiteX13" fmla="*/ 161346 w 322747"/>
                  <a:gd name="connsiteY13" fmla="*/ 147359 h 443400"/>
                  <a:gd name="connsiteX14" fmla="*/ 190972 w 322747"/>
                  <a:gd name="connsiteY14" fmla="*/ 117733 h 443400"/>
                  <a:gd name="connsiteX15" fmla="*/ 161346 w 322747"/>
                  <a:gd name="connsiteY15" fmla="*/ 88108 h 443400"/>
                  <a:gd name="connsiteX16" fmla="*/ 161346 w 322747"/>
                  <a:gd name="connsiteY16" fmla="*/ 70321 h 443400"/>
                  <a:gd name="connsiteX17" fmla="*/ 208759 w 322747"/>
                  <a:gd name="connsiteY17" fmla="*/ 117733 h 443400"/>
                  <a:gd name="connsiteX18" fmla="*/ 194873 w 322747"/>
                  <a:gd name="connsiteY18" fmla="*/ 151239 h 443400"/>
                  <a:gd name="connsiteX19" fmla="*/ 187436 w 322747"/>
                  <a:gd name="connsiteY19" fmla="*/ 154324 h 443400"/>
                  <a:gd name="connsiteX20" fmla="*/ 189281 w 322747"/>
                  <a:gd name="connsiteY20" fmla="*/ 155216 h 443400"/>
                  <a:gd name="connsiteX21" fmla="*/ 283777 w 322747"/>
                  <a:gd name="connsiteY21" fmla="*/ 427850 h 443400"/>
                  <a:gd name="connsiteX22" fmla="*/ 276576 w 322747"/>
                  <a:gd name="connsiteY22" fmla="*/ 442745 h 443400"/>
                  <a:gd name="connsiteX23" fmla="*/ 261681 w 322747"/>
                  <a:gd name="connsiteY23" fmla="*/ 435543 h 443400"/>
                  <a:gd name="connsiteX24" fmla="*/ 232104 w 322747"/>
                  <a:gd name="connsiteY24" fmla="*/ 350211 h 443400"/>
                  <a:gd name="connsiteX25" fmla="*/ 90642 w 322747"/>
                  <a:gd name="connsiteY25" fmla="*/ 350211 h 443400"/>
                  <a:gd name="connsiteX26" fmla="*/ 61066 w 322747"/>
                  <a:gd name="connsiteY26" fmla="*/ 435543 h 443400"/>
                  <a:gd name="connsiteX27" fmla="*/ 46171 w 322747"/>
                  <a:gd name="connsiteY27" fmla="*/ 442745 h 443400"/>
                  <a:gd name="connsiteX28" fmla="*/ 38969 w 322747"/>
                  <a:gd name="connsiteY28" fmla="*/ 427850 h 443400"/>
                  <a:gd name="connsiteX29" fmla="*/ 133466 w 322747"/>
                  <a:gd name="connsiteY29" fmla="*/ 155216 h 443400"/>
                  <a:gd name="connsiteX30" fmla="*/ 135268 w 322747"/>
                  <a:gd name="connsiteY30" fmla="*/ 154345 h 443400"/>
                  <a:gd name="connsiteX31" fmla="*/ 127820 w 322747"/>
                  <a:gd name="connsiteY31" fmla="*/ 151260 h 443400"/>
                  <a:gd name="connsiteX32" fmla="*/ 113934 w 322747"/>
                  <a:gd name="connsiteY32" fmla="*/ 117733 h 443400"/>
                  <a:gd name="connsiteX33" fmla="*/ 161346 w 322747"/>
                  <a:gd name="connsiteY33" fmla="*/ 70321 h 443400"/>
                  <a:gd name="connsiteX34" fmla="*/ 216942 w 322747"/>
                  <a:gd name="connsiteY34" fmla="*/ 44733 h 443400"/>
                  <a:gd name="connsiteX35" fmla="*/ 234564 w 322747"/>
                  <a:gd name="connsiteY35" fmla="*/ 44733 h 443400"/>
                  <a:gd name="connsiteX36" fmla="*/ 234564 w 322747"/>
                  <a:gd name="connsiteY36" fmla="*/ 191062 h 443400"/>
                  <a:gd name="connsiteX37" fmla="*/ 216287 w 322747"/>
                  <a:gd name="connsiteY37" fmla="*/ 191390 h 443400"/>
                  <a:gd name="connsiteX38" fmla="*/ 215959 w 322747"/>
                  <a:gd name="connsiteY38" fmla="*/ 173112 h 443400"/>
                  <a:gd name="connsiteX39" fmla="*/ 216287 w 322747"/>
                  <a:gd name="connsiteY39" fmla="*/ 172785 h 443400"/>
                  <a:gd name="connsiteX40" fmla="*/ 216287 w 322747"/>
                  <a:gd name="connsiteY40" fmla="*/ 63011 h 443400"/>
                  <a:gd name="connsiteX41" fmla="*/ 216942 w 322747"/>
                  <a:gd name="connsiteY41" fmla="*/ 44733 h 443400"/>
                  <a:gd name="connsiteX42" fmla="*/ 97395 w 322747"/>
                  <a:gd name="connsiteY42" fmla="*/ 40968 h 443400"/>
                  <a:gd name="connsiteX43" fmla="*/ 106513 w 322747"/>
                  <a:gd name="connsiteY43" fmla="*/ 44733 h 443400"/>
                  <a:gd name="connsiteX44" fmla="*/ 106513 w 322747"/>
                  <a:gd name="connsiteY44" fmla="*/ 63010 h 443400"/>
                  <a:gd name="connsiteX45" fmla="*/ 106513 w 322747"/>
                  <a:gd name="connsiteY45" fmla="*/ 172784 h 443400"/>
                  <a:gd name="connsiteX46" fmla="*/ 105859 w 322747"/>
                  <a:gd name="connsiteY46" fmla="*/ 191062 h 443400"/>
                  <a:gd name="connsiteX47" fmla="*/ 88236 w 322747"/>
                  <a:gd name="connsiteY47" fmla="*/ 191062 h 443400"/>
                  <a:gd name="connsiteX48" fmla="*/ 88236 w 322747"/>
                  <a:gd name="connsiteY48" fmla="*/ 44733 h 443400"/>
                  <a:gd name="connsiteX49" fmla="*/ 97395 w 322747"/>
                  <a:gd name="connsiteY49" fmla="*/ 40968 h 443400"/>
                  <a:gd name="connsiteX50" fmla="*/ 47261 w 322747"/>
                  <a:gd name="connsiteY50" fmla="*/ 3868 h 443400"/>
                  <a:gd name="connsiteX51" fmla="*/ 64393 w 322747"/>
                  <a:gd name="connsiteY51" fmla="*/ 3868 h 443400"/>
                  <a:gd name="connsiteX52" fmla="*/ 64393 w 322747"/>
                  <a:gd name="connsiteY52" fmla="*/ 20945 h 443400"/>
                  <a:gd name="connsiteX53" fmla="*/ 64393 w 322747"/>
                  <a:gd name="connsiteY53" fmla="*/ 214959 h 443400"/>
                  <a:gd name="connsiteX54" fmla="*/ 64066 w 322747"/>
                  <a:gd name="connsiteY54" fmla="*/ 232091 h 443400"/>
                  <a:gd name="connsiteX55" fmla="*/ 47261 w 322747"/>
                  <a:gd name="connsiteY55" fmla="*/ 232091 h 443400"/>
                  <a:gd name="connsiteX56" fmla="*/ 47261 w 322747"/>
                  <a:gd name="connsiteY56" fmla="*/ 3868 h 443400"/>
                  <a:gd name="connsiteX57" fmla="*/ 274885 w 322747"/>
                  <a:gd name="connsiteY57" fmla="*/ 3267 h 443400"/>
                  <a:gd name="connsiteX58" fmla="*/ 275485 w 322747"/>
                  <a:gd name="connsiteY58" fmla="*/ 3868 h 443400"/>
                  <a:gd name="connsiteX59" fmla="*/ 275485 w 322747"/>
                  <a:gd name="connsiteY59" fmla="*/ 3813 h 443400"/>
                  <a:gd name="connsiteX60" fmla="*/ 275485 w 322747"/>
                  <a:gd name="connsiteY60" fmla="*/ 232090 h 443400"/>
                  <a:gd name="connsiteX61" fmla="*/ 258353 w 322747"/>
                  <a:gd name="connsiteY61" fmla="*/ 231490 h 443400"/>
                  <a:gd name="connsiteX62" fmla="*/ 258353 w 322747"/>
                  <a:gd name="connsiteY62" fmla="*/ 215013 h 443400"/>
                  <a:gd name="connsiteX63" fmla="*/ 258353 w 322747"/>
                  <a:gd name="connsiteY63" fmla="*/ 21000 h 443400"/>
                  <a:gd name="connsiteX64" fmla="*/ 257753 w 322747"/>
                  <a:gd name="connsiteY64" fmla="*/ 3868 h 443400"/>
                  <a:gd name="connsiteX65" fmla="*/ 274885 w 322747"/>
                  <a:gd name="connsiteY65" fmla="*/ 3267 h 4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2747" h="443400">
                    <a:moveTo>
                      <a:pt x="121239" y="261934"/>
                    </a:moveTo>
                    <a:lnTo>
                      <a:pt x="98736" y="326860"/>
                    </a:lnTo>
                    <a:lnTo>
                      <a:pt x="224011" y="326860"/>
                    </a:lnTo>
                    <a:lnTo>
                      <a:pt x="201507" y="261934"/>
                    </a:lnTo>
                    <a:close/>
                    <a:moveTo>
                      <a:pt x="167195" y="162719"/>
                    </a:moveTo>
                    <a:lnTo>
                      <a:pt x="161346" y="165145"/>
                    </a:lnTo>
                    <a:lnTo>
                      <a:pt x="155553" y="162746"/>
                    </a:lnTo>
                    <a:lnTo>
                      <a:pt x="155562" y="162909"/>
                    </a:lnTo>
                    <a:lnTo>
                      <a:pt x="129333" y="238583"/>
                    </a:lnTo>
                    <a:lnTo>
                      <a:pt x="193413" y="238583"/>
                    </a:lnTo>
                    <a:lnTo>
                      <a:pt x="167184" y="162909"/>
                    </a:lnTo>
                    <a:close/>
                    <a:moveTo>
                      <a:pt x="161346" y="88108"/>
                    </a:moveTo>
                    <a:cubicBezTo>
                      <a:pt x="144978" y="88108"/>
                      <a:pt x="131721" y="101365"/>
                      <a:pt x="131721" y="117733"/>
                    </a:cubicBezTo>
                    <a:cubicBezTo>
                      <a:pt x="131721" y="134101"/>
                      <a:pt x="145033" y="147359"/>
                      <a:pt x="161346" y="147359"/>
                    </a:cubicBezTo>
                    <a:cubicBezTo>
                      <a:pt x="177714" y="147359"/>
                      <a:pt x="190972" y="134101"/>
                      <a:pt x="190972" y="117733"/>
                    </a:cubicBezTo>
                    <a:cubicBezTo>
                      <a:pt x="190972" y="101365"/>
                      <a:pt x="177714" y="88108"/>
                      <a:pt x="161346" y="88108"/>
                    </a:cubicBezTo>
                    <a:close/>
                    <a:moveTo>
                      <a:pt x="161346" y="70321"/>
                    </a:moveTo>
                    <a:cubicBezTo>
                      <a:pt x="187535" y="70321"/>
                      <a:pt x="208759" y="91600"/>
                      <a:pt x="208759" y="117733"/>
                    </a:cubicBezTo>
                    <a:cubicBezTo>
                      <a:pt x="208759" y="130800"/>
                      <a:pt x="203453" y="142653"/>
                      <a:pt x="194873" y="151239"/>
                    </a:cubicBezTo>
                    <a:lnTo>
                      <a:pt x="187436" y="154324"/>
                    </a:lnTo>
                    <a:lnTo>
                      <a:pt x="189281" y="155216"/>
                    </a:lnTo>
                    <a:lnTo>
                      <a:pt x="283777" y="427850"/>
                    </a:lnTo>
                    <a:cubicBezTo>
                      <a:pt x="285905" y="433960"/>
                      <a:pt x="282686" y="440617"/>
                      <a:pt x="276576" y="442745"/>
                    </a:cubicBezTo>
                    <a:cubicBezTo>
                      <a:pt x="270465" y="444872"/>
                      <a:pt x="263809" y="441654"/>
                      <a:pt x="261681" y="435543"/>
                    </a:cubicBezTo>
                    <a:lnTo>
                      <a:pt x="232104" y="350211"/>
                    </a:lnTo>
                    <a:lnTo>
                      <a:pt x="90642" y="350211"/>
                    </a:lnTo>
                    <a:lnTo>
                      <a:pt x="61066" y="435543"/>
                    </a:lnTo>
                    <a:cubicBezTo>
                      <a:pt x="58938" y="441654"/>
                      <a:pt x="52282" y="444872"/>
                      <a:pt x="46171" y="442745"/>
                    </a:cubicBezTo>
                    <a:cubicBezTo>
                      <a:pt x="40060" y="440617"/>
                      <a:pt x="36841" y="433960"/>
                      <a:pt x="38969" y="427850"/>
                    </a:cubicBezTo>
                    <a:lnTo>
                      <a:pt x="133466" y="155216"/>
                    </a:lnTo>
                    <a:lnTo>
                      <a:pt x="135268" y="154345"/>
                    </a:lnTo>
                    <a:lnTo>
                      <a:pt x="127820" y="151260"/>
                    </a:lnTo>
                    <a:cubicBezTo>
                      <a:pt x="119240" y="142680"/>
                      <a:pt x="113934" y="130827"/>
                      <a:pt x="113934" y="117733"/>
                    </a:cubicBezTo>
                    <a:cubicBezTo>
                      <a:pt x="113934" y="91545"/>
                      <a:pt x="135158" y="70321"/>
                      <a:pt x="161346" y="70321"/>
                    </a:cubicBezTo>
                    <a:close/>
                    <a:moveTo>
                      <a:pt x="216942" y="44733"/>
                    </a:moveTo>
                    <a:cubicBezTo>
                      <a:pt x="221906" y="40096"/>
                      <a:pt x="229600" y="40096"/>
                      <a:pt x="234564" y="44733"/>
                    </a:cubicBezTo>
                    <a:cubicBezTo>
                      <a:pt x="274994" y="85162"/>
                      <a:pt x="274994" y="150633"/>
                      <a:pt x="234564" y="191062"/>
                    </a:cubicBezTo>
                    <a:cubicBezTo>
                      <a:pt x="229600" y="196191"/>
                      <a:pt x="221415" y="196355"/>
                      <a:pt x="216287" y="191390"/>
                    </a:cubicBezTo>
                    <a:cubicBezTo>
                      <a:pt x="211158" y="186424"/>
                      <a:pt x="210994" y="178241"/>
                      <a:pt x="215959" y="173112"/>
                    </a:cubicBezTo>
                    <a:cubicBezTo>
                      <a:pt x="216069" y="173003"/>
                      <a:pt x="216178" y="172894"/>
                      <a:pt x="216287" y="172785"/>
                    </a:cubicBezTo>
                    <a:cubicBezTo>
                      <a:pt x="246567" y="142504"/>
                      <a:pt x="246567" y="93346"/>
                      <a:pt x="216287" y="63011"/>
                    </a:cubicBezTo>
                    <a:cubicBezTo>
                      <a:pt x="211431" y="57773"/>
                      <a:pt x="211704" y="49589"/>
                      <a:pt x="216942" y="44733"/>
                    </a:cubicBezTo>
                    <a:close/>
                    <a:moveTo>
                      <a:pt x="97395" y="40968"/>
                    </a:moveTo>
                    <a:cubicBezTo>
                      <a:pt x="100703" y="40968"/>
                      <a:pt x="104004" y="42223"/>
                      <a:pt x="106513" y="44733"/>
                    </a:cubicBezTo>
                    <a:cubicBezTo>
                      <a:pt x="111533" y="49807"/>
                      <a:pt x="111533" y="57991"/>
                      <a:pt x="106513" y="63010"/>
                    </a:cubicBezTo>
                    <a:cubicBezTo>
                      <a:pt x="76178" y="93291"/>
                      <a:pt x="76178" y="142449"/>
                      <a:pt x="106513" y="172784"/>
                    </a:cubicBezTo>
                    <a:cubicBezTo>
                      <a:pt x="111369" y="178022"/>
                      <a:pt x="111096" y="186206"/>
                      <a:pt x="105859" y="191062"/>
                    </a:cubicBezTo>
                    <a:cubicBezTo>
                      <a:pt x="100894" y="195699"/>
                      <a:pt x="93201" y="195699"/>
                      <a:pt x="88236" y="191062"/>
                    </a:cubicBezTo>
                    <a:cubicBezTo>
                      <a:pt x="47808" y="150633"/>
                      <a:pt x="47808" y="85162"/>
                      <a:pt x="88236" y="44733"/>
                    </a:cubicBezTo>
                    <a:cubicBezTo>
                      <a:pt x="90773" y="42223"/>
                      <a:pt x="94087" y="40968"/>
                      <a:pt x="97395" y="40968"/>
                    </a:cubicBezTo>
                    <a:close/>
                    <a:moveTo>
                      <a:pt x="47261" y="3868"/>
                    </a:moveTo>
                    <a:cubicBezTo>
                      <a:pt x="52008" y="-879"/>
                      <a:pt x="59647" y="-879"/>
                      <a:pt x="64393" y="3868"/>
                    </a:cubicBezTo>
                    <a:lnTo>
                      <a:pt x="64393" y="20945"/>
                    </a:lnTo>
                    <a:cubicBezTo>
                      <a:pt x="10816" y="74523"/>
                      <a:pt x="10816" y="161382"/>
                      <a:pt x="64393" y="214959"/>
                    </a:cubicBezTo>
                    <a:cubicBezTo>
                      <a:pt x="69031" y="219760"/>
                      <a:pt x="68922" y="227454"/>
                      <a:pt x="64066" y="232091"/>
                    </a:cubicBezTo>
                    <a:cubicBezTo>
                      <a:pt x="59374" y="236620"/>
                      <a:pt x="51954" y="236620"/>
                      <a:pt x="47261" y="232091"/>
                    </a:cubicBezTo>
                    <a:cubicBezTo>
                      <a:pt x="-15754" y="169075"/>
                      <a:pt x="-15754" y="66885"/>
                      <a:pt x="47261" y="3868"/>
                    </a:cubicBezTo>
                    <a:close/>
                    <a:moveTo>
                      <a:pt x="274885" y="3267"/>
                    </a:moveTo>
                    <a:cubicBezTo>
                      <a:pt x="275103" y="3486"/>
                      <a:pt x="275321" y="3649"/>
                      <a:pt x="275485" y="3868"/>
                    </a:cubicBezTo>
                    <a:lnTo>
                      <a:pt x="275485" y="3813"/>
                    </a:lnTo>
                    <a:cubicBezTo>
                      <a:pt x="338501" y="66830"/>
                      <a:pt x="338501" y="169019"/>
                      <a:pt x="275485" y="232090"/>
                    </a:cubicBezTo>
                    <a:cubicBezTo>
                      <a:pt x="270574" y="236673"/>
                      <a:pt x="262936" y="236400"/>
                      <a:pt x="258353" y="231490"/>
                    </a:cubicBezTo>
                    <a:cubicBezTo>
                      <a:pt x="254042" y="226852"/>
                      <a:pt x="254042" y="219650"/>
                      <a:pt x="258353" y="215013"/>
                    </a:cubicBezTo>
                    <a:cubicBezTo>
                      <a:pt x="311931" y="161435"/>
                      <a:pt x="311931" y="74577"/>
                      <a:pt x="258353" y="21000"/>
                    </a:cubicBezTo>
                    <a:cubicBezTo>
                      <a:pt x="253442" y="16417"/>
                      <a:pt x="253169" y="8778"/>
                      <a:pt x="257753" y="3868"/>
                    </a:cubicBezTo>
                    <a:cubicBezTo>
                      <a:pt x="262336" y="-1043"/>
                      <a:pt x="269974" y="-1316"/>
                      <a:pt x="274885" y="3267"/>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cxnSp>
            <p:nvCxnSpPr>
              <p:cNvPr id="68" name="Straight Connector 67">
                <a:extLst>
                  <a:ext uri="{FF2B5EF4-FFF2-40B4-BE49-F238E27FC236}">
                    <a16:creationId xmlns:a16="http://schemas.microsoft.com/office/drawing/2014/main" id="{84139BF7-CBDF-0B6D-FBCD-AC03D5198B46}"/>
                  </a:ext>
                </a:extLst>
              </p:cNvPr>
              <p:cNvCxnSpPr>
                <a:cxnSpLocks/>
              </p:cNvCxnSpPr>
              <p:nvPr/>
            </p:nvCxnSpPr>
            <p:spPr>
              <a:xfrm>
                <a:off x="10003815" y="3554319"/>
                <a:ext cx="870364"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2" name="Graphic 77">
                <a:extLst>
                  <a:ext uri="{FF2B5EF4-FFF2-40B4-BE49-F238E27FC236}">
                    <a16:creationId xmlns:a16="http://schemas.microsoft.com/office/drawing/2014/main" id="{8E213FC1-4F5E-C7F8-CB6B-BC245F5B0B2D}"/>
                  </a:ext>
                </a:extLst>
              </p:cNvPr>
              <p:cNvSpPr/>
              <p:nvPr/>
            </p:nvSpPr>
            <p:spPr>
              <a:xfrm>
                <a:off x="11000119" y="3432643"/>
                <a:ext cx="219038" cy="24335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1" name="TextBox 30">
                <a:extLst>
                  <a:ext uri="{FF2B5EF4-FFF2-40B4-BE49-F238E27FC236}">
                    <a16:creationId xmlns:a16="http://schemas.microsoft.com/office/drawing/2014/main" id="{74081FF8-9A23-AECC-77FC-5960CFFB1763}"/>
                  </a:ext>
                </a:extLst>
              </p:cNvPr>
              <p:cNvSpPr txBox="1"/>
              <p:nvPr/>
            </p:nvSpPr>
            <p:spPr>
              <a:xfrm rot="16200000">
                <a:off x="742839" y="3446597"/>
                <a:ext cx="1131886" cy="215444"/>
              </a:xfrm>
              <a:prstGeom prst="rect">
                <a:avLst/>
              </a:prstGeom>
              <a:noFill/>
            </p:spPr>
            <p:txBody>
              <a:bodyPr wrap="square" lIns="0" tIns="0" rIns="0" bIns="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Teams </a:t>
                </a:r>
                <a:r>
                  <a:rPr kumimoji="0" lang="en-IN" sz="1400" b="0" i="0" u="none" strike="noStrike" kern="1200" cap="none" spc="0" normalizeH="0" baseline="0" noProof="0">
                    <a:ln>
                      <a:noFill/>
                    </a:ln>
                    <a:solidFill>
                      <a:srgbClr val="5B5FC7"/>
                    </a:solidFill>
                    <a:effectLst/>
                    <a:uLnTx/>
                    <a:uFillTx/>
                    <a:latin typeface="Segoe Sans Display Semibold"/>
                    <a:ea typeface="+mn-ea"/>
                    <a:cs typeface="+mn-cs"/>
                  </a:rPr>
                  <a:t>Users</a:t>
                </a:r>
                <a:endParaRPr kumimoji="0" lang="en-US" sz="1400" b="0" i="0" u="none" strike="noStrike" kern="1200" cap="none" spc="0" normalizeH="0" baseline="0" noProof="0">
                  <a:ln>
                    <a:noFill/>
                  </a:ln>
                  <a:solidFill>
                    <a:srgbClr val="5B5FC7"/>
                  </a:solidFill>
                  <a:effectLst/>
                  <a:uLnTx/>
                  <a:uFillTx/>
                  <a:latin typeface="Segoe Sans Display Semibold"/>
                  <a:ea typeface="+mn-ea"/>
                  <a:cs typeface="+mn-cs"/>
                </a:endParaRPr>
              </a:p>
            </p:txBody>
          </p:sp>
          <p:grpSp>
            <p:nvGrpSpPr>
              <p:cNvPr id="4" name="Group 3" descr="Lines pointing towards the right">
                <a:extLst>
                  <a:ext uri="{FF2B5EF4-FFF2-40B4-BE49-F238E27FC236}">
                    <a16:creationId xmlns:a16="http://schemas.microsoft.com/office/drawing/2014/main" id="{C4F6A380-4F2F-209E-AD7B-CF5A3D8EE5C9}"/>
                  </a:ext>
                </a:extLst>
              </p:cNvPr>
              <p:cNvGrpSpPr/>
              <p:nvPr/>
            </p:nvGrpSpPr>
            <p:grpSpPr>
              <a:xfrm>
                <a:off x="2243088" y="2695575"/>
                <a:ext cx="4315028" cy="1717489"/>
                <a:chOff x="2243088" y="2695575"/>
                <a:chExt cx="4315028" cy="1717489"/>
              </a:xfrm>
            </p:grpSpPr>
            <p:cxnSp>
              <p:nvCxnSpPr>
                <p:cNvPr id="38" name="Straight Connector 37">
                  <a:extLst>
                    <a:ext uri="{FF2B5EF4-FFF2-40B4-BE49-F238E27FC236}">
                      <a16:creationId xmlns:a16="http://schemas.microsoft.com/office/drawing/2014/main" id="{730393D0-592E-E2CB-4385-E8181FE29EC0}"/>
                    </a:ext>
                  </a:extLst>
                </p:cNvPr>
                <p:cNvCxnSpPr>
                  <a:cxnSpLocks/>
                  <a:stCxn id="42" idx="3"/>
                </p:cNvCxnSpPr>
                <p:nvPr/>
              </p:nvCxnSpPr>
              <p:spPr>
                <a:xfrm flipV="1">
                  <a:off x="2243088" y="3554319"/>
                  <a:ext cx="1479440"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B84B223-C855-706A-0FE6-870118EF0086}"/>
                    </a:ext>
                  </a:extLst>
                </p:cNvPr>
                <p:cNvCxnSpPr>
                  <a:cxnSpLocks/>
                </p:cNvCxnSpPr>
                <p:nvPr/>
              </p:nvCxnSpPr>
              <p:spPr>
                <a:xfrm>
                  <a:off x="2257425" y="2695575"/>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2D6023-5661-B828-9413-48EAB2EDADB6}"/>
                    </a:ext>
                  </a:extLst>
                </p:cNvPr>
                <p:cNvCxnSpPr>
                  <a:cxnSpLocks/>
                </p:cNvCxnSpPr>
                <p:nvPr/>
              </p:nvCxnSpPr>
              <p:spPr>
                <a:xfrm flipH="1">
                  <a:off x="2257425" y="3551051"/>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A3B11D-50A8-E8A0-4DCF-18CCC39D9405}"/>
                    </a:ext>
                  </a:extLst>
                </p:cNvPr>
                <p:cNvCxnSpPr>
                  <a:cxnSpLocks/>
                </p:cNvCxnSpPr>
                <p:nvPr/>
              </p:nvCxnSpPr>
              <p:spPr>
                <a:xfrm>
                  <a:off x="4504507" y="3554319"/>
                  <a:ext cx="2053609"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C2E0197F-A0C3-622D-D6BB-D5755181A285}"/>
                  </a:ext>
                </a:extLst>
              </p:cNvPr>
              <p:cNvSpPr txBox="1"/>
              <p:nvPr/>
            </p:nvSpPr>
            <p:spPr>
              <a:xfrm>
                <a:off x="3293262" y="2504074"/>
                <a:ext cx="1829524" cy="29151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Microsoft-managed</a:t>
                </a:r>
              </a:p>
            </p:txBody>
          </p:sp>
          <p:sp>
            <p:nvSpPr>
              <p:cNvPr id="32" name="TextBox 31">
                <a:extLst>
                  <a:ext uri="{FF2B5EF4-FFF2-40B4-BE49-F238E27FC236}">
                    <a16:creationId xmlns:a16="http://schemas.microsoft.com/office/drawing/2014/main" id="{AF49616A-111C-BF43-669B-8CBE4625CAA5}"/>
                  </a:ext>
                </a:extLst>
              </p:cNvPr>
              <p:cNvSpPr txBox="1"/>
              <p:nvPr/>
            </p:nvSpPr>
            <p:spPr>
              <a:xfrm>
                <a:off x="3642081" y="4253998"/>
                <a:ext cx="1131886"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Teams Phone</a:t>
                </a:r>
                <a:endParaRPr kumimoji="0" lang="en-US" sz="1400" b="0" i="0" u="none" strike="noStrike" kern="1200" cap="none" spc="0" normalizeH="0" baseline="0" noProof="0">
                  <a:ln>
                    <a:noFill/>
                  </a:ln>
                  <a:solidFill>
                    <a:srgbClr val="5B5FC7"/>
                  </a:solidFill>
                  <a:effectLst/>
                  <a:uLnTx/>
                  <a:uFillTx/>
                  <a:latin typeface="Segoe Sans Display Semibold"/>
                  <a:ea typeface="+mn-ea"/>
                  <a:cs typeface="+mn-cs"/>
                </a:endParaRPr>
              </a:p>
            </p:txBody>
          </p:sp>
          <p:sp>
            <p:nvSpPr>
              <p:cNvPr id="91" name="TextBox 90">
                <a:extLst>
                  <a:ext uri="{FF2B5EF4-FFF2-40B4-BE49-F238E27FC236}">
                    <a16:creationId xmlns:a16="http://schemas.microsoft.com/office/drawing/2014/main" id="{A5301ACE-A525-EBA8-3761-3C334721D3E2}"/>
                  </a:ext>
                </a:extLst>
              </p:cNvPr>
              <p:cNvSpPr txBox="1"/>
              <p:nvPr/>
            </p:nvSpPr>
            <p:spPr>
              <a:xfrm>
                <a:off x="5650376" y="2504074"/>
                <a:ext cx="1829524" cy="29151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Operator-managed</a:t>
                </a:r>
              </a:p>
            </p:txBody>
          </p:sp>
          <p:sp>
            <p:nvSpPr>
              <p:cNvPr id="65" name="TextBox 64">
                <a:extLst>
                  <a:ext uri="{FF2B5EF4-FFF2-40B4-BE49-F238E27FC236}">
                    <a16:creationId xmlns:a16="http://schemas.microsoft.com/office/drawing/2014/main" id="{CBC3B685-9CB4-9AB8-4071-132F4ABF1196}"/>
                  </a:ext>
                </a:extLst>
              </p:cNvPr>
              <p:cNvSpPr txBox="1"/>
              <p:nvPr/>
            </p:nvSpPr>
            <p:spPr>
              <a:xfrm>
                <a:off x="7162733" y="3789778"/>
                <a:ext cx="892069" cy="184666"/>
              </a:xfrm>
              <a:prstGeom prst="rect">
                <a:avLst/>
              </a:prstGeom>
              <a:noFill/>
            </p:spPr>
            <p:txBody>
              <a:bodyPr wrap="square" lIns="0" tIns="0" rIns="0" bIns="0">
                <a:spAutoFit/>
              </a:bodyPr>
              <a:lstStyle/>
              <a:p>
                <a:pPr marL="0" marR="0" lvl="0" indent="0" algn="l" defTabSz="896386" rtl="0" eaLnBrk="1" fontAlgn="base" latinLnBrk="0" hangingPunct="1">
                  <a:lnSpc>
                    <a:spcPct val="100000"/>
                  </a:lnSpc>
                  <a:spcBef>
                    <a:spcPts val="0"/>
                  </a:spcBef>
                  <a:spcAft>
                    <a:spcPts val="600"/>
                  </a:spcAft>
                  <a:buClrTx/>
                  <a:buSzTx/>
                  <a:buFontTx/>
                  <a:buNone/>
                  <a:tabLst/>
                  <a:defRPr/>
                </a:pPr>
                <a:r>
                  <a:rPr kumimoji="0" lang="en-BE" sz="1200" b="0" i="0" u="none" strike="noStrike" kern="1200" cap="none" spc="0" normalizeH="0" baseline="0" noProof="0">
                    <a:ln>
                      <a:noFill/>
                    </a:ln>
                    <a:solidFill>
                      <a:srgbClr val="000000"/>
                    </a:solidFill>
                    <a:effectLst/>
                    <a:uLnTx/>
                    <a:uFillTx/>
                    <a:latin typeface="Segoe Sans Display Semibold"/>
                    <a:ea typeface="+mn-ea"/>
                    <a:cs typeface="+mn-cs"/>
                  </a:rPr>
                  <a:t>Voice Trunk</a:t>
                </a:r>
              </a:p>
            </p:txBody>
          </p:sp>
          <p:sp>
            <p:nvSpPr>
              <p:cNvPr id="90" name="TextBox 89">
                <a:extLst>
                  <a:ext uri="{FF2B5EF4-FFF2-40B4-BE49-F238E27FC236}">
                    <a16:creationId xmlns:a16="http://schemas.microsoft.com/office/drawing/2014/main" id="{2D9FBD89-A3D5-05DD-8EF9-6A8DF6162DD7}"/>
                  </a:ext>
                </a:extLst>
              </p:cNvPr>
              <p:cNvSpPr txBox="1"/>
              <p:nvPr/>
            </p:nvSpPr>
            <p:spPr>
              <a:xfrm>
                <a:off x="6228520" y="4253998"/>
                <a:ext cx="1131886"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SBCaaS</a:t>
                </a:r>
              </a:p>
            </p:txBody>
          </p:sp>
          <p:sp>
            <p:nvSpPr>
              <p:cNvPr id="69" name="TextBox 68">
                <a:extLst>
                  <a:ext uri="{FF2B5EF4-FFF2-40B4-BE49-F238E27FC236}">
                    <a16:creationId xmlns:a16="http://schemas.microsoft.com/office/drawing/2014/main" id="{38C7734E-FD2B-72D6-C1D4-2253CF2A96D5}"/>
                  </a:ext>
                </a:extLst>
              </p:cNvPr>
              <p:cNvSpPr txBox="1"/>
              <p:nvPr/>
            </p:nvSpPr>
            <p:spPr>
              <a:xfrm>
                <a:off x="8870015" y="4253998"/>
                <a:ext cx="1296608"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PSTN Network</a:t>
                </a:r>
              </a:p>
            </p:txBody>
          </p:sp>
        </p:grpSp>
      </p:grpSp>
      <p:sp>
        <p:nvSpPr>
          <p:cNvPr id="79" name="Graphic 87">
            <a:extLst>
              <a:ext uri="{FF2B5EF4-FFF2-40B4-BE49-F238E27FC236}">
                <a16:creationId xmlns:a16="http://schemas.microsoft.com/office/drawing/2014/main" id="{874BC0D2-126F-F656-9C9A-EF1E3B3B3351}"/>
              </a:ext>
              <a:ext uri="{C183D7F6-B498-43B3-948B-1728B52AA6E4}">
                <adec:decorative xmlns:adec="http://schemas.microsoft.com/office/drawing/2017/decorative" val="1"/>
              </a:ext>
            </a:extLst>
          </p:cNvPr>
          <p:cNvSpPr/>
          <p:nvPr/>
        </p:nvSpPr>
        <p:spPr>
          <a:xfrm>
            <a:off x="793888" y="5755194"/>
            <a:ext cx="280056" cy="386256"/>
          </a:xfrm>
          <a:custGeom>
            <a:avLst/>
            <a:gdLst>
              <a:gd name="connsiteX0" fmla="*/ 98602 w 219958"/>
              <a:gd name="connsiteY0" fmla="*/ 72052 h 303370"/>
              <a:gd name="connsiteX1" fmla="*/ 109979 w 219958"/>
              <a:gd name="connsiteY1" fmla="*/ 60675 h 303370"/>
              <a:gd name="connsiteX2" fmla="*/ 121357 w 219958"/>
              <a:gd name="connsiteY2" fmla="*/ 72052 h 303370"/>
              <a:gd name="connsiteX3" fmla="*/ 121357 w 219958"/>
              <a:gd name="connsiteY3" fmla="*/ 94807 h 303370"/>
              <a:gd name="connsiteX4" fmla="*/ 109979 w 219958"/>
              <a:gd name="connsiteY4" fmla="*/ 106184 h 303370"/>
              <a:gd name="connsiteX5" fmla="*/ 98602 w 219958"/>
              <a:gd name="connsiteY5" fmla="*/ 94807 h 303370"/>
              <a:gd name="connsiteX6" fmla="*/ 98602 w 219958"/>
              <a:gd name="connsiteY6" fmla="*/ 72052 h 303370"/>
              <a:gd name="connsiteX7" fmla="*/ 174910 w 219958"/>
              <a:gd name="connsiteY7" fmla="*/ 94280 h 303370"/>
              <a:gd name="connsiteX8" fmla="*/ 158821 w 219958"/>
              <a:gd name="connsiteY8" fmla="*/ 94280 h 303370"/>
              <a:gd name="connsiteX9" fmla="*/ 142731 w 219958"/>
              <a:gd name="connsiteY9" fmla="*/ 110370 h 303370"/>
              <a:gd name="connsiteX10" fmla="*/ 142731 w 219958"/>
              <a:gd name="connsiteY10" fmla="*/ 126460 h 303370"/>
              <a:gd name="connsiteX11" fmla="*/ 158821 w 219958"/>
              <a:gd name="connsiteY11" fmla="*/ 126460 h 303370"/>
              <a:gd name="connsiteX12" fmla="*/ 174910 w 219958"/>
              <a:gd name="connsiteY12" fmla="*/ 110370 h 303370"/>
              <a:gd name="connsiteX13" fmla="*/ 174910 w 219958"/>
              <a:gd name="connsiteY13" fmla="*/ 94280 h 303370"/>
              <a:gd name="connsiteX14" fmla="*/ 61138 w 219958"/>
              <a:gd name="connsiteY14" fmla="*/ 94280 h 303370"/>
              <a:gd name="connsiteX15" fmla="*/ 45049 w 219958"/>
              <a:gd name="connsiteY15" fmla="*/ 94280 h 303370"/>
              <a:gd name="connsiteX16" fmla="*/ 45049 w 219958"/>
              <a:gd name="connsiteY16" fmla="*/ 110370 h 303370"/>
              <a:gd name="connsiteX17" fmla="*/ 61139 w 219958"/>
              <a:gd name="connsiteY17" fmla="*/ 126460 h 303370"/>
              <a:gd name="connsiteX18" fmla="*/ 77228 w 219958"/>
              <a:gd name="connsiteY18" fmla="*/ 126460 h 303370"/>
              <a:gd name="connsiteX19" fmla="*/ 77228 w 219958"/>
              <a:gd name="connsiteY19" fmla="*/ 110370 h 303370"/>
              <a:gd name="connsiteX20" fmla="*/ 61138 w 219958"/>
              <a:gd name="connsiteY20" fmla="*/ 94280 h 303370"/>
              <a:gd name="connsiteX21" fmla="*/ 109979 w 219958"/>
              <a:gd name="connsiteY21" fmla="*/ 0 h 303370"/>
              <a:gd name="connsiteX22" fmla="*/ 219959 w 219958"/>
              <a:gd name="connsiteY22" fmla="*/ 109979 h 303370"/>
              <a:gd name="connsiteX23" fmla="*/ 179561 w 219958"/>
              <a:gd name="connsiteY23" fmla="*/ 197082 h 303370"/>
              <a:gd name="connsiteX24" fmla="*/ 176905 w 219958"/>
              <a:gd name="connsiteY24" fmla="*/ 201107 h 303370"/>
              <a:gd name="connsiteX25" fmla="*/ 176428 w 219958"/>
              <a:gd name="connsiteY25" fmla="*/ 202658 h 303370"/>
              <a:gd name="connsiteX26" fmla="*/ 159270 w 219958"/>
              <a:gd name="connsiteY26" fmla="*/ 276923 h 303370"/>
              <a:gd name="connsiteX27" fmla="*/ 128641 w 219958"/>
              <a:gd name="connsiteY27" fmla="*/ 303271 h 303370"/>
              <a:gd name="connsiteX28" fmla="*/ 126014 w 219958"/>
              <a:gd name="connsiteY28" fmla="*/ 303371 h 303370"/>
              <a:gd name="connsiteX29" fmla="*/ 93950 w 219958"/>
              <a:gd name="connsiteY29" fmla="*/ 303371 h 303370"/>
              <a:gd name="connsiteX30" fmla="*/ 61381 w 219958"/>
              <a:gd name="connsiteY30" fmla="*/ 279451 h 303370"/>
              <a:gd name="connsiteX31" fmla="*/ 60692 w 219958"/>
              <a:gd name="connsiteY31" fmla="*/ 276913 h 303370"/>
              <a:gd name="connsiteX32" fmla="*/ 43557 w 219958"/>
              <a:gd name="connsiteY32" fmla="*/ 202661 h 303370"/>
              <a:gd name="connsiteX33" fmla="*/ 40420 w 219958"/>
              <a:gd name="connsiteY33" fmla="*/ 197081 h 303370"/>
              <a:gd name="connsiteX34" fmla="*/ 93 w 219958"/>
              <a:gd name="connsiteY34" fmla="*/ 114504 h 303370"/>
              <a:gd name="connsiteX35" fmla="*/ 0 w 219958"/>
              <a:gd name="connsiteY35" fmla="*/ 109979 h 303370"/>
              <a:gd name="connsiteX36" fmla="*/ 59 w 219958"/>
              <a:gd name="connsiteY36" fmla="*/ 106349 h 303370"/>
              <a:gd name="connsiteX37" fmla="*/ 109979 w 219958"/>
              <a:gd name="connsiteY37" fmla="*/ 0 h 303370"/>
              <a:gd name="connsiteX38" fmla="*/ 142063 w 219958"/>
              <a:gd name="connsiteY38" fmla="*/ 250268 h 303370"/>
              <a:gd name="connsiteX39" fmla="*/ 77881 w 219958"/>
              <a:gd name="connsiteY39" fmla="*/ 250268 h 303370"/>
              <a:gd name="connsiteX40" fmla="*/ 82864 w 219958"/>
              <a:gd name="connsiteY40" fmla="*/ 271797 h 303370"/>
              <a:gd name="connsiteX41" fmla="*/ 92384 w 219958"/>
              <a:gd name="connsiteY41" fmla="*/ 280509 h 303370"/>
              <a:gd name="connsiteX42" fmla="*/ 93950 w 219958"/>
              <a:gd name="connsiteY42" fmla="*/ 280616 h 303370"/>
              <a:gd name="connsiteX43" fmla="*/ 126014 w 219958"/>
              <a:gd name="connsiteY43" fmla="*/ 280616 h 303370"/>
              <a:gd name="connsiteX44" fmla="*/ 136643 w 219958"/>
              <a:gd name="connsiteY44" fmla="*/ 273302 h 303370"/>
              <a:gd name="connsiteX45" fmla="*/ 137100 w 219958"/>
              <a:gd name="connsiteY45" fmla="*/ 271800 h 303370"/>
              <a:gd name="connsiteX46" fmla="*/ 142063 w 219958"/>
              <a:gd name="connsiteY46" fmla="*/ 250268 h 303370"/>
              <a:gd name="connsiteX47" fmla="*/ 109979 w 219958"/>
              <a:gd name="connsiteY47" fmla="*/ 22754 h 303370"/>
              <a:gd name="connsiteX48" fmla="*/ 22817 w 219958"/>
              <a:gd name="connsiteY48" fmla="*/ 106634 h 303370"/>
              <a:gd name="connsiteX49" fmla="*/ 22754 w 219958"/>
              <a:gd name="connsiteY49" fmla="*/ 109979 h 303370"/>
              <a:gd name="connsiteX50" fmla="*/ 22856 w 219958"/>
              <a:gd name="connsiteY50" fmla="*/ 114182 h 303370"/>
              <a:gd name="connsiteX51" fmla="*/ 56319 w 219958"/>
              <a:gd name="connsiteY51" fmla="*/ 180802 h 303370"/>
              <a:gd name="connsiteX52" fmla="*/ 64990 w 219958"/>
              <a:gd name="connsiteY52" fmla="*/ 194854 h 303370"/>
              <a:gd name="connsiteX53" fmla="*/ 65728 w 219958"/>
              <a:gd name="connsiteY53" fmla="*/ 197546 h 303370"/>
              <a:gd name="connsiteX54" fmla="*/ 72632 w 219958"/>
              <a:gd name="connsiteY54" fmla="*/ 227514 h 303370"/>
              <a:gd name="connsiteX55" fmla="*/ 98602 w 219958"/>
              <a:gd name="connsiteY55" fmla="*/ 227514 h 303370"/>
              <a:gd name="connsiteX56" fmla="*/ 98602 w 219958"/>
              <a:gd name="connsiteY56" fmla="*/ 132724 h 303370"/>
              <a:gd name="connsiteX57" fmla="*/ 109979 w 219958"/>
              <a:gd name="connsiteY57" fmla="*/ 121346 h 303370"/>
              <a:gd name="connsiteX58" fmla="*/ 121357 w 219958"/>
              <a:gd name="connsiteY58" fmla="*/ 132724 h 303370"/>
              <a:gd name="connsiteX59" fmla="*/ 121357 w 219958"/>
              <a:gd name="connsiteY59" fmla="*/ 227514 h 303370"/>
              <a:gd name="connsiteX60" fmla="*/ 147312 w 219958"/>
              <a:gd name="connsiteY60" fmla="*/ 227514 h 303370"/>
              <a:gd name="connsiteX61" fmla="*/ 154258 w 219958"/>
              <a:gd name="connsiteY61" fmla="*/ 197536 h 303370"/>
              <a:gd name="connsiteX62" fmla="*/ 161744 w 219958"/>
              <a:gd name="connsiteY62" fmla="*/ 182838 h 303370"/>
              <a:gd name="connsiteX63" fmla="*/ 163659 w 219958"/>
              <a:gd name="connsiteY63" fmla="*/ 180808 h 303370"/>
              <a:gd name="connsiteX64" fmla="*/ 197103 w 219958"/>
              <a:gd name="connsiteY64" fmla="*/ 114182 h 303370"/>
              <a:gd name="connsiteX65" fmla="*/ 197205 w 219958"/>
              <a:gd name="connsiteY65" fmla="*/ 109979 h 303370"/>
              <a:gd name="connsiteX66" fmla="*/ 197141 w 219958"/>
              <a:gd name="connsiteY66" fmla="*/ 106634 h 303370"/>
              <a:gd name="connsiteX67" fmla="*/ 109979 w 219958"/>
              <a:gd name="connsiteY67" fmla="*/ 22754 h 3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958" h="303370">
                <a:moveTo>
                  <a:pt x="98602" y="72052"/>
                </a:moveTo>
                <a:cubicBezTo>
                  <a:pt x="98602" y="65768"/>
                  <a:pt x="103696" y="60675"/>
                  <a:pt x="109979" y="60675"/>
                </a:cubicBezTo>
                <a:cubicBezTo>
                  <a:pt x="116263" y="60675"/>
                  <a:pt x="121357" y="65768"/>
                  <a:pt x="121357" y="72052"/>
                </a:cubicBezTo>
                <a:lnTo>
                  <a:pt x="121357" y="94807"/>
                </a:lnTo>
                <a:cubicBezTo>
                  <a:pt x="121357" y="101090"/>
                  <a:pt x="116263" y="106184"/>
                  <a:pt x="109979" y="106184"/>
                </a:cubicBezTo>
                <a:cubicBezTo>
                  <a:pt x="103696" y="106184"/>
                  <a:pt x="98602" y="101090"/>
                  <a:pt x="98602" y="94807"/>
                </a:cubicBezTo>
                <a:lnTo>
                  <a:pt x="98602" y="72052"/>
                </a:lnTo>
                <a:close/>
                <a:moveTo>
                  <a:pt x="174910" y="94280"/>
                </a:moveTo>
                <a:cubicBezTo>
                  <a:pt x="170467" y="89837"/>
                  <a:pt x="163264" y="89837"/>
                  <a:pt x="158821" y="94280"/>
                </a:cubicBezTo>
                <a:lnTo>
                  <a:pt x="142731" y="110370"/>
                </a:lnTo>
                <a:cubicBezTo>
                  <a:pt x="138287" y="114813"/>
                  <a:pt x="138287" y="122017"/>
                  <a:pt x="142731" y="126460"/>
                </a:cubicBezTo>
                <a:cubicBezTo>
                  <a:pt x="147174" y="130903"/>
                  <a:pt x="154378" y="130903"/>
                  <a:pt x="158821" y="126460"/>
                </a:cubicBezTo>
                <a:lnTo>
                  <a:pt x="174910" y="110370"/>
                </a:lnTo>
                <a:cubicBezTo>
                  <a:pt x="179353" y="105927"/>
                  <a:pt x="179353" y="98723"/>
                  <a:pt x="174910" y="94280"/>
                </a:cubicBezTo>
                <a:close/>
                <a:moveTo>
                  <a:pt x="61138" y="94280"/>
                </a:moveTo>
                <a:cubicBezTo>
                  <a:pt x="56695" y="89837"/>
                  <a:pt x="49492" y="89837"/>
                  <a:pt x="45049" y="94280"/>
                </a:cubicBezTo>
                <a:cubicBezTo>
                  <a:pt x="40605" y="98723"/>
                  <a:pt x="40605" y="105927"/>
                  <a:pt x="45049" y="110370"/>
                </a:cubicBezTo>
                <a:lnTo>
                  <a:pt x="61139" y="126460"/>
                </a:lnTo>
                <a:cubicBezTo>
                  <a:pt x="65582" y="130903"/>
                  <a:pt x="72785" y="130903"/>
                  <a:pt x="77228" y="126460"/>
                </a:cubicBezTo>
                <a:cubicBezTo>
                  <a:pt x="81672" y="122017"/>
                  <a:pt x="81672" y="114813"/>
                  <a:pt x="77228" y="110370"/>
                </a:cubicBezTo>
                <a:lnTo>
                  <a:pt x="61138" y="94280"/>
                </a:lnTo>
                <a:close/>
                <a:moveTo>
                  <a:pt x="109979" y="0"/>
                </a:moveTo>
                <a:cubicBezTo>
                  <a:pt x="170720" y="0"/>
                  <a:pt x="219959" y="49239"/>
                  <a:pt x="219959" y="109979"/>
                </a:cubicBezTo>
                <a:cubicBezTo>
                  <a:pt x="219959" y="141775"/>
                  <a:pt x="206296" y="170957"/>
                  <a:pt x="179561" y="197082"/>
                </a:cubicBezTo>
                <a:cubicBezTo>
                  <a:pt x="178394" y="198223"/>
                  <a:pt x="177490" y="199596"/>
                  <a:pt x="176905" y="201107"/>
                </a:cubicBezTo>
                <a:lnTo>
                  <a:pt x="176428" y="202658"/>
                </a:lnTo>
                <a:lnTo>
                  <a:pt x="159270" y="276923"/>
                </a:lnTo>
                <a:cubicBezTo>
                  <a:pt x="155892" y="291545"/>
                  <a:pt x="143406" y="302137"/>
                  <a:pt x="128641" y="303271"/>
                </a:cubicBezTo>
                <a:lnTo>
                  <a:pt x="126014" y="303371"/>
                </a:lnTo>
                <a:lnTo>
                  <a:pt x="93950" y="303371"/>
                </a:lnTo>
                <a:cubicBezTo>
                  <a:pt x="78939" y="303371"/>
                  <a:pt x="65804" y="293585"/>
                  <a:pt x="61381" y="279451"/>
                </a:cubicBezTo>
                <a:lnTo>
                  <a:pt x="60692" y="276913"/>
                </a:lnTo>
                <a:lnTo>
                  <a:pt x="43557" y="202661"/>
                </a:lnTo>
                <a:cubicBezTo>
                  <a:pt x="43067" y="200539"/>
                  <a:pt x="41978" y="198602"/>
                  <a:pt x="40420" y="197081"/>
                </a:cubicBezTo>
                <a:cubicBezTo>
                  <a:pt x="14944" y="172199"/>
                  <a:pt x="1332" y="144547"/>
                  <a:pt x="93" y="114504"/>
                </a:cubicBezTo>
                <a:lnTo>
                  <a:pt x="0" y="109979"/>
                </a:lnTo>
                <a:lnTo>
                  <a:pt x="59" y="106349"/>
                </a:lnTo>
                <a:cubicBezTo>
                  <a:pt x="1974" y="47290"/>
                  <a:pt x="50454" y="0"/>
                  <a:pt x="109979" y="0"/>
                </a:cubicBezTo>
                <a:close/>
                <a:moveTo>
                  <a:pt x="142063" y="250268"/>
                </a:moveTo>
                <a:lnTo>
                  <a:pt x="77881" y="250268"/>
                </a:lnTo>
                <a:lnTo>
                  <a:pt x="82864" y="271797"/>
                </a:lnTo>
                <a:cubicBezTo>
                  <a:pt x="83935" y="276443"/>
                  <a:pt x="87767" y="279870"/>
                  <a:pt x="92384" y="280509"/>
                </a:cubicBezTo>
                <a:lnTo>
                  <a:pt x="93950" y="280616"/>
                </a:lnTo>
                <a:lnTo>
                  <a:pt x="126014" y="280616"/>
                </a:lnTo>
                <a:cubicBezTo>
                  <a:pt x="130782" y="280616"/>
                  <a:pt x="134980" y="277655"/>
                  <a:pt x="136643" y="273302"/>
                </a:cubicBezTo>
                <a:lnTo>
                  <a:pt x="137100" y="271800"/>
                </a:lnTo>
                <a:lnTo>
                  <a:pt x="142063" y="250268"/>
                </a:lnTo>
                <a:close/>
                <a:moveTo>
                  <a:pt x="109979" y="22754"/>
                </a:moveTo>
                <a:cubicBezTo>
                  <a:pt x="62927" y="22754"/>
                  <a:pt x="24576" y="60011"/>
                  <a:pt x="22817" y="106634"/>
                </a:cubicBezTo>
                <a:lnTo>
                  <a:pt x="22754" y="109979"/>
                </a:lnTo>
                <a:lnTo>
                  <a:pt x="22856" y="114182"/>
                </a:lnTo>
                <a:cubicBezTo>
                  <a:pt x="24011" y="137896"/>
                  <a:pt x="35000" y="159980"/>
                  <a:pt x="56319" y="180802"/>
                </a:cubicBezTo>
                <a:cubicBezTo>
                  <a:pt x="60326" y="184716"/>
                  <a:pt x="63297" y="189544"/>
                  <a:pt x="64990" y="194854"/>
                </a:cubicBezTo>
                <a:lnTo>
                  <a:pt x="65728" y="197546"/>
                </a:lnTo>
                <a:lnTo>
                  <a:pt x="72632" y="227514"/>
                </a:lnTo>
                <a:lnTo>
                  <a:pt x="98602" y="227514"/>
                </a:lnTo>
                <a:lnTo>
                  <a:pt x="98602" y="132724"/>
                </a:lnTo>
                <a:cubicBezTo>
                  <a:pt x="98602" y="126440"/>
                  <a:pt x="103696" y="121346"/>
                  <a:pt x="109979" y="121346"/>
                </a:cubicBezTo>
                <a:cubicBezTo>
                  <a:pt x="116263" y="121346"/>
                  <a:pt x="121357" y="126440"/>
                  <a:pt x="121357" y="132724"/>
                </a:cubicBezTo>
                <a:lnTo>
                  <a:pt x="121357" y="227514"/>
                </a:lnTo>
                <a:lnTo>
                  <a:pt x="147312" y="227514"/>
                </a:lnTo>
                <a:lnTo>
                  <a:pt x="154258" y="197536"/>
                </a:lnTo>
                <a:cubicBezTo>
                  <a:pt x="155517" y="192084"/>
                  <a:pt x="158094" y="187040"/>
                  <a:pt x="161744" y="182838"/>
                </a:cubicBezTo>
                <a:lnTo>
                  <a:pt x="163659" y="180808"/>
                </a:lnTo>
                <a:cubicBezTo>
                  <a:pt x="184966" y="159986"/>
                  <a:pt x="195949" y="137901"/>
                  <a:pt x="197103" y="114182"/>
                </a:cubicBezTo>
                <a:lnTo>
                  <a:pt x="197205" y="109979"/>
                </a:lnTo>
                <a:lnTo>
                  <a:pt x="197141" y="106634"/>
                </a:lnTo>
                <a:cubicBezTo>
                  <a:pt x="195383" y="60011"/>
                  <a:pt x="157033" y="22754"/>
                  <a:pt x="109979" y="22754"/>
                </a:cubicBezTo>
                <a:close/>
              </a:path>
            </a:pathLst>
          </a:custGeom>
          <a:solidFill>
            <a:srgbClr val="F5F5F5"/>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5" name="Transform">
            <a:extLst>
              <a:ext uri="{FF2B5EF4-FFF2-40B4-BE49-F238E27FC236}">
                <a16:creationId xmlns:a16="http://schemas.microsoft.com/office/drawing/2014/main" id="{56E6CC5E-C192-5D60-73D1-BEA94A1F0ED7}"/>
              </a:ext>
            </a:extLst>
          </p:cNvPr>
          <p:cNvSpPr txBox="1">
            <a:spLocks/>
          </p:cNvSpPr>
          <p:nvPr/>
        </p:nvSpPr>
        <p:spPr>
          <a:xfrm>
            <a:off x="1259809" y="5726723"/>
            <a:ext cx="10204401" cy="443198"/>
          </a:xfrm>
          <a:prstGeom prst="rect">
            <a:avLst/>
          </a:prstGeom>
          <a:noFill/>
          <a:ln w="25400" cap="rnd">
            <a:noFill/>
          </a:ln>
        </p:spPr>
        <p:txBody>
          <a:bodyPr wrap="square" lIns="0" tIns="27432" rIns="0" bIns="27432" rtlCol="0" anchor="ctr" anchorCtr="0">
            <a:spAutoFit/>
          </a:bodyPr>
          <a:lstStyle>
            <a:defPPr>
              <a:defRPr lang="en-US"/>
            </a:defPPr>
            <a:lvl1pPr defTabSz="914102" fontAlgn="base">
              <a:lnSpc>
                <a:spcPct val="90000"/>
              </a:lnSpc>
              <a:spcBef>
                <a:spcPts val="1200"/>
              </a:spcBef>
              <a:spcAft>
                <a:spcPct val="0"/>
              </a:spcAft>
              <a:buSzPct val="90000"/>
              <a:defRPr sz="16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102" rtl="0" eaLnBrk="1" fontAlgn="base" latinLnBrk="0" hangingPunct="1">
              <a:lnSpc>
                <a:spcPct val="90000"/>
              </a:lnSpc>
              <a:spcBef>
                <a:spcPts val="1200"/>
              </a:spcBef>
              <a:spcAft>
                <a:spcPct val="0"/>
              </a:spcAft>
              <a:buClrTx/>
              <a:buSzPct val="90000"/>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rPr>
              <a:t>Tip: </a:t>
            </a:r>
            <a:r>
              <a:rPr kumimoji="0" lang="en-US" sz="1400" b="0" i="0" u="none" strike="noStrike" kern="0" cap="none" spc="0" normalizeH="0" baseline="0" noProof="0">
                <a:ln>
                  <a:noFill/>
                </a:ln>
                <a:solidFill>
                  <a:srgbClr val="FFFFFF"/>
                </a:solidFill>
                <a:effectLst/>
                <a:uLnTx/>
                <a:uFillTx/>
                <a:latin typeface="Segoe Sans Text"/>
                <a:ea typeface="+mn-ea"/>
                <a:cs typeface="Segoe UI" panose="020B0502040204020203" pitchFamily="34" charset="0"/>
              </a:rPr>
              <a:t>Operator Connect integrates the telephony infrastructure of your choice Operator directly into Teams and does not require any customer provided infrastructure.</a:t>
            </a:r>
          </a:p>
        </p:txBody>
      </p:sp>
    </p:spTree>
    <p:extLst>
      <p:ext uri="{BB962C8B-B14F-4D97-AF65-F5344CB8AC3E}">
        <p14:creationId xmlns:p14="http://schemas.microsoft.com/office/powerpoint/2010/main" val="31332234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73AC0-C0E2-4EFF-AD00-1CBAEA66F79C}"/>
              </a:ext>
            </a:extLst>
          </p:cNvPr>
          <p:cNvSpPr>
            <a:spLocks noGrp="1"/>
          </p:cNvSpPr>
          <p:nvPr>
            <p:ph type="title"/>
          </p:nvPr>
        </p:nvSpPr>
        <p:spPr>
          <a:xfrm>
            <a:off x="588263" y="457200"/>
            <a:ext cx="11018520" cy="430887"/>
          </a:xfrm>
        </p:spPr>
        <p:txBody>
          <a:bodyPr/>
          <a:lstStyle/>
          <a:p>
            <a:pPr lvl="0"/>
            <a:r>
              <a:rPr lang="en-US" b="0">
                <a:ea typeface="+mj-ea"/>
                <a:cs typeface="+mj-cs"/>
              </a:rPr>
              <a:t>Direct Routing</a:t>
            </a:r>
          </a:p>
        </p:txBody>
      </p:sp>
      <p:grpSp>
        <p:nvGrpSpPr>
          <p:cNvPr id="3" name="Group 2">
            <a:extLst>
              <a:ext uri="{FF2B5EF4-FFF2-40B4-BE49-F238E27FC236}">
                <a16:creationId xmlns:a16="http://schemas.microsoft.com/office/drawing/2014/main" id="{CDD2B490-A1B2-F74E-D128-D31E145EFADF}"/>
              </a:ext>
              <a:ext uri="{C183D7F6-B498-43B3-948B-1728B52AA6E4}">
                <adec:decorative xmlns:adec="http://schemas.microsoft.com/office/drawing/2017/decorative" val="1"/>
              </a:ext>
            </a:extLst>
          </p:cNvPr>
          <p:cNvGrpSpPr/>
          <p:nvPr/>
        </p:nvGrpSpPr>
        <p:grpSpPr>
          <a:xfrm>
            <a:off x="0" y="1130377"/>
            <a:ext cx="12192000" cy="5727623"/>
            <a:chOff x="0" y="1130377"/>
            <a:chExt cx="12192000" cy="5727623"/>
          </a:xfrm>
        </p:grpSpPr>
        <p:pic>
          <p:nvPicPr>
            <p:cNvPr id="12" name="Picture 11">
              <a:extLst>
                <a:ext uri="{FF2B5EF4-FFF2-40B4-BE49-F238E27FC236}">
                  <a16:creationId xmlns:a16="http://schemas.microsoft.com/office/drawing/2014/main" id="{0B140103-DCB7-76F7-0580-3D77E671B74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15" name="Rectangle 14">
              <a:extLst>
                <a:ext uri="{FF2B5EF4-FFF2-40B4-BE49-F238E27FC236}">
                  <a16:creationId xmlns:a16="http://schemas.microsoft.com/office/drawing/2014/main" id="{72FD325F-4F59-1D42-7ABF-00F14824E030}"/>
                </a:ext>
              </a:extLst>
            </p:cNvPr>
            <p:cNvSpPr>
              <a:spLocks/>
            </p:cNvSpPr>
            <p:nvPr/>
          </p:nvSpPr>
          <p:spPr bwMode="auto">
            <a:xfrm>
              <a:off x="0" y="2376713"/>
              <a:ext cx="5524499" cy="3733801"/>
            </a:xfrm>
            <a:prstGeom prst="rect">
              <a:avLst/>
            </a:prstGeom>
            <a:solidFill>
              <a:schemeClr val="bg1">
                <a:lumMod val="95000"/>
              </a:schemeClr>
            </a:solidFill>
            <a:ln w="12700" cap="flat">
              <a:solidFill>
                <a:schemeClr val="bg1"/>
              </a:solidFill>
              <a:prstDash val="solid"/>
              <a:miter/>
            </a:ln>
            <a:effectLst>
              <a:outerShdw blurRad="381000" dist="292100" dir="5400000" sx="92000" sy="92000" algn="t" rotWithShape="0">
                <a:schemeClr val="tx2">
                  <a:alpha val="1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51F6D"/>
                </a:solidFill>
                <a:effectLst/>
                <a:uLnTx/>
                <a:uFillTx/>
                <a:latin typeface="Calibri Light"/>
                <a:ea typeface="+mn-ea"/>
                <a:cs typeface="+mn-cs"/>
              </a:endParaRPr>
            </a:p>
          </p:txBody>
        </p:sp>
        <p:sp>
          <p:nvSpPr>
            <p:cNvPr id="16" name="Rectangle: Rounded Corners 15">
              <a:extLst>
                <a:ext uri="{FF2B5EF4-FFF2-40B4-BE49-F238E27FC236}">
                  <a16:creationId xmlns:a16="http://schemas.microsoft.com/office/drawing/2014/main" id="{B6544EBF-DD60-09F8-6742-DE5B75885AB2}"/>
                </a:ext>
                <a:ext uri="{C183D7F6-B498-43B3-948B-1728B52AA6E4}">
                  <adec:decorative xmlns:adec="http://schemas.microsoft.com/office/drawing/2017/decorative" val="1"/>
                </a:ext>
              </a:extLst>
            </p:cNvPr>
            <p:cNvSpPr>
              <a:spLocks/>
            </p:cNvSpPr>
            <p:nvPr/>
          </p:nvSpPr>
          <p:spPr bwMode="auto">
            <a:xfrm>
              <a:off x="5524499" y="1130377"/>
              <a:ext cx="6079238" cy="5138661"/>
            </a:xfrm>
            <a:prstGeom prst="roundRect">
              <a:avLst>
                <a:gd name="adj" fmla="val 5005"/>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cxnSp>
          <p:nvCxnSpPr>
            <p:cNvPr id="26" name="Straight Connector 25">
              <a:extLst>
                <a:ext uri="{FF2B5EF4-FFF2-40B4-BE49-F238E27FC236}">
                  <a16:creationId xmlns:a16="http://schemas.microsoft.com/office/drawing/2014/main" id="{9D150D49-3AEB-3FF2-A894-ACEB95F70AE9}"/>
                </a:ext>
                <a:ext uri="{C183D7F6-B498-43B3-948B-1728B52AA6E4}">
                  <adec:decorative xmlns:adec="http://schemas.microsoft.com/office/drawing/2017/decorative" val="1"/>
                </a:ext>
              </a:extLst>
            </p:cNvPr>
            <p:cNvCxnSpPr>
              <a:cxnSpLocks/>
            </p:cNvCxnSpPr>
            <p:nvPr/>
          </p:nvCxnSpPr>
          <p:spPr>
            <a:xfrm>
              <a:off x="1256064" y="4119233"/>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40E6D2-E8CC-EB13-B7CD-4F29931DB54B}"/>
                </a:ext>
                <a:ext uri="{C183D7F6-B498-43B3-948B-1728B52AA6E4}">
                  <adec:decorative xmlns:adec="http://schemas.microsoft.com/office/drawing/2017/decorative" val="1"/>
                </a:ext>
              </a:extLst>
            </p:cNvPr>
            <p:cNvCxnSpPr>
              <a:cxnSpLocks/>
            </p:cNvCxnSpPr>
            <p:nvPr/>
          </p:nvCxnSpPr>
          <p:spPr>
            <a:xfrm>
              <a:off x="1256064" y="5072845"/>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501C464-612D-C107-8689-B6478FD8F962}"/>
                </a:ext>
                <a:ext uri="{C183D7F6-B498-43B3-948B-1728B52AA6E4}">
                  <adec:decorative xmlns:adec="http://schemas.microsoft.com/office/drawing/2017/decorative" val="1"/>
                </a:ext>
              </a:extLst>
            </p:cNvPr>
            <p:cNvCxnSpPr>
              <a:cxnSpLocks/>
            </p:cNvCxnSpPr>
            <p:nvPr/>
          </p:nvCxnSpPr>
          <p:spPr>
            <a:xfrm>
              <a:off x="1256064" y="3165621"/>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F896D5A9-8D20-C82D-C153-74A658D6AB62}"/>
              </a:ext>
            </a:extLst>
          </p:cNvPr>
          <p:cNvSpPr txBox="1">
            <a:spLocks/>
          </p:cNvSpPr>
          <p:nvPr/>
        </p:nvSpPr>
        <p:spPr>
          <a:xfrm>
            <a:off x="588264" y="985123"/>
            <a:ext cx="4688586" cy="128240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Use your existing infrastructure.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A Highly customizable approach that allows you to maintain existing service provider agreements and use on premises/hybrid hardware. Available globally through partners.</a:t>
            </a:r>
          </a:p>
        </p:txBody>
      </p:sp>
      <p:sp>
        <p:nvSpPr>
          <p:cNvPr id="18" name="Freeform 5">
            <a:extLst>
              <a:ext uri="{FF2B5EF4-FFF2-40B4-BE49-F238E27FC236}">
                <a16:creationId xmlns:a16="http://schemas.microsoft.com/office/drawing/2014/main" id="{A9214444-B1D2-1238-DA73-156C5E7B2E73}"/>
              </a:ext>
              <a:ext uri="{C183D7F6-B498-43B3-948B-1728B52AA6E4}">
                <adec:decorative xmlns:adec="http://schemas.microsoft.com/office/drawing/2017/decorative" val="1"/>
              </a:ext>
            </a:extLst>
          </p:cNvPr>
          <p:cNvSpPr>
            <a:spLocks/>
          </p:cNvSpPr>
          <p:nvPr/>
        </p:nvSpPr>
        <p:spPr bwMode="auto">
          <a:xfrm>
            <a:off x="588263" y="2596462"/>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1" name="Graphic 26" descr="Icon of a checkmark inside a circle">
            <a:extLst>
              <a:ext uri="{FF2B5EF4-FFF2-40B4-BE49-F238E27FC236}">
                <a16:creationId xmlns:a16="http://schemas.microsoft.com/office/drawing/2014/main" id="{F72D7FEE-AB0E-6FF4-D678-2334E265DCF8}"/>
              </a:ext>
            </a:extLst>
          </p:cNvPr>
          <p:cNvSpPr>
            <a:spLocks noChangeAspect="1"/>
          </p:cNvSpPr>
          <p:nvPr/>
        </p:nvSpPr>
        <p:spPr>
          <a:xfrm>
            <a:off x="709322" y="2717521"/>
            <a:ext cx="228800" cy="228800"/>
          </a:xfrm>
          <a:custGeom>
            <a:avLst/>
            <a:gdLst>
              <a:gd name="connsiteX0" fmla="*/ 119818 w 239636"/>
              <a:gd name="connsiteY0" fmla="*/ 0 h 239636"/>
              <a:gd name="connsiteX1" fmla="*/ 239637 w 239636"/>
              <a:gd name="connsiteY1" fmla="*/ 119818 h 239636"/>
              <a:gd name="connsiteX2" fmla="*/ 119818 w 239636"/>
              <a:gd name="connsiteY2" fmla="*/ 239637 h 239636"/>
              <a:gd name="connsiteX3" fmla="*/ 0 w 239636"/>
              <a:gd name="connsiteY3" fmla="*/ 119818 h 239636"/>
              <a:gd name="connsiteX4" fmla="*/ 119818 w 239636"/>
              <a:gd name="connsiteY4" fmla="*/ 0 h 239636"/>
              <a:gd name="connsiteX5" fmla="*/ 119818 w 239636"/>
              <a:gd name="connsiteY5" fmla="*/ 17973 h 239636"/>
              <a:gd name="connsiteX6" fmla="*/ 17973 w 239636"/>
              <a:gd name="connsiteY6" fmla="*/ 119818 h 239636"/>
              <a:gd name="connsiteX7" fmla="*/ 119818 w 239636"/>
              <a:gd name="connsiteY7" fmla="*/ 221664 h 239636"/>
              <a:gd name="connsiteX8" fmla="*/ 221664 w 239636"/>
              <a:gd name="connsiteY8" fmla="*/ 119818 h 239636"/>
              <a:gd name="connsiteX9" fmla="*/ 119818 w 239636"/>
              <a:gd name="connsiteY9" fmla="*/ 17973 h 239636"/>
              <a:gd name="connsiteX10" fmla="*/ 104841 w 239636"/>
              <a:gd name="connsiteY10" fmla="*/ 137064 h 239636"/>
              <a:gd name="connsiteX11" fmla="*/ 158396 w 239636"/>
              <a:gd name="connsiteY11" fmla="*/ 83509 h 239636"/>
              <a:gd name="connsiteX12" fmla="*/ 171104 w 239636"/>
              <a:gd name="connsiteY12" fmla="*/ 83509 h 239636"/>
              <a:gd name="connsiteX13" fmla="*/ 171974 w 239636"/>
              <a:gd name="connsiteY13" fmla="*/ 95210 h 239636"/>
              <a:gd name="connsiteX14" fmla="*/ 171104 w 239636"/>
              <a:gd name="connsiteY14" fmla="*/ 96218 h 239636"/>
              <a:gd name="connsiteX15" fmla="*/ 111195 w 239636"/>
              <a:gd name="connsiteY15" fmla="*/ 156127 h 239636"/>
              <a:gd name="connsiteX16" fmla="*/ 99495 w 239636"/>
              <a:gd name="connsiteY16" fmla="*/ 156997 h 239636"/>
              <a:gd name="connsiteX17" fmla="*/ 98487 w 239636"/>
              <a:gd name="connsiteY17" fmla="*/ 156127 h 239636"/>
              <a:gd name="connsiteX18" fmla="*/ 68532 w 239636"/>
              <a:gd name="connsiteY18" fmla="*/ 126172 h 239636"/>
              <a:gd name="connsiteX19" fmla="*/ 68532 w 239636"/>
              <a:gd name="connsiteY19" fmla="*/ 113464 h 239636"/>
              <a:gd name="connsiteX20" fmla="*/ 80233 w 239636"/>
              <a:gd name="connsiteY20" fmla="*/ 112594 h 239636"/>
              <a:gd name="connsiteX21" fmla="*/ 81241 w 239636"/>
              <a:gd name="connsiteY21" fmla="*/ 113464 h 239636"/>
              <a:gd name="connsiteX22" fmla="*/ 104841 w 239636"/>
              <a:gd name="connsiteY22" fmla="*/ 137064 h 239636"/>
              <a:gd name="connsiteX23" fmla="*/ 158396 w 239636"/>
              <a:gd name="connsiteY23" fmla="*/ 83509 h 239636"/>
              <a:gd name="connsiteX24" fmla="*/ 104841 w 239636"/>
              <a:gd name="connsiteY24" fmla="*/ 137064 h 2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636" h="239636">
                <a:moveTo>
                  <a:pt x="119818" y="0"/>
                </a:moveTo>
                <a:cubicBezTo>
                  <a:pt x="185992" y="0"/>
                  <a:pt x="239637" y="53644"/>
                  <a:pt x="239637" y="119818"/>
                </a:cubicBezTo>
                <a:cubicBezTo>
                  <a:pt x="239637" y="185992"/>
                  <a:pt x="185992" y="239637"/>
                  <a:pt x="119818" y="239637"/>
                </a:cubicBezTo>
                <a:cubicBezTo>
                  <a:pt x="53644" y="239637"/>
                  <a:pt x="0" y="185992"/>
                  <a:pt x="0" y="119818"/>
                </a:cubicBezTo>
                <a:cubicBezTo>
                  <a:pt x="0" y="53644"/>
                  <a:pt x="53644" y="0"/>
                  <a:pt x="119818" y="0"/>
                </a:cubicBezTo>
                <a:close/>
                <a:moveTo>
                  <a:pt x="119818" y="17973"/>
                </a:moveTo>
                <a:cubicBezTo>
                  <a:pt x="63571" y="17973"/>
                  <a:pt x="17973" y="63571"/>
                  <a:pt x="17973" y="119818"/>
                </a:cubicBezTo>
                <a:cubicBezTo>
                  <a:pt x="17973" y="176066"/>
                  <a:pt x="63571" y="221664"/>
                  <a:pt x="119818" y="221664"/>
                </a:cubicBezTo>
                <a:cubicBezTo>
                  <a:pt x="176066" y="221664"/>
                  <a:pt x="221664" y="176066"/>
                  <a:pt x="221664" y="119818"/>
                </a:cubicBezTo>
                <a:cubicBezTo>
                  <a:pt x="221664" y="63571"/>
                  <a:pt x="176066" y="17973"/>
                  <a:pt x="119818" y="17973"/>
                </a:cubicBezTo>
                <a:close/>
                <a:moveTo>
                  <a:pt x="104841" y="137064"/>
                </a:moveTo>
                <a:lnTo>
                  <a:pt x="158396" y="83509"/>
                </a:lnTo>
                <a:cubicBezTo>
                  <a:pt x="161906" y="80000"/>
                  <a:pt x="167595" y="80000"/>
                  <a:pt x="171104" y="83509"/>
                </a:cubicBezTo>
                <a:cubicBezTo>
                  <a:pt x="174295" y="86700"/>
                  <a:pt x="174585" y="91692"/>
                  <a:pt x="171974" y="95210"/>
                </a:cubicBezTo>
                <a:lnTo>
                  <a:pt x="171104" y="96218"/>
                </a:lnTo>
                <a:lnTo>
                  <a:pt x="111195" y="156127"/>
                </a:lnTo>
                <a:cubicBezTo>
                  <a:pt x="108005" y="159318"/>
                  <a:pt x="103013" y="159608"/>
                  <a:pt x="99495" y="156997"/>
                </a:cubicBezTo>
                <a:lnTo>
                  <a:pt x="98487" y="156127"/>
                </a:lnTo>
                <a:lnTo>
                  <a:pt x="68532" y="126172"/>
                </a:lnTo>
                <a:cubicBezTo>
                  <a:pt x="65023" y="122663"/>
                  <a:pt x="65023" y="116974"/>
                  <a:pt x="68532" y="113464"/>
                </a:cubicBezTo>
                <a:cubicBezTo>
                  <a:pt x="71723" y="110274"/>
                  <a:pt x="76715" y="109984"/>
                  <a:pt x="80233" y="112594"/>
                </a:cubicBezTo>
                <a:lnTo>
                  <a:pt x="81241" y="113464"/>
                </a:lnTo>
                <a:lnTo>
                  <a:pt x="104841" y="137064"/>
                </a:lnTo>
                <a:lnTo>
                  <a:pt x="158396" y="83509"/>
                </a:lnTo>
                <a:lnTo>
                  <a:pt x="104841" y="137064"/>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9" name="Rectangle 18">
            <a:extLst>
              <a:ext uri="{FF2B5EF4-FFF2-40B4-BE49-F238E27FC236}">
                <a16:creationId xmlns:a16="http://schemas.microsoft.com/office/drawing/2014/main" id="{EF966E08-5DBF-DB35-2FE0-D838C4DD7939}"/>
              </a:ext>
            </a:extLst>
          </p:cNvPr>
          <p:cNvSpPr>
            <a:spLocks/>
          </p:cNvSpPr>
          <p:nvPr/>
        </p:nvSpPr>
        <p:spPr bwMode="auto">
          <a:xfrm>
            <a:off x="1256064" y="2622633"/>
            <a:ext cx="3954111" cy="4185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Available in 180+ markets</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Available for every market where Teams Phone is available</a:t>
            </a:r>
          </a:p>
        </p:txBody>
      </p:sp>
      <p:sp>
        <p:nvSpPr>
          <p:cNvPr id="20" name="Freeform 5">
            <a:extLst>
              <a:ext uri="{FF2B5EF4-FFF2-40B4-BE49-F238E27FC236}">
                <a16:creationId xmlns:a16="http://schemas.microsoft.com/office/drawing/2014/main" id="{FA27FEF7-3806-E683-8FC6-9F99255593C3}"/>
              </a:ext>
              <a:ext uri="{C183D7F6-B498-43B3-948B-1728B52AA6E4}">
                <adec:decorative xmlns:adec="http://schemas.microsoft.com/office/drawing/2017/decorative" val="1"/>
              </a:ext>
            </a:extLst>
          </p:cNvPr>
          <p:cNvSpPr>
            <a:spLocks/>
          </p:cNvSpPr>
          <p:nvPr/>
        </p:nvSpPr>
        <p:spPr bwMode="auto">
          <a:xfrm>
            <a:off x="588263" y="3263862"/>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0" name="Graphic 98" descr="Icon of a person on a screen with a phone">
            <a:extLst>
              <a:ext uri="{FF2B5EF4-FFF2-40B4-BE49-F238E27FC236}">
                <a16:creationId xmlns:a16="http://schemas.microsoft.com/office/drawing/2014/main" id="{B50E5E8E-72AD-1B82-8FF4-C15D645E664E}"/>
              </a:ext>
            </a:extLst>
          </p:cNvPr>
          <p:cNvSpPr/>
          <p:nvPr/>
        </p:nvSpPr>
        <p:spPr>
          <a:xfrm>
            <a:off x="704469" y="3392013"/>
            <a:ext cx="238506" cy="214616"/>
          </a:xfrm>
          <a:custGeom>
            <a:avLst/>
            <a:gdLst>
              <a:gd name="connsiteX0" fmla="*/ 254949 w 318507"/>
              <a:gd name="connsiteY0" fmla="*/ 131292 h 286604"/>
              <a:gd name="connsiteX1" fmla="*/ 262963 w 318507"/>
              <a:gd name="connsiteY1" fmla="*/ 112392 h 286604"/>
              <a:gd name="connsiteX2" fmla="*/ 284556 w 318507"/>
              <a:gd name="connsiteY2" fmla="*/ 100548 h 286604"/>
              <a:gd name="connsiteX3" fmla="*/ 286443 w 318507"/>
              <a:gd name="connsiteY3" fmla="*/ 101045 h 286604"/>
              <a:gd name="connsiteX4" fmla="*/ 296480 w 318507"/>
              <a:gd name="connsiteY4" fmla="*/ 104252 h 286604"/>
              <a:gd name="connsiteX5" fmla="*/ 316513 w 318507"/>
              <a:gd name="connsiteY5" fmla="*/ 126661 h 286604"/>
              <a:gd name="connsiteX6" fmla="*/ 295460 w 318507"/>
              <a:gd name="connsiteY6" fmla="*/ 219583 h 286604"/>
              <a:gd name="connsiteX7" fmla="*/ 230177 w 318507"/>
              <a:gd name="connsiteY7" fmla="*/ 285339 h 286604"/>
              <a:gd name="connsiteX8" fmla="*/ 203690 w 318507"/>
              <a:gd name="connsiteY8" fmla="*/ 279888 h 286604"/>
              <a:gd name="connsiteX9" fmla="*/ 201728 w 318507"/>
              <a:gd name="connsiteY9" fmla="*/ 278086 h 286604"/>
              <a:gd name="connsiteX10" fmla="*/ 194105 w 318507"/>
              <a:gd name="connsiteY10" fmla="*/ 270433 h 286604"/>
              <a:gd name="connsiteX11" fmla="*/ 190568 w 318507"/>
              <a:gd name="connsiteY11" fmla="*/ 245101 h 286604"/>
              <a:gd name="connsiteX12" fmla="*/ 191693 w 318507"/>
              <a:gd name="connsiteY12" fmla="*/ 243251 h 286604"/>
              <a:gd name="connsiteX13" fmla="*/ 203182 w 318507"/>
              <a:gd name="connsiteY13" fmla="*/ 226372 h 286604"/>
              <a:gd name="connsiteX14" fmla="*/ 222886 w 318507"/>
              <a:gd name="connsiteY14" fmla="*/ 218176 h 286604"/>
              <a:gd name="connsiteX15" fmla="*/ 224908 w 318507"/>
              <a:gd name="connsiteY15" fmla="*/ 218727 h 286604"/>
              <a:gd name="connsiteX16" fmla="*/ 246117 w 318507"/>
              <a:gd name="connsiteY16" fmla="*/ 225800 h 286604"/>
              <a:gd name="connsiteX17" fmla="*/ 267290 w 318507"/>
              <a:gd name="connsiteY17" fmla="*/ 201615 h 286604"/>
              <a:gd name="connsiteX18" fmla="*/ 276793 w 318507"/>
              <a:gd name="connsiteY18" fmla="*/ 176285 h 286604"/>
              <a:gd name="connsiteX19" fmla="*/ 277400 w 318507"/>
              <a:gd name="connsiteY19" fmla="*/ 171998 h 286604"/>
              <a:gd name="connsiteX20" fmla="*/ 259740 w 318507"/>
              <a:gd name="connsiteY20" fmla="*/ 155237 h 286604"/>
              <a:gd name="connsiteX21" fmla="*/ 254187 w 318507"/>
              <a:gd name="connsiteY21" fmla="*/ 133378 h 286604"/>
              <a:gd name="connsiteX22" fmla="*/ 254949 w 318507"/>
              <a:gd name="connsiteY22" fmla="*/ 131292 h 286604"/>
              <a:gd name="connsiteX23" fmla="*/ 262963 w 318507"/>
              <a:gd name="connsiteY23" fmla="*/ 112392 h 286604"/>
              <a:gd name="connsiteX24" fmla="*/ 254949 w 318507"/>
              <a:gd name="connsiteY24" fmla="*/ 131292 h 286604"/>
              <a:gd name="connsiteX25" fmla="*/ 282575 w 318507"/>
              <a:gd name="connsiteY25" fmla="*/ 0 h 286604"/>
              <a:gd name="connsiteX26" fmla="*/ 318403 w 318507"/>
              <a:gd name="connsiteY26" fmla="*/ 35829 h 286604"/>
              <a:gd name="connsiteX27" fmla="*/ 318413 w 318507"/>
              <a:gd name="connsiteY27" fmla="*/ 99190 h 286604"/>
              <a:gd name="connsiteX28" fmla="*/ 304496 w 318507"/>
              <a:gd name="connsiteY28" fmla="*/ 90233 h 286604"/>
              <a:gd name="connsiteX29" fmla="*/ 301319 w 318507"/>
              <a:gd name="connsiteY29" fmla="*/ 89083 h 286604"/>
              <a:gd name="connsiteX30" fmla="*/ 294511 w 318507"/>
              <a:gd name="connsiteY30" fmla="*/ 86896 h 286604"/>
              <a:gd name="connsiteX31" fmla="*/ 294518 w 318507"/>
              <a:gd name="connsiteY31" fmla="*/ 35829 h 286604"/>
              <a:gd name="connsiteX32" fmla="*/ 282575 w 318507"/>
              <a:gd name="connsiteY32" fmla="*/ 23886 h 286604"/>
              <a:gd name="connsiteX33" fmla="*/ 35829 w 318507"/>
              <a:gd name="connsiteY33" fmla="*/ 23886 h 286604"/>
              <a:gd name="connsiteX34" fmla="*/ 23886 w 318507"/>
              <a:gd name="connsiteY34" fmla="*/ 35829 h 286604"/>
              <a:gd name="connsiteX35" fmla="*/ 23886 w 318507"/>
              <a:gd name="connsiteY35" fmla="*/ 219026 h 286604"/>
              <a:gd name="connsiteX36" fmla="*/ 35829 w 318507"/>
              <a:gd name="connsiteY36" fmla="*/ 230969 h 286604"/>
              <a:gd name="connsiteX37" fmla="*/ 79603 w 318507"/>
              <a:gd name="connsiteY37" fmla="*/ 230959 h 286604"/>
              <a:gd name="connsiteX38" fmla="*/ 79619 w 318507"/>
              <a:gd name="connsiteY38" fmla="*/ 187105 h 286604"/>
              <a:gd name="connsiteX39" fmla="*/ 105200 w 318507"/>
              <a:gd name="connsiteY39" fmla="*/ 159331 h 286604"/>
              <a:gd name="connsiteX40" fmla="*/ 107486 w 318507"/>
              <a:gd name="connsiteY40" fmla="*/ 159238 h 286604"/>
              <a:gd name="connsiteX41" fmla="*/ 210906 w 318507"/>
              <a:gd name="connsiteY41" fmla="*/ 159238 h 286604"/>
              <a:gd name="connsiteX42" fmla="*/ 238681 w 318507"/>
              <a:gd name="connsiteY42" fmla="*/ 184820 h 286604"/>
              <a:gd name="connsiteX43" fmla="*/ 238773 w 318507"/>
              <a:gd name="connsiteY43" fmla="*/ 187105 h 286604"/>
              <a:gd name="connsiteX44" fmla="*/ 238762 w 318507"/>
              <a:gd name="connsiteY44" fmla="*/ 206564 h 286604"/>
              <a:gd name="connsiteX45" fmla="*/ 229939 w 318507"/>
              <a:gd name="connsiteY45" fmla="*/ 203621 h 286604"/>
              <a:gd name="connsiteX46" fmla="*/ 227302 w 318507"/>
              <a:gd name="connsiteY46" fmla="*/ 202855 h 286604"/>
              <a:gd name="connsiteX47" fmla="*/ 214876 w 318507"/>
              <a:gd name="connsiteY47" fmla="*/ 202097 h 286604"/>
              <a:gd name="connsiteX48" fmla="*/ 214887 w 318507"/>
              <a:gd name="connsiteY48" fmla="*/ 187105 h 286604"/>
              <a:gd name="connsiteX49" fmla="*/ 211819 w 318507"/>
              <a:gd name="connsiteY49" fmla="*/ 183229 h 286604"/>
              <a:gd name="connsiteX50" fmla="*/ 210906 w 318507"/>
              <a:gd name="connsiteY50" fmla="*/ 183124 h 286604"/>
              <a:gd name="connsiteX51" fmla="*/ 107486 w 318507"/>
              <a:gd name="connsiteY51" fmla="*/ 183124 h 286604"/>
              <a:gd name="connsiteX52" fmla="*/ 103610 w 318507"/>
              <a:gd name="connsiteY52" fmla="*/ 186193 h 286604"/>
              <a:gd name="connsiteX53" fmla="*/ 103505 w 318507"/>
              <a:gd name="connsiteY53" fmla="*/ 187105 h 286604"/>
              <a:gd name="connsiteX54" fmla="*/ 103489 w 318507"/>
              <a:gd name="connsiteY54" fmla="*/ 230959 h 286604"/>
              <a:gd name="connsiteX55" fmla="*/ 180783 w 318507"/>
              <a:gd name="connsiteY55" fmla="*/ 230959 h 286604"/>
              <a:gd name="connsiteX56" fmla="*/ 178522 w 318507"/>
              <a:gd name="connsiteY56" fmla="*/ 234291 h 286604"/>
              <a:gd name="connsiteX57" fmla="*/ 176963 w 318507"/>
              <a:gd name="connsiteY57" fmla="*/ 236791 h 286604"/>
              <a:gd name="connsiteX58" fmla="*/ 172068 w 318507"/>
              <a:gd name="connsiteY58" fmla="*/ 254851 h 286604"/>
              <a:gd name="connsiteX59" fmla="*/ 35829 w 318507"/>
              <a:gd name="connsiteY59" fmla="*/ 254855 h 286604"/>
              <a:gd name="connsiteX60" fmla="*/ 0 w 318507"/>
              <a:gd name="connsiteY60" fmla="*/ 219026 h 286604"/>
              <a:gd name="connsiteX61" fmla="*/ 0 w 318507"/>
              <a:gd name="connsiteY61" fmla="*/ 35829 h 286604"/>
              <a:gd name="connsiteX62" fmla="*/ 35829 w 318507"/>
              <a:gd name="connsiteY62" fmla="*/ 0 h 286604"/>
              <a:gd name="connsiteX63" fmla="*/ 282575 w 318507"/>
              <a:gd name="connsiteY63" fmla="*/ 0 h 286604"/>
              <a:gd name="connsiteX64" fmla="*/ 159238 w 318507"/>
              <a:gd name="connsiteY64" fmla="*/ 47779 h 286604"/>
              <a:gd name="connsiteX65" fmla="*/ 207010 w 318507"/>
              <a:gd name="connsiteY65" fmla="*/ 95551 h 286604"/>
              <a:gd name="connsiteX66" fmla="*/ 159238 w 318507"/>
              <a:gd name="connsiteY66" fmla="*/ 143322 h 286604"/>
              <a:gd name="connsiteX67" fmla="*/ 111467 w 318507"/>
              <a:gd name="connsiteY67" fmla="*/ 95551 h 286604"/>
              <a:gd name="connsiteX68" fmla="*/ 159238 w 318507"/>
              <a:gd name="connsiteY68" fmla="*/ 47779 h 286604"/>
              <a:gd name="connsiteX69" fmla="*/ 159238 w 318507"/>
              <a:gd name="connsiteY69" fmla="*/ 71665 h 286604"/>
              <a:gd name="connsiteX70" fmla="*/ 135353 w 318507"/>
              <a:gd name="connsiteY70" fmla="*/ 95551 h 286604"/>
              <a:gd name="connsiteX71" fmla="*/ 159238 w 318507"/>
              <a:gd name="connsiteY71" fmla="*/ 119437 h 286604"/>
              <a:gd name="connsiteX72" fmla="*/ 183124 w 318507"/>
              <a:gd name="connsiteY72" fmla="*/ 95551 h 286604"/>
              <a:gd name="connsiteX73" fmla="*/ 159238 w 318507"/>
              <a:gd name="connsiteY73" fmla="*/ 71665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8507" h="286604">
                <a:moveTo>
                  <a:pt x="254949" y="131292"/>
                </a:moveTo>
                <a:lnTo>
                  <a:pt x="262963" y="112392"/>
                </a:lnTo>
                <a:cubicBezTo>
                  <a:pt x="266723" y="103529"/>
                  <a:pt x="275726" y="98707"/>
                  <a:pt x="284556" y="100548"/>
                </a:cubicBezTo>
                <a:lnTo>
                  <a:pt x="286443" y="101045"/>
                </a:lnTo>
                <a:lnTo>
                  <a:pt x="296480" y="104252"/>
                </a:lnTo>
                <a:cubicBezTo>
                  <a:pt x="306430" y="107432"/>
                  <a:pt x="314051" y="115956"/>
                  <a:pt x="316513" y="126661"/>
                </a:cubicBezTo>
                <a:cubicBezTo>
                  <a:pt x="322362" y="152101"/>
                  <a:pt x="315344" y="183075"/>
                  <a:pt x="295460" y="219583"/>
                </a:cubicBezTo>
                <a:cubicBezTo>
                  <a:pt x="275607" y="256038"/>
                  <a:pt x="253845" y="277955"/>
                  <a:pt x="230177" y="285339"/>
                </a:cubicBezTo>
                <a:cubicBezTo>
                  <a:pt x="220988" y="288205"/>
                  <a:pt x="211115" y="286123"/>
                  <a:pt x="203690" y="279888"/>
                </a:cubicBezTo>
                <a:lnTo>
                  <a:pt x="201728" y="278086"/>
                </a:lnTo>
                <a:lnTo>
                  <a:pt x="194105" y="270433"/>
                </a:lnTo>
                <a:cubicBezTo>
                  <a:pt x="187500" y="263801"/>
                  <a:pt x="186138" y="253310"/>
                  <a:pt x="190568" y="245101"/>
                </a:cubicBezTo>
                <a:lnTo>
                  <a:pt x="191693" y="243251"/>
                </a:lnTo>
                <a:lnTo>
                  <a:pt x="203182" y="226372"/>
                </a:lnTo>
                <a:cubicBezTo>
                  <a:pt x="207701" y="219731"/>
                  <a:pt x="215435" y="216588"/>
                  <a:pt x="222886" y="218176"/>
                </a:cubicBezTo>
                <a:lnTo>
                  <a:pt x="224908" y="218727"/>
                </a:lnTo>
                <a:lnTo>
                  <a:pt x="246117" y="225800"/>
                </a:lnTo>
                <a:cubicBezTo>
                  <a:pt x="254581" y="219395"/>
                  <a:pt x="261638" y="211333"/>
                  <a:pt x="267290" y="201615"/>
                </a:cubicBezTo>
                <a:cubicBezTo>
                  <a:pt x="272132" y="193284"/>
                  <a:pt x="275301" y="184841"/>
                  <a:pt x="276793" y="176285"/>
                </a:cubicBezTo>
                <a:lnTo>
                  <a:pt x="277400" y="171998"/>
                </a:lnTo>
                <a:lnTo>
                  <a:pt x="259740" y="155237"/>
                </a:lnTo>
                <a:cubicBezTo>
                  <a:pt x="253923" y="149714"/>
                  <a:pt x="251810" y="141117"/>
                  <a:pt x="254187" y="133378"/>
                </a:cubicBezTo>
                <a:lnTo>
                  <a:pt x="254949" y="131292"/>
                </a:lnTo>
                <a:lnTo>
                  <a:pt x="262963" y="112392"/>
                </a:lnTo>
                <a:lnTo>
                  <a:pt x="254949" y="131292"/>
                </a:lnTo>
                <a:close/>
                <a:moveTo>
                  <a:pt x="282575" y="0"/>
                </a:moveTo>
                <a:cubicBezTo>
                  <a:pt x="302362" y="0"/>
                  <a:pt x="318403" y="16041"/>
                  <a:pt x="318403" y="35829"/>
                </a:cubicBezTo>
                <a:lnTo>
                  <a:pt x="318413" y="99190"/>
                </a:lnTo>
                <a:cubicBezTo>
                  <a:pt x="314391" y="95399"/>
                  <a:pt x="309693" y="92342"/>
                  <a:pt x="304496" y="90233"/>
                </a:cubicBezTo>
                <a:lnTo>
                  <a:pt x="301319" y="89083"/>
                </a:lnTo>
                <a:lnTo>
                  <a:pt x="294511" y="86896"/>
                </a:lnTo>
                <a:lnTo>
                  <a:pt x="294518" y="35829"/>
                </a:lnTo>
                <a:cubicBezTo>
                  <a:pt x="294518" y="29233"/>
                  <a:pt x="289170" y="23886"/>
                  <a:pt x="282575" y="23886"/>
                </a:cubicBezTo>
                <a:lnTo>
                  <a:pt x="35829" y="23886"/>
                </a:lnTo>
                <a:cubicBezTo>
                  <a:pt x="29233" y="23886"/>
                  <a:pt x="23886" y="29233"/>
                  <a:pt x="23886" y="35829"/>
                </a:cubicBezTo>
                <a:lnTo>
                  <a:pt x="23886" y="219026"/>
                </a:lnTo>
                <a:cubicBezTo>
                  <a:pt x="23886" y="225622"/>
                  <a:pt x="29233" y="230969"/>
                  <a:pt x="35829" y="230969"/>
                </a:cubicBezTo>
                <a:lnTo>
                  <a:pt x="79603" y="230959"/>
                </a:lnTo>
                <a:lnTo>
                  <a:pt x="79619" y="187105"/>
                </a:lnTo>
                <a:cubicBezTo>
                  <a:pt x="79619" y="172484"/>
                  <a:pt x="90879" y="160493"/>
                  <a:pt x="105200" y="159331"/>
                </a:cubicBezTo>
                <a:lnTo>
                  <a:pt x="107486" y="159238"/>
                </a:lnTo>
                <a:lnTo>
                  <a:pt x="210906" y="159238"/>
                </a:lnTo>
                <a:cubicBezTo>
                  <a:pt x="225528" y="159238"/>
                  <a:pt x="237518" y="170498"/>
                  <a:pt x="238681" y="184820"/>
                </a:cubicBezTo>
                <a:lnTo>
                  <a:pt x="238773" y="187105"/>
                </a:lnTo>
                <a:lnTo>
                  <a:pt x="238762" y="206564"/>
                </a:lnTo>
                <a:lnTo>
                  <a:pt x="229939" y="203621"/>
                </a:lnTo>
                <a:lnTo>
                  <a:pt x="227302" y="202855"/>
                </a:lnTo>
                <a:cubicBezTo>
                  <a:pt x="223158" y="201828"/>
                  <a:pt x="218957" y="201597"/>
                  <a:pt x="214876" y="202097"/>
                </a:cubicBezTo>
                <a:lnTo>
                  <a:pt x="214887" y="187105"/>
                </a:lnTo>
                <a:cubicBezTo>
                  <a:pt x="214887" y="185221"/>
                  <a:pt x="213578" y="183642"/>
                  <a:pt x="211819" y="183229"/>
                </a:cubicBezTo>
                <a:lnTo>
                  <a:pt x="210906" y="183124"/>
                </a:lnTo>
                <a:lnTo>
                  <a:pt x="107486" y="183124"/>
                </a:lnTo>
                <a:cubicBezTo>
                  <a:pt x="105601" y="183124"/>
                  <a:pt x="104023" y="184433"/>
                  <a:pt x="103610" y="186193"/>
                </a:cubicBezTo>
                <a:lnTo>
                  <a:pt x="103505" y="187105"/>
                </a:lnTo>
                <a:lnTo>
                  <a:pt x="103489" y="230959"/>
                </a:lnTo>
                <a:lnTo>
                  <a:pt x="180783" y="230959"/>
                </a:lnTo>
                <a:lnTo>
                  <a:pt x="178522" y="234291"/>
                </a:lnTo>
                <a:lnTo>
                  <a:pt x="176963" y="236791"/>
                </a:lnTo>
                <a:cubicBezTo>
                  <a:pt x="173767" y="242394"/>
                  <a:pt x="172154" y="248628"/>
                  <a:pt x="172068" y="254851"/>
                </a:cubicBezTo>
                <a:lnTo>
                  <a:pt x="35829" y="254855"/>
                </a:lnTo>
                <a:cubicBezTo>
                  <a:pt x="16041" y="254855"/>
                  <a:pt x="0" y="238813"/>
                  <a:pt x="0" y="219026"/>
                </a:cubicBezTo>
                <a:lnTo>
                  <a:pt x="0" y="35829"/>
                </a:lnTo>
                <a:cubicBezTo>
                  <a:pt x="0" y="16041"/>
                  <a:pt x="16041" y="0"/>
                  <a:pt x="35829" y="0"/>
                </a:cubicBezTo>
                <a:lnTo>
                  <a:pt x="282575" y="0"/>
                </a:lnTo>
                <a:close/>
                <a:moveTo>
                  <a:pt x="159238" y="47779"/>
                </a:moveTo>
                <a:cubicBezTo>
                  <a:pt x="185623" y="47779"/>
                  <a:pt x="207010" y="69167"/>
                  <a:pt x="207010" y="95551"/>
                </a:cubicBezTo>
                <a:cubicBezTo>
                  <a:pt x="207010" y="121934"/>
                  <a:pt x="185623" y="143322"/>
                  <a:pt x="159238" y="143322"/>
                </a:cubicBezTo>
                <a:cubicBezTo>
                  <a:pt x="132854" y="143322"/>
                  <a:pt x="111467" y="121934"/>
                  <a:pt x="111467" y="95551"/>
                </a:cubicBezTo>
                <a:cubicBezTo>
                  <a:pt x="111467" y="69167"/>
                  <a:pt x="132854" y="47779"/>
                  <a:pt x="159238" y="47779"/>
                </a:cubicBezTo>
                <a:close/>
                <a:moveTo>
                  <a:pt x="159238" y="71665"/>
                </a:moveTo>
                <a:cubicBezTo>
                  <a:pt x="146047" y="71665"/>
                  <a:pt x="135353" y="82359"/>
                  <a:pt x="135353" y="95551"/>
                </a:cubicBezTo>
                <a:cubicBezTo>
                  <a:pt x="135353" y="108742"/>
                  <a:pt x="146047" y="119437"/>
                  <a:pt x="159238" y="119437"/>
                </a:cubicBezTo>
                <a:cubicBezTo>
                  <a:pt x="172430" y="119437"/>
                  <a:pt x="183124" y="108742"/>
                  <a:pt x="183124" y="95551"/>
                </a:cubicBezTo>
                <a:cubicBezTo>
                  <a:pt x="183124" y="82359"/>
                  <a:pt x="172430" y="71665"/>
                  <a:pt x="159238" y="71665"/>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1" name="Rectangle 20">
            <a:extLst>
              <a:ext uri="{FF2B5EF4-FFF2-40B4-BE49-F238E27FC236}">
                <a16:creationId xmlns:a16="http://schemas.microsoft.com/office/drawing/2014/main" id="{FE7B239E-AC6F-B087-FDEB-3D4196DABBEE}"/>
              </a:ext>
            </a:extLst>
          </p:cNvPr>
          <p:cNvSpPr>
            <a:spLocks/>
          </p:cNvSpPr>
          <p:nvPr/>
        </p:nvSpPr>
        <p:spPr bwMode="auto">
          <a:xfrm>
            <a:off x="1256064" y="3263862"/>
            <a:ext cx="3954111"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Manage voice quality with media optimization</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Use Media Optimization to control media traffic flows to accommodate a multitude of network topologies and local telephony setups for various enterprises all over the world </a:t>
            </a:r>
          </a:p>
        </p:txBody>
      </p:sp>
      <p:sp>
        <p:nvSpPr>
          <p:cNvPr id="22" name="Freeform 5">
            <a:extLst>
              <a:ext uri="{FF2B5EF4-FFF2-40B4-BE49-F238E27FC236}">
                <a16:creationId xmlns:a16="http://schemas.microsoft.com/office/drawing/2014/main" id="{C320506A-3665-F5C2-55CD-109076793633}"/>
              </a:ext>
              <a:ext uri="{C183D7F6-B498-43B3-948B-1728B52AA6E4}">
                <adec:decorative xmlns:adec="http://schemas.microsoft.com/office/drawing/2017/decorative" val="1"/>
              </a:ext>
            </a:extLst>
          </p:cNvPr>
          <p:cNvSpPr>
            <a:spLocks/>
          </p:cNvSpPr>
          <p:nvPr/>
        </p:nvSpPr>
        <p:spPr bwMode="auto">
          <a:xfrm>
            <a:off x="588263" y="4217474"/>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2" name="Graphic 28" descr="Icon of a circle made of a circular arrow rotating counter-clockwise">
            <a:extLst>
              <a:ext uri="{FF2B5EF4-FFF2-40B4-BE49-F238E27FC236}">
                <a16:creationId xmlns:a16="http://schemas.microsoft.com/office/drawing/2014/main" id="{1BBB0710-AE22-7F70-E7DE-150E77388855}"/>
              </a:ext>
            </a:extLst>
          </p:cNvPr>
          <p:cNvSpPr>
            <a:spLocks/>
          </p:cNvSpPr>
          <p:nvPr/>
        </p:nvSpPr>
        <p:spPr>
          <a:xfrm>
            <a:off x="707037" y="4336250"/>
            <a:ext cx="233370" cy="233366"/>
          </a:xfrm>
          <a:custGeom>
            <a:avLst/>
            <a:gdLst>
              <a:gd name="connsiteX0" fmla="*/ 176663 w 353325"/>
              <a:gd name="connsiteY0" fmla="*/ 29444 h 353325"/>
              <a:gd name="connsiteX1" fmla="*/ 323881 w 353325"/>
              <a:gd name="connsiteY1" fmla="*/ 176663 h 353325"/>
              <a:gd name="connsiteX2" fmla="*/ 176663 w 353325"/>
              <a:gd name="connsiteY2" fmla="*/ 323881 h 353325"/>
              <a:gd name="connsiteX3" fmla="*/ 29444 w 353325"/>
              <a:gd name="connsiteY3" fmla="*/ 176663 h 353325"/>
              <a:gd name="connsiteX4" fmla="*/ 31038 w 353325"/>
              <a:gd name="connsiteY4" fmla="*/ 154919 h 353325"/>
              <a:gd name="connsiteX5" fmla="*/ 16824 w 353325"/>
              <a:gd name="connsiteY5" fmla="*/ 137404 h 353325"/>
              <a:gd name="connsiteX6" fmla="*/ 2055 w 353325"/>
              <a:gd name="connsiteY6" fmla="*/ 149629 h 353325"/>
              <a:gd name="connsiteX7" fmla="*/ 0 w 353325"/>
              <a:gd name="connsiteY7" fmla="*/ 176663 h 353325"/>
              <a:gd name="connsiteX8" fmla="*/ 176663 w 353325"/>
              <a:gd name="connsiteY8" fmla="*/ 353325 h 353325"/>
              <a:gd name="connsiteX9" fmla="*/ 353325 w 353325"/>
              <a:gd name="connsiteY9" fmla="*/ 176663 h 353325"/>
              <a:gd name="connsiteX10" fmla="*/ 176663 w 353325"/>
              <a:gd name="connsiteY10" fmla="*/ 0 h 353325"/>
              <a:gd name="connsiteX11" fmla="*/ 58888 w 353325"/>
              <a:gd name="connsiteY11" fmla="*/ 44984 h 353325"/>
              <a:gd name="connsiteX12" fmla="*/ 58888 w 353325"/>
              <a:gd name="connsiteY12" fmla="*/ 24536 h 353325"/>
              <a:gd name="connsiteX13" fmla="*/ 44166 w 353325"/>
              <a:gd name="connsiteY13" fmla="*/ 9815 h 353325"/>
              <a:gd name="connsiteX14" fmla="*/ 29444 w 353325"/>
              <a:gd name="connsiteY14" fmla="*/ 24536 h 353325"/>
              <a:gd name="connsiteX15" fmla="*/ 29444 w 353325"/>
              <a:gd name="connsiteY15" fmla="*/ 83424 h 353325"/>
              <a:gd name="connsiteX16" fmla="*/ 44166 w 353325"/>
              <a:gd name="connsiteY16" fmla="*/ 98146 h 353325"/>
              <a:gd name="connsiteX17" fmla="*/ 103053 w 353325"/>
              <a:gd name="connsiteY17" fmla="*/ 98146 h 353325"/>
              <a:gd name="connsiteX18" fmla="*/ 117775 w 353325"/>
              <a:gd name="connsiteY18" fmla="*/ 83424 h 353325"/>
              <a:gd name="connsiteX19" fmla="*/ 103053 w 353325"/>
              <a:gd name="connsiteY19" fmla="*/ 68702 h 353325"/>
              <a:gd name="connsiteX20" fmla="*/ 76572 w 353325"/>
              <a:gd name="connsiteY20" fmla="*/ 68702 h 353325"/>
              <a:gd name="connsiteX21" fmla="*/ 176663 w 353325"/>
              <a:gd name="connsiteY21" fmla="*/ 29444 h 3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325" h="353325">
                <a:moveTo>
                  <a:pt x="176663" y="29444"/>
                </a:moveTo>
                <a:cubicBezTo>
                  <a:pt x="257968" y="29444"/>
                  <a:pt x="323881" y="95356"/>
                  <a:pt x="323881" y="176663"/>
                </a:cubicBezTo>
                <a:cubicBezTo>
                  <a:pt x="323881" y="257968"/>
                  <a:pt x="257968" y="323881"/>
                  <a:pt x="176663" y="323881"/>
                </a:cubicBezTo>
                <a:cubicBezTo>
                  <a:pt x="95356" y="323881"/>
                  <a:pt x="29444" y="257968"/>
                  <a:pt x="29444" y="176663"/>
                </a:cubicBezTo>
                <a:cubicBezTo>
                  <a:pt x="29444" y="169274"/>
                  <a:pt x="29988" y="162015"/>
                  <a:pt x="31038" y="154919"/>
                </a:cubicBezTo>
                <a:cubicBezTo>
                  <a:pt x="32358" y="146006"/>
                  <a:pt x="25834" y="137404"/>
                  <a:pt x="16824" y="137404"/>
                </a:cubicBezTo>
                <a:cubicBezTo>
                  <a:pt x="9544" y="137404"/>
                  <a:pt x="3160" y="142433"/>
                  <a:pt x="2055" y="149629"/>
                </a:cubicBezTo>
                <a:cubicBezTo>
                  <a:pt x="702" y="158443"/>
                  <a:pt x="0" y="167470"/>
                  <a:pt x="0" y="176663"/>
                </a:cubicBezTo>
                <a:cubicBezTo>
                  <a:pt x="0" y="274231"/>
                  <a:pt x="79095" y="353325"/>
                  <a:pt x="176663" y="353325"/>
                </a:cubicBezTo>
                <a:cubicBezTo>
                  <a:pt x="274231" y="353325"/>
                  <a:pt x="353325" y="274231"/>
                  <a:pt x="353325" y="176663"/>
                </a:cubicBezTo>
                <a:cubicBezTo>
                  <a:pt x="353325" y="79095"/>
                  <a:pt x="274231" y="0"/>
                  <a:pt x="176663" y="0"/>
                </a:cubicBezTo>
                <a:cubicBezTo>
                  <a:pt x="131416" y="0"/>
                  <a:pt x="90142" y="17010"/>
                  <a:pt x="58888" y="44984"/>
                </a:cubicBezTo>
                <a:lnTo>
                  <a:pt x="58888" y="24536"/>
                </a:lnTo>
                <a:cubicBezTo>
                  <a:pt x="58888" y="16406"/>
                  <a:pt x="52296" y="9815"/>
                  <a:pt x="44166" y="9815"/>
                </a:cubicBezTo>
                <a:cubicBezTo>
                  <a:pt x="36035" y="9815"/>
                  <a:pt x="29444" y="16406"/>
                  <a:pt x="29444" y="24536"/>
                </a:cubicBezTo>
                <a:lnTo>
                  <a:pt x="29444" y="83424"/>
                </a:lnTo>
                <a:cubicBezTo>
                  <a:pt x="29444" y="91555"/>
                  <a:pt x="36035" y="98146"/>
                  <a:pt x="44166" y="98146"/>
                </a:cubicBezTo>
                <a:lnTo>
                  <a:pt x="103053" y="98146"/>
                </a:lnTo>
                <a:cubicBezTo>
                  <a:pt x="111184" y="98146"/>
                  <a:pt x="117775" y="91555"/>
                  <a:pt x="117775" y="83424"/>
                </a:cubicBezTo>
                <a:cubicBezTo>
                  <a:pt x="117775" y="75293"/>
                  <a:pt x="111184" y="68702"/>
                  <a:pt x="103053" y="68702"/>
                </a:cubicBezTo>
                <a:lnTo>
                  <a:pt x="76572" y="68702"/>
                </a:lnTo>
                <a:cubicBezTo>
                  <a:pt x="102839" y="44339"/>
                  <a:pt x="138011" y="29444"/>
                  <a:pt x="176663" y="29444"/>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3" name="Rectangle 22">
            <a:extLst>
              <a:ext uri="{FF2B5EF4-FFF2-40B4-BE49-F238E27FC236}">
                <a16:creationId xmlns:a16="http://schemas.microsoft.com/office/drawing/2014/main" id="{16BC0DE4-C3D3-929C-1F46-5D25BC6B525C}"/>
              </a:ext>
            </a:extLst>
          </p:cNvPr>
          <p:cNvSpPr>
            <a:spLocks/>
          </p:cNvSpPr>
          <p:nvPr/>
        </p:nvSpPr>
        <p:spPr bwMode="auto">
          <a:xfrm>
            <a:off x="1256064" y="4217474"/>
            <a:ext cx="3954111"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Leverage existing PSTN service</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Direct Routing allows you to connect your certified SBC to almost any telephony trunk or interconnect with third-party PSTN equipment</a:t>
            </a:r>
          </a:p>
        </p:txBody>
      </p:sp>
      <p:sp>
        <p:nvSpPr>
          <p:cNvPr id="24" name="Freeform 5">
            <a:extLst>
              <a:ext uri="{FF2B5EF4-FFF2-40B4-BE49-F238E27FC236}">
                <a16:creationId xmlns:a16="http://schemas.microsoft.com/office/drawing/2014/main" id="{AA36AB6F-7BBC-B580-A50A-E853003FF830}"/>
              </a:ext>
              <a:ext uri="{C183D7F6-B498-43B3-948B-1728B52AA6E4}">
                <adec:decorative xmlns:adec="http://schemas.microsoft.com/office/drawing/2017/decorative" val="1"/>
              </a:ext>
            </a:extLst>
          </p:cNvPr>
          <p:cNvSpPr>
            <a:spLocks/>
          </p:cNvSpPr>
          <p:nvPr/>
        </p:nvSpPr>
        <p:spPr bwMode="auto">
          <a:xfrm>
            <a:off x="588263" y="5171084"/>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63" name="Graphic 73" descr="Icon of a cloud ">
            <a:extLst>
              <a:ext uri="{FF2B5EF4-FFF2-40B4-BE49-F238E27FC236}">
                <a16:creationId xmlns:a16="http://schemas.microsoft.com/office/drawing/2014/main" id="{2B9C73C1-7C8F-37DA-4F4E-20A6AA6012C3}"/>
              </a:ext>
            </a:extLst>
          </p:cNvPr>
          <p:cNvSpPr/>
          <p:nvPr/>
        </p:nvSpPr>
        <p:spPr>
          <a:xfrm>
            <a:off x="688562" y="5318169"/>
            <a:ext cx="270321" cy="176748"/>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5" name="Rectangle 24">
            <a:extLst>
              <a:ext uri="{FF2B5EF4-FFF2-40B4-BE49-F238E27FC236}">
                <a16:creationId xmlns:a16="http://schemas.microsoft.com/office/drawing/2014/main" id="{20243E6E-55D7-F5E3-332E-2C32443C55F9}"/>
              </a:ext>
            </a:extLst>
          </p:cNvPr>
          <p:cNvSpPr>
            <a:spLocks/>
          </p:cNvSpPr>
          <p:nvPr/>
        </p:nvSpPr>
        <p:spPr bwMode="auto">
          <a:xfrm>
            <a:off x="1256064" y="5171084"/>
            <a:ext cx="4020786"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Pure cloud or managed</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Flexible delivery models, from fully hosted on-premises managed by the customer or delivered by a partner as hosted or service billed per user per month (Direct Routing as-a-service)</a:t>
            </a:r>
          </a:p>
        </p:txBody>
      </p:sp>
      <p:pic>
        <p:nvPicPr>
          <p:cNvPr id="59" name="Picture 58" descr="Direct routing map with highlighting for available markets">
            <a:extLst>
              <a:ext uri="{FF2B5EF4-FFF2-40B4-BE49-F238E27FC236}">
                <a16:creationId xmlns:a16="http://schemas.microsoft.com/office/drawing/2014/main" id="{1B03646A-D604-D6CD-4BF9-0FEB953902CA}"/>
              </a:ext>
            </a:extLst>
          </p:cNvPr>
          <p:cNvPicPr>
            <a:picLocks noChangeAspect="1"/>
          </p:cNvPicPr>
          <p:nvPr/>
        </p:nvPicPr>
        <p:blipFill rotWithShape="1">
          <a:blip r:embed="rId4">
            <a:extLst>
              <a:ext uri="{28A0092B-C50C-407E-A947-70E740481C1C}">
                <a14:useLocalDpi xmlns:a14="http://schemas.microsoft.com/office/drawing/2010/main" val="0"/>
              </a:ext>
            </a:extLst>
          </a:blip>
          <a:srcRect l="2101" t="-21645" b="-23744"/>
          <a:stretch/>
        </p:blipFill>
        <p:spPr>
          <a:xfrm>
            <a:off x="5634734" y="1252594"/>
            <a:ext cx="5858768" cy="4894228"/>
          </a:xfrm>
          <a:prstGeom prst="roundRect">
            <a:avLst>
              <a:gd name="adj" fmla="val 2784"/>
            </a:avLst>
          </a:prstGeom>
          <a:solidFill>
            <a:srgbClr val="F5F5F5"/>
          </a:solidFill>
        </p:spPr>
      </p:pic>
    </p:spTree>
    <p:extLst>
      <p:ext uri="{BB962C8B-B14F-4D97-AF65-F5344CB8AC3E}">
        <p14:creationId xmlns:p14="http://schemas.microsoft.com/office/powerpoint/2010/main" val="154162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6F8BA0-2FF4-9AEB-06DA-0DD67F3F36F4}"/>
              </a:ext>
              <a:ext uri="{C183D7F6-B498-43B3-948B-1728B52AA6E4}">
                <adec:decorative xmlns:adec="http://schemas.microsoft.com/office/drawing/2017/decorative" val="1"/>
              </a:ext>
            </a:extLst>
          </p:cNvPr>
          <p:cNvGrpSpPr/>
          <p:nvPr/>
        </p:nvGrpSpPr>
        <p:grpSpPr>
          <a:xfrm>
            <a:off x="584200" y="1189605"/>
            <a:ext cx="11607800" cy="5668395"/>
            <a:chOff x="584200" y="1189605"/>
            <a:chExt cx="11607800" cy="5668395"/>
          </a:xfrm>
        </p:grpSpPr>
        <p:pic>
          <p:nvPicPr>
            <p:cNvPr id="20" name="Picture 19">
              <a:extLst>
                <a:ext uri="{FF2B5EF4-FFF2-40B4-BE49-F238E27FC236}">
                  <a16:creationId xmlns:a16="http://schemas.microsoft.com/office/drawing/2014/main" id="{FEE73DFD-99EF-30E7-320F-B5770973A37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23" name="Rectangle: Rounded Corners 22">
              <a:extLst>
                <a:ext uri="{FF2B5EF4-FFF2-40B4-BE49-F238E27FC236}">
                  <a16:creationId xmlns:a16="http://schemas.microsoft.com/office/drawing/2014/main" id="{DFBDF1BF-2358-5C12-408C-581C8DF4FDC7}"/>
                </a:ext>
              </a:extLst>
            </p:cNvPr>
            <p:cNvSpPr/>
            <p:nvPr/>
          </p:nvSpPr>
          <p:spPr bwMode="auto">
            <a:xfrm>
              <a:off x="584200" y="1189605"/>
              <a:ext cx="11022583" cy="4216954"/>
            </a:xfrm>
            <a:prstGeom prst="roundRect">
              <a:avLst>
                <a:gd name="adj" fmla="val 4548"/>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25" name="Freeform 5">
              <a:extLst>
                <a:ext uri="{FF2B5EF4-FFF2-40B4-BE49-F238E27FC236}">
                  <a16:creationId xmlns:a16="http://schemas.microsoft.com/office/drawing/2014/main" id="{3AF2A529-083A-84E7-1640-B4B096EBD3E3}"/>
                </a:ext>
              </a:extLst>
            </p:cNvPr>
            <p:cNvSpPr>
              <a:spLocks/>
            </p:cNvSpPr>
            <p:nvPr/>
          </p:nvSpPr>
          <p:spPr bwMode="auto">
            <a:xfrm>
              <a:off x="845378" y="1490695"/>
              <a:ext cx="567823" cy="567823"/>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7" name="Freeform 5">
              <a:extLst>
                <a:ext uri="{FF2B5EF4-FFF2-40B4-BE49-F238E27FC236}">
                  <a16:creationId xmlns:a16="http://schemas.microsoft.com/office/drawing/2014/main" id="{FA79B7E5-1DF0-4FBB-05B0-3EBDF90C8028}"/>
                </a:ext>
              </a:extLst>
            </p:cNvPr>
            <p:cNvSpPr>
              <a:spLocks/>
            </p:cNvSpPr>
            <p:nvPr/>
          </p:nvSpPr>
          <p:spPr bwMode="auto">
            <a:xfrm>
              <a:off x="1674493" y="244075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0" name="Freeform 5">
              <a:extLst>
                <a:ext uri="{FF2B5EF4-FFF2-40B4-BE49-F238E27FC236}">
                  <a16:creationId xmlns:a16="http://schemas.microsoft.com/office/drawing/2014/main" id="{50C46B09-F0F6-54A2-2AD4-75FA89983881}"/>
                </a:ext>
              </a:extLst>
            </p:cNvPr>
            <p:cNvSpPr>
              <a:spLocks/>
            </p:cNvSpPr>
            <p:nvPr/>
          </p:nvSpPr>
          <p:spPr bwMode="auto">
            <a:xfrm>
              <a:off x="1674493" y="3318860"/>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5">
              <a:extLst>
                <a:ext uri="{FF2B5EF4-FFF2-40B4-BE49-F238E27FC236}">
                  <a16:creationId xmlns:a16="http://schemas.microsoft.com/office/drawing/2014/main" id="{4D2C7850-3C5A-C229-8117-92DFC505FDFC}"/>
                </a:ext>
              </a:extLst>
            </p:cNvPr>
            <p:cNvSpPr>
              <a:spLocks/>
            </p:cNvSpPr>
            <p:nvPr/>
          </p:nvSpPr>
          <p:spPr bwMode="auto">
            <a:xfrm>
              <a:off x="1674493" y="4196968"/>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4" name="Freeform 5">
              <a:extLst>
                <a:ext uri="{FF2B5EF4-FFF2-40B4-BE49-F238E27FC236}">
                  <a16:creationId xmlns:a16="http://schemas.microsoft.com/office/drawing/2014/main" id="{F0CE056E-2591-FCE0-2FE3-6460BE89BE9E}"/>
                </a:ext>
              </a:extLst>
            </p:cNvPr>
            <p:cNvSpPr>
              <a:spLocks/>
            </p:cNvSpPr>
            <p:nvPr/>
          </p:nvSpPr>
          <p:spPr bwMode="auto">
            <a:xfrm>
              <a:off x="3722528" y="3068823"/>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6" name="Freeform 5">
              <a:extLst>
                <a:ext uri="{FF2B5EF4-FFF2-40B4-BE49-F238E27FC236}">
                  <a16:creationId xmlns:a16="http://schemas.microsoft.com/office/drawing/2014/main" id="{637A7452-41B4-053E-1490-852495786161}"/>
                </a:ext>
              </a:extLst>
            </p:cNvPr>
            <p:cNvSpPr>
              <a:spLocks/>
            </p:cNvSpPr>
            <p:nvPr/>
          </p:nvSpPr>
          <p:spPr bwMode="auto">
            <a:xfrm>
              <a:off x="9032823" y="3074974"/>
              <a:ext cx="970992" cy="970992"/>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7" name="Freeform 5">
              <a:extLst>
                <a:ext uri="{FF2B5EF4-FFF2-40B4-BE49-F238E27FC236}">
                  <a16:creationId xmlns:a16="http://schemas.microsoft.com/office/drawing/2014/main" id="{B8FF0444-7820-6854-C487-3EC435A3E9BC}"/>
                </a:ext>
              </a:extLst>
            </p:cNvPr>
            <p:cNvSpPr>
              <a:spLocks/>
            </p:cNvSpPr>
            <p:nvPr/>
          </p:nvSpPr>
          <p:spPr bwMode="auto">
            <a:xfrm>
              <a:off x="10874179" y="3325011"/>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3" name="Rectangle: Rounded Corners 122">
              <a:extLst>
                <a:ext uri="{FF2B5EF4-FFF2-40B4-BE49-F238E27FC236}">
                  <a16:creationId xmlns:a16="http://schemas.microsoft.com/office/drawing/2014/main" id="{8C792924-DF5D-F395-ABAA-B9C3D77BB65C}"/>
                </a:ext>
              </a:extLst>
            </p:cNvPr>
            <p:cNvSpPr/>
            <p:nvPr/>
          </p:nvSpPr>
          <p:spPr bwMode="auto">
            <a:xfrm>
              <a:off x="584200" y="5623190"/>
              <a:ext cx="11022583" cy="650265"/>
            </a:xfrm>
            <a:prstGeom prst="roundRect">
              <a:avLst/>
            </a:prstGeom>
            <a:gradFill flip="none" rotWithShape="1">
              <a:gsLst>
                <a:gs pos="95327">
                  <a:schemeClr val="accent1"/>
                </a:gs>
                <a:gs pos="935">
                  <a:srgbClr val="C03BC4"/>
                </a:gs>
                <a:gs pos="51000">
                  <a:schemeClr val="accent1"/>
                </a:gs>
              </a:gsLst>
              <a:lin ang="135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43" name="Freeform 5">
              <a:extLst>
                <a:ext uri="{FF2B5EF4-FFF2-40B4-BE49-F238E27FC236}">
                  <a16:creationId xmlns:a16="http://schemas.microsoft.com/office/drawing/2014/main" id="{B24BCCB9-83DB-1454-F308-989989C41A76}"/>
                </a:ext>
              </a:extLst>
            </p:cNvPr>
            <p:cNvSpPr>
              <a:spLocks/>
            </p:cNvSpPr>
            <p:nvPr/>
          </p:nvSpPr>
          <p:spPr bwMode="auto">
            <a:xfrm>
              <a:off x="5839600" y="3154233"/>
              <a:ext cx="808850" cy="808850"/>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44" name="Freeform 5">
              <a:extLst>
                <a:ext uri="{FF2B5EF4-FFF2-40B4-BE49-F238E27FC236}">
                  <a16:creationId xmlns:a16="http://schemas.microsoft.com/office/drawing/2014/main" id="{2E60EA3C-6962-C0D4-B4AB-EBDB85FAD516}"/>
                </a:ext>
              </a:extLst>
            </p:cNvPr>
            <p:cNvSpPr>
              <a:spLocks/>
            </p:cNvSpPr>
            <p:nvPr/>
          </p:nvSpPr>
          <p:spPr bwMode="auto">
            <a:xfrm>
              <a:off x="6017412" y="432487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46" name="Freeform 5">
              <a:extLst>
                <a:ext uri="{FF2B5EF4-FFF2-40B4-BE49-F238E27FC236}">
                  <a16:creationId xmlns:a16="http://schemas.microsoft.com/office/drawing/2014/main" id="{AA17CBBB-8BB1-18AA-5946-6300818F35A0}"/>
                </a:ext>
              </a:extLst>
            </p:cNvPr>
            <p:cNvSpPr>
              <a:spLocks/>
            </p:cNvSpPr>
            <p:nvPr/>
          </p:nvSpPr>
          <p:spPr bwMode="auto">
            <a:xfrm>
              <a:off x="6986322" y="4324873"/>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sp>
        <p:nvSpPr>
          <p:cNvPr id="137" name="Graphic 36">
            <a:extLst>
              <a:ext uri="{FF2B5EF4-FFF2-40B4-BE49-F238E27FC236}">
                <a16:creationId xmlns:a16="http://schemas.microsoft.com/office/drawing/2014/main" id="{66DE7A7E-E86D-7CAF-0B2F-07F1E6D2798D}"/>
              </a:ext>
              <a:ext uri="{C183D7F6-B498-43B3-948B-1728B52AA6E4}">
                <adec:decorative xmlns:adec="http://schemas.microsoft.com/office/drawing/2017/decorative" val="1"/>
              </a:ext>
            </a:extLst>
          </p:cNvPr>
          <p:cNvSpPr/>
          <p:nvPr/>
        </p:nvSpPr>
        <p:spPr>
          <a:xfrm>
            <a:off x="1024941" y="1644191"/>
            <a:ext cx="208696" cy="260830"/>
          </a:xfrm>
          <a:custGeom>
            <a:avLst/>
            <a:gdLst>
              <a:gd name="connsiteX0" fmla="*/ 274311 w 274311"/>
              <a:gd name="connsiteY0" fmla="*/ 244216 h 342839"/>
              <a:gd name="connsiteX1" fmla="*/ 235754 w 274311"/>
              <a:gd name="connsiteY1" fmla="*/ 205659 h 342839"/>
              <a:gd name="connsiteX2" fmla="*/ 38557 w 274311"/>
              <a:gd name="connsiteY2" fmla="*/ 205659 h 342839"/>
              <a:gd name="connsiteX3" fmla="*/ 0 w 274311"/>
              <a:gd name="connsiteY3" fmla="*/ 244216 h 342839"/>
              <a:gd name="connsiteX4" fmla="*/ 0 w 274311"/>
              <a:gd name="connsiteY4" fmla="*/ 254121 h 342839"/>
              <a:gd name="connsiteX5" fmla="*/ 15401 w 274311"/>
              <a:gd name="connsiteY5" fmla="*/ 295872 h 342839"/>
              <a:gd name="connsiteX6" fmla="*/ 137100 w 274311"/>
              <a:gd name="connsiteY6" fmla="*/ 342839 h 342839"/>
              <a:gd name="connsiteX7" fmla="*/ 258862 w 274311"/>
              <a:gd name="connsiteY7" fmla="*/ 295889 h 342839"/>
              <a:gd name="connsiteX8" fmla="*/ 274311 w 274311"/>
              <a:gd name="connsiteY8" fmla="*/ 254081 h 342839"/>
              <a:gd name="connsiteX9" fmla="*/ 274311 w 274311"/>
              <a:gd name="connsiteY9" fmla="*/ 244216 h 342839"/>
              <a:gd name="connsiteX10" fmla="*/ 38557 w 274311"/>
              <a:gd name="connsiteY10" fmla="*/ 231376 h 342839"/>
              <a:gd name="connsiteX11" fmla="*/ 235754 w 274311"/>
              <a:gd name="connsiteY11" fmla="*/ 231376 h 342839"/>
              <a:gd name="connsiteX12" fmla="*/ 248594 w 274311"/>
              <a:gd name="connsiteY12" fmla="*/ 244216 h 342839"/>
              <a:gd name="connsiteX13" fmla="*/ 248594 w 274311"/>
              <a:gd name="connsiteY13" fmla="*/ 254081 h 342839"/>
              <a:gd name="connsiteX14" fmla="*/ 239324 w 274311"/>
              <a:gd name="connsiteY14" fmla="*/ 279166 h 342839"/>
              <a:gd name="connsiteX15" fmla="*/ 137100 w 274311"/>
              <a:gd name="connsiteY15" fmla="*/ 317122 h 342839"/>
              <a:gd name="connsiteX16" fmla="*/ 34958 w 274311"/>
              <a:gd name="connsiteY16" fmla="*/ 279171 h 342839"/>
              <a:gd name="connsiteX17" fmla="*/ 25718 w 274311"/>
              <a:gd name="connsiteY17" fmla="*/ 254121 h 342839"/>
              <a:gd name="connsiteX18" fmla="*/ 25718 w 274311"/>
              <a:gd name="connsiteY18" fmla="*/ 244216 h 342839"/>
              <a:gd name="connsiteX19" fmla="*/ 38557 w 274311"/>
              <a:gd name="connsiteY19" fmla="*/ 231376 h 342839"/>
              <a:gd name="connsiteX20" fmla="*/ 222825 w 274311"/>
              <a:gd name="connsiteY20" fmla="*/ 85725 h 342839"/>
              <a:gd name="connsiteX21" fmla="*/ 137100 w 274311"/>
              <a:gd name="connsiteY21" fmla="*/ 0 h 342839"/>
              <a:gd name="connsiteX22" fmla="*/ 68094 w 274311"/>
              <a:gd name="connsiteY22" fmla="*/ 34853 h 342839"/>
              <a:gd name="connsiteX23" fmla="*/ 64252 w 274311"/>
              <a:gd name="connsiteY23" fmla="*/ 34269 h 342839"/>
              <a:gd name="connsiteX24" fmla="*/ 21427 w 274311"/>
              <a:gd name="connsiteY24" fmla="*/ 34269 h 342839"/>
              <a:gd name="connsiteX25" fmla="*/ 8568 w 274311"/>
              <a:gd name="connsiteY25" fmla="*/ 47127 h 342839"/>
              <a:gd name="connsiteX26" fmla="*/ 8568 w 274311"/>
              <a:gd name="connsiteY26" fmla="*/ 141404 h 342839"/>
              <a:gd name="connsiteX27" fmla="*/ 55718 w 274311"/>
              <a:gd name="connsiteY27" fmla="*/ 188553 h 342839"/>
              <a:gd name="connsiteX28" fmla="*/ 60004 w 274311"/>
              <a:gd name="connsiteY28" fmla="*/ 188553 h 342839"/>
              <a:gd name="connsiteX29" fmla="*/ 60004 w 274311"/>
              <a:gd name="connsiteY29" fmla="*/ 188479 h 342839"/>
              <a:gd name="connsiteX30" fmla="*/ 60180 w 274311"/>
              <a:gd name="connsiteY30" fmla="*/ 188479 h 342839"/>
              <a:gd name="connsiteX31" fmla="*/ 77283 w 274311"/>
              <a:gd name="connsiteY31" fmla="*/ 171377 h 342839"/>
              <a:gd name="connsiteX32" fmla="*/ 60180 w 274311"/>
              <a:gd name="connsiteY32" fmla="*/ 154275 h 342839"/>
              <a:gd name="connsiteX33" fmla="*/ 46700 w 274311"/>
              <a:gd name="connsiteY33" fmla="*/ 160852 h 342839"/>
              <a:gd name="connsiteX34" fmla="*/ 34286 w 274311"/>
              <a:gd name="connsiteY34" fmla="*/ 141404 h 342839"/>
              <a:gd name="connsiteX35" fmla="*/ 34286 w 274311"/>
              <a:gd name="connsiteY35" fmla="*/ 137110 h 342839"/>
              <a:gd name="connsiteX36" fmla="*/ 47107 w 274311"/>
              <a:gd name="connsiteY36" fmla="*/ 137110 h 342839"/>
              <a:gd name="connsiteX37" fmla="*/ 64598 w 274311"/>
              <a:gd name="connsiteY37" fmla="*/ 131487 h 342839"/>
              <a:gd name="connsiteX38" fmla="*/ 137100 w 274311"/>
              <a:gd name="connsiteY38" fmla="*/ 171451 h 342839"/>
              <a:gd name="connsiteX39" fmla="*/ 222825 w 274311"/>
              <a:gd name="connsiteY39" fmla="*/ 85725 h 342839"/>
              <a:gd name="connsiteX40" fmla="*/ 51393 w 274311"/>
              <a:gd name="connsiteY40" fmla="*/ 83908 h 342839"/>
              <a:gd name="connsiteX41" fmla="*/ 51374 w 274311"/>
              <a:gd name="connsiteY41" fmla="*/ 85725 h 342839"/>
              <a:gd name="connsiteX42" fmla="*/ 51393 w 274311"/>
              <a:gd name="connsiteY42" fmla="*/ 87542 h 342839"/>
              <a:gd name="connsiteX43" fmla="*/ 51393 w 274311"/>
              <a:gd name="connsiteY43" fmla="*/ 107106 h 342839"/>
              <a:gd name="connsiteX44" fmla="*/ 47107 w 274311"/>
              <a:gd name="connsiteY44" fmla="*/ 111392 h 342839"/>
              <a:gd name="connsiteX45" fmla="*/ 34286 w 274311"/>
              <a:gd name="connsiteY45" fmla="*/ 111392 h 342839"/>
              <a:gd name="connsiteX46" fmla="*/ 34286 w 274311"/>
              <a:gd name="connsiteY46" fmla="*/ 59986 h 342839"/>
              <a:gd name="connsiteX47" fmla="*/ 51393 w 274311"/>
              <a:gd name="connsiteY47" fmla="*/ 59986 h 342839"/>
              <a:gd name="connsiteX48" fmla="*/ 51393 w 274311"/>
              <a:gd name="connsiteY48" fmla="*/ 83908 h 342839"/>
              <a:gd name="connsiteX49" fmla="*/ 77111 w 274311"/>
              <a:gd name="connsiteY49" fmla="*/ 87245 h 342839"/>
              <a:gd name="connsiteX50" fmla="*/ 77111 w 274311"/>
              <a:gd name="connsiteY50" fmla="*/ 84206 h 342839"/>
              <a:gd name="connsiteX51" fmla="*/ 137100 w 274311"/>
              <a:gd name="connsiteY51" fmla="*/ 25718 h 342839"/>
              <a:gd name="connsiteX52" fmla="*/ 197108 w 274311"/>
              <a:gd name="connsiteY52" fmla="*/ 85725 h 342839"/>
              <a:gd name="connsiteX53" fmla="*/ 137100 w 274311"/>
              <a:gd name="connsiteY53" fmla="*/ 145733 h 342839"/>
              <a:gd name="connsiteX54" fmla="*/ 77111 w 274311"/>
              <a:gd name="connsiteY54" fmla="*/ 87245 h 3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4311" h="342839">
                <a:moveTo>
                  <a:pt x="274311" y="244216"/>
                </a:moveTo>
                <a:cubicBezTo>
                  <a:pt x="274311" y="222922"/>
                  <a:pt x="257050" y="205659"/>
                  <a:pt x="235754" y="205659"/>
                </a:cubicBezTo>
                <a:lnTo>
                  <a:pt x="38557" y="205659"/>
                </a:lnTo>
                <a:cubicBezTo>
                  <a:pt x="17263" y="205659"/>
                  <a:pt x="0" y="222922"/>
                  <a:pt x="0" y="244216"/>
                </a:cubicBezTo>
                <a:lnTo>
                  <a:pt x="0" y="254121"/>
                </a:lnTo>
                <a:cubicBezTo>
                  <a:pt x="0" y="269428"/>
                  <a:pt x="5461" y="284232"/>
                  <a:pt x="15401" y="295872"/>
                </a:cubicBezTo>
                <a:cubicBezTo>
                  <a:pt x="42255" y="327320"/>
                  <a:pt x="83164" y="342839"/>
                  <a:pt x="137100" y="342839"/>
                </a:cubicBezTo>
                <a:cubicBezTo>
                  <a:pt x="191026" y="342839"/>
                  <a:pt x="231955" y="327325"/>
                  <a:pt x="258862" y="295889"/>
                </a:cubicBezTo>
                <a:cubicBezTo>
                  <a:pt x="268832" y="284243"/>
                  <a:pt x="274311" y="269414"/>
                  <a:pt x="274311" y="254081"/>
                </a:cubicBezTo>
                <a:lnTo>
                  <a:pt x="274311" y="244216"/>
                </a:lnTo>
                <a:close/>
                <a:moveTo>
                  <a:pt x="38557" y="231376"/>
                </a:moveTo>
                <a:lnTo>
                  <a:pt x="235754" y="231376"/>
                </a:lnTo>
                <a:cubicBezTo>
                  <a:pt x="242845" y="231376"/>
                  <a:pt x="248594" y="237125"/>
                  <a:pt x="248594" y="244216"/>
                </a:cubicBezTo>
                <a:lnTo>
                  <a:pt x="248594" y="254081"/>
                </a:lnTo>
                <a:cubicBezTo>
                  <a:pt x="248594" y="263281"/>
                  <a:pt x="245307" y="272178"/>
                  <a:pt x="239324" y="279166"/>
                </a:cubicBezTo>
                <a:cubicBezTo>
                  <a:pt x="217783" y="304335"/>
                  <a:pt x="184048" y="317122"/>
                  <a:pt x="137100" y="317122"/>
                </a:cubicBezTo>
                <a:cubicBezTo>
                  <a:pt x="90151" y="317122"/>
                  <a:pt x="56446" y="304335"/>
                  <a:pt x="34958" y="279171"/>
                </a:cubicBezTo>
                <a:cubicBezTo>
                  <a:pt x="28994" y="272188"/>
                  <a:pt x="25718" y="263305"/>
                  <a:pt x="25718" y="254121"/>
                </a:cubicBezTo>
                <a:lnTo>
                  <a:pt x="25718" y="244216"/>
                </a:lnTo>
                <a:cubicBezTo>
                  <a:pt x="25718" y="237125"/>
                  <a:pt x="31466" y="231376"/>
                  <a:pt x="38557" y="231376"/>
                </a:cubicBezTo>
                <a:close/>
                <a:moveTo>
                  <a:pt x="222825" y="85725"/>
                </a:moveTo>
                <a:cubicBezTo>
                  <a:pt x="222825" y="38380"/>
                  <a:pt x="184444" y="0"/>
                  <a:pt x="137100" y="0"/>
                </a:cubicBezTo>
                <a:cubicBezTo>
                  <a:pt x="108802" y="0"/>
                  <a:pt x="83706" y="13711"/>
                  <a:pt x="68094" y="34853"/>
                </a:cubicBezTo>
                <a:cubicBezTo>
                  <a:pt x="66881" y="34473"/>
                  <a:pt x="65590" y="34269"/>
                  <a:pt x="64252" y="34269"/>
                </a:cubicBezTo>
                <a:lnTo>
                  <a:pt x="21427" y="34269"/>
                </a:lnTo>
                <a:cubicBezTo>
                  <a:pt x="14325" y="34269"/>
                  <a:pt x="8568" y="40026"/>
                  <a:pt x="8568" y="47127"/>
                </a:cubicBezTo>
                <a:lnTo>
                  <a:pt x="8568" y="141404"/>
                </a:lnTo>
                <a:cubicBezTo>
                  <a:pt x="8568" y="167444"/>
                  <a:pt x="29678" y="188553"/>
                  <a:pt x="55718" y="188553"/>
                </a:cubicBezTo>
                <a:lnTo>
                  <a:pt x="60004" y="188553"/>
                </a:lnTo>
                <a:lnTo>
                  <a:pt x="60004" y="188479"/>
                </a:lnTo>
                <a:cubicBezTo>
                  <a:pt x="60062" y="188479"/>
                  <a:pt x="60121" y="188479"/>
                  <a:pt x="60180" y="188479"/>
                </a:cubicBezTo>
                <a:cubicBezTo>
                  <a:pt x="69626" y="188479"/>
                  <a:pt x="77283" y="180822"/>
                  <a:pt x="77283" y="171377"/>
                </a:cubicBezTo>
                <a:cubicBezTo>
                  <a:pt x="77283" y="161932"/>
                  <a:pt x="69626" y="154275"/>
                  <a:pt x="60180" y="154275"/>
                </a:cubicBezTo>
                <a:cubicBezTo>
                  <a:pt x="54705" y="154275"/>
                  <a:pt x="49830" y="156848"/>
                  <a:pt x="46700" y="160852"/>
                </a:cubicBezTo>
                <a:cubicBezTo>
                  <a:pt x="39369" y="157447"/>
                  <a:pt x="34286" y="150020"/>
                  <a:pt x="34286" y="141404"/>
                </a:cubicBezTo>
                <a:lnTo>
                  <a:pt x="34286" y="137110"/>
                </a:lnTo>
                <a:lnTo>
                  <a:pt x="47107" y="137110"/>
                </a:lnTo>
                <a:cubicBezTo>
                  <a:pt x="53634" y="137110"/>
                  <a:pt x="59674" y="135026"/>
                  <a:pt x="64598" y="131487"/>
                </a:cubicBezTo>
                <a:cubicBezTo>
                  <a:pt x="79788" y="155503"/>
                  <a:pt x="106582" y="171451"/>
                  <a:pt x="137100" y="171451"/>
                </a:cubicBezTo>
                <a:cubicBezTo>
                  <a:pt x="184444" y="171451"/>
                  <a:pt x="222825" y="133070"/>
                  <a:pt x="222825" y="85725"/>
                </a:cubicBezTo>
                <a:close/>
                <a:moveTo>
                  <a:pt x="51393" y="83908"/>
                </a:moveTo>
                <a:cubicBezTo>
                  <a:pt x="51381" y="84513"/>
                  <a:pt x="51374" y="85118"/>
                  <a:pt x="51374" y="85725"/>
                </a:cubicBezTo>
                <a:cubicBezTo>
                  <a:pt x="51374" y="86332"/>
                  <a:pt x="51381" y="86938"/>
                  <a:pt x="51393" y="87542"/>
                </a:cubicBezTo>
                <a:lnTo>
                  <a:pt x="51393" y="107106"/>
                </a:lnTo>
                <a:cubicBezTo>
                  <a:pt x="51393" y="109473"/>
                  <a:pt x="49474" y="111392"/>
                  <a:pt x="47107" y="111392"/>
                </a:cubicBezTo>
                <a:lnTo>
                  <a:pt x="34286" y="111392"/>
                </a:lnTo>
                <a:lnTo>
                  <a:pt x="34286" y="59986"/>
                </a:lnTo>
                <a:lnTo>
                  <a:pt x="51393" y="59986"/>
                </a:lnTo>
                <a:lnTo>
                  <a:pt x="51393" y="83908"/>
                </a:lnTo>
                <a:close/>
                <a:moveTo>
                  <a:pt x="77111" y="87245"/>
                </a:moveTo>
                <a:lnTo>
                  <a:pt x="77111" y="84206"/>
                </a:lnTo>
                <a:cubicBezTo>
                  <a:pt x="77917" y="51766"/>
                  <a:pt x="104466" y="25718"/>
                  <a:pt x="137100" y="25718"/>
                </a:cubicBezTo>
                <a:cubicBezTo>
                  <a:pt x="170241" y="25718"/>
                  <a:pt x="197108" y="52584"/>
                  <a:pt x="197108" y="85725"/>
                </a:cubicBezTo>
                <a:cubicBezTo>
                  <a:pt x="197108" y="118866"/>
                  <a:pt x="170241" y="145733"/>
                  <a:pt x="137100" y="145733"/>
                </a:cubicBezTo>
                <a:cubicBezTo>
                  <a:pt x="104466" y="145733"/>
                  <a:pt x="77917" y="119684"/>
                  <a:pt x="77111" y="87245"/>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26" name="Graphic 87">
            <a:extLst>
              <a:ext uri="{FF2B5EF4-FFF2-40B4-BE49-F238E27FC236}">
                <a16:creationId xmlns:a16="http://schemas.microsoft.com/office/drawing/2014/main" id="{8304C34D-B3FB-1C74-73C3-6AFA79896DEC}"/>
              </a:ext>
              <a:ext uri="{C183D7F6-B498-43B3-948B-1728B52AA6E4}">
                <adec:decorative xmlns:adec="http://schemas.microsoft.com/office/drawing/2017/decorative" val="1"/>
              </a:ext>
            </a:extLst>
          </p:cNvPr>
          <p:cNvSpPr/>
          <p:nvPr/>
        </p:nvSpPr>
        <p:spPr>
          <a:xfrm>
            <a:off x="793888" y="5755194"/>
            <a:ext cx="280056" cy="386256"/>
          </a:xfrm>
          <a:custGeom>
            <a:avLst/>
            <a:gdLst>
              <a:gd name="connsiteX0" fmla="*/ 98602 w 219958"/>
              <a:gd name="connsiteY0" fmla="*/ 72052 h 303370"/>
              <a:gd name="connsiteX1" fmla="*/ 109979 w 219958"/>
              <a:gd name="connsiteY1" fmla="*/ 60675 h 303370"/>
              <a:gd name="connsiteX2" fmla="*/ 121357 w 219958"/>
              <a:gd name="connsiteY2" fmla="*/ 72052 h 303370"/>
              <a:gd name="connsiteX3" fmla="*/ 121357 w 219958"/>
              <a:gd name="connsiteY3" fmla="*/ 94807 h 303370"/>
              <a:gd name="connsiteX4" fmla="*/ 109979 w 219958"/>
              <a:gd name="connsiteY4" fmla="*/ 106184 h 303370"/>
              <a:gd name="connsiteX5" fmla="*/ 98602 w 219958"/>
              <a:gd name="connsiteY5" fmla="*/ 94807 h 303370"/>
              <a:gd name="connsiteX6" fmla="*/ 98602 w 219958"/>
              <a:gd name="connsiteY6" fmla="*/ 72052 h 303370"/>
              <a:gd name="connsiteX7" fmla="*/ 174910 w 219958"/>
              <a:gd name="connsiteY7" fmla="*/ 94280 h 303370"/>
              <a:gd name="connsiteX8" fmla="*/ 158821 w 219958"/>
              <a:gd name="connsiteY8" fmla="*/ 94280 h 303370"/>
              <a:gd name="connsiteX9" fmla="*/ 142731 w 219958"/>
              <a:gd name="connsiteY9" fmla="*/ 110370 h 303370"/>
              <a:gd name="connsiteX10" fmla="*/ 142731 w 219958"/>
              <a:gd name="connsiteY10" fmla="*/ 126460 h 303370"/>
              <a:gd name="connsiteX11" fmla="*/ 158821 w 219958"/>
              <a:gd name="connsiteY11" fmla="*/ 126460 h 303370"/>
              <a:gd name="connsiteX12" fmla="*/ 174910 w 219958"/>
              <a:gd name="connsiteY12" fmla="*/ 110370 h 303370"/>
              <a:gd name="connsiteX13" fmla="*/ 174910 w 219958"/>
              <a:gd name="connsiteY13" fmla="*/ 94280 h 303370"/>
              <a:gd name="connsiteX14" fmla="*/ 61138 w 219958"/>
              <a:gd name="connsiteY14" fmla="*/ 94280 h 303370"/>
              <a:gd name="connsiteX15" fmla="*/ 45049 w 219958"/>
              <a:gd name="connsiteY15" fmla="*/ 94280 h 303370"/>
              <a:gd name="connsiteX16" fmla="*/ 45049 w 219958"/>
              <a:gd name="connsiteY16" fmla="*/ 110370 h 303370"/>
              <a:gd name="connsiteX17" fmla="*/ 61139 w 219958"/>
              <a:gd name="connsiteY17" fmla="*/ 126460 h 303370"/>
              <a:gd name="connsiteX18" fmla="*/ 77228 w 219958"/>
              <a:gd name="connsiteY18" fmla="*/ 126460 h 303370"/>
              <a:gd name="connsiteX19" fmla="*/ 77228 w 219958"/>
              <a:gd name="connsiteY19" fmla="*/ 110370 h 303370"/>
              <a:gd name="connsiteX20" fmla="*/ 61138 w 219958"/>
              <a:gd name="connsiteY20" fmla="*/ 94280 h 303370"/>
              <a:gd name="connsiteX21" fmla="*/ 109979 w 219958"/>
              <a:gd name="connsiteY21" fmla="*/ 0 h 303370"/>
              <a:gd name="connsiteX22" fmla="*/ 219959 w 219958"/>
              <a:gd name="connsiteY22" fmla="*/ 109979 h 303370"/>
              <a:gd name="connsiteX23" fmla="*/ 179561 w 219958"/>
              <a:gd name="connsiteY23" fmla="*/ 197082 h 303370"/>
              <a:gd name="connsiteX24" fmla="*/ 176905 w 219958"/>
              <a:gd name="connsiteY24" fmla="*/ 201107 h 303370"/>
              <a:gd name="connsiteX25" fmla="*/ 176428 w 219958"/>
              <a:gd name="connsiteY25" fmla="*/ 202658 h 303370"/>
              <a:gd name="connsiteX26" fmla="*/ 159270 w 219958"/>
              <a:gd name="connsiteY26" fmla="*/ 276923 h 303370"/>
              <a:gd name="connsiteX27" fmla="*/ 128641 w 219958"/>
              <a:gd name="connsiteY27" fmla="*/ 303271 h 303370"/>
              <a:gd name="connsiteX28" fmla="*/ 126014 w 219958"/>
              <a:gd name="connsiteY28" fmla="*/ 303371 h 303370"/>
              <a:gd name="connsiteX29" fmla="*/ 93950 w 219958"/>
              <a:gd name="connsiteY29" fmla="*/ 303371 h 303370"/>
              <a:gd name="connsiteX30" fmla="*/ 61381 w 219958"/>
              <a:gd name="connsiteY30" fmla="*/ 279451 h 303370"/>
              <a:gd name="connsiteX31" fmla="*/ 60692 w 219958"/>
              <a:gd name="connsiteY31" fmla="*/ 276913 h 303370"/>
              <a:gd name="connsiteX32" fmla="*/ 43557 w 219958"/>
              <a:gd name="connsiteY32" fmla="*/ 202661 h 303370"/>
              <a:gd name="connsiteX33" fmla="*/ 40420 w 219958"/>
              <a:gd name="connsiteY33" fmla="*/ 197081 h 303370"/>
              <a:gd name="connsiteX34" fmla="*/ 93 w 219958"/>
              <a:gd name="connsiteY34" fmla="*/ 114504 h 303370"/>
              <a:gd name="connsiteX35" fmla="*/ 0 w 219958"/>
              <a:gd name="connsiteY35" fmla="*/ 109979 h 303370"/>
              <a:gd name="connsiteX36" fmla="*/ 59 w 219958"/>
              <a:gd name="connsiteY36" fmla="*/ 106349 h 303370"/>
              <a:gd name="connsiteX37" fmla="*/ 109979 w 219958"/>
              <a:gd name="connsiteY37" fmla="*/ 0 h 303370"/>
              <a:gd name="connsiteX38" fmla="*/ 142063 w 219958"/>
              <a:gd name="connsiteY38" fmla="*/ 250268 h 303370"/>
              <a:gd name="connsiteX39" fmla="*/ 77881 w 219958"/>
              <a:gd name="connsiteY39" fmla="*/ 250268 h 303370"/>
              <a:gd name="connsiteX40" fmla="*/ 82864 w 219958"/>
              <a:gd name="connsiteY40" fmla="*/ 271797 h 303370"/>
              <a:gd name="connsiteX41" fmla="*/ 92384 w 219958"/>
              <a:gd name="connsiteY41" fmla="*/ 280509 h 303370"/>
              <a:gd name="connsiteX42" fmla="*/ 93950 w 219958"/>
              <a:gd name="connsiteY42" fmla="*/ 280616 h 303370"/>
              <a:gd name="connsiteX43" fmla="*/ 126014 w 219958"/>
              <a:gd name="connsiteY43" fmla="*/ 280616 h 303370"/>
              <a:gd name="connsiteX44" fmla="*/ 136643 w 219958"/>
              <a:gd name="connsiteY44" fmla="*/ 273302 h 303370"/>
              <a:gd name="connsiteX45" fmla="*/ 137100 w 219958"/>
              <a:gd name="connsiteY45" fmla="*/ 271800 h 303370"/>
              <a:gd name="connsiteX46" fmla="*/ 142063 w 219958"/>
              <a:gd name="connsiteY46" fmla="*/ 250268 h 303370"/>
              <a:gd name="connsiteX47" fmla="*/ 109979 w 219958"/>
              <a:gd name="connsiteY47" fmla="*/ 22754 h 303370"/>
              <a:gd name="connsiteX48" fmla="*/ 22817 w 219958"/>
              <a:gd name="connsiteY48" fmla="*/ 106634 h 303370"/>
              <a:gd name="connsiteX49" fmla="*/ 22754 w 219958"/>
              <a:gd name="connsiteY49" fmla="*/ 109979 h 303370"/>
              <a:gd name="connsiteX50" fmla="*/ 22856 w 219958"/>
              <a:gd name="connsiteY50" fmla="*/ 114182 h 303370"/>
              <a:gd name="connsiteX51" fmla="*/ 56319 w 219958"/>
              <a:gd name="connsiteY51" fmla="*/ 180802 h 303370"/>
              <a:gd name="connsiteX52" fmla="*/ 64990 w 219958"/>
              <a:gd name="connsiteY52" fmla="*/ 194854 h 303370"/>
              <a:gd name="connsiteX53" fmla="*/ 65728 w 219958"/>
              <a:gd name="connsiteY53" fmla="*/ 197546 h 303370"/>
              <a:gd name="connsiteX54" fmla="*/ 72632 w 219958"/>
              <a:gd name="connsiteY54" fmla="*/ 227514 h 303370"/>
              <a:gd name="connsiteX55" fmla="*/ 98602 w 219958"/>
              <a:gd name="connsiteY55" fmla="*/ 227514 h 303370"/>
              <a:gd name="connsiteX56" fmla="*/ 98602 w 219958"/>
              <a:gd name="connsiteY56" fmla="*/ 132724 h 303370"/>
              <a:gd name="connsiteX57" fmla="*/ 109979 w 219958"/>
              <a:gd name="connsiteY57" fmla="*/ 121346 h 303370"/>
              <a:gd name="connsiteX58" fmla="*/ 121357 w 219958"/>
              <a:gd name="connsiteY58" fmla="*/ 132724 h 303370"/>
              <a:gd name="connsiteX59" fmla="*/ 121357 w 219958"/>
              <a:gd name="connsiteY59" fmla="*/ 227514 h 303370"/>
              <a:gd name="connsiteX60" fmla="*/ 147312 w 219958"/>
              <a:gd name="connsiteY60" fmla="*/ 227514 h 303370"/>
              <a:gd name="connsiteX61" fmla="*/ 154258 w 219958"/>
              <a:gd name="connsiteY61" fmla="*/ 197536 h 303370"/>
              <a:gd name="connsiteX62" fmla="*/ 161744 w 219958"/>
              <a:gd name="connsiteY62" fmla="*/ 182838 h 303370"/>
              <a:gd name="connsiteX63" fmla="*/ 163659 w 219958"/>
              <a:gd name="connsiteY63" fmla="*/ 180808 h 303370"/>
              <a:gd name="connsiteX64" fmla="*/ 197103 w 219958"/>
              <a:gd name="connsiteY64" fmla="*/ 114182 h 303370"/>
              <a:gd name="connsiteX65" fmla="*/ 197205 w 219958"/>
              <a:gd name="connsiteY65" fmla="*/ 109979 h 303370"/>
              <a:gd name="connsiteX66" fmla="*/ 197141 w 219958"/>
              <a:gd name="connsiteY66" fmla="*/ 106634 h 303370"/>
              <a:gd name="connsiteX67" fmla="*/ 109979 w 219958"/>
              <a:gd name="connsiteY67" fmla="*/ 22754 h 3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958" h="303370">
                <a:moveTo>
                  <a:pt x="98602" y="72052"/>
                </a:moveTo>
                <a:cubicBezTo>
                  <a:pt x="98602" y="65768"/>
                  <a:pt x="103696" y="60675"/>
                  <a:pt x="109979" y="60675"/>
                </a:cubicBezTo>
                <a:cubicBezTo>
                  <a:pt x="116263" y="60675"/>
                  <a:pt x="121357" y="65768"/>
                  <a:pt x="121357" y="72052"/>
                </a:cubicBezTo>
                <a:lnTo>
                  <a:pt x="121357" y="94807"/>
                </a:lnTo>
                <a:cubicBezTo>
                  <a:pt x="121357" y="101090"/>
                  <a:pt x="116263" y="106184"/>
                  <a:pt x="109979" y="106184"/>
                </a:cubicBezTo>
                <a:cubicBezTo>
                  <a:pt x="103696" y="106184"/>
                  <a:pt x="98602" y="101090"/>
                  <a:pt x="98602" y="94807"/>
                </a:cubicBezTo>
                <a:lnTo>
                  <a:pt x="98602" y="72052"/>
                </a:lnTo>
                <a:close/>
                <a:moveTo>
                  <a:pt x="174910" y="94280"/>
                </a:moveTo>
                <a:cubicBezTo>
                  <a:pt x="170467" y="89837"/>
                  <a:pt x="163264" y="89837"/>
                  <a:pt x="158821" y="94280"/>
                </a:cubicBezTo>
                <a:lnTo>
                  <a:pt x="142731" y="110370"/>
                </a:lnTo>
                <a:cubicBezTo>
                  <a:pt x="138287" y="114813"/>
                  <a:pt x="138287" y="122017"/>
                  <a:pt x="142731" y="126460"/>
                </a:cubicBezTo>
                <a:cubicBezTo>
                  <a:pt x="147174" y="130903"/>
                  <a:pt x="154378" y="130903"/>
                  <a:pt x="158821" y="126460"/>
                </a:cubicBezTo>
                <a:lnTo>
                  <a:pt x="174910" y="110370"/>
                </a:lnTo>
                <a:cubicBezTo>
                  <a:pt x="179353" y="105927"/>
                  <a:pt x="179353" y="98723"/>
                  <a:pt x="174910" y="94280"/>
                </a:cubicBezTo>
                <a:close/>
                <a:moveTo>
                  <a:pt x="61138" y="94280"/>
                </a:moveTo>
                <a:cubicBezTo>
                  <a:pt x="56695" y="89837"/>
                  <a:pt x="49492" y="89837"/>
                  <a:pt x="45049" y="94280"/>
                </a:cubicBezTo>
                <a:cubicBezTo>
                  <a:pt x="40605" y="98723"/>
                  <a:pt x="40605" y="105927"/>
                  <a:pt x="45049" y="110370"/>
                </a:cubicBezTo>
                <a:lnTo>
                  <a:pt x="61139" y="126460"/>
                </a:lnTo>
                <a:cubicBezTo>
                  <a:pt x="65582" y="130903"/>
                  <a:pt x="72785" y="130903"/>
                  <a:pt x="77228" y="126460"/>
                </a:cubicBezTo>
                <a:cubicBezTo>
                  <a:pt x="81672" y="122017"/>
                  <a:pt x="81672" y="114813"/>
                  <a:pt x="77228" y="110370"/>
                </a:cubicBezTo>
                <a:lnTo>
                  <a:pt x="61138" y="94280"/>
                </a:lnTo>
                <a:close/>
                <a:moveTo>
                  <a:pt x="109979" y="0"/>
                </a:moveTo>
                <a:cubicBezTo>
                  <a:pt x="170720" y="0"/>
                  <a:pt x="219959" y="49239"/>
                  <a:pt x="219959" y="109979"/>
                </a:cubicBezTo>
                <a:cubicBezTo>
                  <a:pt x="219959" y="141775"/>
                  <a:pt x="206296" y="170957"/>
                  <a:pt x="179561" y="197082"/>
                </a:cubicBezTo>
                <a:cubicBezTo>
                  <a:pt x="178394" y="198223"/>
                  <a:pt x="177490" y="199596"/>
                  <a:pt x="176905" y="201107"/>
                </a:cubicBezTo>
                <a:lnTo>
                  <a:pt x="176428" y="202658"/>
                </a:lnTo>
                <a:lnTo>
                  <a:pt x="159270" y="276923"/>
                </a:lnTo>
                <a:cubicBezTo>
                  <a:pt x="155892" y="291545"/>
                  <a:pt x="143406" y="302137"/>
                  <a:pt x="128641" y="303271"/>
                </a:cubicBezTo>
                <a:lnTo>
                  <a:pt x="126014" y="303371"/>
                </a:lnTo>
                <a:lnTo>
                  <a:pt x="93950" y="303371"/>
                </a:lnTo>
                <a:cubicBezTo>
                  <a:pt x="78939" y="303371"/>
                  <a:pt x="65804" y="293585"/>
                  <a:pt x="61381" y="279451"/>
                </a:cubicBezTo>
                <a:lnTo>
                  <a:pt x="60692" y="276913"/>
                </a:lnTo>
                <a:lnTo>
                  <a:pt x="43557" y="202661"/>
                </a:lnTo>
                <a:cubicBezTo>
                  <a:pt x="43067" y="200539"/>
                  <a:pt x="41978" y="198602"/>
                  <a:pt x="40420" y="197081"/>
                </a:cubicBezTo>
                <a:cubicBezTo>
                  <a:pt x="14944" y="172199"/>
                  <a:pt x="1332" y="144547"/>
                  <a:pt x="93" y="114504"/>
                </a:cubicBezTo>
                <a:lnTo>
                  <a:pt x="0" y="109979"/>
                </a:lnTo>
                <a:lnTo>
                  <a:pt x="59" y="106349"/>
                </a:lnTo>
                <a:cubicBezTo>
                  <a:pt x="1974" y="47290"/>
                  <a:pt x="50454" y="0"/>
                  <a:pt x="109979" y="0"/>
                </a:cubicBezTo>
                <a:close/>
                <a:moveTo>
                  <a:pt x="142063" y="250268"/>
                </a:moveTo>
                <a:lnTo>
                  <a:pt x="77881" y="250268"/>
                </a:lnTo>
                <a:lnTo>
                  <a:pt x="82864" y="271797"/>
                </a:lnTo>
                <a:cubicBezTo>
                  <a:pt x="83935" y="276443"/>
                  <a:pt x="87767" y="279870"/>
                  <a:pt x="92384" y="280509"/>
                </a:cubicBezTo>
                <a:lnTo>
                  <a:pt x="93950" y="280616"/>
                </a:lnTo>
                <a:lnTo>
                  <a:pt x="126014" y="280616"/>
                </a:lnTo>
                <a:cubicBezTo>
                  <a:pt x="130782" y="280616"/>
                  <a:pt x="134980" y="277655"/>
                  <a:pt x="136643" y="273302"/>
                </a:cubicBezTo>
                <a:lnTo>
                  <a:pt x="137100" y="271800"/>
                </a:lnTo>
                <a:lnTo>
                  <a:pt x="142063" y="250268"/>
                </a:lnTo>
                <a:close/>
                <a:moveTo>
                  <a:pt x="109979" y="22754"/>
                </a:moveTo>
                <a:cubicBezTo>
                  <a:pt x="62927" y="22754"/>
                  <a:pt x="24576" y="60011"/>
                  <a:pt x="22817" y="106634"/>
                </a:cubicBezTo>
                <a:lnTo>
                  <a:pt x="22754" y="109979"/>
                </a:lnTo>
                <a:lnTo>
                  <a:pt x="22856" y="114182"/>
                </a:lnTo>
                <a:cubicBezTo>
                  <a:pt x="24011" y="137896"/>
                  <a:pt x="35000" y="159980"/>
                  <a:pt x="56319" y="180802"/>
                </a:cubicBezTo>
                <a:cubicBezTo>
                  <a:pt x="60326" y="184716"/>
                  <a:pt x="63297" y="189544"/>
                  <a:pt x="64990" y="194854"/>
                </a:cubicBezTo>
                <a:lnTo>
                  <a:pt x="65728" y="197546"/>
                </a:lnTo>
                <a:lnTo>
                  <a:pt x="72632" y="227514"/>
                </a:lnTo>
                <a:lnTo>
                  <a:pt x="98602" y="227514"/>
                </a:lnTo>
                <a:lnTo>
                  <a:pt x="98602" y="132724"/>
                </a:lnTo>
                <a:cubicBezTo>
                  <a:pt x="98602" y="126440"/>
                  <a:pt x="103696" y="121346"/>
                  <a:pt x="109979" y="121346"/>
                </a:cubicBezTo>
                <a:cubicBezTo>
                  <a:pt x="116263" y="121346"/>
                  <a:pt x="121357" y="126440"/>
                  <a:pt x="121357" y="132724"/>
                </a:cubicBezTo>
                <a:lnTo>
                  <a:pt x="121357" y="227514"/>
                </a:lnTo>
                <a:lnTo>
                  <a:pt x="147312" y="227514"/>
                </a:lnTo>
                <a:lnTo>
                  <a:pt x="154258" y="197536"/>
                </a:lnTo>
                <a:cubicBezTo>
                  <a:pt x="155517" y="192084"/>
                  <a:pt x="158094" y="187040"/>
                  <a:pt x="161744" y="182838"/>
                </a:cubicBezTo>
                <a:lnTo>
                  <a:pt x="163659" y="180808"/>
                </a:lnTo>
                <a:cubicBezTo>
                  <a:pt x="184966" y="159986"/>
                  <a:pt x="195949" y="137901"/>
                  <a:pt x="197103" y="114182"/>
                </a:cubicBezTo>
                <a:lnTo>
                  <a:pt x="197205" y="109979"/>
                </a:lnTo>
                <a:lnTo>
                  <a:pt x="197141" y="106634"/>
                </a:lnTo>
                <a:cubicBezTo>
                  <a:pt x="195383" y="60011"/>
                  <a:pt x="157033" y="22754"/>
                  <a:pt x="109979" y="22754"/>
                </a:cubicBezTo>
                <a:close/>
              </a:path>
            </a:pathLst>
          </a:custGeom>
          <a:solidFill>
            <a:srgbClr val="F5F5F5"/>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 name="Title 2">
            <a:extLst>
              <a:ext uri="{FF2B5EF4-FFF2-40B4-BE49-F238E27FC236}">
                <a16:creationId xmlns:a16="http://schemas.microsoft.com/office/drawing/2014/main" id="{EB994C66-78F0-0E74-18DF-A1F65459D46F}"/>
              </a:ext>
            </a:extLst>
          </p:cNvPr>
          <p:cNvSpPr>
            <a:spLocks noGrp="1"/>
          </p:cNvSpPr>
          <p:nvPr>
            <p:ph type="title"/>
          </p:nvPr>
        </p:nvSpPr>
        <p:spPr/>
        <p:txBody>
          <a:bodyPr/>
          <a:lstStyle/>
          <a:p>
            <a:r>
              <a:rPr lang="en-US" b="0">
                <a:ea typeface="+mj-ea"/>
                <a:cs typeface="+mj-cs"/>
              </a:rPr>
              <a:t>PSTN Architecture: Direct Routing (Simple)</a:t>
            </a:r>
          </a:p>
        </p:txBody>
      </p:sp>
      <p:sp>
        <p:nvSpPr>
          <p:cNvPr id="24" name="TextBox 23">
            <a:extLst>
              <a:ext uri="{FF2B5EF4-FFF2-40B4-BE49-F238E27FC236}">
                <a16:creationId xmlns:a16="http://schemas.microsoft.com/office/drawing/2014/main" id="{1CC4CA2D-60E2-931F-45F4-6C016610068C}"/>
              </a:ext>
            </a:extLst>
          </p:cNvPr>
          <p:cNvSpPr txBox="1"/>
          <p:nvPr/>
        </p:nvSpPr>
        <p:spPr>
          <a:xfrm>
            <a:off x="1512452" y="1451441"/>
            <a:ext cx="9951757" cy="646331"/>
          </a:xfrm>
          <a:prstGeom prst="rect">
            <a:avLst/>
          </a:prstGeom>
          <a:noFill/>
        </p:spPr>
        <p:txBody>
          <a:bodyPr wrap="square" lIns="0" tIns="0" rIns="0" bIns="0" anchor="ctr">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5FC7"/>
                </a:solidFill>
                <a:effectLst/>
                <a:uLnTx/>
                <a:uFillTx/>
                <a:latin typeface="Segoe Sans Display Semibold"/>
                <a:ea typeface="+mn-ea"/>
                <a:cs typeface="+mn-cs"/>
              </a:rPr>
              <a:t>Direct Routing: A flexible deployment model which enables you to use your own PSTN carrier by connecting your Session Border Controller(s) (SBC) to Phone System. Direct Routing can be deployed in a self-hosted or partner-hosted (Direct Routing as a Service [</a:t>
            </a:r>
            <a:r>
              <a:rPr kumimoji="0" lang="en-US" sz="1400" b="0" i="0" u="none" strike="noStrike" kern="1200" cap="none" spc="0" normalizeH="0" baseline="0" noProof="0" err="1">
                <a:ln>
                  <a:noFill/>
                </a:ln>
                <a:solidFill>
                  <a:srgbClr val="5B5FC7"/>
                </a:solidFill>
                <a:effectLst/>
                <a:uLnTx/>
                <a:uFillTx/>
                <a:latin typeface="Segoe Sans Display Semibold"/>
                <a:ea typeface="+mn-ea"/>
                <a:cs typeface="+mn-cs"/>
              </a:rPr>
              <a:t>DRaaS</a:t>
            </a:r>
            <a:r>
              <a:rPr kumimoji="0" lang="en-US" sz="1400" b="0" i="0" u="none" strike="noStrike" kern="1200" cap="none" spc="0" normalizeH="0" baseline="0" noProof="0">
                <a:ln>
                  <a:noFill/>
                </a:ln>
                <a:solidFill>
                  <a:srgbClr val="5B5FC7"/>
                </a:solidFill>
                <a:effectLst/>
                <a:uLnTx/>
                <a:uFillTx/>
                <a:latin typeface="Segoe Sans Display Semibold"/>
                <a:ea typeface="+mn-ea"/>
                <a:cs typeface="+mn-cs"/>
              </a:rPr>
              <a:t>] model).</a:t>
            </a:r>
          </a:p>
        </p:txBody>
      </p:sp>
      <p:grpSp>
        <p:nvGrpSpPr>
          <p:cNvPr id="5" name="Group 4" descr="Diagram depicting a Teams users connecting to Teams Phone that is Microsoft managed and then that connects to SBC that is Customer/partner managed and connects to Voice apps and Legacy PBX. SBC also connects to PSTN network through Voice trunk and then connects to receiver">
            <a:extLst>
              <a:ext uri="{FF2B5EF4-FFF2-40B4-BE49-F238E27FC236}">
                <a16:creationId xmlns:a16="http://schemas.microsoft.com/office/drawing/2014/main" id="{C06E49A1-8627-AB09-3626-BCC194F30411}"/>
              </a:ext>
            </a:extLst>
          </p:cNvPr>
          <p:cNvGrpSpPr/>
          <p:nvPr/>
        </p:nvGrpSpPr>
        <p:grpSpPr>
          <a:xfrm>
            <a:off x="1201060" y="2308974"/>
            <a:ext cx="10018097" cy="2848669"/>
            <a:chOff x="1201060" y="2308974"/>
            <a:chExt cx="10018097" cy="2848669"/>
          </a:xfrm>
        </p:grpSpPr>
        <p:sp>
          <p:nvSpPr>
            <p:cNvPr id="33" name="TextBox 32">
              <a:extLst>
                <a:ext uri="{FF2B5EF4-FFF2-40B4-BE49-F238E27FC236}">
                  <a16:creationId xmlns:a16="http://schemas.microsoft.com/office/drawing/2014/main" id="{1F61221F-A05C-AC3A-EB98-04E17577D720}"/>
                </a:ext>
              </a:extLst>
            </p:cNvPr>
            <p:cNvSpPr txBox="1"/>
            <p:nvPr/>
          </p:nvSpPr>
          <p:spPr>
            <a:xfrm rot="16200000">
              <a:off x="742839" y="3446597"/>
              <a:ext cx="1131886" cy="215444"/>
            </a:xfrm>
            <a:prstGeom prst="rect">
              <a:avLst/>
            </a:prstGeom>
            <a:noFill/>
          </p:spPr>
          <p:txBody>
            <a:bodyPr wrap="square" lIns="0" tIns="0" rIns="0" bIns="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5B5FC7"/>
                  </a:solidFill>
                  <a:effectLst/>
                  <a:uLnTx/>
                  <a:uFillTx/>
                  <a:latin typeface="Segoe Sans Display Semibold"/>
                  <a:ea typeface="+mn-ea"/>
                  <a:cs typeface="+mn-cs"/>
                </a:rPr>
                <a:t>Teams </a:t>
              </a:r>
              <a:r>
                <a:rPr kumimoji="0" lang="en-IN" sz="1400" b="0" i="0" u="none" strike="noStrike" kern="1200" cap="none" spc="0" normalizeH="0" baseline="0" noProof="0">
                  <a:ln>
                    <a:noFill/>
                  </a:ln>
                  <a:solidFill>
                    <a:srgbClr val="5B5FC7"/>
                  </a:solidFill>
                  <a:effectLst/>
                  <a:uLnTx/>
                  <a:uFillTx/>
                  <a:latin typeface="Segoe Sans Display Semibold"/>
                  <a:ea typeface="+mn-ea"/>
                  <a:cs typeface="+mn-cs"/>
                </a:rPr>
                <a:t>Users</a:t>
              </a:r>
              <a:endParaRPr kumimoji="0" lang="en-US" sz="1400" b="0" i="0" u="none" strike="noStrike" kern="1200" cap="none" spc="0" normalizeH="0" baseline="0" noProof="0">
                <a:ln>
                  <a:noFill/>
                </a:ln>
                <a:solidFill>
                  <a:srgbClr val="5B5FC7"/>
                </a:solidFill>
                <a:effectLst/>
                <a:uLnTx/>
                <a:uFillTx/>
                <a:latin typeface="Segoe Sans Display Semibold"/>
                <a:ea typeface="+mn-ea"/>
                <a:cs typeface="+mn-cs"/>
              </a:endParaRPr>
            </a:p>
          </p:txBody>
        </p:sp>
        <p:sp>
          <p:nvSpPr>
            <p:cNvPr id="76" name="Graphic 106" descr="Icon of a person">
              <a:extLst>
                <a:ext uri="{FF2B5EF4-FFF2-40B4-BE49-F238E27FC236}">
                  <a16:creationId xmlns:a16="http://schemas.microsoft.com/office/drawing/2014/main" id="{C4892A4A-358A-A090-8233-D1F41921D322}"/>
                </a:ext>
              </a:extLst>
            </p:cNvPr>
            <p:cNvSpPr/>
            <p:nvPr/>
          </p:nvSpPr>
          <p:spPr>
            <a:xfrm>
              <a:off x="1819537" y="256321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9" name="Graphic 106" descr="Icon of a person">
              <a:extLst>
                <a:ext uri="{FF2B5EF4-FFF2-40B4-BE49-F238E27FC236}">
                  <a16:creationId xmlns:a16="http://schemas.microsoft.com/office/drawing/2014/main" id="{8FFF9136-2959-BFE3-6145-BCAF8716F4AA}"/>
                </a:ext>
              </a:extLst>
            </p:cNvPr>
            <p:cNvSpPr/>
            <p:nvPr/>
          </p:nvSpPr>
          <p:spPr>
            <a:xfrm>
              <a:off x="1819537" y="344077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81" name="Graphic 106" descr="Icon of a person">
              <a:extLst>
                <a:ext uri="{FF2B5EF4-FFF2-40B4-BE49-F238E27FC236}">
                  <a16:creationId xmlns:a16="http://schemas.microsoft.com/office/drawing/2014/main" id="{5DCFDDBB-EF26-9539-1FB1-4CC3C1E13889}"/>
                </a:ext>
              </a:extLst>
            </p:cNvPr>
            <p:cNvSpPr/>
            <p:nvPr/>
          </p:nvSpPr>
          <p:spPr>
            <a:xfrm>
              <a:off x="1819537" y="431819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6" name="Rectangle: Rounded Corners 25">
              <a:extLst>
                <a:ext uri="{FF2B5EF4-FFF2-40B4-BE49-F238E27FC236}">
                  <a16:creationId xmlns:a16="http://schemas.microsoft.com/office/drawing/2014/main" id="{D3135EBD-BF84-F32F-1748-0906C6077A4B}"/>
                </a:ext>
                <a:ext uri="{C183D7F6-B498-43B3-948B-1728B52AA6E4}">
                  <adec:decorative xmlns:adec="http://schemas.microsoft.com/office/drawing/2017/decorative" val="1"/>
                </a:ext>
              </a:extLst>
            </p:cNvPr>
            <p:cNvSpPr/>
            <p:nvPr/>
          </p:nvSpPr>
          <p:spPr bwMode="auto">
            <a:xfrm>
              <a:off x="2993401" y="2308974"/>
              <a:ext cx="2429247" cy="2848669"/>
            </a:xfrm>
            <a:prstGeom prst="roundRect">
              <a:avLst>
                <a:gd name="adj" fmla="val 4003"/>
              </a:avLst>
            </a:prstGeom>
            <a:solidFill>
              <a:schemeClr val="bg1">
                <a:lumMod val="95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32" name="Rectangle: Rounded Corners 131">
              <a:extLst>
                <a:ext uri="{FF2B5EF4-FFF2-40B4-BE49-F238E27FC236}">
                  <a16:creationId xmlns:a16="http://schemas.microsoft.com/office/drawing/2014/main" id="{23A054EB-3618-6693-A186-D68398DEFE61}"/>
                </a:ext>
                <a:ext uri="{C183D7F6-B498-43B3-948B-1728B52AA6E4}">
                  <adec:decorative xmlns:adec="http://schemas.microsoft.com/office/drawing/2017/decorative" val="1"/>
                </a:ext>
              </a:extLst>
            </p:cNvPr>
            <p:cNvSpPr/>
            <p:nvPr/>
          </p:nvSpPr>
          <p:spPr bwMode="auto">
            <a:xfrm>
              <a:off x="5561779" y="2308974"/>
              <a:ext cx="2798284" cy="2848669"/>
            </a:xfrm>
            <a:prstGeom prst="roundRect">
              <a:avLst>
                <a:gd name="adj" fmla="val 4003"/>
              </a:avLst>
            </a:prstGeom>
            <a:solidFill>
              <a:schemeClr val="bg1">
                <a:lumMod val="95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63" name="TextBox 62">
              <a:extLst>
                <a:ext uri="{FF2B5EF4-FFF2-40B4-BE49-F238E27FC236}">
                  <a16:creationId xmlns:a16="http://schemas.microsoft.com/office/drawing/2014/main" id="{451A6557-41D6-9A8F-33FD-A17E96BEA178}"/>
                </a:ext>
              </a:extLst>
            </p:cNvPr>
            <p:cNvSpPr txBox="1"/>
            <p:nvPr/>
          </p:nvSpPr>
          <p:spPr>
            <a:xfrm>
              <a:off x="3293262" y="2504074"/>
              <a:ext cx="1829524" cy="29151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800" b="0" i="0" u="none" strike="noStrike"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a:ln>
                    <a:noFill/>
                  </a:ln>
                  <a:solidFill>
                    <a:srgbClr val="5B5FC7"/>
                  </a:solidFill>
                  <a:effectLst/>
                  <a:uLnTx/>
                  <a:uFillTx/>
                  <a:latin typeface="Segoe Sans Display Semibold"/>
                  <a:ea typeface="+mn-ea"/>
                  <a:cs typeface="+mn-cs"/>
                </a:rPr>
                <a:t>Microsoft-managed</a:t>
              </a:r>
            </a:p>
          </p:txBody>
        </p:sp>
        <p:pic>
          <p:nvPicPr>
            <p:cNvPr id="82" name="Graphic 81" descr="Microsoft Teams logo">
              <a:extLst>
                <a:ext uri="{FF2B5EF4-FFF2-40B4-BE49-F238E27FC236}">
                  <a16:creationId xmlns:a16="http://schemas.microsoft.com/office/drawing/2014/main" id="{D1EE6E89-73A9-0871-0934-EA2532B89B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2585" y="3288880"/>
              <a:ext cx="530878" cy="530878"/>
            </a:xfrm>
            <a:prstGeom prst="rect">
              <a:avLst/>
            </a:prstGeom>
          </p:spPr>
        </p:pic>
        <p:sp>
          <p:nvSpPr>
            <p:cNvPr id="35" name="TextBox 34">
              <a:extLst>
                <a:ext uri="{FF2B5EF4-FFF2-40B4-BE49-F238E27FC236}">
                  <a16:creationId xmlns:a16="http://schemas.microsoft.com/office/drawing/2014/main" id="{500C3C31-661B-EDB7-2FFF-727C2059A1A4}"/>
                </a:ext>
              </a:extLst>
            </p:cNvPr>
            <p:cNvSpPr txBox="1"/>
            <p:nvPr/>
          </p:nvSpPr>
          <p:spPr>
            <a:xfrm>
              <a:off x="3642081" y="4253998"/>
              <a:ext cx="1131886" cy="184666"/>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200" b="0" i="0" u="none" strike="noStrike" kern="1200" cap="none" spc="0" normalizeH="0" baseline="0" noProof="0">
                  <a:ln>
                    <a:noFill/>
                  </a:ln>
                  <a:solidFill>
                    <a:srgbClr val="5B5FC7"/>
                  </a:solidFill>
                  <a:effectLst/>
                  <a:uLnTx/>
                  <a:uFillTx/>
                  <a:latin typeface="Segoe Sans Display Semibold"/>
                  <a:ea typeface="+mn-ea"/>
                  <a:cs typeface="+mn-cs"/>
                </a:rPr>
                <a:t>Teams Phone</a:t>
              </a:r>
              <a:endParaRPr kumimoji="0" lang="en-US" sz="1200" b="0" i="0" u="none" strike="noStrike" kern="1200" cap="none" spc="0" normalizeH="0" baseline="0" noProof="0">
                <a:ln>
                  <a:noFill/>
                </a:ln>
                <a:solidFill>
                  <a:srgbClr val="5B5FC7"/>
                </a:solidFill>
                <a:effectLst/>
                <a:uLnTx/>
                <a:uFillTx/>
                <a:latin typeface="Segoe Sans Display Semibold"/>
                <a:ea typeface="+mn-ea"/>
                <a:cs typeface="+mn-cs"/>
              </a:endParaRPr>
            </a:p>
          </p:txBody>
        </p:sp>
        <p:cxnSp>
          <p:nvCxnSpPr>
            <p:cNvPr id="166" name="Straight Connector 165" descr="Line pointing towards the right">
              <a:extLst>
                <a:ext uri="{FF2B5EF4-FFF2-40B4-BE49-F238E27FC236}">
                  <a16:creationId xmlns:a16="http://schemas.microsoft.com/office/drawing/2014/main" id="{F65D08B7-6859-1D78-C179-B56DE43C878D}"/>
                </a:ext>
              </a:extLst>
            </p:cNvPr>
            <p:cNvCxnSpPr>
              <a:cxnSpLocks/>
            </p:cNvCxnSpPr>
            <p:nvPr/>
          </p:nvCxnSpPr>
          <p:spPr>
            <a:xfrm>
              <a:off x="4693520" y="3554319"/>
              <a:ext cx="1173691"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1BBB2329-6831-8D7D-B1E2-207B249F7309}"/>
                </a:ext>
              </a:extLst>
            </p:cNvPr>
            <p:cNvSpPr txBox="1"/>
            <p:nvPr/>
          </p:nvSpPr>
          <p:spPr>
            <a:xfrm>
              <a:off x="5678788" y="2811699"/>
              <a:ext cx="1130474" cy="307777"/>
            </a:xfrm>
            <a:prstGeom prst="rect">
              <a:avLst/>
            </a:prstGeom>
            <a:noFill/>
          </p:spPr>
          <p:txBody>
            <a:bodyPr wrap="square" lIns="0" tIns="0" rIns="0" bIns="0" anchor="ctr">
              <a:spAutoFit/>
            </a:bodyPr>
            <a:lstStyle>
              <a:defPPr>
                <a:defRPr lang="en-US"/>
              </a:defPPr>
              <a:lvl1pPr marR="0" lvl="0" indent="0" algn="ctr" defTabSz="932472" fontAlgn="base">
                <a:lnSpc>
                  <a:spcPct val="100000"/>
                </a:lnSpc>
                <a:spcBef>
                  <a:spcPts val="0"/>
                </a:spcBef>
                <a:spcAft>
                  <a:spcPts val="600"/>
                </a:spcAft>
                <a:buClrTx/>
                <a:buSzTx/>
                <a:buFontTx/>
                <a:buNone/>
                <a:tabLst/>
                <a:defRPr sz="1000">
                  <a:solidFill>
                    <a:schemeClr val="accent1"/>
                  </a:solidFill>
                  <a:latin typeface="+mj-lt"/>
                  <a:cs typeface="Segoe UI" pitchFamily="34" charset="0"/>
                </a:defRPr>
              </a:lvl1p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C5AD4"/>
                  </a:solidFill>
                  <a:effectLst/>
                  <a:uLnTx/>
                  <a:uFillTx/>
                  <a:latin typeface="Segoe Sans Display Semibold"/>
                  <a:ea typeface="+mn-ea"/>
                  <a:cs typeface="Segoe UI" pitchFamily="34" charset="0"/>
                </a:rPr>
                <a:t>Customer/Partner managed</a:t>
              </a:r>
            </a:p>
          </p:txBody>
        </p:sp>
        <p:sp>
          <p:nvSpPr>
            <p:cNvPr id="171" name="Graphic 307" descr="Icon of a cell phone">
              <a:extLst>
                <a:ext uri="{FF2B5EF4-FFF2-40B4-BE49-F238E27FC236}">
                  <a16:creationId xmlns:a16="http://schemas.microsoft.com/office/drawing/2014/main" id="{DF1DB39D-DFD8-A43F-1135-FBB2AA597F81}"/>
                </a:ext>
              </a:extLst>
            </p:cNvPr>
            <p:cNvSpPr/>
            <p:nvPr/>
          </p:nvSpPr>
          <p:spPr>
            <a:xfrm>
              <a:off x="6111062" y="3337052"/>
              <a:ext cx="265926" cy="443212"/>
            </a:xfrm>
            <a:custGeom>
              <a:avLst/>
              <a:gdLst>
                <a:gd name="connsiteX0" fmla="*/ 154365 w 189988"/>
                <a:gd name="connsiteY0" fmla="*/ 0 h 316646"/>
                <a:gd name="connsiteX1" fmla="*/ 189988 w 189988"/>
                <a:gd name="connsiteY1" fmla="*/ 35623 h 316646"/>
                <a:gd name="connsiteX2" fmla="*/ 189988 w 189988"/>
                <a:gd name="connsiteY2" fmla="*/ 281024 h 316646"/>
                <a:gd name="connsiteX3" fmla="*/ 154365 w 189988"/>
                <a:gd name="connsiteY3" fmla="*/ 316647 h 316646"/>
                <a:gd name="connsiteX4" fmla="*/ 35623 w 189988"/>
                <a:gd name="connsiteY4" fmla="*/ 316647 h 316646"/>
                <a:gd name="connsiteX5" fmla="*/ 0 w 189988"/>
                <a:gd name="connsiteY5" fmla="*/ 281024 h 316646"/>
                <a:gd name="connsiteX6" fmla="*/ 0 w 189988"/>
                <a:gd name="connsiteY6" fmla="*/ 35623 h 316646"/>
                <a:gd name="connsiteX7" fmla="*/ 35623 w 189988"/>
                <a:gd name="connsiteY7" fmla="*/ 0 h 316646"/>
                <a:gd name="connsiteX8" fmla="*/ 154365 w 189988"/>
                <a:gd name="connsiteY8" fmla="*/ 0 h 316646"/>
                <a:gd name="connsiteX9" fmla="*/ 154365 w 189988"/>
                <a:gd name="connsiteY9" fmla="*/ 23749 h 316646"/>
                <a:gd name="connsiteX10" fmla="*/ 35623 w 189988"/>
                <a:gd name="connsiteY10" fmla="*/ 23749 h 316646"/>
                <a:gd name="connsiteX11" fmla="*/ 23749 w 189988"/>
                <a:gd name="connsiteY11" fmla="*/ 35623 h 316646"/>
                <a:gd name="connsiteX12" fmla="*/ 23749 w 189988"/>
                <a:gd name="connsiteY12" fmla="*/ 281024 h 316646"/>
                <a:gd name="connsiteX13" fmla="*/ 35623 w 189988"/>
                <a:gd name="connsiteY13" fmla="*/ 292898 h 316646"/>
                <a:gd name="connsiteX14" fmla="*/ 154365 w 189988"/>
                <a:gd name="connsiteY14" fmla="*/ 292898 h 316646"/>
                <a:gd name="connsiteX15" fmla="*/ 166240 w 189988"/>
                <a:gd name="connsiteY15" fmla="*/ 281024 h 316646"/>
                <a:gd name="connsiteX16" fmla="*/ 166240 w 189988"/>
                <a:gd name="connsiteY16" fmla="*/ 35623 h 316646"/>
                <a:gd name="connsiteX17" fmla="*/ 154365 w 189988"/>
                <a:gd name="connsiteY17" fmla="*/ 23749 h 316646"/>
                <a:gd name="connsiteX18" fmla="*/ 114769 w 189988"/>
                <a:gd name="connsiteY18" fmla="*/ 245401 h 316646"/>
                <a:gd name="connsiteX19" fmla="*/ 126659 w 189988"/>
                <a:gd name="connsiteY19" fmla="*/ 257260 h 316646"/>
                <a:gd name="connsiteX20" fmla="*/ 114800 w 189988"/>
                <a:gd name="connsiteY20" fmla="*/ 269150 h 316646"/>
                <a:gd name="connsiteX21" fmla="*/ 75219 w 189988"/>
                <a:gd name="connsiteY21" fmla="*/ 269213 h 316646"/>
                <a:gd name="connsiteX22" fmla="*/ 63329 w 189988"/>
                <a:gd name="connsiteY22" fmla="*/ 257355 h 316646"/>
                <a:gd name="connsiteX23" fmla="*/ 75188 w 189988"/>
                <a:gd name="connsiteY23" fmla="*/ 245464 h 316646"/>
                <a:gd name="connsiteX24" fmla="*/ 114769 w 189988"/>
                <a:gd name="connsiteY24" fmla="*/ 245401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988" h="316646">
                  <a:moveTo>
                    <a:pt x="154365" y="0"/>
                  </a:moveTo>
                  <a:cubicBezTo>
                    <a:pt x="174039" y="0"/>
                    <a:pt x="189988" y="15949"/>
                    <a:pt x="189988" y="35623"/>
                  </a:cubicBezTo>
                  <a:lnTo>
                    <a:pt x="189988" y="281024"/>
                  </a:lnTo>
                  <a:cubicBezTo>
                    <a:pt x="189988" y="300698"/>
                    <a:pt x="174039" y="316647"/>
                    <a:pt x="154365" y="316647"/>
                  </a:cubicBezTo>
                  <a:lnTo>
                    <a:pt x="35623" y="316647"/>
                  </a:lnTo>
                  <a:cubicBezTo>
                    <a:pt x="15949" y="316647"/>
                    <a:pt x="0" y="300698"/>
                    <a:pt x="0" y="281024"/>
                  </a:cubicBezTo>
                  <a:lnTo>
                    <a:pt x="0" y="35623"/>
                  </a:lnTo>
                  <a:cubicBezTo>
                    <a:pt x="0" y="15949"/>
                    <a:pt x="15949" y="0"/>
                    <a:pt x="35623" y="0"/>
                  </a:cubicBezTo>
                  <a:lnTo>
                    <a:pt x="154365" y="0"/>
                  </a:lnTo>
                  <a:close/>
                  <a:moveTo>
                    <a:pt x="154365" y="23749"/>
                  </a:moveTo>
                  <a:lnTo>
                    <a:pt x="35623" y="23749"/>
                  </a:lnTo>
                  <a:cubicBezTo>
                    <a:pt x="29065" y="23749"/>
                    <a:pt x="23749" y="29065"/>
                    <a:pt x="23749" y="35623"/>
                  </a:cubicBezTo>
                  <a:lnTo>
                    <a:pt x="23749" y="281024"/>
                  </a:lnTo>
                  <a:cubicBezTo>
                    <a:pt x="23749" y="287579"/>
                    <a:pt x="29068" y="292898"/>
                    <a:pt x="35623" y="292898"/>
                  </a:cubicBezTo>
                  <a:lnTo>
                    <a:pt x="154365" y="292898"/>
                  </a:lnTo>
                  <a:cubicBezTo>
                    <a:pt x="160923" y="292898"/>
                    <a:pt x="166240" y="287582"/>
                    <a:pt x="166240" y="281024"/>
                  </a:cubicBezTo>
                  <a:lnTo>
                    <a:pt x="166240" y="35623"/>
                  </a:lnTo>
                  <a:cubicBezTo>
                    <a:pt x="166240" y="29065"/>
                    <a:pt x="160923" y="23749"/>
                    <a:pt x="154365" y="23749"/>
                  </a:cubicBezTo>
                  <a:close/>
                  <a:moveTo>
                    <a:pt x="114769" y="245401"/>
                  </a:moveTo>
                  <a:cubicBezTo>
                    <a:pt x="121327" y="245392"/>
                    <a:pt x="126650" y="250702"/>
                    <a:pt x="126659" y="257260"/>
                  </a:cubicBezTo>
                  <a:cubicBezTo>
                    <a:pt x="126667" y="263818"/>
                    <a:pt x="121358" y="269141"/>
                    <a:pt x="114800" y="269150"/>
                  </a:cubicBezTo>
                  <a:lnTo>
                    <a:pt x="75219" y="269213"/>
                  </a:lnTo>
                  <a:cubicBezTo>
                    <a:pt x="68661" y="269222"/>
                    <a:pt x="63338" y="263913"/>
                    <a:pt x="63329" y="257355"/>
                  </a:cubicBezTo>
                  <a:cubicBezTo>
                    <a:pt x="63321" y="250797"/>
                    <a:pt x="68630" y="245473"/>
                    <a:pt x="75188" y="245464"/>
                  </a:cubicBezTo>
                  <a:lnTo>
                    <a:pt x="114769" y="245401"/>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9" name="TextBox 148">
              <a:extLst>
                <a:ext uri="{FF2B5EF4-FFF2-40B4-BE49-F238E27FC236}">
                  <a16:creationId xmlns:a16="http://schemas.microsoft.com/office/drawing/2014/main" id="{FD8F659F-AD63-71B2-27EC-3876F26D1BDD}"/>
                </a:ext>
              </a:extLst>
            </p:cNvPr>
            <p:cNvSpPr txBox="1"/>
            <p:nvPr/>
          </p:nvSpPr>
          <p:spPr>
            <a:xfrm>
              <a:off x="6096331" y="3802052"/>
              <a:ext cx="300150" cy="153888"/>
            </a:xfrm>
            <a:prstGeom prst="rect">
              <a:avLst/>
            </a:prstGeom>
            <a:noFill/>
          </p:spPr>
          <p:txBody>
            <a:bodyPr wrap="square" lIns="0" tIns="0" rIns="0" bIns="0" anchor="ctr">
              <a:spAutoFit/>
            </a:bodyPr>
            <a:lstStyle>
              <a:defPPr>
                <a:defRPr lang="en-US"/>
              </a:defPPr>
              <a:lvl1pPr marR="0" lvl="0" indent="0" algn="ctr" defTabSz="932472" fontAlgn="base">
                <a:lnSpc>
                  <a:spcPct val="100000"/>
                </a:lnSpc>
                <a:spcBef>
                  <a:spcPts val="0"/>
                </a:spcBef>
                <a:spcAft>
                  <a:spcPts val="600"/>
                </a:spcAft>
                <a:buClrTx/>
                <a:buSzTx/>
                <a:buFontTx/>
                <a:buNone/>
                <a:tabLst/>
                <a:defRPr sz="1000">
                  <a:solidFill>
                    <a:schemeClr val="accent1"/>
                  </a:solidFill>
                  <a:latin typeface="+mj-lt"/>
                  <a:cs typeface="Segoe UI" pitchFamily="34" charset="0"/>
                </a:defRPr>
              </a:lvl1p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C5AD4"/>
                  </a:solidFill>
                  <a:effectLst/>
                  <a:uLnTx/>
                  <a:uFillTx/>
                  <a:latin typeface="Segoe Sans Display Semibold"/>
                  <a:ea typeface="+mn-ea"/>
                  <a:cs typeface="Segoe UI" pitchFamily="34" charset="0"/>
                </a:rPr>
                <a:t>SBC</a:t>
              </a:r>
            </a:p>
          </p:txBody>
        </p:sp>
        <p:cxnSp>
          <p:nvCxnSpPr>
            <p:cNvPr id="153" name="Straight Connector 152" descr="Line pointing downwards">
              <a:extLst>
                <a:ext uri="{FF2B5EF4-FFF2-40B4-BE49-F238E27FC236}">
                  <a16:creationId xmlns:a16="http://schemas.microsoft.com/office/drawing/2014/main" id="{761F9E6D-C591-603B-A90B-FFD6219AABA7}"/>
                </a:ext>
              </a:extLst>
            </p:cNvPr>
            <p:cNvCxnSpPr>
              <a:cxnSpLocks/>
            </p:cNvCxnSpPr>
            <p:nvPr/>
          </p:nvCxnSpPr>
          <p:spPr>
            <a:xfrm>
              <a:off x="6245728" y="3955940"/>
              <a:ext cx="0" cy="419514"/>
            </a:xfrm>
            <a:prstGeom prst="line">
              <a:avLst/>
            </a:prstGeom>
            <a:no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4" name="Connector: Elbow 13" descr="A connector ">
              <a:extLst>
                <a:ext uri="{FF2B5EF4-FFF2-40B4-BE49-F238E27FC236}">
                  <a16:creationId xmlns:a16="http://schemas.microsoft.com/office/drawing/2014/main" id="{4FC9F737-C3B8-07CE-9BD6-5BC26EF11F35}"/>
                </a:ext>
              </a:extLst>
            </p:cNvPr>
            <p:cNvCxnSpPr>
              <a:cxnSpLocks/>
              <a:stCxn id="149" idx="3"/>
              <a:endCxn id="182" idx="0"/>
            </p:cNvCxnSpPr>
            <p:nvPr/>
          </p:nvCxnSpPr>
          <p:spPr>
            <a:xfrm>
              <a:off x="6396481" y="3878996"/>
              <a:ext cx="484742" cy="555721"/>
            </a:xfrm>
            <a:prstGeom prst="bentConnector2">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3" name="Graphic 103" descr="Icon of a person with two sound wave">
              <a:extLst>
                <a:ext uri="{FF2B5EF4-FFF2-40B4-BE49-F238E27FC236}">
                  <a16:creationId xmlns:a16="http://schemas.microsoft.com/office/drawing/2014/main" id="{A88F00A7-B2DA-6944-24C9-821678D0E405}"/>
                </a:ext>
              </a:extLst>
            </p:cNvPr>
            <p:cNvSpPr/>
            <p:nvPr/>
          </p:nvSpPr>
          <p:spPr>
            <a:xfrm>
              <a:off x="6135854" y="4434717"/>
              <a:ext cx="219748" cy="229810"/>
            </a:xfrm>
            <a:custGeom>
              <a:avLst/>
              <a:gdLst>
                <a:gd name="connsiteX0" fmla="*/ 193856 w 292484"/>
                <a:gd name="connsiteY0" fmla="*/ 193077 h 305876"/>
                <a:gd name="connsiteX1" fmla="*/ 225561 w 292484"/>
                <a:gd name="connsiteY1" fmla="*/ 224782 h 305876"/>
                <a:gd name="connsiteX2" fmla="*/ 225561 w 292484"/>
                <a:gd name="connsiteY2" fmla="*/ 232894 h 305876"/>
                <a:gd name="connsiteX3" fmla="*/ 212857 w 292484"/>
                <a:gd name="connsiteY3" fmla="*/ 267271 h 305876"/>
                <a:gd name="connsiteX4" fmla="*/ 112734 w 292484"/>
                <a:gd name="connsiteY4" fmla="*/ 305876 h 305876"/>
                <a:gd name="connsiteX5" fmla="*/ 12664 w 292484"/>
                <a:gd name="connsiteY5" fmla="*/ 267256 h 305876"/>
                <a:gd name="connsiteX6" fmla="*/ 0 w 292484"/>
                <a:gd name="connsiteY6" fmla="*/ 232926 h 305876"/>
                <a:gd name="connsiteX7" fmla="*/ 0 w 292484"/>
                <a:gd name="connsiteY7" fmla="*/ 224782 h 305876"/>
                <a:gd name="connsiteX8" fmla="*/ 31705 w 292484"/>
                <a:gd name="connsiteY8" fmla="*/ 193077 h 305876"/>
                <a:gd name="connsiteX9" fmla="*/ 193856 w 292484"/>
                <a:gd name="connsiteY9" fmla="*/ 193077 h 305876"/>
                <a:gd name="connsiteX10" fmla="*/ 193856 w 292484"/>
                <a:gd name="connsiteY10" fmla="*/ 214224 h 305876"/>
                <a:gd name="connsiteX11" fmla="*/ 31705 w 292484"/>
                <a:gd name="connsiteY11" fmla="*/ 214224 h 305876"/>
                <a:gd name="connsiteX12" fmla="*/ 21147 w 292484"/>
                <a:gd name="connsiteY12" fmla="*/ 224782 h 305876"/>
                <a:gd name="connsiteX13" fmla="*/ 21147 w 292484"/>
                <a:gd name="connsiteY13" fmla="*/ 232926 h 305876"/>
                <a:gd name="connsiteX14" fmla="*/ 28745 w 292484"/>
                <a:gd name="connsiteY14" fmla="*/ 253525 h 305876"/>
                <a:gd name="connsiteX15" fmla="*/ 112734 w 292484"/>
                <a:gd name="connsiteY15" fmla="*/ 284729 h 305876"/>
                <a:gd name="connsiteX16" fmla="*/ 196791 w 292484"/>
                <a:gd name="connsiteY16" fmla="*/ 253520 h 305876"/>
                <a:gd name="connsiteX17" fmla="*/ 204414 w 292484"/>
                <a:gd name="connsiteY17" fmla="*/ 232894 h 305876"/>
                <a:gd name="connsiteX18" fmla="*/ 204414 w 292484"/>
                <a:gd name="connsiteY18" fmla="*/ 224782 h 305876"/>
                <a:gd name="connsiteX19" fmla="*/ 193856 w 292484"/>
                <a:gd name="connsiteY19" fmla="*/ 214224 h 305876"/>
                <a:gd name="connsiteX20" fmla="*/ 254474 w 292484"/>
                <a:gd name="connsiteY20" fmla="*/ 1395 h 305876"/>
                <a:gd name="connsiteX21" fmla="*/ 268901 w 292484"/>
                <a:gd name="connsiteY21" fmla="*/ 5329 h 305876"/>
                <a:gd name="connsiteX22" fmla="*/ 292484 w 292484"/>
                <a:gd name="connsiteY22" fmla="*/ 94392 h 305876"/>
                <a:gd name="connsiteX23" fmla="*/ 268747 w 292484"/>
                <a:gd name="connsiteY23" fmla="*/ 183722 h 305876"/>
                <a:gd name="connsiteX24" fmla="*/ 254314 w 292484"/>
                <a:gd name="connsiteY24" fmla="*/ 187632 h 305876"/>
                <a:gd name="connsiteX25" fmla="*/ 250404 w 292484"/>
                <a:gd name="connsiteY25" fmla="*/ 173200 h 305876"/>
                <a:gd name="connsiteX26" fmla="*/ 271337 w 292484"/>
                <a:gd name="connsiteY26" fmla="*/ 94392 h 305876"/>
                <a:gd name="connsiteX27" fmla="*/ 250541 w 292484"/>
                <a:gd name="connsiteY27" fmla="*/ 15821 h 305876"/>
                <a:gd name="connsiteX28" fmla="*/ 254474 w 292484"/>
                <a:gd name="connsiteY28" fmla="*/ 1395 h 305876"/>
                <a:gd name="connsiteX29" fmla="*/ 112734 w 292484"/>
                <a:gd name="connsiteY29" fmla="*/ 23967 h 305876"/>
                <a:gd name="connsiteX30" fmla="*/ 183225 w 292484"/>
                <a:gd name="connsiteY30" fmla="*/ 94457 h 305876"/>
                <a:gd name="connsiteX31" fmla="*/ 112734 w 292484"/>
                <a:gd name="connsiteY31" fmla="*/ 164947 h 305876"/>
                <a:gd name="connsiteX32" fmla="*/ 42244 w 292484"/>
                <a:gd name="connsiteY32" fmla="*/ 94457 h 305876"/>
                <a:gd name="connsiteX33" fmla="*/ 112734 w 292484"/>
                <a:gd name="connsiteY33" fmla="*/ 23967 h 305876"/>
                <a:gd name="connsiteX34" fmla="*/ 205619 w 292484"/>
                <a:gd name="connsiteY34" fmla="*/ 29533 h 305876"/>
                <a:gd name="connsiteX35" fmla="*/ 220037 w 292484"/>
                <a:gd name="connsiteY35" fmla="*/ 33498 h 305876"/>
                <a:gd name="connsiteX36" fmla="*/ 236092 w 292484"/>
                <a:gd name="connsiteY36" fmla="*/ 94392 h 305876"/>
                <a:gd name="connsiteX37" fmla="*/ 219965 w 292484"/>
                <a:gd name="connsiteY37" fmla="*/ 155409 h 305876"/>
                <a:gd name="connsiteX38" fmla="*/ 205543 w 292484"/>
                <a:gd name="connsiteY38" fmla="*/ 159358 h 305876"/>
                <a:gd name="connsiteX39" fmla="*/ 201594 w 292484"/>
                <a:gd name="connsiteY39" fmla="*/ 144936 h 305876"/>
                <a:gd name="connsiteX40" fmla="*/ 214945 w 292484"/>
                <a:gd name="connsiteY40" fmla="*/ 94392 h 305876"/>
                <a:gd name="connsiteX41" fmla="*/ 201653 w 292484"/>
                <a:gd name="connsiteY41" fmla="*/ 43951 h 305876"/>
                <a:gd name="connsiteX42" fmla="*/ 205619 w 292484"/>
                <a:gd name="connsiteY42" fmla="*/ 29533 h 305876"/>
                <a:gd name="connsiteX43" fmla="*/ 112734 w 292484"/>
                <a:gd name="connsiteY43" fmla="*/ 45114 h 305876"/>
                <a:gd name="connsiteX44" fmla="*/ 63391 w 292484"/>
                <a:gd name="connsiteY44" fmla="*/ 94457 h 305876"/>
                <a:gd name="connsiteX45" fmla="*/ 112734 w 292484"/>
                <a:gd name="connsiteY45" fmla="*/ 143800 h 305876"/>
                <a:gd name="connsiteX46" fmla="*/ 162078 w 292484"/>
                <a:gd name="connsiteY46" fmla="*/ 94457 h 305876"/>
                <a:gd name="connsiteX47" fmla="*/ 112734 w 292484"/>
                <a:gd name="connsiteY47" fmla="*/ 45114 h 30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484" h="305876">
                  <a:moveTo>
                    <a:pt x="193856" y="193077"/>
                  </a:moveTo>
                  <a:cubicBezTo>
                    <a:pt x="211367" y="193077"/>
                    <a:pt x="225561" y="207272"/>
                    <a:pt x="225561" y="224782"/>
                  </a:cubicBezTo>
                  <a:lnTo>
                    <a:pt x="225561" y="232894"/>
                  </a:lnTo>
                  <a:cubicBezTo>
                    <a:pt x="225561" y="245501"/>
                    <a:pt x="221055" y="257693"/>
                    <a:pt x="212857" y="267271"/>
                  </a:cubicBezTo>
                  <a:cubicBezTo>
                    <a:pt x="190732" y="293120"/>
                    <a:pt x="157077" y="305876"/>
                    <a:pt x="112734" y="305876"/>
                  </a:cubicBezTo>
                  <a:cubicBezTo>
                    <a:pt x="68384" y="305876"/>
                    <a:pt x="34746" y="293116"/>
                    <a:pt x="12664" y="267256"/>
                  </a:cubicBezTo>
                  <a:cubicBezTo>
                    <a:pt x="4490" y="257685"/>
                    <a:pt x="0" y="245511"/>
                    <a:pt x="0" y="232926"/>
                  </a:cubicBezTo>
                  <a:lnTo>
                    <a:pt x="0" y="224782"/>
                  </a:lnTo>
                  <a:cubicBezTo>
                    <a:pt x="0" y="207272"/>
                    <a:pt x="14195" y="193077"/>
                    <a:pt x="31705" y="193077"/>
                  </a:cubicBezTo>
                  <a:lnTo>
                    <a:pt x="193856" y="193077"/>
                  </a:lnTo>
                  <a:close/>
                  <a:moveTo>
                    <a:pt x="193856" y="214224"/>
                  </a:moveTo>
                  <a:lnTo>
                    <a:pt x="31705" y="214224"/>
                  </a:lnTo>
                  <a:cubicBezTo>
                    <a:pt x="25874" y="214224"/>
                    <a:pt x="21147" y="218951"/>
                    <a:pt x="21147" y="224782"/>
                  </a:cubicBezTo>
                  <a:lnTo>
                    <a:pt x="21147" y="232926"/>
                  </a:lnTo>
                  <a:cubicBezTo>
                    <a:pt x="21147" y="240477"/>
                    <a:pt x="23841" y="247781"/>
                    <a:pt x="28745" y="253525"/>
                  </a:cubicBezTo>
                  <a:cubicBezTo>
                    <a:pt x="46414" y="274216"/>
                    <a:pt x="74129" y="284729"/>
                    <a:pt x="112734" y="284729"/>
                  </a:cubicBezTo>
                  <a:cubicBezTo>
                    <a:pt x="151339" y="284729"/>
                    <a:pt x="179078" y="274215"/>
                    <a:pt x="196791" y="253520"/>
                  </a:cubicBezTo>
                  <a:cubicBezTo>
                    <a:pt x="201711" y="247774"/>
                    <a:pt x="204414" y="240458"/>
                    <a:pt x="204414" y="232894"/>
                  </a:cubicBezTo>
                  <a:lnTo>
                    <a:pt x="204414" y="224782"/>
                  </a:lnTo>
                  <a:cubicBezTo>
                    <a:pt x="204414" y="218951"/>
                    <a:pt x="199687" y="214224"/>
                    <a:pt x="193856" y="214224"/>
                  </a:cubicBezTo>
                  <a:close/>
                  <a:moveTo>
                    <a:pt x="254474" y="1395"/>
                  </a:moveTo>
                  <a:cubicBezTo>
                    <a:pt x="259545" y="-1502"/>
                    <a:pt x="266004" y="259"/>
                    <a:pt x="268901" y="5329"/>
                  </a:cubicBezTo>
                  <a:cubicBezTo>
                    <a:pt x="284276" y="32235"/>
                    <a:pt x="292484" y="62728"/>
                    <a:pt x="292484" y="94392"/>
                  </a:cubicBezTo>
                  <a:cubicBezTo>
                    <a:pt x="292484" y="126162"/>
                    <a:pt x="284221" y="156753"/>
                    <a:pt x="268747" y="183722"/>
                  </a:cubicBezTo>
                  <a:cubicBezTo>
                    <a:pt x="265842" y="188788"/>
                    <a:pt x="259379" y="190539"/>
                    <a:pt x="254314" y="187632"/>
                  </a:cubicBezTo>
                  <a:cubicBezTo>
                    <a:pt x="249248" y="184726"/>
                    <a:pt x="247499" y="178264"/>
                    <a:pt x="250404" y="173200"/>
                  </a:cubicBezTo>
                  <a:cubicBezTo>
                    <a:pt x="264053" y="149411"/>
                    <a:pt x="271337" y="122445"/>
                    <a:pt x="271337" y="94392"/>
                  </a:cubicBezTo>
                  <a:cubicBezTo>
                    <a:pt x="271337" y="66433"/>
                    <a:pt x="264102" y="39553"/>
                    <a:pt x="250541" y="15821"/>
                  </a:cubicBezTo>
                  <a:cubicBezTo>
                    <a:pt x="247644" y="10751"/>
                    <a:pt x="249405" y="4292"/>
                    <a:pt x="254474" y="1395"/>
                  </a:cubicBezTo>
                  <a:close/>
                  <a:moveTo>
                    <a:pt x="112734" y="23967"/>
                  </a:moveTo>
                  <a:cubicBezTo>
                    <a:pt x="151665" y="23967"/>
                    <a:pt x="183225" y="55526"/>
                    <a:pt x="183225" y="94457"/>
                  </a:cubicBezTo>
                  <a:cubicBezTo>
                    <a:pt x="183225" y="133387"/>
                    <a:pt x="151665" y="164947"/>
                    <a:pt x="112734" y="164947"/>
                  </a:cubicBezTo>
                  <a:cubicBezTo>
                    <a:pt x="73803" y="164947"/>
                    <a:pt x="42244" y="133387"/>
                    <a:pt x="42244" y="94457"/>
                  </a:cubicBezTo>
                  <a:cubicBezTo>
                    <a:pt x="42244" y="55526"/>
                    <a:pt x="73803" y="23967"/>
                    <a:pt x="112734" y="23967"/>
                  </a:cubicBezTo>
                  <a:close/>
                  <a:moveTo>
                    <a:pt x="205619" y="29533"/>
                  </a:moveTo>
                  <a:cubicBezTo>
                    <a:pt x="210694" y="26646"/>
                    <a:pt x="217150" y="28421"/>
                    <a:pt x="220037" y="33498"/>
                  </a:cubicBezTo>
                  <a:cubicBezTo>
                    <a:pt x="230505" y="51909"/>
                    <a:pt x="236092" y="72756"/>
                    <a:pt x="236092" y="94392"/>
                  </a:cubicBezTo>
                  <a:cubicBezTo>
                    <a:pt x="236092" y="116076"/>
                    <a:pt x="230480" y="136969"/>
                    <a:pt x="219965" y="155409"/>
                  </a:cubicBezTo>
                  <a:cubicBezTo>
                    <a:pt x="217074" y="160483"/>
                    <a:pt x="210616" y="162251"/>
                    <a:pt x="205543" y="159358"/>
                  </a:cubicBezTo>
                  <a:cubicBezTo>
                    <a:pt x="200471" y="156465"/>
                    <a:pt x="198703" y="150009"/>
                    <a:pt x="201594" y="144936"/>
                  </a:cubicBezTo>
                  <a:cubicBezTo>
                    <a:pt x="210301" y="129665"/>
                    <a:pt x="214945" y="112379"/>
                    <a:pt x="214945" y="94392"/>
                  </a:cubicBezTo>
                  <a:cubicBezTo>
                    <a:pt x="214945" y="76445"/>
                    <a:pt x="210322" y="59197"/>
                    <a:pt x="201653" y="43951"/>
                  </a:cubicBezTo>
                  <a:cubicBezTo>
                    <a:pt x="198768" y="38874"/>
                    <a:pt x="200543" y="32419"/>
                    <a:pt x="205619" y="29533"/>
                  </a:cubicBezTo>
                  <a:close/>
                  <a:moveTo>
                    <a:pt x="112734" y="45114"/>
                  </a:moveTo>
                  <a:cubicBezTo>
                    <a:pt x="85483" y="45114"/>
                    <a:pt x="63391" y="67205"/>
                    <a:pt x="63391" y="94457"/>
                  </a:cubicBezTo>
                  <a:cubicBezTo>
                    <a:pt x="63391" y="121708"/>
                    <a:pt x="85483" y="143800"/>
                    <a:pt x="112734" y="143800"/>
                  </a:cubicBezTo>
                  <a:cubicBezTo>
                    <a:pt x="139986" y="143800"/>
                    <a:pt x="162078" y="121708"/>
                    <a:pt x="162078" y="94457"/>
                  </a:cubicBezTo>
                  <a:cubicBezTo>
                    <a:pt x="162078" y="67205"/>
                    <a:pt x="139986" y="45114"/>
                    <a:pt x="112734" y="45114"/>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0" name="TextBox 149">
              <a:extLst>
                <a:ext uri="{FF2B5EF4-FFF2-40B4-BE49-F238E27FC236}">
                  <a16:creationId xmlns:a16="http://schemas.microsoft.com/office/drawing/2014/main" id="{C68BF0B4-F022-D841-31D1-627F0544AC59}"/>
                </a:ext>
              </a:extLst>
            </p:cNvPr>
            <p:cNvSpPr txBox="1"/>
            <p:nvPr/>
          </p:nvSpPr>
          <p:spPr>
            <a:xfrm>
              <a:off x="5973520" y="4706872"/>
              <a:ext cx="503480" cy="307777"/>
            </a:xfrm>
            <a:prstGeom prst="rect">
              <a:avLst/>
            </a:prstGeom>
            <a:noFill/>
          </p:spPr>
          <p:txBody>
            <a:bodyPr wrap="square" lIns="0" tIns="0" rIns="0" bIns="0" anchor="ctr">
              <a:spAutoFit/>
            </a:bodyPr>
            <a:lstStyle>
              <a:defPPr>
                <a:defRPr lang="en-US"/>
              </a:defPPr>
              <a:lvl1pPr marR="0" lvl="0" indent="0" algn="ctr" defTabSz="932472" fontAlgn="base">
                <a:lnSpc>
                  <a:spcPct val="100000"/>
                </a:lnSpc>
                <a:spcBef>
                  <a:spcPts val="0"/>
                </a:spcBef>
                <a:spcAft>
                  <a:spcPts val="600"/>
                </a:spcAft>
                <a:buClrTx/>
                <a:buSzTx/>
                <a:buFontTx/>
                <a:buNone/>
                <a:tabLst/>
                <a:defRPr sz="1000">
                  <a:solidFill>
                    <a:schemeClr val="accent1"/>
                  </a:solidFill>
                  <a:latin typeface="+mj-lt"/>
                  <a:cs typeface="Segoe UI" pitchFamily="34" charset="0"/>
                </a:defRPr>
              </a:lvl1p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C5AD4"/>
                  </a:solidFill>
                  <a:effectLst/>
                  <a:uLnTx/>
                  <a:uFillTx/>
                  <a:latin typeface="Segoe Sans Display Semibold"/>
                  <a:ea typeface="+mn-ea"/>
                  <a:cs typeface="Segoe UI" pitchFamily="34" charset="0"/>
                </a:rPr>
                <a:t>Voice Apps</a:t>
              </a:r>
            </a:p>
          </p:txBody>
        </p:sp>
        <p:pic>
          <p:nvPicPr>
            <p:cNvPr id="182" name="Graphic 181" descr="Icon of a phone call">
              <a:extLst>
                <a:ext uri="{FF2B5EF4-FFF2-40B4-BE49-F238E27FC236}">
                  <a16:creationId xmlns:a16="http://schemas.microsoft.com/office/drawing/2014/main" id="{785B60E9-4814-6D6B-AF2F-530B4B673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48465" y="4434717"/>
              <a:ext cx="265516" cy="265516"/>
            </a:xfrm>
            <a:prstGeom prst="rect">
              <a:avLst/>
            </a:prstGeom>
          </p:spPr>
        </p:pic>
        <p:sp>
          <p:nvSpPr>
            <p:cNvPr id="151" name="TextBox 150">
              <a:extLst>
                <a:ext uri="{FF2B5EF4-FFF2-40B4-BE49-F238E27FC236}">
                  <a16:creationId xmlns:a16="http://schemas.microsoft.com/office/drawing/2014/main" id="{2C390E8F-C6E0-E07B-5C78-02BFDA5F0542}"/>
                </a:ext>
              </a:extLst>
            </p:cNvPr>
            <p:cNvSpPr txBox="1"/>
            <p:nvPr/>
          </p:nvSpPr>
          <p:spPr>
            <a:xfrm>
              <a:off x="6685332" y="4706872"/>
              <a:ext cx="434488" cy="307777"/>
            </a:xfrm>
            <a:prstGeom prst="rect">
              <a:avLst/>
            </a:prstGeom>
            <a:noFill/>
          </p:spPr>
          <p:txBody>
            <a:bodyPr wrap="square" lIns="0" tIns="0" rIns="0" bIns="0" anchor="ctr">
              <a:spAutoFit/>
            </a:bodyPr>
            <a:lstStyle>
              <a:defPPr>
                <a:defRPr lang="en-US"/>
              </a:defPPr>
              <a:lvl1pPr marR="0" lvl="0" indent="0" algn="ctr" defTabSz="932472" fontAlgn="base">
                <a:lnSpc>
                  <a:spcPct val="100000"/>
                </a:lnSpc>
                <a:spcBef>
                  <a:spcPts val="0"/>
                </a:spcBef>
                <a:spcAft>
                  <a:spcPts val="600"/>
                </a:spcAft>
                <a:buClrTx/>
                <a:buSzTx/>
                <a:buFontTx/>
                <a:buNone/>
                <a:tabLst/>
                <a:defRPr sz="1000">
                  <a:solidFill>
                    <a:schemeClr val="accent1"/>
                  </a:solidFill>
                  <a:latin typeface="+mj-lt"/>
                  <a:cs typeface="Segoe UI" pitchFamily="34" charset="0"/>
                </a:defRPr>
              </a:lvl1p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5C5AD4"/>
                  </a:solidFill>
                  <a:effectLst/>
                  <a:uLnTx/>
                  <a:uFillTx/>
                  <a:latin typeface="Segoe Sans Display Semibold"/>
                  <a:ea typeface="+mn-ea"/>
                  <a:cs typeface="Segoe UI" pitchFamily="34" charset="0"/>
                </a:rPr>
                <a:t>Legacy PBX</a:t>
              </a:r>
            </a:p>
          </p:txBody>
        </p:sp>
        <p:grpSp>
          <p:nvGrpSpPr>
            <p:cNvPr id="83" name="Group 82" descr="A graphic representing a wire">
              <a:extLst>
                <a:ext uri="{FF2B5EF4-FFF2-40B4-BE49-F238E27FC236}">
                  <a16:creationId xmlns:a16="http://schemas.microsoft.com/office/drawing/2014/main" id="{F0DBC247-8902-B8F1-E706-307CB9E96301}"/>
                </a:ext>
              </a:extLst>
            </p:cNvPr>
            <p:cNvGrpSpPr/>
            <p:nvPr/>
          </p:nvGrpSpPr>
          <p:grpSpPr>
            <a:xfrm>
              <a:off x="6774396" y="3386194"/>
              <a:ext cx="2146654" cy="344948"/>
              <a:chOff x="6684761" y="3166296"/>
              <a:chExt cx="2256914" cy="344210"/>
            </a:xfrm>
          </p:grpSpPr>
          <p:sp>
            <p:nvSpPr>
              <p:cNvPr id="84" name="Oval 83">
                <a:extLst>
                  <a:ext uri="{FF2B5EF4-FFF2-40B4-BE49-F238E27FC236}">
                    <a16:creationId xmlns:a16="http://schemas.microsoft.com/office/drawing/2014/main" id="{2AD7E1FD-615E-C1CE-2FB7-D1F2E505F48C}"/>
                  </a:ext>
                  <a:ext uri="{C183D7F6-B498-43B3-948B-1728B52AA6E4}">
                    <adec:decorative xmlns:adec="http://schemas.microsoft.com/office/drawing/2017/decorative" val="1"/>
                  </a:ext>
                </a:extLst>
              </p:cNvPr>
              <p:cNvSpPr/>
              <p:nvPr/>
            </p:nvSpPr>
            <p:spPr bwMode="auto">
              <a:xfrm>
                <a:off x="6799501" y="3207870"/>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7" name="Arc 86">
                <a:extLst>
                  <a:ext uri="{FF2B5EF4-FFF2-40B4-BE49-F238E27FC236}">
                    <a16:creationId xmlns:a16="http://schemas.microsoft.com/office/drawing/2014/main" id="{0310B8E5-8504-A70B-DA94-BEA230F3FE68}"/>
                  </a:ext>
                  <a:ext uri="{C183D7F6-B498-43B3-948B-1728B52AA6E4}">
                    <adec:decorative xmlns:adec="http://schemas.microsoft.com/office/drawing/2017/decorative" val="1"/>
                  </a:ext>
                </a:extLst>
              </p:cNvPr>
              <p:cNvSpPr/>
              <p:nvPr/>
            </p:nvSpPr>
            <p:spPr>
              <a:xfrm>
                <a:off x="8483284" y="3210885"/>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8" name="Arc 87">
                <a:extLst>
                  <a:ext uri="{FF2B5EF4-FFF2-40B4-BE49-F238E27FC236}">
                    <a16:creationId xmlns:a16="http://schemas.microsoft.com/office/drawing/2014/main" id="{0014CE83-26BE-5232-87E9-E526BEA093E8}"/>
                  </a:ext>
                  <a:ext uri="{C183D7F6-B498-43B3-948B-1728B52AA6E4}">
                    <adec:decorative xmlns:adec="http://schemas.microsoft.com/office/drawing/2017/decorative" val="1"/>
                  </a:ext>
                </a:extLst>
              </p:cNvPr>
              <p:cNvSpPr/>
              <p:nvPr/>
            </p:nvSpPr>
            <p:spPr>
              <a:xfrm rot="10800000">
                <a:off x="6721424" y="3166296"/>
                <a:ext cx="414200" cy="299621"/>
              </a:xfrm>
              <a:prstGeom prst="arc">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9" name="Rectangle 88">
                <a:extLst>
                  <a:ext uri="{FF2B5EF4-FFF2-40B4-BE49-F238E27FC236}">
                    <a16:creationId xmlns:a16="http://schemas.microsoft.com/office/drawing/2014/main" id="{3DDDA93B-05BB-1050-8CF5-549CC0F24FDF}"/>
                  </a:ext>
                  <a:ext uri="{C183D7F6-B498-43B3-948B-1728B52AA6E4}">
                    <adec:decorative xmlns:adec="http://schemas.microsoft.com/office/drawing/2017/decorative" val="1"/>
                  </a:ext>
                </a:extLst>
              </p:cNvPr>
              <p:cNvSpPr/>
              <p:nvPr/>
            </p:nvSpPr>
            <p:spPr bwMode="auto">
              <a:xfrm>
                <a:off x="8861243" y="335378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0" name="Rectangle 89">
                <a:extLst>
                  <a:ext uri="{FF2B5EF4-FFF2-40B4-BE49-F238E27FC236}">
                    <a16:creationId xmlns:a16="http://schemas.microsoft.com/office/drawing/2014/main" id="{6D95E7A2-F219-B63B-5E9C-7E4973DE701D}"/>
                  </a:ext>
                  <a:ext uri="{C183D7F6-B498-43B3-948B-1728B52AA6E4}">
                    <adec:decorative xmlns:adec="http://schemas.microsoft.com/office/drawing/2017/decorative" val="1"/>
                  </a:ext>
                </a:extLst>
              </p:cNvPr>
              <p:cNvSpPr/>
              <p:nvPr/>
            </p:nvSpPr>
            <p:spPr bwMode="auto">
              <a:xfrm>
                <a:off x="6684761" y="3303473"/>
                <a:ext cx="8043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2" name="Rectangle 91">
                <a:extLst>
                  <a:ext uri="{FF2B5EF4-FFF2-40B4-BE49-F238E27FC236}">
                    <a16:creationId xmlns:a16="http://schemas.microsoft.com/office/drawing/2014/main" id="{8DA1D958-4A2C-291F-8286-C0FF5DC6570D}"/>
                  </a:ext>
                  <a:ext uri="{C183D7F6-B498-43B3-948B-1728B52AA6E4}">
                    <adec:decorative xmlns:adec="http://schemas.microsoft.com/office/drawing/2017/decorative" val="1"/>
                  </a:ext>
                </a:extLst>
              </p:cNvPr>
              <p:cNvSpPr/>
              <p:nvPr/>
            </p:nvSpPr>
            <p:spPr bwMode="auto">
              <a:xfrm flipH="1">
                <a:off x="8888589" y="3368691"/>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9C7CB004-D6D7-F2DC-1B56-19A45D7F133F}"/>
                  </a:ext>
                  <a:ext uri="{C183D7F6-B498-43B3-948B-1728B52AA6E4}">
                    <adec:decorative xmlns:adec="http://schemas.microsoft.com/office/drawing/2017/decorative" val="1"/>
                  </a:ext>
                </a:extLst>
              </p:cNvPr>
              <p:cNvSpPr/>
              <p:nvPr/>
            </p:nvSpPr>
            <p:spPr bwMode="auto">
              <a:xfrm flipH="1">
                <a:off x="6708800" y="3285697"/>
                <a:ext cx="27252" cy="41287"/>
              </a:xfrm>
              <a:prstGeom prst="rect">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5" name="Oval 94">
                <a:extLst>
                  <a:ext uri="{FF2B5EF4-FFF2-40B4-BE49-F238E27FC236}">
                    <a16:creationId xmlns:a16="http://schemas.microsoft.com/office/drawing/2014/main" id="{02EB0727-A193-5C4E-AF58-E4957AFFA940}"/>
                  </a:ext>
                  <a:ext uri="{C183D7F6-B498-43B3-948B-1728B52AA6E4}">
                    <adec:decorative xmlns:adec="http://schemas.microsoft.com/office/drawing/2017/decorative" val="1"/>
                  </a:ext>
                </a:extLst>
              </p:cNvPr>
              <p:cNvSpPr/>
              <p:nvPr/>
            </p:nvSpPr>
            <p:spPr bwMode="auto">
              <a:xfrm>
                <a:off x="8365417"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7" name="Oval 96">
                <a:extLst>
                  <a:ext uri="{FF2B5EF4-FFF2-40B4-BE49-F238E27FC236}">
                    <a16:creationId xmlns:a16="http://schemas.microsoft.com/office/drawing/2014/main" id="{F808935B-009D-9D6E-2560-F007EE5B3E76}"/>
                  </a:ext>
                  <a:ext uri="{C183D7F6-B498-43B3-948B-1728B52AA6E4}">
                    <adec:decorative xmlns:adec="http://schemas.microsoft.com/office/drawing/2017/decorative" val="1"/>
                  </a:ext>
                </a:extLst>
              </p:cNvPr>
              <p:cNvSpPr/>
              <p:nvPr/>
            </p:nvSpPr>
            <p:spPr bwMode="auto">
              <a:xfrm>
                <a:off x="8206915"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Oval 97">
                <a:extLst>
                  <a:ext uri="{FF2B5EF4-FFF2-40B4-BE49-F238E27FC236}">
                    <a16:creationId xmlns:a16="http://schemas.microsoft.com/office/drawing/2014/main" id="{A36C3CEE-EBE6-C62D-A7FE-BDEFD79DAC1D}"/>
                  </a:ext>
                  <a:ext uri="{C183D7F6-B498-43B3-948B-1728B52AA6E4}">
                    <adec:decorative xmlns:adec="http://schemas.microsoft.com/office/drawing/2017/decorative" val="1"/>
                  </a:ext>
                </a:extLst>
              </p:cNvPr>
              <p:cNvSpPr/>
              <p:nvPr/>
            </p:nvSpPr>
            <p:spPr bwMode="auto">
              <a:xfrm>
                <a:off x="8023850"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9" name="Oval 98">
                <a:extLst>
                  <a:ext uri="{FF2B5EF4-FFF2-40B4-BE49-F238E27FC236}">
                    <a16:creationId xmlns:a16="http://schemas.microsoft.com/office/drawing/2014/main" id="{F878E07D-7740-A4D4-F4D8-77B22513861A}"/>
                  </a:ext>
                  <a:ext uri="{C183D7F6-B498-43B3-948B-1728B52AA6E4}">
                    <adec:decorative xmlns:adec="http://schemas.microsoft.com/office/drawing/2017/decorative" val="1"/>
                  </a:ext>
                </a:extLst>
              </p:cNvPr>
              <p:cNvSpPr/>
              <p:nvPr/>
            </p:nvSpPr>
            <p:spPr bwMode="auto">
              <a:xfrm>
                <a:off x="7844924"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0" name="Oval 99">
                <a:extLst>
                  <a:ext uri="{FF2B5EF4-FFF2-40B4-BE49-F238E27FC236}">
                    <a16:creationId xmlns:a16="http://schemas.microsoft.com/office/drawing/2014/main" id="{40D49CFE-0AC3-1FB0-2C44-BDD30FE74C33}"/>
                  </a:ext>
                  <a:ext uri="{C183D7F6-B498-43B3-948B-1728B52AA6E4}">
                    <adec:decorative xmlns:adec="http://schemas.microsoft.com/office/drawing/2017/decorative" val="1"/>
                  </a:ext>
                </a:extLst>
              </p:cNvPr>
              <p:cNvSpPr/>
              <p:nvPr/>
            </p:nvSpPr>
            <p:spPr bwMode="auto">
              <a:xfrm>
                <a:off x="7671482" y="321115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1" name="Oval 100">
                <a:extLst>
                  <a:ext uri="{FF2B5EF4-FFF2-40B4-BE49-F238E27FC236}">
                    <a16:creationId xmlns:a16="http://schemas.microsoft.com/office/drawing/2014/main" id="{61331C51-587F-E5AF-5EDD-E368007F3A64}"/>
                  </a:ext>
                  <a:ext uri="{C183D7F6-B498-43B3-948B-1728B52AA6E4}">
                    <adec:decorative xmlns:adec="http://schemas.microsoft.com/office/drawing/2017/decorative" val="1"/>
                  </a:ext>
                </a:extLst>
              </p:cNvPr>
              <p:cNvSpPr/>
              <p:nvPr/>
            </p:nvSpPr>
            <p:spPr bwMode="auto">
              <a:xfrm>
                <a:off x="7505516"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2" name="Oval 101">
                <a:extLst>
                  <a:ext uri="{FF2B5EF4-FFF2-40B4-BE49-F238E27FC236}">
                    <a16:creationId xmlns:a16="http://schemas.microsoft.com/office/drawing/2014/main" id="{F5239B95-832A-65F0-3CDB-5A90F19A23F3}"/>
                  </a:ext>
                  <a:ext uri="{C183D7F6-B498-43B3-948B-1728B52AA6E4}">
                    <adec:decorative xmlns:adec="http://schemas.microsoft.com/office/drawing/2017/decorative" val="1"/>
                  </a:ext>
                </a:extLst>
              </p:cNvPr>
              <p:cNvSpPr/>
              <p:nvPr/>
            </p:nvSpPr>
            <p:spPr bwMode="auto">
              <a:xfrm>
                <a:off x="7332074" y="320767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3" name="Oval 102">
                <a:extLst>
                  <a:ext uri="{FF2B5EF4-FFF2-40B4-BE49-F238E27FC236}">
                    <a16:creationId xmlns:a16="http://schemas.microsoft.com/office/drawing/2014/main" id="{7063CFCC-7FF2-DEA0-2095-AB239AF137B3}"/>
                  </a:ext>
                  <a:ext uri="{C183D7F6-B498-43B3-948B-1728B52AA6E4}">
                    <adec:decorative xmlns:adec="http://schemas.microsoft.com/office/drawing/2017/decorative" val="1"/>
                  </a:ext>
                </a:extLst>
              </p:cNvPr>
              <p:cNvSpPr/>
              <p:nvPr/>
            </p:nvSpPr>
            <p:spPr bwMode="auto">
              <a:xfrm>
                <a:off x="715513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8" name="Oval 107">
                <a:extLst>
                  <a:ext uri="{FF2B5EF4-FFF2-40B4-BE49-F238E27FC236}">
                    <a16:creationId xmlns:a16="http://schemas.microsoft.com/office/drawing/2014/main" id="{56572B03-ACD4-4908-2634-FBE63836E36B}"/>
                  </a:ext>
                  <a:ext uri="{C183D7F6-B498-43B3-948B-1728B52AA6E4}">
                    <adec:decorative xmlns:adec="http://schemas.microsoft.com/office/drawing/2017/decorative" val="1"/>
                  </a:ext>
                </a:extLst>
              </p:cNvPr>
              <p:cNvSpPr/>
              <p:nvPr/>
            </p:nvSpPr>
            <p:spPr bwMode="auto">
              <a:xfrm>
                <a:off x="6978482"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2" name="Oval 111">
                <a:extLst>
                  <a:ext uri="{FF2B5EF4-FFF2-40B4-BE49-F238E27FC236}">
                    <a16:creationId xmlns:a16="http://schemas.microsoft.com/office/drawing/2014/main" id="{62D916BE-CFBB-35F7-D9F6-16476E342428}"/>
                  </a:ext>
                  <a:ext uri="{C183D7F6-B498-43B3-948B-1728B52AA6E4}">
                    <adec:decorative xmlns:adec="http://schemas.microsoft.com/office/drawing/2017/decorative" val="1"/>
                  </a:ext>
                </a:extLst>
              </p:cNvPr>
              <p:cNvSpPr/>
              <p:nvPr/>
            </p:nvSpPr>
            <p:spPr bwMode="auto">
              <a:xfrm>
                <a:off x="8535681" y="3209415"/>
                <a:ext cx="276782" cy="258047"/>
              </a:xfrm>
              <a:prstGeom prst="ellipse">
                <a:avLst/>
              </a:prstGeom>
              <a:noFill/>
              <a:ln w="19050" cap="flat">
                <a:solidFill>
                  <a:srgbClr val="5C5AD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13" name="TextBox 112">
              <a:extLst>
                <a:ext uri="{FF2B5EF4-FFF2-40B4-BE49-F238E27FC236}">
                  <a16:creationId xmlns:a16="http://schemas.microsoft.com/office/drawing/2014/main" id="{255AA20B-29C9-3806-32E9-C640D710342E}"/>
                </a:ext>
              </a:extLst>
            </p:cNvPr>
            <p:cNvSpPr txBox="1"/>
            <p:nvPr/>
          </p:nvSpPr>
          <p:spPr>
            <a:xfrm>
              <a:off x="7384866" y="3795929"/>
              <a:ext cx="892069" cy="153888"/>
            </a:xfrm>
            <a:prstGeom prst="rect">
              <a:avLst/>
            </a:prstGeom>
            <a:noFill/>
          </p:spPr>
          <p:txBody>
            <a:bodyPr wrap="square" lIns="0" tIns="0" rIns="0" bIns="0">
              <a:spAutoFit/>
            </a:bodyPr>
            <a:lstStyle/>
            <a:p>
              <a:pPr marL="0" marR="0" lvl="0" indent="0" algn="ctr" defTabSz="932472" rtl="0" eaLnBrk="1" fontAlgn="base" latinLnBrk="0" hangingPunct="1">
                <a:lnSpc>
                  <a:spcPct val="100000"/>
                </a:lnSpc>
                <a:spcBef>
                  <a:spcPts val="0"/>
                </a:spcBef>
                <a:spcAft>
                  <a:spcPts val="600"/>
                </a:spcAft>
                <a:buClrTx/>
                <a:buSzTx/>
                <a:buFontTx/>
                <a:buNone/>
                <a:tabLst/>
                <a:defRPr/>
              </a:pPr>
              <a:r>
                <a:rPr kumimoji="0" lang="en-BE" sz="1000" b="0" i="0" u="none" strike="noStrike" kern="1200" cap="none" spc="0" normalizeH="0" baseline="0" noProof="0">
                  <a:ln>
                    <a:noFill/>
                  </a:ln>
                  <a:solidFill>
                    <a:srgbClr val="5B5FC7"/>
                  </a:solidFill>
                  <a:effectLst/>
                  <a:uLnTx/>
                  <a:uFillTx/>
                  <a:latin typeface="Segoe Sans Display Semibold"/>
                  <a:ea typeface="+mn-ea"/>
                  <a:cs typeface="+mn-cs"/>
                </a:rPr>
                <a:t>Voice Trunk</a:t>
              </a:r>
            </a:p>
          </p:txBody>
        </p:sp>
        <p:sp>
          <p:nvSpPr>
            <p:cNvPr id="120" name="Freeform: Shape 119" descr="Icon of a communication tower with signal lines">
              <a:extLst>
                <a:ext uri="{FF2B5EF4-FFF2-40B4-BE49-F238E27FC236}">
                  <a16:creationId xmlns:a16="http://schemas.microsoft.com/office/drawing/2014/main" id="{142A0612-146E-D013-A18B-867593C96CE5}"/>
                </a:ext>
              </a:extLst>
            </p:cNvPr>
            <p:cNvSpPr>
              <a:spLocks noChangeAspect="1"/>
            </p:cNvSpPr>
            <p:nvPr/>
          </p:nvSpPr>
          <p:spPr>
            <a:xfrm>
              <a:off x="9346265" y="3324098"/>
              <a:ext cx="344108" cy="472744"/>
            </a:xfrm>
            <a:custGeom>
              <a:avLst/>
              <a:gdLst>
                <a:gd name="connsiteX0" fmla="*/ 121239 w 322747"/>
                <a:gd name="connsiteY0" fmla="*/ 261934 h 443400"/>
                <a:gd name="connsiteX1" fmla="*/ 98736 w 322747"/>
                <a:gd name="connsiteY1" fmla="*/ 326860 h 443400"/>
                <a:gd name="connsiteX2" fmla="*/ 224011 w 322747"/>
                <a:gd name="connsiteY2" fmla="*/ 326860 h 443400"/>
                <a:gd name="connsiteX3" fmla="*/ 201507 w 322747"/>
                <a:gd name="connsiteY3" fmla="*/ 261934 h 443400"/>
                <a:gd name="connsiteX4" fmla="*/ 167195 w 322747"/>
                <a:gd name="connsiteY4" fmla="*/ 162719 h 443400"/>
                <a:gd name="connsiteX5" fmla="*/ 161346 w 322747"/>
                <a:gd name="connsiteY5" fmla="*/ 165145 h 443400"/>
                <a:gd name="connsiteX6" fmla="*/ 155553 w 322747"/>
                <a:gd name="connsiteY6" fmla="*/ 162746 h 443400"/>
                <a:gd name="connsiteX7" fmla="*/ 155562 w 322747"/>
                <a:gd name="connsiteY7" fmla="*/ 162909 h 443400"/>
                <a:gd name="connsiteX8" fmla="*/ 129333 w 322747"/>
                <a:gd name="connsiteY8" fmla="*/ 238583 h 443400"/>
                <a:gd name="connsiteX9" fmla="*/ 193413 w 322747"/>
                <a:gd name="connsiteY9" fmla="*/ 238583 h 443400"/>
                <a:gd name="connsiteX10" fmla="*/ 167184 w 322747"/>
                <a:gd name="connsiteY10" fmla="*/ 162909 h 443400"/>
                <a:gd name="connsiteX11" fmla="*/ 161346 w 322747"/>
                <a:gd name="connsiteY11" fmla="*/ 88108 h 443400"/>
                <a:gd name="connsiteX12" fmla="*/ 131721 w 322747"/>
                <a:gd name="connsiteY12" fmla="*/ 117733 h 443400"/>
                <a:gd name="connsiteX13" fmla="*/ 161346 w 322747"/>
                <a:gd name="connsiteY13" fmla="*/ 147359 h 443400"/>
                <a:gd name="connsiteX14" fmla="*/ 190972 w 322747"/>
                <a:gd name="connsiteY14" fmla="*/ 117733 h 443400"/>
                <a:gd name="connsiteX15" fmla="*/ 161346 w 322747"/>
                <a:gd name="connsiteY15" fmla="*/ 88108 h 443400"/>
                <a:gd name="connsiteX16" fmla="*/ 161346 w 322747"/>
                <a:gd name="connsiteY16" fmla="*/ 70321 h 443400"/>
                <a:gd name="connsiteX17" fmla="*/ 208759 w 322747"/>
                <a:gd name="connsiteY17" fmla="*/ 117733 h 443400"/>
                <a:gd name="connsiteX18" fmla="*/ 194873 w 322747"/>
                <a:gd name="connsiteY18" fmla="*/ 151239 h 443400"/>
                <a:gd name="connsiteX19" fmla="*/ 187436 w 322747"/>
                <a:gd name="connsiteY19" fmla="*/ 154324 h 443400"/>
                <a:gd name="connsiteX20" fmla="*/ 189281 w 322747"/>
                <a:gd name="connsiteY20" fmla="*/ 155216 h 443400"/>
                <a:gd name="connsiteX21" fmla="*/ 283777 w 322747"/>
                <a:gd name="connsiteY21" fmla="*/ 427850 h 443400"/>
                <a:gd name="connsiteX22" fmla="*/ 276576 w 322747"/>
                <a:gd name="connsiteY22" fmla="*/ 442745 h 443400"/>
                <a:gd name="connsiteX23" fmla="*/ 261681 w 322747"/>
                <a:gd name="connsiteY23" fmla="*/ 435543 h 443400"/>
                <a:gd name="connsiteX24" fmla="*/ 232104 w 322747"/>
                <a:gd name="connsiteY24" fmla="*/ 350211 h 443400"/>
                <a:gd name="connsiteX25" fmla="*/ 90642 w 322747"/>
                <a:gd name="connsiteY25" fmla="*/ 350211 h 443400"/>
                <a:gd name="connsiteX26" fmla="*/ 61066 w 322747"/>
                <a:gd name="connsiteY26" fmla="*/ 435543 h 443400"/>
                <a:gd name="connsiteX27" fmla="*/ 46171 w 322747"/>
                <a:gd name="connsiteY27" fmla="*/ 442745 h 443400"/>
                <a:gd name="connsiteX28" fmla="*/ 38969 w 322747"/>
                <a:gd name="connsiteY28" fmla="*/ 427850 h 443400"/>
                <a:gd name="connsiteX29" fmla="*/ 133466 w 322747"/>
                <a:gd name="connsiteY29" fmla="*/ 155216 h 443400"/>
                <a:gd name="connsiteX30" fmla="*/ 135268 w 322747"/>
                <a:gd name="connsiteY30" fmla="*/ 154345 h 443400"/>
                <a:gd name="connsiteX31" fmla="*/ 127820 w 322747"/>
                <a:gd name="connsiteY31" fmla="*/ 151260 h 443400"/>
                <a:gd name="connsiteX32" fmla="*/ 113934 w 322747"/>
                <a:gd name="connsiteY32" fmla="*/ 117733 h 443400"/>
                <a:gd name="connsiteX33" fmla="*/ 161346 w 322747"/>
                <a:gd name="connsiteY33" fmla="*/ 70321 h 443400"/>
                <a:gd name="connsiteX34" fmla="*/ 216942 w 322747"/>
                <a:gd name="connsiteY34" fmla="*/ 44733 h 443400"/>
                <a:gd name="connsiteX35" fmla="*/ 234564 w 322747"/>
                <a:gd name="connsiteY35" fmla="*/ 44733 h 443400"/>
                <a:gd name="connsiteX36" fmla="*/ 234564 w 322747"/>
                <a:gd name="connsiteY36" fmla="*/ 191062 h 443400"/>
                <a:gd name="connsiteX37" fmla="*/ 216287 w 322747"/>
                <a:gd name="connsiteY37" fmla="*/ 191390 h 443400"/>
                <a:gd name="connsiteX38" fmla="*/ 215959 w 322747"/>
                <a:gd name="connsiteY38" fmla="*/ 173112 h 443400"/>
                <a:gd name="connsiteX39" fmla="*/ 216287 w 322747"/>
                <a:gd name="connsiteY39" fmla="*/ 172785 h 443400"/>
                <a:gd name="connsiteX40" fmla="*/ 216287 w 322747"/>
                <a:gd name="connsiteY40" fmla="*/ 63011 h 443400"/>
                <a:gd name="connsiteX41" fmla="*/ 216942 w 322747"/>
                <a:gd name="connsiteY41" fmla="*/ 44733 h 443400"/>
                <a:gd name="connsiteX42" fmla="*/ 97395 w 322747"/>
                <a:gd name="connsiteY42" fmla="*/ 40968 h 443400"/>
                <a:gd name="connsiteX43" fmla="*/ 106513 w 322747"/>
                <a:gd name="connsiteY43" fmla="*/ 44733 h 443400"/>
                <a:gd name="connsiteX44" fmla="*/ 106513 w 322747"/>
                <a:gd name="connsiteY44" fmla="*/ 63010 h 443400"/>
                <a:gd name="connsiteX45" fmla="*/ 106513 w 322747"/>
                <a:gd name="connsiteY45" fmla="*/ 172784 h 443400"/>
                <a:gd name="connsiteX46" fmla="*/ 105859 w 322747"/>
                <a:gd name="connsiteY46" fmla="*/ 191062 h 443400"/>
                <a:gd name="connsiteX47" fmla="*/ 88236 w 322747"/>
                <a:gd name="connsiteY47" fmla="*/ 191062 h 443400"/>
                <a:gd name="connsiteX48" fmla="*/ 88236 w 322747"/>
                <a:gd name="connsiteY48" fmla="*/ 44733 h 443400"/>
                <a:gd name="connsiteX49" fmla="*/ 97395 w 322747"/>
                <a:gd name="connsiteY49" fmla="*/ 40968 h 443400"/>
                <a:gd name="connsiteX50" fmla="*/ 47261 w 322747"/>
                <a:gd name="connsiteY50" fmla="*/ 3868 h 443400"/>
                <a:gd name="connsiteX51" fmla="*/ 64393 w 322747"/>
                <a:gd name="connsiteY51" fmla="*/ 3868 h 443400"/>
                <a:gd name="connsiteX52" fmla="*/ 64393 w 322747"/>
                <a:gd name="connsiteY52" fmla="*/ 20945 h 443400"/>
                <a:gd name="connsiteX53" fmla="*/ 64393 w 322747"/>
                <a:gd name="connsiteY53" fmla="*/ 214959 h 443400"/>
                <a:gd name="connsiteX54" fmla="*/ 64066 w 322747"/>
                <a:gd name="connsiteY54" fmla="*/ 232091 h 443400"/>
                <a:gd name="connsiteX55" fmla="*/ 47261 w 322747"/>
                <a:gd name="connsiteY55" fmla="*/ 232091 h 443400"/>
                <a:gd name="connsiteX56" fmla="*/ 47261 w 322747"/>
                <a:gd name="connsiteY56" fmla="*/ 3868 h 443400"/>
                <a:gd name="connsiteX57" fmla="*/ 274885 w 322747"/>
                <a:gd name="connsiteY57" fmla="*/ 3267 h 443400"/>
                <a:gd name="connsiteX58" fmla="*/ 275485 w 322747"/>
                <a:gd name="connsiteY58" fmla="*/ 3868 h 443400"/>
                <a:gd name="connsiteX59" fmla="*/ 275485 w 322747"/>
                <a:gd name="connsiteY59" fmla="*/ 3813 h 443400"/>
                <a:gd name="connsiteX60" fmla="*/ 275485 w 322747"/>
                <a:gd name="connsiteY60" fmla="*/ 232090 h 443400"/>
                <a:gd name="connsiteX61" fmla="*/ 258353 w 322747"/>
                <a:gd name="connsiteY61" fmla="*/ 231490 h 443400"/>
                <a:gd name="connsiteX62" fmla="*/ 258353 w 322747"/>
                <a:gd name="connsiteY62" fmla="*/ 215013 h 443400"/>
                <a:gd name="connsiteX63" fmla="*/ 258353 w 322747"/>
                <a:gd name="connsiteY63" fmla="*/ 21000 h 443400"/>
                <a:gd name="connsiteX64" fmla="*/ 257753 w 322747"/>
                <a:gd name="connsiteY64" fmla="*/ 3868 h 443400"/>
                <a:gd name="connsiteX65" fmla="*/ 274885 w 322747"/>
                <a:gd name="connsiteY65" fmla="*/ 3267 h 4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2747" h="443400">
                  <a:moveTo>
                    <a:pt x="121239" y="261934"/>
                  </a:moveTo>
                  <a:lnTo>
                    <a:pt x="98736" y="326860"/>
                  </a:lnTo>
                  <a:lnTo>
                    <a:pt x="224011" y="326860"/>
                  </a:lnTo>
                  <a:lnTo>
                    <a:pt x="201507" y="261934"/>
                  </a:lnTo>
                  <a:close/>
                  <a:moveTo>
                    <a:pt x="167195" y="162719"/>
                  </a:moveTo>
                  <a:lnTo>
                    <a:pt x="161346" y="165145"/>
                  </a:lnTo>
                  <a:lnTo>
                    <a:pt x="155553" y="162746"/>
                  </a:lnTo>
                  <a:lnTo>
                    <a:pt x="155562" y="162909"/>
                  </a:lnTo>
                  <a:lnTo>
                    <a:pt x="129333" y="238583"/>
                  </a:lnTo>
                  <a:lnTo>
                    <a:pt x="193413" y="238583"/>
                  </a:lnTo>
                  <a:lnTo>
                    <a:pt x="167184" y="162909"/>
                  </a:lnTo>
                  <a:close/>
                  <a:moveTo>
                    <a:pt x="161346" y="88108"/>
                  </a:moveTo>
                  <a:cubicBezTo>
                    <a:pt x="144978" y="88108"/>
                    <a:pt x="131721" y="101365"/>
                    <a:pt x="131721" y="117733"/>
                  </a:cubicBezTo>
                  <a:cubicBezTo>
                    <a:pt x="131721" y="134101"/>
                    <a:pt x="145033" y="147359"/>
                    <a:pt x="161346" y="147359"/>
                  </a:cubicBezTo>
                  <a:cubicBezTo>
                    <a:pt x="177714" y="147359"/>
                    <a:pt x="190972" y="134101"/>
                    <a:pt x="190972" y="117733"/>
                  </a:cubicBezTo>
                  <a:cubicBezTo>
                    <a:pt x="190972" y="101365"/>
                    <a:pt x="177714" y="88108"/>
                    <a:pt x="161346" y="88108"/>
                  </a:cubicBezTo>
                  <a:close/>
                  <a:moveTo>
                    <a:pt x="161346" y="70321"/>
                  </a:moveTo>
                  <a:cubicBezTo>
                    <a:pt x="187535" y="70321"/>
                    <a:pt x="208759" y="91600"/>
                    <a:pt x="208759" y="117733"/>
                  </a:cubicBezTo>
                  <a:cubicBezTo>
                    <a:pt x="208759" y="130800"/>
                    <a:pt x="203453" y="142653"/>
                    <a:pt x="194873" y="151239"/>
                  </a:cubicBezTo>
                  <a:lnTo>
                    <a:pt x="187436" y="154324"/>
                  </a:lnTo>
                  <a:lnTo>
                    <a:pt x="189281" y="155216"/>
                  </a:lnTo>
                  <a:lnTo>
                    <a:pt x="283777" y="427850"/>
                  </a:lnTo>
                  <a:cubicBezTo>
                    <a:pt x="285905" y="433960"/>
                    <a:pt x="282686" y="440617"/>
                    <a:pt x="276576" y="442745"/>
                  </a:cubicBezTo>
                  <a:cubicBezTo>
                    <a:pt x="270465" y="444872"/>
                    <a:pt x="263809" y="441654"/>
                    <a:pt x="261681" y="435543"/>
                  </a:cubicBezTo>
                  <a:lnTo>
                    <a:pt x="232104" y="350211"/>
                  </a:lnTo>
                  <a:lnTo>
                    <a:pt x="90642" y="350211"/>
                  </a:lnTo>
                  <a:lnTo>
                    <a:pt x="61066" y="435543"/>
                  </a:lnTo>
                  <a:cubicBezTo>
                    <a:pt x="58938" y="441654"/>
                    <a:pt x="52282" y="444872"/>
                    <a:pt x="46171" y="442745"/>
                  </a:cubicBezTo>
                  <a:cubicBezTo>
                    <a:pt x="40060" y="440617"/>
                    <a:pt x="36841" y="433960"/>
                    <a:pt x="38969" y="427850"/>
                  </a:cubicBezTo>
                  <a:lnTo>
                    <a:pt x="133466" y="155216"/>
                  </a:lnTo>
                  <a:lnTo>
                    <a:pt x="135268" y="154345"/>
                  </a:lnTo>
                  <a:lnTo>
                    <a:pt x="127820" y="151260"/>
                  </a:lnTo>
                  <a:cubicBezTo>
                    <a:pt x="119240" y="142680"/>
                    <a:pt x="113934" y="130827"/>
                    <a:pt x="113934" y="117733"/>
                  </a:cubicBezTo>
                  <a:cubicBezTo>
                    <a:pt x="113934" y="91545"/>
                    <a:pt x="135158" y="70321"/>
                    <a:pt x="161346" y="70321"/>
                  </a:cubicBezTo>
                  <a:close/>
                  <a:moveTo>
                    <a:pt x="216942" y="44733"/>
                  </a:moveTo>
                  <a:cubicBezTo>
                    <a:pt x="221906" y="40096"/>
                    <a:pt x="229600" y="40096"/>
                    <a:pt x="234564" y="44733"/>
                  </a:cubicBezTo>
                  <a:cubicBezTo>
                    <a:pt x="274994" y="85162"/>
                    <a:pt x="274994" y="150633"/>
                    <a:pt x="234564" y="191062"/>
                  </a:cubicBezTo>
                  <a:cubicBezTo>
                    <a:pt x="229600" y="196191"/>
                    <a:pt x="221415" y="196355"/>
                    <a:pt x="216287" y="191390"/>
                  </a:cubicBezTo>
                  <a:cubicBezTo>
                    <a:pt x="211158" y="186424"/>
                    <a:pt x="210994" y="178241"/>
                    <a:pt x="215959" y="173112"/>
                  </a:cubicBezTo>
                  <a:cubicBezTo>
                    <a:pt x="216069" y="173003"/>
                    <a:pt x="216178" y="172894"/>
                    <a:pt x="216287" y="172785"/>
                  </a:cubicBezTo>
                  <a:cubicBezTo>
                    <a:pt x="246567" y="142504"/>
                    <a:pt x="246567" y="93346"/>
                    <a:pt x="216287" y="63011"/>
                  </a:cubicBezTo>
                  <a:cubicBezTo>
                    <a:pt x="211431" y="57773"/>
                    <a:pt x="211704" y="49589"/>
                    <a:pt x="216942" y="44733"/>
                  </a:cubicBezTo>
                  <a:close/>
                  <a:moveTo>
                    <a:pt x="97395" y="40968"/>
                  </a:moveTo>
                  <a:cubicBezTo>
                    <a:pt x="100703" y="40968"/>
                    <a:pt x="104004" y="42223"/>
                    <a:pt x="106513" y="44733"/>
                  </a:cubicBezTo>
                  <a:cubicBezTo>
                    <a:pt x="111533" y="49807"/>
                    <a:pt x="111533" y="57991"/>
                    <a:pt x="106513" y="63010"/>
                  </a:cubicBezTo>
                  <a:cubicBezTo>
                    <a:pt x="76178" y="93291"/>
                    <a:pt x="76178" y="142449"/>
                    <a:pt x="106513" y="172784"/>
                  </a:cubicBezTo>
                  <a:cubicBezTo>
                    <a:pt x="111369" y="178022"/>
                    <a:pt x="111096" y="186206"/>
                    <a:pt x="105859" y="191062"/>
                  </a:cubicBezTo>
                  <a:cubicBezTo>
                    <a:pt x="100894" y="195699"/>
                    <a:pt x="93201" y="195699"/>
                    <a:pt x="88236" y="191062"/>
                  </a:cubicBezTo>
                  <a:cubicBezTo>
                    <a:pt x="47808" y="150633"/>
                    <a:pt x="47808" y="85162"/>
                    <a:pt x="88236" y="44733"/>
                  </a:cubicBezTo>
                  <a:cubicBezTo>
                    <a:pt x="90773" y="42223"/>
                    <a:pt x="94087" y="40968"/>
                    <a:pt x="97395" y="40968"/>
                  </a:cubicBezTo>
                  <a:close/>
                  <a:moveTo>
                    <a:pt x="47261" y="3868"/>
                  </a:moveTo>
                  <a:cubicBezTo>
                    <a:pt x="52008" y="-879"/>
                    <a:pt x="59647" y="-879"/>
                    <a:pt x="64393" y="3868"/>
                  </a:cubicBezTo>
                  <a:lnTo>
                    <a:pt x="64393" y="20945"/>
                  </a:lnTo>
                  <a:cubicBezTo>
                    <a:pt x="10816" y="74523"/>
                    <a:pt x="10816" y="161382"/>
                    <a:pt x="64393" y="214959"/>
                  </a:cubicBezTo>
                  <a:cubicBezTo>
                    <a:pt x="69031" y="219760"/>
                    <a:pt x="68922" y="227454"/>
                    <a:pt x="64066" y="232091"/>
                  </a:cubicBezTo>
                  <a:cubicBezTo>
                    <a:pt x="59374" y="236620"/>
                    <a:pt x="51954" y="236620"/>
                    <a:pt x="47261" y="232091"/>
                  </a:cubicBezTo>
                  <a:cubicBezTo>
                    <a:pt x="-15754" y="169075"/>
                    <a:pt x="-15754" y="66885"/>
                    <a:pt x="47261" y="3868"/>
                  </a:cubicBezTo>
                  <a:close/>
                  <a:moveTo>
                    <a:pt x="274885" y="3267"/>
                  </a:moveTo>
                  <a:cubicBezTo>
                    <a:pt x="275103" y="3486"/>
                    <a:pt x="275321" y="3649"/>
                    <a:pt x="275485" y="3868"/>
                  </a:cubicBezTo>
                  <a:lnTo>
                    <a:pt x="275485" y="3813"/>
                  </a:lnTo>
                  <a:cubicBezTo>
                    <a:pt x="338501" y="66830"/>
                    <a:pt x="338501" y="169019"/>
                    <a:pt x="275485" y="232090"/>
                  </a:cubicBezTo>
                  <a:cubicBezTo>
                    <a:pt x="270574" y="236673"/>
                    <a:pt x="262936" y="236400"/>
                    <a:pt x="258353" y="231490"/>
                  </a:cubicBezTo>
                  <a:cubicBezTo>
                    <a:pt x="254042" y="226852"/>
                    <a:pt x="254042" y="219650"/>
                    <a:pt x="258353" y="215013"/>
                  </a:cubicBezTo>
                  <a:cubicBezTo>
                    <a:pt x="311931" y="161435"/>
                    <a:pt x="311931" y="74577"/>
                    <a:pt x="258353" y="21000"/>
                  </a:cubicBezTo>
                  <a:cubicBezTo>
                    <a:pt x="253442" y="16417"/>
                    <a:pt x="253169" y="8778"/>
                    <a:pt x="257753" y="3868"/>
                  </a:cubicBezTo>
                  <a:cubicBezTo>
                    <a:pt x="262336" y="-1043"/>
                    <a:pt x="269974" y="-1316"/>
                    <a:pt x="274885" y="3267"/>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19" name="TextBox 118">
              <a:extLst>
                <a:ext uri="{FF2B5EF4-FFF2-40B4-BE49-F238E27FC236}">
                  <a16:creationId xmlns:a16="http://schemas.microsoft.com/office/drawing/2014/main" id="{1D9A6ED1-D9C7-3DA2-08CF-4B788E958D18}"/>
                </a:ext>
              </a:extLst>
            </p:cNvPr>
            <p:cNvSpPr txBox="1"/>
            <p:nvPr/>
          </p:nvSpPr>
          <p:spPr>
            <a:xfrm>
              <a:off x="8870015" y="4260149"/>
              <a:ext cx="1296608" cy="215444"/>
            </a:xfrm>
            <a:prstGeom prst="rect">
              <a:avLst/>
            </a:prstGeom>
            <a:noFill/>
          </p:spPr>
          <p:txBody>
            <a:bodyPr wrap="square" lIns="0" tIns="0" rIns="0" bIns="0">
              <a:spAutoFit/>
            </a:bodyPr>
            <a:lstStyle/>
            <a:p>
              <a:pPr marL="0" marR="0" lvl="0" indent="0" algn="ctr" defTabSz="896386" rtl="0" eaLnBrk="1" fontAlgn="base" latinLnBrk="0" hangingPunct="1">
                <a:lnSpc>
                  <a:spcPct val="100000"/>
                </a:lnSpc>
                <a:spcBef>
                  <a:spcPts val="0"/>
                </a:spcBef>
                <a:spcAft>
                  <a:spcPts val="600"/>
                </a:spcAft>
                <a:buClrTx/>
                <a:buSzTx/>
                <a:buFontTx/>
                <a:buNone/>
                <a:tabLst/>
                <a:defRPr/>
              </a:pPr>
              <a:r>
                <a:rPr kumimoji="0" lang="en-BE" sz="1400" b="0" i="0" u="none" strike="noStrike" kern="1200" cap="none" spc="0" normalizeH="0" baseline="0" noProof="0">
                  <a:ln>
                    <a:noFill/>
                  </a:ln>
                  <a:solidFill>
                    <a:srgbClr val="000000"/>
                  </a:solidFill>
                  <a:effectLst/>
                  <a:uLnTx/>
                  <a:uFillTx/>
                  <a:latin typeface="Segoe Sans Display Semibold"/>
                  <a:ea typeface="+mn-ea"/>
                  <a:cs typeface="+mn-cs"/>
                </a:rPr>
                <a:t>PSTN Network</a:t>
              </a:r>
            </a:p>
          </p:txBody>
        </p:sp>
        <p:cxnSp>
          <p:nvCxnSpPr>
            <p:cNvPr id="118" name="Straight Connector 117" descr="Line pointing towards the right">
              <a:extLst>
                <a:ext uri="{FF2B5EF4-FFF2-40B4-BE49-F238E27FC236}">
                  <a16:creationId xmlns:a16="http://schemas.microsoft.com/office/drawing/2014/main" id="{6C7F2B14-5F92-3034-5F07-150A0C28DC75}"/>
                </a:ext>
              </a:extLst>
            </p:cNvPr>
            <p:cNvCxnSpPr>
              <a:cxnSpLocks/>
            </p:cNvCxnSpPr>
            <p:nvPr/>
          </p:nvCxnSpPr>
          <p:spPr>
            <a:xfrm>
              <a:off x="10003815" y="3560470"/>
              <a:ext cx="870364"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2" name="Graphic 77" descr="Icon of a person with a phone">
              <a:extLst>
                <a:ext uri="{FF2B5EF4-FFF2-40B4-BE49-F238E27FC236}">
                  <a16:creationId xmlns:a16="http://schemas.microsoft.com/office/drawing/2014/main" id="{1C314D89-BBAA-6BEA-8D2C-6C3768424465}"/>
                </a:ext>
              </a:extLst>
            </p:cNvPr>
            <p:cNvSpPr/>
            <p:nvPr/>
          </p:nvSpPr>
          <p:spPr>
            <a:xfrm>
              <a:off x="11000119" y="3438794"/>
              <a:ext cx="219038" cy="24335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grpSp>
          <p:nvGrpSpPr>
            <p:cNvPr id="4" name="Group 3" descr="A connector ">
              <a:extLst>
                <a:ext uri="{FF2B5EF4-FFF2-40B4-BE49-F238E27FC236}">
                  <a16:creationId xmlns:a16="http://schemas.microsoft.com/office/drawing/2014/main" id="{FD444F6B-7790-8C2E-A437-AF2503A336D0}"/>
                </a:ext>
                <a:ext uri="{C183D7F6-B498-43B3-948B-1728B52AA6E4}">
                  <adec:decorative xmlns:adec="http://schemas.microsoft.com/office/drawing/2017/decorative" val="0"/>
                </a:ext>
              </a:extLst>
            </p:cNvPr>
            <p:cNvGrpSpPr/>
            <p:nvPr/>
          </p:nvGrpSpPr>
          <p:grpSpPr>
            <a:xfrm>
              <a:off x="2243088" y="2695575"/>
              <a:ext cx="1485950" cy="1717489"/>
              <a:chOff x="2243088" y="2695575"/>
              <a:chExt cx="1485950" cy="1717489"/>
            </a:xfrm>
          </p:grpSpPr>
          <p:cxnSp>
            <p:nvCxnSpPr>
              <p:cNvPr id="37" name="Straight Connector 36">
                <a:extLst>
                  <a:ext uri="{FF2B5EF4-FFF2-40B4-BE49-F238E27FC236}">
                    <a16:creationId xmlns:a16="http://schemas.microsoft.com/office/drawing/2014/main" id="{78F2A55D-AB7C-49D3-135D-4B85DC2EBADA}"/>
                  </a:ext>
                </a:extLst>
              </p:cNvPr>
              <p:cNvCxnSpPr>
                <a:cxnSpLocks/>
              </p:cNvCxnSpPr>
              <p:nvPr/>
            </p:nvCxnSpPr>
            <p:spPr>
              <a:xfrm flipV="1">
                <a:off x="2243088" y="3554319"/>
                <a:ext cx="1479440" cy="0"/>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FAE577-5795-DFD8-E225-ABB10103C05D}"/>
                  </a:ext>
                </a:extLst>
              </p:cNvPr>
              <p:cNvCxnSpPr>
                <a:cxnSpLocks/>
              </p:cNvCxnSpPr>
              <p:nvPr/>
            </p:nvCxnSpPr>
            <p:spPr>
              <a:xfrm>
                <a:off x="2257425" y="2695575"/>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41BBF9-268C-4B3A-5FAE-33227435E4F9}"/>
                  </a:ext>
                </a:extLst>
              </p:cNvPr>
              <p:cNvCxnSpPr>
                <a:cxnSpLocks/>
              </p:cNvCxnSpPr>
              <p:nvPr/>
            </p:nvCxnSpPr>
            <p:spPr>
              <a:xfrm flipH="1">
                <a:off x="2257425" y="3551051"/>
                <a:ext cx="1471613" cy="862013"/>
              </a:xfrm>
              <a:prstGeom prst="line">
                <a:avLst/>
              </a:prstGeom>
              <a:ln w="2540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75" name="Graphic 74" descr="Microsoft Teams logo">
              <a:extLst>
                <a:ext uri="{FF2B5EF4-FFF2-40B4-BE49-F238E27FC236}">
                  <a16:creationId xmlns:a16="http://schemas.microsoft.com/office/drawing/2014/main" id="{7CBC4969-3917-49A9-D3AF-672A96C4CD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2598318"/>
              <a:ext cx="184312" cy="184312"/>
            </a:xfrm>
            <a:prstGeom prst="rect">
              <a:avLst/>
            </a:prstGeom>
          </p:spPr>
        </p:pic>
        <p:pic>
          <p:nvPicPr>
            <p:cNvPr id="78" name="Graphic 77" descr="Microsoft Teams logo">
              <a:extLst>
                <a:ext uri="{FF2B5EF4-FFF2-40B4-BE49-F238E27FC236}">
                  <a16:creationId xmlns:a16="http://schemas.microsoft.com/office/drawing/2014/main" id="{BD4C1DA4-1165-B9BC-C846-D521646BD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3475878"/>
              <a:ext cx="184312" cy="184312"/>
            </a:xfrm>
            <a:prstGeom prst="rect">
              <a:avLst/>
            </a:prstGeom>
          </p:spPr>
        </p:pic>
        <p:pic>
          <p:nvPicPr>
            <p:cNvPr id="80" name="Graphic 79" descr="Microsoft Teams logo">
              <a:extLst>
                <a:ext uri="{FF2B5EF4-FFF2-40B4-BE49-F238E27FC236}">
                  <a16:creationId xmlns:a16="http://schemas.microsoft.com/office/drawing/2014/main" id="{BB3B4FA5-4A62-BDAD-9BC1-05EC209A1B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8776" y="4353298"/>
              <a:ext cx="184312" cy="184312"/>
            </a:xfrm>
            <a:prstGeom prst="rect">
              <a:avLst/>
            </a:prstGeom>
          </p:spPr>
        </p:pic>
      </p:grpSp>
      <p:sp>
        <p:nvSpPr>
          <p:cNvPr id="125" name="Transform">
            <a:extLst>
              <a:ext uri="{FF2B5EF4-FFF2-40B4-BE49-F238E27FC236}">
                <a16:creationId xmlns:a16="http://schemas.microsoft.com/office/drawing/2014/main" id="{3A6E0610-FABE-CAF1-58AE-7E8E17FAA2FE}"/>
              </a:ext>
            </a:extLst>
          </p:cNvPr>
          <p:cNvSpPr txBox="1">
            <a:spLocks/>
          </p:cNvSpPr>
          <p:nvPr/>
        </p:nvSpPr>
        <p:spPr>
          <a:xfrm>
            <a:off x="1259809" y="5726723"/>
            <a:ext cx="10204401" cy="443198"/>
          </a:xfrm>
          <a:prstGeom prst="rect">
            <a:avLst/>
          </a:prstGeom>
          <a:noFill/>
          <a:ln w="25400" cap="rnd">
            <a:noFill/>
          </a:ln>
        </p:spPr>
        <p:txBody>
          <a:bodyPr wrap="square" lIns="0" tIns="27432" rIns="0" bIns="27432" rtlCol="0" anchor="ctr" anchorCtr="0">
            <a:spAutoFit/>
          </a:bodyPr>
          <a:lstStyle>
            <a:defPPr>
              <a:defRPr lang="en-US"/>
            </a:defPPr>
            <a:lvl1pPr defTabSz="914102" fontAlgn="base">
              <a:lnSpc>
                <a:spcPct val="90000"/>
              </a:lnSpc>
              <a:spcBef>
                <a:spcPts val="1200"/>
              </a:spcBef>
              <a:spcAft>
                <a:spcPct val="0"/>
              </a:spcAft>
              <a:buSzPct val="90000"/>
              <a:defRPr sz="1600" kern="0">
                <a:gradFill>
                  <a:gsLst>
                    <a:gs pos="18939">
                      <a:schemeClr val="tx1"/>
                    </a:gs>
                    <a:gs pos="43000">
                      <a:schemeClr val="tx1"/>
                    </a:gs>
                  </a:gsLst>
                  <a:lin ang="18900000" scaled="0"/>
                </a:gradFill>
                <a:latin typeface="Segoe UI Semibold"/>
                <a:cs typeface="Segoe UI" panose="020B05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102" rtl="0" eaLnBrk="1" fontAlgn="base" latinLnBrk="0" hangingPunct="1">
              <a:lnSpc>
                <a:spcPct val="90000"/>
              </a:lnSpc>
              <a:spcBef>
                <a:spcPts val="1200"/>
              </a:spcBef>
              <a:spcAft>
                <a:spcPct val="0"/>
              </a:spcAft>
              <a:buClrTx/>
              <a:buSzPct val="90000"/>
              <a:buFontTx/>
              <a:buNone/>
              <a:tabLst/>
              <a:defRPr/>
            </a:pPr>
            <a:r>
              <a:rPr kumimoji="0" lang="en-US" sz="1400" b="0" i="0" u="none" strike="noStrike" kern="0" cap="none" spc="0" normalizeH="0" baseline="0" noProof="0">
                <a:ln>
                  <a:noFill/>
                </a:ln>
                <a:solidFill>
                  <a:srgbClr val="FFFFFF"/>
                </a:solidFill>
                <a:effectLst/>
                <a:uLnTx/>
                <a:uFillTx/>
                <a:latin typeface="Segoe Sans Display Semibold"/>
                <a:ea typeface="+mn-ea"/>
                <a:cs typeface="Segoe UI" panose="020B0502040204020203" pitchFamily="34" charset="0"/>
              </a:rPr>
              <a:t>Tip: </a:t>
            </a:r>
            <a:r>
              <a:rPr kumimoji="0" lang="en-US" sz="1400" b="0" i="0" u="none" strike="noStrike" kern="0" cap="none" spc="0" normalizeH="0" baseline="0" noProof="0">
                <a:ln>
                  <a:noFill/>
                </a:ln>
                <a:solidFill>
                  <a:srgbClr val="FFFFFF"/>
                </a:solidFill>
                <a:effectLst/>
                <a:uLnTx/>
                <a:uFillTx/>
                <a:latin typeface="Segoe Sans Text"/>
                <a:ea typeface="+mn-ea"/>
                <a:cs typeface="Segoe UI" panose="020B0502040204020203" pitchFamily="34" charset="0"/>
              </a:rPr>
              <a:t>With Direct Routing, you integrate your existing telephony provider and any on-premises telephony infrastructure with Teams via your own SBC. Many partners and PSTN service providers offer Direct Routing as a Service (</a:t>
            </a:r>
            <a:r>
              <a:rPr kumimoji="0" lang="en-US" sz="1400" b="0" i="0" u="none" strike="noStrike" kern="0" cap="none" spc="0" normalizeH="0" baseline="0" noProof="0" err="1">
                <a:ln>
                  <a:noFill/>
                </a:ln>
                <a:solidFill>
                  <a:srgbClr val="FFFFFF"/>
                </a:solidFill>
                <a:effectLst/>
                <a:uLnTx/>
                <a:uFillTx/>
                <a:latin typeface="Segoe Sans Text"/>
                <a:ea typeface="+mn-ea"/>
                <a:cs typeface="Segoe UI" panose="020B0502040204020203" pitchFamily="34" charset="0"/>
              </a:rPr>
              <a:t>DRaaS</a:t>
            </a:r>
            <a:r>
              <a:rPr kumimoji="0" lang="en-US" sz="1400" b="0" i="0" u="none" strike="noStrike" kern="0" cap="none" spc="0" normalizeH="0" baseline="0" noProof="0">
                <a:ln>
                  <a:noFill/>
                </a:ln>
                <a:solidFill>
                  <a:srgbClr val="FFFFFF"/>
                </a:solidFill>
                <a:effectLst/>
                <a:uLnTx/>
                <a:uFillTx/>
                <a:latin typeface="Segoe Sans Text"/>
                <a:ea typeface="+mn-ea"/>
                <a:cs typeface="Segoe UI" panose="020B0502040204020203" pitchFamily="34" charset="0"/>
              </a:rPr>
              <a:t>) [hosted model].</a:t>
            </a:r>
          </a:p>
        </p:txBody>
      </p:sp>
    </p:spTree>
    <p:extLst>
      <p:ext uri="{BB962C8B-B14F-4D97-AF65-F5344CB8AC3E}">
        <p14:creationId xmlns:p14="http://schemas.microsoft.com/office/powerpoint/2010/main" val="11201383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934C141-B2EA-4095-7CAA-346CD94B58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23" name="Rectangle: Top Corners Rounded 22">
            <a:extLst>
              <a:ext uri="{FF2B5EF4-FFF2-40B4-BE49-F238E27FC236}">
                <a16:creationId xmlns:a16="http://schemas.microsoft.com/office/drawing/2014/main" id="{7EB9E1B3-C1C4-35F7-965E-56BECB2E1618}"/>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24" name="Rectangle: Single Corner Rounded 23">
            <a:extLst>
              <a:ext uri="{FF2B5EF4-FFF2-40B4-BE49-F238E27FC236}">
                <a16:creationId xmlns:a16="http://schemas.microsoft.com/office/drawing/2014/main" id="{3ABE9EC4-1CF9-7BCA-721E-98D78CB5E4C4}"/>
              </a:ext>
              <a:ext uri="{C183D7F6-B498-43B3-948B-1728B52AA6E4}">
                <adec:decorative xmlns:adec="http://schemas.microsoft.com/office/drawing/2017/decorative" val="1"/>
              </a:ext>
            </a:extLst>
          </p:cNvPr>
          <p:cNvSpPr/>
          <p:nvPr/>
        </p:nvSpPr>
        <p:spPr bwMode="auto">
          <a:xfrm rot="16200000">
            <a:off x="5762557" y="2306344"/>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29" name="Rectangle: Single Corner Rounded 28">
            <a:extLst>
              <a:ext uri="{FF2B5EF4-FFF2-40B4-BE49-F238E27FC236}">
                <a16:creationId xmlns:a16="http://schemas.microsoft.com/office/drawing/2014/main" id="{D85453C1-595A-09DA-A1E9-C052341AFE82}"/>
              </a:ext>
              <a:ext uri="{C183D7F6-B498-43B3-948B-1728B52AA6E4}">
                <adec:decorative xmlns:adec="http://schemas.microsoft.com/office/drawing/2017/decorative" val="1"/>
              </a:ext>
            </a:extLst>
          </p:cNvPr>
          <p:cNvSpPr/>
          <p:nvPr/>
        </p:nvSpPr>
        <p:spPr bwMode="auto">
          <a:xfrm flipH="1">
            <a:off x="264106" y="3257550"/>
            <a:ext cx="10556292" cy="3600451"/>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0" name="Freeform: Shape 29">
            <a:extLst>
              <a:ext uri="{FF2B5EF4-FFF2-40B4-BE49-F238E27FC236}">
                <a16:creationId xmlns:a16="http://schemas.microsoft.com/office/drawing/2014/main" id="{87E2A557-22C2-37A4-F1ED-24067F335349}"/>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B9F9C8DA-595E-3902-EACE-A4C7E0CA6A88}"/>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2" name="Oval 31">
            <a:extLst>
              <a:ext uri="{FF2B5EF4-FFF2-40B4-BE49-F238E27FC236}">
                <a16:creationId xmlns:a16="http://schemas.microsoft.com/office/drawing/2014/main" id="{1CA44890-C720-5F48-F0CA-6A270042ACBC}"/>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37" name="Freeform: Shape 36">
            <a:extLst>
              <a:ext uri="{FF2B5EF4-FFF2-40B4-BE49-F238E27FC236}">
                <a16:creationId xmlns:a16="http://schemas.microsoft.com/office/drawing/2014/main" id="{5B490672-FD95-013D-B2C7-68A2B7CF4850}"/>
              </a:ext>
              <a:ext uri="{C183D7F6-B498-43B3-948B-1728B52AA6E4}">
                <adec:decorative xmlns:adec="http://schemas.microsoft.com/office/drawing/2017/decorative" val="1"/>
              </a:ext>
            </a:extLst>
          </p:cNvPr>
          <p:cNvSpPr/>
          <p:nvPr/>
        </p:nvSpPr>
        <p:spPr bwMode="auto">
          <a:xfrm flipH="1">
            <a:off x="1" y="6568472"/>
            <a:ext cx="396195" cy="93445"/>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38" name="Title 1">
            <a:extLst>
              <a:ext uri="{FF2B5EF4-FFF2-40B4-BE49-F238E27FC236}">
                <a16:creationId xmlns:a16="http://schemas.microsoft.com/office/drawing/2014/main" id="{3AE9945E-3C2B-65BE-7097-B27A7EBBE21C}"/>
              </a:ext>
            </a:extLst>
          </p:cNvPr>
          <p:cNvSpPr txBox="1">
            <a:spLocks noGrp="1"/>
          </p:cNvSpPr>
          <p:nvPr>
            <p:ph type="title" idx="4294967295"/>
          </p:nvPr>
        </p:nvSpPr>
        <p:spPr>
          <a:xfrm>
            <a:off x="603249" y="1452932"/>
            <a:ext cx="4899479"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4800" b="1" i="0" u="none" strike="noStrike" kern="1200" cap="none" spc="-50" normalizeH="0" baseline="0" noProof="0">
                <a:ln w="3175">
                  <a:noFill/>
                </a:ln>
                <a:solidFill>
                  <a:schemeClr val="accent1"/>
                </a:solidFill>
                <a:effectLst/>
                <a:uLnTx/>
                <a:uFillTx/>
                <a:latin typeface="Segoe UI Semibold" panose="020B0502040204020203" pitchFamily="34" charset="0"/>
                <a:ea typeface="+mn-ea"/>
                <a:cs typeface="Segoe UI Semibold" panose="020B0502040204020203" pitchFamily="34" charset="0"/>
              </a:rPr>
              <a:t>Teams Phone Customer Hub</a:t>
            </a:r>
          </a:p>
        </p:txBody>
      </p:sp>
      <p:sp>
        <p:nvSpPr>
          <p:cNvPr id="39" name="Text Placeholder 2">
            <a:extLst>
              <a:ext uri="{FF2B5EF4-FFF2-40B4-BE49-F238E27FC236}">
                <a16:creationId xmlns:a16="http://schemas.microsoft.com/office/drawing/2014/main" id="{79CF41B8-35CE-386B-B57D-FACE7F19361B}"/>
              </a:ext>
            </a:extLst>
          </p:cNvPr>
          <p:cNvSpPr txBox="1">
            <a:spLocks/>
          </p:cNvSpPr>
          <p:nvPr/>
        </p:nvSpPr>
        <p:spPr>
          <a:xfrm>
            <a:off x="603249" y="3568318"/>
            <a:ext cx="5488214" cy="151426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Session 3</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5B5FC7"/>
                </a:solidFill>
                <a:effectLst/>
                <a:uLnTx/>
                <a:uFillTx/>
                <a:latin typeface="Segoe Sans Text"/>
                <a:ea typeface="+mn-ea"/>
                <a:cs typeface="Segoe UI" panose="020B0502040204020203" pitchFamily="34" charset="0"/>
              </a:rPr>
              <a:t>Teams Phone Calling Plans Deep Dive</a:t>
            </a:r>
          </a:p>
        </p:txBody>
      </p:sp>
      <p:grpSp>
        <p:nvGrpSpPr>
          <p:cNvPr id="40" name="Group 39" descr="Portrait of a person smiling">
            <a:extLst>
              <a:ext uri="{FF2B5EF4-FFF2-40B4-BE49-F238E27FC236}">
                <a16:creationId xmlns:a16="http://schemas.microsoft.com/office/drawing/2014/main" id="{249AFF4A-7234-1B26-2F29-C5771256352E}"/>
              </a:ext>
            </a:extLst>
          </p:cNvPr>
          <p:cNvGrpSpPr/>
          <p:nvPr/>
        </p:nvGrpSpPr>
        <p:grpSpPr>
          <a:xfrm>
            <a:off x="6877958" y="600530"/>
            <a:ext cx="5110842" cy="5110842"/>
            <a:chOff x="7086600" y="600530"/>
            <a:chExt cx="4902200" cy="4902200"/>
          </a:xfrm>
        </p:grpSpPr>
        <p:sp>
          <p:nvSpPr>
            <p:cNvPr id="62" name="Oval 61">
              <a:extLst>
                <a:ext uri="{FF2B5EF4-FFF2-40B4-BE49-F238E27FC236}">
                  <a16:creationId xmlns:a16="http://schemas.microsoft.com/office/drawing/2014/main" id="{2FBFAF69-A5A3-62CF-CD58-FB38D9A4DDE2}"/>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63" name="Picture 62">
              <a:extLst>
                <a:ext uri="{FF2B5EF4-FFF2-40B4-BE49-F238E27FC236}">
                  <a16:creationId xmlns:a16="http://schemas.microsoft.com/office/drawing/2014/main" id="{F8D83BBD-0A6F-1E6D-9A3F-71F353753731}"/>
                </a:ext>
              </a:extLst>
            </p:cNvPr>
            <p:cNvPicPr>
              <a:picLocks noChangeAspect="1"/>
            </p:cNvPicPr>
            <p:nvPr/>
          </p:nvPicPr>
          <p:blipFill rotWithShape="1">
            <a:blip r:embed="rId4"/>
            <a:srcRect l="1592" t="314" r="26" b="15694"/>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Tree>
    <p:extLst>
      <p:ext uri="{BB962C8B-B14F-4D97-AF65-F5344CB8AC3E}">
        <p14:creationId xmlns:p14="http://schemas.microsoft.com/office/powerpoint/2010/main" val="247501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2B447FC-C520-622D-E9F5-B96FCDA774F6}"/>
              </a:ext>
              <a:ext uri="{C183D7F6-B498-43B3-948B-1728B52AA6E4}">
                <adec:decorative xmlns:adec="http://schemas.microsoft.com/office/drawing/2017/decorative" val="1"/>
              </a:ext>
            </a:extLst>
          </p:cNvPr>
          <p:cNvGrpSpPr/>
          <p:nvPr/>
        </p:nvGrpSpPr>
        <p:grpSpPr>
          <a:xfrm>
            <a:off x="0" y="1130377"/>
            <a:ext cx="12192000" cy="5727623"/>
            <a:chOff x="0" y="1130377"/>
            <a:chExt cx="12192000" cy="5727623"/>
          </a:xfrm>
        </p:grpSpPr>
        <p:pic>
          <p:nvPicPr>
            <p:cNvPr id="11" name="Picture 10">
              <a:extLst>
                <a:ext uri="{FF2B5EF4-FFF2-40B4-BE49-F238E27FC236}">
                  <a16:creationId xmlns:a16="http://schemas.microsoft.com/office/drawing/2014/main" id="{CA090DF7-0D98-ABE0-452A-560ADD0123A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a:ln w="6350">
              <a:solidFill>
                <a:schemeClr val="bg1">
                  <a:lumMod val="85000"/>
                </a:schemeClr>
              </a:solidFill>
              <a:headEnd type="none" w="lg" len="med"/>
              <a:tailEnd type="none" w="lg" len="med"/>
            </a:ln>
            <a:effectLst/>
          </p:spPr>
        </p:pic>
        <p:sp>
          <p:nvSpPr>
            <p:cNvPr id="12" name="Rectangle 11">
              <a:extLst>
                <a:ext uri="{FF2B5EF4-FFF2-40B4-BE49-F238E27FC236}">
                  <a16:creationId xmlns:a16="http://schemas.microsoft.com/office/drawing/2014/main" id="{E2747EF9-B67D-EE28-554B-CCDE0F596416}"/>
                </a:ext>
                <a:ext uri="{C183D7F6-B498-43B3-948B-1728B52AA6E4}">
                  <adec:decorative xmlns:adec="http://schemas.microsoft.com/office/drawing/2017/decorative" val="1"/>
                </a:ext>
              </a:extLst>
            </p:cNvPr>
            <p:cNvSpPr>
              <a:spLocks/>
            </p:cNvSpPr>
            <p:nvPr/>
          </p:nvSpPr>
          <p:spPr bwMode="auto">
            <a:xfrm>
              <a:off x="0" y="2362199"/>
              <a:ext cx="5524499" cy="3733801"/>
            </a:xfrm>
            <a:prstGeom prst="rect">
              <a:avLst/>
            </a:prstGeom>
            <a:solidFill>
              <a:schemeClr val="bg1">
                <a:lumMod val="95000"/>
              </a:schemeClr>
            </a:solidFill>
            <a:ln w="12700" cap="flat">
              <a:solidFill>
                <a:schemeClr val="bg1"/>
              </a:solidFill>
              <a:prstDash val="solid"/>
              <a:miter/>
            </a:ln>
            <a:effectLst>
              <a:outerShdw blurRad="381000" dist="292100" dir="5400000" sx="92000" sy="92000" algn="t" rotWithShape="0">
                <a:schemeClr val="tx2">
                  <a:alpha val="1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51F6D"/>
                </a:solidFill>
                <a:effectLst/>
                <a:uLnTx/>
                <a:uFillTx/>
                <a:latin typeface="Calibri Light"/>
                <a:ea typeface="+mn-ea"/>
                <a:cs typeface="+mn-cs"/>
              </a:endParaRPr>
            </a:p>
          </p:txBody>
        </p:sp>
        <p:sp>
          <p:nvSpPr>
            <p:cNvPr id="15" name="Rectangle: Rounded Corners 14">
              <a:extLst>
                <a:ext uri="{FF2B5EF4-FFF2-40B4-BE49-F238E27FC236}">
                  <a16:creationId xmlns:a16="http://schemas.microsoft.com/office/drawing/2014/main" id="{DC78116A-4780-CEBA-2536-77C266735D84}"/>
                </a:ext>
                <a:ext uri="{C183D7F6-B498-43B3-948B-1728B52AA6E4}">
                  <adec:decorative xmlns:adec="http://schemas.microsoft.com/office/drawing/2017/decorative" val="1"/>
                </a:ext>
              </a:extLst>
            </p:cNvPr>
            <p:cNvSpPr>
              <a:spLocks/>
            </p:cNvSpPr>
            <p:nvPr/>
          </p:nvSpPr>
          <p:spPr bwMode="auto">
            <a:xfrm>
              <a:off x="5524499" y="1130377"/>
              <a:ext cx="6079238" cy="5138661"/>
            </a:xfrm>
            <a:prstGeom prst="roundRect">
              <a:avLst>
                <a:gd name="adj" fmla="val 5005"/>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6" name="Freeform 5">
              <a:extLst>
                <a:ext uri="{FF2B5EF4-FFF2-40B4-BE49-F238E27FC236}">
                  <a16:creationId xmlns:a16="http://schemas.microsoft.com/office/drawing/2014/main" id="{AAF3EA74-A891-D1EA-C051-4E27DBCD9E5B}"/>
                </a:ext>
                <a:ext uri="{C183D7F6-B498-43B3-948B-1728B52AA6E4}">
                  <adec:decorative xmlns:adec="http://schemas.microsoft.com/office/drawing/2017/decorative" val="1"/>
                </a:ext>
              </a:extLst>
            </p:cNvPr>
            <p:cNvSpPr>
              <a:spLocks/>
            </p:cNvSpPr>
            <p:nvPr/>
          </p:nvSpPr>
          <p:spPr bwMode="auto">
            <a:xfrm>
              <a:off x="588263" y="265492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7" name="Freeform 5">
              <a:extLst>
                <a:ext uri="{FF2B5EF4-FFF2-40B4-BE49-F238E27FC236}">
                  <a16:creationId xmlns:a16="http://schemas.microsoft.com/office/drawing/2014/main" id="{8D784026-D343-4580-6E48-190B7CD1B883}"/>
                </a:ext>
                <a:ext uri="{C183D7F6-B498-43B3-948B-1728B52AA6E4}">
                  <adec:decorative xmlns:adec="http://schemas.microsoft.com/office/drawing/2017/decorative" val="1"/>
                </a:ext>
              </a:extLst>
            </p:cNvPr>
            <p:cNvSpPr>
              <a:spLocks/>
            </p:cNvSpPr>
            <p:nvPr/>
          </p:nvSpPr>
          <p:spPr bwMode="auto">
            <a:xfrm>
              <a:off x="588263" y="3547404"/>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9" name="Freeform 5">
              <a:extLst>
                <a:ext uri="{FF2B5EF4-FFF2-40B4-BE49-F238E27FC236}">
                  <a16:creationId xmlns:a16="http://schemas.microsoft.com/office/drawing/2014/main" id="{728CC0B7-71C7-FD27-7153-5F4F59ABE188}"/>
                </a:ext>
                <a:ext uri="{C183D7F6-B498-43B3-948B-1728B52AA6E4}">
                  <adec:decorative xmlns:adec="http://schemas.microsoft.com/office/drawing/2017/decorative" val="1"/>
                </a:ext>
              </a:extLst>
            </p:cNvPr>
            <p:cNvSpPr>
              <a:spLocks/>
            </p:cNvSpPr>
            <p:nvPr/>
          </p:nvSpPr>
          <p:spPr bwMode="auto">
            <a:xfrm>
              <a:off x="588263" y="4439879"/>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1" name="Freeform 5">
              <a:extLst>
                <a:ext uri="{FF2B5EF4-FFF2-40B4-BE49-F238E27FC236}">
                  <a16:creationId xmlns:a16="http://schemas.microsoft.com/office/drawing/2014/main" id="{2147F774-E2AC-98E0-3BC3-1FB8DD8B3761}"/>
                </a:ext>
                <a:ext uri="{C183D7F6-B498-43B3-948B-1728B52AA6E4}">
                  <adec:decorative xmlns:adec="http://schemas.microsoft.com/office/drawing/2017/decorative" val="1"/>
                </a:ext>
              </a:extLst>
            </p:cNvPr>
            <p:cNvSpPr>
              <a:spLocks/>
            </p:cNvSpPr>
            <p:nvPr/>
          </p:nvSpPr>
          <p:spPr bwMode="auto">
            <a:xfrm>
              <a:off x="588263" y="5332351"/>
              <a:ext cx="470918" cy="47091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38100">
              <a:noFill/>
              <a:headEnd type="none" w="med" len="med"/>
              <a:tailEnd type="none" w="med" len="med"/>
            </a:ln>
            <a:effectLst>
              <a:outerShdw blurRad="63500" sx="102000" sy="102000" algn="ctr"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cxnSp>
          <p:nvCxnSpPr>
            <p:cNvPr id="22" name="Straight Connector 21">
              <a:extLst>
                <a:ext uri="{FF2B5EF4-FFF2-40B4-BE49-F238E27FC236}">
                  <a16:creationId xmlns:a16="http://schemas.microsoft.com/office/drawing/2014/main" id="{9DE98D92-3457-CE98-5053-5863705F0284}"/>
                </a:ext>
                <a:ext uri="{C183D7F6-B498-43B3-948B-1728B52AA6E4}">
                  <adec:decorative xmlns:adec="http://schemas.microsoft.com/office/drawing/2017/decorative" val="1"/>
                </a:ext>
              </a:extLst>
            </p:cNvPr>
            <p:cNvCxnSpPr>
              <a:cxnSpLocks/>
            </p:cNvCxnSpPr>
            <p:nvPr/>
          </p:nvCxnSpPr>
          <p:spPr>
            <a:xfrm>
              <a:off x="1256064" y="4351840"/>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D5EC4C-B2FD-F052-FE8B-BE9E2DEE3DA0}"/>
                </a:ext>
                <a:ext uri="{C183D7F6-B498-43B3-948B-1728B52AA6E4}">
                  <adec:decorative xmlns:adec="http://schemas.microsoft.com/office/drawing/2017/decorative" val="1"/>
                </a:ext>
              </a:extLst>
            </p:cNvPr>
            <p:cNvCxnSpPr>
              <a:cxnSpLocks/>
            </p:cNvCxnSpPr>
            <p:nvPr/>
          </p:nvCxnSpPr>
          <p:spPr>
            <a:xfrm>
              <a:off x="1256064" y="5269714"/>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45B929-1EF2-F45C-A933-F35A5B130952}"/>
                </a:ext>
                <a:ext uri="{C183D7F6-B498-43B3-948B-1728B52AA6E4}">
                  <adec:decorative xmlns:adec="http://schemas.microsoft.com/office/drawing/2017/decorative" val="1"/>
                </a:ext>
              </a:extLst>
            </p:cNvPr>
            <p:cNvCxnSpPr>
              <a:cxnSpLocks/>
            </p:cNvCxnSpPr>
            <p:nvPr/>
          </p:nvCxnSpPr>
          <p:spPr>
            <a:xfrm>
              <a:off x="1256064" y="3433966"/>
              <a:ext cx="3954111"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3" name="Graphic 34">
              <a:extLst>
                <a:ext uri="{FF2B5EF4-FFF2-40B4-BE49-F238E27FC236}">
                  <a16:creationId xmlns:a16="http://schemas.microsoft.com/office/drawing/2014/main" id="{521696E0-7BC5-781E-CFFD-EF564B9C8D99}"/>
                </a:ext>
                <a:ext uri="{C183D7F6-B498-43B3-948B-1728B52AA6E4}">
                  <adec:decorative xmlns:adec="http://schemas.microsoft.com/office/drawing/2017/decorative" val="1"/>
                </a:ext>
              </a:extLst>
            </p:cNvPr>
            <p:cNvSpPr>
              <a:spLocks noChangeAspect="1"/>
            </p:cNvSpPr>
            <p:nvPr/>
          </p:nvSpPr>
          <p:spPr>
            <a:xfrm>
              <a:off x="741215" y="2780487"/>
              <a:ext cx="165015" cy="219802"/>
            </a:xfrm>
            <a:custGeom>
              <a:avLst/>
              <a:gdLst>
                <a:gd name="connsiteX0" fmla="*/ 98012 w 143008"/>
                <a:gd name="connsiteY0" fmla="*/ 2088 h 190489"/>
                <a:gd name="connsiteX1" fmla="*/ 140827 w 143008"/>
                <a:gd name="connsiteY1" fmla="*/ 44893 h 190489"/>
                <a:gd name="connsiteX2" fmla="*/ 141522 w 143008"/>
                <a:gd name="connsiteY2" fmla="*/ 54189 h 190489"/>
                <a:gd name="connsiteX3" fmla="*/ 140837 w 143008"/>
                <a:gd name="connsiteY3" fmla="*/ 54999 h 190489"/>
                <a:gd name="connsiteX4" fmla="*/ 98022 w 143008"/>
                <a:gd name="connsiteY4" fmla="*/ 97900 h 190489"/>
                <a:gd name="connsiteX5" fmla="*/ 87920 w 143008"/>
                <a:gd name="connsiteY5" fmla="*/ 97952 h 190489"/>
                <a:gd name="connsiteX6" fmla="*/ 87211 w 143008"/>
                <a:gd name="connsiteY6" fmla="*/ 88613 h 190489"/>
                <a:gd name="connsiteX7" fmla="*/ 87906 w 143008"/>
                <a:gd name="connsiteY7" fmla="*/ 87813 h 190489"/>
                <a:gd name="connsiteX8" fmla="*/ 118548 w 143008"/>
                <a:gd name="connsiteY8" fmla="*/ 57113 h 190489"/>
                <a:gd name="connsiteX9" fmla="*/ 7144 w 143008"/>
                <a:gd name="connsiteY9" fmla="*/ 57113 h 190489"/>
                <a:gd name="connsiteX10" fmla="*/ 67 w 143008"/>
                <a:gd name="connsiteY10" fmla="*/ 50951 h 190489"/>
                <a:gd name="connsiteX11" fmla="*/ 0 w 143008"/>
                <a:gd name="connsiteY11" fmla="*/ 49989 h 190489"/>
                <a:gd name="connsiteX12" fmla="*/ 6172 w 143008"/>
                <a:gd name="connsiteY12" fmla="*/ 42912 h 190489"/>
                <a:gd name="connsiteX13" fmla="*/ 7144 w 143008"/>
                <a:gd name="connsiteY13" fmla="*/ 42845 h 190489"/>
                <a:gd name="connsiteX14" fmla="*/ 118558 w 143008"/>
                <a:gd name="connsiteY14" fmla="*/ 42835 h 190489"/>
                <a:gd name="connsiteX15" fmla="*/ 87906 w 143008"/>
                <a:gd name="connsiteY15" fmla="*/ 12194 h 190489"/>
                <a:gd name="connsiteX16" fmla="*/ 87220 w 143008"/>
                <a:gd name="connsiteY16" fmla="*/ 2897 h 190489"/>
                <a:gd name="connsiteX17" fmla="*/ 87906 w 143008"/>
                <a:gd name="connsiteY17" fmla="*/ 2097 h 190489"/>
                <a:gd name="connsiteX18" fmla="*/ 97212 w 143008"/>
                <a:gd name="connsiteY18" fmla="*/ 1402 h 190489"/>
                <a:gd name="connsiteX19" fmla="*/ 98012 w 143008"/>
                <a:gd name="connsiteY19" fmla="*/ 2097 h 190489"/>
                <a:gd name="connsiteX20" fmla="*/ 140827 w 143008"/>
                <a:gd name="connsiteY20" fmla="*/ 44902 h 190489"/>
                <a:gd name="connsiteX21" fmla="*/ 98012 w 143008"/>
                <a:gd name="connsiteY21" fmla="*/ 2097 h 190489"/>
                <a:gd name="connsiteX22" fmla="*/ 142942 w 143008"/>
                <a:gd name="connsiteY22" fmla="*/ 139533 h 190489"/>
                <a:gd name="connsiteX23" fmla="*/ 142999 w 143008"/>
                <a:gd name="connsiteY23" fmla="*/ 140486 h 190489"/>
                <a:gd name="connsiteX24" fmla="*/ 136827 w 143008"/>
                <a:gd name="connsiteY24" fmla="*/ 147572 h 190489"/>
                <a:gd name="connsiteX25" fmla="*/ 135855 w 143008"/>
                <a:gd name="connsiteY25" fmla="*/ 147639 h 190489"/>
                <a:gd name="connsiteX26" fmla="*/ 24479 w 143008"/>
                <a:gd name="connsiteY26" fmla="*/ 147630 h 190489"/>
                <a:gd name="connsiteX27" fmla="*/ 55150 w 143008"/>
                <a:gd name="connsiteY27" fmla="*/ 178300 h 190489"/>
                <a:gd name="connsiteX28" fmla="*/ 55855 w 143008"/>
                <a:gd name="connsiteY28" fmla="*/ 187596 h 190489"/>
                <a:gd name="connsiteX29" fmla="*/ 55159 w 143008"/>
                <a:gd name="connsiteY29" fmla="*/ 188397 h 190489"/>
                <a:gd name="connsiteX30" fmla="*/ 45863 w 143008"/>
                <a:gd name="connsiteY30" fmla="*/ 189092 h 190489"/>
                <a:gd name="connsiteX31" fmla="*/ 45053 w 143008"/>
                <a:gd name="connsiteY31" fmla="*/ 188406 h 190489"/>
                <a:gd name="connsiteX32" fmla="*/ 2191 w 143008"/>
                <a:gd name="connsiteY32" fmla="*/ 145572 h 190489"/>
                <a:gd name="connsiteX33" fmla="*/ 1495 w 143008"/>
                <a:gd name="connsiteY33" fmla="*/ 136276 h 190489"/>
                <a:gd name="connsiteX34" fmla="*/ 2191 w 143008"/>
                <a:gd name="connsiteY34" fmla="*/ 135476 h 190489"/>
                <a:gd name="connsiteX35" fmla="*/ 45053 w 143008"/>
                <a:gd name="connsiteY35" fmla="*/ 92575 h 190489"/>
                <a:gd name="connsiteX36" fmla="*/ 55156 w 143008"/>
                <a:gd name="connsiteY36" fmla="*/ 92542 h 190489"/>
                <a:gd name="connsiteX37" fmla="*/ 55855 w 143008"/>
                <a:gd name="connsiteY37" fmla="*/ 101871 h 190489"/>
                <a:gd name="connsiteX38" fmla="*/ 55159 w 143008"/>
                <a:gd name="connsiteY38" fmla="*/ 102672 h 190489"/>
                <a:gd name="connsiteX39" fmla="*/ 24508 w 143008"/>
                <a:gd name="connsiteY39" fmla="*/ 133342 h 190489"/>
                <a:gd name="connsiteX40" fmla="*/ 135874 w 143008"/>
                <a:gd name="connsiteY40" fmla="*/ 133342 h 190489"/>
                <a:gd name="connsiteX41" fmla="*/ 142951 w 143008"/>
                <a:gd name="connsiteY41" fmla="*/ 139533 h 190489"/>
                <a:gd name="connsiteX42" fmla="*/ 143008 w 143008"/>
                <a:gd name="connsiteY42" fmla="*/ 140486 h 190489"/>
                <a:gd name="connsiteX43" fmla="*/ 142951 w 143008"/>
                <a:gd name="connsiteY43" fmla="*/ 139533 h 19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3008" h="190489">
                  <a:moveTo>
                    <a:pt x="98012" y="2088"/>
                  </a:moveTo>
                  <a:lnTo>
                    <a:pt x="140827" y="44893"/>
                  </a:lnTo>
                  <a:cubicBezTo>
                    <a:pt x="143327" y="47393"/>
                    <a:pt x="143623" y="51345"/>
                    <a:pt x="141522" y="54189"/>
                  </a:cubicBezTo>
                  <a:lnTo>
                    <a:pt x="140837" y="54999"/>
                  </a:lnTo>
                  <a:lnTo>
                    <a:pt x="98022" y="97900"/>
                  </a:lnTo>
                  <a:cubicBezTo>
                    <a:pt x="95246" y="100704"/>
                    <a:pt x="90724" y="100727"/>
                    <a:pt x="87920" y="97952"/>
                  </a:cubicBezTo>
                  <a:cubicBezTo>
                    <a:pt x="85391" y="95450"/>
                    <a:pt x="85089" y="91468"/>
                    <a:pt x="87211" y="88613"/>
                  </a:cubicBezTo>
                  <a:lnTo>
                    <a:pt x="87906" y="87813"/>
                  </a:lnTo>
                  <a:lnTo>
                    <a:pt x="118548" y="57113"/>
                  </a:lnTo>
                  <a:lnTo>
                    <a:pt x="7144" y="57113"/>
                  </a:lnTo>
                  <a:cubicBezTo>
                    <a:pt x="3577" y="57114"/>
                    <a:pt x="556" y="54484"/>
                    <a:pt x="67" y="50951"/>
                  </a:cubicBezTo>
                  <a:lnTo>
                    <a:pt x="0" y="49989"/>
                  </a:lnTo>
                  <a:cubicBezTo>
                    <a:pt x="0" y="46419"/>
                    <a:pt x="2636" y="43397"/>
                    <a:pt x="6172" y="42912"/>
                  </a:cubicBezTo>
                  <a:lnTo>
                    <a:pt x="7144" y="42845"/>
                  </a:lnTo>
                  <a:lnTo>
                    <a:pt x="118558" y="42835"/>
                  </a:lnTo>
                  <a:lnTo>
                    <a:pt x="87906" y="12194"/>
                  </a:lnTo>
                  <a:cubicBezTo>
                    <a:pt x="85409" y="9691"/>
                    <a:pt x="85117" y="5739"/>
                    <a:pt x="87220" y="2897"/>
                  </a:cubicBezTo>
                  <a:lnTo>
                    <a:pt x="87906" y="2097"/>
                  </a:lnTo>
                  <a:cubicBezTo>
                    <a:pt x="90407" y="-409"/>
                    <a:pt x="94366" y="-704"/>
                    <a:pt x="97212" y="1402"/>
                  </a:cubicBezTo>
                  <a:lnTo>
                    <a:pt x="98012" y="2097"/>
                  </a:lnTo>
                  <a:lnTo>
                    <a:pt x="140827" y="44902"/>
                  </a:lnTo>
                  <a:lnTo>
                    <a:pt x="98012" y="2097"/>
                  </a:lnTo>
                  <a:close/>
                  <a:moveTo>
                    <a:pt x="142942" y="139533"/>
                  </a:moveTo>
                  <a:lnTo>
                    <a:pt x="142999" y="140486"/>
                  </a:lnTo>
                  <a:cubicBezTo>
                    <a:pt x="143004" y="144060"/>
                    <a:pt x="140367" y="147087"/>
                    <a:pt x="136827" y="147572"/>
                  </a:cubicBezTo>
                  <a:lnTo>
                    <a:pt x="135855" y="147639"/>
                  </a:lnTo>
                  <a:lnTo>
                    <a:pt x="24479" y="147630"/>
                  </a:lnTo>
                  <a:lnTo>
                    <a:pt x="55150" y="178300"/>
                  </a:lnTo>
                  <a:cubicBezTo>
                    <a:pt x="57653" y="180798"/>
                    <a:pt x="57953" y="184750"/>
                    <a:pt x="55855" y="187596"/>
                  </a:cubicBezTo>
                  <a:lnTo>
                    <a:pt x="55159" y="188397"/>
                  </a:lnTo>
                  <a:cubicBezTo>
                    <a:pt x="52660" y="190897"/>
                    <a:pt x="48707" y="191192"/>
                    <a:pt x="45863" y="189092"/>
                  </a:cubicBezTo>
                  <a:lnTo>
                    <a:pt x="45053" y="188406"/>
                  </a:lnTo>
                  <a:lnTo>
                    <a:pt x="2191" y="145572"/>
                  </a:lnTo>
                  <a:cubicBezTo>
                    <a:pt x="-310" y="143073"/>
                    <a:pt x="-605" y="139120"/>
                    <a:pt x="1495" y="136276"/>
                  </a:cubicBezTo>
                  <a:lnTo>
                    <a:pt x="2191" y="135476"/>
                  </a:lnTo>
                  <a:lnTo>
                    <a:pt x="45053" y="92575"/>
                  </a:lnTo>
                  <a:cubicBezTo>
                    <a:pt x="47834" y="89776"/>
                    <a:pt x="52357" y="89761"/>
                    <a:pt x="55156" y="92542"/>
                  </a:cubicBezTo>
                  <a:cubicBezTo>
                    <a:pt x="57676" y="95046"/>
                    <a:pt x="57974" y="99021"/>
                    <a:pt x="55855" y="101871"/>
                  </a:cubicBezTo>
                  <a:lnTo>
                    <a:pt x="55159" y="102672"/>
                  </a:lnTo>
                  <a:lnTo>
                    <a:pt x="24508" y="133342"/>
                  </a:lnTo>
                  <a:lnTo>
                    <a:pt x="135874" y="133342"/>
                  </a:lnTo>
                  <a:cubicBezTo>
                    <a:pt x="139450" y="133344"/>
                    <a:pt x="142474" y="135989"/>
                    <a:pt x="142951" y="139533"/>
                  </a:cubicBezTo>
                  <a:lnTo>
                    <a:pt x="143008" y="140486"/>
                  </a:lnTo>
                  <a:lnTo>
                    <a:pt x="142951" y="139533"/>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54" name="Graphic 87">
              <a:extLst>
                <a:ext uri="{FF2B5EF4-FFF2-40B4-BE49-F238E27FC236}">
                  <a16:creationId xmlns:a16="http://schemas.microsoft.com/office/drawing/2014/main" id="{BDE0DB3A-909E-9081-79AB-0E28F615E1C3}"/>
                </a:ext>
                <a:ext uri="{C183D7F6-B498-43B3-948B-1728B52AA6E4}">
                  <adec:decorative xmlns:adec="http://schemas.microsoft.com/office/drawing/2017/decorative" val="1"/>
                </a:ext>
              </a:extLst>
            </p:cNvPr>
            <p:cNvSpPr>
              <a:spLocks noChangeAspect="1"/>
            </p:cNvSpPr>
            <p:nvPr/>
          </p:nvSpPr>
          <p:spPr>
            <a:xfrm>
              <a:off x="729336" y="3652686"/>
              <a:ext cx="188772" cy="260355"/>
            </a:xfrm>
            <a:custGeom>
              <a:avLst/>
              <a:gdLst>
                <a:gd name="connsiteX0" fmla="*/ 98602 w 219958"/>
                <a:gd name="connsiteY0" fmla="*/ 72052 h 303370"/>
                <a:gd name="connsiteX1" fmla="*/ 109979 w 219958"/>
                <a:gd name="connsiteY1" fmla="*/ 60675 h 303370"/>
                <a:gd name="connsiteX2" fmla="*/ 121357 w 219958"/>
                <a:gd name="connsiteY2" fmla="*/ 72052 h 303370"/>
                <a:gd name="connsiteX3" fmla="*/ 121357 w 219958"/>
                <a:gd name="connsiteY3" fmla="*/ 94807 h 303370"/>
                <a:gd name="connsiteX4" fmla="*/ 109979 w 219958"/>
                <a:gd name="connsiteY4" fmla="*/ 106184 h 303370"/>
                <a:gd name="connsiteX5" fmla="*/ 98602 w 219958"/>
                <a:gd name="connsiteY5" fmla="*/ 94807 h 303370"/>
                <a:gd name="connsiteX6" fmla="*/ 98602 w 219958"/>
                <a:gd name="connsiteY6" fmla="*/ 72052 h 303370"/>
                <a:gd name="connsiteX7" fmla="*/ 174910 w 219958"/>
                <a:gd name="connsiteY7" fmla="*/ 94280 h 303370"/>
                <a:gd name="connsiteX8" fmla="*/ 158821 w 219958"/>
                <a:gd name="connsiteY8" fmla="*/ 94280 h 303370"/>
                <a:gd name="connsiteX9" fmla="*/ 142731 w 219958"/>
                <a:gd name="connsiteY9" fmla="*/ 110370 h 303370"/>
                <a:gd name="connsiteX10" fmla="*/ 142731 w 219958"/>
                <a:gd name="connsiteY10" fmla="*/ 126460 h 303370"/>
                <a:gd name="connsiteX11" fmla="*/ 158821 w 219958"/>
                <a:gd name="connsiteY11" fmla="*/ 126460 h 303370"/>
                <a:gd name="connsiteX12" fmla="*/ 174910 w 219958"/>
                <a:gd name="connsiteY12" fmla="*/ 110370 h 303370"/>
                <a:gd name="connsiteX13" fmla="*/ 174910 w 219958"/>
                <a:gd name="connsiteY13" fmla="*/ 94280 h 303370"/>
                <a:gd name="connsiteX14" fmla="*/ 61138 w 219958"/>
                <a:gd name="connsiteY14" fmla="*/ 94280 h 303370"/>
                <a:gd name="connsiteX15" fmla="*/ 45049 w 219958"/>
                <a:gd name="connsiteY15" fmla="*/ 94280 h 303370"/>
                <a:gd name="connsiteX16" fmla="*/ 45049 w 219958"/>
                <a:gd name="connsiteY16" fmla="*/ 110370 h 303370"/>
                <a:gd name="connsiteX17" fmla="*/ 61139 w 219958"/>
                <a:gd name="connsiteY17" fmla="*/ 126460 h 303370"/>
                <a:gd name="connsiteX18" fmla="*/ 77228 w 219958"/>
                <a:gd name="connsiteY18" fmla="*/ 126460 h 303370"/>
                <a:gd name="connsiteX19" fmla="*/ 77228 w 219958"/>
                <a:gd name="connsiteY19" fmla="*/ 110370 h 303370"/>
                <a:gd name="connsiteX20" fmla="*/ 61138 w 219958"/>
                <a:gd name="connsiteY20" fmla="*/ 94280 h 303370"/>
                <a:gd name="connsiteX21" fmla="*/ 109979 w 219958"/>
                <a:gd name="connsiteY21" fmla="*/ 0 h 303370"/>
                <a:gd name="connsiteX22" fmla="*/ 219959 w 219958"/>
                <a:gd name="connsiteY22" fmla="*/ 109979 h 303370"/>
                <a:gd name="connsiteX23" fmla="*/ 179561 w 219958"/>
                <a:gd name="connsiteY23" fmla="*/ 197082 h 303370"/>
                <a:gd name="connsiteX24" fmla="*/ 176905 w 219958"/>
                <a:gd name="connsiteY24" fmla="*/ 201107 h 303370"/>
                <a:gd name="connsiteX25" fmla="*/ 176428 w 219958"/>
                <a:gd name="connsiteY25" fmla="*/ 202658 h 303370"/>
                <a:gd name="connsiteX26" fmla="*/ 159270 w 219958"/>
                <a:gd name="connsiteY26" fmla="*/ 276923 h 303370"/>
                <a:gd name="connsiteX27" fmla="*/ 128641 w 219958"/>
                <a:gd name="connsiteY27" fmla="*/ 303271 h 303370"/>
                <a:gd name="connsiteX28" fmla="*/ 126014 w 219958"/>
                <a:gd name="connsiteY28" fmla="*/ 303371 h 303370"/>
                <a:gd name="connsiteX29" fmla="*/ 93950 w 219958"/>
                <a:gd name="connsiteY29" fmla="*/ 303371 h 303370"/>
                <a:gd name="connsiteX30" fmla="*/ 61381 w 219958"/>
                <a:gd name="connsiteY30" fmla="*/ 279451 h 303370"/>
                <a:gd name="connsiteX31" fmla="*/ 60692 w 219958"/>
                <a:gd name="connsiteY31" fmla="*/ 276913 h 303370"/>
                <a:gd name="connsiteX32" fmla="*/ 43557 w 219958"/>
                <a:gd name="connsiteY32" fmla="*/ 202661 h 303370"/>
                <a:gd name="connsiteX33" fmla="*/ 40420 w 219958"/>
                <a:gd name="connsiteY33" fmla="*/ 197081 h 303370"/>
                <a:gd name="connsiteX34" fmla="*/ 93 w 219958"/>
                <a:gd name="connsiteY34" fmla="*/ 114504 h 303370"/>
                <a:gd name="connsiteX35" fmla="*/ 0 w 219958"/>
                <a:gd name="connsiteY35" fmla="*/ 109979 h 303370"/>
                <a:gd name="connsiteX36" fmla="*/ 59 w 219958"/>
                <a:gd name="connsiteY36" fmla="*/ 106349 h 303370"/>
                <a:gd name="connsiteX37" fmla="*/ 109979 w 219958"/>
                <a:gd name="connsiteY37" fmla="*/ 0 h 303370"/>
                <a:gd name="connsiteX38" fmla="*/ 142063 w 219958"/>
                <a:gd name="connsiteY38" fmla="*/ 250268 h 303370"/>
                <a:gd name="connsiteX39" fmla="*/ 77881 w 219958"/>
                <a:gd name="connsiteY39" fmla="*/ 250268 h 303370"/>
                <a:gd name="connsiteX40" fmla="*/ 82864 w 219958"/>
                <a:gd name="connsiteY40" fmla="*/ 271797 h 303370"/>
                <a:gd name="connsiteX41" fmla="*/ 92384 w 219958"/>
                <a:gd name="connsiteY41" fmla="*/ 280509 h 303370"/>
                <a:gd name="connsiteX42" fmla="*/ 93950 w 219958"/>
                <a:gd name="connsiteY42" fmla="*/ 280616 h 303370"/>
                <a:gd name="connsiteX43" fmla="*/ 126014 w 219958"/>
                <a:gd name="connsiteY43" fmla="*/ 280616 h 303370"/>
                <a:gd name="connsiteX44" fmla="*/ 136643 w 219958"/>
                <a:gd name="connsiteY44" fmla="*/ 273302 h 303370"/>
                <a:gd name="connsiteX45" fmla="*/ 137100 w 219958"/>
                <a:gd name="connsiteY45" fmla="*/ 271800 h 303370"/>
                <a:gd name="connsiteX46" fmla="*/ 142063 w 219958"/>
                <a:gd name="connsiteY46" fmla="*/ 250268 h 303370"/>
                <a:gd name="connsiteX47" fmla="*/ 109979 w 219958"/>
                <a:gd name="connsiteY47" fmla="*/ 22754 h 303370"/>
                <a:gd name="connsiteX48" fmla="*/ 22817 w 219958"/>
                <a:gd name="connsiteY48" fmla="*/ 106634 h 303370"/>
                <a:gd name="connsiteX49" fmla="*/ 22754 w 219958"/>
                <a:gd name="connsiteY49" fmla="*/ 109979 h 303370"/>
                <a:gd name="connsiteX50" fmla="*/ 22856 w 219958"/>
                <a:gd name="connsiteY50" fmla="*/ 114182 h 303370"/>
                <a:gd name="connsiteX51" fmla="*/ 56319 w 219958"/>
                <a:gd name="connsiteY51" fmla="*/ 180802 h 303370"/>
                <a:gd name="connsiteX52" fmla="*/ 64990 w 219958"/>
                <a:gd name="connsiteY52" fmla="*/ 194854 h 303370"/>
                <a:gd name="connsiteX53" fmla="*/ 65728 w 219958"/>
                <a:gd name="connsiteY53" fmla="*/ 197546 h 303370"/>
                <a:gd name="connsiteX54" fmla="*/ 72632 w 219958"/>
                <a:gd name="connsiteY54" fmla="*/ 227514 h 303370"/>
                <a:gd name="connsiteX55" fmla="*/ 98602 w 219958"/>
                <a:gd name="connsiteY55" fmla="*/ 227514 h 303370"/>
                <a:gd name="connsiteX56" fmla="*/ 98602 w 219958"/>
                <a:gd name="connsiteY56" fmla="*/ 132724 h 303370"/>
                <a:gd name="connsiteX57" fmla="*/ 109979 w 219958"/>
                <a:gd name="connsiteY57" fmla="*/ 121346 h 303370"/>
                <a:gd name="connsiteX58" fmla="*/ 121357 w 219958"/>
                <a:gd name="connsiteY58" fmla="*/ 132724 h 303370"/>
                <a:gd name="connsiteX59" fmla="*/ 121357 w 219958"/>
                <a:gd name="connsiteY59" fmla="*/ 227514 h 303370"/>
                <a:gd name="connsiteX60" fmla="*/ 147312 w 219958"/>
                <a:gd name="connsiteY60" fmla="*/ 227514 h 303370"/>
                <a:gd name="connsiteX61" fmla="*/ 154258 w 219958"/>
                <a:gd name="connsiteY61" fmla="*/ 197536 h 303370"/>
                <a:gd name="connsiteX62" fmla="*/ 161744 w 219958"/>
                <a:gd name="connsiteY62" fmla="*/ 182838 h 303370"/>
                <a:gd name="connsiteX63" fmla="*/ 163659 w 219958"/>
                <a:gd name="connsiteY63" fmla="*/ 180808 h 303370"/>
                <a:gd name="connsiteX64" fmla="*/ 197103 w 219958"/>
                <a:gd name="connsiteY64" fmla="*/ 114182 h 303370"/>
                <a:gd name="connsiteX65" fmla="*/ 197205 w 219958"/>
                <a:gd name="connsiteY65" fmla="*/ 109979 h 303370"/>
                <a:gd name="connsiteX66" fmla="*/ 197141 w 219958"/>
                <a:gd name="connsiteY66" fmla="*/ 106634 h 303370"/>
                <a:gd name="connsiteX67" fmla="*/ 109979 w 219958"/>
                <a:gd name="connsiteY67" fmla="*/ 22754 h 3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9958" h="303370">
                  <a:moveTo>
                    <a:pt x="98602" y="72052"/>
                  </a:moveTo>
                  <a:cubicBezTo>
                    <a:pt x="98602" y="65768"/>
                    <a:pt x="103696" y="60675"/>
                    <a:pt x="109979" y="60675"/>
                  </a:cubicBezTo>
                  <a:cubicBezTo>
                    <a:pt x="116263" y="60675"/>
                    <a:pt x="121357" y="65768"/>
                    <a:pt x="121357" y="72052"/>
                  </a:cubicBezTo>
                  <a:lnTo>
                    <a:pt x="121357" y="94807"/>
                  </a:lnTo>
                  <a:cubicBezTo>
                    <a:pt x="121357" y="101090"/>
                    <a:pt x="116263" y="106184"/>
                    <a:pt x="109979" y="106184"/>
                  </a:cubicBezTo>
                  <a:cubicBezTo>
                    <a:pt x="103696" y="106184"/>
                    <a:pt x="98602" y="101090"/>
                    <a:pt x="98602" y="94807"/>
                  </a:cubicBezTo>
                  <a:lnTo>
                    <a:pt x="98602" y="72052"/>
                  </a:lnTo>
                  <a:close/>
                  <a:moveTo>
                    <a:pt x="174910" y="94280"/>
                  </a:moveTo>
                  <a:cubicBezTo>
                    <a:pt x="170467" y="89837"/>
                    <a:pt x="163264" y="89837"/>
                    <a:pt x="158821" y="94280"/>
                  </a:cubicBezTo>
                  <a:lnTo>
                    <a:pt x="142731" y="110370"/>
                  </a:lnTo>
                  <a:cubicBezTo>
                    <a:pt x="138287" y="114813"/>
                    <a:pt x="138287" y="122017"/>
                    <a:pt x="142731" y="126460"/>
                  </a:cubicBezTo>
                  <a:cubicBezTo>
                    <a:pt x="147174" y="130903"/>
                    <a:pt x="154378" y="130903"/>
                    <a:pt x="158821" y="126460"/>
                  </a:cubicBezTo>
                  <a:lnTo>
                    <a:pt x="174910" y="110370"/>
                  </a:lnTo>
                  <a:cubicBezTo>
                    <a:pt x="179353" y="105927"/>
                    <a:pt x="179353" y="98723"/>
                    <a:pt x="174910" y="94280"/>
                  </a:cubicBezTo>
                  <a:close/>
                  <a:moveTo>
                    <a:pt x="61138" y="94280"/>
                  </a:moveTo>
                  <a:cubicBezTo>
                    <a:pt x="56695" y="89837"/>
                    <a:pt x="49492" y="89837"/>
                    <a:pt x="45049" y="94280"/>
                  </a:cubicBezTo>
                  <a:cubicBezTo>
                    <a:pt x="40605" y="98723"/>
                    <a:pt x="40605" y="105927"/>
                    <a:pt x="45049" y="110370"/>
                  </a:cubicBezTo>
                  <a:lnTo>
                    <a:pt x="61139" y="126460"/>
                  </a:lnTo>
                  <a:cubicBezTo>
                    <a:pt x="65582" y="130903"/>
                    <a:pt x="72785" y="130903"/>
                    <a:pt x="77228" y="126460"/>
                  </a:cubicBezTo>
                  <a:cubicBezTo>
                    <a:pt x="81672" y="122017"/>
                    <a:pt x="81672" y="114813"/>
                    <a:pt x="77228" y="110370"/>
                  </a:cubicBezTo>
                  <a:lnTo>
                    <a:pt x="61138" y="94280"/>
                  </a:lnTo>
                  <a:close/>
                  <a:moveTo>
                    <a:pt x="109979" y="0"/>
                  </a:moveTo>
                  <a:cubicBezTo>
                    <a:pt x="170720" y="0"/>
                    <a:pt x="219959" y="49239"/>
                    <a:pt x="219959" y="109979"/>
                  </a:cubicBezTo>
                  <a:cubicBezTo>
                    <a:pt x="219959" y="141775"/>
                    <a:pt x="206296" y="170957"/>
                    <a:pt x="179561" y="197082"/>
                  </a:cubicBezTo>
                  <a:cubicBezTo>
                    <a:pt x="178394" y="198223"/>
                    <a:pt x="177490" y="199596"/>
                    <a:pt x="176905" y="201107"/>
                  </a:cubicBezTo>
                  <a:lnTo>
                    <a:pt x="176428" y="202658"/>
                  </a:lnTo>
                  <a:lnTo>
                    <a:pt x="159270" y="276923"/>
                  </a:lnTo>
                  <a:cubicBezTo>
                    <a:pt x="155892" y="291545"/>
                    <a:pt x="143406" y="302137"/>
                    <a:pt x="128641" y="303271"/>
                  </a:cubicBezTo>
                  <a:lnTo>
                    <a:pt x="126014" y="303371"/>
                  </a:lnTo>
                  <a:lnTo>
                    <a:pt x="93950" y="303371"/>
                  </a:lnTo>
                  <a:cubicBezTo>
                    <a:pt x="78939" y="303371"/>
                    <a:pt x="65804" y="293585"/>
                    <a:pt x="61381" y="279451"/>
                  </a:cubicBezTo>
                  <a:lnTo>
                    <a:pt x="60692" y="276913"/>
                  </a:lnTo>
                  <a:lnTo>
                    <a:pt x="43557" y="202661"/>
                  </a:lnTo>
                  <a:cubicBezTo>
                    <a:pt x="43067" y="200539"/>
                    <a:pt x="41978" y="198602"/>
                    <a:pt x="40420" y="197081"/>
                  </a:cubicBezTo>
                  <a:cubicBezTo>
                    <a:pt x="14944" y="172199"/>
                    <a:pt x="1332" y="144547"/>
                    <a:pt x="93" y="114504"/>
                  </a:cubicBezTo>
                  <a:lnTo>
                    <a:pt x="0" y="109979"/>
                  </a:lnTo>
                  <a:lnTo>
                    <a:pt x="59" y="106349"/>
                  </a:lnTo>
                  <a:cubicBezTo>
                    <a:pt x="1974" y="47290"/>
                    <a:pt x="50454" y="0"/>
                    <a:pt x="109979" y="0"/>
                  </a:cubicBezTo>
                  <a:close/>
                  <a:moveTo>
                    <a:pt x="142063" y="250268"/>
                  </a:moveTo>
                  <a:lnTo>
                    <a:pt x="77881" y="250268"/>
                  </a:lnTo>
                  <a:lnTo>
                    <a:pt x="82864" y="271797"/>
                  </a:lnTo>
                  <a:cubicBezTo>
                    <a:pt x="83935" y="276443"/>
                    <a:pt x="87767" y="279870"/>
                    <a:pt x="92384" y="280509"/>
                  </a:cubicBezTo>
                  <a:lnTo>
                    <a:pt x="93950" y="280616"/>
                  </a:lnTo>
                  <a:lnTo>
                    <a:pt x="126014" y="280616"/>
                  </a:lnTo>
                  <a:cubicBezTo>
                    <a:pt x="130782" y="280616"/>
                    <a:pt x="134980" y="277655"/>
                    <a:pt x="136643" y="273302"/>
                  </a:cubicBezTo>
                  <a:lnTo>
                    <a:pt x="137100" y="271800"/>
                  </a:lnTo>
                  <a:lnTo>
                    <a:pt x="142063" y="250268"/>
                  </a:lnTo>
                  <a:close/>
                  <a:moveTo>
                    <a:pt x="109979" y="22754"/>
                  </a:moveTo>
                  <a:cubicBezTo>
                    <a:pt x="62927" y="22754"/>
                    <a:pt x="24576" y="60011"/>
                    <a:pt x="22817" y="106634"/>
                  </a:cubicBezTo>
                  <a:lnTo>
                    <a:pt x="22754" y="109979"/>
                  </a:lnTo>
                  <a:lnTo>
                    <a:pt x="22856" y="114182"/>
                  </a:lnTo>
                  <a:cubicBezTo>
                    <a:pt x="24011" y="137896"/>
                    <a:pt x="35000" y="159980"/>
                    <a:pt x="56319" y="180802"/>
                  </a:cubicBezTo>
                  <a:cubicBezTo>
                    <a:pt x="60326" y="184716"/>
                    <a:pt x="63297" y="189544"/>
                    <a:pt x="64990" y="194854"/>
                  </a:cubicBezTo>
                  <a:lnTo>
                    <a:pt x="65728" y="197546"/>
                  </a:lnTo>
                  <a:lnTo>
                    <a:pt x="72632" y="227514"/>
                  </a:lnTo>
                  <a:lnTo>
                    <a:pt x="98602" y="227514"/>
                  </a:lnTo>
                  <a:lnTo>
                    <a:pt x="98602" y="132724"/>
                  </a:lnTo>
                  <a:cubicBezTo>
                    <a:pt x="98602" y="126440"/>
                    <a:pt x="103696" y="121346"/>
                    <a:pt x="109979" y="121346"/>
                  </a:cubicBezTo>
                  <a:cubicBezTo>
                    <a:pt x="116263" y="121346"/>
                    <a:pt x="121357" y="126440"/>
                    <a:pt x="121357" y="132724"/>
                  </a:cubicBezTo>
                  <a:lnTo>
                    <a:pt x="121357" y="227514"/>
                  </a:lnTo>
                  <a:lnTo>
                    <a:pt x="147312" y="227514"/>
                  </a:lnTo>
                  <a:lnTo>
                    <a:pt x="154258" y="197536"/>
                  </a:lnTo>
                  <a:cubicBezTo>
                    <a:pt x="155517" y="192084"/>
                    <a:pt x="158094" y="187040"/>
                    <a:pt x="161744" y="182838"/>
                  </a:cubicBezTo>
                  <a:lnTo>
                    <a:pt x="163659" y="180808"/>
                  </a:lnTo>
                  <a:cubicBezTo>
                    <a:pt x="184966" y="159986"/>
                    <a:pt x="195949" y="137901"/>
                    <a:pt x="197103" y="114182"/>
                  </a:cubicBezTo>
                  <a:lnTo>
                    <a:pt x="197205" y="109979"/>
                  </a:lnTo>
                  <a:lnTo>
                    <a:pt x="197141" y="106634"/>
                  </a:lnTo>
                  <a:cubicBezTo>
                    <a:pt x="195383" y="60011"/>
                    <a:pt x="157033" y="22754"/>
                    <a:pt x="109979" y="22754"/>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55" name="Graphic 55">
              <a:extLst>
                <a:ext uri="{FF2B5EF4-FFF2-40B4-BE49-F238E27FC236}">
                  <a16:creationId xmlns:a16="http://schemas.microsoft.com/office/drawing/2014/main" id="{DA3D9625-33AB-C696-19D6-6C754BF1E4DD}"/>
                </a:ext>
                <a:ext uri="{C183D7F6-B498-43B3-948B-1728B52AA6E4}">
                  <adec:decorative xmlns:adec="http://schemas.microsoft.com/office/drawing/2017/decorative" val="1"/>
                </a:ext>
              </a:extLst>
            </p:cNvPr>
            <p:cNvSpPr>
              <a:spLocks noChangeAspect="1"/>
            </p:cNvSpPr>
            <p:nvPr/>
          </p:nvSpPr>
          <p:spPr>
            <a:xfrm>
              <a:off x="710530" y="4549570"/>
              <a:ext cx="226384" cy="251537"/>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56" name="Graphic 81">
              <a:extLst>
                <a:ext uri="{FF2B5EF4-FFF2-40B4-BE49-F238E27FC236}">
                  <a16:creationId xmlns:a16="http://schemas.microsoft.com/office/drawing/2014/main" id="{CE39D56B-41BA-B16C-0F54-E90EF1DF12EB}"/>
                </a:ext>
                <a:ext uri="{C183D7F6-B498-43B3-948B-1728B52AA6E4}">
                  <adec:decorative xmlns:adec="http://schemas.microsoft.com/office/drawing/2017/decorative" val="1"/>
                </a:ext>
              </a:extLst>
            </p:cNvPr>
            <p:cNvSpPr>
              <a:spLocks noChangeAspect="1"/>
            </p:cNvSpPr>
            <p:nvPr/>
          </p:nvSpPr>
          <p:spPr>
            <a:xfrm>
              <a:off x="699075" y="5443163"/>
              <a:ext cx="249294" cy="249294"/>
            </a:xfrm>
            <a:custGeom>
              <a:avLst/>
              <a:gdLst>
                <a:gd name="connsiteX0" fmla="*/ 228003 w 309156"/>
                <a:gd name="connsiteY0" fmla="*/ 0 h 309156"/>
                <a:gd name="connsiteX1" fmla="*/ 278241 w 309156"/>
                <a:gd name="connsiteY1" fmla="*/ 50238 h 309156"/>
                <a:gd name="connsiteX2" fmla="*/ 278241 w 309156"/>
                <a:gd name="connsiteY2" fmla="*/ 132172 h 309156"/>
                <a:gd name="connsiteX3" fmla="*/ 255054 w 309156"/>
                <a:gd name="connsiteY3" fmla="*/ 118174 h 309156"/>
                <a:gd name="connsiteX4" fmla="*/ 255054 w 309156"/>
                <a:gd name="connsiteY4" fmla="*/ 85018 h 309156"/>
                <a:gd name="connsiteX5" fmla="*/ 23187 w 309156"/>
                <a:gd name="connsiteY5" fmla="*/ 85018 h 309156"/>
                <a:gd name="connsiteX6" fmla="*/ 23187 w 309156"/>
                <a:gd name="connsiteY6" fmla="*/ 228003 h 309156"/>
                <a:gd name="connsiteX7" fmla="*/ 50238 w 309156"/>
                <a:gd name="connsiteY7" fmla="*/ 255054 h 309156"/>
                <a:gd name="connsiteX8" fmla="*/ 154578 w 309156"/>
                <a:gd name="connsiteY8" fmla="*/ 255054 h 309156"/>
                <a:gd name="connsiteX9" fmla="*/ 154578 w 309156"/>
                <a:gd name="connsiteY9" fmla="*/ 278241 h 309156"/>
                <a:gd name="connsiteX10" fmla="*/ 50238 w 309156"/>
                <a:gd name="connsiteY10" fmla="*/ 278241 h 309156"/>
                <a:gd name="connsiteX11" fmla="*/ 0 w 309156"/>
                <a:gd name="connsiteY11" fmla="*/ 228003 h 309156"/>
                <a:gd name="connsiteX12" fmla="*/ 0 w 309156"/>
                <a:gd name="connsiteY12" fmla="*/ 50238 h 309156"/>
                <a:gd name="connsiteX13" fmla="*/ 50238 w 309156"/>
                <a:gd name="connsiteY13" fmla="*/ 0 h 309156"/>
                <a:gd name="connsiteX14" fmla="*/ 228003 w 309156"/>
                <a:gd name="connsiteY14" fmla="*/ 0 h 309156"/>
                <a:gd name="connsiteX15" fmla="*/ 228003 w 309156"/>
                <a:gd name="connsiteY15" fmla="*/ 23187 h 309156"/>
                <a:gd name="connsiteX16" fmla="*/ 50238 w 309156"/>
                <a:gd name="connsiteY16" fmla="*/ 23187 h 309156"/>
                <a:gd name="connsiteX17" fmla="*/ 23187 w 309156"/>
                <a:gd name="connsiteY17" fmla="*/ 50238 h 309156"/>
                <a:gd name="connsiteX18" fmla="*/ 23187 w 309156"/>
                <a:gd name="connsiteY18" fmla="*/ 61831 h 309156"/>
                <a:gd name="connsiteX19" fmla="*/ 255054 w 309156"/>
                <a:gd name="connsiteY19" fmla="*/ 61831 h 309156"/>
                <a:gd name="connsiteX20" fmla="*/ 255054 w 309156"/>
                <a:gd name="connsiteY20" fmla="*/ 50238 h 309156"/>
                <a:gd name="connsiteX21" fmla="*/ 228003 w 309156"/>
                <a:gd name="connsiteY21" fmla="*/ 23187 h 309156"/>
                <a:gd name="connsiteX22" fmla="*/ 200952 w 309156"/>
                <a:gd name="connsiteY22" fmla="*/ 185494 h 309156"/>
                <a:gd name="connsiteX23" fmla="*/ 193223 w 309156"/>
                <a:gd name="connsiteY23" fmla="*/ 185494 h 309156"/>
                <a:gd name="connsiteX24" fmla="*/ 170036 w 309156"/>
                <a:gd name="connsiteY24" fmla="*/ 208681 h 309156"/>
                <a:gd name="connsiteX25" fmla="*/ 170036 w 309156"/>
                <a:gd name="connsiteY25" fmla="*/ 285970 h 309156"/>
                <a:gd name="connsiteX26" fmla="*/ 193223 w 309156"/>
                <a:gd name="connsiteY26" fmla="*/ 309157 h 309156"/>
                <a:gd name="connsiteX27" fmla="*/ 285970 w 309156"/>
                <a:gd name="connsiteY27" fmla="*/ 309157 h 309156"/>
                <a:gd name="connsiteX28" fmla="*/ 309157 w 309156"/>
                <a:gd name="connsiteY28" fmla="*/ 285970 h 309156"/>
                <a:gd name="connsiteX29" fmla="*/ 309157 w 309156"/>
                <a:gd name="connsiteY29" fmla="*/ 208681 h 309156"/>
                <a:gd name="connsiteX30" fmla="*/ 285970 w 309156"/>
                <a:gd name="connsiteY30" fmla="*/ 185494 h 309156"/>
                <a:gd name="connsiteX31" fmla="*/ 278241 w 309156"/>
                <a:gd name="connsiteY31" fmla="*/ 185494 h 309156"/>
                <a:gd name="connsiteX32" fmla="*/ 278241 w 309156"/>
                <a:gd name="connsiteY32" fmla="*/ 170036 h 309156"/>
                <a:gd name="connsiteX33" fmla="*/ 239596 w 309156"/>
                <a:gd name="connsiteY33" fmla="*/ 131392 h 309156"/>
                <a:gd name="connsiteX34" fmla="*/ 200952 w 309156"/>
                <a:gd name="connsiteY34" fmla="*/ 170036 h 309156"/>
                <a:gd name="connsiteX35" fmla="*/ 200952 w 309156"/>
                <a:gd name="connsiteY35" fmla="*/ 185494 h 309156"/>
                <a:gd name="connsiteX36" fmla="*/ 224139 w 309156"/>
                <a:gd name="connsiteY36" fmla="*/ 170036 h 309156"/>
                <a:gd name="connsiteX37" fmla="*/ 239596 w 309156"/>
                <a:gd name="connsiteY37" fmla="*/ 154578 h 309156"/>
                <a:gd name="connsiteX38" fmla="*/ 255054 w 309156"/>
                <a:gd name="connsiteY38" fmla="*/ 170036 h 309156"/>
                <a:gd name="connsiteX39" fmla="*/ 255054 w 309156"/>
                <a:gd name="connsiteY39" fmla="*/ 185494 h 309156"/>
                <a:gd name="connsiteX40" fmla="*/ 224139 w 309156"/>
                <a:gd name="connsiteY40" fmla="*/ 185494 h 309156"/>
                <a:gd name="connsiteX41" fmla="*/ 224139 w 309156"/>
                <a:gd name="connsiteY41" fmla="*/ 170036 h 309156"/>
                <a:gd name="connsiteX42" fmla="*/ 255054 w 309156"/>
                <a:gd name="connsiteY42" fmla="*/ 247325 h 309156"/>
                <a:gd name="connsiteX43" fmla="*/ 239596 w 309156"/>
                <a:gd name="connsiteY43" fmla="*/ 262783 h 309156"/>
                <a:gd name="connsiteX44" fmla="*/ 224139 w 309156"/>
                <a:gd name="connsiteY44" fmla="*/ 247325 h 309156"/>
                <a:gd name="connsiteX45" fmla="*/ 239596 w 309156"/>
                <a:gd name="connsiteY45" fmla="*/ 231868 h 309156"/>
                <a:gd name="connsiteX46" fmla="*/ 255054 w 309156"/>
                <a:gd name="connsiteY46" fmla="*/ 247325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156" h="309156">
                  <a:moveTo>
                    <a:pt x="228003" y="0"/>
                  </a:moveTo>
                  <a:cubicBezTo>
                    <a:pt x="255748" y="0"/>
                    <a:pt x="278241" y="22492"/>
                    <a:pt x="278241" y="50238"/>
                  </a:cubicBezTo>
                  <a:lnTo>
                    <a:pt x="278241" y="132172"/>
                  </a:lnTo>
                  <a:cubicBezTo>
                    <a:pt x="271905" y="125708"/>
                    <a:pt x="263961" y="120825"/>
                    <a:pt x="255054" y="118174"/>
                  </a:cubicBezTo>
                  <a:lnTo>
                    <a:pt x="255054" y="85018"/>
                  </a:lnTo>
                  <a:lnTo>
                    <a:pt x="23187" y="85018"/>
                  </a:lnTo>
                  <a:lnTo>
                    <a:pt x="23187" y="228003"/>
                  </a:lnTo>
                  <a:cubicBezTo>
                    <a:pt x="23187" y="242943"/>
                    <a:pt x="35298" y="255054"/>
                    <a:pt x="50238" y="255054"/>
                  </a:cubicBezTo>
                  <a:lnTo>
                    <a:pt x="154578" y="255054"/>
                  </a:lnTo>
                  <a:lnTo>
                    <a:pt x="154578" y="278241"/>
                  </a:lnTo>
                  <a:lnTo>
                    <a:pt x="50238" y="278241"/>
                  </a:lnTo>
                  <a:cubicBezTo>
                    <a:pt x="22492" y="278241"/>
                    <a:pt x="0" y="255748"/>
                    <a:pt x="0" y="228003"/>
                  </a:cubicBezTo>
                  <a:lnTo>
                    <a:pt x="0" y="50238"/>
                  </a:lnTo>
                  <a:cubicBezTo>
                    <a:pt x="0" y="22492"/>
                    <a:pt x="22492" y="0"/>
                    <a:pt x="50238" y="0"/>
                  </a:cubicBezTo>
                  <a:lnTo>
                    <a:pt x="228003" y="0"/>
                  </a:lnTo>
                  <a:close/>
                  <a:moveTo>
                    <a:pt x="228003" y="23187"/>
                  </a:moveTo>
                  <a:lnTo>
                    <a:pt x="50238" y="23187"/>
                  </a:lnTo>
                  <a:cubicBezTo>
                    <a:pt x="35298" y="23187"/>
                    <a:pt x="23187" y="35298"/>
                    <a:pt x="23187" y="50238"/>
                  </a:cubicBezTo>
                  <a:lnTo>
                    <a:pt x="23187" y="61831"/>
                  </a:lnTo>
                  <a:lnTo>
                    <a:pt x="255054" y="61831"/>
                  </a:lnTo>
                  <a:lnTo>
                    <a:pt x="255054" y="50238"/>
                  </a:lnTo>
                  <a:cubicBezTo>
                    <a:pt x="255054" y="35298"/>
                    <a:pt x="242943" y="23187"/>
                    <a:pt x="228003" y="23187"/>
                  </a:cubicBezTo>
                  <a:close/>
                  <a:moveTo>
                    <a:pt x="200952" y="185494"/>
                  </a:moveTo>
                  <a:lnTo>
                    <a:pt x="193223" y="185494"/>
                  </a:lnTo>
                  <a:cubicBezTo>
                    <a:pt x="180418" y="185494"/>
                    <a:pt x="170036" y="195875"/>
                    <a:pt x="170036" y="208681"/>
                  </a:cubicBezTo>
                  <a:lnTo>
                    <a:pt x="170036" y="285970"/>
                  </a:lnTo>
                  <a:cubicBezTo>
                    <a:pt x="170036" y="298775"/>
                    <a:pt x="180418" y="309157"/>
                    <a:pt x="193223" y="309157"/>
                  </a:cubicBezTo>
                  <a:lnTo>
                    <a:pt x="285970" y="309157"/>
                  </a:lnTo>
                  <a:cubicBezTo>
                    <a:pt x="298775" y="309157"/>
                    <a:pt x="309157" y="298775"/>
                    <a:pt x="309157" y="285970"/>
                  </a:cubicBezTo>
                  <a:lnTo>
                    <a:pt x="309157" y="208681"/>
                  </a:lnTo>
                  <a:cubicBezTo>
                    <a:pt x="309157" y="195875"/>
                    <a:pt x="298775" y="185494"/>
                    <a:pt x="285970" y="185494"/>
                  </a:cubicBezTo>
                  <a:lnTo>
                    <a:pt x="278241" y="185494"/>
                  </a:lnTo>
                  <a:lnTo>
                    <a:pt x="278241" y="170036"/>
                  </a:lnTo>
                  <a:cubicBezTo>
                    <a:pt x="278241" y="148694"/>
                    <a:pt x="260939" y="131392"/>
                    <a:pt x="239596" y="131392"/>
                  </a:cubicBezTo>
                  <a:cubicBezTo>
                    <a:pt x="218254" y="131392"/>
                    <a:pt x="200952" y="148694"/>
                    <a:pt x="200952" y="170036"/>
                  </a:cubicBezTo>
                  <a:lnTo>
                    <a:pt x="200952" y="185494"/>
                  </a:lnTo>
                  <a:close/>
                  <a:moveTo>
                    <a:pt x="224139" y="170036"/>
                  </a:moveTo>
                  <a:cubicBezTo>
                    <a:pt x="224139" y="161499"/>
                    <a:pt x="231059" y="154578"/>
                    <a:pt x="239596" y="154578"/>
                  </a:cubicBezTo>
                  <a:cubicBezTo>
                    <a:pt x="248134" y="154578"/>
                    <a:pt x="255054" y="161499"/>
                    <a:pt x="255054" y="170036"/>
                  </a:cubicBezTo>
                  <a:lnTo>
                    <a:pt x="255054" y="185494"/>
                  </a:lnTo>
                  <a:lnTo>
                    <a:pt x="224139" y="185494"/>
                  </a:lnTo>
                  <a:lnTo>
                    <a:pt x="224139" y="170036"/>
                  </a:lnTo>
                  <a:close/>
                  <a:moveTo>
                    <a:pt x="255054" y="247325"/>
                  </a:moveTo>
                  <a:cubicBezTo>
                    <a:pt x="255054" y="255863"/>
                    <a:pt x="248134" y="262783"/>
                    <a:pt x="239596" y="262783"/>
                  </a:cubicBezTo>
                  <a:cubicBezTo>
                    <a:pt x="231059" y="262783"/>
                    <a:pt x="224139" y="255863"/>
                    <a:pt x="224139" y="247325"/>
                  </a:cubicBezTo>
                  <a:cubicBezTo>
                    <a:pt x="224139" y="238788"/>
                    <a:pt x="231059" y="231868"/>
                    <a:pt x="239596" y="231868"/>
                  </a:cubicBezTo>
                  <a:cubicBezTo>
                    <a:pt x="248134" y="231868"/>
                    <a:pt x="255054" y="238788"/>
                    <a:pt x="255054" y="247325"/>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sp>
        <p:nvSpPr>
          <p:cNvPr id="5" name="Title 4"/>
          <p:cNvSpPr>
            <a:spLocks noGrp="1"/>
          </p:cNvSpPr>
          <p:nvPr>
            <p:ph type="title"/>
          </p:nvPr>
        </p:nvSpPr>
        <p:spPr>
          <a:xfrm>
            <a:off x="588263" y="457200"/>
            <a:ext cx="11018520" cy="430887"/>
          </a:xfrm>
        </p:spPr>
        <p:txBody>
          <a:bodyPr/>
          <a:lstStyle/>
          <a:p>
            <a:r>
              <a:rPr lang="en-US" b="0">
                <a:ea typeface="+mj-ea"/>
                <a:cs typeface="+mj-cs"/>
              </a:rPr>
              <a:t>Teams Phone Mobile</a:t>
            </a:r>
          </a:p>
        </p:txBody>
      </p:sp>
      <p:sp>
        <p:nvSpPr>
          <p:cNvPr id="29" name="Content Placeholder 2">
            <a:extLst>
              <a:ext uri="{FF2B5EF4-FFF2-40B4-BE49-F238E27FC236}">
                <a16:creationId xmlns:a16="http://schemas.microsoft.com/office/drawing/2014/main" id="{55DC17F2-8518-CC13-0602-0527B9B670A2}"/>
              </a:ext>
            </a:extLst>
          </p:cNvPr>
          <p:cNvSpPr txBox="1">
            <a:spLocks/>
          </p:cNvSpPr>
          <p:nvPr/>
        </p:nvSpPr>
        <p:spPr>
          <a:xfrm>
            <a:off x="588263" y="1130377"/>
            <a:ext cx="4491737"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Provide a secure and reliable calling solution enabling productive mobility for your mobile and hybrid workers.</a:t>
            </a:r>
          </a:p>
        </p:txBody>
      </p:sp>
      <p:sp>
        <p:nvSpPr>
          <p:cNvPr id="48" name="Rectangle 47">
            <a:extLst>
              <a:ext uri="{FF2B5EF4-FFF2-40B4-BE49-F238E27FC236}">
                <a16:creationId xmlns:a16="http://schemas.microsoft.com/office/drawing/2014/main" id="{7F84081D-4821-5765-8648-5D8F2DF62BB9}"/>
              </a:ext>
            </a:extLst>
          </p:cNvPr>
          <p:cNvSpPr>
            <a:spLocks/>
          </p:cNvSpPr>
          <p:nvPr/>
        </p:nvSpPr>
        <p:spPr bwMode="auto">
          <a:xfrm>
            <a:off x="1256065" y="2596464"/>
            <a:ext cx="4077935"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Flexible and easy to use</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Optimize and simplify your mobile experience with a single business-provided mobile and Teams number for increased flexibility and efficiency.</a:t>
            </a:r>
          </a:p>
        </p:txBody>
      </p:sp>
      <p:sp>
        <p:nvSpPr>
          <p:cNvPr id="50" name="Rectangle 49">
            <a:extLst>
              <a:ext uri="{FF2B5EF4-FFF2-40B4-BE49-F238E27FC236}">
                <a16:creationId xmlns:a16="http://schemas.microsoft.com/office/drawing/2014/main" id="{8C939C9A-ED95-AF8D-67E6-D1C8369D47D8}"/>
              </a:ext>
            </a:extLst>
          </p:cNvPr>
          <p:cNvSpPr>
            <a:spLocks/>
          </p:cNvSpPr>
          <p:nvPr/>
        </p:nvSpPr>
        <p:spPr bwMode="auto">
          <a:xfrm>
            <a:off x="1256065" y="3514338"/>
            <a:ext cx="3954111"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Intelligent and connected</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Create meaningful engagements when you integrate your mobile native calling and the smart capabilities of Teams Phone in one connected solution.</a:t>
            </a:r>
          </a:p>
        </p:txBody>
      </p:sp>
      <p:sp>
        <p:nvSpPr>
          <p:cNvPr id="51" name="Rectangle 50">
            <a:extLst>
              <a:ext uri="{FF2B5EF4-FFF2-40B4-BE49-F238E27FC236}">
                <a16:creationId xmlns:a16="http://schemas.microsoft.com/office/drawing/2014/main" id="{699AFC0A-E03C-0F42-260D-5D3359A92FF4}"/>
              </a:ext>
            </a:extLst>
          </p:cNvPr>
          <p:cNvSpPr>
            <a:spLocks/>
          </p:cNvSpPr>
          <p:nvPr/>
        </p:nvSpPr>
        <p:spPr bwMode="auto">
          <a:xfrm>
            <a:off x="1256065" y="4432212"/>
            <a:ext cx="3954111" cy="7571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Secure and reliable</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Extend your security and compliance policies to all your calls regardless where it starts so you can feel confident your communications are protected.</a:t>
            </a:r>
          </a:p>
        </p:txBody>
      </p:sp>
      <p:sp>
        <p:nvSpPr>
          <p:cNvPr id="52" name="Rectangle 51">
            <a:extLst>
              <a:ext uri="{FF2B5EF4-FFF2-40B4-BE49-F238E27FC236}">
                <a16:creationId xmlns:a16="http://schemas.microsoft.com/office/drawing/2014/main" id="{16EF78D2-B06B-575C-8A7C-831D8B1ADE3B}"/>
              </a:ext>
              <a:ext uri="{C183D7F6-B498-43B3-948B-1728B52AA6E4}">
                <adec:decorative xmlns:adec="http://schemas.microsoft.com/office/drawing/2017/decorative" val="0"/>
              </a:ext>
            </a:extLst>
          </p:cNvPr>
          <p:cNvSpPr>
            <a:spLocks/>
          </p:cNvSpPr>
          <p:nvPr/>
        </p:nvSpPr>
        <p:spPr bwMode="auto">
          <a:xfrm>
            <a:off x="1256064" y="5350084"/>
            <a:ext cx="4077936" cy="58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5B5FC7"/>
                </a:solidFill>
                <a:effectLst/>
                <a:uLnTx/>
                <a:uFillTx/>
                <a:latin typeface="Segoe Sans Display Semibold"/>
                <a:ea typeface="+mn-ea"/>
                <a:cs typeface="+mn-cs"/>
              </a:rPr>
              <a:t>Simple to manage</a:t>
            </a:r>
          </a:p>
          <a:p>
            <a:pPr marL="0" marR="0" lvl="0" indent="0" algn="l" defTabSz="1422400" rtl="0" eaLnBrk="1" fontAlgn="auto" latinLnBrk="0" hangingPunct="1">
              <a:lnSpc>
                <a:spcPct val="100000"/>
              </a:lnSpc>
              <a:spcBef>
                <a:spcPct val="0"/>
              </a:spcBef>
              <a:spcAft>
                <a:spcPct val="350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Consolidate redundant fixed-line and mobile service for streamlined management and support.</a:t>
            </a:r>
          </a:p>
        </p:txBody>
      </p:sp>
      <p:pic>
        <p:nvPicPr>
          <p:cNvPr id="45" name="Picture 44" descr="Map showing Teams Phone Mobile market availability. For full market availability follow learn more link.&#10;&#10;Learn more https://aka.ms/TeamsPhoneMobile&#10;">
            <a:extLst>
              <a:ext uri="{FF2B5EF4-FFF2-40B4-BE49-F238E27FC236}">
                <a16:creationId xmlns:a16="http://schemas.microsoft.com/office/drawing/2014/main" id="{115BE471-DD22-DEAF-F06A-45EAB820CCA1}"/>
              </a:ext>
            </a:extLst>
          </p:cNvPr>
          <p:cNvPicPr>
            <a:picLocks/>
          </p:cNvPicPr>
          <p:nvPr/>
        </p:nvPicPr>
        <p:blipFill rotWithShape="1">
          <a:blip r:embed="rId4"/>
          <a:srcRect l="215" t="-22795" r="149" b="-25162"/>
          <a:stretch/>
        </p:blipFill>
        <p:spPr>
          <a:xfrm>
            <a:off x="5634734" y="1252594"/>
            <a:ext cx="5858768" cy="4894228"/>
          </a:xfrm>
          <a:prstGeom prst="roundRect">
            <a:avLst>
              <a:gd name="adj" fmla="val 2784"/>
            </a:avLst>
          </a:prstGeom>
          <a:solidFill>
            <a:srgbClr val="F5F5F5"/>
          </a:solidFill>
        </p:spPr>
      </p:pic>
      <p:sp>
        <p:nvSpPr>
          <p:cNvPr id="31" name="Rectangle 30">
            <a:extLst>
              <a:ext uri="{FF2B5EF4-FFF2-40B4-BE49-F238E27FC236}">
                <a16:creationId xmlns:a16="http://schemas.microsoft.com/office/drawing/2014/main" id="{45DD5AEA-54A9-3B21-ED0F-70CA071DDE7E}"/>
              </a:ext>
            </a:extLst>
          </p:cNvPr>
          <p:cNvSpPr>
            <a:spLocks/>
          </p:cNvSpPr>
          <p:nvPr/>
        </p:nvSpPr>
        <p:spPr>
          <a:xfrm>
            <a:off x="5817300" y="5780353"/>
            <a:ext cx="3791520" cy="184666"/>
          </a:xfrm>
          <a:prstGeom prst="rect">
            <a:avLst/>
          </a:prstGeom>
        </p:spPr>
        <p:txBody>
          <a:bodyPr wrap="square" lIns="0" tIns="0" rIns="0" bIns="0" anchor="t" anchorCtr="0">
            <a:spAutoFit/>
          </a:bodyPr>
          <a:lstStyle/>
          <a:p>
            <a:pPr marL="0" marR="0" lvl="0" indent="0" algn="l" defTabSz="896386" rtl="0" eaLnBrk="1" fontAlgn="auto"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Sans Text"/>
                <a:ea typeface="+mn-ea"/>
                <a:cs typeface="+mn-cs"/>
              </a:rPr>
              <a:t>Learn more </a:t>
            </a:r>
            <a:r>
              <a:rPr kumimoji="0" lang="en-US" sz="1200" b="0" i="0" u="none" strike="noStrike" kern="0" cap="none" spc="0" normalizeH="0" baseline="0" noProof="0">
                <a:ln>
                  <a:noFill/>
                </a:ln>
                <a:solidFill>
                  <a:srgbClr val="5B5FC7"/>
                </a:solidFill>
                <a:effectLst/>
                <a:uLnTx/>
                <a:uFillTx/>
                <a:latin typeface="Segoe Sans Text"/>
                <a:ea typeface="+mn-ea"/>
                <a:cs typeface="+mn-cs"/>
                <a:hlinkClick r:id="rId5">
                  <a:extLst>
                    <a:ext uri="{A12FA001-AC4F-418D-AE19-62706E023703}">
                      <ahyp:hlinkClr xmlns:ahyp="http://schemas.microsoft.com/office/drawing/2018/hyperlinkcolor" val="tx"/>
                    </a:ext>
                  </a:extLst>
                </a:hlinkClick>
              </a:rPr>
              <a:t>https://aka.ms/TeamsPhoneMobile</a:t>
            </a:r>
            <a:endParaRPr kumimoji="0" lang="en-US" sz="1200" b="0" i="0" u="none" strike="noStrike" kern="0" cap="none" spc="0" normalizeH="0" baseline="0" noProof="0">
              <a:ln>
                <a:noFill/>
              </a:ln>
              <a:solidFill>
                <a:srgbClr val="5B5FC7"/>
              </a:solidFill>
              <a:effectLst/>
              <a:uLnTx/>
              <a:uFillTx/>
              <a:latin typeface="Segoe Sans Text"/>
              <a:ea typeface="+mn-ea"/>
              <a:cs typeface="+mn-cs"/>
            </a:endParaRPr>
          </a:p>
        </p:txBody>
      </p:sp>
    </p:spTree>
    <p:extLst>
      <p:ext uri="{BB962C8B-B14F-4D97-AF65-F5344CB8AC3E}">
        <p14:creationId xmlns:p14="http://schemas.microsoft.com/office/powerpoint/2010/main" val="145531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99">
            <a:extLst>
              <a:ext uri="{FF2B5EF4-FFF2-40B4-BE49-F238E27FC236}">
                <a16:creationId xmlns:a16="http://schemas.microsoft.com/office/drawing/2014/main" id="{9A5D7919-CDF5-D95B-7810-D512C8F88961}"/>
              </a:ext>
            </a:extLst>
          </p:cNvPr>
          <p:cNvSpPr>
            <a:spLocks noGrp="1"/>
          </p:cNvSpPr>
          <p:nvPr>
            <p:ph type="title"/>
          </p:nvPr>
        </p:nvSpPr>
        <p:spPr>
          <a:xfrm>
            <a:off x="588263" y="457200"/>
            <a:ext cx="11018520" cy="430887"/>
          </a:xfrm>
        </p:spPr>
        <p:txBody>
          <a:bodyPr wrap="square">
            <a:spAutoFit/>
          </a:bodyPr>
          <a:lstStyle/>
          <a:p>
            <a:r>
              <a:rPr lang="en-US"/>
              <a:t>Teams Phone Mobile coverage</a:t>
            </a:r>
          </a:p>
        </p:txBody>
      </p:sp>
      <p:sp>
        <p:nvSpPr>
          <p:cNvPr id="2" name="Freeform: Shape 1">
            <a:extLst>
              <a:ext uri="{FF2B5EF4-FFF2-40B4-BE49-F238E27FC236}">
                <a16:creationId xmlns:a16="http://schemas.microsoft.com/office/drawing/2014/main" id="{703D90A4-5D70-1D2B-042F-9A7073189826}"/>
              </a:ext>
              <a:ext uri="{C183D7F6-B498-43B3-948B-1728B52AA6E4}">
                <adec:decorative xmlns:adec="http://schemas.microsoft.com/office/drawing/2017/decorative" val="1"/>
              </a:ext>
            </a:extLst>
          </p:cNvPr>
          <p:cNvSpPr>
            <a:spLocks/>
          </p:cNvSpPr>
          <p:nvPr/>
        </p:nvSpPr>
        <p:spPr bwMode="auto">
          <a:xfrm flipH="1">
            <a:off x="0" y="2955716"/>
            <a:ext cx="2788664" cy="3902285"/>
          </a:xfrm>
          <a:custGeom>
            <a:avLst/>
            <a:gdLst>
              <a:gd name="connsiteX0" fmla="*/ 2469736 w 2788664"/>
              <a:gd name="connsiteY0" fmla="*/ 0 h 3902285"/>
              <a:gd name="connsiteX1" fmla="*/ 0 w 2788664"/>
              <a:gd name="connsiteY1" fmla="*/ 2469736 h 3902285"/>
              <a:gd name="connsiteX2" fmla="*/ 421792 w 2788664"/>
              <a:gd name="connsiteY2" fmla="*/ 3850589 h 3902285"/>
              <a:gd name="connsiteX3" fmla="*/ 460449 w 2788664"/>
              <a:gd name="connsiteY3" fmla="*/ 3902285 h 3902285"/>
              <a:gd name="connsiteX4" fmla="*/ 2788664 w 2788664"/>
              <a:gd name="connsiteY4" fmla="*/ 3902285 h 3902285"/>
              <a:gd name="connsiteX5" fmla="*/ 2788664 w 2788664"/>
              <a:gd name="connsiteY5" fmla="*/ 22887 h 3902285"/>
              <a:gd name="connsiteX6" fmla="*/ 2722252 w 2788664"/>
              <a:gd name="connsiteY6" fmla="*/ 12751 h 3902285"/>
              <a:gd name="connsiteX7" fmla="*/ 2469736 w 2788664"/>
              <a:gd name="connsiteY7" fmla="*/ 0 h 39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64" h="3902285">
                <a:moveTo>
                  <a:pt x="2469736" y="0"/>
                </a:moveTo>
                <a:cubicBezTo>
                  <a:pt x="1105738" y="0"/>
                  <a:pt x="0" y="1105738"/>
                  <a:pt x="0" y="2469736"/>
                </a:cubicBezTo>
                <a:cubicBezTo>
                  <a:pt x="0" y="2981236"/>
                  <a:pt x="155494" y="3456417"/>
                  <a:pt x="421792" y="3850589"/>
                </a:cubicBezTo>
                <a:lnTo>
                  <a:pt x="460449" y="3902285"/>
                </a:lnTo>
                <a:lnTo>
                  <a:pt x="2788664" y="3902285"/>
                </a:lnTo>
                <a:lnTo>
                  <a:pt x="2788664" y="22887"/>
                </a:lnTo>
                <a:lnTo>
                  <a:pt x="2722252" y="12751"/>
                </a:lnTo>
                <a:cubicBezTo>
                  <a:pt x="2639227" y="4320"/>
                  <a:pt x="2554986" y="0"/>
                  <a:pt x="2469736"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3" name="Rectangle: Rounded Corners 2">
            <a:extLst>
              <a:ext uri="{FF2B5EF4-FFF2-40B4-BE49-F238E27FC236}">
                <a16:creationId xmlns:a16="http://schemas.microsoft.com/office/drawing/2014/main" id="{B8413F87-FAF1-A564-00E3-F38D1117DAA5}"/>
              </a:ext>
              <a:ext uri="{C183D7F6-B498-43B3-948B-1728B52AA6E4}">
                <adec:decorative xmlns:adec="http://schemas.microsoft.com/office/drawing/2017/decorative" val="1"/>
              </a:ext>
            </a:extLst>
          </p:cNvPr>
          <p:cNvSpPr/>
          <p:nvPr/>
        </p:nvSpPr>
        <p:spPr bwMode="auto">
          <a:xfrm flipV="1">
            <a:off x="588963" y="1436687"/>
            <a:ext cx="11020425" cy="4832349"/>
          </a:xfrm>
          <a:prstGeom prst="roundRect">
            <a:avLst>
              <a:gd name="adj" fmla="val 4034"/>
            </a:avLst>
          </a:prstGeom>
          <a:gradFill flip="none" rotWithShape="1">
            <a:gsLst>
              <a:gs pos="0">
                <a:schemeClr val="bg1">
                  <a:alpha val="12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4" name="Rectangle: Rounded Corners 3">
            <a:extLst>
              <a:ext uri="{FF2B5EF4-FFF2-40B4-BE49-F238E27FC236}">
                <a16:creationId xmlns:a16="http://schemas.microsoft.com/office/drawing/2014/main" id="{14ED8C83-540D-CF68-3CB2-8C3466AEF4F7}"/>
              </a:ext>
              <a:ext uri="{C183D7F6-B498-43B3-948B-1728B52AA6E4}">
                <adec:decorative xmlns:adec="http://schemas.microsoft.com/office/drawing/2017/decorative" val="1"/>
              </a:ext>
            </a:extLst>
          </p:cNvPr>
          <p:cNvSpPr/>
          <p:nvPr/>
        </p:nvSpPr>
        <p:spPr bwMode="auto">
          <a:xfrm>
            <a:off x="4608830" y="1219834"/>
            <a:ext cx="2980690" cy="433706"/>
          </a:xfrm>
          <a:prstGeom prst="roundRect">
            <a:avLst>
              <a:gd name="adj" fmla="val 50000"/>
            </a:avLst>
          </a:prstGeom>
          <a:gradFill flip="none" rotWithShape="1">
            <a:gsLst>
              <a:gs pos="95327">
                <a:schemeClr val="tx2"/>
              </a:gs>
              <a:gs pos="0">
                <a:schemeClr val="accent1"/>
              </a:gs>
            </a:gsLst>
            <a:lin ang="27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mj-lt"/>
              <a:ea typeface="+mn-ea"/>
              <a:cs typeface="+mn-cs"/>
            </a:endParaRPr>
          </a:p>
        </p:txBody>
      </p:sp>
      <p:sp>
        <p:nvSpPr>
          <p:cNvPr id="8" name="TextBox 7">
            <a:extLst>
              <a:ext uri="{FF2B5EF4-FFF2-40B4-BE49-F238E27FC236}">
                <a16:creationId xmlns:a16="http://schemas.microsoft.com/office/drawing/2014/main" id="{7DE8658E-5FF6-8D3C-612E-6244FE6F408E}"/>
              </a:ext>
            </a:extLst>
          </p:cNvPr>
          <p:cNvSpPr txBox="1"/>
          <p:nvPr/>
        </p:nvSpPr>
        <p:spPr>
          <a:xfrm>
            <a:off x="5121599" y="1298188"/>
            <a:ext cx="1955151" cy="276999"/>
          </a:xfrm>
          <a:prstGeom prst="rect">
            <a:avLst/>
          </a:prstGeom>
          <a:noFill/>
        </p:spPr>
        <p:txBody>
          <a:bodyPr wrap="none" lIns="0" tIns="0" rIns="0" bIns="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j-lt"/>
                <a:ea typeface="+mn-ea"/>
                <a:cs typeface="+mn-cs"/>
              </a:rPr>
              <a:t>Generally available</a:t>
            </a:r>
          </a:p>
        </p:txBody>
      </p:sp>
      <p:sp>
        <p:nvSpPr>
          <p:cNvPr id="10" name="Rectangle: Rounded Corners 9">
            <a:extLst>
              <a:ext uri="{FF2B5EF4-FFF2-40B4-BE49-F238E27FC236}">
                <a16:creationId xmlns:a16="http://schemas.microsoft.com/office/drawing/2014/main" id="{B5C13248-6162-956E-ABE7-C36433050D42}"/>
              </a:ext>
              <a:ext uri="{C183D7F6-B498-43B3-948B-1728B52AA6E4}">
                <adec:decorative xmlns:adec="http://schemas.microsoft.com/office/drawing/2017/decorative" val="1"/>
              </a:ext>
            </a:extLst>
          </p:cNvPr>
          <p:cNvSpPr/>
          <p:nvPr/>
        </p:nvSpPr>
        <p:spPr bwMode="auto">
          <a:xfrm flipV="1">
            <a:off x="795758" y="1897035"/>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sp>
        <p:nvSpPr>
          <p:cNvPr id="11" name="Rectangle: Rounded Corners 10">
            <a:extLst>
              <a:ext uri="{FF2B5EF4-FFF2-40B4-BE49-F238E27FC236}">
                <a16:creationId xmlns:a16="http://schemas.microsoft.com/office/drawing/2014/main" id="{2FC235B8-D78B-9420-01E6-3C72F7A13BB8}"/>
              </a:ext>
              <a:ext uri="{C183D7F6-B498-43B3-948B-1728B52AA6E4}">
                <adec:decorative xmlns:adec="http://schemas.microsoft.com/office/drawing/2017/decorative" val="1"/>
              </a:ext>
            </a:extLst>
          </p:cNvPr>
          <p:cNvSpPr/>
          <p:nvPr/>
        </p:nvSpPr>
        <p:spPr bwMode="auto">
          <a:xfrm flipV="1">
            <a:off x="4376852" y="1897035"/>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sp>
        <p:nvSpPr>
          <p:cNvPr id="12" name="Rectangle: Rounded Corners 11">
            <a:extLst>
              <a:ext uri="{FF2B5EF4-FFF2-40B4-BE49-F238E27FC236}">
                <a16:creationId xmlns:a16="http://schemas.microsoft.com/office/drawing/2014/main" id="{0A704E1F-C76E-3998-1286-06A0AF5FC099}"/>
              </a:ext>
              <a:ext uri="{C183D7F6-B498-43B3-948B-1728B52AA6E4}">
                <adec:decorative xmlns:adec="http://schemas.microsoft.com/office/drawing/2017/decorative" val="1"/>
              </a:ext>
            </a:extLst>
          </p:cNvPr>
          <p:cNvSpPr/>
          <p:nvPr/>
        </p:nvSpPr>
        <p:spPr bwMode="auto">
          <a:xfrm flipV="1">
            <a:off x="7957946" y="1897035"/>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sp>
        <p:nvSpPr>
          <p:cNvPr id="23" name="Rectangle: Rounded Corners 22">
            <a:extLst>
              <a:ext uri="{FF2B5EF4-FFF2-40B4-BE49-F238E27FC236}">
                <a16:creationId xmlns:a16="http://schemas.microsoft.com/office/drawing/2014/main" id="{96C87BC7-D24E-2825-48E6-46461013E8AE}"/>
              </a:ext>
              <a:ext uri="{C183D7F6-B498-43B3-948B-1728B52AA6E4}">
                <adec:decorative xmlns:adec="http://schemas.microsoft.com/office/drawing/2017/decorative" val="1"/>
              </a:ext>
            </a:extLst>
          </p:cNvPr>
          <p:cNvSpPr/>
          <p:nvPr/>
        </p:nvSpPr>
        <p:spPr bwMode="auto">
          <a:xfrm flipV="1">
            <a:off x="795758" y="4064009"/>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sp>
        <p:nvSpPr>
          <p:cNvPr id="24" name="Rectangle: Rounded Corners 23">
            <a:extLst>
              <a:ext uri="{FF2B5EF4-FFF2-40B4-BE49-F238E27FC236}">
                <a16:creationId xmlns:a16="http://schemas.microsoft.com/office/drawing/2014/main" id="{E919ED4B-A432-1CC8-0A61-848965FF0C18}"/>
              </a:ext>
              <a:ext uri="{C183D7F6-B498-43B3-948B-1728B52AA6E4}">
                <adec:decorative xmlns:adec="http://schemas.microsoft.com/office/drawing/2017/decorative" val="1"/>
              </a:ext>
            </a:extLst>
          </p:cNvPr>
          <p:cNvSpPr/>
          <p:nvPr/>
        </p:nvSpPr>
        <p:spPr bwMode="auto">
          <a:xfrm flipV="1">
            <a:off x="4376852" y="4064009"/>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sp>
        <p:nvSpPr>
          <p:cNvPr id="25" name="Rectangle: Rounded Corners 24">
            <a:extLst>
              <a:ext uri="{FF2B5EF4-FFF2-40B4-BE49-F238E27FC236}">
                <a16:creationId xmlns:a16="http://schemas.microsoft.com/office/drawing/2014/main" id="{DE583796-089D-DA60-7EF4-D8133719770C}"/>
              </a:ext>
              <a:ext uri="{C183D7F6-B498-43B3-948B-1728B52AA6E4}">
                <adec:decorative xmlns:adec="http://schemas.microsoft.com/office/drawing/2017/decorative" val="1"/>
              </a:ext>
            </a:extLst>
          </p:cNvPr>
          <p:cNvSpPr/>
          <p:nvPr/>
        </p:nvSpPr>
        <p:spPr bwMode="auto">
          <a:xfrm flipV="1">
            <a:off x="7957946" y="4064009"/>
            <a:ext cx="3444646" cy="2043714"/>
          </a:xfrm>
          <a:prstGeom prst="roundRect">
            <a:avLst>
              <a:gd name="adj" fmla="val 5100"/>
            </a:avLst>
          </a:prstGeom>
          <a:solidFill>
            <a:schemeClr val="bg1"/>
          </a:solidFill>
          <a:ln w="3175">
            <a:noFill/>
            <a:headEnd type="none" w="med" len="med"/>
            <a:tailEnd type="none" w="med" len="med"/>
          </a:ln>
          <a:effectLst>
            <a:outerShdw blurRad="736600" dist="38100" dir="15120000"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3200" b="1">
              <a:solidFill>
                <a:schemeClr val="tx1"/>
              </a:solidFill>
            </a:endParaRPr>
          </a:p>
        </p:txBody>
      </p:sp>
      <p:pic>
        <p:nvPicPr>
          <p:cNvPr id="28" name="Picture 8" descr="Roger for Business logo">
            <a:extLst>
              <a:ext uri="{FF2B5EF4-FFF2-40B4-BE49-F238E27FC236}">
                <a16:creationId xmlns:a16="http://schemas.microsoft.com/office/drawing/2014/main" id="{515516AB-C605-B187-2BFA-0A3BF0396E6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506" t="24639" r="21381" b="24639"/>
          <a:stretch/>
        </p:blipFill>
        <p:spPr bwMode="auto">
          <a:xfrm>
            <a:off x="1494761" y="2243340"/>
            <a:ext cx="2046640" cy="76655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A08D4FB-9705-14B8-04F7-C202020A2B6F}"/>
              </a:ext>
              <a:ext uri="{C183D7F6-B498-43B3-948B-1728B52AA6E4}">
                <adec:decorative xmlns:adec="http://schemas.microsoft.com/office/drawing/2017/decorative" val="0"/>
              </a:ext>
            </a:extLst>
          </p:cNvPr>
          <p:cNvSpPr txBox="1"/>
          <p:nvPr/>
        </p:nvSpPr>
        <p:spPr>
          <a:xfrm>
            <a:off x="1887328" y="3338213"/>
            <a:ext cx="1261507" cy="27699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Canada</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pic>
        <p:nvPicPr>
          <p:cNvPr id="35" name="Picture 10" descr="BT logo">
            <a:extLst>
              <a:ext uri="{FF2B5EF4-FFF2-40B4-BE49-F238E27FC236}">
                <a16:creationId xmlns:a16="http://schemas.microsoft.com/office/drawing/2014/main" id="{C6FCB9ED-24EF-70B4-EAFF-013CD8BC9F5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2750" y="2026993"/>
            <a:ext cx="1212850" cy="119924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B5DD6EE-6C8A-51E7-8FBA-EF40E94C99B5}"/>
              </a:ext>
              <a:ext uri="{C183D7F6-B498-43B3-948B-1728B52AA6E4}">
                <adec:decorative xmlns:adec="http://schemas.microsoft.com/office/drawing/2017/decorative" val="0"/>
              </a:ext>
            </a:extLst>
          </p:cNvPr>
          <p:cNvSpPr txBox="1"/>
          <p:nvPr/>
        </p:nvSpPr>
        <p:spPr>
          <a:xfrm>
            <a:off x="5723718" y="3338213"/>
            <a:ext cx="750914" cy="27699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UK</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pic>
        <p:nvPicPr>
          <p:cNvPr id="42" name="Picture 12" descr="Swisscom logo">
            <a:extLst>
              <a:ext uri="{FF2B5EF4-FFF2-40B4-BE49-F238E27FC236}">
                <a16:creationId xmlns:a16="http://schemas.microsoft.com/office/drawing/2014/main" id="{1C7AD7B9-E696-DF75-7EAF-FFD5F3233F4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339" y="2166004"/>
            <a:ext cx="1833862" cy="92122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3947CA3-9A66-FF8A-7E3B-206788DFB3AF}"/>
              </a:ext>
              <a:ext uri="{C183D7F6-B498-43B3-948B-1728B52AA6E4}">
                <adec:decorative xmlns:adec="http://schemas.microsoft.com/office/drawing/2017/decorative" val="0"/>
              </a:ext>
            </a:extLst>
          </p:cNvPr>
          <p:cNvSpPr txBox="1"/>
          <p:nvPr/>
        </p:nvSpPr>
        <p:spPr>
          <a:xfrm>
            <a:off x="8809946" y="3199713"/>
            <a:ext cx="1740646"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Liechtenstein and Switzerland</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pic>
        <p:nvPicPr>
          <p:cNvPr id="45" name="Picture 14" descr="Verizon Logo">
            <a:extLst>
              <a:ext uri="{FF2B5EF4-FFF2-40B4-BE49-F238E27FC236}">
                <a16:creationId xmlns:a16="http://schemas.microsoft.com/office/drawing/2014/main" id="{40E29489-75F1-583E-9992-CD1827A4C2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211" b="38211"/>
          <a:stretch/>
        </p:blipFill>
        <p:spPr bwMode="auto">
          <a:xfrm>
            <a:off x="1310372" y="4450402"/>
            <a:ext cx="2415418" cy="56948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4CE89E3-D0FA-6182-164C-008DE642219A}"/>
              </a:ext>
              <a:ext uri="{C183D7F6-B498-43B3-948B-1728B52AA6E4}">
                <adec:decorative xmlns:adec="http://schemas.microsoft.com/office/drawing/2017/decorative" val="0"/>
              </a:ext>
            </a:extLst>
          </p:cNvPr>
          <p:cNvSpPr txBox="1"/>
          <p:nvPr/>
        </p:nvSpPr>
        <p:spPr>
          <a:xfrm>
            <a:off x="1761028" y="5440468"/>
            <a:ext cx="1514107"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USA</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pic>
        <p:nvPicPr>
          <p:cNvPr id="48" name="Picture 2" descr="Telia logo">
            <a:extLst>
              <a:ext uri="{FF2B5EF4-FFF2-40B4-BE49-F238E27FC236}">
                <a16:creationId xmlns:a16="http://schemas.microsoft.com/office/drawing/2014/main" id="{BF505950-16B4-D47A-CC4F-81A0B57D8C1A}"/>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692" t="17755" r="6692" b="17755"/>
          <a:stretch/>
        </p:blipFill>
        <p:spPr bwMode="auto">
          <a:xfrm>
            <a:off x="5137150" y="4333818"/>
            <a:ext cx="1924050" cy="80265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108AE054-C27C-9A00-A534-CE3EF72E6A66}"/>
              </a:ext>
              <a:ext uri="{C183D7F6-B498-43B3-948B-1728B52AA6E4}">
                <adec:decorative xmlns:adec="http://schemas.microsoft.com/office/drawing/2017/decorative" val="0"/>
              </a:ext>
            </a:extLst>
          </p:cNvPr>
          <p:cNvSpPr txBox="1"/>
          <p:nvPr/>
        </p:nvSpPr>
        <p:spPr>
          <a:xfrm>
            <a:off x="5022850" y="5331456"/>
            <a:ext cx="2152650"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Denmark, Norway and Sweden</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pic>
        <p:nvPicPr>
          <p:cNvPr id="51" name="Picture 4" descr="T Logo">
            <a:extLst>
              <a:ext uri="{FF2B5EF4-FFF2-40B4-BE49-F238E27FC236}">
                <a16:creationId xmlns:a16="http://schemas.microsoft.com/office/drawing/2014/main" id="{0D15043F-82E3-FEF9-34B3-DD4A076E3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525" y="4334229"/>
            <a:ext cx="651488" cy="80183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E97E062-797F-51AC-11A0-75F29B3EB2CA}"/>
              </a:ext>
              <a:ext uri="{C183D7F6-B498-43B3-948B-1728B52AA6E4}">
                <adec:decorative xmlns:adec="http://schemas.microsoft.com/office/drawing/2017/decorative" val="0"/>
              </a:ext>
            </a:extLst>
          </p:cNvPr>
          <p:cNvSpPr txBox="1"/>
          <p:nvPr/>
        </p:nvSpPr>
        <p:spPr>
          <a:xfrm>
            <a:off x="8923216" y="5469956"/>
            <a:ext cx="1514107"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1"/>
                </a:solidFill>
                <a:effectLst/>
                <a:uLnTx/>
                <a:uFillTx/>
                <a:latin typeface="Segoe Sans Display Semibold"/>
                <a:ea typeface="+mn-ea"/>
                <a:cs typeface="+mn-cs"/>
              </a:rPr>
              <a:t>Germany</a:t>
            </a:r>
            <a:endParaRPr kumimoji="0" lang="en-US" sz="1800" b="0" i="0" u="none" strike="noStrike" kern="1200" cap="none" spc="0" normalizeH="0" baseline="0" noProof="0">
              <a:ln>
                <a:noFill/>
              </a:ln>
              <a:solidFill>
                <a:schemeClr val="accent1"/>
              </a:solidFill>
              <a:effectLst/>
              <a:uLnTx/>
              <a:uFillTx/>
              <a:latin typeface="Segoe Sans Display Semibold"/>
              <a:ea typeface="+mn-ea"/>
              <a:cs typeface="+mn-cs"/>
            </a:endParaRPr>
          </a:p>
        </p:txBody>
      </p:sp>
    </p:spTree>
    <p:extLst>
      <p:ext uri="{BB962C8B-B14F-4D97-AF65-F5344CB8AC3E}">
        <p14:creationId xmlns:p14="http://schemas.microsoft.com/office/powerpoint/2010/main" val="36497790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605F3810-5FF1-0620-DC72-4BEFEF134BB9}"/>
              </a:ext>
              <a:ext uri="{C183D7F6-B498-43B3-948B-1728B52AA6E4}">
                <adec:decorative xmlns:adec="http://schemas.microsoft.com/office/drawing/2017/decorative" val="1"/>
              </a:ext>
            </a:extLst>
          </p:cNvPr>
          <p:cNvSpPr>
            <a:spLocks/>
          </p:cNvSpPr>
          <p:nvPr/>
        </p:nvSpPr>
        <p:spPr bwMode="auto">
          <a:xfrm>
            <a:off x="588961" y="1835421"/>
            <a:ext cx="11183939" cy="3768833"/>
          </a:xfrm>
          <a:prstGeom prst="roundRect">
            <a:avLst>
              <a:gd name="adj" fmla="val 3492"/>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56" name="Rectangle: Rounded Corners 55">
            <a:extLst>
              <a:ext uri="{FF2B5EF4-FFF2-40B4-BE49-F238E27FC236}">
                <a16:creationId xmlns:a16="http://schemas.microsoft.com/office/drawing/2014/main" id="{E29C6A75-768A-8637-4CB7-87B05F94A567}"/>
              </a:ext>
              <a:ext uri="{C183D7F6-B498-43B3-948B-1728B52AA6E4}">
                <adec:decorative xmlns:adec="http://schemas.microsoft.com/office/drawing/2017/decorative" val="1"/>
              </a:ext>
            </a:extLst>
          </p:cNvPr>
          <p:cNvSpPr>
            <a:spLocks/>
          </p:cNvSpPr>
          <p:nvPr/>
        </p:nvSpPr>
        <p:spPr bwMode="auto">
          <a:xfrm>
            <a:off x="581086" y="1835421"/>
            <a:ext cx="1469137" cy="3768833"/>
          </a:xfrm>
          <a:prstGeom prst="roundRect">
            <a:avLst>
              <a:gd name="adj" fmla="val 8887"/>
            </a:avLst>
          </a:prstGeom>
          <a:gradFill flip="none" rotWithShape="1">
            <a:gsLst>
              <a:gs pos="95327">
                <a:schemeClr val="accent1"/>
              </a:gs>
              <a:gs pos="935">
                <a:srgbClr val="C03BC4"/>
              </a:gs>
              <a:gs pos="51000">
                <a:schemeClr val="accent1"/>
              </a:gs>
            </a:gsLst>
            <a:lin ang="1350000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err="1">
              <a:ln>
                <a:noFill/>
              </a:ln>
              <a:solidFill>
                <a:srgbClr val="FFFFFF"/>
              </a:solidFill>
              <a:effectLst/>
              <a:uLnTx/>
              <a:uFillTx/>
              <a:latin typeface="Segoe Sans Display Semibold"/>
              <a:ea typeface="+mn-ea"/>
              <a:cs typeface="+mn-cs"/>
            </a:endParaRPr>
          </a:p>
        </p:txBody>
      </p:sp>
      <p:cxnSp>
        <p:nvCxnSpPr>
          <p:cNvPr id="80" name="Straight Connector 79">
            <a:extLst>
              <a:ext uri="{FF2B5EF4-FFF2-40B4-BE49-F238E27FC236}">
                <a16:creationId xmlns:a16="http://schemas.microsoft.com/office/drawing/2014/main" id="{E2CF54EB-880A-FC00-DA2D-72879186E3F4}"/>
              </a:ext>
              <a:ext uri="{C183D7F6-B498-43B3-948B-1728B52AA6E4}">
                <adec:decorative xmlns:adec="http://schemas.microsoft.com/office/drawing/2017/decorative" val="1"/>
              </a:ext>
            </a:extLst>
          </p:cNvPr>
          <p:cNvCxnSpPr>
            <a:cxnSpLocks/>
          </p:cNvCxnSpPr>
          <p:nvPr/>
        </p:nvCxnSpPr>
        <p:spPr>
          <a:xfrm>
            <a:off x="581086" y="2711721"/>
            <a:ext cx="1469137" cy="0"/>
          </a:xfrm>
          <a:prstGeom prst="line">
            <a:avLst/>
          </a:prstGeom>
          <a:ln>
            <a:solidFill>
              <a:schemeClr val="bg1">
                <a:lumMod val="85000"/>
              </a:schemeClr>
            </a:solidFill>
            <a:headEnd type="none" w="lg" len="med"/>
            <a:tailEnd type="none" w="lg" len="med"/>
          </a:ln>
          <a:effectLst>
            <a:outerShdw blurRad="50800" dist="38100" dir="5400000" algn="t"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52FCFF1-95F6-829A-80C2-3489FEEAC7BC}"/>
              </a:ext>
              <a:ext uri="{C183D7F6-B498-43B3-948B-1728B52AA6E4}">
                <adec:decorative xmlns:adec="http://schemas.microsoft.com/office/drawing/2017/decorative" val="1"/>
              </a:ext>
            </a:extLst>
          </p:cNvPr>
          <p:cNvCxnSpPr>
            <a:cxnSpLocks/>
          </p:cNvCxnSpPr>
          <p:nvPr/>
        </p:nvCxnSpPr>
        <p:spPr>
          <a:xfrm>
            <a:off x="1765299" y="2711721"/>
            <a:ext cx="10007600"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C4A1600-8406-17DC-E073-5E1E181E22C8}"/>
              </a:ext>
              <a:ext uri="{C183D7F6-B498-43B3-948B-1728B52AA6E4}">
                <adec:decorative xmlns:adec="http://schemas.microsoft.com/office/drawing/2017/decorative" val="1"/>
              </a:ext>
            </a:extLst>
          </p:cNvPr>
          <p:cNvCxnSpPr>
            <a:cxnSpLocks/>
          </p:cNvCxnSpPr>
          <p:nvPr/>
        </p:nvCxnSpPr>
        <p:spPr>
          <a:xfrm>
            <a:off x="4512339" y="1835421"/>
            <a:ext cx="0" cy="3768833"/>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32F6DA7-3A74-6535-0F75-D7BDEFA10FEA}"/>
              </a:ext>
              <a:ext uri="{C183D7F6-B498-43B3-948B-1728B52AA6E4}">
                <adec:decorative xmlns:adec="http://schemas.microsoft.com/office/drawing/2017/decorative" val="1"/>
              </a:ext>
            </a:extLst>
          </p:cNvPr>
          <p:cNvCxnSpPr>
            <a:cxnSpLocks/>
          </p:cNvCxnSpPr>
          <p:nvPr/>
        </p:nvCxnSpPr>
        <p:spPr>
          <a:xfrm>
            <a:off x="6901336" y="1835421"/>
            <a:ext cx="818" cy="3768833"/>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482C43C-0FF0-FA1D-FE3D-675F4B7E4630}"/>
              </a:ext>
              <a:ext uri="{C183D7F6-B498-43B3-948B-1728B52AA6E4}">
                <adec:decorative xmlns:adec="http://schemas.microsoft.com/office/drawing/2017/decorative" val="1"/>
              </a:ext>
            </a:extLst>
          </p:cNvPr>
          <p:cNvCxnSpPr>
            <a:cxnSpLocks/>
          </p:cNvCxnSpPr>
          <p:nvPr/>
        </p:nvCxnSpPr>
        <p:spPr>
          <a:xfrm flipH="1">
            <a:off x="9290333" y="1835420"/>
            <a:ext cx="0" cy="3768834"/>
          </a:xfrm>
          <a:prstGeom prst="line">
            <a:avLst/>
          </a:prstGeom>
          <a:ln w="6350">
            <a:solidFill>
              <a:schemeClr val="bg1">
                <a:lumMod val="85000"/>
              </a:schemeClr>
            </a:solidFill>
            <a:prstDash val="soli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E4CD185-7551-02F9-A250-338CFA22E6A4}"/>
              </a:ext>
              <a:ext uri="{C183D7F6-B498-43B3-948B-1728B52AA6E4}">
                <adec:decorative xmlns:adec="http://schemas.microsoft.com/office/drawing/2017/decorative" val="1"/>
              </a:ext>
            </a:extLst>
          </p:cNvPr>
          <p:cNvSpPr txBox="1">
            <a:spLocks/>
          </p:cNvSpPr>
          <p:nvPr/>
        </p:nvSpPr>
        <p:spPr>
          <a:xfrm>
            <a:off x="2050223" y="5780870"/>
            <a:ext cx="9722677" cy="358094"/>
          </a:xfrm>
          <a:prstGeom prst="roundRect">
            <a:avLst>
              <a:gd name="adj" fmla="val 50000"/>
            </a:avLst>
          </a:prstGeom>
          <a:solidFill>
            <a:schemeClr val="accent3">
              <a:lumMod val="20000"/>
              <a:lumOff val="80000"/>
            </a:schemeClr>
          </a:solidFill>
          <a:ln w="6350">
            <a:noFill/>
          </a:ln>
        </p:spPr>
        <p:txBody>
          <a:bodyPr wrap="square" lIns="91440" tIns="45720" rIns="91440" bIns="45720">
            <a:noAutofit/>
          </a:bodyPr>
          <a:lstStyle/>
          <a:p>
            <a:pPr marL="123825" marR="0" lvl="0" indent="-123825"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ea"/>
              <a:cs typeface="Calibri" panose="020F0502020204030204" pitchFamily="34" charset="0"/>
            </a:endParaRPr>
          </a:p>
        </p:txBody>
      </p:sp>
      <p:sp>
        <p:nvSpPr>
          <p:cNvPr id="57" name="Rectangle: Top Corners Rounded 56">
            <a:extLst>
              <a:ext uri="{FF2B5EF4-FFF2-40B4-BE49-F238E27FC236}">
                <a16:creationId xmlns:a16="http://schemas.microsoft.com/office/drawing/2014/main" id="{ECC7000A-AE4F-9BDE-E07B-FBAFA6516074}"/>
              </a:ext>
              <a:ext uri="{C183D7F6-B498-43B3-948B-1728B52AA6E4}">
                <adec:decorative xmlns:adec="http://schemas.microsoft.com/office/drawing/2017/decorative" val="1"/>
              </a:ext>
            </a:extLst>
          </p:cNvPr>
          <p:cNvSpPr>
            <a:spLocks/>
          </p:cNvSpPr>
          <p:nvPr/>
        </p:nvSpPr>
        <p:spPr bwMode="auto">
          <a:xfrm>
            <a:off x="2129490" y="1448541"/>
            <a:ext cx="230973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59" name="Rectangle: Top Corners Rounded 58">
            <a:extLst>
              <a:ext uri="{FF2B5EF4-FFF2-40B4-BE49-F238E27FC236}">
                <a16:creationId xmlns:a16="http://schemas.microsoft.com/office/drawing/2014/main" id="{F58D7672-A695-AFD9-327A-C5F79D477562}"/>
              </a:ext>
              <a:ext uri="{C183D7F6-B498-43B3-948B-1728B52AA6E4}">
                <adec:decorative xmlns:adec="http://schemas.microsoft.com/office/drawing/2017/decorative" val="1"/>
              </a:ext>
            </a:extLst>
          </p:cNvPr>
          <p:cNvSpPr/>
          <p:nvPr/>
        </p:nvSpPr>
        <p:spPr bwMode="auto">
          <a:xfrm>
            <a:off x="4585457"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1" name="Rectangle: Top Corners Rounded 60">
            <a:extLst>
              <a:ext uri="{FF2B5EF4-FFF2-40B4-BE49-F238E27FC236}">
                <a16:creationId xmlns:a16="http://schemas.microsoft.com/office/drawing/2014/main" id="{903FBA97-61CC-55F1-9BCB-ACDC24534BD2}"/>
              </a:ext>
              <a:ext uri="{C183D7F6-B498-43B3-948B-1728B52AA6E4}">
                <adec:decorative xmlns:adec="http://schemas.microsoft.com/office/drawing/2017/decorative" val="1"/>
              </a:ext>
            </a:extLst>
          </p:cNvPr>
          <p:cNvSpPr/>
          <p:nvPr/>
        </p:nvSpPr>
        <p:spPr bwMode="auto">
          <a:xfrm>
            <a:off x="6974454"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3" name="Rectangle: Top Corners Rounded 62">
            <a:extLst>
              <a:ext uri="{FF2B5EF4-FFF2-40B4-BE49-F238E27FC236}">
                <a16:creationId xmlns:a16="http://schemas.microsoft.com/office/drawing/2014/main" id="{2D168AAE-4397-5F5B-2186-D023DC6E400C}"/>
              </a:ext>
              <a:ext uri="{C183D7F6-B498-43B3-948B-1728B52AA6E4}">
                <adec:decorative xmlns:adec="http://schemas.microsoft.com/office/drawing/2017/decorative" val="1"/>
              </a:ext>
            </a:extLst>
          </p:cNvPr>
          <p:cNvSpPr>
            <a:spLocks/>
          </p:cNvSpPr>
          <p:nvPr/>
        </p:nvSpPr>
        <p:spPr bwMode="auto">
          <a:xfrm>
            <a:off x="9363452" y="1448541"/>
            <a:ext cx="2242761" cy="386880"/>
          </a:xfrm>
          <a:prstGeom prst="round2SameRect">
            <a:avLst>
              <a:gd name="adj1" fmla="val 15967"/>
              <a:gd name="adj2" fmla="val 0"/>
            </a:avLst>
          </a:prstGeom>
          <a:solidFill>
            <a:srgbClr val="FFFFFF"/>
          </a:solidFill>
          <a:ln w="11129" cap="flat">
            <a:noFill/>
            <a:prstDash val="solid"/>
            <a:miter/>
          </a:ln>
          <a:effectLst>
            <a:outerShdw blurRad="393700" dist="152400" dir="5400000" algn="t" rotWithShape="0">
              <a:prstClr val="black">
                <a:alpha val="10000"/>
              </a:prstClr>
            </a:outerShdw>
          </a:effectLst>
        </p:spPr>
        <p:txBody>
          <a:bodyPr rot="0" spcFirstLastPara="0" vertOverflow="overflow" horzOverflow="overflow" vert="horz" wrap="square" lIns="55449" tIns="27725" rIns="55449" bIns="277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92" b="0" i="0" u="none" strike="noStrike" kern="1200" cap="none" spc="0" normalizeH="0" baseline="0" noProof="0" err="1">
              <a:ln>
                <a:noFill/>
              </a:ln>
              <a:solidFill>
                <a:srgbClr val="000000"/>
              </a:solidFill>
              <a:effectLst/>
              <a:uLnTx/>
              <a:uFillTx/>
              <a:latin typeface="Segoe Sans Text"/>
              <a:ea typeface="+mn-ea"/>
              <a:cs typeface="+mn-cs"/>
            </a:endParaRPr>
          </a:p>
        </p:txBody>
      </p:sp>
      <p:sp>
        <p:nvSpPr>
          <p:cNvPr id="6" name="Title 5">
            <a:extLst>
              <a:ext uri="{FF2B5EF4-FFF2-40B4-BE49-F238E27FC236}">
                <a16:creationId xmlns:a16="http://schemas.microsoft.com/office/drawing/2014/main" id="{AE4AE4F2-7971-AE20-80A5-8A2C89964749}"/>
              </a:ext>
            </a:extLst>
          </p:cNvPr>
          <p:cNvSpPr>
            <a:spLocks noGrp="1"/>
          </p:cNvSpPr>
          <p:nvPr>
            <p:ph type="title"/>
          </p:nvPr>
        </p:nvSpPr>
        <p:spPr>
          <a:xfrm>
            <a:off x="588963" y="457200"/>
            <a:ext cx="11017250" cy="430887"/>
          </a:xfrm>
        </p:spPr>
        <p:txBody>
          <a:bodyPr/>
          <a:lstStyle/>
          <a:p>
            <a:r>
              <a:rPr lang="en-US" b="0" noProof="0" dirty="0">
                <a:ea typeface="+mj-ea"/>
                <a:cs typeface="+mj-cs"/>
              </a:rPr>
              <a:t>What is the right path for my organization? </a:t>
            </a:r>
            <a:endParaRPr lang="en-IN" b="0" dirty="0">
              <a:ea typeface="+mj-ea"/>
              <a:cs typeface="+mj-cs"/>
            </a:endParaRPr>
          </a:p>
        </p:txBody>
      </p:sp>
      <p:sp>
        <p:nvSpPr>
          <p:cNvPr id="20" name="Content Placeholder 2">
            <a:extLst>
              <a:ext uri="{FF2B5EF4-FFF2-40B4-BE49-F238E27FC236}">
                <a16:creationId xmlns:a16="http://schemas.microsoft.com/office/drawing/2014/main" id="{FC080006-523F-E7F6-6C79-CCA851E11A56}"/>
              </a:ext>
            </a:extLst>
          </p:cNvPr>
          <p:cNvSpPr txBox="1">
            <a:spLocks/>
          </p:cNvSpPr>
          <p:nvPr/>
        </p:nvSpPr>
        <p:spPr>
          <a:xfrm>
            <a:off x="588962" y="985123"/>
            <a:ext cx="1112297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panose="020B0502040204020203" pitchFamily="34" charset="0"/>
              </a:rPr>
              <a:t>Select one or more of these connectivity options to suit your users’ calling needs</a:t>
            </a:r>
          </a:p>
        </p:txBody>
      </p:sp>
      <p:sp>
        <p:nvSpPr>
          <p:cNvPr id="65" name="Rectangle 64">
            <a:extLst>
              <a:ext uri="{FF2B5EF4-FFF2-40B4-BE49-F238E27FC236}">
                <a16:creationId xmlns:a16="http://schemas.microsoft.com/office/drawing/2014/main" id="{E88E2A89-1B2B-66FE-83B2-9C7E7A60B888}"/>
              </a:ext>
            </a:extLst>
          </p:cNvPr>
          <p:cNvSpPr/>
          <p:nvPr/>
        </p:nvSpPr>
        <p:spPr bwMode="auto">
          <a:xfrm>
            <a:off x="688209" y="1902981"/>
            <a:ext cx="1254892" cy="811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Customer </a:t>
            </a:r>
            <a:b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value </a:t>
            </a:r>
          </a:p>
        </p:txBody>
      </p:sp>
      <p:sp>
        <p:nvSpPr>
          <p:cNvPr id="66" name="Rectangle 65">
            <a:extLst>
              <a:ext uri="{FF2B5EF4-FFF2-40B4-BE49-F238E27FC236}">
                <a16:creationId xmlns:a16="http://schemas.microsoft.com/office/drawing/2014/main" id="{6A864C83-2F85-09A1-996A-C326DEF0B4E4}"/>
              </a:ext>
            </a:extLst>
          </p:cNvPr>
          <p:cNvSpPr/>
          <p:nvPr/>
        </p:nvSpPr>
        <p:spPr bwMode="auto">
          <a:xfrm>
            <a:off x="688209" y="2814698"/>
            <a:ext cx="1254892" cy="153601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Why choose</a:t>
            </a:r>
            <a:b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br>
            <a:r>
              <a:rPr kumimoji="0" lang="en-IN" sz="1400" b="0" i="0" u="none" strike="noStrike" kern="1200" cap="none" spc="0" normalizeH="0" baseline="0" noProof="0">
                <a:ln>
                  <a:noFill/>
                </a:ln>
                <a:solidFill>
                  <a:srgbClr val="FFFFFF"/>
                </a:solidFill>
                <a:effectLst/>
                <a:uLnTx/>
                <a:uFillTx/>
                <a:latin typeface="Segoe Sans Display Semibold"/>
                <a:ea typeface="+mn-ea"/>
                <a:cs typeface="+mn-cs"/>
              </a:rPr>
              <a:t>this option </a:t>
            </a:r>
          </a:p>
        </p:txBody>
      </p:sp>
      <p:sp>
        <p:nvSpPr>
          <p:cNvPr id="58" name="Rectangle 57">
            <a:extLst>
              <a:ext uri="{FF2B5EF4-FFF2-40B4-BE49-F238E27FC236}">
                <a16:creationId xmlns:a16="http://schemas.microsoft.com/office/drawing/2014/main" id="{D1EF1F8A-B156-80D1-FA1D-70E3B5DF8C87}"/>
              </a:ext>
            </a:extLst>
          </p:cNvPr>
          <p:cNvSpPr/>
          <p:nvPr/>
        </p:nvSpPr>
        <p:spPr>
          <a:xfrm>
            <a:off x="2455963" y="1547544"/>
            <a:ext cx="1723755"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Teams Calling Plans </a:t>
            </a:r>
          </a:p>
        </p:txBody>
      </p:sp>
      <p:sp>
        <p:nvSpPr>
          <p:cNvPr id="68" name="TextBox 67">
            <a:extLst>
              <a:ext uri="{FF2B5EF4-FFF2-40B4-BE49-F238E27FC236}">
                <a16:creationId xmlns:a16="http://schemas.microsoft.com/office/drawing/2014/main" id="{48658C2A-144D-03EB-AE19-CD90D3362EF4}"/>
              </a:ext>
            </a:extLst>
          </p:cNvPr>
          <p:cNvSpPr txBox="1"/>
          <p:nvPr/>
        </p:nvSpPr>
        <p:spPr>
          <a:xfrm>
            <a:off x="2248848" y="1902981"/>
            <a:ext cx="2137986" cy="811432"/>
          </a:xfrm>
          <a:prstGeom prst="rect">
            <a:avLst/>
          </a:prstGeom>
          <a:noFill/>
          <a:ln w="6350">
            <a:noFill/>
          </a:ln>
        </p:spPr>
        <p:txBody>
          <a:bodyPr wrap="square" lIns="0" tIns="0" rIns="0" bIns="0" anchor="t">
            <a:noAutofit/>
          </a:body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 fast and Simple way to setup calling without additional technical configurations. It does not require a session border controller (SBC) or</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‘voice trunk’. </a:t>
            </a:r>
          </a:p>
        </p:txBody>
      </p:sp>
      <p:sp>
        <p:nvSpPr>
          <p:cNvPr id="72" name="TextBox 71">
            <a:extLst>
              <a:ext uri="{FF2B5EF4-FFF2-40B4-BE49-F238E27FC236}">
                <a16:creationId xmlns:a16="http://schemas.microsoft.com/office/drawing/2014/main" id="{8BD1BF8A-5156-9193-4502-81CDB448E392}"/>
              </a:ext>
            </a:extLst>
          </p:cNvPr>
          <p:cNvSpPr txBox="1"/>
          <p:nvPr/>
        </p:nvSpPr>
        <p:spPr>
          <a:xfrm>
            <a:off x="2248848" y="2814698"/>
            <a:ext cx="2137986" cy="1536012"/>
          </a:xfrm>
          <a:prstGeom prst="rect">
            <a:avLst/>
          </a:prstGeom>
          <a:noFill/>
          <a:ln w="6350">
            <a:noFill/>
          </a:ln>
        </p:spPr>
        <p:txBody>
          <a:bodyPr wrap="square" lIns="0" tIns="0" rIns="0" bIns="0" anchor="t">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Getting started quickly is a priority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Simplicity that comes with all-in-one solution is important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Easy to set up a rapid proof of concept</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Available in </a:t>
            </a:r>
            <a:r>
              <a:rPr kumimoji="0" lang="en-US" sz="900" b="0" i="0" u="none" strike="noStrike" kern="1200" cap="none" spc="0" normalizeH="0" baseline="0" noProof="0">
                <a:ln>
                  <a:noFill/>
                </a:ln>
                <a:solidFill>
                  <a:srgbClr val="5B5FC7"/>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36 markets</a:t>
            </a:r>
            <a:r>
              <a:rPr kumimoji="0" lang="en-US" sz="900" b="0" i="0" u="none" strike="noStrike" kern="1200" cap="none" spc="0" normalizeH="0" baseline="0" noProof="0">
                <a:ln>
                  <a:noFill/>
                </a:ln>
                <a:solidFill>
                  <a:srgbClr val="000000"/>
                </a:solidFill>
                <a:effectLst/>
                <a:uLnTx/>
                <a:uFillTx/>
                <a:latin typeface="Segoe Sans Text"/>
                <a:ea typeface="+mn-ea"/>
                <a:cs typeface="+mn-cs"/>
              </a:rPr>
              <a:t>. </a:t>
            </a:r>
          </a:p>
        </p:txBody>
      </p:sp>
      <p:sp>
        <p:nvSpPr>
          <p:cNvPr id="60" name="Rectangle 59">
            <a:extLst>
              <a:ext uri="{FF2B5EF4-FFF2-40B4-BE49-F238E27FC236}">
                <a16:creationId xmlns:a16="http://schemas.microsoft.com/office/drawing/2014/main" id="{7D98258C-85EE-0EA8-EC3E-66B4C54522CF}"/>
              </a:ext>
            </a:extLst>
          </p:cNvPr>
          <p:cNvSpPr/>
          <p:nvPr/>
        </p:nvSpPr>
        <p:spPr>
          <a:xfrm>
            <a:off x="4650927" y="1547544"/>
            <a:ext cx="2111824"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Operator Connect </a:t>
            </a:r>
          </a:p>
        </p:txBody>
      </p:sp>
      <p:sp>
        <p:nvSpPr>
          <p:cNvPr id="70" name="TextBox 69">
            <a:extLst>
              <a:ext uri="{FF2B5EF4-FFF2-40B4-BE49-F238E27FC236}">
                <a16:creationId xmlns:a16="http://schemas.microsoft.com/office/drawing/2014/main" id="{C6E409CE-5E8C-5A4E-AA40-B8BCE3E32BB4}"/>
              </a:ext>
            </a:extLst>
          </p:cNvPr>
          <p:cNvSpPr txBox="1"/>
          <p:nvPr/>
        </p:nvSpPr>
        <p:spPr>
          <a:xfrm>
            <a:off x="4637846" y="1902981"/>
            <a:ext cx="2137986" cy="811432"/>
          </a:xfrm>
          <a:prstGeom prst="rect">
            <a:avLst/>
          </a:prstGeom>
          <a:noFill/>
          <a:ln w="6350">
            <a:noFill/>
          </a:ln>
        </p:spPr>
        <p:txBody>
          <a:bodyPr wrap="square" lIns="0" tIns="0" rIns="0" bIns="0" anchor="t">
            <a:noAutofit/>
          </a:bodyPr>
          <a:lstStyle>
            <a:defPPr>
              <a:defRPr lang="en-US"/>
            </a:defPPr>
            <a:lvl1pPr marR="0" lvl="0" indent="0" defTabSz="914367" fontAlgn="base">
              <a:lnSpc>
                <a:spcPct val="100000"/>
              </a:lnSpc>
              <a:spcBef>
                <a:spcPts val="0"/>
              </a:spcBef>
              <a:spcAft>
                <a:spcPts val="300"/>
              </a:spcAft>
              <a:buClrTx/>
              <a:buSzTx/>
              <a:buFontTx/>
              <a:buNone/>
              <a:tabLst/>
              <a:defRPr kumimoji="0" sz="900" b="0" i="0" u="none" strike="noStrike" cap="none" spc="0" normalizeH="0" baseline="0">
                <a:ln>
                  <a:noFill/>
                </a:ln>
                <a:solidFill>
                  <a:srgbClr val="000000"/>
                </a:solidFill>
                <a:effectLst/>
                <a:uLnTx/>
                <a:uFillTx/>
                <a:latin typeface="Segoe UI"/>
              </a:defRPr>
            </a:lvl1p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A quick and easy way to integrate with calling while maintaining existing service provider agreements and leveraging the customization and flexibility of direct routing. </a:t>
            </a:r>
          </a:p>
        </p:txBody>
      </p:sp>
      <p:sp>
        <p:nvSpPr>
          <p:cNvPr id="74" name="TextBox 73">
            <a:extLst>
              <a:ext uri="{FF2B5EF4-FFF2-40B4-BE49-F238E27FC236}">
                <a16:creationId xmlns:a16="http://schemas.microsoft.com/office/drawing/2014/main" id="{6B63E698-F320-BF90-7C30-70D5038CD38C}"/>
              </a:ext>
            </a:extLst>
          </p:cNvPr>
          <p:cNvSpPr txBox="1"/>
          <p:nvPr/>
        </p:nvSpPr>
        <p:spPr>
          <a:xfrm>
            <a:off x="4637846" y="2814698"/>
            <a:ext cx="2137986" cy="2771758"/>
          </a:xfrm>
          <a:prstGeom prst="rect">
            <a:avLst/>
          </a:prstGeom>
          <a:noFill/>
          <a:ln w="6350">
            <a:noFill/>
          </a:ln>
        </p:spPr>
        <p:txBody>
          <a:bodyPr wrap="square" lIns="0" tIns="0" rIns="0" bIns="0" anchor="t">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Needs a pure cloud (no hardware footprint), fully managed solution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Existing PSTN infrastructure (voice trunks) will continue to be used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Existing service provider agreements are in place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Integrated end-to-end number management experience in Teams admin center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Multi-national company with locations outside Microsoft Calling Plan markets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Can support third party Interop with PBXs for migration using</a:t>
            </a:r>
            <a:br>
              <a:rPr kumimoji="0" lang="en-US" alt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downstream SBC’s</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altLang="en-US" sz="900" b="0" i="0" u="none" strike="noStrike" kern="1200" cap="none" spc="0" normalizeH="0" baseline="0" noProof="0">
                <a:ln>
                  <a:noFill/>
                </a:ln>
                <a:solidFill>
                  <a:srgbClr val="000000"/>
                </a:solidFill>
                <a:effectLst/>
                <a:uLnTx/>
                <a:uFillTx/>
                <a:latin typeface="Segoe Sans Text"/>
                <a:ea typeface="+mn-ea"/>
                <a:cs typeface="+mn-cs"/>
              </a:rPr>
              <a:t>Available markets can be found </a:t>
            </a:r>
            <a:r>
              <a:rPr kumimoji="0" lang="en-US" sz="900" b="0" i="0" u="none" strike="noStrike" kern="1200" cap="none" spc="0" normalizeH="0" baseline="0" noProof="0">
                <a:ln>
                  <a:noFill/>
                </a:ln>
                <a:solidFill>
                  <a:srgbClr val="5B5FC7"/>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here</a:t>
            </a:r>
            <a:endParaRPr kumimoji="0" lang="en-US" altLang="en-US" sz="9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62" name="Rectangle 61">
            <a:extLst>
              <a:ext uri="{FF2B5EF4-FFF2-40B4-BE49-F238E27FC236}">
                <a16:creationId xmlns:a16="http://schemas.microsoft.com/office/drawing/2014/main" id="{F1F4A0F7-098A-64FA-E5E6-57CF8B867266}"/>
              </a:ext>
            </a:extLst>
          </p:cNvPr>
          <p:cNvSpPr/>
          <p:nvPr/>
        </p:nvSpPr>
        <p:spPr>
          <a:xfrm>
            <a:off x="7087723" y="1547544"/>
            <a:ext cx="2016226"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Teams Phone Mobile </a:t>
            </a:r>
          </a:p>
        </p:txBody>
      </p:sp>
      <p:sp>
        <p:nvSpPr>
          <p:cNvPr id="69" name="TextBox 68">
            <a:extLst>
              <a:ext uri="{FF2B5EF4-FFF2-40B4-BE49-F238E27FC236}">
                <a16:creationId xmlns:a16="http://schemas.microsoft.com/office/drawing/2014/main" id="{20791014-4702-FFEF-D3D9-2F5E64FCB3DC}"/>
              </a:ext>
            </a:extLst>
          </p:cNvPr>
          <p:cNvSpPr txBox="1">
            <a:spLocks/>
          </p:cNvSpPr>
          <p:nvPr/>
        </p:nvSpPr>
        <p:spPr>
          <a:xfrm>
            <a:off x="7026844" y="1902981"/>
            <a:ext cx="2137986" cy="811432"/>
          </a:xfrm>
          <a:prstGeom prst="rect">
            <a:avLst/>
          </a:prstGeom>
          <a:noFill/>
          <a:ln w="6350">
            <a:noFill/>
          </a:ln>
        </p:spPr>
        <p:txBody>
          <a:bodyPr wrap="square" lIns="0" tIns="0" rIns="0" bIns="0" anchor="t">
            <a:noAutofit/>
          </a:bodyPr>
          <a:lstStyle>
            <a:defPPr>
              <a:defRPr lang="en-US"/>
            </a:defPPr>
            <a:lvl1pPr marR="0" lvl="0" indent="0" defTabSz="914367" fontAlgn="base">
              <a:lnSpc>
                <a:spcPct val="100000"/>
              </a:lnSpc>
              <a:spcBef>
                <a:spcPts val="0"/>
              </a:spcBef>
              <a:spcAft>
                <a:spcPts val="300"/>
              </a:spcAft>
              <a:buClrTx/>
              <a:buSzTx/>
              <a:buFontTx/>
              <a:buNone/>
              <a:tabLst/>
              <a:defRPr kumimoji="0" sz="900" b="0" i="0" u="none" strike="noStrike" cap="none" spc="0" normalizeH="0" baseline="0">
                <a:ln>
                  <a:noFill/>
                </a:ln>
                <a:solidFill>
                  <a:srgbClr val="000000"/>
                </a:solidFill>
                <a:effectLst/>
                <a:uLnTx/>
                <a:uFillTx/>
                <a:latin typeface="Segoe UI"/>
              </a:defRPr>
            </a:lvl1pPr>
          </a:lstStyle>
          <a:p>
            <a:pPr marL="0" marR="0" lvl="0" indent="0" algn="l" defTabSz="914367" rtl="0" eaLnBrk="1" fontAlgn="base"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All the benefits of Operator Connect but assign a single business-provided mobile phone number as your Teams Phone number.</a:t>
            </a:r>
          </a:p>
        </p:txBody>
      </p:sp>
      <p:sp>
        <p:nvSpPr>
          <p:cNvPr id="73" name="TextBox 72">
            <a:extLst>
              <a:ext uri="{FF2B5EF4-FFF2-40B4-BE49-F238E27FC236}">
                <a16:creationId xmlns:a16="http://schemas.microsoft.com/office/drawing/2014/main" id="{71100559-ECC0-06B6-25EB-A5297B579FFC}"/>
              </a:ext>
            </a:extLst>
          </p:cNvPr>
          <p:cNvSpPr txBox="1">
            <a:spLocks/>
          </p:cNvSpPr>
          <p:nvPr/>
        </p:nvSpPr>
        <p:spPr>
          <a:xfrm>
            <a:off x="7026844" y="2814698"/>
            <a:ext cx="2137986" cy="2711070"/>
          </a:xfrm>
          <a:prstGeom prst="rect">
            <a:avLst/>
          </a:prstGeom>
          <a:noFill/>
          <a:ln w="6350">
            <a:noFill/>
          </a:ln>
        </p:spPr>
        <p:txBody>
          <a:bodyPr wrap="square" lIns="0" tIns="0" rIns="0" bIns="0">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Convenience of a single, business-provided number for Teams and</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mobile phone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Eliminate costs associated with fixed lines devices and hardware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Easy to deploy, configure, and manage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Apply security, compliance, and policy settings across mobile devices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Currently available in Canada through Rogers Business, Sweden through Telia, US through Verizon, Switzerland through Swisscom &amp; Germany through Deutsche Telekom</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Latest list of available markets can be found </a:t>
            </a:r>
            <a:r>
              <a:rPr kumimoji="0" lang="en-US" altLang="en-US" sz="900" b="0" i="0" u="none" strike="noStrike" kern="1200" cap="none" spc="0" normalizeH="0" baseline="0" noProof="0">
                <a:ln>
                  <a:noFill/>
                </a:ln>
                <a:solidFill>
                  <a:srgbClr val="5B5FC7"/>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here</a:t>
            </a:r>
            <a:endParaRPr kumimoji="0" lang="en-US" sz="9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64" name="Rectangle 63">
            <a:extLst>
              <a:ext uri="{FF2B5EF4-FFF2-40B4-BE49-F238E27FC236}">
                <a16:creationId xmlns:a16="http://schemas.microsoft.com/office/drawing/2014/main" id="{855887C7-156E-7560-8914-B024BBADDF03}"/>
              </a:ext>
            </a:extLst>
          </p:cNvPr>
          <p:cNvSpPr/>
          <p:nvPr/>
        </p:nvSpPr>
        <p:spPr>
          <a:xfrm>
            <a:off x="9449176" y="1547544"/>
            <a:ext cx="2071312" cy="184666"/>
          </a:xfrm>
          <a:prstGeom prst="rect">
            <a:avLst/>
          </a:prstGeom>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Direct Routing </a:t>
            </a:r>
          </a:p>
        </p:txBody>
      </p:sp>
      <p:sp>
        <p:nvSpPr>
          <p:cNvPr id="71" name="TextBox 70">
            <a:extLst>
              <a:ext uri="{FF2B5EF4-FFF2-40B4-BE49-F238E27FC236}">
                <a16:creationId xmlns:a16="http://schemas.microsoft.com/office/drawing/2014/main" id="{24A7C4B4-8782-92AB-1E11-CA103374D814}"/>
              </a:ext>
            </a:extLst>
          </p:cNvPr>
          <p:cNvSpPr txBox="1"/>
          <p:nvPr/>
        </p:nvSpPr>
        <p:spPr>
          <a:xfrm>
            <a:off x="9415840" y="1902981"/>
            <a:ext cx="2137986" cy="811432"/>
          </a:xfrm>
          <a:prstGeom prst="rect">
            <a:avLst/>
          </a:prstGeom>
          <a:noFill/>
          <a:ln w="6350">
            <a:noFill/>
          </a:ln>
        </p:spPr>
        <p:txBody>
          <a:bodyPr wrap="square" lIns="0" tIns="0" rIns="0" bIns="0" anchor="t">
            <a:noAutofit/>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Highly customizable approach that allows customers to maintain existing service provider agreements and use on premises/hybrid hardware. Available globally through partners. </a:t>
            </a:r>
          </a:p>
        </p:txBody>
      </p:sp>
      <p:sp>
        <p:nvSpPr>
          <p:cNvPr id="75" name="TextBox 74">
            <a:extLst>
              <a:ext uri="{FF2B5EF4-FFF2-40B4-BE49-F238E27FC236}">
                <a16:creationId xmlns:a16="http://schemas.microsoft.com/office/drawing/2014/main" id="{0F793AF7-84D7-6EE6-D233-C68ED1417FC1}"/>
              </a:ext>
            </a:extLst>
          </p:cNvPr>
          <p:cNvSpPr txBox="1"/>
          <p:nvPr/>
        </p:nvSpPr>
        <p:spPr>
          <a:xfrm>
            <a:off x="9415840" y="2814697"/>
            <a:ext cx="2137986" cy="2741713"/>
          </a:xfrm>
          <a:prstGeom prst="rect">
            <a:avLst/>
          </a:prstGeom>
          <a:noFill/>
          <a:ln w="6350">
            <a:noFill/>
          </a:ln>
        </p:spPr>
        <p:txBody>
          <a:bodyPr wrap="square" lIns="0" tIns="0" rIns="0" bIns="0">
            <a:noAutofit/>
          </a:bodyPr>
          <a:lstStyle/>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Existing PSTN infrastructure (SBC or voice trunks) will continue to be used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Required for PBX co-existence </a:t>
            </a:r>
          </a:p>
          <a:p>
            <a:pPr marL="285750" marR="0" lvl="0" indent="-114300" algn="l" defTabSz="914400" rtl="0" eaLnBrk="0" fontAlgn="base" latinLnBrk="0" hangingPunct="0">
              <a:lnSpc>
                <a:spcPct val="100000"/>
              </a:lnSpc>
              <a:spcBef>
                <a:spcPts val="0"/>
              </a:spcBef>
              <a:spcAft>
                <a:spcPts val="600"/>
              </a:spcAft>
              <a:buClrTx/>
              <a:buSzTx/>
              <a:buFont typeface="Segoe Sans Text" pitchFamily="2"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Migration from legacy telephony Systems </a:t>
            </a:r>
          </a:p>
          <a:p>
            <a:pPr marL="285750" marR="0" lvl="0" indent="-114300" algn="l" defTabSz="914400" rtl="0" eaLnBrk="0" fontAlgn="base" latinLnBrk="0" hangingPunct="0">
              <a:lnSpc>
                <a:spcPct val="100000"/>
              </a:lnSpc>
              <a:spcBef>
                <a:spcPts val="0"/>
              </a:spcBef>
              <a:spcAft>
                <a:spcPts val="600"/>
              </a:spcAft>
              <a:buClrTx/>
              <a:buSzTx/>
              <a:buFont typeface="Segoe Sans Text" pitchFamily="2"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Integration for analog devices (elevator phones overhead</a:t>
            </a:r>
            <a:br>
              <a:rPr kumimoji="0" lang="en-US" sz="900" b="0" i="0" u="none" strike="noStrike" kern="1200" cap="none" spc="0" normalizeH="0" baseline="0" noProof="0">
                <a:ln>
                  <a:noFill/>
                </a:ln>
                <a:solidFill>
                  <a:srgbClr val="000000"/>
                </a:solidFill>
                <a:effectLst/>
                <a:uLnTx/>
                <a:uFillTx/>
                <a:latin typeface="Segoe Sans Text"/>
                <a:ea typeface="+mn-ea"/>
                <a:cs typeface="+mn-cs"/>
              </a:rPr>
            </a:br>
            <a:r>
              <a:rPr kumimoji="0" lang="en-US" sz="900" b="0" i="0" u="none" strike="noStrike" kern="1200" cap="none" spc="0" normalizeH="0" baseline="0" noProof="0">
                <a:ln>
                  <a:noFill/>
                </a:ln>
                <a:solidFill>
                  <a:srgbClr val="000000"/>
                </a:solidFill>
                <a:effectLst/>
                <a:uLnTx/>
                <a:uFillTx/>
                <a:latin typeface="Segoe Sans Text"/>
                <a:ea typeface="+mn-ea"/>
                <a:cs typeface="+mn-cs"/>
              </a:rPr>
              <a:t>paging etc.)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Multi-national company with locations outside Microsoft Calling Plan countries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Existing service provider agreements are in place</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Regulatory requirements around telephony in their region (examples include India, China, Australia) </a:t>
            </a:r>
          </a:p>
          <a:p>
            <a:pPr marL="123825" marR="0" lvl="0" indent="-123825"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Sans Text"/>
                <a:ea typeface="+mn-ea"/>
                <a:cs typeface="+mn-cs"/>
              </a:rPr>
              <a:t>Local PSTN survivability needs </a:t>
            </a:r>
          </a:p>
        </p:txBody>
      </p:sp>
      <p:cxnSp>
        <p:nvCxnSpPr>
          <p:cNvPr id="88" name="Straight Connector 87" descr="A connector indicating for Microsoft Teams Calling Plans ">
            <a:extLst>
              <a:ext uri="{FF2B5EF4-FFF2-40B4-BE49-F238E27FC236}">
                <a16:creationId xmlns:a16="http://schemas.microsoft.com/office/drawing/2014/main" id="{1B79787D-12B8-37A1-DA52-C275B567202B}"/>
              </a:ext>
            </a:extLst>
          </p:cNvPr>
          <p:cNvCxnSpPr>
            <a:cxnSpLocks/>
          </p:cNvCxnSpPr>
          <p:nvPr/>
        </p:nvCxnSpPr>
        <p:spPr>
          <a:xfrm>
            <a:off x="2236638" y="5959917"/>
            <a:ext cx="2194560"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5017CF69-20D0-6E87-30E9-7255D2C9460B}"/>
              </a:ext>
            </a:extLst>
          </p:cNvPr>
          <p:cNvSpPr>
            <a:spLocks/>
          </p:cNvSpPr>
          <p:nvPr/>
        </p:nvSpPr>
        <p:spPr bwMode="auto">
          <a:xfrm>
            <a:off x="2532257" y="5829112"/>
            <a:ext cx="1603324"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Minimal configuration</a:t>
            </a:r>
          </a:p>
        </p:txBody>
      </p:sp>
      <p:cxnSp>
        <p:nvCxnSpPr>
          <p:cNvPr id="90" name="Straight Connector 89" descr="A connector indicating from Operator Connect to Microsoft Teams Phone Mobile ">
            <a:extLst>
              <a:ext uri="{FF2B5EF4-FFF2-40B4-BE49-F238E27FC236}">
                <a16:creationId xmlns:a16="http://schemas.microsoft.com/office/drawing/2014/main" id="{60C272FC-5C40-6C9B-E9A0-838A71673B5C}"/>
              </a:ext>
            </a:extLst>
          </p:cNvPr>
          <p:cNvCxnSpPr>
            <a:cxnSpLocks/>
          </p:cNvCxnSpPr>
          <p:nvPr/>
        </p:nvCxnSpPr>
        <p:spPr>
          <a:xfrm>
            <a:off x="4580109" y="5959917"/>
            <a:ext cx="4636287"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6D8FB307-FC96-4B2E-C202-A2E95E9F11E6}"/>
              </a:ext>
            </a:extLst>
          </p:cNvPr>
          <p:cNvSpPr>
            <a:spLocks/>
          </p:cNvSpPr>
          <p:nvPr/>
        </p:nvSpPr>
        <p:spPr bwMode="auto">
          <a:xfrm>
            <a:off x="6430016" y="5829112"/>
            <a:ext cx="936475"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As a service</a:t>
            </a:r>
          </a:p>
        </p:txBody>
      </p:sp>
      <p:cxnSp>
        <p:nvCxnSpPr>
          <p:cNvPr id="100" name="Straight Connector 99" descr="A connector indicating for Microsoft Teams Calling Plans ">
            <a:extLst>
              <a:ext uri="{FF2B5EF4-FFF2-40B4-BE49-F238E27FC236}">
                <a16:creationId xmlns:a16="http://schemas.microsoft.com/office/drawing/2014/main" id="{EECF6FEC-AFA3-3244-AF6D-212628155924}"/>
              </a:ext>
            </a:extLst>
          </p:cNvPr>
          <p:cNvCxnSpPr>
            <a:cxnSpLocks/>
          </p:cNvCxnSpPr>
          <p:nvPr/>
        </p:nvCxnSpPr>
        <p:spPr>
          <a:xfrm>
            <a:off x="9365962" y="5959917"/>
            <a:ext cx="2194560" cy="0"/>
          </a:xfrm>
          <a:prstGeom prst="line">
            <a:avLst/>
          </a:prstGeom>
          <a:ln w="6350">
            <a:solidFill>
              <a:schemeClr val="tx2">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FB7ADE1C-82C0-B21F-C4F2-E3F892CF332B}"/>
              </a:ext>
            </a:extLst>
          </p:cNvPr>
          <p:cNvSpPr>
            <a:spLocks/>
          </p:cNvSpPr>
          <p:nvPr/>
        </p:nvSpPr>
        <p:spPr bwMode="auto">
          <a:xfrm>
            <a:off x="9722497" y="5829112"/>
            <a:ext cx="1481496" cy="26161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444791">
                    <a:lumMod val="75000"/>
                  </a:srgbClr>
                </a:solidFill>
                <a:effectLst/>
                <a:uLnTx/>
                <a:uFillTx/>
                <a:latin typeface="Segoe Sans Display Semibold"/>
                <a:ea typeface="+mn-ea"/>
                <a:cs typeface="+mn-cs"/>
              </a:rPr>
              <a:t>Highly customizable</a:t>
            </a:r>
          </a:p>
        </p:txBody>
      </p:sp>
      <p:cxnSp>
        <p:nvCxnSpPr>
          <p:cNvPr id="15" name="Straight Connector 14" descr="A connector indicating for 1st Party">
            <a:extLst>
              <a:ext uri="{FF2B5EF4-FFF2-40B4-BE49-F238E27FC236}">
                <a16:creationId xmlns:a16="http://schemas.microsoft.com/office/drawing/2014/main" id="{6AEF2389-1C30-CBD8-AD3E-3781EB4A3134}"/>
              </a:ext>
            </a:extLst>
          </p:cNvPr>
          <p:cNvCxnSpPr>
            <a:cxnSpLocks/>
          </p:cNvCxnSpPr>
          <p:nvPr/>
        </p:nvCxnSpPr>
        <p:spPr>
          <a:xfrm>
            <a:off x="2236638" y="6276177"/>
            <a:ext cx="2194560" cy="0"/>
          </a:xfrm>
          <a:prstGeom prst="line">
            <a:avLst/>
          </a:prstGeom>
          <a:ln w="6350">
            <a:solidFill>
              <a:schemeClr val="accent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9FEB101-49BA-8AAD-2F3C-333768920683}"/>
              </a:ext>
            </a:extLst>
          </p:cNvPr>
          <p:cNvSpPr>
            <a:spLocks/>
          </p:cNvSpPr>
          <p:nvPr/>
        </p:nvSpPr>
        <p:spPr bwMode="auto">
          <a:xfrm>
            <a:off x="3010753" y="6153066"/>
            <a:ext cx="646331" cy="246221"/>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1</a:t>
            </a:r>
            <a:r>
              <a:rPr kumimoji="0" lang="en-US" sz="1000" b="0" i="0" u="none" strike="noStrike" kern="1200" cap="none" spc="0" normalizeH="0" baseline="30000" noProof="0">
                <a:ln>
                  <a:noFill/>
                </a:ln>
                <a:solidFill>
                  <a:srgbClr val="5B5FC7"/>
                </a:solidFill>
                <a:effectLst/>
                <a:uLnTx/>
                <a:uFillTx/>
                <a:latin typeface="Segoe Sans Display Semibold"/>
                <a:ea typeface="+mn-ea"/>
                <a:cs typeface="+mn-cs"/>
              </a:rPr>
              <a:t>st</a:t>
            </a: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 Party</a:t>
            </a:r>
          </a:p>
        </p:txBody>
      </p:sp>
      <p:cxnSp>
        <p:nvCxnSpPr>
          <p:cNvPr id="7" name="Straight Connector 6">
            <a:extLst>
              <a:ext uri="{FF2B5EF4-FFF2-40B4-BE49-F238E27FC236}">
                <a16:creationId xmlns:a16="http://schemas.microsoft.com/office/drawing/2014/main" id="{CBED03A7-739B-B0A1-1B98-D378E77E5B04}"/>
              </a:ext>
              <a:ext uri="{C183D7F6-B498-43B3-948B-1728B52AA6E4}">
                <adec:decorative xmlns:adec="http://schemas.microsoft.com/office/drawing/2017/decorative" val="1"/>
              </a:ext>
            </a:extLst>
          </p:cNvPr>
          <p:cNvCxnSpPr>
            <a:cxnSpLocks/>
          </p:cNvCxnSpPr>
          <p:nvPr/>
        </p:nvCxnSpPr>
        <p:spPr>
          <a:xfrm>
            <a:off x="4580109" y="6276177"/>
            <a:ext cx="6980413" cy="0"/>
          </a:xfrm>
          <a:prstGeom prst="line">
            <a:avLst/>
          </a:prstGeom>
          <a:ln w="6350">
            <a:solidFill>
              <a:schemeClr val="accent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0A2BA9B-2097-ABF2-8E63-9C2F9233E087}"/>
              </a:ext>
            </a:extLst>
          </p:cNvPr>
          <p:cNvSpPr>
            <a:spLocks/>
          </p:cNvSpPr>
          <p:nvPr/>
        </p:nvSpPr>
        <p:spPr bwMode="auto">
          <a:xfrm>
            <a:off x="7728714" y="6153066"/>
            <a:ext cx="683200" cy="246221"/>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3</a:t>
            </a:r>
            <a:r>
              <a:rPr kumimoji="0" lang="en-US" sz="1000" b="0" i="0" u="none" strike="noStrike" kern="1200" cap="none" spc="0" normalizeH="0" baseline="30000" noProof="0">
                <a:ln>
                  <a:noFill/>
                </a:ln>
                <a:solidFill>
                  <a:srgbClr val="5B5FC7"/>
                </a:solidFill>
                <a:effectLst/>
                <a:uLnTx/>
                <a:uFillTx/>
                <a:latin typeface="Segoe Sans Display Semibold"/>
                <a:ea typeface="+mn-ea"/>
                <a:cs typeface="+mn-cs"/>
              </a:rPr>
              <a:t>rd</a:t>
            </a:r>
            <a:r>
              <a:rPr kumimoji="0" lang="en-US" sz="1000" b="0" i="0" u="none" strike="noStrike" kern="1200" cap="none" spc="0" normalizeH="0" baseline="0" noProof="0">
                <a:ln>
                  <a:noFill/>
                </a:ln>
                <a:solidFill>
                  <a:srgbClr val="5B5FC7"/>
                </a:solidFill>
                <a:effectLst/>
                <a:uLnTx/>
                <a:uFillTx/>
                <a:latin typeface="Segoe Sans Display Semibold"/>
                <a:ea typeface="+mn-ea"/>
                <a:cs typeface="+mn-cs"/>
              </a:rPr>
              <a:t> party</a:t>
            </a:r>
          </a:p>
        </p:txBody>
      </p:sp>
    </p:spTree>
    <p:extLst>
      <p:ext uri="{BB962C8B-B14F-4D97-AF65-F5344CB8AC3E}">
        <p14:creationId xmlns:p14="http://schemas.microsoft.com/office/powerpoint/2010/main" val="616111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0B027F3-67C4-EBA9-F52E-1E22657A0D3B}"/>
              </a:ext>
              <a:ext uri="{C183D7F6-B498-43B3-948B-1728B52AA6E4}">
                <adec:decorative xmlns:adec="http://schemas.microsoft.com/office/drawing/2017/decorative" val="1"/>
              </a:ext>
            </a:extLst>
          </p:cNvPr>
          <p:cNvSpPr/>
          <p:nvPr/>
        </p:nvSpPr>
        <p:spPr bwMode="auto">
          <a:xfrm rot="5400000">
            <a:off x="2058654" y="5269409"/>
            <a:ext cx="183626" cy="1799684"/>
          </a:xfrm>
          <a:custGeom>
            <a:avLst/>
            <a:gdLst>
              <a:gd name="connsiteX0" fmla="*/ 0 w 183626"/>
              <a:gd name="connsiteY0" fmla="*/ 1799684 h 1799684"/>
              <a:gd name="connsiteX1" fmla="*/ 0 w 183626"/>
              <a:gd name="connsiteY1" fmla="*/ 0 h 1799684"/>
              <a:gd name="connsiteX2" fmla="*/ 91813 w 183626"/>
              <a:gd name="connsiteY2" fmla="*/ 0 h 1799684"/>
              <a:gd name="connsiteX3" fmla="*/ 183626 w 183626"/>
              <a:gd name="connsiteY3" fmla="*/ 91813 h 1799684"/>
              <a:gd name="connsiteX4" fmla="*/ 183626 w 183626"/>
              <a:gd name="connsiteY4" fmla="*/ 1796258 h 1799684"/>
              <a:gd name="connsiteX5" fmla="*/ 98139 w 183626"/>
              <a:gd name="connsiteY5" fmla="*/ 1789791 h 179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26" h="1799684">
                <a:moveTo>
                  <a:pt x="0" y="1799684"/>
                </a:moveTo>
                <a:lnTo>
                  <a:pt x="0" y="0"/>
                </a:lnTo>
                <a:lnTo>
                  <a:pt x="91813" y="0"/>
                </a:lnTo>
                <a:cubicBezTo>
                  <a:pt x="142520" y="0"/>
                  <a:pt x="183626" y="41106"/>
                  <a:pt x="183626" y="91813"/>
                </a:cubicBezTo>
                <a:lnTo>
                  <a:pt x="183626" y="1796258"/>
                </a:lnTo>
                <a:lnTo>
                  <a:pt x="98139" y="1789791"/>
                </a:lnTo>
                <a:close/>
              </a:path>
            </a:pathLst>
          </a:cu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12A8CBEB-8100-8201-75E2-5EE5404AB251}"/>
              </a:ext>
              <a:ext uri="{C183D7F6-B498-43B3-948B-1728B52AA6E4}">
                <adec:decorative xmlns:adec="http://schemas.microsoft.com/office/drawing/2017/decorative" val="1"/>
              </a:ext>
            </a:extLst>
          </p:cNvPr>
          <p:cNvSpPr>
            <a:spLocks/>
          </p:cNvSpPr>
          <p:nvPr/>
        </p:nvSpPr>
        <p:spPr bwMode="auto">
          <a:xfrm rot="16200000" flipH="1">
            <a:off x="3580844" y="724681"/>
            <a:ext cx="1280160" cy="1280160"/>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9" name="Freeform: Shape 8">
            <a:extLst>
              <a:ext uri="{FF2B5EF4-FFF2-40B4-BE49-F238E27FC236}">
                <a16:creationId xmlns:a16="http://schemas.microsoft.com/office/drawing/2014/main" id="{55AECBF8-FF67-E9D3-AB9C-9FBA87886E87}"/>
              </a:ext>
              <a:ext uri="{C183D7F6-B498-43B3-948B-1728B52AA6E4}">
                <adec:decorative xmlns:adec="http://schemas.microsoft.com/office/drawing/2017/decorative" val="1"/>
              </a:ext>
            </a:extLst>
          </p:cNvPr>
          <p:cNvSpPr/>
          <p:nvPr/>
        </p:nvSpPr>
        <p:spPr bwMode="auto">
          <a:xfrm>
            <a:off x="0" y="1364761"/>
            <a:ext cx="10198100" cy="4712677"/>
          </a:xfrm>
          <a:custGeom>
            <a:avLst/>
            <a:gdLst>
              <a:gd name="connsiteX0" fmla="*/ 4400 w 10198100"/>
              <a:gd name="connsiteY0" fmla="*/ 0 h 4712677"/>
              <a:gd name="connsiteX1" fmla="*/ 9641250 w 10198100"/>
              <a:gd name="connsiteY1" fmla="*/ 0 h 4712677"/>
              <a:gd name="connsiteX2" fmla="*/ 10198100 w 10198100"/>
              <a:gd name="connsiteY2" fmla="*/ 556850 h 4712677"/>
              <a:gd name="connsiteX3" fmla="*/ 10198100 w 10198100"/>
              <a:gd name="connsiteY3" fmla="*/ 4155827 h 4712677"/>
              <a:gd name="connsiteX4" fmla="*/ 9641250 w 10198100"/>
              <a:gd name="connsiteY4" fmla="*/ 4712677 h 4712677"/>
              <a:gd name="connsiteX5" fmla="*/ 4400 w 10198100"/>
              <a:gd name="connsiteY5" fmla="*/ 4712677 h 4712677"/>
              <a:gd name="connsiteX6" fmla="*/ 0 w 10198100"/>
              <a:gd name="connsiteY6" fmla="*/ 4712234 h 4712677"/>
              <a:gd name="connsiteX7" fmla="*/ 0 w 10198100"/>
              <a:gd name="connsiteY7" fmla="*/ 444 h 471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8100" h="4712677">
                <a:moveTo>
                  <a:pt x="4400" y="0"/>
                </a:moveTo>
                <a:lnTo>
                  <a:pt x="9641250" y="0"/>
                </a:lnTo>
                <a:cubicBezTo>
                  <a:pt x="9948790" y="0"/>
                  <a:pt x="10198100" y="249310"/>
                  <a:pt x="10198100" y="556850"/>
                </a:cubicBezTo>
                <a:lnTo>
                  <a:pt x="10198100" y="4155827"/>
                </a:lnTo>
                <a:cubicBezTo>
                  <a:pt x="10198100" y="4463367"/>
                  <a:pt x="9948790" y="4712677"/>
                  <a:pt x="9641250" y="4712677"/>
                </a:cubicBezTo>
                <a:lnTo>
                  <a:pt x="4400" y="4712677"/>
                </a:lnTo>
                <a:lnTo>
                  <a:pt x="0" y="4712234"/>
                </a:lnTo>
                <a:lnTo>
                  <a:pt x="0" y="444"/>
                </a:lnTo>
                <a:close/>
              </a:path>
            </a:pathLst>
          </a:custGeom>
          <a:solidFill>
            <a:schemeClr val="bg1">
              <a:alpha val="4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0" name="Freeform: Shape 9">
            <a:extLst>
              <a:ext uri="{FF2B5EF4-FFF2-40B4-BE49-F238E27FC236}">
                <a16:creationId xmlns:a16="http://schemas.microsoft.com/office/drawing/2014/main" id="{AAF455C0-4A7D-F7E2-E321-D54C653C4582}"/>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1" name="Freeform: Shape 10">
            <a:extLst>
              <a:ext uri="{FF2B5EF4-FFF2-40B4-BE49-F238E27FC236}">
                <a16:creationId xmlns:a16="http://schemas.microsoft.com/office/drawing/2014/main" id="{65F767F6-B416-70B8-017E-04E50AD64A30}"/>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2" name="Title 1">
            <a:extLst>
              <a:ext uri="{FF2B5EF4-FFF2-40B4-BE49-F238E27FC236}">
                <a16:creationId xmlns:a16="http://schemas.microsoft.com/office/drawing/2014/main" id="{181DF252-EE7E-7946-B7EA-C8400B59D062}"/>
              </a:ext>
            </a:extLst>
          </p:cNvPr>
          <p:cNvSpPr>
            <a:spLocks noGrp="1"/>
          </p:cNvSpPr>
          <p:nvPr>
            <p:ph type="title"/>
          </p:nvPr>
        </p:nvSpPr>
        <p:spPr>
          <a:xfrm>
            <a:off x="584200" y="2918222"/>
            <a:ext cx="9144000" cy="615553"/>
          </a:xfrm>
        </p:spPr>
        <p:txBody>
          <a:bodyPr/>
          <a:lstStyle/>
          <a:p>
            <a:r>
              <a:rPr lang="en-US" sz="4000"/>
              <a:t>Shared Calling for Teams Phone</a:t>
            </a:r>
          </a:p>
        </p:txBody>
      </p:sp>
      <p:sp>
        <p:nvSpPr>
          <p:cNvPr id="12" name="Oval 11">
            <a:extLst>
              <a:ext uri="{FF2B5EF4-FFF2-40B4-BE49-F238E27FC236}">
                <a16:creationId xmlns:a16="http://schemas.microsoft.com/office/drawing/2014/main" id="{202A18CF-5F4C-3BDF-7DFC-FBE7B7EE2E77}"/>
              </a:ext>
              <a:ext uri="{C183D7F6-B498-43B3-948B-1728B52AA6E4}">
                <adec:decorative xmlns:adec="http://schemas.microsoft.com/office/drawing/2017/decorative" val="1"/>
              </a:ext>
            </a:extLst>
          </p:cNvPr>
          <p:cNvSpPr>
            <a:spLocks/>
          </p:cNvSpPr>
          <p:nvPr/>
        </p:nvSpPr>
        <p:spPr bwMode="auto">
          <a:xfrm flipH="1">
            <a:off x="9722011" y="231039"/>
            <a:ext cx="1968176" cy="1968178"/>
          </a:xfrm>
          <a:prstGeom prst="ellipse">
            <a:avLst/>
          </a:pr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Tree>
    <p:extLst>
      <p:ext uri="{BB962C8B-B14F-4D97-AF65-F5344CB8AC3E}">
        <p14:creationId xmlns:p14="http://schemas.microsoft.com/office/powerpoint/2010/main" val="26013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9C70AB2B-9B60-4324-4855-871D6B1E5F14}"/>
              </a:ext>
              <a:ext uri="{C183D7F6-B498-43B3-948B-1728B52AA6E4}">
                <adec:decorative xmlns:adec="http://schemas.microsoft.com/office/drawing/2017/decorative" val="1"/>
              </a:ext>
            </a:extLst>
          </p:cNvPr>
          <p:cNvSpPr>
            <a:spLocks/>
          </p:cNvSpPr>
          <p:nvPr/>
        </p:nvSpPr>
        <p:spPr bwMode="auto">
          <a:xfrm flipV="1">
            <a:off x="10668429" y="0"/>
            <a:ext cx="1523572" cy="1560322"/>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Title 1">
            <a:extLst>
              <a:ext uri="{FF2B5EF4-FFF2-40B4-BE49-F238E27FC236}">
                <a16:creationId xmlns:a16="http://schemas.microsoft.com/office/drawing/2014/main" id="{0DF59BE1-E997-E8CF-924E-6D3E8FD6D04F}"/>
              </a:ext>
            </a:extLst>
          </p:cNvPr>
          <p:cNvSpPr txBox="1">
            <a:spLocks noGrp="1"/>
          </p:cNvSpPr>
          <p:nvPr>
            <p:ph type="title"/>
          </p:nvPr>
        </p:nvSpPr>
        <p:spPr>
          <a:xfrm>
            <a:off x="588263" y="457200"/>
            <a:ext cx="11018520" cy="43088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lvl="0"/>
            <a:r>
              <a:rPr lang="en-US" noProof="0"/>
              <a:t>Shared calling for Teams Phone  </a:t>
            </a:r>
          </a:p>
        </p:txBody>
      </p:sp>
      <p:sp>
        <p:nvSpPr>
          <p:cNvPr id="3" name="Rectangle: Rounded Corners 2">
            <a:extLst>
              <a:ext uri="{FF2B5EF4-FFF2-40B4-BE49-F238E27FC236}">
                <a16:creationId xmlns:a16="http://schemas.microsoft.com/office/drawing/2014/main" id="{B19CB6B7-21A8-7D70-5B21-1915ABDAEADB}"/>
              </a:ext>
              <a:ext uri="{C183D7F6-B498-43B3-948B-1728B52AA6E4}">
                <adec:decorative xmlns:adec="http://schemas.microsoft.com/office/drawing/2017/decorative" val="1"/>
              </a:ext>
            </a:extLst>
          </p:cNvPr>
          <p:cNvSpPr>
            <a:spLocks/>
          </p:cNvSpPr>
          <p:nvPr/>
        </p:nvSpPr>
        <p:spPr bwMode="auto">
          <a:xfrm flipV="1">
            <a:off x="603075" y="1280249"/>
            <a:ext cx="11021078" cy="4988790"/>
          </a:xfrm>
          <a:prstGeom prst="roundRect">
            <a:avLst>
              <a:gd name="adj" fmla="val 4087"/>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Sans Text"/>
              </a:rPr>
              <a:t> </a:t>
            </a:r>
          </a:p>
        </p:txBody>
      </p:sp>
      <p:sp>
        <p:nvSpPr>
          <p:cNvPr id="7" name="Rectangle 6">
            <a:extLst>
              <a:ext uri="{FF2B5EF4-FFF2-40B4-BE49-F238E27FC236}">
                <a16:creationId xmlns:a16="http://schemas.microsoft.com/office/drawing/2014/main" id="{C300C6C9-0D49-7136-DD27-6181D1ED0914}"/>
              </a:ext>
              <a:ext uri="{C183D7F6-B498-43B3-948B-1728B52AA6E4}">
                <adec:decorative xmlns:adec="http://schemas.microsoft.com/office/drawing/2017/decorative" val="1"/>
              </a:ext>
            </a:extLst>
          </p:cNvPr>
          <p:cNvSpPr>
            <a:spLocks/>
          </p:cNvSpPr>
          <p:nvPr/>
        </p:nvSpPr>
        <p:spPr bwMode="auto">
          <a:xfrm>
            <a:off x="603075" y="1581146"/>
            <a:ext cx="11021078" cy="790526"/>
          </a:xfrm>
          <a:prstGeom prst="rect">
            <a:avLst/>
          </a:prstGeom>
          <a:gradFill flip="none" rotWithShape="1">
            <a:gsLst>
              <a:gs pos="0">
                <a:schemeClr val="accent1"/>
              </a:gs>
              <a:gs pos="100000">
                <a:schemeClr val="tx2"/>
              </a:gs>
            </a:gsLst>
            <a:lin ang="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solidFill>
                <a:schemeClr val="bg1"/>
              </a:solidFill>
              <a:latin typeface="+mj-lt"/>
              <a:cs typeface="Segoe UI" pitchFamily="34" charset="0"/>
            </a:endParaRPr>
          </a:p>
        </p:txBody>
      </p:sp>
      <p:cxnSp>
        <p:nvCxnSpPr>
          <p:cNvPr id="8" name="Straight Connector 7">
            <a:extLst>
              <a:ext uri="{FF2B5EF4-FFF2-40B4-BE49-F238E27FC236}">
                <a16:creationId xmlns:a16="http://schemas.microsoft.com/office/drawing/2014/main" id="{9C628509-A0A6-D4C7-3A41-C648EC355C17}"/>
              </a:ext>
              <a:ext uri="{C183D7F6-B498-43B3-948B-1728B52AA6E4}">
                <adec:decorative xmlns:adec="http://schemas.microsoft.com/office/drawing/2017/decorative" val="1"/>
              </a:ext>
            </a:extLst>
          </p:cNvPr>
          <p:cNvCxnSpPr>
            <a:cxnSpLocks/>
          </p:cNvCxnSpPr>
          <p:nvPr/>
        </p:nvCxnSpPr>
        <p:spPr>
          <a:xfrm>
            <a:off x="1509339" y="3385827"/>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EBE7D3-A197-89C0-4DCA-A86F2F35C761}"/>
              </a:ext>
              <a:ext uri="{C183D7F6-B498-43B3-948B-1728B52AA6E4}">
                <adec:decorative xmlns:adec="http://schemas.microsoft.com/office/drawing/2017/decorative" val="1"/>
              </a:ext>
            </a:extLst>
          </p:cNvPr>
          <p:cNvCxnSpPr>
            <a:cxnSpLocks/>
          </p:cNvCxnSpPr>
          <p:nvPr/>
        </p:nvCxnSpPr>
        <p:spPr>
          <a:xfrm>
            <a:off x="1509339" y="4320355"/>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7037AD-BDEF-3661-FC27-666755D6BFFC}"/>
              </a:ext>
              <a:ext uri="{C183D7F6-B498-43B3-948B-1728B52AA6E4}">
                <adec:decorative xmlns:adec="http://schemas.microsoft.com/office/drawing/2017/decorative" val="1"/>
              </a:ext>
            </a:extLst>
          </p:cNvPr>
          <p:cNvCxnSpPr>
            <a:cxnSpLocks/>
          </p:cNvCxnSpPr>
          <p:nvPr/>
        </p:nvCxnSpPr>
        <p:spPr>
          <a:xfrm>
            <a:off x="1509339" y="5254883"/>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FA45DE3-B286-72BA-2CD2-4DAB77B1F3CB}"/>
              </a:ext>
              <a:ext uri="{C183D7F6-B498-43B3-948B-1728B52AA6E4}">
                <adec:decorative xmlns:adec="http://schemas.microsoft.com/office/drawing/2017/decorative" val="1"/>
              </a:ext>
            </a:extLst>
          </p:cNvPr>
          <p:cNvSpPr>
            <a:spLocks/>
          </p:cNvSpPr>
          <p:nvPr/>
        </p:nvSpPr>
        <p:spPr bwMode="auto">
          <a:xfrm>
            <a:off x="793576" y="2646946"/>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6" name="Oval 15">
            <a:extLst>
              <a:ext uri="{FF2B5EF4-FFF2-40B4-BE49-F238E27FC236}">
                <a16:creationId xmlns:a16="http://schemas.microsoft.com/office/drawing/2014/main" id="{9DEDD1F8-09CA-E6AE-9E32-4F4723E0F84F}"/>
              </a:ext>
              <a:ext uri="{C183D7F6-B498-43B3-948B-1728B52AA6E4}">
                <adec:decorative xmlns:adec="http://schemas.microsoft.com/office/drawing/2017/decorative" val="1"/>
              </a:ext>
            </a:extLst>
          </p:cNvPr>
          <p:cNvSpPr>
            <a:spLocks/>
          </p:cNvSpPr>
          <p:nvPr/>
        </p:nvSpPr>
        <p:spPr bwMode="auto">
          <a:xfrm>
            <a:off x="793576" y="3581474"/>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7" name="Oval 16">
            <a:extLst>
              <a:ext uri="{FF2B5EF4-FFF2-40B4-BE49-F238E27FC236}">
                <a16:creationId xmlns:a16="http://schemas.microsoft.com/office/drawing/2014/main" id="{5B7F0231-063E-AA7A-C3E3-8BA25C311572}"/>
              </a:ext>
              <a:ext uri="{C183D7F6-B498-43B3-948B-1728B52AA6E4}">
                <adec:decorative xmlns:adec="http://schemas.microsoft.com/office/drawing/2017/decorative" val="1"/>
              </a:ext>
            </a:extLst>
          </p:cNvPr>
          <p:cNvSpPr>
            <a:spLocks/>
          </p:cNvSpPr>
          <p:nvPr/>
        </p:nvSpPr>
        <p:spPr bwMode="auto">
          <a:xfrm>
            <a:off x="793576" y="4516002"/>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8" name="Oval 17">
            <a:extLst>
              <a:ext uri="{FF2B5EF4-FFF2-40B4-BE49-F238E27FC236}">
                <a16:creationId xmlns:a16="http://schemas.microsoft.com/office/drawing/2014/main" id="{38EAE315-54F2-FB7F-E778-7063F93B3D57}"/>
              </a:ext>
              <a:ext uri="{C183D7F6-B498-43B3-948B-1728B52AA6E4}">
                <adec:decorative xmlns:adec="http://schemas.microsoft.com/office/drawing/2017/decorative" val="1"/>
              </a:ext>
            </a:extLst>
          </p:cNvPr>
          <p:cNvSpPr>
            <a:spLocks/>
          </p:cNvSpPr>
          <p:nvPr/>
        </p:nvSpPr>
        <p:spPr bwMode="auto">
          <a:xfrm>
            <a:off x="793576" y="5450530"/>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9" name="Graphic 62">
            <a:extLst>
              <a:ext uri="{FF2B5EF4-FFF2-40B4-BE49-F238E27FC236}">
                <a16:creationId xmlns:a16="http://schemas.microsoft.com/office/drawing/2014/main" id="{8481EF29-61EF-D9A5-9AEB-4C41976FBC9B}"/>
              </a:ext>
              <a:ext uri="{C183D7F6-B498-43B3-948B-1728B52AA6E4}">
                <adec:decorative xmlns:adec="http://schemas.microsoft.com/office/drawing/2017/decorative" val="1"/>
              </a:ext>
            </a:extLst>
          </p:cNvPr>
          <p:cNvSpPr/>
          <p:nvPr/>
        </p:nvSpPr>
        <p:spPr>
          <a:xfrm>
            <a:off x="923886" y="2766385"/>
            <a:ext cx="282614" cy="304356"/>
          </a:xfrm>
          <a:custGeom>
            <a:avLst/>
            <a:gdLst>
              <a:gd name="connsiteX0" fmla="*/ 21450 w 185737"/>
              <a:gd name="connsiteY0" fmla="*/ 190548 h 200025"/>
              <a:gd name="connsiteX1" fmla="*/ 19 w 185737"/>
              <a:gd name="connsiteY1" fmla="*/ 169116 h 200025"/>
              <a:gd name="connsiteX2" fmla="*/ 0 w 185737"/>
              <a:gd name="connsiteY2" fmla="*/ 35719 h 200025"/>
              <a:gd name="connsiteX3" fmla="*/ 21431 w 185737"/>
              <a:gd name="connsiteY3" fmla="*/ 14288 h 200025"/>
              <a:gd name="connsiteX4" fmla="*/ 28546 w 185737"/>
              <a:gd name="connsiteY4" fmla="*/ 14278 h 200025"/>
              <a:gd name="connsiteX5" fmla="*/ 28546 w 185737"/>
              <a:gd name="connsiteY5" fmla="*/ 7144 h 200025"/>
              <a:gd name="connsiteX6" fmla="*/ 34738 w 185737"/>
              <a:gd name="connsiteY6" fmla="*/ 67 h 200025"/>
              <a:gd name="connsiteX7" fmla="*/ 35690 w 185737"/>
              <a:gd name="connsiteY7" fmla="*/ 0 h 200025"/>
              <a:gd name="connsiteX8" fmla="*/ 42767 w 185737"/>
              <a:gd name="connsiteY8" fmla="*/ 6172 h 200025"/>
              <a:gd name="connsiteX9" fmla="*/ 42834 w 185737"/>
              <a:gd name="connsiteY9" fmla="*/ 7144 h 200025"/>
              <a:gd name="connsiteX10" fmla="*/ 42834 w 185737"/>
              <a:gd name="connsiteY10" fmla="*/ 14278 h 200025"/>
              <a:gd name="connsiteX11" fmla="*/ 71438 w 185737"/>
              <a:gd name="connsiteY11" fmla="*/ 14278 h 200025"/>
              <a:gd name="connsiteX12" fmla="*/ 71438 w 185737"/>
              <a:gd name="connsiteY12" fmla="*/ 7144 h 200025"/>
              <a:gd name="connsiteX13" fmla="*/ 77619 w 185737"/>
              <a:gd name="connsiteY13" fmla="*/ 67 h 200025"/>
              <a:gd name="connsiteX14" fmla="*/ 78581 w 185737"/>
              <a:gd name="connsiteY14" fmla="*/ 0 h 200025"/>
              <a:gd name="connsiteX15" fmla="*/ 85658 w 185737"/>
              <a:gd name="connsiteY15" fmla="*/ 6172 h 200025"/>
              <a:gd name="connsiteX16" fmla="*/ 85725 w 185737"/>
              <a:gd name="connsiteY16" fmla="*/ 7144 h 200025"/>
              <a:gd name="connsiteX17" fmla="*/ 85725 w 185737"/>
              <a:gd name="connsiteY17" fmla="*/ 14278 h 200025"/>
              <a:gd name="connsiteX18" fmla="*/ 114281 w 185737"/>
              <a:gd name="connsiteY18" fmla="*/ 14278 h 200025"/>
              <a:gd name="connsiteX19" fmla="*/ 114281 w 185737"/>
              <a:gd name="connsiteY19" fmla="*/ 7144 h 200025"/>
              <a:gd name="connsiteX20" fmla="*/ 120453 w 185737"/>
              <a:gd name="connsiteY20" fmla="*/ 67 h 200025"/>
              <a:gd name="connsiteX21" fmla="*/ 121444 w 185737"/>
              <a:gd name="connsiteY21" fmla="*/ 0 h 200025"/>
              <a:gd name="connsiteX22" fmla="*/ 128521 w 185737"/>
              <a:gd name="connsiteY22" fmla="*/ 6172 h 200025"/>
              <a:gd name="connsiteX23" fmla="*/ 128588 w 185737"/>
              <a:gd name="connsiteY23" fmla="*/ 7144 h 200025"/>
              <a:gd name="connsiteX24" fmla="*/ 128588 w 185737"/>
              <a:gd name="connsiteY24" fmla="*/ 14278 h 200025"/>
              <a:gd name="connsiteX25" fmla="*/ 135722 w 185737"/>
              <a:gd name="connsiteY25" fmla="*/ 14278 h 200025"/>
              <a:gd name="connsiteX26" fmla="*/ 157153 w 185737"/>
              <a:gd name="connsiteY26" fmla="*/ 35709 h 200025"/>
              <a:gd name="connsiteX27" fmla="*/ 157153 w 185737"/>
              <a:gd name="connsiteY27" fmla="*/ 76933 h 200025"/>
              <a:gd name="connsiteX28" fmla="*/ 142865 w 185737"/>
              <a:gd name="connsiteY28" fmla="*/ 71752 h 200025"/>
              <a:gd name="connsiteX29" fmla="*/ 142865 w 185737"/>
              <a:gd name="connsiteY29" fmla="*/ 35719 h 200025"/>
              <a:gd name="connsiteX30" fmla="*/ 135722 w 185737"/>
              <a:gd name="connsiteY30" fmla="*/ 28575 h 200025"/>
              <a:gd name="connsiteX31" fmla="*/ 21336 w 185737"/>
              <a:gd name="connsiteY31" fmla="*/ 28575 h 200025"/>
              <a:gd name="connsiteX32" fmla="*/ 14288 w 185737"/>
              <a:gd name="connsiteY32" fmla="*/ 35719 h 200025"/>
              <a:gd name="connsiteX33" fmla="*/ 14297 w 185737"/>
              <a:gd name="connsiteY33" fmla="*/ 169107 h 200025"/>
              <a:gd name="connsiteX34" fmla="*/ 21441 w 185737"/>
              <a:gd name="connsiteY34" fmla="*/ 176251 h 200025"/>
              <a:gd name="connsiteX35" fmla="*/ 83525 w 185737"/>
              <a:gd name="connsiteY35" fmla="*/ 176251 h 200025"/>
              <a:gd name="connsiteX36" fmla="*/ 92126 w 185737"/>
              <a:gd name="connsiteY36" fmla="*/ 190538 h 200025"/>
              <a:gd name="connsiteX37" fmla="*/ 21450 w 185737"/>
              <a:gd name="connsiteY37" fmla="*/ 190538 h 200025"/>
              <a:gd name="connsiteX38" fmla="*/ 142856 w 185737"/>
              <a:gd name="connsiteY38" fmla="*/ 81391 h 200025"/>
              <a:gd name="connsiteX39" fmla="*/ 157143 w 185737"/>
              <a:gd name="connsiteY39" fmla="*/ 89173 h 200025"/>
              <a:gd name="connsiteX40" fmla="*/ 164306 w 185737"/>
              <a:gd name="connsiteY40" fmla="*/ 107156 h 200025"/>
              <a:gd name="connsiteX41" fmla="*/ 157163 w 185737"/>
              <a:gd name="connsiteY41" fmla="*/ 125139 h 200025"/>
              <a:gd name="connsiteX42" fmla="*/ 138113 w 185737"/>
              <a:gd name="connsiteY42" fmla="*/ 133350 h 200025"/>
              <a:gd name="connsiteX43" fmla="*/ 111944 w 185737"/>
              <a:gd name="connsiteY43" fmla="*/ 107131 h 200025"/>
              <a:gd name="connsiteX44" fmla="*/ 138161 w 185737"/>
              <a:gd name="connsiteY44" fmla="*/ 80963 h 200025"/>
              <a:gd name="connsiteX45" fmla="*/ 142856 w 185737"/>
              <a:gd name="connsiteY45" fmla="*/ 81391 h 200025"/>
              <a:gd name="connsiteX46" fmla="*/ 104623 w 185737"/>
              <a:gd name="connsiteY46" fmla="*/ 142875 h 200025"/>
              <a:gd name="connsiteX47" fmla="*/ 171450 w 185737"/>
              <a:gd name="connsiteY47" fmla="*/ 142875 h 200025"/>
              <a:gd name="connsiteX48" fmla="*/ 185738 w 185737"/>
              <a:gd name="connsiteY48" fmla="*/ 157163 h 200025"/>
              <a:gd name="connsiteX49" fmla="*/ 185738 w 185737"/>
              <a:gd name="connsiteY49" fmla="*/ 161925 h 200025"/>
              <a:gd name="connsiteX50" fmla="*/ 138113 w 185737"/>
              <a:gd name="connsiteY50" fmla="*/ 200025 h 200025"/>
              <a:gd name="connsiteX51" fmla="*/ 106242 w 185737"/>
              <a:gd name="connsiteY51" fmla="*/ 190548 h 200025"/>
              <a:gd name="connsiteX52" fmla="*/ 93926 w 185737"/>
              <a:gd name="connsiteY52" fmla="*/ 176251 h 200025"/>
              <a:gd name="connsiteX53" fmla="*/ 90488 w 185737"/>
              <a:gd name="connsiteY53" fmla="*/ 161925 h 200025"/>
              <a:gd name="connsiteX54" fmla="*/ 90488 w 185737"/>
              <a:gd name="connsiteY54" fmla="*/ 157163 h 200025"/>
              <a:gd name="connsiteX55" fmla="*/ 104642 w 185737"/>
              <a:gd name="connsiteY55" fmla="*/ 142875 h 200025"/>
              <a:gd name="connsiteX56" fmla="*/ 35700 w 185737"/>
              <a:gd name="connsiteY56" fmla="*/ 95250 h 200025"/>
              <a:gd name="connsiteX57" fmla="*/ 104413 w 185737"/>
              <a:gd name="connsiteY57" fmla="*/ 95250 h 200025"/>
              <a:gd name="connsiteX58" fmla="*/ 102460 w 185737"/>
              <a:gd name="connsiteY58" fmla="*/ 109538 h 200025"/>
              <a:gd name="connsiteX59" fmla="*/ 35700 w 185737"/>
              <a:gd name="connsiteY59" fmla="*/ 109538 h 200025"/>
              <a:gd name="connsiteX60" fmla="*/ 28558 w 185737"/>
              <a:gd name="connsiteY60" fmla="*/ 102392 h 200025"/>
              <a:gd name="connsiteX61" fmla="*/ 34728 w 185737"/>
              <a:gd name="connsiteY61" fmla="*/ 95317 h 200025"/>
              <a:gd name="connsiteX62" fmla="*/ 35700 w 185737"/>
              <a:gd name="connsiteY62" fmla="*/ 95250 h 200025"/>
              <a:gd name="connsiteX63" fmla="*/ 35700 w 185737"/>
              <a:gd name="connsiteY63" fmla="*/ 133350 h 200025"/>
              <a:gd name="connsiteX64" fmla="*/ 73790 w 185737"/>
              <a:gd name="connsiteY64" fmla="*/ 133350 h 200025"/>
              <a:gd name="connsiteX65" fmla="*/ 80932 w 185737"/>
              <a:gd name="connsiteY65" fmla="*/ 140496 h 200025"/>
              <a:gd name="connsiteX66" fmla="*/ 74762 w 185737"/>
              <a:gd name="connsiteY66" fmla="*/ 147571 h 200025"/>
              <a:gd name="connsiteX67" fmla="*/ 73790 w 185737"/>
              <a:gd name="connsiteY67" fmla="*/ 147638 h 200025"/>
              <a:gd name="connsiteX68" fmla="*/ 35700 w 185737"/>
              <a:gd name="connsiteY68" fmla="*/ 147638 h 200025"/>
              <a:gd name="connsiteX69" fmla="*/ 28558 w 185737"/>
              <a:gd name="connsiteY69" fmla="*/ 140492 h 200025"/>
              <a:gd name="connsiteX70" fmla="*/ 34728 w 185737"/>
              <a:gd name="connsiteY70" fmla="*/ 133417 h 200025"/>
              <a:gd name="connsiteX71" fmla="*/ 35700 w 185737"/>
              <a:gd name="connsiteY71" fmla="*/ 133350 h 200025"/>
              <a:gd name="connsiteX72" fmla="*/ 35700 w 185737"/>
              <a:gd name="connsiteY72" fmla="*/ 57150 h 200025"/>
              <a:gd name="connsiteX73" fmla="*/ 121425 w 185737"/>
              <a:gd name="connsiteY73" fmla="*/ 57150 h 200025"/>
              <a:gd name="connsiteX74" fmla="*/ 128557 w 185737"/>
              <a:gd name="connsiteY74" fmla="*/ 64305 h 200025"/>
              <a:gd name="connsiteX75" fmla="*/ 122387 w 185737"/>
              <a:gd name="connsiteY75" fmla="*/ 71371 h 200025"/>
              <a:gd name="connsiteX76" fmla="*/ 121425 w 185737"/>
              <a:gd name="connsiteY76" fmla="*/ 71438 h 200025"/>
              <a:gd name="connsiteX77" fmla="*/ 35700 w 185737"/>
              <a:gd name="connsiteY77" fmla="*/ 71438 h 200025"/>
              <a:gd name="connsiteX78" fmla="*/ 28558 w 185737"/>
              <a:gd name="connsiteY78" fmla="*/ 64292 h 200025"/>
              <a:gd name="connsiteX79" fmla="*/ 34728 w 185737"/>
              <a:gd name="connsiteY79" fmla="*/ 57217 h 200025"/>
              <a:gd name="connsiteX80" fmla="*/ 35700 w 185737"/>
              <a:gd name="connsiteY80" fmla="*/ 571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85737" h="200025">
                <a:moveTo>
                  <a:pt x="21450" y="190548"/>
                </a:moveTo>
                <a:cubicBezTo>
                  <a:pt x="9614" y="190548"/>
                  <a:pt x="19" y="180952"/>
                  <a:pt x="19" y="169116"/>
                </a:cubicBezTo>
                <a:lnTo>
                  <a:pt x="0" y="35719"/>
                </a:lnTo>
                <a:cubicBezTo>
                  <a:pt x="0" y="23883"/>
                  <a:pt x="9595" y="14288"/>
                  <a:pt x="21431" y="14288"/>
                </a:cubicBezTo>
                <a:lnTo>
                  <a:pt x="28546" y="14278"/>
                </a:lnTo>
                <a:lnTo>
                  <a:pt x="28546" y="7144"/>
                </a:lnTo>
                <a:cubicBezTo>
                  <a:pt x="28548" y="3568"/>
                  <a:pt x="31193" y="543"/>
                  <a:pt x="34738" y="67"/>
                </a:cubicBezTo>
                <a:lnTo>
                  <a:pt x="35690" y="0"/>
                </a:lnTo>
                <a:cubicBezTo>
                  <a:pt x="39260" y="0"/>
                  <a:pt x="42282" y="2636"/>
                  <a:pt x="42767" y="6172"/>
                </a:cubicBezTo>
                <a:lnTo>
                  <a:pt x="42834" y="7144"/>
                </a:lnTo>
                <a:lnTo>
                  <a:pt x="42834" y="14278"/>
                </a:lnTo>
                <a:lnTo>
                  <a:pt x="71438" y="14278"/>
                </a:lnTo>
                <a:lnTo>
                  <a:pt x="71438" y="7144"/>
                </a:lnTo>
                <a:cubicBezTo>
                  <a:pt x="71438" y="3571"/>
                  <a:pt x="74079" y="548"/>
                  <a:pt x="77619" y="67"/>
                </a:cubicBezTo>
                <a:lnTo>
                  <a:pt x="78581" y="0"/>
                </a:lnTo>
                <a:cubicBezTo>
                  <a:pt x="82151" y="0"/>
                  <a:pt x="85173" y="2636"/>
                  <a:pt x="85658" y="6172"/>
                </a:cubicBezTo>
                <a:lnTo>
                  <a:pt x="85725" y="7144"/>
                </a:lnTo>
                <a:lnTo>
                  <a:pt x="85725" y="14278"/>
                </a:lnTo>
                <a:lnTo>
                  <a:pt x="114281" y="14278"/>
                </a:lnTo>
                <a:lnTo>
                  <a:pt x="114281" y="7144"/>
                </a:lnTo>
                <a:cubicBezTo>
                  <a:pt x="114281" y="3574"/>
                  <a:pt x="116917" y="552"/>
                  <a:pt x="120453" y="67"/>
                </a:cubicBezTo>
                <a:lnTo>
                  <a:pt x="121444" y="0"/>
                </a:lnTo>
                <a:cubicBezTo>
                  <a:pt x="125014" y="0"/>
                  <a:pt x="128035" y="2636"/>
                  <a:pt x="128521" y="6172"/>
                </a:cubicBezTo>
                <a:lnTo>
                  <a:pt x="128588" y="7144"/>
                </a:lnTo>
                <a:lnTo>
                  <a:pt x="128588" y="14278"/>
                </a:lnTo>
                <a:lnTo>
                  <a:pt x="135722" y="14278"/>
                </a:lnTo>
                <a:cubicBezTo>
                  <a:pt x="147557" y="14278"/>
                  <a:pt x="157153" y="23873"/>
                  <a:pt x="157153" y="35709"/>
                </a:cubicBezTo>
                <a:lnTo>
                  <a:pt x="157153" y="76933"/>
                </a:lnTo>
                <a:cubicBezTo>
                  <a:pt x="152820" y="74195"/>
                  <a:pt x="147946" y="72427"/>
                  <a:pt x="142865" y="71752"/>
                </a:cubicBezTo>
                <a:lnTo>
                  <a:pt x="142865" y="35719"/>
                </a:lnTo>
                <a:cubicBezTo>
                  <a:pt x="142865" y="31773"/>
                  <a:pt x="139667" y="28575"/>
                  <a:pt x="135722" y="28575"/>
                </a:cubicBezTo>
                <a:lnTo>
                  <a:pt x="21336" y="28575"/>
                </a:lnTo>
                <a:cubicBezTo>
                  <a:pt x="17428" y="28627"/>
                  <a:pt x="14287" y="31810"/>
                  <a:pt x="14288" y="35719"/>
                </a:cubicBezTo>
                <a:lnTo>
                  <a:pt x="14297" y="169107"/>
                </a:lnTo>
                <a:cubicBezTo>
                  <a:pt x="14297" y="173060"/>
                  <a:pt x="17507" y="176251"/>
                  <a:pt x="21441" y="176251"/>
                </a:cubicBezTo>
                <a:lnTo>
                  <a:pt x="83525" y="176251"/>
                </a:lnTo>
                <a:cubicBezTo>
                  <a:pt x="85430" y="181404"/>
                  <a:pt x="88335" y="186242"/>
                  <a:pt x="92126" y="190538"/>
                </a:cubicBezTo>
                <a:lnTo>
                  <a:pt x="21450" y="190538"/>
                </a:lnTo>
                <a:close/>
                <a:moveTo>
                  <a:pt x="142856" y="81391"/>
                </a:moveTo>
                <a:cubicBezTo>
                  <a:pt x="148447" y="82420"/>
                  <a:pt x="153410" y="85201"/>
                  <a:pt x="157143" y="89173"/>
                </a:cubicBezTo>
                <a:cubicBezTo>
                  <a:pt x="161748" y="94028"/>
                  <a:pt x="164312" y="100465"/>
                  <a:pt x="164306" y="107156"/>
                </a:cubicBezTo>
                <a:cubicBezTo>
                  <a:pt x="164318" y="113845"/>
                  <a:pt x="161760" y="120282"/>
                  <a:pt x="157163" y="125139"/>
                </a:cubicBezTo>
                <a:cubicBezTo>
                  <a:pt x="152215" y="130385"/>
                  <a:pt x="145323" y="133356"/>
                  <a:pt x="138113" y="133350"/>
                </a:cubicBezTo>
                <a:cubicBezTo>
                  <a:pt x="123646" y="133337"/>
                  <a:pt x="111929" y="121598"/>
                  <a:pt x="111944" y="107131"/>
                </a:cubicBezTo>
                <a:cubicBezTo>
                  <a:pt x="111957" y="92666"/>
                  <a:pt x="123695" y="80949"/>
                  <a:pt x="138161" y="80963"/>
                </a:cubicBezTo>
                <a:cubicBezTo>
                  <a:pt x="139736" y="80964"/>
                  <a:pt x="141307" y="81107"/>
                  <a:pt x="142856" y="81391"/>
                </a:cubicBezTo>
                <a:close/>
                <a:moveTo>
                  <a:pt x="104623" y="142875"/>
                </a:moveTo>
                <a:lnTo>
                  <a:pt x="171450" y="142875"/>
                </a:lnTo>
                <a:cubicBezTo>
                  <a:pt x="179341" y="142875"/>
                  <a:pt x="185738" y="149272"/>
                  <a:pt x="185738" y="157163"/>
                </a:cubicBezTo>
                <a:lnTo>
                  <a:pt x="185738" y="161925"/>
                </a:lnTo>
                <a:cubicBezTo>
                  <a:pt x="185738" y="180699"/>
                  <a:pt x="168021" y="200025"/>
                  <a:pt x="138113" y="200025"/>
                </a:cubicBezTo>
                <a:cubicBezTo>
                  <a:pt x="124978" y="200025"/>
                  <a:pt x="114205" y="196310"/>
                  <a:pt x="106242" y="190548"/>
                </a:cubicBezTo>
                <a:cubicBezTo>
                  <a:pt x="101037" y="186852"/>
                  <a:pt x="96810" y="181945"/>
                  <a:pt x="93926" y="176251"/>
                </a:cubicBezTo>
                <a:cubicBezTo>
                  <a:pt x="91691" y="171804"/>
                  <a:pt x="90514" y="166902"/>
                  <a:pt x="90488" y="161925"/>
                </a:cubicBezTo>
                <a:lnTo>
                  <a:pt x="90488" y="157163"/>
                </a:lnTo>
                <a:cubicBezTo>
                  <a:pt x="90488" y="149323"/>
                  <a:pt x="96803" y="142948"/>
                  <a:pt x="104642" y="142875"/>
                </a:cubicBezTo>
                <a:close/>
                <a:moveTo>
                  <a:pt x="35700" y="95250"/>
                </a:moveTo>
                <a:lnTo>
                  <a:pt x="104413" y="95250"/>
                </a:lnTo>
                <a:cubicBezTo>
                  <a:pt x="102796" y="99830"/>
                  <a:pt x="102132" y="104692"/>
                  <a:pt x="102460" y="109538"/>
                </a:cubicBezTo>
                <a:lnTo>
                  <a:pt x="35700" y="109538"/>
                </a:lnTo>
                <a:cubicBezTo>
                  <a:pt x="31754" y="109537"/>
                  <a:pt x="28557" y="106337"/>
                  <a:pt x="28558" y="102392"/>
                </a:cubicBezTo>
                <a:cubicBezTo>
                  <a:pt x="28559" y="98823"/>
                  <a:pt x="31193" y="95803"/>
                  <a:pt x="34728" y="95317"/>
                </a:cubicBezTo>
                <a:lnTo>
                  <a:pt x="35700" y="95250"/>
                </a:lnTo>
                <a:close/>
                <a:moveTo>
                  <a:pt x="35700" y="133350"/>
                </a:moveTo>
                <a:lnTo>
                  <a:pt x="73790" y="133350"/>
                </a:lnTo>
                <a:cubicBezTo>
                  <a:pt x="77735" y="133351"/>
                  <a:pt x="80933" y="136550"/>
                  <a:pt x="80932" y="140496"/>
                </a:cubicBezTo>
                <a:cubicBezTo>
                  <a:pt x="80931" y="144065"/>
                  <a:pt x="78296" y="147084"/>
                  <a:pt x="74762" y="147571"/>
                </a:cubicBezTo>
                <a:lnTo>
                  <a:pt x="73790" y="147638"/>
                </a:lnTo>
                <a:lnTo>
                  <a:pt x="35700" y="147638"/>
                </a:lnTo>
                <a:cubicBezTo>
                  <a:pt x="31754" y="147637"/>
                  <a:pt x="28557" y="144437"/>
                  <a:pt x="28558" y="140492"/>
                </a:cubicBezTo>
                <a:cubicBezTo>
                  <a:pt x="28559" y="136923"/>
                  <a:pt x="31193" y="133903"/>
                  <a:pt x="34728" y="133417"/>
                </a:cubicBezTo>
                <a:lnTo>
                  <a:pt x="35700" y="133350"/>
                </a:lnTo>
                <a:close/>
                <a:moveTo>
                  <a:pt x="35700" y="57150"/>
                </a:moveTo>
                <a:lnTo>
                  <a:pt x="121425" y="57150"/>
                </a:lnTo>
                <a:cubicBezTo>
                  <a:pt x="125370" y="57156"/>
                  <a:pt x="128563" y="60360"/>
                  <a:pt x="128557" y="64305"/>
                </a:cubicBezTo>
                <a:cubicBezTo>
                  <a:pt x="128551" y="67870"/>
                  <a:pt x="125919" y="70885"/>
                  <a:pt x="122387" y="71371"/>
                </a:cubicBezTo>
                <a:lnTo>
                  <a:pt x="121425" y="71438"/>
                </a:lnTo>
                <a:lnTo>
                  <a:pt x="35700" y="71438"/>
                </a:lnTo>
                <a:cubicBezTo>
                  <a:pt x="31754" y="71436"/>
                  <a:pt x="28557" y="68237"/>
                  <a:pt x="28558" y="64292"/>
                </a:cubicBezTo>
                <a:cubicBezTo>
                  <a:pt x="28559" y="60723"/>
                  <a:pt x="31193" y="57703"/>
                  <a:pt x="34728" y="57217"/>
                </a:cubicBezTo>
                <a:lnTo>
                  <a:pt x="35700" y="57150"/>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0" name="Graphic 45">
            <a:extLst>
              <a:ext uri="{FF2B5EF4-FFF2-40B4-BE49-F238E27FC236}">
                <a16:creationId xmlns:a16="http://schemas.microsoft.com/office/drawing/2014/main" id="{47AF45BF-9688-08A0-E2E9-363955963FA2}"/>
              </a:ext>
              <a:ext uri="{C183D7F6-B498-43B3-948B-1728B52AA6E4}">
                <adec:decorative xmlns:adec="http://schemas.microsoft.com/office/drawing/2017/decorative" val="1"/>
              </a:ext>
            </a:extLst>
          </p:cNvPr>
          <p:cNvSpPr>
            <a:spLocks noChangeAspect="1"/>
          </p:cNvSpPr>
          <p:nvPr/>
        </p:nvSpPr>
        <p:spPr>
          <a:xfrm>
            <a:off x="920711" y="3709878"/>
            <a:ext cx="288964" cy="286424"/>
          </a:xfrm>
          <a:custGeom>
            <a:avLst/>
            <a:gdLst>
              <a:gd name="connsiteX0" fmla="*/ 164128 w 188567"/>
              <a:gd name="connsiteY0" fmla="*/ 0 h 186909"/>
              <a:gd name="connsiteX1" fmla="*/ 171272 w 188567"/>
              <a:gd name="connsiteY1" fmla="*/ 7144 h 186909"/>
              <a:gd name="connsiteX2" fmla="*/ 171272 w 188567"/>
              <a:gd name="connsiteY2" fmla="*/ 54769 h 186909"/>
              <a:gd name="connsiteX3" fmla="*/ 164128 w 188567"/>
              <a:gd name="connsiteY3" fmla="*/ 61913 h 186909"/>
              <a:gd name="connsiteX4" fmla="*/ 156984 w 188567"/>
              <a:gd name="connsiteY4" fmla="*/ 54769 h 186909"/>
              <a:gd name="connsiteX5" fmla="*/ 156984 w 188567"/>
              <a:gd name="connsiteY5" fmla="*/ 24384 h 186909"/>
              <a:gd name="connsiteX6" fmla="*/ 100120 w 188567"/>
              <a:gd name="connsiteY6" fmla="*/ 81248 h 186909"/>
              <a:gd name="connsiteX7" fmla="*/ 90024 w 188567"/>
              <a:gd name="connsiteY7" fmla="*/ 81248 h 186909"/>
              <a:gd name="connsiteX8" fmla="*/ 68878 w 188567"/>
              <a:gd name="connsiteY8" fmla="*/ 60103 h 186909"/>
              <a:gd name="connsiteX9" fmla="*/ 12014 w 188567"/>
              <a:gd name="connsiteY9" fmla="*/ 116967 h 186909"/>
              <a:gd name="connsiteX10" fmla="*/ 1917 w 188567"/>
              <a:gd name="connsiteY10" fmla="*/ 116611 h 186909"/>
              <a:gd name="connsiteX11" fmla="*/ 1917 w 188567"/>
              <a:gd name="connsiteY11" fmla="*/ 106871 h 186909"/>
              <a:gd name="connsiteX12" fmla="*/ 63830 w 188567"/>
              <a:gd name="connsiteY12" fmla="*/ 44958 h 186909"/>
              <a:gd name="connsiteX13" fmla="*/ 73926 w 188567"/>
              <a:gd name="connsiteY13" fmla="*/ 44958 h 186909"/>
              <a:gd name="connsiteX14" fmla="*/ 95072 w 188567"/>
              <a:gd name="connsiteY14" fmla="*/ 66103 h 186909"/>
              <a:gd name="connsiteX15" fmla="*/ 146888 w 188567"/>
              <a:gd name="connsiteY15" fmla="*/ 14288 h 186909"/>
              <a:gd name="connsiteX16" fmla="*/ 116503 w 188567"/>
              <a:gd name="connsiteY16" fmla="*/ 14288 h 186909"/>
              <a:gd name="connsiteX17" fmla="*/ 109359 w 188567"/>
              <a:gd name="connsiteY17" fmla="*/ 7144 h 186909"/>
              <a:gd name="connsiteX18" fmla="*/ 116503 w 188567"/>
              <a:gd name="connsiteY18" fmla="*/ 0 h 186909"/>
              <a:gd name="connsiteX19" fmla="*/ 164128 w 188567"/>
              <a:gd name="connsiteY19" fmla="*/ 0 h 186909"/>
              <a:gd name="connsiteX20" fmla="*/ 107245 w 188567"/>
              <a:gd name="connsiteY20" fmla="*/ 104537 h 186909"/>
              <a:gd name="connsiteX21" fmla="*/ 94238 w 188567"/>
              <a:gd name="connsiteY21" fmla="*/ 128130 h 186909"/>
              <a:gd name="connsiteX22" fmla="*/ 93529 w 188567"/>
              <a:gd name="connsiteY22" fmla="*/ 128321 h 186909"/>
              <a:gd name="connsiteX23" fmla="*/ 87957 w 188567"/>
              <a:gd name="connsiteY23" fmla="*/ 129692 h 186909"/>
              <a:gd name="connsiteX24" fmla="*/ 88014 w 188567"/>
              <a:gd name="connsiteY24" fmla="*/ 146904 h 186909"/>
              <a:gd name="connsiteX25" fmla="*/ 93157 w 188567"/>
              <a:gd name="connsiteY25" fmla="*/ 148142 h 186909"/>
              <a:gd name="connsiteX26" fmla="*/ 107216 w 188567"/>
              <a:gd name="connsiteY26" fmla="*/ 171123 h 186909"/>
              <a:gd name="connsiteX27" fmla="*/ 106969 w 188567"/>
              <a:gd name="connsiteY27" fmla="*/ 172050 h 186909"/>
              <a:gd name="connsiteX28" fmla="*/ 105187 w 188567"/>
              <a:gd name="connsiteY28" fmla="*/ 178070 h 186909"/>
              <a:gd name="connsiteX29" fmla="*/ 119332 w 188567"/>
              <a:gd name="connsiteY29" fmla="*/ 186842 h 186909"/>
              <a:gd name="connsiteX30" fmla="*/ 124028 w 188567"/>
              <a:gd name="connsiteY30" fmla="*/ 181908 h 186909"/>
              <a:gd name="connsiteX31" fmla="*/ 150960 w 188567"/>
              <a:gd name="connsiteY31" fmla="*/ 181227 h 186909"/>
              <a:gd name="connsiteX32" fmla="*/ 151641 w 188567"/>
              <a:gd name="connsiteY32" fmla="*/ 181908 h 186909"/>
              <a:gd name="connsiteX33" fmla="*/ 156394 w 188567"/>
              <a:gd name="connsiteY33" fmla="*/ 186909 h 186909"/>
              <a:gd name="connsiteX34" fmla="*/ 170519 w 188567"/>
              <a:gd name="connsiteY34" fmla="*/ 178213 h 186909"/>
              <a:gd name="connsiteX35" fmla="*/ 168624 w 188567"/>
              <a:gd name="connsiteY35" fmla="*/ 171679 h 186909"/>
              <a:gd name="connsiteX36" fmla="*/ 181647 w 188567"/>
              <a:gd name="connsiteY36" fmla="*/ 148095 h 186909"/>
              <a:gd name="connsiteX37" fmla="*/ 182359 w 188567"/>
              <a:gd name="connsiteY37" fmla="*/ 147904 h 186909"/>
              <a:gd name="connsiteX38" fmla="*/ 187912 w 188567"/>
              <a:gd name="connsiteY38" fmla="*/ 146533 h 186909"/>
              <a:gd name="connsiteX39" fmla="*/ 187855 w 188567"/>
              <a:gd name="connsiteY39" fmla="*/ 129311 h 186909"/>
              <a:gd name="connsiteX40" fmla="*/ 182721 w 188567"/>
              <a:gd name="connsiteY40" fmla="*/ 128073 h 186909"/>
              <a:gd name="connsiteX41" fmla="*/ 168662 w 188567"/>
              <a:gd name="connsiteY41" fmla="*/ 105092 h 186909"/>
              <a:gd name="connsiteX42" fmla="*/ 168910 w 188567"/>
              <a:gd name="connsiteY42" fmla="*/ 104165 h 186909"/>
              <a:gd name="connsiteX43" fmla="*/ 170681 w 188567"/>
              <a:gd name="connsiteY43" fmla="*/ 98165 h 186909"/>
              <a:gd name="connsiteX44" fmla="*/ 156546 w 188567"/>
              <a:gd name="connsiteY44" fmla="*/ 89373 h 186909"/>
              <a:gd name="connsiteX45" fmla="*/ 151850 w 188567"/>
              <a:gd name="connsiteY45" fmla="*/ 94317 h 186909"/>
              <a:gd name="connsiteX46" fmla="*/ 124918 w 188567"/>
              <a:gd name="connsiteY46" fmla="*/ 95007 h 186909"/>
              <a:gd name="connsiteX47" fmla="*/ 124228 w 188567"/>
              <a:gd name="connsiteY47" fmla="*/ 94317 h 186909"/>
              <a:gd name="connsiteX48" fmla="*/ 119484 w 188567"/>
              <a:gd name="connsiteY48" fmla="*/ 89316 h 186909"/>
              <a:gd name="connsiteX49" fmla="*/ 105359 w 188567"/>
              <a:gd name="connsiteY49" fmla="*/ 98003 h 186909"/>
              <a:gd name="connsiteX50" fmla="*/ 107245 w 188567"/>
              <a:gd name="connsiteY50" fmla="*/ 104537 h 186909"/>
              <a:gd name="connsiteX51" fmla="*/ 137934 w 188567"/>
              <a:gd name="connsiteY51" fmla="*/ 152400 h 186909"/>
              <a:gd name="connsiteX52" fmla="*/ 124123 w 188567"/>
              <a:gd name="connsiteY52" fmla="*/ 138113 h 186909"/>
              <a:gd name="connsiteX53" fmla="*/ 137934 w 188567"/>
              <a:gd name="connsiteY53" fmla="*/ 123825 h 186909"/>
              <a:gd name="connsiteX54" fmla="*/ 151746 w 188567"/>
              <a:gd name="connsiteY54" fmla="*/ 138113 h 186909"/>
              <a:gd name="connsiteX55" fmla="*/ 137934 w 188567"/>
              <a:gd name="connsiteY55" fmla="*/ 152400 h 18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8567" h="186909">
                <a:moveTo>
                  <a:pt x="164128" y="0"/>
                </a:moveTo>
                <a:cubicBezTo>
                  <a:pt x="168073" y="0"/>
                  <a:pt x="171272" y="3198"/>
                  <a:pt x="171272" y="7144"/>
                </a:cubicBezTo>
                <a:lnTo>
                  <a:pt x="171272" y="54769"/>
                </a:lnTo>
                <a:cubicBezTo>
                  <a:pt x="171272" y="58714"/>
                  <a:pt x="168073" y="61913"/>
                  <a:pt x="164128" y="61913"/>
                </a:cubicBezTo>
                <a:cubicBezTo>
                  <a:pt x="160183" y="61913"/>
                  <a:pt x="156984" y="58714"/>
                  <a:pt x="156984" y="54769"/>
                </a:cubicBezTo>
                <a:lnTo>
                  <a:pt x="156984" y="24384"/>
                </a:lnTo>
                <a:lnTo>
                  <a:pt x="100120" y="81248"/>
                </a:lnTo>
                <a:cubicBezTo>
                  <a:pt x="97331" y="84034"/>
                  <a:pt x="92812" y="84034"/>
                  <a:pt x="90024" y="81248"/>
                </a:cubicBezTo>
                <a:lnTo>
                  <a:pt x="68878" y="60103"/>
                </a:lnTo>
                <a:lnTo>
                  <a:pt x="12014" y="116967"/>
                </a:lnTo>
                <a:cubicBezTo>
                  <a:pt x="9127" y="119657"/>
                  <a:pt x="4607" y="119497"/>
                  <a:pt x="1917" y="116611"/>
                </a:cubicBezTo>
                <a:cubicBezTo>
                  <a:pt x="-639" y="113868"/>
                  <a:pt x="-639" y="109614"/>
                  <a:pt x="1917" y="106871"/>
                </a:cubicBezTo>
                <a:lnTo>
                  <a:pt x="63830" y="44958"/>
                </a:lnTo>
                <a:cubicBezTo>
                  <a:pt x="66619" y="42172"/>
                  <a:pt x="71137" y="42172"/>
                  <a:pt x="73926" y="44958"/>
                </a:cubicBezTo>
                <a:lnTo>
                  <a:pt x="95072" y="66103"/>
                </a:lnTo>
                <a:lnTo>
                  <a:pt x="146888" y="14288"/>
                </a:lnTo>
                <a:lnTo>
                  <a:pt x="116503" y="14288"/>
                </a:lnTo>
                <a:cubicBezTo>
                  <a:pt x="112558" y="14288"/>
                  <a:pt x="109359" y="11089"/>
                  <a:pt x="109359" y="7144"/>
                </a:cubicBezTo>
                <a:cubicBezTo>
                  <a:pt x="109359" y="3198"/>
                  <a:pt x="112558" y="0"/>
                  <a:pt x="116503" y="0"/>
                </a:cubicBezTo>
                <a:lnTo>
                  <a:pt x="164128" y="0"/>
                </a:lnTo>
                <a:close/>
                <a:moveTo>
                  <a:pt x="107245" y="104537"/>
                </a:moveTo>
                <a:cubicBezTo>
                  <a:pt x="110168" y="114644"/>
                  <a:pt x="104345" y="125207"/>
                  <a:pt x="94238" y="128130"/>
                </a:cubicBezTo>
                <a:cubicBezTo>
                  <a:pt x="94003" y="128198"/>
                  <a:pt x="93767" y="128262"/>
                  <a:pt x="93529" y="128321"/>
                </a:cubicBezTo>
                <a:lnTo>
                  <a:pt x="87957" y="129692"/>
                </a:lnTo>
                <a:cubicBezTo>
                  <a:pt x="87065" y="135397"/>
                  <a:pt x="87084" y="141206"/>
                  <a:pt x="88014" y="146904"/>
                </a:cubicBezTo>
                <a:lnTo>
                  <a:pt x="93157" y="148142"/>
                </a:lnTo>
                <a:cubicBezTo>
                  <a:pt x="103386" y="150606"/>
                  <a:pt x="109680" y="160895"/>
                  <a:pt x="107216" y="171123"/>
                </a:cubicBezTo>
                <a:cubicBezTo>
                  <a:pt x="107142" y="171435"/>
                  <a:pt x="107059" y="171743"/>
                  <a:pt x="106969" y="172050"/>
                </a:cubicBezTo>
                <a:lnTo>
                  <a:pt x="105187" y="178070"/>
                </a:lnTo>
                <a:cubicBezTo>
                  <a:pt x="109378" y="181747"/>
                  <a:pt x="114141" y="184728"/>
                  <a:pt x="119332" y="186842"/>
                </a:cubicBezTo>
                <a:lnTo>
                  <a:pt x="124028" y="181908"/>
                </a:lnTo>
                <a:cubicBezTo>
                  <a:pt x="131277" y="174284"/>
                  <a:pt x="143335" y="173979"/>
                  <a:pt x="150960" y="181227"/>
                </a:cubicBezTo>
                <a:cubicBezTo>
                  <a:pt x="151192" y="181448"/>
                  <a:pt x="151420" y="181676"/>
                  <a:pt x="151641" y="181908"/>
                </a:cubicBezTo>
                <a:lnTo>
                  <a:pt x="156394" y="186909"/>
                </a:lnTo>
                <a:cubicBezTo>
                  <a:pt x="161551" y="184812"/>
                  <a:pt x="166325" y="181873"/>
                  <a:pt x="170519" y="178213"/>
                </a:cubicBezTo>
                <a:lnTo>
                  <a:pt x="168624" y="171679"/>
                </a:lnTo>
                <a:cubicBezTo>
                  <a:pt x="165707" y="161570"/>
                  <a:pt x="171539" y="151011"/>
                  <a:pt x="181647" y="148095"/>
                </a:cubicBezTo>
                <a:cubicBezTo>
                  <a:pt x="181883" y="148027"/>
                  <a:pt x="182121" y="147963"/>
                  <a:pt x="182359" y="147904"/>
                </a:cubicBezTo>
                <a:lnTo>
                  <a:pt x="187912" y="146533"/>
                </a:lnTo>
                <a:cubicBezTo>
                  <a:pt x="188804" y="140825"/>
                  <a:pt x="188785" y="135013"/>
                  <a:pt x="187855" y="129311"/>
                </a:cubicBezTo>
                <a:lnTo>
                  <a:pt x="182721" y="128073"/>
                </a:lnTo>
                <a:cubicBezTo>
                  <a:pt x="172492" y="125609"/>
                  <a:pt x="166198" y="115320"/>
                  <a:pt x="168662" y="105092"/>
                </a:cubicBezTo>
                <a:cubicBezTo>
                  <a:pt x="168736" y="104781"/>
                  <a:pt x="168819" y="104472"/>
                  <a:pt x="168910" y="104165"/>
                </a:cubicBezTo>
                <a:lnTo>
                  <a:pt x="170681" y="98165"/>
                </a:lnTo>
                <a:cubicBezTo>
                  <a:pt x="166491" y="94469"/>
                  <a:pt x="161713" y="91498"/>
                  <a:pt x="156546" y="89373"/>
                </a:cubicBezTo>
                <a:lnTo>
                  <a:pt x="151850" y="94317"/>
                </a:lnTo>
                <a:cubicBezTo>
                  <a:pt x="144604" y="101944"/>
                  <a:pt x="132546" y="102254"/>
                  <a:pt x="124918" y="95007"/>
                </a:cubicBezTo>
                <a:cubicBezTo>
                  <a:pt x="124682" y="94783"/>
                  <a:pt x="124452" y="94553"/>
                  <a:pt x="124228" y="94317"/>
                </a:cubicBezTo>
                <a:lnTo>
                  <a:pt x="119484" y="89316"/>
                </a:lnTo>
                <a:cubicBezTo>
                  <a:pt x="114312" y="91411"/>
                  <a:pt x="109550" y="94364"/>
                  <a:pt x="105359" y="98003"/>
                </a:cubicBezTo>
                <a:lnTo>
                  <a:pt x="107245" y="104537"/>
                </a:lnTo>
                <a:close/>
                <a:moveTo>
                  <a:pt x="137934" y="152400"/>
                </a:moveTo>
                <a:cubicBezTo>
                  <a:pt x="130314" y="152400"/>
                  <a:pt x="124123" y="145999"/>
                  <a:pt x="124123" y="138113"/>
                </a:cubicBezTo>
                <a:cubicBezTo>
                  <a:pt x="124123" y="130216"/>
                  <a:pt x="130314" y="123825"/>
                  <a:pt x="137934" y="123825"/>
                </a:cubicBezTo>
                <a:cubicBezTo>
                  <a:pt x="145554" y="123825"/>
                  <a:pt x="151746" y="130216"/>
                  <a:pt x="151746" y="138113"/>
                </a:cubicBezTo>
                <a:cubicBezTo>
                  <a:pt x="151746" y="145999"/>
                  <a:pt x="145554" y="152400"/>
                  <a:pt x="137934" y="15240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6" name="Graphic 313">
            <a:extLst>
              <a:ext uri="{FF2B5EF4-FFF2-40B4-BE49-F238E27FC236}">
                <a16:creationId xmlns:a16="http://schemas.microsoft.com/office/drawing/2014/main" id="{807A584E-4481-AA57-1D66-97798699E2F8}"/>
              </a:ext>
              <a:ext uri="{C183D7F6-B498-43B3-948B-1728B52AA6E4}">
                <adec:decorative xmlns:adec="http://schemas.microsoft.com/office/drawing/2017/decorative" val="1"/>
              </a:ext>
            </a:extLst>
          </p:cNvPr>
          <p:cNvSpPr/>
          <p:nvPr/>
        </p:nvSpPr>
        <p:spPr>
          <a:xfrm>
            <a:off x="919416" y="4641840"/>
            <a:ext cx="291554" cy="291554"/>
          </a:xfrm>
          <a:custGeom>
            <a:avLst/>
            <a:gdLst>
              <a:gd name="connsiteX0" fmla="*/ 99031 w 316646"/>
              <a:gd name="connsiteY0" fmla="*/ 110826 h 316646"/>
              <a:gd name="connsiteX1" fmla="*/ 126738 w 316646"/>
              <a:gd name="connsiteY1" fmla="*/ 138533 h 316646"/>
              <a:gd name="connsiteX2" fmla="*/ 126738 w 316646"/>
              <a:gd name="connsiteY2" fmla="*/ 288940 h 316646"/>
              <a:gd name="connsiteX3" fmla="*/ 99031 w 316646"/>
              <a:gd name="connsiteY3" fmla="*/ 316647 h 316646"/>
              <a:gd name="connsiteX4" fmla="*/ 27707 w 316646"/>
              <a:gd name="connsiteY4" fmla="*/ 316647 h 316646"/>
              <a:gd name="connsiteX5" fmla="*/ 0 w 316646"/>
              <a:gd name="connsiteY5" fmla="*/ 288940 h 316646"/>
              <a:gd name="connsiteX6" fmla="*/ 0 w 316646"/>
              <a:gd name="connsiteY6" fmla="*/ 138533 h 316646"/>
              <a:gd name="connsiteX7" fmla="*/ 27707 w 316646"/>
              <a:gd name="connsiteY7" fmla="*/ 110826 h 316646"/>
              <a:gd name="connsiteX8" fmla="*/ 99031 w 316646"/>
              <a:gd name="connsiteY8" fmla="*/ 110826 h 316646"/>
              <a:gd name="connsiteX9" fmla="*/ 99031 w 316646"/>
              <a:gd name="connsiteY9" fmla="*/ 134575 h 316646"/>
              <a:gd name="connsiteX10" fmla="*/ 27707 w 316646"/>
              <a:gd name="connsiteY10" fmla="*/ 134575 h 316646"/>
              <a:gd name="connsiteX11" fmla="*/ 23749 w 316646"/>
              <a:gd name="connsiteY11" fmla="*/ 138533 h 316646"/>
              <a:gd name="connsiteX12" fmla="*/ 23749 w 316646"/>
              <a:gd name="connsiteY12" fmla="*/ 288940 h 316646"/>
              <a:gd name="connsiteX13" fmla="*/ 27707 w 316646"/>
              <a:gd name="connsiteY13" fmla="*/ 292898 h 316646"/>
              <a:gd name="connsiteX14" fmla="*/ 99031 w 316646"/>
              <a:gd name="connsiteY14" fmla="*/ 292898 h 316646"/>
              <a:gd name="connsiteX15" fmla="*/ 102989 w 316646"/>
              <a:gd name="connsiteY15" fmla="*/ 288940 h 316646"/>
              <a:gd name="connsiteX16" fmla="*/ 102989 w 316646"/>
              <a:gd name="connsiteY16" fmla="*/ 138533 h 316646"/>
              <a:gd name="connsiteX17" fmla="*/ 99031 w 316646"/>
              <a:gd name="connsiteY17" fmla="*/ 134575 h 316646"/>
              <a:gd name="connsiteX18" fmla="*/ 67287 w 316646"/>
              <a:gd name="connsiteY18" fmla="*/ 253317 h 316646"/>
              <a:gd name="connsiteX19" fmla="*/ 79158 w 316646"/>
              <a:gd name="connsiteY19" fmla="*/ 265195 h 316646"/>
              <a:gd name="connsiteX20" fmla="*/ 68902 w 316646"/>
              <a:gd name="connsiteY20" fmla="*/ 276955 h 316646"/>
              <a:gd name="connsiteX21" fmla="*/ 67287 w 316646"/>
              <a:gd name="connsiteY21" fmla="*/ 277066 h 316646"/>
              <a:gd name="connsiteX22" fmla="*/ 59371 w 316646"/>
              <a:gd name="connsiteY22" fmla="*/ 277066 h 316646"/>
              <a:gd name="connsiteX23" fmla="*/ 47501 w 316646"/>
              <a:gd name="connsiteY23" fmla="*/ 265188 h 316646"/>
              <a:gd name="connsiteX24" fmla="*/ 57756 w 316646"/>
              <a:gd name="connsiteY24" fmla="*/ 253428 h 316646"/>
              <a:gd name="connsiteX25" fmla="*/ 59371 w 316646"/>
              <a:gd name="connsiteY25" fmla="*/ 253317 h 316646"/>
              <a:gd name="connsiteX26" fmla="*/ 67287 w 316646"/>
              <a:gd name="connsiteY26" fmla="*/ 253317 h 316646"/>
              <a:gd name="connsiteX27" fmla="*/ 281024 w 316646"/>
              <a:gd name="connsiteY27" fmla="*/ 0 h 316646"/>
              <a:gd name="connsiteX28" fmla="*/ 316568 w 316646"/>
              <a:gd name="connsiteY28" fmla="*/ 33185 h 316646"/>
              <a:gd name="connsiteX29" fmla="*/ 316647 w 316646"/>
              <a:gd name="connsiteY29" fmla="*/ 35623 h 316646"/>
              <a:gd name="connsiteX30" fmla="*/ 316647 w 316646"/>
              <a:gd name="connsiteY30" fmla="*/ 178114 h 316646"/>
              <a:gd name="connsiteX31" fmla="*/ 283462 w 316646"/>
              <a:gd name="connsiteY31" fmla="*/ 213657 h 316646"/>
              <a:gd name="connsiteX32" fmla="*/ 281024 w 316646"/>
              <a:gd name="connsiteY32" fmla="*/ 213737 h 316646"/>
              <a:gd name="connsiteX33" fmla="*/ 221716 w 316646"/>
              <a:gd name="connsiteY33" fmla="*/ 213737 h 316646"/>
              <a:gd name="connsiteX34" fmla="*/ 221716 w 316646"/>
              <a:gd name="connsiteY34" fmla="*/ 245401 h 316646"/>
              <a:gd name="connsiteX35" fmla="*/ 241443 w 316646"/>
              <a:gd name="connsiteY35" fmla="*/ 245401 h 316646"/>
              <a:gd name="connsiteX36" fmla="*/ 253314 w 316646"/>
              <a:gd name="connsiteY36" fmla="*/ 257279 h 316646"/>
              <a:gd name="connsiteX37" fmla="*/ 243058 w 316646"/>
              <a:gd name="connsiteY37" fmla="*/ 269039 h 316646"/>
              <a:gd name="connsiteX38" fmla="*/ 241443 w 316646"/>
              <a:gd name="connsiteY38" fmla="*/ 269150 h 316646"/>
              <a:gd name="connsiteX39" fmla="*/ 142491 w 316646"/>
              <a:gd name="connsiteY39" fmla="*/ 269150 h 316646"/>
              <a:gd name="connsiteX40" fmla="*/ 142491 w 316646"/>
              <a:gd name="connsiteY40" fmla="*/ 245401 h 316646"/>
              <a:gd name="connsiteX41" fmla="*/ 197967 w 316646"/>
              <a:gd name="connsiteY41" fmla="*/ 245401 h 316646"/>
              <a:gd name="connsiteX42" fmla="*/ 197967 w 316646"/>
              <a:gd name="connsiteY42" fmla="*/ 213737 h 316646"/>
              <a:gd name="connsiteX43" fmla="*/ 142491 w 316646"/>
              <a:gd name="connsiteY43" fmla="*/ 213737 h 316646"/>
              <a:gd name="connsiteX44" fmla="*/ 142491 w 316646"/>
              <a:gd name="connsiteY44" fmla="*/ 189988 h 316646"/>
              <a:gd name="connsiteX45" fmla="*/ 281024 w 316646"/>
              <a:gd name="connsiteY45" fmla="*/ 189988 h 316646"/>
              <a:gd name="connsiteX46" fmla="*/ 292787 w 316646"/>
              <a:gd name="connsiteY46" fmla="*/ 179729 h 316646"/>
              <a:gd name="connsiteX47" fmla="*/ 292898 w 316646"/>
              <a:gd name="connsiteY47" fmla="*/ 178114 h 316646"/>
              <a:gd name="connsiteX48" fmla="*/ 292898 w 316646"/>
              <a:gd name="connsiteY48" fmla="*/ 35623 h 316646"/>
              <a:gd name="connsiteX49" fmla="*/ 281024 w 316646"/>
              <a:gd name="connsiteY49" fmla="*/ 23749 h 316646"/>
              <a:gd name="connsiteX50" fmla="*/ 67287 w 316646"/>
              <a:gd name="connsiteY50" fmla="*/ 23749 h 316646"/>
              <a:gd name="connsiteX51" fmla="*/ 55524 w 316646"/>
              <a:gd name="connsiteY51" fmla="*/ 34008 h 316646"/>
              <a:gd name="connsiteX52" fmla="*/ 55413 w 316646"/>
              <a:gd name="connsiteY52" fmla="*/ 35623 h 316646"/>
              <a:gd name="connsiteX53" fmla="*/ 55413 w 316646"/>
              <a:gd name="connsiteY53" fmla="*/ 94994 h 316646"/>
              <a:gd name="connsiteX54" fmla="*/ 31665 w 316646"/>
              <a:gd name="connsiteY54" fmla="*/ 94994 h 316646"/>
              <a:gd name="connsiteX55" fmla="*/ 31665 w 316646"/>
              <a:gd name="connsiteY55" fmla="*/ 35623 h 316646"/>
              <a:gd name="connsiteX56" fmla="*/ 64849 w 316646"/>
              <a:gd name="connsiteY56" fmla="*/ 79 h 316646"/>
              <a:gd name="connsiteX57" fmla="*/ 67287 w 316646"/>
              <a:gd name="connsiteY57" fmla="*/ 0 h 316646"/>
              <a:gd name="connsiteX58" fmla="*/ 281024 w 316646"/>
              <a:gd name="connsiteY58" fmla="*/ 0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16646" h="316646">
                <a:moveTo>
                  <a:pt x="99031" y="110826"/>
                </a:moveTo>
                <a:cubicBezTo>
                  <a:pt x="114325" y="110826"/>
                  <a:pt x="126738" y="123223"/>
                  <a:pt x="126738" y="138533"/>
                </a:cubicBezTo>
                <a:lnTo>
                  <a:pt x="126738" y="288940"/>
                </a:lnTo>
                <a:cubicBezTo>
                  <a:pt x="126738" y="304242"/>
                  <a:pt x="114333" y="316647"/>
                  <a:pt x="99031" y="316647"/>
                </a:cubicBezTo>
                <a:lnTo>
                  <a:pt x="27707" y="316647"/>
                </a:lnTo>
                <a:cubicBezTo>
                  <a:pt x="12405" y="316647"/>
                  <a:pt x="0" y="304242"/>
                  <a:pt x="0" y="288940"/>
                </a:cubicBezTo>
                <a:lnTo>
                  <a:pt x="0" y="138533"/>
                </a:lnTo>
                <a:cubicBezTo>
                  <a:pt x="0" y="123223"/>
                  <a:pt x="12413" y="110826"/>
                  <a:pt x="27707" y="110826"/>
                </a:cubicBezTo>
                <a:lnTo>
                  <a:pt x="99031" y="110826"/>
                </a:lnTo>
                <a:close/>
                <a:moveTo>
                  <a:pt x="99031" y="134575"/>
                </a:moveTo>
                <a:lnTo>
                  <a:pt x="27707" y="134575"/>
                </a:lnTo>
                <a:cubicBezTo>
                  <a:pt x="25521" y="134575"/>
                  <a:pt x="23749" y="136347"/>
                  <a:pt x="23749" y="138533"/>
                </a:cubicBezTo>
                <a:lnTo>
                  <a:pt x="23749" y="288940"/>
                </a:lnTo>
                <a:cubicBezTo>
                  <a:pt x="23749" y="291125"/>
                  <a:pt x="25522" y="292898"/>
                  <a:pt x="27707" y="292898"/>
                </a:cubicBezTo>
                <a:lnTo>
                  <a:pt x="99031" y="292898"/>
                </a:lnTo>
                <a:cubicBezTo>
                  <a:pt x="101217" y="292898"/>
                  <a:pt x="102989" y="291126"/>
                  <a:pt x="102989" y="288940"/>
                </a:cubicBezTo>
                <a:lnTo>
                  <a:pt x="102989" y="138533"/>
                </a:lnTo>
                <a:cubicBezTo>
                  <a:pt x="102989" y="136347"/>
                  <a:pt x="101217" y="134575"/>
                  <a:pt x="99031" y="134575"/>
                </a:cubicBezTo>
                <a:close/>
                <a:moveTo>
                  <a:pt x="67287" y="253317"/>
                </a:moveTo>
                <a:cubicBezTo>
                  <a:pt x="73845" y="253319"/>
                  <a:pt x="79160" y="258637"/>
                  <a:pt x="79158" y="265195"/>
                </a:cubicBezTo>
                <a:cubicBezTo>
                  <a:pt x="79156" y="271126"/>
                  <a:pt x="74778" y="276147"/>
                  <a:pt x="68902" y="276955"/>
                </a:cubicBezTo>
                <a:lnTo>
                  <a:pt x="67287" y="277066"/>
                </a:lnTo>
                <a:lnTo>
                  <a:pt x="59371" y="277066"/>
                </a:lnTo>
                <a:cubicBezTo>
                  <a:pt x="52813" y="277064"/>
                  <a:pt x="47499" y="271746"/>
                  <a:pt x="47501" y="265188"/>
                </a:cubicBezTo>
                <a:cubicBezTo>
                  <a:pt x="47502" y="259257"/>
                  <a:pt x="51881" y="254237"/>
                  <a:pt x="57756" y="253428"/>
                </a:cubicBezTo>
                <a:lnTo>
                  <a:pt x="59371" y="253317"/>
                </a:lnTo>
                <a:lnTo>
                  <a:pt x="67287" y="253317"/>
                </a:lnTo>
                <a:close/>
                <a:moveTo>
                  <a:pt x="281024" y="0"/>
                </a:moveTo>
                <a:cubicBezTo>
                  <a:pt x="299753" y="-2"/>
                  <a:pt x="315286" y="14499"/>
                  <a:pt x="316568" y="33185"/>
                </a:cubicBezTo>
                <a:lnTo>
                  <a:pt x="316647" y="35623"/>
                </a:lnTo>
                <a:lnTo>
                  <a:pt x="316647" y="178114"/>
                </a:lnTo>
                <a:cubicBezTo>
                  <a:pt x="316649" y="196843"/>
                  <a:pt x="302147" y="212375"/>
                  <a:pt x="283462" y="213657"/>
                </a:cubicBezTo>
                <a:lnTo>
                  <a:pt x="281024" y="213737"/>
                </a:lnTo>
                <a:lnTo>
                  <a:pt x="221716" y="213737"/>
                </a:lnTo>
                <a:lnTo>
                  <a:pt x="221716" y="245401"/>
                </a:lnTo>
                <a:lnTo>
                  <a:pt x="241443" y="245401"/>
                </a:lnTo>
                <a:cubicBezTo>
                  <a:pt x="248001" y="245403"/>
                  <a:pt x="253316" y="250721"/>
                  <a:pt x="253314" y="257279"/>
                </a:cubicBezTo>
                <a:cubicBezTo>
                  <a:pt x="253312" y="263210"/>
                  <a:pt x="248934" y="268230"/>
                  <a:pt x="243058" y="269039"/>
                </a:cubicBezTo>
                <a:lnTo>
                  <a:pt x="241443" y="269150"/>
                </a:lnTo>
                <a:lnTo>
                  <a:pt x="142491" y="269150"/>
                </a:lnTo>
                <a:lnTo>
                  <a:pt x="142491" y="245401"/>
                </a:lnTo>
                <a:lnTo>
                  <a:pt x="197967" y="245401"/>
                </a:lnTo>
                <a:lnTo>
                  <a:pt x="197967" y="213737"/>
                </a:lnTo>
                <a:lnTo>
                  <a:pt x="142491" y="213737"/>
                </a:lnTo>
                <a:lnTo>
                  <a:pt x="142491" y="189988"/>
                </a:lnTo>
                <a:lnTo>
                  <a:pt x="281024" y="189988"/>
                </a:lnTo>
                <a:cubicBezTo>
                  <a:pt x="286958" y="189988"/>
                  <a:pt x="291980" y="185607"/>
                  <a:pt x="292787" y="179729"/>
                </a:cubicBezTo>
                <a:lnTo>
                  <a:pt x="292898" y="178114"/>
                </a:lnTo>
                <a:lnTo>
                  <a:pt x="292898" y="35623"/>
                </a:lnTo>
                <a:cubicBezTo>
                  <a:pt x="292898" y="29065"/>
                  <a:pt x="287582" y="23749"/>
                  <a:pt x="281024" y="23749"/>
                </a:cubicBezTo>
                <a:lnTo>
                  <a:pt x="67287" y="23749"/>
                </a:lnTo>
                <a:cubicBezTo>
                  <a:pt x="61354" y="23749"/>
                  <a:pt x="56331" y="28129"/>
                  <a:pt x="55524" y="34008"/>
                </a:cubicBezTo>
                <a:lnTo>
                  <a:pt x="55413" y="35623"/>
                </a:lnTo>
                <a:lnTo>
                  <a:pt x="55413" y="94994"/>
                </a:lnTo>
                <a:lnTo>
                  <a:pt x="31665" y="94994"/>
                </a:lnTo>
                <a:lnTo>
                  <a:pt x="31665" y="35623"/>
                </a:lnTo>
                <a:cubicBezTo>
                  <a:pt x="31662" y="16893"/>
                  <a:pt x="46164" y="1361"/>
                  <a:pt x="64849" y="79"/>
                </a:cubicBezTo>
                <a:lnTo>
                  <a:pt x="67287" y="0"/>
                </a:lnTo>
                <a:lnTo>
                  <a:pt x="281024" y="0"/>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7" name="Graphic 98">
            <a:extLst>
              <a:ext uri="{FF2B5EF4-FFF2-40B4-BE49-F238E27FC236}">
                <a16:creationId xmlns:a16="http://schemas.microsoft.com/office/drawing/2014/main" id="{7B5A8A5E-ADD1-0265-4748-324AB4DC611B}"/>
              </a:ext>
              <a:ext uri="{C183D7F6-B498-43B3-948B-1728B52AA6E4}">
                <adec:decorative xmlns:adec="http://schemas.microsoft.com/office/drawing/2017/decorative" val="1"/>
              </a:ext>
            </a:extLst>
          </p:cNvPr>
          <p:cNvSpPr/>
          <p:nvPr/>
        </p:nvSpPr>
        <p:spPr>
          <a:xfrm>
            <a:off x="924808" y="5595824"/>
            <a:ext cx="280770" cy="252646"/>
          </a:xfrm>
          <a:custGeom>
            <a:avLst/>
            <a:gdLst>
              <a:gd name="connsiteX0" fmla="*/ 254949 w 318507"/>
              <a:gd name="connsiteY0" fmla="*/ 131292 h 286604"/>
              <a:gd name="connsiteX1" fmla="*/ 262963 w 318507"/>
              <a:gd name="connsiteY1" fmla="*/ 112392 h 286604"/>
              <a:gd name="connsiteX2" fmla="*/ 284556 w 318507"/>
              <a:gd name="connsiteY2" fmla="*/ 100548 h 286604"/>
              <a:gd name="connsiteX3" fmla="*/ 286443 w 318507"/>
              <a:gd name="connsiteY3" fmla="*/ 101045 h 286604"/>
              <a:gd name="connsiteX4" fmla="*/ 296480 w 318507"/>
              <a:gd name="connsiteY4" fmla="*/ 104252 h 286604"/>
              <a:gd name="connsiteX5" fmla="*/ 316513 w 318507"/>
              <a:gd name="connsiteY5" fmla="*/ 126661 h 286604"/>
              <a:gd name="connsiteX6" fmla="*/ 295460 w 318507"/>
              <a:gd name="connsiteY6" fmla="*/ 219583 h 286604"/>
              <a:gd name="connsiteX7" fmla="*/ 230177 w 318507"/>
              <a:gd name="connsiteY7" fmla="*/ 285339 h 286604"/>
              <a:gd name="connsiteX8" fmla="*/ 203690 w 318507"/>
              <a:gd name="connsiteY8" fmla="*/ 279888 h 286604"/>
              <a:gd name="connsiteX9" fmla="*/ 201728 w 318507"/>
              <a:gd name="connsiteY9" fmla="*/ 278086 h 286604"/>
              <a:gd name="connsiteX10" fmla="*/ 194105 w 318507"/>
              <a:gd name="connsiteY10" fmla="*/ 270433 h 286604"/>
              <a:gd name="connsiteX11" fmla="*/ 190568 w 318507"/>
              <a:gd name="connsiteY11" fmla="*/ 245101 h 286604"/>
              <a:gd name="connsiteX12" fmla="*/ 191693 w 318507"/>
              <a:gd name="connsiteY12" fmla="*/ 243251 h 286604"/>
              <a:gd name="connsiteX13" fmla="*/ 203182 w 318507"/>
              <a:gd name="connsiteY13" fmla="*/ 226372 h 286604"/>
              <a:gd name="connsiteX14" fmla="*/ 222886 w 318507"/>
              <a:gd name="connsiteY14" fmla="*/ 218176 h 286604"/>
              <a:gd name="connsiteX15" fmla="*/ 224908 w 318507"/>
              <a:gd name="connsiteY15" fmla="*/ 218727 h 286604"/>
              <a:gd name="connsiteX16" fmla="*/ 246117 w 318507"/>
              <a:gd name="connsiteY16" fmla="*/ 225800 h 286604"/>
              <a:gd name="connsiteX17" fmla="*/ 267290 w 318507"/>
              <a:gd name="connsiteY17" fmla="*/ 201615 h 286604"/>
              <a:gd name="connsiteX18" fmla="*/ 276793 w 318507"/>
              <a:gd name="connsiteY18" fmla="*/ 176285 h 286604"/>
              <a:gd name="connsiteX19" fmla="*/ 277400 w 318507"/>
              <a:gd name="connsiteY19" fmla="*/ 171998 h 286604"/>
              <a:gd name="connsiteX20" fmla="*/ 259740 w 318507"/>
              <a:gd name="connsiteY20" fmla="*/ 155237 h 286604"/>
              <a:gd name="connsiteX21" fmla="*/ 254187 w 318507"/>
              <a:gd name="connsiteY21" fmla="*/ 133378 h 286604"/>
              <a:gd name="connsiteX22" fmla="*/ 254949 w 318507"/>
              <a:gd name="connsiteY22" fmla="*/ 131292 h 286604"/>
              <a:gd name="connsiteX23" fmla="*/ 262963 w 318507"/>
              <a:gd name="connsiteY23" fmla="*/ 112392 h 286604"/>
              <a:gd name="connsiteX24" fmla="*/ 254949 w 318507"/>
              <a:gd name="connsiteY24" fmla="*/ 131292 h 286604"/>
              <a:gd name="connsiteX25" fmla="*/ 282575 w 318507"/>
              <a:gd name="connsiteY25" fmla="*/ 0 h 286604"/>
              <a:gd name="connsiteX26" fmla="*/ 318403 w 318507"/>
              <a:gd name="connsiteY26" fmla="*/ 35829 h 286604"/>
              <a:gd name="connsiteX27" fmla="*/ 318413 w 318507"/>
              <a:gd name="connsiteY27" fmla="*/ 99190 h 286604"/>
              <a:gd name="connsiteX28" fmla="*/ 304496 w 318507"/>
              <a:gd name="connsiteY28" fmla="*/ 90233 h 286604"/>
              <a:gd name="connsiteX29" fmla="*/ 301319 w 318507"/>
              <a:gd name="connsiteY29" fmla="*/ 89083 h 286604"/>
              <a:gd name="connsiteX30" fmla="*/ 294511 w 318507"/>
              <a:gd name="connsiteY30" fmla="*/ 86896 h 286604"/>
              <a:gd name="connsiteX31" fmla="*/ 294518 w 318507"/>
              <a:gd name="connsiteY31" fmla="*/ 35829 h 286604"/>
              <a:gd name="connsiteX32" fmla="*/ 282575 w 318507"/>
              <a:gd name="connsiteY32" fmla="*/ 23886 h 286604"/>
              <a:gd name="connsiteX33" fmla="*/ 35829 w 318507"/>
              <a:gd name="connsiteY33" fmla="*/ 23886 h 286604"/>
              <a:gd name="connsiteX34" fmla="*/ 23886 w 318507"/>
              <a:gd name="connsiteY34" fmla="*/ 35829 h 286604"/>
              <a:gd name="connsiteX35" fmla="*/ 23886 w 318507"/>
              <a:gd name="connsiteY35" fmla="*/ 219026 h 286604"/>
              <a:gd name="connsiteX36" fmla="*/ 35829 w 318507"/>
              <a:gd name="connsiteY36" fmla="*/ 230969 h 286604"/>
              <a:gd name="connsiteX37" fmla="*/ 79603 w 318507"/>
              <a:gd name="connsiteY37" fmla="*/ 230959 h 286604"/>
              <a:gd name="connsiteX38" fmla="*/ 79619 w 318507"/>
              <a:gd name="connsiteY38" fmla="*/ 187105 h 286604"/>
              <a:gd name="connsiteX39" fmla="*/ 105200 w 318507"/>
              <a:gd name="connsiteY39" fmla="*/ 159331 h 286604"/>
              <a:gd name="connsiteX40" fmla="*/ 107486 w 318507"/>
              <a:gd name="connsiteY40" fmla="*/ 159238 h 286604"/>
              <a:gd name="connsiteX41" fmla="*/ 210906 w 318507"/>
              <a:gd name="connsiteY41" fmla="*/ 159238 h 286604"/>
              <a:gd name="connsiteX42" fmla="*/ 238681 w 318507"/>
              <a:gd name="connsiteY42" fmla="*/ 184820 h 286604"/>
              <a:gd name="connsiteX43" fmla="*/ 238773 w 318507"/>
              <a:gd name="connsiteY43" fmla="*/ 187105 h 286604"/>
              <a:gd name="connsiteX44" fmla="*/ 238762 w 318507"/>
              <a:gd name="connsiteY44" fmla="*/ 206564 h 286604"/>
              <a:gd name="connsiteX45" fmla="*/ 229939 w 318507"/>
              <a:gd name="connsiteY45" fmla="*/ 203621 h 286604"/>
              <a:gd name="connsiteX46" fmla="*/ 227302 w 318507"/>
              <a:gd name="connsiteY46" fmla="*/ 202855 h 286604"/>
              <a:gd name="connsiteX47" fmla="*/ 214876 w 318507"/>
              <a:gd name="connsiteY47" fmla="*/ 202097 h 286604"/>
              <a:gd name="connsiteX48" fmla="*/ 214887 w 318507"/>
              <a:gd name="connsiteY48" fmla="*/ 187105 h 286604"/>
              <a:gd name="connsiteX49" fmla="*/ 211819 w 318507"/>
              <a:gd name="connsiteY49" fmla="*/ 183229 h 286604"/>
              <a:gd name="connsiteX50" fmla="*/ 210906 w 318507"/>
              <a:gd name="connsiteY50" fmla="*/ 183124 h 286604"/>
              <a:gd name="connsiteX51" fmla="*/ 107486 w 318507"/>
              <a:gd name="connsiteY51" fmla="*/ 183124 h 286604"/>
              <a:gd name="connsiteX52" fmla="*/ 103610 w 318507"/>
              <a:gd name="connsiteY52" fmla="*/ 186193 h 286604"/>
              <a:gd name="connsiteX53" fmla="*/ 103505 w 318507"/>
              <a:gd name="connsiteY53" fmla="*/ 187105 h 286604"/>
              <a:gd name="connsiteX54" fmla="*/ 103489 w 318507"/>
              <a:gd name="connsiteY54" fmla="*/ 230959 h 286604"/>
              <a:gd name="connsiteX55" fmla="*/ 180783 w 318507"/>
              <a:gd name="connsiteY55" fmla="*/ 230959 h 286604"/>
              <a:gd name="connsiteX56" fmla="*/ 178522 w 318507"/>
              <a:gd name="connsiteY56" fmla="*/ 234291 h 286604"/>
              <a:gd name="connsiteX57" fmla="*/ 176963 w 318507"/>
              <a:gd name="connsiteY57" fmla="*/ 236791 h 286604"/>
              <a:gd name="connsiteX58" fmla="*/ 172068 w 318507"/>
              <a:gd name="connsiteY58" fmla="*/ 254851 h 286604"/>
              <a:gd name="connsiteX59" fmla="*/ 35829 w 318507"/>
              <a:gd name="connsiteY59" fmla="*/ 254855 h 286604"/>
              <a:gd name="connsiteX60" fmla="*/ 0 w 318507"/>
              <a:gd name="connsiteY60" fmla="*/ 219026 h 286604"/>
              <a:gd name="connsiteX61" fmla="*/ 0 w 318507"/>
              <a:gd name="connsiteY61" fmla="*/ 35829 h 286604"/>
              <a:gd name="connsiteX62" fmla="*/ 35829 w 318507"/>
              <a:gd name="connsiteY62" fmla="*/ 0 h 286604"/>
              <a:gd name="connsiteX63" fmla="*/ 282575 w 318507"/>
              <a:gd name="connsiteY63" fmla="*/ 0 h 286604"/>
              <a:gd name="connsiteX64" fmla="*/ 159238 w 318507"/>
              <a:gd name="connsiteY64" fmla="*/ 47779 h 286604"/>
              <a:gd name="connsiteX65" fmla="*/ 207010 w 318507"/>
              <a:gd name="connsiteY65" fmla="*/ 95551 h 286604"/>
              <a:gd name="connsiteX66" fmla="*/ 159238 w 318507"/>
              <a:gd name="connsiteY66" fmla="*/ 143322 h 286604"/>
              <a:gd name="connsiteX67" fmla="*/ 111467 w 318507"/>
              <a:gd name="connsiteY67" fmla="*/ 95551 h 286604"/>
              <a:gd name="connsiteX68" fmla="*/ 159238 w 318507"/>
              <a:gd name="connsiteY68" fmla="*/ 47779 h 286604"/>
              <a:gd name="connsiteX69" fmla="*/ 159238 w 318507"/>
              <a:gd name="connsiteY69" fmla="*/ 71665 h 286604"/>
              <a:gd name="connsiteX70" fmla="*/ 135353 w 318507"/>
              <a:gd name="connsiteY70" fmla="*/ 95551 h 286604"/>
              <a:gd name="connsiteX71" fmla="*/ 159238 w 318507"/>
              <a:gd name="connsiteY71" fmla="*/ 119437 h 286604"/>
              <a:gd name="connsiteX72" fmla="*/ 183124 w 318507"/>
              <a:gd name="connsiteY72" fmla="*/ 95551 h 286604"/>
              <a:gd name="connsiteX73" fmla="*/ 159238 w 318507"/>
              <a:gd name="connsiteY73" fmla="*/ 71665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8507" h="286604">
                <a:moveTo>
                  <a:pt x="254949" y="131292"/>
                </a:moveTo>
                <a:lnTo>
                  <a:pt x="262963" y="112392"/>
                </a:lnTo>
                <a:cubicBezTo>
                  <a:pt x="266723" y="103529"/>
                  <a:pt x="275726" y="98707"/>
                  <a:pt x="284556" y="100548"/>
                </a:cubicBezTo>
                <a:lnTo>
                  <a:pt x="286443" y="101045"/>
                </a:lnTo>
                <a:lnTo>
                  <a:pt x="296480" y="104252"/>
                </a:lnTo>
                <a:cubicBezTo>
                  <a:pt x="306430" y="107432"/>
                  <a:pt x="314051" y="115956"/>
                  <a:pt x="316513" y="126661"/>
                </a:cubicBezTo>
                <a:cubicBezTo>
                  <a:pt x="322362" y="152101"/>
                  <a:pt x="315344" y="183075"/>
                  <a:pt x="295460" y="219583"/>
                </a:cubicBezTo>
                <a:cubicBezTo>
                  <a:pt x="275607" y="256038"/>
                  <a:pt x="253845" y="277955"/>
                  <a:pt x="230177" y="285339"/>
                </a:cubicBezTo>
                <a:cubicBezTo>
                  <a:pt x="220988" y="288205"/>
                  <a:pt x="211115" y="286123"/>
                  <a:pt x="203690" y="279888"/>
                </a:cubicBezTo>
                <a:lnTo>
                  <a:pt x="201728" y="278086"/>
                </a:lnTo>
                <a:lnTo>
                  <a:pt x="194105" y="270433"/>
                </a:lnTo>
                <a:cubicBezTo>
                  <a:pt x="187500" y="263801"/>
                  <a:pt x="186138" y="253310"/>
                  <a:pt x="190568" y="245101"/>
                </a:cubicBezTo>
                <a:lnTo>
                  <a:pt x="191693" y="243251"/>
                </a:lnTo>
                <a:lnTo>
                  <a:pt x="203182" y="226372"/>
                </a:lnTo>
                <a:cubicBezTo>
                  <a:pt x="207701" y="219731"/>
                  <a:pt x="215435" y="216588"/>
                  <a:pt x="222886" y="218176"/>
                </a:cubicBezTo>
                <a:lnTo>
                  <a:pt x="224908" y="218727"/>
                </a:lnTo>
                <a:lnTo>
                  <a:pt x="246117" y="225800"/>
                </a:lnTo>
                <a:cubicBezTo>
                  <a:pt x="254581" y="219395"/>
                  <a:pt x="261638" y="211333"/>
                  <a:pt x="267290" y="201615"/>
                </a:cubicBezTo>
                <a:cubicBezTo>
                  <a:pt x="272132" y="193284"/>
                  <a:pt x="275301" y="184841"/>
                  <a:pt x="276793" y="176285"/>
                </a:cubicBezTo>
                <a:lnTo>
                  <a:pt x="277400" y="171998"/>
                </a:lnTo>
                <a:lnTo>
                  <a:pt x="259740" y="155237"/>
                </a:lnTo>
                <a:cubicBezTo>
                  <a:pt x="253923" y="149714"/>
                  <a:pt x="251810" y="141117"/>
                  <a:pt x="254187" y="133378"/>
                </a:cubicBezTo>
                <a:lnTo>
                  <a:pt x="254949" y="131292"/>
                </a:lnTo>
                <a:lnTo>
                  <a:pt x="262963" y="112392"/>
                </a:lnTo>
                <a:lnTo>
                  <a:pt x="254949" y="131292"/>
                </a:lnTo>
                <a:close/>
                <a:moveTo>
                  <a:pt x="282575" y="0"/>
                </a:moveTo>
                <a:cubicBezTo>
                  <a:pt x="302362" y="0"/>
                  <a:pt x="318403" y="16041"/>
                  <a:pt x="318403" y="35829"/>
                </a:cubicBezTo>
                <a:lnTo>
                  <a:pt x="318413" y="99190"/>
                </a:lnTo>
                <a:cubicBezTo>
                  <a:pt x="314391" y="95399"/>
                  <a:pt x="309693" y="92342"/>
                  <a:pt x="304496" y="90233"/>
                </a:cubicBezTo>
                <a:lnTo>
                  <a:pt x="301319" y="89083"/>
                </a:lnTo>
                <a:lnTo>
                  <a:pt x="294511" y="86896"/>
                </a:lnTo>
                <a:lnTo>
                  <a:pt x="294518" y="35829"/>
                </a:lnTo>
                <a:cubicBezTo>
                  <a:pt x="294518" y="29233"/>
                  <a:pt x="289170" y="23886"/>
                  <a:pt x="282575" y="23886"/>
                </a:cubicBezTo>
                <a:lnTo>
                  <a:pt x="35829" y="23886"/>
                </a:lnTo>
                <a:cubicBezTo>
                  <a:pt x="29233" y="23886"/>
                  <a:pt x="23886" y="29233"/>
                  <a:pt x="23886" y="35829"/>
                </a:cubicBezTo>
                <a:lnTo>
                  <a:pt x="23886" y="219026"/>
                </a:lnTo>
                <a:cubicBezTo>
                  <a:pt x="23886" y="225622"/>
                  <a:pt x="29233" y="230969"/>
                  <a:pt x="35829" y="230969"/>
                </a:cubicBezTo>
                <a:lnTo>
                  <a:pt x="79603" y="230959"/>
                </a:lnTo>
                <a:lnTo>
                  <a:pt x="79619" y="187105"/>
                </a:lnTo>
                <a:cubicBezTo>
                  <a:pt x="79619" y="172484"/>
                  <a:pt x="90879" y="160493"/>
                  <a:pt x="105200" y="159331"/>
                </a:cubicBezTo>
                <a:lnTo>
                  <a:pt x="107486" y="159238"/>
                </a:lnTo>
                <a:lnTo>
                  <a:pt x="210906" y="159238"/>
                </a:lnTo>
                <a:cubicBezTo>
                  <a:pt x="225528" y="159238"/>
                  <a:pt x="237518" y="170498"/>
                  <a:pt x="238681" y="184820"/>
                </a:cubicBezTo>
                <a:lnTo>
                  <a:pt x="238773" y="187105"/>
                </a:lnTo>
                <a:lnTo>
                  <a:pt x="238762" y="206564"/>
                </a:lnTo>
                <a:lnTo>
                  <a:pt x="229939" y="203621"/>
                </a:lnTo>
                <a:lnTo>
                  <a:pt x="227302" y="202855"/>
                </a:lnTo>
                <a:cubicBezTo>
                  <a:pt x="223158" y="201828"/>
                  <a:pt x="218957" y="201597"/>
                  <a:pt x="214876" y="202097"/>
                </a:cubicBezTo>
                <a:lnTo>
                  <a:pt x="214887" y="187105"/>
                </a:lnTo>
                <a:cubicBezTo>
                  <a:pt x="214887" y="185221"/>
                  <a:pt x="213578" y="183642"/>
                  <a:pt x="211819" y="183229"/>
                </a:cubicBezTo>
                <a:lnTo>
                  <a:pt x="210906" y="183124"/>
                </a:lnTo>
                <a:lnTo>
                  <a:pt x="107486" y="183124"/>
                </a:lnTo>
                <a:cubicBezTo>
                  <a:pt x="105601" y="183124"/>
                  <a:pt x="104023" y="184433"/>
                  <a:pt x="103610" y="186193"/>
                </a:cubicBezTo>
                <a:lnTo>
                  <a:pt x="103505" y="187105"/>
                </a:lnTo>
                <a:lnTo>
                  <a:pt x="103489" y="230959"/>
                </a:lnTo>
                <a:lnTo>
                  <a:pt x="180783" y="230959"/>
                </a:lnTo>
                <a:lnTo>
                  <a:pt x="178522" y="234291"/>
                </a:lnTo>
                <a:lnTo>
                  <a:pt x="176963" y="236791"/>
                </a:lnTo>
                <a:cubicBezTo>
                  <a:pt x="173767" y="242394"/>
                  <a:pt x="172154" y="248628"/>
                  <a:pt x="172068" y="254851"/>
                </a:cubicBezTo>
                <a:lnTo>
                  <a:pt x="35829" y="254855"/>
                </a:lnTo>
                <a:cubicBezTo>
                  <a:pt x="16041" y="254855"/>
                  <a:pt x="0" y="238813"/>
                  <a:pt x="0" y="219026"/>
                </a:cubicBezTo>
                <a:lnTo>
                  <a:pt x="0" y="35829"/>
                </a:lnTo>
                <a:cubicBezTo>
                  <a:pt x="0" y="16041"/>
                  <a:pt x="16041" y="0"/>
                  <a:pt x="35829" y="0"/>
                </a:cubicBezTo>
                <a:lnTo>
                  <a:pt x="282575" y="0"/>
                </a:lnTo>
                <a:close/>
                <a:moveTo>
                  <a:pt x="159238" y="47779"/>
                </a:moveTo>
                <a:cubicBezTo>
                  <a:pt x="185623" y="47779"/>
                  <a:pt x="207010" y="69167"/>
                  <a:pt x="207010" y="95551"/>
                </a:cubicBezTo>
                <a:cubicBezTo>
                  <a:pt x="207010" y="121934"/>
                  <a:pt x="185623" y="143322"/>
                  <a:pt x="159238" y="143322"/>
                </a:cubicBezTo>
                <a:cubicBezTo>
                  <a:pt x="132854" y="143322"/>
                  <a:pt x="111467" y="121934"/>
                  <a:pt x="111467" y="95551"/>
                </a:cubicBezTo>
                <a:cubicBezTo>
                  <a:pt x="111467" y="69167"/>
                  <a:pt x="132854" y="47779"/>
                  <a:pt x="159238" y="47779"/>
                </a:cubicBezTo>
                <a:close/>
                <a:moveTo>
                  <a:pt x="159238" y="71665"/>
                </a:moveTo>
                <a:cubicBezTo>
                  <a:pt x="146047" y="71665"/>
                  <a:pt x="135353" y="82359"/>
                  <a:pt x="135353" y="95551"/>
                </a:cubicBezTo>
                <a:cubicBezTo>
                  <a:pt x="135353" y="108742"/>
                  <a:pt x="146047" y="119437"/>
                  <a:pt x="159238" y="119437"/>
                </a:cubicBezTo>
                <a:cubicBezTo>
                  <a:pt x="172430" y="119437"/>
                  <a:pt x="183124" y="108742"/>
                  <a:pt x="183124" y="95551"/>
                </a:cubicBezTo>
                <a:cubicBezTo>
                  <a:pt x="183124" y="82359"/>
                  <a:pt x="172430" y="71665"/>
                  <a:pt x="159238" y="7166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8" name="Text Placeholder 1">
            <a:extLst>
              <a:ext uri="{FF2B5EF4-FFF2-40B4-BE49-F238E27FC236}">
                <a16:creationId xmlns:a16="http://schemas.microsoft.com/office/drawing/2014/main" id="{2F791FFF-8D64-B79D-9325-85348EF9B4A2}"/>
              </a:ext>
            </a:extLst>
          </p:cNvPr>
          <p:cNvSpPr txBox="1">
            <a:spLocks/>
          </p:cNvSpPr>
          <p:nvPr/>
        </p:nvSpPr>
        <p:spPr>
          <a:xfrm>
            <a:off x="793575" y="1837910"/>
            <a:ext cx="10658047"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1200"/>
              </a:spcAft>
              <a:buClrTx/>
              <a:buSzTx/>
              <a:buFont typeface="Wingdings" panose="05000000000000000000" pitchFamily="2" charset="2"/>
              <a:buNone/>
              <a:tabLst/>
              <a:defRPr/>
            </a:pPr>
            <a:r>
              <a:rPr kumimoji="0" lang="en-US" sz="18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This feature enables faster PSTN deployment to users who do not need a dedicated phone number.</a:t>
            </a:r>
          </a:p>
        </p:txBody>
      </p:sp>
      <p:sp>
        <p:nvSpPr>
          <p:cNvPr id="31" name="Content Placeholder 2">
            <a:extLst>
              <a:ext uri="{FF2B5EF4-FFF2-40B4-BE49-F238E27FC236}">
                <a16:creationId xmlns:a16="http://schemas.microsoft.com/office/drawing/2014/main" id="{AD135909-38C5-6310-99EC-7C2E097F08C6}"/>
              </a:ext>
            </a:extLst>
          </p:cNvPr>
          <p:cNvSpPr txBox="1">
            <a:spLocks/>
          </p:cNvSpPr>
          <p:nvPr/>
        </p:nvSpPr>
        <p:spPr>
          <a:xfrm>
            <a:off x="1527311" y="2649258"/>
            <a:ext cx="9924312"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One phone number for multiple users</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Group users and provide the ability to receive incoming calls and make outgoing calls via a single company phone number.</a:t>
            </a:r>
          </a:p>
        </p:txBody>
      </p:sp>
      <p:sp>
        <p:nvSpPr>
          <p:cNvPr id="34" name="Content Placeholder 2">
            <a:extLst>
              <a:ext uri="{FF2B5EF4-FFF2-40B4-BE49-F238E27FC236}">
                <a16:creationId xmlns:a16="http://schemas.microsoft.com/office/drawing/2014/main" id="{2A031D70-6613-0967-01E3-A19118ACFA6F}"/>
              </a:ext>
            </a:extLst>
          </p:cNvPr>
          <p:cNvSpPr txBox="1">
            <a:spLocks/>
          </p:cNvSpPr>
          <p:nvPr/>
        </p:nvSpPr>
        <p:spPr>
          <a:xfrm>
            <a:off x="1527311" y="3583786"/>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Simplify deployment and reduce administrative overhead</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Simple policy definition allows groups of users to be quickly enabled reducing time to value.</a:t>
            </a:r>
          </a:p>
        </p:txBody>
      </p:sp>
      <p:sp>
        <p:nvSpPr>
          <p:cNvPr id="37" name="Content Placeholder 2">
            <a:extLst>
              <a:ext uri="{FF2B5EF4-FFF2-40B4-BE49-F238E27FC236}">
                <a16:creationId xmlns:a16="http://schemas.microsoft.com/office/drawing/2014/main" id="{CAC3DBA1-CD92-056E-4063-3885ED6AD9F9}"/>
              </a:ext>
            </a:extLst>
          </p:cNvPr>
          <p:cNvSpPr txBox="1">
            <a:spLocks/>
          </p:cNvSpPr>
          <p:nvPr/>
        </p:nvSpPr>
        <p:spPr>
          <a:xfrm>
            <a:off x="1527311" y="4518313"/>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Multiple PSTN enablement options</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Supports Pay-As-You-Go Calling Plan, Operator Connect, and Direct Routing.</a:t>
            </a:r>
          </a:p>
        </p:txBody>
      </p:sp>
      <p:sp>
        <p:nvSpPr>
          <p:cNvPr id="38" name="Content Placeholder 2">
            <a:extLst>
              <a:ext uri="{FF2B5EF4-FFF2-40B4-BE49-F238E27FC236}">
                <a16:creationId xmlns:a16="http://schemas.microsoft.com/office/drawing/2014/main" id="{236A77BE-8B8E-938D-BE57-F2A52889148B}"/>
              </a:ext>
            </a:extLst>
          </p:cNvPr>
          <p:cNvSpPr txBox="1">
            <a:spLocks/>
          </p:cNvSpPr>
          <p:nvPr/>
        </p:nvSpPr>
        <p:spPr>
          <a:xfrm>
            <a:off x="1527311" y="5452842"/>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Full functionality including Emergency Calling support</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Teams Phone features including dynamic locations and callback are fully supported.</a:t>
            </a:r>
          </a:p>
        </p:txBody>
      </p:sp>
      <p:sp>
        <p:nvSpPr>
          <p:cNvPr id="62" name="Freeform: Shape 61">
            <a:extLst>
              <a:ext uri="{FF2B5EF4-FFF2-40B4-BE49-F238E27FC236}">
                <a16:creationId xmlns:a16="http://schemas.microsoft.com/office/drawing/2014/main" id="{E7DEA8F0-D9B9-3AD1-4332-80F63D75FC59}"/>
              </a:ext>
              <a:ext uri="{C183D7F6-B498-43B3-948B-1728B52AA6E4}">
                <adec:decorative xmlns:adec="http://schemas.microsoft.com/office/drawing/2017/decorative" val="1"/>
              </a:ext>
            </a:extLst>
          </p:cNvPr>
          <p:cNvSpPr>
            <a:spLocks/>
          </p:cNvSpPr>
          <p:nvPr/>
        </p:nvSpPr>
        <p:spPr bwMode="auto">
          <a:xfrm flipH="1">
            <a:off x="1" y="6216328"/>
            <a:ext cx="791261" cy="641672"/>
          </a:xfrm>
          <a:custGeom>
            <a:avLst/>
            <a:gdLst>
              <a:gd name="connsiteX0" fmla="*/ 756034 w 791261"/>
              <a:gd name="connsiteY0" fmla="*/ 0 h 641672"/>
              <a:gd name="connsiteX1" fmla="*/ 2799 w 791261"/>
              <a:gd name="connsiteY1" fmla="*/ 613905 h 641672"/>
              <a:gd name="connsiteX2" fmla="*/ 0 w 791261"/>
              <a:gd name="connsiteY2" fmla="*/ 641672 h 641672"/>
              <a:gd name="connsiteX3" fmla="*/ 791261 w 791261"/>
              <a:gd name="connsiteY3" fmla="*/ 641672 h 641672"/>
              <a:gd name="connsiteX4" fmla="*/ 791261 w 791261"/>
              <a:gd name="connsiteY4" fmla="*/ 1779 h 64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1" h="641672">
                <a:moveTo>
                  <a:pt x="756034" y="0"/>
                </a:moveTo>
                <a:cubicBezTo>
                  <a:pt x="384485" y="0"/>
                  <a:pt x="74492" y="263551"/>
                  <a:pt x="2799" y="613905"/>
                </a:cubicBezTo>
                <a:lnTo>
                  <a:pt x="0" y="641672"/>
                </a:lnTo>
                <a:lnTo>
                  <a:pt x="791261" y="641672"/>
                </a:lnTo>
                <a:lnTo>
                  <a:pt x="791261" y="1779"/>
                </a:lnTo>
                <a:close/>
              </a:path>
            </a:pathLst>
          </a:cu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Tree>
    <p:extLst>
      <p:ext uri="{BB962C8B-B14F-4D97-AF65-F5344CB8AC3E}">
        <p14:creationId xmlns:p14="http://schemas.microsoft.com/office/powerpoint/2010/main" val="8194318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E91A7DD-6E26-8E13-DB69-CE45FFF291DB}"/>
              </a:ext>
              <a:ext uri="{C183D7F6-B498-43B3-948B-1728B52AA6E4}">
                <adec:decorative xmlns:adec="http://schemas.microsoft.com/office/drawing/2017/decorative" val="1"/>
              </a:ext>
            </a:extLst>
          </p:cNvPr>
          <p:cNvSpPr>
            <a:spLocks/>
          </p:cNvSpPr>
          <p:nvPr/>
        </p:nvSpPr>
        <p:spPr bwMode="auto">
          <a:xfrm flipV="1">
            <a:off x="10668429" y="0"/>
            <a:ext cx="1523572" cy="1560322"/>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 name="Rectangle: Rounded Corners 7">
            <a:extLst>
              <a:ext uri="{FF2B5EF4-FFF2-40B4-BE49-F238E27FC236}">
                <a16:creationId xmlns:a16="http://schemas.microsoft.com/office/drawing/2014/main" id="{B579700D-E940-5B3E-A05C-EA94DAF58271}"/>
              </a:ext>
              <a:ext uri="{C183D7F6-B498-43B3-948B-1728B52AA6E4}">
                <adec:decorative xmlns:adec="http://schemas.microsoft.com/office/drawing/2017/decorative" val="1"/>
              </a:ext>
            </a:extLst>
          </p:cNvPr>
          <p:cNvSpPr>
            <a:spLocks/>
          </p:cNvSpPr>
          <p:nvPr/>
        </p:nvSpPr>
        <p:spPr bwMode="auto">
          <a:xfrm flipV="1">
            <a:off x="603075" y="1280249"/>
            <a:ext cx="11021078" cy="4988790"/>
          </a:xfrm>
          <a:prstGeom prst="roundRect">
            <a:avLst>
              <a:gd name="adj" fmla="val 4087"/>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rgbClr val="FFFFFF"/>
                </a:solidFill>
                <a:latin typeface="Segoe Sans Text"/>
              </a:rPr>
              <a:t> </a:t>
            </a:r>
          </a:p>
        </p:txBody>
      </p:sp>
      <p:sp>
        <p:nvSpPr>
          <p:cNvPr id="14" name="Rectangle 13">
            <a:extLst>
              <a:ext uri="{FF2B5EF4-FFF2-40B4-BE49-F238E27FC236}">
                <a16:creationId xmlns:a16="http://schemas.microsoft.com/office/drawing/2014/main" id="{EE64B341-4DAB-957D-2DDA-9339D78F57C9}"/>
              </a:ext>
              <a:ext uri="{C183D7F6-B498-43B3-948B-1728B52AA6E4}">
                <adec:decorative xmlns:adec="http://schemas.microsoft.com/office/drawing/2017/decorative" val="1"/>
              </a:ext>
            </a:extLst>
          </p:cNvPr>
          <p:cNvSpPr>
            <a:spLocks/>
          </p:cNvSpPr>
          <p:nvPr/>
        </p:nvSpPr>
        <p:spPr bwMode="auto">
          <a:xfrm>
            <a:off x="603075" y="1581146"/>
            <a:ext cx="11021078" cy="790526"/>
          </a:xfrm>
          <a:prstGeom prst="rect">
            <a:avLst/>
          </a:prstGeom>
          <a:gradFill flip="none" rotWithShape="1">
            <a:gsLst>
              <a:gs pos="0">
                <a:schemeClr val="accent1"/>
              </a:gs>
              <a:gs pos="100000">
                <a:schemeClr val="tx2"/>
              </a:gs>
            </a:gsLst>
            <a:lin ang="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solidFill>
                <a:schemeClr val="bg1"/>
              </a:solidFill>
              <a:latin typeface="+mj-lt"/>
              <a:cs typeface="Segoe UI" pitchFamily="34" charset="0"/>
            </a:endParaRPr>
          </a:p>
        </p:txBody>
      </p:sp>
      <p:cxnSp>
        <p:nvCxnSpPr>
          <p:cNvPr id="15" name="Straight Connector 14">
            <a:extLst>
              <a:ext uri="{FF2B5EF4-FFF2-40B4-BE49-F238E27FC236}">
                <a16:creationId xmlns:a16="http://schemas.microsoft.com/office/drawing/2014/main" id="{A631C821-2620-9CE6-1172-A38605736F4C}"/>
              </a:ext>
              <a:ext uri="{C183D7F6-B498-43B3-948B-1728B52AA6E4}">
                <adec:decorative xmlns:adec="http://schemas.microsoft.com/office/drawing/2017/decorative" val="1"/>
              </a:ext>
            </a:extLst>
          </p:cNvPr>
          <p:cNvCxnSpPr>
            <a:cxnSpLocks/>
          </p:cNvCxnSpPr>
          <p:nvPr/>
        </p:nvCxnSpPr>
        <p:spPr>
          <a:xfrm>
            <a:off x="1509339" y="3385827"/>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EC3F42-FAAE-B520-733E-E39D4F84E15D}"/>
              </a:ext>
              <a:ext uri="{C183D7F6-B498-43B3-948B-1728B52AA6E4}">
                <adec:decorative xmlns:adec="http://schemas.microsoft.com/office/drawing/2017/decorative" val="1"/>
              </a:ext>
            </a:extLst>
          </p:cNvPr>
          <p:cNvCxnSpPr>
            <a:cxnSpLocks/>
          </p:cNvCxnSpPr>
          <p:nvPr/>
        </p:nvCxnSpPr>
        <p:spPr>
          <a:xfrm>
            <a:off x="1509339" y="4320355"/>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E05B57-6B1D-5537-4338-E45E1DA4E541}"/>
              </a:ext>
              <a:ext uri="{C183D7F6-B498-43B3-948B-1728B52AA6E4}">
                <adec:decorative xmlns:adec="http://schemas.microsoft.com/office/drawing/2017/decorative" val="1"/>
              </a:ext>
            </a:extLst>
          </p:cNvPr>
          <p:cNvCxnSpPr>
            <a:cxnSpLocks/>
          </p:cNvCxnSpPr>
          <p:nvPr/>
        </p:nvCxnSpPr>
        <p:spPr>
          <a:xfrm>
            <a:off x="1509339" y="5254883"/>
            <a:ext cx="994228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6E75353-E504-8371-16F5-F143759DB360}"/>
              </a:ext>
              <a:ext uri="{C183D7F6-B498-43B3-948B-1728B52AA6E4}">
                <adec:decorative xmlns:adec="http://schemas.microsoft.com/office/drawing/2017/decorative" val="1"/>
              </a:ext>
            </a:extLst>
          </p:cNvPr>
          <p:cNvSpPr>
            <a:spLocks/>
          </p:cNvSpPr>
          <p:nvPr/>
        </p:nvSpPr>
        <p:spPr bwMode="auto">
          <a:xfrm>
            <a:off x="793576" y="2646946"/>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6" name="Oval 25">
            <a:extLst>
              <a:ext uri="{FF2B5EF4-FFF2-40B4-BE49-F238E27FC236}">
                <a16:creationId xmlns:a16="http://schemas.microsoft.com/office/drawing/2014/main" id="{6F4F9D6F-3158-772B-42DA-E79F189599BA}"/>
              </a:ext>
              <a:ext uri="{C183D7F6-B498-43B3-948B-1728B52AA6E4}">
                <adec:decorative xmlns:adec="http://schemas.microsoft.com/office/drawing/2017/decorative" val="1"/>
              </a:ext>
            </a:extLst>
          </p:cNvPr>
          <p:cNvSpPr>
            <a:spLocks/>
          </p:cNvSpPr>
          <p:nvPr/>
        </p:nvSpPr>
        <p:spPr bwMode="auto">
          <a:xfrm>
            <a:off x="793576" y="3581474"/>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7" name="Oval 26">
            <a:extLst>
              <a:ext uri="{FF2B5EF4-FFF2-40B4-BE49-F238E27FC236}">
                <a16:creationId xmlns:a16="http://schemas.microsoft.com/office/drawing/2014/main" id="{F0A12180-4FF7-A9D3-F98B-1B5463B22792}"/>
              </a:ext>
              <a:ext uri="{C183D7F6-B498-43B3-948B-1728B52AA6E4}">
                <adec:decorative xmlns:adec="http://schemas.microsoft.com/office/drawing/2017/decorative" val="1"/>
              </a:ext>
            </a:extLst>
          </p:cNvPr>
          <p:cNvSpPr>
            <a:spLocks/>
          </p:cNvSpPr>
          <p:nvPr/>
        </p:nvSpPr>
        <p:spPr bwMode="auto">
          <a:xfrm>
            <a:off x="793576" y="4516002"/>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8" name="Oval 27">
            <a:extLst>
              <a:ext uri="{FF2B5EF4-FFF2-40B4-BE49-F238E27FC236}">
                <a16:creationId xmlns:a16="http://schemas.microsoft.com/office/drawing/2014/main" id="{B84DF3D8-CBDB-2323-891F-2345F701F957}"/>
              </a:ext>
              <a:ext uri="{C183D7F6-B498-43B3-948B-1728B52AA6E4}">
                <adec:decorative xmlns:adec="http://schemas.microsoft.com/office/drawing/2017/decorative" val="1"/>
              </a:ext>
            </a:extLst>
          </p:cNvPr>
          <p:cNvSpPr>
            <a:spLocks/>
          </p:cNvSpPr>
          <p:nvPr/>
        </p:nvSpPr>
        <p:spPr bwMode="auto">
          <a:xfrm>
            <a:off x="793576" y="5450530"/>
            <a:ext cx="543234" cy="543234"/>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37" name="Graphic 313">
            <a:extLst>
              <a:ext uri="{FF2B5EF4-FFF2-40B4-BE49-F238E27FC236}">
                <a16:creationId xmlns:a16="http://schemas.microsoft.com/office/drawing/2014/main" id="{612F8DCC-98C7-90DC-5E37-7760CF0A9D51}"/>
              </a:ext>
              <a:ext uri="{C183D7F6-B498-43B3-948B-1728B52AA6E4}">
                <adec:decorative xmlns:adec="http://schemas.microsoft.com/office/drawing/2017/decorative" val="1"/>
              </a:ext>
            </a:extLst>
          </p:cNvPr>
          <p:cNvSpPr/>
          <p:nvPr/>
        </p:nvSpPr>
        <p:spPr>
          <a:xfrm>
            <a:off x="919416" y="4641840"/>
            <a:ext cx="291554" cy="291554"/>
          </a:xfrm>
          <a:custGeom>
            <a:avLst/>
            <a:gdLst>
              <a:gd name="connsiteX0" fmla="*/ 99031 w 316646"/>
              <a:gd name="connsiteY0" fmla="*/ 110826 h 316646"/>
              <a:gd name="connsiteX1" fmla="*/ 126738 w 316646"/>
              <a:gd name="connsiteY1" fmla="*/ 138533 h 316646"/>
              <a:gd name="connsiteX2" fmla="*/ 126738 w 316646"/>
              <a:gd name="connsiteY2" fmla="*/ 288940 h 316646"/>
              <a:gd name="connsiteX3" fmla="*/ 99031 w 316646"/>
              <a:gd name="connsiteY3" fmla="*/ 316647 h 316646"/>
              <a:gd name="connsiteX4" fmla="*/ 27707 w 316646"/>
              <a:gd name="connsiteY4" fmla="*/ 316647 h 316646"/>
              <a:gd name="connsiteX5" fmla="*/ 0 w 316646"/>
              <a:gd name="connsiteY5" fmla="*/ 288940 h 316646"/>
              <a:gd name="connsiteX6" fmla="*/ 0 w 316646"/>
              <a:gd name="connsiteY6" fmla="*/ 138533 h 316646"/>
              <a:gd name="connsiteX7" fmla="*/ 27707 w 316646"/>
              <a:gd name="connsiteY7" fmla="*/ 110826 h 316646"/>
              <a:gd name="connsiteX8" fmla="*/ 99031 w 316646"/>
              <a:gd name="connsiteY8" fmla="*/ 110826 h 316646"/>
              <a:gd name="connsiteX9" fmla="*/ 99031 w 316646"/>
              <a:gd name="connsiteY9" fmla="*/ 134575 h 316646"/>
              <a:gd name="connsiteX10" fmla="*/ 27707 w 316646"/>
              <a:gd name="connsiteY10" fmla="*/ 134575 h 316646"/>
              <a:gd name="connsiteX11" fmla="*/ 23749 w 316646"/>
              <a:gd name="connsiteY11" fmla="*/ 138533 h 316646"/>
              <a:gd name="connsiteX12" fmla="*/ 23749 w 316646"/>
              <a:gd name="connsiteY12" fmla="*/ 288940 h 316646"/>
              <a:gd name="connsiteX13" fmla="*/ 27707 w 316646"/>
              <a:gd name="connsiteY13" fmla="*/ 292898 h 316646"/>
              <a:gd name="connsiteX14" fmla="*/ 99031 w 316646"/>
              <a:gd name="connsiteY14" fmla="*/ 292898 h 316646"/>
              <a:gd name="connsiteX15" fmla="*/ 102989 w 316646"/>
              <a:gd name="connsiteY15" fmla="*/ 288940 h 316646"/>
              <a:gd name="connsiteX16" fmla="*/ 102989 w 316646"/>
              <a:gd name="connsiteY16" fmla="*/ 138533 h 316646"/>
              <a:gd name="connsiteX17" fmla="*/ 99031 w 316646"/>
              <a:gd name="connsiteY17" fmla="*/ 134575 h 316646"/>
              <a:gd name="connsiteX18" fmla="*/ 67287 w 316646"/>
              <a:gd name="connsiteY18" fmla="*/ 253317 h 316646"/>
              <a:gd name="connsiteX19" fmla="*/ 79158 w 316646"/>
              <a:gd name="connsiteY19" fmla="*/ 265195 h 316646"/>
              <a:gd name="connsiteX20" fmla="*/ 68902 w 316646"/>
              <a:gd name="connsiteY20" fmla="*/ 276955 h 316646"/>
              <a:gd name="connsiteX21" fmla="*/ 67287 w 316646"/>
              <a:gd name="connsiteY21" fmla="*/ 277066 h 316646"/>
              <a:gd name="connsiteX22" fmla="*/ 59371 w 316646"/>
              <a:gd name="connsiteY22" fmla="*/ 277066 h 316646"/>
              <a:gd name="connsiteX23" fmla="*/ 47501 w 316646"/>
              <a:gd name="connsiteY23" fmla="*/ 265188 h 316646"/>
              <a:gd name="connsiteX24" fmla="*/ 57756 w 316646"/>
              <a:gd name="connsiteY24" fmla="*/ 253428 h 316646"/>
              <a:gd name="connsiteX25" fmla="*/ 59371 w 316646"/>
              <a:gd name="connsiteY25" fmla="*/ 253317 h 316646"/>
              <a:gd name="connsiteX26" fmla="*/ 67287 w 316646"/>
              <a:gd name="connsiteY26" fmla="*/ 253317 h 316646"/>
              <a:gd name="connsiteX27" fmla="*/ 281024 w 316646"/>
              <a:gd name="connsiteY27" fmla="*/ 0 h 316646"/>
              <a:gd name="connsiteX28" fmla="*/ 316568 w 316646"/>
              <a:gd name="connsiteY28" fmla="*/ 33185 h 316646"/>
              <a:gd name="connsiteX29" fmla="*/ 316647 w 316646"/>
              <a:gd name="connsiteY29" fmla="*/ 35623 h 316646"/>
              <a:gd name="connsiteX30" fmla="*/ 316647 w 316646"/>
              <a:gd name="connsiteY30" fmla="*/ 178114 h 316646"/>
              <a:gd name="connsiteX31" fmla="*/ 283462 w 316646"/>
              <a:gd name="connsiteY31" fmla="*/ 213657 h 316646"/>
              <a:gd name="connsiteX32" fmla="*/ 281024 w 316646"/>
              <a:gd name="connsiteY32" fmla="*/ 213737 h 316646"/>
              <a:gd name="connsiteX33" fmla="*/ 221716 w 316646"/>
              <a:gd name="connsiteY33" fmla="*/ 213737 h 316646"/>
              <a:gd name="connsiteX34" fmla="*/ 221716 w 316646"/>
              <a:gd name="connsiteY34" fmla="*/ 245401 h 316646"/>
              <a:gd name="connsiteX35" fmla="*/ 241443 w 316646"/>
              <a:gd name="connsiteY35" fmla="*/ 245401 h 316646"/>
              <a:gd name="connsiteX36" fmla="*/ 253314 w 316646"/>
              <a:gd name="connsiteY36" fmla="*/ 257279 h 316646"/>
              <a:gd name="connsiteX37" fmla="*/ 243058 w 316646"/>
              <a:gd name="connsiteY37" fmla="*/ 269039 h 316646"/>
              <a:gd name="connsiteX38" fmla="*/ 241443 w 316646"/>
              <a:gd name="connsiteY38" fmla="*/ 269150 h 316646"/>
              <a:gd name="connsiteX39" fmla="*/ 142491 w 316646"/>
              <a:gd name="connsiteY39" fmla="*/ 269150 h 316646"/>
              <a:gd name="connsiteX40" fmla="*/ 142491 w 316646"/>
              <a:gd name="connsiteY40" fmla="*/ 245401 h 316646"/>
              <a:gd name="connsiteX41" fmla="*/ 197967 w 316646"/>
              <a:gd name="connsiteY41" fmla="*/ 245401 h 316646"/>
              <a:gd name="connsiteX42" fmla="*/ 197967 w 316646"/>
              <a:gd name="connsiteY42" fmla="*/ 213737 h 316646"/>
              <a:gd name="connsiteX43" fmla="*/ 142491 w 316646"/>
              <a:gd name="connsiteY43" fmla="*/ 213737 h 316646"/>
              <a:gd name="connsiteX44" fmla="*/ 142491 w 316646"/>
              <a:gd name="connsiteY44" fmla="*/ 189988 h 316646"/>
              <a:gd name="connsiteX45" fmla="*/ 281024 w 316646"/>
              <a:gd name="connsiteY45" fmla="*/ 189988 h 316646"/>
              <a:gd name="connsiteX46" fmla="*/ 292787 w 316646"/>
              <a:gd name="connsiteY46" fmla="*/ 179729 h 316646"/>
              <a:gd name="connsiteX47" fmla="*/ 292898 w 316646"/>
              <a:gd name="connsiteY47" fmla="*/ 178114 h 316646"/>
              <a:gd name="connsiteX48" fmla="*/ 292898 w 316646"/>
              <a:gd name="connsiteY48" fmla="*/ 35623 h 316646"/>
              <a:gd name="connsiteX49" fmla="*/ 281024 w 316646"/>
              <a:gd name="connsiteY49" fmla="*/ 23749 h 316646"/>
              <a:gd name="connsiteX50" fmla="*/ 67287 w 316646"/>
              <a:gd name="connsiteY50" fmla="*/ 23749 h 316646"/>
              <a:gd name="connsiteX51" fmla="*/ 55524 w 316646"/>
              <a:gd name="connsiteY51" fmla="*/ 34008 h 316646"/>
              <a:gd name="connsiteX52" fmla="*/ 55413 w 316646"/>
              <a:gd name="connsiteY52" fmla="*/ 35623 h 316646"/>
              <a:gd name="connsiteX53" fmla="*/ 55413 w 316646"/>
              <a:gd name="connsiteY53" fmla="*/ 94994 h 316646"/>
              <a:gd name="connsiteX54" fmla="*/ 31665 w 316646"/>
              <a:gd name="connsiteY54" fmla="*/ 94994 h 316646"/>
              <a:gd name="connsiteX55" fmla="*/ 31665 w 316646"/>
              <a:gd name="connsiteY55" fmla="*/ 35623 h 316646"/>
              <a:gd name="connsiteX56" fmla="*/ 64849 w 316646"/>
              <a:gd name="connsiteY56" fmla="*/ 79 h 316646"/>
              <a:gd name="connsiteX57" fmla="*/ 67287 w 316646"/>
              <a:gd name="connsiteY57" fmla="*/ 0 h 316646"/>
              <a:gd name="connsiteX58" fmla="*/ 281024 w 316646"/>
              <a:gd name="connsiteY58" fmla="*/ 0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16646" h="316646">
                <a:moveTo>
                  <a:pt x="99031" y="110826"/>
                </a:moveTo>
                <a:cubicBezTo>
                  <a:pt x="114325" y="110826"/>
                  <a:pt x="126738" y="123223"/>
                  <a:pt x="126738" y="138533"/>
                </a:cubicBezTo>
                <a:lnTo>
                  <a:pt x="126738" y="288940"/>
                </a:lnTo>
                <a:cubicBezTo>
                  <a:pt x="126738" y="304242"/>
                  <a:pt x="114333" y="316647"/>
                  <a:pt x="99031" y="316647"/>
                </a:cubicBezTo>
                <a:lnTo>
                  <a:pt x="27707" y="316647"/>
                </a:lnTo>
                <a:cubicBezTo>
                  <a:pt x="12405" y="316647"/>
                  <a:pt x="0" y="304242"/>
                  <a:pt x="0" y="288940"/>
                </a:cubicBezTo>
                <a:lnTo>
                  <a:pt x="0" y="138533"/>
                </a:lnTo>
                <a:cubicBezTo>
                  <a:pt x="0" y="123223"/>
                  <a:pt x="12413" y="110826"/>
                  <a:pt x="27707" y="110826"/>
                </a:cubicBezTo>
                <a:lnTo>
                  <a:pt x="99031" y="110826"/>
                </a:lnTo>
                <a:close/>
                <a:moveTo>
                  <a:pt x="99031" y="134575"/>
                </a:moveTo>
                <a:lnTo>
                  <a:pt x="27707" y="134575"/>
                </a:lnTo>
                <a:cubicBezTo>
                  <a:pt x="25521" y="134575"/>
                  <a:pt x="23749" y="136347"/>
                  <a:pt x="23749" y="138533"/>
                </a:cubicBezTo>
                <a:lnTo>
                  <a:pt x="23749" y="288940"/>
                </a:lnTo>
                <a:cubicBezTo>
                  <a:pt x="23749" y="291125"/>
                  <a:pt x="25522" y="292898"/>
                  <a:pt x="27707" y="292898"/>
                </a:cubicBezTo>
                <a:lnTo>
                  <a:pt x="99031" y="292898"/>
                </a:lnTo>
                <a:cubicBezTo>
                  <a:pt x="101217" y="292898"/>
                  <a:pt x="102989" y="291126"/>
                  <a:pt x="102989" y="288940"/>
                </a:cubicBezTo>
                <a:lnTo>
                  <a:pt x="102989" y="138533"/>
                </a:lnTo>
                <a:cubicBezTo>
                  <a:pt x="102989" y="136347"/>
                  <a:pt x="101217" y="134575"/>
                  <a:pt x="99031" y="134575"/>
                </a:cubicBezTo>
                <a:close/>
                <a:moveTo>
                  <a:pt x="67287" y="253317"/>
                </a:moveTo>
                <a:cubicBezTo>
                  <a:pt x="73845" y="253319"/>
                  <a:pt x="79160" y="258637"/>
                  <a:pt x="79158" y="265195"/>
                </a:cubicBezTo>
                <a:cubicBezTo>
                  <a:pt x="79156" y="271126"/>
                  <a:pt x="74778" y="276147"/>
                  <a:pt x="68902" y="276955"/>
                </a:cubicBezTo>
                <a:lnTo>
                  <a:pt x="67287" y="277066"/>
                </a:lnTo>
                <a:lnTo>
                  <a:pt x="59371" y="277066"/>
                </a:lnTo>
                <a:cubicBezTo>
                  <a:pt x="52813" y="277064"/>
                  <a:pt x="47499" y="271746"/>
                  <a:pt x="47501" y="265188"/>
                </a:cubicBezTo>
                <a:cubicBezTo>
                  <a:pt x="47502" y="259257"/>
                  <a:pt x="51881" y="254237"/>
                  <a:pt x="57756" y="253428"/>
                </a:cubicBezTo>
                <a:lnTo>
                  <a:pt x="59371" y="253317"/>
                </a:lnTo>
                <a:lnTo>
                  <a:pt x="67287" y="253317"/>
                </a:lnTo>
                <a:close/>
                <a:moveTo>
                  <a:pt x="281024" y="0"/>
                </a:moveTo>
                <a:cubicBezTo>
                  <a:pt x="299753" y="-2"/>
                  <a:pt x="315286" y="14499"/>
                  <a:pt x="316568" y="33185"/>
                </a:cubicBezTo>
                <a:lnTo>
                  <a:pt x="316647" y="35623"/>
                </a:lnTo>
                <a:lnTo>
                  <a:pt x="316647" y="178114"/>
                </a:lnTo>
                <a:cubicBezTo>
                  <a:pt x="316649" y="196843"/>
                  <a:pt x="302147" y="212375"/>
                  <a:pt x="283462" y="213657"/>
                </a:cubicBezTo>
                <a:lnTo>
                  <a:pt x="281024" y="213737"/>
                </a:lnTo>
                <a:lnTo>
                  <a:pt x="221716" y="213737"/>
                </a:lnTo>
                <a:lnTo>
                  <a:pt x="221716" y="245401"/>
                </a:lnTo>
                <a:lnTo>
                  <a:pt x="241443" y="245401"/>
                </a:lnTo>
                <a:cubicBezTo>
                  <a:pt x="248001" y="245403"/>
                  <a:pt x="253316" y="250721"/>
                  <a:pt x="253314" y="257279"/>
                </a:cubicBezTo>
                <a:cubicBezTo>
                  <a:pt x="253312" y="263210"/>
                  <a:pt x="248934" y="268230"/>
                  <a:pt x="243058" y="269039"/>
                </a:cubicBezTo>
                <a:lnTo>
                  <a:pt x="241443" y="269150"/>
                </a:lnTo>
                <a:lnTo>
                  <a:pt x="142491" y="269150"/>
                </a:lnTo>
                <a:lnTo>
                  <a:pt x="142491" y="245401"/>
                </a:lnTo>
                <a:lnTo>
                  <a:pt x="197967" y="245401"/>
                </a:lnTo>
                <a:lnTo>
                  <a:pt x="197967" y="213737"/>
                </a:lnTo>
                <a:lnTo>
                  <a:pt x="142491" y="213737"/>
                </a:lnTo>
                <a:lnTo>
                  <a:pt x="142491" y="189988"/>
                </a:lnTo>
                <a:lnTo>
                  <a:pt x="281024" y="189988"/>
                </a:lnTo>
                <a:cubicBezTo>
                  <a:pt x="286958" y="189988"/>
                  <a:pt x="291980" y="185607"/>
                  <a:pt x="292787" y="179729"/>
                </a:cubicBezTo>
                <a:lnTo>
                  <a:pt x="292898" y="178114"/>
                </a:lnTo>
                <a:lnTo>
                  <a:pt x="292898" y="35623"/>
                </a:lnTo>
                <a:cubicBezTo>
                  <a:pt x="292898" y="29065"/>
                  <a:pt x="287582" y="23749"/>
                  <a:pt x="281024" y="23749"/>
                </a:cubicBezTo>
                <a:lnTo>
                  <a:pt x="67287" y="23749"/>
                </a:lnTo>
                <a:cubicBezTo>
                  <a:pt x="61354" y="23749"/>
                  <a:pt x="56331" y="28129"/>
                  <a:pt x="55524" y="34008"/>
                </a:cubicBezTo>
                <a:lnTo>
                  <a:pt x="55413" y="35623"/>
                </a:lnTo>
                <a:lnTo>
                  <a:pt x="55413" y="94994"/>
                </a:lnTo>
                <a:lnTo>
                  <a:pt x="31665" y="94994"/>
                </a:lnTo>
                <a:lnTo>
                  <a:pt x="31665" y="35623"/>
                </a:lnTo>
                <a:cubicBezTo>
                  <a:pt x="31662" y="16893"/>
                  <a:pt x="46164" y="1361"/>
                  <a:pt x="64849" y="79"/>
                </a:cubicBezTo>
                <a:lnTo>
                  <a:pt x="67287" y="0"/>
                </a:lnTo>
                <a:lnTo>
                  <a:pt x="281024" y="0"/>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itle 1">
            <a:extLst>
              <a:ext uri="{FF2B5EF4-FFF2-40B4-BE49-F238E27FC236}">
                <a16:creationId xmlns:a16="http://schemas.microsoft.com/office/drawing/2014/main" id="{0DF59BE1-E997-E8CF-924E-6D3E8FD6D04F}"/>
              </a:ext>
            </a:extLst>
          </p:cNvPr>
          <p:cNvSpPr txBox="1">
            <a:spLocks noGrp="1"/>
          </p:cNvSpPr>
          <p:nvPr>
            <p:ph type="title"/>
          </p:nvPr>
        </p:nvSpPr>
        <p:spPr>
          <a:xfrm>
            <a:off x="588263" y="457200"/>
            <a:ext cx="11018520" cy="43088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lvl="0"/>
            <a:r>
              <a:rPr lang="en-US"/>
              <a:t>Why are organizations adopting shared calling?</a:t>
            </a:r>
            <a:endParaRPr lang="en-US" noProof="0"/>
          </a:p>
        </p:txBody>
      </p:sp>
      <p:sp>
        <p:nvSpPr>
          <p:cNvPr id="39" name="Text Placeholder 1">
            <a:extLst>
              <a:ext uri="{FF2B5EF4-FFF2-40B4-BE49-F238E27FC236}">
                <a16:creationId xmlns:a16="http://schemas.microsoft.com/office/drawing/2014/main" id="{E70E7E9A-E854-CAA8-12B8-6392F9380CAB}"/>
              </a:ext>
            </a:extLst>
          </p:cNvPr>
          <p:cNvSpPr txBox="1">
            <a:spLocks/>
          </p:cNvSpPr>
          <p:nvPr/>
        </p:nvSpPr>
        <p:spPr>
          <a:xfrm>
            <a:off x="793575" y="1837910"/>
            <a:ext cx="10658047" cy="276999"/>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1200"/>
              </a:spcAft>
              <a:buClrTx/>
              <a:buSzTx/>
              <a:buFont typeface="Wingdings" panose="05000000000000000000" pitchFamily="2" charset="2"/>
              <a:buNone/>
              <a:tabLst/>
              <a:defRPr/>
            </a:pPr>
            <a:r>
              <a:rPr kumimoji="0" lang="en-US" sz="1800" b="0" i="0" u="none" strike="noStrike" kern="1200" cap="none" spc="0" normalizeH="0" baseline="0" noProof="0">
                <a:ln>
                  <a:noFill/>
                </a:ln>
                <a:solidFill>
                  <a:schemeClr val="bg1"/>
                </a:solidFill>
                <a:effectLst/>
                <a:uLnTx/>
                <a:uFillTx/>
                <a:latin typeface="+mj-lt"/>
                <a:ea typeface="+mn-ea"/>
                <a:cs typeface="Segoe UI" panose="020B0502040204020203" pitchFamily="34" charset="0"/>
              </a:rPr>
              <a:t>Modern Calling behaviors for many users have changed.</a:t>
            </a:r>
          </a:p>
        </p:txBody>
      </p:sp>
      <p:sp>
        <p:nvSpPr>
          <p:cNvPr id="41" name="Content Placeholder 2">
            <a:extLst>
              <a:ext uri="{FF2B5EF4-FFF2-40B4-BE49-F238E27FC236}">
                <a16:creationId xmlns:a16="http://schemas.microsoft.com/office/drawing/2014/main" id="{839B8DD1-7129-B293-7261-61196148B10E}"/>
              </a:ext>
            </a:extLst>
          </p:cNvPr>
          <p:cNvSpPr txBox="1">
            <a:spLocks/>
          </p:cNvSpPr>
          <p:nvPr/>
        </p:nvSpPr>
        <p:spPr>
          <a:xfrm>
            <a:off x="1527311" y="2649258"/>
            <a:ext cx="9924312"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Teams to Teams Calling</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Users demonstrate a preference for utilizing Teams to Teams Calling for both internal and external communications.</a:t>
            </a:r>
          </a:p>
        </p:txBody>
      </p:sp>
      <p:sp>
        <p:nvSpPr>
          <p:cNvPr id="42" name="Content Placeholder 2">
            <a:extLst>
              <a:ext uri="{FF2B5EF4-FFF2-40B4-BE49-F238E27FC236}">
                <a16:creationId xmlns:a16="http://schemas.microsoft.com/office/drawing/2014/main" id="{AF54436F-B15A-E76F-0949-517484589D76}"/>
              </a:ext>
            </a:extLst>
          </p:cNvPr>
          <p:cNvSpPr txBox="1">
            <a:spLocks/>
          </p:cNvSpPr>
          <p:nvPr/>
        </p:nvSpPr>
        <p:spPr>
          <a:xfrm>
            <a:off x="1527311" y="3583786"/>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Scheduled Calls</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Users favor Teams Meetings over traditional phone-based interactions. Meetings are interactive and inclusive. </a:t>
            </a:r>
          </a:p>
        </p:txBody>
      </p:sp>
      <p:sp>
        <p:nvSpPr>
          <p:cNvPr id="44" name="Content Placeholder 2">
            <a:extLst>
              <a:ext uri="{FF2B5EF4-FFF2-40B4-BE49-F238E27FC236}">
                <a16:creationId xmlns:a16="http://schemas.microsoft.com/office/drawing/2014/main" id="{71B57488-F811-595E-ED49-51430F704EE0}"/>
              </a:ext>
            </a:extLst>
          </p:cNvPr>
          <p:cNvSpPr txBox="1">
            <a:spLocks/>
          </p:cNvSpPr>
          <p:nvPr/>
        </p:nvSpPr>
        <p:spPr>
          <a:xfrm>
            <a:off x="1527311" y="4518313"/>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PSTN Usage</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Light PSTN usage is needed, but tight budgets mean making decisions that could impact users.</a:t>
            </a:r>
          </a:p>
        </p:txBody>
      </p:sp>
      <p:sp>
        <p:nvSpPr>
          <p:cNvPr id="45" name="Content Placeholder 2">
            <a:extLst>
              <a:ext uri="{FF2B5EF4-FFF2-40B4-BE49-F238E27FC236}">
                <a16:creationId xmlns:a16="http://schemas.microsoft.com/office/drawing/2014/main" id="{95BA8A38-7951-22C8-9890-22B4536884FF}"/>
              </a:ext>
            </a:extLst>
          </p:cNvPr>
          <p:cNvSpPr txBox="1">
            <a:spLocks/>
          </p:cNvSpPr>
          <p:nvPr/>
        </p:nvSpPr>
        <p:spPr>
          <a:xfrm>
            <a:off x="1527311" y="5452842"/>
            <a:ext cx="9924313" cy="53860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Segoe UI" panose="020B0502040204020203" pitchFamily="34" charset="0"/>
              </a:rPr>
              <a:t>Direct Inward Dial</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effectLst/>
                <a:uLnTx/>
                <a:uFillTx/>
                <a:ea typeface="+mn-ea"/>
                <a:cs typeface="Segoe UI" panose="020B0502040204020203" pitchFamily="34" charset="0"/>
              </a:rPr>
              <a:t>The need for and associated costs with a dedicated number are not always necessary.</a:t>
            </a:r>
          </a:p>
        </p:txBody>
      </p:sp>
      <p:sp>
        <p:nvSpPr>
          <p:cNvPr id="50" name="Graphic 46">
            <a:extLst>
              <a:ext uri="{FF2B5EF4-FFF2-40B4-BE49-F238E27FC236}">
                <a16:creationId xmlns:a16="http://schemas.microsoft.com/office/drawing/2014/main" id="{7A2323E3-D71B-D9F6-BF30-69E20E1A24E5}"/>
              </a:ext>
              <a:ext uri="{C183D7F6-B498-43B3-948B-1728B52AA6E4}">
                <adec:decorative xmlns:adec="http://schemas.microsoft.com/office/drawing/2017/decorative" val="1"/>
              </a:ext>
            </a:extLst>
          </p:cNvPr>
          <p:cNvSpPr/>
          <p:nvPr/>
        </p:nvSpPr>
        <p:spPr>
          <a:xfrm>
            <a:off x="951667" y="2769463"/>
            <a:ext cx="227052" cy="298200"/>
          </a:xfrm>
          <a:custGeom>
            <a:avLst/>
            <a:gdLst>
              <a:gd name="connsiteX0" fmla="*/ 26730 w 145741"/>
              <a:gd name="connsiteY0" fmla="*/ 4463 h 191412"/>
              <a:gd name="connsiteX1" fmla="*/ 37846 w 145741"/>
              <a:gd name="connsiteY1" fmla="*/ 1120 h 191412"/>
              <a:gd name="connsiteX2" fmla="*/ 69297 w 145741"/>
              <a:gd name="connsiteY2" fmla="*/ 15455 h 191412"/>
              <a:gd name="connsiteX3" fmla="*/ 77889 w 145741"/>
              <a:gd name="connsiteY3" fmla="*/ 34562 h 191412"/>
              <a:gd name="connsiteX4" fmla="*/ 71859 w 145741"/>
              <a:gd name="connsiteY4" fmla="*/ 64461 h 191412"/>
              <a:gd name="connsiteX5" fmla="*/ 57629 w 145741"/>
              <a:gd name="connsiteY5" fmla="*/ 77729 h 191412"/>
              <a:gd name="connsiteX6" fmla="*/ 56886 w 145741"/>
              <a:gd name="connsiteY6" fmla="*/ 79206 h 191412"/>
              <a:gd name="connsiteX7" fmla="*/ 64935 w 145741"/>
              <a:gd name="connsiteY7" fmla="*/ 100589 h 191412"/>
              <a:gd name="connsiteX8" fmla="*/ 76431 w 145741"/>
              <a:gd name="connsiteY8" fmla="*/ 116182 h 191412"/>
              <a:gd name="connsiteX9" fmla="*/ 80546 w 145741"/>
              <a:gd name="connsiteY9" fmla="*/ 118515 h 191412"/>
              <a:gd name="connsiteX10" fmla="*/ 99691 w 145741"/>
              <a:gd name="connsiteY10" fmla="*/ 112657 h 191412"/>
              <a:gd name="connsiteX11" fmla="*/ 128590 w 145741"/>
              <a:gd name="connsiteY11" fmla="*/ 122373 h 191412"/>
              <a:gd name="connsiteX12" fmla="*/ 140792 w 145741"/>
              <a:gd name="connsiteY12" fmla="*/ 139289 h 191412"/>
              <a:gd name="connsiteX13" fmla="*/ 137563 w 145741"/>
              <a:gd name="connsiteY13" fmla="*/ 173627 h 191412"/>
              <a:gd name="connsiteX14" fmla="*/ 129124 w 145741"/>
              <a:gd name="connsiteY14" fmla="*/ 181628 h 191412"/>
              <a:gd name="connsiteX15" fmla="*/ 94958 w 145741"/>
              <a:gd name="connsiteY15" fmla="*/ 190096 h 191412"/>
              <a:gd name="connsiteX16" fmla="*/ 24139 w 145741"/>
              <a:gd name="connsiteY16" fmla="*/ 124145 h 191412"/>
              <a:gd name="connsiteX17" fmla="*/ 2460 w 145741"/>
              <a:gd name="connsiteY17" fmla="*/ 29723 h 191412"/>
              <a:gd name="connsiteX18" fmla="*/ 26730 w 145741"/>
              <a:gd name="connsiteY18" fmla="*/ 4463 h 191412"/>
              <a:gd name="connsiteX19" fmla="*/ 30854 w 145741"/>
              <a:gd name="connsiteY19" fmla="*/ 18150 h 191412"/>
              <a:gd name="connsiteX20" fmla="*/ 16291 w 145741"/>
              <a:gd name="connsiteY20" fmla="*/ 33295 h 191412"/>
              <a:gd name="connsiteX21" fmla="*/ 36512 w 145741"/>
              <a:gd name="connsiteY21" fmla="*/ 117001 h 191412"/>
              <a:gd name="connsiteX22" fmla="*/ 98806 w 145741"/>
              <a:gd name="connsiteY22" fmla="*/ 176342 h 191412"/>
              <a:gd name="connsiteX23" fmla="*/ 119294 w 145741"/>
              <a:gd name="connsiteY23" fmla="*/ 171255 h 191412"/>
              <a:gd name="connsiteX24" fmla="*/ 127743 w 145741"/>
              <a:gd name="connsiteY24" fmla="*/ 163254 h 191412"/>
              <a:gd name="connsiteX25" fmla="*/ 129209 w 145741"/>
              <a:gd name="connsiteY25" fmla="*/ 147643 h 191412"/>
              <a:gd name="connsiteX26" fmla="*/ 117017 w 145741"/>
              <a:gd name="connsiteY26" fmla="*/ 130736 h 191412"/>
              <a:gd name="connsiteX27" fmla="*/ 103873 w 145741"/>
              <a:gd name="connsiteY27" fmla="*/ 126316 h 191412"/>
              <a:gd name="connsiteX28" fmla="*/ 84680 w 145741"/>
              <a:gd name="connsiteY28" fmla="*/ 132193 h 191412"/>
              <a:gd name="connsiteX29" fmla="*/ 52562 w 145741"/>
              <a:gd name="connsiteY29" fmla="*/ 107733 h 191412"/>
              <a:gd name="connsiteX30" fmla="*/ 42684 w 145741"/>
              <a:gd name="connsiteY30" fmla="*/ 77624 h 191412"/>
              <a:gd name="connsiteX31" fmla="*/ 47885 w 145741"/>
              <a:gd name="connsiteY31" fmla="*/ 67280 h 191412"/>
              <a:gd name="connsiteX32" fmla="*/ 62115 w 145741"/>
              <a:gd name="connsiteY32" fmla="*/ 54012 h 191412"/>
              <a:gd name="connsiteX33" fmla="*/ 64859 w 145741"/>
              <a:gd name="connsiteY33" fmla="*/ 40420 h 191412"/>
              <a:gd name="connsiteX34" fmla="*/ 56267 w 145741"/>
              <a:gd name="connsiteY34" fmla="*/ 21313 h 191412"/>
              <a:gd name="connsiteX35" fmla="*/ 41979 w 145741"/>
              <a:gd name="connsiteY35" fmla="*/ 14798 h 191412"/>
              <a:gd name="connsiteX36" fmla="*/ 30854 w 145741"/>
              <a:gd name="connsiteY36" fmla="*/ 18150 h 1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741" h="191412">
                <a:moveTo>
                  <a:pt x="26730" y="4463"/>
                </a:moveTo>
                <a:lnTo>
                  <a:pt x="37846" y="1120"/>
                </a:lnTo>
                <a:cubicBezTo>
                  <a:pt x="50442" y="-2679"/>
                  <a:pt x="63901" y="3456"/>
                  <a:pt x="69297" y="15455"/>
                </a:cubicBezTo>
                <a:lnTo>
                  <a:pt x="77889" y="34562"/>
                </a:lnTo>
                <a:cubicBezTo>
                  <a:pt x="82487" y="44791"/>
                  <a:pt x="80063" y="56813"/>
                  <a:pt x="71859" y="64461"/>
                </a:cubicBezTo>
                <a:lnTo>
                  <a:pt x="57629" y="77729"/>
                </a:lnTo>
                <a:cubicBezTo>
                  <a:pt x="57213" y="78117"/>
                  <a:pt x="56950" y="78641"/>
                  <a:pt x="56886" y="79206"/>
                </a:cubicBezTo>
                <a:cubicBezTo>
                  <a:pt x="56467" y="82987"/>
                  <a:pt x="59029" y="90350"/>
                  <a:pt x="64935" y="100589"/>
                </a:cubicBezTo>
                <a:cubicBezTo>
                  <a:pt x="69230" y="108028"/>
                  <a:pt x="73126" y="113257"/>
                  <a:pt x="76431" y="116182"/>
                </a:cubicBezTo>
                <a:cubicBezTo>
                  <a:pt x="78736" y="118230"/>
                  <a:pt x="80003" y="118668"/>
                  <a:pt x="80546" y="118515"/>
                </a:cubicBezTo>
                <a:lnTo>
                  <a:pt x="99691" y="112657"/>
                </a:lnTo>
                <a:cubicBezTo>
                  <a:pt x="110411" y="109379"/>
                  <a:pt x="122029" y="113284"/>
                  <a:pt x="128590" y="122373"/>
                </a:cubicBezTo>
                <a:lnTo>
                  <a:pt x="140792" y="139289"/>
                </a:lnTo>
                <a:cubicBezTo>
                  <a:pt x="148466" y="149929"/>
                  <a:pt x="147086" y="164605"/>
                  <a:pt x="137563" y="173627"/>
                </a:cubicBezTo>
                <a:lnTo>
                  <a:pt x="129124" y="181628"/>
                </a:lnTo>
                <a:cubicBezTo>
                  <a:pt x="120013" y="190256"/>
                  <a:pt x="107043" y="193470"/>
                  <a:pt x="94958" y="190096"/>
                </a:cubicBezTo>
                <a:cubicBezTo>
                  <a:pt x="68726" y="182771"/>
                  <a:pt x="45208" y="160635"/>
                  <a:pt x="24139" y="124145"/>
                </a:cubicBezTo>
                <a:cubicBezTo>
                  <a:pt x="3041" y="87607"/>
                  <a:pt x="-4360" y="56136"/>
                  <a:pt x="2460" y="29723"/>
                </a:cubicBezTo>
                <a:cubicBezTo>
                  <a:pt x="5582" y="17642"/>
                  <a:pt x="14783" y="8066"/>
                  <a:pt x="26730" y="4463"/>
                </a:cubicBezTo>
                <a:close/>
                <a:moveTo>
                  <a:pt x="30854" y="18150"/>
                </a:moveTo>
                <a:cubicBezTo>
                  <a:pt x="23688" y="20309"/>
                  <a:pt x="18168" y="26050"/>
                  <a:pt x="16291" y="33295"/>
                </a:cubicBezTo>
                <a:cubicBezTo>
                  <a:pt x="10556" y="55507"/>
                  <a:pt x="17119" y="83406"/>
                  <a:pt x="36512" y="117001"/>
                </a:cubicBezTo>
                <a:cubicBezTo>
                  <a:pt x="55876" y="150548"/>
                  <a:pt x="76727" y="170169"/>
                  <a:pt x="98806" y="176342"/>
                </a:cubicBezTo>
                <a:cubicBezTo>
                  <a:pt x="106054" y="178361"/>
                  <a:pt x="113831" y="176430"/>
                  <a:pt x="119294" y="171255"/>
                </a:cubicBezTo>
                <a:lnTo>
                  <a:pt x="127743" y="163254"/>
                </a:lnTo>
                <a:cubicBezTo>
                  <a:pt x="132073" y="159153"/>
                  <a:pt x="132700" y="152480"/>
                  <a:pt x="129209" y="147643"/>
                </a:cubicBezTo>
                <a:lnTo>
                  <a:pt x="117017" y="130736"/>
                </a:lnTo>
                <a:cubicBezTo>
                  <a:pt x="114034" y="126600"/>
                  <a:pt x="108749" y="124823"/>
                  <a:pt x="103873" y="126316"/>
                </a:cubicBezTo>
                <a:lnTo>
                  <a:pt x="84680" y="132193"/>
                </a:lnTo>
                <a:cubicBezTo>
                  <a:pt x="73536" y="135508"/>
                  <a:pt x="63420" y="126545"/>
                  <a:pt x="52562" y="107733"/>
                </a:cubicBezTo>
                <a:cubicBezTo>
                  <a:pt x="45247" y="95065"/>
                  <a:pt x="41837" y="85254"/>
                  <a:pt x="42684" y="77624"/>
                </a:cubicBezTo>
                <a:cubicBezTo>
                  <a:pt x="43132" y="73662"/>
                  <a:pt x="44970" y="70004"/>
                  <a:pt x="47885" y="67280"/>
                </a:cubicBezTo>
                <a:lnTo>
                  <a:pt x="62115" y="54012"/>
                </a:lnTo>
                <a:cubicBezTo>
                  <a:pt x="65846" y="50536"/>
                  <a:pt x="66949" y="45070"/>
                  <a:pt x="64859" y="40420"/>
                </a:cubicBezTo>
                <a:lnTo>
                  <a:pt x="56267" y="21313"/>
                </a:lnTo>
                <a:cubicBezTo>
                  <a:pt x="53814" y="15863"/>
                  <a:pt x="47702" y="13076"/>
                  <a:pt x="41979" y="14798"/>
                </a:cubicBezTo>
                <a:lnTo>
                  <a:pt x="30854" y="18150"/>
                </a:lnTo>
                <a:close/>
              </a:path>
            </a:pathLst>
          </a:custGeom>
          <a:solidFill>
            <a:schemeClr val="accent3"/>
          </a:solidFill>
          <a:ln w="9525" cap="flat">
            <a:noFill/>
            <a:prstDash val="solid"/>
            <a:miter/>
          </a:ln>
        </p:spPr>
        <p:txBody>
          <a:bodyPr rtlCol="0" anchor="ctr"/>
          <a:lstStyle/>
          <a:p>
            <a:endParaRPr lang="en-US">
              <a:solidFill>
                <a:srgbClr val="000000"/>
              </a:solidFill>
              <a:latin typeface="Segoe Sans Text"/>
            </a:endParaRPr>
          </a:p>
        </p:txBody>
      </p:sp>
      <p:grpSp>
        <p:nvGrpSpPr>
          <p:cNvPr id="56" name="Group 55">
            <a:extLst>
              <a:ext uri="{FF2B5EF4-FFF2-40B4-BE49-F238E27FC236}">
                <a16:creationId xmlns:a16="http://schemas.microsoft.com/office/drawing/2014/main" id="{DC9D67C6-D21D-99C5-80A5-D0AF48302B21}"/>
              </a:ext>
              <a:ext uri="{C183D7F6-B498-43B3-948B-1728B52AA6E4}">
                <adec:decorative xmlns:adec="http://schemas.microsoft.com/office/drawing/2017/decorative" val="1"/>
              </a:ext>
            </a:extLst>
          </p:cNvPr>
          <p:cNvGrpSpPr/>
          <p:nvPr/>
        </p:nvGrpSpPr>
        <p:grpSpPr>
          <a:xfrm>
            <a:off x="943858" y="3731756"/>
            <a:ext cx="261720" cy="261720"/>
            <a:chOff x="979468" y="3767366"/>
            <a:chExt cx="190500" cy="190500"/>
          </a:xfrm>
        </p:grpSpPr>
        <p:sp>
          <p:nvSpPr>
            <p:cNvPr id="54" name="Freeform: Shape 53">
              <a:extLst>
                <a:ext uri="{FF2B5EF4-FFF2-40B4-BE49-F238E27FC236}">
                  <a16:creationId xmlns:a16="http://schemas.microsoft.com/office/drawing/2014/main" id="{B236D0D6-4FCF-3EA3-419E-6C561AA7FA42}"/>
                </a:ext>
              </a:extLst>
            </p:cNvPr>
            <p:cNvSpPr/>
            <p:nvPr/>
          </p:nvSpPr>
          <p:spPr>
            <a:xfrm>
              <a:off x="979468" y="3767366"/>
              <a:ext cx="171450" cy="171450"/>
            </a:xfrm>
            <a:custGeom>
              <a:avLst/>
              <a:gdLst>
                <a:gd name="connsiteX0" fmla="*/ 140494 w 171450"/>
                <a:gd name="connsiteY0" fmla="*/ 0 h 171450"/>
                <a:gd name="connsiteX1" fmla="*/ 171450 w 171450"/>
                <a:gd name="connsiteY1" fmla="*/ 30956 h 171450"/>
                <a:gd name="connsiteX2" fmla="*/ 171450 w 171450"/>
                <a:gd name="connsiteY2" fmla="*/ 85935 h 171450"/>
                <a:gd name="connsiteX3" fmla="*/ 157163 w 171450"/>
                <a:gd name="connsiteY3" fmla="*/ 79181 h 171450"/>
                <a:gd name="connsiteX4" fmla="*/ 157163 w 171450"/>
                <a:gd name="connsiteY4" fmla="*/ 52388 h 171450"/>
                <a:gd name="connsiteX5" fmla="*/ 14288 w 171450"/>
                <a:gd name="connsiteY5" fmla="*/ 52388 h 171450"/>
                <a:gd name="connsiteX6" fmla="*/ 14288 w 171450"/>
                <a:gd name="connsiteY6" fmla="*/ 140494 h 171450"/>
                <a:gd name="connsiteX7" fmla="*/ 30956 w 171450"/>
                <a:gd name="connsiteY7" fmla="*/ 157163 h 171450"/>
                <a:gd name="connsiteX8" fmla="*/ 79181 w 171450"/>
                <a:gd name="connsiteY8" fmla="*/ 157163 h 171450"/>
                <a:gd name="connsiteX9" fmla="*/ 85935 w 171450"/>
                <a:gd name="connsiteY9" fmla="*/ 171450 h 171450"/>
                <a:gd name="connsiteX10" fmla="*/ 30956 w 171450"/>
                <a:gd name="connsiteY10" fmla="*/ 171450 h 171450"/>
                <a:gd name="connsiteX11" fmla="*/ 0 w 171450"/>
                <a:gd name="connsiteY11" fmla="*/ 140494 h 171450"/>
                <a:gd name="connsiteX12" fmla="*/ 0 w 171450"/>
                <a:gd name="connsiteY12" fmla="*/ 30956 h 171450"/>
                <a:gd name="connsiteX13" fmla="*/ 30956 w 171450"/>
                <a:gd name="connsiteY13" fmla="*/ 0 h 171450"/>
                <a:gd name="connsiteX14" fmla="*/ 140494 w 171450"/>
                <a:gd name="connsiteY14" fmla="*/ 0 h 171450"/>
                <a:gd name="connsiteX15" fmla="*/ 140494 w 171450"/>
                <a:gd name="connsiteY15" fmla="*/ 14288 h 171450"/>
                <a:gd name="connsiteX16" fmla="*/ 30956 w 171450"/>
                <a:gd name="connsiteY16" fmla="*/ 14288 h 171450"/>
                <a:gd name="connsiteX17" fmla="*/ 14288 w 171450"/>
                <a:gd name="connsiteY17" fmla="*/ 30956 h 171450"/>
                <a:gd name="connsiteX18" fmla="*/ 14288 w 171450"/>
                <a:gd name="connsiteY18" fmla="*/ 38100 h 171450"/>
                <a:gd name="connsiteX19" fmla="*/ 157163 w 171450"/>
                <a:gd name="connsiteY19" fmla="*/ 38100 h 171450"/>
                <a:gd name="connsiteX20" fmla="*/ 157163 w 171450"/>
                <a:gd name="connsiteY20" fmla="*/ 30956 h 171450"/>
                <a:gd name="connsiteX21" fmla="*/ 140494 w 171450"/>
                <a:gd name="connsiteY21" fmla="*/ 14288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71450">
                  <a:moveTo>
                    <a:pt x="140494" y="0"/>
                  </a:moveTo>
                  <a:cubicBezTo>
                    <a:pt x="157590" y="0"/>
                    <a:pt x="171450" y="13860"/>
                    <a:pt x="171450" y="30956"/>
                  </a:cubicBezTo>
                  <a:lnTo>
                    <a:pt x="171450" y="85935"/>
                  </a:lnTo>
                  <a:cubicBezTo>
                    <a:pt x="166997" y="83080"/>
                    <a:pt x="162196" y="80810"/>
                    <a:pt x="157163" y="79181"/>
                  </a:cubicBezTo>
                  <a:lnTo>
                    <a:pt x="157163" y="52388"/>
                  </a:lnTo>
                  <a:lnTo>
                    <a:pt x="14288" y="52388"/>
                  </a:lnTo>
                  <a:lnTo>
                    <a:pt x="14288" y="140494"/>
                  </a:lnTo>
                  <a:cubicBezTo>
                    <a:pt x="14288" y="149695"/>
                    <a:pt x="21755" y="157163"/>
                    <a:pt x="30956" y="157163"/>
                  </a:cubicBezTo>
                  <a:lnTo>
                    <a:pt x="79181" y="157163"/>
                  </a:lnTo>
                  <a:cubicBezTo>
                    <a:pt x="80829" y="162249"/>
                    <a:pt x="83106" y="167040"/>
                    <a:pt x="85935" y="171450"/>
                  </a:cubicBezTo>
                  <a:lnTo>
                    <a:pt x="30956" y="171450"/>
                  </a:lnTo>
                  <a:cubicBezTo>
                    <a:pt x="13860" y="171450"/>
                    <a:pt x="0" y="157590"/>
                    <a:pt x="0" y="140494"/>
                  </a:cubicBezTo>
                  <a:lnTo>
                    <a:pt x="0" y="30956"/>
                  </a:lnTo>
                  <a:cubicBezTo>
                    <a:pt x="0" y="13860"/>
                    <a:pt x="13860" y="0"/>
                    <a:pt x="30956" y="0"/>
                  </a:cubicBezTo>
                  <a:lnTo>
                    <a:pt x="140494" y="0"/>
                  </a:lnTo>
                  <a:close/>
                  <a:moveTo>
                    <a:pt x="140494" y="14288"/>
                  </a:moveTo>
                  <a:lnTo>
                    <a:pt x="30956" y="14288"/>
                  </a:lnTo>
                  <a:cubicBezTo>
                    <a:pt x="21750" y="14288"/>
                    <a:pt x="14288" y="21750"/>
                    <a:pt x="14288" y="30956"/>
                  </a:cubicBezTo>
                  <a:lnTo>
                    <a:pt x="14288" y="38100"/>
                  </a:lnTo>
                  <a:lnTo>
                    <a:pt x="157163" y="38100"/>
                  </a:lnTo>
                  <a:lnTo>
                    <a:pt x="157163" y="30956"/>
                  </a:lnTo>
                  <a:cubicBezTo>
                    <a:pt x="157163" y="21750"/>
                    <a:pt x="149700" y="14288"/>
                    <a:pt x="140494" y="14288"/>
                  </a:cubicBezTo>
                  <a:close/>
                </a:path>
              </a:pathLst>
            </a:custGeom>
            <a:solidFill>
              <a:schemeClr val="accent3"/>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030426F-5A02-6A0F-9163-AB54092A2DD5}"/>
                </a:ext>
              </a:extLst>
            </p:cNvPr>
            <p:cNvSpPr/>
            <p:nvPr/>
          </p:nvSpPr>
          <p:spPr>
            <a:xfrm>
              <a:off x="1065193" y="3853091"/>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 name="connsiteX5" fmla="*/ 84334 w 104775"/>
                <a:gd name="connsiteY5" fmla="*/ 29966 h 104775"/>
                <a:gd name="connsiteX6" fmla="*/ 77599 w 104775"/>
                <a:gd name="connsiteY6" fmla="*/ 29957 h 104775"/>
                <a:gd name="connsiteX7" fmla="*/ 77591 w 104775"/>
                <a:gd name="connsiteY7" fmla="*/ 29966 h 104775"/>
                <a:gd name="connsiteX8" fmla="*/ 42863 w 104775"/>
                <a:gd name="connsiteY8" fmla="*/ 64703 h 104775"/>
                <a:gd name="connsiteX9" fmla="*/ 27184 w 104775"/>
                <a:gd name="connsiteY9" fmla="*/ 49016 h 104775"/>
                <a:gd name="connsiteX10" fmla="*/ 20441 w 104775"/>
                <a:gd name="connsiteY10" fmla="*/ 49016 h 104775"/>
                <a:gd name="connsiteX11" fmla="*/ 20441 w 104775"/>
                <a:gd name="connsiteY11" fmla="*/ 55759 h 104775"/>
                <a:gd name="connsiteX12" fmla="*/ 39491 w 104775"/>
                <a:gd name="connsiteY12" fmla="*/ 74809 h 104775"/>
                <a:gd name="connsiteX13" fmla="*/ 46226 w 104775"/>
                <a:gd name="connsiteY13" fmla="*/ 74818 h 104775"/>
                <a:gd name="connsiteX14" fmla="*/ 46234 w 104775"/>
                <a:gd name="connsiteY14" fmla="*/ 74809 h 104775"/>
                <a:gd name="connsiteX15" fmla="*/ 84334 w 104775"/>
                <a:gd name="connsiteY15" fmla="*/ 36709 h 104775"/>
                <a:gd name="connsiteX16" fmla="*/ 84343 w 104775"/>
                <a:gd name="connsiteY16" fmla="*/ 29974 h 104775"/>
                <a:gd name="connsiteX17" fmla="*/ 84334 w 104775"/>
                <a:gd name="connsiteY17" fmla="*/ 2996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104775">
                  <a:moveTo>
                    <a:pt x="104775" y="52388"/>
                  </a:moveTo>
                  <a:cubicBezTo>
                    <a:pt x="104775" y="81321"/>
                    <a:pt x="81321" y="104775"/>
                    <a:pt x="52388" y="104775"/>
                  </a:cubicBezTo>
                  <a:cubicBezTo>
                    <a:pt x="23454" y="104775"/>
                    <a:pt x="0" y="81321"/>
                    <a:pt x="0" y="52388"/>
                  </a:cubicBezTo>
                  <a:cubicBezTo>
                    <a:pt x="0" y="23454"/>
                    <a:pt x="23454" y="0"/>
                    <a:pt x="52388" y="0"/>
                  </a:cubicBezTo>
                  <a:cubicBezTo>
                    <a:pt x="81321" y="0"/>
                    <a:pt x="104775" y="23454"/>
                    <a:pt x="104775" y="52388"/>
                  </a:cubicBezTo>
                  <a:close/>
                  <a:moveTo>
                    <a:pt x="84334" y="29966"/>
                  </a:moveTo>
                  <a:cubicBezTo>
                    <a:pt x="82477" y="28104"/>
                    <a:pt x="79461" y="28100"/>
                    <a:pt x="77599" y="29957"/>
                  </a:cubicBezTo>
                  <a:cubicBezTo>
                    <a:pt x="77596" y="29960"/>
                    <a:pt x="77594" y="29963"/>
                    <a:pt x="77591" y="29966"/>
                  </a:cubicBezTo>
                  <a:lnTo>
                    <a:pt x="42863" y="64703"/>
                  </a:lnTo>
                  <a:lnTo>
                    <a:pt x="27184" y="49016"/>
                  </a:lnTo>
                  <a:cubicBezTo>
                    <a:pt x="25322" y="47154"/>
                    <a:pt x="22303" y="47154"/>
                    <a:pt x="20441" y="49016"/>
                  </a:cubicBezTo>
                  <a:cubicBezTo>
                    <a:pt x="18579" y="50878"/>
                    <a:pt x="18579" y="53897"/>
                    <a:pt x="20441" y="55759"/>
                  </a:cubicBezTo>
                  <a:lnTo>
                    <a:pt x="39491" y="74809"/>
                  </a:lnTo>
                  <a:cubicBezTo>
                    <a:pt x="41348" y="76671"/>
                    <a:pt x="44364" y="76675"/>
                    <a:pt x="46226" y="74818"/>
                  </a:cubicBezTo>
                  <a:cubicBezTo>
                    <a:pt x="46229" y="74815"/>
                    <a:pt x="46232" y="74812"/>
                    <a:pt x="46234" y="74809"/>
                  </a:cubicBezTo>
                  <a:lnTo>
                    <a:pt x="84334" y="36709"/>
                  </a:lnTo>
                  <a:cubicBezTo>
                    <a:pt x="86196" y="34852"/>
                    <a:pt x="86200" y="31836"/>
                    <a:pt x="84343" y="29974"/>
                  </a:cubicBezTo>
                  <a:cubicBezTo>
                    <a:pt x="84340" y="29971"/>
                    <a:pt x="84337" y="29969"/>
                    <a:pt x="84334" y="29966"/>
                  </a:cubicBezTo>
                  <a:close/>
                </a:path>
              </a:pathLst>
            </a:custGeom>
            <a:solidFill>
              <a:schemeClr val="accent3"/>
            </a:solidFill>
            <a:ln w="9525" cap="flat">
              <a:noFill/>
              <a:prstDash val="solid"/>
              <a:miter/>
            </a:ln>
          </p:spPr>
          <p:txBody>
            <a:bodyPr rtlCol="0" anchor="ctr"/>
            <a:lstStyle/>
            <a:p>
              <a:endParaRPr lang="en-US"/>
            </a:p>
          </p:txBody>
        </p:sp>
      </p:grpSp>
      <p:sp>
        <p:nvSpPr>
          <p:cNvPr id="59" name="Graphic 57">
            <a:extLst>
              <a:ext uri="{FF2B5EF4-FFF2-40B4-BE49-F238E27FC236}">
                <a16:creationId xmlns:a16="http://schemas.microsoft.com/office/drawing/2014/main" id="{9AD9E140-E5F9-4E18-BDAB-9A18C9A16FFA}"/>
              </a:ext>
              <a:ext uri="{C183D7F6-B498-43B3-948B-1728B52AA6E4}">
                <adec:decorative xmlns:adec="http://schemas.microsoft.com/office/drawing/2017/decorative" val="1"/>
              </a:ext>
            </a:extLst>
          </p:cNvPr>
          <p:cNvSpPr/>
          <p:nvPr/>
        </p:nvSpPr>
        <p:spPr>
          <a:xfrm>
            <a:off x="965518" y="5577751"/>
            <a:ext cx="199348" cy="279266"/>
          </a:xfrm>
          <a:custGeom>
            <a:avLst/>
            <a:gdLst>
              <a:gd name="connsiteX0" fmla="*/ 59493 w 118986"/>
              <a:gd name="connsiteY0" fmla="*/ 142875 h 166687"/>
              <a:gd name="connsiteX1" fmla="*/ 71399 w 118986"/>
              <a:gd name="connsiteY1" fmla="*/ 154781 h 166687"/>
              <a:gd name="connsiteX2" fmla="*/ 59493 w 118986"/>
              <a:gd name="connsiteY2" fmla="*/ 166688 h 166687"/>
              <a:gd name="connsiteX3" fmla="*/ 47587 w 118986"/>
              <a:gd name="connsiteY3" fmla="*/ 154781 h 166687"/>
              <a:gd name="connsiteX4" fmla="*/ 59493 w 118986"/>
              <a:gd name="connsiteY4" fmla="*/ 142875 h 166687"/>
              <a:gd name="connsiteX5" fmla="*/ 59493 w 118986"/>
              <a:gd name="connsiteY5" fmla="*/ 95250 h 166687"/>
              <a:gd name="connsiteX6" fmla="*/ 71399 w 118986"/>
              <a:gd name="connsiteY6" fmla="*/ 107156 h 166687"/>
              <a:gd name="connsiteX7" fmla="*/ 59493 w 118986"/>
              <a:gd name="connsiteY7" fmla="*/ 119063 h 166687"/>
              <a:gd name="connsiteX8" fmla="*/ 47587 w 118986"/>
              <a:gd name="connsiteY8" fmla="*/ 107156 h 166687"/>
              <a:gd name="connsiteX9" fmla="*/ 59493 w 118986"/>
              <a:gd name="connsiteY9" fmla="*/ 95250 h 166687"/>
              <a:gd name="connsiteX10" fmla="*/ 107080 w 118986"/>
              <a:gd name="connsiteY10" fmla="*/ 95250 h 166687"/>
              <a:gd name="connsiteX11" fmla="*/ 118986 w 118986"/>
              <a:gd name="connsiteY11" fmla="*/ 107156 h 166687"/>
              <a:gd name="connsiteX12" fmla="*/ 107080 w 118986"/>
              <a:gd name="connsiteY12" fmla="*/ 119063 h 166687"/>
              <a:gd name="connsiteX13" fmla="*/ 95174 w 118986"/>
              <a:gd name="connsiteY13" fmla="*/ 107156 h 166687"/>
              <a:gd name="connsiteX14" fmla="*/ 107080 w 118986"/>
              <a:gd name="connsiteY14" fmla="*/ 95250 h 166687"/>
              <a:gd name="connsiteX15" fmla="*/ 11906 w 118986"/>
              <a:gd name="connsiteY15" fmla="*/ 95250 h 166687"/>
              <a:gd name="connsiteX16" fmla="*/ 23812 w 118986"/>
              <a:gd name="connsiteY16" fmla="*/ 107156 h 166687"/>
              <a:gd name="connsiteX17" fmla="*/ 11906 w 118986"/>
              <a:gd name="connsiteY17" fmla="*/ 119063 h 166687"/>
              <a:gd name="connsiteX18" fmla="*/ 0 w 118986"/>
              <a:gd name="connsiteY18" fmla="*/ 107156 h 166687"/>
              <a:gd name="connsiteX19" fmla="*/ 11906 w 118986"/>
              <a:gd name="connsiteY19" fmla="*/ 95250 h 166687"/>
              <a:gd name="connsiteX20" fmla="*/ 59493 w 118986"/>
              <a:gd name="connsiteY20" fmla="*/ 47625 h 166687"/>
              <a:gd name="connsiteX21" fmla="*/ 71399 w 118986"/>
              <a:gd name="connsiteY21" fmla="*/ 59531 h 166687"/>
              <a:gd name="connsiteX22" fmla="*/ 59493 w 118986"/>
              <a:gd name="connsiteY22" fmla="*/ 71438 h 166687"/>
              <a:gd name="connsiteX23" fmla="*/ 47587 w 118986"/>
              <a:gd name="connsiteY23" fmla="*/ 59531 h 166687"/>
              <a:gd name="connsiteX24" fmla="*/ 59493 w 118986"/>
              <a:gd name="connsiteY24" fmla="*/ 47625 h 166687"/>
              <a:gd name="connsiteX25" fmla="*/ 107080 w 118986"/>
              <a:gd name="connsiteY25" fmla="*/ 47625 h 166687"/>
              <a:gd name="connsiteX26" fmla="*/ 118986 w 118986"/>
              <a:gd name="connsiteY26" fmla="*/ 59531 h 166687"/>
              <a:gd name="connsiteX27" fmla="*/ 107080 w 118986"/>
              <a:gd name="connsiteY27" fmla="*/ 71438 h 166687"/>
              <a:gd name="connsiteX28" fmla="*/ 95174 w 118986"/>
              <a:gd name="connsiteY28" fmla="*/ 59531 h 166687"/>
              <a:gd name="connsiteX29" fmla="*/ 107080 w 118986"/>
              <a:gd name="connsiteY29" fmla="*/ 47625 h 166687"/>
              <a:gd name="connsiteX30" fmla="*/ 11906 w 118986"/>
              <a:gd name="connsiteY30" fmla="*/ 47625 h 166687"/>
              <a:gd name="connsiteX31" fmla="*/ 23812 w 118986"/>
              <a:gd name="connsiteY31" fmla="*/ 59531 h 166687"/>
              <a:gd name="connsiteX32" fmla="*/ 11906 w 118986"/>
              <a:gd name="connsiteY32" fmla="*/ 71438 h 166687"/>
              <a:gd name="connsiteX33" fmla="*/ 0 w 118986"/>
              <a:gd name="connsiteY33" fmla="*/ 59531 h 166687"/>
              <a:gd name="connsiteX34" fmla="*/ 11906 w 118986"/>
              <a:gd name="connsiteY34" fmla="*/ 47625 h 166687"/>
              <a:gd name="connsiteX35" fmla="*/ 59493 w 118986"/>
              <a:gd name="connsiteY35" fmla="*/ 0 h 166687"/>
              <a:gd name="connsiteX36" fmla="*/ 71399 w 118986"/>
              <a:gd name="connsiteY36" fmla="*/ 11906 h 166687"/>
              <a:gd name="connsiteX37" fmla="*/ 59493 w 118986"/>
              <a:gd name="connsiteY37" fmla="*/ 23813 h 166687"/>
              <a:gd name="connsiteX38" fmla="*/ 47587 w 118986"/>
              <a:gd name="connsiteY38" fmla="*/ 11906 h 166687"/>
              <a:gd name="connsiteX39" fmla="*/ 59493 w 118986"/>
              <a:gd name="connsiteY39" fmla="*/ 0 h 166687"/>
              <a:gd name="connsiteX40" fmla="*/ 107080 w 118986"/>
              <a:gd name="connsiteY40" fmla="*/ 0 h 166687"/>
              <a:gd name="connsiteX41" fmla="*/ 118986 w 118986"/>
              <a:gd name="connsiteY41" fmla="*/ 11906 h 166687"/>
              <a:gd name="connsiteX42" fmla="*/ 107080 w 118986"/>
              <a:gd name="connsiteY42" fmla="*/ 23813 h 166687"/>
              <a:gd name="connsiteX43" fmla="*/ 95174 w 118986"/>
              <a:gd name="connsiteY43" fmla="*/ 11906 h 166687"/>
              <a:gd name="connsiteX44" fmla="*/ 107080 w 118986"/>
              <a:gd name="connsiteY44" fmla="*/ 0 h 166687"/>
              <a:gd name="connsiteX45" fmla="*/ 11906 w 118986"/>
              <a:gd name="connsiteY45" fmla="*/ 0 h 166687"/>
              <a:gd name="connsiteX46" fmla="*/ 23812 w 118986"/>
              <a:gd name="connsiteY46" fmla="*/ 11906 h 166687"/>
              <a:gd name="connsiteX47" fmla="*/ 11906 w 118986"/>
              <a:gd name="connsiteY47" fmla="*/ 23813 h 166687"/>
              <a:gd name="connsiteX48" fmla="*/ 0 w 118986"/>
              <a:gd name="connsiteY48" fmla="*/ 11906 h 166687"/>
              <a:gd name="connsiteX49" fmla="*/ 11906 w 118986"/>
              <a:gd name="connsiteY49" fmla="*/ 0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8986" h="166687">
                <a:moveTo>
                  <a:pt x="59493" y="142875"/>
                </a:moveTo>
                <a:cubicBezTo>
                  <a:pt x="66069" y="142875"/>
                  <a:pt x="71399" y="148205"/>
                  <a:pt x="71399" y="154781"/>
                </a:cubicBezTo>
                <a:cubicBezTo>
                  <a:pt x="71399" y="161357"/>
                  <a:pt x="66069" y="166688"/>
                  <a:pt x="59493" y="166688"/>
                </a:cubicBezTo>
                <a:cubicBezTo>
                  <a:pt x="52917" y="166688"/>
                  <a:pt x="47587" y="161357"/>
                  <a:pt x="47587" y="154781"/>
                </a:cubicBezTo>
                <a:cubicBezTo>
                  <a:pt x="47587" y="148205"/>
                  <a:pt x="52917" y="142875"/>
                  <a:pt x="59493" y="142875"/>
                </a:cubicBezTo>
                <a:close/>
                <a:moveTo>
                  <a:pt x="59493" y="95250"/>
                </a:moveTo>
                <a:cubicBezTo>
                  <a:pt x="66069" y="95250"/>
                  <a:pt x="71399" y="100580"/>
                  <a:pt x="71399" y="107156"/>
                </a:cubicBezTo>
                <a:cubicBezTo>
                  <a:pt x="71399" y="113732"/>
                  <a:pt x="66069" y="119063"/>
                  <a:pt x="59493" y="119063"/>
                </a:cubicBezTo>
                <a:cubicBezTo>
                  <a:pt x="52917" y="119063"/>
                  <a:pt x="47587" y="113732"/>
                  <a:pt x="47587" y="107156"/>
                </a:cubicBezTo>
                <a:cubicBezTo>
                  <a:pt x="47587" y="100580"/>
                  <a:pt x="52917" y="95250"/>
                  <a:pt x="59493" y="95250"/>
                </a:cubicBezTo>
                <a:close/>
                <a:moveTo>
                  <a:pt x="107080" y="95250"/>
                </a:moveTo>
                <a:cubicBezTo>
                  <a:pt x="113656" y="95250"/>
                  <a:pt x="118986" y="100580"/>
                  <a:pt x="118986" y="107156"/>
                </a:cubicBezTo>
                <a:cubicBezTo>
                  <a:pt x="118986" y="113732"/>
                  <a:pt x="113656" y="119063"/>
                  <a:pt x="107080" y="119063"/>
                </a:cubicBezTo>
                <a:cubicBezTo>
                  <a:pt x="100504" y="119063"/>
                  <a:pt x="95174" y="113732"/>
                  <a:pt x="95174" y="107156"/>
                </a:cubicBezTo>
                <a:cubicBezTo>
                  <a:pt x="95174" y="100580"/>
                  <a:pt x="100504" y="95250"/>
                  <a:pt x="107080" y="95250"/>
                </a:cubicBezTo>
                <a:close/>
                <a:moveTo>
                  <a:pt x="11906" y="95250"/>
                </a:moveTo>
                <a:cubicBezTo>
                  <a:pt x="18482" y="95250"/>
                  <a:pt x="23812" y="100580"/>
                  <a:pt x="23812" y="107156"/>
                </a:cubicBezTo>
                <a:cubicBezTo>
                  <a:pt x="23812" y="113732"/>
                  <a:pt x="18482" y="119063"/>
                  <a:pt x="11906" y="119063"/>
                </a:cubicBezTo>
                <a:cubicBezTo>
                  <a:pt x="5331" y="119063"/>
                  <a:pt x="0" y="113732"/>
                  <a:pt x="0" y="107156"/>
                </a:cubicBezTo>
                <a:cubicBezTo>
                  <a:pt x="0" y="100580"/>
                  <a:pt x="5331" y="95250"/>
                  <a:pt x="11906" y="95250"/>
                </a:cubicBezTo>
                <a:close/>
                <a:moveTo>
                  <a:pt x="59493" y="47625"/>
                </a:moveTo>
                <a:cubicBezTo>
                  <a:pt x="66069" y="47625"/>
                  <a:pt x="71399" y="52956"/>
                  <a:pt x="71399" y="59531"/>
                </a:cubicBezTo>
                <a:cubicBezTo>
                  <a:pt x="71399" y="66107"/>
                  <a:pt x="66069" y="71438"/>
                  <a:pt x="59493" y="71438"/>
                </a:cubicBezTo>
                <a:cubicBezTo>
                  <a:pt x="52917" y="71438"/>
                  <a:pt x="47587" y="66107"/>
                  <a:pt x="47587" y="59531"/>
                </a:cubicBezTo>
                <a:cubicBezTo>
                  <a:pt x="47587" y="52956"/>
                  <a:pt x="52917" y="47625"/>
                  <a:pt x="59493" y="47625"/>
                </a:cubicBezTo>
                <a:close/>
                <a:moveTo>
                  <a:pt x="107080" y="47625"/>
                </a:moveTo>
                <a:cubicBezTo>
                  <a:pt x="113656" y="47625"/>
                  <a:pt x="118986" y="52956"/>
                  <a:pt x="118986" y="59531"/>
                </a:cubicBezTo>
                <a:cubicBezTo>
                  <a:pt x="118986" y="66107"/>
                  <a:pt x="113656" y="71438"/>
                  <a:pt x="107080" y="71438"/>
                </a:cubicBezTo>
                <a:cubicBezTo>
                  <a:pt x="100504" y="71438"/>
                  <a:pt x="95174" y="66107"/>
                  <a:pt x="95174" y="59531"/>
                </a:cubicBezTo>
                <a:cubicBezTo>
                  <a:pt x="95174" y="52956"/>
                  <a:pt x="100504" y="47625"/>
                  <a:pt x="107080" y="47625"/>
                </a:cubicBezTo>
                <a:close/>
                <a:moveTo>
                  <a:pt x="11906" y="47625"/>
                </a:moveTo>
                <a:cubicBezTo>
                  <a:pt x="18482" y="47625"/>
                  <a:pt x="23812" y="52956"/>
                  <a:pt x="23812" y="59531"/>
                </a:cubicBezTo>
                <a:cubicBezTo>
                  <a:pt x="23812" y="66107"/>
                  <a:pt x="18482" y="71438"/>
                  <a:pt x="11906" y="71438"/>
                </a:cubicBezTo>
                <a:cubicBezTo>
                  <a:pt x="5331" y="71438"/>
                  <a:pt x="0" y="66107"/>
                  <a:pt x="0" y="59531"/>
                </a:cubicBezTo>
                <a:cubicBezTo>
                  <a:pt x="0" y="52956"/>
                  <a:pt x="5331" y="47625"/>
                  <a:pt x="11906" y="47625"/>
                </a:cubicBezTo>
                <a:close/>
                <a:moveTo>
                  <a:pt x="59493" y="0"/>
                </a:moveTo>
                <a:cubicBezTo>
                  <a:pt x="66069" y="0"/>
                  <a:pt x="71399" y="5331"/>
                  <a:pt x="71399" y="11906"/>
                </a:cubicBezTo>
                <a:cubicBezTo>
                  <a:pt x="71399" y="18482"/>
                  <a:pt x="66069" y="23813"/>
                  <a:pt x="59493" y="23813"/>
                </a:cubicBezTo>
                <a:cubicBezTo>
                  <a:pt x="52917" y="23813"/>
                  <a:pt x="47587" y="18482"/>
                  <a:pt x="47587" y="11906"/>
                </a:cubicBezTo>
                <a:cubicBezTo>
                  <a:pt x="47587" y="5331"/>
                  <a:pt x="52917" y="0"/>
                  <a:pt x="59493" y="0"/>
                </a:cubicBezTo>
                <a:close/>
                <a:moveTo>
                  <a:pt x="107080" y="0"/>
                </a:moveTo>
                <a:cubicBezTo>
                  <a:pt x="113656" y="0"/>
                  <a:pt x="118986" y="5331"/>
                  <a:pt x="118986" y="11906"/>
                </a:cubicBezTo>
                <a:cubicBezTo>
                  <a:pt x="118986" y="18482"/>
                  <a:pt x="113656" y="23813"/>
                  <a:pt x="107080" y="23813"/>
                </a:cubicBezTo>
                <a:cubicBezTo>
                  <a:pt x="100504" y="23813"/>
                  <a:pt x="95174" y="18482"/>
                  <a:pt x="95174" y="11906"/>
                </a:cubicBezTo>
                <a:cubicBezTo>
                  <a:pt x="95174" y="5331"/>
                  <a:pt x="100504" y="0"/>
                  <a:pt x="107080" y="0"/>
                </a:cubicBezTo>
                <a:close/>
                <a:moveTo>
                  <a:pt x="11906" y="0"/>
                </a:moveTo>
                <a:cubicBezTo>
                  <a:pt x="18482" y="0"/>
                  <a:pt x="23812" y="5331"/>
                  <a:pt x="23812" y="11906"/>
                </a:cubicBezTo>
                <a:cubicBezTo>
                  <a:pt x="23812" y="18482"/>
                  <a:pt x="18482" y="23813"/>
                  <a:pt x="11906" y="23813"/>
                </a:cubicBezTo>
                <a:cubicBezTo>
                  <a:pt x="5331" y="23813"/>
                  <a:pt x="0" y="18482"/>
                  <a:pt x="0" y="11906"/>
                </a:cubicBezTo>
                <a:cubicBezTo>
                  <a:pt x="0" y="5331"/>
                  <a:pt x="5331" y="0"/>
                  <a:pt x="11906" y="0"/>
                </a:cubicBezTo>
                <a:close/>
              </a:path>
            </a:pathLst>
          </a:custGeom>
          <a:solidFill>
            <a:schemeClr val="accent3"/>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7BA273A-9568-5869-B39C-477DCCADFC4A}"/>
              </a:ext>
              <a:ext uri="{C183D7F6-B498-43B3-948B-1728B52AA6E4}">
                <adec:decorative xmlns:adec="http://schemas.microsoft.com/office/drawing/2017/decorative" val="1"/>
              </a:ext>
            </a:extLst>
          </p:cNvPr>
          <p:cNvSpPr>
            <a:spLocks/>
          </p:cNvSpPr>
          <p:nvPr/>
        </p:nvSpPr>
        <p:spPr bwMode="auto">
          <a:xfrm flipH="1">
            <a:off x="1" y="6216328"/>
            <a:ext cx="791261" cy="641672"/>
          </a:xfrm>
          <a:custGeom>
            <a:avLst/>
            <a:gdLst>
              <a:gd name="connsiteX0" fmla="*/ 756034 w 791261"/>
              <a:gd name="connsiteY0" fmla="*/ 0 h 641672"/>
              <a:gd name="connsiteX1" fmla="*/ 2799 w 791261"/>
              <a:gd name="connsiteY1" fmla="*/ 613905 h 641672"/>
              <a:gd name="connsiteX2" fmla="*/ 0 w 791261"/>
              <a:gd name="connsiteY2" fmla="*/ 641672 h 641672"/>
              <a:gd name="connsiteX3" fmla="*/ 791261 w 791261"/>
              <a:gd name="connsiteY3" fmla="*/ 641672 h 641672"/>
              <a:gd name="connsiteX4" fmla="*/ 791261 w 791261"/>
              <a:gd name="connsiteY4" fmla="*/ 1779 h 64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61" h="641672">
                <a:moveTo>
                  <a:pt x="756034" y="0"/>
                </a:moveTo>
                <a:cubicBezTo>
                  <a:pt x="384485" y="0"/>
                  <a:pt x="74492" y="263551"/>
                  <a:pt x="2799" y="613905"/>
                </a:cubicBezTo>
                <a:lnTo>
                  <a:pt x="0" y="641672"/>
                </a:lnTo>
                <a:lnTo>
                  <a:pt x="791261" y="641672"/>
                </a:lnTo>
                <a:lnTo>
                  <a:pt x="791261" y="1779"/>
                </a:lnTo>
                <a:close/>
              </a:path>
            </a:pathLst>
          </a:cu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Tree>
    <p:extLst>
      <p:ext uri="{BB962C8B-B14F-4D97-AF65-F5344CB8AC3E}">
        <p14:creationId xmlns:p14="http://schemas.microsoft.com/office/powerpoint/2010/main" val="462402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8536E-4099-CD15-8359-898C794A5B0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4" name="Rectangle 3">
            <a:extLst>
              <a:ext uri="{FF2B5EF4-FFF2-40B4-BE49-F238E27FC236}">
                <a16:creationId xmlns:a16="http://schemas.microsoft.com/office/drawing/2014/main" id="{05E70841-3B3B-F728-E09B-256193E5D20E}"/>
              </a:ext>
              <a:ext uri="{C183D7F6-B498-43B3-948B-1728B52AA6E4}">
                <adec:decorative xmlns:adec="http://schemas.microsoft.com/office/drawing/2017/decorative" val="1"/>
              </a:ext>
            </a:extLst>
          </p:cNvPr>
          <p:cNvSpPr/>
          <p:nvPr/>
        </p:nvSpPr>
        <p:spPr bwMode="auto">
          <a:xfrm>
            <a:off x="6128746" y="4478979"/>
            <a:ext cx="5326114" cy="2375934"/>
          </a:xfrm>
          <a:prstGeom prst="rect">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5" name="Rectangle 4">
            <a:extLst>
              <a:ext uri="{FF2B5EF4-FFF2-40B4-BE49-F238E27FC236}">
                <a16:creationId xmlns:a16="http://schemas.microsoft.com/office/drawing/2014/main" id="{38AE10D1-82E2-381E-8818-A8FA1F4875BA}"/>
              </a:ext>
              <a:ext uri="{C183D7F6-B498-43B3-948B-1728B52AA6E4}">
                <adec:decorative xmlns:adec="http://schemas.microsoft.com/office/drawing/2017/decorative" val="1"/>
              </a:ext>
            </a:extLst>
          </p:cNvPr>
          <p:cNvSpPr/>
          <p:nvPr/>
        </p:nvSpPr>
        <p:spPr bwMode="auto">
          <a:xfrm>
            <a:off x="694795" y="4478979"/>
            <a:ext cx="5326114" cy="2375934"/>
          </a:xfrm>
          <a:prstGeom prst="rect">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6" name="Rectangle: Rounded Corners 5">
            <a:extLst>
              <a:ext uri="{FF2B5EF4-FFF2-40B4-BE49-F238E27FC236}">
                <a16:creationId xmlns:a16="http://schemas.microsoft.com/office/drawing/2014/main" id="{CC1E8428-F900-F362-B9E4-1834270CBA82}"/>
              </a:ext>
              <a:ext uri="{C183D7F6-B498-43B3-948B-1728B52AA6E4}">
                <adec:decorative xmlns:adec="http://schemas.microsoft.com/office/drawing/2017/decorative" val="1"/>
              </a:ext>
            </a:extLst>
          </p:cNvPr>
          <p:cNvSpPr>
            <a:spLocks/>
          </p:cNvSpPr>
          <p:nvPr/>
        </p:nvSpPr>
        <p:spPr bwMode="auto">
          <a:xfrm>
            <a:off x="566207" y="1268877"/>
            <a:ext cx="11017250" cy="3210102"/>
          </a:xfrm>
          <a:prstGeom prst="roundRect">
            <a:avLst>
              <a:gd name="adj" fmla="val 7604"/>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mn-ea"/>
              <a:cs typeface="+mn-cs"/>
            </a:endParaRPr>
          </a:p>
        </p:txBody>
      </p:sp>
      <p:sp>
        <p:nvSpPr>
          <p:cNvPr id="7" name="Freeform: Shape 6">
            <a:extLst>
              <a:ext uri="{FF2B5EF4-FFF2-40B4-BE49-F238E27FC236}">
                <a16:creationId xmlns:a16="http://schemas.microsoft.com/office/drawing/2014/main" id="{57F8585B-3BE6-885D-657A-245962DB90EC}"/>
              </a:ext>
              <a:ext uri="{C183D7F6-B498-43B3-948B-1728B52AA6E4}">
                <adec:decorative xmlns:adec="http://schemas.microsoft.com/office/drawing/2017/decorative" val="1"/>
              </a:ext>
            </a:extLst>
          </p:cNvPr>
          <p:cNvSpPr/>
          <p:nvPr/>
        </p:nvSpPr>
        <p:spPr bwMode="auto">
          <a:xfrm>
            <a:off x="694800" y="1396602"/>
            <a:ext cx="10760065" cy="404670"/>
          </a:xfrm>
          <a:custGeom>
            <a:avLst/>
            <a:gdLst>
              <a:gd name="connsiteX0" fmla="*/ 202335 w 10760065"/>
              <a:gd name="connsiteY0" fmla="*/ 0 h 404670"/>
              <a:gd name="connsiteX1" fmla="*/ 5002569 w 10760065"/>
              <a:gd name="connsiteY1" fmla="*/ 0 h 404670"/>
              <a:gd name="connsiteX2" fmla="*/ 5081327 w 10760065"/>
              <a:gd name="connsiteY2" fmla="*/ 15900 h 404670"/>
              <a:gd name="connsiteX3" fmla="*/ 5105495 w 10760065"/>
              <a:gd name="connsiteY3" fmla="*/ 32195 h 404670"/>
              <a:gd name="connsiteX4" fmla="*/ 5153320 w 10760065"/>
              <a:gd name="connsiteY4" fmla="*/ 63952 h 404670"/>
              <a:gd name="connsiteX5" fmla="*/ 5325954 w 10760065"/>
              <a:gd name="connsiteY5" fmla="*/ 167533 h 404670"/>
              <a:gd name="connsiteX6" fmla="*/ 5380676 w 10760065"/>
              <a:gd name="connsiteY6" fmla="*/ 180161 h 404670"/>
              <a:gd name="connsiteX7" fmla="*/ 5435389 w 10760065"/>
              <a:gd name="connsiteY7" fmla="*/ 167535 h 404670"/>
              <a:gd name="connsiteX8" fmla="*/ 5608024 w 10760065"/>
              <a:gd name="connsiteY8" fmla="*/ 63954 h 404670"/>
              <a:gd name="connsiteX9" fmla="*/ 5613884 w 10760065"/>
              <a:gd name="connsiteY9" fmla="*/ 60063 h 404670"/>
              <a:gd name="connsiteX10" fmla="*/ 5614424 w 10760065"/>
              <a:gd name="connsiteY10" fmla="*/ 59262 h 404670"/>
              <a:gd name="connsiteX11" fmla="*/ 5757496 w 10760065"/>
              <a:gd name="connsiteY11" fmla="*/ 0 h 404670"/>
              <a:gd name="connsiteX12" fmla="*/ 10557730 w 10760065"/>
              <a:gd name="connsiteY12" fmla="*/ 0 h 404670"/>
              <a:gd name="connsiteX13" fmla="*/ 10760065 w 10760065"/>
              <a:gd name="connsiteY13" fmla="*/ 202335 h 404670"/>
              <a:gd name="connsiteX14" fmla="*/ 10557730 w 10760065"/>
              <a:gd name="connsiteY14" fmla="*/ 404670 h 404670"/>
              <a:gd name="connsiteX15" fmla="*/ 5757496 w 10760065"/>
              <a:gd name="connsiteY15" fmla="*/ 404670 h 404670"/>
              <a:gd name="connsiteX16" fmla="*/ 5614424 w 10760065"/>
              <a:gd name="connsiteY16" fmla="*/ 345408 h 404670"/>
              <a:gd name="connsiteX17" fmla="*/ 5613216 w 10760065"/>
              <a:gd name="connsiteY17" fmla="*/ 343617 h 404670"/>
              <a:gd name="connsiteX18" fmla="*/ 5608025 w 10760065"/>
              <a:gd name="connsiteY18" fmla="*/ 340169 h 404670"/>
              <a:gd name="connsiteX19" fmla="*/ 5435390 w 10760065"/>
              <a:gd name="connsiteY19" fmla="*/ 236589 h 404670"/>
              <a:gd name="connsiteX20" fmla="*/ 5380667 w 10760065"/>
              <a:gd name="connsiteY20" fmla="*/ 223960 h 404670"/>
              <a:gd name="connsiteX21" fmla="*/ 5325954 w 10760065"/>
              <a:gd name="connsiteY21" fmla="*/ 236587 h 404670"/>
              <a:gd name="connsiteX22" fmla="*/ 5153319 w 10760065"/>
              <a:gd name="connsiteY22" fmla="*/ 340167 h 404670"/>
              <a:gd name="connsiteX23" fmla="*/ 5145816 w 10760065"/>
              <a:gd name="connsiteY23" fmla="*/ 345150 h 404670"/>
              <a:gd name="connsiteX24" fmla="*/ 5145642 w 10760065"/>
              <a:gd name="connsiteY24" fmla="*/ 345408 h 404670"/>
              <a:gd name="connsiteX25" fmla="*/ 5002569 w 10760065"/>
              <a:gd name="connsiteY25" fmla="*/ 404670 h 404670"/>
              <a:gd name="connsiteX26" fmla="*/ 202335 w 10760065"/>
              <a:gd name="connsiteY26" fmla="*/ 404670 h 404670"/>
              <a:gd name="connsiteX27" fmla="*/ 0 w 10760065"/>
              <a:gd name="connsiteY27" fmla="*/ 202335 h 404670"/>
              <a:gd name="connsiteX28" fmla="*/ 202335 w 10760065"/>
              <a:gd name="connsiteY28" fmla="*/ 0 h 4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60065" h="404670">
                <a:moveTo>
                  <a:pt x="202335" y="0"/>
                </a:moveTo>
                <a:lnTo>
                  <a:pt x="5002569" y="0"/>
                </a:lnTo>
                <a:cubicBezTo>
                  <a:pt x="5030506" y="0"/>
                  <a:pt x="5057120" y="5662"/>
                  <a:pt x="5081327" y="15900"/>
                </a:cubicBezTo>
                <a:lnTo>
                  <a:pt x="5105495" y="32195"/>
                </a:lnTo>
                <a:lnTo>
                  <a:pt x="5153320" y="63952"/>
                </a:lnTo>
                <a:cubicBezTo>
                  <a:pt x="5199355" y="109988"/>
                  <a:pt x="5256900" y="144515"/>
                  <a:pt x="5325954" y="167533"/>
                </a:cubicBezTo>
                <a:lnTo>
                  <a:pt x="5380676" y="180161"/>
                </a:lnTo>
                <a:lnTo>
                  <a:pt x="5435389" y="167535"/>
                </a:lnTo>
                <a:cubicBezTo>
                  <a:pt x="5504443" y="144517"/>
                  <a:pt x="5561988" y="109990"/>
                  <a:pt x="5608024" y="63954"/>
                </a:cubicBezTo>
                <a:lnTo>
                  <a:pt x="5613884" y="60063"/>
                </a:lnTo>
                <a:lnTo>
                  <a:pt x="5614424" y="59262"/>
                </a:lnTo>
                <a:cubicBezTo>
                  <a:pt x="5651039" y="22647"/>
                  <a:pt x="5701623" y="0"/>
                  <a:pt x="5757496" y="0"/>
                </a:cubicBezTo>
                <a:lnTo>
                  <a:pt x="10557730" y="0"/>
                </a:lnTo>
                <a:cubicBezTo>
                  <a:pt x="10669477" y="0"/>
                  <a:pt x="10760065" y="90588"/>
                  <a:pt x="10760065" y="202335"/>
                </a:cubicBezTo>
                <a:cubicBezTo>
                  <a:pt x="10760065" y="314082"/>
                  <a:pt x="10669477" y="404670"/>
                  <a:pt x="10557730" y="404670"/>
                </a:cubicBezTo>
                <a:lnTo>
                  <a:pt x="5757496" y="404670"/>
                </a:lnTo>
                <a:cubicBezTo>
                  <a:pt x="5701623" y="404670"/>
                  <a:pt x="5651039" y="382023"/>
                  <a:pt x="5614424" y="345408"/>
                </a:cubicBezTo>
                <a:lnTo>
                  <a:pt x="5613216" y="343617"/>
                </a:lnTo>
                <a:lnTo>
                  <a:pt x="5608025" y="340169"/>
                </a:lnTo>
                <a:cubicBezTo>
                  <a:pt x="5561989" y="294134"/>
                  <a:pt x="5504444" y="259607"/>
                  <a:pt x="5435390" y="236589"/>
                </a:cubicBezTo>
                <a:lnTo>
                  <a:pt x="5380667" y="223960"/>
                </a:lnTo>
                <a:lnTo>
                  <a:pt x="5325954" y="236587"/>
                </a:lnTo>
                <a:cubicBezTo>
                  <a:pt x="5256900" y="259605"/>
                  <a:pt x="5199355" y="294132"/>
                  <a:pt x="5153319" y="340167"/>
                </a:cubicBezTo>
                <a:lnTo>
                  <a:pt x="5145816" y="345150"/>
                </a:lnTo>
                <a:lnTo>
                  <a:pt x="5145642" y="345408"/>
                </a:lnTo>
                <a:cubicBezTo>
                  <a:pt x="5109026" y="382023"/>
                  <a:pt x="5058443" y="404670"/>
                  <a:pt x="5002569" y="404670"/>
                </a:cubicBezTo>
                <a:lnTo>
                  <a:pt x="202335" y="404670"/>
                </a:lnTo>
                <a:cubicBezTo>
                  <a:pt x="90588" y="404670"/>
                  <a:pt x="0" y="314082"/>
                  <a:pt x="0" y="202335"/>
                </a:cubicBezTo>
                <a:cubicBezTo>
                  <a:pt x="0" y="90588"/>
                  <a:pt x="90588" y="0"/>
                  <a:pt x="202335" y="0"/>
                </a:cubicBezTo>
                <a:close/>
              </a:path>
            </a:pathLst>
          </a:custGeom>
          <a:gradFill flip="none" rotWithShape="1">
            <a:gsLst>
              <a:gs pos="0">
                <a:schemeClr val="accent1"/>
              </a:gs>
              <a:gs pos="100000">
                <a:schemeClr val="tx2"/>
              </a:gs>
            </a:gsLst>
            <a:lin ang="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solidFill>
                <a:schemeClr val="bg1"/>
              </a:solidFill>
              <a:latin typeface="+mj-lt"/>
              <a:cs typeface="Segoe UI" pitchFamily="34" charset="0"/>
            </a:endParaRPr>
          </a:p>
        </p:txBody>
      </p:sp>
      <p:sp>
        <p:nvSpPr>
          <p:cNvPr id="8" name="Oval 7">
            <a:extLst>
              <a:ext uri="{FF2B5EF4-FFF2-40B4-BE49-F238E27FC236}">
                <a16:creationId xmlns:a16="http://schemas.microsoft.com/office/drawing/2014/main" id="{55692A4D-ECA0-5132-8CA0-350BA7CC2844}"/>
              </a:ext>
              <a:ext uri="{C183D7F6-B498-43B3-948B-1728B52AA6E4}">
                <adec:decorative xmlns:adec="http://schemas.microsoft.com/office/drawing/2017/decorative" val="1"/>
              </a:ext>
            </a:extLst>
          </p:cNvPr>
          <p:cNvSpPr>
            <a:spLocks/>
          </p:cNvSpPr>
          <p:nvPr/>
        </p:nvSpPr>
        <p:spPr bwMode="auto">
          <a:xfrm>
            <a:off x="977031"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9" name="Oval 8">
            <a:extLst>
              <a:ext uri="{FF2B5EF4-FFF2-40B4-BE49-F238E27FC236}">
                <a16:creationId xmlns:a16="http://schemas.microsoft.com/office/drawing/2014/main" id="{31F4D8CA-6B46-B4D2-DF27-4110416C49F5}"/>
              </a:ext>
              <a:ext uri="{C183D7F6-B498-43B3-948B-1728B52AA6E4}">
                <adec:decorative xmlns:adec="http://schemas.microsoft.com/office/drawing/2017/decorative" val="1"/>
              </a:ext>
            </a:extLst>
          </p:cNvPr>
          <p:cNvSpPr>
            <a:spLocks/>
          </p:cNvSpPr>
          <p:nvPr/>
        </p:nvSpPr>
        <p:spPr bwMode="auto">
          <a:xfrm>
            <a:off x="2091119"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0" name="Oval 9">
            <a:extLst>
              <a:ext uri="{FF2B5EF4-FFF2-40B4-BE49-F238E27FC236}">
                <a16:creationId xmlns:a16="http://schemas.microsoft.com/office/drawing/2014/main" id="{04554B6B-7B0D-F220-3F1E-225A440F1681}"/>
              </a:ext>
              <a:ext uri="{C183D7F6-B498-43B3-948B-1728B52AA6E4}">
                <adec:decorative xmlns:adec="http://schemas.microsoft.com/office/drawing/2017/decorative" val="1"/>
              </a:ext>
            </a:extLst>
          </p:cNvPr>
          <p:cNvSpPr>
            <a:spLocks/>
          </p:cNvSpPr>
          <p:nvPr/>
        </p:nvSpPr>
        <p:spPr bwMode="auto">
          <a:xfrm>
            <a:off x="5116379" y="3511696"/>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1" name="Oval 10">
            <a:extLst>
              <a:ext uri="{FF2B5EF4-FFF2-40B4-BE49-F238E27FC236}">
                <a16:creationId xmlns:a16="http://schemas.microsoft.com/office/drawing/2014/main" id="{49D2A455-8297-4025-89AA-11133C1DBF60}"/>
              </a:ext>
              <a:ext uri="{C183D7F6-B498-43B3-948B-1728B52AA6E4}">
                <adec:decorative xmlns:adec="http://schemas.microsoft.com/office/drawing/2017/decorative" val="1"/>
              </a:ext>
            </a:extLst>
          </p:cNvPr>
          <p:cNvSpPr>
            <a:spLocks/>
          </p:cNvSpPr>
          <p:nvPr/>
        </p:nvSpPr>
        <p:spPr bwMode="auto">
          <a:xfrm>
            <a:off x="5116379" y="2805042"/>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2" name="Oval 11">
            <a:extLst>
              <a:ext uri="{FF2B5EF4-FFF2-40B4-BE49-F238E27FC236}">
                <a16:creationId xmlns:a16="http://schemas.microsoft.com/office/drawing/2014/main" id="{EA243E8B-A5AE-390D-65DA-939CC0775CC6}"/>
              </a:ext>
              <a:ext uri="{C183D7F6-B498-43B3-948B-1728B52AA6E4}">
                <adec:decorative xmlns:adec="http://schemas.microsoft.com/office/drawing/2017/decorative" val="1"/>
              </a:ext>
            </a:extLst>
          </p:cNvPr>
          <p:cNvSpPr>
            <a:spLocks/>
          </p:cNvSpPr>
          <p:nvPr/>
        </p:nvSpPr>
        <p:spPr bwMode="auto">
          <a:xfrm>
            <a:off x="5116379"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3" name="Oval 12">
            <a:extLst>
              <a:ext uri="{FF2B5EF4-FFF2-40B4-BE49-F238E27FC236}">
                <a16:creationId xmlns:a16="http://schemas.microsoft.com/office/drawing/2014/main" id="{E09B6571-11ED-9541-F97F-075AE102DA06}"/>
              </a:ext>
              <a:ext uri="{C183D7F6-B498-43B3-948B-1728B52AA6E4}">
                <adec:decorative xmlns:adec="http://schemas.microsoft.com/office/drawing/2017/decorative" val="1"/>
              </a:ext>
            </a:extLst>
          </p:cNvPr>
          <p:cNvSpPr>
            <a:spLocks/>
          </p:cNvSpPr>
          <p:nvPr/>
        </p:nvSpPr>
        <p:spPr bwMode="auto">
          <a:xfrm>
            <a:off x="6461668" y="3511696"/>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4" name="Oval 13">
            <a:extLst>
              <a:ext uri="{FF2B5EF4-FFF2-40B4-BE49-F238E27FC236}">
                <a16:creationId xmlns:a16="http://schemas.microsoft.com/office/drawing/2014/main" id="{B958E313-7573-1A35-17B2-591306C3902E}"/>
              </a:ext>
              <a:ext uri="{C183D7F6-B498-43B3-948B-1728B52AA6E4}">
                <adec:decorative xmlns:adec="http://schemas.microsoft.com/office/drawing/2017/decorative" val="1"/>
              </a:ext>
            </a:extLst>
          </p:cNvPr>
          <p:cNvSpPr>
            <a:spLocks/>
          </p:cNvSpPr>
          <p:nvPr/>
        </p:nvSpPr>
        <p:spPr bwMode="auto">
          <a:xfrm>
            <a:off x="6461668" y="2805042"/>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5" name="Oval 14">
            <a:extLst>
              <a:ext uri="{FF2B5EF4-FFF2-40B4-BE49-F238E27FC236}">
                <a16:creationId xmlns:a16="http://schemas.microsoft.com/office/drawing/2014/main" id="{768D258E-C5D5-CE2A-3F48-1069F61EDE5C}"/>
              </a:ext>
              <a:ext uri="{C183D7F6-B498-43B3-948B-1728B52AA6E4}">
                <adec:decorative xmlns:adec="http://schemas.microsoft.com/office/drawing/2017/decorative" val="1"/>
              </a:ext>
            </a:extLst>
          </p:cNvPr>
          <p:cNvSpPr>
            <a:spLocks/>
          </p:cNvSpPr>
          <p:nvPr/>
        </p:nvSpPr>
        <p:spPr bwMode="auto">
          <a:xfrm>
            <a:off x="6461668"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6" name="Oval 15">
            <a:extLst>
              <a:ext uri="{FF2B5EF4-FFF2-40B4-BE49-F238E27FC236}">
                <a16:creationId xmlns:a16="http://schemas.microsoft.com/office/drawing/2014/main" id="{7C7108E8-EED8-434E-FE71-321F6C45C342}"/>
              </a:ext>
              <a:ext uri="{C183D7F6-B498-43B3-948B-1728B52AA6E4}">
                <adec:decorative xmlns:adec="http://schemas.microsoft.com/office/drawing/2017/decorative" val="1"/>
              </a:ext>
            </a:extLst>
          </p:cNvPr>
          <p:cNvSpPr>
            <a:spLocks/>
          </p:cNvSpPr>
          <p:nvPr/>
        </p:nvSpPr>
        <p:spPr bwMode="auto">
          <a:xfrm>
            <a:off x="10842324"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7" name="Oval 16">
            <a:extLst>
              <a:ext uri="{FF2B5EF4-FFF2-40B4-BE49-F238E27FC236}">
                <a16:creationId xmlns:a16="http://schemas.microsoft.com/office/drawing/2014/main" id="{D11EF134-A61A-F493-30FC-89A2CFDD33E4}"/>
              </a:ext>
              <a:ext uri="{C183D7F6-B498-43B3-948B-1728B52AA6E4}">
                <adec:decorative xmlns:adec="http://schemas.microsoft.com/office/drawing/2017/decorative" val="1"/>
              </a:ext>
            </a:extLst>
          </p:cNvPr>
          <p:cNvSpPr>
            <a:spLocks/>
          </p:cNvSpPr>
          <p:nvPr/>
        </p:nvSpPr>
        <p:spPr bwMode="auto">
          <a:xfrm>
            <a:off x="9800322" y="2110321"/>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18" name="Rectangle: Rounded Corners 17">
            <a:extLst>
              <a:ext uri="{FF2B5EF4-FFF2-40B4-BE49-F238E27FC236}">
                <a16:creationId xmlns:a16="http://schemas.microsoft.com/office/drawing/2014/main" id="{05469560-B4F8-C103-0E2F-D59F7ABF5272}"/>
              </a:ext>
              <a:ext uri="{C183D7F6-B498-43B3-948B-1728B52AA6E4}">
                <adec:decorative xmlns:adec="http://schemas.microsoft.com/office/drawing/2017/decorative" val="1"/>
              </a:ext>
            </a:extLst>
          </p:cNvPr>
          <p:cNvSpPr/>
          <p:nvPr/>
        </p:nvSpPr>
        <p:spPr bwMode="auto">
          <a:xfrm>
            <a:off x="2700586" y="4449155"/>
            <a:ext cx="1104652" cy="59872"/>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normalizeH="0" baseline="0" noProof="0">
              <a:ln>
                <a:noFill/>
              </a:ln>
              <a:solidFill>
                <a:srgbClr val="FFFFFF"/>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828D05F0-6A7F-995C-9C33-6F16B1D70A76}"/>
              </a:ext>
              <a:ext uri="{C183D7F6-B498-43B3-948B-1728B52AA6E4}">
                <adec:decorative xmlns:adec="http://schemas.microsoft.com/office/drawing/2017/decorative" val="1"/>
              </a:ext>
            </a:extLst>
          </p:cNvPr>
          <p:cNvSpPr/>
          <p:nvPr/>
        </p:nvSpPr>
        <p:spPr bwMode="auto">
          <a:xfrm>
            <a:off x="8369874" y="4449155"/>
            <a:ext cx="1104652" cy="59872"/>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normalizeH="0" baseline="0" noProof="0">
              <a:ln>
                <a:noFill/>
              </a:ln>
              <a:solidFill>
                <a:srgbClr val="FFFFFF"/>
              </a:solidFill>
              <a:effectLst/>
              <a:uLnTx/>
              <a:uFillTx/>
              <a:latin typeface="Segoe Sans Display Semibold"/>
              <a:ea typeface="+mn-ea"/>
              <a:cs typeface="+mn-cs"/>
            </a:endParaRPr>
          </a:p>
        </p:txBody>
      </p:sp>
      <p:cxnSp>
        <p:nvCxnSpPr>
          <p:cNvPr id="20" name="Straight Connector 19">
            <a:extLst>
              <a:ext uri="{FF2B5EF4-FFF2-40B4-BE49-F238E27FC236}">
                <a16:creationId xmlns:a16="http://schemas.microsoft.com/office/drawing/2014/main" id="{D64BF078-38F2-097A-EF23-7A830A161C17}"/>
              </a:ext>
              <a:ext uri="{C183D7F6-B498-43B3-948B-1728B52AA6E4}">
                <adec:decorative xmlns:adec="http://schemas.microsoft.com/office/drawing/2017/decorative" val="1"/>
              </a:ext>
            </a:extLst>
          </p:cNvPr>
          <p:cNvCxnSpPr>
            <a:cxnSpLocks/>
          </p:cNvCxnSpPr>
          <p:nvPr/>
        </p:nvCxnSpPr>
        <p:spPr>
          <a:xfrm>
            <a:off x="6074832" y="1752600"/>
            <a:ext cx="0" cy="2552785"/>
          </a:xfrm>
          <a:prstGeom prst="line">
            <a:avLst/>
          </a:prstGeom>
          <a:ln w="6350">
            <a:gradFill>
              <a:gsLst>
                <a:gs pos="49500">
                  <a:schemeClr val="bg1">
                    <a:lumMod val="75000"/>
                  </a:schemeClr>
                </a:gs>
                <a:gs pos="0">
                  <a:schemeClr val="bg1">
                    <a:lumMod val="75000"/>
                    <a:alpha val="0"/>
                  </a:schemeClr>
                </a:gs>
                <a:gs pos="100000">
                  <a:schemeClr val="bg1">
                    <a:lumMod val="75000"/>
                    <a:alpha val="0"/>
                  </a:schemeClr>
                </a:gs>
              </a:gsLst>
              <a:lin ang="5400000" scaled="1"/>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Graphic 77">
            <a:extLst>
              <a:ext uri="{FF2B5EF4-FFF2-40B4-BE49-F238E27FC236}">
                <a16:creationId xmlns:a16="http://schemas.microsoft.com/office/drawing/2014/main" id="{9926F6D2-1177-DAD5-9D9F-6188AB5DBA5F}"/>
              </a:ext>
              <a:ext uri="{C183D7F6-B498-43B3-948B-1728B52AA6E4}">
                <adec:decorative xmlns:adec="http://schemas.microsoft.com/office/drawing/2017/decorative" val="1"/>
              </a:ext>
            </a:extLst>
          </p:cNvPr>
          <p:cNvSpPr/>
          <p:nvPr/>
        </p:nvSpPr>
        <p:spPr>
          <a:xfrm>
            <a:off x="1074752" y="2196571"/>
            <a:ext cx="206608" cy="22954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cxnSp>
        <p:nvCxnSpPr>
          <p:cNvPr id="23" name="Straight Connector 22">
            <a:extLst>
              <a:ext uri="{FF2B5EF4-FFF2-40B4-BE49-F238E27FC236}">
                <a16:creationId xmlns:a16="http://schemas.microsoft.com/office/drawing/2014/main" id="{9A8359F3-D63B-86DD-1A33-04C536CFFBB1}"/>
              </a:ext>
              <a:ext uri="{C183D7F6-B498-43B3-948B-1728B52AA6E4}">
                <adec:decorative xmlns:adec="http://schemas.microsoft.com/office/drawing/2017/decorative" val="1"/>
              </a:ext>
            </a:extLst>
          </p:cNvPr>
          <p:cNvCxnSpPr>
            <a:cxnSpLocks/>
          </p:cNvCxnSpPr>
          <p:nvPr/>
        </p:nvCxnSpPr>
        <p:spPr>
          <a:xfrm flipV="1">
            <a:off x="1619250" y="2311342"/>
            <a:ext cx="471869" cy="1"/>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 name="Graphic 119">
            <a:extLst>
              <a:ext uri="{FF2B5EF4-FFF2-40B4-BE49-F238E27FC236}">
                <a16:creationId xmlns:a16="http://schemas.microsoft.com/office/drawing/2014/main" id="{1A963F3C-381B-E240-4ECD-8902EE1BC555}"/>
              </a:ext>
              <a:ext uri="{C183D7F6-B498-43B3-948B-1728B52AA6E4}">
                <adec:decorative xmlns:adec="http://schemas.microsoft.com/office/drawing/2017/decorative" val="1"/>
              </a:ext>
            </a:extLst>
          </p:cNvPr>
          <p:cNvSpPr/>
          <p:nvPr/>
        </p:nvSpPr>
        <p:spPr>
          <a:xfrm>
            <a:off x="2179225" y="2213752"/>
            <a:ext cx="225838" cy="195180"/>
          </a:xfrm>
          <a:custGeom>
            <a:avLst/>
            <a:gdLst>
              <a:gd name="connsiteX0" fmla="*/ 182563 w 365125"/>
              <a:gd name="connsiteY0" fmla="*/ 27384 h 315559"/>
              <a:gd name="connsiteX1" fmla="*/ 27384 w 365125"/>
              <a:gd name="connsiteY1" fmla="*/ 182563 h 315559"/>
              <a:gd name="connsiteX2" fmla="*/ 72739 w 365125"/>
              <a:gd name="connsiteY2" fmla="*/ 292193 h 315559"/>
              <a:gd name="connsiteX3" fmla="*/ 72722 w 365125"/>
              <a:gd name="connsiteY3" fmla="*/ 311558 h 315559"/>
              <a:gd name="connsiteX4" fmla="*/ 53358 w 365125"/>
              <a:gd name="connsiteY4" fmla="*/ 311541 h 315559"/>
              <a:gd name="connsiteX5" fmla="*/ 0 w 365125"/>
              <a:gd name="connsiteY5" fmla="*/ 182563 h 315559"/>
              <a:gd name="connsiteX6" fmla="*/ 182563 w 365125"/>
              <a:gd name="connsiteY6" fmla="*/ 0 h 315559"/>
              <a:gd name="connsiteX7" fmla="*/ 365125 w 365125"/>
              <a:gd name="connsiteY7" fmla="*/ 182563 h 315559"/>
              <a:gd name="connsiteX8" fmla="*/ 311767 w 365125"/>
              <a:gd name="connsiteY8" fmla="*/ 311541 h 315559"/>
              <a:gd name="connsiteX9" fmla="*/ 292403 w 365125"/>
              <a:gd name="connsiteY9" fmla="*/ 311558 h 315559"/>
              <a:gd name="connsiteX10" fmla="*/ 292387 w 365125"/>
              <a:gd name="connsiteY10" fmla="*/ 292193 h 315559"/>
              <a:gd name="connsiteX11" fmla="*/ 337741 w 365125"/>
              <a:gd name="connsiteY11" fmla="*/ 182563 h 315559"/>
              <a:gd name="connsiteX12" fmla="*/ 182563 w 365125"/>
              <a:gd name="connsiteY12" fmla="*/ 27384 h 315559"/>
              <a:gd name="connsiteX13" fmla="*/ 182563 w 365125"/>
              <a:gd name="connsiteY13" fmla="*/ 91281 h 315559"/>
              <a:gd name="connsiteX14" fmla="*/ 91281 w 365125"/>
              <a:gd name="connsiteY14" fmla="*/ 182563 h 315559"/>
              <a:gd name="connsiteX15" fmla="*/ 118048 w 365125"/>
              <a:gd name="connsiteY15" fmla="*/ 247139 h 315559"/>
              <a:gd name="connsiteX16" fmla="*/ 118057 w 365125"/>
              <a:gd name="connsiteY16" fmla="*/ 266503 h 315559"/>
              <a:gd name="connsiteX17" fmla="*/ 98693 w 365125"/>
              <a:gd name="connsiteY17" fmla="*/ 266512 h 315559"/>
              <a:gd name="connsiteX18" fmla="*/ 63897 w 365125"/>
              <a:gd name="connsiteY18" fmla="*/ 182563 h 315559"/>
              <a:gd name="connsiteX19" fmla="*/ 182563 w 365125"/>
              <a:gd name="connsiteY19" fmla="*/ 63897 h 315559"/>
              <a:gd name="connsiteX20" fmla="*/ 301228 w 365125"/>
              <a:gd name="connsiteY20" fmla="*/ 182563 h 315559"/>
              <a:gd name="connsiteX21" fmla="*/ 266432 w 365125"/>
              <a:gd name="connsiteY21" fmla="*/ 266512 h 315559"/>
              <a:gd name="connsiteX22" fmla="*/ 247067 w 365125"/>
              <a:gd name="connsiteY22" fmla="*/ 266503 h 315559"/>
              <a:gd name="connsiteX23" fmla="*/ 247076 w 365125"/>
              <a:gd name="connsiteY23" fmla="*/ 247139 h 315559"/>
              <a:gd name="connsiteX24" fmla="*/ 273844 w 365125"/>
              <a:gd name="connsiteY24" fmla="*/ 182563 h 315559"/>
              <a:gd name="connsiteX25" fmla="*/ 182563 w 365125"/>
              <a:gd name="connsiteY25" fmla="*/ 91281 h 315559"/>
              <a:gd name="connsiteX26" fmla="*/ 182563 w 365125"/>
              <a:gd name="connsiteY26" fmla="*/ 136922 h 315559"/>
              <a:gd name="connsiteX27" fmla="*/ 136922 w 365125"/>
              <a:gd name="connsiteY27" fmla="*/ 182563 h 315559"/>
              <a:gd name="connsiteX28" fmla="*/ 182563 w 365125"/>
              <a:gd name="connsiteY28" fmla="*/ 228203 h 315559"/>
              <a:gd name="connsiteX29" fmla="*/ 228203 w 365125"/>
              <a:gd name="connsiteY29" fmla="*/ 182563 h 315559"/>
              <a:gd name="connsiteX30" fmla="*/ 182563 w 365125"/>
              <a:gd name="connsiteY30" fmla="*/ 136922 h 315559"/>
              <a:gd name="connsiteX31" fmla="*/ 164306 w 365125"/>
              <a:gd name="connsiteY31" fmla="*/ 182563 h 315559"/>
              <a:gd name="connsiteX32" fmla="*/ 182563 w 365125"/>
              <a:gd name="connsiteY32" fmla="*/ 164306 h 315559"/>
              <a:gd name="connsiteX33" fmla="*/ 200819 w 365125"/>
              <a:gd name="connsiteY33" fmla="*/ 182563 h 315559"/>
              <a:gd name="connsiteX34" fmla="*/ 182563 w 365125"/>
              <a:gd name="connsiteY34" fmla="*/ 200819 h 315559"/>
              <a:gd name="connsiteX35" fmla="*/ 164306 w 365125"/>
              <a:gd name="connsiteY35" fmla="*/ 182563 h 3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5125" h="315559">
                <a:moveTo>
                  <a:pt x="182563" y="27384"/>
                </a:moveTo>
                <a:cubicBezTo>
                  <a:pt x="96860" y="27384"/>
                  <a:pt x="27384" y="96860"/>
                  <a:pt x="27384" y="182563"/>
                </a:cubicBezTo>
                <a:cubicBezTo>
                  <a:pt x="27384" y="225368"/>
                  <a:pt x="44699" y="264104"/>
                  <a:pt x="72739" y="292193"/>
                </a:cubicBezTo>
                <a:cubicBezTo>
                  <a:pt x="78081" y="297546"/>
                  <a:pt x="78074" y="306216"/>
                  <a:pt x="72722" y="311558"/>
                </a:cubicBezTo>
                <a:cubicBezTo>
                  <a:pt x="67370" y="316899"/>
                  <a:pt x="58701" y="316892"/>
                  <a:pt x="53358" y="311541"/>
                </a:cubicBezTo>
                <a:cubicBezTo>
                  <a:pt x="20402" y="278526"/>
                  <a:pt x="0" y="232915"/>
                  <a:pt x="0" y="182563"/>
                </a:cubicBezTo>
                <a:cubicBezTo>
                  <a:pt x="0" y="81736"/>
                  <a:pt x="81736" y="0"/>
                  <a:pt x="182563" y="0"/>
                </a:cubicBezTo>
                <a:cubicBezTo>
                  <a:pt x="283388" y="0"/>
                  <a:pt x="365125" y="81736"/>
                  <a:pt x="365125" y="182563"/>
                </a:cubicBezTo>
                <a:cubicBezTo>
                  <a:pt x="365125" y="232915"/>
                  <a:pt x="344722" y="278526"/>
                  <a:pt x="311767" y="311541"/>
                </a:cubicBezTo>
                <a:cubicBezTo>
                  <a:pt x="306424" y="316892"/>
                  <a:pt x="297754" y="316899"/>
                  <a:pt x="292403" y="311558"/>
                </a:cubicBezTo>
                <a:cubicBezTo>
                  <a:pt x="287052" y="306216"/>
                  <a:pt x="287043" y="297546"/>
                  <a:pt x="292387" y="292193"/>
                </a:cubicBezTo>
                <a:cubicBezTo>
                  <a:pt x="320426" y="264104"/>
                  <a:pt x="337741" y="225368"/>
                  <a:pt x="337741" y="182563"/>
                </a:cubicBezTo>
                <a:cubicBezTo>
                  <a:pt x="337741" y="96860"/>
                  <a:pt x="268265" y="27384"/>
                  <a:pt x="182563" y="27384"/>
                </a:cubicBezTo>
                <a:close/>
                <a:moveTo>
                  <a:pt x="182563" y="91281"/>
                </a:moveTo>
                <a:cubicBezTo>
                  <a:pt x="132149" y="91281"/>
                  <a:pt x="91281" y="132150"/>
                  <a:pt x="91281" y="182563"/>
                </a:cubicBezTo>
                <a:cubicBezTo>
                  <a:pt x="91281" y="207789"/>
                  <a:pt x="101496" y="230604"/>
                  <a:pt x="118048" y="247139"/>
                </a:cubicBezTo>
                <a:cubicBezTo>
                  <a:pt x="123398" y="252484"/>
                  <a:pt x="123402" y="261154"/>
                  <a:pt x="118057" y="266503"/>
                </a:cubicBezTo>
                <a:cubicBezTo>
                  <a:pt x="112713" y="271852"/>
                  <a:pt x="104043" y="271857"/>
                  <a:pt x="98693" y="266512"/>
                </a:cubicBezTo>
                <a:cubicBezTo>
                  <a:pt x="77211" y="245050"/>
                  <a:pt x="63897" y="215347"/>
                  <a:pt x="63897" y="182563"/>
                </a:cubicBezTo>
                <a:cubicBezTo>
                  <a:pt x="63897" y="117025"/>
                  <a:pt x="117025" y="63897"/>
                  <a:pt x="182563" y="63897"/>
                </a:cubicBezTo>
                <a:cubicBezTo>
                  <a:pt x="248101" y="63897"/>
                  <a:pt x="301228" y="117025"/>
                  <a:pt x="301228" y="182563"/>
                </a:cubicBezTo>
                <a:cubicBezTo>
                  <a:pt x="301228" y="215347"/>
                  <a:pt x="287914" y="245050"/>
                  <a:pt x="266432" y="266512"/>
                </a:cubicBezTo>
                <a:cubicBezTo>
                  <a:pt x="261083" y="271857"/>
                  <a:pt x="252413" y="271852"/>
                  <a:pt x="247067" y="266503"/>
                </a:cubicBezTo>
                <a:cubicBezTo>
                  <a:pt x="241724" y="261154"/>
                  <a:pt x="241727" y="252484"/>
                  <a:pt x="247076" y="247139"/>
                </a:cubicBezTo>
                <a:cubicBezTo>
                  <a:pt x="263629" y="230604"/>
                  <a:pt x="273844" y="207789"/>
                  <a:pt x="273844" y="182563"/>
                </a:cubicBezTo>
                <a:cubicBezTo>
                  <a:pt x="273844" y="132150"/>
                  <a:pt x="232975" y="91281"/>
                  <a:pt x="182563" y="91281"/>
                </a:cubicBezTo>
                <a:close/>
                <a:moveTo>
                  <a:pt x="182563" y="136922"/>
                </a:moveTo>
                <a:cubicBezTo>
                  <a:pt x="157356" y="136922"/>
                  <a:pt x="136922" y="157356"/>
                  <a:pt x="136922" y="182563"/>
                </a:cubicBezTo>
                <a:cubicBezTo>
                  <a:pt x="136922" y="207769"/>
                  <a:pt x="157356" y="228203"/>
                  <a:pt x="182563" y="228203"/>
                </a:cubicBezTo>
                <a:cubicBezTo>
                  <a:pt x="207769" y="228203"/>
                  <a:pt x="228203" y="207769"/>
                  <a:pt x="228203" y="182563"/>
                </a:cubicBezTo>
                <a:cubicBezTo>
                  <a:pt x="228203" y="157356"/>
                  <a:pt x="207769" y="136922"/>
                  <a:pt x="182563" y="136922"/>
                </a:cubicBezTo>
                <a:close/>
                <a:moveTo>
                  <a:pt x="164306" y="182563"/>
                </a:moveTo>
                <a:cubicBezTo>
                  <a:pt x="164306" y="172480"/>
                  <a:pt x="172480" y="164306"/>
                  <a:pt x="182563" y="164306"/>
                </a:cubicBezTo>
                <a:cubicBezTo>
                  <a:pt x="192645" y="164306"/>
                  <a:pt x="200819" y="172480"/>
                  <a:pt x="200819" y="182563"/>
                </a:cubicBezTo>
                <a:cubicBezTo>
                  <a:pt x="200819" y="192645"/>
                  <a:pt x="192645" y="200819"/>
                  <a:pt x="182563" y="200819"/>
                </a:cubicBezTo>
                <a:cubicBezTo>
                  <a:pt x="172480" y="200819"/>
                  <a:pt x="164306" y="192645"/>
                  <a:pt x="164306" y="18256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cxnSp>
        <p:nvCxnSpPr>
          <p:cNvPr id="28" name="Straight Connector 27">
            <a:extLst>
              <a:ext uri="{FF2B5EF4-FFF2-40B4-BE49-F238E27FC236}">
                <a16:creationId xmlns:a16="http://schemas.microsoft.com/office/drawing/2014/main" id="{2CE0ED05-0919-F1DA-4A36-26866A5E0898}"/>
              </a:ext>
              <a:ext uri="{C183D7F6-B498-43B3-948B-1728B52AA6E4}">
                <adec:decorative xmlns:adec="http://schemas.microsoft.com/office/drawing/2017/decorative" val="1"/>
              </a:ext>
            </a:extLst>
          </p:cNvPr>
          <p:cNvCxnSpPr>
            <a:cxnSpLocks/>
            <a:endCxn id="59" idx="1"/>
          </p:cNvCxnSpPr>
          <p:nvPr/>
        </p:nvCxnSpPr>
        <p:spPr>
          <a:xfrm>
            <a:off x="2493169" y="2311342"/>
            <a:ext cx="577044"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50A05C-74EF-6F4D-0BEA-B770A32DD9C5}"/>
              </a:ext>
              <a:ext uri="{C183D7F6-B498-43B3-948B-1728B52AA6E4}">
                <adec:decorative xmlns:adec="http://schemas.microsoft.com/office/drawing/2017/decorative" val="1"/>
              </a:ext>
            </a:extLst>
          </p:cNvPr>
          <p:cNvCxnSpPr>
            <a:cxnSpLocks/>
            <a:stCxn id="59" idx="2"/>
            <a:endCxn id="60" idx="0"/>
          </p:cNvCxnSpPr>
          <p:nvPr/>
        </p:nvCxnSpPr>
        <p:spPr>
          <a:xfrm>
            <a:off x="3760250" y="2429048"/>
            <a:ext cx="0" cy="109995"/>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E15DE94-40BF-F146-44C3-07CBAECC3FAB}"/>
              </a:ext>
              <a:ext uri="{C183D7F6-B498-43B3-948B-1728B52AA6E4}">
                <adec:decorative xmlns:adec="http://schemas.microsoft.com/office/drawing/2017/decorative" val="1"/>
              </a:ext>
            </a:extLst>
          </p:cNvPr>
          <p:cNvGrpSpPr/>
          <p:nvPr/>
        </p:nvGrpSpPr>
        <p:grpSpPr>
          <a:xfrm>
            <a:off x="4450287" y="2311200"/>
            <a:ext cx="665410" cy="1402660"/>
            <a:chOff x="4450287" y="2311200"/>
            <a:chExt cx="681306" cy="1402660"/>
          </a:xfrm>
        </p:grpSpPr>
        <p:cxnSp>
          <p:nvCxnSpPr>
            <p:cNvPr id="31" name="Straight Connector 30">
              <a:extLst>
                <a:ext uri="{FF2B5EF4-FFF2-40B4-BE49-F238E27FC236}">
                  <a16:creationId xmlns:a16="http://schemas.microsoft.com/office/drawing/2014/main" id="{9C5F8290-6690-1582-84E6-7C21766C58A8}"/>
                </a:ext>
              </a:extLst>
            </p:cNvPr>
            <p:cNvCxnSpPr>
              <a:cxnSpLocks/>
              <a:stCxn id="59" idx="3"/>
            </p:cNvCxnSpPr>
            <p:nvPr/>
          </p:nvCxnSpPr>
          <p:spPr>
            <a:xfrm flipV="1">
              <a:off x="4450287" y="2311341"/>
              <a:ext cx="680022" cy="1"/>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 name="Arrow: Bent 31">
              <a:extLst>
                <a:ext uri="{FF2B5EF4-FFF2-40B4-BE49-F238E27FC236}">
                  <a16:creationId xmlns:a16="http://schemas.microsoft.com/office/drawing/2014/main" id="{7C394363-ED06-3E7A-425C-CC34030C44CF}"/>
                </a:ext>
              </a:extLst>
            </p:cNvPr>
            <p:cNvSpPr/>
            <p:nvPr/>
          </p:nvSpPr>
          <p:spPr bwMode="auto">
            <a:xfrm flipH="1">
              <a:off x="4657676" y="2311200"/>
              <a:ext cx="230177" cy="442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33" name="Arrow: Bent 32">
              <a:extLst>
                <a:ext uri="{FF2B5EF4-FFF2-40B4-BE49-F238E27FC236}">
                  <a16:creationId xmlns:a16="http://schemas.microsoft.com/office/drawing/2014/main" id="{ECCA5200-9C71-76F8-F83D-F432F70EF400}"/>
                </a:ext>
              </a:extLst>
            </p:cNvPr>
            <p:cNvSpPr/>
            <p:nvPr/>
          </p:nvSpPr>
          <p:spPr bwMode="auto">
            <a:xfrm flipV="1">
              <a:off x="4885390" y="2654033"/>
              <a:ext cx="246203" cy="380791"/>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34" name="Arrow: Bent 33">
              <a:extLst>
                <a:ext uri="{FF2B5EF4-FFF2-40B4-BE49-F238E27FC236}">
                  <a16:creationId xmlns:a16="http://schemas.microsoft.com/office/drawing/2014/main" id="{38CC7CD9-B18D-EB1E-DBE1-A5FF6FBB6B39}"/>
                </a:ext>
              </a:extLst>
            </p:cNvPr>
            <p:cNvSpPr/>
            <p:nvPr/>
          </p:nvSpPr>
          <p:spPr bwMode="auto">
            <a:xfrm flipV="1">
              <a:off x="4885390" y="2762046"/>
              <a:ext cx="246203" cy="951814"/>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5" name="Graphic 106">
            <a:extLst>
              <a:ext uri="{FF2B5EF4-FFF2-40B4-BE49-F238E27FC236}">
                <a16:creationId xmlns:a16="http://schemas.microsoft.com/office/drawing/2014/main" id="{D3126519-C6AD-C73E-AC58-02E9BD898D22}"/>
              </a:ext>
              <a:ext uri="{C183D7F6-B498-43B3-948B-1728B52AA6E4}">
                <adec:decorative xmlns:adec="http://schemas.microsoft.com/office/drawing/2017/decorative" val="1"/>
              </a:ext>
            </a:extLst>
          </p:cNvPr>
          <p:cNvSpPr/>
          <p:nvPr/>
        </p:nvSpPr>
        <p:spPr>
          <a:xfrm>
            <a:off x="5226989" y="219834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36" name="Graphic 106">
            <a:extLst>
              <a:ext uri="{FF2B5EF4-FFF2-40B4-BE49-F238E27FC236}">
                <a16:creationId xmlns:a16="http://schemas.microsoft.com/office/drawing/2014/main" id="{66E51063-ACDE-1081-4767-A169DCA9D734}"/>
              </a:ext>
              <a:ext uri="{C183D7F6-B498-43B3-948B-1728B52AA6E4}">
                <adec:decorative xmlns:adec="http://schemas.microsoft.com/office/drawing/2017/decorative" val="1"/>
              </a:ext>
            </a:extLst>
          </p:cNvPr>
          <p:cNvSpPr/>
          <p:nvPr/>
        </p:nvSpPr>
        <p:spPr>
          <a:xfrm>
            <a:off x="5226989" y="2893061"/>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37" name="Graphic 106">
            <a:extLst>
              <a:ext uri="{FF2B5EF4-FFF2-40B4-BE49-F238E27FC236}">
                <a16:creationId xmlns:a16="http://schemas.microsoft.com/office/drawing/2014/main" id="{908E8778-27AD-34DA-9DA0-E8B74A3A0162}"/>
              </a:ext>
              <a:ext uri="{C183D7F6-B498-43B3-948B-1728B52AA6E4}">
                <adec:decorative xmlns:adec="http://schemas.microsoft.com/office/drawing/2017/decorative" val="1"/>
              </a:ext>
            </a:extLst>
          </p:cNvPr>
          <p:cNvSpPr/>
          <p:nvPr/>
        </p:nvSpPr>
        <p:spPr>
          <a:xfrm>
            <a:off x="5226989" y="3599715"/>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38" name="Graphic 106">
            <a:extLst>
              <a:ext uri="{FF2B5EF4-FFF2-40B4-BE49-F238E27FC236}">
                <a16:creationId xmlns:a16="http://schemas.microsoft.com/office/drawing/2014/main" id="{BBEBBF37-BFCD-7A57-14E4-5C7CB0F5133B}"/>
              </a:ext>
              <a:ext uri="{C183D7F6-B498-43B3-948B-1728B52AA6E4}">
                <adec:decorative xmlns:adec="http://schemas.microsoft.com/office/drawing/2017/decorative" val="1"/>
              </a:ext>
            </a:extLst>
          </p:cNvPr>
          <p:cNvSpPr/>
          <p:nvPr/>
        </p:nvSpPr>
        <p:spPr>
          <a:xfrm>
            <a:off x="6572278" y="2198340"/>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39" name="Graphic 106">
            <a:extLst>
              <a:ext uri="{FF2B5EF4-FFF2-40B4-BE49-F238E27FC236}">
                <a16:creationId xmlns:a16="http://schemas.microsoft.com/office/drawing/2014/main" id="{3EEAB2CF-684D-759B-3E0E-17CC1B44EC02}"/>
              </a:ext>
              <a:ext uri="{C183D7F6-B498-43B3-948B-1728B52AA6E4}">
                <adec:decorative xmlns:adec="http://schemas.microsoft.com/office/drawing/2017/decorative" val="1"/>
              </a:ext>
            </a:extLst>
          </p:cNvPr>
          <p:cNvSpPr/>
          <p:nvPr/>
        </p:nvSpPr>
        <p:spPr>
          <a:xfrm>
            <a:off x="6572278" y="2893061"/>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40" name="Graphic 106">
            <a:extLst>
              <a:ext uri="{FF2B5EF4-FFF2-40B4-BE49-F238E27FC236}">
                <a16:creationId xmlns:a16="http://schemas.microsoft.com/office/drawing/2014/main" id="{C535F5C3-72EC-1A9B-25A8-013A754F1D23}"/>
              </a:ext>
              <a:ext uri="{C183D7F6-B498-43B3-948B-1728B52AA6E4}">
                <adec:decorative xmlns:adec="http://schemas.microsoft.com/office/drawing/2017/decorative" val="1"/>
              </a:ext>
            </a:extLst>
          </p:cNvPr>
          <p:cNvSpPr/>
          <p:nvPr/>
        </p:nvSpPr>
        <p:spPr>
          <a:xfrm>
            <a:off x="6572278" y="3599715"/>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grpSp>
        <p:nvGrpSpPr>
          <p:cNvPr id="41" name="Group 40">
            <a:extLst>
              <a:ext uri="{FF2B5EF4-FFF2-40B4-BE49-F238E27FC236}">
                <a16:creationId xmlns:a16="http://schemas.microsoft.com/office/drawing/2014/main" id="{AF9CEF4B-69E3-8953-6EF0-50E9273E9067}"/>
              </a:ext>
              <a:ext uri="{C183D7F6-B498-43B3-948B-1728B52AA6E4}">
                <adec:decorative xmlns:adec="http://schemas.microsoft.com/office/drawing/2017/decorative" val="1"/>
              </a:ext>
            </a:extLst>
          </p:cNvPr>
          <p:cNvGrpSpPr/>
          <p:nvPr/>
        </p:nvGrpSpPr>
        <p:grpSpPr>
          <a:xfrm>
            <a:off x="7022160" y="2335920"/>
            <a:ext cx="1045515" cy="1397561"/>
            <a:chOff x="7022160" y="2335920"/>
            <a:chExt cx="1045515" cy="1397561"/>
          </a:xfrm>
        </p:grpSpPr>
        <p:sp>
          <p:nvSpPr>
            <p:cNvPr id="42" name="Arrow: Bent 41">
              <a:extLst>
                <a:ext uri="{FF2B5EF4-FFF2-40B4-BE49-F238E27FC236}">
                  <a16:creationId xmlns:a16="http://schemas.microsoft.com/office/drawing/2014/main" id="{D5F16C7D-0B3A-BA02-5F5C-AFD03B56C19F}"/>
                </a:ext>
              </a:extLst>
            </p:cNvPr>
            <p:cNvSpPr/>
            <p:nvPr/>
          </p:nvSpPr>
          <p:spPr bwMode="auto">
            <a:xfrm flipH="1">
              <a:off x="7022160" y="2335920"/>
              <a:ext cx="198084" cy="459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43" name="Arrow: Bent 42">
              <a:extLst>
                <a:ext uri="{FF2B5EF4-FFF2-40B4-BE49-F238E27FC236}">
                  <a16:creationId xmlns:a16="http://schemas.microsoft.com/office/drawing/2014/main" id="{4EAC1232-34E0-95AA-F3B2-337E97D54E0B}"/>
                </a:ext>
              </a:extLst>
            </p:cNvPr>
            <p:cNvSpPr/>
            <p:nvPr/>
          </p:nvSpPr>
          <p:spPr bwMode="auto">
            <a:xfrm flipV="1">
              <a:off x="7220923" y="2691935"/>
              <a:ext cx="195578" cy="344158"/>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cxnSp>
          <p:nvCxnSpPr>
            <p:cNvPr id="44" name="Straight Connector 43">
              <a:extLst>
                <a:ext uri="{FF2B5EF4-FFF2-40B4-BE49-F238E27FC236}">
                  <a16:creationId xmlns:a16="http://schemas.microsoft.com/office/drawing/2014/main" id="{EFDE2DDC-E45C-BB11-A304-F9160830448B}"/>
                </a:ext>
              </a:extLst>
            </p:cNvPr>
            <p:cNvCxnSpPr>
              <a:cxnSpLocks/>
            </p:cNvCxnSpPr>
            <p:nvPr/>
          </p:nvCxnSpPr>
          <p:spPr>
            <a:xfrm>
              <a:off x="7040351" y="3034824"/>
              <a:ext cx="1027324"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5" name="Arrow: Bent 44">
              <a:extLst>
                <a:ext uri="{FF2B5EF4-FFF2-40B4-BE49-F238E27FC236}">
                  <a16:creationId xmlns:a16="http://schemas.microsoft.com/office/drawing/2014/main" id="{DF49A1B7-C018-80D6-8DB8-4BB5BCB3205D}"/>
                </a:ext>
              </a:extLst>
            </p:cNvPr>
            <p:cNvSpPr/>
            <p:nvPr/>
          </p:nvSpPr>
          <p:spPr bwMode="auto">
            <a:xfrm>
              <a:off x="7218417" y="3033308"/>
              <a:ext cx="198084" cy="459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46" name="Arrow: Bent 45">
              <a:extLst>
                <a:ext uri="{FF2B5EF4-FFF2-40B4-BE49-F238E27FC236}">
                  <a16:creationId xmlns:a16="http://schemas.microsoft.com/office/drawing/2014/main" id="{4FDB8CC0-2CBE-D8E4-8428-B5E382752E26}"/>
                </a:ext>
              </a:extLst>
            </p:cNvPr>
            <p:cNvSpPr/>
            <p:nvPr/>
          </p:nvSpPr>
          <p:spPr bwMode="auto">
            <a:xfrm flipH="1" flipV="1">
              <a:off x="7022160" y="3389323"/>
              <a:ext cx="195578" cy="344158"/>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11058A1D-859F-D15D-55E5-E5E2BF19475E}"/>
              </a:ext>
              <a:ext uri="{C183D7F6-B498-43B3-948B-1728B52AA6E4}">
                <adec:decorative xmlns:adec="http://schemas.microsoft.com/office/drawing/2017/decorative" val="1"/>
              </a:ext>
            </a:extLst>
          </p:cNvPr>
          <p:cNvCxnSpPr>
            <a:cxnSpLocks/>
            <a:stCxn id="501" idx="2"/>
            <a:endCxn id="502" idx="0"/>
          </p:cNvCxnSpPr>
          <p:nvPr/>
        </p:nvCxnSpPr>
        <p:spPr>
          <a:xfrm>
            <a:off x="8594487" y="2429048"/>
            <a:ext cx="0" cy="492222"/>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E38F9E-33C5-7F3E-FC33-29F071911883}"/>
              </a:ext>
              <a:ext uri="{C183D7F6-B498-43B3-948B-1728B52AA6E4}">
                <adec:decorative xmlns:adec="http://schemas.microsoft.com/office/drawing/2017/decorative" val="1"/>
              </a:ext>
            </a:extLst>
          </p:cNvPr>
          <p:cNvCxnSpPr>
            <a:cxnSpLocks/>
            <a:stCxn id="501" idx="3"/>
          </p:cNvCxnSpPr>
          <p:nvPr/>
        </p:nvCxnSpPr>
        <p:spPr>
          <a:xfrm>
            <a:off x="9284524" y="2311342"/>
            <a:ext cx="515798"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9" name="Graphic 119">
            <a:extLst>
              <a:ext uri="{FF2B5EF4-FFF2-40B4-BE49-F238E27FC236}">
                <a16:creationId xmlns:a16="http://schemas.microsoft.com/office/drawing/2014/main" id="{54B8D08E-6290-BE1C-553D-A6B320C258B6}"/>
              </a:ext>
              <a:ext uri="{C183D7F6-B498-43B3-948B-1728B52AA6E4}">
                <adec:decorative xmlns:adec="http://schemas.microsoft.com/office/drawing/2017/decorative" val="1"/>
              </a:ext>
            </a:extLst>
          </p:cNvPr>
          <p:cNvSpPr/>
          <p:nvPr/>
        </p:nvSpPr>
        <p:spPr>
          <a:xfrm>
            <a:off x="9888428" y="2213752"/>
            <a:ext cx="225838" cy="195180"/>
          </a:xfrm>
          <a:custGeom>
            <a:avLst/>
            <a:gdLst>
              <a:gd name="connsiteX0" fmla="*/ 182563 w 365125"/>
              <a:gd name="connsiteY0" fmla="*/ 27384 h 315559"/>
              <a:gd name="connsiteX1" fmla="*/ 27384 w 365125"/>
              <a:gd name="connsiteY1" fmla="*/ 182563 h 315559"/>
              <a:gd name="connsiteX2" fmla="*/ 72739 w 365125"/>
              <a:gd name="connsiteY2" fmla="*/ 292193 h 315559"/>
              <a:gd name="connsiteX3" fmla="*/ 72722 w 365125"/>
              <a:gd name="connsiteY3" fmla="*/ 311558 h 315559"/>
              <a:gd name="connsiteX4" fmla="*/ 53358 w 365125"/>
              <a:gd name="connsiteY4" fmla="*/ 311541 h 315559"/>
              <a:gd name="connsiteX5" fmla="*/ 0 w 365125"/>
              <a:gd name="connsiteY5" fmla="*/ 182563 h 315559"/>
              <a:gd name="connsiteX6" fmla="*/ 182563 w 365125"/>
              <a:gd name="connsiteY6" fmla="*/ 0 h 315559"/>
              <a:gd name="connsiteX7" fmla="*/ 365125 w 365125"/>
              <a:gd name="connsiteY7" fmla="*/ 182563 h 315559"/>
              <a:gd name="connsiteX8" fmla="*/ 311767 w 365125"/>
              <a:gd name="connsiteY8" fmla="*/ 311541 h 315559"/>
              <a:gd name="connsiteX9" fmla="*/ 292403 w 365125"/>
              <a:gd name="connsiteY9" fmla="*/ 311558 h 315559"/>
              <a:gd name="connsiteX10" fmla="*/ 292387 w 365125"/>
              <a:gd name="connsiteY10" fmla="*/ 292193 h 315559"/>
              <a:gd name="connsiteX11" fmla="*/ 337741 w 365125"/>
              <a:gd name="connsiteY11" fmla="*/ 182563 h 315559"/>
              <a:gd name="connsiteX12" fmla="*/ 182563 w 365125"/>
              <a:gd name="connsiteY12" fmla="*/ 27384 h 315559"/>
              <a:gd name="connsiteX13" fmla="*/ 182563 w 365125"/>
              <a:gd name="connsiteY13" fmla="*/ 91281 h 315559"/>
              <a:gd name="connsiteX14" fmla="*/ 91281 w 365125"/>
              <a:gd name="connsiteY14" fmla="*/ 182563 h 315559"/>
              <a:gd name="connsiteX15" fmla="*/ 118048 w 365125"/>
              <a:gd name="connsiteY15" fmla="*/ 247139 h 315559"/>
              <a:gd name="connsiteX16" fmla="*/ 118057 w 365125"/>
              <a:gd name="connsiteY16" fmla="*/ 266503 h 315559"/>
              <a:gd name="connsiteX17" fmla="*/ 98693 w 365125"/>
              <a:gd name="connsiteY17" fmla="*/ 266512 h 315559"/>
              <a:gd name="connsiteX18" fmla="*/ 63897 w 365125"/>
              <a:gd name="connsiteY18" fmla="*/ 182563 h 315559"/>
              <a:gd name="connsiteX19" fmla="*/ 182563 w 365125"/>
              <a:gd name="connsiteY19" fmla="*/ 63897 h 315559"/>
              <a:gd name="connsiteX20" fmla="*/ 301228 w 365125"/>
              <a:gd name="connsiteY20" fmla="*/ 182563 h 315559"/>
              <a:gd name="connsiteX21" fmla="*/ 266432 w 365125"/>
              <a:gd name="connsiteY21" fmla="*/ 266512 h 315559"/>
              <a:gd name="connsiteX22" fmla="*/ 247067 w 365125"/>
              <a:gd name="connsiteY22" fmla="*/ 266503 h 315559"/>
              <a:gd name="connsiteX23" fmla="*/ 247076 w 365125"/>
              <a:gd name="connsiteY23" fmla="*/ 247139 h 315559"/>
              <a:gd name="connsiteX24" fmla="*/ 273844 w 365125"/>
              <a:gd name="connsiteY24" fmla="*/ 182563 h 315559"/>
              <a:gd name="connsiteX25" fmla="*/ 182563 w 365125"/>
              <a:gd name="connsiteY25" fmla="*/ 91281 h 315559"/>
              <a:gd name="connsiteX26" fmla="*/ 182563 w 365125"/>
              <a:gd name="connsiteY26" fmla="*/ 136922 h 315559"/>
              <a:gd name="connsiteX27" fmla="*/ 136922 w 365125"/>
              <a:gd name="connsiteY27" fmla="*/ 182563 h 315559"/>
              <a:gd name="connsiteX28" fmla="*/ 182563 w 365125"/>
              <a:gd name="connsiteY28" fmla="*/ 228203 h 315559"/>
              <a:gd name="connsiteX29" fmla="*/ 228203 w 365125"/>
              <a:gd name="connsiteY29" fmla="*/ 182563 h 315559"/>
              <a:gd name="connsiteX30" fmla="*/ 182563 w 365125"/>
              <a:gd name="connsiteY30" fmla="*/ 136922 h 315559"/>
              <a:gd name="connsiteX31" fmla="*/ 164306 w 365125"/>
              <a:gd name="connsiteY31" fmla="*/ 182563 h 315559"/>
              <a:gd name="connsiteX32" fmla="*/ 182563 w 365125"/>
              <a:gd name="connsiteY32" fmla="*/ 164306 h 315559"/>
              <a:gd name="connsiteX33" fmla="*/ 200819 w 365125"/>
              <a:gd name="connsiteY33" fmla="*/ 182563 h 315559"/>
              <a:gd name="connsiteX34" fmla="*/ 182563 w 365125"/>
              <a:gd name="connsiteY34" fmla="*/ 200819 h 315559"/>
              <a:gd name="connsiteX35" fmla="*/ 164306 w 365125"/>
              <a:gd name="connsiteY35" fmla="*/ 182563 h 3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5125" h="315559">
                <a:moveTo>
                  <a:pt x="182563" y="27384"/>
                </a:moveTo>
                <a:cubicBezTo>
                  <a:pt x="96860" y="27384"/>
                  <a:pt x="27384" y="96860"/>
                  <a:pt x="27384" y="182563"/>
                </a:cubicBezTo>
                <a:cubicBezTo>
                  <a:pt x="27384" y="225368"/>
                  <a:pt x="44699" y="264104"/>
                  <a:pt x="72739" y="292193"/>
                </a:cubicBezTo>
                <a:cubicBezTo>
                  <a:pt x="78081" y="297546"/>
                  <a:pt x="78074" y="306216"/>
                  <a:pt x="72722" y="311558"/>
                </a:cubicBezTo>
                <a:cubicBezTo>
                  <a:pt x="67370" y="316899"/>
                  <a:pt x="58701" y="316892"/>
                  <a:pt x="53358" y="311541"/>
                </a:cubicBezTo>
                <a:cubicBezTo>
                  <a:pt x="20402" y="278526"/>
                  <a:pt x="0" y="232915"/>
                  <a:pt x="0" y="182563"/>
                </a:cubicBezTo>
                <a:cubicBezTo>
                  <a:pt x="0" y="81736"/>
                  <a:pt x="81736" y="0"/>
                  <a:pt x="182563" y="0"/>
                </a:cubicBezTo>
                <a:cubicBezTo>
                  <a:pt x="283388" y="0"/>
                  <a:pt x="365125" y="81736"/>
                  <a:pt x="365125" y="182563"/>
                </a:cubicBezTo>
                <a:cubicBezTo>
                  <a:pt x="365125" y="232915"/>
                  <a:pt x="344722" y="278526"/>
                  <a:pt x="311767" y="311541"/>
                </a:cubicBezTo>
                <a:cubicBezTo>
                  <a:pt x="306424" y="316892"/>
                  <a:pt x="297754" y="316899"/>
                  <a:pt x="292403" y="311558"/>
                </a:cubicBezTo>
                <a:cubicBezTo>
                  <a:pt x="287052" y="306216"/>
                  <a:pt x="287043" y="297546"/>
                  <a:pt x="292387" y="292193"/>
                </a:cubicBezTo>
                <a:cubicBezTo>
                  <a:pt x="320426" y="264104"/>
                  <a:pt x="337741" y="225368"/>
                  <a:pt x="337741" y="182563"/>
                </a:cubicBezTo>
                <a:cubicBezTo>
                  <a:pt x="337741" y="96860"/>
                  <a:pt x="268265" y="27384"/>
                  <a:pt x="182563" y="27384"/>
                </a:cubicBezTo>
                <a:close/>
                <a:moveTo>
                  <a:pt x="182563" y="91281"/>
                </a:moveTo>
                <a:cubicBezTo>
                  <a:pt x="132149" y="91281"/>
                  <a:pt x="91281" y="132150"/>
                  <a:pt x="91281" y="182563"/>
                </a:cubicBezTo>
                <a:cubicBezTo>
                  <a:pt x="91281" y="207789"/>
                  <a:pt x="101496" y="230604"/>
                  <a:pt x="118048" y="247139"/>
                </a:cubicBezTo>
                <a:cubicBezTo>
                  <a:pt x="123398" y="252484"/>
                  <a:pt x="123402" y="261154"/>
                  <a:pt x="118057" y="266503"/>
                </a:cubicBezTo>
                <a:cubicBezTo>
                  <a:pt x="112713" y="271852"/>
                  <a:pt x="104043" y="271857"/>
                  <a:pt x="98693" y="266512"/>
                </a:cubicBezTo>
                <a:cubicBezTo>
                  <a:pt x="77211" y="245050"/>
                  <a:pt x="63897" y="215347"/>
                  <a:pt x="63897" y="182563"/>
                </a:cubicBezTo>
                <a:cubicBezTo>
                  <a:pt x="63897" y="117025"/>
                  <a:pt x="117025" y="63897"/>
                  <a:pt x="182563" y="63897"/>
                </a:cubicBezTo>
                <a:cubicBezTo>
                  <a:pt x="248101" y="63897"/>
                  <a:pt x="301228" y="117025"/>
                  <a:pt x="301228" y="182563"/>
                </a:cubicBezTo>
                <a:cubicBezTo>
                  <a:pt x="301228" y="215347"/>
                  <a:pt x="287914" y="245050"/>
                  <a:pt x="266432" y="266512"/>
                </a:cubicBezTo>
                <a:cubicBezTo>
                  <a:pt x="261083" y="271857"/>
                  <a:pt x="252413" y="271852"/>
                  <a:pt x="247067" y="266503"/>
                </a:cubicBezTo>
                <a:cubicBezTo>
                  <a:pt x="241724" y="261154"/>
                  <a:pt x="241727" y="252484"/>
                  <a:pt x="247076" y="247139"/>
                </a:cubicBezTo>
                <a:cubicBezTo>
                  <a:pt x="263629" y="230604"/>
                  <a:pt x="273844" y="207789"/>
                  <a:pt x="273844" y="182563"/>
                </a:cubicBezTo>
                <a:cubicBezTo>
                  <a:pt x="273844" y="132150"/>
                  <a:pt x="232975" y="91281"/>
                  <a:pt x="182563" y="91281"/>
                </a:cubicBezTo>
                <a:close/>
                <a:moveTo>
                  <a:pt x="182563" y="136922"/>
                </a:moveTo>
                <a:cubicBezTo>
                  <a:pt x="157356" y="136922"/>
                  <a:pt x="136922" y="157356"/>
                  <a:pt x="136922" y="182563"/>
                </a:cubicBezTo>
                <a:cubicBezTo>
                  <a:pt x="136922" y="207769"/>
                  <a:pt x="157356" y="228203"/>
                  <a:pt x="182563" y="228203"/>
                </a:cubicBezTo>
                <a:cubicBezTo>
                  <a:pt x="207769" y="228203"/>
                  <a:pt x="228203" y="207769"/>
                  <a:pt x="228203" y="182563"/>
                </a:cubicBezTo>
                <a:cubicBezTo>
                  <a:pt x="228203" y="157356"/>
                  <a:pt x="207769" y="136922"/>
                  <a:pt x="182563" y="136922"/>
                </a:cubicBezTo>
                <a:close/>
                <a:moveTo>
                  <a:pt x="164306" y="182563"/>
                </a:moveTo>
                <a:cubicBezTo>
                  <a:pt x="164306" y="172480"/>
                  <a:pt x="172480" y="164306"/>
                  <a:pt x="182563" y="164306"/>
                </a:cubicBezTo>
                <a:cubicBezTo>
                  <a:pt x="192645" y="164306"/>
                  <a:pt x="200819" y="172480"/>
                  <a:pt x="200819" y="182563"/>
                </a:cubicBezTo>
                <a:cubicBezTo>
                  <a:pt x="200819" y="192645"/>
                  <a:pt x="192645" y="200819"/>
                  <a:pt x="182563" y="200819"/>
                </a:cubicBezTo>
                <a:cubicBezTo>
                  <a:pt x="172480" y="200819"/>
                  <a:pt x="164306" y="192645"/>
                  <a:pt x="164306" y="18256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cxnSp>
        <p:nvCxnSpPr>
          <p:cNvPr id="51" name="Straight Connector 50">
            <a:extLst>
              <a:ext uri="{FF2B5EF4-FFF2-40B4-BE49-F238E27FC236}">
                <a16:creationId xmlns:a16="http://schemas.microsoft.com/office/drawing/2014/main" id="{0229539C-2FE0-0F60-7042-149110760325}"/>
              </a:ext>
              <a:ext uri="{C183D7F6-B498-43B3-948B-1728B52AA6E4}">
                <adec:decorative xmlns:adec="http://schemas.microsoft.com/office/drawing/2017/decorative" val="1"/>
              </a:ext>
            </a:extLst>
          </p:cNvPr>
          <p:cNvCxnSpPr>
            <a:cxnSpLocks/>
          </p:cNvCxnSpPr>
          <p:nvPr/>
        </p:nvCxnSpPr>
        <p:spPr>
          <a:xfrm>
            <a:off x="10202372" y="2311342"/>
            <a:ext cx="450615"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5" name="Graphic 77">
            <a:extLst>
              <a:ext uri="{FF2B5EF4-FFF2-40B4-BE49-F238E27FC236}">
                <a16:creationId xmlns:a16="http://schemas.microsoft.com/office/drawing/2014/main" id="{0EC92C70-4432-F4F2-AC28-4FD8309041DE}"/>
              </a:ext>
              <a:ext uri="{C183D7F6-B498-43B3-948B-1728B52AA6E4}">
                <adec:decorative xmlns:adec="http://schemas.microsoft.com/office/drawing/2017/decorative" val="1"/>
              </a:ext>
            </a:extLst>
          </p:cNvPr>
          <p:cNvSpPr/>
          <p:nvPr/>
        </p:nvSpPr>
        <p:spPr>
          <a:xfrm>
            <a:off x="10940045" y="2196571"/>
            <a:ext cx="206608" cy="229542"/>
          </a:xfrm>
          <a:custGeom>
            <a:avLst/>
            <a:gdLst>
              <a:gd name="connsiteX0" fmla="*/ 21431 w 171431"/>
              <a:gd name="connsiteY0" fmla="*/ 114252 h 190461"/>
              <a:gd name="connsiteX1" fmla="*/ 126092 w 171431"/>
              <a:gd name="connsiteY1" fmla="*/ 114252 h 190461"/>
              <a:gd name="connsiteX2" fmla="*/ 129711 w 171431"/>
              <a:gd name="connsiteY2" fmla="*/ 118767 h 190461"/>
              <a:gd name="connsiteX3" fmla="*/ 136569 w 171431"/>
              <a:gd name="connsiteY3" fmla="*/ 125263 h 190461"/>
              <a:gd name="connsiteX4" fmla="*/ 135045 w 171431"/>
              <a:gd name="connsiteY4" fmla="*/ 129816 h 190461"/>
              <a:gd name="connsiteX5" fmla="*/ 130959 w 171431"/>
              <a:gd name="connsiteY5" fmla="*/ 128540 h 190461"/>
              <a:gd name="connsiteX6" fmla="*/ 21422 w 171431"/>
              <a:gd name="connsiteY6" fmla="*/ 128540 h 190461"/>
              <a:gd name="connsiteX7" fmla="*/ 14278 w 171431"/>
              <a:gd name="connsiteY7" fmla="*/ 135684 h 190461"/>
              <a:gd name="connsiteX8" fmla="*/ 14278 w 171431"/>
              <a:gd name="connsiteY8" fmla="*/ 144323 h 190461"/>
              <a:gd name="connsiteX9" fmla="*/ 21746 w 171431"/>
              <a:gd name="connsiteY9" fmla="*/ 160572 h 190461"/>
              <a:gd name="connsiteX10" fmla="*/ 76162 w 171431"/>
              <a:gd name="connsiteY10" fmla="*/ 176174 h 190461"/>
              <a:gd name="connsiteX11" fmla="*/ 84258 w 171431"/>
              <a:gd name="connsiteY11" fmla="*/ 175965 h 190461"/>
              <a:gd name="connsiteX12" fmla="*/ 90259 w 171431"/>
              <a:gd name="connsiteY12" fmla="*/ 187490 h 190461"/>
              <a:gd name="connsiteX13" fmla="*/ 92431 w 171431"/>
              <a:gd name="connsiteY13" fmla="*/ 189652 h 190461"/>
              <a:gd name="connsiteX14" fmla="*/ 76162 w 171431"/>
              <a:gd name="connsiteY14" fmla="*/ 190462 h 190461"/>
              <a:gd name="connsiteX15" fmla="*/ 12430 w 171431"/>
              <a:gd name="connsiteY15" fmla="*/ 171412 h 190461"/>
              <a:gd name="connsiteX16" fmla="*/ 0 w 171431"/>
              <a:gd name="connsiteY16" fmla="*/ 144323 h 190461"/>
              <a:gd name="connsiteX17" fmla="*/ 0 w 171431"/>
              <a:gd name="connsiteY17" fmla="*/ 135684 h 190461"/>
              <a:gd name="connsiteX18" fmla="*/ 21431 w 171431"/>
              <a:gd name="connsiteY18" fmla="*/ 114252 h 190461"/>
              <a:gd name="connsiteX19" fmla="*/ 133417 w 171431"/>
              <a:gd name="connsiteY19" fmla="*/ 97536 h 190461"/>
              <a:gd name="connsiteX20" fmla="*/ 138208 w 171431"/>
              <a:gd name="connsiteY20" fmla="*/ 86230 h 190461"/>
              <a:gd name="connsiteX21" fmla="*/ 151124 w 171431"/>
              <a:gd name="connsiteY21" fmla="*/ 79143 h 190461"/>
              <a:gd name="connsiteX22" fmla="*/ 152248 w 171431"/>
              <a:gd name="connsiteY22" fmla="*/ 79439 h 190461"/>
              <a:gd name="connsiteX23" fmla="*/ 158248 w 171431"/>
              <a:gd name="connsiteY23" fmla="*/ 81363 h 190461"/>
              <a:gd name="connsiteX24" fmla="*/ 170240 w 171431"/>
              <a:gd name="connsiteY24" fmla="*/ 94764 h 190461"/>
              <a:gd name="connsiteX25" fmla="*/ 157648 w 171431"/>
              <a:gd name="connsiteY25" fmla="*/ 150343 h 190461"/>
              <a:gd name="connsiteX26" fmla="*/ 118596 w 171431"/>
              <a:gd name="connsiteY26" fmla="*/ 189681 h 190461"/>
              <a:gd name="connsiteX27" fmla="*/ 102756 w 171431"/>
              <a:gd name="connsiteY27" fmla="*/ 186414 h 190461"/>
              <a:gd name="connsiteX28" fmla="*/ 101575 w 171431"/>
              <a:gd name="connsiteY28" fmla="*/ 185337 h 190461"/>
              <a:gd name="connsiteX29" fmla="*/ 97022 w 171431"/>
              <a:gd name="connsiteY29" fmla="*/ 180765 h 190461"/>
              <a:gd name="connsiteX30" fmla="*/ 94907 w 171431"/>
              <a:gd name="connsiteY30" fmla="*/ 165611 h 190461"/>
              <a:gd name="connsiteX31" fmla="*/ 95574 w 171431"/>
              <a:gd name="connsiteY31" fmla="*/ 164506 h 190461"/>
              <a:gd name="connsiteX32" fmla="*/ 102451 w 171431"/>
              <a:gd name="connsiteY32" fmla="*/ 154410 h 190461"/>
              <a:gd name="connsiteX33" fmla="*/ 114233 w 171431"/>
              <a:gd name="connsiteY33" fmla="*/ 149504 h 190461"/>
              <a:gd name="connsiteX34" fmla="*/ 115443 w 171431"/>
              <a:gd name="connsiteY34" fmla="*/ 149838 h 190461"/>
              <a:gd name="connsiteX35" fmla="*/ 128130 w 171431"/>
              <a:gd name="connsiteY35" fmla="*/ 154067 h 190461"/>
              <a:gd name="connsiteX36" fmla="*/ 140799 w 171431"/>
              <a:gd name="connsiteY36" fmla="*/ 139589 h 190461"/>
              <a:gd name="connsiteX37" fmla="*/ 146475 w 171431"/>
              <a:gd name="connsiteY37" fmla="*/ 124444 h 190461"/>
              <a:gd name="connsiteX38" fmla="*/ 146837 w 171431"/>
              <a:gd name="connsiteY38" fmla="*/ 121882 h 190461"/>
              <a:gd name="connsiteX39" fmla="*/ 136274 w 171431"/>
              <a:gd name="connsiteY39" fmla="*/ 111852 h 190461"/>
              <a:gd name="connsiteX40" fmla="*/ 132959 w 171431"/>
              <a:gd name="connsiteY40" fmla="*/ 98784 h 190461"/>
              <a:gd name="connsiteX41" fmla="*/ 133417 w 171431"/>
              <a:gd name="connsiteY41" fmla="*/ 97536 h 190461"/>
              <a:gd name="connsiteX42" fmla="*/ 138208 w 171431"/>
              <a:gd name="connsiteY42" fmla="*/ 86230 h 190461"/>
              <a:gd name="connsiteX43" fmla="*/ 133417 w 171431"/>
              <a:gd name="connsiteY43" fmla="*/ 97536 h 190461"/>
              <a:gd name="connsiteX44" fmla="*/ 76162 w 171431"/>
              <a:gd name="connsiteY44" fmla="*/ 0 h 190461"/>
              <a:gd name="connsiteX45" fmla="*/ 123787 w 171431"/>
              <a:gd name="connsiteY45" fmla="*/ 47625 h 190461"/>
              <a:gd name="connsiteX46" fmla="*/ 76162 w 171431"/>
              <a:gd name="connsiteY46" fmla="*/ 95250 h 190461"/>
              <a:gd name="connsiteX47" fmla="*/ 28537 w 171431"/>
              <a:gd name="connsiteY47" fmla="*/ 47625 h 190461"/>
              <a:gd name="connsiteX48" fmla="*/ 76162 w 171431"/>
              <a:gd name="connsiteY48" fmla="*/ 0 h 190461"/>
              <a:gd name="connsiteX49" fmla="*/ 76162 w 171431"/>
              <a:gd name="connsiteY49" fmla="*/ 14288 h 190461"/>
              <a:gd name="connsiteX50" fmla="*/ 42824 w 171431"/>
              <a:gd name="connsiteY50" fmla="*/ 47625 h 190461"/>
              <a:gd name="connsiteX51" fmla="*/ 76162 w 171431"/>
              <a:gd name="connsiteY51" fmla="*/ 80963 h 190461"/>
              <a:gd name="connsiteX52" fmla="*/ 109499 w 171431"/>
              <a:gd name="connsiteY52" fmla="*/ 47625 h 190461"/>
              <a:gd name="connsiteX53" fmla="*/ 76162 w 171431"/>
              <a:gd name="connsiteY53" fmla="*/ 14288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1431" h="190461">
                <a:moveTo>
                  <a:pt x="21431" y="114252"/>
                </a:moveTo>
                <a:lnTo>
                  <a:pt x="126092" y="114252"/>
                </a:lnTo>
                <a:cubicBezTo>
                  <a:pt x="127083" y="115891"/>
                  <a:pt x="128292" y="117415"/>
                  <a:pt x="129711" y="118767"/>
                </a:cubicBezTo>
                <a:lnTo>
                  <a:pt x="136569" y="125263"/>
                </a:lnTo>
                <a:cubicBezTo>
                  <a:pt x="136169" y="126778"/>
                  <a:pt x="135665" y="128292"/>
                  <a:pt x="135045" y="129816"/>
                </a:cubicBezTo>
                <a:cubicBezTo>
                  <a:pt x="133846" y="128983"/>
                  <a:pt x="132419" y="128538"/>
                  <a:pt x="130959" y="128540"/>
                </a:cubicBezTo>
                <a:lnTo>
                  <a:pt x="21422" y="128540"/>
                </a:lnTo>
                <a:cubicBezTo>
                  <a:pt x="17476" y="128540"/>
                  <a:pt x="14278" y="131738"/>
                  <a:pt x="14278" y="135684"/>
                </a:cubicBezTo>
                <a:lnTo>
                  <a:pt x="14278" y="144323"/>
                </a:lnTo>
                <a:cubicBezTo>
                  <a:pt x="14278" y="150571"/>
                  <a:pt x="17012" y="156505"/>
                  <a:pt x="21746" y="160572"/>
                </a:cubicBezTo>
                <a:cubicBezTo>
                  <a:pt x="33728" y="170879"/>
                  <a:pt x="51778" y="176174"/>
                  <a:pt x="76162" y="176174"/>
                </a:cubicBezTo>
                <a:cubicBezTo>
                  <a:pt x="78943" y="176174"/>
                  <a:pt x="81639" y="176108"/>
                  <a:pt x="84258" y="175965"/>
                </a:cubicBezTo>
                <a:cubicBezTo>
                  <a:pt x="85030" y="180223"/>
                  <a:pt x="87059" y="184261"/>
                  <a:pt x="90259" y="187490"/>
                </a:cubicBezTo>
                <a:lnTo>
                  <a:pt x="92431" y="189652"/>
                </a:lnTo>
                <a:cubicBezTo>
                  <a:pt x="87278" y="190195"/>
                  <a:pt x="81858" y="190462"/>
                  <a:pt x="76162" y="190462"/>
                </a:cubicBezTo>
                <a:cubicBezTo>
                  <a:pt x="48635" y="190462"/>
                  <a:pt x="27318" y="184204"/>
                  <a:pt x="12430" y="171412"/>
                </a:cubicBezTo>
                <a:cubicBezTo>
                  <a:pt x="4537" y="164624"/>
                  <a:pt x="-2" y="154733"/>
                  <a:pt x="0" y="144323"/>
                </a:cubicBezTo>
                <a:lnTo>
                  <a:pt x="0" y="135684"/>
                </a:lnTo>
                <a:cubicBezTo>
                  <a:pt x="0" y="123848"/>
                  <a:pt x="9595" y="114252"/>
                  <a:pt x="21431" y="114252"/>
                </a:cubicBezTo>
                <a:close/>
                <a:moveTo>
                  <a:pt x="133417" y="97536"/>
                </a:moveTo>
                <a:lnTo>
                  <a:pt x="138208" y="86230"/>
                </a:lnTo>
                <a:cubicBezTo>
                  <a:pt x="140456" y="80924"/>
                  <a:pt x="145837" y="78038"/>
                  <a:pt x="151124" y="79143"/>
                </a:cubicBezTo>
                <a:lnTo>
                  <a:pt x="152248" y="79439"/>
                </a:lnTo>
                <a:lnTo>
                  <a:pt x="158248" y="81363"/>
                </a:lnTo>
                <a:cubicBezTo>
                  <a:pt x="164211" y="83268"/>
                  <a:pt x="168764" y="88363"/>
                  <a:pt x="170240" y="94764"/>
                </a:cubicBezTo>
                <a:cubicBezTo>
                  <a:pt x="173736" y="109985"/>
                  <a:pt x="169535" y="128511"/>
                  <a:pt x="157648" y="150343"/>
                </a:cubicBezTo>
                <a:cubicBezTo>
                  <a:pt x="145771" y="172155"/>
                  <a:pt x="132750" y="185261"/>
                  <a:pt x="118596" y="189681"/>
                </a:cubicBezTo>
                <a:cubicBezTo>
                  <a:pt x="113105" y="191379"/>
                  <a:pt x="107127" y="190147"/>
                  <a:pt x="102756" y="186414"/>
                </a:cubicBezTo>
                <a:lnTo>
                  <a:pt x="101575" y="185337"/>
                </a:lnTo>
                <a:lnTo>
                  <a:pt x="97022" y="180765"/>
                </a:lnTo>
                <a:cubicBezTo>
                  <a:pt x="93090" y="176714"/>
                  <a:pt x="92234" y="170584"/>
                  <a:pt x="94907" y="165611"/>
                </a:cubicBezTo>
                <a:lnTo>
                  <a:pt x="95574" y="164506"/>
                </a:lnTo>
                <a:lnTo>
                  <a:pt x="102451" y="154410"/>
                </a:lnTo>
                <a:cubicBezTo>
                  <a:pt x="105156" y="150438"/>
                  <a:pt x="109785" y="148552"/>
                  <a:pt x="114233" y="149504"/>
                </a:cubicBezTo>
                <a:lnTo>
                  <a:pt x="115443" y="149838"/>
                </a:lnTo>
                <a:lnTo>
                  <a:pt x="128130" y="154067"/>
                </a:lnTo>
                <a:cubicBezTo>
                  <a:pt x="133280" y="150137"/>
                  <a:pt x="137587" y="145214"/>
                  <a:pt x="140799" y="139589"/>
                </a:cubicBezTo>
                <a:cubicBezTo>
                  <a:pt x="143576" y="134918"/>
                  <a:pt x="145498" y="129790"/>
                  <a:pt x="146475" y="124444"/>
                </a:cubicBezTo>
                <a:lnTo>
                  <a:pt x="146837" y="121882"/>
                </a:lnTo>
                <a:lnTo>
                  <a:pt x="136274" y="111852"/>
                </a:lnTo>
                <a:cubicBezTo>
                  <a:pt x="132799" y="108466"/>
                  <a:pt x="131518" y="103417"/>
                  <a:pt x="132959" y="98784"/>
                </a:cubicBezTo>
                <a:lnTo>
                  <a:pt x="133417" y="97536"/>
                </a:lnTo>
                <a:lnTo>
                  <a:pt x="138208" y="86230"/>
                </a:lnTo>
                <a:lnTo>
                  <a:pt x="133417" y="97536"/>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2" name="Graphic 102">
            <a:extLst>
              <a:ext uri="{FF2B5EF4-FFF2-40B4-BE49-F238E27FC236}">
                <a16:creationId xmlns:a16="http://schemas.microsoft.com/office/drawing/2014/main" id="{90051AAE-6A7F-2E59-5050-59BEF0BE0049}"/>
              </a:ext>
              <a:ext uri="{C183D7F6-B498-43B3-948B-1728B52AA6E4}">
                <adec:decorative xmlns:adec="http://schemas.microsoft.com/office/drawing/2017/decorative" val="1"/>
              </a:ext>
            </a:extLst>
          </p:cNvPr>
          <p:cNvSpPr/>
          <p:nvPr/>
        </p:nvSpPr>
        <p:spPr>
          <a:xfrm>
            <a:off x="1443679" y="2190934"/>
            <a:ext cx="169232" cy="240818"/>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448" name="Graphic 102">
            <a:extLst>
              <a:ext uri="{FF2B5EF4-FFF2-40B4-BE49-F238E27FC236}">
                <a16:creationId xmlns:a16="http://schemas.microsoft.com/office/drawing/2014/main" id="{C5AD456F-B9D1-638B-3552-E66A4331DBDA}"/>
              </a:ext>
              <a:ext uri="{C183D7F6-B498-43B3-948B-1728B52AA6E4}">
                <adec:decorative xmlns:adec="http://schemas.microsoft.com/office/drawing/2017/decorative" val="1"/>
              </a:ext>
            </a:extLst>
          </p:cNvPr>
          <p:cNvSpPr/>
          <p:nvPr/>
        </p:nvSpPr>
        <p:spPr>
          <a:xfrm>
            <a:off x="10625961" y="2190934"/>
            <a:ext cx="169232" cy="240818"/>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202" name="Title 6">
            <a:extLst>
              <a:ext uri="{FF2B5EF4-FFF2-40B4-BE49-F238E27FC236}">
                <a16:creationId xmlns:a16="http://schemas.microsoft.com/office/drawing/2014/main" id="{D316AA6C-CF58-C57F-5131-E4166AC1E410}"/>
              </a:ext>
            </a:extLst>
          </p:cNvPr>
          <p:cNvSpPr>
            <a:spLocks noGrp="1"/>
          </p:cNvSpPr>
          <p:nvPr>
            <p:ph type="title"/>
          </p:nvPr>
        </p:nvSpPr>
        <p:spPr>
          <a:xfrm>
            <a:off x="588263" y="457200"/>
            <a:ext cx="11018520" cy="430887"/>
          </a:xfrm>
        </p:spPr>
        <p:txBody>
          <a:bodyPr/>
          <a:lstStyle/>
          <a:p>
            <a:r>
              <a:rPr lang="en-US"/>
              <a:t>How shared calling works</a:t>
            </a:r>
          </a:p>
        </p:txBody>
      </p:sp>
      <p:sp>
        <p:nvSpPr>
          <p:cNvPr id="56" name="Rectangle: Top Corners Rounded 55">
            <a:extLst>
              <a:ext uri="{FF2B5EF4-FFF2-40B4-BE49-F238E27FC236}">
                <a16:creationId xmlns:a16="http://schemas.microsoft.com/office/drawing/2014/main" id="{E0FBCBB5-8104-ED10-F954-F73AA04B8D59}"/>
              </a:ext>
              <a:ext uri="{C183D7F6-B498-43B3-948B-1728B52AA6E4}">
                <adec:decorative xmlns:adec="http://schemas.microsoft.com/office/drawing/2017/decorative" val="0"/>
              </a:ext>
            </a:extLst>
          </p:cNvPr>
          <p:cNvSpPr>
            <a:spLocks/>
          </p:cNvSpPr>
          <p:nvPr/>
        </p:nvSpPr>
        <p:spPr bwMode="auto">
          <a:xfrm>
            <a:off x="2550612" y="1451062"/>
            <a:ext cx="1438374" cy="295751"/>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normalizeH="0" baseline="0" noProof="0">
                <a:ln>
                  <a:noFill/>
                </a:ln>
                <a:solidFill>
                  <a:schemeClr val="bg1"/>
                </a:solidFill>
                <a:effectLst/>
                <a:uLnTx/>
                <a:uFillTx/>
                <a:latin typeface="+mj-lt"/>
                <a:ea typeface="+mn-ea"/>
                <a:cs typeface="+mn-cs"/>
              </a:rPr>
              <a:t>Inbound calls</a:t>
            </a:r>
          </a:p>
        </p:txBody>
      </p:sp>
      <p:sp>
        <p:nvSpPr>
          <p:cNvPr id="57" name="TextBox 56">
            <a:extLst>
              <a:ext uri="{FF2B5EF4-FFF2-40B4-BE49-F238E27FC236}">
                <a16:creationId xmlns:a16="http://schemas.microsoft.com/office/drawing/2014/main" id="{6FE25D51-4D0D-62BE-47EE-38C96090442C}"/>
              </a:ext>
            </a:extLst>
          </p:cNvPr>
          <p:cNvSpPr txBox="1"/>
          <p:nvPr/>
        </p:nvSpPr>
        <p:spPr>
          <a:xfrm>
            <a:off x="851845" y="2539043"/>
            <a:ext cx="65242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(425) 882-8080</a:t>
            </a:r>
          </a:p>
        </p:txBody>
      </p:sp>
      <p:sp>
        <p:nvSpPr>
          <p:cNvPr id="58" name="TextBox 57">
            <a:extLst>
              <a:ext uri="{FF2B5EF4-FFF2-40B4-BE49-F238E27FC236}">
                <a16:creationId xmlns:a16="http://schemas.microsoft.com/office/drawing/2014/main" id="{4D3AB17E-A3AC-9471-8861-B4D0772C1974}"/>
              </a:ext>
            </a:extLst>
          </p:cNvPr>
          <p:cNvSpPr txBox="1"/>
          <p:nvPr/>
        </p:nvSpPr>
        <p:spPr>
          <a:xfrm>
            <a:off x="1874428" y="1954437"/>
            <a:ext cx="83543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PSTN connectivity</a:t>
            </a:r>
          </a:p>
        </p:txBody>
      </p:sp>
      <p:sp>
        <p:nvSpPr>
          <p:cNvPr id="59" name="Rectangle: Rounded Corners 58">
            <a:extLst>
              <a:ext uri="{FF2B5EF4-FFF2-40B4-BE49-F238E27FC236}">
                <a16:creationId xmlns:a16="http://schemas.microsoft.com/office/drawing/2014/main" id="{1936765D-E0BF-C458-258E-0C9BF0A928B8}"/>
              </a:ext>
            </a:extLst>
          </p:cNvPr>
          <p:cNvSpPr/>
          <p:nvPr/>
        </p:nvSpPr>
        <p:spPr bwMode="auto">
          <a:xfrm>
            <a:off x="3070213" y="2193635"/>
            <a:ext cx="1380074" cy="235413"/>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1x Resource account</a:t>
            </a:r>
          </a:p>
        </p:txBody>
      </p:sp>
      <p:sp>
        <p:nvSpPr>
          <p:cNvPr id="60" name="TextBox 59">
            <a:extLst>
              <a:ext uri="{FF2B5EF4-FFF2-40B4-BE49-F238E27FC236}">
                <a16:creationId xmlns:a16="http://schemas.microsoft.com/office/drawing/2014/main" id="{FE890E51-9AB6-0AF5-682B-930BBF0DC13E}"/>
              </a:ext>
            </a:extLst>
          </p:cNvPr>
          <p:cNvSpPr txBox="1"/>
          <p:nvPr/>
        </p:nvSpPr>
        <p:spPr>
          <a:xfrm>
            <a:off x="3252912" y="2539043"/>
            <a:ext cx="1014676"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Shared phone number </a:t>
            </a:r>
            <a:br>
              <a:rPr kumimoji="0" lang="en-US" sz="700" b="0" i="0" u="none" strike="noStrike" kern="1200" cap="none" normalizeH="0" baseline="0" noProof="0">
                <a:ln>
                  <a:noFill/>
                </a:ln>
                <a:solidFill>
                  <a:schemeClr val="accent1"/>
                </a:solidFill>
                <a:effectLst/>
                <a:uLnTx/>
                <a:uFillTx/>
                <a:ea typeface="+mn-ea"/>
                <a:cs typeface="+mn-cs"/>
              </a:rPr>
            </a:br>
            <a:r>
              <a:rPr kumimoji="0" lang="en-US" sz="700" b="0" i="0" u="none" strike="noStrike" kern="1200" cap="none" normalizeH="0" baseline="0" noProof="0">
                <a:ln>
                  <a:noFill/>
                </a:ln>
                <a:solidFill>
                  <a:schemeClr val="accent1"/>
                </a:solidFill>
                <a:effectLst/>
                <a:uLnTx/>
                <a:uFillTx/>
                <a:ea typeface="+mn-ea"/>
                <a:cs typeface="+mn-cs"/>
              </a:rPr>
              <a:t># i.e. (425) 882-8080</a:t>
            </a:r>
          </a:p>
        </p:txBody>
      </p:sp>
      <p:pic>
        <p:nvPicPr>
          <p:cNvPr id="61" name="Graphic 60">
            <a:extLst>
              <a:ext uri="{FF2B5EF4-FFF2-40B4-BE49-F238E27FC236}">
                <a16:creationId xmlns:a16="http://schemas.microsoft.com/office/drawing/2014/main" id="{12993F56-EBD3-1172-DCFB-53959D837A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1056" y="2262482"/>
            <a:ext cx="186794" cy="186794"/>
          </a:xfrm>
          <a:prstGeom prst="rect">
            <a:avLst/>
          </a:prstGeom>
        </p:spPr>
      </p:pic>
      <p:sp>
        <p:nvSpPr>
          <p:cNvPr id="62" name="TextBox 61">
            <a:extLst>
              <a:ext uri="{FF2B5EF4-FFF2-40B4-BE49-F238E27FC236}">
                <a16:creationId xmlns:a16="http://schemas.microsoft.com/office/drawing/2014/main" id="{A7685D1B-7F27-6CD2-FAB4-2E0F7C4CD884}"/>
              </a:ext>
            </a:extLst>
          </p:cNvPr>
          <p:cNvSpPr txBox="1"/>
          <p:nvPr/>
        </p:nvSpPr>
        <p:spPr>
          <a:xfrm>
            <a:off x="4988891" y="2524756"/>
            <a:ext cx="652422"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pic>
        <p:nvPicPr>
          <p:cNvPr id="63" name="Graphic 62">
            <a:extLst>
              <a:ext uri="{FF2B5EF4-FFF2-40B4-BE49-F238E27FC236}">
                <a16:creationId xmlns:a16="http://schemas.microsoft.com/office/drawing/2014/main" id="{9797EB72-C0F3-F1EE-0276-10A491A5E8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1056" y="2963914"/>
            <a:ext cx="186794" cy="186794"/>
          </a:xfrm>
          <a:prstGeom prst="rect">
            <a:avLst/>
          </a:prstGeom>
        </p:spPr>
      </p:pic>
      <p:sp>
        <p:nvSpPr>
          <p:cNvPr id="472" name="TextBox 471">
            <a:extLst>
              <a:ext uri="{FF2B5EF4-FFF2-40B4-BE49-F238E27FC236}">
                <a16:creationId xmlns:a16="http://schemas.microsoft.com/office/drawing/2014/main" id="{7447F184-2344-6310-2F22-143EF7472EAF}"/>
              </a:ext>
            </a:extLst>
          </p:cNvPr>
          <p:cNvSpPr txBox="1"/>
          <p:nvPr/>
        </p:nvSpPr>
        <p:spPr>
          <a:xfrm>
            <a:off x="4988891" y="3231410"/>
            <a:ext cx="65242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pic>
        <p:nvPicPr>
          <p:cNvPr id="473" name="Graphic 472">
            <a:extLst>
              <a:ext uri="{FF2B5EF4-FFF2-40B4-BE49-F238E27FC236}">
                <a16:creationId xmlns:a16="http://schemas.microsoft.com/office/drawing/2014/main" id="{AAF094B0-E496-DB8F-64DC-16CFCF3691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1056" y="3657380"/>
            <a:ext cx="186794" cy="186794"/>
          </a:xfrm>
          <a:prstGeom prst="rect">
            <a:avLst/>
          </a:prstGeom>
        </p:spPr>
      </p:pic>
      <p:sp>
        <p:nvSpPr>
          <p:cNvPr id="474" name="TextBox 473">
            <a:extLst>
              <a:ext uri="{FF2B5EF4-FFF2-40B4-BE49-F238E27FC236}">
                <a16:creationId xmlns:a16="http://schemas.microsoft.com/office/drawing/2014/main" id="{8D0DA1E4-E8D3-EB34-C3D0-DF7F7B3384D9}"/>
              </a:ext>
            </a:extLst>
          </p:cNvPr>
          <p:cNvSpPr txBox="1"/>
          <p:nvPr/>
        </p:nvSpPr>
        <p:spPr>
          <a:xfrm>
            <a:off x="4988891" y="3926023"/>
            <a:ext cx="65242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sp>
        <p:nvSpPr>
          <p:cNvPr id="477" name="Oval 476">
            <a:extLst>
              <a:ext uri="{FF2B5EF4-FFF2-40B4-BE49-F238E27FC236}">
                <a16:creationId xmlns:a16="http://schemas.microsoft.com/office/drawing/2014/main" id="{88D45797-A2B0-965C-22DA-C7B87C6AC10F}"/>
              </a:ext>
            </a:extLst>
          </p:cNvPr>
          <p:cNvSpPr/>
          <p:nvPr/>
        </p:nvSpPr>
        <p:spPr bwMode="auto">
          <a:xfrm>
            <a:off x="920915" y="4696696"/>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1</a:t>
            </a:r>
          </a:p>
        </p:txBody>
      </p:sp>
      <p:sp>
        <p:nvSpPr>
          <p:cNvPr id="478" name="TextBox 477">
            <a:extLst>
              <a:ext uri="{FF2B5EF4-FFF2-40B4-BE49-F238E27FC236}">
                <a16:creationId xmlns:a16="http://schemas.microsoft.com/office/drawing/2014/main" id="{66677941-3C25-B5EE-3E3B-6E8930D41BDC}"/>
              </a:ext>
            </a:extLst>
          </p:cNvPr>
          <p:cNvSpPr txBox="1"/>
          <p:nvPr/>
        </p:nvSpPr>
        <p:spPr>
          <a:xfrm>
            <a:off x="1295225" y="4717263"/>
            <a:ext cx="3738203"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External caller places a call to a shared number.</a:t>
            </a:r>
          </a:p>
        </p:txBody>
      </p:sp>
      <p:sp>
        <p:nvSpPr>
          <p:cNvPr id="479" name="Oval 478">
            <a:extLst>
              <a:ext uri="{FF2B5EF4-FFF2-40B4-BE49-F238E27FC236}">
                <a16:creationId xmlns:a16="http://schemas.microsoft.com/office/drawing/2014/main" id="{590DA01C-0656-C360-BCEA-5ACF8EF7DB5E}"/>
              </a:ext>
            </a:extLst>
          </p:cNvPr>
          <p:cNvSpPr/>
          <p:nvPr/>
        </p:nvSpPr>
        <p:spPr bwMode="auto">
          <a:xfrm>
            <a:off x="920915" y="5072584"/>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2</a:t>
            </a:r>
          </a:p>
        </p:txBody>
      </p:sp>
      <p:sp>
        <p:nvSpPr>
          <p:cNvPr id="480" name="TextBox 479">
            <a:extLst>
              <a:ext uri="{FF2B5EF4-FFF2-40B4-BE49-F238E27FC236}">
                <a16:creationId xmlns:a16="http://schemas.microsoft.com/office/drawing/2014/main" id="{EEEE021E-3958-C92F-4714-287682CEADF3}"/>
              </a:ext>
            </a:extLst>
          </p:cNvPr>
          <p:cNvSpPr txBox="1"/>
          <p:nvPr/>
        </p:nvSpPr>
        <p:spPr>
          <a:xfrm>
            <a:off x="1295225" y="5092347"/>
            <a:ext cx="4116512"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Call is routed through name to desired call recipient.</a:t>
            </a:r>
          </a:p>
        </p:txBody>
      </p:sp>
      <p:sp>
        <p:nvSpPr>
          <p:cNvPr id="483" name="Oval 482">
            <a:extLst>
              <a:ext uri="{FF2B5EF4-FFF2-40B4-BE49-F238E27FC236}">
                <a16:creationId xmlns:a16="http://schemas.microsoft.com/office/drawing/2014/main" id="{D686572D-8997-084D-51B7-B77394E8CB6B}"/>
              </a:ext>
            </a:extLst>
          </p:cNvPr>
          <p:cNvSpPr/>
          <p:nvPr/>
        </p:nvSpPr>
        <p:spPr bwMode="auto">
          <a:xfrm>
            <a:off x="920915" y="5448472"/>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3</a:t>
            </a:r>
          </a:p>
        </p:txBody>
      </p:sp>
      <p:sp>
        <p:nvSpPr>
          <p:cNvPr id="485" name="TextBox 484">
            <a:extLst>
              <a:ext uri="{FF2B5EF4-FFF2-40B4-BE49-F238E27FC236}">
                <a16:creationId xmlns:a16="http://schemas.microsoft.com/office/drawing/2014/main" id="{F2AD532F-F621-B269-8047-4988B508D512}"/>
              </a:ext>
            </a:extLst>
          </p:cNvPr>
          <p:cNvSpPr txBox="1"/>
          <p:nvPr/>
        </p:nvSpPr>
        <p:spPr>
          <a:xfrm>
            <a:off x="1295225" y="5467431"/>
            <a:ext cx="3456203"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Call recipient answers call in the Teams app.</a:t>
            </a:r>
          </a:p>
        </p:txBody>
      </p:sp>
      <p:sp>
        <p:nvSpPr>
          <p:cNvPr id="486" name="Rectangle: Top Corners Rounded 485">
            <a:extLst>
              <a:ext uri="{FF2B5EF4-FFF2-40B4-BE49-F238E27FC236}">
                <a16:creationId xmlns:a16="http://schemas.microsoft.com/office/drawing/2014/main" id="{AFC5E457-18AE-9D6B-6E2A-F9F6032EA787}"/>
              </a:ext>
              <a:ext uri="{C183D7F6-B498-43B3-948B-1728B52AA6E4}">
                <adec:decorative xmlns:adec="http://schemas.microsoft.com/office/drawing/2017/decorative" val="0"/>
              </a:ext>
            </a:extLst>
          </p:cNvPr>
          <p:cNvSpPr>
            <a:spLocks/>
          </p:cNvSpPr>
          <p:nvPr/>
        </p:nvSpPr>
        <p:spPr bwMode="auto">
          <a:xfrm>
            <a:off x="8109281" y="1451062"/>
            <a:ext cx="1625839" cy="295751"/>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normalizeH="0" baseline="0" noProof="0">
                <a:ln>
                  <a:noFill/>
                </a:ln>
                <a:solidFill>
                  <a:schemeClr val="bg1"/>
                </a:solidFill>
                <a:effectLst/>
                <a:uLnTx/>
                <a:uFillTx/>
                <a:latin typeface="+mj-lt"/>
                <a:ea typeface="+mn-ea"/>
                <a:cs typeface="+mn-cs"/>
              </a:rPr>
              <a:t>Outbound calls</a:t>
            </a:r>
          </a:p>
        </p:txBody>
      </p:sp>
      <p:pic>
        <p:nvPicPr>
          <p:cNvPr id="487" name="Graphic 486">
            <a:extLst>
              <a:ext uri="{FF2B5EF4-FFF2-40B4-BE49-F238E27FC236}">
                <a16:creationId xmlns:a16="http://schemas.microsoft.com/office/drawing/2014/main" id="{58E951EA-A070-056E-ACC6-1C06056F72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6345" y="2262482"/>
            <a:ext cx="186794" cy="186794"/>
          </a:xfrm>
          <a:prstGeom prst="rect">
            <a:avLst/>
          </a:prstGeom>
        </p:spPr>
      </p:pic>
      <p:sp>
        <p:nvSpPr>
          <p:cNvPr id="488" name="TextBox 487">
            <a:extLst>
              <a:ext uri="{FF2B5EF4-FFF2-40B4-BE49-F238E27FC236}">
                <a16:creationId xmlns:a16="http://schemas.microsoft.com/office/drawing/2014/main" id="{CE52A453-51FA-80A4-A771-D950C569B349}"/>
              </a:ext>
            </a:extLst>
          </p:cNvPr>
          <p:cNvSpPr txBox="1"/>
          <p:nvPr/>
        </p:nvSpPr>
        <p:spPr>
          <a:xfrm>
            <a:off x="6334180" y="2524756"/>
            <a:ext cx="652422"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pic>
        <p:nvPicPr>
          <p:cNvPr id="489" name="Graphic 488">
            <a:extLst>
              <a:ext uri="{FF2B5EF4-FFF2-40B4-BE49-F238E27FC236}">
                <a16:creationId xmlns:a16="http://schemas.microsoft.com/office/drawing/2014/main" id="{51B00A79-DE22-8334-4920-BEE3CAAC9FB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6345" y="2963914"/>
            <a:ext cx="186794" cy="186794"/>
          </a:xfrm>
          <a:prstGeom prst="rect">
            <a:avLst/>
          </a:prstGeom>
        </p:spPr>
      </p:pic>
      <p:sp>
        <p:nvSpPr>
          <p:cNvPr id="494" name="TextBox 493">
            <a:extLst>
              <a:ext uri="{FF2B5EF4-FFF2-40B4-BE49-F238E27FC236}">
                <a16:creationId xmlns:a16="http://schemas.microsoft.com/office/drawing/2014/main" id="{33553177-AA4E-5D78-486B-84832FDC627A}"/>
              </a:ext>
            </a:extLst>
          </p:cNvPr>
          <p:cNvSpPr txBox="1"/>
          <p:nvPr/>
        </p:nvSpPr>
        <p:spPr>
          <a:xfrm>
            <a:off x="6334180" y="3231410"/>
            <a:ext cx="65242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pic>
        <p:nvPicPr>
          <p:cNvPr id="499" name="Graphic 498">
            <a:extLst>
              <a:ext uri="{FF2B5EF4-FFF2-40B4-BE49-F238E27FC236}">
                <a16:creationId xmlns:a16="http://schemas.microsoft.com/office/drawing/2014/main" id="{7A06E06C-4DCB-7AEE-0BB4-EA8FA23220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6345" y="3657380"/>
            <a:ext cx="186794" cy="186794"/>
          </a:xfrm>
          <a:prstGeom prst="rect">
            <a:avLst/>
          </a:prstGeom>
        </p:spPr>
      </p:pic>
      <p:sp>
        <p:nvSpPr>
          <p:cNvPr id="500" name="TextBox 499">
            <a:extLst>
              <a:ext uri="{FF2B5EF4-FFF2-40B4-BE49-F238E27FC236}">
                <a16:creationId xmlns:a16="http://schemas.microsoft.com/office/drawing/2014/main" id="{6EF3EBF9-C7B1-2DCD-C71B-10D4870641EC}"/>
              </a:ext>
            </a:extLst>
          </p:cNvPr>
          <p:cNvSpPr txBox="1"/>
          <p:nvPr/>
        </p:nvSpPr>
        <p:spPr>
          <a:xfrm>
            <a:off x="6334180" y="3926023"/>
            <a:ext cx="65242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1xTeams Phone </a:t>
            </a:r>
            <a:br>
              <a:rPr kumimoji="0" lang="en-US" sz="700" b="0" i="0" u="none" strike="noStrike" kern="1200" cap="none" normalizeH="0" baseline="0" noProof="0">
                <a:ln>
                  <a:noFill/>
                </a:ln>
                <a:solidFill>
                  <a:schemeClr val="accent1"/>
                </a:solidFill>
                <a:effectLst/>
                <a:uLnTx/>
                <a:uFillTx/>
                <a:latin typeface="+mj-lt"/>
                <a:ea typeface="+mn-ea"/>
                <a:cs typeface="+mn-cs"/>
              </a:rPr>
            </a:br>
            <a:r>
              <a:rPr kumimoji="0" lang="en-US" sz="700" b="0" i="0" u="none" strike="noStrike" kern="1200" cap="none" normalizeH="0" baseline="0" noProof="0">
                <a:ln>
                  <a:noFill/>
                </a:ln>
                <a:solidFill>
                  <a:schemeClr val="accent1"/>
                </a:solidFill>
                <a:effectLst/>
                <a:uLnTx/>
                <a:uFillTx/>
                <a:latin typeface="+mj-lt"/>
                <a:ea typeface="+mn-ea"/>
                <a:cs typeface="+mn-cs"/>
              </a:rPr>
              <a:t>Standard</a:t>
            </a:r>
          </a:p>
        </p:txBody>
      </p:sp>
      <p:sp>
        <p:nvSpPr>
          <p:cNvPr id="501" name="Rectangle: Rounded Corners 500">
            <a:extLst>
              <a:ext uri="{FF2B5EF4-FFF2-40B4-BE49-F238E27FC236}">
                <a16:creationId xmlns:a16="http://schemas.microsoft.com/office/drawing/2014/main" id="{97DD690A-4EC9-A904-4095-AB878CB78B83}"/>
              </a:ext>
            </a:extLst>
          </p:cNvPr>
          <p:cNvSpPr/>
          <p:nvPr/>
        </p:nvSpPr>
        <p:spPr bwMode="auto">
          <a:xfrm>
            <a:off x="7904450" y="2193635"/>
            <a:ext cx="1380074" cy="235413"/>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1x Resource account</a:t>
            </a:r>
          </a:p>
        </p:txBody>
      </p:sp>
      <p:sp>
        <p:nvSpPr>
          <p:cNvPr id="502" name="TextBox 501">
            <a:extLst>
              <a:ext uri="{FF2B5EF4-FFF2-40B4-BE49-F238E27FC236}">
                <a16:creationId xmlns:a16="http://schemas.microsoft.com/office/drawing/2014/main" id="{3F79F293-1D4E-965B-B3AE-B9AFEBC16843}"/>
              </a:ext>
            </a:extLst>
          </p:cNvPr>
          <p:cNvSpPr txBox="1"/>
          <p:nvPr/>
        </p:nvSpPr>
        <p:spPr>
          <a:xfrm>
            <a:off x="8087149" y="2921270"/>
            <a:ext cx="1014676" cy="50783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Shared phone number </a:t>
            </a:r>
            <a:br>
              <a:rPr kumimoji="0" lang="en-US" sz="700" b="0" i="0" u="none" strike="noStrike" kern="1200" cap="none" normalizeH="0" baseline="0" noProof="0">
                <a:ln>
                  <a:noFill/>
                </a:ln>
                <a:solidFill>
                  <a:schemeClr val="accent1"/>
                </a:solidFill>
                <a:effectLst/>
                <a:uLnTx/>
                <a:uFillTx/>
                <a:ea typeface="+mn-ea"/>
                <a:cs typeface="+mn-cs"/>
              </a:rPr>
            </a:br>
            <a:r>
              <a:rPr kumimoji="0" lang="en-US" sz="700" b="0" i="0" u="none" strike="noStrike" kern="1200" cap="none" normalizeH="0" baseline="0" noProof="0">
                <a:ln>
                  <a:noFill/>
                </a:ln>
                <a:solidFill>
                  <a:schemeClr val="accent1"/>
                </a:solidFill>
                <a:effectLst/>
                <a:uLnTx/>
                <a:uFillTx/>
                <a:ea typeface="+mn-ea"/>
                <a:cs typeface="+mn-cs"/>
              </a:rPr>
              <a:t># i.e. (425) 882-8080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effectLst/>
                <a:uLnTx/>
                <a:uFillTx/>
                <a:ea typeface="+mn-ea"/>
                <a:cs typeface="+mn-cs"/>
              </a:rPr>
              <a:t>1 x Teams Calling Plan or 3</a:t>
            </a:r>
            <a:r>
              <a:rPr kumimoji="0" lang="en-US" sz="700" b="0" i="0" u="none" strike="noStrike" kern="1200" cap="none" normalizeH="0" baseline="30000" noProof="0">
                <a:ln>
                  <a:noFill/>
                </a:ln>
                <a:effectLst/>
                <a:uLnTx/>
                <a:uFillTx/>
                <a:ea typeface="+mn-ea"/>
                <a:cs typeface="+mn-cs"/>
              </a:rPr>
              <a:t>rd</a:t>
            </a:r>
            <a:r>
              <a:rPr kumimoji="0" lang="en-US" sz="700" b="0" i="0" u="none" strike="noStrike" kern="1200" cap="none" normalizeH="0" noProof="0">
                <a:ln>
                  <a:noFill/>
                </a:ln>
                <a:effectLst/>
                <a:uLnTx/>
                <a:uFillTx/>
                <a:ea typeface="+mn-ea"/>
                <a:cs typeface="+mn-cs"/>
              </a:rPr>
              <a:t>-</a:t>
            </a:r>
            <a:r>
              <a:rPr kumimoji="0" lang="en-US" sz="700" b="0" i="0" u="none" strike="noStrike" kern="1200" cap="none" normalizeH="0" baseline="0" noProof="0">
                <a:ln>
                  <a:noFill/>
                </a:ln>
                <a:effectLst/>
                <a:uLnTx/>
                <a:uFillTx/>
                <a:ea typeface="+mn-ea"/>
                <a:cs typeface="+mn-cs"/>
              </a:rPr>
              <a:t>party calling plan</a:t>
            </a:r>
          </a:p>
        </p:txBody>
      </p:sp>
      <p:sp>
        <p:nvSpPr>
          <p:cNvPr id="503" name="TextBox 502">
            <a:extLst>
              <a:ext uri="{FF2B5EF4-FFF2-40B4-BE49-F238E27FC236}">
                <a16:creationId xmlns:a16="http://schemas.microsoft.com/office/drawing/2014/main" id="{66C5E6B7-9E0D-D202-E2BD-64313C48578F}"/>
              </a:ext>
            </a:extLst>
          </p:cNvPr>
          <p:cNvSpPr txBox="1"/>
          <p:nvPr/>
        </p:nvSpPr>
        <p:spPr>
          <a:xfrm>
            <a:off x="9583631" y="1954437"/>
            <a:ext cx="83543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PSTN connectivity</a:t>
            </a:r>
          </a:p>
        </p:txBody>
      </p:sp>
      <p:sp>
        <p:nvSpPr>
          <p:cNvPr id="504" name="TextBox 503">
            <a:extLst>
              <a:ext uri="{FF2B5EF4-FFF2-40B4-BE49-F238E27FC236}">
                <a16:creationId xmlns:a16="http://schemas.microsoft.com/office/drawing/2014/main" id="{31D8D041-C0B9-6E5B-32F6-8AB51B216278}"/>
              </a:ext>
            </a:extLst>
          </p:cNvPr>
          <p:cNvSpPr txBox="1"/>
          <p:nvPr/>
        </p:nvSpPr>
        <p:spPr>
          <a:xfrm>
            <a:off x="10717907" y="2539043"/>
            <a:ext cx="65242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(425) 882-8080</a:t>
            </a:r>
          </a:p>
        </p:txBody>
      </p:sp>
      <p:sp>
        <p:nvSpPr>
          <p:cNvPr id="505" name="Oval 504">
            <a:extLst>
              <a:ext uri="{FF2B5EF4-FFF2-40B4-BE49-F238E27FC236}">
                <a16:creationId xmlns:a16="http://schemas.microsoft.com/office/drawing/2014/main" id="{264A4EAF-1989-9016-094A-9CC5589162EF}"/>
              </a:ext>
            </a:extLst>
          </p:cNvPr>
          <p:cNvSpPr/>
          <p:nvPr/>
        </p:nvSpPr>
        <p:spPr bwMode="auto">
          <a:xfrm>
            <a:off x="6334183" y="4696696"/>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1</a:t>
            </a:r>
          </a:p>
        </p:txBody>
      </p:sp>
      <p:sp>
        <p:nvSpPr>
          <p:cNvPr id="506" name="TextBox 505">
            <a:extLst>
              <a:ext uri="{FF2B5EF4-FFF2-40B4-BE49-F238E27FC236}">
                <a16:creationId xmlns:a16="http://schemas.microsoft.com/office/drawing/2014/main" id="{A1868D67-9505-FC53-3DC2-A26FB4903E92}"/>
              </a:ext>
            </a:extLst>
          </p:cNvPr>
          <p:cNvSpPr txBox="1"/>
          <p:nvPr/>
        </p:nvSpPr>
        <p:spPr>
          <a:xfrm>
            <a:off x="6703763" y="4717263"/>
            <a:ext cx="3804055" cy="21544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User dials a phone number from the Teams app.</a:t>
            </a:r>
          </a:p>
        </p:txBody>
      </p:sp>
      <p:sp>
        <p:nvSpPr>
          <p:cNvPr id="510" name="Oval 509">
            <a:extLst>
              <a:ext uri="{FF2B5EF4-FFF2-40B4-BE49-F238E27FC236}">
                <a16:creationId xmlns:a16="http://schemas.microsoft.com/office/drawing/2014/main" id="{B552CEF3-D186-EA37-0590-8EB74F55080D}"/>
              </a:ext>
            </a:extLst>
          </p:cNvPr>
          <p:cNvSpPr/>
          <p:nvPr/>
        </p:nvSpPr>
        <p:spPr bwMode="auto">
          <a:xfrm>
            <a:off x="6334183" y="5091739"/>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2</a:t>
            </a:r>
          </a:p>
        </p:txBody>
      </p:sp>
      <p:sp>
        <p:nvSpPr>
          <p:cNvPr id="515" name="TextBox 514">
            <a:extLst>
              <a:ext uri="{FF2B5EF4-FFF2-40B4-BE49-F238E27FC236}">
                <a16:creationId xmlns:a16="http://schemas.microsoft.com/office/drawing/2014/main" id="{EF7B3BCE-CFA0-89AF-87F2-9D517ED61B66}"/>
              </a:ext>
            </a:extLst>
          </p:cNvPr>
          <p:cNvSpPr txBox="1"/>
          <p:nvPr/>
        </p:nvSpPr>
        <p:spPr>
          <a:xfrm>
            <a:off x="6703764" y="5091739"/>
            <a:ext cx="4550136"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Call is routed through the resource account to the call </a:t>
            </a:r>
            <a:r>
              <a:rPr lang="en-US" sz="1400"/>
              <a:t>recipient</a:t>
            </a:r>
            <a:r>
              <a:rPr kumimoji="0" lang="en-US" sz="1400" b="0" i="0" u="none" strike="noStrike" kern="1200" cap="none" normalizeH="0" baseline="0" noProof="0">
                <a:ln>
                  <a:noFill/>
                </a:ln>
                <a:effectLst/>
                <a:uLnTx/>
                <a:uFillTx/>
                <a:ea typeface="+mn-ea"/>
                <a:cs typeface="+mn-cs"/>
              </a:rPr>
              <a:t>.</a:t>
            </a:r>
          </a:p>
        </p:txBody>
      </p:sp>
      <p:sp>
        <p:nvSpPr>
          <p:cNvPr id="517" name="Oval 516">
            <a:extLst>
              <a:ext uri="{FF2B5EF4-FFF2-40B4-BE49-F238E27FC236}">
                <a16:creationId xmlns:a16="http://schemas.microsoft.com/office/drawing/2014/main" id="{C59EC224-390C-5E7D-3430-7B6E0FF790A1}"/>
              </a:ext>
            </a:extLst>
          </p:cNvPr>
          <p:cNvSpPr/>
          <p:nvPr/>
        </p:nvSpPr>
        <p:spPr bwMode="auto">
          <a:xfrm>
            <a:off x="6334183" y="5681658"/>
            <a:ext cx="254969" cy="254969"/>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3</a:t>
            </a:r>
          </a:p>
        </p:txBody>
      </p:sp>
      <p:sp>
        <p:nvSpPr>
          <p:cNvPr id="519" name="TextBox 518">
            <a:extLst>
              <a:ext uri="{FF2B5EF4-FFF2-40B4-BE49-F238E27FC236}">
                <a16:creationId xmlns:a16="http://schemas.microsoft.com/office/drawing/2014/main" id="{82F8E82A-F0C5-1C50-8277-569DAF01E4E5}"/>
              </a:ext>
            </a:extLst>
          </p:cNvPr>
          <p:cNvSpPr txBox="1"/>
          <p:nvPr/>
        </p:nvSpPr>
        <p:spPr>
          <a:xfrm>
            <a:off x="6703764" y="5681658"/>
            <a:ext cx="4550136" cy="6463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normalizeH="0" baseline="0" noProof="0">
                <a:ln>
                  <a:noFill/>
                </a:ln>
                <a:effectLst/>
                <a:uLnTx/>
                <a:uFillTx/>
                <a:ea typeface="+mn-ea"/>
                <a:cs typeface="+mn-cs"/>
              </a:rPr>
              <a:t>Call is billed against calling plan associated with the resource account used for shared calling (can be Microsoft or 3</a:t>
            </a:r>
            <a:r>
              <a:rPr kumimoji="0" lang="en-US" sz="1400" b="0" i="0" u="none" strike="noStrike" kern="1200" cap="none" normalizeH="0" baseline="30000" noProof="0">
                <a:ln>
                  <a:noFill/>
                </a:ln>
                <a:effectLst/>
                <a:uLnTx/>
                <a:uFillTx/>
                <a:ea typeface="+mn-ea"/>
                <a:cs typeface="+mn-cs"/>
              </a:rPr>
              <a:t>rd</a:t>
            </a:r>
            <a:r>
              <a:rPr kumimoji="0" lang="en-US" sz="1400" b="0" i="0" u="none" strike="noStrike" kern="1200" cap="none" normalizeH="0" noProof="0">
                <a:ln>
                  <a:noFill/>
                </a:ln>
                <a:effectLst/>
                <a:uLnTx/>
                <a:uFillTx/>
                <a:ea typeface="+mn-ea"/>
                <a:cs typeface="+mn-cs"/>
              </a:rPr>
              <a:t> </a:t>
            </a:r>
            <a:r>
              <a:rPr kumimoji="0" lang="en-US" sz="1400" b="0" i="0" u="none" strike="noStrike" kern="1200" cap="none" normalizeH="0" baseline="0" noProof="0">
                <a:ln>
                  <a:noFill/>
                </a:ln>
                <a:effectLst/>
                <a:uLnTx/>
                <a:uFillTx/>
                <a:ea typeface="+mn-ea"/>
                <a:cs typeface="+mn-cs"/>
              </a:rPr>
              <a:t>party).</a:t>
            </a:r>
          </a:p>
        </p:txBody>
      </p:sp>
    </p:spTree>
    <p:extLst>
      <p:ext uri="{BB962C8B-B14F-4D97-AF65-F5344CB8AC3E}">
        <p14:creationId xmlns:p14="http://schemas.microsoft.com/office/powerpoint/2010/main" val="35189948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F091248-4956-D1CB-0BCA-E3C990476F9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0716419" y="3736878"/>
            <a:ext cx="1475581" cy="3121122"/>
          </a:xfrm>
          <a:prstGeom prst="rect">
            <a:avLst/>
          </a:prstGeom>
        </p:spPr>
      </p:pic>
      <p:sp>
        <p:nvSpPr>
          <p:cNvPr id="45" name="Rectangle 44">
            <a:extLst>
              <a:ext uri="{FF2B5EF4-FFF2-40B4-BE49-F238E27FC236}">
                <a16:creationId xmlns:a16="http://schemas.microsoft.com/office/drawing/2014/main" id="{8D794085-AFF3-A505-3A6F-BA40EE048419}"/>
              </a:ext>
              <a:ext uri="{C183D7F6-B498-43B3-948B-1728B52AA6E4}">
                <adec:decorative xmlns:adec="http://schemas.microsoft.com/office/drawing/2017/decorative" val="1"/>
              </a:ext>
            </a:extLst>
          </p:cNvPr>
          <p:cNvSpPr/>
          <p:nvPr/>
        </p:nvSpPr>
        <p:spPr bwMode="auto">
          <a:xfrm>
            <a:off x="6128746" y="4478979"/>
            <a:ext cx="5326114" cy="2375934"/>
          </a:xfrm>
          <a:prstGeom prst="rect">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400">
              <a:solidFill>
                <a:srgbClr val="FFFFFF"/>
              </a:solidFill>
              <a:latin typeface="Segoe Sans Text"/>
              <a:cs typeface="Segoe UI" pitchFamily="34" charset="0"/>
            </a:endParaRPr>
          </a:p>
        </p:txBody>
      </p:sp>
      <p:sp>
        <p:nvSpPr>
          <p:cNvPr id="46" name="Rectangle 45">
            <a:extLst>
              <a:ext uri="{FF2B5EF4-FFF2-40B4-BE49-F238E27FC236}">
                <a16:creationId xmlns:a16="http://schemas.microsoft.com/office/drawing/2014/main" id="{E36DBE58-264D-4594-6FCC-40E870A8F886}"/>
              </a:ext>
              <a:ext uri="{C183D7F6-B498-43B3-948B-1728B52AA6E4}">
                <adec:decorative xmlns:adec="http://schemas.microsoft.com/office/drawing/2017/decorative" val="1"/>
              </a:ext>
            </a:extLst>
          </p:cNvPr>
          <p:cNvSpPr/>
          <p:nvPr/>
        </p:nvSpPr>
        <p:spPr bwMode="auto">
          <a:xfrm>
            <a:off x="694795" y="4478979"/>
            <a:ext cx="5326114" cy="2375934"/>
          </a:xfrm>
          <a:prstGeom prst="rect">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47" name="Rectangle: Rounded Corners 46">
            <a:extLst>
              <a:ext uri="{FF2B5EF4-FFF2-40B4-BE49-F238E27FC236}">
                <a16:creationId xmlns:a16="http://schemas.microsoft.com/office/drawing/2014/main" id="{2E80F918-4F24-5759-A93A-44822F824D3F}"/>
              </a:ext>
              <a:ext uri="{C183D7F6-B498-43B3-948B-1728B52AA6E4}">
                <adec:decorative xmlns:adec="http://schemas.microsoft.com/office/drawing/2017/decorative" val="1"/>
              </a:ext>
            </a:extLst>
          </p:cNvPr>
          <p:cNvSpPr>
            <a:spLocks/>
          </p:cNvSpPr>
          <p:nvPr/>
        </p:nvSpPr>
        <p:spPr bwMode="auto">
          <a:xfrm>
            <a:off x="566207" y="1268877"/>
            <a:ext cx="11017250" cy="3210102"/>
          </a:xfrm>
          <a:prstGeom prst="roundRect">
            <a:avLst>
              <a:gd name="adj" fmla="val 7604"/>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Text"/>
              <a:ea typeface="+mn-ea"/>
              <a:cs typeface="+mn-cs"/>
            </a:endParaRPr>
          </a:p>
        </p:txBody>
      </p:sp>
      <p:sp>
        <p:nvSpPr>
          <p:cNvPr id="51" name="Freeform: Shape 50">
            <a:extLst>
              <a:ext uri="{FF2B5EF4-FFF2-40B4-BE49-F238E27FC236}">
                <a16:creationId xmlns:a16="http://schemas.microsoft.com/office/drawing/2014/main" id="{C50473CB-CF4D-47CB-2B32-22FEB54DCC35}"/>
              </a:ext>
              <a:ext uri="{C183D7F6-B498-43B3-948B-1728B52AA6E4}">
                <adec:decorative xmlns:adec="http://schemas.microsoft.com/office/drawing/2017/decorative" val="1"/>
              </a:ext>
            </a:extLst>
          </p:cNvPr>
          <p:cNvSpPr/>
          <p:nvPr/>
        </p:nvSpPr>
        <p:spPr bwMode="auto">
          <a:xfrm>
            <a:off x="694800" y="1396602"/>
            <a:ext cx="10760065" cy="404670"/>
          </a:xfrm>
          <a:custGeom>
            <a:avLst/>
            <a:gdLst>
              <a:gd name="connsiteX0" fmla="*/ 202335 w 10760065"/>
              <a:gd name="connsiteY0" fmla="*/ 0 h 404670"/>
              <a:gd name="connsiteX1" fmla="*/ 5002569 w 10760065"/>
              <a:gd name="connsiteY1" fmla="*/ 0 h 404670"/>
              <a:gd name="connsiteX2" fmla="*/ 5081327 w 10760065"/>
              <a:gd name="connsiteY2" fmla="*/ 15900 h 404670"/>
              <a:gd name="connsiteX3" fmla="*/ 5105495 w 10760065"/>
              <a:gd name="connsiteY3" fmla="*/ 32195 h 404670"/>
              <a:gd name="connsiteX4" fmla="*/ 5153320 w 10760065"/>
              <a:gd name="connsiteY4" fmla="*/ 63952 h 404670"/>
              <a:gd name="connsiteX5" fmla="*/ 5325954 w 10760065"/>
              <a:gd name="connsiteY5" fmla="*/ 167533 h 404670"/>
              <a:gd name="connsiteX6" fmla="*/ 5380676 w 10760065"/>
              <a:gd name="connsiteY6" fmla="*/ 180161 h 404670"/>
              <a:gd name="connsiteX7" fmla="*/ 5435389 w 10760065"/>
              <a:gd name="connsiteY7" fmla="*/ 167535 h 404670"/>
              <a:gd name="connsiteX8" fmla="*/ 5608024 w 10760065"/>
              <a:gd name="connsiteY8" fmla="*/ 63954 h 404670"/>
              <a:gd name="connsiteX9" fmla="*/ 5613884 w 10760065"/>
              <a:gd name="connsiteY9" fmla="*/ 60063 h 404670"/>
              <a:gd name="connsiteX10" fmla="*/ 5614424 w 10760065"/>
              <a:gd name="connsiteY10" fmla="*/ 59262 h 404670"/>
              <a:gd name="connsiteX11" fmla="*/ 5757496 w 10760065"/>
              <a:gd name="connsiteY11" fmla="*/ 0 h 404670"/>
              <a:gd name="connsiteX12" fmla="*/ 10557730 w 10760065"/>
              <a:gd name="connsiteY12" fmla="*/ 0 h 404670"/>
              <a:gd name="connsiteX13" fmla="*/ 10760065 w 10760065"/>
              <a:gd name="connsiteY13" fmla="*/ 202335 h 404670"/>
              <a:gd name="connsiteX14" fmla="*/ 10557730 w 10760065"/>
              <a:gd name="connsiteY14" fmla="*/ 404670 h 404670"/>
              <a:gd name="connsiteX15" fmla="*/ 5757496 w 10760065"/>
              <a:gd name="connsiteY15" fmla="*/ 404670 h 404670"/>
              <a:gd name="connsiteX16" fmla="*/ 5614424 w 10760065"/>
              <a:gd name="connsiteY16" fmla="*/ 345408 h 404670"/>
              <a:gd name="connsiteX17" fmla="*/ 5613216 w 10760065"/>
              <a:gd name="connsiteY17" fmla="*/ 343617 h 404670"/>
              <a:gd name="connsiteX18" fmla="*/ 5608025 w 10760065"/>
              <a:gd name="connsiteY18" fmla="*/ 340169 h 404670"/>
              <a:gd name="connsiteX19" fmla="*/ 5435390 w 10760065"/>
              <a:gd name="connsiteY19" fmla="*/ 236589 h 404670"/>
              <a:gd name="connsiteX20" fmla="*/ 5380667 w 10760065"/>
              <a:gd name="connsiteY20" fmla="*/ 223960 h 404670"/>
              <a:gd name="connsiteX21" fmla="*/ 5325954 w 10760065"/>
              <a:gd name="connsiteY21" fmla="*/ 236587 h 404670"/>
              <a:gd name="connsiteX22" fmla="*/ 5153319 w 10760065"/>
              <a:gd name="connsiteY22" fmla="*/ 340167 h 404670"/>
              <a:gd name="connsiteX23" fmla="*/ 5145816 w 10760065"/>
              <a:gd name="connsiteY23" fmla="*/ 345150 h 404670"/>
              <a:gd name="connsiteX24" fmla="*/ 5145642 w 10760065"/>
              <a:gd name="connsiteY24" fmla="*/ 345408 h 404670"/>
              <a:gd name="connsiteX25" fmla="*/ 5002569 w 10760065"/>
              <a:gd name="connsiteY25" fmla="*/ 404670 h 404670"/>
              <a:gd name="connsiteX26" fmla="*/ 202335 w 10760065"/>
              <a:gd name="connsiteY26" fmla="*/ 404670 h 404670"/>
              <a:gd name="connsiteX27" fmla="*/ 0 w 10760065"/>
              <a:gd name="connsiteY27" fmla="*/ 202335 h 404670"/>
              <a:gd name="connsiteX28" fmla="*/ 202335 w 10760065"/>
              <a:gd name="connsiteY28" fmla="*/ 0 h 4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60065" h="404670">
                <a:moveTo>
                  <a:pt x="202335" y="0"/>
                </a:moveTo>
                <a:lnTo>
                  <a:pt x="5002569" y="0"/>
                </a:lnTo>
                <a:cubicBezTo>
                  <a:pt x="5030506" y="0"/>
                  <a:pt x="5057120" y="5662"/>
                  <a:pt x="5081327" y="15900"/>
                </a:cubicBezTo>
                <a:lnTo>
                  <a:pt x="5105495" y="32195"/>
                </a:lnTo>
                <a:lnTo>
                  <a:pt x="5153320" y="63952"/>
                </a:lnTo>
                <a:cubicBezTo>
                  <a:pt x="5199355" y="109988"/>
                  <a:pt x="5256900" y="144515"/>
                  <a:pt x="5325954" y="167533"/>
                </a:cubicBezTo>
                <a:lnTo>
                  <a:pt x="5380676" y="180161"/>
                </a:lnTo>
                <a:lnTo>
                  <a:pt x="5435389" y="167535"/>
                </a:lnTo>
                <a:cubicBezTo>
                  <a:pt x="5504443" y="144517"/>
                  <a:pt x="5561988" y="109990"/>
                  <a:pt x="5608024" y="63954"/>
                </a:cubicBezTo>
                <a:lnTo>
                  <a:pt x="5613884" y="60063"/>
                </a:lnTo>
                <a:lnTo>
                  <a:pt x="5614424" y="59262"/>
                </a:lnTo>
                <a:cubicBezTo>
                  <a:pt x="5651039" y="22647"/>
                  <a:pt x="5701623" y="0"/>
                  <a:pt x="5757496" y="0"/>
                </a:cubicBezTo>
                <a:lnTo>
                  <a:pt x="10557730" y="0"/>
                </a:lnTo>
                <a:cubicBezTo>
                  <a:pt x="10669477" y="0"/>
                  <a:pt x="10760065" y="90588"/>
                  <a:pt x="10760065" y="202335"/>
                </a:cubicBezTo>
                <a:cubicBezTo>
                  <a:pt x="10760065" y="314082"/>
                  <a:pt x="10669477" y="404670"/>
                  <a:pt x="10557730" y="404670"/>
                </a:cubicBezTo>
                <a:lnTo>
                  <a:pt x="5757496" y="404670"/>
                </a:lnTo>
                <a:cubicBezTo>
                  <a:pt x="5701623" y="404670"/>
                  <a:pt x="5651039" y="382023"/>
                  <a:pt x="5614424" y="345408"/>
                </a:cubicBezTo>
                <a:lnTo>
                  <a:pt x="5613216" y="343617"/>
                </a:lnTo>
                <a:lnTo>
                  <a:pt x="5608025" y="340169"/>
                </a:lnTo>
                <a:cubicBezTo>
                  <a:pt x="5561989" y="294134"/>
                  <a:pt x="5504444" y="259607"/>
                  <a:pt x="5435390" y="236589"/>
                </a:cubicBezTo>
                <a:lnTo>
                  <a:pt x="5380667" y="223960"/>
                </a:lnTo>
                <a:lnTo>
                  <a:pt x="5325954" y="236587"/>
                </a:lnTo>
                <a:cubicBezTo>
                  <a:pt x="5256900" y="259605"/>
                  <a:pt x="5199355" y="294132"/>
                  <a:pt x="5153319" y="340167"/>
                </a:cubicBezTo>
                <a:lnTo>
                  <a:pt x="5145816" y="345150"/>
                </a:lnTo>
                <a:lnTo>
                  <a:pt x="5145642" y="345408"/>
                </a:lnTo>
                <a:cubicBezTo>
                  <a:pt x="5109026" y="382023"/>
                  <a:pt x="5058443" y="404670"/>
                  <a:pt x="5002569" y="404670"/>
                </a:cubicBezTo>
                <a:lnTo>
                  <a:pt x="202335" y="404670"/>
                </a:lnTo>
                <a:cubicBezTo>
                  <a:pt x="90588" y="404670"/>
                  <a:pt x="0" y="314082"/>
                  <a:pt x="0" y="202335"/>
                </a:cubicBezTo>
                <a:cubicBezTo>
                  <a:pt x="0" y="90588"/>
                  <a:pt x="90588" y="0"/>
                  <a:pt x="202335" y="0"/>
                </a:cubicBezTo>
                <a:close/>
              </a:path>
            </a:pathLst>
          </a:custGeom>
          <a:gradFill flip="none" rotWithShape="1">
            <a:gsLst>
              <a:gs pos="0">
                <a:schemeClr val="accent1"/>
              </a:gs>
              <a:gs pos="100000">
                <a:schemeClr val="tx2"/>
              </a:gs>
            </a:gsLst>
            <a:lin ang="9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solidFill>
                <a:schemeClr val="bg1"/>
              </a:solidFill>
              <a:latin typeface="+mj-lt"/>
              <a:cs typeface="Segoe UI" pitchFamily="34" charset="0"/>
            </a:endParaRPr>
          </a:p>
        </p:txBody>
      </p:sp>
      <p:sp>
        <p:nvSpPr>
          <p:cNvPr id="57" name="Oval 56">
            <a:extLst>
              <a:ext uri="{FF2B5EF4-FFF2-40B4-BE49-F238E27FC236}">
                <a16:creationId xmlns:a16="http://schemas.microsoft.com/office/drawing/2014/main" id="{849A9A6D-7D50-F55E-F872-19C6D8607293}"/>
              </a:ext>
              <a:ext uri="{C183D7F6-B498-43B3-948B-1728B52AA6E4}">
                <adec:decorative xmlns:adec="http://schemas.microsoft.com/office/drawing/2017/decorative" val="1"/>
              </a:ext>
            </a:extLst>
          </p:cNvPr>
          <p:cNvSpPr>
            <a:spLocks/>
          </p:cNvSpPr>
          <p:nvPr/>
        </p:nvSpPr>
        <p:spPr bwMode="auto">
          <a:xfrm>
            <a:off x="927579" y="3472118"/>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62" name="Oval 61">
            <a:extLst>
              <a:ext uri="{FF2B5EF4-FFF2-40B4-BE49-F238E27FC236}">
                <a16:creationId xmlns:a16="http://schemas.microsoft.com/office/drawing/2014/main" id="{C48476E2-2994-6A5E-5683-C46163B43C11}"/>
              </a:ext>
              <a:ext uri="{C183D7F6-B498-43B3-948B-1728B52AA6E4}">
                <adec:decorative xmlns:adec="http://schemas.microsoft.com/office/drawing/2017/decorative" val="1"/>
              </a:ext>
            </a:extLst>
          </p:cNvPr>
          <p:cNvSpPr>
            <a:spLocks/>
          </p:cNvSpPr>
          <p:nvPr/>
        </p:nvSpPr>
        <p:spPr bwMode="auto">
          <a:xfrm>
            <a:off x="927579" y="2765464"/>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63" name="Oval 62">
            <a:extLst>
              <a:ext uri="{FF2B5EF4-FFF2-40B4-BE49-F238E27FC236}">
                <a16:creationId xmlns:a16="http://schemas.microsoft.com/office/drawing/2014/main" id="{53EAA45E-642C-5574-9F7C-53AABB06F39A}"/>
              </a:ext>
              <a:ext uri="{C183D7F6-B498-43B3-948B-1728B52AA6E4}">
                <adec:decorative xmlns:adec="http://schemas.microsoft.com/office/drawing/2017/decorative" val="1"/>
              </a:ext>
            </a:extLst>
          </p:cNvPr>
          <p:cNvSpPr>
            <a:spLocks/>
          </p:cNvSpPr>
          <p:nvPr/>
        </p:nvSpPr>
        <p:spPr bwMode="auto">
          <a:xfrm>
            <a:off x="927579" y="2070743"/>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476" name="Rectangle: Rounded Corners 475">
            <a:extLst>
              <a:ext uri="{FF2B5EF4-FFF2-40B4-BE49-F238E27FC236}">
                <a16:creationId xmlns:a16="http://schemas.microsoft.com/office/drawing/2014/main" id="{15E4C232-760E-666F-85BB-55BBB422D037}"/>
              </a:ext>
              <a:ext uri="{C183D7F6-B498-43B3-948B-1728B52AA6E4}">
                <adec:decorative xmlns:adec="http://schemas.microsoft.com/office/drawing/2017/decorative" val="1"/>
              </a:ext>
            </a:extLst>
          </p:cNvPr>
          <p:cNvSpPr/>
          <p:nvPr/>
        </p:nvSpPr>
        <p:spPr bwMode="auto">
          <a:xfrm>
            <a:off x="2700586" y="4449155"/>
            <a:ext cx="1104652" cy="59872"/>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normalizeH="0" baseline="0" noProof="0">
              <a:ln>
                <a:noFill/>
              </a:ln>
              <a:solidFill>
                <a:srgbClr val="FFFFFF"/>
              </a:solidFill>
              <a:effectLst/>
              <a:uLnTx/>
              <a:uFillTx/>
              <a:latin typeface="Segoe Sans Display Semibold"/>
              <a:ea typeface="+mn-ea"/>
              <a:cs typeface="+mn-cs"/>
            </a:endParaRPr>
          </a:p>
        </p:txBody>
      </p:sp>
      <p:sp>
        <p:nvSpPr>
          <p:cNvPr id="477" name="Rectangle: Rounded Corners 476">
            <a:extLst>
              <a:ext uri="{FF2B5EF4-FFF2-40B4-BE49-F238E27FC236}">
                <a16:creationId xmlns:a16="http://schemas.microsoft.com/office/drawing/2014/main" id="{805970BB-EF60-C7B6-8E6C-BA04422366E3}"/>
              </a:ext>
              <a:ext uri="{C183D7F6-B498-43B3-948B-1728B52AA6E4}">
                <adec:decorative xmlns:adec="http://schemas.microsoft.com/office/drawing/2017/decorative" val="1"/>
              </a:ext>
            </a:extLst>
          </p:cNvPr>
          <p:cNvSpPr/>
          <p:nvPr/>
        </p:nvSpPr>
        <p:spPr bwMode="auto">
          <a:xfrm>
            <a:off x="8369874" y="4449155"/>
            <a:ext cx="1104652" cy="59872"/>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normalizeH="0" baseline="0" noProof="0">
              <a:ln>
                <a:noFill/>
              </a:ln>
              <a:solidFill>
                <a:srgbClr val="FFFFFF"/>
              </a:solidFill>
              <a:effectLst/>
              <a:uLnTx/>
              <a:uFillTx/>
              <a:latin typeface="Segoe Sans Display Semibold"/>
              <a:ea typeface="+mn-ea"/>
              <a:cs typeface="+mn-cs"/>
            </a:endParaRPr>
          </a:p>
        </p:txBody>
      </p:sp>
      <p:cxnSp>
        <p:nvCxnSpPr>
          <p:cNvPr id="478" name="Straight Connector 477">
            <a:extLst>
              <a:ext uri="{FF2B5EF4-FFF2-40B4-BE49-F238E27FC236}">
                <a16:creationId xmlns:a16="http://schemas.microsoft.com/office/drawing/2014/main" id="{AB9AD702-F05F-BA1E-BC93-36BFFC8BACC8}"/>
              </a:ext>
              <a:ext uri="{C183D7F6-B498-43B3-948B-1728B52AA6E4}">
                <adec:decorative xmlns:adec="http://schemas.microsoft.com/office/drawing/2017/decorative" val="1"/>
              </a:ext>
            </a:extLst>
          </p:cNvPr>
          <p:cNvCxnSpPr>
            <a:cxnSpLocks/>
          </p:cNvCxnSpPr>
          <p:nvPr/>
        </p:nvCxnSpPr>
        <p:spPr>
          <a:xfrm>
            <a:off x="6074832" y="1752600"/>
            <a:ext cx="0" cy="2552785"/>
          </a:xfrm>
          <a:prstGeom prst="line">
            <a:avLst/>
          </a:prstGeom>
          <a:ln w="6350">
            <a:gradFill>
              <a:gsLst>
                <a:gs pos="49500">
                  <a:schemeClr val="bg1">
                    <a:lumMod val="75000"/>
                  </a:schemeClr>
                </a:gs>
                <a:gs pos="0">
                  <a:schemeClr val="bg1">
                    <a:lumMod val="75000"/>
                    <a:alpha val="0"/>
                  </a:schemeClr>
                </a:gs>
                <a:gs pos="100000">
                  <a:schemeClr val="bg1">
                    <a:lumMod val="75000"/>
                    <a:alpha val="0"/>
                  </a:schemeClr>
                </a:gs>
              </a:gsLst>
              <a:lin ang="5400000" scaled="1"/>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415CC49D-03F6-F4AC-B774-BC938E53E260}"/>
              </a:ext>
              <a:ext uri="{C183D7F6-B498-43B3-948B-1728B52AA6E4}">
                <adec:decorative xmlns:adec="http://schemas.microsoft.com/office/drawing/2017/decorative" val="1"/>
              </a:ext>
            </a:extLst>
          </p:cNvPr>
          <p:cNvCxnSpPr>
            <a:cxnSpLocks/>
          </p:cNvCxnSpPr>
          <p:nvPr/>
        </p:nvCxnSpPr>
        <p:spPr>
          <a:xfrm>
            <a:off x="1470682" y="2948985"/>
            <a:ext cx="868824"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98" name="Arrow: Bent 497">
            <a:extLst>
              <a:ext uri="{FF2B5EF4-FFF2-40B4-BE49-F238E27FC236}">
                <a16:creationId xmlns:a16="http://schemas.microsoft.com/office/drawing/2014/main" id="{B3670D77-AD45-3B86-9954-D831F45402C6}"/>
              </a:ext>
              <a:ext uri="{C183D7F6-B498-43B3-948B-1728B52AA6E4}">
                <adec:decorative xmlns:adec="http://schemas.microsoft.com/office/drawing/2017/decorative" val="1"/>
              </a:ext>
            </a:extLst>
          </p:cNvPr>
          <p:cNvSpPr/>
          <p:nvPr/>
        </p:nvSpPr>
        <p:spPr bwMode="auto">
          <a:xfrm rot="10800000" flipH="1">
            <a:off x="1791836" y="2501517"/>
            <a:ext cx="224807" cy="442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499" name="Arrow: Bent 498">
            <a:extLst>
              <a:ext uri="{FF2B5EF4-FFF2-40B4-BE49-F238E27FC236}">
                <a16:creationId xmlns:a16="http://schemas.microsoft.com/office/drawing/2014/main" id="{6AAEF8AD-BBEE-2F57-879A-5A049BB59999}"/>
              </a:ext>
              <a:ext uri="{C183D7F6-B498-43B3-948B-1728B52AA6E4}">
                <adec:decorative xmlns:adec="http://schemas.microsoft.com/office/drawing/2017/decorative" val="1"/>
              </a:ext>
            </a:extLst>
          </p:cNvPr>
          <p:cNvSpPr/>
          <p:nvPr/>
        </p:nvSpPr>
        <p:spPr bwMode="auto">
          <a:xfrm rot="10800000" flipV="1">
            <a:off x="1551403" y="2220099"/>
            <a:ext cx="240459" cy="380791"/>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501" name="Graphic 106">
            <a:extLst>
              <a:ext uri="{FF2B5EF4-FFF2-40B4-BE49-F238E27FC236}">
                <a16:creationId xmlns:a16="http://schemas.microsoft.com/office/drawing/2014/main" id="{B38CCC7D-D34D-F98D-94D5-1A4DC213AF26}"/>
              </a:ext>
              <a:ext uri="{C183D7F6-B498-43B3-948B-1728B52AA6E4}">
                <adec:decorative xmlns:adec="http://schemas.microsoft.com/office/drawing/2017/decorative" val="1"/>
              </a:ext>
            </a:extLst>
          </p:cNvPr>
          <p:cNvSpPr/>
          <p:nvPr/>
        </p:nvSpPr>
        <p:spPr>
          <a:xfrm>
            <a:off x="1038189" y="2158762"/>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502" name="Graphic 106">
            <a:extLst>
              <a:ext uri="{FF2B5EF4-FFF2-40B4-BE49-F238E27FC236}">
                <a16:creationId xmlns:a16="http://schemas.microsoft.com/office/drawing/2014/main" id="{CE787E4E-8BE1-A297-1FC7-B4A50DA78CDB}"/>
              </a:ext>
              <a:ext uri="{C183D7F6-B498-43B3-948B-1728B52AA6E4}">
                <adec:decorative xmlns:adec="http://schemas.microsoft.com/office/drawing/2017/decorative" val="1"/>
              </a:ext>
            </a:extLst>
          </p:cNvPr>
          <p:cNvSpPr/>
          <p:nvPr/>
        </p:nvSpPr>
        <p:spPr>
          <a:xfrm>
            <a:off x="1038189" y="2853483"/>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503" name="Graphic 106">
            <a:extLst>
              <a:ext uri="{FF2B5EF4-FFF2-40B4-BE49-F238E27FC236}">
                <a16:creationId xmlns:a16="http://schemas.microsoft.com/office/drawing/2014/main" id="{F577BFD8-D82E-F4E5-D348-33E64C0B80F9}"/>
              </a:ext>
              <a:ext uri="{C183D7F6-B498-43B3-948B-1728B52AA6E4}">
                <adec:decorative xmlns:adec="http://schemas.microsoft.com/office/drawing/2017/decorative" val="1"/>
              </a:ext>
            </a:extLst>
          </p:cNvPr>
          <p:cNvSpPr/>
          <p:nvPr/>
        </p:nvSpPr>
        <p:spPr>
          <a:xfrm>
            <a:off x="1038189" y="3560137"/>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cxnSp>
        <p:nvCxnSpPr>
          <p:cNvPr id="545" name="Straight Connector 544">
            <a:extLst>
              <a:ext uri="{FF2B5EF4-FFF2-40B4-BE49-F238E27FC236}">
                <a16:creationId xmlns:a16="http://schemas.microsoft.com/office/drawing/2014/main" id="{00E2E4CD-2D76-B392-599E-F5DDE5335194}"/>
              </a:ext>
              <a:ext uri="{C183D7F6-B498-43B3-948B-1728B52AA6E4}">
                <adec:decorative xmlns:adec="http://schemas.microsoft.com/office/drawing/2017/decorative" val="1"/>
              </a:ext>
            </a:extLst>
          </p:cNvPr>
          <p:cNvCxnSpPr>
            <a:cxnSpLocks/>
          </p:cNvCxnSpPr>
          <p:nvPr/>
        </p:nvCxnSpPr>
        <p:spPr>
          <a:xfrm>
            <a:off x="4662624" y="2276969"/>
            <a:ext cx="450615"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1EAE15E2-C801-DBDA-32F3-AB8E86B744C0}"/>
              </a:ext>
              <a:ext uri="{C183D7F6-B498-43B3-948B-1728B52AA6E4}">
                <adec:decorative xmlns:adec="http://schemas.microsoft.com/office/drawing/2017/decorative" val="1"/>
              </a:ext>
            </a:extLst>
          </p:cNvPr>
          <p:cNvSpPr>
            <a:spLocks/>
          </p:cNvSpPr>
          <p:nvPr/>
        </p:nvSpPr>
        <p:spPr bwMode="auto">
          <a:xfrm>
            <a:off x="10829134" y="3472118"/>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06" name="Oval 205">
            <a:extLst>
              <a:ext uri="{FF2B5EF4-FFF2-40B4-BE49-F238E27FC236}">
                <a16:creationId xmlns:a16="http://schemas.microsoft.com/office/drawing/2014/main" id="{BE7096A1-F9BF-58B6-D08A-DEB9A938AF91}"/>
              </a:ext>
              <a:ext uri="{C183D7F6-B498-43B3-948B-1728B52AA6E4}">
                <adec:decorative xmlns:adec="http://schemas.microsoft.com/office/drawing/2017/decorative" val="1"/>
              </a:ext>
            </a:extLst>
          </p:cNvPr>
          <p:cNvSpPr>
            <a:spLocks/>
          </p:cNvSpPr>
          <p:nvPr/>
        </p:nvSpPr>
        <p:spPr bwMode="auto">
          <a:xfrm>
            <a:off x="10829134" y="2765464"/>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07" name="Oval 206">
            <a:extLst>
              <a:ext uri="{FF2B5EF4-FFF2-40B4-BE49-F238E27FC236}">
                <a16:creationId xmlns:a16="http://schemas.microsoft.com/office/drawing/2014/main" id="{B00F9465-5716-EC54-CAD2-F56258857AA0}"/>
              </a:ext>
              <a:ext uri="{C183D7F6-B498-43B3-948B-1728B52AA6E4}">
                <adec:decorative xmlns:adec="http://schemas.microsoft.com/office/drawing/2017/decorative" val="1"/>
              </a:ext>
            </a:extLst>
          </p:cNvPr>
          <p:cNvSpPr>
            <a:spLocks/>
          </p:cNvSpPr>
          <p:nvPr/>
        </p:nvSpPr>
        <p:spPr bwMode="auto">
          <a:xfrm>
            <a:off x="10829134" y="2070743"/>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08" name="Graphic 106">
            <a:extLst>
              <a:ext uri="{FF2B5EF4-FFF2-40B4-BE49-F238E27FC236}">
                <a16:creationId xmlns:a16="http://schemas.microsoft.com/office/drawing/2014/main" id="{77729F8F-D611-868A-DC0B-F601DCAE90EB}"/>
              </a:ext>
              <a:ext uri="{C183D7F6-B498-43B3-948B-1728B52AA6E4}">
                <adec:decorative xmlns:adec="http://schemas.microsoft.com/office/drawing/2017/decorative" val="1"/>
              </a:ext>
            </a:extLst>
          </p:cNvPr>
          <p:cNvSpPr/>
          <p:nvPr/>
        </p:nvSpPr>
        <p:spPr>
          <a:xfrm>
            <a:off x="10939744" y="2158762"/>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209" name="Graphic 106">
            <a:extLst>
              <a:ext uri="{FF2B5EF4-FFF2-40B4-BE49-F238E27FC236}">
                <a16:creationId xmlns:a16="http://schemas.microsoft.com/office/drawing/2014/main" id="{C1D641F1-4013-4B3C-2D09-80BEA0639B8A}"/>
              </a:ext>
              <a:ext uri="{C183D7F6-B498-43B3-948B-1728B52AA6E4}">
                <adec:decorative xmlns:adec="http://schemas.microsoft.com/office/drawing/2017/decorative" val="1"/>
              </a:ext>
            </a:extLst>
          </p:cNvPr>
          <p:cNvSpPr/>
          <p:nvPr/>
        </p:nvSpPr>
        <p:spPr>
          <a:xfrm>
            <a:off x="10939744" y="2853483"/>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210" name="Graphic 106">
            <a:extLst>
              <a:ext uri="{FF2B5EF4-FFF2-40B4-BE49-F238E27FC236}">
                <a16:creationId xmlns:a16="http://schemas.microsoft.com/office/drawing/2014/main" id="{DFFEC11A-A22E-603D-4DB7-FFEA9D3553B4}"/>
              </a:ext>
              <a:ext uri="{C183D7F6-B498-43B3-948B-1728B52AA6E4}">
                <adec:decorative xmlns:adec="http://schemas.microsoft.com/office/drawing/2017/decorative" val="1"/>
              </a:ext>
            </a:extLst>
          </p:cNvPr>
          <p:cNvSpPr/>
          <p:nvPr/>
        </p:nvSpPr>
        <p:spPr>
          <a:xfrm>
            <a:off x="10939744" y="3560137"/>
            <a:ext cx="180830" cy="226004"/>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pic>
        <p:nvPicPr>
          <p:cNvPr id="211" name="Graphic 210">
            <a:extLst>
              <a:ext uri="{FF2B5EF4-FFF2-40B4-BE49-F238E27FC236}">
                <a16:creationId xmlns:a16="http://schemas.microsoft.com/office/drawing/2014/main" id="{65170793-5200-EEE2-1F46-8E656CAF67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3811" y="2222904"/>
            <a:ext cx="186794" cy="186794"/>
          </a:xfrm>
          <a:prstGeom prst="rect">
            <a:avLst/>
          </a:prstGeom>
        </p:spPr>
      </p:pic>
      <p:pic>
        <p:nvPicPr>
          <p:cNvPr id="213" name="Graphic 212">
            <a:extLst>
              <a:ext uri="{FF2B5EF4-FFF2-40B4-BE49-F238E27FC236}">
                <a16:creationId xmlns:a16="http://schemas.microsoft.com/office/drawing/2014/main" id="{925BDB56-D6FF-4391-325D-9288FD7B084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3811" y="2924336"/>
            <a:ext cx="186794" cy="186794"/>
          </a:xfrm>
          <a:prstGeom prst="rect">
            <a:avLst/>
          </a:prstGeom>
        </p:spPr>
      </p:pic>
      <p:pic>
        <p:nvPicPr>
          <p:cNvPr id="215" name="Graphic 214">
            <a:extLst>
              <a:ext uri="{FF2B5EF4-FFF2-40B4-BE49-F238E27FC236}">
                <a16:creationId xmlns:a16="http://schemas.microsoft.com/office/drawing/2014/main" id="{99DF1657-FFCD-5051-C8A1-FF7C0B9654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3811" y="3617802"/>
            <a:ext cx="186794" cy="186794"/>
          </a:xfrm>
          <a:prstGeom prst="rect">
            <a:avLst/>
          </a:prstGeom>
        </p:spPr>
      </p:pic>
      <p:sp>
        <p:nvSpPr>
          <p:cNvPr id="222" name="Arrow: Bent 221">
            <a:extLst>
              <a:ext uri="{FF2B5EF4-FFF2-40B4-BE49-F238E27FC236}">
                <a16:creationId xmlns:a16="http://schemas.microsoft.com/office/drawing/2014/main" id="{7F3B6663-8246-FAAE-1EF0-39926202FB9C}"/>
              </a:ext>
              <a:ext uri="{C183D7F6-B498-43B3-948B-1728B52AA6E4}">
                <adec:decorative xmlns:adec="http://schemas.microsoft.com/office/drawing/2017/decorative" val="1"/>
              </a:ext>
            </a:extLst>
          </p:cNvPr>
          <p:cNvSpPr/>
          <p:nvPr/>
        </p:nvSpPr>
        <p:spPr bwMode="auto">
          <a:xfrm rot="10800000" flipH="1" flipV="1">
            <a:off x="1787712" y="2948944"/>
            <a:ext cx="224807" cy="442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23" name="Arrow: Bent 222">
            <a:extLst>
              <a:ext uri="{FF2B5EF4-FFF2-40B4-BE49-F238E27FC236}">
                <a16:creationId xmlns:a16="http://schemas.microsoft.com/office/drawing/2014/main" id="{7D572DB9-4CC0-A725-D0FB-AEDDE01E3FF9}"/>
              </a:ext>
              <a:ext uri="{C183D7F6-B498-43B3-948B-1728B52AA6E4}">
                <adec:decorative xmlns:adec="http://schemas.microsoft.com/office/drawing/2017/decorative" val="1"/>
              </a:ext>
            </a:extLst>
          </p:cNvPr>
          <p:cNvSpPr/>
          <p:nvPr/>
        </p:nvSpPr>
        <p:spPr bwMode="auto">
          <a:xfrm rot="10800000">
            <a:off x="1547279" y="3294952"/>
            <a:ext cx="240459" cy="380791"/>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542" name="Straight Connector 541">
            <a:extLst>
              <a:ext uri="{FF2B5EF4-FFF2-40B4-BE49-F238E27FC236}">
                <a16:creationId xmlns:a16="http://schemas.microsoft.com/office/drawing/2014/main" id="{DB93E396-CC95-FB26-61E6-F4F995A61D6E}"/>
              </a:ext>
              <a:ext uri="{C183D7F6-B498-43B3-948B-1728B52AA6E4}">
                <adec:decorative xmlns:adec="http://schemas.microsoft.com/office/drawing/2017/decorative" val="1"/>
              </a:ext>
            </a:extLst>
          </p:cNvPr>
          <p:cNvCxnSpPr>
            <a:cxnSpLocks/>
            <a:stCxn id="553" idx="3"/>
            <a:endCxn id="56" idx="2"/>
          </p:cNvCxnSpPr>
          <p:nvPr/>
        </p:nvCxnSpPr>
        <p:spPr>
          <a:xfrm>
            <a:off x="3812819" y="2276970"/>
            <a:ext cx="432141"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C98224C4-8420-83FE-564E-F8DB7E66C53D}"/>
              </a:ext>
              <a:ext uri="{C183D7F6-B498-43B3-948B-1728B52AA6E4}">
                <adec:decorative xmlns:adec="http://schemas.microsoft.com/office/drawing/2017/decorative" val="1"/>
              </a:ext>
            </a:extLst>
          </p:cNvPr>
          <p:cNvCxnSpPr>
            <a:cxnSpLocks/>
          </p:cNvCxnSpPr>
          <p:nvPr/>
        </p:nvCxnSpPr>
        <p:spPr>
          <a:xfrm>
            <a:off x="7077814" y="2276969"/>
            <a:ext cx="530163"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253" name="Group 252">
            <a:extLst>
              <a:ext uri="{FF2B5EF4-FFF2-40B4-BE49-F238E27FC236}">
                <a16:creationId xmlns:a16="http://schemas.microsoft.com/office/drawing/2014/main" id="{F3DA73DD-E060-CFB3-CF04-AAC55FE9B0E1}"/>
              </a:ext>
              <a:ext uri="{C183D7F6-B498-43B3-948B-1728B52AA6E4}">
                <adec:decorative xmlns:adec="http://schemas.microsoft.com/office/drawing/2017/decorative" val="1"/>
              </a:ext>
            </a:extLst>
          </p:cNvPr>
          <p:cNvGrpSpPr/>
          <p:nvPr/>
        </p:nvGrpSpPr>
        <p:grpSpPr>
          <a:xfrm>
            <a:off x="10121286" y="2262038"/>
            <a:ext cx="665410" cy="1402660"/>
            <a:chOff x="4450287" y="2311200"/>
            <a:chExt cx="681306" cy="1402660"/>
          </a:xfrm>
        </p:grpSpPr>
        <p:cxnSp>
          <p:nvCxnSpPr>
            <p:cNvPr id="254" name="Straight Connector 253">
              <a:extLst>
                <a:ext uri="{FF2B5EF4-FFF2-40B4-BE49-F238E27FC236}">
                  <a16:creationId xmlns:a16="http://schemas.microsoft.com/office/drawing/2014/main" id="{D1EFC8B0-0767-2E1F-41DF-63FC2DC7F4CA}"/>
                </a:ext>
              </a:extLst>
            </p:cNvPr>
            <p:cNvCxnSpPr>
              <a:cxnSpLocks/>
            </p:cNvCxnSpPr>
            <p:nvPr/>
          </p:nvCxnSpPr>
          <p:spPr>
            <a:xfrm flipV="1">
              <a:off x="4450287" y="2311341"/>
              <a:ext cx="680022" cy="1"/>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Arrow: Bent 254">
              <a:extLst>
                <a:ext uri="{FF2B5EF4-FFF2-40B4-BE49-F238E27FC236}">
                  <a16:creationId xmlns:a16="http://schemas.microsoft.com/office/drawing/2014/main" id="{A5E9B74E-8597-86BD-95AE-C48B35DCBE81}"/>
                </a:ext>
              </a:extLst>
            </p:cNvPr>
            <p:cNvSpPr/>
            <p:nvPr/>
          </p:nvSpPr>
          <p:spPr bwMode="auto">
            <a:xfrm flipH="1">
              <a:off x="4657676" y="2311200"/>
              <a:ext cx="230177" cy="442206"/>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384" name="Arrow: Bent 383">
              <a:extLst>
                <a:ext uri="{FF2B5EF4-FFF2-40B4-BE49-F238E27FC236}">
                  <a16:creationId xmlns:a16="http://schemas.microsoft.com/office/drawing/2014/main" id="{861754B3-C143-D605-1CBD-0D0024014CA4}"/>
                </a:ext>
              </a:extLst>
            </p:cNvPr>
            <p:cNvSpPr/>
            <p:nvPr/>
          </p:nvSpPr>
          <p:spPr bwMode="auto">
            <a:xfrm flipV="1">
              <a:off x="4885390" y="2654033"/>
              <a:ext cx="246203" cy="380791"/>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385" name="Arrow: Bent 384">
              <a:extLst>
                <a:ext uri="{FF2B5EF4-FFF2-40B4-BE49-F238E27FC236}">
                  <a16:creationId xmlns:a16="http://schemas.microsoft.com/office/drawing/2014/main" id="{59975EB2-DED3-5EBE-DA41-3B21CFED91B8}"/>
                </a:ext>
              </a:extLst>
            </p:cNvPr>
            <p:cNvSpPr/>
            <p:nvPr/>
          </p:nvSpPr>
          <p:spPr bwMode="auto">
            <a:xfrm flipV="1">
              <a:off x="4885390" y="2762046"/>
              <a:ext cx="246203" cy="951814"/>
            </a:xfrm>
            <a:prstGeom prst="bentArrow">
              <a:avLst>
                <a:gd name="adj1" fmla="val 0"/>
                <a:gd name="adj2" fmla="val 0"/>
                <a:gd name="adj3" fmla="val 0"/>
                <a:gd name="adj4" fmla="val 100000"/>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grpSp>
      <p:cxnSp>
        <p:nvCxnSpPr>
          <p:cNvPr id="386" name="Straight Connector 385">
            <a:extLst>
              <a:ext uri="{FF2B5EF4-FFF2-40B4-BE49-F238E27FC236}">
                <a16:creationId xmlns:a16="http://schemas.microsoft.com/office/drawing/2014/main" id="{0633EA67-4B6C-AB0E-FEA5-0D1DD3BC5CA9}"/>
              </a:ext>
              <a:ext uri="{C183D7F6-B498-43B3-948B-1728B52AA6E4}">
                <adec:decorative xmlns:adec="http://schemas.microsoft.com/office/drawing/2017/decorative" val="1"/>
              </a:ext>
            </a:extLst>
          </p:cNvPr>
          <p:cNvCxnSpPr>
            <a:cxnSpLocks/>
          </p:cNvCxnSpPr>
          <p:nvPr/>
        </p:nvCxnSpPr>
        <p:spPr>
          <a:xfrm>
            <a:off x="8034048" y="2276970"/>
            <a:ext cx="485863" cy="0"/>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D1E7A5B-9FAE-2266-F8F1-391BB0CB51D8}"/>
              </a:ext>
              <a:ext uri="{C183D7F6-B498-43B3-948B-1728B52AA6E4}">
                <adec:decorative xmlns:adec="http://schemas.microsoft.com/office/drawing/2017/decorative" val="1"/>
              </a:ext>
            </a:extLst>
          </p:cNvPr>
          <p:cNvSpPr>
            <a:spLocks/>
          </p:cNvSpPr>
          <p:nvPr/>
        </p:nvSpPr>
        <p:spPr bwMode="auto">
          <a:xfrm>
            <a:off x="4244960" y="2075949"/>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488" name="Graphic 119">
            <a:extLst>
              <a:ext uri="{FF2B5EF4-FFF2-40B4-BE49-F238E27FC236}">
                <a16:creationId xmlns:a16="http://schemas.microsoft.com/office/drawing/2014/main" id="{005D38B9-7C6A-DC87-71E7-AEE059822A94}"/>
              </a:ext>
              <a:ext uri="{C183D7F6-B498-43B3-948B-1728B52AA6E4}">
                <adec:decorative xmlns:adec="http://schemas.microsoft.com/office/drawing/2017/decorative" val="1"/>
              </a:ext>
            </a:extLst>
          </p:cNvPr>
          <p:cNvSpPr/>
          <p:nvPr/>
        </p:nvSpPr>
        <p:spPr>
          <a:xfrm>
            <a:off x="4333066" y="2179380"/>
            <a:ext cx="225838" cy="195180"/>
          </a:xfrm>
          <a:custGeom>
            <a:avLst/>
            <a:gdLst>
              <a:gd name="connsiteX0" fmla="*/ 182563 w 365125"/>
              <a:gd name="connsiteY0" fmla="*/ 27384 h 315559"/>
              <a:gd name="connsiteX1" fmla="*/ 27384 w 365125"/>
              <a:gd name="connsiteY1" fmla="*/ 182563 h 315559"/>
              <a:gd name="connsiteX2" fmla="*/ 72739 w 365125"/>
              <a:gd name="connsiteY2" fmla="*/ 292193 h 315559"/>
              <a:gd name="connsiteX3" fmla="*/ 72722 w 365125"/>
              <a:gd name="connsiteY3" fmla="*/ 311558 h 315559"/>
              <a:gd name="connsiteX4" fmla="*/ 53358 w 365125"/>
              <a:gd name="connsiteY4" fmla="*/ 311541 h 315559"/>
              <a:gd name="connsiteX5" fmla="*/ 0 w 365125"/>
              <a:gd name="connsiteY5" fmla="*/ 182563 h 315559"/>
              <a:gd name="connsiteX6" fmla="*/ 182563 w 365125"/>
              <a:gd name="connsiteY6" fmla="*/ 0 h 315559"/>
              <a:gd name="connsiteX7" fmla="*/ 365125 w 365125"/>
              <a:gd name="connsiteY7" fmla="*/ 182563 h 315559"/>
              <a:gd name="connsiteX8" fmla="*/ 311767 w 365125"/>
              <a:gd name="connsiteY8" fmla="*/ 311541 h 315559"/>
              <a:gd name="connsiteX9" fmla="*/ 292403 w 365125"/>
              <a:gd name="connsiteY9" fmla="*/ 311558 h 315559"/>
              <a:gd name="connsiteX10" fmla="*/ 292387 w 365125"/>
              <a:gd name="connsiteY10" fmla="*/ 292193 h 315559"/>
              <a:gd name="connsiteX11" fmla="*/ 337741 w 365125"/>
              <a:gd name="connsiteY11" fmla="*/ 182563 h 315559"/>
              <a:gd name="connsiteX12" fmla="*/ 182563 w 365125"/>
              <a:gd name="connsiteY12" fmla="*/ 27384 h 315559"/>
              <a:gd name="connsiteX13" fmla="*/ 182563 w 365125"/>
              <a:gd name="connsiteY13" fmla="*/ 91281 h 315559"/>
              <a:gd name="connsiteX14" fmla="*/ 91281 w 365125"/>
              <a:gd name="connsiteY14" fmla="*/ 182563 h 315559"/>
              <a:gd name="connsiteX15" fmla="*/ 118048 w 365125"/>
              <a:gd name="connsiteY15" fmla="*/ 247139 h 315559"/>
              <a:gd name="connsiteX16" fmla="*/ 118057 w 365125"/>
              <a:gd name="connsiteY16" fmla="*/ 266503 h 315559"/>
              <a:gd name="connsiteX17" fmla="*/ 98693 w 365125"/>
              <a:gd name="connsiteY17" fmla="*/ 266512 h 315559"/>
              <a:gd name="connsiteX18" fmla="*/ 63897 w 365125"/>
              <a:gd name="connsiteY18" fmla="*/ 182563 h 315559"/>
              <a:gd name="connsiteX19" fmla="*/ 182563 w 365125"/>
              <a:gd name="connsiteY19" fmla="*/ 63897 h 315559"/>
              <a:gd name="connsiteX20" fmla="*/ 301228 w 365125"/>
              <a:gd name="connsiteY20" fmla="*/ 182563 h 315559"/>
              <a:gd name="connsiteX21" fmla="*/ 266432 w 365125"/>
              <a:gd name="connsiteY21" fmla="*/ 266512 h 315559"/>
              <a:gd name="connsiteX22" fmla="*/ 247067 w 365125"/>
              <a:gd name="connsiteY22" fmla="*/ 266503 h 315559"/>
              <a:gd name="connsiteX23" fmla="*/ 247076 w 365125"/>
              <a:gd name="connsiteY23" fmla="*/ 247139 h 315559"/>
              <a:gd name="connsiteX24" fmla="*/ 273844 w 365125"/>
              <a:gd name="connsiteY24" fmla="*/ 182563 h 315559"/>
              <a:gd name="connsiteX25" fmla="*/ 182563 w 365125"/>
              <a:gd name="connsiteY25" fmla="*/ 91281 h 315559"/>
              <a:gd name="connsiteX26" fmla="*/ 182563 w 365125"/>
              <a:gd name="connsiteY26" fmla="*/ 136922 h 315559"/>
              <a:gd name="connsiteX27" fmla="*/ 136922 w 365125"/>
              <a:gd name="connsiteY27" fmla="*/ 182563 h 315559"/>
              <a:gd name="connsiteX28" fmla="*/ 182563 w 365125"/>
              <a:gd name="connsiteY28" fmla="*/ 228203 h 315559"/>
              <a:gd name="connsiteX29" fmla="*/ 228203 w 365125"/>
              <a:gd name="connsiteY29" fmla="*/ 182563 h 315559"/>
              <a:gd name="connsiteX30" fmla="*/ 182563 w 365125"/>
              <a:gd name="connsiteY30" fmla="*/ 136922 h 315559"/>
              <a:gd name="connsiteX31" fmla="*/ 164306 w 365125"/>
              <a:gd name="connsiteY31" fmla="*/ 182563 h 315559"/>
              <a:gd name="connsiteX32" fmla="*/ 182563 w 365125"/>
              <a:gd name="connsiteY32" fmla="*/ 164306 h 315559"/>
              <a:gd name="connsiteX33" fmla="*/ 200819 w 365125"/>
              <a:gd name="connsiteY33" fmla="*/ 182563 h 315559"/>
              <a:gd name="connsiteX34" fmla="*/ 182563 w 365125"/>
              <a:gd name="connsiteY34" fmla="*/ 200819 h 315559"/>
              <a:gd name="connsiteX35" fmla="*/ 164306 w 365125"/>
              <a:gd name="connsiteY35" fmla="*/ 182563 h 3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5125" h="315559">
                <a:moveTo>
                  <a:pt x="182563" y="27384"/>
                </a:moveTo>
                <a:cubicBezTo>
                  <a:pt x="96860" y="27384"/>
                  <a:pt x="27384" y="96860"/>
                  <a:pt x="27384" y="182563"/>
                </a:cubicBezTo>
                <a:cubicBezTo>
                  <a:pt x="27384" y="225368"/>
                  <a:pt x="44699" y="264104"/>
                  <a:pt x="72739" y="292193"/>
                </a:cubicBezTo>
                <a:cubicBezTo>
                  <a:pt x="78081" y="297546"/>
                  <a:pt x="78074" y="306216"/>
                  <a:pt x="72722" y="311558"/>
                </a:cubicBezTo>
                <a:cubicBezTo>
                  <a:pt x="67370" y="316899"/>
                  <a:pt x="58701" y="316892"/>
                  <a:pt x="53358" y="311541"/>
                </a:cubicBezTo>
                <a:cubicBezTo>
                  <a:pt x="20402" y="278526"/>
                  <a:pt x="0" y="232915"/>
                  <a:pt x="0" y="182563"/>
                </a:cubicBezTo>
                <a:cubicBezTo>
                  <a:pt x="0" y="81736"/>
                  <a:pt x="81736" y="0"/>
                  <a:pt x="182563" y="0"/>
                </a:cubicBezTo>
                <a:cubicBezTo>
                  <a:pt x="283388" y="0"/>
                  <a:pt x="365125" y="81736"/>
                  <a:pt x="365125" y="182563"/>
                </a:cubicBezTo>
                <a:cubicBezTo>
                  <a:pt x="365125" y="232915"/>
                  <a:pt x="344722" y="278526"/>
                  <a:pt x="311767" y="311541"/>
                </a:cubicBezTo>
                <a:cubicBezTo>
                  <a:pt x="306424" y="316892"/>
                  <a:pt x="297754" y="316899"/>
                  <a:pt x="292403" y="311558"/>
                </a:cubicBezTo>
                <a:cubicBezTo>
                  <a:pt x="287052" y="306216"/>
                  <a:pt x="287043" y="297546"/>
                  <a:pt x="292387" y="292193"/>
                </a:cubicBezTo>
                <a:cubicBezTo>
                  <a:pt x="320426" y="264104"/>
                  <a:pt x="337741" y="225368"/>
                  <a:pt x="337741" y="182563"/>
                </a:cubicBezTo>
                <a:cubicBezTo>
                  <a:pt x="337741" y="96860"/>
                  <a:pt x="268265" y="27384"/>
                  <a:pt x="182563" y="27384"/>
                </a:cubicBezTo>
                <a:close/>
                <a:moveTo>
                  <a:pt x="182563" y="91281"/>
                </a:moveTo>
                <a:cubicBezTo>
                  <a:pt x="132149" y="91281"/>
                  <a:pt x="91281" y="132150"/>
                  <a:pt x="91281" y="182563"/>
                </a:cubicBezTo>
                <a:cubicBezTo>
                  <a:pt x="91281" y="207789"/>
                  <a:pt x="101496" y="230604"/>
                  <a:pt x="118048" y="247139"/>
                </a:cubicBezTo>
                <a:cubicBezTo>
                  <a:pt x="123398" y="252484"/>
                  <a:pt x="123402" y="261154"/>
                  <a:pt x="118057" y="266503"/>
                </a:cubicBezTo>
                <a:cubicBezTo>
                  <a:pt x="112713" y="271852"/>
                  <a:pt x="104043" y="271857"/>
                  <a:pt x="98693" y="266512"/>
                </a:cubicBezTo>
                <a:cubicBezTo>
                  <a:pt x="77211" y="245050"/>
                  <a:pt x="63897" y="215347"/>
                  <a:pt x="63897" y="182563"/>
                </a:cubicBezTo>
                <a:cubicBezTo>
                  <a:pt x="63897" y="117025"/>
                  <a:pt x="117025" y="63897"/>
                  <a:pt x="182563" y="63897"/>
                </a:cubicBezTo>
                <a:cubicBezTo>
                  <a:pt x="248101" y="63897"/>
                  <a:pt x="301228" y="117025"/>
                  <a:pt x="301228" y="182563"/>
                </a:cubicBezTo>
                <a:cubicBezTo>
                  <a:pt x="301228" y="215347"/>
                  <a:pt x="287914" y="245050"/>
                  <a:pt x="266432" y="266512"/>
                </a:cubicBezTo>
                <a:cubicBezTo>
                  <a:pt x="261083" y="271857"/>
                  <a:pt x="252413" y="271852"/>
                  <a:pt x="247067" y="266503"/>
                </a:cubicBezTo>
                <a:cubicBezTo>
                  <a:pt x="241724" y="261154"/>
                  <a:pt x="241727" y="252484"/>
                  <a:pt x="247076" y="247139"/>
                </a:cubicBezTo>
                <a:cubicBezTo>
                  <a:pt x="263629" y="230604"/>
                  <a:pt x="273844" y="207789"/>
                  <a:pt x="273844" y="182563"/>
                </a:cubicBezTo>
                <a:cubicBezTo>
                  <a:pt x="273844" y="132150"/>
                  <a:pt x="232975" y="91281"/>
                  <a:pt x="182563" y="91281"/>
                </a:cubicBezTo>
                <a:close/>
                <a:moveTo>
                  <a:pt x="182563" y="136922"/>
                </a:moveTo>
                <a:cubicBezTo>
                  <a:pt x="157356" y="136922"/>
                  <a:pt x="136922" y="157356"/>
                  <a:pt x="136922" y="182563"/>
                </a:cubicBezTo>
                <a:cubicBezTo>
                  <a:pt x="136922" y="207769"/>
                  <a:pt x="157356" y="228203"/>
                  <a:pt x="182563" y="228203"/>
                </a:cubicBezTo>
                <a:cubicBezTo>
                  <a:pt x="207769" y="228203"/>
                  <a:pt x="228203" y="207769"/>
                  <a:pt x="228203" y="182563"/>
                </a:cubicBezTo>
                <a:cubicBezTo>
                  <a:pt x="228203" y="157356"/>
                  <a:pt x="207769" y="136922"/>
                  <a:pt x="182563" y="136922"/>
                </a:cubicBezTo>
                <a:close/>
                <a:moveTo>
                  <a:pt x="164306" y="182563"/>
                </a:moveTo>
                <a:cubicBezTo>
                  <a:pt x="164306" y="172480"/>
                  <a:pt x="172480" y="164306"/>
                  <a:pt x="182563" y="164306"/>
                </a:cubicBezTo>
                <a:cubicBezTo>
                  <a:pt x="192645" y="164306"/>
                  <a:pt x="200819" y="172480"/>
                  <a:pt x="200819" y="182563"/>
                </a:cubicBezTo>
                <a:cubicBezTo>
                  <a:pt x="200819" y="192645"/>
                  <a:pt x="192645" y="200819"/>
                  <a:pt x="182563" y="200819"/>
                </a:cubicBezTo>
                <a:cubicBezTo>
                  <a:pt x="172480" y="200819"/>
                  <a:pt x="164306" y="192645"/>
                  <a:pt x="164306" y="18256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sp>
        <p:nvSpPr>
          <p:cNvPr id="244" name="Oval 243">
            <a:extLst>
              <a:ext uri="{FF2B5EF4-FFF2-40B4-BE49-F238E27FC236}">
                <a16:creationId xmlns:a16="http://schemas.microsoft.com/office/drawing/2014/main" id="{85D655E7-96C4-5314-9167-F89AB0119DEE}"/>
              </a:ext>
              <a:ext uri="{C183D7F6-B498-43B3-948B-1728B52AA6E4}">
                <adec:decorative xmlns:adec="http://schemas.microsoft.com/office/drawing/2017/decorative" val="1"/>
              </a:ext>
            </a:extLst>
          </p:cNvPr>
          <p:cNvSpPr>
            <a:spLocks/>
          </p:cNvSpPr>
          <p:nvPr/>
        </p:nvSpPr>
        <p:spPr bwMode="auto">
          <a:xfrm>
            <a:off x="7624617" y="2075949"/>
            <a:ext cx="402050" cy="402042"/>
          </a:xfrm>
          <a:prstGeom prst="ellipse">
            <a:avLst/>
          </a:prstGeom>
          <a:gradFill flip="none" rotWithShape="1">
            <a:gsLst>
              <a:gs pos="0">
                <a:srgbClr val="FFF1E7"/>
              </a:gs>
              <a:gs pos="100000">
                <a:schemeClr val="accent4"/>
              </a:gs>
            </a:gsLst>
            <a:lin ang="2700000" scaled="1"/>
            <a:tileRect/>
          </a:gradFill>
          <a:ln w="2540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45" name="Graphic 119">
            <a:extLst>
              <a:ext uri="{FF2B5EF4-FFF2-40B4-BE49-F238E27FC236}">
                <a16:creationId xmlns:a16="http://schemas.microsoft.com/office/drawing/2014/main" id="{49EC9E03-722D-BEDD-E563-F1C796B81FAD}"/>
              </a:ext>
              <a:ext uri="{C183D7F6-B498-43B3-948B-1728B52AA6E4}">
                <adec:decorative xmlns:adec="http://schemas.microsoft.com/office/drawing/2017/decorative" val="1"/>
              </a:ext>
            </a:extLst>
          </p:cNvPr>
          <p:cNvSpPr/>
          <p:nvPr/>
        </p:nvSpPr>
        <p:spPr>
          <a:xfrm>
            <a:off x="7712723" y="2179380"/>
            <a:ext cx="225838" cy="195180"/>
          </a:xfrm>
          <a:custGeom>
            <a:avLst/>
            <a:gdLst>
              <a:gd name="connsiteX0" fmla="*/ 182563 w 365125"/>
              <a:gd name="connsiteY0" fmla="*/ 27384 h 315559"/>
              <a:gd name="connsiteX1" fmla="*/ 27384 w 365125"/>
              <a:gd name="connsiteY1" fmla="*/ 182563 h 315559"/>
              <a:gd name="connsiteX2" fmla="*/ 72739 w 365125"/>
              <a:gd name="connsiteY2" fmla="*/ 292193 h 315559"/>
              <a:gd name="connsiteX3" fmla="*/ 72722 w 365125"/>
              <a:gd name="connsiteY3" fmla="*/ 311558 h 315559"/>
              <a:gd name="connsiteX4" fmla="*/ 53358 w 365125"/>
              <a:gd name="connsiteY4" fmla="*/ 311541 h 315559"/>
              <a:gd name="connsiteX5" fmla="*/ 0 w 365125"/>
              <a:gd name="connsiteY5" fmla="*/ 182563 h 315559"/>
              <a:gd name="connsiteX6" fmla="*/ 182563 w 365125"/>
              <a:gd name="connsiteY6" fmla="*/ 0 h 315559"/>
              <a:gd name="connsiteX7" fmla="*/ 365125 w 365125"/>
              <a:gd name="connsiteY7" fmla="*/ 182563 h 315559"/>
              <a:gd name="connsiteX8" fmla="*/ 311767 w 365125"/>
              <a:gd name="connsiteY8" fmla="*/ 311541 h 315559"/>
              <a:gd name="connsiteX9" fmla="*/ 292403 w 365125"/>
              <a:gd name="connsiteY9" fmla="*/ 311558 h 315559"/>
              <a:gd name="connsiteX10" fmla="*/ 292387 w 365125"/>
              <a:gd name="connsiteY10" fmla="*/ 292193 h 315559"/>
              <a:gd name="connsiteX11" fmla="*/ 337741 w 365125"/>
              <a:gd name="connsiteY11" fmla="*/ 182563 h 315559"/>
              <a:gd name="connsiteX12" fmla="*/ 182563 w 365125"/>
              <a:gd name="connsiteY12" fmla="*/ 27384 h 315559"/>
              <a:gd name="connsiteX13" fmla="*/ 182563 w 365125"/>
              <a:gd name="connsiteY13" fmla="*/ 91281 h 315559"/>
              <a:gd name="connsiteX14" fmla="*/ 91281 w 365125"/>
              <a:gd name="connsiteY14" fmla="*/ 182563 h 315559"/>
              <a:gd name="connsiteX15" fmla="*/ 118048 w 365125"/>
              <a:gd name="connsiteY15" fmla="*/ 247139 h 315559"/>
              <a:gd name="connsiteX16" fmla="*/ 118057 w 365125"/>
              <a:gd name="connsiteY16" fmla="*/ 266503 h 315559"/>
              <a:gd name="connsiteX17" fmla="*/ 98693 w 365125"/>
              <a:gd name="connsiteY17" fmla="*/ 266512 h 315559"/>
              <a:gd name="connsiteX18" fmla="*/ 63897 w 365125"/>
              <a:gd name="connsiteY18" fmla="*/ 182563 h 315559"/>
              <a:gd name="connsiteX19" fmla="*/ 182563 w 365125"/>
              <a:gd name="connsiteY19" fmla="*/ 63897 h 315559"/>
              <a:gd name="connsiteX20" fmla="*/ 301228 w 365125"/>
              <a:gd name="connsiteY20" fmla="*/ 182563 h 315559"/>
              <a:gd name="connsiteX21" fmla="*/ 266432 w 365125"/>
              <a:gd name="connsiteY21" fmla="*/ 266512 h 315559"/>
              <a:gd name="connsiteX22" fmla="*/ 247067 w 365125"/>
              <a:gd name="connsiteY22" fmla="*/ 266503 h 315559"/>
              <a:gd name="connsiteX23" fmla="*/ 247076 w 365125"/>
              <a:gd name="connsiteY23" fmla="*/ 247139 h 315559"/>
              <a:gd name="connsiteX24" fmla="*/ 273844 w 365125"/>
              <a:gd name="connsiteY24" fmla="*/ 182563 h 315559"/>
              <a:gd name="connsiteX25" fmla="*/ 182563 w 365125"/>
              <a:gd name="connsiteY25" fmla="*/ 91281 h 315559"/>
              <a:gd name="connsiteX26" fmla="*/ 182563 w 365125"/>
              <a:gd name="connsiteY26" fmla="*/ 136922 h 315559"/>
              <a:gd name="connsiteX27" fmla="*/ 136922 w 365125"/>
              <a:gd name="connsiteY27" fmla="*/ 182563 h 315559"/>
              <a:gd name="connsiteX28" fmla="*/ 182563 w 365125"/>
              <a:gd name="connsiteY28" fmla="*/ 228203 h 315559"/>
              <a:gd name="connsiteX29" fmla="*/ 228203 w 365125"/>
              <a:gd name="connsiteY29" fmla="*/ 182563 h 315559"/>
              <a:gd name="connsiteX30" fmla="*/ 182563 w 365125"/>
              <a:gd name="connsiteY30" fmla="*/ 136922 h 315559"/>
              <a:gd name="connsiteX31" fmla="*/ 164306 w 365125"/>
              <a:gd name="connsiteY31" fmla="*/ 182563 h 315559"/>
              <a:gd name="connsiteX32" fmla="*/ 182563 w 365125"/>
              <a:gd name="connsiteY32" fmla="*/ 164306 h 315559"/>
              <a:gd name="connsiteX33" fmla="*/ 200819 w 365125"/>
              <a:gd name="connsiteY33" fmla="*/ 182563 h 315559"/>
              <a:gd name="connsiteX34" fmla="*/ 182563 w 365125"/>
              <a:gd name="connsiteY34" fmla="*/ 200819 h 315559"/>
              <a:gd name="connsiteX35" fmla="*/ 164306 w 365125"/>
              <a:gd name="connsiteY35" fmla="*/ 182563 h 3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5125" h="315559">
                <a:moveTo>
                  <a:pt x="182563" y="27384"/>
                </a:moveTo>
                <a:cubicBezTo>
                  <a:pt x="96860" y="27384"/>
                  <a:pt x="27384" y="96860"/>
                  <a:pt x="27384" y="182563"/>
                </a:cubicBezTo>
                <a:cubicBezTo>
                  <a:pt x="27384" y="225368"/>
                  <a:pt x="44699" y="264104"/>
                  <a:pt x="72739" y="292193"/>
                </a:cubicBezTo>
                <a:cubicBezTo>
                  <a:pt x="78081" y="297546"/>
                  <a:pt x="78074" y="306216"/>
                  <a:pt x="72722" y="311558"/>
                </a:cubicBezTo>
                <a:cubicBezTo>
                  <a:pt x="67370" y="316899"/>
                  <a:pt x="58701" y="316892"/>
                  <a:pt x="53358" y="311541"/>
                </a:cubicBezTo>
                <a:cubicBezTo>
                  <a:pt x="20402" y="278526"/>
                  <a:pt x="0" y="232915"/>
                  <a:pt x="0" y="182563"/>
                </a:cubicBezTo>
                <a:cubicBezTo>
                  <a:pt x="0" y="81736"/>
                  <a:pt x="81736" y="0"/>
                  <a:pt x="182563" y="0"/>
                </a:cubicBezTo>
                <a:cubicBezTo>
                  <a:pt x="283388" y="0"/>
                  <a:pt x="365125" y="81736"/>
                  <a:pt x="365125" y="182563"/>
                </a:cubicBezTo>
                <a:cubicBezTo>
                  <a:pt x="365125" y="232915"/>
                  <a:pt x="344722" y="278526"/>
                  <a:pt x="311767" y="311541"/>
                </a:cubicBezTo>
                <a:cubicBezTo>
                  <a:pt x="306424" y="316892"/>
                  <a:pt x="297754" y="316899"/>
                  <a:pt x="292403" y="311558"/>
                </a:cubicBezTo>
                <a:cubicBezTo>
                  <a:pt x="287052" y="306216"/>
                  <a:pt x="287043" y="297546"/>
                  <a:pt x="292387" y="292193"/>
                </a:cubicBezTo>
                <a:cubicBezTo>
                  <a:pt x="320426" y="264104"/>
                  <a:pt x="337741" y="225368"/>
                  <a:pt x="337741" y="182563"/>
                </a:cubicBezTo>
                <a:cubicBezTo>
                  <a:pt x="337741" y="96860"/>
                  <a:pt x="268265" y="27384"/>
                  <a:pt x="182563" y="27384"/>
                </a:cubicBezTo>
                <a:close/>
                <a:moveTo>
                  <a:pt x="182563" y="91281"/>
                </a:moveTo>
                <a:cubicBezTo>
                  <a:pt x="132149" y="91281"/>
                  <a:pt x="91281" y="132150"/>
                  <a:pt x="91281" y="182563"/>
                </a:cubicBezTo>
                <a:cubicBezTo>
                  <a:pt x="91281" y="207789"/>
                  <a:pt x="101496" y="230604"/>
                  <a:pt x="118048" y="247139"/>
                </a:cubicBezTo>
                <a:cubicBezTo>
                  <a:pt x="123398" y="252484"/>
                  <a:pt x="123402" y="261154"/>
                  <a:pt x="118057" y="266503"/>
                </a:cubicBezTo>
                <a:cubicBezTo>
                  <a:pt x="112713" y="271852"/>
                  <a:pt x="104043" y="271857"/>
                  <a:pt x="98693" y="266512"/>
                </a:cubicBezTo>
                <a:cubicBezTo>
                  <a:pt x="77211" y="245050"/>
                  <a:pt x="63897" y="215347"/>
                  <a:pt x="63897" y="182563"/>
                </a:cubicBezTo>
                <a:cubicBezTo>
                  <a:pt x="63897" y="117025"/>
                  <a:pt x="117025" y="63897"/>
                  <a:pt x="182563" y="63897"/>
                </a:cubicBezTo>
                <a:cubicBezTo>
                  <a:pt x="248101" y="63897"/>
                  <a:pt x="301228" y="117025"/>
                  <a:pt x="301228" y="182563"/>
                </a:cubicBezTo>
                <a:cubicBezTo>
                  <a:pt x="301228" y="215347"/>
                  <a:pt x="287914" y="245050"/>
                  <a:pt x="266432" y="266512"/>
                </a:cubicBezTo>
                <a:cubicBezTo>
                  <a:pt x="261083" y="271857"/>
                  <a:pt x="252413" y="271852"/>
                  <a:pt x="247067" y="266503"/>
                </a:cubicBezTo>
                <a:cubicBezTo>
                  <a:pt x="241724" y="261154"/>
                  <a:pt x="241727" y="252484"/>
                  <a:pt x="247076" y="247139"/>
                </a:cubicBezTo>
                <a:cubicBezTo>
                  <a:pt x="263629" y="230604"/>
                  <a:pt x="273844" y="207789"/>
                  <a:pt x="273844" y="182563"/>
                </a:cubicBezTo>
                <a:cubicBezTo>
                  <a:pt x="273844" y="132150"/>
                  <a:pt x="232975" y="91281"/>
                  <a:pt x="182563" y="91281"/>
                </a:cubicBezTo>
                <a:close/>
                <a:moveTo>
                  <a:pt x="182563" y="136922"/>
                </a:moveTo>
                <a:cubicBezTo>
                  <a:pt x="157356" y="136922"/>
                  <a:pt x="136922" y="157356"/>
                  <a:pt x="136922" y="182563"/>
                </a:cubicBezTo>
                <a:cubicBezTo>
                  <a:pt x="136922" y="207769"/>
                  <a:pt x="157356" y="228203"/>
                  <a:pt x="182563" y="228203"/>
                </a:cubicBezTo>
                <a:cubicBezTo>
                  <a:pt x="207769" y="228203"/>
                  <a:pt x="228203" y="207769"/>
                  <a:pt x="228203" y="182563"/>
                </a:cubicBezTo>
                <a:cubicBezTo>
                  <a:pt x="228203" y="157356"/>
                  <a:pt x="207769" y="136922"/>
                  <a:pt x="182563" y="136922"/>
                </a:cubicBezTo>
                <a:close/>
                <a:moveTo>
                  <a:pt x="164306" y="182563"/>
                </a:moveTo>
                <a:cubicBezTo>
                  <a:pt x="164306" y="172480"/>
                  <a:pt x="172480" y="164306"/>
                  <a:pt x="182563" y="164306"/>
                </a:cubicBezTo>
                <a:cubicBezTo>
                  <a:pt x="192645" y="164306"/>
                  <a:pt x="200819" y="172480"/>
                  <a:pt x="200819" y="182563"/>
                </a:cubicBezTo>
                <a:cubicBezTo>
                  <a:pt x="200819" y="192645"/>
                  <a:pt x="192645" y="200819"/>
                  <a:pt x="182563" y="200819"/>
                </a:cubicBezTo>
                <a:cubicBezTo>
                  <a:pt x="172480" y="200819"/>
                  <a:pt x="164306" y="192645"/>
                  <a:pt x="164306" y="182563"/>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normalizeH="0" baseline="0" noProof="0">
              <a:ln>
                <a:noFill/>
              </a:ln>
              <a:solidFill>
                <a:srgbClr val="000000"/>
              </a:solidFill>
              <a:effectLst/>
              <a:uLnTx/>
              <a:uFillTx/>
              <a:latin typeface="Segoe Sans Text"/>
              <a:ea typeface="+mn-ea"/>
              <a:cs typeface="+mn-cs"/>
            </a:endParaRPr>
          </a:p>
        </p:txBody>
      </p:sp>
      <p:cxnSp>
        <p:nvCxnSpPr>
          <p:cNvPr id="389" name="Straight Connector 388">
            <a:extLst>
              <a:ext uri="{FF2B5EF4-FFF2-40B4-BE49-F238E27FC236}">
                <a16:creationId xmlns:a16="http://schemas.microsoft.com/office/drawing/2014/main" id="{33AA7553-7D82-52B7-B949-6BC52352902F}"/>
              </a:ext>
              <a:ext uri="{C183D7F6-B498-43B3-948B-1728B52AA6E4}">
                <adec:decorative xmlns:adec="http://schemas.microsoft.com/office/drawing/2017/decorative" val="1"/>
              </a:ext>
            </a:extLst>
          </p:cNvPr>
          <p:cNvCxnSpPr>
            <a:cxnSpLocks/>
            <a:stCxn id="447" idx="0"/>
            <a:endCxn id="553" idx="2"/>
          </p:cNvCxnSpPr>
          <p:nvPr/>
        </p:nvCxnSpPr>
        <p:spPr>
          <a:xfrm flipV="1">
            <a:off x="3011025" y="2501517"/>
            <a:ext cx="0" cy="98655"/>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30E1517E-89A2-BB14-20CF-4A47C230B048}"/>
              </a:ext>
              <a:ext uri="{C183D7F6-B498-43B3-948B-1728B52AA6E4}">
                <adec:decorative xmlns:adec="http://schemas.microsoft.com/office/drawing/2017/decorative" val="1"/>
              </a:ext>
            </a:extLst>
          </p:cNvPr>
          <p:cNvCxnSpPr>
            <a:cxnSpLocks/>
          </p:cNvCxnSpPr>
          <p:nvPr/>
        </p:nvCxnSpPr>
        <p:spPr>
          <a:xfrm flipV="1">
            <a:off x="9321705" y="2501517"/>
            <a:ext cx="0" cy="98655"/>
          </a:xfrm>
          <a:prstGeom prst="line">
            <a:avLst/>
          </a:prstGeom>
          <a:ln>
            <a:solidFill>
              <a:schemeClr val="accent3"/>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93" name="Graphic 102">
            <a:extLst>
              <a:ext uri="{FF2B5EF4-FFF2-40B4-BE49-F238E27FC236}">
                <a16:creationId xmlns:a16="http://schemas.microsoft.com/office/drawing/2014/main" id="{4BDC162B-007D-1D52-676D-F39AC302C435}"/>
              </a:ext>
              <a:ext uri="{C183D7F6-B498-43B3-948B-1728B52AA6E4}">
                <adec:decorative xmlns:adec="http://schemas.microsoft.com/office/drawing/2017/decorative" val="1"/>
              </a:ext>
            </a:extLst>
          </p:cNvPr>
          <p:cNvSpPr/>
          <p:nvPr/>
        </p:nvSpPr>
        <p:spPr>
          <a:xfrm>
            <a:off x="5085113" y="2156561"/>
            <a:ext cx="169232" cy="240818"/>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394" name="Graphic 102">
            <a:extLst>
              <a:ext uri="{FF2B5EF4-FFF2-40B4-BE49-F238E27FC236}">
                <a16:creationId xmlns:a16="http://schemas.microsoft.com/office/drawing/2014/main" id="{1B148A7C-279C-3A1D-0863-B28388F9D157}"/>
              </a:ext>
              <a:ext uri="{C183D7F6-B498-43B3-948B-1728B52AA6E4}">
                <adec:decorative xmlns:adec="http://schemas.microsoft.com/office/drawing/2017/decorative" val="1"/>
              </a:ext>
            </a:extLst>
          </p:cNvPr>
          <p:cNvSpPr/>
          <p:nvPr/>
        </p:nvSpPr>
        <p:spPr>
          <a:xfrm>
            <a:off x="6907731" y="2156561"/>
            <a:ext cx="169232" cy="240818"/>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pic>
        <p:nvPicPr>
          <p:cNvPr id="555" name="Graphic 554">
            <a:extLst>
              <a:ext uri="{FF2B5EF4-FFF2-40B4-BE49-F238E27FC236}">
                <a16:creationId xmlns:a16="http://schemas.microsoft.com/office/drawing/2014/main" id="{191A14BF-0A15-FE67-F8E4-AA03D65C0F5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2256" y="2222904"/>
            <a:ext cx="186794" cy="186794"/>
          </a:xfrm>
          <a:prstGeom prst="rect">
            <a:avLst/>
          </a:prstGeom>
        </p:spPr>
      </p:pic>
      <p:pic>
        <p:nvPicPr>
          <p:cNvPr id="557" name="Graphic 556">
            <a:extLst>
              <a:ext uri="{FF2B5EF4-FFF2-40B4-BE49-F238E27FC236}">
                <a16:creationId xmlns:a16="http://schemas.microsoft.com/office/drawing/2014/main" id="{E35C5C77-607A-7311-68B9-AB4BD3141E5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2256" y="2924336"/>
            <a:ext cx="186794" cy="186794"/>
          </a:xfrm>
          <a:prstGeom prst="rect">
            <a:avLst/>
          </a:prstGeom>
        </p:spPr>
      </p:pic>
      <p:pic>
        <p:nvPicPr>
          <p:cNvPr id="559" name="Graphic 558">
            <a:extLst>
              <a:ext uri="{FF2B5EF4-FFF2-40B4-BE49-F238E27FC236}">
                <a16:creationId xmlns:a16="http://schemas.microsoft.com/office/drawing/2014/main" id="{0F42C961-2F5B-8226-62AE-1120029F771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2256" y="3617802"/>
            <a:ext cx="186794" cy="186794"/>
          </a:xfrm>
          <a:prstGeom prst="rect">
            <a:avLst/>
          </a:prstGeom>
        </p:spPr>
      </p:pic>
      <p:sp>
        <p:nvSpPr>
          <p:cNvPr id="202" name="Title 6">
            <a:extLst>
              <a:ext uri="{FF2B5EF4-FFF2-40B4-BE49-F238E27FC236}">
                <a16:creationId xmlns:a16="http://schemas.microsoft.com/office/drawing/2014/main" id="{D316AA6C-CF58-C57F-5131-E4166AC1E410}"/>
              </a:ext>
            </a:extLst>
          </p:cNvPr>
          <p:cNvSpPr>
            <a:spLocks noGrp="1"/>
          </p:cNvSpPr>
          <p:nvPr>
            <p:ph type="title"/>
          </p:nvPr>
        </p:nvSpPr>
        <p:spPr>
          <a:xfrm>
            <a:off x="588263" y="457200"/>
            <a:ext cx="11018520" cy="430887"/>
          </a:xfrm>
        </p:spPr>
        <p:txBody>
          <a:bodyPr/>
          <a:lstStyle/>
          <a:p>
            <a:r>
              <a:rPr lang="en-US"/>
              <a:t>How emergency calling works with shared calling</a:t>
            </a:r>
          </a:p>
        </p:txBody>
      </p:sp>
      <p:sp>
        <p:nvSpPr>
          <p:cNvPr id="550" name="Rectangle: Top Corners Rounded 549">
            <a:extLst>
              <a:ext uri="{FF2B5EF4-FFF2-40B4-BE49-F238E27FC236}">
                <a16:creationId xmlns:a16="http://schemas.microsoft.com/office/drawing/2014/main" id="{3B1C0FA3-89DA-CC29-D1F0-CD8341E53FDF}"/>
              </a:ext>
              <a:ext uri="{C183D7F6-B498-43B3-948B-1728B52AA6E4}">
                <adec:decorative xmlns:adec="http://schemas.microsoft.com/office/drawing/2017/decorative" val="0"/>
              </a:ext>
            </a:extLst>
          </p:cNvPr>
          <p:cNvSpPr>
            <a:spLocks/>
          </p:cNvSpPr>
          <p:nvPr/>
        </p:nvSpPr>
        <p:spPr bwMode="auto">
          <a:xfrm>
            <a:off x="2441062" y="1451062"/>
            <a:ext cx="1657474" cy="295751"/>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normalizeH="0" baseline="0" noProof="0">
                <a:ln>
                  <a:noFill/>
                </a:ln>
                <a:solidFill>
                  <a:schemeClr val="bg1"/>
                </a:solidFill>
                <a:effectLst/>
                <a:uLnTx/>
                <a:uFillTx/>
                <a:latin typeface="+mj-lt"/>
                <a:ea typeface="+mn-ea"/>
                <a:cs typeface="+mn-cs"/>
              </a:rPr>
              <a:t>Emergency Call</a:t>
            </a:r>
          </a:p>
        </p:txBody>
      </p:sp>
      <p:sp>
        <p:nvSpPr>
          <p:cNvPr id="556" name="TextBox 555">
            <a:extLst>
              <a:ext uri="{FF2B5EF4-FFF2-40B4-BE49-F238E27FC236}">
                <a16:creationId xmlns:a16="http://schemas.microsoft.com/office/drawing/2014/main" id="{572E56DE-8813-8E09-9E7E-F067DE913630}"/>
              </a:ext>
            </a:extLst>
          </p:cNvPr>
          <p:cNvSpPr txBox="1"/>
          <p:nvPr/>
        </p:nvSpPr>
        <p:spPr>
          <a:xfrm>
            <a:off x="706019" y="2519468"/>
            <a:ext cx="840566"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User1</a:t>
            </a:r>
          </a:p>
        </p:txBody>
      </p:sp>
      <p:sp>
        <p:nvSpPr>
          <p:cNvPr id="558" name="TextBox 557">
            <a:extLst>
              <a:ext uri="{FF2B5EF4-FFF2-40B4-BE49-F238E27FC236}">
                <a16:creationId xmlns:a16="http://schemas.microsoft.com/office/drawing/2014/main" id="{EC4FA91E-84B5-5EA1-527E-EB7F3A73C617}"/>
              </a:ext>
            </a:extLst>
          </p:cNvPr>
          <p:cNvSpPr txBox="1"/>
          <p:nvPr/>
        </p:nvSpPr>
        <p:spPr>
          <a:xfrm>
            <a:off x="709521" y="3226122"/>
            <a:ext cx="833563"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User2</a:t>
            </a:r>
          </a:p>
        </p:txBody>
      </p:sp>
      <p:sp>
        <p:nvSpPr>
          <p:cNvPr id="560" name="TextBox 559">
            <a:extLst>
              <a:ext uri="{FF2B5EF4-FFF2-40B4-BE49-F238E27FC236}">
                <a16:creationId xmlns:a16="http://schemas.microsoft.com/office/drawing/2014/main" id="{59B3EA8E-C03E-E18A-0A2A-B3FBAC73225E}"/>
              </a:ext>
            </a:extLst>
          </p:cNvPr>
          <p:cNvSpPr txBox="1"/>
          <p:nvPr/>
        </p:nvSpPr>
        <p:spPr>
          <a:xfrm>
            <a:off x="709521" y="3920735"/>
            <a:ext cx="833563"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User3</a:t>
            </a:r>
          </a:p>
        </p:txBody>
      </p:sp>
      <p:sp>
        <p:nvSpPr>
          <p:cNvPr id="553" name="Rectangle: Rounded Corners 552">
            <a:extLst>
              <a:ext uri="{FF2B5EF4-FFF2-40B4-BE49-F238E27FC236}">
                <a16:creationId xmlns:a16="http://schemas.microsoft.com/office/drawing/2014/main" id="{DAA1C694-918C-7600-C6D8-E4B8DF6E1E97}"/>
              </a:ext>
            </a:extLst>
          </p:cNvPr>
          <p:cNvSpPr/>
          <p:nvPr/>
        </p:nvSpPr>
        <p:spPr bwMode="auto">
          <a:xfrm>
            <a:off x="2209231" y="2052423"/>
            <a:ext cx="1603588" cy="44909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Emergency callback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Caller ID Mask: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(425) 882-0911</a:t>
            </a:r>
          </a:p>
        </p:txBody>
      </p:sp>
      <p:sp>
        <p:nvSpPr>
          <p:cNvPr id="447" name="TextBox 446">
            <a:extLst>
              <a:ext uri="{FF2B5EF4-FFF2-40B4-BE49-F238E27FC236}">
                <a16:creationId xmlns:a16="http://schemas.microsoft.com/office/drawing/2014/main" id="{80132682-3B14-0ECE-C0CB-C23AE77FE425}"/>
              </a:ext>
            </a:extLst>
          </p:cNvPr>
          <p:cNvSpPr txBox="1"/>
          <p:nvPr/>
        </p:nvSpPr>
        <p:spPr>
          <a:xfrm>
            <a:off x="2416438" y="2600172"/>
            <a:ext cx="1189174" cy="69762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Shared Calling Policy </a:t>
            </a:r>
            <a:r>
              <a:rPr lang="en-US" sz="700">
                <a:solidFill>
                  <a:schemeClr val="accent1"/>
                </a:solidFill>
              </a:rPr>
              <a:t>Resource Account Number </a:t>
            </a:r>
            <a:r>
              <a:rPr kumimoji="0" lang="en-US" sz="700" b="0" i="0" u="none" strike="noStrike" kern="1200" cap="none" normalizeH="0" baseline="0" noProof="0">
                <a:ln>
                  <a:noFill/>
                </a:ln>
                <a:solidFill>
                  <a:schemeClr val="accent1"/>
                </a:solidFill>
                <a:effectLst/>
                <a:uLnTx/>
                <a:uFillTx/>
                <a:ea typeface="+mn-ea"/>
                <a:cs typeface="+mn-cs"/>
              </a:rPr>
              <a:t>(425) 882-08080</a:t>
            </a:r>
            <a:endParaRPr lang="en-US" sz="700">
              <a:solidFill>
                <a:schemeClr val="accent1"/>
              </a:solidFill>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Emergency Callback Numbers</a:t>
            </a:r>
            <a:br>
              <a:rPr kumimoji="0" lang="en-US" sz="700" b="0" i="0" u="none" strike="noStrike" kern="1200" cap="none" normalizeH="0" baseline="0" noProof="0">
                <a:ln>
                  <a:noFill/>
                </a:ln>
                <a:solidFill>
                  <a:schemeClr val="accent1"/>
                </a:solidFill>
                <a:effectLst/>
                <a:uLnTx/>
                <a:uFillTx/>
                <a:ea typeface="+mn-ea"/>
                <a:cs typeface="+mn-cs"/>
              </a:rPr>
            </a:br>
            <a:r>
              <a:rPr lang="en-US" sz="700">
                <a:solidFill>
                  <a:schemeClr val="accent1"/>
                </a:solidFill>
              </a:rPr>
              <a:t>(425) 882-0911 </a:t>
            </a:r>
            <a:br>
              <a:rPr lang="en-US" sz="700">
                <a:solidFill>
                  <a:schemeClr val="accent1"/>
                </a:solidFill>
              </a:rPr>
            </a:br>
            <a:r>
              <a:rPr kumimoji="0" lang="en-US" sz="700" b="0" i="0" u="none" strike="noStrike" kern="1200" cap="none" normalizeH="0" baseline="0" noProof="0">
                <a:ln>
                  <a:noFill/>
                </a:ln>
                <a:solidFill>
                  <a:schemeClr val="accent1"/>
                </a:solidFill>
                <a:effectLst/>
                <a:uLnTx/>
                <a:uFillTx/>
                <a:ea typeface="+mn-ea"/>
                <a:cs typeface="+mn-cs"/>
              </a:rPr>
              <a:t>(425</a:t>
            </a:r>
            <a:r>
              <a:rPr lang="en-US" sz="700">
                <a:solidFill>
                  <a:schemeClr val="accent1"/>
                </a:solidFill>
              </a:rPr>
              <a:t>) 882-0933</a:t>
            </a:r>
            <a:endParaRPr kumimoji="0" lang="en-US" sz="700" b="0" i="0" u="none" strike="noStrike" kern="1200" cap="none" normalizeH="0" baseline="0" noProof="0">
              <a:ln>
                <a:noFill/>
              </a:ln>
              <a:solidFill>
                <a:schemeClr val="accent1"/>
              </a:solidFill>
              <a:effectLst/>
              <a:uLnTx/>
              <a:uFillTx/>
              <a:ea typeface="+mn-ea"/>
              <a:cs typeface="+mn-cs"/>
            </a:endParaRPr>
          </a:p>
        </p:txBody>
      </p:sp>
      <p:sp>
        <p:nvSpPr>
          <p:cNvPr id="552" name="TextBox 551">
            <a:extLst>
              <a:ext uri="{FF2B5EF4-FFF2-40B4-BE49-F238E27FC236}">
                <a16:creationId xmlns:a16="http://schemas.microsoft.com/office/drawing/2014/main" id="{F29837ED-71C0-DDA6-E71F-98ABB73E1B07}"/>
              </a:ext>
            </a:extLst>
          </p:cNvPr>
          <p:cNvSpPr txBox="1"/>
          <p:nvPr/>
        </p:nvSpPr>
        <p:spPr>
          <a:xfrm>
            <a:off x="4028269" y="1920065"/>
            <a:ext cx="83543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PSTN connectivity</a:t>
            </a:r>
          </a:p>
        </p:txBody>
      </p:sp>
      <p:pic>
        <p:nvPicPr>
          <p:cNvPr id="231" name="Graphic 230" descr="Medical with solid fill">
            <a:extLst>
              <a:ext uri="{FF2B5EF4-FFF2-40B4-BE49-F238E27FC236}">
                <a16:creationId xmlns:a16="http://schemas.microsoft.com/office/drawing/2014/main" id="{1693DBFE-BFC0-4AEB-87E3-254F715A3D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6861" y="2009971"/>
            <a:ext cx="533997" cy="533997"/>
          </a:xfrm>
          <a:prstGeom prst="rect">
            <a:avLst/>
          </a:prstGeom>
        </p:spPr>
      </p:pic>
      <p:sp>
        <p:nvSpPr>
          <p:cNvPr id="232" name="TextBox 231">
            <a:extLst>
              <a:ext uri="{FF2B5EF4-FFF2-40B4-BE49-F238E27FC236}">
                <a16:creationId xmlns:a16="http://schemas.microsoft.com/office/drawing/2014/main" id="{56A1A031-8E4A-E28D-4A90-B9967EEBCF36}"/>
              </a:ext>
            </a:extLst>
          </p:cNvPr>
          <p:cNvSpPr txBox="1"/>
          <p:nvPr/>
        </p:nvSpPr>
        <p:spPr>
          <a:xfrm>
            <a:off x="5211236" y="2560480"/>
            <a:ext cx="665247"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rgbClr val="FF0000"/>
                </a:solidFill>
                <a:latin typeface="+mj-lt"/>
                <a:cs typeface="Segoe UI"/>
              </a:rPr>
              <a:t>Public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rgbClr val="FF0000"/>
                </a:solidFill>
                <a:latin typeface="+mj-lt"/>
                <a:cs typeface="Segoe UI"/>
              </a:rPr>
              <a:t>Answering Point</a:t>
            </a:r>
            <a:endParaRPr kumimoji="0" lang="en-US" sz="700" i="0" u="none" strike="noStrike" kern="1200" cap="none" normalizeH="0" baseline="0" noProof="0">
              <a:ln>
                <a:noFill/>
              </a:ln>
              <a:solidFill>
                <a:srgbClr val="FF0000"/>
              </a:solidFill>
              <a:effectLst/>
              <a:uLnTx/>
              <a:uFillTx/>
              <a:latin typeface="+mj-lt"/>
              <a:cs typeface="Segoe UI"/>
            </a:endParaRPr>
          </a:p>
        </p:txBody>
      </p:sp>
      <p:sp>
        <p:nvSpPr>
          <p:cNvPr id="200" name="Oval 199">
            <a:extLst>
              <a:ext uri="{FF2B5EF4-FFF2-40B4-BE49-F238E27FC236}">
                <a16:creationId xmlns:a16="http://schemas.microsoft.com/office/drawing/2014/main" id="{88D300E4-13AF-6209-5477-2CD5B7F81D37}"/>
              </a:ext>
            </a:extLst>
          </p:cNvPr>
          <p:cNvSpPr>
            <a:spLocks/>
          </p:cNvSpPr>
          <p:nvPr/>
        </p:nvSpPr>
        <p:spPr bwMode="auto">
          <a:xfrm>
            <a:off x="930094" y="5759354"/>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4</a:t>
            </a:r>
          </a:p>
        </p:txBody>
      </p:sp>
      <p:sp>
        <p:nvSpPr>
          <p:cNvPr id="204" name="TextBox 203">
            <a:extLst>
              <a:ext uri="{FF2B5EF4-FFF2-40B4-BE49-F238E27FC236}">
                <a16:creationId xmlns:a16="http://schemas.microsoft.com/office/drawing/2014/main" id="{CA0CED27-7DC4-A033-AAF0-241540ADCAFC}"/>
              </a:ext>
            </a:extLst>
          </p:cNvPr>
          <p:cNvSpPr txBox="1"/>
          <p:nvPr/>
        </p:nvSpPr>
        <p:spPr>
          <a:xfrm>
            <a:off x="1300163" y="5736372"/>
            <a:ext cx="4580807" cy="3231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Emergency Callback Number is allocated from shared calling policy. This number is used as Caller ID Mask.</a:t>
            </a:r>
          </a:p>
        </p:txBody>
      </p:sp>
      <p:sp>
        <p:nvSpPr>
          <p:cNvPr id="201" name="Oval 200">
            <a:extLst>
              <a:ext uri="{FF2B5EF4-FFF2-40B4-BE49-F238E27FC236}">
                <a16:creationId xmlns:a16="http://schemas.microsoft.com/office/drawing/2014/main" id="{6C53491A-A820-5466-43A1-525FAE507D1E}"/>
              </a:ext>
            </a:extLst>
          </p:cNvPr>
          <p:cNvSpPr/>
          <p:nvPr/>
        </p:nvSpPr>
        <p:spPr bwMode="auto">
          <a:xfrm>
            <a:off x="930094" y="6099172"/>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5</a:t>
            </a:r>
          </a:p>
        </p:txBody>
      </p:sp>
      <p:sp>
        <p:nvSpPr>
          <p:cNvPr id="203" name="TextBox 202">
            <a:extLst>
              <a:ext uri="{FF2B5EF4-FFF2-40B4-BE49-F238E27FC236}">
                <a16:creationId xmlns:a16="http://schemas.microsoft.com/office/drawing/2014/main" id="{77A77BB5-9FB9-1F5C-6316-D45C5BFC6765}"/>
              </a:ext>
            </a:extLst>
          </p:cNvPr>
          <p:cNvSpPr txBox="1"/>
          <p:nvPr/>
        </p:nvSpPr>
        <p:spPr>
          <a:xfrm>
            <a:off x="1300163" y="6156981"/>
            <a:ext cx="3959501"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Location information (PIDF-LO) information is sent to PSAP.</a:t>
            </a:r>
          </a:p>
        </p:txBody>
      </p:sp>
      <p:sp>
        <p:nvSpPr>
          <p:cNvPr id="567" name="Rectangle: Top Corners Rounded 566">
            <a:extLst>
              <a:ext uri="{FF2B5EF4-FFF2-40B4-BE49-F238E27FC236}">
                <a16:creationId xmlns:a16="http://schemas.microsoft.com/office/drawing/2014/main" id="{9BD63602-EA9E-2378-D5DB-0B1D74009655}"/>
              </a:ext>
              <a:ext uri="{C183D7F6-B498-43B3-948B-1728B52AA6E4}">
                <adec:decorative xmlns:adec="http://schemas.microsoft.com/office/drawing/2017/decorative" val="0"/>
              </a:ext>
            </a:extLst>
          </p:cNvPr>
          <p:cNvSpPr>
            <a:spLocks/>
          </p:cNvSpPr>
          <p:nvPr/>
        </p:nvSpPr>
        <p:spPr bwMode="auto">
          <a:xfrm>
            <a:off x="7821325" y="1451062"/>
            <a:ext cx="2201751" cy="295751"/>
          </a:xfrm>
          <a:prstGeom prst="round2SameRect">
            <a:avLst>
              <a:gd name="adj1" fmla="val 0"/>
              <a:gd name="adj2" fmla="val 2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normalizeH="0" baseline="0" noProof="0">
                <a:ln>
                  <a:noFill/>
                </a:ln>
                <a:solidFill>
                  <a:schemeClr val="bg1"/>
                </a:solidFill>
                <a:effectLst/>
                <a:uLnTx/>
                <a:uFillTx/>
                <a:latin typeface="+mj-lt"/>
                <a:ea typeface="+mn-ea"/>
                <a:cs typeface="+mn-cs"/>
              </a:rPr>
              <a:t>Emergency Call Back</a:t>
            </a:r>
          </a:p>
        </p:txBody>
      </p:sp>
      <p:pic>
        <p:nvPicPr>
          <p:cNvPr id="233" name="Graphic 232" descr="Medical with solid fill">
            <a:extLst>
              <a:ext uri="{FF2B5EF4-FFF2-40B4-BE49-F238E27FC236}">
                <a16:creationId xmlns:a16="http://schemas.microsoft.com/office/drawing/2014/main" id="{707D57A6-6BFB-DB55-C064-6FD64EB2C5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38805" y="2009971"/>
            <a:ext cx="533997" cy="533997"/>
          </a:xfrm>
          <a:prstGeom prst="rect">
            <a:avLst/>
          </a:prstGeom>
        </p:spPr>
      </p:pic>
      <p:sp>
        <p:nvSpPr>
          <p:cNvPr id="234" name="TextBox 233">
            <a:extLst>
              <a:ext uri="{FF2B5EF4-FFF2-40B4-BE49-F238E27FC236}">
                <a16:creationId xmlns:a16="http://schemas.microsoft.com/office/drawing/2014/main" id="{A1670B31-0C75-3A99-8233-9CB8ABCA2F4E}"/>
              </a:ext>
            </a:extLst>
          </p:cNvPr>
          <p:cNvSpPr txBox="1"/>
          <p:nvPr/>
        </p:nvSpPr>
        <p:spPr>
          <a:xfrm>
            <a:off x="6273179" y="2560480"/>
            <a:ext cx="665247"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rgbClr val="FF0000"/>
                </a:solidFill>
                <a:latin typeface="+mj-lt"/>
                <a:cs typeface="Segoe UI"/>
              </a:rPr>
              <a:t>Public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a:solidFill>
                  <a:srgbClr val="FF0000"/>
                </a:solidFill>
                <a:latin typeface="+mj-lt"/>
                <a:cs typeface="Segoe UI"/>
              </a:rPr>
              <a:t>Answering Point</a:t>
            </a:r>
            <a:endParaRPr kumimoji="0" lang="en-US" sz="700" i="0" u="none" strike="noStrike" kern="1200" cap="none" normalizeH="0" baseline="0" noProof="0">
              <a:ln>
                <a:noFill/>
              </a:ln>
              <a:solidFill>
                <a:srgbClr val="FF0000"/>
              </a:solidFill>
              <a:effectLst/>
              <a:uLnTx/>
              <a:uFillTx/>
              <a:latin typeface="+mj-lt"/>
              <a:cs typeface="Segoe UI"/>
            </a:endParaRPr>
          </a:p>
        </p:txBody>
      </p:sp>
      <p:sp>
        <p:nvSpPr>
          <p:cNvPr id="246" name="TextBox 245">
            <a:extLst>
              <a:ext uri="{FF2B5EF4-FFF2-40B4-BE49-F238E27FC236}">
                <a16:creationId xmlns:a16="http://schemas.microsoft.com/office/drawing/2014/main" id="{64A594A9-C9D9-DB37-59A2-DEC1A39D56BC}"/>
              </a:ext>
            </a:extLst>
          </p:cNvPr>
          <p:cNvSpPr txBox="1"/>
          <p:nvPr/>
        </p:nvSpPr>
        <p:spPr>
          <a:xfrm>
            <a:off x="7407926" y="1920065"/>
            <a:ext cx="835432"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PSTN connectivity</a:t>
            </a:r>
          </a:p>
        </p:txBody>
      </p:sp>
      <p:sp>
        <p:nvSpPr>
          <p:cNvPr id="252" name="Rectangle: Rounded Corners 251">
            <a:extLst>
              <a:ext uri="{FF2B5EF4-FFF2-40B4-BE49-F238E27FC236}">
                <a16:creationId xmlns:a16="http://schemas.microsoft.com/office/drawing/2014/main" id="{BA6EF5CA-3DA9-8DBB-EA34-520BE470BA17}"/>
              </a:ext>
            </a:extLst>
          </p:cNvPr>
          <p:cNvSpPr/>
          <p:nvPr/>
        </p:nvSpPr>
        <p:spPr bwMode="auto">
          <a:xfrm>
            <a:off x="8519911" y="2052423"/>
            <a:ext cx="1603588" cy="449094"/>
          </a:xfrm>
          <a:prstGeom prst="roundRect">
            <a:avLst>
              <a:gd name="adj" fmla="val 50000"/>
            </a:avLst>
          </a:prstGeom>
          <a:solidFill>
            <a:schemeClr val="bg1"/>
          </a:solidFill>
          <a:ln>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Emergency callback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Caller ID Mask: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0" noProof="0">
                <a:ln>
                  <a:noFill/>
                </a:ln>
                <a:solidFill>
                  <a:schemeClr val="tx1"/>
                </a:solidFill>
                <a:effectLst/>
                <a:uLnTx/>
                <a:uFillTx/>
                <a:ea typeface="+mn-ea"/>
                <a:cs typeface="+mn-cs"/>
              </a:rPr>
              <a:t>(425) 882-0911</a:t>
            </a:r>
          </a:p>
        </p:txBody>
      </p:sp>
      <p:sp>
        <p:nvSpPr>
          <p:cNvPr id="251" name="TextBox 250">
            <a:extLst>
              <a:ext uri="{FF2B5EF4-FFF2-40B4-BE49-F238E27FC236}">
                <a16:creationId xmlns:a16="http://schemas.microsoft.com/office/drawing/2014/main" id="{E489E04D-2699-2BEE-90EC-70EBD9E27588}"/>
              </a:ext>
            </a:extLst>
          </p:cNvPr>
          <p:cNvSpPr txBox="1"/>
          <p:nvPr/>
        </p:nvSpPr>
        <p:spPr>
          <a:xfrm>
            <a:off x="8727118" y="2600172"/>
            <a:ext cx="1189174" cy="69762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Shared Calling Policy </a:t>
            </a:r>
            <a:r>
              <a:rPr lang="en-US" sz="700">
                <a:solidFill>
                  <a:schemeClr val="accent1"/>
                </a:solidFill>
              </a:rPr>
              <a:t>Resource Account Number </a:t>
            </a:r>
            <a:r>
              <a:rPr kumimoji="0" lang="en-US" sz="700" b="0" i="0" u="none" strike="noStrike" kern="1200" cap="none" normalizeH="0" baseline="0" noProof="0">
                <a:ln>
                  <a:noFill/>
                </a:ln>
                <a:solidFill>
                  <a:schemeClr val="accent1"/>
                </a:solidFill>
                <a:effectLst/>
                <a:uLnTx/>
                <a:uFillTx/>
                <a:ea typeface="+mn-ea"/>
                <a:cs typeface="+mn-cs"/>
              </a:rPr>
              <a:t>(425) 882-08080</a:t>
            </a:r>
            <a:endParaRPr lang="en-US" sz="700">
              <a:solidFill>
                <a:schemeClr val="accent1"/>
              </a:solidFill>
            </a:endParaRP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700" b="0" i="0" u="none" strike="noStrike" kern="1200" cap="none" normalizeH="0" baseline="0" noProof="0">
                <a:ln>
                  <a:noFill/>
                </a:ln>
                <a:solidFill>
                  <a:schemeClr val="accent1"/>
                </a:solidFill>
                <a:effectLst/>
                <a:uLnTx/>
                <a:uFillTx/>
                <a:ea typeface="+mn-ea"/>
                <a:cs typeface="+mn-cs"/>
              </a:rPr>
              <a:t>Emergency Callback Numbers</a:t>
            </a:r>
            <a:br>
              <a:rPr kumimoji="0" lang="en-US" sz="700" b="0" i="0" u="none" strike="noStrike" kern="1200" cap="none" normalizeH="0" baseline="0" noProof="0">
                <a:ln>
                  <a:noFill/>
                </a:ln>
                <a:solidFill>
                  <a:schemeClr val="accent1"/>
                </a:solidFill>
                <a:effectLst/>
                <a:uLnTx/>
                <a:uFillTx/>
                <a:ea typeface="+mn-ea"/>
                <a:cs typeface="+mn-cs"/>
              </a:rPr>
            </a:br>
            <a:r>
              <a:rPr lang="en-US" sz="700">
                <a:solidFill>
                  <a:schemeClr val="accent1"/>
                </a:solidFill>
              </a:rPr>
              <a:t>(425) 882-0911 </a:t>
            </a:r>
            <a:br>
              <a:rPr lang="en-US" sz="700">
                <a:solidFill>
                  <a:schemeClr val="accent1"/>
                </a:solidFill>
              </a:rPr>
            </a:br>
            <a:r>
              <a:rPr kumimoji="0" lang="en-US" sz="700" b="0" i="0" u="none" strike="noStrike" kern="1200" cap="none" normalizeH="0" baseline="0" noProof="0">
                <a:ln>
                  <a:noFill/>
                </a:ln>
                <a:solidFill>
                  <a:schemeClr val="accent1"/>
                </a:solidFill>
                <a:effectLst/>
                <a:uLnTx/>
                <a:uFillTx/>
                <a:ea typeface="+mn-ea"/>
                <a:cs typeface="+mn-cs"/>
              </a:rPr>
              <a:t>(425</a:t>
            </a:r>
            <a:r>
              <a:rPr lang="en-US" sz="700">
                <a:solidFill>
                  <a:schemeClr val="accent1"/>
                </a:solidFill>
              </a:rPr>
              <a:t>) 882-0933</a:t>
            </a:r>
            <a:endParaRPr kumimoji="0" lang="en-US" sz="700" b="0" i="0" u="none" strike="noStrike" kern="1200" cap="none" normalizeH="0" baseline="0" noProof="0">
              <a:ln>
                <a:noFill/>
              </a:ln>
              <a:solidFill>
                <a:schemeClr val="accent1"/>
              </a:solidFill>
              <a:effectLst/>
              <a:uLnTx/>
              <a:uFillTx/>
              <a:ea typeface="+mn-ea"/>
              <a:cs typeface="+mn-cs"/>
            </a:endParaRPr>
          </a:p>
        </p:txBody>
      </p:sp>
      <p:sp>
        <p:nvSpPr>
          <p:cNvPr id="217" name="TextBox 216">
            <a:extLst>
              <a:ext uri="{FF2B5EF4-FFF2-40B4-BE49-F238E27FC236}">
                <a16:creationId xmlns:a16="http://schemas.microsoft.com/office/drawing/2014/main" id="{6248DAB3-6991-ACBE-ACE2-B83F0D049EF7}"/>
              </a:ext>
            </a:extLst>
          </p:cNvPr>
          <p:cNvSpPr txBox="1"/>
          <p:nvPr/>
        </p:nvSpPr>
        <p:spPr>
          <a:xfrm>
            <a:off x="10609876" y="2519468"/>
            <a:ext cx="840566"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User1</a:t>
            </a:r>
          </a:p>
        </p:txBody>
      </p:sp>
      <p:sp>
        <p:nvSpPr>
          <p:cNvPr id="218" name="TextBox 217">
            <a:extLst>
              <a:ext uri="{FF2B5EF4-FFF2-40B4-BE49-F238E27FC236}">
                <a16:creationId xmlns:a16="http://schemas.microsoft.com/office/drawing/2014/main" id="{FF4C9F98-4755-A35B-2D22-1D1B397F2EA4}"/>
              </a:ext>
            </a:extLst>
          </p:cNvPr>
          <p:cNvSpPr txBox="1"/>
          <p:nvPr/>
        </p:nvSpPr>
        <p:spPr>
          <a:xfrm>
            <a:off x="10613378" y="3226122"/>
            <a:ext cx="833563"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User2</a:t>
            </a:r>
          </a:p>
        </p:txBody>
      </p:sp>
      <p:sp>
        <p:nvSpPr>
          <p:cNvPr id="219" name="TextBox 218">
            <a:extLst>
              <a:ext uri="{FF2B5EF4-FFF2-40B4-BE49-F238E27FC236}">
                <a16:creationId xmlns:a16="http://schemas.microsoft.com/office/drawing/2014/main" id="{A968CAF3-9322-6CD6-DF3D-970AE59A2E39}"/>
              </a:ext>
            </a:extLst>
          </p:cNvPr>
          <p:cNvSpPr txBox="1"/>
          <p:nvPr/>
        </p:nvSpPr>
        <p:spPr>
          <a:xfrm>
            <a:off x="10613378" y="3920735"/>
            <a:ext cx="833563" cy="107722"/>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normalizeH="0" baseline="0" noProof="0">
                <a:ln>
                  <a:noFill/>
                </a:ln>
                <a:solidFill>
                  <a:schemeClr val="accent1"/>
                </a:solidFill>
                <a:effectLst/>
                <a:uLnTx/>
                <a:uFillTx/>
                <a:latin typeface="+mj-lt"/>
                <a:ea typeface="+mn-ea"/>
                <a:cs typeface="+mn-cs"/>
              </a:rPr>
              <a:t>Shared calling User3</a:t>
            </a:r>
          </a:p>
        </p:txBody>
      </p:sp>
      <p:sp>
        <p:nvSpPr>
          <p:cNvPr id="561" name="Oval 560">
            <a:extLst>
              <a:ext uri="{FF2B5EF4-FFF2-40B4-BE49-F238E27FC236}">
                <a16:creationId xmlns:a16="http://schemas.microsoft.com/office/drawing/2014/main" id="{6FE931F6-0330-BC87-97A1-B14D0A1C77B8}"/>
              </a:ext>
            </a:extLst>
          </p:cNvPr>
          <p:cNvSpPr/>
          <p:nvPr/>
        </p:nvSpPr>
        <p:spPr bwMode="auto">
          <a:xfrm>
            <a:off x="930094" y="4716919"/>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1</a:t>
            </a:r>
          </a:p>
        </p:txBody>
      </p:sp>
      <p:sp>
        <p:nvSpPr>
          <p:cNvPr id="562" name="TextBox 561">
            <a:extLst>
              <a:ext uri="{FF2B5EF4-FFF2-40B4-BE49-F238E27FC236}">
                <a16:creationId xmlns:a16="http://schemas.microsoft.com/office/drawing/2014/main" id="{B9ACDDA6-C90B-2A7F-4388-49B8A93C8D1A}"/>
              </a:ext>
            </a:extLst>
          </p:cNvPr>
          <p:cNvSpPr txBox="1"/>
          <p:nvPr/>
        </p:nvSpPr>
        <p:spPr>
          <a:xfrm>
            <a:off x="1300163" y="4774728"/>
            <a:ext cx="3404599"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User 2 signs into Teams. Location Services initiates.</a:t>
            </a:r>
          </a:p>
        </p:txBody>
      </p:sp>
      <p:sp>
        <p:nvSpPr>
          <p:cNvPr id="194" name="Oval 193">
            <a:extLst>
              <a:ext uri="{FF2B5EF4-FFF2-40B4-BE49-F238E27FC236}">
                <a16:creationId xmlns:a16="http://schemas.microsoft.com/office/drawing/2014/main" id="{65B86668-3AE5-0B04-13F4-ABAAF99DE8B6}"/>
              </a:ext>
            </a:extLst>
          </p:cNvPr>
          <p:cNvSpPr>
            <a:spLocks/>
          </p:cNvSpPr>
          <p:nvPr/>
        </p:nvSpPr>
        <p:spPr bwMode="auto">
          <a:xfrm>
            <a:off x="6323599" y="4716919"/>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algn="ctr">
              <a:spcAft>
                <a:spcPts val="243"/>
              </a:spcAft>
            </a:pPr>
            <a:r>
              <a:rPr lang="en-US" sz="1400">
                <a:solidFill>
                  <a:schemeClr val="accent1"/>
                </a:solidFill>
                <a:latin typeface="Segoe Sans Display Semibold"/>
              </a:rPr>
              <a:t>1</a:t>
            </a:r>
          </a:p>
        </p:txBody>
      </p:sp>
      <p:sp>
        <p:nvSpPr>
          <p:cNvPr id="195" name="TextBox 194">
            <a:extLst>
              <a:ext uri="{FF2B5EF4-FFF2-40B4-BE49-F238E27FC236}">
                <a16:creationId xmlns:a16="http://schemas.microsoft.com/office/drawing/2014/main" id="{FE5AF025-8147-B110-6723-94E66296EC27}"/>
              </a:ext>
            </a:extLst>
          </p:cNvPr>
          <p:cNvSpPr txBox="1">
            <a:spLocks/>
          </p:cNvSpPr>
          <p:nvPr/>
        </p:nvSpPr>
        <p:spPr>
          <a:xfrm>
            <a:off x="6715195" y="4693937"/>
            <a:ext cx="4224549" cy="3231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If the emergency call is disconnected, the emergency callback number is reserved for 60 minutes.</a:t>
            </a:r>
          </a:p>
        </p:txBody>
      </p:sp>
      <p:sp>
        <p:nvSpPr>
          <p:cNvPr id="563" name="Oval 562">
            <a:extLst>
              <a:ext uri="{FF2B5EF4-FFF2-40B4-BE49-F238E27FC236}">
                <a16:creationId xmlns:a16="http://schemas.microsoft.com/office/drawing/2014/main" id="{BE26C4D5-89C8-284A-6CC0-10267A0E1378}"/>
              </a:ext>
            </a:extLst>
          </p:cNvPr>
          <p:cNvSpPr/>
          <p:nvPr/>
        </p:nvSpPr>
        <p:spPr bwMode="auto">
          <a:xfrm>
            <a:off x="930094" y="5079719"/>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2</a:t>
            </a:r>
          </a:p>
        </p:txBody>
      </p:sp>
      <p:sp>
        <p:nvSpPr>
          <p:cNvPr id="564" name="TextBox 563">
            <a:extLst>
              <a:ext uri="{FF2B5EF4-FFF2-40B4-BE49-F238E27FC236}">
                <a16:creationId xmlns:a16="http://schemas.microsoft.com/office/drawing/2014/main" id="{413CD053-B8AB-75BB-D4CE-5280F0A0FE40}"/>
              </a:ext>
            </a:extLst>
          </p:cNvPr>
          <p:cNvSpPr txBox="1"/>
          <p:nvPr/>
        </p:nvSpPr>
        <p:spPr>
          <a:xfrm>
            <a:off x="1300163" y="5137528"/>
            <a:ext cx="3002829"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User 2 dials Emergency Number (911).</a:t>
            </a:r>
          </a:p>
        </p:txBody>
      </p:sp>
      <p:sp>
        <p:nvSpPr>
          <p:cNvPr id="196" name="Oval 195">
            <a:extLst>
              <a:ext uri="{FF2B5EF4-FFF2-40B4-BE49-F238E27FC236}">
                <a16:creationId xmlns:a16="http://schemas.microsoft.com/office/drawing/2014/main" id="{C93C2288-451F-38DC-A2ED-33A2156E91E9}"/>
              </a:ext>
            </a:extLst>
          </p:cNvPr>
          <p:cNvSpPr>
            <a:spLocks/>
          </p:cNvSpPr>
          <p:nvPr/>
        </p:nvSpPr>
        <p:spPr bwMode="auto">
          <a:xfrm>
            <a:off x="6323599" y="5189023"/>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algn="ctr">
              <a:spcAft>
                <a:spcPts val="243"/>
              </a:spcAft>
            </a:pPr>
            <a:r>
              <a:rPr lang="en-US" sz="1400">
                <a:solidFill>
                  <a:schemeClr val="accent1"/>
                </a:solidFill>
                <a:latin typeface="Segoe Sans Display Semibold"/>
              </a:rPr>
              <a:t>2</a:t>
            </a:r>
          </a:p>
        </p:txBody>
      </p:sp>
      <p:sp>
        <p:nvSpPr>
          <p:cNvPr id="197" name="TextBox 196">
            <a:extLst>
              <a:ext uri="{FF2B5EF4-FFF2-40B4-BE49-F238E27FC236}">
                <a16:creationId xmlns:a16="http://schemas.microsoft.com/office/drawing/2014/main" id="{B744C320-7271-9AC1-827C-C3870D57CD55}"/>
              </a:ext>
            </a:extLst>
          </p:cNvPr>
          <p:cNvSpPr txBox="1">
            <a:spLocks/>
          </p:cNvSpPr>
          <p:nvPr/>
        </p:nvSpPr>
        <p:spPr>
          <a:xfrm>
            <a:off x="6715195" y="5166041"/>
            <a:ext cx="4176642" cy="3231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PSAP calls the allocated emergency callback number (presented as Caller ID Mask).</a:t>
            </a:r>
          </a:p>
        </p:txBody>
      </p:sp>
      <p:sp>
        <p:nvSpPr>
          <p:cNvPr id="565" name="Oval 564">
            <a:extLst>
              <a:ext uri="{FF2B5EF4-FFF2-40B4-BE49-F238E27FC236}">
                <a16:creationId xmlns:a16="http://schemas.microsoft.com/office/drawing/2014/main" id="{2DA04C93-F80D-72D9-3B56-ADA349264DB7}"/>
              </a:ext>
            </a:extLst>
          </p:cNvPr>
          <p:cNvSpPr/>
          <p:nvPr/>
        </p:nvSpPr>
        <p:spPr bwMode="auto">
          <a:xfrm>
            <a:off x="930094" y="5419537"/>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r>
              <a:rPr kumimoji="0" lang="en-US" sz="1400" b="0" i="0" u="none" strike="noStrike" kern="1200" cap="none" normalizeH="0" baseline="0" noProof="0">
                <a:ln>
                  <a:noFill/>
                </a:ln>
                <a:solidFill>
                  <a:schemeClr val="accent1"/>
                </a:solidFill>
                <a:effectLst/>
                <a:uLnTx/>
                <a:uFillTx/>
                <a:latin typeface="Segoe Sans Display Semibold"/>
                <a:ea typeface="+mn-ea"/>
                <a:cs typeface="+mn-cs"/>
              </a:rPr>
              <a:t>3</a:t>
            </a:r>
          </a:p>
        </p:txBody>
      </p:sp>
      <p:sp>
        <p:nvSpPr>
          <p:cNvPr id="566" name="TextBox 565">
            <a:extLst>
              <a:ext uri="{FF2B5EF4-FFF2-40B4-BE49-F238E27FC236}">
                <a16:creationId xmlns:a16="http://schemas.microsoft.com/office/drawing/2014/main" id="{DF5F89F1-4C11-7180-E6C1-73B52450F45F}"/>
              </a:ext>
            </a:extLst>
          </p:cNvPr>
          <p:cNvSpPr txBox="1"/>
          <p:nvPr/>
        </p:nvSpPr>
        <p:spPr>
          <a:xfrm>
            <a:off x="1300163" y="5477346"/>
            <a:ext cx="2805860"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Security desk notification is sent. 	</a:t>
            </a:r>
          </a:p>
        </p:txBody>
      </p:sp>
      <p:sp>
        <p:nvSpPr>
          <p:cNvPr id="198" name="Oval 197">
            <a:extLst>
              <a:ext uri="{FF2B5EF4-FFF2-40B4-BE49-F238E27FC236}">
                <a16:creationId xmlns:a16="http://schemas.microsoft.com/office/drawing/2014/main" id="{0AE23DE1-FE86-F6B2-9028-F78BBED5C21C}"/>
              </a:ext>
            </a:extLst>
          </p:cNvPr>
          <p:cNvSpPr>
            <a:spLocks/>
          </p:cNvSpPr>
          <p:nvPr/>
        </p:nvSpPr>
        <p:spPr bwMode="auto">
          <a:xfrm>
            <a:off x="6323599" y="5638145"/>
            <a:ext cx="277200" cy="27720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algn="ctr">
              <a:spcAft>
                <a:spcPts val="243"/>
              </a:spcAft>
            </a:pPr>
            <a:r>
              <a:rPr lang="en-US" sz="1400">
                <a:solidFill>
                  <a:schemeClr val="accent1"/>
                </a:solidFill>
                <a:latin typeface="Segoe Sans Display Semibold"/>
              </a:rPr>
              <a:t>3</a:t>
            </a:r>
          </a:p>
        </p:txBody>
      </p:sp>
      <p:sp>
        <p:nvSpPr>
          <p:cNvPr id="199" name="TextBox 198">
            <a:extLst>
              <a:ext uri="{FF2B5EF4-FFF2-40B4-BE49-F238E27FC236}">
                <a16:creationId xmlns:a16="http://schemas.microsoft.com/office/drawing/2014/main" id="{4D3F2A0C-3C45-5C89-2240-4E8B0EFA2F0C}"/>
              </a:ext>
            </a:extLst>
          </p:cNvPr>
          <p:cNvSpPr txBox="1">
            <a:spLocks/>
          </p:cNvSpPr>
          <p:nvPr/>
        </p:nvSpPr>
        <p:spPr>
          <a:xfrm>
            <a:off x="6715196" y="5695954"/>
            <a:ext cx="3264084"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normalizeH="0" baseline="0" noProof="0">
                <a:ln>
                  <a:noFill/>
                </a:ln>
                <a:effectLst/>
                <a:uLnTx/>
                <a:uFillTx/>
                <a:ea typeface="+mn-ea"/>
                <a:cs typeface="+mn-cs"/>
              </a:rPr>
              <a:t>Teams connects the inbound call from PSAP to User 2.</a:t>
            </a:r>
          </a:p>
        </p:txBody>
      </p:sp>
    </p:spTree>
    <p:extLst>
      <p:ext uri="{BB962C8B-B14F-4D97-AF65-F5344CB8AC3E}">
        <p14:creationId xmlns:p14="http://schemas.microsoft.com/office/powerpoint/2010/main" val="25512876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F39A-3895-03CE-5A11-722D889AF003}"/>
              </a:ext>
            </a:extLst>
          </p:cNvPr>
          <p:cNvSpPr>
            <a:spLocks noGrp="1"/>
          </p:cNvSpPr>
          <p:nvPr>
            <p:ph type="title"/>
          </p:nvPr>
        </p:nvSpPr>
        <p:spPr/>
        <p:txBody>
          <a:bodyPr/>
          <a:lstStyle/>
          <a:p>
            <a:r>
              <a:rPr lang="en-US" dirty="0"/>
              <a:t>Configure shared</a:t>
            </a:r>
            <a:r>
              <a:rPr lang="en-US" baseline="0" dirty="0"/>
              <a:t> calling for groups of users</a:t>
            </a:r>
            <a:endParaRPr lang="en-US" dirty="0"/>
          </a:p>
        </p:txBody>
      </p:sp>
      <p:pic>
        <p:nvPicPr>
          <p:cNvPr id="3" name="Picture 2" descr="A screenshot of a phone number">
            <a:extLst>
              <a:ext uri="{FF2B5EF4-FFF2-40B4-BE49-F238E27FC236}">
                <a16:creationId xmlns:a16="http://schemas.microsoft.com/office/drawing/2014/main" id="{34D5BE51-7DD2-E4FC-AFFA-78B9901B4C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58873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AC3D959-EEE6-4E43-0072-008A6FBDDF19}"/>
              </a:ext>
              <a:ext uri="{C183D7F6-B498-43B3-948B-1728B52AA6E4}">
                <adec:decorative xmlns:adec="http://schemas.microsoft.com/office/drawing/2017/decorative" val="1"/>
              </a:ext>
            </a:extLst>
          </p:cNvPr>
          <p:cNvSpPr>
            <a:spLocks/>
          </p:cNvSpPr>
          <p:nvPr/>
        </p:nvSpPr>
        <p:spPr bwMode="auto">
          <a:xfrm rot="16200000" flipH="1">
            <a:off x="8395341" y="3061341"/>
            <a:ext cx="3679373" cy="3913949"/>
          </a:xfrm>
          <a:custGeom>
            <a:avLst/>
            <a:gdLst>
              <a:gd name="connsiteX0" fmla="*/ 0 w 2698980"/>
              <a:gd name="connsiteY0" fmla="*/ 2009890 h 2871051"/>
              <a:gd name="connsiteX1" fmla="*/ 157947 w 2698980"/>
              <a:gd name="connsiteY1" fmla="*/ 2792230 h 2871051"/>
              <a:gd name="connsiteX2" fmla="*/ 195917 w 2698980"/>
              <a:gd name="connsiteY2" fmla="*/ 2871051 h 2871051"/>
              <a:gd name="connsiteX3" fmla="*/ 2698980 w 2698980"/>
              <a:gd name="connsiteY3" fmla="*/ 2871051 h 2871051"/>
              <a:gd name="connsiteX4" fmla="*/ 2698980 w 2698980"/>
              <a:gd name="connsiteY4" fmla="*/ 123817 h 2871051"/>
              <a:gd name="connsiteX5" fmla="*/ 2607570 w 2698980"/>
              <a:gd name="connsiteY5" fmla="*/ 90361 h 2871051"/>
              <a:gd name="connsiteX6" fmla="*/ 2009890 w 2698980"/>
              <a:gd name="connsiteY6" fmla="*/ 0 h 2871051"/>
              <a:gd name="connsiteX7" fmla="*/ 0 w 2698980"/>
              <a:gd name="connsiteY7" fmla="*/ 2009890 h 28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980" h="2871051">
                <a:moveTo>
                  <a:pt x="0" y="2009890"/>
                </a:moveTo>
                <a:cubicBezTo>
                  <a:pt x="0" y="2287398"/>
                  <a:pt x="56241" y="2551770"/>
                  <a:pt x="157947" y="2792230"/>
                </a:cubicBezTo>
                <a:lnTo>
                  <a:pt x="195917" y="2871051"/>
                </a:lnTo>
                <a:lnTo>
                  <a:pt x="2698980" y="2871051"/>
                </a:lnTo>
                <a:lnTo>
                  <a:pt x="2698980" y="123817"/>
                </a:lnTo>
                <a:lnTo>
                  <a:pt x="2607570" y="90361"/>
                </a:lnTo>
                <a:cubicBezTo>
                  <a:pt x="2418763" y="31636"/>
                  <a:pt x="2218021" y="0"/>
                  <a:pt x="2009890" y="0"/>
                </a:cubicBezTo>
                <a:cubicBezTo>
                  <a:pt x="899858" y="0"/>
                  <a:pt x="0" y="899858"/>
                  <a:pt x="0" y="200989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5" name="Oval 4">
            <a:extLst>
              <a:ext uri="{FF2B5EF4-FFF2-40B4-BE49-F238E27FC236}">
                <a16:creationId xmlns:a16="http://schemas.microsoft.com/office/drawing/2014/main" id="{647C453F-FE84-EE7C-DD72-9A3A2DD4E93D}"/>
              </a:ext>
              <a:ext uri="{C183D7F6-B498-43B3-948B-1728B52AA6E4}">
                <adec:decorative xmlns:adec="http://schemas.microsoft.com/office/drawing/2017/decorative" val="1"/>
              </a:ext>
            </a:extLst>
          </p:cNvPr>
          <p:cNvSpPr>
            <a:spLocks/>
          </p:cNvSpPr>
          <p:nvPr/>
        </p:nvSpPr>
        <p:spPr bwMode="auto">
          <a:xfrm flipH="1">
            <a:off x="7518802" y="1839808"/>
            <a:ext cx="1537710" cy="1537712"/>
          </a:xfrm>
          <a:prstGeom prst="ellipse">
            <a:avLst/>
          </a:pr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6" name="Rectangle: Rounded Corners 5">
            <a:extLst>
              <a:ext uri="{FF2B5EF4-FFF2-40B4-BE49-F238E27FC236}">
                <a16:creationId xmlns:a16="http://schemas.microsoft.com/office/drawing/2014/main" id="{38BF16F0-E00A-E926-0E40-731D1476F329}"/>
              </a:ext>
              <a:ext uri="{C183D7F6-B498-43B3-948B-1728B52AA6E4}">
                <adec:decorative xmlns:adec="http://schemas.microsoft.com/office/drawing/2017/decorative" val="1"/>
              </a:ext>
            </a:extLst>
          </p:cNvPr>
          <p:cNvSpPr/>
          <p:nvPr/>
        </p:nvSpPr>
        <p:spPr bwMode="auto">
          <a:xfrm rot="5400000">
            <a:off x="3208110" y="-40368"/>
            <a:ext cx="2873831" cy="8121654"/>
          </a:xfrm>
          <a:prstGeom prst="roundRect">
            <a:avLst>
              <a:gd name="adj" fmla="val 900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8" name="Oval 7">
            <a:extLst>
              <a:ext uri="{FF2B5EF4-FFF2-40B4-BE49-F238E27FC236}">
                <a16:creationId xmlns:a16="http://schemas.microsoft.com/office/drawing/2014/main" id="{5D83BB2E-0285-1852-749B-B12E56D81E98}"/>
              </a:ext>
              <a:ext uri="{C183D7F6-B498-43B3-948B-1728B52AA6E4}">
                <adec:decorative xmlns:adec="http://schemas.microsoft.com/office/drawing/2017/decorative" val="1"/>
              </a:ext>
            </a:extLst>
          </p:cNvPr>
          <p:cNvSpPr>
            <a:spLocks/>
          </p:cNvSpPr>
          <p:nvPr/>
        </p:nvSpPr>
        <p:spPr bwMode="auto">
          <a:xfrm>
            <a:off x="1149218" y="1085308"/>
            <a:ext cx="1054720" cy="1054720"/>
          </a:xfrm>
          <a:prstGeom prst="ellipse">
            <a:avLst/>
          </a:prstGeom>
          <a:gradFill flip="none" rotWithShape="1">
            <a:gsLst>
              <a:gs pos="0">
                <a:srgbClr val="FFF1E7"/>
              </a:gs>
              <a:gs pos="100000">
                <a:schemeClr val="accent4"/>
              </a:gs>
            </a:gsLst>
            <a:lin ang="2700000" scaled="1"/>
            <a:tileRect/>
          </a:gradFill>
          <a:ln w="571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9" name="Rectangle: Rounded Corners 8">
            <a:extLst>
              <a:ext uri="{FF2B5EF4-FFF2-40B4-BE49-F238E27FC236}">
                <a16:creationId xmlns:a16="http://schemas.microsoft.com/office/drawing/2014/main" id="{CF27F7E4-300B-6708-B386-C0411533B17E}"/>
              </a:ext>
              <a:ext uri="{C183D7F6-B498-43B3-948B-1728B52AA6E4}">
                <adec:decorative xmlns:adec="http://schemas.microsoft.com/office/drawing/2017/decorative" val="1"/>
              </a:ext>
            </a:extLst>
          </p:cNvPr>
          <p:cNvSpPr/>
          <p:nvPr/>
        </p:nvSpPr>
        <p:spPr bwMode="auto">
          <a:xfrm>
            <a:off x="1310818" y="2555320"/>
            <a:ext cx="731520" cy="53344"/>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 name="Rectangle: Single Corner Rounded 9">
            <a:extLst>
              <a:ext uri="{FF2B5EF4-FFF2-40B4-BE49-F238E27FC236}">
                <a16:creationId xmlns:a16="http://schemas.microsoft.com/office/drawing/2014/main" id="{97A2E0EB-109B-9E65-53BE-4D2AA7CF6137}"/>
              </a:ext>
              <a:ext uri="{C183D7F6-B498-43B3-948B-1728B52AA6E4}">
                <adec:decorative xmlns:adec="http://schemas.microsoft.com/office/drawing/2017/decorative" val="1"/>
              </a:ext>
            </a:extLst>
          </p:cNvPr>
          <p:cNvSpPr/>
          <p:nvPr/>
        </p:nvSpPr>
        <p:spPr bwMode="auto">
          <a:xfrm>
            <a:off x="0" y="5457374"/>
            <a:ext cx="428625" cy="1400626"/>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Title 19">
            <a:extLst>
              <a:ext uri="{FF2B5EF4-FFF2-40B4-BE49-F238E27FC236}">
                <a16:creationId xmlns:a16="http://schemas.microsoft.com/office/drawing/2014/main" id="{AD822467-EC25-B773-4C49-5B0349EEF352}"/>
              </a:ext>
            </a:extLst>
          </p:cNvPr>
          <p:cNvSpPr txBox="1">
            <a:spLocks noGrp="1"/>
          </p:cNvSpPr>
          <p:nvPr>
            <p:ph type="title" idx="4294967295"/>
          </p:nvPr>
        </p:nvSpPr>
        <p:spPr>
          <a:xfrm>
            <a:off x="1310818" y="3202022"/>
            <a:ext cx="6226175" cy="8309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50" normalizeH="0" baseline="0" noProof="0" dirty="0">
                <a:ln w="3175">
                  <a:noFill/>
                </a:ln>
                <a:solidFill>
                  <a:schemeClr val="accent1"/>
                </a:solidFill>
                <a:effectLst/>
                <a:uLnTx/>
                <a:uFillTx/>
                <a:latin typeface="+mj-lt"/>
                <a:ea typeface="+mj-ea"/>
                <a:cs typeface="+mj-cs"/>
              </a:rPr>
              <a:t>Demo</a:t>
            </a:r>
          </a:p>
        </p:txBody>
      </p:sp>
      <p:sp>
        <p:nvSpPr>
          <p:cNvPr id="12" name="Graphic 12">
            <a:extLst>
              <a:ext uri="{FF2B5EF4-FFF2-40B4-BE49-F238E27FC236}">
                <a16:creationId xmlns:a16="http://schemas.microsoft.com/office/drawing/2014/main" id="{DDA37990-E80D-9F22-0684-5B08EDFF09F2}"/>
              </a:ext>
              <a:ext uri="{C183D7F6-B498-43B3-948B-1728B52AA6E4}">
                <adec:decorative xmlns:adec="http://schemas.microsoft.com/office/drawing/2017/decorative" val="1"/>
              </a:ext>
            </a:extLst>
          </p:cNvPr>
          <p:cNvSpPr/>
          <p:nvPr/>
        </p:nvSpPr>
        <p:spPr>
          <a:xfrm>
            <a:off x="1471968" y="1372380"/>
            <a:ext cx="409220" cy="480576"/>
          </a:xfrm>
          <a:custGeom>
            <a:avLst/>
            <a:gdLst>
              <a:gd name="connsiteX0" fmla="*/ 64294 w 162885"/>
              <a:gd name="connsiteY0" fmla="*/ 0 h 191287"/>
              <a:gd name="connsiteX1" fmla="*/ 71438 w 162885"/>
              <a:gd name="connsiteY1" fmla="*/ 7144 h 191287"/>
              <a:gd name="connsiteX2" fmla="*/ 71438 w 162885"/>
              <a:gd name="connsiteY2" fmla="*/ 30956 h 191287"/>
              <a:gd name="connsiteX3" fmla="*/ 64294 w 162885"/>
              <a:gd name="connsiteY3" fmla="*/ 38100 h 191287"/>
              <a:gd name="connsiteX4" fmla="*/ 57150 w 162885"/>
              <a:gd name="connsiteY4" fmla="*/ 30956 h 191287"/>
              <a:gd name="connsiteX5" fmla="*/ 57150 w 162885"/>
              <a:gd name="connsiteY5" fmla="*/ 7144 h 191287"/>
              <a:gd name="connsiteX6" fmla="*/ 64294 w 162885"/>
              <a:gd name="connsiteY6" fmla="*/ 0 h 191287"/>
              <a:gd name="connsiteX7" fmla="*/ 18764 w 162885"/>
              <a:gd name="connsiteY7" fmla="*/ 18764 h 191287"/>
              <a:gd name="connsiteX8" fmla="*/ 28861 w 162885"/>
              <a:gd name="connsiteY8" fmla="*/ 18764 h 191287"/>
              <a:gd name="connsiteX9" fmla="*/ 45530 w 162885"/>
              <a:gd name="connsiteY9" fmla="*/ 35433 h 191287"/>
              <a:gd name="connsiteX10" fmla="*/ 45886 w 162885"/>
              <a:gd name="connsiteY10" fmla="*/ 45530 h 191287"/>
              <a:gd name="connsiteX11" fmla="*/ 35789 w 162885"/>
              <a:gd name="connsiteY11" fmla="*/ 45886 h 191287"/>
              <a:gd name="connsiteX12" fmla="*/ 35433 w 162885"/>
              <a:gd name="connsiteY12" fmla="*/ 45530 h 191287"/>
              <a:gd name="connsiteX13" fmla="*/ 18764 w 162885"/>
              <a:gd name="connsiteY13" fmla="*/ 28861 h 191287"/>
              <a:gd name="connsiteX14" fmla="*/ 18764 w 162885"/>
              <a:gd name="connsiteY14" fmla="*/ 18764 h 191287"/>
              <a:gd name="connsiteX15" fmla="*/ 109823 w 162885"/>
              <a:gd name="connsiteY15" fmla="*/ 18764 h 191287"/>
              <a:gd name="connsiteX16" fmla="*/ 109823 w 162885"/>
              <a:gd name="connsiteY16" fmla="*/ 28861 h 191287"/>
              <a:gd name="connsiteX17" fmla="*/ 93155 w 162885"/>
              <a:gd name="connsiteY17" fmla="*/ 45530 h 191287"/>
              <a:gd name="connsiteX18" fmla="*/ 83058 w 162885"/>
              <a:gd name="connsiteY18" fmla="*/ 45886 h 191287"/>
              <a:gd name="connsiteX19" fmla="*/ 82702 w 162885"/>
              <a:gd name="connsiteY19" fmla="*/ 35789 h 191287"/>
              <a:gd name="connsiteX20" fmla="*/ 83058 w 162885"/>
              <a:gd name="connsiteY20" fmla="*/ 35433 h 191287"/>
              <a:gd name="connsiteX21" fmla="*/ 99727 w 162885"/>
              <a:gd name="connsiteY21" fmla="*/ 18764 h 191287"/>
              <a:gd name="connsiteX22" fmla="*/ 109823 w 162885"/>
              <a:gd name="connsiteY22" fmla="*/ 18764 h 191287"/>
              <a:gd name="connsiteX23" fmla="*/ 0 w 162885"/>
              <a:gd name="connsiteY23" fmla="*/ 64294 h 191287"/>
              <a:gd name="connsiteX24" fmla="*/ 7144 w 162885"/>
              <a:gd name="connsiteY24" fmla="*/ 57150 h 191287"/>
              <a:gd name="connsiteX25" fmla="*/ 30956 w 162885"/>
              <a:gd name="connsiteY25" fmla="*/ 57150 h 191287"/>
              <a:gd name="connsiteX26" fmla="*/ 38100 w 162885"/>
              <a:gd name="connsiteY26" fmla="*/ 64294 h 191287"/>
              <a:gd name="connsiteX27" fmla="*/ 30956 w 162885"/>
              <a:gd name="connsiteY27" fmla="*/ 71438 h 191287"/>
              <a:gd name="connsiteX28" fmla="*/ 7144 w 162885"/>
              <a:gd name="connsiteY28" fmla="*/ 71438 h 191287"/>
              <a:gd name="connsiteX29" fmla="*/ 0 w 162885"/>
              <a:gd name="connsiteY29" fmla="*/ 64294 h 191287"/>
              <a:gd name="connsiteX30" fmla="*/ 77886 w 162885"/>
              <a:gd name="connsiteY30" fmla="*/ 61779 h 191287"/>
              <a:gd name="connsiteX31" fmla="*/ 57150 w 162885"/>
              <a:gd name="connsiteY31" fmla="*/ 71314 h 191287"/>
              <a:gd name="connsiteX32" fmla="*/ 57150 w 162885"/>
              <a:gd name="connsiteY32" fmla="*/ 178699 h 191287"/>
              <a:gd name="connsiteX33" fmla="*/ 79077 w 162885"/>
              <a:gd name="connsiteY33" fmla="*/ 187081 h 191287"/>
              <a:gd name="connsiteX34" fmla="*/ 103975 w 162885"/>
              <a:gd name="connsiteY34" fmla="*/ 159239 h 191287"/>
              <a:gd name="connsiteX35" fmla="*/ 114233 w 162885"/>
              <a:gd name="connsiteY35" fmla="*/ 154410 h 191287"/>
              <a:gd name="connsiteX36" fmla="*/ 150809 w 162885"/>
              <a:gd name="connsiteY36" fmla="*/ 152943 h 191287"/>
              <a:gd name="connsiteX37" fmla="*/ 158477 w 162885"/>
              <a:gd name="connsiteY37" fmla="*/ 130845 h 191287"/>
              <a:gd name="connsiteX38" fmla="*/ 77895 w 162885"/>
              <a:gd name="connsiteY38" fmla="*/ 61779 h 191287"/>
              <a:gd name="connsiteX39" fmla="*/ 71438 w 162885"/>
              <a:gd name="connsiteY39" fmla="*/ 174184 h 191287"/>
              <a:gd name="connsiteX40" fmla="*/ 71438 w 162885"/>
              <a:gd name="connsiteY40" fmla="*/ 75067 h 191287"/>
              <a:gd name="connsiteX41" fmla="*/ 145847 w 162885"/>
              <a:gd name="connsiteY41" fmla="*/ 138846 h 191287"/>
              <a:gd name="connsiteX42" fmla="*/ 113652 w 162885"/>
              <a:gd name="connsiteY42" fmla="*/ 140132 h 191287"/>
              <a:gd name="connsiteX43" fmla="*/ 93335 w 162885"/>
              <a:gd name="connsiteY43" fmla="*/ 149714 h 191287"/>
              <a:gd name="connsiteX44" fmla="*/ 71438 w 162885"/>
              <a:gd name="connsiteY44" fmla="*/ 174184 h 1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2885" h="191287">
                <a:moveTo>
                  <a:pt x="64294" y="0"/>
                </a:moveTo>
                <a:cubicBezTo>
                  <a:pt x="68239" y="0"/>
                  <a:pt x="71438" y="3198"/>
                  <a:pt x="71438" y="7144"/>
                </a:cubicBezTo>
                <a:lnTo>
                  <a:pt x="71438" y="30956"/>
                </a:lnTo>
                <a:cubicBezTo>
                  <a:pt x="71438" y="34902"/>
                  <a:pt x="68239" y="38100"/>
                  <a:pt x="64294" y="38100"/>
                </a:cubicBezTo>
                <a:cubicBezTo>
                  <a:pt x="60348" y="38100"/>
                  <a:pt x="57150" y="34902"/>
                  <a:pt x="57150" y="30956"/>
                </a:cubicBezTo>
                <a:lnTo>
                  <a:pt x="57150" y="7144"/>
                </a:lnTo>
                <a:cubicBezTo>
                  <a:pt x="57150" y="3198"/>
                  <a:pt x="60348" y="0"/>
                  <a:pt x="64294" y="0"/>
                </a:cubicBezTo>
                <a:close/>
                <a:moveTo>
                  <a:pt x="18764" y="18764"/>
                </a:moveTo>
                <a:cubicBezTo>
                  <a:pt x="21553" y="15979"/>
                  <a:pt x="26072" y="15979"/>
                  <a:pt x="28861" y="18764"/>
                </a:cubicBezTo>
                <a:lnTo>
                  <a:pt x="45530" y="35433"/>
                </a:lnTo>
                <a:cubicBezTo>
                  <a:pt x="48416" y="38123"/>
                  <a:pt x="48576" y="42643"/>
                  <a:pt x="45886" y="45530"/>
                </a:cubicBezTo>
                <a:cubicBezTo>
                  <a:pt x="43196" y="48416"/>
                  <a:pt x="38676" y="48576"/>
                  <a:pt x="35789" y="45886"/>
                </a:cubicBezTo>
                <a:cubicBezTo>
                  <a:pt x="35666" y="45771"/>
                  <a:pt x="35548" y="45652"/>
                  <a:pt x="35433" y="45530"/>
                </a:cubicBezTo>
                <a:lnTo>
                  <a:pt x="18764" y="28861"/>
                </a:lnTo>
                <a:cubicBezTo>
                  <a:pt x="15979" y="26072"/>
                  <a:pt x="15979" y="21553"/>
                  <a:pt x="18764" y="18764"/>
                </a:cubicBezTo>
                <a:close/>
                <a:moveTo>
                  <a:pt x="109823" y="18764"/>
                </a:moveTo>
                <a:cubicBezTo>
                  <a:pt x="112609" y="21553"/>
                  <a:pt x="112609" y="26072"/>
                  <a:pt x="109823" y="28861"/>
                </a:cubicBezTo>
                <a:lnTo>
                  <a:pt x="93155" y="45530"/>
                </a:lnTo>
                <a:cubicBezTo>
                  <a:pt x="90465" y="48416"/>
                  <a:pt x="85944" y="48576"/>
                  <a:pt x="83058" y="45886"/>
                </a:cubicBezTo>
                <a:cubicBezTo>
                  <a:pt x="80172" y="43196"/>
                  <a:pt x="80012" y="38676"/>
                  <a:pt x="82702" y="35789"/>
                </a:cubicBezTo>
                <a:cubicBezTo>
                  <a:pt x="82816" y="35666"/>
                  <a:pt x="82935" y="35548"/>
                  <a:pt x="83058" y="35433"/>
                </a:cubicBezTo>
                <a:lnTo>
                  <a:pt x="99727" y="18764"/>
                </a:lnTo>
                <a:cubicBezTo>
                  <a:pt x="102516" y="15979"/>
                  <a:pt x="107034" y="15979"/>
                  <a:pt x="109823" y="18764"/>
                </a:cubicBezTo>
                <a:close/>
                <a:moveTo>
                  <a:pt x="0" y="64294"/>
                </a:moveTo>
                <a:cubicBezTo>
                  <a:pt x="0" y="60348"/>
                  <a:pt x="3198" y="57150"/>
                  <a:pt x="7144" y="57150"/>
                </a:cubicBezTo>
                <a:lnTo>
                  <a:pt x="30956" y="57150"/>
                </a:lnTo>
                <a:cubicBezTo>
                  <a:pt x="34902" y="57150"/>
                  <a:pt x="38100" y="60348"/>
                  <a:pt x="38100" y="64294"/>
                </a:cubicBezTo>
                <a:cubicBezTo>
                  <a:pt x="38100" y="68239"/>
                  <a:pt x="34902" y="71438"/>
                  <a:pt x="30956" y="71438"/>
                </a:cubicBezTo>
                <a:lnTo>
                  <a:pt x="7144" y="71438"/>
                </a:lnTo>
                <a:cubicBezTo>
                  <a:pt x="3198" y="71438"/>
                  <a:pt x="0" y="68239"/>
                  <a:pt x="0" y="64294"/>
                </a:cubicBezTo>
                <a:close/>
                <a:moveTo>
                  <a:pt x="77886" y="61779"/>
                </a:moveTo>
                <a:cubicBezTo>
                  <a:pt x="69742" y="54788"/>
                  <a:pt x="57150" y="60579"/>
                  <a:pt x="57150" y="71314"/>
                </a:cubicBezTo>
                <a:lnTo>
                  <a:pt x="57150" y="178699"/>
                </a:lnTo>
                <a:cubicBezTo>
                  <a:pt x="57150" y="190224"/>
                  <a:pt x="71390" y="195672"/>
                  <a:pt x="79077" y="187081"/>
                </a:cubicBezTo>
                <a:lnTo>
                  <a:pt x="103975" y="159239"/>
                </a:lnTo>
                <a:cubicBezTo>
                  <a:pt x="106604" y="156305"/>
                  <a:pt x="110300" y="154572"/>
                  <a:pt x="114233" y="154410"/>
                </a:cubicBezTo>
                <a:lnTo>
                  <a:pt x="150809" y="152943"/>
                </a:lnTo>
                <a:cubicBezTo>
                  <a:pt x="162211" y="152486"/>
                  <a:pt x="167145" y="138284"/>
                  <a:pt x="158477" y="130845"/>
                </a:cubicBezTo>
                <a:lnTo>
                  <a:pt x="77895" y="61779"/>
                </a:lnTo>
                <a:close/>
                <a:moveTo>
                  <a:pt x="71438" y="174184"/>
                </a:moveTo>
                <a:lnTo>
                  <a:pt x="71438" y="75067"/>
                </a:lnTo>
                <a:lnTo>
                  <a:pt x="145847" y="138846"/>
                </a:lnTo>
                <a:lnTo>
                  <a:pt x="113652" y="140132"/>
                </a:lnTo>
                <a:cubicBezTo>
                  <a:pt x="105863" y="140447"/>
                  <a:pt x="98533" y="143904"/>
                  <a:pt x="93335" y="149714"/>
                </a:cubicBezTo>
                <a:lnTo>
                  <a:pt x="71438" y="174184"/>
                </a:lnTo>
                <a:close/>
              </a:path>
            </a:pathLst>
          </a:custGeom>
          <a:solidFill>
            <a:schemeClr val="accent3"/>
          </a:solidFill>
          <a:ln w="15500" cap="flat">
            <a:noFill/>
            <a:prstDash val="solid"/>
            <a:miter/>
          </a:ln>
        </p:spPr>
        <p:txBody>
          <a:bodyPr rtlCol="0" anchor="ctr"/>
          <a:lstStyle/>
          <a:p>
            <a:pPr algn="ctr"/>
            <a:endParaRPr lang="en-US">
              <a:solidFill>
                <a:srgbClr val="000000"/>
              </a:solidFill>
              <a:latin typeface="Segoe Sans Text"/>
            </a:endParaRPr>
          </a:p>
        </p:txBody>
      </p:sp>
    </p:spTree>
    <p:extLst>
      <p:ext uri="{BB962C8B-B14F-4D97-AF65-F5344CB8AC3E}">
        <p14:creationId xmlns:p14="http://schemas.microsoft.com/office/powerpoint/2010/main" val="9563345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B9A27-CAD2-C713-A468-4E13638C7C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85EB127F-4307-865A-376C-33E14C5F9CCE}"/>
              </a:ext>
            </a:extLst>
          </p:cNvPr>
          <p:cNvSpPr>
            <a:spLocks noGrp="1"/>
          </p:cNvSpPr>
          <p:nvPr>
            <p:ph type="title"/>
          </p:nvPr>
        </p:nvSpPr>
        <p:spPr>
          <a:xfrm>
            <a:off x="584200" y="1594968"/>
            <a:ext cx="6572250" cy="1169551"/>
          </a:xfrm>
        </p:spPr>
        <p:txBody>
          <a:bodyPr/>
          <a:lstStyle/>
          <a:p>
            <a:r>
              <a:rPr lang="en-US" sz="3200">
                <a:solidFill>
                  <a:schemeClr val="bg1"/>
                </a:solidFill>
                <a:latin typeface="+mj-lt"/>
              </a:rPr>
              <a:t>Make a difference</a:t>
            </a:r>
            <a:br>
              <a:rPr lang="en-US" sz="1900">
                <a:solidFill>
                  <a:schemeClr val="bg1"/>
                </a:solidFill>
                <a:latin typeface="+mj-lt"/>
              </a:rPr>
            </a:br>
            <a:r>
              <a:rPr lang="en-US" sz="4400">
                <a:solidFill>
                  <a:schemeClr val="bg1"/>
                </a:solidFill>
                <a:latin typeface="+mj-lt"/>
              </a:rPr>
              <a:t>Become a Champion</a:t>
            </a:r>
          </a:p>
        </p:txBody>
      </p:sp>
      <p:sp>
        <p:nvSpPr>
          <p:cNvPr id="12" name="Text Placeholder 11">
            <a:extLst>
              <a:ext uri="{FF2B5EF4-FFF2-40B4-BE49-F238E27FC236}">
                <a16:creationId xmlns:a16="http://schemas.microsoft.com/office/drawing/2014/main" id="{EEAECA32-1338-97BE-F6B0-3E3D6E0A1EFF}"/>
              </a:ext>
            </a:extLst>
          </p:cNvPr>
          <p:cNvSpPr>
            <a:spLocks noGrp="1"/>
          </p:cNvSpPr>
          <p:nvPr>
            <p:ph type="body" sz="quarter" idx="12"/>
          </p:nvPr>
        </p:nvSpPr>
        <p:spPr>
          <a:xfrm>
            <a:off x="584200" y="3063603"/>
            <a:ext cx="5395686" cy="984885"/>
          </a:xfrm>
        </p:spPr>
        <p:txBody>
          <a:bodyPr/>
          <a:lstStyle/>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Get more from Copilot and Microsoft 365</a:t>
            </a:r>
          </a:p>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Help others do the same</a:t>
            </a:r>
          </a:p>
          <a:p>
            <a:pPr marL="285750" indent="-285750">
              <a:spcAft>
                <a:spcPts val="600"/>
              </a:spcAft>
              <a:buSzPct val="100000"/>
              <a:buFont typeface="Arial" panose="020B0604020202020204" pitchFamily="34" charset="0"/>
              <a:buChar char="•"/>
            </a:pPr>
            <a:r>
              <a:rPr lang="en-US" sz="1800">
                <a:solidFill>
                  <a:schemeClr val="bg1"/>
                </a:solidFill>
                <a:latin typeface="+mn-lt"/>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497542C2-A1F0-4BDE-7382-9E69A76BCE0F}"/>
              </a:ext>
            </a:extLst>
          </p:cNvPr>
          <p:cNvSpPr txBox="1"/>
          <p:nvPr/>
        </p:nvSpPr>
        <p:spPr>
          <a:xfrm>
            <a:off x="584201" y="4337825"/>
            <a:ext cx="5511800" cy="585286"/>
          </a:xfrm>
          <a:prstGeom prst="roundRect">
            <a:avLst>
              <a:gd name="adj" fmla="val 50000"/>
            </a:avLst>
          </a:prstGeom>
          <a:gradFill>
            <a:gsLst>
              <a:gs pos="71000">
                <a:srgbClr val="8661C5"/>
              </a:gs>
              <a:gs pos="100000">
                <a:srgbClr val="C03BC4"/>
              </a:gs>
            </a:gsLst>
            <a:path path="circle">
              <a:fillToRect l="100000" t="100000"/>
            </a:path>
          </a:gradFill>
          <a:effectLst>
            <a:outerShdw blurRad="228600" dist="50800" algn="ctr" rotWithShape="0">
              <a:srgbClr val="000000">
                <a:alpha val="10000"/>
              </a:srgbClr>
            </a:outerShdw>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solidFill>
                  <a:schemeClr val="bg1"/>
                </a:solidFill>
                <a:effectLst/>
                <a:uLnTx/>
                <a:uFillTx/>
                <a:ea typeface="+mn-ea"/>
                <a:cs typeface="Segoe UI Light" panose="020B0502040204020203" pitchFamily="34" charset="0"/>
              </a:rPr>
              <a:t>Join the free program at </a:t>
            </a:r>
            <a:r>
              <a:rPr lang="en-US">
                <a:solidFill>
                  <a:schemeClr val="bg1"/>
                </a:solidFill>
                <a:latin typeface="+mj-lt"/>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lang="en-US">
              <a:solidFill>
                <a:schemeClr val="bg1"/>
              </a:solidFill>
              <a:latin typeface="+mj-lt"/>
              <a:cs typeface="Segoe UI Light" panose="020B0502040204020203" pitchFamily="34" charset="0"/>
            </a:endParaRP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608C-0CB3-EBD8-3497-AA895E060D1E}"/>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093C9A82-6791-353C-E0AD-4F22998DA434}"/>
              </a:ext>
              <a:ext uri="{C183D7F6-B498-43B3-948B-1728B52AA6E4}">
                <adec:decorative xmlns:adec="http://schemas.microsoft.com/office/drawing/2017/decorative" val="1"/>
              </a:ext>
            </a:extLst>
          </p:cNvPr>
          <p:cNvSpPr>
            <a:spLocks/>
          </p:cNvSpPr>
          <p:nvPr/>
        </p:nvSpPr>
        <p:spPr bwMode="auto">
          <a:xfrm flipH="1">
            <a:off x="9361488" y="1884476"/>
            <a:ext cx="2830512" cy="4973525"/>
          </a:xfrm>
          <a:custGeom>
            <a:avLst/>
            <a:gdLst>
              <a:gd name="connsiteX0" fmla="*/ 0 w 2830512"/>
              <a:gd name="connsiteY0" fmla="*/ 0 h 4973525"/>
              <a:gd name="connsiteX1" fmla="*/ 0 w 2830512"/>
              <a:gd name="connsiteY1" fmla="*/ 4973525 h 4973525"/>
              <a:gd name="connsiteX2" fmla="*/ 2810995 w 2830512"/>
              <a:gd name="connsiteY2" fmla="*/ 4973525 h 4973525"/>
              <a:gd name="connsiteX3" fmla="*/ 2823916 w 2830512"/>
              <a:gd name="connsiteY3" fmla="*/ 4803784 h 4973525"/>
              <a:gd name="connsiteX4" fmla="*/ 2830512 w 2830512"/>
              <a:gd name="connsiteY4" fmla="*/ 4543224 h 4973525"/>
              <a:gd name="connsiteX5" fmla="*/ 177841 w 2830512"/>
              <a:gd name="connsiteY5" fmla="*/ 90988 h 497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512" h="4973525">
                <a:moveTo>
                  <a:pt x="0" y="0"/>
                </a:moveTo>
                <a:lnTo>
                  <a:pt x="0" y="4973525"/>
                </a:lnTo>
                <a:lnTo>
                  <a:pt x="2810995" y="4973525"/>
                </a:lnTo>
                <a:lnTo>
                  <a:pt x="2823916" y="4803784"/>
                </a:lnTo>
                <a:cubicBezTo>
                  <a:pt x="2828296" y="4717483"/>
                  <a:pt x="2830512" y="4630612"/>
                  <a:pt x="2830512" y="4543224"/>
                </a:cubicBezTo>
                <a:cubicBezTo>
                  <a:pt x="2830512" y="2620690"/>
                  <a:pt x="1757891" y="948413"/>
                  <a:pt x="177841" y="90988"/>
                </a:cubicBezTo>
                <a:close/>
              </a:path>
            </a:pathLst>
          </a:custGeom>
          <a:gradFill flip="none" rotWithShape="1">
            <a:gsLst>
              <a:gs pos="0">
                <a:srgbClr val="FFA1C6">
                  <a:alpha val="50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8" name="Freeform: Shape 7">
            <a:extLst>
              <a:ext uri="{FF2B5EF4-FFF2-40B4-BE49-F238E27FC236}">
                <a16:creationId xmlns:a16="http://schemas.microsoft.com/office/drawing/2014/main" id="{0FBD4249-259F-F402-3ABF-746AF80821CB}"/>
              </a:ext>
              <a:ext uri="{C183D7F6-B498-43B3-948B-1728B52AA6E4}">
                <adec:decorative xmlns:adec="http://schemas.microsoft.com/office/drawing/2017/decorative" val="1"/>
              </a:ext>
            </a:extLst>
          </p:cNvPr>
          <p:cNvSpPr/>
          <p:nvPr/>
        </p:nvSpPr>
        <p:spPr bwMode="auto">
          <a:xfrm rot="10800000" flipH="1">
            <a:off x="0" y="-6"/>
            <a:ext cx="3817257" cy="6269044"/>
          </a:xfrm>
          <a:custGeom>
            <a:avLst/>
            <a:gdLst>
              <a:gd name="connsiteX0" fmla="*/ 0 w 4441372"/>
              <a:gd name="connsiteY0" fmla="*/ 5863771 h 5863771"/>
              <a:gd name="connsiteX1" fmla="*/ 4441372 w 4441372"/>
              <a:gd name="connsiteY1" fmla="*/ 5863771 h 5863771"/>
              <a:gd name="connsiteX2" fmla="*/ 4441372 w 4441372"/>
              <a:gd name="connsiteY2" fmla="*/ 172856 h 5863771"/>
              <a:gd name="connsiteX3" fmla="*/ 4268516 w 4441372"/>
              <a:gd name="connsiteY3" fmla="*/ 0 h 5863771"/>
              <a:gd name="connsiteX4" fmla="*/ 0 w 4441372"/>
              <a:gd name="connsiteY4" fmla="*/ 0 h 586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372" h="5863771">
                <a:moveTo>
                  <a:pt x="0" y="5863771"/>
                </a:moveTo>
                <a:lnTo>
                  <a:pt x="4441372" y="5863771"/>
                </a:lnTo>
                <a:lnTo>
                  <a:pt x="4441372" y="172856"/>
                </a:lnTo>
                <a:cubicBezTo>
                  <a:pt x="4441372" y="77390"/>
                  <a:pt x="4363982" y="0"/>
                  <a:pt x="4268516" y="0"/>
                </a:cubicBezTo>
                <a:lnTo>
                  <a:pt x="0" y="0"/>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 name="Rectangle: Rounded Corners 20">
            <a:extLst>
              <a:ext uri="{FF2B5EF4-FFF2-40B4-BE49-F238E27FC236}">
                <a16:creationId xmlns:a16="http://schemas.microsoft.com/office/drawing/2014/main" id="{CC4CF71A-EAD5-4722-5C2A-DB28A6C9251D}"/>
              </a:ext>
              <a:ext uri="{C183D7F6-B498-43B3-948B-1728B52AA6E4}">
                <adec:decorative xmlns:adec="http://schemas.microsoft.com/office/drawing/2017/decorative" val="1"/>
              </a:ext>
            </a:extLst>
          </p:cNvPr>
          <p:cNvSpPr/>
          <p:nvPr/>
        </p:nvSpPr>
        <p:spPr bwMode="auto">
          <a:xfrm>
            <a:off x="640540" y="1318623"/>
            <a:ext cx="745015" cy="45720"/>
          </a:xfrm>
          <a:prstGeom prst="roundRect">
            <a:avLst>
              <a:gd name="adj" fmla="val 500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77D542BA-C632-FD2D-F2E5-95E83D21AA4C}"/>
              </a:ext>
              <a:ext uri="{C183D7F6-B498-43B3-948B-1728B52AA6E4}">
                <adec:decorative xmlns:adec="http://schemas.microsoft.com/office/drawing/2017/decorative" val="1"/>
              </a:ext>
            </a:extLst>
          </p:cNvPr>
          <p:cNvSpPr>
            <a:spLocks/>
          </p:cNvSpPr>
          <p:nvPr/>
        </p:nvSpPr>
        <p:spPr bwMode="auto">
          <a:xfrm>
            <a:off x="4049792" y="595313"/>
            <a:ext cx="7556422" cy="5643562"/>
          </a:xfrm>
          <a:prstGeom prst="roundRect">
            <a:avLst>
              <a:gd name="adj" fmla="val 2731"/>
            </a:avLst>
          </a:prstGeom>
          <a:solidFill>
            <a:schemeClr val="accent4"/>
          </a:solidFill>
          <a:ln w="63500">
            <a:solidFill>
              <a:schemeClr val="bg1">
                <a:alpha val="88000"/>
              </a:schemeClr>
            </a:solidFill>
          </a:ln>
          <a:effectLst>
            <a:outerShdw blurRad="50800" dist="38100" dir="8100000" algn="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mn-cs"/>
            </a:endParaRPr>
          </a:p>
        </p:txBody>
      </p:sp>
      <p:cxnSp>
        <p:nvCxnSpPr>
          <p:cNvPr id="37" name="Straight Connector 36">
            <a:extLst>
              <a:ext uri="{FF2B5EF4-FFF2-40B4-BE49-F238E27FC236}">
                <a16:creationId xmlns:a16="http://schemas.microsoft.com/office/drawing/2014/main" id="{F4F9C1A1-E760-A6F0-C36A-6CC69A63ABF6}"/>
              </a:ext>
              <a:ext uri="{C183D7F6-B498-43B3-948B-1728B52AA6E4}">
                <adec:decorative xmlns:adec="http://schemas.microsoft.com/office/drawing/2017/decorative" val="1"/>
              </a:ext>
            </a:extLst>
          </p:cNvPr>
          <p:cNvCxnSpPr>
            <a:cxnSpLocks/>
          </p:cNvCxnSpPr>
          <p:nvPr/>
        </p:nvCxnSpPr>
        <p:spPr>
          <a:xfrm>
            <a:off x="5080069" y="2863680"/>
            <a:ext cx="6280431"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8F343A-3B32-5E95-A382-B9605A208A6D}"/>
              </a:ext>
              <a:ext uri="{C183D7F6-B498-43B3-948B-1728B52AA6E4}">
                <adec:decorative xmlns:adec="http://schemas.microsoft.com/office/drawing/2017/decorative" val="1"/>
              </a:ext>
            </a:extLst>
          </p:cNvPr>
          <p:cNvCxnSpPr>
            <a:cxnSpLocks/>
          </p:cNvCxnSpPr>
          <p:nvPr/>
        </p:nvCxnSpPr>
        <p:spPr>
          <a:xfrm>
            <a:off x="5080069" y="5159453"/>
            <a:ext cx="6280431"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643573E-0C24-C395-4510-D2351E81DE91}"/>
              </a:ext>
              <a:ext uri="{C183D7F6-B498-43B3-948B-1728B52AA6E4}">
                <adec:decorative xmlns:adec="http://schemas.microsoft.com/office/drawing/2017/decorative" val="1"/>
              </a:ext>
            </a:extLst>
          </p:cNvPr>
          <p:cNvSpPr>
            <a:spLocks/>
          </p:cNvSpPr>
          <p:nvPr/>
        </p:nvSpPr>
        <p:spPr bwMode="auto">
          <a:xfrm>
            <a:off x="4295506" y="1123309"/>
            <a:ext cx="580684" cy="580682"/>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67" name="Graphic 65">
            <a:extLst>
              <a:ext uri="{FF2B5EF4-FFF2-40B4-BE49-F238E27FC236}">
                <a16:creationId xmlns:a16="http://schemas.microsoft.com/office/drawing/2014/main" id="{36D33578-EA7D-8B07-BA60-1D2997DE1C89}"/>
              </a:ext>
              <a:ext uri="{C183D7F6-B498-43B3-948B-1728B52AA6E4}">
                <adec:decorative xmlns:adec="http://schemas.microsoft.com/office/drawing/2017/decorative" val="1"/>
              </a:ext>
            </a:extLst>
          </p:cNvPr>
          <p:cNvSpPr>
            <a:spLocks noChangeAspect="1"/>
          </p:cNvSpPr>
          <p:nvPr/>
        </p:nvSpPr>
        <p:spPr>
          <a:xfrm>
            <a:off x="659726" y="502444"/>
            <a:ext cx="706642" cy="700144"/>
          </a:xfrm>
          <a:custGeom>
            <a:avLst/>
            <a:gdLst>
              <a:gd name="connsiteX0" fmla="*/ 138114 w 198258"/>
              <a:gd name="connsiteY0" fmla="*/ 0 h 196435"/>
              <a:gd name="connsiteX1" fmla="*/ 85727 w 198258"/>
              <a:gd name="connsiteY1" fmla="*/ 52388 h 196435"/>
              <a:gd name="connsiteX2" fmla="*/ 87176 w 198258"/>
              <a:gd name="connsiteY2" fmla="*/ 64665 h 196435"/>
              <a:gd name="connsiteX3" fmla="*/ 8010 w 198258"/>
              <a:gd name="connsiteY3" fmla="*/ 143830 h 196435"/>
              <a:gd name="connsiteX4" fmla="*/ 8010 w 198258"/>
              <a:gd name="connsiteY4" fmla="*/ 182508 h 196435"/>
              <a:gd name="connsiteX5" fmla="*/ 46688 w 198258"/>
              <a:gd name="connsiteY5" fmla="*/ 182508 h 196435"/>
              <a:gd name="connsiteX6" fmla="*/ 85873 w 198258"/>
              <a:gd name="connsiteY6" fmla="*/ 143324 h 196435"/>
              <a:gd name="connsiteX7" fmla="*/ 97036 w 198258"/>
              <a:gd name="connsiteY7" fmla="*/ 111955 h 196435"/>
              <a:gd name="connsiteX8" fmla="*/ 36585 w 198258"/>
              <a:gd name="connsiteY8" fmla="*/ 172405 h 196435"/>
              <a:gd name="connsiteX9" fmla="*/ 18113 w 198258"/>
              <a:gd name="connsiteY9" fmla="*/ 172405 h 196435"/>
              <a:gd name="connsiteX10" fmla="*/ 18113 w 198258"/>
              <a:gd name="connsiteY10" fmla="*/ 153933 h 196435"/>
              <a:gd name="connsiteX11" fmla="*/ 100249 w 198258"/>
              <a:gd name="connsiteY11" fmla="*/ 71798 h 196435"/>
              <a:gd name="connsiteX12" fmla="*/ 101972 w 198258"/>
              <a:gd name="connsiteY12" fmla="*/ 64481 h 196435"/>
              <a:gd name="connsiteX13" fmla="*/ 100014 w 198258"/>
              <a:gd name="connsiteY13" fmla="*/ 52388 h 196435"/>
              <a:gd name="connsiteX14" fmla="*/ 138114 w 198258"/>
              <a:gd name="connsiteY14" fmla="*/ 14288 h 196435"/>
              <a:gd name="connsiteX15" fmla="*/ 142097 w 198258"/>
              <a:gd name="connsiteY15" fmla="*/ 14493 h 196435"/>
              <a:gd name="connsiteX16" fmla="*/ 124527 w 198258"/>
              <a:gd name="connsiteY16" fmla="*/ 32062 h 196435"/>
              <a:gd name="connsiteX17" fmla="*/ 124527 w 198258"/>
              <a:gd name="connsiteY17" fmla="*/ 48900 h 196435"/>
              <a:gd name="connsiteX18" fmla="*/ 141604 w 198258"/>
              <a:gd name="connsiteY18" fmla="*/ 65978 h 196435"/>
              <a:gd name="connsiteX19" fmla="*/ 158443 w 198258"/>
              <a:gd name="connsiteY19" fmla="*/ 65978 h 196435"/>
              <a:gd name="connsiteX20" fmla="*/ 176010 w 198258"/>
              <a:gd name="connsiteY20" fmla="*/ 48410 h 196435"/>
              <a:gd name="connsiteX21" fmla="*/ 176214 w 198258"/>
              <a:gd name="connsiteY21" fmla="*/ 52388 h 196435"/>
              <a:gd name="connsiteX22" fmla="*/ 155623 w 198258"/>
              <a:gd name="connsiteY22" fmla="*/ 86236 h 196435"/>
              <a:gd name="connsiteX23" fmla="*/ 173244 w 198258"/>
              <a:gd name="connsiteY23" fmla="*/ 91251 h 196435"/>
              <a:gd name="connsiteX24" fmla="*/ 190502 w 198258"/>
              <a:gd name="connsiteY24" fmla="*/ 52388 h 196435"/>
              <a:gd name="connsiteX25" fmla="*/ 186292 w 198258"/>
              <a:gd name="connsiteY25" fmla="*/ 31780 h 196435"/>
              <a:gd name="connsiteX26" fmla="*/ 181077 w 198258"/>
              <a:gd name="connsiteY26" fmla="*/ 27578 h 196435"/>
              <a:gd name="connsiteX27" fmla="*/ 174673 w 198258"/>
              <a:gd name="connsiteY27" fmla="*/ 29541 h 196435"/>
              <a:gd name="connsiteX28" fmla="*/ 150024 w 198258"/>
              <a:gd name="connsiteY28" fmla="*/ 54191 h 196435"/>
              <a:gd name="connsiteX29" fmla="*/ 136313 w 198258"/>
              <a:gd name="connsiteY29" fmla="*/ 40481 h 196435"/>
              <a:gd name="connsiteX30" fmla="*/ 160964 w 198258"/>
              <a:gd name="connsiteY30" fmla="*/ 15830 h 196435"/>
              <a:gd name="connsiteX31" fmla="*/ 162928 w 198258"/>
              <a:gd name="connsiteY31" fmla="*/ 9427 h 196435"/>
              <a:gd name="connsiteX32" fmla="*/ 158726 w 198258"/>
              <a:gd name="connsiteY32" fmla="*/ 4212 h 196435"/>
              <a:gd name="connsiteX33" fmla="*/ 138114 w 198258"/>
              <a:gd name="connsiteY33" fmla="*/ 0 h 196435"/>
              <a:gd name="connsiteX34" fmla="*/ 116940 w 198258"/>
              <a:gd name="connsiteY34" fmla="*/ 114068 h 196435"/>
              <a:gd name="connsiteX35" fmla="*/ 103213 w 198258"/>
              <a:gd name="connsiteY35" fmla="*/ 137844 h 196435"/>
              <a:gd name="connsiteX36" fmla="*/ 97648 w 198258"/>
              <a:gd name="connsiteY36" fmla="*/ 139221 h 196435"/>
              <a:gd name="connsiteX37" fmla="*/ 96999 w 198258"/>
              <a:gd name="connsiteY37" fmla="*/ 147638 h 196435"/>
              <a:gd name="connsiteX38" fmla="*/ 97709 w 198258"/>
              <a:gd name="connsiteY38" fmla="*/ 156434 h 196435"/>
              <a:gd name="connsiteX39" fmla="*/ 102847 w 198258"/>
              <a:gd name="connsiteY39" fmla="*/ 157671 h 196435"/>
              <a:gd name="connsiteX40" fmla="*/ 116658 w 198258"/>
              <a:gd name="connsiteY40" fmla="*/ 181584 h 196435"/>
              <a:gd name="connsiteX41" fmla="*/ 114884 w 198258"/>
              <a:gd name="connsiteY41" fmla="*/ 187596 h 196435"/>
              <a:gd name="connsiteX42" fmla="*/ 129021 w 198258"/>
              <a:gd name="connsiteY42" fmla="*/ 196374 h 196435"/>
              <a:gd name="connsiteX43" fmla="*/ 133720 w 198258"/>
              <a:gd name="connsiteY43" fmla="*/ 191433 h 196435"/>
              <a:gd name="connsiteX44" fmla="*/ 161334 w 198258"/>
              <a:gd name="connsiteY44" fmla="*/ 191438 h 196435"/>
              <a:gd name="connsiteX45" fmla="*/ 166084 w 198258"/>
              <a:gd name="connsiteY45" fmla="*/ 196436 h 196435"/>
              <a:gd name="connsiteX46" fmla="*/ 180207 w 198258"/>
              <a:gd name="connsiteY46" fmla="*/ 187741 h 196435"/>
              <a:gd name="connsiteX47" fmla="*/ 178321 w 198258"/>
              <a:gd name="connsiteY47" fmla="*/ 181207 h 196435"/>
              <a:gd name="connsiteX48" fmla="*/ 192049 w 198258"/>
              <a:gd name="connsiteY48" fmla="*/ 157431 h 196435"/>
              <a:gd name="connsiteX49" fmla="*/ 197609 w 198258"/>
              <a:gd name="connsiteY49" fmla="*/ 156056 h 196435"/>
              <a:gd name="connsiteX50" fmla="*/ 198258 w 198258"/>
              <a:gd name="connsiteY50" fmla="*/ 147638 h 196435"/>
              <a:gd name="connsiteX51" fmla="*/ 197548 w 198258"/>
              <a:gd name="connsiteY51" fmla="*/ 138840 h 196435"/>
              <a:gd name="connsiteX52" fmla="*/ 192414 w 198258"/>
              <a:gd name="connsiteY52" fmla="*/ 137604 h 196435"/>
              <a:gd name="connsiteX53" fmla="*/ 178603 w 198258"/>
              <a:gd name="connsiteY53" fmla="*/ 113692 h 196435"/>
              <a:gd name="connsiteX54" fmla="*/ 180376 w 198258"/>
              <a:gd name="connsiteY54" fmla="*/ 107683 h 196435"/>
              <a:gd name="connsiteX55" fmla="*/ 166239 w 198258"/>
              <a:gd name="connsiteY55" fmla="*/ 98903 h 196435"/>
              <a:gd name="connsiteX56" fmla="*/ 161542 w 198258"/>
              <a:gd name="connsiteY56" fmla="*/ 103843 h 196435"/>
              <a:gd name="connsiteX57" fmla="*/ 133928 w 198258"/>
              <a:gd name="connsiteY57" fmla="*/ 103838 h 196435"/>
              <a:gd name="connsiteX58" fmla="*/ 129177 w 198258"/>
              <a:gd name="connsiteY58" fmla="*/ 98838 h 196435"/>
              <a:gd name="connsiteX59" fmla="*/ 115053 w 198258"/>
              <a:gd name="connsiteY59" fmla="*/ 107532 h 196435"/>
              <a:gd name="connsiteX60" fmla="*/ 116940 w 198258"/>
              <a:gd name="connsiteY60" fmla="*/ 114068 h 196435"/>
              <a:gd name="connsiteX61" fmla="*/ 147629 w 198258"/>
              <a:gd name="connsiteY61" fmla="*/ 161926 h 196435"/>
              <a:gd name="connsiteX62" fmla="*/ 133821 w 198258"/>
              <a:gd name="connsiteY62" fmla="*/ 147638 h 196435"/>
              <a:gd name="connsiteX63" fmla="*/ 147629 w 198258"/>
              <a:gd name="connsiteY63" fmla="*/ 133351 h 196435"/>
              <a:gd name="connsiteX64" fmla="*/ 161436 w 198258"/>
              <a:gd name="connsiteY64" fmla="*/ 147638 h 196435"/>
              <a:gd name="connsiteX65" fmla="*/ 147629 w 198258"/>
              <a:gd name="connsiteY65" fmla="*/ 161926 h 19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8258" h="196435">
                <a:moveTo>
                  <a:pt x="138114" y="0"/>
                </a:moveTo>
                <a:cubicBezTo>
                  <a:pt x="109182" y="0"/>
                  <a:pt x="85727" y="23455"/>
                  <a:pt x="85727" y="52388"/>
                </a:cubicBezTo>
                <a:cubicBezTo>
                  <a:pt x="85727" y="56609"/>
                  <a:pt x="86228" y="60721"/>
                  <a:pt x="87176" y="64665"/>
                </a:cubicBezTo>
                <a:lnTo>
                  <a:pt x="8010" y="143830"/>
                </a:lnTo>
                <a:cubicBezTo>
                  <a:pt x="-2670" y="154511"/>
                  <a:pt x="-2670" y="171827"/>
                  <a:pt x="8010" y="182508"/>
                </a:cubicBezTo>
                <a:cubicBezTo>
                  <a:pt x="18691" y="193189"/>
                  <a:pt x="36008" y="193189"/>
                  <a:pt x="46688" y="182508"/>
                </a:cubicBezTo>
                <a:lnTo>
                  <a:pt x="85873" y="143324"/>
                </a:lnTo>
                <a:cubicBezTo>
                  <a:pt x="86674" y="131690"/>
                  <a:pt x="90688" y="120940"/>
                  <a:pt x="97036" y="111955"/>
                </a:cubicBezTo>
                <a:lnTo>
                  <a:pt x="36585" y="172405"/>
                </a:lnTo>
                <a:cubicBezTo>
                  <a:pt x="31485" y="177506"/>
                  <a:pt x="23214" y="177506"/>
                  <a:pt x="18113" y="172405"/>
                </a:cubicBezTo>
                <a:cubicBezTo>
                  <a:pt x="13012" y="167305"/>
                  <a:pt x="13012" y="159034"/>
                  <a:pt x="18113" y="153933"/>
                </a:cubicBezTo>
                <a:lnTo>
                  <a:pt x="100249" y="71798"/>
                </a:lnTo>
                <a:cubicBezTo>
                  <a:pt x="102163" y="69883"/>
                  <a:pt x="102831" y="67049"/>
                  <a:pt x="101972" y="64481"/>
                </a:cubicBezTo>
                <a:cubicBezTo>
                  <a:pt x="100704" y="60690"/>
                  <a:pt x="100014" y="56627"/>
                  <a:pt x="100014" y="52388"/>
                </a:cubicBezTo>
                <a:cubicBezTo>
                  <a:pt x="100014" y="31345"/>
                  <a:pt x="117073" y="14288"/>
                  <a:pt x="138114" y="14288"/>
                </a:cubicBezTo>
                <a:cubicBezTo>
                  <a:pt x="139460" y="14288"/>
                  <a:pt x="140789" y="14357"/>
                  <a:pt x="142097" y="14493"/>
                </a:cubicBezTo>
                <a:lnTo>
                  <a:pt x="124527" y="32062"/>
                </a:lnTo>
                <a:cubicBezTo>
                  <a:pt x="119877" y="36712"/>
                  <a:pt x="119877" y="44251"/>
                  <a:pt x="124527" y="48900"/>
                </a:cubicBezTo>
                <a:lnTo>
                  <a:pt x="141604" y="65978"/>
                </a:lnTo>
                <a:cubicBezTo>
                  <a:pt x="146254" y="70627"/>
                  <a:pt x="153793" y="70627"/>
                  <a:pt x="158443" y="65978"/>
                </a:cubicBezTo>
                <a:lnTo>
                  <a:pt x="176010" y="48410"/>
                </a:lnTo>
                <a:cubicBezTo>
                  <a:pt x="176145" y="49716"/>
                  <a:pt x="176214" y="51043"/>
                  <a:pt x="176214" y="52388"/>
                </a:cubicBezTo>
                <a:cubicBezTo>
                  <a:pt x="176214" y="67117"/>
                  <a:pt x="167856" y="79895"/>
                  <a:pt x="155623" y="86236"/>
                </a:cubicBezTo>
                <a:cubicBezTo>
                  <a:pt x="161832" y="87035"/>
                  <a:pt x="167752" y="88754"/>
                  <a:pt x="173244" y="91251"/>
                </a:cubicBezTo>
                <a:cubicBezTo>
                  <a:pt x="183843" y="81665"/>
                  <a:pt x="190502" y="67804"/>
                  <a:pt x="190502" y="52388"/>
                </a:cubicBezTo>
                <a:cubicBezTo>
                  <a:pt x="190502" y="45085"/>
                  <a:pt x="189004" y="38115"/>
                  <a:pt x="186292" y="31780"/>
                </a:cubicBezTo>
                <a:cubicBezTo>
                  <a:pt x="185358" y="29601"/>
                  <a:pt x="183405" y="28026"/>
                  <a:pt x="181077" y="27578"/>
                </a:cubicBezTo>
                <a:cubicBezTo>
                  <a:pt x="178749" y="27129"/>
                  <a:pt x="176350" y="27865"/>
                  <a:pt x="174673" y="29541"/>
                </a:cubicBezTo>
                <a:lnTo>
                  <a:pt x="150024" y="54191"/>
                </a:lnTo>
                <a:lnTo>
                  <a:pt x="136313" y="40481"/>
                </a:lnTo>
                <a:lnTo>
                  <a:pt x="160964" y="15830"/>
                </a:lnTo>
                <a:cubicBezTo>
                  <a:pt x="162640" y="14154"/>
                  <a:pt x="163377" y="11755"/>
                  <a:pt x="162928" y="9427"/>
                </a:cubicBezTo>
                <a:cubicBezTo>
                  <a:pt x="162479" y="7099"/>
                  <a:pt x="160905" y="5146"/>
                  <a:pt x="158726" y="4212"/>
                </a:cubicBezTo>
                <a:cubicBezTo>
                  <a:pt x="152390" y="1499"/>
                  <a:pt x="145418" y="0"/>
                  <a:pt x="138114" y="0"/>
                </a:cubicBezTo>
                <a:close/>
                <a:moveTo>
                  <a:pt x="116940" y="114068"/>
                </a:moveTo>
                <a:cubicBezTo>
                  <a:pt x="119939" y="124453"/>
                  <a:pt x="113706" y="135248"/>
                  <a:pt x="103213" y="137844"/>
                </a:cubicBezTo>
                <a:lnTo>
                  <a:pt x="97648" y="139221"/>
                </a:lnTo>
                <a:cubicBezTo>
                  <a:pt x="97221" y="141962"/>
                  <a:pt x="96999" y="144772"/>
                  <a:pt x="96999" y="147638"/>
                </a:cubicBezTo>
                <a:cubicBezTo>
                  <a:pt x="96999" y="150635"/>
                  <a:pt x="97242" y="153573"/>
                  <a:pt x="97709" y="156434"/>
                </a:cubicBezTo>
                <a:lnTo>
                  <a:pt x="102847" y="157671"/>
                </a:lnTo>
                <a:cubicBezTo>
                  <a:pt x="113445" y="160223"/>
                  <a:pt x="119744" y="171129"/>
                  <a:pt x="116658" y="181584"/>
                </a:cubicBezTo>
                <a:lnTo>
                  <a:pt x="114884" y="187596"/>
                </a:lnTo>
                <a:cubicBezTo>
                  <a:pt x="119067" y="191270"/>
                  <a:pt x="123834" y="194252"/>
                  <a:pt x="129021" y="196374"/>
                </a:cubicBezTo>
                <a:lnTo>
                  <a:pt x="133720" y="191433"/>
                </a:lnTo>
                <a:cubicBezTo>
                  <a:pt x="141230" y="183534"/>
                  <a:pt x="153825" y="183536"/>
                  <a:pt x="161334" y="191438"/>
                </a:cubicBezTo>
                <a:lnTo>
                  <a:pt x="166084" y="196436"/>
                </a:lnTo>
                <a:cubicBezTo>
                  <a:pt x="171260" y="194339"/>
                  <a:pt x="176023" y="191384"/>
                  <a:pt x="180207" y="187741"/>
                </a:cubicBezTo>
                <a:lnTo>
                  <a:pt x="178321" y="181207"/>
                </a:lnTo>
                <a:cubicBezTo>
                  <a:pt x="175323" y="170823"/>
                  <a:pt x="181556" y="160027"/>
                  <a:pt x="192049" y="157431"/>
                </a:cubicBezTo>
                <a:lnTo>
                  <a:pt x="197609" y="156056"/>
                </a:lnTo>
                <a:cubicBezTo>
                  <a:pt x="198036" y="153315"/>
                  <a:pt x="198258" y="150504"/>
                  <a:pt x="198258" y="147638"/>
                </a:cubicBezTo>
                <a:cubicBezTo>
                  <a:pt x="198258" y="144640"/>
                  <a:pt x="198015" y="141701"/>
                  <a:pt x="197548" y="138840"/>
                </a:cubicBezTo>
                <a:lnTo>
                  <a:pt x="192414" y="137604"/>
                </a:lnTo>
                <a:cubicBezTo>
                  <a:pt x="181817" y="135052"/>
                  <a:pt x="175518" y="124146"/>
                  <a:pt x="178603" y="113692"/>
                </a:cubicBezTo>
                <a:lnTo>
                  <a:pt x="180376" y="107683"/>
                </a:lnTo>
                <a:cubicBezTo>
                  <a:pt x="176193" y="104009"/>
                  <a:pt x="171426" y="101026"/>
                  <a:pt x="166239" y="98903"/>
                </a:cubicBezTo>
                <a:lnTo>
                  <a:pt x="161542" y="103843"/>
                </a:lnTo>
                <a:cubicBezTo>
                  <a:pt x="154032" y="111741"/>
                  <a:pt x="141437" y="111739"/>
                  <a:pt x="133928" y="103838"/>
                </a:cubicBezTo>
                <a:lnTo>
                  <a:pt x="129177" y="98838"/>
                </a:lnTo>
                <a:cubicBezTo>
                  <a:pt x="124000" y="100935"/>
                  <a:pt x="119238" y="103890"/>
                  <a:pt x="115053" y="107532"/>
                </a:cubicBezTo>
                <a:lnTo>
                  <a:pt x="116940" y="114068"/>
                </a:lnTo>
                <a:close/>
                <a:moveTo>
                  <a:pt x="147629" y="161926"/>
                </a:moveTo>
                <a:cubicBezTo>
                  <a:pt x="140002" y="161926"/>
                  <a:pt x="133821" y="155529"/>
                  <a:pt x="133821" y="147638"/>
                </a:cubicBezTo>
                <a:cubicBezTo>
                  <a:pt x="133821" y="139747"/>
                  <a:pt x="140002" y="133351"/>
                  <a:pt x="147629" y="133351"/>
                </a:cubicBezTo>
                <a:cubicBezTo>
                  <a:pt x="155255" y="133351"/>
                  <a:pt x="161436" y="139747"/>
                  <a:pt x="161436" y="147638"/>
                </a:cubicBezTo>
                <a:cubicBezTo>
                  <a:pt x="161436" y="155529"/>
                  <a:pt x="155255" y="161926"/>
                  <a:pt x="147629" y="161926"/>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5" name="Title 4">
            <a:extLst>
              <a:ext uri="{FF2B5EF4-FFF2-40B4-BE49-F238E27FC236}">
                <a16:creationId xmlns:a16="http://schemas.microsoft.com/office/drawing/2014/main" id="{A9D1E0EC-F45B-F151-A2C3-0D864F5CCA76}"/>
              </a:ext>
            </a:extLst>
          </p:cNvPr>
          <p:cNvSpPr>
            <a:spLocks noGrp="1"/>
          </p:cNvSpPr>
          <p:nvPr>
            <p:ph type="title"/>
          </p:nvPr>
        </p:nvSpPr>
        <p:spPr>
          <a:xfrm>
            <a:off x="588263" y="1522809"/>
            <a:ext cx="2775650" cy="553998"/>
          </a:xfrm>
        </p:spPr>
        <p:txBody>
          <a:bodyPr vert="horz" wrap="square" lIns="0" tIns="0" rIns="0" bIns="0" rtlCol="0" anchor="t">
            <a:spAutoFit/>
          </a:bodyPr>
          <a:lstStyle/>
          <a:p>
            <a:pPr>
              <a:buSzPct val="90000"/>
            </a:pPr>
            <a:r>
              <a:rPr lang="en-US" sz="3600" dirty="0">
                <a:solidFill>
                  <a:schemeClr val="bg1"/>
                </a:solidFill>
                <a:ea typeface="+mj-ea"/>
                <a:cs typeface="+mj-cs"/>
              </a:rPr>
              <a:t>Resources</a:t>
            </a:r>
          </a:p>
        </p:txBody>
      </p:sp>
      <p:sp>
        <p:nvSpPr>
          <p:cNvPr id="73" name="Graphic 71">
            <a:extLst>
              <a:ext uri="{FF2B5EF4-FFF2-40B4-BE49-F238E27FC236}">
                <a16:creationId xmlns:a16="http://schemas.microsoft.com/office/drawing/2014/main" id="{60669599-F813-7CCF-3B35-0B4979B5D41B}"/>
              </a:ext>
              <a:ext uri="{C183D7F6-B498-43B3-948B-1728B52AA6E4}">
                <adec:decorative xmlns:adec="http://schemas.microsoft.com/office/drawing/2017/decorative" val="1"/>
              </a:ext>
            </a:extLst>
          </p:cNvPr>
          <p:cNvSpPr>
            <a:spLocks noChangeAspect="1"/>
          </p:cNvSpPr>
          <p:nvPr/>
        </p:nvSpPr>
        <p:spPr>
          <a:xfrm>
            <a:off x="4468109" y="1276490"/>
            <a:ext cx="235479" cy="274320"/>
          </a:xfrm>
          <a:custGeom>
            <a:avLst/>
            <a:gdLst>
              <a:gd name="connsiteX0" fmla="*/ 126211 w 164311"/>
              <a:gd name="connsiteY0" fmla="*/ 7144 h 191413"/>
              <a:gd name="connsiteX1" fmla="*/ 119067 w 164311"/>
              <a:gd name="connsiteY1" fmla="*/ 0 h 191413"/>
              <a:gd name="connsiteX2" fmla="*/ 111924 w 164311"/>
              <a:gd name="connsiteY2" fmla="*/ 7144 h 191413"/>
              <a:gd name="connsiteX3" fmla="*/ 111924 w 164311"/>
              <a:gd name="connsiteY3" fmla="*/ 78581 h 191413"/>
              <a:gd name="connsiteX4" fmla="*/ 119067 w 164311"/>
              <a:gd name="connsiteY4" fmla="*/ 85725 h 191413"/>
              <a:gd name="connsiteX5" fmla="*/ 126211 w 164311"/>
              <a:gd name="connsiteY5" fmla="*/ 78581 h 191413"/>
              <a:gd name="connsiteX6" fmla="*/ 126211 w 164311"/>
              <a:gd name="connsiteY6" fmla="*/ 7144 h 191413"/>
              <a:gd name="connsiteX7" fmla="*/ 164311 w 164311"/>
              <a:gd name="connsiteY7" fmla="*/ 7144 h 191413"/>
              <a:gd name="connsiteX8" fmla="*/ 157167 w 164311"/>
              <a:gd name="connsiteY8" fmla="*/ 0 h 191413"/>
              <a:gd name="connsiteX9" fmla="*/ 150024 w 164311"/>
              <a:gd name="connsiteY9" fmla="*/ 7144 h 191413"/>
              <a:gd name="connsiteX10" fmla="*/ 150024 w 164311"/>
              <a:gd name="connsiteY10" fmla="*/ 78581 h 191413"/>
              <a:gd name="connsiteX11" fmla="*/ 157167 w 164311"/>
              <a:gd name="connsiteY11" fmla="*/ 85725 h 191413"/>
              <a:gd name="connsiteX12" fmla="*/ 164311 w 164311"/>
              <a:gd name="connsiteY12" fmla="*/ 78581 h 191413"/>
              <a:gd name="connsiteX13" fmla="*/ 164311 w 164311"/>
              <a:gd name="connsiteY13" fmla="*/ 7144 h 191413"/>
              <a:gd name="connsiteX14" fmla="*/ 77891 w 164311"/>
              <a:gd name="connsiteY14" fmla="*/ 34562 h 191413"/>
              <a:gd name="connsiteX15" fmla="*/ 69302 w 164311"/>
              <a:gd name="connsiteY15" fmla="*/ 15458 h 191413"/>
              <a:gd name="connsiteX16" fmla="*/ 37852 w 164311"/>
              <a:gd name="connsiteY16" fmla="*/ 1119 h 191413"/>
              <a:gd name="connsiteX17" fmla="*/ 26736 w 164311"/>
              <a:gd name="connsiteY17" fmla="*/ 4469 h 191413"/>
              <a:gd name="connsiteX18" fmla="*/ 24771 w 164311"/>
              <a:gd name="connsiteY18" fmla="*/ 5124 h 191413"/>
              <a:gd name="connsiteX19" fmla="*/ 2462 w 164311"/>
              <a:gd name="connsiteY19" fmla="*/ 29730 h 191413"/>
              <a:gd name="connsiteX20" fmla="*/ 24138 w 164311"/>
              <a:gd name="connsiteY20" fmla="*/ 124147 h 191413"/>
              <a:gd name="connsiteX21" fmla="*/ 94959 w 164311"/>
              <a:gd name="connsiteY21" fmla="*/ 190098 h 191413"/>
              <a:gd name="connsiteX22" fmla="*/ 129123 w 164311"/>
              <a:gd name="connsiteY22" fmla="*/ 181628 h 191413"/>
              <a:gd name="connsiteX23" fmla="*/ 137566 w 164311"/>
              <a:gd name="connsiteY23" fmla="*/ 173633 h 191413"/>
              <a:gd name="connsiteX24" fmla="*/ 140796 w 164311"/>
              <a:gd name="connsiteY24" fmla="*/ 139288 h 191413"/>
              <a:gd name="connsiteX25" fmla="*/ 128597 w 164311"/>
              <a:gd name="connsiteY25" fmla="*/ 122381 h 191413"/>
              <a:gd name="connsiteX26" fmla="*/ 99697 w 164311"/>
              <a:gd name="connsiteY26" fmla="*/ 112659 h 191413"/>
              <a:gd name="connsiteX27" fmla="*/ 80548 w 164311"/>
              <a:gd name="connsiteY27" fmla="*/ 118513 h 191413"/>
              <a:gd name="connsiteX28" fmla="*/ 76432 w 164311"/>
              <a:gd name="connsiteY28" fmla="*/ 116187 h 191413"/>
              <a:gd name="connsiteX29" fmla="*/ 64938 w 164311"/>
              <a:gd name="connsiteY29" fmla="*/ 100592 h 191413"/>
              <a:gd name="connsiteX30" fmla="*/ 56888 w 164311"/>
              <a:gd name="connsiteY30" fmla="*/ 79209 h 191413"/>
              <a:gd name="connsiteX31" fmla="*/ 57631 w 164311"/>
              <a:gd name="connsiteY31" fmla="*/ 77732 h 191413"/>
              <a:gd name="connsiteX32" fmla="*/ 71864 w 164311"/>
              <a:gd name="connsiteY32" fmla="*/ 64459 h 191413"/>
              <a:gd name="connsiteX33" fmla="*/ 77891 w 164311"/>
              <a:gd name="connsiteY33" fmla="*/ 34562 h 191413"/>
              <a:gd name="connsiteX34" fmla="*/ 30859 w 164311"/>
              <a:gd name="connsiteY34" fmla="*/ 18149 h 191413"/>
              <a:gd name="connsiteX35" fmla="*/ 41975 w 164311"/>
              <a:gd name="connsiteY35" fmla="*/ 14798 h 191413"/>
              <a:gd name="connsiteX36" fmla="*/ 56271 w 164311"/>
              <a:gd name="connsiteY36" fmla="*/ 21316 h 191413"/>
              <a:gd name="connsiteX37" fmla="*/ 64859 w 164311"/>
              <a:gd name="connsiteY37" fmla="*/ 40421 h 191413"/>
              <a:gd name="connsiteX38" fmla="*/ 62120 w 164311"/>
              <a:gd name="connsiteY38" fmla="*/ 54010 h 191413"/>
              <a:gd name="connsiteX39" fmla="*/ 47887 w 164311"/>
              <a:gd name="connsiteY39" fmla="*/ 67283 h 191413"/>
              <a:gd name="connsiteX40" fmla="*/ 42689 w 164311"/>
              <a:gd name="connsiteY40" fmla="*/ 77623 h 191413"/>
              <a:gd name="connsiteX41" fmla="*/ 52565 w 164311"/>
              <a:gd name="connsiteY41" fmla="*/ 107735 h 191413"/>
              <a:gd name="connsiteX42" fmla="*/ 84678 w 164311"/>
              <a:gd name="connsiteY42" fmla="*/ 132191 h 191413"/>
              <a:gd name="connsiteX43" fmla="*/ 103874 w 164311"/>
              <a:gd name="connsiteY43" fmla="*/ 126322 h 191413"/>
              <a:gd name="connsiteX44" fmla="*/ 117011 w 164311"/>
              <a:gd name="connsiteY44" fmla="*/ 130741 h 191413"/>
              <a:gd name="connsiteX45" fmla="*/ 129209 w 164311"/>
              <a:gd name="connsiteY45" fmla="*/ 147648 h 191413"/>
              <a:gd name="connsiteX46" fmla="*/ 127741 w 164311"/>
              <a:gd name="connsiteY46" fmla="*/ 163259 h 191413"/>
              <a:gd name="connsiteX47" fmla="*/ 119299 w 164311"/>
              <a:gd name="connsiteY47" fmla="*/ 171255 h 191413"/>
              <a:gd name="connsiteX48" fmla="*/ 98800 w 164311"/>
              <a:gd name="connsiteY48" fmla="*/ 176336 h 191413"/>
              <a:gd name="connsiteX49" fmla="*/ 36512 w 164311"/>
              <a:gd name="connsiteY49" fmla="*/ 117003 h 191413"/>
              <a:gd name="connsiteX50" fmla="*/ 16295 w 164311"/>
              <a:gd name="connsiteY50" fmla="*/ 33305 h 191413"/>
              <a:gd name="connsiteX51" fmla="*/ 29349 w 164311"/>
              <a:gd name="connsiteY51" fmla="*/ 18666 h 191413"/>
              <a:gd name="connsiteX52" fmla="*/ 30859 w 164311"/>
              <a:gd name="connsiteY52" fmla="*/ 18149 h 19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4311" h="191413">
                <a:moveTo>
                  <a:pt x="126211" y="7144"/>
                </a:moveTo>
                <a:cubicBezTo>
                  <a:pt x="126211" y="3198"/>
                  <a:pt x="123013" y="0"/>
                  <a:pt x="119067" y="0"/>
                </a:cubicBezTo>
                <a:cubicBezTo>
                  <a:pt x="115122" y="0"/>
                  <a:pt x="111924" y="3198"/>
                  <a:pt x="111924" y="7144"/>
                </a:cubicBezTo>
                <a:lnTo>
                  <a:pt x="111924" y="78581"/>
                </a:lnTo>
                <a:cubicBezTo>
                  <a:pt x="111924" y="82527"/>
                  <a:pt x="115122" y="85725"/>
                  <a:pt x="119067" y="85725"/>
                </a:cubicBezTo>
                <a:cubicBezTo>
                  <a:pt x="123013" y="85725"/>
                  <a:pt x="126211" y="82527"/>
                  <a:pt x="126211" y="78581"/>
                </a:cubicBezTo>
                <a:lnTo>
                  <a:pt x="126211" y="7144"/>
                </a:lnTo>
                <a:close/>
                <a:moveTo>
                  <a:pt x="164311" y="7144"/>
                </a:moveTo>
                <a:cubicBezTo>
                  <a:pt x="164311" y="3198"/>
                  <a:pt x="161113" y="0"/>
                  <a:pt x="157167" y="0"/>
                </a:cubicBezTo>
                <a:cubicBezTo>
                  <a:pt x="153222" y="0"/>
                  <a:pt x="150024" y="3198"/>
                  <a:pt x="150024" y="7144"/>
                </a:cubicBezTo>
                <a:lnTo>
                  <a:pt x="150024" y="78581"/>
                </a:lnTo>
                <a:cubicBezTo>
                  <a:pt x="150024" y="82527"/>
                  <a:pt x="153222" y="85725"/>
                  <a:pt x="157167" y="85725"/>
                </a:cubicBezTo>
                <a:cubicBezTo>
                  <a:pt x="161113" y="85725"/>
                  <a:pt x="164311" y="82527"/>
                  <a:pt x="164311" y="78581"/>
                </a:cubicBezTo>
                <a:lnTo>
                  <a:pt x="164311" y="7144"/>
                </a:lnTo>
                <a:close/>
                <a:moveTo>
                  <a:pt x="77891" y="34562"/>
                </a:moveTo>
                <a:lnTo>
                  <a:pt x="69302" y="15458"/>
                </a:lnTo>
                <a:cubicBezTo>
                  <a:pt x="63908" y="3458"/>
                  <a:pt x="50449" y="-2678"/>
                  <a:pt x="37852" y="1119"/>
                </a:cubicBezTo>
                <a:lnTo>
                  <a:pt x="26736" y="4469"/>
                </a:lnTo>
                <a:lnTo>
                  <a:pt x="24771" y="5124"/>
                </a:lnTo>
                <a:cubicBezTo>
                  <a:pt x="13784" y="9143"/>
                  <a:pt x="5412" y="18318"/>
                  <a:pt x="2462" y="29730"/>
                </a:cubicBezTo>
                <a:cubicBezTo>
                  <a:pt x="-4362" y="56131"/>
                  <a:pt x="3041" y="87605"/>
                  <a:pt x="24138" y="124147"/>
                </a:cubicBezTo>
                <a:cubicBezTo>
                  <a:pt x="45206" y="160638"/>
                  <a:pt x="68727" y="182775"/>
                  <a:pt x="94959" y="190098"/>
                </a:cubicBezTo>
                <a:cubicBezTo>
                  <a:pt x="107044" y="193471"/>
                  <a:pt x="120013" y="190256"/>
                  <a:pt x="129123" y="181628"/>
                </a:cubicBezTo>
                <a:lnTo>
                  <a:pt x="137566" y="173633"/>
                </a:lnTo>
                <a:cubicBezTo>
                  <a:pt x="147093" y="164610"/>
                  <a:pt x="148474" y="149929"/>
                  <a:pt x="140796" y="139288"/>
                </a:cubicBezTo>
                <a:lnTo>
                  <a:pt x="128597" y="122381"/>
                </a:lnTo>
                <a:cubicBezTo>
                  <a:pt x="122037" y="113289"/>
                  <a:pt x="110419" y="109380"/>
                  <a:pt x="99697" y="112659"/>
                </a:cubicBezTo>
                <a:lnTo>
                  <a:pt x="80548" y="118513"/>
                </a:lnTo>
                <a:cubicBezTo>
                  <a:pt x="80008" y="118674"/>
                  <a:pt x="78738" y="118232"/>
                  <a:pt x="76432" y="116187"/>
                </a:cubicBezTo>
                <a:cubicBezTo>
                  <a:pt x="73123" y="113251"/>
                  <a:pt x="69234" y="108034"/>
                  <a:pt x="64938" y="100592"/>
                </a:cubicBezTo>
                <a:cubicBezTo>
                  <a:pt x="59030" y="90359"/>
                  <a:pt x="56466" y="82992"/>
                  <a:pt x="56888" y="79209"/>
                </a:cubicBezTo>
                <a:cubicBezTo>
                  <a:pt x="56951" y="78644"/>
                  <a:pt x="57215" y="78120"/>
                  <a:pt x="57631" y="77732"/>
                </a:cubicBezTo>
                <a:lnTo>
                  <a:pt x="71864" y="64459"/>
                </a:lnTo>
                <a:cubicBezTo>
                  <a:pt x="80065" y="56811"/>
                  <a:pt x="82488" y="44791"/>
                  <a:pt x="77891" y="34562"/>
                </a:cubicBezTo>
                <a:close/>
                <a:moveTo>
                  <a:pt x="30859" y="18149"/>
                </a:moveTo>
                <a:lnTo>
                  <a:pt x="41975" y="14798"/>
                </a:lnTo>
                <a:cubicBezTo>
                  <a:pt x="47701" y="13072"/>
                  <a:pt x="53819" y="15862"/>
                  <a:pt x="56271" y="21316"/>
                </a:cubicBezTo>
                <a:lnTo>
                  <a:pt x="64859" y="40421"/>
                </a:lnTo>
                <a:cubicBezTo>
                  <a:pt x="66949" y="45070"/>
                  <a:pt x="65848" y="50534"/>
                  <a:pt x="62120" y="54010"/>
                </a:cubicBezTo>
                <a:lnTo>
                  <a:pt x="47887" y="67283"/>
                </a:lnTo>
                <a:cubicBezTo>
                  <a:pt x="44975" y="69998"/>
                  <a:pt x="43131" y="73666"/>
                  <a:pt x="42689" y="77623"/>
                </a:cubicBezTo>
                <a:cubicBezTo>
                  <a:pt x="41836" y="85262"/>
                  <a:pt x="45247" y="95060"/>
                  <a:pt x="52565" y="107735"/>
                </a:cubicBezTo>
                <a:cubicBezTo>
                  <a:pt x="63424" y="126544"/>
                  <a:pt x="73536" y="135512"/>
                  <a:pt x="84678" y="132191"/>
                </a:cubicBezTo>
                <a:lnTo>
                  <a:pt x="103874" y="126322"/>
                </a:lnTo>
                <a:cubicBezTo>
                  <a:pt x="108747" y="124832"/>
                  <a:pt x="114029" y="126608"/>
                  <a:pt x="117011" y="130741"/>
                </a:cubicBezTo>
                <a:lnTo>
                  <a:pt x="129209" y="147648"/>
                </a:lnTo>
                <a:cubicBezTo>
                  <a:pt x="132699" y="152485"/>
                  <a:pt x="132072" y="159158"/>
                  <a:pt x="127741" y="163259"/>
                </a:cubicBezTo>
                <a:lnTo>
                  <a:pt x="119299" y="171255"/>
                </a:lnTo>
                <a:cubicBezTo>
                  <a:pt x="113832" y="176432"/>
                  <a:pt x="106051" y="178360"/>
                  <a:pt x="98800" y="176336"/>
                </a:cubicBezTo>
                <a:cubicBezTo>
                  <a:pt x="76731" y="170177"/>
                  <a:pt x="55881" y="150552"/>
                  <a:pt x="36512" y="117003"/>
                </a:cubicBezTo>
                <a:cubicBezTo>
                  <a:pt x="17116" y="83410"/>
                  <a:pt x="10555" y="55513"/>
                  <a:pt x="16295" y="33305"/>
                </a:cubicBezTo>
                <a:cubicBezTo>
                  <a:pt x="18035" y="26573"/>
                  <a:pt x="22920" y="21138"/>
                  <a:pt x="29349" y="18666"/>
                </a:cubicBezTo>
                <a:lnTo>
                  <a:pt x="30859" y="18149"/>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56" name="Text Placeholder 2">
            <a:extLst>
              <a:ext uri="{FF2B5EF4-FFF2-40B4-BE49-F238E27FC236}">
                <a16:creationId xmlns:a16="http://schemas.microsoft.com/office/drawing/2014/main" id="{61F44E6F-B6FF-55CE-B6E3-02304BB0DDFE}"/>
              </a:ext>
            </a:extLst>
          </p:cNvPr>
          <p:cNvSpPr txBox="1">
            <a:spLocks/>
          </p:cNvSpPr>
          <p:nvPr/>
        </p:nvSpPr>
        <p:spPr>
          <a:xfrm>
            <a:off x="5080069" y="1136652"/>
            <a:ext cx="6280431" cy="55399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3"/>
              </a:rPr>
              <a:t>Teams Academy – IT Pro Readiness | Documents, Videos and Playbooks</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p:txBody>
      </p:sp>
      <p:sp>
        <p:nvSpPr>
          <p:cNvPr id="57" name="Text Placeholder 2">
            <a:extLst>
              <a:ext uri="{FF2B5EF4-FFF2-40B4-BE49-F238E27FC236}">
                <a16:creationId xmlns:a16="http://schemas.microsoft.com/office/drawing/2014/main" id="{D5A20D36-A7C0-D1BE-0678-76CCA2BAF744}"/>
              </a:ext>
            </a:extLst>
          </p:cNvPr>
          <p:cNvSpPr txBox="1">
            <a:spLocks/>
          </p:cNvSpPr>
          <p:nvPr/>
        </p:nvSpPr>
        <p:spPr>
          <a:xfrm>
            <a:off x="5121904" y="1764400"/>
            <a:ext cx="2109401" cy="882293"/>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4"/>
              </a:rPr>
              <a:t>Teams Phone</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5"/>
              </a:rPr>
              <a:t>Shared Calling</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6"/>
              </a:rPr>
              <a:t>Teams Devices</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p:txBody>
      </p:sp>
      <p:sp>
        <p:nvSpPr>
          <p:cNvPr id="2" name="Oval 1">
            <a:extLst>
              <a:ext uri="{FF2B5EF4-FFF2-40B4-BE49-F238E27FC236}">
                <a16:creationId xmlns:a16="http://schemas.microsoft.com/office/drawing/2014/main" id="{94CB1838-B41C-562A-D467-5D9A5A3465DA}"/>
              </a:ext>
              <a:ext uri="{C183D7F6-B498-43B3-948B-1728B52AA6E4}">
                <adec:decorative xmlns:adec="http://schemas.microsoft.com/office/drawing/2017/decorative" val="1"/>
              </a:ext>
            </a:extLst>
          </p:cNvPr>
          <p:cNvSpPr>
            <a:spLocks/>
          </p:cNvSpPr>
          <p:nvPr/>
        </p:nvSpPr>
        <p:spPr bwMode="auto">
          <a:xfrm>
            <a:off x="4295506" y="3404186"/>
            <a:ext cx="580684" cy="580682"/>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 name="Graphic 68">
            <a:extLst>
              <a:ext uri="{FF2B5EF4-FFF2-40B4-BE49-F238E27FC236}">
                <a16:creationId xmlns:a16="http://schemas.microsoft.com/office/drawing/2014/main" id="{10EA9083-A955-2CE8-A848-66E39C5FB9E5}"/>
              </a:ext>
              <a:ext uri="{C183D7F6-B498-43B3-948B-1728B52AA6E4}">
                <adec:decorative xmlns:adec="http://schemas.microsoft.com/office/drawing/2017/decorative" val="1"/>
              </a:ext>
            </a:extLst>
          </p:cNvPr>
          <p:cNvSpPr>
            <a:spLocks noChangeAspect="1"/>
          </p:cNvSpPr>
          <p:nvPr/>
        </p:nvSpPr>
        <p:spPr>
          <a:xfrm>
            <a:off x="4451033" y="3557367"/>
            <a:ext cx="269629" cy="274320"/>
          </a:xfrm>
          <a:custGeom>
            <a:avLst/>
            <a:gdLst>
              <a:gd name="connsiteX0" fmla="*/ 69302 w 188140"/>
              <a:gd name="connsiteY0" fmla="*/ 15458 h 191413"/>
              <a:gd name="connsiteX1" fmla="*/ 77891 w 188140"/>
              <a:gd name="connsiteY1" fmla="*/ 34562 h 191413"/>
              <a:gd name="connsiteX2" fmla="*/ 71864 w 188140"/>
              <a:gd name="connsiteY2" fmla="*/ 64459 h 191413"/>
              <a:gd name="connsiteX3" fmla="*/ 57631 w 188140"/>
              <a:gd name="connsiteY3" fmla="*/ 77732 h 191413"/>
              <a:gd name="connsiteX4" fmla="*/ 56888 w 188140"/>
              <a:gd name="connsiteY4" fmla="*/ 79210 h 191413"/>
              <a:gd name="connsiteX5" fmla="*/ 64938 w 188140"/>
              <a:gd name="connsiteY5" fmla="*/ 100591 h 191413"/>
              <a:gd name="connsiteX6" fmla="*/ 76432 w 188140"/>
              <a:gd name="connsiteY6" fmla="*/ 116187 h 191413"/>
              <a:gd name="connsiteX7" fmla="*/ 80548 w 188140"/>
              <a:gd name="connsiteY7" fmla="*/ 118513 h 191413"/>
              <a:gd name="connsiteX8" fmla="*/ 99697 w 188140"/>
              <a:gd name="connsiteY8" fmla="*/ 112659 h 191413"/>
              <a:gd name="connsiteX9" fmla="*/ 128597 w 188140"/>
              <a:gd name="connsiteY9" fmla="*/ 122381 h 191413"/>
              <a:gd name="connsiteX10" fmla="*/ 140796 w 188140"/>
              <a:gd name="connsiteY10" fmla="*/ 139288 h 191413"/>
              <a:gd name="connsiteX11" fmla="*/ 137566 w 188140"/>
              <a:gd name="connsiteY11" fmla="*/ 173633 h 191413"/>
              <a:gd name="connsiteX12" fmla="*/ 129123 w 188140"/>
              <a:gd name="connsiteY12" fmla="*/ 181628 h 191413"/>
              <a:gd name="connsiteX13" fmla="*/ 94959 w 188140"/>
              <a:gd name="connsiteY13" fmla="*/ 190098 h 191413"/>
              <a:gd name="connsiteX14" fmla="*/ 24138 w 188140"/>
              <a:gd name="connsiteY14" fmla="*/ 124148 h 191413"/>
              <a:gd name="connsiteX15" fmla="*/ 2462 w 188140"/>
              <a:gd name="connsiteY15" fmla="*/ 29730 h 191413"/>
              <a:gd name="connsiteX16" fmla="*/ 26736 w 188140"/>
              <a:gd name="connsiteY16" fmla="*/ 4469 h 191413"/>
              <a:gd name="connsiteX17" fmla="*/ 37852 w 188140"/>
              <a:gd name="connsiteY17" fmla="*/ 1119 h 191413"/>
              <a:gd name="connsiteX18" fmla="*/ 69302 w 188140"/>
              <a:gd name="connsiteY18" fmla="*/ 15458 h 191413"/>
              <a:gd name="connsiteX19" fmla="*/ 41975 w 188140"/>
              <a:gd name="connsiteY19" fmla="*/ 14798 h 191413"/>
              <a:gd name="connsiteX20" fmla="*/ 30859 w 188140"/>
              <a:gd name="connsiteY20" fmla="*/ 18149 h 191413"/>
              <a:gd name="connsiteX21" fmla="*/ 16295 w 188140"/>
              <a:gd name="connsiteY21" fmla="*/ 33305 h 191413"/>
              <a:gd name="connsiteX22" fmla="*/ 36512 w 188140"/>
              <a:gd name="connsiteY22" fmla="*/ 117004 h 191413"/>
              <a:gd name="connsiteX23" fmla="*/ 98800 w 188140"/>
              <a:gd name="connsiteY23" fmla="*/ 176336 h 191413"/>
              <a:gd name="connsiteX24" fmla="*/ 119299 w 188140"/>
              <a:gd name="connsiteY24" fmla="*/ 171255 h 191413"/>
              <a:gd name="connsiteX25" fmla="*/ 127741 w 188140"/>
              <a:gd name="connsiteY25" fmla="*/ 163259 h 191413"/>
              <a:gd name="connsiteX26" fmla="*/ 129209 w 188140"/>
              <a:gd name="connsiteY26" fmla="*/ 147648 h 191413"/>
              <a:gd name="connsiteX27" fmla="*/ 117011 w 188140"/>
              <a:gd name="connsiteY27" fmla="*/ 130741 h 191413"/>
              <a:gd name="connsiteX28" fmla="*/ 103874 w 188140"/>
              <a:gd name="connsiteY28" fmla="*/ 126322 h 191413"/>
              <a:gd name="connsiteX29" fmla="*/ 84678 w 188140"/>
              <a:gd name="connsiteY29" fmla="*/ 132191 h 191413"/>
              <a:gd name="connsiteX30" fmla="*/ 52565 w 188140"/>
              <a:gd name="connsiteY30" fmla="*/ 107735 h 191413"/>
              <a:gd name="connsiteX31" fmla="*/ 42689 w 188140"/>
              <a:gd name="connsiteY31" fmla="*/ 77624 h 191413"/>
              <a:gd name="connsiteX32" fmla="*/ 47887 w 188140"/>
              <a:gd name="connsiteY32" fmla="*/ 67283 h 191413"/>
              <a:gd name="connsiteX33" fmla="*/ 62120 w 188140"/>
              <a:gd name="connsiteY33" fmla="*/ 54010 h 191413"/>
              <a:gd name="connsiteX34" fmla="*/ 64859 w 188140"/>
              <a:gd name="connsiteY34" fmla="*/ 40421 h 191413"/>
              <a:gd name="connsiteX35" fmla="*/ 56271 w 188140"/>
              <a:gd name="connsiteY35" fmla="*/ 21316 h 191413"/>
              <a:gd name="connsiteX36" fmla="*/ 41975 w 188140"/>
              <a:gd name="connsiteY36" fmla="*/ 14798 h 191413"/>
              <a:gd name="connsiteX37" fmla="*/ 141911 w 188140"/>
              <a:gd name="connsiteY37" fmla="*/ 525 h 191413"/>
              <a:gd name="connsiteX38" fmla="*/ 142881 w 188140"/>
              <a:gd name="connsiteY38" fmla="*/ 459 h 191413"/>
              <a:gd name="connsiteX39" fmla="*/ 149960 w 188140"/>
              <a:gd name="connsiteY39" fmla="*/ 6634 h 191413"/>
              <a:gd name="connsiteX40" fmla="*/ 150024 w 188140"/>
              <a:gd name="connsiteY40" fmla="*/ 7603 h 191413"/>
              <a:gd name="connsiteX41" fmla="*/ 150019 w 188140"/>
              <a:gd name="connsiteY41" fmla="*/ 38595 h 191413"/>
              <a:gd name="connsiteX42" fmla="*/ 180997 w 188140"/>
              <a:gd name="connsiteY42" fmla="*/ 38604 h 191413"/>
              <a:gd name="connsiteX43" fmla="*/ 188076 w 188140"/>
              <a:gd name="connsiteY43" fmla="*/ 44778 h 191413"/>
              <a:gd name="connsiteX44" fmla="*/ 188141 w 188140"/>
              <a:gd name="connsiteY44" fmla="*/ 45747 h 191413"/>
              <a:gd name="connsiteX45" fmla="*/ 181967 w 188140"/>
              <a:gd name="connsiteY45" fmla="*/ 52826 h 191413"/>
              <a:gd name="connsiteX46" fmla="*/ 180997 w 188140"/>
              <a:gd name="connsiteY46" fmla="*/ 52891 h 191413"/>
              <a:gd name="connsiteX47" fmla="*/ 150019 w 188140"/>
              <a:gd name="connsiteY47" fmla="*/ 52883 h 191413"/>
              <a:gd name="connsiteX48" fmla="*/ 150024 w 188140"/>
              <a:gd name="connsiteY48" fmla="*/ 83831 h 191413"/>
              <a:gd name="connsiteX49" fmla="*/ 143850 w 188140"/>
              <a:gd name="connsiteY49" fmla="*/ 90910 h 191413"/>
              <a:gd name="connsiteX50" fmla="*/ 142881 w 188140"/>
              <a:gd name="connsiteY50" fmla="*/ 90975 h 191413"/>
              <a:gd name="connsiteX51" fmla="*/ 135802 w 188140"/>
              <a:gd name="connsiteY51" fmla="*/ 84801 h 191413"/>
              <a:gd name="connsiteX52" fmla="*/ 135737 w 188140"/>
              <a:gd name="connsiteY52" fmla="*/ 83831 h 191413"/>
              <a:gd name="connsiteX53" fmla="*/ 135731 w 188140"/>
              <a:gd name="connsiteY53" fmla="*/ 52883 h 191413"/>
              <a:gd name="connsiteX54" fmla="*/ 104765 w 188140"/>
              <a:gd name="connsiteY54" fmla="*/ 52891 h 191413"/>
              <a:gd name="connsiteX55" fmla="*/ 97686 w 188140"/>
              <a:gd name="connsiteY55" fmla="*/ 46717 h 191413"/>
              <a:gd name="connsiteX56" fmla="*/ 97621 w 188140"/>
              <a:gd name="connsiteY56" fmla="*/ 45747 h 191413"/>
              <a:gd name="connsiteX57" fmla="*/ 103795 w 188140"/>
              <a:gd name="connsiteY57" fmla="*/ 38669 h 191413"/>
              <a:gd name="connsiteX58" fmla="*/ 104765 w 188140"/>
              <a:gd name="connsiteY58" fmla="*/ 38604 h 191413"/>
              <a:gd name="connsiteX59" fmla="*/ 135731 w 188140"/>
              <a:gd name="connsiteY59" fmla="*/ 38595 h 191413"/>
              <a:gd name="connsiteX60" fmla="*/ 135737 w 188140"/>
              <a:gd name="connsiteY60" fmla="*/ 7603 h 191413"/>
              <a:gd name="connsiteX61" fmla="*/ 141911 w 188140"/>
              <a:gd name="connsiteY61" fmla="*/ 525 h 191413"/>
              <a:gd name="connsiteX62" fmla="*/ 142881 w 188140"/>
              <a:gd name="connsiteY62" fmla="*/ 459 h 191413"/>
              <a:gd name="connsiteX63" fmla="*/ 141911 w 188140"/>
              <a:gd name="connsiteY63" fmla="*/ 525 h 19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8140" h="191413">
                <a:moveTo>
                  <a:pt x="69302" y="15458"/>
                </a:moveTo>
                <a:lnTo>
                  <a:pt x="77891" y="34562"/>
                </a:lnTo>
                <a:cubicBezTo>
                  <a:pt x="82488" y="44791"/>
                  <a:pt x="80065" y="56811"/>
                  <a:pt x="71864" y="64459"/>
                </a:cubicBezTo>
                <a:lnTo>
                  <a:pt x="57631" y="77732"/>
                </a:lnTo>
                <a:cubicBezTo>
                  <a:pt x="57215" y="78120"/>
                  <a:pt x="56951" y="78644"/>
                  <a:pt x="56888" y="79210"/>
                </a:cubicBezTo>
                <a:cubicBezTo>
                  <a:pt x="56466" y="82992"/>
                  <a:pt x="59030" y="90359"/>
                  <a:pt x="64938" y="100591"/>
                </a:cubicBezTo>
                <a:cubicBezTo>
                  <a:pt x="69234" y="108033"/>
                  <a:pt x="73123" y="113251"/>
                  <a:pt x="76432" y="116187"/>
                </a:cubicBezTo>
                <a:cubicBezTo>
                  <a:pt x="78738" y="118232"/>
                  <a:pt x="80008" y="118674"/>
                  <a:pt x="80548" y="118513"/>
                </a:cubicBezTo>
                <a:lnTo>
                  <a:pt x="99697" y="112659"/>
                </a:lnTo>
                <a:cubicBezTo>
                  <a:pt x="110419" y="109381"/>
                  <a:pt x="122037" y="113289"/>
                  <a:pt x="128597" y="122381"/>
                </a:cubicBezTo>
                <a:lnTo>
                  <a:pt x="140796" y="139288"/>
                </a:lnTo>
                <a:cubicBezTo>
                  <a:pt x="148474" y="149929"/>
                  <a:pt x="147093" y="164610"/>
                  <a:pt x="137566" y="173633"/>
                </a:cubicBezTo>
                <a:lnTo>
                  <a:pt x="129123" y="181628"/>
                </a:lnTo>
                <a:cubicBezTo>
                  <a:pt x="120013" y="190256"/>
                  <a:pt x="107044" y="193471"/>
                  <a:pt x="94959" y="190098"/>
                </a:cubicBezTo>
                <a:cubicBezTo>
                  <a:pt x="68727" y="182776"/>
                  <a:pt x="45206" y="160638"/>
                  <a:pt x="24138" y="124148"/>
                </a:cubicBezTo>
                <a:cubicBezTo>
                  <a:pt x="3041" y="87606"/>
                  <a:pt x="-4362" y="56131"/>
                  <a:pt x="2462" y="29730"/>
                </a:cubicBezTo>
                <a:cubicBezTo>
                  <a:pt x="5585" y="17647"/>
                  <a:pt x="14788" y="8071"/>
                  <a:pt x="26736" y="4469"/>
                </a:cubicBezTo>
                <a:lnTo>
                  <a:pt x="37852" y="1119"/>
                </a:lnTo>
                <a:cubicBezTo>
                  <a:pt x="50449" y="-2678"/>
                  <a:pt x="63908" y="3458"/>
                  <a:pt x="69302" y="15458"/>
                </a:cubicBezTo>
                <a:close/>
                <a:moveTo>
                  <a:pt x="41975" y="14798"/>
                </a:moveTo>
                <a:lnTo>
                  <a:pt x="30859" y="18149"/>
                </a:lnTo>
                <a:cubicBezTo>
                  <a:pt x="23690" y="20310"/>
                  <a:pt x="18169" y="26056"/>
                  <a:pt x="16295" y="33305"/>
                </a:cubicBezTo>
                <a:cubicBezTo>
                  <a:pt x="10555" y="55513"/>
                  <a:pt x="17116" y="83410"/>
                  <a:pt x="36512" y="117004"/>
                </a:cubicBezTo>
                <a:cubicBezTo>
                  <a:pt x="55881" y="150552"/>
                  <a:pt x="76731" y="170176"/>
                  <a:pt x="98800" y="176336"/>
                </a:cubicBezTo>
                <a:cubicBezTo>
                  <a:pt x="106051" y="178360"/>
                  <a:pt x="113832" y="176431"/>
                  <a:pt x="119299" y="171255"/>
                </a:cubicBezTo>
                <a:lnTo>
                  <a:pt x="127741" y="163259"/>
                </a:lnTo>
                <a:cubicBezTo>
                  <a:pt x="132072" y="159158"/>
                  <a:pt x="132699" y="152485"/>
                  <a:pt x="129209" y="147648"/>
                </a:cubicBezTo>
                <a:lnTo>
                  <a:pt x="117011" y="130741"/>
                </a:lnTo>
                <a:cubicBezTo>
                  <a:pt x="114029" y="126609"/>
                  <a:pt x="108747" y="124832"/>
                  <a:pt x="103874" y="126322"/>
                </a:cubicBezTo>
                <a:lnTo>
                  <a:pt x="84678" y="132191"/>
                </a:lnTo>
                <a:cubicBezTo>
                  <a:pt x="73536" y="135512"/>
                  <a:pt x="63424" y="126544"/>
                  <a:pt x="52565" y="107735"/>
                </a:cubicBezTo>
                <a:cubicBezTo>
                  <a:pt x="45247" y="95060"/>
                  <a:pt x="41836" y="85262"/>
                  <a:pt x="42689" y="77624"/>
                </a:cubicBezTo>
                <a:cubicBezTo>
                  <a:pt x="43131" y="73666"/>
                  <a:pt x="44975" y="69998"/>
                  <a:pt x="47887" y="67283"/>
                </a:cubicBezTo>
                <a:lnTo>
                  <a:pt x="62120" y="54010"/>
                </a:lnTo>
                <a:cubicBezTo>
                  <a:pt x="65848" y="50534"/>
                  <a:pt x="66949" y="45070"/>
                  <a:pt x="64859" y="40421"/>
                </a:cubicBezTo>
                <a:lnTo>
                  <a:pt x="56271" y="21316"/>
                </a:lnTo>
                <a:cubicBezTo>
                  <a:pt x="53819" y="15862"/>
                  <a:pt x="47701" y="13072"/>
                  <a:pt x="41975" y="14798"/>
                </a:cubicBezTo>
                <a:close/>
                <a:moveTo>
                  <a:pt x="141911" y="525"/>
                </a:moveTo>
                <a:lnTo>
                  <a:pt x="142881" y="459"/>
                </a:lnTo>
                <a:cubicBezTo>
                  <a:pt x="146497" y="459"/>
                  <a:pt x="149486" y="3147"/>
                  <a:pt x="149960" y="6634"/>
                </a:cubicBezTo>
                <a:lnTo>
                  <a:pt x="150024" y="7603"/>
                </a:lnTo>
                <a:lnTo>
                  <a:pt x="150019" y="38595"/>
                </a:lnTo>
                <a:lnTo>
                  <a:pt x="180997" y="38604"/>
                </a:lnTo>
                <a:cubicBezTo>
                  <a:pt x="184614" y="38604"/>
                  <a:pt x="187603" y="41291"/>
                  <a:pt x="188076" y="44778"/>
                </a:cubicBezTo>
                <a:lnTo>
                  <a:pt x="188141" y="45747"/>
                </a:lnTo>
                <a:cubicBezTo>
                  <a:pt x="188141" y="49364"/>
                  <a:pt x="185454" y="52353"/>
                  <a:pt x="181967" y="52826"/>
                </a:cubicBezTo>
                <a:lnTo>
                  <a:pt x="180997" y="52891"/>
                </a:lnTo>
                <a:lnTo>
                  <a:pt x="150019" y="52883"/>
                </a:lnTo>
                <a:lnTo>
                  <a:pt x="150024" y="83831"/>
                </a:lnTo>
                <a:cubicBezTo>
                  <a:pt x="150024" y="87448"/>
                  <a:pt x="147337" y="90437"/>
                  <a:pt x="143850" y="90910"/>
                </a:cubicBezTo>
                <a:lnTo>
                  <a:pt x="142881" y="90975"/>
                </a:lnTo>
                <a:cubicBezTo>
                  <a:pt x="139264" y="90975"/>
                  <a:pt x="136275" y="88288"/>
                  <a:pt x="135802" y="84801"/>
                </a:cubicBezTo>
                <a:lnTo>
                  <a:pt x="135737" y="83831"/>
                </a:lnTo>
                <a:lnTo>
                  <a:pt x="135731" y="52883"/>
                </a:lnTo>
                <a:lnTo>
                  <a:pt x="104765" y="52891"/>
                </a:lnTo>
                <a:cubicBezTo>
                  <a:pt x="101148" y="52891"/>
                  <a:pt x="98159" y="50204"/>
                  <a:pt x="97686" y="46717"/>
                </a:cubicBezTo>
                <a:lnTo>
                  <a:pt x="97621" y="45747"/>
                </a:lnTo>
                <a:cubicBezTo>
                  <a:pt x="97621" y="42131"/>
                  <a:pt x="100308" y="39142"/>
                  <a:pt x="103795" y="38669"/>
                </a:cubicBezTo>
                <a:lnTo>
                  <a:pt x="104765" y="38604"/>
                </a:lnTo>
                <a:lnTo>
                  <a:pt x="135731" y="38595"/>
                </a:lnTo>
                <a:lnTo>
                  <a:pt x="135737" y="7603"/>
                </a:lnTo>
                <a:cubicBezTo>
                  <a:pt x="135737" y="3986"/>
                  <a:pt x="138425" y="998"/>
                  <a:pt x="141911" y="525"/>
                </a:cubicBezTo>
                <a:lnTo>
                  <a:pt x="142881" y="459"/>
                </a:lnTo>
                <a:lnTo>
                  <a:pt x="141911" y="525"/>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 name="Text Placeholder 2">
            <a:extLst>
              <a:ext uri="{FF2B5EF4-FFF2-40B4-BE49-F238E27FC236}">
                <a16:creationId xmlns:a16="http://schemas.microsoft.com/office/drawing/2014/main" id="{D1BBF35C-3D53-EB49-1882-FD99A8A5EFAA}"/>
              </a:ext>
            </a:extLst>
          </p:cNvPr>
          <p:cNvSpPr txBox="1">
            <a:spLocks/>
          </p:cNvSpPr>
          <p:nvPr/>
        </p:nvSpPr>
        <p:spPr>
          <a:xfrm>
            <a:off x="5080069" y="3556027"/>
            <a:ext cx="6280431" cy="276999"/>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5FC7"/>
                </a:solidFill>
                <a:effectLst/>
                <a:uLnTx/>
                <a:uFillTx/>
                <a:latin typeface="Segoe Sans Display Semibold"/>
                <a:ea typeface="+mn-ea"/>
                <a:cs typeface="Segoe UI" panose="020B0502040204020203" pitchFamily="34" charset="0"/>
              </a:rPr>
              <a:t>Phone System documentation for Shared Calling</a:t>
            </a:r>
          </a:p>
        </p:txBody>
      </p:sp>
      <p:sp>
        <p:nvSpPr>
          <p:cNvPr id="7" name="Text Placeholder 2">
            <a:extLst>
              <a:ext uri="{FF2B5EF4-FFF2-40B4-BE49-F238E27FC236}">
                <a16:creationId xmlns:a16="http://schemas.microsoft.com/office/drawing/2014/main" id="{C0CF25E1-20CE-5646-2108-74C4BD552917}"/>
              </a:ext>
            </a:extLst>
          </p:cNvPr>
          <p:cNvSpPr txBox="1">
            <a:spLocks/>
          </p:cNvSpPr>
          <p:nvPr/>
        </p:nvSpPr>
        <p:spPr>
          <a:xfrm>
            <a:off x="5121904" y="3901135"/>
            <a:ext cx="3473456" cy="882293"/>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7"/>
              </a:rPr>
              <a:t>Plan for Shared Calling</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8"/>
              </a:rPr>
              <a:t>Configure Shared Calling</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a:p>
            <a:pPr marL="228600" marR="0" lvl="0" indent="-228600" algn="l" defTabSz="932742" rtl="0" eaLnBrk="1" fontAlgn="auto" latinLnBrk="0" hangingPunct="1">
              <a:lnSpc>
                <a:spcPct val="100000"/>
              </a:lnSpc>
              <a:spcBef>
                <a:spcPts val="0"/>
              </a:spcBef>
              <a:spcAft>
                <a:spcPts val="20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hlinkClick r:id="rId9"/>
              </a:rPr>
              <a:t>Shared Calling Scenario</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Segoe UI" panose="020B0502040204020203" pitchFamily="34" charset="0"/>
            </a:endParaRPr>
          </a:p>
        </p:txBody>
      </p:sp>
    </p:spTree>
    <p:extLst>
      <p:ext uri="{BB962C8B-B14F-4D97-AF65-F5344CB8AC3E}">
        <p14:creationId xmlns:p14="http://schemas.microsoft.com/office/powerpoint/2010/main" val="413609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EEE0E0EB-A607-1F90-E33F-F6BFEFA6058A}"/>
              </a:ext>
              <a:ext uri="{C183D7F6-B498-43B3-948B-1728B52AA6E4}">
                <adec:decorative xmlns:adec="http://schemas.microsoft.com/office/drawing/2017/decorative" val="1"/>
              </a:ext>
            </a:extLst>
          </p:cNvPr>
          <p:cNvSpPr txBox="1">
            <a:spLocks/>
          </p:cNvSpPr>
          <p:nvPr/>
        </p:nvSpPr>
        <p:spPr>
          <a:xfrm>
            <a:off x="716087" y="484768"/>
            <a:ext cx="6226175" cy="61555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a:defRPr/>
            </a:pPr>
            <a:r>
              <a:rPr lang="en-US" sz="4000" b="0" dirty="0">
                <a:solidFill>
                  <a:schemeClr val="accent1"/>
                </a:solidFill>
                <a:latin typeface="+mj-lt"/>
                <a:ea typeface="+mj-ea"/>
                <a:cs typeface="+mj-cs"/>
              </a:rPr>
              <a:t>Resources</a:t>
            </a:r>
          </a:p>
        </p:txBody>
      </p:sp>
      <p:sp>
        <p:nvSpPr>
          <p:cNvPr id="7" name="TextBox 6">
            <a:extLst>
              <a:ext uri="{FF2B5EF4-FFF2-40B4-BE49-F238E27FC236}">
                <a16:creationId xmlns:a16="http://schemas.microsoft.com/office/drawing/2014/main" id="{399F94BD-EE07-241A-85BB-86385FBCA8FC}"/>
              </a:ext>
              <a:ext uri="{C183D7F6-B498-43B3-948B-1728B52AA6E4}">
                <adec:decorative xmlns:adec="http://schemas.microsoft.com/office/drawing/2017/decorative" val="1"/>
              </a:ext>
            </a:extLst>
          </p:cNvPr>
          <p:cNvSpPr txBox="1"/>
          <p:nvPr/>
        </p:nvSpPr>
        <p:spPr>
          <a:xfrm>
            <a:off x="596787" y="1100321"/>
            <a:ext cx="11169032" cy="2862322"/>
          </a:xfrm>
          <a:prstGeom prst="rect">
            <a:avLst/>
          </a:prstGeom>
          <a:noFill/>
        </p:spPr>
        <p:txBody>
          <a:bodyPr wrap="square">
            <a:spAutoFit/>
          </a:bodyPr>
          <a:lstStyle/>
          <a:p>
            <a:endParaRPr lang="en-US"/>
          </a:p>
          <a:p>
            <a:r>
              <a:rPr lang="en-US"/>
              <a:t>Teams Academy – IT Pro Readiness – Docs + Videos + Playbooks </a:t>
            </a:r>
            <a:r>
              <a:rPr lang="en-US">
                <a:hlinkClick r:id="rId2"/>
              </a:rPr>
              <a:t>https://aka.ms/teamsacademy</a:t>
            </a:r>
            <a:endParaRPr lang="en-US"/>
          </a:p>
          <a:p>
            <a:pPr marL="742950" lvl="2" indent="-285750">
              <a:buFont typeface="Arial" panose="020B0604020202020204" pitchFamily="34" charset="0"/>
              <a:buChar char="•"/>
            </a:pPr>
            <a:r>
              <a:rPr lang="en-US"/>
              <a:t>Teams Phone - </a:t>
            </a:r>
            <a:r>
              <a:rPr lang="en-US">
                <a:hlinkClick r:id="rId3"/>
              </a:rPr>
              <a:t>https://aka.ms/teams-phone-deployment-playbook</a:t>
            </a:r>
            <a:r>
              <a:rPr lang="en-US"/>
              <a:t> </a:t>
            </a:r>
          </a:p>
          <a:p>
            <a:pPr marL="742950" lvl="2" indent="-285750">
              <a:buFont typeface="Arial" panose="020B0604020202020204" pitchFamily="34" charset="0"/>
              <a:buChar char="•"/>
            </a:pPr>
            <a:r>
              <a:rPr lang="en-US"/>
              <a:t>Shared Calling - </a:t>
            </a:r>
            <a:r>
              <a:rPr lang="en-US">
                <a:hlinkClick r:id="rId4"/>
              </a:rPr>
              <a:t>https://aka.ms/teams-phone-shared-calling-playbook</a:t>
            </a:r>
            <a:r>
              <a:rPr lang="en-US"/>
              <a:t> </a:t>
            </a:r>
            <a:endParaRPr lang="en-US" b="1"/>
          </a:p>
          <a:p>
            <a:pPr marL="742950" lvl="2" indent="-285750">
              <a:buFont typeface="Arial" panose="020B0604020202020204" pitchFamily="34" charset="0"/>
              <a:buChar char="•"/>
            </a:pPr>
            <a:r>
              <a:rPr lang="en-US"/>
              <a:t>Teams Devices - </a:t>
            </a:r>
            <a:r>
              <a:rPr lang="en-US">
                <a:hlinkClick r:id="rId5"/>
              </a:rPr>
              <a:t>https://aka.ms/teams-devices-deployment-playbook</a:t>
            </a:r>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ea typeface="+mn-ea"/>
                <a:cs typeface="+mn-cs"/>
              </a:rPr>
              <a:t>Phone System documentation for Shared Calling</a:t>
            </a:r>
            <a:endParaRPr lang="en-US" sz="1800" i="0" u="none" strike="noStrike" kern="1200" cap="none" spc="0" normalizeH="0" baseline="0" noProof="0">
              <a:ln>
                <a:noFill/>
              </a:ln>
              <a:solidFill>
                <a:prstClr val="black"/>
              </a:solidFill>
              <a:effectLst/>
              <a:uLnTx/>
              <a:uFillTx/>
              <a:cs typeface="Calibri"/>
            </a:endParaRPr>
          </a:p>
          <a:p>
            <a:pPr marL="742950" lvl="1" indent="-2857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ea typeface="+mn-ea"/>
                <a:cs typeface="+mn-cs"/>
                <a:hlinkClick r:id="rId6">
                  <a:extLst>
                    <a:ext uri="{A12FA001-AC4F-418D-AE19-62706E023703}">
                      <ahyp:hlinkClr xmlns:ahyp="http://schemas.microsoft.com/office/drawing/2018/hyperlinkcolor" val="tx"/>
                    </a:ext>
                  </a:extLst>
                </a:hlinkClick>
              </a:rPr>
              <a:t>Plan for Shared Calling - Microsoft Teams | Microsoft Learn</a:t>
            </a:r>
            <a:r>
              <a:rPr kumimoji="0" lang="en-US" i="0" u="none" strike="noStrike" kern="1200" cap="none" spc="0" normalizeH="0" baseline="0" noProof="0">
                <a:ln>
                  <a:noFill/>
                </a:ln>
                <a:solidFill>
                  <a:prstClr val="black"/>
                </a:solidFill>
                <a:effectLst/>
                <a:uLnTx/>
                <a:uFillTx/>
                <a:ea typeface="+mn-ea"/>
                <a:cs typeface="+mn-cs"/>
              </a:rPr>
              <a:t> </a:t>
            </a:r>
            <a:endParaRPr kumimoji="0" lang="en-US">
              <a:solidFill>
                <a:prstClr val="black"/>
              </a:solidFill>
              <a:ea typeface="+mn-ea"/>
              <a:cs typeface="+mn-cs"/>
            </a:endParaRPr>
          </a:p>
          <a:p>
            <a:pPr marL="742950" lvl="1" indent="-2857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ea typeface="+mn-ea"/>
                <a:cs typeface="+mn-cs"/>
                <a:hlinkClick r:id="rId7">
                  <a:extLst>
                    <a:ext uri="{A12FA001-AC4F-418D-AE19-62706E023703}">
                      <ahyp:hlinkClr xmlns:ahyp="http://schemas.microsoft.com/office/drawing/2018/hyperlinkcolor" val="tx"/>
                    </a:ext>
                  </a:extLst>
                </a:hlinkClick>
              </a:rPr>
              <a:t>Configure Shared Calling - Microsoft Teams | Microsoft Learn</a:t>
            </a:r>
            <a:r>
              <a:rPr kumimoji="0" lang="en-US" i="0" u="none" strike="noStrike" kern="1200" cap="none" spc="0" normalizeH="0" baseline="0" noProof="0">
                <a:ln>
                  <a:noFill/>
                </a:ln>
                <a:solidFill>
                  <a:prstClr val="black"/>
                </a:solidFill>
                <a:effectLst/>
                <a:uLnTx/>
                <a:uFillTx/>
                <a:ea typeface="+mn-ea"/>
                <a:cs typeface="+mn-cs"/>
              </a:rPr>
              <a:t> </a:t>
            </a:r>
            <a:endParaRPr kumimoji="0" lang="en-US">
              <a:solidFill>
                <a:prstClr val="black"/>
              </a:solidFill>
              <a:ea typeface="+mn-ea"/>
              <a:cs typeface="+mn-cs"/>
            </a:endParaRPr>
          </a:p>
          <a:p>
            <a:pPr marL="742950" lvl="1" indent="-285750">
              <a:buFont typeface="Arial" panose="020B0604020202020204" pitchFamily="34" charset="0"/>
              <a:buChar char="•"/>
              <a:defRPr/>
            </a:pPr>
            <a:r>
              <a:rPr kumimoji="0" lang="en-US" i="0" u="none" strike="noStrike" kern="1200" cap="none" spc="0" normalizeH="0" baseline="0" noProof="0">
                <a:ln>
                  <a:noFill/>
                </a:ln>
                <a:solidFill>
                  <a:prstClr val="black"/>
                </a:solidFill>
                <a:effectLst/>
                <a:uLnTx/>
                <a:uFillTx/>
                <a:ea typeface="+mn-ea"/>
                <a:cs typeface="+mn-cs"/>
                <a:hlinkClick r:id="rId8">
                  <a:extLst>
                    <a:ext uri="{A12FA001-AC4F-418D-AE19-62706E023703}">
                      <ahyp:hlinkClr xmlns:ahyp="http://schemas.microsoft.com/office/drawing/2018/hyperlinkcolor" val="tx"/>
                    </a:ext>
                  </a:extLst>
                </a:hlinkClick>
              </a:rPr>
              <a:t>Shared Calling scenario - Microsoft Teams | Microsoft Lear</a:t>
            </a:r>
            <a:endParaRPr lang="en-US"/>
          </a:p>
        </p:txBody>
      </p:sp>
      <p:sp>
        <p:nvSpPr>
          <p:cNvPr id="3" name="Title 2">
            <a:extLst>
              <a:ext uri="{FF2B5EF4-FFF2-40B4-BE49-F238E27FC236}">
                <a16:creationId xmlns:a16="http://schemas.microsoft.com/office/drawing/2014/main" id="{41F49225-5FAE-7A2C-3213-C2CB2417AE05}"/>
              </a:ext>
              <a:ext uri="{C183D7F6-B498-43B3-948B-1728B52AA6E4}">
                <adec:decorative xmlns:adec="http://schemas.microsoft.com/office/drawing/2017/decorative" val="1"/>
              </a:ext>
            </a:extLst>
          </p:cNvPr>
          <p:cNvSpPr>
            <a:spLocks noGrp="1"/>
          </p:cNvSpPr>
          <p:nvPr>
            <p:ph type="title" idx="4294967295"/>
          </p:nvPr>
        </p:nvSpPr>
        <p:spPr>
          <a:xfrm>
            <a:off x="596787" y="-584200"/>
            <a:ext cx="11018520" cy="430887"/>
          </a:xfrm>
        </p:spPr>
        <p:txBody>
          <a:bodyPr/>
          <a:lstStyle/>
          <a:p>
            <a:r>
              <a:rPr lang="en-US" dirty="0"/>
              <a:t>Resources </a:t>
            </a:r>
          </a:p>
        </p:txBody>
      </p:sp>
    </p:spTree>
    <p:extLst>
      <p:ext uri="{BB962C8B-B14F-4D97-AF65-F5344CB8AC3E}">
        <p14:creationId xmlns:p14="http://schemas.microsoft.com/office/powerpoint/2010/main" val="20842578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682AB8-88E8-0D6E-ACF0-DDBE12D6ECFD}"/>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4" name="Rectangle: Top Corners Rounded 3">
            <a:extLst>
              <a:ext uri="{FF2B5EF4-FFF2-40B4-BE49-F238E27FC236}">
                <a16:creationId xmlns:a16="http://schemas.microsoft.com/office/drawing/2014/main" id="{5E81BF2A-966D-03A9-D727-3196F2C186C4}"/>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7" name="Rectangle: Single Corner Rounded 6">
            <a:extLst>
              <a:ext uri="{FF2B5EF4-FFF2-40B4-BE49-F238E27FC236}">
                <a16:creationId xmlns:a16="http://schemas.microsoft.com/office/drawing/2014/main" id="{445F79F1-E7AE-7D27-7017-D9884CA39F88}"/>
              </a:ext>
              <a:ext uri="{C183D7F6-B498-43B3-948B-1728B52AA6E4}">
                <adec:decorative xmlns:adec="http://schemas.microsoft.com/office/drawing/2017/decorative" val="1"/>
              </a:ext>
            </a:extLst>
          </p:cNvPr>
          <p:cNvSpPr/>
          <p:nvPr/>
        </p:nvSpPr>
        <p:spPr bwMode="auto">
          <a:xfrm rot="16200000">
            <a:off x="5762557" y="1208842"/>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74ED0E83-8F9C-02EC-D51A-6BF2DB53E1FE}"/>
              </a:ext>
              <a:ext uri="{C183D7F6-B498-43B3-948B-1728B52AA6E4}">
                <adec:decorative xmlns:adec="http://schemas.microsoft.com/office/drawing/2017/decorative" val="1"/>
              </a:ext>
            </a:extLst>
          </p:cNvPr>
          <p:cNvSpPr/>
          <p:nvPr/>
        </p:nvSpPr>
        <p:spPr bwMode="auto">
          <a:xfrm flipH="1">
            <a:off x="264106" y="2160048"/>
            <a:ext cx="11913380" cy="4697950"/>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Freeform: Shape 8">
            <a:extLst>
              <a:ext uri="{FF2B5EF4-FFF2-40B4-BE49-F238E27FC236}">
                <a16:creationId xmlns:a16="http://schemas.microsoft.com/office/drawing/2014/main" id="{720188CF-B412-C1E3-2F6A-B8F4E0689246}"/>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0" name="Freeform: Shape 9">
            <a:extLst>
              <a:ext uri="{FF2B5EF4-FFF2-40B4-BE49-F238E27FC236}">
                <a16:creationId xmlns:a16="http://schemas.microsoft.com/office/drawing/2014/main" id="{26B4273F-2247-A362-0555-C2CA60C30B1A}"/>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1" name="Flowchart: Connector 10">
            <a:extLst>
              <a:ext uri="{FF2B5EF4-FFF2-40B4-BE49-F238E27FC236}">
                <a16:creationId xmlns:a16="http://schemas.microsoft.com/office/drawing/2014/main" id="{1916D152-5716-A9DB-0BCA-DF0F9980288D}"/>
              </a:ext>
              <a:ext uri="{C183D7F6-B498-43B3-948B-1728B52AA6E4}">
                <adec:decorative xmlns:adec="http://schemas.microsoft.com/office/drawing/2017/decorative" val="1"/>
              </a:ext>
            </a:extLst>
          </p:cNvPr>
          <p:cNvSpPr>
            <a:spLocks/>
          </p:cNvSpPr>
          <p:nvPr/>
        </p:nvSpPr>
        <p:spPr bwMode="auto">
          <a:xfrm rot="16200000" flipV="1">
            <a:off x="7023865" y="850621"/>
            <a:ext cx="4819028" cy="4813858"/>
          </a:xfrm>
          <a:prstGeom prst="flowChartConnector">
            <a:avLst/>
          </a:pr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2" name="Title 7">
            <a:extLst>
              <a:ext uri="{FF2B5EF4-FFF2-40B4-BE49-F238E27FC236}">
                <a16:creationId xmlns:a16="http://schemas.microsoft.com/office/drawing/2014/main" id="{BAACA316-16EB-3C13-3DE7-26BF064C8B2D}"/>
              </a:ext>
            </a:extLst>
          </p:cNvPr>
          <p:cNvSpPr txBox="1">
            <a:spLocks noGrp="1"/>
          </p:cNvSpPr>
          <p:nvPr>
            <p:ph type="title" idx="4294967295"/>
          </p:nvPr>
        </p:nvSpPr>
        <p:spPr>
          <a:xfrm>
            <a:off x="1160236" y="3296831"/>
            <a:ext cx="5275803" cy="1231106"/>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accent1"/>
                </a:solidFill>
                <a:effectLst/>
                <a:uLnTx/>
                <a:uFillTx/>
                <a:latin typeface="+mj-lt"/>
                <a:ea typeface="+mj-ea"/>
                <a:cs typeface="+mj-cs"/>
              </a:rPr>
              <a:t>Thank you  </a:t>
            </a:r>
          </a:p>
        </p:txBody>
      </p:sp>
      <p:sp>
        <p:nvSpPr>
          <p:cNvPr id="13" name="Text Placeholder 5">
            <a:extLst>
              <a:ext uri="{FF2B5EF4-FFF2-40B4-BE49-F238E27FC236}">
                <a16:creationId xmlns:a16="http://schemas.microsoft.com/office/drawing/2014/main" id="{5AC96877-6F08-BF46-247E-56303C17CDF9}"/>
              </a:ext>
            </a:extLst>
          </p:cNvPr>
          <p:cNvSpPr txBox="1">
            <a:spLocks/>
          </p:cNvSpPr>
          <p:nvPr/>
        </p:nvSpPr>
        <p:spPr>
          <a:xfrm>
            <a:off x="585788" y="6148388"/>
            <a:ext cx="4794582" cy="21544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latin typeface="+mn-lt"/>
              </a:rPr>
              <a:t>Copyright</a:t>
            </a:r>
            <a:r>
              <a:rPr lang="en-US" sz="1400" baseline="30000">
                <a:latin typeface="+mn-lt"/>
              </a:rPr>
              <a:t>©</a:t>
            </a:r>
            <a:r>
              <a:rPr lang="en-US" sz="1400">
                <a:latin typeface="+mn-lt"/>
              </a:rPr>
              <a:t> 2024 Microsoft Corporation. All rights reserved.</a:t>
            </a:r>
          </a:p>
        </p:txBody>
      </p:sp>
    </p:spTree>
    <p:extLst>
      <p:ext uri="{BB962C8B-B14F-4D97-AF65-F5344CB8AC3E}">
        <p14:creationId xmlns:p14="http://schemas.microsoft.com/office/powerpoint/2010/main" val="268663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A6964-58CF-B895-2F3C-EC1FDEE3372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6" name="Rectangle: Top Corners Rounded 5">
            <a:extLst>
              <a:ext uri="{FF2B5EF4-FFF2-40B4-BE49-F238E27FC236}">
                <a16:creationId xmlns:a16="http://schemas.microsoft.com/office/drawing/2014/main" id="{734CB9F7-F679-545D-F5E8-D9EB7D993A39}"/>
              </a:ext>
              <a:ext uri="{C183D7F6-B498-43B3-948B-1728B52AA6E4}">
                <adec:decorative xmlns:adec="http://schemas.microsoft.com/office/drawing/2017/decorative" val="1"/>
              </a:ext>
            </a:extLst>
          </p:cNvPr>
          <p:cNvSpPr/>
          <p:nvPr/>
        </p:nvSpPr>
        <p:spPr bwMode="auto">
          <a:xfrm rot="10800000">
            <a:off x="6689272" y="-1"/>
            <a:ext cx="5488214" cy="5893961"/>
          </a:xfrm>
          <a:prstGeom prst="round2SameRect">
            <a:avLst>
              <a:gd name="adj1" fmla="val 50000"/>
              <a:gd name="adj2" fmla="val 0"/>
            </a:avLst>
          </a:prstGeom>
          <a:gradFill flip="none" rotWithShape="1">
            <a:gsLst>
              <a:gs pos="0">
                <a:schemeClr val="bg1"/>
              </a:gs>
              <a:gs pos="100000">
                <a:schemeClr val="bg1">
                  <a:alpha val="0"/>
                </a:schemeClr>
              </a:gs>
            </a:gsLst>
            <a:lin ang="5400000" scaled="1"/>
            <a:tileRect/>
          </a:gradFill>
          <a:ln w="6350">
            <a:no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7" name="Rectangle: Single Corner Rounded 6">
            <a:extLst>
              <a:ext uri="{FF2B5EF4-FFF2-40B4-BE49-F238E27FC236}">
                <a16:creationId xmlns:a16="http://schemas.microsoft.com/office/drawing/2014/main" id="{3B47C4D6-5A7F-28C0-D7BF-1BB97DAFBA20}"/>
              </a:ext>
              <a:ext uri="{C183D7F6-B498-43B3-948B-1728B52AA6E4}">
                <adec:decorative xmlns:adec="http://schemas.microsoft.com/office/drawing/2017/decorative" val="1"/>
              </a:ext>
            </a:extLst>
          </p:cNvPr>
          <p:cNvSpPr/>
          <p:nvPr/>
        </p:nvSpPr>
        <p:spPr bwMode="auto">
          <a:xfrm rot="16200000">
            <a:off x="5762557" y="2306344"/>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5FEA9884-ED5E-B21C-A438-713228878EFD}"/>
              </a:ext>
              <a:ext uri="{C183D7F6-B498-43B3-948B-1728B52AA6E4}">
                <adec:decorative xmlns:adec="http://schemas.microsoft.com/office/drawing/2017/decorative" val="1"/>
              </a:ext>
            </a:extLst>
          </p:cNvPr>
          <p:cNvSpPr/>
          <p:nvPr/>
        </p:nvSpPr>
        <p:spPr bwMode="auto">
          <a:xfrm flipH="1">
            <a:off x="264106" y="3257550"/>
            <a:ext cx="10556292" cy="3600451"/>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9" name="Freeform: Shape 8">
            <a:extLst>
              <a:ext uri="{FF2B5EF4-FFF2-40B4-BE49-F238E27FC236}">
                <a16:creationId xmlns:a16="http://schemas.microsoft.com/office/drawing/2014/main" id="{D6BFB9D7-801E-FE9D-A829-823DE21FAA78}"/>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0" name="Freeform: Shape 9">
            <a:extLst>
              <a:ext uri="{FF2B5EF4-FFF2-40B4-BE49-F238E27FC236}">
                <a16:creationId xmlns:a16="http://schemas.microsoft.com/office/drawing/2014/main" id="{3F649C25-4142-1ECB-B3BF-6752D53600FD}"/>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1" name="Oval 10">
            <a:extLst>
              <a:ext uri="{FF2B5EF4-FFF2-40B4-BE49-F238E27FC236}">
                <a16:creationId xmlns:a16="http://schemas.microsoft.com/office/drawing/2014/main" id="{E8C22565-5775-72EC-F793-5DF7D0E9CE0A}"/>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2" name="Freeform: Shape 11">
            <a:extLst>
              <a:ext uri="{FF2B5EF4-FFF2-40B4-BE49-F238E27FC236}">
                <a16:creationId xmlns:a16="http://schemas.microsoft.com/office/drawing/2014/main" id="{EC3E6ECA-BB3B-2673-17DA-5646A5AA5246}"/>
              </a:ext>
              <a:ext uri="{C183D7F6-B498-43B3-948B-1728B52AA6E4}">
                <adec:decorative xmlns:adec="http://schemas.microsoft.com/office/drawing/2017/decorative" val="1"/>
              </a:ext>
            </a:extLst>
          </p:cNvPr>
          <p:cNvSpPr/>
          <p:nvPr/>
        </p:nvSpPr>
        <p:spPr bwMode="auto">
          <a:xfrm flipH="1">
            <a:off x="1" y="6568472"/>
            <a:ext cx="396195" cy="93445"/>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5" name="Oval 24">
            <a:extLst>
              <a:ext uri="{FF2B5EF4-FFF2-40B4-BE49-F238E27FC236}">
                <a16:creationId xmlns:a16="http://schemas.microsoft.com/office/drawing/2014/main" id="{3ACDCD0E-F15F-CD98-019F-E0A9D3206279}"/>
              </a:ext>
              <a:ext uri="{C183D7F6-B498-43B3-948B-1728B52AA6E4}">
                <adec:decorative xmlns:adec="http://schemas.microsoft.com/office/drawing/2017/decorative" val="1"/>
              </a:ext>
            </a:extLst>
          </p:cNvPr>
          <p:cNvSpPr/>
          <p:nvPr/>
        </p:nvSpPr>
        <p:spPr bwMode="auto">
          <a:xfrm>
            <a:off x="6877958" y="600530"/>
            <a:ext cx="5110842" cy="5110842"/>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3" name="Title 1">
            <a:extLst>
              <a:ext uri="{FF2B5EF4-FFF2-40B4-BE49-F238E27FC236}">
                <a16:creationId xmlns:a16="http://schemas.microsoft.com/office/drawing/2014/main" id="{E7068A19-652D-3440-8B55-630D86F473C5}"/>
              </a:ext>
            </a:extLst>
          </p:cNvPr>
          <p:cNvSpPr txBox="1">
            <a:spLocks noGrp="1"/>
          </p:cNvSpPr>
          <p:nvPr>
            <p:ph type="title" idx="4294967295"/>
          </p:nvPr>
        </p:nvSpPr>
        <p:spPr>
          <a:xfrm>
            <a:off x="603249" y="1452563"/>
            <a:ext cx="4899025" cy="7397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a:ln w="3175">
                  <a:noFill/>
                </a:ln>
                <a:solidFill>
                  <a:schemeClr val="accent1"/>
                </a:solidFill>
                <a:effectLst/>
                <a:uLnTx/>
                <a:uFillTx/>
                <a:latin typeface="+mj-lt"/>
                <a:ea typeface="+mn-ea"/>
                <a:cs typeface="Segoe UI Semibold" panose="020B0502040204020203" pitchFamily="34" charset="0"/>
              </a:rPr>
              <a:t>Calls to Action</a:t>
            </a:r>
          </a:p>
        </p:txBody>
      </p:sp>
      <p:sp>
        <p:nvSpPr>
          <p:cNvPr id="19" name="Text Placeholder 2">
            <a:extLst>
              <a:ext uri="{FF2B5EF4-FFF2-40B4-BE49-F238E27FC236}">
                <a16:creationId xmlns:a16="http://schemas.microsoft.com/office/drawing/2014/main" id="{5260BAF1-5F49-8703-CEF9-493402A1D603}"/>
              </a:ext>
            </a:extLst>
          </p:cNvPr>
          <p:cNvSpPr txBox="1">
            <a:spLocks/>
          </p:cNvSpPr>
          <p:nvPr/>
        </p:nvSpPr>
        <p:spPr>
          <a:xfrm>
            <a:off x="603249" y="3645808"/>
            <a:ext cx="3886201" cy="9233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effectLst/>
                <a:uLnTx/>
                <a:uFillTx/>
                <a:ea typeface="+mn-ea"/>
                <a:cs typeface="Segoe UI" panose="020B0502040204020203" pitchFamily="34" charset="0"/>
              </a:rPr>
              <a:t>Modern Work</a:t>
            </a:r>
            <a:br>
              <a:rPr kumimoji="0" lang="en-US" sz="3200" b="0" i="0" u="none" strike="noStrike" kern="1200" cap="none" spc="0" normalizeH="0" baseline="0" noProof="0">
                <a:ln>
                  <a:noFill/>
                </a:ln>
                <a:effectLst/>
                <a:uLnTx/>
                <a:uFillTx/>
                <a:latin typeface="Segoe Sans Text"/>
                <a:ea typeface="+mn-ea"/>
                <a:cs typeface="Segoe UI" panose="020B0502040204020203" pitchFamily="34" charset="0"/>
              </a:rPr>
            </a:br>
            <a:r>
              <a:rPr kumimoji="0" lang="en-US" sz="3200" b="0" i="0" u="none" strike="noStrike" kern="1200" cap="none" spc="0" normalizeH="0" baseline="0" noProof="0">
                <a:ln>
                  <a:noFill/>
                </a:ln>
                <a:effectLst/>
                <a:uLnTx/>
                <a:uFillTx/>
                <a:latin typeface="+mj-lt"/>
                <a:ea typeface="+mn-ea"/>
                <a:cs typeface="Segoe UI" panose="020B0502040204020203" pitchFamily="34" charset="0"/>
              </a:rPr>
              <a:t>Customer Hub</a:t>
            </a:r>
          </a:p>
        </p:txBody>
      </p:sp>
      <p:pic>
        <p:nvPicPr>
          <p:cNvPr id="34" name="Picture 33" descr="Two people are seated at a table in a meeting room, working on laptops.">
            <a:extLst>
              <a:ext uri="{FF2B5EF4-FFF2-40B4-BE49-F238E27FC236}">
                <a16:creationId xmlns:a16="http://schemas.microsoft.com/office/drawing/2014/main" id="{49508194-90A9-123A-289F-5F5092C54B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46" b="-746"/>
          <a:stretch/>
        </p:blipFill>
        <p:spPr>
          <a:xfrm>
            <a:off x="6938863" y="661435"/>
            <a:ext cx="4989031" cy="4989031"/>
          </a:xfrm>
          <a:custGeom>
            <a:avLst/>
            <a:gdLst>
              <a:gd name="connsiteX0" fmla="*/ 2494516 w 4989031"/>
              <a:gd name="connsiteY0" fmla="*/ 0 h 4989031"/>
              <a:gd name="connsiteX1" fmla="*/ 4989031 w 4989031"/>
              <a:gd name="connsiteY1" fmla="*/ 2494516 h 4989031"/>
              <a:gd name="connsiteX2" fmla="*/ 2494516 w 4989031"/>
              <a:gd name="connsiteY2" fmla="*/ 4989031 h 4989031"/>
              <a:gd name="connsiteX3" fmla="*/ 0 w 4989031"/>
              <a:gd name="connsiteY3" fmla="*/ 2494516 h 4989031"/>
              <a:gd name="connsiteX4" fmla="*/ 2494516 w 4989031"/>
              <a:gd name="connsiteY4" fmla="*/ 0 h 498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031" h="4989031">
                <a:moveTo>
                  <a:pt x="2494516" y="0"/>
                </a:moveTo>
                <a:cubicBezTo>
                  <a:pt x="3872198" y="0"/>
                  <a:pt x="4989031" y="1116834"/>
                  <a:pt x="4989031" y="2494516"/>
                </a:cubicBezTo>
                <a:cubicBezTo>
                  <a:pt x="4989031" y="3872200"/>
                  <a:pt x="3872198" y="4989031"/>
                  <a:pt x="2494516" y="4989031"/>
                </a:cubicBezTo>
                <a:cubicBezTo>
                  <a:pt x="1116833" y="4989031"/>
                  <a:pt x="0" y="3872200"/>
                  <a:pt x="0" y="2494516"/>
                </a:cubicBezTo>
                <a:cubicBezTo>
                  <a:pt x="0" y="1116834"/>
                  <a:pt x="1116833" y="0"/>
                  <a:pt x="2494516" y="0"/>
                </a:cubicBezTo>
                <a:close/>
              </a:path>
            </a:pathLst>
          </a:custGeom>
        </p:spPr>
      </p:pic>
    </p:spTree>
    <p:extLst>
      <p:ext uri="{BB962C8B-B14F-4D97-AF65-F5344CB8AC3E}">
        <p14:creationId xmlns:p14="http://schemas.microsoft.com/office/powerpoint/2010/main" val="310106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0606F272-74C9-E023-E269-C871B61B9E5C}"/>
              </a:ext>
              <a:ext uri="{C183D7F6-B498-43B3-948B-1728B52AA6E4}">
                <adec:decorative xmlns:adec="http://schemas.microsoft.com/office/drawing/2017/decorative" val="1"/>
              </a:ext>
            </a:extLst>
          </p:cNvPr>
          <p:cNvSpPr/>
          <p:nvPr/>
        </p:nvSpPr>
        <p:spPr bwMode="auto">
          <a:xfrm rot="5400000">
            <a:off x="8220512" y="2530913"/>
            <a:ext cx="603247" cy="6174504"/>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34" fontAlgn="base">
              <a:spcBef>
                <a:spcPct val="0"/>
              </a:spcBef>
              <a:spcAft>
                <a:spcPct val="0"/>
              </a:spcAft>
            </a:pPr>
            <a:endParaRPr lang="en-US" sz="1400">
              <a:solidFill>
                <a:srgbClr val="FFFFFF"/>
              </a:solidFill>
              <a:latin typeface="Segoe Sans Display Semibold"/>
              <a:cs typeface="Segoe UI" pitchFamily="34" charset="0"/>
            </a:endParaRPr>
          </a:p>
        </p:txBody>
      </p:sp>
      <p:grpSp>
        <p:nvGrpSpPr>
          <p:cNvPr id="7" name="Group 6">
            <a:extLst>
              <a:ext uri="{FF2B5EF4-FFF2-40B4-BE49-F238E27FC236}">
                <a16:creationId xmlns:a16="http://schemas.microsoft.com/office/drawing/2014/main" id="{EDA30B0F-255E-36B4-095D-61C594B82EC3}"/>
              </a:ext>
              <a:ext uri="{C183D7F6-B498-43B3-948B-1728B52AA6E4}">
                <adec:decorative xmlns:adec="http://schemas.microsoft.com/office/drawing/2017/decorative" val="1"/>
              </a:ext>
            </a:extLst>
          </p:cNvPr>
          <p:cNvGrpSpPr/>
          <p:nvPr/>
        </p:nvGrpSpPr>
        <p:grpSpPr>
          <a:xfrm>
            <a:off x="585787" y="1666723"/>
            <a:ext cx="4880948" cy="4597554"/>
            <a:chOff x="585787" y="1671484"/>
            <a:chExt cx="5195582" cy="4597554"/>
          </a:xfrm>
        </p:grpSpPr>
        <p:sp>
          <p:nvSpPr>
            <p:cNvPr id="9" name="Rectangle: Rounded Corners 8">
              <a:extLst>
                <a:ext uri="{FF2B5EF4-FFF2-40B4-BE49-F238E27FC236}">
                  <a16:creationId xmlns:a16="http://schemas.microsoft.com/office/drawing/2014/main" id="{1DB82297-B84B-3921-7E3A-5AADCDFFE9EC}"/>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11" name="Rectangle: Rounded Corners 10">
              <a:extLst>
                <a:ext uri="{FF2B5EF4-FFF2-40B4-BE49-F238E27FC236}">
                  <a16:creationId xmlns:a16="http://schemas.microsoft.com/office/drawing/2014/main" id="{5C8C6BC3-03F5-C8C5-435B-6CB8358B5A58}"/>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grpSp>
      <p:sp>
        <p:nvSpPr>
          <p:cNvPr id="13" name="Oval 12">
            <a:extLst>
              <a:ext uri="{FF2B5EF4-FFF2-40B4-BE49-F238E27FC236}">
                <a16:creationId xmlns:a16="http://schemas.microsoft.com/office/drawing/2014/main" id="{EA1DE5FB-5C63-C10A-F51E-9C4F746F3CC8}"/>
              </a:ext>
              <a:ext uri="{C183D7F6-B498-43B3-948B-1728B52AA6E4}">
                <adec:decorative xmlns:adec="http://schemas.microsoft.com/office/drawing/2017/decorative" val="1"/>
              </a:ext>
            </a:extLst>
          </p:cNvPr>
          <p:cNvSpPr/>
          <p:nvPr/>
        </p:nvSpPr>
        <p:spPr bwMode="auto">
          <a:xfrm>
            <a:off x="998743" y="2126048"/>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17" name="Straight Connector 16">
            <a:extLst>
              <a:ext uri="{FF2B5EF4-FFF2-40B4-BE49-F238E27FC236}">
                <a16:creationId xmlns:a16="http://schemas.microsoft.com/office/drawing/2014/main" id="{3B1516FE-8BA0-FB11-14D5-71099E1F3E67}"/>
              </a:ext>
              <a:ext uri="{C183D7F6-B498-43B3-948B-1728B52AA6E4}">
                <adec:decorative xmlns:adec="http://schemas.microsoft.com/office/drawing/2017/decorative" val="1"/>
              </a:ext>
            </a:extLst>
          </p:cNvPr>
          <p:cNvCxnSpPr>
            <a:cxnSpLocks/>
          </p:cNvCxnSpPr>
          <p:nvPr/>
        </p:nvCxnSpPr>
        <p:spPr>
          <a:xfrm>
            <a:off x="8339466" y="544876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3">
            <a:extLst>
              <a:ext uri="{FF2B5EF4-FFF2-40B4-BE49-F238E27FC236}">
                <a16:creationId xmlns:a16="http://schemas.microsoft.com/office/drawing/2014/main" id="{AD85BA75-1BC5-6BF1-6980-317A9943B0B1}"/>
              </a:ext>
              <a:ext uri="{C183D7F6-B498-43B3-948B-1728B52AA6E4}">
                <adec:decorative xmlns:adec="http://schemas.microsoft.com/office/drawing/2017/decorative" val="1"/>
              </a:ext>
            </a:extLst>
          </p:cNvPr>
          <p:cNvSpPr/>
          <p:nvPr/>
        </p:nvSpPr>
        <p:spPr>
          <a:xfrm>
            <a:off x="1167656" y="2314346"/>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C731EEE-2D22-07F2-619E-143E50E121D7}"/>
              </a:ext>
            </a:extLst>
          </p:cNvPr>
          <p:cNvSpPr>
            <a:spLocks noGrp="1"/>
          </p:cNvSpPr>
          <p:nvPr>
            <p:ph type="title"/>
          </p:nvPr>
        </p:nvSpPr>
        <p:spPr>
          <a:xfrm>
            <a:off x="588263" y="457200"/>
            <a:ext cx="11018520" cy="430887"/>
          </a:xfrm>
        </p:spPr>
        <p:txBody>
          <a:bodyPr/>
          <a:lstStyle/>
          <a:p>
            <a:r>
              <a:rPr lang="en-US"/>
              <a:t>Your feedback is critical</a:t>
            </a:r>
          </a:p>
        </p:txBody>
      </p:sp>
      <p:sp>
        <p:nvSpPr>
          <p:cNvPr id="21" name="TextBox 20">
            <a:extLst>
              <a:ext uri="{FF2B5EF4-FFF2-40B4-BE49-F238E27FC236}">
                <a16:creationId xmlns:a16="http://schemas.microsoft.com/office/drawing/2014/main" id="{C1168CEF-C004-8EE5-BC13-AB8080F82BC4}"/>
              </a:ext>
            </a:extLst>
          </p:cNvPr>
          <p:cNvSpPr txBox="1"/>
          <p:nvPr/>
        </p:nvSpPr>
        <p:spPr>
          <a:xfrm>
            <a:off x="998743" y="3146093"/>
            <a:ext cx="4055037" cy="2616101"/>
          </a:xfrm>
          <a:prstGeom prst="rect">
            <a:avLst/>
          </a:prstGeom>
          <a:noFill/>
        </p:spPr>
        <p:txBody>
          <a:bodyPr wrap="square" lIns="0" tIns="0" rIns="0" bIns="0">
            <a:spAutoFit/>
          </a:bodyPr>
          <a:lstStyle/>
          <a:p>
            <a:pPr marR="0" lvl="0" algn="l" defTabSz="914400" rtl="0" eaLnBrk="1" fontAlgn="auto" latinLnBrk="0" hangingPunct="1">
              <a:lnSpc>
                <a:spcPct val="100000"/>
              </a:lnSpc>
              <a:spcBef>
                <a:spcPts val="0"/>
              </a:spcBef>
              <a:spcAft>
                <a:spcPts val="1200"/>
              </a:spcAft>
              <a:buClrTx/>
              <a:buSzTx/>
              <a:buFontTx/>
              <a:buNone/>
              <a:tabLst/>
              <a:defRPr/>
            </a:pPr>
            <a:r>
              <a:rPr lang="en-US" sz="2000"/>
              <a:t>We’re committed to making your </a:t>
            </a:r>
            <a:r>
              <a:rPr lang="en-US" sz="2000">
                <a:latin typeface="+mj-lt"/>
              </a:rPr>
              <a:t>Modern Work Customer Hub</a:t>
            </a:r>
            <a:r>
              <a:rPr lang="en-US" sz="2000"/>
              <a:t> experience the best it can be – and your feedback is a critical component to that.</a:t>
            </a:r>
          </a:p>
          <a:p>
            <a:pPr marR="0" lvl="0" algn="l" defTabSz="914400" rtl="0" eaLnBrk="1" fontAlgn="auto" latinLnBrk="0" hangingPunct="1">
              <a:lnSpc>
                <a:spcPct val="100000"/>
              </a:lnSpc>
              <a:spcBef>
                <a:spcPts val="0"/>
              </a:spcBef>
              <a:spcAft>
                <a:spcPts val="1200"/>
              </a:spcAft>
              <a:buClrTx/>
              <a:buSzTx/>
              <a:buFontTx/>
              <a:buNone/>
              <a:tabLst/>
              <a:defRPr/>
            </a:pPr>
            <a:r>
              <a:rPr lang="en-US" sz="2000"/>
              <a:t>Before you scoot, please take a moment to reply to provide some feedback.</a:t>
            </a:r>
          </a:p>
        </p:txBody>
      </p:sp>
      <p:sp>
        <p:nvSpPr>
          <p:cNvPr id="15" name="TextBox 14">
            <a:extLst>
              <a:ext uri="{FF2B5EF4-FFF2-40B4-BE49-F238E27FC236}">
                <a16:creationId xmlns:a16="http://schemas.microsoft.com/office/drawing/2014/main" id="{643BE0E6-1B60-8736-8E23-7EC01E8E3318}"/>
              </a:ext>
              <a:ext uri="{C183D7F6-B498-43B3-948B-1728B52AA6E4}">
                <adec:decorative xmlns:adec="http://schemas.microsoft.com/office/drawing/2017/decorative" val="0"/>
              </a:ext>
            </a:extLst>
          </p:cNvPr>
          <p:cNvSpPr txBox="1"/>
          <p:nvPr/>
        </p:nvSpPr>
        <p:spPr>
          <a:xfrm>
            <a:off x="5587052" y="2291148"/>
            <a:ext cx="2013566" cy="830997"/>
          </a:xfrm>
          <a:prstGeom prst="rect">
            <a:avLst/>
          </a:prstGeom>
          <a:noFill/>
        </p:spPr>
        <p:txBody>
          <a:bodyPr wrap="square" lIns="0" tIns="0" rIns="0" bIns="0">
            <a:spAutoFit/>
          </a:bodyPr>
          <a:lstStyle/>
          <a:p>
            <a:pPr marR="0" lvl="0" algn="r" defTabSz="914400" rtl="0" eaLnBrk="1" fontAlgn="auto" latinLnBrk="0" hangingPunct="1">
              <a:lnSpc>
                <a:spcPct val="100000"/>
              </a:lnSpc>
              <a:spcBef>
                <a:spcPts val="0"/>
              </a:spcBef>
              <a:spcAft>
                <a:spcPts val="0"/>
              </a:spcAft>
              <a:buClrTx/>
              <a:buSzTx/>
              <a:buFontTx/>
              <a:buNone/>
              <a:tabLst/>
              <a:defRPr/>
            </a:pPr>
            <a:r>
              <a:rPr lang="en-US">
                <a:latin typeface="+mj-lt"/>
              </a:rPr>
              <a:t>Scan with your mobile device camera</a:t>
            </a:r>
          </a:p>
        </p:txBody>
      </p:sp>
      <p:sp>
        <p:nvSpPr>
          <p:cNvPr id="22" name="TextBox 21">
            <a:extLst>
              <a:ext uri="{FF2B5EF4-FFF2-40B4-BE49-F238E27FC236}">
                <a16:creationId xmlns:a16="http://schemas.microsoft.com/office/drawing/2014/main" id="{65687DFC-3589-0A0A-F62E-5D3296E7F563}"/>
              </a:ext>
            </a:extLst>
          </p:cNvPr>
          <p:cNvSpPr txBox="1"/>
          <p:nvPr/>
        </p:nvSpPr>
        <p:spPr>
          <a:xfrm>
            <a:off x="6426630" y="3552966"/>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accent1"/>
                </a:solidFill>
                <a:latin typeface="+mj-lt"/>
              </a:rPr>
              <a:t>-OR-</a:t>
            </a:r>
          </a:p>
        </p:txBody>
      </p:sp>
      <p:sp>
        <p:nvSpPr>
          <p:cNvPr id="23" name="TextBox 22">
            <a:extLst>
              <a:ext uri="{FF2B5EF4-FFF2-40B4-BE49-F238E27FC236}">
                <a16:creationId xmlns:a16="http://schemas.microsoft.com/office/drawing/2014/main" id="{0A44D25F-BD76-DBFE-BB08-F8420C5CAB51}"/>
              </a:ext>
            </a:extLst>
          </p:cNvPr>
          <p:cNvSpPr txBox="1"/>
          <p:nvPr/>
        </p:nvSpPr>
        <p:spPr>
          <a:xfrm>
            <a:off x="6584526" y="4414674"/>
            <a:ext cx="458460" cy="276999"/>
          </a:xfrm>
          <a:prstGeom prst="rect">
            <a:avLst/>
          </a:prstGeom>
          <a:noFill/>
        </p:spPr>
        <p:txBody>
          <a:bodyPr wrap="none" lIns="0" tIns="0" rIns="0" bIns="0">
            <a:spAutoFit/>
          </a:bodyPr>
          <a:lstStyle/>
          <a:p>
            <a:pPr marR="0" lvl="0" algn="ctr" defTabSz="914400" rtl="0" eaLnBrk="1" fontAlgn="auto" latinLnBrk="0" hangingPunct="1">
              <a:lnSpc>
                <a:spcPct val="100000"/>
              </a:lnSpc>
              <a:spcBef>
                <a:spcPts val="0"/>
              </a:spcBef>
              <a:spcAft>
                <a:spcPts val="0"/>
              </a:spcAft>
              <a:buClrTx/>
              <a:buSzTx/>
              <a:buFontTx/>
              <a:buNone/>
              <a:tabLst/>
              <a:defRPr/>
            </a:pPr>
            <a:r>
              <a:rPr lang="en-US">
                <a:latin typeface="+mj-lt"/>
              </a:rPr>
              <a:t>Visit</a:t>
            </a:r>
          </a:p>
        </p:txBody>
      </p:sp>
      <p:sp>
        <p:nvSpPr>
          <p:cNvPr id="19" name="Graphic 102" descr="Arrow pointing downwards">
            <a:extLst>
              <a:ext uri="{FF2B5EF4-FFF2-40B4-BE49-F238E27FC236}">
                <a16:creationId xmlns:a16="http://schemas.microsoft.com/office/drawing/2014/main" id="{7D631A7D-0456-5FBA-9A32-328CF37E6118}"/>
              </a:ext>
              <a:ext uri="{C183D7F6-B498-43B3-948B-1728B52AA6E4}">
                <adec:decorative xmlns:adec="http://schemas.microsoft.com/office/drawing/2017/decorative" val="0"/>
              </a:ext>
            </a:extLst>
          </p:cNvPr>
          <p:cNvSpPr/>
          <p:nvPr/>
        </p:nvSpPr>
        <p:spPr>
          <a:xfrm rot="5400000">
            <a:off x="6709033" y="4789499"/>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31" name="Graphic 102" descr="Arrow Pointing towards the right">
            <a:extLst>
              <a:ext uri="{FF2B5EF4-FFF2-40B4-BE49-F238E27FC236}">
                <a16:creationId xmlns:a16="http://schemas.microsoft.com/office/drawing/2014/main" id="{2F681144-88EF-2987-7CC4-F19D1F1AF994}"/>
              </a:ext>
              <a:ext uri="{C183D7F6-B498-43B3-948B-1728B52AA6E4}">
                <adec:decorative xmlns:adec="http://schemas.microsoft.com/office/drawing/2017/decorative" val="0"/>
              </a:ext>
            </a:extLst>
          </p:cNvPr>
          <p:cNvSpPr/>
          <p:nvPr/>
        </p:nvSpPr>
        <p:spPr>
          <a:xfrm>
            <a:off x="7720935" y="2557626"/>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pic>
        <p:nvPicPr>
          <p:cNvPr id="1026" name="Picture 2" descr="A QR code">
            <a:extLst>
              <a:ext uri="{FF2B5EF4-FFF2-40B4-BE49-F238E27FC236}">
                <a16:creationId xmlns:a16="http://schemas.microsoft.com/office/drawing/2014/main" id="{5F736AD1-77AA-7AAB-4B4F-CDA913AC441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695" y="1823725"/>
            <a:ext cx="3244959" cy="32449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898F9E0-7342-CE59-3DA1-9BFB13FD53B4}"/>
              </a:ext>
            </a:extLst>
          </p:cNvPr>
          <p:cNvSpPr txBox="1">
            <a:spLocks/>
          </p:cNvSpPr>
          <p:nvPr/>
        </p:nvSpPr>
        <p:spPr>
          <a:xfrm>
            <a:off x="5726968" y="5479666"/>
            <a:ext cx="2319930" cy="276999"/>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C451CB"/>
                </a:solidFill>
                <a:effectLst/>
                <a:uLnTx/>
                <a:uFillTx/>
                <a:latin typeface="+mj-lt"/>
                <a:ea typeface="+mn-ea"/>
                <a:cs typeface="Segoe UI Semibold"/>
                <a:hlinkClick r:id="rId5">
                  <a:extLst>
                    <a:ext uri="{A12FA001-AC4F-418D-AE19-62706E023703}">
                      <ahyp:hlinkClr xmlns:ahyp="http://schemas.microsoft.com/office/drawing/2018/hyperlinkcolor" val="tx"/>
                    </a:ext>
                  </a:extLst>
                </a:hlinkClick>
              </a:rPr>
              <a:t>Customer Hub Survey</a:t>
            </a:r>
            <a:endParaRPr kumimoji="0" lang="en-US" sz="1600" b="0" i="0" u="none" strike="noStrike" kern="1200" cap="none" spc="0" normalizeH="0" baseline="0" noProof="0">
              <a:ln>
                <a:noFill/>
              </a:ln>
              <a:solidFill>
                <a:srgbClr val="C451CB"/>
              </a:solidFill>
              <a:effectLst/>
              <a:uLnTx/>
              <a:uFillTx/>
              <a:latin typeface="+mj-lt"/>
              <a:ea typeface="+mn-ea"/>
              <a:cs typeface="+mn-cs"/>
            </a:endParaRPr>
          </a:p>
        </p:txBody>
      </p:sp>
      <p:sp>
        <p:nvSpPr>
          <p:cNvPr id="6" name="TextBox 5">
            <a:extLst>
              <a:ext uri="{FF2B5EF4-FFF2-40B4-BE49-F238E27FC236}">
                <a16:creationId xmlns:a16="http://schemas.microsoft.com/office/drawing/2014/main" id="{617BF29B-5FA8-889C-DC4B-DD65C39F7127}"/>
              </a:ext>
            </a:extLst>
          </p:cNvPr>
          <p:cNvSpPr txBox="1">
            <a:spLocks/>
          </p:cNvSpPr>
          <p:nvPr/>
        </p:nvSpPr>
        <p:spPr>
          <a:xfrm>
            <a:off x="8632033" y="5495055"/>
            <a:ext cx="2616985" cy="246221"/>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451CB"/>
                </a:solidFill>
                <a:effectLst/>
                <a:uLnTx/>
                <a:uFillTx/>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C451CB"/>
                </a:solidFill>
                <a:effectLst/>
                <a:uLnTx/>
                <a:uFillTx/>
                <a:ea typeface="+mn-ea"/>
                <a:cs typeface="+mn-cs"/>
                <a:hlinkClick r:id="rId5">
                  <a:extLst>
                    <a:ext uri="{A12FA001-AC4F-418D-AE19-62706E023703}">
                      <ahyp:hlinkClr xmlns:ahyp="http://schemas.microsoft.com/office/drawing/2018/hyperlinkcolor" val="tx"/>
                    </a:ext>
                  </a:extLst>
                </a:hlinkClick>
              </a:rPr>
              <a:t>CustomerHubSurvey</a:t>
            </a:r>
            <a:r>
              <a:rPr kumimoji="0" lang="en-US" sz="1600" b="0" i="0" u="none" strike="noStrike" kern="1200" cap="none" spc="0" normalizeH="0" baseline="0" noProof="0">
                <a:ln>
                  <a:noFill/>
                </a:ln>
                <a:solidFill>
                  <a:srgbClr val="C451CB"/>
                </a:solidFill>
                <a:effectLst/>
                <a:uLnTx/>
                <a:uFillTx/>
                <a:ea typeface="+mn-ea"/>
                <a:cs typeface="+mn-cs"/>
                <a:hlinkClick r:id="rId5">
                  <a:extLst>
                    <a:ext uri="{A12FA001-AC4F-418D-AE19-62706E023703}">
                      <ahyp:hlinkClr xmlns:ahyp="http://schemas.microsoft.com/office/drawing/2018/hyperlinkcolor" val="tx"/>
                    </a:ext>
                  </a:extLst>
                </a:hlinkClick>
              </a:rPr>
              <a:t> </a:t>
            </a:r>
            <a:endParaRPr kumimoji="0" lang="en-US" sz="1600" b="0" i="0" u="none" strike="noStrike" kern="1200" cap="none" spc="0" normalizeH="0" baseline="0" noProof="0">
              <a:ln>
                <a:noFill/>
              </a:ln>
              <a:solidFill>
                <a:srgbClr val="C451CB"/>
              </a:solidFill>
              <a:effectLst/>
              <a:uLnTx/>
              <a:uFillTx/>
              <a:ea typeface="+mn-ea"/>
              <a:cs typeface="+mn-cs"/>
            </a:endParaRPr>
          </a:p>
        </p:txBody>
      </p:sp>
    </p:spTree>
    <p:extLst>
      <p:ext uri="{BB962C8B-B14F-4D97-AF65-F5344CB8AC3E}">
        <p14:creationId xmlns:p14="http://schemas.microsoft.com/office/powerpoint/2010/main" val="64731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8992EA3-5F23-5E76-5CE8-9C1CF27A0F9D}"/>
              </a:ext>
              <a:ext uri="{C183D7F6-B498-43B3-948B-1728B52AA6E4}">
                <adec:decorative xmlns:adec="http://schemas.microsoft.com/office/drawing/2017/decorative" val="1"/>
              </a:ext>
            </a:extLst>
          </p:cNvPr>
          <p:cNvSpPr>
            <a:spLocks/>
          </p:cNvSpPr>
          <p:nvPr/>
        </p:nvSpPr>
        <p:spPr bwMode="auto">
          <a:xfrm flipH="1">
            <a:off x="8968888" y="0"/>
            <a:ext cx="3223112" cy="2235500"/>
          </a:xfrm>
          <a:custGeom>
            <a:avLst/>
            <a:gdLst>
              <a:gd name="connsiteX0" fmla="*/ 3223112 w 3223112"/>
              <a:gd name="connsiteY0" fmla="*/ 0 h 2235500"/>
              <a:gd name="connsiteX1" fmla="*/ 0 w 3223112"/>
              <a:gd name="connsiteY1" fmla="*/ 0 h 2235500"/>
              <a:gd name="connsiteX2" fmla="*/ 0 w 3223112"/>
              <a:gd name="connsiteY2" fmla="*/ 2197264 h 2235500"/>
              <a:gd name="connsiteX3" fmla="*/ 154292 w 3223112"/>
              <a:gd name="connsiteY3" fmla="*/ 2220812 h 2235500"/>
              <a:gd name="connsiteX4" fmla="*/ 445180 w 3223112"/>
              <a:gd name="connsiteY4" fmla="*/ 2235500 h 2235500"/>
              <a:gd name="connsiteX5" fmla="*/ 3162304 w 3223112"/>
              <a:gd name="connsiteY5" fmla="*/ 236492 h 22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112" h="2235500">
                <a:moveTo>
                  <a:pt x="3223112" y="0"/>
                </a:moveTo>
                <a:lnTo>
                  <a:pt x="0" y="0"/>
                </a:lnTo>
                <a:lnTo>
                  <a:pt x="0" y="2197264"/>
                </a:lnTo>
                <a:lnTo>
                  <a:pt x="154292" y="2220812"/>
                </a:lnTo>
                <a:cubicBezTo>
                  <a:pt x="249934" y="2230524"/>
                  <a:pt x="346976" y="2235500"/>
                  <a:pt x="445180" y="2235500"/>
                </a:cubicBezTo>
                <a:cubicBezTo>
                  <a:pt x="1721834" y="2235500"/>
                  <a:pt x="2802090" y="1394616"/>
                  <a:pt x="3162304" y="236492"/>
                </a:cubicBezTo>
                <a:close/>
              </a:path>
            </a:pathLst>
          </a:cu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3" name="Freeform: Shape 2">
            <a:extLst>
              <a:ext uri="{FF2B5EF4-FFF2-40B4-BE49-F238E27FC236}">
                <a16:creationId xmlns:a16="http://schemas.microsoft.com/office/drawing/2014/main" id="{BC22B648-7BC4-B40B-9E19-286BFE516923}"/>
              </a:ext>
              <a:ext uri="{C183D7F6-B498-43B3-948B-1728B52AA6E4}">
                <adec:decorative xmlns:adec="http://schemas.microsoft.com/office/drawing/2017/decorative" val="1"/>
              </a:ext>
            </a:extLst>
          </p:cNvPr>
          <p:cNvSpPr>
            <a:spLocks/>
          </p:cNvSpPr>
          <p:nvPr/>
        </p:nvSpPr>
        <p:spPr bwMode="auto">
          <a:xfrm flipH="1">
            <a:off x="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35" name="Rectangle: Rounded Corners 34">
            <a:extLst>
              <a:ext uri="{FF2B5EF4-FFF2-40B4-BE49-F238E27FC236}">
                <a16:creationId xmlns:a16="http://schemas.microsoft.com/office/drawing/2014/main" id="{0649D3B6-76BA-E494-C7EF-D2A2FE6153B3}"/>
              </a:ext>
              <a:ext uri="{C183D7F6-B498-43B3-948B-1728B52AA6E4}">
                <adec:decorative xmlns:adec="http://schemas.microsoft.com/office/drawing/2017/decorative" val="1"/>
              </a:ext>
            </a:extLst>
          </p:cNvPr>
          <p:cNvSpPr>
            <a:spLocks/>
          </p:cNvSpPr>
          <p:nvPr/>
        </p:nvSpPr>
        <p:spPr bwMode="auto">
          <a:xfrm>
            <a:off x="588963" y="1573204"/>
            <a:ext cx="11017250" cy="4695834"/>
          </a:xfrm>
          <a:prstGeom prst="roundRect">
            <a:avLst>
              <a:gd name="adj" fmla="val 4982"/>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6" name="Rectangle: Rounded Corners 5">
            <a:extLst>
              <a:ext uri="{FF2B5EF4-FFF2-40B4-BE49-F238E27FC236}">
                <a16:creationId xmlns:a16="http://schemas.microsoft.com/office/drawing/2014/main" id="{2C6FB72B-7803-9289-E6A0-21B4C3E2D203}"/>
              </a:ext>
              <a:ext uri="{C183D7F6-B498-43B3-948B-1728B52AA6E4}">
                <adec:decorative xmlns:adec="http://schemas.microsoft.com/office/drawing/2017/decorative" val="1"/>
              </a:ext>
            </a:extLst>
          </p:cNvPr>
          <p:cNvSpPr/>
          <p:nvPr/>
        </p:nvSpPr>
        <p:spPr bwMode="auto">
          <a:xfrm>
            <a:off x="739344" y="1702984"/>
            <a:ext cx="4200956" cy="4436274"/>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8" name="Oval 7">
            <a:extLst>
              <a:ext uri="{FF2B5EF4-FFF2-40B4-BE49-F238E27FC236}">
                <a16:creationId xmlns:a16="http://schemas.microsoft.com/office/drawing/2014/main" id="{0D0D73C4-60FE-CDA5-22DC-54DEAE6EA986}"/>
              </a:ext>
              <a:ext uri="{C183D7F6-B498-43B3-948B-1728B52AA6E4}">
                <adec:decorative xmlns:adec="http://schemas.microsoft.com/office/drawing/2017/decorative" val="1"/>
              </a:ext>
            </a:extLst>
          </p:cNvPr>
          <p:cNvSpPr/>
          <p:nvPr/>
        </p:nvSpPr>
        <p:spPr bwMode="auto">
          <a:xfrm>
            <a:off x="1029632" y="2107729"/>
            <a:ext cx="781388" cy="7813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9" name="Oval 8">
            <a:extLst>
              <a:ext uri="{FF2B5EF4-FFF2-40B4-BE49-F238E27FC236}">
                <a16:creationId xmlns:a16="http://schemas.microsoft.com/office/drawing/2014/main" id="{3D003328-5887-CE04-328F-D3361F47CF2F}"/>
              </a:ext>
              <a:ext uri="{C183D7F6-B498-43B3-948B-1728B52AA6E4}">
                <adec:decorative xmlns:adec="http://schemas.microsoft.com/office/drawing/2017/decorative" val="1"/>
              </a:ext>
            </a:extLst>
          </p:cNvPr>
          <p:cNvSpPr/>
          <p:nvPr/>
        </p:nvSpPr>
        <p:spPr bwMode="auto">
          <a:xfrm>
            <a:off x="1029632" y="3523780"/>
            <a:ext cx="781388" cy="7813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46AB2F21-44D0-B87C-3849-2E7D83FEB4A6}"/>
              </a:ext>
              <a:ext uri="{C183D7F6-B498-43B3-948B-1728B52AA6E4}">
                <adec:decorative xmlns:adec="http://schemas.microsoft.com/office/drawing/2017/decorative" val="1"/>
              </a:ext>
            </a:extLst>
          </p:cNvPr>
          <p:cNvSpPr/>
          <p:nvPr/>
        </p:nvSpPr>
        <p:spPr bwMode="auto">
          <a:xfrm>
            <a:off x="1029632" y="4939830"/>
            <a:ext cx="781388" cy="781388"/>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11" name="Straight Connector 10">
            <a:extLst>
              <a:ext uri="{FF2B5EF4-FFF2-40B4-BE49-F238E27FC236}">
                <a16:creationId xmlns:a16="http://schemas.microsoft.com/office/drawing/2014/main" id="{B18B4A7A-352F-5692-F8A0-EAF2D37C8441}"/>
              </a:ext>
              <a:ext uri="{C183D7F6-B498-43B3-948B-1728B52AA6E4}">
                <adec:decorative xmlns:adec="http://schemas.microsoft.com/office/drawing/2017/decorative" val="1"/>
              </a:ext>
            </a:extLst>
          </p:cNvPr>
          <p:cNvCxnSpPr>
            <a:cxnSpLocks/>
          </p:cNvCxnSpPr>
          <p:nvPr/>
        </p:nvCxnSpPr>
        <p:spPr>
          <a:xfrm>
            <a:off x="5194300" y="3206449"/>
            <a:ext cx="607060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7D2EA8-A24F-12BE-FEED-7E2D99262635}"/>
              </a:ext>
              <a:ext uri="{C183D7F6-B498-43B3-948B-1728B52AA6E4}">
                <adec:decorative xmlns:adec="http://schemas.microsoft.com/office/drawing/2017/decorative" val="1"/>
              </a:ext>
            </a:extLst>
          </p:cNvPr>
          <p:cNvCxnSpPr>
            <a:cxnSpLocks/>
          </p:cNvCxnSpPr>
          <p:nvPr/>
        </p:nvCxnSpPr>
        <p:spPr>
          <a:xfrm>
            <a:off x="2042948" y="3206449"/>
            <a:ext cx="2616138"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CCFF51-294A-DF61-0143-A520576F2BA5}"/>
              </a:ext>
              <a:ext uri="{C183D7F6-B498-43B3-948B-1728B52AA6E4}">
                <adec:decorative xmlns:adec="http://schemas.microsoft.com/office/drawing/2017/decorative" val="1"/>
              </a:ext>
            </a:extLst>
          </p:cNvPr>
          <p:cNvCxnSpPr>
            <a:cxnSpLocks/>
          </p:cNvCxnSpPr>
          <p:nvPr/>
        </p:nvCxnSpPr>
        <p:spPr>
          <a:xfrm>
            <a:off x="2042948" y="4622500"/>
            <a:ext cx="2616138"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AA8BE2-FC82-A3AF-78D5-603D76BB2421}"/>
              </a:ext>
              <a:ext uri="{C183D7F6-B498-43B3-948B-1728B52AA6E4}">
                <adec:decorative xmlns:adec="http://schemas.microsoft.com/office/drawing/2017/decorative" val="1"/>
              </a:ext>
            </a:extLst>
          </p:cNvPr>
          <p:cNvCxnSpPr>
            <a:cxnSpLocks/>
          </p:cNvCxnSpPr>
          <p:nvPr/>
        </p:nvCxnSpPr>
        <p:spPr>
          <a:xfrm>
            <a:off x="5194300" y="4622500"/>
            <a:ext cx="607060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7C9E2C00-92B7-D66D-665C-FABC5A0321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19" y="2298716"/>
            <a:ext cx="399415" cy="399415"/>
          </a:xfrm>
          <a:prstGeom prst="rect">
            <a:avLst/>
          </a:prstGeom>
        </p:spPr>
      </p:pic>
      <p:sp>
        <p:nvSpPr>
          <p:cNvPr id="16" name="Graphic 3">
            <a:extLst>
              <a:ext uri="{FF2B5EF4-FFF2-40B4-BE49-F238E27FC236}">
                <a16:creationId xmlns:a16="http://schemas.microsoft.com/office/drawing/2014/main" id="{EC134509-8776-1722-444C-A0B497DCCB55}"/>
              </a:ext>
              <a:ext uri="{C183D7F6-B498-43B3-948B-1728B52AA6E4}">
                <adec:decorative xmlns:adec="http://schemas.microsoft.com/office/drawing/2017/decorative" val="1"/>
              </a:ext>
            </a:extLst>
          </p:cNvPr>
          <p:cNvSpPr/>
          <p:nvPr/>
        </p:nvSpPr>
        <p:spPr>
          <a:xfrm>
            <a:off x="1218456" y="3731989"/>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endParaRPr lang="en-US"/>
          </a:p>
        </p:txBody>
      </p:sp>
      <p:sp>
        <p:nvSpPr>
          <p:cNvPr id="17" name="Graphic 38">
            <a:extLst>
              <a:ext uri="{FF2B5EF4-FFF2-40B4-BE49-F238E27FC236}">
                <a16:creationId xmlns:a16="http://schemas.microsoft.com/office/drawing/2014/main" id="{BDB69AD8-A7AF-5A4C-5034-57F23A76EB8F}"/>
              </a:ext>
              <a:ext uri="{C183D7F6-B498-43B3-948B-1728B52AA6E4}">
                <adec:decorative xmlns:adec="http://schemas.microsoft.com/office/drawing/2017/decorative" val="1"/>
              </a:ext>
            </a:extLst>
          </p:cNvPr>
          <p:cNvSpPr/>
          <p:nvPr/>
        </p:nvSpPr>
        <p:spPr>
          <a:xfrm>
            <a:off x="1280561" y="5144168"/>
            <a:ext cx="279530" cy="372712"/>
          </a:xfrm>
          <a:custGeom>
            <a:avLst/>
            <a:gdLst>
              <a:gd name="connsiteX0" fmla="*/ 77511 w 186026"/>
              <a:gd name="connsiteY0" fmla="*/ 100764 h 248035"/>
              <a:gd name="connsiteX1" fmla="*/ 85262 w 186026"/>
              <a:gd name="connsiteY1" fmla="*/ 93013 h 248035"/>
              <a:gd name="connsiteX2" fmla="*/ 139520 w 186026"/>
              <a:gd name="connsiteY2" fmla="*/ 93013 h 248035"/>
              <a:gd name="connsiteX3" fmla="*/ 147271 w 186026"/>
              <a:gd name="connsiteY3" fmla="*/ 100764 h 248035"/>
              <a:gd name="connsiteX4" fmla="*/ 139520 w 186026"/>
              <a:gd name="connsiteY4" fmla="*/ 108515 h 248035"/>
              <a:gd name="connsiteX5" fmla="*/ 85262 w 186026"/>
              <a:gd name="connsiteY5" fmla="*/ 108515 h 248035"/>
              <a:gd name="connsiteX6" fmla="*/ 77511 w 186026"/>
              <a:gd name="connsiteY6" fmla="*/ 100764 h 248035"/>
              <a:gd name="connsiteX7" fmla="*/ 77511 w 186026"/>
              <a:gd name="connsiteY7" fmla="*/ 147271 h 248035"/>
              <a:gd name="connsiteX8" fmla="*/ 85262 w 186026"/>
              <a:gd name="connsiteY8" fmla="*/ 139520 h 248035"/>
              <a:gd name="connsiteX9" fmla="*/ 139520 w 186026"/>
              <a:gd name="connsiteY9" fmla="*/ 139520 h 248035"/>
              <a:gd name="connsiteX10" fmla="*/ 147271 w 186026"/>
              <a:gd name="connsiteY10" fmla="*/ 147271 h 248035"/>
              <a:gd name="connsiteX11" fmla="*/ 139520 w 186026"/>
              <a:gd name="connsiteY11" fmla="*/ 155022 h 248035"/>
              <a:gd name="connsiteX12" fmla="*/ 85262 w 186026"/>
              <a:gd name="connsiteY12" fmla="*/ 155022 h 248035"/>
              <a:gd name="connsiteX13" fmla="*/ 77511 w 186026"/>
              <a:gd name="connsiteY13" fmla="*/ 147271 h 248035"/>
              <a:gd name="connsiteX14" fmla="*/ 77511 w 186026"/>
              <a:gd name="connsiteY14" fmla="*/ 193778 h 248035"/>
              <a:gd name="connsiteX15" fmla="*/ 85262 w 186026"/>
              <a:gd name="connsiteY15" fmla="*/ 186026 h 248035"/>
              <a:gd name="connsiteX16" fmla="*/ 139520 w 186026"/>
              <a:gd name="connsiteY16" fmla="*/ 186026 h 248035"/>
              <a:gd name="connsiteX17" fmla="*/ 147271 w 186026"/>
              <a:gd name="connsiteY17" fmla="*/ 193778 h 248035"/>
              <a:gd name="connsiteX18" fmla="*/ 139520 w 186026"/>
              <a:gd name="connsiteY18" fmla="*/ 201529 h 248035"/>
              <a:gd name="connsiteX19" fmla="*/ 85262 w 186026"/>
              <a:gd name="connsiteY19" fmla="*/ 201529 h 248035"/>
              <a:gd name="connsiteX20" fmla="*/ 77511 w 186026"/>
              <a:gd name="connsiteY20" fmla="*/ 193778 h 248035"/>
              <a:gd name="connsiteX21" fmla="*/ 62009 w 186026"/>
              <a:gd name="connsiteY21" fmla="*/ 100764 h 248035"/>
              <a:gd name="connsiteX22" fmla="*/ 50382 w 186026"/>
              <a:gd name="connsiteY22" fmla="*/ 112391 h 248035"/>
              <a:gd name="connsiteX23" fmla="*/ 38756 w 186026"/>
              <a:gd name="connsiteY23" fmla="*/ 100764 h 248035"/>
              <a:gd name="connsiteX24" fmla="*/ 50382 w 186026"/>
              <a:gd name="connsiteY24" fmla="*/ 89138 h 248035"/>
              <a:gd name="connsiteX25" fmla="*/ 62009 w 186026"/>
              <a:gd name="connsiteY25" fmla="*/ 100764 h 248035"/>
              <a:gd name="connsiteX26" fmla="*/ 62009 w 186026"/>
              <a:gd name="connsiteY26" fmla="*/ 147271 h 248035"/>
              <a:gd name="connsiteX27" fmla="*/ 50382 w 186026"/>
              <a:gd name="connsiteY27" fmla="*/ 158898 h 248035"/>
              <a:gd name="connsiteX28" fmla="*/ 38756 w 186026"/>
              <a:gd name="connsiteY28" fmla="*/ 147271 h 248035"/>
              <a:gd name="connsiteX29" fmla="*/ 50382 w 186026"/>
              <a:gd name="connsiteY29" fmla="*/ 135644 h 248035"/>
              <a:gd name="connsiteX30" fmla="*/ 62009 w 186026"/>
              <a:gd name="connsiteY30" fmla="*/ 147271 h 248035"/>
              <a:gd name="connsiteX31" fmla="*/ 50382 w 186026"/>
              <a:gd name="connsiteY31" fmla="*/ 205404 h 248035"/>
              <a:gd name="connsiteX32" fmla="*/ 62009 w 186026"/>
              <a:gd name="connsiteY32" fmla="*/ 193778 h 248035"/>
              <a:gd name="connsiteX33" fmla="*/ 50382 w 186026"/>
              <a:gd name="connsiteY33" fmla="*/ 182151 h 248035"/>
              <a:gd name="connsiteX34" fmla="*/ 38756 w 186026"/>
              <a:gd name="connsiteY34" fmla="*/ 193778 h 248035"/>
              <a:gd name="connsiteX35" fmla="*/ 50382 w 186026"/>
              <a:gd name="connsiteY35" fmla="*/ 205404 h 248035"/>
              <a:gd name="connsiteX36" fmla="*/ 47830 w 186026"/>
              <a:gd name="connsiteY36" fmla="*/ 15502 h 248035"/>
              <a:gd name="connsiteX37" fmla="*/ 69760 w 186026"/>
              <a:gd name="connsiteY37" fmla="*/ 0 h 248035"/>
              <a:gd name="connsiteX38" fmla="*/ 116267 w 186026"/>
              <a:gd name="connsiteY38" fmla="*/ 0 h 248035"/>
              <a:gd name="connsiteX39" fmla="*/ 138196 w 186026"/>
              <a:gd name="connsiteY39" fmla="*/ 15502 h 248035"/>
              <a:gd name="connsiteX40" fmla="*/ 162773 w 186026"/>
              <a:gd name="connsiteY40" fmla="*/ 15502 h 248035"/>
              <a:gd name="connsiteX41" fmla="*/ 186026 w 186026"/>
              <a:gd name="connsiteY41" fmla="*/ 38756 h 248035"/>
              <a:gd name="connsiteX42" fmla="*/ 186026 w 186026"/>
              <a:gd name="connsiteY42" fmla="*/ 224782 h 248035"/>
              <a:gd name="connsiteX43" fmla="*/ 162773 w 186026"/>
              <a:gd name="connsiteY43" fmla="*/ 248035 h 248035"/>
              <a:gd name="connsiteX44" fmla="*/ 23253 w 186026"/>
              <a:gd name="connsiteY44" fmla="*/ 248035 h 248035"/>
              <a:gd name="connsiteX45" fmla="*/ 0 w 186026"/>
              <a:gd name="connsiteY45" fmla="*/ 224782 h 248035"/>
              <a:gd name="connsiteX46" fmla="*/ 0 w 186026"/>
              <a:gd name="connsiteY46" fmla="*/ 38756 h 248035"/>
              <a:gd name="connsiteX47" fmla="*/ 23253 w 186026"/>
              <a:gd name="connsiteY47" fmla="*/ 15502 h 248035"/>
              <a:gd name="connsiteX48" fmla="*/ 47830 w 186026"/>
              <a:gd name="connsiteY48" fmla="*/ 15502 h 248035"/>
              <a:gd name="connsiteX49" fmla="*/ 69760 w 186026"/>
              <a:gd name="connsiteY49" fmla="*/ 15502 h 248035"/>
              <a:gd name="connsiteX50" fmla="*/ 62009 w 186026"/>
              <a:gd name="connsiteY50" fmla="*/ 23253 h 248035"/>
              <a:gd name="connsiteX51" fmla="*/ 69760 w 186026"/>
              <a:gd name="connsiteY51" fmla="*/ 31004 h 248035"/>
              <a:gd name="connsiteX52" fmla="*/ 116267 w 186026"/>
              <a:gd name="connsiteY52" fmla="*/ 31004 h 248035"/>
              <a:gd name="connsiteX53" fmla="*/ 124018 w 186026"/>
              <a:gd name="connsiteY53" fmla="*/ 23253 h 248035"/>
              <a:gd name="connsiteX54" fmla="*/ 116267 w 186026"/>
              <a:gd name="connsiteY54" fmla="*/ 15502 h 248035"/>
              <a:gd name="connsiteX55" fmla="*/ 69760 w 186026"/>
              <a:gd name="connsiteY55" fmla="*/ 15502 h 248035"/>
              <a:gd name="connsiteX56" fmla="*/ 47830 w 186026"/>
              <a:gd name="connsiteY56" fmla="*/ 31004 h 248035"/>
              <a:gd name="connsiteX57" fmla="*/ 23253 w 186026"/>
              <a:gd name="connsiteY57" fmla="*/ 31004 h 248035"/>
              <a:gd name="connsiteX58" fmla="*/ 15502 w 186026"/>
              <a:gd name="connsiteY58" fmla="*/ 38756 h 248035"/>
              <a:gd name="connsiteX59" fmla="*/ 15502 w 186026"/>
              <a:gd name="connsiteY59" fmla="*/ 224782 h 248035"/>
              <a:gd name="connsiteX60" fmla="*/ 23253 w 186026"/>
              <a:gd name="connsiteY60" fmla="*/ 232533 h 248035"/>
              <a:gd name="connsiteX61" fmla="*/ 162773 w 186026"/>
              <a:gd name="connsiteY61" fmla="*/ 232533 h 248035"/>
              <a:gd name="connsiteX62" fmla="*/ 170524 w 186026"/>
              <a:gd name="connsiteY62" fmla="*/ 224782 h 248035"/>
              <a:gd name="connsiteX63" fmla="*/ 170524 w 186026"/>
              <a:gd name="connsiteY63" fmla="*/ 38756 h 248035"/>
              <a:gd name="connsiteX64" fmla="*/ 162773 w 186026"/>
              <a:gd name="connsiteY64" fmla="*/ 31004 h 248035"/>
              <a:gd name="connsiteX65" fmla="*/ 138196 w 186026"/>
              <a:gd name="connsiteY65" fmla="*/ 31004 h 248035"/>
              <a:gd name="connsiteX66" fmla="*/ 116267 w 186026"/>
              <a:gd name="connsiteY66" fmla="*/ 46507 h 248035"/>
              <a:gd name="connsiteX67" fmla="*/ 69760 w 186026"/>
              <a:gd name="connsiteY67" fmla="*/ 46507 h 248035"/>
              <a:gd name="connsiteX68" fmla="*/ 47830 w 186026"/>
              <a:gd name="connsiteY68" fmla="*/ 31004 h 2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026" h="248035">
                <a:moveTo>
                  <a:pt x="77511" y="100764"/>
                </a:moveTo>
                <a:cubicBezTo>
                  <a:pt x="77511" y="96484"/>
                  <a:pt x="80981" y="93013"/>
                  <a:pt x="85262" y="93013"/>
                </a:cubicBezTo>
                <a:lnTo>
                  <a:pt x="139520" y="93013"/>
                </a:lnTo>
                <a:cubicBezTo>
                  <a:pt x="143800" y="93013"/>
                  <a:pt x="147271" y="96484"/>
                  <a:pt x="147271" y="100764"/>
                </a:cubicBezTo>
                <a:cubicBezTo>
                  <a:pt x="147271" y="105045"/>
                  <a:pt x="143800" y="108515"/>
                  <a:pt x="139520" y="108515"/>
                </a:cubicBezTo>
                <a:lnTo>
                  <a:pt x="85262" y="108515"/>
                </a:lnTo>
                <a:cubicBezTo>
                  <a:pt x="80981" y="108515"/>
                  <a:pt x="77511" y="105045"/>
                  <a:pt x="77511" y="100764"/>
                </a:cubicBezTo>
                <a:close/>
                <a:moveTo>
                  <a:pt x="77511" y="147271"/>
                </a:moveTo>
                <a:cubicBezTo>
                  <a:pt x="77511" y="142991"/>
                  <a:pt x="80981" y="139520"/>
                  <a:pt x="85262" y="139520"/>
                </a:cubicBezTo>
                <a:lnTo>
                  <a:pt x="139520" y="139520"/>
                </a:lnTo>
                <a:cubicBezTo>
                  <a:pt x="143800" y="139520"/>
                  <a:pt x="147271" y="142991"/>
                  <a:pt x="147271" y="147271"/>
                </a:cubicBezTo>
                <a:cubicBezTo>
                  <a:pt x="147271" y="151551"/>
                  <a:pt x="143800" y="155022"/>
                  <a:pt x="139520" y="155022"/>
                </a:cubicBezTo>
                <a:lnTo>
                  <a:pt x="85262" y="155022"/>
                </a:lnTo>
                <a:cubicBezTo>
                  <a:pt x="80981" y="155022"/>
                  <a:pt x="77511" y="151551"/>
                  <a:pt x="77511" y="147271"/>
                </a:cubicBezTo>
                <a:close/>
                <a:moveTo>
                  <a:pt x="77511" y="193778"/>
                </a:moveTo>
                <a:cubicBezTo>
                  <a:pt x="77511" y="189497"/>
                  <a:pt x="80981" y="186026"/>
                  <a:pt x="85262" y="186026"/>
                </a:cubicBezTo>
                <a:lnTo>
                  <a:pt x="139520" y="186026"/>
                </a:lnTo>
                <a:cubicBezTo>
                  <a:pt x="143800" y="186026"/>
                  <a:pt x="147271" y="189497"/>
                  <a:pt x="147271" y="193778"/>
                </a:cubicBezTo>
                <a:cubicBezTo>
                  <a:pt x="147271" y="198058"/>
                  <a:pt x="143800" y="201529"/>
                  <a:pt x="139520" y="201529"/>
                </a:cubicBezTo>
                <a:lnTo>
                  <a:pt x="85262" y="201529"/>
                </a:lnTo>
                <a:cubicBezTo>
                  <a:pt x="80981" y="201529"/>
                  <a:pt x="77511" y="198058"/>
                  <a:pt x="77511" y="193778"/>
                </a:cubicBezTo>
                <a:close/>
                <a:moveTo>
                  <a:pt x="62009" y="100764"/>
                </a:moveTo>
                <a:cubicBezTo>
                  <a:pt x="62009" y="107185"/>
                  <a:pt x="56803" y="112391"/>
                  <a:pt x="50382" y="112391"/>
                </a:cubicBezTo>
                <a:cubicBezTo>
                  <a:pt x="43961" y="112391"/>
                  <a:pt x="38756" y="107185"/>
                  <a:pt x="38756" y="100764"/>
                </a:cubicBezTo>
                <a:cubicBezTo>
                  <a:pt x="38756" y="94343"/>
                  <a:pt x="43961" y="89138"/>
                  <a:pt x="50382" y="89138"/>
                </a:cubicBezTo>
                <a:cubicBezTo>
                  <a:pt x="56803" y="89138"/>
                  <a:pt x="62009" y="94343"/>
                  <a:pt x="62009" y="100764"/>
                </a:cubicBezTo>
                <a:close/>
                <a:moveTo>
                  <a:pt x="62009" y="147271"/>
                </a:moveTo>
                <a:cubicBezTo>
                  <a:pt x="62009" y="153692"/>
                  <a:pt x="56803" y="158898"/>
                  <a:pt x="50382" y="158898"/>
                </a:cubicBezTo>
                <a:cubicBezTo>
                  <a:pt x="43961" y="158898"/>
                  <a:pt x="38756" y="153692"/>
                  <a:pt x="38756" y="147271"/>
                </a:cubicBezTo>
                <a:cubicBezTo>
                  <a:pt x="38756" y="140850"/>
                  <a:pt x="43961" y="135644"/>
                  <a:pt x="50382" y="135644"/>
                </a:cubicBezTo>
                <a:cubicBezTo>
                  <a:pt x="56803" y="135644"/>
                  <a:pt x="62009" y="140850"/>
                  <a:pt x="62009" y="147271"/>
                </a:cubicBezTo>
                <a:close/>
                <a:moveTo>
                  <a:pt x="50382" y="205404"/>
                </a:moveTo>
                <a:cubicBezTo>
                  <a:pt x="56803" y="205404"/>
                  <a:pt x="62009" y="200199"/>
                  <a:pt x="62009" y="193778"/>
                </a:cubicBezTo>
                <a:cubicBezTo>
                  <a:pt x="62009" y="187356"/>
                  <a:pt x="56803" y="182151"/>
                  <a:pt x="50382" y="182151"/>
                </a:cubicBezTo>
                <a:cubicBezTo>
                  <a:pt x="43961" y="182151"/>
                  <a:pt x="38756" y="187356"/>
                  <a:pt x="38756" y="193778"/>
                </a:cubicBezTo>
                <a:cubicBezTo>
                  <a:pt x="38756" y="200199"/>
                  <a:pt x="43961" y="205404"/>
                  <a:pt x="50382" y="205404"/>
                </a:cubicBezTo>
                <a:close/>
                <a:moveTo>
                  <a:pt x="47830" y="15502"/>
                </a:moveTo>
                <a:cubicBezTo>
                  <a:pt x="51022" y="6471"/>
                  <a:pt x="59635" y="0"/>
                  <a:pt x="69760" y="0"/>
                </a:cubicBezTo>
                <a:lnTo>
                  <a:pt x="116267" y="0"/>
                </a:lnTo>
                <a:cubicBezTo>
                  <a:pt x="126391" y="0"/>
                  <a:pt x="135004" y="6471"/>
                  <a:pt x="138196" y="15502"/>
                </a:cubicBezTo>
                <a:lnTo>
                  <a:pt x="162773" y="15502"/>
                </a:lnTo>
                <a:cubicBezTo>
                  <a:pt x="175615" y="15502"/>
                  <a:pt x="186026" y="25913"/>
                  <a:pt x="186026" y="38756"/>
                </a:cubicBezTo>
                <a:lnTo>
                  <a:pt x="186026" y="224782"/>
                </a:lnTo>
                <a:cubicBezTo>
                  <a:pt x="186026" y="237624"/>
                  <a:pt x="175615" y="248035"/>
                  <a:pt x="162773" y="248035"/>
                </a:cubicBezTo>
                <a:lnTo>
                  <a:pt x="23253" y="248035"/>
                </a:lnTo>
                <a:cubicBezTo>
                  <a:pt x="10411" y="248035"/>
                  <a:pt x="0" y="237624"/>
                  <a:pt x="0" y="224782"/>
                </a:cubicBezTo>
                <a:lnTo>
                  <a:pt x="0" y="38756"/>
                </a:lnTo>
                <a:cubicBezTo>
                  <a:pt x="0" y="25913"/>
                  <a:pt x="10411" y="15502"/>
                  <a:pt x="23253" y="15502"/>
                </a:cubicBezTo>
                <a:lnTo>
                  <a:pt x="47830" y="15502"/>
                </a:lnTo>
                <a:close/>
                <a:moveTo>
                  <a:pt x="69760" y="15502"/>
                </a:moveTo>
                <a:cubicBezTo>
                  <a:pt x="65479" y="15502"/>
                  <a:pt x="62009" y="18973"/>
                  <a:pt x="62009" y="23253"/>
                </a:cubicBezTo>
                <a:cubicBezTo>
                  <a:pt x="62009" y="27534"/>
                  <a:pt x="65479" y="31004"/>
                  <a:pt x="69760" y="31004"/>
                </a:cubicBezTo>
                <a:lnTo>
                  <a:pt x="116267" y="31004"/>
                </a:lnTo>
                <a:cubicBezTo>
                  <a:pt x="120547" y="31004"/>
                  <a:pt x="124018" y="27534"/>
                  <a:pt x="124018" y="23253"/>
                </a:cubicBezTo>
                <a:cubicBezTo>
                  <a:pt x="124018" y="18973"/>
                  <a:pt x="120547" y="15502"/>
                  <a:pt x="116267" y="15502"/>
                </a:cubicBezTo>
                <a:lnTo>
                  <a:pt x="69760" y="15502"/>
                </a:lnTo>
                <a:close/>
                <a:moveTo>
                  <a:pt x="47830" y="31004"/>
                </a:moveTo>
                <a:lnTo>
                  <a:pt x="23253" y="31004"/>
                </a:lnTo>
                <a:cubicBezTo>
                  <a:pt x="18973" y="31004"/>
                  <a:pt x="15502" y="34475"/>
                  <a:pt x="15502" y="38756"/>
                </a:cubicBezTo>
                <a:lnTo>
                  <a:pt x="15502" y="224782"/>
                </a:lnTo>
                <a:cubicBezTo>
                  <a:pt x="15502" y="229062"/>
                  <a:pt x="18973" y="232533"/>
                  <a:pt x="23253" y="232533"/>
                </a:cubicBezTo>
                <a:lnTo>
                  <a:pt x="162773" y="232533"/>
                </a:lnTo>
                <a:cubicBezTo>
                  <a:pt x="167053" y="232533"/>
                  <a:pt x="170524" y="229062"/>
                  <a:pt x="170524" y="224782"/>
                </a:cubicBezTo>
                <a:lnTo>
                  <a:pt x="170524" y="38756"/>
                </a:lnTo>
                <a:cubicBezTo>
                  <a:pt x="170524" y="34475"/>
                  <a:pt x="167053" y="31004"/>
                  <a:pt x="162773" y="31004"/>
                </a:cubicBezTo>
                <a:lnTo>
                  <a:pt x="138196" y="31004"/>
                </a:lnTo>
                <a:cubicBezTo>
                  <a:pt x="135004" y="40036"/>
                  <a:pt x="126391" y="46507"/>
                  <a:pt x="116267" y="46507"/>
                </a:cubicBezTo>
                <a:lnTo>
                  <a:pt x="69760" y="46507"/>
                </a:lnTo>
                <a:cubicBezTo>
                  <a:pt x="59635" y="46507"/>
                  <a:pt x="51022" y="40036"/>
                  <a:pt x="47830" y="31004"/>
                </a:cubicBezTo>
                <a:close/>
              </a:path>
            </a:pathLst>
          </a:custGeom>
          <a:solidFill>
            <a:schemeClr val="accent3"/>
          </a:solidFill>
          <a:ln w="155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9469D4B1-82BF-F5A8-A43C-A12DA6696468}"/>
              </a:ext>
            </a:extLst>
          </p:cNvPr>
          <p:cNvSpPr>
            <a:spLocks noGrp="1"/>
          </p:cNvSpPr>
          <p:nvPr>
            <p:ph type="title"/>
          </p:nvPr>
        </p:nvSpPr>
        <p:spPr>
          <a:xfrm>
            <a:off x="588263" y="457200"/>
            <a:ext cx="11018520" cy="430887"/>
          </a:xfrm>
        </p:spPr>
        <p:txBody>
          <a:bodyPr/>
          <a:lstStyle/>
          <a:p>
            <a:r>
              <a:rPr lang="en-US" dirty="0"/>
              <a:t>Next Steps</a:t>
            </a:r>
          </a:p>
        </p:txBody>
      </p:sp>
      <p:sp>
        <p:nvSpPr>
          <p:cNvPr id="18" name="TextBox 17">
            <a:extLst>
              <a:ext uri="{FF2B5EF4-FFF2-40B4-BE49-F238E27FC236}">
                <a16:creationId xmlns:a16="http://schemas.microsoft.com/office/drawing/2014/main" id="{8C390601-FC19-965E-9D7F-36CD3E8580B1}"/>
              </a:ext>
            </a:extLst>
          </p:cNvPr>
          <p:cNvSpPr txBox="1"/>
          <p:nvPr/>
        </p:nvSpPr>
        <p:spPr>
          <a:xfrm>
            <a:off x="2042948" y="2036758"/>
            <a:ext cx="2616138" cy="923330"/>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000">
                <a:solidFill>
                  <a:schemeClr val="accent1"/>
                </a:solidFill>
                <a:latin typeface="+mj-lt"/>
              </a:rPr>
              <a:t>Connect with your Microsoft Representative</a:t>
            </a:r>
          </a:p>
        </p:txBody>
      </p:sp>
      <p:sp>
        <p:nvSpPr>
          <p:cNvPr id="21" name="TextBox 20">
            <a:extLst>
              <a:ext uri="{FF2B5EF4-FFF2-40B4-BE49-F238E27FC236}">
                <a16:creationId xmlns:a16="http://schemas.microsoft.com/office/drawing/2014/main" id="{7A4EE15A-156D-3C85-4BEC-6794480F5FE8}"/>
              </a:ext>
            </a:extLst>
          </p:cNvPr>
          <p:cNvSpPr txBox="1"/>
          <p:nvPr/>
        </p:nvSpPr>
        <p:spPr>
          <a:xfrm>
            <a:off x="5194300" y="2082925"/>
            <a:ext cx="6070600" cy="830997"/>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i="1"/>
              <a:t>Communicate with your Microsoft team about how you can utilize Unified Support or expectations and support you need for your Copilot journey.</a:t>
            </a:r>
          </a:p>
        </p:txBody>
      </p:sp>
      <p:sp>
        <p:nvSpPr>
          <p:cNvPr id="23" name="TextBox 22">
            <a:extLst>
              <a:ext uri="{FF2B5EF4-FFF2-40B4-BE49-F238E27FC236}">
                <a16:creationId xmlns:a16="http://schemas.microsoft.com/office/drawing/2014/main" id="{FFED1E14-130F-8D9C-336D-F1F1DE61FB89}"/>
              </a:ext>
            </a:extLst>
          </p:cNvPr>
          <p:cNvSpPr txBox="1"/>
          <p:nvPr/>
        </p:nvSpPr>
        <p:spPr>
          <a:xfrm>
            <a:off x="2042948" y="3606697"/>
            <a:ext cx="2616138" cy="615553"/>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000">
                <a:solidFill>
                  <a:schemeClr val="accent1"/>
                </a:solidFill>
                <a:latin typeface="+mj-lt"/>
              </a:rPr>
              <a:t>Get help from</a:t>
            </a:r>
          </a:p>
          <a:p>
            <a:pPr marR="0" lvl="0" algn="l" defTabSz="914400" rtl="0" eaLnBrk="1" fontAlgn="auto" latinLnBrk="0" hangingPunct="1">
              <a:lnSpc>
                <a:spcPct val="100000"/>
              </a:lnSpc>
              <a:spcBef>
                <a:spcPts val="0"/>
              </a:spcBef>
              <a:spcAft>
                <a:spcPts val="0"/>
              </a:spcAft>
              <a:buClrTx/>
              <a:buSzTx/>
              <a:buFontTx/>
              <a:buNone/>
              <a:tabLst/>
              <a:defRPr/>
            </a:pPr>
            <a:r>
              <a:rPr lang="en-US" sz="2000">
                <a:solidFill>
                  <a:schemeClr val="accent1"/>
                </a:solidFill>
                <a:latin typeface="+mj-lt"/>
              </a:rPr>
              <a:t>FastTrack Experts</a:t>
            </a:r>
          </a:p>
        </p:txBody>
      </p:sp>
      <p:sp>
        <p:nvSpPr>
          <p:cNvPr id="25" name="TextBox 24">
            <a:extLst>
              <a:ext uri="{FF2B5EF4-FFF2-40B4-BE49-F238E27FC236}">
                <a16:creationId xmlns:a16="http://schemas.microsoft.com/office/drawing/2014/main" id="{6475A609-3A5A-1F1D-88AA-D509FA0A2E54}"/>
              </a:ext>
            </a:extLst>
          </p:cNvPr>
          <p:cNvSpPr txBox="1"/>
          <p:nvPr/>
        </p:nvSpPr>
        <p:spPr>
          <a:xfrm>
            <a:off x="5194300" y="3498976"/>
            <a:ext cx="6070600" cy="830997"/>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i="1"/>
              <a:t>If you are not a Unified Support customer but want Microsoft support, or need immediate engagement and result, get connected with FastTrack experts.</a:t>
            </a:r>
          </a:p>
        </p:txBody>
      </p:sp>
      <p:sp>
        <p:nvSpPr>
          <p:cNvPr id="28" name="TextBox 27">
            <a:extLst>
              <a:ext uri="{FF2B5EF4-FFF2-40B4-BE49-F238E27FC236}">
                <a16:creationId xmlns:a16="http://schemas.microsoft.com/office/drawing/2014/main" id="{E7926C87-B5AF-6A2D-ED6F-3C05B59C6294}"/>
              </a:ext>
            </a:extLst>
          </p:cNvPr>
          <p:cNvSpPr txBox="1"/>
          <p:nvPr/>
        </p:nvSpPr>
        <p:spPr>
          <a:xfrm>
            <a:off x="2042948" y="5022747"/>
            <a:ext cx="2616138" cy="615553"/>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000">
                <a:solidFill>
                  <a:schemeClr val="accent1"/>
                </a:solidFill>
                <a:latin typeface="+mj-lt"/>
              </a:rPr>
              <a:t>Fill out the Form and we will reach out!</a:t>
            </a:r>
          </a:p>
        </p:txBody>
      </p:sp>
      <p:sp>
        <p:nvSpPr>
          <p:cNvPr id="29" name="TextBox 28">
            <a:extLst>
              <a:ext uri="{FF2B5EF4-FFF2-40B4-BE49-F238E27FC236}">
                <a16:creationId xmlns:a16="http://schemas.microsoft.com/office/drawing/2014/main" id="{20A3CE65-4684-ACB5-1D03-F6D9294B2BEF}"/>
              </a:ext>
            </a:extLst>
          </p:cNvPr>
          <p:cNvSpPr txBox="1"/>
          <p:nvPr/>
        </p:nvSpPr>
        <p:spPr>
          <a:xfrm>
            <a:off x="5194300" y="5053525"/>
            <a:ext cx="6070600" cy="553998"/>
          </a:xfrm>
          <a:prstGeom prst="rect">
            <a:avLst/>
          </a:prstGeom>
          <a:noFill/>
        </p:spPr>
        <p:txBody>
          <a:bodyPr wrap="square" lIns="0" tIns="0" rIns="0" bIns="0" anchor="ctr">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i="1"/>
              <a:t>Let us know what you need and how we can help by filling out the Form, and someone will reach out to you shortly. </a:t>
            </a:r>
          </a:p>
        </p:txBody>
      </p:sp>
    </p:spTree>
    <p:extLst>
      <p:ext uri="{BB962C8B-B14F-4D97-AF65-F5344CB8AC3E}">
        <p14:creationId xmlns:p14="http://schemas.microsoft.com/office/powerpoint/2010/main" val="170571332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509B9C5-4751-6165-A52F-8FB6B200B5BF}"/>
              </a:ext>
              <a:ext uri="{C183D7F6-B498-43B3-948B-1728B52AA6E4}">
                <adec:decorative xmlns:adec="http://schemas.microsoft.com/office/drawing/2017/decorative" val="1"/>
              </a:ext>
            </a:extLst>
          </p:cNvPr>
          <p:cNvSpPr>
            <a:spLocks/>
          </p:cNvSpPr>
          <p:nvPr/>
        </p:nvSpPr>
        <p:spPr bwMode="auto">
          <a:xfrm rot="16200000" flipH="1">
            <a:off x="8653696" y="3319696"/>
            <a:ext cx="3428999" cy="3647612"/>
          </a:xfrm>
          <a:custGeom>
            <a:avLst/>
            <a:gdLst>
              <a:gd name="connsiteX0" fmla="*/ 0 w 2698980"/>
              <a:gd name="connsiteY0" fmla="*/ 2009890 h 2871051"/>
              <a:gd name="connsiteX1" fmla="*/ 157947 w 2698980"/>
              <a:gd name="connsiteY1" fmla="*/ 2792230 h 2871051"/>
              <a:gd name="connsiteX2" fmla="*/ 195917 w 2698980"/>
              <a:gd name="connsiteY2" fmla="*/ 2871051 h 2871051"/>
              <a:gd name="connsiteX3" fmla="*/ 2698980 w 2698980"/>
              <a:gd name="connsiteY3" fmla="*/ 2871051 h 2871051"/>
              <a:gd name="connsiteX4" fmla="*/ 2698980 w 2698980"/>
              <a:gd name="connsiteY4" fmla="*/ 123817 h 2871051"/>
              <a:gd name="connsiteX5" fmla="*/ 2607570 w 2698980"/>
              <a:gd name="connsiteY5" fmla="*/ 90361 h 2871051"/>
              <a:gd name="connsiteX6" fmla="*/ 2009890 w 2698980"/>
              <a:gd name="connsiteY6" fmla="*/ 0 h 2871051"/>
              <a:gd name="connsiteX7" fmla="*/ 0 w 2698980"/>
              <a:gd name="connsiteY7" fmla="*/ 2009890 h 28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980" h="2871051">
                <a:moveTo>
                  <a:pt x="0" y="2009890"/>
                </a:moveTo>
                <a:cubicBezTo>
                  <a:pt x="0" y="2287398"/>
                  <a:pt x="56241" y="2551770"/>
                  <a:pt x="157947" y="2792230"/>
                </a:cubicBezTo>
                <a:lnTo>
                  <a:pt x="195917" y="2871051"/>
                </a:lnTo>
                <a:lnTo>
                  <a:pt x="2698980" y="2871051"/>
                </a:lnTo>
                <a:lnTo>
                  <a:pt x="2698980" y="123817"/>
                </a:lnTo>
                <a:lnTo>
                  <a:pt x="2607570" y="90361"/>
                </a:lnTo>
                <a:cubicBezTo>
                  <a:pt x="2418763" y="31636"/>
                  <a:pt x="2218021" y="0"/>
                  <a:pt x="2009890" y="0"/>
                </a:cubicBezTo>
                <a:cubicBezTo>
                  <a:pt x="899858" y="0"/>
                  <a:pt x="0" y="899858"/>
                  <a:pt x="0" y="200989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5" name="Rectangle: Top Corners Rounded 4">
            <a:extLst>
              <a:ext uri="{FF2B5EF4-FFF2-40B4-BE49-F238E27FC236}">
                <a16:creationId xmlns:a16="http://schemas.microsoft.com/office/drawing/2014/main" id="{74C82F83-B3AE-2F62-6985-5CB83E0A56E3}"/>
              </a:ext>
              <a:ext uri="{C183D7F6-B498-43B3-948B-1728B52AA6E4}">
                <adec:decorative xmlns:adec="http://schemas.microsoft.com/office/drawing/2017/decorative" val="1"/>
              </a:ext>
            </a:extLst>
          </p:cNvPr>
          <p:cNvSpPr/>
          <p:nvPr/>
        </p:nvSpPr>
        <p:spPr bwMode="auto">
          <a:xfrm rot="10800000">
            <a:off x="595086" y="-1"/>
            <a:ext cx="4423002" cy="6269038"/>
          </a:xfrm>
          <a:prstGeom prst="round2SameRect">
            <a:avLst>
              <a:gd name="adj1" fmla="val 7320"/>
              <a:gd name="adj2" fmla="val 0"/>
            </a:avLst>
          </a:pr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a:cs typeface="Segoe UI" pitchFamily="34" charset="0"/>
            </a:endParaRPr>
          </a:p>
        </p:txBody>
      </p:sp>
      <p:sp>
        <p:nvSpPr>
          <p:cNvPr id="7" name="Rectangle: Rounded Corners 6">
            <a:extLst>
              <a:ext uri="{FF2B5EF4-FFF2-40B4-BE49-F238E27FC236}">
                <a16:creationId xmlns:a16="http://schemas.microsoft.com/office/drawing/2014/main" id="{5F4C3E17-CEAF-2D6D-A182-EAE439FB14D3}"/>
              </a:ext>
              <a:ext uri="{C183D7F6-B498-43B3-948B-1728B52AA6E4}">
                <adec:decorative xmlns:adec="http://schemas.microsoft.com/office/drawing/2017/decorative" val="1"/>
              </a:ext>
            </a:extLst>
          </p:cNvPr>
          <p:cNvSpPr>
            <a:spLocks/>
          </p:cNvSpPr>
          <p:nvPr/>
        </p:nvSpPr>
        <p:spPr bwMode="auto">
          <a:xfrm>
            <a:off x="5847217" y="870226"/>
            <a:ext cx="4816021" cy="4993041"/>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21" name="Title 1">
            <a:extLst>
              <a:ext uri="{FF2B5EF4-FFF2-40B4-BE49-F238E27FC236}">
                <a16:creationId xmlns:a16="http://schemas.microsoft.com/office/drawing/2014/main" id="{6B9EEB03-0B00-30E2-AF18-2B9BDBB70195}"/>
              </a:ext>
            </a:extLst>
          </p:cNvPr>
          <p:cNvSpPr>
            <a:spLocks noGrp="1"/>
          </p:cNvSpPr>
          <p:nvPr>
            <p:ph type="title"/>
          </p:nvPr>
        </p:nvSpPr>
        <p:spPr>
          <a:xfrm>
            <a:off x="1051004" y="2457410"/>
            <a:ext cx="3511164" cy="1354217"/>
          </a:xfrm>
        </p:spPr>
        <p:txBody>
          <a:bodyPr/>
          <a:lstStyle/>
          <a:p>
            <a:pPr algn="ctr"/>
            <a:r>
              <a:rPr lang="en-US" sz="4400">
                <a:solidFill>
                  <a:schemeClr val="bg1"/>
                </a:solidFill>
                <a:latin typeface="+mj-lt"/>
              </a:rPr>
              <a:t>How can we help you?</a:t>
            </a:r>
          </a:p>
        </p:txBody>
      </p:sp>
      <p:pic>
        <p:nvPicPr>
          <p:cNvPr id="6" name="Picture 5" descr="A QR Code">
            <a:extLst>
              <a:ext uri="{FF2B5EF4-FFF2-40B4-BE49-F238E27FC236}">
                <a16:creationId xmlns:a16="http://schemas.microsoft.com/office/drawing/2014/main" id="{FC7386D5-D1AC-A111-7E8F-A61EADF9C524}"/>
              </a:ext>
            </a:extLst>
          </p:cNvPr>
          <p:cNvPicPr>
            <a:picLocks/>
          </p:cNvPicPr>
          <p:nvPr/>
        </p:nvPicPr>
        <p:blipFill rotWithShape="1">
          <a:blip r:embed="rId4"/>
          <a:srcRect l="-4308" t="-2111" r="-4308" b="-2111"/>
          <a:stretch/>
        </p:blipFill>
        <p:spPr>
          <a:xfrm>
            <a:off x="5998732" y="1025141"/>
            <a:ext cx="4512992" cy="4226569"/>
          </a:xfrm>
          <a:prstGeom prst="roundRect">
            <a:avLst>
              <a:gd name="adj" fmla="val 4407"/>
            </a:avLst>
          </a:prstGeom>
          <a:solidFill>
            <a:schemeClr val="bg1"/>
          </a:solidFill>
        </p:spPr>
      </p:pic>
      <p:sp>
        <p:nvSpPr>
          <p:cNvPr id="4" name="TextBox 3">
            <a:extLst>
              <a:ext uri="{FF2B5EF4-FFF2-40B4-BE49-F238E27FC236}">
                <a16:creationId xmlns:a16="http://schemas.microsoft.com/office/drawing/2014/main" id="{424D72B2-2344-5EC0-40D6-F6F96523B499}"/>
              </a:ext>
            </a:extLst>
          </p:cNvPr>
          <p:cNvSpPr txBox="1">
            <a:spLocks/>
          </p:cNvSpPr>
          <p:nvPr/>
        </p:nvSpPr>
        <p:spPr>
          <a:xfrm>
            <a:off x="6348455" y="5403600"/>
            <a:ext cx="3813544" cy="30777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451CB"/>
                </a:solidFill>
                <a:effectLst/>
                <a:uLnTx/>
                <a:uFillTx/>
                <a:ea typeface="+mn-ea"/>
                <a:cs typeface="+mn-cs"/>
                <a:hlinkClick r:id="rId5">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rgbClr val="C451CB"/>
                </a:solidFill>
                <a:effectLst/>
                <a:uLnTx/>
                <a:uFillTx/>
                <a:ea typeface="+mn-ea"/>
                <a:cs typeface="+mn-cs"/>
                <a:hlinkClick r:id="rId5">
                  <a:extLst>
                    <a:ext uri="{A12FA001-AC4F-418D-AE19-62706E023703}">
                      <ahyp:hlinkClr xmlns:ahyp="http://schemas.microsoft.com/office/drawing/2018/hyperlinkcolor" val="tx"/>
                    </a:ext>
                  </a:extLst>
                </a:hlinkClick>
              </a:rPr>
              <a:t>MSCopilotHelp</a:t>
            </a:r>
            <a:endParaRPr kumimoji="0" lang="en-US" sz="2000" b="0" i="0" u="none" strike="noStrike" kern="1200" cap="none" spc="0" normalizeH="0" baseline="0" noProof="0">
              <a:ln>
                <a:noFill/>
              </a:ln>
              <a:solidFill>
                <a:srgbClr val="C451CB"/>
              </a:solidFill>
              <a:effectLst/>
              <a:uLnTx/>
              <a:uFillTx/>
              <a:ea typeface="+mn-ea"/>
              <a:cs typeface="+mn-cs"/>
            </a:endParaRPr>
          </a:p>
        </p:txBody>
      </p:sp>
    </p:spTree>
    <p:extLst>
      <p:ext uri="{BB962C8B-B14F-4D97-AF65-F5344CB8AC3E}">
        <p14:creationId xmlns:p14="http://schemas.microsoft.com/office/powerpoint/2010/main" val="2935805870"/>
      </p:ext>
    </p:extLst>
  </p:cSld>
  <p:clrMapOvr>
    <a:masterClrMapping/>
  </p:clrMapOvr>
  <p:transition>
    <p:fade/>
  </p:transition>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6408FCC-B945-5DFE-7F93-36C7033ACA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84200" y="2210521"/>
            <a:ext cx="5511800" cy="554037"/>
          </a:xfrm>
        </p:spPr>
        <p:txBody>
          <a:bodyPr>
            <a:normAutofit fontScale="90000"/>
          </a:bodyPr>
          <a:lstStyle/>
          <a:p>
            <a:r>
              <a:rPr lang="en-US" b="0">
                <a:solidFill>
                  <a:schemeClr val="bg1"/>
                </a:solidFill>
                <a:latin typeface="+mj-lt"/>
              </a:rPr>
              <a:t>Make a difference</a:t>
            </a:r>
            <a:br>
              <a:rPr lang="en-US" sz="3100" b="0">
                <a:solidFill>
                  <a:schemeClr val="bg1"/>
                </a:solidFill>
                <a:latin typeface="+mj-lt"/>
              </a:rPr>
            </a:br>
            <a:r>
              <a:rPr lang="en-US" sz="4900" b="0">
                <a:solidFill>
                  <a:schemeClr val="bg1"/>
                </a:solidFill>
                <a:latin typeface="+mj-lt"/>
              </a:rPr>
              <a:t>Become a Champion  </a:t>
            </a:r>
            <a:endParaRPr lang="en-US" b="0">
              <a:solidFill>
                <a:schemeClr val="bg1"/>
              </a:solidFill>
              <a:latin typeface="+mj-lt"/>
            </a:endParaRPr>
          </a:p>
        </p:txBody>
      </p:sp>
      <p:sp>
        <p:nvSpPr>
          <p:cNvPr id="21" name="Text Placeholder 20">
            <a:extLst>
              <a:ext uri="{FF2B5EF4-FFF2-40B4-BE49-F238E27FC236}">
                <a16:creationId xmlns:a16="http://schemas.microsoft.com/office/drawing/2014/main" id="{89B6441F-1EC3-07BC-E8EB-FB3F86E84621}"/>
              </a:ext>
            </a:extLst>
          </p:cNvPr>
          <p:cNvSpPr>
            <a:spLocks noGrp="1"/>
          </p:cNvSpPr>
          <p:nvPr>
            <p:ph type="body" sz="quarter" idx="12"/>
          </p:nvPr>
        </p:nvSpPr>
        <p:spPr>
          <a:xfrm>
            <a:off x="584200" y="3063603"/>
            <a:ext cx="5511800" cy="984885"/>
          </a:xfrm>
        </p:spPr>
        <p:txBody>
          <a:bodyPr/>
          <a:lstStyle/>
          <a:p>
            <a:pPr marL="342900" indent="-342900">
              <a:spcAft>
                <a:spcPts val="600"/>
              </a:spcAft>
              <a:buClr>
                <a:schemeClr val="bg1"/>
              </a:buClr>
              <a:buSzPct val="100000"/>
              <a:buFont typeface="Arial" panose="020B0604020202020204" pitchFamily="34" charset="0"/>
              <a:buChar char="•"/>
            </a:pPr>
            <a:r>
              <a:rPr lang="en-US" sz="1800">
                <a:solidFill>
                  <a:schemeClr val="bg1"/>
                </a:solidFill>
                <a:latin typeface="+mn-lt"/>
              </a:rPr>
              <a:t>Get more from Copilot and Microsoft 365</a:t>
            </a:r>
          </a:p>
          <a:p>
            <a:pPr marL="342900" indent="-342900">
              <a:spcAft>
                <a:spcPts val="600"/>
              </a:spcAft>
              <a:buClr>
                <a:schemeClr val="bg1"/>
              </a:buClr>
              <a:buSzPct val="100000"/>
              <a:buFont typeface="Arial" panose="020B0604020202020204" pitchFamily="34" charset="0"/>
              <a:buChar char="•"/>
            </a:pPr>
            <a:r>
              <a:rPr lang="en-US" sz="1800">
                <a:solidFill>
                  <a:schemeClr val="bg1"/>
                </a:solidFill>
                <a:latin typeface="+mn-lt"/>
              </a:rPr>
              <a:t>Help others do the same</a:t>
            </a:r>
          </a:p>
          <a:p>
            <a:pPr marL="342900" indent="-342900">
              <a:spcAft>
                <a:spcPts val="600"/>
              </a:spcAft>
              <a:buClr>
                <a:schemeClr val="bg1"/>
              </a:buClr>
              <a:buSzPct val="100000"/>
              <a:buFont typeface="Arial" panose="020B0604020202020204" pitchFamily="34" charset="0"/>
              <a:buChar char="•"/>
            </a:pPr>
            <a:r>
              <a:rPr lang="en-US" sz="1800">
                <a:solidFill>
                  <a:schemeClr val="bg1"/>
                </a:solidFill>
                <a:latin typeface="+mn-lt"/>
              </a:rPr>
              <a:t>Expand your knowledge and enhance your career</a:t>
            </a:r>
          </a:p>
        </p:txBody>
      </p:sp>
      <p:sp>
        <p:nvSpPr>
          <p:cNvPr id="33" name="TextBox 32">
            <a:extLst>
              <a:ext uri="{FF2B5EF4-FFF2-40B4-BE49-F238E27FC236}">
                <a16:creationId xmlns:a16="http://schemas.microsoft.com/office/drawing/2014/main" id="{4DDDAAD5-D055-4E4C-0038-B657CE1AF9DB}"/>
              </a:ext>
            </a:extLst>
          </p:cNvPr>
          <p:cNvSpPr txBox="1"/>
          <p:nvPr/>
        </p:nvSpPr>
        <p:spPr>
          <a:xfrm>
            <a:off x="584201" y="4337825"/>
            <a:ext cx="5511800" cy="585286"/>
          </a:xfrm>
          <a:prstGeom prst="roundRect">
            <a:avLst>
              <a:gd name="adj" fmla="val 50000"/>
            </a:avLst>
          </a:prstGeom>
          <a:gradFill>
            <a:gsLst>
              <a:gs pos="71000">
                <a:srgbClr val="8661C5"/>
              </a:gs>
              <a:gs pos="100000">
                <a:srgbClr val="C03BC4"/>
              </a:gs>
            </a:gsLst>
            <a:path path="circle">
              <a:fillToRect l="100000" t="100000"/>
            </a:path>
          </a:gradFill>
          <a:effectLst>
            <a:outerShdw blurRad="228600" dist="50800" algn="ctr" rotWithShape="0">
              <a:srgbClr val="000000">
                <a:alpha val="10000"/>
              </a:srgbClr>
            </a:outerShdw>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ea typeface="+mn-ea"/>
                <a:cs typeface="Segoe UI Light" panose="020B0502040204020203" pitchFamily="34" charset="0"/>
              </a:rPr>
              <a:t>Join the free program at </a:t>
            </a:r>
            <a:r>
              <a:rPr kumimoji="0" lang="en-US" sz="1800" i="0" u="none" strike="noStrike" kern="1200" cap="none" spc="0" normalizeH="0" baseline="0" noProof="0">
                <a:ln>
                  <a:noFill/>
                </a:ln>
                <a:solidFill>
                  <a:schemeClr val="bg1"/>
                </a:solidFill>
                <a:effectLst/>
                <a:uLnTx/>
                <a:uFillTx/>
                <a:latin typeface="+mj-lt"/>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800" i="0" u="none" strike="noStrike" kern="1200" cap="none" spc="0" normalizeH="0" baseline="0" noProof="0">
              <a:ln>
                <a:noFill/>
              </a:ln>
              <a:solidFill>
                <a:schemeClr val="bg1"/>
              </a:solidFill>
              <a:effectLst/>
              <a:uLnTx/>
              <a:uFillTx/>
              <a:latin typeface="+mj-lt"/>
              <a:ea typeface="+mn-ea"/>
              <a:cs typeface="Segoe UI Light" panose="020B0502040204020203" pitchFamily="34" charset="0"/>
            </a:endParaRPr>
          </a:p>
        </p:txBody>
      </p:sp>
    </p:spTree>
    <p:extLst>
      <p:ext uri="{BB962C8B-B14F-4D97-AF65-F5344CB8AC3E}">
        <p14:creationId xmlns:p14="http://schemas.microsoft.com/office/powerpoint/2010/main" val="2112279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138DB22-59B1-CBF2-0863-14F9CE3E4E1C}"/>
              </a:ext>
              <a:ext uri="{C183D7F6-B498-43B3-948B-1728B52AA6E4}">
                <adec:decorative xmlns:adec="http://schemas.microsoft.com/office/drawing/2017/decorative" val="1"/>
              </a:ext>
            </a:extLst>
          </p:cNvPr>
          <p:cNvSpPr/>
          <p:nvPr/>
        </p:nvSpPr>
        <p:spPr bwMode="auto">
          <a:xfrm>
            <a:off x="0" y="-1"/>
            <a:ext cx="11669485" cy="6400802"/>
          </a:xfrm>
          <a:custGeom>
            <a:avLst/>
            <a:gdLst>
              <a:gd name="connsiteX0" fmla="*/ 4957763 w 11669485"/>
              <a:gd name="connsiteY0" fmla="*/ 976314 h 6400802"/>
              <a:gd name="connsiteX1" fmla="*/ 4957763 w 11669485"/>
              <a:gd name="connsiteY1" fmla="*/ 1273970 h 6400802"/>
              <a:gd name="connsiteX2" fmla="*/ 4957764 w 11669485"/>
              <a:gd name="connsiteY2" fmla="*/ 1273970 h 6400802"/>
              <a:gd name="connsiteX3" fmla="*/ 4957764 w 11669485"/>
              <a:gd name="connsiteY3" fmla="*/ 976315 h 6400802"/>
              <a:gd name="connsiteX4" fmla="*/ 5381625 w 11669485"/>
              <a:gd name="connsiteY4" fmla="*/ 976315 h 6400802"/>
              <a:gd name="connsiteX5" fmla="*/ 5381625 w 11669485"/>
              <a:gd name="connsiteY5" fmla="*/ 976314 h 6400802"/>
              <a:gd name="connsiteX6" fmla="*/ 4277032 w 11669485"/>
              <a:gd name="connsiteY6" fmla="*/ 0 h 6400802"/>
              <a:gd name="connsiteX7" fmla="*/ 11669485 w 11669485"/>
              <a:gd name="connsiteY7" fmla="*/ 0 h 6400802"/>
              <a:gd name="connsiteX8" fmla="*/ 11669485 w 11669485"/>
              <a:gd name="connsiteY8" fmla="*/ 544285 h 6400802"/>
              <a:gd name="connsiteX9" fmla="*/ 11669484 w 11669485"/>
              <a:gd name="connsiteY9" fmla="*/ 544296 h 6400802"/>
              <a:gd name="connsiteX10" fmla="*/ 11669484 w 11669485"/>
              <a:gd name="connsiteY10" fmla="*/ 838193 h 6400802"/>
              <a:gd name="connsiteX11" fmla="*/ 11417064 w 11669485"/>
              <a:gd name="connsiteY11" fmla="*/ 1090613 h 6400802"/>
              <a:gd name="connsiteX12" fmla="*/ 10755084 w 11669485"/>
              <a:gd name="connsiteY12" fmla="*/ 1090613 h 6400802"/>
              <a:gd name="connsiteX13" fmla="*/ 10755084 w 11669485"/>
              <a:gd name="connsiteY13" fmla="*/ 1088571 h 6400802"/>
              <a:gd name="connsiteX14" fmla="*/ 5946313 w 11669485"/>
              <a:gd name="connsiteY14" fmla="*/ 1088571 h 6400802"/>
              <a:gd name="connsiteX15" fmla="*/ 5944629 w 11669485"/>
              <a:gd name="connsiteY15" fmla="*/ 1088231 h 6400802"/>
              <a:gd name="connsiteX16" fmla="*/ 5594351 w 11669485"/>
              <a:gd name="connsiteY16" fmla="*/ 1088231 h 6400802"/>
              <a:gd name="connsiteX17" fmla="*/ 5381626 w 11669485"/>
              <a:gd name="connsiteY17" fmla="*/ 1088231 h 6400802"/>
              <a:gd name="connsiteX18" fmla="*/ 5381626 w 11669485"/>
              <a:gd name="connsiteY18" fmla="*/ 1088232 h 6400802"/>
              <a:gd name="connsiteX19" fmla="*/ 5594351 w 11669485"/>
              <a:gd name="connsiteY19" fmla="*/ 1088232 h 6400802"/>
              <a:gd name="connsiteX20" fmla="*/ 5594351 w 11669485"/>
              <a:gd name="connsiteY20" fmla="*/ 1089934 h 6400802"/>
              <a:gd name="connsiteX21" fmla="*/ 5334004 w 11669485"/>
              <a:gd name="connsiteY21" fmla="*/ 1089934 h 6400802"/>
              <a:gd name="connsiteX22" fmla="*/ 5181601 w 11669485"/>
              <a:gd name="connsiteY22" fmla="*/ 1242337 h 6400802"/>
              <a:gd name="connsiteX23" fmla="*/ 5181601 w 11669485"/>
              <a:gd name="connsiteY23" fmla="*/ 1273971 h 6400802"/>
              <a:gd name="connsiteX24" fmla="*/ 5181599 w 11669485"/>
              <a:gd name="connsiteY24" fmla="*/ 1273971 h 6400802"/>
              <a:gd name="connsiteX25" fmla="*/ 5181599 w 11669485"/>
              <a:gd name="connsiteY25" fmla="*/ 1574801 h 6400802"/>
              <a:gd name="connsiteX26" fmla="*/ 5181599 w 11669485"/>
              <a:gd name="connsiteY26" fmla="*/ 5863129 h 6400802"/>
              <a:gd name="connsiteX27" fmla="*/ 5180579 w 11669485"/>
              <a:gd name="connsiteY27" fmla="*/ 5873253 h 6400802"/>
              <a:gd name="connsiteX28" fmla="*/ 5180579 w 11669485"/>
              <a:gd name="connsiteY28" fmla="*/ 6148382 h 6400802"/>
              <a:gd name="connsiteX29" fmla="*/ 4928159 w 11669485"/>
              <a:gd name="connsiteY29" fmla="*/ 6400802 h 6400802"/>
              <a:gd name="connsiteX30" fmla="*/ 4266179 w 11669485"/>
              <a:gd name="connsiteY30" fmla="*/ 6400802 h 6400802"/>
              <a:gd name="connsiteX31" fmla="*/ 4266179 w 11669485"/>
              <a:gd name="connsiteY31" fmla="*/ 6400801 h 6400802"/>
              <a:gd name="connsiteX32" fmla="*/ 0 w 11669485"/>
              <a:gd name="connsiteY32" fmla="*/ 6400801 h 6400802"/>
              <a:gd name="connsiteX33" fmla="*/ 0 w 11669485"/>
              <a:gd name="connsiteY33" fmla="*/ 1 h 6400802"/>
              <a:gd name="connsiteX34" fmla="*/ 4277032 w 11669485"/>
              <a:gd name="connsiteY34" fmla="*/ 1 h 640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9485" h="6400802">
                <a:moveTo>
                  <a:pt x="4957763" y="976314"/>
                </a:moveTo>
                <a:lnTo>
                  <a:pt x="4957763" y="1273970"/>
                </a:lnTo>
                <a:lnTo>
                  <a:pt x="4957764" y="1273970"/>
                </a:lnTo>
                <a:lnTo>
                  <a:pt x="4957764" y="976315"/>
                </a:lnTo>
                <a:lnTo>
                  <a:pt x="5381625" y="976315"/>
                </a:lnTo>
                <a:lnTo>
                  <a:pt x="5381625" y="976314"/>
                </a:lnTo>
                <a:close/>
                <a:moveTo>
                  <a:pt x="4277032" y="0"/>
                </a:moveTo>
                <a:lnTo>
                  <a:pt x="11669485" y="0"/>
                </a:lnTo>
                <a:lnTo>
                  <a:pt x="11669485" y="544285"/>
                </a:lnTo>
                <a:lnTo>
                  <a:pt x="11669484" y="544296"/>
                </a:lnTo>
                <a:lnTo>
                  <a:pt x="11669484" y="838193"/>
                </a:lnTo>
                <a:cubicBezTo>
                  <a:pt x="11669484" y="977601"/>
                  <a:pt x="11556472" y="1090613"/>
                  <a:pt x="11417064" y="1090613"/>
                </a:cubicBezTo>
                <a:lnTo>
                  <a:pt x="10755084" y="1090613"/>
                </a:lnTo>
                <a:lnTo>
                  <a:pt x="10755084" y="1088571"/>
                </a:lnTo>
                <a:lnTo>
                  <a:pt x="5946313" y="1088571"/>
                </a:lnTo>
                <a:lnTo>
                  <a:pt x="5944629" y="1088231"/>
                </a:lnTo>
                <a:lnTo>
                  <a:pt x="5594351" y="1088231"/>
                </a:lnTo>
                <a:lnTo>
                  <a:pt x="5381626" y="1088231"/>
                </a:lnTo>
                <a:lnTo>
                  <a:pt x="5381626" y="1088232"/>
                </a:lnTo>
                <a:lnTo>
                  <a:pt x="5594351" y="1088232"/>
                </a:lnTo>
                <a:lnTo>
                  <a:pt x="5594351" y="1089934"/>
                </a:lnTo>
                <a:lnTo>
                  <a:pt x="5334004" y="1089934"/>
                </a:lnTo>
                <a:cubicBezTo>
                  <a:pt x="5249834" y="1089934"/>
                  <a:pt x="5181601" y="1158167"/>
                  <a:pt x="5181601" y="1242337"/>
                </a:cubicBezTo>
                <a:lnTo>
                  <a:pt x="5181601" y="1273971"/>
                </a:lnTo>
                <a:lnTo>
                  <a:pt x="5181599" y="1273971"/>
                </a:lnTo>
                <a:lnTo>
                  <a:pt x="5181599" y="1574801"/>
                </a:lnTo>
                <a:lnTo>
                  <a:pt x="5181599" y="5863129"/>
                </a:lnTo>
                <a:lnTo>
                  <a:pt x="5180579" y="5873253"/>
                </a:lnTo>
                <a:lnTo>
                  <a:pt x="5180579" y="6148382"/>
                </a:lnTo>
                <a:cubicBezTo>
                  <a:pt x="5180579" y="6287790"/>
                  <a:pt x="5067567" y="6400802"/>
                  <a:pt x="4928159" y="6400802"/>
                </a:cubicBezTo>
                <a:lnTo>
                  <a:pt x="4266179" y="6400802"/>
                </a:lnTo>
                <a:lnTo>
                  <a:pt x="4266179" y="6400801"/>
                </a:lnTo>
                <a:lnTo>
                  <a:pt x="0" y="6400801"/>
                </a:lnTo>
                <a:lnTo>
                  <a:pt x="0" y="1"/>
                </a:lnTo>
                <a:lnTo>
                  <a:pt x="4277032" y="1"/>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a:cs typeface="Segoe UI" pitchFamily="34" charset="0"/>
            </a:endParaRPr>
          </a:p>
        </p:txBody>
      </p:sp>
      <p:sp>
        <p:nvSpPr>
          <p:cNvPr id="6" name="Freeform: Shape 5">
            <a:extLst>
              <a:ext uri="{FF2B5EF4-FFF2-40B4-BE49-F238E27FC236}">
                <a16:creationId xmlns:a16="http://schemas.microsoft.com/office/drawing/2014/main" id="{BD028712-A4B4-48E0-DA39-6110CF4426BD}"/>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8" name="Rectangle: Rounded Corners 7">
            <a:extLst>
              <a:ext uri="{FF2B5EF4-FFF2-40B4-BE49-F238E27FC236}">
                <a16:creationId xmlns:a16="http://schemas.microsoft.com/office/drawing/2014/main" id="{ED02313E-8404-57E8-8426-713A444282AC}"/>
              </a:ext>
              <a:ext uri="{C183D7F6-B498-43B3-948B-1728B52AA6E4}">
                <adec:decorative xmlns:adec="http://schemas.microsoft.com/office/drawing/2017/decorative" val="1"/>
              </a:ext>
            </a:extLst>
          </p:cNvPr>
          <p:cNvSpPr/>
          <p:nvPr/>
        </p:nvSpPr>
        <p:spPr bwMode="auto">
          <a:xfrm>
            <a:off x="5270091" y="1179871"/>
            <a:ext cx="6339298" cy="5020904"/>
          </a:xfrm>
          <a:prstGeom prst="roundRect">
            <a:avLst>
              <a:gd name="adj" fmla="val 2521"/>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10" name="Title 1">
            <a:extLst>
              <a:ext uri="{FF2B5EF4-FFF2-40B4-BE49-F238E27FC236}">
                <a16:creationId xmlns:a16="http://schemas.microsoft.com/office/drawing/2014/main" id="{2C699E88-1C29-103C-1CEF-882719F48521}"/>
              </a:ext>
            </a:extLst>
          </p:cNvPr>
          <p:cNvSpPr txBox="1">
            <a:spLocks noGrp="1"/>
          </p:cNvSpPr>
          <p:nvPr>
            <p:ph type="title" idx="4294967295"/>
          </p:nvPr>
        </p:nvSpPr>
        <p:spPr>
          <a:xfrm>
            <a:off x="588263" y="955412"/>
            <a:ext cx="3324628" cy="212365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3800" b="1" i="0" u="none" strike="noStrike" kern="1200" cap="none" spc="0" normalizeH="0" baseline="0" noProof="0">
                <a:ln w="3175">
                  <a:noFill/>
                </a:ln>
                <a:solidFill>
                  <a:schemeClr val="bg1"/>
                </a:solidFill>
                <a:effectLst/>
                <a:uLnTx/>
                <a:uFillTx/>
                <a:latin typeface="+mn-lt"/>
                <a:ea typeface="+mn-ea"/>
                <a:cs typeface="Segoe UI Semibold" panose="020B0502040204020203" pitchFamily="34" charset="0"/>
              </a:rPr>
              <a:t>Q</a:t>
            </a:r>
            <a:r>
              <a:rPr kumimoji="0" lang="en-US" sz="7200" b="0" i="0" u="none" strike="noStrike" kern="1200" cap="none" spc="0" normalizeH="0" baseline="0" noProof="0">
                <a:ln w="3175">
                  <a:noFill/>
                </a:ln>
                <a:solidFill>
                  <a:schemeClr val="bg1"/>
                </a:solidFill>
                <a:effectLst/>
                <a:uLnTx/>
                <a:uFillTx/>
                <a:latin typeface="+mn-lt"/>
                <a:ea typeface="+mn-ea"/>
                <a:cs typeface="Segoe UI Semibold" panose="020B0502040204020203" pitchFamily="34" charset="0"/>
              </a:rPr>
              <a:t>&amp;</a:t>
            </a:r>
            <a:r>
              <a:rPr kumimoji="0" lang="en-US" sz="13800" b="1" i="0" u="none" strike="noStrike" kern="1200" cap="none" spc="0" normalizeH="0" baseline="0" noProof="0">
                <a:ln w="3175">
                  <a:noFill/>
                </a:ln>
                <a:solidFill>
                  <a:schemeClr val="bg1"/>
                </a:solidFill>
                <a:effectLst/>
                <a:uLnTx/>
                <a:uFillTx/>
                <a:latin typeface="+mn-lt"/>
                <a:ea typeface="+mn-ea"/>
                <a:cs typeface="Segoe UI Semibold" panose="020B0502040204020203" pitchFamily="34" charset="0"/>
              </a:rPr>
              <a:t>A</a:t>
            </a:r>
          </a:p>
        </p:txBody>
      </p:sp>
      <p:sp>
        <p:nvSpPr>
          <p:cNvPr id="11" name="Text Placeholder 4">
            <a:extLst>
              <a:ext uri="{FF2B5EF4-FFF2-40B4-BE49-F238E27FC236}">
                <a16:creationId xmlns:a16="http://schemas.microsoft.com/office/drawing/2014/main" id="{E42EC413-B5A5-F599-9660-6253D4D69BEC}"/>
              </a:ext>
            </a:extLst>
          </p:cNvPr>
          <p:cNvSpPr txBox="1">
            <a:spLocks/>
          </p:cNvSpPr>
          <p:nvPr/>
        </p:nvSpPr>
        <p:spPr>
          <a:xfrm>
            <a:off x="555535" y="3778931"/>
            <a:ext cx="4462554" cy="86177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solidFill>
                  <a:schemeClr val="bg1"/>
                </a:solidFill>
                <a:latin typeface="+mj-lt"/>
              </a:rPr>
              <a:t>Please raise your hand and unmute when called on</a:t>
            </a:r>
          </a:p>
        </p:txBody>
      </p:sp>
      <p:grpSp>
        <p:nvGrpSpPr>
          <p:cNvPr id="12" name="Group 11" descr="A teams navigation bar with icons representing different sections: People, Chat, Reactions, Rooms, Apps, and More. Highlighting &quot;Reaction&quot; button">
            <a:extLst>
              <a:ext uri="{FF2B5EF4-FFF2-40B4-BE49-F238E27FC236}">
                <a16:creationId xmlns:a16="http://schemas.microsoft.com/office/drawing/2014/main" id="{AD1D5302-7925-D208-8A57-EE44AF2E5A93}"/>
              </a:ext>
            </a:extLst>
          </p:cNvPr>
          <p:cNvGrpSpPr/>
          <p:nvPr/>
        </p:nvGrpSpPr>
        <p:grpSpPr>
          <a:xfrm>
            <a:off x="5464720" y="1962957"/>
            <a:ext cx="5950040" cy="3705515"/>
            <a:chOff x="5464720" y="1962957"/>
            <a:chExt cx="5950040" cy="3705515"/>
          </a:xfrm>
        </p:grpSpPr>
        <p:pic>
          <p:nvPicPr>
            <p:cNvPr id="13" name="Picture 12">
              <a:extLst>
                <a:ext uri="{FF2B5EF4-FFF2-40B4-BE49-F238E27FC236}">
                  <a16:creationId xmlns:a16="http://schemas.microsoft.com/office/drawing/2014/main" id="{C5E86ACB-4F95-64CD-40C7-E4E48ABE2B15}"/>
                </a:ext>
              </a:extLst>
            </p:cNvPr>
            <p:cNvPicPr>
              <a:picLocks noChangeAspect="1"/>
            </p:cNvPicPr>
            <p:nvPr/>
          </p:nvPicPr>
          <p:blipFill>
            <a:blip r:embed="rId3"/>
            <a:stretch>
              <a:fillRect/>
            </a:stretch>
          </p:blipFill>
          <p:spPr>
            <a:xfrm>
              <a:off x="5464720" y="2932380"/>
              <a:ext cx="5950040" cy="1515886"/>
            </a:xfrm>
            <a:prstGeom prst="rect">
              <a:avLst/>
            </a:prstGeom>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A9E50245-B73C-FBAB-CDE4-C2F59C7B014C}"/>
                </a:ext>
              </a:extLst>
            </p:cNvPr>
            <p:cNvGrpSpPr/>
            <p:nvPr/>
          </p:nvGrpSpPr>
          <p:grpSpPr>
            <a:xfrm>
              <a:off x="8093869" y="1962957"/>
              <a:ext cx="1254257" cy="1463661"/>
              <a:chOff x="8093869" y="1962957"/>
              <a:chExt cx="1254257" cy="1463661"/>
            </a:xfrm>
          </p:grpSpPr>
          <p:sp>
            <p:nvSpPr>
              <p:cNvPr id="18" name="Freeform: Shape 17">
                <a:extLst>
                  <a:ext uri="{FF2B5EF4-FFF2-40B4-BE49-F238E27FC236}">
                    <a16:creationId xmlns:a16="http://schemas.microsoft.com/office/drawing/2014/main" id="{486D8558-41AE-C0D4-F03D-240DDC2BB584}"/>
                  </a:ext>
                </a:extLst>
              </p:cNvPr>
              <p:cNvSpPr/>
              <p:nvPr/>
            </p:nvSpPr>
            <p:spPr bwMode="auto">
              <a:xfrm>
                <a:off x="8093869" y="2202179"/>
                <a:ext cx="775811" cy="1224439"/>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532EF22-3D9E-FD15-7B4F-7DBD61EAAF7C}"/>
                  </a:ext>
                  <a:ext uri="{C183D7F6-B498-43B3-948B-1728B52AA6E4}">
                    <adec:decorative xmlns:adec="http://schemas.microsoft.com/office/drawing/2017/decorative" val="1"/>
                  </a:ext>
                </a:extLst>
              </p:cNvPr>
              <p:cNvSpPr/>
              <p:nvPr/>
            </p:nvSpPr>
            <p:spPr bwMode="auto">
              <a:xfrm>
                <a:off x="8869680" y="1962957"/>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i="0" u="none" kern="1200" cap="none" normalizeH="0" baseline="0" noProof="0">
                    <a:ln>
                      <a:noFill/>
                    </a:ln>
                    <a:solidFill>
                      <a:schemeClr val="accent1"/>
                    </a:solidFill>
                    <a:effectLst/>
                    <a:uLnTx/>
                    <a:uFillTx/>
                    <a:ea typeface="+mn-ea"/>
                    <a:cs typeface="+mn-cs"/>
                  </a:rPr>
                  <a:t>1</a:t>
                </a:r>
              </a:p>
            </p:txBody>
          </p:sp>
        </p:grpSp>
        <p:grpSp>
          <p:nvGrpSpPr>
            <p:cNvPr id="15" name="Group 14">
              <a:extLst>
                <a:ext uri="{FF2B5EF4-FFF2-40B4-BE49-F238E27FC236}">
                  <a16:creationId xmlns:a16="http://schemas.microsoft.com/office/drawing/2014/main" id="{9CA2EF86-1F04-1252-69E8-BCC11C03D611}"/>
                </a:ext>
              </a:extLst>
            </p:cNvPr>
            <p:cNvGrpSpPr/>
            <p:nvPr/>
          </p:nvGrpSpPr>
          <p:grpSpPr>
            <a:xfrm>
              <a:off x="6714834" y="4240527"/>
              <a:ext cx="1112335" cy="1427945"/>
              <a:chOff x="6714834" y="4240527"/>
              <a:chExt cx="1112335" cy="1427945"/>
            </a:xfrm>
          </p:grpSpPr>
          <p:sp>
            <p:nvSpPr>
              <p:cNvPr id="16" name="Freeform: Shape 15">
                <a:extLst>
                  <a:ext uri="{FF2B5EF4-FFF2-40B4-BE49-F238E27FC236}">
                    <a16:creationId xmlns:a16="http://schemas.microsoft.com/office/drawing/2014/main" id="{E16133B6-0144-1679-D44E-C62C4E4F71F1}"/>
                  </a:ext>
                </a:extLst>
              </p:cNvPr>
              <p:cNvSpPr/>
              <p:nvPr/>
            </p:nvSpPr>
            <p:spPr bwMode="auto">
              <a:xfrm flipH="1" flipV="1">
                <a:off x="7193280" y="4240527"/>
                <a:ext cx="633889" cy="1188721"/>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AD31E20-22EC-EF26-2601-01A4F6BE0BB3}"/>
                  </a:ext>
                  <a:ext uri="{C183D7F6-B498-43B3-948B-1728B52AA6E4}">
                    <adec:decorative xmlns:adec="http://schemas.microsoft.com/office/drawing/2017/decorative" val="1"/>
                  </a:ext>
                </a:extLst>
              </p:cNvPr>
              <p:cNvSpPr/>
              <p:nvPr/>
            </p:nvSpPr>
            <p:spPr bwMode="auto">
              <a:xfrm>
                <a:off x="6714834" y="5190026"/>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1" i="0" u="none" kern="1200" cap="none" normalizeH="0" baseline="0" noProof="0">
                    <a:ln>
                      <a:noFill/>
                    </a:ln>
                    <a:solidFill>
                      <a:schemeClr val="accent1"/>
                    </a:solidFill>
                    <a:effectLst/>
                    <a:uLnTx/>
                    <a:uFillTx/>
                    <a:ea typeface="+mn-ea"/>
                    <a:cs typeface="+mn-cs"/>
                  </a:rPr>
                  <a:t>2</a:t>
                </a:r>
              </a:p>
            </p:txBody>
          </p:sp>
        </p:grpSp>
      </p:grpSp>
    </p:spTree>
    <p:extLst>
      <p:ext uri="{BB962C8B-B14F-4D97-AF65-F5344CB8AC3E}">
        <p14:creationId xmlns:p14="http://schemas.microsoft.com/office/powerpoint/2010/main" val="35506767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62993E9-C5F9-15F3-E9D2-319AAC1A2976}"/>
              </a:ext>
              <a:ext uri="{C183D7F6-B498-43B3-948B-1728B52AA6E4}">
                <adec:decorative xmlns:adec="http://schemas.microsoft.com/office/drawing/2017/decorative" val="1"/>
              </a:ext>
            </a:extLst>
          </p:cNvPr>
          <p:cNvSpPr>
            <a:spLocks/>
          </p:cNvSpPr>
          <p:nvPr/>
        </p:nvSpPr>
        <p:spPr bwMode="auto">
          <a:xfrm flipH="1">
            <a:off x="8737923" y="434416"/>
            <a:ext cx="1968176" cy="1968178"/>
          </a:xfrm>
          <a:prstGeom prst="ellipse">
            <a:avLst/>
          </a:pr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5" name="Rectangle: Single Corner Rounded 4">
            <a:extLst>
              <a:ext uri="{FF2B5EF4-FFF2-40B4-BE49-F238E27FC236}">
                <a16:creationId xmlns:a16="http://schemas.microsoft.com/office/drawing/2014/main" id="{C39358F0-A52A-17C3-B8A2-F8B765F22596}"/>
              </a:ext>
              <a:ext uri="{C183D7F6-B498-43B3-948B-1728B52AA6E4}">
                <adec:decorative xmlns:adec="http://schemas.microsoft.com/office/drawing/2017/decorative" val="1"/>
              </a:ext>
            </a:extLst>
          </p:cNvPr>
          <p:cNvSpPr>
            <a:spLocks/>
          </p:cNvSpPr>
          <p:nvPr/>
        </p:nvSpPr>
        <p:spPr bwMode="auto">
          <a:xfrm>
            <a:off x="0" y="1193798"/>
            <a:ext cx="10350500" cy="5664200"/>
          </a:xfrm>
          <a:prstGeom prst="round1Rect">
            <a:avLst>
              <a:gd name="adj" fmla="val 26532"/>
            </a:avLst>
          </a:prstGeom>
          <a:solidFill>
            <a:schemeClr val="bg1">
              <a:alpha val="4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6" name="Freeform: Shape 5">
            <a:extLst>
              <a:ext uri="{FF2B5EF4-FFF2-40B4-BE49-F238E27FC236}">
                <a16:creationId xmlns:a16="http://schemas.microsoft.com/office/drawing/2014/main" id="{6EEC1B76-4B47-F573-7884-9CE45D15C44A}"/>
              </a:ext>
              <a:ext uri="{C183D7F6-B498-43B3-948B-1728B52AA6E4}">
                <adec:decorative xmlns:adec="http://schemas.microsoft.com/office/drawing/2017/decorative" val="1"/>
              </a:ext>
            </a:extLst>
          </p:cNvPr>
          <p:cNvSpPr>
            <a:spLocks/>
          </p:cNvSpPr>
          <p:nvPr/>
        </p:nvSpPr>
        <p:spPr bwMode="auto">
          <a:xfrm rot="16200000" flipH="1" flipV="1">
            <a:off x="16280" y="5491892"/>
            <a:ext cx="1349828" cy="1382387"/>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50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err="1">
              <a:ln>
                <a:noFill/>
              </a:ln>
              <a:solidFill>
                <a:srgbClr val="FFFFFF"/>
              </a:solidFill>
              <a:effectLst/>
              <a:uLnTx/>
              <a:uFillTx/>
              <a:latin typeface="Segoe Sans Text"/>
              <a:ea typeface="+mn-ea"/>
              <a:cs typeface="Segoe UI" pitchFamily="34" charset="0"/>
            </a:endParaRPr>
          </a:p>
        </p:txBody>
      </p:sp>
      <p:sp>
        <p:nvSpPr>
          <p:cNvPr id="7" name="Freeform: Shape 6">
            <a:extLst>
              <a:ext uri="{FF2B5EF4-FFF2-40B4-BE49-F238E27FC236}">
                <a16:creationId xmlns:a16="http://schemas.microsoft.com/office/drawing/2014/main" id="{96E22B50-CD68-A564-B009-BF451F9EBF05}"/>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500" err="1">
              <a:solidFill>
                <a:srgbClr val="FFFFFF"/>
              </a:solidFill>
              <a:cs typeface="Segoe UI" pitchFamily="34" charset="0"/>
            </a:endParaRPr>
          </a:p>
        </p:txBody>
      </p:sp>
      <p:sp>
        <p:nvSpPr>
          <p:cNvPr id="3" name="Title 2">
            <a:extLst>
              <a:ext uri="{FF2B5EF4-FFF2-40B4-BE49-F238E27FC236}">
                <a16:creationId xmlns:a16="http://schemas.microsoft.com/office/drawing/2014/main" id="{68655263-FBE6-5B9F-36BD-A6E6D8CABF53}"/>
              </a:ext>
            </a:extLst>
          </p:cNvPr>
          <p:cNvSpPr>
            <a:spLocks noGrp="1"/>
          </p:cNvSpPr>
          <p:nvPr>
            <p:ph type="title"/>
          </p:nvPr>
        </p:nvSpPr>
        <p:spPr>
          <a:xfrm>
            <a:off x="647700" y="1748569"/>
            <a:ext cx="5842000" cy="1308050"/>
          </a:xfrm>
        </p:spPr>
        <p:txBody>
          <a:bodyPr/>
          <a:lstStyle/>
          <a:p>
            <a:r>
              <a:rPr lang="en-US"/>
              <a:t>Make a difference</a:t>
            </a:r>
            <a:br>
              <a:rPr lang="en-US"/>
            </a:br>
            <a:r>
              <a:rPr lang="en-US" sz="4900"/>
              <a:t>Become a Champion </a:t>
            </a:r>
          </a:p>
        </p:txBody>
      </p:sp>
      <p:sp>
        <p:nvSpPr>
          <p:cNvPr id="2" name="Text Placeholder 1">
            <a:extLst>
              <a:ext uri="{FF2B5EF4-FFF2-40B4-BE49-F238E27FC236}">
                <a16:creationId xmlns:a16="http://schemas.microsoft.com/office/drawing/2014/main" id="{0E70AB93-D77D-E059-2B53-0C647452E8EC}"/>
              </a:ext>
            </a:extLst>
          </p:cNvPr>
          <p:cNvSpPr>
            <a:spLocks noGrp="1"/>
          </p:cNvSpPr>
          <p:nvPr>
            <p:ph type="body" sz="quarter" idx="12"/>
          </p:nvPr>
        </p:nvSpPr>
        <p:spPr>
          <a:xfrm>
            <a:off x="647700" y="3355703"/>
            <a:ext cx="5395686" cy="984885"/>
          </a:xfrm>
        </p:spPr>
        <p:txBody>
          <a:bodyPr/>
          <a:lstStyle/>
          <a:p>
            <a:pPr marL="285750" indent="-285750">
              <a:spcAft>
                <a:spcPts val="600"/>
              </a:spcAft>
              <a:buSzPct val="100000"/>
              <a:buFont typeface="Arial" panose="020B0604020202020204" pitchFamily="34" charset="0"/>
              <a:buChar char="•"/>
            </a:pPr>
            <a:r>
              <a:rPr lang="en-US" sz="1800">
                <a:cs typeface="Segoe UI Light" panose="020B0502040204020203" pitchFamily="34" charset="0"/>
              </a:rPr>
              <a:t>Get more from Copilot and Microsoft 365</a:t>
            </a:r>
          </a:p>
          <a:p>
            <a:pPr marL="285750" indent="-285750">
              <a:spcAft>
                <a:spcPts val="600"/>
              </a:spcAft>
              <a:buSzPct val="100000"/>
              <a:buFont typeface="Arial" panose="020B0604020202020204" pitchFamily="34" charset="0"/>
              <a:buChar char="•"/>
            </a:pPr>
            <a:r>
              <a:rPr lang="en-US" sz="1800">
                <a:cs typeface="Segoe UI Light" panose="020B0502040204020203" pitchFamily="34" charset="0"/>
              </a:rPr>
              <a:t>Help others do the same</a:t>
            </a:r>
          </a:p>
          <a:p>
            <a:pPr marL="285750" indent="-285750">
              <a:spcAft>
                <a:spcPts val="600"/>
              </a:spcAft>
              <a:buSzPct val="100000"/>
              <a:buFont typeface="Arial" panose="020B0604020202020204" pitchFamily="34" charset="0"/>
              <a:buChar char="•"/>
            </a:pPr>
            <a:r>
              <a:rPr lang="en-US" sz="1800">
                <a:cs typeface="Segoe UI Light" panose="020B0502040204020203" pitchFamily="34" charset="0"/>
              </a:rPr>
              <a:t>Expand your knowledge and enhance your career</a:t>
            </a:r>
          </a:p>
        </p:txBody>
      </p:sp>
      <p:sp>
        <p:nvSpPr>
          <p:cNvPr id="10" name="TextBox 9">
            <a:extLst>
              <a:ext uri="{FF2B5EF4-FFF2-40B4-BE49-F238E27FC236}">
                <a16:creationId xmlns:a16="http://schemas.microsoft.com/office/drawing/2014/main" id="{44FF6D75-022D-93F0-11B8-EA1634753420}"/>
              </a:ext>
            </a:extLst>
          </p:cNvPr>
          <p:cNvSpPr txBox="1"/>
          <p:nvPr/>
        </p:nvSpPr>
        <p:spPr>
          <a:xfrm>
            <a:off x="647700" y="4629925"/>
            <a:ext cx="5511800" cy="585286"/>
          </a:xfrm>
          <a:prstGeom prst="roundRect">
            <a:avLst>
              <a:gd name="adj" fmla="val 50000"/>
            </a:avLst>
          </a:pr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FFFFFF"/>
                </a:solidFill>
                <a:effectLst/>
                <a:uLnTx/>
                <a:uFillTx/>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600">
                <a:solidFill>
                  <a:schemeClr val="bg1"/>
                </a:solidFill>
              </a:rPr>
              <a:t>Join the free program at </a:t>
            </a:r>
            <a:r>
              <a:rPr lang="en-US" sz="1400">
                <a:solidFill>
                  <a:schemeClr val="bg1"/>
                </a:solidFill>
                <a:latin typeface="+mj-lt"/>
                <a:cs typeface="Segoe UI Light" panose="020B0502040204020203" pitchFamily="34" charset="0"/>
                <a:hlinkClick r:id="rId2">
                  <a:extLst>
                    <a:ext uri="{A12FA001-AC4F-418D-AE19-62706E023703}">
                      <ahyp:hlinkClr xmlns:ahyp="http://schemas.microsoft.com/office/drawing/2018/hyperlinkcolor" val="tx"/>
                    </a:ext>
                  </a:extLst>
                </a:hlinkClick>
              </a:rPr>
              <a:t>aka.ms/M365Champions</a:t>
            </a:r>
            <a:endParaRPr lang="en-US" sz="1400">
              <a:solidFill>
                <a:schemeClr val="bg1"/>
              </a:solidFill>
              <a:latin typeface="+mj-lt"/>
              <a:cs typeface="Segoe UI Light" panose="020B0502040204020203" pitchFamily="34" charset="0"/>
            </a:endParaRPr>
          </a:p>
        </p:txBody>
      </p:sp>
    </p:spTree>
    <p:extLst>
      <p:ext uri="{BB962C8B-B14F-4D97-AF65-F5344CB8AC3E}">
        <p14:creationId xmlns:p14="http://schemas.microsoft.com/office/powerpoint/2010/main" val="1586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7379C0C-E8FB-605A-7330-51CF0D79789D}"/>
              </a:ext>
            </a:extLst>
          </p:cNvPr>
          <p:cNvSpPr>
            <a:spLocks noGrp="1"/>
          </p:cNvSpPr>
          <p:nvPr>
            <p:ph type="title"/>
          </p:nvPr>
        </p:nvSpPr>
        <p:spPr>
          <a:xfrm>
            <a:off x="588263" y="-685800"/>
            <a:ext cx="11018520" cy="430887"/>
          </a:xfrm>
        </p:spPr>
        <p:txBody>
          <a:bodyPr/>
          <a:lstStyle/>
          <a:p>
            <a:r>
              <a:rPr lang="en-US"/>
              <a:t>Insert Title</a:t>
            </a:r>
          </a:p>
        </p:txBody>
      </p:sp>
      <p:pic>
        <p:nvPicPr>
          <p:cNvPr id="23" name="Picture 22">
            <a:extLst>
              <a:ext uri="{FF2B5EF4-FFF2-40B4-BE49-F238E27FC236}">
                <a16:creationId xmlns:a16="http://schemas.microsoft.com/office/drawing/2014/main" id="{8E3AADDC-939E-BA1E-D6C3-10BF1E5D53D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rot="16200000">
            <a:off x="8272431" y="2938431"/>
            <a:ext cx="4835744" cy="3003395"/>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24" name="Rectangle: Rounded Corners 23">
            <a:extLst>
              <a:ext uri="{FF2B5EF4-FFF2-40B4-BE49-F238E27FC236}">
                <a16:creationId xmlns:a16="http://schemas.microsoft.com/office/drawing/2014/main" id="{427BD0FC-E4C6-E4E4-76B6-A864DFC36140}"/>
              </a:ext>
              <a:ext uri="{C183D7F6-B498-43B3-948B-1728B52AA6E4}">
                <adec:decorative xmlns:adec="http://schemas.microsoft.com/office/drawing/2017/decorative" val="1"/>
              </a:ext>
            </a:extLst>
          </p:cNvPr>
          <p:cNvSpPr>
            <a:spLocks/>
          </p:cNvSpPr>
          <p:nvPr/>
        </p:nvSpPr>
        <p:spPr bwMode="auto">
          <a:xfrm>
            <a:off x="585787" y="1419225"/>
            <a:ext cx="5383592" cy="4299403"/>
          </a:xfrm>
          <a:prstGeom prst="roundRect">
            <a:avLst>
              <a:gd name="adj" fmla="val 4974"/>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25" name="Rectangle: Rounded Corners 24">
            <a:extLst>
              <a:ext uri="{FF2B5EF4-FFF2-40B4-BE49-F238E27FC236}">
                <a16:creationId xmlns:a16="http://schemas.microsoft.com/office/drawing/2014/main" id="{896C22FD-6D1B-0007-0F59-AD41327BBAAA}"/>
              </a:ext>
              <a:ext uri="{C183D7F6-B498-43B3-948B-1728B52AA6E4}">
                <adec:decorative xmlns:adec="http://schemas.microsoft.com/office/drawing/2017/decorative" val="1"/>
              </a:ext>
            </a:extLst>
          </p:cNvPr>
          <p:cNvSpPr>
            <a:spLocks/>
          </p:cNvSpPr>
          <p:nvPr/>
        </p:nvSpPr>
        <p:spPr bwMode="auto">
          <a:xfrm>
            <a:off x="6222621" y="1419225"/>
            <a:ext cx="5383592" cy="4299403"/>
          </a:xfrm>
          <a:prstGeom prst="roundRect">
            <a:avLst>
              <a:gd name="adj" fmla="val 4449"/>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pPr>
            <a:endParaRPr lang="en-US" sz="2000">
              <a:solidFill>
                <a:srgbClr val="FFFFFF"/>
              </a:solidFill>
              <a:latin typeface="Segoe Sans Text"/>
              <a:cs typeface="Segoe UI" pitchFamily="34" charset="0"/>
            </a:endParaRPr>
          </a:p>
        </p:txBody>
      </p:sp>
      <p:sp>
        <p:nvSpPr>
          <p:cNvPr id="26" name="Rectangle: Rounded Corners 35">
            <a:extLst>
              <a:ext uri="{FF2B5EF4-FFF2-40B4-BE49-F238E27FC236}">
                <a16:creationId xmlns:a16="http://schemas.microsoft.com/office/drawing/2014/main" id="{61FD9842-004D-E8F2-353D-8E8E7BB5CE7D}"/>
              </a:ext>
              <a:ext uri="{C183D7F6-B498-43B3-948B-1728B52AA6E4}">
                <adec:decorative xmlns:adec="http://schemas.microsoft.com/office/drawing/2017/decorative" val="1"/>
              </a:ext>
            </a:extLst>
          </p:cNvPr>
          <p:cNvSpPr>
            <a:spLocks/>
          </p:cNvSpPr>
          <p:nvPr/>
        </p:nvSpPr>
        <p:spPr bwMode="auto">
          <a:xfrm>
            <a:off x="745548"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34" fontAlgn="base">
              <a:spcBef>
                <a:spcPct val="0"/>
              </a:spcBef>
              <a:spcAft>
                <a:spcPct val="0"/>
              </a:spcAft>
              <a:defRPr/>
            </a:pPr>
            <a:endParaRPr lang="en-US" sz="1400">
              <a:solidFill>
                <a:srgbClr val="FFFFFF"/>
              </a:solidFill>
              <a:latin typeface="Segoe Sans Display Semibold"/>
              <a:cs typeface="Segoe UI" pitchFamily="34" charset="0"/>
            </a:endParaRPr>
          </a:p>
        </p:txBody>
      </p:sp>
      <p:sp>
        <p:nvSpPr>
          <p:cNvPr id="27" name="Rectangle: Rounded Corners 35">
            <a:extLst>
              <a:ext uri="{FF2B5EF4-FFF2-40B4-BE49-F238E27FC236}">
                <a16:creationId xmlns:a16="http://schemas.microsoft.com/office/drawing/2014/main" id="{6CB66EB4-20C2-771B-30AE-493E3173D51C}"/>
              </a:ext>
              <a:ext uri="{C183D7F6-B498-43B3-948B-1728B52AA6E4}">
                <adec:decorative xmlns:adec="http://schemas.microsoft.com/office/drawing/2017/decorative" val="1"/>
              </a:ext>
            </a:extLst>
          </p:cNvPr>
          <p:cNvSpPr>
            <a:spLocks/>
          </p:cNvSpPr>
          <p:nvPr/>
        </p:nvSpPr>
        <p:spPr bwMode="auto">
          <a:xfrm>
            <a:off x="6382382"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34" fontAlgn="base">
              <a:spcBef>
                <a:spcPct val="0"/>
              </a:spcBef>
              <a:spcAft>
                <a:spcPct val="0"/>
              </a:spcAft>
              <a:defRPr/>
            </a:pPr>
            <a:endParaRPr lang="en-US" sz="1400">
              <a:solidFill>
                <a:srgbClr val="FFFFFF"/>
              </a:solidFill>
              <a:latin typeface="Segoe Sans Display Semibold"/>
              <a:cs typeface="Segoe UI" pitchFamily="34" charset="0"/>
            </a:endParaRPr>
          </a:p>
        </p:txBody>
      </p:sp>
      <p:sp>
        <p:nvSpPr>
          <p:cNvPr id="28" name="Rectangle: Rounded Corners 27">
            <a:extLst>
              <a:ext uri="{FF2B5EF4-FFF2-40B4-BE49-F238E27FC236}">
                <a16:creationId xmlns:a16="http://schemas.microsoft.com/office/drawing/2014/main" id="{56D8F1B5-9BB4-54FF-C6DB-F874D3192BDB}"/>
              </a:ext>
              <a:ext uri="{C183D7F6-B498-43B3-948B-1728B52AA6E4}">
                <adec:decorative xmlns:adec="http://schemas.microsoft.com/office/drawing/2017/decorative" val="1"/>
              </a:ext>
            </a:extLst>
          </p:cNvPr>
          <p:cNvSpPr/>
          <p:nvPr/>
        </p:nvSpPr>
        <p:spPr bwMode="auto">
          <a:xfrm>
            <a:off x="745548"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29" name="Rectangle: Rounded Corners 28">
            <a:extLst>
              <a:ext uri="{FF2B5EF4-FFF2-40B4-BE49-F238E27FC236}">
                <a16:creationId xmlns:a16="http://schemas.microsoft.com/office/drawing/2014/main" id="{4F59BFA3-376A-4B4E-04B8-A81C9337BACE}"/>
              </a:ext>
              <a:ext uri="{C183D7F6-B498-43B3-948B-1728B52AA6E4}">
                <adec:decorative xmlns:adec="http://schemas.microsoft.com/office/drawing/2017/decorative" val="1"/>
              </a:ext>
            </a:extLst>
          </p:cNvPr>
          <p:cNvSpPr/>
          <p:nvPr/>
        </p:nvSpPr>
        <p:spPr bwMode="auto">
          <a:xfrm>
            <a:off x="6382382"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30" name="Oval 29">
            <a:extLst>
              <a:ext uri="{FF2B5EF4-FFF2-40B4-BE49-F238E27FC236}">
                <a16:creationId xmlns:a16="http://schemas.microsoft.com/office/drawing/2014/main" id="{F72B7331-BB3F-9832-8919-74CAFC3E8D77}"/>
              </a:ext>
              <a:ext uri="{C183D7F6-B498-43B3-948B-1728B52AA6E4}">
                <adec:decorative xmlns:adec="http://schemas.microsoft.com/office/drawing/2017/decorative" val="1"/>
              </a:ext>
            </a:extLst>
          </p:cNvPr>
          <p:cNvSpPr/>
          <p:nvPr/>
        </p:nvSpPr>
        <p:spPr bwMode="auto">
          <a:xfrm>
            <a:off x="983275"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1" name="Oval 30">
            <a:extLst>
              <a:ext uri="{FF2B5EF4-FFF2-40B4-BE49-F238E27FC236}">
                <a16:creationId xmlns:a16="http://schemas.microsoft.com/office/drawing/2014/main" id="{E5A76F5E-C776-FF07-C4F8-43032A8CC181}"/>
              </a:ext>
              <a:ext uri="{C183D7F6-B498-43B3-948B-1728B52AA6E4}">
                <adec:decorative xmlns:adec="http://schemas.microsoft.com/office/drawing/2017/decorative" val="1"/>
              </a:ext>
            </a:extLst>
          </p:cNvPr>
          <p:cNvSpPr/>
          <p:nvPr/>
        </p:nvSpPr>
        <p:spPr bwMode="auto">
          <a:xfrm>
            <a:off x="983275"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2" name="Straight Connector 31">
            <a:extLst>
              <a:ext uri="{FF2B5EF4-FFF2-40B4-BE49-F238E27FC236}">
                <a16:creationId xmlns:a16="http://schemas.microsoft.com/office/drawing/2014/main" id="{3F604701-BA2B-0F58-2E3F-37568D3AC5E6}"/>
              </a:ext>
              <a:ext uri="{C183D7F6-B498-43B3-948B-1728B52AA6E4}">
                <adec:decorative xmlns:adec="http://schemas.microsoft.com/office/drawing/2017/decorative" val="1"/>
              </a:ext>
            </a:extLst>
          </p:cNvPr>
          <p:cNvCxnSpPr>
            <a:cxnSpLocks/>
          </p:cNvCxnSpPr>
          <p:nvPr/>
        </p:nvCxnSpPr>
        <p:spPr>
          <a:xfrm>
            <a:off x="1910959"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0FF23044-7603-7A06-9895-951721990E9A}"/>
              </a:ext>
              <a:ext uri="{C183D7F6-B498-43B3-948B-1728B52AA6E4}">
                <adec:decorative xmlns:adec="http://schemas.microsoft.com/office/drawing/2017/decorative" val="1"/>
              </a:ext>
            </a:extLst>
          </p:cNvPr>
          <p:cNvSpPr/>
          <p:nvPr/>
        </p:nvSpPr>
        <p:spPr bwMode="auto">
          <a:xfrm>
            <a:off x="6640156"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4" name="Straight Connector 33">
            <a:extLst>
              <a:ext uri="{FF2B5EF4-FFF2-40B4-BE49-F238E27FC236}">
                <a16:creationId xmlns:a16="http://schemas.microsoft.com/office/drawing/2014/main" id="{E02462F4-555C-07AF-1CD5-F283601963B7}"/>
              </a:ext>
              <a:ext uri="{C183D7F6-B498-43B3-948B-1728B52AA6E4}">
                <adec:decorative xmlns:adec="http://schemas.microsoft.com/office/drawing/2017/decorative" val="1"/>
              </a:ext>
            </a:extLst>
          </p:cNvPr>
          <p:cNvCxnSpPr>
            <a:cxnSpLocks/>
          </p:cNvCxnSpPr>
          <p:nvPr/>
        </p:nvCxnSpPr>
        <p:spPr>
          <a:xfrm>
            <a:off x="7567840"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FC2D621-3AF4-E24E-21FE-562EEE4BF767}"/>
              </a:ext>
              <a:ext uri="{C183D7F6-B498-43B3-948B-1728B52AA6E4}">
                <adec:decorative xmlns:adec="http://schemas.microsoft.com/office/drawing/2017/decorative" val="1"/>
              </a:ext>
            </a:extLst>
          </p:cNvPr>
          <p:cNvSpPr/>
          <p:nvPr/>
        </p:nvSpPr>
        <p:spPr bwMode="auto">
          <a:xfrm>
            <a:off x="6646016"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6" name="Freeform: Shape 35">
            <a:extLst>
              <a:ext uri="{FF2B5EF4-FFF2-40B4-BE49-F238E27FC236}">
                <a16:creationId xmlns:a16="http://schemas.microsoft.com/office/drawing/2014/main" id="{8180D2C5-4AE7-9001-0BCA-9D05B50FD797}"/>
              </a:ext>
              <a:ext uri="{C183D7F6-B498-43B3-948B-1728B52AA6E4}">
                <adec:decorative xmlns:adec="http://schemas.microsoft.com/office/drawing/2017/decorative" val="1"/>
              </a:ext>
            </a:extLst>
          </p:cNvPr>
          <p:cNvSpPr>
            <a:spLocks/>
          </p:cNvSpPr>
          <p:nvPr/>
        </p:nvSpPr>
        <p:spPr bwMode="auto">
          <a:xfrm flipV="1">
            <a:off x="0" y="0"/>
            <a:ext cx="1124176" cy="1255013"/>
          </a:xfrm>
          <a:custGeom>
            <a:avLst/>
            <a:gdLst>
              <a:gd name="connsiteX0" fmla="*/ 0 w 1124176"/>
              <a:gd name="connsiteY0" fmla="*/ 26491 h 1255013"/>
              <a:gd name="connsiteX1" fmla="*/ 0 w 1124176"/>
              <a:gd name="connsiteY1" fmla="*/ 1255013 h 1255013"/>
              <a:gd name="connsiteX2" fmla="*/ 1057923 w 1124176"/>
              <a:gd name="connsiteY2" fmla="*/ 1255013 h 1255013"/>
              <a:gd name="connsiteX3" fmla="*/ 1083067 w 1124176"/>
              <a:gd name="connsiteY3" fmla="*/ 1186315 h 1255013"/>
              <a:gd name="connsiteX4" fmla="*/ 1124176 w 1124176"/>
              <a:gd name="connsiteY4" fmla="*/ 914400 h 1255013"/>
              <a:gd name="connsiteX5" fmla="*/ 209776 w 1124176"/>
              <a:gd name="connsiteY5" fmla="*/ 0 h 1255013"/>
              <a:gd name="connsiteX6" fmla="*/ 25493 w 1124176"/>
              <a:gd name="connsiteY6" fmla="*/ 18577 h 1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176" h="1255013">
                <a:moveTo>
                  <a:pt x="0" y="26491"/>
                </a:moveTo>
                <a:lnTo>
                  <a:pt x="0" y="1255013"/>
                </a:lnTo>
                <a:lnTo>
                  <a:pt x="1057923" y="1255013"/>
                </a:lnTo>
                <a:lnTo>
                  <a:pt x="1083067" y="1186315"/>
                </a:lnTo>
                <a:cubicBezTo>
                  <a:pt x="1109784" y="1100417"/>
                  <a:pt x="1124176" y="1009089"/>
                  <a:pt x="1124176" y="914400"/>
                </a:cubicBezTo>
                <a:cubicBezTo>
                  <a:pt x="1124176" y="409391"/>
                  <a:pt x="714785" y="0"/>
                  <a:pt x="209776" y="0"/>
                </a:cubicBezTo>
                <a:cubicBezTo>
                  <a:pt x="146650" y="0"/>
                  <a:pt x="85018" y="6397"/>
                  <a:pt x="25493" y="18577"/>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pic>
        <p:nvPicPr>
          <p:cNvPr id="37" name="Graphic 36">
            <a:extLst>
              <a:ext uri="{FF2B5EF4-FFF2-40B4-BE49-F238E27FC236}">
                <a16:creationId xmlns:a16="http://schemas.microsoft.com/office/drawing/2014/main" id="{F5FE0386-112C-7E0F-E37D-BB40C4B15CC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649" y="2882644"/>
            <a:ext cx="359695" cy="359695"/>
          </a:xfrm>
          <a:prstGeom prst="rect">
            <a:avLst/>
          </a:prstGeom>
        </p:spPr>
      </p:pic>
      <p:sp>
        <p:nvSpPr>
          <p:cNvPr id="38" name="Graphic 15">
            <a:extLst>
              <a:ext uri="{FF2B5EF4-FFF2-40B4-BE49-F238E27FC236}">
                <a16:creationId xmlns:a16="http://schemas.microsoft.com/office/drawing/2014/main" id="{CC116F3A-CE5F-B3CD-ABC1-034158B1A710}"/>
              </a:ext>
              <a:ext uri="{C183D7F6-B498-43B3-948B-1728B52AA6E4}">
                <adec:decorative xmlns:adec="http://schemas.microsoft.com/office/drawing/2017/decorative" val="1"/>
              </a:ext>
            </a:extLst>
          </p:cNvPr>
          <p:cNvSpPr>
            <a:spLocks noChangeAspect="1"/>
          </p:cNvSpPr>
          <p:nvPr/>
        </p:nvSpPr>
        <p:spPr>
          <a:xfrm>
            <a:off x="1162325" y="4071600"/>
            <a:ext cx="316344" cy="283874"/>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accent3"/>
          </a:solidFill>
          <a:ln w="15081" cap="flat">
            <a:noFill/>
            <a:prstDash val="solid"/>
            <a:miter/>
          </a:ln>
        </p:spPr>
        <p:txBody>
          <a:bodyPr rtlCol="0" anchor="ctr"/>
          <a:lstStyle/>
          <a:p>
            <a:endParaRPr lang="en-US"/>
          </a:p>
        </p:txBody>
      </p:sp>
      <p:pic>
        <p:nvPicPr>
          <p:cNvPr id="39" name="Graphic 38">
            <a:extLst>
              <a:ext uri="{FF2B5EF4-FFF2-40B4-BE49-F238E27FC236}">
                <a16:creationId xmlns:a16="http://schemas.microsoft.com/office/drawing/2014/main" id="{75E38BD0-F0AD-7243-5B66-9755D92BD99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592" y="2843706"/>
            <a:ext cx="437571" cy="437571"/>
          </a:xfrm>
          <a:prstGeom prst="rect">
            <a:avLst/>
          </a:prstGeom>
        </p:spPr>
      </p:pic>
      <p:pic>
        <p:nvPicPr>
          <p:cNvPr id="40" name="Graphic 39">
            <a:extLst>
              <a:ext uri="{FF2B5EF4-FFF2-40B4-BE49-F238E27FC236}">
                <a16:creationId xmlns:a16="http://schemas.microsoft.com/office/drawing/2014/main" id="{13EC5C22-ED1A-EAB8-7829-5D4CA38252F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0535" y="4010834"/>
            <a:ext cx="405405" cy="405405"/>
          </a:xfrm>
          <a:prstGeom prst="rect">
            <a:avLst/>
          </a:prstGeom>
        </p:spPr>
      </p:pic>
      <p:sp>
        <p:nvSpPr>
          <p:cNvPr id="41" name="Text Placeholder 2">
            <a:extLst>
              <a:ext uri="{FF2B5EF4-FFF2-40B4-BE49-F238E27FC236}">
                <a16:creationId xmlns:a16="http://schemas.microsoft.com/office/drawing/2014/main" id="{73B76E5B-454A-B7A4-1EC7-DB165962D3DF}"/>
              </a:ext>
            </a:extLst>
          </p:cNvPr>
          <p:cNvSpPr txBox="1">
            <a:spLocks/>
          </p:cNvSpPr>
          <p:nvPr/>
        </p:nvSpPr>
        <p:spPr>
          <a:xfrm>
            <a:off x="983275" y="1751785"/>
            <a:ext cx="284775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777254"/>
            <a:r>
              <a:rPr lang="en-US" sz="2000" b="0">
                <a:latin typeface="+mj-lt"/>
                <a:ea typeface="+mj-ea"/>
                <a:cs typeface="+mj-cs"/>
              </a:rPr>
              <a:t>During the presentation</a:t>
            </a:r>
          </a:p>
        </p:txBody>
      </p:sp>
      <p:sp>
        <p:nvSpPr>
          <p:cNvPr id="42" name="TextBox 41">
            <a:extLst>
              <a:ext uri="{FF2B5EF4-FFF2-40B4-BE49-F238E27FC236}">
                <a16:creationId xmlns:a16="http://schemas.microsoft.com/office/drawing/2014/main" id="{5E5F2915-E723-B99F-F820-2C3CA2CFC9A3}"/>
              </a:ext>
            </a:extLst>
          </p:cNvPr>
          <p:cNvSpPr txBox="1"/>
          <p:nvPr/>
        </p:nvSpPr>
        <p:spPr>
          <a:xfrm>
            <a:off x="1910959"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buClrTx/>
              <a:buSzTx/>
              <a:buFontTx/>
              <a:buNone/>
              <a:tabLst/>
              <a:defRPr/>
            </a:pPr>
            <a:r>
              <a:rPr kumimoji="0" lang="en-US" i="0" u="none" strike="noStrike" kern="1200" cap="none" spc="0" normalizeH="0" baseline="0" noProof="0">
                <a:ln>
                  <a:noFill/>
                </a:ln>
                <a:effectLst/>
                <a:uLnTx/>
                <a:uFillTx/>
                <a:ea typeface="+mn-ea"/>
                <a:cs typeface="Segoe UI Light" panose="020B0502040204020203" pitchFamily="34" charset="0"/>
              </a:rPr>
              <a:t>We will mute your microphone for the first part of today’s call</a:t>
            </a:r>
          </a:p>
        </p:txBody>
      </p:sp>
      <p:sp>
        <p:nvSpPr>
          <p:cNvPr id="43" name="TextBox 42">
            <a:extLst>
              <a:ext uri="{FF2B5EF4-FFF2-40B4-BE49-F238E27FC236}">
                <a16:creationId xmlns:a16="http://schemas.microsoft.com/office/drawing/2014/main" id="{A195B6D7-5E44-80C4-4724-C1FE4B717EA9}"/>
              </a:ext>
            </a:extLst>
          </p:cNvPr>
          <p:cNvSpPr txBox="1"/>
          <p:nvPr/>
        </p:nvSpPr>
        <p:spPr>
          <a:xfrm>
            <a:off x="1910959" y="3876315"/>
            <a:ext cx="3251665" cy="1132366"/>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buClrTx/>
              <a:buSzTx/>
              <a:buFontTx/>
              <a:buNone/>
              <a:tabLst/>
              <a:defRPr/>
            </a:pPr>
            <a:r>
              <a:rPr kumimoji="0" lang="en-US" i="0" u="none" strike="noStrike" kern="1200" cap="none" spc="0" normalizeH="0" baseline="0" noProof="0">
                <a:ln>
                  <a:noFill/>
                </a:ln>
                <a:effectLst/>
                <a:uLnTx/>
                <a:uFillTx/>
                <a:ea typeface="+mn-ea"/>
                <a:cs typeface="Segoe UI Light" panose="020B0502040204020203" pitchFamily="34" charset="0"/>
              </a:rPr>
              <a:t>Ask your questions via chat, we will get to all of them, live or after. Common questions will get addressed out loud</a:t>
            </a:r>
          </a:p>
        </p:txBody>
      </p:sp>
      <p:sp>
        <p:nvSpPr>
          <p:cNvPr id="44" name="Text Placeholder 2">
            <a:extLst>
              <a:ext uri="{FF2B5EF4-FFF2-40B4-BE49-F238E27FC236}">
                <a16:creationId xmlns:a16="http://schemas.microsoft.com/office/drawing/2014/main" id="{4F0FB3D2-6FB4-192B-68EC-4BB0F1BB18F4}"/>
              </a:ext>
            </a:extLst>
          </p:cNvPr>
          <p:cNvSpPr txBox="1">
            <a:spLocks/>
          </p:cNvSpPr>
          <p:nvPr/>
        </p:nvSpPr>
        <p:spPr>
          <a:xfrm>
            <a:off x="6640156" y="1751785"/>
            <a:ext cx="263956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777254"/>
            <a:r>
              <a:rPr lang="en-US" sz="2000" b="0">
                <a:latin typeface="+mj-lt"/>
                <a:ea typeface="+mj-ea"/>
                <a:cs typeface="+mj-cs"/>
              </a:rPr>
              <a:t>After the presentation</a:t>
            </a:r>
          </a:p>
        </p:txBody>
      </p:sp>
      <p:sp>
        <p:nvSpPr>
          <p:cNvPr id="45" name="TextBox 44">
            <a:extLst>
              <a:ext uri="{FF2B5EF4-FFF2-40B4-BE49-F238E27FC236}">
                <a16:creationId xmlns:a16="http://schemas.microsoft.com/office/drawing/2014/main" id="{C7ABBF2E-7272-D149-5008-19AFFA949E62}"/>
              </a:ext>
            </a:extLst>
          </p:cNvPr>
          <p:cNvSpPr txBox="1"/>
          <p:nvPr/>
        </p:nvSpPr>
        <p:spPr>
          <a:xfrm>
            <a:off x="7567840"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buClrTx/>
              <a:buSzTx/>
              <a:buFontTx/>
              <a:buNone/>
              <a:tabLst/>
              <a:defRPr/>
            </a:pPr>
            <a:r>
              <a:rPr kumimoji="0" lang="en-US" i="0" u="none" strike="noStrike" kern="1200" cap="none" spc="0" normalizeH="0" baseline="0" noProof="0">
                <a:ln>
                  <a:noFill/>
                </a:ln>
                <a:effectLst/>
                <a:uLnTx/>
                <a:uFillTx/>
                <a:ea typeface="+mn-ea"/>
                <a:cs typeface="Segoe UI Light" panose="020B0502040204020203" pitchFamily="34" charset="0"/>
              </a:rPr>
              <a:t>Raise your hand and we will call</a:t>
            </a:r>
            <a:br>
              <a:rPr kumimoji="0" lang="en-US" i="0" u="none" strike="noStrike" kern="1200" cap="none" spc="0" normalizeH="0" baseline="0" noProof="0">
                <a:ln>
                  <a:noFill/>
                </a:ln>
                <a:effectLst/>
                <a:uLnTx/>
                <a:uFillTx/>
                <a:ea typeface="+mn-ea"/>
                <a:cs typeface="Segoe UI Light" panose="020B0502040204020203" pitchFamily="34" charset="0"/>
              </a:rPr>
            </a:br>
            <a:r>
              <a:rPr kumimoji="0" lang="en-US" i="0" u="none" strike="noStrike" kern="1200" cap="none" spc="0" normalizeH="0" baseline="0" noProof="0">
                <a:ln>
                  <a:noFill/>
                </a:ln>
                <a:effectLst/>
                <a:uLnTx/>
                <a:uFillTx/>
                <a:ea typeface="+mn-ea"/>
                <a:cs typeface="Segoe UI Light" panose="020B0502040204020203" pitchFamily="34" charset="0"/>
              </a:rPr>
              <a:t>on you</a:t>
            </a:r>
          </a:p>
        </p:txBody>
      </p:sp>
      <p:sp>
        <p:nvSpPr>
          <p:cNvPr id="46" name="TextBox 45">
            <a:extLst>
              <a:ext uri="{FF2B5EF4-FFF2-40B4-BE49-F238E27FC236}">
                <a16:creationId xmlns:a16="http://schemas.microsoft.com/office/drawing/2014/main" id="{4ADA9B0A-7874-ACD3-0E3F-965C626F4726}"/>
              </a:ext>
            </a:extLst>
          </p:cNvPr>
          <p:cNvSpPr txBox="1"/>
          <p:nvPr/>
        </p:nvSpPr>
        <p:spPr>
          <a:xfrm>
            <a:off x="7573699" y="3930445"/>
            <a:ext cx="3251665" cy="56618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buClrTx/>
              <a:buSzTx/>
              <a:buFontTx/>
              <a:buNone/>
              <a:tabLst/>
              <a:defRPr/>
            </a:pPr>
            <a:r>
              <a:rPr kumimoji="0" lang="en-US" i="0" u="none" strike="noStrike" kern="1200" cap="none" spc="0" normalizeH="0" baseline="0" noProof="0">
                <a:ln>
                  <a:noFill/>
                </a:ln>
                <a:effectLst/>
                <a:uLnTx/>
                <a:uFillTx/>
                <a:ea typeface="+mn-ea"/>
                <a:cs typeface="Segoe UI Light" panose="020B0502040204020203" pitchFamily="34" charset="0"/>
              </a:rPr>
              <a:t>Open mic 🙌 Come off mute and ask away!</a:t>
            </a:r>
          </a:p>
        </p:txBody>
      </p:sp>
    </p:spTree>
    <p:extLst>
      <p:ext uri="{BB962C8B-B14F-4D97-AF65-F5344CB8AC3E}">
        <p14:creationId xmlns:p14="http://schemas.microsoft.com/office/powerpoint/2010/main" val="42180654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8D8EA9A-8A76-1FDC-AC39-0FAA6F477FDA}"/>
              </a:ext>
              <a:ext uri="{C183D7F6-B498-43B3-948B-1728B52AA6E4}">
                <adec:decorative xmlns:adec="http://schemas.microsoft.com/office/drawing/2017/decorative" val="1"/>
              </a:ext>
            </a:extLst>
          </p:cNvPr>
          <p:cNvSpPr>
            <a:spLocks/>
          </p:cNvSpPr>
          <p:nvPr/>
        </p:nvSpPr>
        <p:spPr bwMode="auto">
          <a:xfrm flipH="1">
            <a:off x="0" y="5093755"/>
            <a:ext cx="1834023" cy="1764245"/>
          </a:xfrm>
          <a:custGeom>
            <a:avLst/>
            <a:gdLst>
              <a:gd name="connsiteX0" fmla="*/ 1356444 w 1834023"/>
              <a:gd name="connsiteY0" fmla="*/ 0 h 1764245"/>
              <a:gd name="connsiteX1" fmla="*/ 0 w 1834023"/>
              <a:gd name="connsiteY1" fmla="*/ 1356444 h 1764245"/>
              <a:gd name="connsiteX2" fmla="*/ 60983 w 1834023"/>
              <a:gd name="connsiteY2" fmla="*/ 1759809 h 1764245"/>
              <a:gd name="connsiteX3" fmla="*/ 62607 w 1834023"/>
              <a:gd name="connsiteY3" fmla="*/ 1764245 h 1764245"/>
              <a:gd name="connsiteX4" fmla="*/ 1834023 w 1834023"/>
              <a:gd name="connsiteY4" fmla="*/ 1764245 h 1764245"/>
              <a:gd name="connsiteX5" fmla="*/ 1834023 w 1834023"/>
              <a:gd name="connsiteY5" fmla="*/ 88146 h 1764245"/>
              <a:gd name="connsiteX6" fmla="*/ 1759809 w 1834023"/>
              <a:gd name="connsiteY6" fmla="*/ 60983 h 1764245"/>
              <a:gd name="connsiteX7" fmla="*/ 1356444 w 1834023"/>
              <a:gd name="connsiteY7" fmla="*/ 0 h 17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4023" h="1764245">
                <a:moveTo>
                  <a:pt x="1356444" y="0"/>
                </a:moveTo>
                <a:cubicBezTo>
                  <a:pt x="607301" y="0"/>
                  <a:pt x="0" y="607301"/>
                  <a:pt x="0" y="1356444"/>
                </a:cubicBezTo>
                <a:cubicBezTo>
                  <a:pt x="0" y="1496909"/>
                  <a:pt x="21350" y="1632386"/>
                  <a:pt x="60983" y="1759809"/>
                </a:cubicBezTo>
                <a:lnTo>
                  <a:pt x="62607" y="1764245"/>
                </a:lnTo>
                <a:lnTo>
                  <a:pt x="1834023" y="1764245"/>
                </a:lnTo>
                <a:lnTo>
                  <a:pt x="1834023" y="88146"/>
                </a:lnTo>
                <a:lnTo>
                  <a:pt x="1759809" y="60983"/>
                </a:lnTo>
                <a:cubicBezTo>
                  <a:pt x="1632386" y="21351"/>
                  <a:pt x="1496908" y="0"/>
                  <a:pt x="1356444"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0" name="Rectangle: Rounded Corners 9">
            <a:extLst>
              <a:ext uri="{FF2B5EF4-FFF2-40B4-BE49-F238E27FC236}">
                <a16:creationId xmlns:a16="http://schemas.microsoft.com/office/drawing/2014/main" id="{BEB443AF-9DA9-A781-7D03-D32AFC3216BC}"/>
              </a:ext>
              <a:ext uri="{C183D7F6-B498-43B3-948B-1728B52AA6E4}">
                <adec:decorative xmlns:adec="http://schemas.microsoft.com/office/drawing/2017/decorative" val="1"/>
              </a:ext>
            </a:extLst>
          </p:cNvPr>
          <p:cNvSpPr/>
          <p:nvPr/>
        </p:nvSpPr>
        <p:spPr bwMode="auto">
          <a:xfrm>
            <a:off x="293688" y="1669142"/>
            <a:ext cx="9440861" cy="4599895"/>
          </a:xfrm>
          <a:prstGeom prst="roundRect">
            <a:avLst>
              <a:gd name="adj" fmla="val 6055"/>
            </a:avLst>
          </a:prstGeom>
          <a:gradFill flip="none" rotWithShape="1">
            <a:gsLst>
              <a:gs pos="35000">
                <a:schemeClr val="bg1">
                  <a:alpha val="90000"/>
                </a:schemeClr>
              </a:gs>
              <a:gs pos="100000">
                <a:schemeClr val="bg1">
                  <a:alpha val="0"/>
                </a:schemeClr>
              </a:gs>
            </a:gsLst>
            <a:lin ang="0" scaled="1"/>
            <a:tileRect/>
          </a:gradFill>
          <a:ln w="3175">
            <a:noFill/>
            <a:headEnd type="none" w="med" len="med"/>
            <a:tailEnd type="none" w="med" len="med"/>
          </a:ln>
          <a:effectLst>
            <a:outerShdw blurRad="635000" dist="3048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latin typeface="Segoe Sans Text"/>
              <a:cs typeface="Segoe UI" pitchFamily="34" charset="0"/>
            </a:endParaRPr>
          </a:p>
        </p:txBody>
      </p:sp>
      <p:sp>
        <p:nvSpPr>
          <p:cNvPr id="11" name="Rectangle: Top Corners Rounded 10">
            <a:extLst>
              <a:ext uri="{FF2B5EF4-FFF2-40B4-BE49-F238E27FC236}">
                <a16:creationId xmlns:a16="http://schemas.microsoft.com/office/drawing/2014/main" id="{B757C655-AAF1-F58C-54E9-BB2E0D76DC09}"/>
              </a:ext>
              <a:ext uri="{C183D7F6-B498-43B3-948B-1728B52AA6E4}">
                <adec:decorative xmlns:adec="http://schemas.microsoft.com/office/drawing/2017/decorative" val="1"/>
              </a:ext>
            </a:extLst>
          </p:cNvPr>
          <p:cNvSpPr/>
          <p:nvPr/>
        </p:nvSpPr>
        <p:spPr bwMode="auto">
          <a:xfrm rot="16200000">
            <a:off x="6470016" y="3676629"/>
            <a:ext cx="803889" cy="4067828"/>
          </a:xfrm>
          <a:prstGeom prst="round2SameRect">
            <a:avLst>
              <a:gd name="adj1" fmla="val 50000"/>
              <a:gd name="adj2" fmla="val 0"/>
            </a:avLst>
          </a:prstGeom>
          <a:gradFill>
            <a:gsLst>
              <a:gs pos="99065">
                <a:schemeClr val="accent3">
                  <a:alpha val="68000"/>
                </a:schemeClr>
              </a:gs>
              <a:gs pos="0">
                <a:schemeClr val="accent3">
                  <a:lumMod val="20000"/>
                  <a:lumOff val="80000"/>
                  <a:alpha val="0"/>
                </a:schemeClr>
              </a:gs>
            </a:gsLst>
            <a:lin ang="18600000" scaled="0"/>
          </a:gradFill>
        </p:spPr>
        <p:txBody>
          <a:bodyPr lIns="182880" tIns="45720" rIns="91440" bIns="45720" anchor="ctr">
            <a:noAutofit/>
          </a:bodyPr>
          <a:lstStyle/>
          <a:p>
            <a:pPr defTabSz="932742">
              <a:spcBef>
                <a:spcPct val="20000"/>
              </a:spcBef>
              <a:buSzPct val="90000"/>
            </a:pPr>
            <a:endParaRPr lang="en-US" sz="2800">
              <a:solidFill>
                <a:schemeClr val="tx1"/>
              </a:solidFill>
              <a:latin typeface="Segoe UI Semibold"/>
              <a:cs typeface="Segoe UI Semibold"/>
            </a:endParaRPr>
          </a:p>
        </p:txBody>
      </p:sp>
      <p:sp>
        <p:nvSpPr>
          <p:cNvPr id="12" name="Freeform: Shape 11">
            <a:extLst>
              <a:ext uri="{FF2B5EF4-FFF2-40B4-BE49-F238E27FC236}">
                <a16:creationId xmlns:a16="http://schemas.microsoft.com/office/drawing/2014/main" id="{3BDDE160-3F23-6110-ADB0-C7C22A0320BE}"/>
              </a:ext>
              <a:ext uri="{C183D7F6-B498-43B3-948B-1728B52AA6E4}">
                <adec:decorative xmlns:adec="http://schemas.microsoft.com/office/drawing/2017/decorative" val="1"/>
              </a:ext>
            </a:extLst>
          </p:cNvPr>
          <p:cNvSpPr>
            <a:spLocks/>
          </p:cNvSpPr>
          <p:nvPr/>
        </p:nvSpPr>
        <p:spPr bwMode="auto">
          <a:xfrm rot="16200000" flipH="1">
            <a:off x="8653696" y="3319696"/>
            <a:ext cx="3428999" cy="3647612"/>
          </a:xfrm>
          <a:custGeom>
            <a:avLst/>
            <a:gdLst>
              <a:gd name="connsiteX0" fmla="*/ 0 w 2698980"/>
              <a:gd name="connsiteY0" fmla="*/ 2009890 h 2871051"/>
              <a:gd name="connsiteX1" fmla="*/ 157947 w 2698980"/>
              <a:gd name="connsiteY1" fmla="*/ 2792230 h 2871051"/>
              <a:gd name="connsiteX2" fmla="*/ 195917 w 2698980"/>
              <a:gd name="connsiteY2" fmla="*/ 2871051 h 2871051"/>
              <a:gd name="connsiteX3" fmla="*/ 2698980 w 2698980"/>
              <a:gd name="connsiteY3" fmla="*/ 2871051 h 2871051"/>
              <a:gd name="connsiteX4" fmla="*/ 2698980 w 2698980"/>
              <a:gd name="connsiteY4" fmla="*/ 123817 h 2871051"/>
              <a:gd name="connsiteX5" fmla="*/ 2607570 w 2698980"/>
              <a:gd name="connsiteY5" fmla="*/ 90361 h 2871051"/>
              <a:gd name="connsiteX6" fmla="*/ 2009890 w 2698980"/>
              <a:gd name="connsiteY6" fmla="*/ 0 h 2871051"/>
              <a:gd name="connsiteX7" fmla="*/ 0 w 2698980"/>
              <a:gd name="connsiteY7" fmla="*/ 2009890 h 28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980" h="2871051">
                <a:moveTo>
                  <a:pt x="0" y="2009890"/>
                </a:moveTo>
                <a:cubicBezTo>
                  <a:pt x="0" y="2287398"/>
                  <a:pt x="56241" y="2551770"/>
                  <a:pt x="157947" y="2792230"/>
                </a:cubicBezTo>
                <a:lnTo>
                  <a:pt x="195917" y="2871051"/>
                </a:lnTo>
                <a:lnTo>
                  <a:pt x="2698980" y="2871051"/>
                </a:lnTo>
                <a:lnTo>
                  <a:pt x="2698980" y="123817"/>
                </a:lnTo>
                <a:lnTo>
                  <a:pt x="2607570" y="90361"/>
                </a:lnTo>
                <a:cubicBezTo>
                  <a:pt x="2418763" y="31636"/>
                  <a:pt x="2218021" y="0"/>
                  <a:pt x="2009890" y="0"/>
                </a:cubicBezTo>
                <a:cubicBezTo>
                  <a:pt x="899858" y="0"/>
                  <a:pt x="0" y="899858"/>
                  <a:pt x="0" y="200989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3" name="Oval 12">
            <a:extLst>
              <a:ext uri="{FF2B5EF4-FFF2-40B4-BE49-F238E27FC236}">
                <a16:creationId xmlns:a16="http://schemas.microsoft.com/office/drawing/2014/main" id="{D3E41D40-4D88-6F15-0B16-36A408AEFF40}"/>
              </a:ext>
              <a:ext uri="{C183D7F6-B498-43B3-948B-1728B52AA6E4}">
                <adec:decorative xmlns:adec="http://schemas.microsoft.com/office/drawing/2017/decorative" val="1"/>
              </a:ext>
            </a:extLst>
          </p:cNvPr>
          <p:cNvSpPr>
            <a:spLocks/>
          </p:cNvSpPr>
          <p:nvPr/>
        </p:nvSpPr>
        <p:spPr bwMode="auto">
          <a:xfrm flipH="1">
            <a:off x="8916014" y="292100"/>
            <a:ext cx="2126346" cy="2126348"/>
          </a:xfrm>
          <a:prstGeom prst="ellipse">
            <a:avLst/>
          </a:prstGeom>
          <a:noFill/>
          <a:ln w="3175">
            <a:solidFill>
              <a:schemeClr val="bg1">
                <a:lumMod val="85000"/>
                <a:alpha val="7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4" name="Oval 13">
            <a:extLst>
              <a:ext uri="{FF2B5EF4-FFF2-40B4-BE49-F238E27FC236}">
                <a16:creationId xmlns:a16="http://schemas.microsoft.com/office/drawing/2014/main" id="{58A53595-8E7D-821F-98F7-5F4A11E3F657}"/>
              </a:ext>
              <a:ext uri="{C183D7F6-B498-43B3-948B-1728B52AA6E4}">
                <adec:decorative xmlns:adec="http://schemas.microsoft.com/office/drawing/2017/decorative" val="1"/>
              </a:ext>
            </a:extLst>
          </p:cNvPr>
          <p:cNvSpPr>
            <a:spLocks/>
          </p:cNvSpPr>
          <p:nvPr/>
        </p:nvSpPr>
        <p:spPr bwMode="auto">
          <a:xfrm flipH="1">
            <a:off x="8995099" y="625185"/>
            <a:ext cx="1968176" cy="1968178"/>
          </a:xfrm>
          <a:prstGeom prst="ellipse">
            <a:avLst/>
          </a:pr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5" name="Freeform: Shape 14">
            <a:extLst>
              <a:ext uri="{FF2B5EF4-FFF2-40B4-BE49-F238E27FC236}">
                <a16:creationId xmlns:a16="http://schemas.microsoft.com/office/drawing/2014/main" id="{BB1627A8-CA10-5036-CE8E-03EDF048190B}"/>
              </a:ext>
              <a:ext uri="{C183D7F6-B498-43B3-948B-1728B52AA6E4}">
                <adec:decorative xmlns:adec="http://schemas.microsoft.com/office/drawing/2017/decorative" val="1"/>
              </a:ext>
            </a:extLst>
          </p:cNvPr>
          <p:cNvSpPr/>
          <p:nvPr/>
        </p:nvSpPr>
        <p:spPr bwMode="auto">
          <a:xfrm>
            <a:off x="11355736" y="6071800"/>
            <a:ext cx="836264" cy="19723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7136D94A-C73E-1A9C-4566-DC7263318003}"/>
              </a:ext>
              <a:ext uri="{C183D7F6-B498-43B3-948B-1728B52AA6E4}">
                <adec:decorative xmlns:adec="http://schemas.microsoft.com/office/drawing/2017/decorative" val="1"/>
              </a:ext>
            </a:extLst>
          </p:cNvPr>
          <p:cNvSpPr/>
          <p:nvPr/>
        </p:nvSpPr>
        <p:spPr bwMode="auto">
          <a:xfrm>
            <a:off x="6721766" y="161554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B2313457-624F-923D-7750-5FB9EB152150}"/>
              </a:ext>
            </a:extLst>
          </p:cNvPr>
          <p:cNvSpPr>
            <a:spLocks noGrp="1"/>
          </p:cNvSpPr>
          <p:nvPr>
            <p:ph type="title"/>
          </p:nvPr>
        </p:nvSpPr>
        <p:spPr>
          <a:xfrm>
            <a:off x="729343" y="2078870"/>
            <a:ext cx="6957945" cy="1231106"/>
          </a:xfrm>
        </p:spPr>
        <p:txBody>
          <a:bodyPr wrap="square" lIns="0" tIns="0" rIns="0" bIns="0">
            <a:spAutoFit/>
          </a:bodyPr>
          <a:lstStyle/>
          <a:p>
            <a:r>
              <a:rPr lang="en-US" sz="4000" spc="0">
                <a:latin typeface="+mj-lt"/>
              </a:rPr>
              <a:t>Converged Communications: Teams Phone </a:t>
            </a:r>
          </a:p>
        </p:txBody>
      </p:sp>
      <p:sp>
        <p:nvSpPr>
          <p:cNvPr id="3" name="TextBox 2">
            <a:extLst>
              <a:ext uri="{FF2B5EF4-FFF2-40B4-BE49-F238E27FC236}">
                <a16:creationId xmlns:a16="http://schemas.microsoft.com/office/drawing/2014/main" id="{5E6A5A87-593D-484B-25AC-C1066D896E13}"/>
              </a:ext>
            </a:extLst>
          </p:cNvPr>
          <p:cNvSpPr txBox="1"/>
          <p:nvPr/>
        </p:nvSpPr>
        <p:spPr>
          <a:xfrm>
            <a:off x="729342" y="3507346"/>
            <a:ext cx="7254451" cy="430887"/>
          </a:xfrm>
          <a:prstGeom prst="rect">
            <a:avLst/>
          </a:prstGeom>
          <a:noFill/>
        </p:spPr>
        <p:txBody>
          <a:bodyPr wrap="square" lIns="0" tIns="0" rIns="0" bIns="0">
            <a:spAutoFit/>
          </a:bodyPr>
          <a:lstStyle/>
          <a:p>
            <a:pPr defTabSz="932742">
              <a:spcBef>
                <a:spcPct val="0"/>
              </a:spcBef>
            </a:pPr>
            <a:r>
              <a:rPr lang="en-US" sz="2800" b="1">
                <a:ln w="3175">
                  <a:noFill/>
                </a:ln>
                <a:latin typeface="+mj-lt"/>
                <a:cs typeface="Segoe UI Semibold" panose="020B0502040204020203" pitchFamily="34" charset="0"/>
              </a:rPr>
              <a:t>Teams Phone Calling Plans Deep Dive</a:t>
            </a:r>
            <a:endParaRPr lang="en-IN" sz="2800" b="1">
              <a:ln w="3175">
                <a:noFill/>
              </a:ln>
              <a:latin typeface="+mj-lt"/>
              <a:cs typeface="Segoe UI Semibold" panose="020B0502040204020203" pitchFamily="34" charset="0"/>
            </a:endParaRPr>
          </a:p>
        </p:txBody>
      </p:sp>
      <p:sp>
        <p:nvSpPr>
          <p:cNvPr id="8" name="Text Placeholder 7">
            <a:extLst>
              <a:ext uri="{FF2B5EF4-FFF2-40B4-BE49-F238E27FC236}">
                <a16:creationId xmlns:a16="http://schemas.microsoft.com/office/drawing/2014/main" id="{2ECD8BEF-C02F-BD41-32D0-AA30AA0E8958}"/>
              </a:ext>
            </a:extLst>
          </p:cNvPr>
          <p:cNvSpPr>
            <a:spLocks noGrp="1"/>
          </p:cNvSpPr>
          <p:nvPr>
            <p:ph type="body" sz="quarter" idx="12"/>
          </p:nvPr>
        </p:nvSpPr>
        <p:spPr>
          <a:xfrm>
            <a:off x="729343" y="4234427"/>
            <a:ext cx="5511800" cy="1231106"/>
          </a:xfrm>
        </p:spPr>
        <p:txBody>
          <a:bodyPr/>
          <a:lstStyle/>
          <a:p>
            <a:r>
              <a:rPr lang="en-US" sz="2000">
                <a:latin typeface="+mj-lt"/>
              </a:rPr>
              <a:t>Daryl Hunter</a:t>
            </a:r>
            <a:br>
              <a:rPr lang="en-US" sz="2000">
                <a:latin typeface="+mj-lt"/>
              </a:rPr>
            </a:br>
            <a:r>
              <a:rPr lang="en-US" sz="2000" i="1"/>
              <a:t>Global Technical Customer Success</a:t>
            </a:r>
          </a:p>
          <a:p>
            <a:r>
              <a:rPr lang="en-US" sz="2000" b="1" i="0">
                <a:solidFill>
                  <a:srgbClr val="252424"/>
                </a:solidFill>
                <a:effectLst/>
                <a:latin typeface="Segoe UI" panose="020B0502040204020203" pitchFamily="34" charset="0"/>
              </a:rPr>
              <a:t>Brooks Bevil</a:t>
            </a:r>
          </a:p>
          <a:p>
            <a:r>
              <a:rPr lang="en-US" sz="2000" i="1"/>
              <a:t>Senior Teams Subject Matter Expert</a:t>
            </a:r>
          </a:p>
        </p:txBody>
      </p:sp>
      <p:sp>
        <p:nvSpPr>
          <p:cNvPr id="19" name="Text Placeholder 2">
            <a:extLst>
              <a:ext uri="{FF2B5EF4-FFF2-40B4-BE49-F238E27FC236}">
                <a16:creationId xmlns:a16="http://schemas.microsoft.com/office/drawing/2014/main" id="{88FEAC2C-BF80-6C0E-9E01-8636CE619B73}"/>
              </a:ext>
            </a:extLst>
          </p:cNvPr>
          <p:cNvSpPr txBox="1">
            <a:spLocks/>
          </p:cNvSpPr>
          <p:nvPr/>
        </p:nvSpPr>
        <p:spPr>
          <a:xfrm>
            <a:off x="5130014" y="5464322"/>
            <a:ext cx="3612542" cy="492443"/>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a:latin typeface="+mj-lt"/>
                <a:cs typeface="Segoe UI Semibold"/>
              </a:rPr>
              <a:t>Teams Phone Customer Hub</a:t>
            </a:r>
            <a:br>
              <a:rPr lang="en-US" sz="2000">
                <a:latin typeface="Segoe UI Semibold"/>
                <a:cs typeface="Segoe UI Semibold"/>
              </a:rPr>
            </a:br>
            <a:r>
              <a:rPr lang="en-US" sz="1200">
                <a:latin typeface="+mn-lt"/>
                <a:cs typeface="Segoe UI"/>
              </a:rPr>
              <a:t>Session 2 | </a:t>
            </a:r>
            <a:r>
              <a:rPr lang="en-US" sz="1200" b="1">
                <a:solidFill>
                  <a:schemeClr val="tx2"/>
                </a:solidFill>
                <a:latin typeface="+mn-lt"/>
                <a:cs typeface="Segoe UI"/>
              </a:rPr>
              <a:t>October 15th</a:t>
            </a:r>
            <a:endParaRPr lang="en-US" sz="2000">
              <a:solidFill>
                <a:schemeClr val="tx2"/>
              </a:solidFill>
              <a:latin typeface="+mn-lt"/>
              <a:cs typeface="Segoe UI"/>
            </a:endParaRPr>
          </a:p>
        </p:txBody>
      </p:sp>
    </p:spTree>
    <p:extLst>
      <p:ext uri="{BB962C8B-B14F-4D97-AF65-F5344CB8AC3E}">
        <p14:creationId xmlns:p14="http://schemas.microsoft.com/office/powerpoint/2010/main" val="164959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30ACB88-228F-AC5F-7A12-1335CBDD4CE8}"/>
              </a:ext>
              <a:ext uri="{C183D7F6-B498-43B3-948B-1728B52AA6E4}">
                <adec:decorative xmlns:adec="http://schemas.microsoft.com/office/drawing/2017/decorative" val="1"/>
              </a:ext>
            </a:extLst>
          </p:cNvPr>
          <p:cNvSpPr>
            <a:spLocks/>
          </p:cNvSpPr>
          <p:nvPr/>
        </p:nvSpPr>
        <p:spPr bwMode="auto">
          <a:xfrm rot="16200000" flipH="1">
            <a:off x="10821507" y="-66418"/>
            <a:ext cx="1304076" cy="1436912"/>
          </a:xfrm>
          <a:custGeom>
            <a:avLst/>
            <a:gdLst>
              <a:gd name="connsiteX0" fmla="*/ 0 w 846814"/>
              <a:gd name="connsiteY0" fmla="*/ 0 h 933072"/>
              <a:gd name="connsiteX1" fmla="*/ 0 w 846814"/>
              <a:gd name="connsiteY1" fmla="*/ 933072 h 933072"/>
              <a:gd name="connsiteX2" fmla="*/ 846814 w 846814"/>
              <a:gd name="connsiteY2" fmla="*/ 933072 h 933072"/>
              <a:gd name="connsiteX3" fmla="*/ 838199 w 846814"/>
              <a:gd name="connsiteY3" fmla="*/ 876622 h 933072"/>
              <a:gd name="connsiteX4" fmla="*/ 159917 w 846814"/>
              <a:gd name="connsiteY4" fmla="*/ 49641 h 933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14" h="933072">
                <a:moveTo>
                  <a:pt x="0" y="0"/>
                </a:moveTo>
                <a:lnTo>
                  <a:pt x="0" y="933072"/>
                </a:lnTo>
                <a:lnTo>
                  <a:pt x="846814" y="933072"/>
                </a:lnTo>
                <a:lnTo>
                  <a:pt x="838199" y="876622"/>
                </a:lnTo>
                <a:cubicBezTo>
                  <a:pt x="761685" y="502709"/>
                  <a:pt x="503511" y="194969"/>
                  <a:pt x="159917" y="49641"/>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ea typeface="+mn-ea"/>
              <a:cs typeface="Segoe UI" pitchFamily="34" charset="0"/>
            </a:endParaRPr>
          </a:p>
        </p:txBody>
      </p:sp>
      <p:sp>
        <p:nvSpPr>
          <p:cNvPr id="6" name="Rectangle: Rounded Corners 5">
            <a:extLst>
              <a:ext uri="{FF2B5EF4-FFF2-40B4-BE49-F238E27FC236}">
                <a16:creationId xmlns:a16="http://schemas.microsoft.com/office/drawing/2014/main" id="{067DAD59-C087-5183-40F7-6E964BE3AD7F}"/>
              </a:ext>
              <a:ext uri="{C183D7F6-B498-43B3-948B-1728B52AA6E4}">
                <adec:decorative xmlns:adec="http://schemas.microsoft.com/office/drawing/2017/decorative" val="1"/>
              </a:ext>
            </a:extLst>
          </p:cNvPr>
          <p:cNvSpPr>
            <a:spLocks/>
          </p:cNvSpPr>
          <p:nvPr/>
        </p:nvSpPr>
        <p:spPr bwMode="auto">
          <a:xfrm>
            <a:off x="308202" y="601492"/>
            <a:ext cx="3463698" cy="5668736"/>
          </a:xfrm>
          <a:prstGeom prst="roundRect">
            <a:avLst>
              <a:gd name="adj" fmla="val 5296"/>
            </a:avLst>
          </a:prstGeom>
          <a:gradFill>
            <a:gsLst>
              <a:gs pos="0">
                <a:schemeClr val="accent4"/>
              </a:gs>
              <a:gs pos="100000">
                <a:schemeClr val="accent4"/>
              </a:gs>
            </a:gsLst>
            <a:path path="circle">
              <a:fillToRect l="100000" t="100000"/>
            </a:path>
          </a:gradFill>
          <a:ln w="6350">
            <a:gradFill flip="none" rotWithShape="1">
              <a:gsLst>
                <a:gs pos="48000">
                  <a:schemeClr val="accent4"/>
                </a:gs>
                <a:gs pos="100000">
                  <a:schemeClr val="accent4">
                    <a:lumMod val="50000"/>
                  </a:schemeClr>
                </a:gs>
              </a:gsLst>
              <a:lin ang="18900000" scaled="1"/>
              <a:tileRect/>
            </a:gradFill>
            <a:headEnd type="none" w="med" len="med"/>
            <a:tailEnd type="none" w="med" len="med"/>
          </a:ln>
          <a:effectLst>
            <a:outerShdw blurRad="508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Text"/>
                <a:ea typeface="+mn-ea"/>
                <a:cs typeface="+mn-cs"/>
              </a:rPr>
              <a:t> </a:t>
            </a:r>
          </a:p>
        </p:txBody>
      </p:sp>
      <p:sp>
        <p:nvSpPr>
          <p:cNvPr id="7" name="Freeform: Shape 6">
            <a:extLst>
              <a:ext uri="{FF2B5EF4-FFF2-40B4-BE49-F238E27FC236}">
                <a16:creationId xmlns:a16="http://schemas.microsoft.com/office/drawing/2014/main" id="{EAD10A34-A7B5-8E06-B41B-5F772BCA2573}"/>
              </a:ext>
              <a:ext uri="{C183D7F6-B498-43B3-948B-1728B52AA6E4}">
                <adec:decorative xmlns:adec="http://schemas.microsoft.com/office/drawing/2017/decorative" val="1"/>
              </a:ext>
            </a:extLst>
          </p:cNvPr>
          <p:cNvSpPr>
            <a:spLocks/>
          </p:cNvSpPr>
          <p:nvPr/>
        </p:nvSpPr>
        <p:spPr bwMode="auto">
          <a:xfrm>
            <a:off x="308202" y="4962526"/>
            <a:ext cx="1275740" cy="1308894"/>
          </a:xfrm>
          <a:custGeom>
            <a:avLst/>
            <a:gdLst>
              <a:gd name="connsiteX0" fmla="*/ 182588 w 1629165"/>
              <a:gd name="connsiteY0" fmla="*/ 0 h 1668463"/>
              <a:gd name="connsiteX1" fmla="*/ 1629165 w 1629165"/>
              <a:gd name="connsiteY1" fmla="*/ 1446581 h 1668463"/>
              <a:gd name="connsiteX2" fmla="*/ 1617543 w 1629165"/>
              <a:gd name="connsiteY2" fmla="*/ 1630823 h 1668463"/>
              <a:gd name="connsiteX3" fmla="*/ 1610341 w 1629165"/>
              <a:gd name="connsiteY3" fmla="*/ 1668463 h 1668463"/>
              <a:gd name="connsiteX4" fmla="*/ 183437 w 1629165"/>
              <a:gd name="connsiteY4" fmla="*/ 1668463 h 1668463"/>
              <a:gd name="connsiteX5" fmla="*/ 0 w 1629165"/>
              <a:gd name="connsiteY5" fmla="*/ 1485026 h 1668463"/>
              <a:gd name="connsiteX6" fmla="*/ 0 w 1629165"/>
              <a:gd name="connsiteY6" fmla="*/ 12763 h 1668463"/>
              <a:gd name="connsiteX7" fmla="*/ 34684 w 1629165"/>
              <a:gd name="connsiteY7" fmla="*/ 7469 h 1668463"/>
              <a:gd name="connsiteX8" fmla="*/ 182588 w 1629165"/>
              <a:gd name="connsiteY8" fmla="*/ 0 h 1668463"/>
              <a:gd name="connsiteX0" fmla="*/ 182588 w 1629165"/>
              <a:gd name="connsiteY0" fmla="*/ 0 h 1671504"/>
              <a:gd name="connsiteX1" fmla="*/ 1629165 w 1629165"/>
              <a:gd name="connsiteY1" fmla="*/ 1446581 h 1671504"/>
              <a:gd name="connsiteX2" fmla="*/ 1617543 w 1629165"/>
              <a:gd name="connsiteY2" fmla="*/ 1630823 h 1671504"/>
              <a:gd name="connsiteX3" fmla="*/ 1610341 w 1629165"/>
              <a:gd name="connsiteY3" fmla="*/ 1668463 h 1671504"/>
              <a:gd name="connsiteX4" fmla="*/ 219928 w 1629165"/>
              <a:gd name="connsiteY4" fmla="*/ 1671504 h 1671504"/>
              <a:gd name="connsiteX5" fmla="*/ 0 w 1629165"/>
              <a:gd name="connsiteY5" fmla="*/ 1485026 h 1671504"/>
              <a:gd name="connsiteX6" fmla="*/ 0 w 1629165"/>
              <a:gd name="connsiteY6" fmla="*/ 12763 h 1671504"/>
              <a:gd name="connsiteX7" fmla="*/ 34684 w 1629165"/>
              <a:gd name="connsiteY7" fmla="*/ 7469 h 1671504"/>
              <a:gd name="connsiteX8" fmla="*/ 182588 w 1629165"/>
              <a:gd name="connsiteY8" fmla="*/ 0 h 1671504"/>
              <a:gd name="connsiteX0" fmla="*/ 182588 w 1629165"/>
              <a:gd name="connsiteY0" fmla="*/ 0 h 1671504"/>
              <a:gd name="connsiteX1" fmla="*/ 1629165 w 1629165"/>
              <a:gd name="connsiteY1" fmla="*/ 1446581 h 1671504"/>
              <a:gd name="connsiteX2" fmla="*/ 1617543 w 1629165"/>
              <a:gd name="connsiteY2" fmla="*/ 1630823 h 1671504"/>
              <a:gd name="connsiteX3" fmla="*/ 1610341 w 1629165"/>
              <a:gd name="connsiteY3" fmla="*/ 1668463 h 1671504"/>
              <a:gd name="connsiteX4" fmla="*/ 219928 w 1629165"/>
              <a:gd name="connsiteY4" fmla="*/ 1671504 h 1671504"/>
              <a:gd name="connsiteX5" fmla="*/ 0 w 1629165"/>
              <a:gd name="connsiteY5" fmla="*/ 1445494 h 1671504"/>
              <a:gd name="connsiteX6" fmla="*/ 0 w 1629165"/>
              <a:gd name="connsiteY6" fmla="*/ 12763 h 1671504"/>
              <a:gd name="connsiteX7" fmla="*/ 34684 w 1629165"/>
              <a:gd name="connsiteY7" fmla="*/ 7469 h 1671504"/>
              <a:gd name="connsiteX8" fmla="*/ 182588 w 1629165"/>
              <a:gd name="connsiteY8" fmla="*/ 0 h 1671504"/>
              <a:gd name="connsiteX0" fmla="*/ 182588 w 1629165"/>
              <a:gd name="connsiteY0" fmla="*/ 0 h 1671504"/>
              <a:gd name="connsiteX1" fmla="*/ 1629165 w 1629165"/>
              <a:gd name="connsiteY1" fmla="*/ 1446581 h 1671504"/>
              <a:gd name="connsiteX2" fmla="*/ 1617543 w 1629165"/>
              <a:gd name="connsiteY2" fmla="*/ 1630823 h 1671504"/>
              <a:gd name="connsiteX3" fmla="*/ 1610341 w 1629165"/>
              <a:gd name="connsiteY3" fmla="*/ 1668463 h 1671504"/>
              <a:gd name="connsiteX4" fmla="*/ 219928 w 1629165"/>
              <a:gd name="connsiteY4" fmla="*/ 1671504 h 1671504"/>
              <a:gd name="connsiteX5" fmla="*/ 0 w 1629165"/>
              <a:gd name="connsiteY5" fmla="*/ 1445494 h 1671504"/>
              <a:gd name="connsiteX6" fmla="*/ 0 w 1629165"/>
              <a:gd name="connsiteY6" fmla="*/ 12763 h 1671504"/>
              <a:gd name="connsiteX7" fmla="*/ 34684 w 1629165"/>
              <a:gd name="connsiteY7" fmla="*/ 7469 h 1671504"/>
              <a:gd name="connsiteX8" fmla="*/ 182588 w 1629165"/>
              <a:gd name="connsiteY8" fmla="*/ 0 h 167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165" h="1671504">
                <a:moveTo>
                  <a:pt x="182588" y="0"/>
                </a:moveTo>
                <a:cubicBezTo>
                  <a:pt x="981510" y="0"/>
                  <a:pt x="1629165" y="647656"/>
                  <a:pt x="1629165" y="1446581"/>
                </a:cubicBezTo>
                <a:cubicBezTo>
                  <a:pt x="1629165" y="1508997"/>
                  <a:pt x="1625212" y="1570490"/>
                  <a:pt x="1617543" y="1630823"/>
                </a:cubicBezTo>
                <a:lnTo>
                  <a:pt x="1610341" y="1668463"/>
                </a:lnTo>
                <a:lnTo>
                  <a:pt x="219928" y="1671504"/>
                </a:lnTo>
                <a:cubicBezTo>
                  <a:pt x="76045" y="1665421"/>
                  <a:pt x="0" y="1546803"/>
                  <a:pt x="0" y="1445494"/>
                </a:cubicBezTo>
                <a:lnTo>
                  <a:pt x="0" y="12763"/>
                </a:lnTo>
                <a:lnTo>
                  <a:pt x="34684" y="7469"/>
                </a:lnTo>
                <a:cubicBezTo>
                  <a:pt x="83314" y="2530"/>
                  <a:pt x="132656" y="0"/>
                  <a:pt x="182588" y="0"/>
                </a:cubicBezTo>
                <a:close/>
              </a:path>
            </a:pathLst>
          </a:custGeom>
          <a:gradFill flip="none" rotWithShape="1">
            <a:gsLst>
              <a:gs pos="0">
                <a:srgbClr val="FFA1C6">
                  <a:alpha val="50000"/>
                </a:srgbClr>
              </a:gs>
              <a:gs pos="100000">
                <a:srgbClr val="F4D956">
                  <a:alpha val="50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500">
                <a:solidFill>
                  <a:srgbClr val="FFFFFF"/>
                </a:solidFill>
                <a:latin typeface="Segoe Sans Text"/>
                <a:cs typeface="Segoe UI" pitchFamily="34" charset="0"/>
              </a:rPr>
              <a:t> </a:t>
            </a:r>
          </a:p>
        </p:txBody>
      </p:sp>
      <p:cxnSp>
        <p:nvCxnSpPr>
          <p:cNvPr id="8" name="Straight Connector 7">
            <a:extLst>
              <a:ext uri="{FF2B5EF4-FFF2-40B4-BE49-F238E27FC236}">
                <a16:creationId xmlns:a16="http://schemas.microsoft.com/office/drawing/2014/main" id="{64B60429-60E3-2226-B2CE-3D151BAB8439}"/>
              </a:ext>
              <a:ext uri="{C183D7F6-B498-43B3-948B-1728B52AA6E4}">
                <adec:decorative xmlns:adec="http://schemas.microsoft.com/office/drawing/2017/decorative" val="1"/>
              </a:ext>
            </a:extLst>
          </p:cNvPr>
          <p:cNvCxnSpPr>
            <a:cxnSpLocks/>
          </p:cNvCxnSpPr>
          <p:nvPr/>
        </p:nvCxnSpPr>
        <p:spPr>
          <a:xfrm>
            <a:off x="588963" y="600302"/>
            <a:ext cx="505968" cy="0"/>
          </a:xfrm>
          <a:prstGeom prst="line">
            <a:avLst/>
          </a:prstGeom>
          <a:ln w="76200" cap="rnd">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55C6AB0-2001-07A0-024C-D782C087951D}"/>
              </a:ext>
            </a:extLst>
          </p:cNvPr>
          <p:cNvSpPr>
            <a:spLocks noGrp="1"/>
          </p:cNvSpPr>
          <p:nvPr>
            <p:ph type="title"/>
          </p:nvPr>
        </p:nvSpPr>
        <p:spPr>
          <a:xfrm>
            <a:off x="719592" y="1943558"/>
            <a:ext cx="2705780" cy="984885"/>
          </a:xfrm>
        </p:spPr>
        <p:txBody>
          <a:bodyPr/>
          <a:lstStyle/>
          <a:p>
            <a:r>
              <a:rPr lang="en-US" sz="3200">
                <a:latin typeface="+mj-lt"/>
              </a:rPr>
              <a:t>What you’ll learn today</a:t>
            </a:r>
          </a:p>
        </p:txBody>
      </p:sp>
      <p:sp>
        <p:nvSpPr>
          <p:cNvPr id="9" name="Rectangle: Rounded Corners 8">
            <a:extLst>
              <a:ext uri="{FF2B5EF4-FFF2-40B4-BE49-F238E27FC236}">
                <a16:creationId xmlns:a16="http://schemas.microsoft.com/office/drawing/2014/main" id="{3975F2EE-8A05-4A49-E4DD-64D6F720582E}"/>
              </a:ext>
              <a:ext uri="{C183D7F6-B498-43B3-948B-1728B52AA6E4}">
                <adec:decorative xmlns:adec="http://schemas.microsoft.com/office/drawing/2017/decorative" val="1"/>
              </a:ext>
            </a:extLst>
          </p:cNvPr>
          <p:cNvSpPr/>
          <p:nvPr/>
        </p:nvSpPr>
        <p:spPr bwMode="auto">
          <a:xfrm>
            <a:off x="3976914" y="601492"/>
            <a:ext cx="7632473" cy="5668736"/>
          </a:xfrm>
          <a:prstGeom prst="roundRect">
            <a:avLst>
              <a:gd name="adj" fmla="val 5170"/>
            </a:avLst>
          </a:prstGeom>
          <a:gradFill flip="none" rotWithShape="1">
            <a:gsLst>
              <a:gs pos="0">
                <a:srgbClr val="FFF1E7"/>
              </a:gs>
              <a:gs pos="100000">
                <a:schemeClr val="accent4"/>
              </a:gs>
            </a:gsLst>
            <a:lin ang="5400000" scaled="0"/>
            <a:tileRect/>
          </a:gradFill>
          <a:ln w="12700">
            <a:solidFill>
              <a:schemeClr val="bg1"/>
            </a:solidFill>
            <a:headEnd type="none" w="med" len="med"/>
            <a:tailEnd type="none" w="med" len="med"/>
          </a:ln>
          <a:effectLst>
            <a:innerShdw blurRad="63500" dist="50800" dir="17400000">
              <a:srgbClr val="E0E0E0">
                <a:alpha val="50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1" name="Rectangle: Rounded Corners 10">
            <a:extLst>
              <a:ext uri="{FF2B5EF4-FFF2-40B4-BE49-F238E27FC236}">
                <a16:creationId xmlns:a16="http://schemas.microsoft.com/office/drawing/2014/main" id="{91952F27-AA33-B20D-1D88-8219D51332CA}"/>
              </a:ext>
              <a:ext uri="{C183D7F6-B498-43B3-948B-1728B52AA6E4}">
                <adec:decorative xmlns:adec="http://schemas.microsoft.com/office/drawing/2017/decorative" val="1"/>
              </a:ext>
            </a:extLst>
          </p:cNvPr>
          <p:cNvSpPr/>
          <p:nvPr/>
        </p:nvSpPr>
        <p:spPr bwMode="auto">
          <a:xfrm>
            <a:off x="4203290" y="817419"/>
            <a:ext cx="7179721" cy="530735"/>
          </a:xfrm>
          <a:prstGeom prst="roundRect">
            <a:avLst>
              <a:gd name="adj" fmla="val 50000"/>
            </a:avLst>
          </a:prstGeom>
          <a:gradFill flip="none" rotWithShape="1">
            <a:gsLst>
              <a:gs pos="0">
                <a:schemeClr val="accent1"/>
              </a:gs>
              <a:gs pos="100000">
                <a:schemeClr val="tx2"/>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 rIns="182880" bIns="137160" numCol="1" spcCol="0" rtlCol="0" fromWordArt="0" anchor="ctr" anchorCtr="0" forceAA="0" compatLnSpc="1">
            <a:prstTxWarp prst="textNoShape">
              <a:avLst/>
            </a:prstTxWarp>
            <a:noAutofit/>
          </a:bodyPr>
          <a:lstStyle/>
          <a:p>
            <a:pPr defTabSz="932742">
              <a:spcAft>
                <a:spcPts val="600"/>
              </a:spcAft>
              <a:buSzPct val="90000"/>
              <a:defRPr/>
            </a:pPr>
            <a:r>
              <a:rPr lang="en-US">
                <a:solidFill>
                  <a:schemeClr val="bg1"/>
                </a:solidFill>
                <a:latin typeface="Segoe Sans Display Semibold"/>
                <a:cs typeface="Segoe UI Semilight" panose="020B0402040204020203" pitchFamily="34" charset="0"/>
              </a:rPr>
              <a:t>PSTN Connectivity Options</a:t>
            </a:r>
          </a:p>
        </p:txBody>
      </p:sp>
      <p:sp>
        <p:nvSpPr>
          <p:cNvPr id="22" name="TextBox 21">
            <a:extLst>
              <a:ext uri="{FF2B5EF4-FFF2-40B4-BE49-F238E27FC236}">
                <a16:creationId xmlns:a16="http://schemas.microsoft.com/office/drawing/2014/main" id="{EE957CD6-7D3F-CCD0-F536-0F1D8F8A36C4}"/>
              </a:ext>
            </a:extLst>
          </p:cNvPr>
          <p:cNvSpPr txBox="1"/>
          <p:nvPr/>
        </p:nvSpPr>
        <p:spPr>
          <a:xfrm>
            <a:off x="4428672" y="1469936"/>
            <a:ext cx="6760028" cy="1569660"/>
          </a:xfrm>
          <a:prstGeom prst="rect">
            <a:avLst/>
          </a:prstGeom>
          <a:noFill/>
        </p:spPr>
        <p:txBody>
          <a:bodyPr wrap="square" lIns="91440" tIns="0" rIns="0" bIns="0">
            <a:spAutoFit/>
          </a:bodyPr>
          <a:lstStyle/>
          <a:p>
            <a:pPr marL="228600" indent="-228600">
              <a:spcAft>
                <a:spcPts val="1200"/>
              </a:spcAft>
              <a:buFont typeface="Arial" panose="020B0604020202020204" pitchFamily="34" charset="0"/>
              <a:buChar char="•"/>
            </a:pPr>
            <a:r>
              <a:rPr lang="en-US" sz="1800">
                <a:cs typeface="Segoe UI Semibold"/>
              </a:rPr>
              <a:t>Calling Plans</a:t>
            </a:r>
          </a:p>
          <a:p>
            <a:pPr marL="228600" indent="-228600">
              <a:spcAft>
                <a:spcPts val="1200"/>
              </a:spcAft>
              <a:buFont typeface="Arial" panose="020B0604020202020204" pitchFamily="34" charset="0"/>
              <a:buChar char="•"/>
            </a:pPr>
            <a:r>
              <a:rPr lang="en-US" sz="1800">
                <a:cs typeface="Segoe UI Semibold"/>
              </a:rPr>
              <a:t>Operator Connect</a:t>
            </a:r>
          </a:p>
          <a:p>
            <a:pPr marL="228600" indent="-228600">
              <a:spcAft>
                <a:spcPts val="1200"/>
              </a:spcAft>
              <a:buFont typeface="Arial" panose="020B0604020202020204" pitchFamily="34" charset="0"/>
              <a:buChar char="•"/>
            </a:pPr>
            <a:r>
              <a:rPr lang="en-US" sz="1800">
                <a:cs typeface="Segoe UI Semibold"/>
              </a:rPr>
              <a:t>Direct Routing</a:t>
            </a:r>
          </a:p>
          <a:p>
            <a:pPr marL="228600" indent="-228600">
              <a:spcAft>
                <a:spcPts val="1200"/>
              </a:spcAft>
              <a:buFont typeface="Arial" panose="020B0604020202020204" pitchFamily="34" charset="0"/>
              <a:buChar char="•"/>
            </a:pPr>
            <a:r>
              <a:rPr lang="en-US" sz="1800">
                <a:cs typeface="Segoe UI Semibold"/>
              </a:rPr>
              <a:t>Teams Phone Mobile</a:t>
            </a:r>
          </a:p>
        </p:txBody>
      </p:sp>
      <p:sp>
        <p:nvSpPr>
          <p:cNvPr id="23" name="Rectangle: Rounded Corners 22">
            <a:extLst>
              <a:ext uri="{FF2B5EF4-FFF2-40B4-BE49-F238E27FC236}">
                <a16:creationId xmlns:a16="http://schemas.microsoft.com/office/drawing/2014/main" id="{C307375B-446D-EB49-3CD6-3C6F3EF6B825}"/>
              </a:ext>
              <a:ext uri="{C183D7F6-B498-43B3-948B-1728B52AA6E4}">
                <adec:decorative xmlns:adec="http://schemas.microsoft.com/office/drawing/2017/decorative" val="1"/>
              </a:ext>
            </a:extLst>
          </p:cNvPr>
          <p:cNvSpPr/>
          <p:nvPr/>
        </p:nvSpPr>
        <p:spPr bwMode="auto">
          <a:xfrm>
            <a:off x="4203290" y="3370119"/>
            <a:ext cx="7179721" cy="530735"/>
          </a:xfrm>
          <a:prstGeom prst="roundRect">
            <a:avLst>
              <a:gd name="adj" fmla="val 50000"/>
            </a:avLst>
          </a:prstGeom>
          <a:gradFill flip="none" rotWithShape="1">
            <a:gsLst>
              <a:gs pos="0">
                <a:schemeClr val="accent1"/>
              </a:gs>
              <a:gs pos="100000">
                <a:schemeClr val="tx2"/>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 rIns="182880" bIns="137160" numCol="1" spcCol="0" rtlCol="0" fromWordArt="0" anchor="ctr" anchorCtr="0" forceAA="0" compatLnSpc="1">
            <a:prstTxWarp prst="textNoShape">
              <a:avLst/>
            </a:prstTxWarp>
            <a:noAutofit/>
          </a:bodyPr>
          <a:lstStyle/>
          <a:p>
            <a:pPr defTabSz="932742">
              <a:spcAft>
                <a:spcPts val="600"/>
              </a:spcAft>
              <a:buSzPct val="90000"/>
              <a:defRPr/>
            </a:pPr>
            <a:r>
              <a:rPr lang="en-US">
                <a:solidFill>
                  <a:schemeClr val="bg1"/>
                </a:solidFill>
                <a:latin typeface="Segoe Sans Display Semibold"/>
                <a:cs typeface="Segoe UI Semilight" panose="020B0402040204020203" pitchFamily="34" charset="0"/>
              </a:rPr>
              <a:t>Shared Calling</a:t>
            </a:r>
          </a:p>
        </p:txBody>
      </p:sp>
      <p:sp>
        <p:nvSpPr>
          <p:cNvPr id="24" name="TextBox 23">
            <a:extLst>
              <a:ext uri="{FF2B5EF4-FFF2-40B4-BE49-F238E27FC236}">
                <a16:creationId xmlns:a16="http://schemas.microsoft.com/office/drawing/2014/main" id="{772833DE-AEF7-93CD-5B3B-0B8C287586C1}"/>
              </a:ext>
            </a:extLst>
          </p:cNvPr>
          <p:cNvSpPr txBox="1"/>
          <p:nvPr/>
        </p:nvSpPr>
        <p:spPr>
          <a:xfrm>
            <a:off x="4428672" y="4022636"/>
            <a:ext cx="6760028" cy="1569660"/>
          </a:xfrm>
          <a:prstGeom prst="rect">
            <a:avLst/>
          </a:prstGeom>
          <a:noFill/>
        </p:spPr>
        <p:txBody>
          <a:bodyPr wrap="square" lIns="91440" tIns="0" rIns="0" bIns="0" anchor="t">
            <a:spAutoFit/>
          </a:bodyPr>
          <a:lstStyle/>
          <a:p>
            <a:pPr marL="228600" indent="-228600">
              <a:spcAft>
                <a:spcPts val="1200"/>
              </a:spcAft>
              <a:buFont typeface="Arial" panose="020B0604020202020204" pitchFamily="34" charset="0"/>
              <a:buChar char="•"/>
            </a:pPr>
            <a:r>
              <a:rPr lang="en-US">
                <a:cs typeface="Segoe UI Semibold"/>
              </a:rPr>
              <a:t>What is Shared Calling?</a:t>
            </a:r>
            <a:endParaRPr lang="en-US" sz="1800">
              <a:cs typeface="Segoe UI Semibold"/>
            </a:endParaRPr>
          </a:p>
          <a:p>
            <a:pPr marL="228600" indent="-228600">
              <a:spcAft>
                <a:spcPts val="1200"/>
              </a:spcAft>
              <a:buFont typeface="Arial" panose="020B0604020202020204" pitchFamily="34" charset="0"/>
              <a:buChar char="•"/>
            </a:pPr>
            <a:r>
              <a:rPr lang="en-US">
                <a:cs typeface="Segoe UI Semibold"/>
              </a:rPr>
              <a:t>How does Shared Calling work?</a:t>
            </a:r>
            <a:endParaRPr lang="en-US" sz="1800">
              <a:cs typeface="Segoe UI Semibold"/>
            </a:endParaRPr>
          </a:p>
          <a:p>
            <a:pPr marL="228600" indent="-228600">
              <a:spcAft>
                <a:spcPts val="1200"/>
              </a:spcAft>
              <a:buFont typeface="Arial" panose="020B0604020202020204" pitchFamily="34" charset="0"/>
              <a:buChar char="•"/>
            </a:pPr>
            <a:r>
              <a:rPr lang="en-US">
                <a:cs typeface="Segoe UI Semibold"/>
              </a:rPr>
              <a:t>Considerations</a:t>
            </a:r>
          </a:p>
          <a:p>
            <a:pPr marL="228600" indent="-228600">
              <a:spcAft>
                <a:spcPts val="1200"/>
              </a:spcAft>
              <a:buFont typeface="Arial" panose="020B0604020202020204" pitchFamily="34" charset="0"/>
              <a:buChar char="•"/>
            </a:pPr>
            <a:r>
              <a:rPr lang="en-US" sz="1800">
                <a:cs typeface="Segoe UI Semibold"/>
              </a:rPr>
              <a:t>Demo</a:t>
            </a:r>
          </a:p>
        </p:txBody>
      </p:sp>
    </p:spTree>
    <p:extLst>
      <p:ext uri="{BB962C8B-B14F-4D97-AF65-F5344CB8AC3E}">
        <p14:creationId xmlns:p14="http://schemas.microsoft.com/office/powerpoint/2010/main" val="21936068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BB9F047-62C5-B06A-9FA3-0C9DF3C1E497}"/>
              </a:ext>
              <a:ext uri="{C183D7F6-B498-43B3-948B-1728B52AA6E4}">
                <adec:decorative xmlns:adec="http://schemas.microsoft.com/office/drawing/2017/decorative" val="1"/>
              </a:ext>
            </a:extLst>
          </p:cNvPr>
          <p:cNvSpPr>
            <a:spLocks/>
          </p:cNvSpPr>
          <p:nvPr/>
        </p:nvSpPr>
        <p:spPr bwMode="auto">
          <a:xfrm rot="16200000" flipH="1">
            <a:off x="8395341" y="3061341"/>
            <a:ext cx="3679373" cy="3913949"/>
          </a:xfrm>
          <a:custGeom>
            <a:avLst/>
            <a:gdLst>
              <a:gd name="connsiteX0" fmla="*/ 0 w 2698980"/>
              <a:gd name="connsiteY0" fmla="*/ 2009890 h 2871051"/>
              <a:gd name="connsiteX1" fmla="*/ 157947 w 2698980"/>
              <a:gd name="connsiteY1" fmla="*/ 2792230 h 2871051"/>
              <a:gd name="connsiteX2" fmla="*/ 195917 w 2698980"/>
              <a:gd name="connsiteY2" fmla="*/ 2871051 h 2871051"/>
              <a:gd name="connsiteX3" fmla="*/ 2698980 w 2698980"/>
              <a:gd name="connsiteY3" fmla="*/ 2871051 h 2871051"/>
              <a:gd name="connsiteX4" fmla="*/ 2698980 w 2698980"/>
              <a:gd name="connsiteY4" fmla="*/ 123817 h 2871051"/>
              <a:gd name="connsiteX5" fmla="*/ 2607570 w 2698980"/>
              <a:gd name="connsiteY5" fmla="*/ 90361 h 2871051"/>
              <a:gd name="connsiteX6" fmla="*/ 2009890 w 2698980"/>
              <a:gd name="connsiteY6" fmla="*/ 0 h 2871051"/>
              <a:gd name="connsiteX7" fmla="*/ 0 w 2698980"/>
              <a:gd name="connsiteY7" fmla="*/ 2009890 h 287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8980" h="2871051">
                <a:moveTo>
                  <a:pt x="0" y="2009890"/>
                </a:moveTo>
                <a:cubicBezTo>
                  <a:pt x="0" y="2287398"/>
                  <a:pt x="56241" y="2551770"/>
                  <a:pt x="157947" y="2792230"/>
                </a:cubicBezTo>
                <a:lnTo>
                  <a:pt x="195917" y="2871051"/>
                </a:lnTo>
                <a:lnTo>
                  <a:pt x="2698980" y="2871051"/>
                </a:lnTo>
                <a:lnTo>
                  <a:pt x="2698980" y="123817"/>
                </a:lnTo>
                <a:lnTo>
                  <a:pt x="2607570" y="90361"/>
                </a:lnTo>
                <a:cubicBezTo>
                  <a:pt x="2418763" y="31636"/>
                  <a:pt x="2218021" y="0"/>
                  <a:pt x="2009890" y="0"/>
                </a:cubicBezTo>
                <a:cubicBezTo>
                  <a:pt x="899858" y="0"/>
                  <a:pt x="0" y="899858"/>
                  <a:pt x="0" y="2009890"/>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18" name="Oval 17">
            <a:extLst>
              <a:ext uri="{FF2B5EF4-FFF2-40B4-BE49-F238E27FC236}">
                <a16:creationId xmlns:a16="http://schemas.microsoft.com/office/drawing/2014/main" id="{7FEB5842-237F-0932-A680-1B4392F5BA11}"/>
              </a:ext>
              <a:ext uri="{C183D7F6-B498-43B3-948B-1728B52AA6E4}">
                <adec:decorative xmlns:adec="http://schemas.microsoft.com/office/drawing/2017/decorative" val="1"/>
              </a:ext>
            </a:extLst>
          </p:cNvPr>
          <p:cNvSpPr>
            <a:spLocks/>
          </p:cNvSpPr>
          <p:nvPr/>
        </p:nvSpPr>
        <p:spPr bwMode="auto">
          <a:xfrm flipH="1">
            <a:off x="7518802" y="1839808"/>
            <a:ext cx="1537710" cy="1537712"/>
          </a:xfrm>
          <a:prstGeom prst="ellipse">
            <a:avLst/>
          </a:prstGeom>
          <a:gradFill flip="none" rotWithShape="1">
            <a:gsLst>
              <a:gs pos="99065">
                <a:srgbClr val="CD93FA">
                  <a:alpha val="80000"/>
                </a:srgbClr>
              </a:gs>
              <a:gs pos="0">
                <a:srgbClr val="FFB08C">
                  <a:alpha val="70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500">
              <a:solidFill>
                <a:srgbClr val="FFFFFF"/>
              </a:solidFill>
              <a:cs typeface="Segoe UI" pitchFamily="34" charset="0"/>
            </a:endParaRPr>
          </a:p>
        </p:txBody>
      </p:sp>
      <p:sp>
        <p:nvSpPr>
          <p:cNvPr id="19" name="Rectangle: Rounded Corners 18">
            <a:extLst>
              <a:ext uri="{FF2B5EF4-FFF2-40B4-BE49-F238E27FC236}">
                <a16:creationId xmlns:a16="http://schemas.microsoft.com/office/drawing/2014/main" id="{BFB5B60C-1537-E298-2CB7-C353C58B32AE}"/>
              </a:ext>
              <a:ext uri="{C183D7F6-B498-43B3-948B-1728B52AA6E4}">
                <adec:decorative xmlns:adec="http://schemas.microsoft.com/office/drawing/2017/decorative" val="1"/>
              </a:ext>
            </a:extLst>
          </p:cNvPr>
          <p:cNvSpPr/>
          <p:nvPr/>
        </p:nvSpPr>
        <p:spPr bwMode="auto">
          <a:xfrm rot="5400000">
            <a:off x="3208110" y="-40368"/>
            <a:ext cx="2873831" cy="8121654"/>
          </a:xfrm>
          <a:prstGeom prst="roundRect">
            <a:avLst>
              <a:gd name="adj" fmla="val 900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Text"/>
            </a:endParaRPr>
          </a:p>
        </p:txBody>
      </p:sp>
      <p:sp>
        <p:nvSpPr>
          <p:cNvPr id="2" name="Title 1">
            <a:extLst>
              <a:ext uri="{FF2B5EF4-FFF2-40B4-BE49-F238E27FC236}">
                <a16:creationId xmlns:a16="http://schemas.microsoft.com/office/drawing/2014/main" id="{A117B603-8D05-9AC2-285B-CC79EE74664D}"/>
              </a:ext>
            </a:extLst>
          </p:cNvPr>
          <p:cNvSpPr>
            <a:spLocks noGrp="1"/>
          </p:cNvSpPr>
          <p:nvPr>
            <p:ph type="title"/>
          </p:nvPr>
        </p:nvSpPr>
        <p:spPr>
          <a:xfrm>
            <a:off x="1310818" y="3189288"/>
            <a:ext cx="6226175" cy="1661993"/>
          </a:xfrm>
          <a:noFill/>
        </p:spPr>
        <p:txBody>
          <a:bodyPr vert="horz" wrap="square" lIns="0" tIns="0" rIns="0" bIns="0" rtlCol="0" anchor="t" anchorCtr="0">
            <a:spAutoFit/>
          </a:bodyPr>
          <a:lstStyle/>
          <a:p>
            <a:pPr>
              <a:lnSpc>
                <a:spcPct val="100000"/>
              </a:lnSpc>
              <a:defRPr/>
            </a:pPr>
            <a:r>
              <a:rPr lang="en-US" sz="5400" b="0">
                <a:solidFill>
                  <a:schemeClr val="accent1"/>
                </a:solidFill>
                <a:latin typeface="+mj-lt"/>
                <a:ea typeface="+mj-ea"/>
                <a:cs typeface="+mj-cs"/>
              </a:rPr>
              <a:t>Connectivity overview</a:t>
            </a:r>
          </a:p>
        </p:txBody>
      </p:sp>
      <p:grpSp>
        <p:nvGrpSpPr>
          <p:cNvPr id="21" name="Group 20">
            <a:extLst>
              <a:ext uri="{FF2B5EF4-FFF2-40B4-BE49-F238E27FC236}">
                <a16:creationId xmlns:a16="http://schemas.microsoft.com/office/drawing/2014/main" id="{84676B68-B061-C10F-201C-A1B15FD7170F}"/>
              </a:ext>
              <a:ext uri="{C183D7F6-B498-43B3-948B-1728B52AA6E4}">
                <adec:decorative xmlns:adec="http://schemas.microsoft.com/office/drawing/2017/decorative" val="1"/>
              </a:ext>
            </a:extLst>
          </p:cNvPr>
          <p:cNvGrpSpPr/>
          <p:nvPr/>
        </p:nvGrpSpPr>
        <p:grpSpPr>
          <a:xfrm>
            <a:off x="1149218" y="1085308"/>
            <a:ext cx="1054720" cy="1054720"/>
            <a:chOff x="640329" y="1302148"/>
            <a:chExt cx="914704" cy="914704"/>
          </a:xfrm>
        </p:grpSpPr>
        <p:sp>
          <p:nvSpPr>
            <p:cNvPr id="22" name="Oval 21">
              <a:extLst>
                <a:ext uri="{FF2B5EF4-FFF2-40B4-BE49-F238E27FC236}">
                  <a16:creationId xmlns:a16="http://schemas.microsoft.com/office/drawing/2014/main" id="{92B2E371-82CF-4A02-B94E-4ADB982E7897}"/>
                </a:ext>
                <a:ext uri="{C183D7F6-B498-43B3-948B-1728B52AA6E4}">
                  <adec:decorative xmlns:adec="http://schemas.microsoft.com/office/drawing/2017/decorative" val="1"/>
                </a:ext>
              </a:extLst>
            </p:cNvPr>
            <p:cNvSpPr>
              <a:spLocks/>
            </p:cNvSpPr>
            <p:nvPr/>
          </p:nvSpPr>
          <p:spPr bwMode="auto">
            <a:xfrm>
              <a:off x="640329" y="1302148"/>
              <a:ext cx="914704" cy="914704"/>
            </a:xfrm>
            <a:prstGeom prst="ellipse">
              <a:avLst/>
            </a:prstGeom>
            <a:gradFill flip="none" rotWithShape="1">
              <a:gsLst>
                <a:gs pos="0">
                  <a:srgbClr val="FFF1E7"/>
                </a:gs>
                <a:gs pos="100000">
                  <a:schemeClr val="accent4"/>
                </a:gs>
              </a:gsLst>
              <a:lin ang="2700000" scaled="1"/>
              <a:tileRect/>
            </a:gradFill>
            <a:ln w="571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800" b="1">
                <a:solidFill>
                  <a:srgbClr val="5B5FC7"/>
                </a:solidFill>
                <a:latin typeface="Segoe Sans Text"/>
              </a:endParaRPr>
            </a:p>
          </p:txBody>
        </p:sp>
        <p:sp>
          <p:nvSpPr>
            <p:cNvPr id="23" name="Graphic 326" descr="Icon of network">
              <a:extLst>
                <a:ext uri="{FF2B5EF4-FFF2-40B4-BE49-F238E27FC236}">
                  <a16:creationId xmlns:a16="http://schemas.microsoft.com/office/drawing/2014/main" id="{188BB3BF-1B3F-C06C-54E0-FB4FD0F35972}"/>
                </a:ext>
              </a:extLst>
            </p:cNvPr>
            <p:cNvSpPr/>
            <p:nvPr/>
          </p:nvSpPr>
          <p:spPr>
            <a:xfrm>
              <a:off x="878491" y="1571625"/>
              <a:ext cx="438380" cy="375750"/>
            </a:xfrm>
            <a:custGeom>
              <a:avLst/>
              <a:gdLst>
                <a:gd name="connsiteX0" fmla="*/ 9713 w 226644"/>
                <a:gd name="connsiteY0" fmla="*/ 155414 h 194265"/>
                <a:gd name="connsiteX1" fmla="*/ 19336 w 226644"/>
                <a:gd name="connsiteY1" fmla="*/ 163806 h 194265"/>
                <a:gd name="connsiteX2" fmla="*/ 19427 w 226644"/>
                <a:gd name="connsiteY2" fmla="*/ 165127 h 194265"/>
                <a:gd name="connsiteX3" fmla="*/ 19427 w 226644"/>
                <a:gd name="connsiteY3" fmla="*/ 184554 h 194265"/>
                <a:gd name="connsiteX4" fmla="*/ 9710 w 226644"/>
                <a:gd name="connsiteY4" fmla="*/ 194264 h 194265"/>
                <a:gd name="connsiteX5" fmla="*/ 91 w 226644"/>
                <a:gd name="connsiteY5" fmla="*/ 185875 h 194265"/>
                <a:gd name="connsiteX6" fmla="*/ 0 w 226644"/>
                <a:gd name="connsiteY6" fmla="*/ 184554 h 194265"/>
                <a:gd name="connsiteX7" fmla="*/ 0 w 226644"/>
                <a:gd name="connsiteY7" fmla="*/ 165127 h 194265"/>
                <a:gd name="connsiteX8" fmla="*/ 9713 w 226644"/>
                <a:gd name="connsiteY8" fmla="*/ 155414 h 194265"/>
                <a:gd name="connsiteX9" fmla="*/ 113322 w 226644"/>
                <a:gd name="connsiteY9" fmla="*/ 77707 h 194265"/>
                <a:gd name="connsiteX10" fmla="*/ 122945 w 226644"/>
                <a:gd name="connsiteY10" fmla="*/ 86099 h 194265"/>
                <a:gd name="connsiteX11" fmla="*/ 123035 w 226644"/>
                <a:gd name="connsiteY11" fmla="*/ 87420 h 194265"/>
                <a:gd name="connsiteX12" fmla="*/ 123035 w 226644"/>
                <a:gd name="connsiteY12" fmla="*/ 184554 h 194265"/>
                <a:gd name="connsiteX13" fmla="*/ 113319 w 226644"/>
                <a:gd name="connsiteY13" fmla="*/ 194264 h 194265"/>
                <a:gd name="connsiteX14" fmla="*/ 103699 w 226644"/>
                <a:gd name="connsiteY14" fmla="*/ 185875 h 194265"/>
                <a:gd name="connsiteX15" fmla="*/ 103609 w 226644"/>
                <a:gd name="connsiteY15" fmla="*/ 184554 h 194265"/>
                <a:gd name="connsiteX16" fmla="*/ 103609 w 226644"/>
                <a:gd name="connsiteY16" fmla="*/ 87420 h 194265"/>
                <a:gd name="connsiteX17" fmla="*/ 113322 w 226644"/>
                <a:gd name="connsiteY17" fmla="*/ 77707 h 194265"/>
                <a:gd name="connsiteX18" fmla="*/ 165126 w 226644"/>
                <a:gd name="connsiteY18" fmla="*/ 38854 h 194265"/>
                <a:gd name="connsiteX19" fmla="*/ 174749 w 226644"/>
                <a:gd name="connsiteY19" fmla="*/ 47246 h 194265"/>
                <a:gd name="connsiteX20" fmla="*/ 174840 w 226644"/>
                <a:gd name="connsiteY20" fmla="*/ 48567 h 194265"/>
                <a:gd name="connsiteX21" fmla="*/ 174840 w 226644"/>
                <a:gd name="connsiteY21" fmla="*/ 184554 h 194265"/>
                <a:gd name="connsiteX22" fmla="*/ 165124 w 226644"/>
                <a:gd name="connsiteY22" fmla="*/ 194264 h 194265"/>
                <a:gd name="connsiteX23" fmla="*/ 155504 w 226644"/>
                <a:gd name="connsiteY23" fmla="*/ 185875 h 194265"/>
                <a:gd name="connsiteX24" fmla="*/ 155413 w 226644"/>
                <a:gd name="connsiteY24" fmla="*/ 184554 h 194265"/>
                <a:gd name="connsiteX25" fmla="*/ 155413 w 226644"/>
                <a:gd name="connsiteY25" fmla="*/ 48567 h 194265"/>
                <a:gd name="connsiteX26" fmla="*/ 165126 w 226644"/>
                <a:gd name="connsiteY26" fmla="*/ 38854 h 194265"/>
                <a:gd name="connsiteX27" fmla="*/ 216840 w 226644"/>
                <a:gd name="connsiteY27" fmla="*/ 1 h 194265"/>
                <a:gd name="connsiteX28" fmla="*/ 226553 w 226644"/>
                <a:gd name="connsiteY28" fmla="*/ 8289 h 194265"/>
                <a:gd name="connsiteX29" fmla="*/ 226644 w 226644"/>
                <a:gd name="connsiteY29" fmla="*/ 9610 h 194265"/>
                <a:gd name="connsiteX30" fmla="*/ 226644 w 226644"/>
                <a:gd name="connsiteY30" fmla="*/ 184463 h 194265"/>
                <a:gd name="connsiteX31" fmla="*/ 217021 w 226644"/>
                <a:gd name="connsiteY31" fmla="*/ 194266 h 194265"/>
                <a:gd name="connsiteX32" fmla="*/ 207321 w 226644"/>
                <a:gd name="connsiteY32" fmla="*/ 185965 h 194265"/>
                <a:gd name="connsiteX33" fmla="*/ 207217 w 226644"/>
                <a:gd name="connsiteY33" fmla="*/ 184657 h 194265"/>
                <a:gd name="connsiteX34" fmla="*/ 207217 w 226644"/>
                <a:gd name="connsiteY34" fmla="*/ 9805 h 194265"/>
                <a:gd name="connsiteX35" fmla="*/ 216839 w 226644"/>
                <a:gd name="connsiteY35" fmla="*/ 1 h 194265"/>
                <a:gd name="connsiteX36" fmla="*/ 216840 w 226644"/>
                <a:gd name="connsiteY36" fmla="*/ 1 h 194265"/>
                <a:gd name="connsiteX37" fmla="*/ 61518 w 226644"/>
                <a:gd name="connsiteY37" fmla="*/ 116560 h 194265"/>
                <a:gd name="connsiteX38" fmla="*/ 71140 w 226644"/>
                <a:gd name="connsiteY38" fmla="*/ 124953 h 194265"/>
                <a:gd name="connsiteX39" fmla="*/ 71231 w 226644"/>
                <a:gd name="connsiteY39" fmla="*/ 126274 h 194265"/>
                <a:gd name="connsiteX40" fmla="*/ 71231 w 226644"/>
                <a:gd name="connsiteY40" fmla="*/ 184541 h 194265"/>
                <a:gd name="connsiteX41" fmla="*/ 61515 w 226644"/>
                <a:gd name="connsiteY41" fmla="*/ 194251 h 194265"/>
                <a:gd name="connsiteX42" fmla="*/ 51895 w 226644"/>
                <a:gd name="connsiteY42" fmla="*/ 185862 h 194265"/>
                <a:gd name="connsiteX43" fmla="*/ 51804 w 226644"/>
                <a:gd name="connsiteY43" fmla="*/ 184528 h 194265"/>
                <a:gd name="connsiteX44" fmla="*/ 51804 w 226644"/>
                <a:gd name="connsiteY44" fmla="*/ 126274 h 194265"/>
                <a:gd name="connsiteX45" fmla="*/ 61518 w 226644"/>
                <a:gd name="connsiteY45" fmla="*/ 116560 h 19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6644" h="194265">
                  <a:moveTo>
                    <a:pt x="9713" y="155414"/>
                  </a:moveTo>
                  <a:cubicBezTo>
                    <a:pt x="14567" y="155414"/>
                    <a:pt x="18676" y="158997"/>
                    <a:pt x="19336" y="163806"/>
                  </a:cubicBezTo>
                  <a:lnTo>
                    <a:pt x="19427" y="165127"/>
                  </a:lnTo>
                  <a:lnTo>
                    <a:pt x="19427" y="184554"/>
                  </a:lnTo>
                  <a:cubicBezTo>
                    <a:pt x="19425" y="189918"/>
                    <a:pt x="15075" y="194266"/>
                    <a:pt x="9710" y="194264"/>
                  </a:cubicBezTo>
                  <a:cubicBezTo>
                    <a:pt x="4859" y="194263"/>
                    <a:pt x="752" y="190681"/>
                    <a:pt x="91" y="185875"/>
                  </a:cubicBezTo>
                  <a:lnTo>
                    <a:pt x="0" y="184554"/>
                  </a:lnTo>
                  <a:lnTo>
                    <a:pt x="0" y="165127"/>
                  </a:lnTo>
                  <a:cubicBezTo>
                    <a:pt x="0" y="159763"/>
                    <a:pt x="4349" y="155414"/>
                    <a:pt x="9713" y="155414"/>
                  </a:cubicBezTo>
                  <a:close/>
                  <a:moveTo>
                    <a:pt x="113322" y="77707"/>
                  </a:moveTo>
                  <a:cubicBezTo>
                    <a:pt x="118176" y="77707"/>
                    <a:pt x="122284" y="81291"/>
                    <a:pt x="122945" y="86099"/>
                  </a:cubicBezTo>
                  <a:lnTo>
                    <a:pt x="123035" y="87420"/>
                  </a:lnTo>
                  <a:lnTo>
                    <a:pt x="123035" y="184554"/>
                  </a:lnTo>
                  <a:cubicBezTo>
                    <a:pt x="123034" y="189918"/>
                    <a:pt x="118684" y="194266"/>
                    <a:pt x="113319" y="194264"/>
                  </a:cubicBezTo>
                  <a:cubicBezTo>
                    <a:pt x="108467" y="194263"/>
                    <a:pt x="104361" y="190681"/>
                    <a:pt x="103699" y="185875"/>
                  </a:cubicBezTo>
                  <a:lnTo>
                    <a:pt x="103609" y="184554"/>
                  </a:lnTo>
                  <a:lnTo>
                    <a:pt x="103609" y="87420"/>
                  </a:lnTo>
                  <a:cubicBezTo>
                    <a:pt x="103609" y="82056"/>
                    <a:pt x="107958" y="77707"/>
                    <a:pt x="113322" y="77707"/>
                  </a:cubicBezTo>
                  <a:close/>
                  <a:moveTo>
                    <a:pt x="165126" y="38854"/>
                  </a:moveTo>
                  <a:cubicBezTo>
                    <a:pt x="169980" y="38854"/>
                    <a:pt x="174088" y="42437"/>
                    <a:pt x="174749" y="47246"/>
                  </a:cubicBezTo>
                  <a:lnTo>
                    <a:pt x="174840" y="48567"/>
                  </a:lnTo>
                  <a:lnTo>
                    <a:pt x="174840" y="184554"/>
                  </a:lnTo>
                  <a:cubicBezTo>
                    <a:pt x="174838" y="189918"/>
                    <a:pt x="170488" y="194266"/>
                    <a:pt x="165124" y="194264"/>
                  </a:cubicBezTo>
                  <a:cubicBezTo>
                    <a:pt x="160271" y="194263"/>
                    <a:pt x="156165" y="190681"/>
                    <a:pt x="155504" y="185875"/>
                  </a:cubicBezTo>
                  <a:lnTo>
                    <a:pt x="155413" y="184554"/>
                  </a:lnTo>
                  <a:lnTo>
                    <a:pt x="155413" y="48567"/>
                  </a:lnTo>
                  <a:cubicBezTo>
                    <a:pt x="155413" y="43203"/>
                    <a:pt x="159762" y="38854"/>
                    <a:pt x="165126" y="38854"/>
                  </a:cubicBezTo>
                  <a:close/>
                  <a:moveTo>
                    <a:pt x="216840" y="1"/>
                  </a:moveTo>
                  <a:cubicBezTo>
                    <a:pt x="221694" y="-52"/>
                    <a:pt x="225841" y="3487"/>
                    <a:pt x="226553" y="8289"/>
                  </a:cubicBezTo>
                  <a:lnTo>
                    <a:pt x="226644" y="9610"/>
                  </a:lnTo>
                  <a:lnTo>
                    <a:pt x="226644" y="184463"/>
                  </a:lnTo>
                  <a:cubicBezTo>
                    <a:pt x="226693" y="189827"/>
                    <a:pt x="222386" y="194216"/>
                    <a:pt x="217021" y="194266"/>
                  </a:cubicBezTo>
                  <a:cubicBezTo>
                    <a:pt x="212169" y="194311"/>
                    <a:pt x="208027" y="190767"/>
                    <a:pt x="207321" y="185965"/>
                  </a:cubicBezTo>
                  <a:lnTo>
                    <a:pt x="207217" y="184657"/>
                  </a:lnTo>
                  <a:lnTo>
                    <a:pt x="207217" y="9805"/>
                  </a:lnTo>
                  <a:cubicBezTo>
                    <a:pt x="207167" y="4440"/>
                    <a:pt x="211474" y="51"/>
                    <a:pt x="216839" y="1"/>
                  </a:cubicBezTo>
                  <a:cubicBezTo>
                    <a:pt x="216840" y="1"/>
                    <a:pt x="216840" y="1"/>
                    <a:pt x="216840" y="1"/>
                  </a:cubicBezTo>
                  <a:close/>
                  <a:moveTo>
                    <a:pt x="61518" y="116560"/>
                  </a:moveTo>
                  <a:cubicBezTo>
                    <a:pt x="66372" y="116560"/>
                    <a:pt x="70480" y="120144"/>
                    <a:pt x="71140" y="124953"/>
                  </a:cubicBezTo>
                  <a:lnTo>
                    <a:pt x="71231" y="126274"/>
                  </a:lnTo>
                  <a:lnTo>
                    <a:pt x="71231" y="184541"/>
                  </a:lnTo>
                  <a:cubicBezTo>
                    <a:pt x="71229" y="189905"/>
                    <a:pt x="66879" y="194253"/>
                    <a:pt x="61515" y="194251"/>
                  </a:cubicBezTo>
                  <a:cubicBezTo>
                    <a:pt x="56663" y="194250"/>
                    <a:pt x="52556" y="190668"/>
                    <a:pt x="51895" y="185862"/>
                  </a:cubicBezTo>
                  <a:lnTo>
                    <a:pt x="51804" y="184528"/>
                  </a:lnTo>
                  <a:lnTo>
                    <a:pt x="51804" y="126274"/>
                  </a:lnTo>
                  <a:cubicBezTo>
                    <a:pt x="51804" y="120909"/>
                    <a:pt x="56153" y="116560"/>
                    <a:pt x="61518" y="11656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sp>
        <p:nvSpPr>
          <p:cNvPr id="24" name="Rectangle: Rounded Corners 23">
            <a:extLst>
              <a:ext uri="{FF2B5EF4-FFF2-40B4-BE49-F238E27FC236}">
                <a16:creationId xmlns:a16="http://schemas.microsoft.com/office/drawing/2014/main" id="{24E5D709-DAE2-2321-882A-069F8114FD1F}"/>
              </a:ext>
              <a:ext uri="{C183D7F6-B498-43B3-948B-1728B52AA6E4}">
                <adec:decorative xmlns:adec="http://schemas.microsoft.com/office/drawing/2017/decorative" val="1"/>
              </a:ext>
            </a:extLst>
          </p:cNvPr>
          <p:cNvSpPr/>
          <p:nvPr/>
        </p:nvSpPr>
        <p:spPr bwMode="auto">
          <a:xfrm>
            <a:off x="1310818" y="2555320"/>
            <a:ext cx="731520" cy="53344"/>
          </a:xfrm>
          <a:prstGeom prst="roundRect">
            <a:avLst>
              <a:gd name="adj" fmla="val 50000"/>
            </a:avLst>
          </a:prstGeom>
          <a:solidFill>
            <a:schemeClr val="accent3"/>
          </a:soli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5" name="Rectangle: Single Corner Rounded 24">
            <a:extLst>
              <a:ext uri="{FF2B5EF4-FFF2-40B4-BE49-F238E27FC236}">
                <a16:creationId xmlns:a16="http://schemas.microsoft.com/office/drawing/2014/main" id="{9F04BAAB-3AF8-DB00-E693-2165CDC1706D}"/>
              </a:ext>
              <a:ext uri="{C183D7F6-B498-43B3-948B-1728B52AA6E4}">
                <adec:decorative xmlns:adec="http://schemas.microsoft.com/office/drawing/2017/decorative" val="1"/>
              </a:ext>
            </a:extLst>
          </p:cNvPr>
          <p:cNvSpPr/>
          <p:nvPr/>
        </p:nvSpPr>
        <p:spPr bwMode="auto">
          <a:xfrm>
            <a:off x="0" y="5457374"/>
            <a:ext cx="428625" cy="1400626"/>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Tree>
    <p:extLst>
      <p:ext uri="{BB962C8B-B14F-4D97-AF65-F5344CB8AC3E}">
        <p14:creationId xmlns:p14="http://schemas.microsoft.com/office/powerpoint/2010/main" val="301691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Group 430">
            <a:extLst>
              <a:ext uri="{FF2B5EF4-FFF2-40B4-BE49-F238E27FC236}">
                <a16:creationId xmlns:a16="http://schemas.microsoft.com/office/drawing/2014/main" id="{768E1C8F-E0F6-E617-6100-D23AB5B598E3}"/>
              </a:ext>
              <a:ext uri="{C183D7F6-B498-43B3-948B-1728B52AA6E4}">
                <adec:decorative xmlns:adec="http://schemas.microsoft.com/office/drawing/2017/decorative" val="1"/>
              </a:ext>
            </a:extLst>
          </p:cNvPr>
          <p:cNvGrpSpPr/>
          <p:nvPr/>
        </p:nvGrpSpPr>
        <p:grpSpPr>
          <a:xfrm>
            <a:off x="1" y="1103086"/>
            <a:ext cx="12191999" cy="5754913"/>
            <a:chOff x="1" y="1103086"/>
            <a:chExt cx="12191999" cy="5754913"/>
          </a:xfrm>
        </p:grpSpPr>
        <p:sp>
          <p:nvSpPr>
            <p:cNvPr id="34" name="Rectangle 33">
              <a:extLst>
                <a:ext uri="{FF2B5EF4-FFF2-40B4-BE49-F238E27FC236}">
                  <a16:creationId xmlns:a16="http://schemas.microsoft.com/office/drawing/2014/main" id="{6083C505-DED8-07C7-94BF-97E1DCF7DB27}"/>
                </a:ext>
                <a:ext uri="{C183D7F6-B498-43B3-948B-1728B52AA6E4}">
                  <adec:decorative xmlns:adec="http://schemas.microsoft.com/office/drawing/2017/decorative" val="1"/>
                </a:ext>
              </a:extLst>
            </p:cNvPr>
            <p:cNvSpPr>
              <a:spLocks/>
            </p:cNvSpPr>
            <p:nvPr/>
          </p:nvSpPr>
          <p:spPr bwMode="auto">
            <a:xfrm>
              <a:off x="1" y="1181100"/>
              <a:ext cx="2834640" cy="5265642"/>
            </a:xfrm>
            <a:prstGeom prst="rect">
              <a:avLst/>
            </a:prstGeom>
            <a:solidFill>
              <a:schemeClr val="bg1">
                <a:lumMod val="95000"/>
              </a:schemeClr>
            </a:solidFill>
            <a:ln w="12700" cap="flat">
              <a:solidFill>
                <a:schemeClr val="bg1"/>
              </a:solidFill>
              <a:prstDash val="solid"/>
              <a:miter/>
            </a:ln>
            <a:effectLst>
              <a:outerShdw blurRad="381000" dist="292100" dir="5400000" sx="92000" sy="92000" algn="t" rotWithShape="0">
                <a:schemeClr val="tx2">
                  <a:alpha val="1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51F6D"/>
                </a:solidFill>
                <a:effectLst/>
                <a:uLnTx/>
                <a:uFillTx/>
                <a:latin typeface="Calibri Light"/>
                <a:ea typeface="+mn-ea"/>
                <a:cs typeface="+mn-cs"/>
              </a:endParaRPr>
            </a:p>
          </p:txBody>
        </p:sp>
        <p:pic>
          <p:nvPicPr>
            <p:cNvPr id="26" name="Picture 25">
              <a:extLst>
                <a:ext uri="{FF2B5EF4-FFF2-40B4-BE49-F238E27FC236}">
                  <a16:creationId xmlns:a16="http://schemas.microsoft.com/office/drawing/2014/main" id="{4E244ECB-26F5-C980-892E-83B69EB0901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832" b="32981"/>
            <a:stretch/>
          </p:blipFill>
          <p:spPr>
            <a:xfrm>
              <a:off x="11245732" y="4856470"/>
              <a:ext cx="946268" cy="2001529"/>
            </a:xfrm>
            <a:prstGeom prst="rect">
              <a:avLst/>
            </a:prstGeom>
          </p:spPr>
        </p:pic>
        <p:sp>
          <p:nvSpPr>
            <p:cNvPr id="36" name="Rectangle: Rounded Corners 35">
              <a:extLst>
                <a:ext uri="{FF2B5EF4-FFF2-40B4-BE49-F238E27FC236}">
                  <a16:creationId xmlns:a16="http://schemas.microsoft.com/office/drawing/2014/main" id="{36814D9E-7446-4B88-30BC-1F1BD8DF9FC9}"/>
                </a:ext>
                <a:ext uri="{C183D7F6-B498-43B3-948B-1728B52AA6E4}">
                  <adec:decorative xmlns:adec="http://schemas.microsoft.com/office/drawing/2017/decorative" val="1"/>
                </a:ext>
              </a:extLst>
            </p:cNvPr>
            <p:cNvSpPr/>
            <p:nvPr/>
          </p:nvSpPr>
          <p:spPr bwMode="auto">
            <a:xfrm>
              <a:off x="2819937" y="1103086"/>
              <a:ext cx="8786278" cy="5421671"/>
            </a:xfrm>
            <a:prstGeom prst="roundRect">
              <a:avLst>
                <a:gd name="adj" fmla="val 2033"/>
              </a:avLst>
            </a:prstGeom>
            <a:gradFill flip="none" rotWithShape="1">
              <a:gsLst>
                <a:gs pos="53000">
                  <a:schemeClr val="bg1">
                    <a:alpha val="59000"/>
                  </a:schemeClr>
                </a:gs>
                <a:gs pos="100000">
                  <a:schemeClr val="bg1"/>
                </a:gs>
              </a:gsLst>
              <a:lin ang="162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IN" sz="2000" b="0" i="0" u="none" strike="noStrike" kern="1200" cap="none" spc="0" normalizeH="0" baseline="0" noProof="0">
                  <a:ln>
                    <a:noFill/>
                  </a:ln>
                  <a:solidFill>
                    <a:srgbClr val="FFFFFF"/>
                  </a:solidFill>
                  <a:effectLst/>
                  <a:uLnTx/>
                  <a:uFillTx/>
                  <a:latin typeface="Segoe Sans Text"/>
                  <a:ea typeface="+mn-ea"/>
                  <a:cs typeface="+mn-cs"/>
                </a:rPr>
                <a:t> </a:t>
              </a:r>
            </a:p>
          </p:txBody>
        </p:sp>
        <p:cxnSp>
          <p:nvCxnSpPr>
            <p:cNvPr id="37" name="Straight Connector 36">
              <a:extLst>
                <a:ext uri="{FF2B5EF4-FFF2-40B4-BE49-F238E27FC236}">
                  <a16:creationId xmlns:a16="http://schemas.microsoft.com/office/drawing/2014/main" id="{A1DA8CD1-CD84-0507-CFFF-35BDFD53B900}"/>
                </a:ext>
                <a:ext uri="{C183D7F6-B498-43B3-948B-1728B52AA6E4}">
                  <adec:decorative xmlns:adec="http://schemas.microsoft.com/office/drawing/2017/decorative" val="1"/>
                </a:ext>
              </a:extLst>
            </p:cNvPr>
            <p:cNvCxnSpPr>
              <a:cxnSpLocks/>
            </p:cNvCxnSpPr>
            <p:nvPr/>
          </p:nvCxnSpPr>
          <p:spPr>
            <a:xfrm>
              <a:off x="481746" y="2646120"/>
              <a:ext cx="2116704"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4F7C64B-8550-9619-9BD5-16154043F97D}"/>
                </a:ext>
                <a:ext uri="{C183D7F6-B498-43B3-948B-1728B52AA6E4}">
                  <adec:decorative xmlns:adec="http://schemas.microsoft.com/office/drawing/2017/decorative" val="1"/>
                </a:ext>
              </a:extLst>
            </p:cNvPr>
            <p:cNvCxnSpPr>
              <a:cxnSpLocks/>
            </p:cNvCxnSpPr>
            <p:nvPr/>
          </p:nvCxnSpPr>
          <p:spPr>
            <a:xfrm>
              <a:off x="481746" y="4657074"/>
              <a:ext cx="2116704" cy="0"/>
            </a:xfrm>
            <a:prstGeom prst="line">
              <a:avLst/>
            </a:prstGeom>
            <a:ln w="6350">
              <a:solidFill>
                <a:schemeClr val="bg1">
                  <a:lumMod val="8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13E65AE-82EB-3331-9C13-0E262BBD4C26}"/>
                </a:ext>
                <a:ext uri="{C183D7F6-B498-43B3-948B-1728B52AA6E4}">
                  <adec:decorative xmlns:adec="http://schemas.microsoft.com/office/drawing/2017/decorative" val="1"/>
                </a:ext>
              </a:extLst>
            </p:cNvPr>
            <p:cNvSpPr/>
            <p:nvPr/>
          </p:nvSpPr>
          <p:spPr bwMode="auto">
            <a:xfrm>
              <a:off x="2936983" y="1218475"/>
              <a:ext cx="6625050" cy="1363761"/>
            </a:xfrm>
            <a:prstGeom prst="roundRect">
              <a:avLst>
                <a:gd name="adj" fmla="val 3036"/>
              </a:avLst>
            </a:prstGeom>
            <a:solidFill>
              <a:schemeClr val="accent3">
                <a:lumMod val="20000"/>
                <a:lumOff val="80000"/>
              </a:schemeClr>
            </a:solidFill>
            <a:ln w="19050">
              <a:noFill/>
              <a:headEnd type="none" w="med" len="med"/>
              <a:tailEnd type="none" w="med" len="med"/>
            </a:ln>
            <a:effectLst>
              <a:outerShdw blurRad="508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444791"/>
                </a:solidFill>
                <a:effectLst/>
                <a:uLnTx/>
                <a:uFillTx/>
                <a:latin typeface="Segoe Sans Text"/>
                <a:ea typeface="+mn-ea"/>
                <a:cs typeface="Segoe UI" pitchFamily="34" charset="0"/>
              </a:endParaRPr>
            </a:p>
          </p:txBody>
        </p:sp>
        <p:sp>
          <p:nvSpPr>
            <p:cNvPr id="29" name="Rectangle: Rounded Corners 28">
              <a:extLst>
                <a:ext uri="{FF2B5EF4-FFF2-40B4-BE49-F238E27FC236}">
                  <a16:creationId xmlns:a16="http://schemas.microsoft.com/office/drawing/2014/main" id="{3A075541-386A-B117-B8B3-E11C70CA7DDB}"/>
                </a:ext>
                <a:ext uri="{C183D7F6-B498-43B3-948B-1728B52AA6E4}">
                  <adec:decorative xmlns:adec="http://schemas.microsoft.com/office/drawing/2017/decorative" val="1"/>
                </a:ext>
              </a:extLst>
            </p:cNvPr>
            <p:cNvSpPr/>
            <p:nvPr/>
          </p:nvSpPr>
          <p:spPr bwMode="auto">
            <a:xfrm>
              <a:off x="2936983" y="4720958"/>
              <a:ext cx="6625050" cy="1688408"/>
            </a:xfrm>
            <a:prstGeom prst="roundRect">
              <a:avLst>
                <a:gd name="adj" fmla="val 3036"/>
              </a:avLst>
            </a:prstGeom>
            <a:solidFill>
              <a:schemeClr val="accent3">
                <a:lumMod val="20000"/>
                <a:lumOff val="80000"/>
              </a:schemeClr>
            </a:solidFill>
            <a:ln w="19050">
              <a:noFill/>
              <a:headEnd type="none" w="med" len="med"/>
              <a:tailEnd type="none" w="med" len="med"/>
            </a:ln>
            <a:effectLst>
              <a:outerShdw blurRad="508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444791"/>
                </a:solidFill>
                <a:effectLst/>
                <a:uLnTx/>
                <a:uFillTx/>
                <a:latin typeface="Segoe Sans Text"/>
                <a:ea typeface="+mn-ea"/>
                <a:cs typeface="Segoe UI" pitchFamily="34" charset="0"/>
              </a:endParaRPr>
            </a:p>
          </p:txBody>
        </p:sp>
        <p:sp>
          <p:nvSpPr>
            <p:cNvPr id="28" name="Rectangle: Rounded Corners 27">
              <a:extLst>
                <a:ext uri="{FF2B5EF4-FFF2-40B4-BE49-F238E27FC236}">
                  <a16:creationId xmlns:a16="http://schemas.microsoft.com/office/drawing/2014/main" id="{02A6FE4B-60F0-E6D3-75A0-10B49CA695B0}"/>
                </a:ext>
                <a:ext uri="{C183D7F6-B498-43B3-948B-1728B52AA6E4}">
                  <adec:decorative xmlns:adec="http://schemas.microsoft.com/office/drawing/2017/decorative" val="1"/>
                </a:ext>
              </a:extLst>
            </p:cNvPr>
            <p:cNvSpPr/>
            <p:nvPr/>
          </p:nvSpPr>
          <p:spPr bwMode="auto">
            <a:xfrm>
              <a:off x="2936983" y="2710005"/>
              <a:ext cx="1196507" cy="1883183"/>
            </a:xfrm>
            <a:prstGeom prst="roundRect">
              <a:avLst>
                <a:gd name="adj" fmla="val 3036"/>
              </a:avLst>
            </a:prstGeom>
            <a:solidFill>
              <a:schemeClr val="accent3">
                <a:lumMod val="20000"/>
                <a:lumOff val="80000"/>
              </a:schemeClr>
            </a:solidFill>
            <a:ln w="19050">
              <a:noFill/>
              <a:headEnd type="none" w="med" len="med"/>
              <a:tailEnd type="none" w="med" len="med"/>
            </a:ln>
            <a:effectLst>
              <a:outerShdw blurRad="508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444791"/>
                </a:solidFill>
                <a:effectLst/>
                <a:uLnTx/>
                <a:uFillTx/>
                <a:latin typeface="Segoe Sans Text"/>
                <a:ea typeface="+mn-ea"/>
                <a:cs typeface="Segoe UI" pitchFamily="34" charset="0"/>
              </a:endParaRPr>
            </a:p>
          </p:txBody>
        </p:sp>
        <p:sp>
          <p:nvSpPr>
            <p:cNvPr id="31" name="Rectangle: Rounded Corners 30">
              <a:extLst>
                <a:ext uri="{FF2B5EF4-FFF2-40B4-BE49-F238E27FC236}">
                  <a16:creationId xmlns:a16="http://schemas.microsoft.com/office/drawing/2014/main" id="{24979D2E-CE3E-3542-5896-A80AEDD417B9}"/>
                </a:ext>
                <a:ext uri="{C183D7F6-B498-43B3-948B-1728B52AA6E4}">
                  <adec:decorative xmlns:adec="http://schemas.microsoft.com/office/drawing/2017/decorative" val="1"/>
                </a:ext>
              </a:extLst>
            </p:cNvPr>
            <p:cNvSpPr/>
            <p:nvPr/>
          </p:nvSpPr>
          <p:spPr bwMode="auto">
            <a:xfrm>
              <a:off x="4216619" y="2710006"/>
              <a:ext cx="5354101" cy="1883183"/>
            </a:xfrm>
            <a:prstGeom prst="roundRect">
              <a:avLst>
                <a:gd name="adj" fmla="val 3036"/>
              </a:avLst>
            </a:prstGeom>
            <a:solidFill>
              <a:schemeClr val="bg1"/>
            </a:solidFill>
            <a:ln w="9525">
              <a:solidFill>
                <a:schemeClr val="accent3"/>
              </a:solidFill>
              <a:prstDash val="dash"/>
              <a:headEnd type="none" w="med" len="med"/>
              <a:tailEnd type="none" w="med" len="med"/>
            </a:ln>
            <a:effectLst>
              <a:outerShdw blurRad="88900" sx="99000" sy="99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5" name="Rectangle: Rounded Corners 34">
              <a:extLst>
                <a:ext uri="{FF2B5EF4-FFF2-40B4-BE49-F238E27FC236}">
                  <a16:creationId xmlns:a16="http://schemas.microsoft.com/office/drawing/2014/main" id="{04E15DBA-D473-AC40-1A95-2489C6EECB6B}"/>
                </a:ext>
                <a:ext uri="{C183D7F6-B498-43B3-948B-1728B52AA6E4}">
                  <adec:decorative xmlns:adec="http://schemas.microsoft.com/office/drawing/2017/decorative" val="1"/>
                </a:ext>
              </a:extLst>
            </p:cNvPr>
            <p:cNvSpPr/>
            <p:nvPr/>
          </p:nvSpPr>
          <p:spPr bwMode="auto">
            <a:xfrm>
              <a:off x="618740" y="1144875"/>
              <a:ext cx="543379" cy="59872"/>
            </a:xfrm>
            <a:prstGeom prst="roundRect">
              <a:avLst>
                <a:gd name="adj" fmla="val 50000"/>
              </a:avLst>
            </a:prstGeom>
            <a:gradFill flip="none" rotWithShape="1">
              <a:gsLst>
                <a:gs pos="95327">
                  <a:schemeClr val="accent1"/>
                </a:gs>
                <a:gs pos="935">
                  <a:srgbClr val="C03BC4"/>
                </a:gs>
                <a:gs pos="52000">
                  <a:schemeClr val="accent1"/>
                </a:gs>
              </a:gsLst>
              <a:lin ang="0" scaled="1"/>
              <a:tileRect/>
            </a:gradFill>
            <a:ln w="12700">
              <a:noFill/>
            </a:ln>
            <a:effectLst>
              <a:outerShdw blurRad="241300" dist="12700" algn="ctr" rotWithShape="0">
                <a:prstClr val="black">
                  <a:alpha val="20000"/>
                </a:prstClr>
              </a:outerShdw>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err="1">
                <a:ln>
                  <a:noFill/>
                </a:ln>
                <a:solidFill>
                  <a:srgbClr val="FFFFFF"/>
                </a:solidFill>
                <a:effectLst/>
                <a:uLnTx/>
                <a:uFillTx/>
                <a:latin typeface="Segoe Sans Display Semibold"/>
                <a:ea typeface="+mn-ea"/>
                <a:cs typeface="+mn-cs"/>
              </a:endParaRPr>
            </a:p>
          </p:txBody>
        </p:sp>
        <p:sp>
          <p:nvSpPr>
            <p:cNvPr id="63" name="Rectangle: Rounded Corners 62">
              <a:extLst>
                <a:ext uri="{FF2B5EF4-FFF2-40B4-BE49-F238E27FC236}">
                  <a16:creationId xmlns:a16="http://schemas.microsoft.com/office/drawing/2014/main" id="{A1A74FC9-F679-40AF-1DB0-40730FBBF1E2}"/>
                </a:ext>
                <a:ext uri="{C183D7F6-B498-43B3-948B-1728B52AA6E4}">
                  <adec:decorative xmlns:adec="http://schemas.microsoft.com/office/drawing/2017/decorative" val="1"/>
                </a:ext>
              </a:extLst>
            </p:cNvPr>
            <p:cNvSpPr/>
            <p:nvPr/>
          </p:nvSpPr>
          <p:spPr bwMode="auto">
            <a:xfrm>
              <a:off x="9693277" y="1218476"/>
              <a:ext cx="1799155" cy="5190890"/>
            </a:xfrm>
            <a:prstGeom prst="roundRect">
              <a:avLst>
                <a:gd name="adj" fmla="val 3036"/>
              </a:avLst>
            </a:prstGeom>
            <a:solidFill>
              <a:schemeClr val="accent3">
                <a:lumMod val="20000"/>
                <a:lumOff val="80000"/>
              </a:schemeClr>
            </a:solidFill>
            <a:ln w="19050">
              <a:noFill/>
              <a:headEnd type="none" w="med" len="med"/>
              <a:tailEnd type="none" w="med" len="med"/>
            </a:ln>
            <a:effectLst>
              <a:outerShdw blurRad="50800" dist="38100" dir="8100000" algn="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444791"/>
                </a:solidFill>
                <a:effectLst/>
                <a:uLnTx/>
                <a:uFillTx/>
                <a:latin typeface="Segoe Sans Text"/>
                <a:ea typeface="+mn-ea"/>
                <a:cs typeface="Segoe UI" pitchFamily="34" charset="0"/>
              </a:endParaRPr>
            </a:p>
          </p:txBody>
        </p:sp>
        <p:sp>
          <p:nvSpPr>
            <p:cNvPr id="137" name="Oval 136">
              <a:extLst>
                <a:ext uri="{FF2B5EF4-FFF2-40B4-BE49-F238E27FC236}">
                  <a16:creationId xmlns:a16="http://schemas.microsoft.com/office/drawing/2014/main" id="{284B556B-427D-4988-EBC5-26D3A0132DA3}"/>
                </a:ext>
                <a:ext uri="{C183D7F6-B498-43B3-948B-1728B52AA6E4}">
                  <adec:decorative xmlns:adec="http://schemas.microsoft.com/office/drawing/2017/decorative" val="1"/>
                </a:ext>
              </a:extLst>
            </p:cNvPr>
            <p:cNvSpPr/>
            <p:nvPr/>
          </p:nvSpPr>
          <p:spPr bwMode="auto">
            <a:xfrm>
              <a:off x="10327207" y="1904602"/>
              <a:ext cx="531292" cy="531292"/>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148" name="Oval 147">
              <a:extLst>
                <a:ext uri="{FF2B5EF4-FFF2-40B4-BE49-F238E27FC236}">
                  <a16:creationId xmlns:a16="http://schemas.microsoft.com/office/drawing/2014/main" id="{2279DB05-1801-A5FF-A26C-67EE8E4C9BB2}"/>
                </a:ext>
                <a:ext uri="{C183D7F6-B498-43B3-948B-1728B52AA6E4}">
                  <adec:decorative xmlns:adec="http://schemas.microsoft.com/office/drawing/2017/decorative" val="1"/>
                </a:ext>
              </a:extLst>
            </p:cNvPr>
            <p:cNvSpPr/>
            <p:nvPr/>
          </p:nvSpPr>
          <p:spPr bwMode="auto">
            <a:xfrm>
              <a:off x="10327207" y="3070170"/>
              <a:ext cx="531292" cy="531292"/>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151" name="Oval 150">
              <a:extLst>
                <a:ext uri="{FF2B5EF4-FFF2-40B4-BE49-F238E27FC236}">
                  <a16:creationId xmlns:a16="http://schemas.microsoft.com/office/drawing/2014/main" id="{DEA18A23-3C84-ECDE-EB90-F38DB1C3E6BA}"/>
                </a:ext>
                <a:ext uri="{C183D7F6-B498-43B3-948B-1728B52AA6E4}">
                  <adec:decorative xmlns:adec="http://schemas.microsoft.com/office/drawing/2017/decorative" val="1"/>
                </a:ext>
              </a:extLst>
            </p:cNvPr>
            <p:cNvSpPr/>
            <p:nvPr/>
          </p:nvSpPr>
          <p:spPr bwMode="auto">
            <a:xfrm>
              <a:off x="10327208" y="4235738"/>
              <a:ext cx="531292" cy="531292"/>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153" name="Oval 152">
              <a:extLst>
                <a:ext uri="{FF2B5EF4-FFF2-40B4-BE49-F238E27FC236}">
                  <a16:creationId xmlns:a16="http://schemas.microsoft.com/office/drawing/2014/main" id="{A065B18F-18F0-833E-3E63-B1EBC316547B}"/>
                </a:ext>
                <a:ext uri="{C183D7F6-B498-43B3-948B-1728B52AA6E4}">
                  <adec:decorative xmlns:adec="http://schemas.microsoft.com/office/drawing/2017/decorative" val="1"/>
                </a:ext>
              </a:extLst>
            </p:cNvPr>
            <p:cNvSpPr/>
            <p:nvPr/>
          </p:nvSpPr>
          <p:spPr bwMode="auto">
            <a:xfrm>
              <a:off x="10327208" y="5401305"/>
              <a:ext cx="531292" cy="531292"/>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199" name="Oval 198">
              <a:extLst>
                <a:ext uri="{FF2B5EF4-FFF2-40B4-BE49-F238E27FC236}">
                  <a16:creationId xmlns:a16="http://schemas.microsoft.com/office/drawing/2014/main" id="{3FA4427E-2033-7FED-24EF-9BD9985D1059}"/>
                </a:ext>
                <a:ext uri="{C183D7F6-B498-43B3-948B-1728B52AA6E4}">
                  <adec:decorative xmlns:adec="http://schemas.microsoft.com/office/drawing/2017/decorative" val="1"/>
                </a:ext>
              </a:extLst>
            </p:cNvPr>
            <p:cNvSpPr/>
            <p:nvPr/>
          </p:nvSpPr>
          <p:spPr bwMode="auto">
            <a:xfrm>
              <a:off x="9028772" y="2054874"/>
              <a:ext cx="414337" cy="414337"/>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00" name="Oval 199">
              <a:extLst>
                <a:ext uri="{FF2B5EF4-FFF2-40B4-BE49-F238E27FC236}">
                  <a16:creationId xmlns:a16="http://schemas.microsoft.com/office/drawing/2014/main" id="{160074AF-01E1-0DC7-729C-F6BCD7B26915}"/>
                </a:ext>
                <a:ext uri="{C183D7F6-B498-43B3-948B-1728B52AA6E4}">
                  <adec:decorative xmlns:adec="http://schemas.microsoft.com/office/drawing/2017/decorative" val="1"/>
                </a:ext>
              </a:extLst>
            </p:cNvPr>
            <p:cNvSpPr/>
            <p:nvPr/>
          </p:nvSpPr>
          <p:spPr bwMode="auto">
            <a:xfrm>
              <a:off x="9015258" y="4047253"/>
              <a:ext cx="405685" cy="405685"/>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01" name="Oval 200">
              <a:extLst>
                <a:ext uri="{FF2B5EF4-FFF2-40B4-BE49-F238E27FC236}">
                  <a16:creationId xmlns:a16="http://schemas.microsoft.com/office/drawing/2014/main" id="{97F2E514-FC29-0638-AD58-20B675BD7D2F}"/>
                </a:ext>
                <a:ext uri="{C183D7F6-B498-43B3-948B-1728B52AA6E4}">
                  <adec:decorative xmlns:adec="http://schemas.microsoft.com/office/drawing/2017/decorative" val="1"/>
                </a:ext>
              </a:extLst>
            </p:cNvPr>
            <p:cNvSpPr/>
            <p:nvPr/>
          </p:nvSpPr>
          <p:spPr bwMode="auto">
            <a:xfrm>
              <a:off x="7238742" y="4047253"/>
              <a:ext cx="405685" cy="405685"/>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02" name="Oval 201">
              <a:extLst>
                <a:ext uri="{FF2B5EF4-FFF2-40B4-BE49-F238E27FC236}">
                  <a16:creationId xmlns:a16="http://schemas.microsoft.com/office/drawing/2014/main" id="{F42301F1-4288-5441-FCEF-820D33052760}"/>
                </a:ext>
                <a:ext uri="{C183D7F6-B498-43B3-948B-1728B52AA6E4}">
                  <adec:decorative xmlns:adec="http://schemas.microsoft.com/office/drawing/2017/decorative" val="1"/>
                </a:ext>
              </a:extLst>
            </p:cNvPr>
            <p:cNvSpPr/>
            <p:nvPr/>
          </p:nvSpPr>
          <p:spPr bwMode="auto">
            <a:xfrm>
              <a:off x="5462227" y="4047253"/>
              <a:ext cx="405685" cy="405685"/>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03" name="Oval 202">
              <a:extLst>
                <a:ext uri="{FF2B5EF4-FFF2-40B4-BE49-F238E27FC236}">
                  <a16:creationId xmlns:a16="http://schemas.microsoft.com/office/drawing/2014/main" id="{B9103A1E-103B-C24C-E5F6-AE5CB1F5F687}"/>
                </a:ext>
                <a:ext uri="{C183D7F6-B498-43B3-948B-1728B52AA6E4}">
                  <adec:decorative xmlns:adec="http://schemas.microsoft.com/office/drawing/2017/decorative" val="1"/>
                </a:ext>
              </a:extLst>
            </p:cNvPr>
            <p:cNvSpPr/>
            <p:nvPr/>
          </p:nvSpPr>
          <p:spPr bwMode="auto">
            <a:xfrm>
              <a:off x="3654419" y="4113364"/>
              <a:ext cx="405685" cy="405685"/>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09" name="Oval 208">
              <a:extLst>
                <a:ext uri="{FF2B5EF4-FFF2-40B4-BE49-F238E27FC236}">
                  <a16:creationId xmlns:a16="http://schemas.microsoft.com/office/drawing/2014/main" id="{1FA72A3C-F615-0A83-BC9C-DF4AE51565FE}"/>
                </a:ext>
                <a:ext uri="{C183D7F6-B498-43B3-948B-1728B52AA6E4}">
                  <adec:decorative xmlns:adec="http://schemas.microsoft.com/office/drawing/2017/decorative" val="1"/>
                </a:ext>
              </a:extLst>
            </p:cNvPr>
            <p:cNvSpPr/>
            <p:nvPr/>
          </p:nvSpPr>
          <p:spPr bwMode="auto">
            <a:xfrm>
              <a:off x="3126952"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10" name="Oval 209">
              <a:extLst>
                <a:ext uri="{FF2B5EF4-FFF2-40B4-BE49-F238E27FC236}">
                  <a16:creationId xmlns:a16="http://schemas.microsoft.com/office/drawing/2014/main" id="{9292DF6D-410D-7282-9D7D-108933DDEADB}"/>
                </a:ext>
                <a:ext uri="{C183D7F6-B498-43B3-948B-1728B52AA6E4}">
                  <adec:decorative xmlns:adec="http://schemas.microsoft.com/office/drawing/2017/decorative" val="1"/>
                </a:ext>
              </a:extLst>
            </p:cNvPr>
            <p:cNvSpPr/>
            <p:nvPr/>
          </p:nvSpPr>
          <p:spPr bwMode="auto">
            <a:xfrm>
              <a:off x="4259958"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11" name="Oval 210">
              <a:extLst>
                <a:ext uri="{FF2B5EF4-FFF2-40B4-BE49-F238E27FC236}">
                  <a16:creationId xmlns:a16="http://schemas.microsoft.com/office/drawing/2014/main" id="{E8A7C6D9-C2B9-896C-3EA4-9CA9EE61AE4A}"/>
                </a:ext>
                <a:ext uri="{C183D7F6-B498-43B3-948B-1728B52AA6E4}">
                  <adec:decorative xmlns:adec="http://schemas.microsoft.com/office/drawing/2017/decorative" val="1"/>
                </a:ext>
              </a:extLst>
            </p:cNvPr>
            <p:cNvSpPr/>
            <p:nvPr/>
          </p:nvSpPr>
          <p:spPr bwMode="auto">
            <a:xfrm>
              <a:off x="5392964"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12" name="Oval 211">
              <a:extLst>
                <a:ext uri="{FF2B5EF4-FFF2-40B4-BE49-F238E27FC236}">
                  <a16:creationId xmlns:a16="http://schemas.microsoft.com/office/drawing/2014/main" id="{3B64196B-6859-A359-3D5F-9F4B16D80D1D}"/>
                </a:ext>
                <a:ext uri="{C183D7F6-B498-43B3-948B-1728B52AA6E4}">
                  <adec:decorative xmlns:adec="http://schemas.microsoft.com/office/drawing/2017/decorative" val="1"/>
                </a:ext>
              </a:extLst>
            </p:cNvPr>
            <p:cNvSpPr/>
            <p:nvPr/>
          </p:nvSpPr>
          <p:spPr bwMode="auto">
            <a:xfrm>
              <a:off x="6525970"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13" name="Oval 212">
              <a:extLst>
                <a:ext uri="{FF2B5EF4-FFF2-40B4-BE49-F238E27FC236}">
                  <a16:creationId xmlns:a16="http://schemas.microsoft.com/office/drawing/2014/main" id="{2ADCEFFC-E336-3B2F-24BA-7F76D016A195}"/>
                </a:ext>
                <a:ext uri="{C183D7F6-B498-43B3-948B-1728B52AA6E4}">
                  <adec:decorative xmlns:adec="http://schemas.microsoft.com/office/drawing/2017/decorative" val="1"/>
                </a:ext>
              </a:extLst>
            </p:cNvPr>
            <p:cNvSpPr/>
            <p:nvPr/>
          </p:nvSpPr>
          <p:spPr bwMode="auto">
            <a:xfrm>
              <a:off x="7658976"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sp>
          <p:nvSpPr>
            <p:cNvPr id="214" name="Oval 213">
              <a:extLst>
                <a:ext uri="{FF2B5EF4-FFF2-40B4-BE49-F238E27FC236}">
                  <a16:creationId xmlns:a16="http://schemas.microsoft.com/office/drawing/2014/main" id="{11F9D91B-2081-9659-7B3A-8652F6918051}"/>
                </a:ext>
                <a:ext uri="{C183D7F6-B498-43B3-948B-1728B52AA6E4}">
                  <adec:decorative xmlns:adec="http://schemas.microsoft.com/office/drawing/2017/decorative" val="1"/>
                </a:ext>
              </a:extLst>
            </p:cNvPr>
            <p:cNvSpPr/>
            <p:nvPr/>
          </p:nvSpPr>
          <p:spPr bwMode="auto">
            <a:xfrm>
              <a:off x="8791984" y="5504014"/>
              <a:ext cx="580080" cy="580080"/>
            </a:xfrm>
            <a:prstGeom prst="ellipse">
              <a:avLst/>
            </a:prstGeom>
            <a:solidFill>
              <a:schemeClr val="bg1"/>
            </a:solidFill>
            <a:ln w="12700" cap="flat">
              <a:noFill/>
              <a:prstDash val="solid"/>
              <a:miter/>
            </a:ln>
            <a:effectLst>
              <a:outerShdw blurRad="152400" dist="38100" dir="8100000" algn="tr" rotWithShape="0">
                <a:prstClr val="black">
                  <a:alpha val="4000"/>
                </a:prstClr>
              </a:outerShdw>
            </a:effectLst>
          </p:spPr>
          <p:txBody>
            <a:bodyPr wrap="square" lIns="166348" tIns="110899" rIns="166348" bIns="110899" rtlCol="0" anchor="ctr">
              <a:noAutofit/>
            </a:bodyPr>
            <a:lstStyle/>
            <a:p>
              <a:pPr marL="0" marR="0" lvl="0" indent="0" algn="ctr" defTabSz="914400" rtl="0" eaLnBrk="1" fontAlgn="auto" latinLnBrk="0" hangingPunct="1">
                <a:lnSpc>
                  <a:spcPct val="100000"/>
                </a:lnSpc>
                <a:spcBef>
                  <a:spcPts val="0"/>
                </a:spcBef>
                <a:spcAft>
                  <a:spcPts val="243"/>
                </a:spcAft>
                <a:buClrTx/>
                <a:buSzTx/>
                <a:buFontTx/>
                <a:buNone/>
                <a:tabLst/>
                <a:defRPr/>
              </a:pPr>
              <a:endParaRPr kumimoji="0" lang="en-IN" sz="2183" b="0" i="0" u="none" strike="noStrike" kern="1200" cap="none" spc="0" normalizeH="0" baseline="0" noProof="0" err="1">
                <a:ln>
                  <a:noFill/>
                </a:ln>
                <a:solidFill>
                  <a:srgbClr val="BB1F81"/>
                </a:solidFill>
                <a:effectLst/>
                <a:uLnTx/>
                <a:uFillTx/>
                <a:latin typeface="Aptos"/>
                <a:ea typeface="+mn-ea"/>
                <a:cs typeface="+mn-cs"/>
              </a:endParaRPr>
            </a:p>
          </p:txBody>
        </p:sp>
      </p:grpSp>
      <p:sp>
        <p:nvSpPr>
          <p:cNvPr id="318" name="Title 317">
            <a:extLst>
              <a:ext uri="{FF2B5EF4-FFF2-40B4-BE49-F238E27FC236}">
                <a16:creationId xmlns:a16="http://schemas.microsoft.com/office/drawing/2014/main" id="{02CEB096-E606-446D-B742-4EDFEA718A71}"/>
              </a:ext>
            </a:extLst>
          </p:cNvPr>
          <p:cNvSpPr>
            <a:spLocks noGrp="1"/>
          </p:cNvSpPr>
          <p:nvPr>
            <p:ph type="title"/>
          </p:nvPr>
        </p:nvSpPr>
        <p:spPr/>
        <p:txBody>
          <a:bodyPr/>
          <a:lstStyle/>
          <a:p>
            <a:r>
              <a:rPr lang="en-US" b="0">
                <a:ea typeface="+mj-ea"/>
                <a:cs typeface="+mj-cs"/>
              </a:rPr>
              <a:t>Teams Phone overview</a:t>
            </a:r>
          </a:p>
        </p:txBody>
      </p:sp>
      <p:sp>
        <p:nvSpPr>
          <p:cNvPr id="40" name="Rectangle 39">
            <a:extLst>
              <a:ext uri="{FF2B5EF4-FFF2-40B4-BE49-F238E27FC236}">
                <a16:creationId xmlns:a16="http://schemas.microsoft.com/office/drawing/2014/main" id="{1C77C795-73B1-00F9-EB44-8BFE38AA361E}"/>
              </a:ext>
            </a:extLst>
          </p:cNvPr>
          <p:cNvSpPr/>
          <p:nvPr/>
        </p:nvSpPr>
        <p:spPr>
          <a:xfrm>
            <a:off x="588963" y="1654135"/>
            <a:ext cx="1825103" cy="492443"/>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B5FC7"/>
                </a:solidFill>
                <a:effectLst/>
                <a:uLnTx/>
                <a:uFillTx/>
                <a:latin typeface="Segoe Sans Display Semibold"/>
                <a:ea typeface="+mn-ea"/>
                <a:cs typeface="+mn-cs"/>
              </a:rPr>
              <a:t>Core call control and infrastructure</a:t>
            </a:r>
          </a:p>
        </p:txBody>
      </p:sp>
      <p:sp>
        <p:nvSpPr>
          <p:cNvPr id="42" name="Rectangle 41">
            <a:extLst>
              <a:ext uri="{FF2B5EF4-FFF2-40B4-BE49-F238E27FC236}">
                <a16:creationId xmlns:a16="http://schemas.microsoft.com/office/drawing/2014/main" id="{38598EF9-32A1-2AAD-960F-C308B4C0A922}"/>
              </a:ext>
            </a:extLst>
          </p:cNvPr>
          <p:cNvSpPr>
            <a:spLocks/>
          </p:cNvSpPr>
          <p:nvPr/>
        </p:nvSpPr>
        <p:spPr>
          <a:xfrm>
            <a:off x="3047999" y="1280066"/>
            <a:ext cx="6381751" cy="1113883"/>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t>Teams Phone</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Cloud-based phone system</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Enables Voice over IP audio and video calls and PSTN calls when set up with a calling plan</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Supports shared calling</a:t>
            </a:r>
            <a:endParaRPr kumimoji="0" lang="en-US" sz="1200" b="0" i="1" u="none" strike="noStrike" kern="1200" cap="none" spc="0" normalizeH="0" baseline="30000" noProof="0">
              <a:ln>
                <a:noFill/>
              </a:ln>
              <a:solidFill>
                <a:srgbClr val="000000"/>
              </a:solidFill>
              <a:effectLst/>
              <a:uLnTx/>
              <a:uFillTx/>
              <a:latin typeface="Segoe Sans Text"/>
              <a:ea typeface="+mn-ea"/>
              <a:cs typeface="+mn-cs"/>
            </a:endParaRPr>
          </a:p>
        </p:txBody>
      </p:sp>
      <p:sp>
        <p:nvSpPr>
          <p:cNvPr id="430" name="Graphic 73" descr="Icon of a cloud ">
            <a:extLst>
              <a:ext uri="{FF2B5EF4-FFF2-40B4-BE49-F238E27FC236}">
                <a16:creationId xmlns:a16="http://schemas.microsoft.com/office/drawing/2014/main" id="{E71BFDB8-190C-F95A-F57C-5678C7C5CA99}"/>
              </a:ext>
            </a:extLst>
          </p:cNvPr>
          <p:cNvSpPr/>
          <p:nvPr/>
        </p:nvSpPr>
        <p:spPr>
          <a:xfrm>
            <a:off x="9090391" y="2166876"/>
            <a:ext cx="291099" cy="190333"/>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3" name="TextBox 42">
            <a:extLst>
              <a:ext uri="{FF2B5EF4-FFF2-40B4-BE49-F238E27FC236}">
                <a16:creationId xmlns:a16="http://schemas.microsoft.com/office/drawing/2014/main" id="{8690F642-306A-9927-0607-146970752A34}"/>
              </a:ext>
            </a:extLst>
          </p:cNvPr>
          <p:cNvSpPr txBox="1"/>
          <p:nvPr/>
        </p:nvSpPr>
        <p:spPr>
          <a:xfrm>
            <a:off x="588963" y="3405375"/>
            <a:ext cx="1825103" cy="492443"/>
          </a:xfrm>
          <a:prstGeom prst="rect">
            <a:avLst/>
          </a:prstGeom>
        </p:spPr>
        <p:txBody>
          <a:bodyPr wrap="square" lIns="0" tIns="0" rIns="0" bIns="0" anchor="ctr" anchorCtr="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5C5AD4"/>
                </a:solidFill>
                <a:effectLst/>
                <a:uLnTx/>
                <a:uFillTx/>
                <a:latin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B5FC7"/>
                </a:solidFill>
                <a:effectLst/>
                <a:uLnTx/>
                <a:uFillTx/>
                <a:latin typeface="Segoe Sans Display Semibold"/>
                <a:ea typeface="+mn-ea"/>
                <a:cs typeface="+mn-cs"/>
              </a:rPr>
              <a:t>Connectivity options</a:t>
            </a:r>
          </a:p>
        </p:txBody>
      </p:sp>
      <p:sp>
        <p:nvSpPr>
          <p:cNvPr id="44" name="Rectangle 43">
            <a:extLst>
              <a:ext uri="{FF2B5EF4-FFF2-40B4-BE49-F238E27FC236}">
                <a16:creationId xmlns:a16="http://schemas.microsoft.com/office/drawing/2014/main" id="{0BF6D2AB-690B-E928-CAF0-C802350E26BE}"/>
              </a:ext>
            </a:extLst>
          </p:cNvPr>
          <p:cNvSpPr>
            <a:spLocks/>
          </p:cNvSpPr>
          <p:nvPr/>
        </p:nvSpPr>
        <p:spPr>
          <a:xfrm>
            <a:off x="3023479" y="2899868"/>
            <a:ext cx="1023514" cy="150345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t>Microsoft Teams Calling Plans</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Microsoft is </a:t>
            </a:r>
            <a:br>
              <a:rPr kumimoji="0" lang="en-US" sz="1200" b="0" i="0" u="none" strike="noStrike" kern="1200" cap="none" spc="0" normalizeH="0" baseline="0" noProof="0">
                <a:ln>
                  <a:noFill/>
                </a:ln>
                <a:solidFill>
                  <a:srgbClr val="000000"/>
                </a:solidFill>
                <a:effectLst/>
                <a:uLnTx/>
                <a:uFillTx/>
                <a:latin typeface="Segoe Sans Text"/>
                <a:ea typeface="+mn-ea"/>
                <a:cs typeface="+mn-cs"/>
              </a:rPr>
            </a:br>
            <a:r>
              <a:rPr kumimoji="0" lang="en-US" sz="1200" b="0" i="0" u="none" strike="noStrike" kern="1200" cap="none" spc="0" normalizeH="0" baseline="0" noProof="0">
                <a:ln>
                  <a:noFill/>
                </a:ln>
                <a:solidFill>
                  <a:srgbClr val="000000"/>
                </a:solidFill>
                <a:effectLst/>
                <a:uLnTx/>
                <a:uFillTx/>
                <a:latin typeface="Segoe Sans Text"/>
                <a:ea typeface="+mn-ea"/>
                <a:cs typeface="+mn-cs"/>
              </a:rPr>
              <a:t>your operator</a:t>
            </a:r>
          </a:p>
        </p:txBody>
      </p:sp>
      <p:sp>
        <p:nvSpPr>
          <p:cNvPr id="228" name="Graphic 226" descr="Icon of a phone call">
            <a:extLst>
              <a:ext uri="{FF2B5EF4-FFF2-40B4-BE49-F238E27FC236}">
                <a16:creationId xmlns:a16="http://schemas.microsoft.com/office/drawing/2014/main" id="{AF58A936-2267-8D91-0705-CBBBA6372013}"/>
              </a:ext>
            </a:extLst>
          </p:cNvPr>
          <p:cNvSpPr/>
          <p:nvPr/>
        </p:nvSpPr>
        <p:spPr>
          <a:xfrm>
            <a:off x="3768791" y="4200019"/>
            <a:ext cx="176940" cy="232376"/>
          </a:xfrm>
          <a:custGeom>
            <a:avLst/>
            <a:gdLst>
              <a:gd name="connsiteX0" fmla="*/ 26736 w 145748"/>
              <a:gd name="connsiteY0" fmla="*/ 4469 h 191413"/>
              <a:gd name="connsiteX1" fmla="*/ 37852 w 145748"/>
              <a:gd name="connsiteY1" fmla="*/ 1119 h 191413"/>
              <a:gd name="connsiteX2" fmla="*/ 69302 w 145748"/>
              <a:gd name="connsiteY2" fmla="*/ 15458 h 191413"/>
              <a:gd name="connsiteX3" fmla="*/ 77891 w 145748"/>
              <a:gd name="connsiteY3" fmla="*/ 34562 h 191413"/>
              <a:gd name="connsiteX4" fmla="*/ 71864 w 145748"/>
              <a:gd name="connsiteY4" fmla="*/ 64459 h 191413"/>
              <a:gd name="connsiteX5" fmla="*/ 57631 w 145748"/>
              <a:gd name="connsiteY5" fmla="*/ 77732 h 191413"/>
              <a:gd name="connsiteX6" fmla="*/ 56888 w 145748"/>
              <a:gd name="connsiteY6" fmla="*/ 79210 h 191413"/>
              <a:gd name="connsiteX7" fmla="*/ 64938 w 145748"/>
              <a:gd name="connsiteY7" fmla="*/ 100591 h 191413"/>
              <a:gd name="connsiteX8" fmla="*/ 76432 w 145748"/>
              <a:gd name="connsiteY8" fmla="*/ 116187 h 191413"/>
              <a:gd name="connsiteX9" fmla="*/ 80549 w 145748"/>
              <a:gd name="connsiteY9" fmla="*/ 118513 h 191413"/>
              <a:gd name="connsiteX10" fmla="*/ 99697 w 145748"/>
              <a:gd name="connsiteY10" fmla="*/ 112659 h 191413"/>
              <a:gd name="connsiteX11" fmla="*/ 128597 w 145748"/>
              <a:gd name="connsiteY11" fmla="*/ 122381 h 191413"/>
              <a:gd name="connsiteX12" fmla="*/ 140796 w 145748"/>
              <a:gd name="connsiteY12" fmla="*/ 139288 h 191413"/>
              <a:gd name="connsiteX13" fmla="*/ 137566 w 145748"/>
              <a:gd name="connsiteY13" fmla="*/ 173633 h 191413"/>
              <a:gd name="connsiteX14" fmla="*/ 129123 w 145748"/>
              <a:gd name="connsiteY14" fmla="*/ 181628 h 191413"/>
              <a:gd name="connsiteX15" fmla="*/ 94959 w 145748"/>
              <a:gd name="connsiteY15" fmla="*/ 190098 h 191413"/>
              <a:gd name="connsiteX16" fmla="*/ 24138 w 145748"/>
              <a:gd name="connsiteY16" fmla="*/ 124148 h 191413"/>
              <a:gd name="connsiteX17" fmla="*/ 2462 w 145748"/>
              <a:gd name="connsiteY17" fmla="*/ 29730 h 191413"/>
              <a:gd name="connsiteX18" fmla="*/ 26736 w 145748"/>
              <a:gd name="connsiteY18" fmla="*/ 4469 h 191413"/>
              <a:gd name="connsiteX19" fmla="*/ 30860 w 145748"/>
              <a:gd name="connsiteY19" fmla="*/ 18149 h 191413"/>
              <a:gd name="connsiteX20" fmla="*/ 16295 w 145748"/>
              <a:gd name="connsiteY20" fmla="*/ 33305 h 191413"/>
              <a:gd name="connsiteX21" fmla="*/ 36512 w 145748"/>
              <a:gd name="connsiteY21" fmla="*/ 117004 h 191413"/>
              <a:gd name="connsiteX22" fmla="*/ 98801 w 145748"/>
              <a:gd name="connsiteY22" fmla="*/ 176336 h 191413"/>
              <a:gd name="connsiteX23" fmla="*/ 119299 w 145748"/>
              <a:gd name="connsiteY23" fmla="*/ 171255 h 191413"/>
              <a:gd name="connsiteX24" fmla="*/ 127741 w 145748"/>
              <a:gd name="connsiteY24" fmla="*/ 163259 h 191413"/>
              <a:gd name="connsiteX25" fmla="*/ 129209 w 145748"/>
              <a:gd name="connsiteY25" fmla="*/ 147648 h 191413"/>
              <a:gd name="connsiteX26" fmla="*/ 117011 w 145748"/>
              <a:gd name="connsiteY26" fmla="*/ 130741 h 191413"/>
              <a:gd name="connsiteX27" fmla="*/ 103874 w 145748"/>
              <a:gd name="connsiteY27" fmla="*/ 126322 h 191413"/>
              <a:gd name="connsiteX28" fmla="*/ 84678 w 145748"/>
              <a:gd name="connsiteY28" fmla="*/ 132191 h 191413"/>
              <a:gd name="connsiteX29" fmla="*/ 52565 w 145748"/>
              <a:gd name="connsiteY29" fmla="*/ 107735 h 191413"/>
              <a:gd name="connsiteX30" fmla="*/ 42689 w 145748"/>
              <a:gd name="connsiteY30" fmla="*/ 77624 h 191413"/>
              <a:gd name="connsiteX31" fmla="*/ 47887 w 145748"/>
              <a:gd name="connsiteY31" fmla="*/ 67283 h 191413"/>
              <a:gd name="connsiteX32" fmla="*/ 62120 w 145748"/>
              <a:gd name="connsiteY32" fmla="*/ 54010 h 191413"/>
              <a:gd name="connsiteX33" fmla="*/ 64859 w 145748"/>
              <a:gd name="connsiteY33" fmla="*/ 40421 h 191413"/>
              <a:gd name="connsiteX34" fmla="*/ 56271 w 145748"/>
              <a:gd name="connsiteY34" fmla="*/ 21316 h 191413"/>
              <a:gd name="connsiteX35" fmla="*/ 41975 w 145748"/>
              <a:gd name="connsiteY35" fmla="*/ 14798 h 191413"/>
              <a:gd name="connsiteX36" fmla="*/ 30860 w 145748"/>
              <a:gd name="connsiteY36" fmla="*/ 18149 h 19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748" h="191413">
                <a:moveTo>
                  <a:pt x="26736" y="4469"/>
                </a:moveTo>
                <a:lnTo>
                  <a:pt x="37852" y="1119"/>
                </a:lnTo>
                <a:cubicBezTo>
                  <a:pt x="50449" y="-2678"/>
                  <a:pt x="63908" y="3458"/>
                  <a:pt x="69302" y="15458"/>
                </a:cubicBezTo>
                <a:lnTo>
                  <a:pt x="77891" y="34562"/>
                </a:lnTo>
                <a:cubicBezTo>
                  <a:pt x="82488" y="44791"/>
                  <a:pt x="80065" y="56811"/>
                  <a:pt x="71864" y="64459"/>
                </a:cubicBezTo>
                <a:lnTo>
                  <a:pt x="57631" y="77732"/>
                </a:lnTo>
                <a:cubicBezTo>
                  <a:pt x="57215" y="78120"/>
                  <a:pt x="56951" y="78644"/>
                  <a:pt x="56888" y="79210"/>
                </a:cubicBezTo>
                <a:cubicBezTo>
                  <a:pt x="56466" y="82992"/>
                  <a:pt x="59030" y="90359"/>
                  <a:pt x="64938" y="100591"/>
                </a:cubicBezTo>
                <a:cubicBezTo>
                  <a:pt x="69234" y="108033"/>
                  <a:pt x="73122" y="113251"/>
                  <a:pt x="76432" y="116187"/>
                </a:cubicBezTo>
                <a:cubicBezTo>
                  <a:pt x="78738" y="118232"/>
                  <a:pt x="80008" y="118674"/>
                  <a:pt x="80549" y="118513"/>
                </a:cubicBezTo>
                <a:lnTo>
                  <a:pt x="99697" y="112659"/>
                </a:lnTo>
                <a:cubicBezTo>
                  <a:pt x="110418" y="109381"/>
                  <a:pt x="122037" y="113289"/>
                  <a:pt x="128597" y="122381"/>
                </a:cubicBezTo>
                <a:lnTo>
                  <a:pt x="140796" y="139288"/>
                </a:lnTo>
                <a:cubicBezTo>
                  <a:pt x="148474" y="149929"/>
                  <a:pt x="147094" y="164610"/>
                  <a:pt x="137566" y="173633"/>
                </a:cubicBezTo>
                <a:lnTo>
                  <a:pt x="129123" y="181628"/>
                </a:lnTo>
                <a:cubicBezTo>
                  <a:pt x="120013" y="190256"/>
                  <a:pt x="107044" y="193471"/>
                  <a:pt x="94959" y="190098"/>
                </a:cubicBezTo>
                <a:cubicBezTo>
                  <a:pt x="68727" y="182776"/>
                  <a:pt x="45207" y="160638"/>
                  <a:pt x="24138" y="124148"/>
                </a:cubicBezTo>
                <a:cubicBezTo>
                  <a:pt x="3041" y="87606"/>
                  <a:pt x="-4362" y="56131"/>
                  <a:pt x="2462" y="29730"/>
                </a:cubicBezTo>
                <a:cubicBezTo>
                  <a:pt x="5585" y="17647"/>
                  <a:pt x="14788" y="8071"/>
                  <a:pt x="26736" y="4469"/>
                </a:cubicBezTo>
                <a:close/>
                <a:moveTo>
                  <a:pt x="30860" y="18149"/>
                </a:moveTo>
                <a:cubicBezTo>
                  <a:pt x="23690" y="20310"/>
                  <a:pt x="18169" y="26056"/>
                  <a:pt x="16295" y="33305"/>
                </a:cubicBezTo>
                <a:cubicBezTo>
                  <a:pt x="10555" y="55513"/>
                  <a:pt x="17116" y="83410"/>
                  <a:pt x="36512" y="117004"/>
                </a:cubicBezTo>
                <a:cubicBezTo>
                  <a:pt x="55881" y="150552"/>
                  <a:pt x="76730" y="170176"/>
                  <a:pt x="98801" y="176336"/>
                </a:cubicBezTo>
                <a:cubicBezTo>
                  <a:pt x="106051" y="178360"/>
                  <a:pt x="113832" y="176431"/>
                  <a:pt x="119299" y="171255"/>
                </a:cubicBezTo>
                <a:lnTo>
                  <a:pt x="127741" y="163259"/>
                </a:lnTo>
                <a:cubicBezTo>
                  <a:pt x="132072" y="159158"/>
                  <a:pt x="132699" y="152485"/>
                  <a:pt x="129209" y="147648"/>
                </a:cubicBezTo>
                <a:lnTo>
                  <a:pt x="117011" y="130741"/>
                </a:lnTo>
                <a:cubicBezTo>
                  <a:pt x="114028" y="126609"/>
                  <a:pt x="108748" y="124832"/>
                  <a:pt x="103874" y="126322"/>
                </a:cubicBezTo>
                <a:lnTo>
                  <a:pt x="84678" y="132191"/>
                </a:lnTo>
                <a:cubicBezTo>
                  <a:pt x="73537" y="135512"/>
                  <a:pt x="63424" y="126544"/>
                  <a:pt x="52565" y="107735"/>
                </a:cubicBezTo>
                <a:cubicBezTo>
                  <a:pt x="45247" y="95060"/>
                  <a:pt x="41836" y="85262"/>
                  <a:pt x="42689" y="77624"/>
                </a:cubicBezTo>
                <a:cubicBezTo>
                  <a:pt x="43131" y="73666"/>
                  <a:pt x="44975" y="69998"/>
                  <a:pt x="47887" y="67283"/>
                </a:cubicBezTo>
                <a:lnTo>
                  <a:pt x="62120" y="54010"/>
                </a:lnTo>
                <a:cubicBezTo>
                  <a:pt x="65848" y="50534"/>
                  <a:pt x="66949" y="45070"/>
                  <a:pt x="64859" y="40421"/>
                </a:cubicBezTo>
                <a:lnTo>
                  <a:pt x="56271" y="21316"/>
                </a:lnTo>
                <a:cubicBezTo>
                  <a:pt x="53819" y="15862"/>
                  <a:pt x="47701" y="13072"/>
                  <a:pt x="41975" y="14798"/>
                </a:cubicBezTo>
                <a:lnTo>
                  <a:pt x="30860" y="18149"/>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5" name="Rectangle 44">
            <a:extLst>
              <a:ext uri="{FF2B5EF4-FFF2-40B4-BE49-F238E27FC236}">
                <a16:creationId xmlns:a16="http://schemas.microsoft.com/office/drawing/2014/main" id="{F34FC5D4-5753-145D-83B4-1BCDE3ED7D72}"/>
              </a:ext>
            </a:extLst>
          </p:cNvPr>
          <p:cNvSpPr/>
          <p:nvPr/>
        </p:nvSpPr>
        <p:spPr>
          <a:xfrm>
            <a:off x="5761853" y="2802957"/>
            <a:ext cx="2263633" cy="246221"/>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34258E"/>
                </a:solidFill>
                <a:effectLst/>
                <a:uLnTx/>
                <a:uFillTx/>
                <a:latin typeface="Segoe Sans Display Semibold"/>
                <a:ea typeface="+mn-ea"/>
                <a:cs typeface="+mn-cs"/>
              </a:rPr>
              <a:t>Third-party calling plans</a:t>
            </a:r>
          </a:p>
        </p:txBody>
      </p:sp>
      <p:sp>
        <p:nvSpPr>
          <p:cNvPr id="46" name="Rectangle: Rounded Corners 45">
            <a:extLst>
              <a:ext uri="{FF2B5EF4-FFF2-40B4-BE49-F238E27FC236}">
                <a16:creationId xmlns:a16="http://schemas.microsoft.com/office/drawing/2014/main" id="{F903E65F-1014-5B8D-70FD-E1FE007FE0E3}"/>
              </a:ext>
            </a:extLst>
          </p:cNvPr>
          <p:cNvSpPr>
            <a:spLocks/>
          </p:cNvSpPr>
          <p:nvPr/>
        </p:nvSpPr>
        <p:spPr>
          <a:xfrm>
            <a:off x="4280698" y="3140870"/>
            <a:ext cx="1658470" cy="1383324"/>
          </a:xfrm>
          <a:prstGeom prst="roundRect">
            <a:avLst>
              <a:gd name="adj" fmla="val 4076"/>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Operator Connect</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Seamless integration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with qualified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operators</a:t>
            </a:r>
          </a:p>
        </p:txBody>
      </p:sp>
      <p:sp>
        <p:nvSpPr>
          <p:cNvPr id="229" name="Freeform: Shape 228" descr="Icon of a communication tower with signal lines">
            <a:extLst>
              <a:ext uri="{FF2B5EF4-FFF2-40B4-BE49-F238E27FC236}">
                <a16:creationId xmlns:a16="http://schemas.microsoft.com/office/drawing/2014/main" id="{1381C94E-8243-E2F8-AD1E-02D712A8674F}"/>
              </a:ext>
            </a:extLst>
          </p:cNvPr>
          <p:cNvSpPr>
            <a:spLocks noChangeAspect="1"/>
          </p:cNvSpPr>
          <p:nvPr/>
        </p:nvSpPr>
        <p:spPr>
          <a:xfrm>
            <a:off x="5572308" y="4122658"/>
            <a:ext cx="185522" cy="254875"/>
          </a:xfrm>
          <a:custGeom>
            <a:avLst/>
            <a:gdLst>
              <a:gd name="connsiteX0" fmla="*/ 121239 w 322747"/>
              <a:gd name="connsiteY0" fmla="*/ 261934 h 443400"/>
              <a:gd name="connsiteX1" fmla="*/ 98736 w 322747"/>
              <a:gd name="connsiteY1" fmla="*/ 326860 h 443400"/>
              <a:gd name="connsiteX2" fmla="*/ 224011 w 322747"/>
              <a:gd name="connsiteY2" fmla="*/ 326860 h 443400"/>
              <a:gd name="connsiteX3" fmla="*/ 201507 w 322747"/>
              <a:gd name="connsiteY3" fmla="*/ 261934 h 443400"/>
              <a:gd name="connsiteX4" fmla="*/ 167195 w 322747"/>
              <a:gd name="connsiteY4" fmla="*/ 162719 h 443400"/>
              <a:gd name="connsiteX5" fmla="*/ 161346 w 322747"/>
              <a:gd name="connsiteY5" fmla="*/ 165145 h 443400"/>
              <a:gd name="connsiteX6" fmla="*/ 155553 w 322747"/>
              <a:gd name="connsiteY6" fmla="*/ 162746 h 443400"/>
              <a:gd name="connsiteX7" fmla="*/ 155562 w 322747"/>
              <a:gd name="connsiteY7" fmla="*/ 162909 h 443400"/>
              <a:gd name="connsiteX8" fmla="*/ 129333 w 322747"/>
              <a:gd name="connsiteY8" fmla="*/ 238583 h 443400"/>
              <a:gd name="connsiteX9" fmla="*/ 193413 w 322747"/>
              <a:gd name="connsiteY9" fmla="*/ 238583 h 443400"/>
              <a:gd name="connsiteX10" fmla="*/ 167184 w 322747"/>
              <a:gd name="connsiteY10" fmla="*/ 162909 h 443400"/>
              <a:gd name="connsiteX11" fmla="*/ 161346 w 322747"/>
              <a:gd name="connsiteY11" fmla="*/ 88108 h 443400"/>
              <a:gd name="connsiteX12" fmla="*/ 131721 w 322747"/>
              <a:gd name="connsiteY12" fmla="*/ 117733 h 443400"/>
              <a:gd name="connsiteX13" fmla="*/ 161346 w 322747"/>
              <a:gd name="connsiteY13" fmla="*/ 147359 h 443400"/>
              <a:gd name="connsiteX14" fmla="*/ 190972 w 322747"/>
              <a:gd name="connsiteY14" fmla="*/ 117733 h 443400"/>
              <a:gd name="connsiteX15" fmla="*/ 161346 w 322747"/>
              <a:gd name="connsiteY15" fmla="*/ 88108 h 443400"/>
              <a:gd name="connsiteX16" fmla="*/ 161346 w 322747"/>
              <a:gd name="connsiteY16" fmla="*/ 70321 h 443400"/>
              <a:gd name="connsiteX17" fmla="*/ 208759 w 322747"/>
              <a:gd name="connsiteY17" fmla="*/ 117733 h 443400"/>
              <a:gd name="connsiteX18" fmla="*/ 194873 w 322747"/>
              <a:gd name="connsiteY18" fmla="*/ 151239 h 443400"/>
              <a:gd name="connsiteX19" fmla="*/ 187436 w 322747"/>
              <a:gd name="connsiteY19" fmla="*/ 154324 h 443400"/>
              <a:gd name="connsiteX20" fmla="*/ 189281 w 322747"/>
              <a:gd name="connsiteY20" fmla="*/ 155216 h 443400"/>
              <a:gd name="connsiteX21" fmla="*/ 283777 w 322747"/>
              <a:gd name="connsiteY21" fmla="*/ 427850 h 443400"/>
              <a:gd name="connsiteX22" fmla="*/ 276576 w 322747"/>
              <a:gd name="connsiteY22" fmla="*/ 442745 h 443400"/>
              <a:gd name="connsiteX23" fmla="*/ 261681 w 322747"/>
              <a:gd name="connsiteY23" fmla="*/ 435543 h 443400"/>
              <a:gd name="connsiteX24" fmla="*/ 232104 w 322747"/>
              <a:gd name="connsiteY24" fmla="*/ 350211 h 443400"/>
              <a:gd name="connsiteX25" fmla="*/ 90642 w 322747"/>
              <a:gd name="connsiteY25" fmla="*/ 350211 h 443400"/>
              <a:gd name="connsiteX26" fmla="*/ 61066 w 322747"/>
              <a:gd name="connsiteY26" fmla="*/ 435543 h 443400"/>
              <a:gd name="connsiteX27" fmla="*/ 46171 w 322747"/>
              <a:gd name="connsiteY27" fmla="*/ 442745 h 443400"/>
              <a:gd name="connsiteX28" fmla="*/ 38969 w 322747"/>
              <a:gd name="connsiteY28" fmla="*/ 427850 h 443400"/>
              <a:gd name="connsiteX29" fmla="*/ 133466 w 322747"/>
              <a:gd name="connsiteY29" fmla="*/ 155216 h 443400"/>
              <a:gd name="connsiteX30" fmla="*/ 135268 w 322747"/>
              <a:gd name="connsiteY30" fmla="*/ 154345 h 443400"/>
              <a:gd name="connsiteX31" fmla="*/ 127820 w 322747"/>
              <a:gd name="connsiteY31" fmla="*/ 151260 h 443400"/>
              <a:gd name="connsiteX32" fmla="*/ 113934 w 322747"/>
              <a:gd name="connsiteY32" fmla="*/ 117733 h 443400"/>
              <a:gd name="connsiteX33" fmla="*/ 161346 w 322747"/>
              <a:gd name="connsiteY33" fmla="*/ 70321 h 443400"/>
              <a:gd name="connsiteX34" fmla="*/ 216942 w 322747"/>
              <a:gd name="connsiteY34" fmla="*/ 44733 h 443400"/>
              <a:gd name="connsiteX35" fmla="*/ 234564 w 322747"/>
              <a:gd name="connsiteY35" fmla="*/ 44733 h 443400"/>
              <a:gd name="connsiteX36" fmla="*/ 234564 w 322747"/>
              <a:gd name="connsiteY36" fmla="*/ 191062 h 443400"/>
              <a:gd name="connsiteX37" fmla="*/ 216287 w 322747"/>
              <a:gd name="connsiteY37" fmla="*/ 191390 h 443400"/>
              <a:gd name="connsiteX38" fmla="*/ 215959 w 322747"/>
              <a:gd name="connsiteY38" fmla="*/ 173112 h 443400"/>
              <a:gd name="connsiteX39" fmla="*/ 216287 w 322747"/>
              <a:gd name="connsiteY39" fmla="*/ 172785 h 443400"/>
              <a:gd name="connsiteX40" fmla="*/ 216287 w 322747"/>
              <a:gd name="connsiteY40" fmla="*/ 63011 h 443400"/>
              <a:gd name="connsiteX41" fmla="*/ 216942 w 322747"/>
              <a:gd name="connsiteY41" fmla="*/ 44733 h 443400"/>
              <a:gd name="connsiteX42" fmla="*/ 97395 w 322747"/>
              <a:gd name="connsiteY42" fmla="*/ 40968 h 443400"/>
              <a:gd name="connsiteX43" fmla="*/ 106513 w 322747"/>
              <a:gd name="connsiteY43" fmla="*/ 44733 h 443400"/>
              <a:gd name="connsiteX44" fmla="*/ 106513 w 322747"/>
              <a:gd name="connsiteY44" fmla="*/ 63010 h 443400"/>
              <a:gd name="connsiteX45" fmla="*/ 106513 w 322747"/>
              <a:gd name="connsiteY45" fmla="*/ 172784 h 443400"/>
              <a:gd name="connsiteX46" fmla="*/ 105859 w 322747"/>
              <a:gd name="connsiteY46" fmla="*/ 191062 h 443400"/>
              <a:gd name="connsiteX47" fmla="*/ 88236 w 322747"/>
              <a:gd name="connsiteY47" fmla="*/ 191062 h 443400"/>
              <a:gd name="connsiteX48" fmla="*/ 88236 w 322747"/>
              <a:gd name="connsiteY48" fmla="*/ 44733 h 443400"/>
              <a:gd name="connsiteX49" fmla="*/ 97395 w 322747"/>
              <a:gd name="connsiteY49" fmla="*/ 40968 h 443400"/>
              <a:gd name="connsiteX50" fmla="*/ 47261 w 322747"/>
              <a:gd name="connsiteY50" fmla="*/ 3868 h 443400"/>
              <a:gd name="connsiteX51" fmla="*/ 64393 w 322747"/>
              <a:gd name="connsiteY51" fmla="*/ 3868 h 443400"/>
              <a:gd name="connsiteX52" fmla="*/ 64393 w 322747"/>
              <a:gd name="connsiteY52" fmla="*/ 20945 h 443400"/>
              <a:gd name="connsiteX53" fmla="*/ 64393 w 322747"/>
              <a:gd name="connsiteY53" fmla="*/ 214959 h 443400"/>
              <a:gd name="connsiteX54" fmla="*/ 64066 w 322747"/>
              <a:gd name="connsiteY54" fmla="*/ 232091 h 443400"/>
              <a:gd name="connsiteX55" fmla="*/ 47261 w 322747"/>
              <a:gd name="connsiteY55" fmla="*/ 232091 h 443400"/>
              <a:gd name="connsiteX56" fmla="*/ 47261 w 322747"/>
              <a:gd name="connsiteY56" fmla="*/ 3868 h 443400"/>
              <a:gd name="connsiteX57" fmla="*/ 274885 w 322747"/>
              <a:gd name="connsiteY57" fmla="*/ 3267 h 443400"/>
              <a:gd name="connsiteX58" fmla="*/ 275485 w 322747"/>
              <a:gd name="connsiteY58" fmla="*/ 3868 h 443400"/>
              <a:gd name="connsiteX59" fmla="*/ 275485 w 322747"/>
              <a:gd name="connsiteY59" fmla="*/ 3813 h 443400"/>
              <a:gd name="connsiteX60" fmla="*/ 275485 w 322747"/>
              <a:gd name="connsiteY60" fmla="*/ 232090 h 443400"/>
              <a:gd name="connsiteX61" fmla="*/ 258353 w 322747"/>
              <a:gd name="connsiteY61" fmla="*/ 231490 h 443400"/>
              <a:gd name="connsiteX62" fmla="*/ 258353 w 322747"/>
              <a:gd name="connsiteY62" fmla="*/ 215013 h 443400"/>
              <a:gd name="connsiteX63" fmla="*/ 258353 w 322747"/>
              <a:gd name="connsiteY63" fmla="*/ 21000 h 443400"/>
              <a:gd name="connsiteX64" fmla="*/ 257753 w 322747"/>
              <a:gd name="connsiteY64" fmla="*/ 3868 h 443400"/>
              <a:gd name="connsiteX65" fmla="*/ 274885 w 322747"/>
              <a:gd name="connsiteY65" fmla="*/ 3267 h 4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22747" h="443400">
                <a:moveTo>
                  <a:pt x="121239" y="261934"/>
                </a:moveTo>
                <a:lnTo>
                  <a:pt x="98736" y="326860"/>
                </a:lnTo>
                <a:lnTo>
                  <a:pt x="224011" y="326860"/>
                </a:lnTo>
                <a:lnTo>
                  <a:pt x="201507" y="261934"/>
                </a:lnTo>
                <a:close/>
                <a:moveTo>
                  <a:pt x="167195" y="162719"/>
                </a:moveTo>
                <a:lnTo>
                  <a:pt x="161346" y="165145"/>
                </a:lnTo>
                <a:lnTo>
                  <a:pt x="155553" y="162746"/>
                </a:lnTo>
                <a:lnTo>
                  <a:pt x="155562" y="162909"/>
                </a:lnTo>
                <a:lnTo>
                  <a:pt x="129333" y="238583"/>
                </a:lnTo>
                <a:lnTo>
                  <a:pt x="193413" y="238583"/>
                </a:lnTo>
                <a:lnTo>
                  <a:pt x="167184" y="162909"/>
                </a:lnTo>
                <a:close/>
                <a:moveTo>
                  <a:pt x="161346" y="88108"/>
                </a:moveTo>
                <a:cubicBezTo>
                  <a:pt x="144978" y="88108"/>
                  <a:pt x="131721" y="101365"/>
                  <a:pt x="131721" y="117733"/>
                </a:cubicBezTo>
                <a:cubicBezTo>
                  <a:pt x="131721" y="134101"/>
                  <a:pt x="145033" y="147359"/>
                  <a:pt x="161346" y="147359"/>
                </a:cubicBezTo>
                <a:cubicBezTo>
                  <a:pt x="177714" y="147359"/>
                  <a:pt x="190972" y="134101"/>
                  <a:pt x="190972" y="117733"/>
                </a:cubicBezTo>
                <a:cubicBezTo>
                  <a:pt x="190972" y="101365"/>
                  <a:pt x="177714" y="88108"/>
                  <a:pt x="161346" y="88108"/>
                </a:cubicBezTo>
                <a:close/>
                <a:moveTo>
                  <a:pt x="161346" y="70321"/>
                </a:moveTo>
                <a:cubicBezTo>
                  <a:pt x="187535" y="70321"/>
                  <a:pt x="208759" y="91600"/>
                  <a:pt x="208759" y="117733"/>
                </a:cubicBezTo>
                <a:cubicBezTo>
                  <a:pt x="208759" y="130800"/>
                  <a:pt x="203453" y="142653"/>
                  <a:pt x="194873" y="151239"/>
                </a:cubicBezTo>
                <a:lnTo>
                  <a:pt x="187436" y="154324"/>
                </a:lnTo>
                <a:lnTo>
                  <a:pt x="189281" y="155216"/>
                </a:lnTo>
                <a:lnTo>
                  <a:pt x="283777" y="427850"/>
                </a:lnTo>
                <a:cubicBezTo>
                  <a:pt x="285905" y="433960"/>
                  <a:pt x="282686" y="440617"/>
                  <a:pt x="276576" y="442745"/>
                </a:cubicBezTo>
                <a:cubicBezTo>
                  <a:pt x="270465" y="444872"/>
                  <a:pt x="263809" y="441654"/>
                  <a:pt x="261681" y="435543"/>
                </a:cubicBezTo>
                <a:lnTo>
                  <a:pt x="232104" y="350211"/>
                </a:lnTo>
                <a:lnTo>
                  <a:pt x="90642" y="350211"/>
                </a:lnTo>
                <a:lnTo>
                  <a:pt x="61066" y="435543"/>
                </a:lnTo>
                <a:cubicBezTo>
                  <a:pt x="58938" y="441654"/>
                  <a:pt x="52282" y="444872"/>
                  <a:pt x="46171" y="442745"/>
                </a:cubicBezTo>
                <a:cubicBezTo>
                  <a:pt x="40060" y="440617"/>
                  <a:pt x="36841" y="433960"/>
                  <a:pt x="38969" y="427850"/>
                </a:cubicBezTo>
                <a:lnTo>
                  <a:pt x="133466" y="155216"/>
                </a:lnTo>
                <a:lnTo>
                  <a:pt x="135268" y="154345"/>
                </a:lnTo>
                <a:lnTo>
                  <a:pt x="127820" y="151260"/>
                </a:lnTo>
                <a:cubicBezTo>
                  <a:pt x="119240" y="142680"/>
                  <a:pt x="113934" y="130827"/>
                  <a:pt x="113934" y="117733"/>
                </a:cubicBezTo>
                <a:cubicBezTo>
                  <a:pt x="113934" y="91545"/>
                  <a:pt x="135158" y="70321"/>
                  <a:pt x="161346" y="70321"/>
                </a:cubicBezTo>
                <a:close/>
                <a:moveTo>
                  <a:pt x="216942" y="44733"/>
                </a:moveTo>
                <a:cubicBezTo>
                  <a:pt x="221906" y="40096"/>
                  <a:pt x="229600" y="40096"/>
                  <a:pt x="234564" y="44733"/>
                </a:cubicBezTo>
                <a:cubicBezTo>
                  <a:pt x="274994" y="85162"/>
                  <a:pt x="274994" y="150633"/>
                  <a:pt x="234564" y="191062"/>
                </a:cubicBezTo>
                <a:cubicBezTo>
                  <a:pt x="229600" y="196191"/>
                  <a:pt x="221415" y="196355"/>
                  <a:pt x="216287" y="191390"/>
                </a:cubicBezTo>
                <a:cubicBezTo>
                  <a:pt x="211158" y="186424"/>
                  <a:pt x="210994" y="178241"/>
                  <a:pt x="215959" y="173112"/>
                </a:cubicBezTo>
                <a:cubicBezTo>
                  <a:pt x="216069" y="173003"/>
                  <a:pt x="216178" y="172894"/>
                  <a:pt x="216287" y="172785"/>
                </a:cubicBezTo>
                <a:cubicBezTo>
                  <a:pt x="246567" y="142504"/>
                  <a:pt x="246567" y="93346"/>
                  <a:pt x="216287" y="63011"/>
                </a:cubicBezTo>
                <a:cubicBezTo>
                  <a:pt x="211431" y="57773"/>
                  <a:pt x="211704" y="49589"/>
                  <a:pt x="216942" y="44733"/>
                </a:cubicBezTo>
                <a:close/>
                <a:moveTo>
                  <a:pt x="97395" y="40968"/>
                </a:moveTo>
                <a:cubicBezTo>
                  <a:pt x="100703" y="40968"/>
                  <a:pt x="104004" y="42223"/>
                  <a:pt x="106513" y="44733"/>
                </a:cubicBezTo>
                <a:cubicBezTo>
                  <a:pt x="111533" y="49807"/>
                  <a:pt x="111533" y="57991"/>
                  <a:pt x="106513" y="63010"/>
                </a:cubicBezTo>
                <a:cubicBezTo>
                  <a:pt x="76178" y="93291"/>
                  <a:pt x="76178" y="142449"/>
                  <a:pt x="106513" y="172784"/>
                </a:cubicBezTo>
                <a:cubicBezTo>
                  <a:pt x="111369" y="178022"/>
                  <a:pt x="111096" y="186206"/>
                  <a:pt x="105859" y="191062"/>
                </a:cubicBezTo>
                <a:cubicBezTo>
                  <a:pt x="100894" y="195699"/>
                  <a:pt x="93201" y="195699"/>
                  <a:pt x="88236" y="191062"/>
                </a:cubicBezTo>
                <a:cubicBezTo>
                  <a:pt x="47808" y="150633"/>
                  <a:pt x="47808" y="85162"/>
                  <a:pt x="88236" y="44733"/>
                </a:cubicBezTo>
                <a:cubicBezTo>
                  <a:pt x="90773" y="42223"/>
                  <a:pt x="94087" y="40968"/>
                  <a:pt x="97395" y="40968"/>
                </a:cubicBezTo>
                <a:close/>
                <a:moveTo>
                  <a:pt x="47261" y="3868"/>
                </a:moveTo>
                <a:cubicBezTo>
                  <a:pt x="52008" y="-879"/>
                  <a:pt x="59647" y="-879"/>
                  <a:pt x="64393" y="3868"/>
                </a:cubicBezTo>
                <a:lnTo>
                  <a:pt x="64393" y="20945"/>
                </a:lnTo>
                <a:cubicBezTo>
                  <a:pt x="10816" y="74523"/>
                  <a:pt x="10816" y="161382"/>
                  <a:pt x="64393" y="214959"/>
                </a:cubicBezTo>
                <a:cubicBezTo>
                  <a:pt x="69031" y="219760"/>
                  <a:pt x="68922" y="227454"/>
                  <a:pt x="64066" y="232091"/>
                </a:cubicBezTo>
                <a:cubicBezTo>
                  <a:pt x="59374" y="236620"/>
                  <a:pt x="51954" y="236620"/>
                  <a:pt x="47261" y="232091"/>
                </a:cubicBezTo>
                <a:cubicBezTo>
                  <a:pt x="-15754" y="169075"/>
                  <a:pt x="-15754" y="66885"/>
                  <a:pt x="47261" y="3868"/>
                </a:cubicBezTo>
                <a:close/>
                <a:moveTo>
                  <a:pt x="274885" y="3267"/>
                </a:moveTo>
                <a:cubicBezTo>
                  <a:pt x="275103" y="3486"/>
                  <a:pt x="275321" y="3649"/>
                  <a:pt x="275485" y="3868"/>
                </a:cubicBezTo>
                <a:lnTo>
                  <a:pt x="275485" y="3813"/>
                </a:lnTo>
                <a:cubicBezTo>
                  <a:pt x="338501" y="66830"/>
                  <a:pt x="338501" y="169019"/>
                  <a:pt x="275485" y="232090"/>
                </a:cubicBezTo>
                <a:cubicBezTo>
                  <a:pt x="270574" y="236673"/>
                  <a:pt x="262936" y="236400"/>
                  <a:pt x="258353" y="231490"/>
                </a:cubicBezTo>
                <a:cubicBezTo>
                  <a:pt x="254042" y="226852"/>
                  <a:pt x="254042" y="219650"/>
                  <a:pt x="258353" y="215013"/>
                </a:cubicBezTo>
                <a:cubicBezTo>
                  <a:pt x="311931" y="161435"/>
                  <a:pt x="311931" y="74577"/>
                  <a:pt x="258353" y="21000"/>
                </a:cubicBezTo>
                <a:cubicBezTo>
                  <a:pt x="253442" y="16417"/>
                  <a:pt x="253169" y="8778"/>
                  <a:pt x="257753" y="3868"/>
                </a:cubicBezTo>
                <a:cubicBezTo>
                  <a:pt x="262336" y="-1043"/>
                  <a:pt x="269974" y="-1316"/>
                  <a:pt x="274885" y="3267"/>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7" name="Rectangle: Rounded Corners 46">
            <a:extLst>
              <a:ext uri="{FF2B5EF4-FFF2-40B4-BE49-F238E27FC236}">
                <a16:creationId xmlns:a16="http://schemas.microsoft.com/office/drawing/2014/main" id="{054F8FAC-7A87-7984-CCB6-8940ED3F59C5}"/>
              </a:ext>
            </a:extLst>
          </p:cNvPr>
          <p:cNvSpPr>
            <a:spLocks/>
          </p:cNvSpPr>
          <p:nvPr/>
        </p:nvSpPr>
        <p:spPr>
          <a:xfrm>
            <a:off x="6057213" y="3140870"/>
            <a:ext cx="1658470" cy="1383324"/>
          </a:xfrm>
          <a:prstGeom prst="roundRect">
            <a:avLst>
              <a:gd name="adj" fmla="val 4076"/>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Direct Routing</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Bring your own operator and</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on-prem infrastructure</a:t>
            </a:r>
          </a:p>
        </p:txBody>
      </p:sp>
      <p:sp>
        <p:nvSpPr>
          <p:cNvPr id="230" name="Graphic 277" descr="Icon of a power plug showing an A to B connection">
            <a:extLst>
              <a:ext uri="{FF2B5EF4-FFF2-40B4-BE49-F238E27FC236}">
                <a16:creationId xmlns:a16="http://schemas.microsoft.com/office/drawing/2014/main" id="{E74B2964-E417-E25A-5C35-233D9D980689}"/>
              </a:ext>
            </a:extLst>
          </p:cNvPr>
          <p:cNvSpPr/>
          <p:nvPr/>
        </p:nvSpPr>
        <p:spPr>
          <a:xfrm>
            <a:off x="7332224" y="4140736"/>
            <a:ext cx="218720" cy="218718"/>
          </a:xfrm>
          <a:custGeom>
            <a:avLst/>
            <a:gdLst>
              <a:gd name="connsiteX0" fmla="*/ 285057 w 325969"/>
              <a:gd name="connsiteY0" fmla="*/ 58199 h 325969"/>
              <a:gd name="connsiteX1" fmla="*/ 305595 w 325969"/>
              <a:gd name="connsiteY1" fmla="*/ 118164 h 325969"/>
              <a:gd name="connsiteX2" fmla="*/ 254211 w 325969"/>
              <a:gd name="connsiteY2" fmla="*/ 204264 h 325969"/>
              <a:gd name="connsiteX3" fmla="*/ 222400 w 325969"/>
              <a:gd name="connsiteY3" fmla="*/ 197953 h 325969"/>
              <a:gd name="connsiteX4" fmla="*/ 128015 w 325969"/>
              <a:gd name="connsiteY4" fmla="*/ 103569 h 325969"/>
              <a:gd name="connsiteX5" fmla="*/ 121705 w 325969"/>
              <a:gd name="connsiteY5" fmla="*/ 71757 h 325969"/>
              <a:gd name="connsiteX6" fmla="*/ 207804 w 325969"/>
              <a:gd name="connsiteY6" fmla="*/ 20373 h 325969"/>
              <a:gd name="connsiteX7" fmla="*/ 267771 w 325969"/>
              <a:gd name="connsiteY7" fmla="*/ 40912 h 325969"/>
              <a:gd name="connsiteX8" fmla="*/ 305103 w 325969"/>
              <a:gd name="connsiteY8" fmla="*/ 3580 h 325969"/>
              <a:gd name="connsiteX9" fmla="*/ 322389 w 325969"/>
              <a:gd name="connsiteY9" fmla="*/ 3580 h 325969"/>
              <a:gd name="connsiteX10" fmla="*/ 322389 w 325969"/>
              <a:gd name="connsiteY10" fmla="*/ 20867 h 325969"/>
              <a:gd name="connsiteX11" fmla="*/ 285057 w 325969"/>
              <a:gd name="connsiteY11" fmla="*/ 58199 h 325969"/>
              <a:gd name="connsiteX12" fmla="*/ 252190 w 325969"/>
              <a:gd name="connsiteY12" fmla="*/ 176563 h 325969"/>
              <a:gd name="connsiteX13" fmla="*/ 281147 w 325969"/>
              <a:gd name="connsiteY13" fmla="*/ 118164 h 325969"/>
              <a:gd name="connsiteX14" fmla="*/ 207804 w 325969"/>
              <a:gd name="connsiteY14" fmla="*/ 44821 h 325969"/>
              <a:gd name="connsiteX15" fmla="*/ 149405 w 325969"/>
              <a:gd name="connsiteY15" fmla="*/ 73779 h 325969"/>
              <a:gd name="connsiteX16" fmla="*/ 151439 w 325969"/>
              <a:gd name="connsiteY16" fmla="*/ 92418 h 325969"/>
              <a:gd name="connsiteX17" fmla="*/ 233549 w 325969"/>
              <a:gd name="connsiteY17" fmla="*/ 174529 h 325969"/>
              <a:gd name="connsiteX18" fmla="*/ 252190 w 325969"/>
              <a:gd name="connsiteY18" fmla="*/ 176563 h 325969"/>
              <a:gd name="connsiteX19" fmla="*/ 20867 w 325969"/>
              <a:gd name="connsiteY19" fmla="*/ 322389 h 325969"/>
              <a:gd name="connsiteX20" fmla="*/ 58197 w 325969"/>
              <a:gd name="connsiteY20" fmla="*/ 285059 h 325969"/>
              <a:gd name="connsiteX21" fmla="*/ 118162 w 325969"/>
              <a:gd name="connsiteY21" fmla="*/ 305597 h 325969"/>
              <a:gd name="connsiteX22" fmla="*/ 204261 w 325969"/>
              <a:gd name="connsiteY22" fmla="*/ 254213 h 325969"/>
              <a:gd name="connsiteX23" fmla="*/ 197952 w 325969"/>
              <a:gd name="connsiteY23" fmla="*/ 222401 h 325969"/>
              <a:gd name="connsiteX24" fmla="*/ 103567 w 325969"/>
              <a:gd name="connsiteY24" fmla="*/ 128016 h 325969"/>
              <a:gd name="connsiteX25" fmla="*/ 71755 w 325969"/>
              <a:gd name="connsiteY25" fmla="*/ 121706 h 325969"/>
              <a:gd name="connsiteX26" fmla="*/ 20371 w 325969"/>
              <a:gd name="connsiteY26" fmla="*/ 207806 h 325969"/>
              <a:gd name="connsiteX27" fmla="*/ 40910 w 325969"/>
              <a:gd name="connsiteY27" fmla="*/ 267773 h 325969"/>
              <a:gd name="connsiteX28" fmla="*/ 3580 w 325969"/>
              <a:gd name="connsiteY28" fmla="*/ 305103 h 325969"/>
              <a:gd name="connsiteX29" fmla="*/ 3580 w 325969"/>
              <a:gd name="connsiteY29" fmla="*/ 322389 h 325969"/>
              <a:gd name="connsiteX30" fmla="*/ 20867 w 325969"/>
              <a:gd name="connsiteY30" fmla="*/ 322389 h 325969"/>
              <a:gd name="connsiteX31" fmla="*/ 92416 w 325969"/>
              <a:gd name="connsiteY31" fmla="*/ 151441 h 325969"/>
              <a:gd name="connsiteX32" fmla="*/ 174528 w 325969"/>
              <a:gd name="connsiteY32" fmla="*/ 233551 h 325969"/>
              <a:gd name="connsiteX33" fmla="*/ 176562 w 325969"/>
              <a:gd name="connsiteY33" fmla="*/ 252192 h 325969"/>
              <a:gd name="connsiteX34" fmla="*/ 118162 w 325969"/>
              <a:gd name="connsiteY34" fmla="*/ 281149 h 325969"/>
              <a:gd name="connsiteX35" fmla="*/ 44819 w 325969"/>
              <a:gd name="connsiteY35" fmla="*/ 207806 h 325969"/>
              <a:gd name="connsiteX36" fmla="*/ 73777 w 325969"/>
              <a:gd name="connsiteY36" fmla="*/ 149407 h 325969"/>
              <a:gd name="connsiteX37" fmla="*/ 92416 w 325969"/>
              <a:gd name="connsiteY37" fmla="*/ 151441 h 32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5969" h="325969">
                <a:moveTo>
                  <a:pt x="285057" y="58199"/>
                </a:moveTo>
                <a:cubicBezTo>
                  <a:pt x="297930" y="74759"/>
                  <a:pt x="305595" y="95566"/>
                  <a:pt x="305595" y="118164"/>
                </a:cubicBezTo>
                <a:cubicBezTo>
                  <a:pt x="305595" y="155378"/>
                  <a:pt x="284808" y="187737"/>
                  <a:pt x="254211" y="204264"/>
                </a:cubicBezTo>
                <a:cubicBezTo>
                  <a:pt x="243632" y="209978"/>
                  <a:pt x="230902" y="206456"/>
                  <a:pt x="222400" y="197953"/>
                </a:cubicBezTo>
                <a:lnTo>
                  <a:pt x="128015" y="103569"/>
                </a:lnTo>
                <a:cubicBezTo>
                  <a:pt x="119512" y="95066"/>
                  <a:pt x="115990" y="82337"/>
                  <a:pt x="121705" y="71757"/>
                </a:cubicBezTo>
                <a:cubicBezTo>
                  <a:pt x="138231" y="41160"/>
                  <a:pt x="170590" y="20373"/>
                  <a:pt x="207804" y="20373"/>
                </a:cubicBezTo>
                <a:cubicBezTo>
                  <a:pt x="230402" y="20373"/>
                  <a:pt x="251212" y="28039"/>
                  <a:pt x="267771" y="40912"/>
                </a:cubicBezTo>
                <a:lnTo>
                  <a:pt x="305103" y="3580"/>
                </a:lnTo>
                <a:cubicBezTo>
                  <a:pt x="309877" y="-1193"/>
                  <a:pt x="317615" y="-1193"/>
                  <a:pt x="322389" y="3580"/>
                </a:cubicBezTo>
                <a:cubicBezTo>
                  <a:pt x="327163" y="8354"/>
                  <a:pt x="327163" y="16094"/>
                  <a:pt x="322389" y="20867"/>
                </a:cubicBezTo>
                <a:lnTo>
                  <a:pt x="285057" y="58199"/>
                </a:lnTo>
                <a:close/>
                <a:moveTo>
                  <a:pt x="252190" y="176563"/>
                </a:moveTo>
                <a:cubicBezTo>
                  <a:pt x="269796" y="163158"/>
                  <a:pt x="281147" y="141970"/>
                  <a:pt x="281147" y="118164"/>
                </a:cubicBezTo>
                <a:cubicBezTo>
                  <a:pt x="281147" y="77658"/>
                  <a:pt x="248311" y="44821"/>
                  <a:pt x="207804" y="44821"/>
                </a:cubicBezTo>
                <a:cubicBezTo>
                  <a:pt x="183999" y="44821"/>
                  <a:pt x="162811" y="56172"/>
                  <a:pt x="149405" y="73779"/>
                </a:cubicBezTo>
                <a:cubicBezTo>
                  <a:pt x="145070" y="79470"/>
                  <a:pt x="146380" y="87360"/>
                  <a:pt x="151439" y="92418"/>
                </a:cubicBezTo>
                <a:lnTo>
                  <a:pt x="233549" y="174529"/>
                </a:lnTo>
                <a:cubicBezTo>
                  <a:pt x="238608" y="179588"/>
                  <a:pt x="246498" y="180899"/>
                  <a:pt x="252190" y="176563"/>
                </a:cubicBezTo>
                <a:close/>
                <a:moveTo>
                  <a:pt x="20867" y="322389"/>
                </a:moveTo>
                <a:lnTo>
                  <a:pt x="58197" y="285059"/>
                </a:lnTo>
                <a:cubicBezTo>
                  <a:pt x="74757" y="297932"/>
                  <a:pt x="95564" y="305597"/>
                  <a:pt x="118162" y="305597"/>
                </a:cubicBezTo>
                <a:cubicBezTo>
                  <a:pt x="155377" y="305597"/>
                  <a:pt x="187736" y="284810"/>
                  <a:pt x="204261" y="254213"/>
                </a:cubicBezTo>
                <a:cubicBezTo>
                  <a:pt x="209977" y="243633"/>
                  <a:pt x="206455" y="230904"/>
                  <a:pt x="197952" y="222401"/>
                </a:cubicBezTo>
                <a:lnTo>
                  <a:pt x="103567" y="128016"/>
                </a:lnTo>
                <a:cubicBezTo>
                  <a:pt x="95064" y="119513"/>
                  <a:pt x="82335" y="115992"/>
                  <a:pt x="71755" y="121706"/>
                </a:cubicBezTo>
                <a:cubicBezTo>
                  <a:pt x="41158" y="138232"/>
                  <a:pt x="20371" y="170591"/>
                  <a:pt x="20371" y="207806"/>
                </a:cubicBezTo>
                <a:cubicBezTo>
                  <a:pt x="20371" y="230405"/>
                  <a:pt x="28037" y="251214"/>
                  <a:pt x="40910" y="267773"/>
                </a:cubicBezTo>
                <a:lnTo>
                  <a:pt x="3580" y="305103"/>
                </a:lnTo>
                <a:cubicBezTo>
                  <a:pt x="-1193" y="309877"/>
                  <a:pt x="-1193" y="317615"/>
                  <a:pt x="3580" y="322389"/>
                </a:cubicBezTo>
                <a:cubicBezTo>
                  <a:pt x="8354" y="327163"/>
                  <a:pt x="16094" y="327163"/>
                  <a:pt x="20867" y="322389"/>
                </a:cubicBezTo>
                <a:close/>
                <a:moveTo>
                  <a:pt x="92416" y="151441"/>
                </a:moveTo>
                <a:lnTo>
                  <a:pt x="174528" y="233551"/>
                </a:lnTo>
                <a:cubicBezTo>
                  <a:pt x="179587" y="238610"/>
                  <a:pt x="180895" y="246500"/>
                  <a:pt x="176562" y="252192"/>
                </a:cubicBezTo>
                <a:cubicBezTo>
                  <a:pt x="163156" y="269797"/>
                  <a:pt x="141968" y="281149"/>
                  <a:pt x="118162" y="281149"/>
                </a:cubicBezTo>
                <a:cubicBezTo>
                  <a:pt x="77656" y="281149"/>
                  <a:pt x="44819" y="248313"/>
                  <a:pt x="44819" y="207806"/>
                </a:cubicBezTo>
                <a:cubicBezTo>
                  <a:pt x="44819" y="184000"/>
                  <a:pt x="56170" y="162812"/>
                  <a:pt x="73777" y="149407"/>
                </a:cubicBezTo>
                <a:cubicBezTo>
                  <a:pt x="79468" y="145071"/>
                  <a:pt x="87357" y="146382"/>
                  <a:pt x="92416" y="151441"/>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8" name="Rectangle: Rounded Corners 47">
            <a:extLst>
              <a:ext uri="{FF2B5EF4-FFF2-40B4-BE49-F238E27FC236}">
                <a16:creationId xmlns:a16="http://schemas.microsoft.com/office/drawing/2014/main" id="{D98C8A7D-0060-A723-7C1A-0F7C16A6E129}"/>
              </a:ext>
            </a:extLst>
          </p:cNvPr>
          <p:cNvSpPr>
            <a:spLocks/>
          </p:cNvSpPr>
          <p:nvPr/>
        </p:nvSpPr>
        <p:spPr>
          <a:xfrm>
            <a:off x="7833729" y="3140870"/>
            <a:ext cx="1658470" cy="1383324"/>
          </a:xfrm>
          <a:prstGeom prst="roundRect">
            <a:avLst>
              <a:gd name="adj" fmla="val 4076"/>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Teams Phone Mobile</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a:ea typeface="+mn-ea"/>
                <a:cs typeface="+mn-cs"/>
              </a:rPr>
              <a:t>Seamless integration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of mobile identities </a:t>
            </a:r>
            <a:br>
              <a:rPr kumimoji="0" lang="en-US" sz="1100" b="0" i="0" u="none" strike="noStrike" kern="1200" cap="none" spc="0" normalizeH="0" baseline="0" noProof="0">
                <a:ln>
                  <a:noFill/>
                </a:ln>
                <a:solidFill>
                  <a:srgbClr val="000000"/>
                </a:solidFill>
                <a:effectLst/>
                <a:uLnTx/>
                <a:uFillTx/>
                <a:latin typeface="Segoe Sans Text"/>
                <a:ea typeface="+mn-ea"/>
                <a:cs typeface="+mn-cs"/>
              </a:rPr>
            </a:br>
            <a:r>
              <a:rPr kumimoji="0" lang="en-US" sz="1100" b="0" i="0" u="none" strike="noStrike" kern="1200" cap="none" spc="0" normalizeH="0" baseline="0" noProof="0">
                <a:ln>
                  <a:noFill/>
                </a:ln>
                <a:solidFill>
                  <a:srgbClr val="000000"/>
                </a:solidFill>
                <a:effectLst/>
                <a:uLnTx/>
                <a:uFillTx/>
                <a:latin typeface="Segoe Sans Text"/>
                <a:ea typeface="+mn-ea"/>
                <a:cs typeface="+mn-cs"/>
              </a:rPr>
              <a:t>with Teams</a:t>
            </a:r>
          </a:p>
        </p:txBody>
      </p:sp>
      <p:sp>
        <p:nvSpPr>
          <p:cNvPr id="231" name="Graphic 12" descr="Icon of a connector arrow moving right from a point with two papers stack together">
            <a:extLst>
              <a:ext uri="{FF2B5EF4-FFF2-40B4-BE49-F238E27FC236}">
                <a16:creationId xmlns:a16="http://schemas.microsoft.com/office/drawing/2014/main" id="{4115B866-7B0E-3051-93DE-47AB97B02D09}"/>
              </a:ext>
            </a:extLst>
          </p:cNvPr>
          <p:cNvSpPr>
            <a:spLocks noChangeAspect="1"/>
          </p:cNvSpPr>
          <p:nvPr/>
        </p:nvSpPr>
        <p:spPr>
          <a:xfrm>
            <a:off x="9113608" y="4145511"/>
            <a:ext cx="208986" cy="209170"/>
          </a:xfrm>
          <a:custGeom>
            <a:avLst/>
            <a:gdLst>
              <a:gd name="connsiteX0" fmla="*/ 159829 w 200024"/>
              <a:gd name="connsiteY0" fmla="*/ 2274 h 200203"/>
              <a:gd name="connsiteX1" fmla="*/ 149733 w 200024"/>
              <a:gd name="connsiteY1" fmla="*/ 1917 h 200203"/>
              <a:gd name="connsiteX2" fmla="*/ 149377 w 200024"/>
              <a:gd name="connsiteY2" fmla="*/ 12014 h 200203"/>
              <a:gd name="connsiteX3" fmla="*/ 149733 w 200024"/>
              <a:gd name="connsiteY3" fmla="*/ 12370 h 200203"/>
              <a:gd name="connsiteX4" fmla="*/ 166116 w 200024"/>
              <a:gd name="connsiteY4" fmla="*/ 28753 h 200203"/>
              <a:gd name="connsiteX5" fmla="*/ 107156 w 200024"/>
              <a:gd name="connsiteY5" fmla="*/ 28753 h 200203"/>
              <a:gd name="connsiteX6" fmla="*/ 80962 w 200024"/>
              <a:gd name="connsiteY6" fmla="*/ 54947 h 200203"/>
              <a:gd name="connsiteX7" fmla="*/ 80962 w 200024"/>
              <a:gd name="connsiteY7" fmla="*/ 145406 h 200203"/>
              <a:gd name="connsiteX8" fmla="*/ 69056 w 200024"/>
              <a:gd name="connsiteY8" fmla="*/ 157312 h 200203"/>
              <a:gd name="connsiteX9" fmla="*/ 56750 w 200024"/>
              <a:gd name="connsiteY9" fmla="*/ 157312 h 200203"/>
              <a:gd name="connsiteX10" fmla="*/ 23788 w 200024"/>
              <a:gd name="connsiteY10" fmla="*/ 133934 h 200203"/>
              <a:gd name="connsiteX11" fmla="*/ 409 w 200024"/>
              <a:gd name="connsiteY11" fmla="*/ 166896 h 200203"/>
              <a:gd name="connsiteX12" fmla="*/ 33371 w 200024"/>
              <a:gd name="connsiteY12" fmla="*/ 190274 h 200203"/>
              <a:gd name="connsiteX13" fmla="*/ 55531 w 200024"/>
              <a:gd name="connsiteY13" fmla="*/ 171600 h 200203"/>
              <a:gd name="connsiteX14" fmla="*/ 69056 w 200024"/>
              <a:gd name="connsiteY14" fmla="*/ 171600 h 200203"/>
              <a:gd name="connsiteX15" fmla="*/ 95250 w 200024"/>
              <a:gd name="connsiteY15" fmla="*/ 145406 h 200203"/>
              <a:gd name="connsiteX16" fmla="*/ 95250 w 200024"/>
              <a:gd name="connsiteY16" fmla="*/ 54947 h 200203"/>
              <a:gd name="connsiteX17" fmla="*/ 107156 w 200024"/>
              <a:gd name="connsiteY17" fmla="*/ 43041 h 200203"/>
              <a:gd name="connsiteX18" fmla="*/ 166116 w 200024"/>
              <a:gd name="connsiteY18" fmla="*/ 43041 h 200203"/>
              <a:gd name="connsiteX19" fmla="*/ 149733 w 200024"/>
              <a:gd name="connsiteY19" fmla="*/ 59424 h 200203"/>
              <a:gd name="connsiteX20" fmla="*/ 150089 w 200024"/>
              <a:gd name="connsiteY20" fmla="*/ 69520 h 200203"/>
              <a:gd name="connsiteX21" fmla="*/ 159829 w 200024"/>
              <a:gd name="connsiteY21" fmla="*/ 69520 h 200203"/>
              <a:gd name="connsiteX22" fmla="*/ 188404 w 200024"/>
              <a:gd name="connsiteY22" fmla="*/ 40945 h 200203"/>
              <a:gd name="connsiteX23" fmla="*/ 188404 w 200024"/>
              <a:gd name="connsiteY23" fmla="*/ 30849 h 200203"/>
              <a:gd name="connsiteX24" fmla="*/ 159829 w 200024"/>
              <a:gd name="connsiteY24" fmla="*/ 2274 h 200203"/>
              <a:gd name="connsiteX25" fmla="*/ 14287 w 200024"/>
              <a:gd name="connsiteY25" fmla="*/ 162103 h 200203"/>
              <a:gd name="connsiteX26" fmla="*/ 28575 w 200024"/>
              <a:gd name="connsiteY26" fmla="*/ 147816 h 200203"/>
              <a:gd name="connsiteX27" fmla="*/ 42862 w 200024"/>
              <a:gd name="connsiteY27" fmla="*/ 162103 h 200203"/>
              <a:gd name="connsiteX28" fmla="*/ 28575 w 200024"/>
              <a:gd name="connsiteY28" fmla="*/ 176391 h 200203"/>
              <a:gd name="connsiteX29" fmla="*/ 14287 w 200024"/>
              <a:gd name="connsiteY29" fmla="*/ 162103 h 200203"/>
              <a:gd name="connsiteX30" fmla="*/ 114300 w 200024"/>
              <a:gd name="connsiteY30" fmla="*/ 133528 h 200203"/>
              <a:gd name="connsiteX31" fmla="*/ 123825 w 200024"/>
              <a:gd name="connsiteY31" fmla="*/ 124003 h 200203"/>
              <a:gd name="connsiteX32" fmla="*/ 171450 w 200024"/>
              <a:gd name="connsiteY32" fmla="*/ 124003 h 200203"/>
              <a:gd name="connsiteX33" fmla="*/ 180975 w 200024"/>
              <a:gd name="connsiteY33" fmla="*/ 133528 h 200203"/>
              <a:gd name="connsiteX34" fmla="*/ 180975 w 200024"/>
              <a:gd name="connsiteY34" fmla="*/ 171628 h 200203"/>
              <a:gd name="connsiteX35" fmla="*/ 171450 w 200024"/>
              <a:gd name="connsiteY35" fmla="*/ 181153 h 200203"/>
              <a:gd name="connsiteX36" fmla="*/ 123825 w 200024"/>
              <a:gd name="connsiteY36" fmla="*/ 181153 h 200203"/>
              <a:gd name="connsiteX37" fmla="*/ 114300 w 200024"/>
              <a:gd name="connsiteY37" fmla="*/ 171628 h 200203"/>
              <a:gd name="connsiteX38" fmla="*/ 114300 w 200024"/>
              <a:gd name="connsiteY38" fmla="*/ 133528 h 200203"/>
              <a:gd name="connsiteX39" fmla="*/ 200025 w 200024"/>
              <a:gd name="connsiteY39" fmla="*/ 147816 h 200203"/>
              <a:gd name="connsiteX40" fmla="*/ 195262 w 200024"/>
              <a:gd name="connsiteY40" fmla="*/ 143053 h 200203"/>
              <a:gd name="connsiteX41" fmla="*/ 190500 w 200024"/>
              <a:gd name="connsiteY41" fmla="*/ 147816 h 200203"/>
              <a:gd name="connsiteX42" fmla="*/ 190500 w 200024"/>
              <a:gd name="connsiteY42" fmla="*/ 176391 h 200203"/>
              <a:gd name="connsiteX43" fmla="*/ 176212 w 200024"/>
              <a:gd name="connsiteY43" fmla="*/ 190678 h 200203"/>
              <a:gd name="connsiteX44" fmla="*/ 138112 w 200024"/>
              <a:gd name="connsiteY44" fmla="*/ 190678 h 200203"/>
              <a:gd name="connsiteX45" fmla="*/ 133350 w 200024"/>
              <a:gd name="connsiteY45" fmla="*/ 195441 h 200203"/>
              <a:gd name="connsiteX46" fmla="*/ 138112 w 200024"/>
              <a:gd name="connsiteY46" fmla="*/ 200203 h 200203"/>
              <a:gd name="connsiteX47" fmla="*/ 176212 w 200024"/>
              <a:gd name="connsiteY47" fmla="*/ 200203 h 200203"/>
              <a:gd name="connsiteX48" fmla="*/ 200025 w 200024"/>
              <a:gd name="connsiteY48" fmla="*/ 176391 h 200203"/>
              <a:gd name="connsiteX49" fmla="*/ 200025 w 200024"/>
              <a:gd name="connsiteY49" fmla="*/ 147816 h 2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024" h="200203">
                <a:moveTo>
                  <a:pt x="159829" y="2274"/>
                </a:moveTo>
                <a:cubicBezTo>
                  <a:pt x="157140" y="-613"/>
                  <a:pt x="152619" y="-772"/>
                  <a:pt x="149733" y="1917"/>
                </a:cubicBezTo>
                <a:cubicBezTo>
                  <a:pt x="146847" y="4607"/>
                  <a:pt x="146687" y="9127"/>
                  <a:pt x="149377" y="12014"/>
                </a:cubicBezTo>
                <a:cubicBezTo>
                  <a:pt x="149491" y="12137"/>
                  <a:pt x="149610" y="12256"/>
                  <a:pt x="149733" y="12370"/>
                </a:cubicBezTo>
                <a:lnTo>
                  <a:pt x="166116" y="28753"/>
                </a:lnTo>
                <a:lnTo>
                  <a:pt x="107156" y="28753"/>
                </a:lnTo>
                <a:cubicBezTo>
                  <a:pt x="92690" y="28753"/>
                  <a:pt x="80962" y="40481"/>
                  <a:pt x="80962" y="54947"/>
                </a:cubicBezTo>
                <a:lnTo>
                  <a:pt x="80962" y="145406"/>
                </a:lnTo>
                <a:cubicBezTo>
                  <a:pt x="80962" y="151978"/>
                  <a:pt x="75628" y="157312"/>
                  <a:pt x="69056" y="157312"/>
                </a:cubicBezTo>
                <a:lnTo>
                  <a:pt x="56750" y="157312"/>
                </a:lnTo>
                <a:cubicBezTo>
                  <a:pt x="54103" y="141754"/>
                  <a:pt x="39346" y="131287"/>
                  <a:pt x="23788" y="133934"/>
                </a:cubicBezTo>
                <a:cubicBezTo>
                  <a:pt x="8230" y="136580"/>
                  <a:pt x="-2237" y="151338"/>
                  <a:pt x="409" y="166896"/>
                </a:cubicBezTo>
                <a:cubicBezTo>
                  <a:pt x="3056" y="182454"/>
                  <a:pt x="17813" y="192921"/>
                  <a:pt x="33371" y="190274"/>
                </a:cubicBezTo>
                <a:cubicBezTo>
                  <a:pt x="43601" y="188534"/>
                  <a:pt x="52083" y="181386"/>
                  <a:pt x="55531" y="171600"/>
                </a:cubicBezTo>
                <a:lnTo>
                  <a:pt x="69056" y="171600"/>
                </a:lnTo>
                <a:cubicBezTo>
                  <a:pt x="83523" y="171600"/>
                  <a:pt x="95250" y="159872"/>
                  <a:pt x="95250" y="145406"/>
                </a:cubicBezTo>
                <a:lnTo>
                  <a:pt x="95250" y="54947"/>
                </a:lnTo>
                <a:cubicBezTo>
                  <a:pt x="95250" y="48375"/>
                  <a:pt x="100584" y="43041"/>
                  <a:pt x="107156" y="43041"/>
                </a:cubicBezTo>
                <a:lnTo>
                  <a:pt x="166116" y="43041"/>
                </a:lnTo>
                <a:lnTo>
                  <a:pt x="149733" y="59424"/>
                </a:lnTo>
                <a:cubicBezTo>
                  <a:pt x="147043" y="62310"/>
                  <a:pt x="147203" y="66831"/>
                  <a:pt x="150089" y="69520"/>
                </a:cubicBezTo>
                <a:cubicBezTo>
                  <a:pt x="152832" y="72077"/>
                  <a:pt x="157086" y="72077"/>
                  <a:pt x="159829" y="69520"/>
                </a:cubicBezTo>
                <a:lnTo>
                  <a:pt x="188404" y="40945"/>
                </a:lnTo>
                <a:cubicBezTo>
                  <a:pt x="191191" y="38156"/>
                  <a:pt x="191191" y="33638"/>
                  <a:pt x="188404" y="30849"/>
                </a:cubicBezTo>
                <a:lnTo>
                  <a:pt x="159829" y="2274"/>
                </a:lnTo>
                <a:close/>
                <a:moveTo>
                  <a:pt x="14287" y="162103"/>
                </a:moveTo>
                <a:cubicBezTo>
                  <a:pt x="14287" y="154213"/>
                  <a:pt x="20684" y="147816"/>
                  <a:pt x="28575" y="147816"/>
                </a:cubicBezTo>
                <a:cubicBezTo>
                  <a:pt x="36466" y="147816"/>
                  <a:pt x="42862" y="154213"/>
                  <a:pt x="42862" y="162103"/>
                </a:cubicBezTo>
                <a:cubicBezTo>
                  <a:pt x="42862" y="169994"/>
                  <a:pt x="36466" y="176391"/>
                  <a:pt x="28575" y="176391"/>
                </a:cubicBezTo>
                <a:cubicBezTo>
                  <a:pt x="20684" y="176391"/>
                  <a:pt x="14287" y="169994"/>
                  <a:pt x="14287" y="162103"/>
                </a:cubicBezTo>
                <a:close/>
                <a:moveTo>
                  <a:pt x="114300" y="133528"/>
                </a:moveTo>
                <a:cubicBezTo>
                  <a:pt x="114300" y="128268"/>
                  <a:pt x="118564" y="124003"/>
                  <a:pt x="123825" y="124003"/>
                </a:cubicBezTo>
                <a:lnTo>
                  <a:pt x="171450" y="124003"/>
                </a:lnTo>
                <a:cubicBezTo>
                  <a:pt x="176711" y="124003"/>
                  <a:pt x="180975" y="128268"/>
                  <a:pt x="180975" y="133528"/>
                </a:cubicBezTo>
                <a:lnTo>
                  <a:pt x="180975" y="171628"/>
                </a:lnTo>
                <a:cubicBezTo>
                  <a:pt x="180975" y="176889"/>
                  <a:pt x="176711" y="181153"/>
                  <a:pt x="171450" y="181153"/>
                </a:cubicBezTo>
                <a:lnTo>
                  <a:pt x="123825" y="181153"/>
                </a:lnTo>
                <a:cubicBezTo>
                  <a:pt x="118564" y="181153"/>
                  <a:pt x="114300" y="176889"/>
                  <a:pt x="114300" y="171628"/>
                </a:cubicBezTo>
                <a:lnTo>
                  <a:pt x="114300" y="133528"/>
                </a:lnTo>
                <a:close/>
                <a:moveTo>
                  <a:pt x="200025" y="147816"/>
                </a:moveTo>
                <a:cubicBezTo>
                  <a:pt x="200025" y="145186"/>
                  <a:pt x="197892" y="143053"/>
                  <a:pt x="195262" y="143053"/>
                </a:cubicBezTo>
                <a:cubicBezTo>
                  <a:pt x="192633" y="143053"/>
                  <a:pt x="190500" y="145186"/>
                  <a:pt x="190500" y="147816"/>
                </a:cubicBezTo>
                <a:lnTo>
                  <a:pt x="190500" y="176391"/>
                </a:lnTo>
                <a:cubicBezTo>
                  <a:pt x="190500" y="184281"/>
                  <a:pt x="184103" y="190678"/>
                  <a:pt x="176212" y="190678"/>
                </a:cubicBezTo>
                <a:lnTo>
                  <a:pt x="138112" y="190678"/>
                </a:lnTo>
                <a:cubicBezTo>
                  <a:pt x="135483" y="190678"/>
                  <a:pt x="133350" y="192811"/>
                  <a:pt x="133350" y="195441"/>
                </a:cubicBezTo>
                <a:cubicBezTo>
                  <a:pt x="133350" y="198071"/>
                  <a:pt x="135483" y="200203"/>
                  <a:pt x="138112" y="200203"/>
                </a:cubicBezTo>
                <a:lnTo>
                  <a:pt x="176212" y="200203"/>
                </a:lnTo>
                <a:cubicBezTo>
                  <a:pt x="189364" y="200203"/>
                  <a:pt x="200025" y="189542"/>
                  <a:pt x="200025" y="176391"/>
                </a:cubicBezTo>
                <a:lnTo>
                  <a:pt x="200025" y="147816"/>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49" name="Rectangle 48">
            <a:extLst>
              <a:ext uri="{FF2B5EF4-FFF2-40B4-BE49-F238E27FC236}">
                <a16:creationId xmlns:a16="http://schemas.microsoft.com/office/drawing/2014/main" id="{EAC6A839-6AA5-5BC4-6054-131DFCDAD653}"/>
              </a:ext>
            </a:extLst>
          </p:cNvPr>
          <p:cNvSpPr/>
          <p:nvPr/>
        </p:nvSpPr>
        <p:spPr>
          <a:xfrm>
            <a:off x="588963" y="5195830"/>
            <a:ext cx="1825103" cy="738664"/>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srgbClr val="5B5FC7"/>
                </a:solidFill>
                <a:effectLst/>
                <a:uLnTx/>
                <a:uFillTx/>
                <a:latin typeface="Segoe Sans Display Semibold"/>
                <a:ea typeface="+mn-ea"/>
                <a:cs typeface="+mn-cs"/>
              </a:rPr>
              <a:t>Hardware/</a:t>
            </a:r>
            <a:br>
              <a:rPr kumimoji="0" lang="en-IN" sz="1600" b="0" i="0" u="none" strike="noStrike" kern="1200" cap="none" spc="0" normalizeH="0" baseline="0" noProof="0">
                <a:ln>
                  <a:noFill/>
                </a:ln>
                <a:solidFill>
                  <a:srgbClr val="5B5FC7"/>
                </a:solidFill>
                <a:effectLst/>
                <a:uLnTx/>
                <a:uFillTx/>
                <a:latin typeface="Segoe Sans Display Semibold"/>
                <a:ea typeface="+mn-ea"/>
                <a:cs typeface="+mn-cs"/>
              </a:rPr>
            </a:br>
            <a:r>
              <a:rPr kumimoji="0" lang="en-IN" sz="1600" b="0" i="0" u="none" strike="noStrike" kern="1200" cap="none" spc="0" normalizeH="0" baseline="0" noProof="0">
                <a:ln>
                  <a:noFill/>
                </a:ln>
                <a:solidFill>
                  <a:srgbClr val="5B5FC7"/>
                </a:solidFill>
                <a:effectLst/>
                <a:uLnTx/>
                <a:uFillTx/>
                <a:latin typeface="Segoe Sans Display Semibold"/>
                <a:ea typeface="+mn-ea"/>
                <a:cs typeface="+mn-cs"/>
              </a:rPr>
              <a:t>softphone calling endpoints</a:t>
            </a:r>
          </a:p>
        </p:txBody>
      </p:sp>
      <p:sp>
        <p:nvSpPr>
          <p:cNvPr id="50" name="Rectangle 49">
            <a:extLst>
              <a:ext uri="{FF2B5EF4-FFF2-40B4-BE49-F238E27FC236}">
                <a16:creationId xmlns:a16="http://schemas.microsoft.com/office/drawing/2014/main" id="{B6416BBC-7C7C-1AFD-3290-AABBF82A548B}"/>
              </a:ext>
            </a:extLst>
          </p:cNvPr>
          <p:cNvSpPr/>
          <p:nvPr/>
        </p:nvSpPr>
        <p:spPr>
          <a:xfrm>
            <a:off x="3060933" y="4844562"/>
            <a:ext cx="2474627" cy="39498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t>Devices and endpoints</a:t>
            </a:r>
          </a:p>
          <a:p>
            <a:pPr marL="0" marR="0" lvl="0" indent="0" algn="l"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Phones, peripherals, and softphone</a:t>
            </a:r>
          </a:p>
        </p:txBody>
      </p:sp>
      <p:sp>
        <p:nvSpPr>
          <p:cNvPr id="178" name="Graphic 305" descr="Icon of a headphones">
            <a:extLst>
              <a:ext uri="{FF2B5EF4-FFF2-40B4-BE49-F238E27FC236}">
                <a16:creationId xmlns:a16="http://schemas.microsoft.com/office/drawing/2014/main" id="{E501316F-1171-FD9D-1695-C1B03811BCBE}"/>
              </a:ext>
            </a:extLst>
          </p:cNvPr>
          <p:cNvSpPr/>
          <p:nvPr/>
        </p:nvSpPr>
        <p:spPr>
          <a:xfrm>
            <a:off x="3264912" y="5641975"/>
            <a:ext cx="304162" cy="304160"/>
          </a:xfrm>
          <a:custGeom>
            <a:avLst/>
            <a:gdLst>
              <a:gd name="connsiteX0" fmla="*/ 316647 w 316646"/>
              <a:gd name="connsiteY0" fmla="*/ 158323 h 316646"/>
              <a:gd name="connsiteX1" fmla="*/ 316647 w 316646"/>
              <a:gd name="connsiteY1" fmla="*/ 269150 h 316646"/>
              <a:gd name="connsiteX2" fmla="*/ 271936 w 316646"/>
              <a:gd name="connsiteY2" fmla="*/ 316568 h 316646"/>
              <a:gd name="connsiteX3" fmla="*/ 269150 w 316646"/>
              <a:gd name="connsiteY3" fmla="*/ 316647 h 316646"/>
              <a:gd name="connsiteX4" fmla="*/ 221653 w 316646"/>
              <a:gd name="connsiteY4" fmla="*/ 316647 h 316646"/>
              <a:gd name="connsiteX5" fmla="*/ 205931 w 316646"/>
              <a:gd name="connsiteY5" fmla="*/ 302667 h 316646"/>
              <a:gd name="connsiteX6" fmla="*/ 205820 w 316646"/>
              <a:gd name="connsiteY6" fmla="*/ 300814 h 316646"/>
              <a:gd name="connsiteX7" fmla="*/ 205820 w 316646"/>
              <a:gd name="connsiteY7" fmla="*/ 205820 h 316646"/>
              <a:gd name="connsiteX8" fmla="*/ 219800 w 316646"/>
              <a:gd name="connsiteY8" fmla="*/ 190099 h 316646"/>
              <a:gd name="connsiteX9" fmla="*/ 221653 w 316646"/>
              <a:gd name="connsiteY9" fmla="*/ 189988 h 316646"/>
              <a:gd name="connsiteX10" fmla="*/ 292898 w 316646"/>
              <a:gd name="connsiteY10" fmla="*/ 189988 h 316646"/>
              <a:gd name="connsiteX11" fmla="*/ 292898 w 316646"/>
              <a:gd name="connsiteY11" fmla="*/ 158323 h 316646"/>
              <a:gd name="connsiteX12" fmla="*/ 158323 w 316646"/>
              <a:gd name="connsiteY12" fmla="*/ 23749 h 316646"/>
              <a:gd name="connsiteX13" fmla="*/ 23749 w 316646"/>
              <a:gd name="connsiteY13" fmla="*/ 158323 h 316646"/>
              <a:gd name="connsiteX14" fmla="*/ 23749 w 316646"/>
              <a:gd name="connsiteY14" fmla="*/ 189988 h 316646"/>
              <a:gd name="connsiteX15" fmla="*/ 94994 w 316646"/>
              <a:gd name="connsiteY15" fmla="*/ 189988 h 316646"/>
              <a:gd name="connsiteX16" fmla="*/ 110826 w 316646"/>
              <a:gd name="connsiteY16" fmla="*/ 205820 h 316646"/>
              <a:gd name="connsiteX17" fmla="*/ 110826 w 316646"/>
              <a:gd name="connsiteY17" fmla="*/ 300814 h 316646"/>
              <a:gd name="connsiteX18" fmla="*/ 94994 w 316646"/>
              <a:gd name="connsiteY18" fmla="*/ 316647 h 316646"/>
              <a:gd name="connsiteX19" fmla="*/ 47497 w 316646"/>
              <a:gd name="connsiteY19" fmla="*/ 316647 h 316646"/>
              <a:gd name="connsiteX20" fmla="*/ 0 w 316646"/>
              <a:gd name="connsiteY20" fmla="*/ 269150 h 316646"/>
              <a:gd name="connsiteX21" fmla="*/ 0 w 316646"/>
              <a:gd name="connsiteY21" fmla="*/ 158323 h 316646"/>
              <a:gd name="connsiteX22" fmla="*/ 158323 w 316646"/>
              <a:gd name="connsiteY22" fmla="*/ 0 h 316646"/>
              <a:gd name="connsiteX23" fmla="*/ 316647 w 316646"/>
              <a:gd name="connsiteY23" fmla="*/ 158323 h 316646"/>
              <a:gd name="connsiteX24" fmla="*/ 316647 w 316646"/>
              <a:gd name="connsiteY24" fmla="*/ 269150 h 316646"/>
              <a:gd name="connsiteX25" fmla="*/ 316647 w 316646"/>
              <a:gd name="connsiteY25" fmla="*/ 158323 h 316646"/>
              <a:gd name="connsiteX26" fmla="*/ 87078 w 316646"/>
              <a:gd name="connsiteY26" fmla="*/ 213737 h 316646"/>
              <a:gd name="connsiteX27" fmla="*/ 23749 w 316646"/>
              <a:gd name="connsiteY27" fmla="*/ 213737 h 316646"/>
              <a:gd name="connsiteX28" fmla="*/ 23749 w 316646"/>
              <a:gd name="connsiteY28" fmla="*/ 269150 h 316646"/>
              <a:gd name="connsiteX29" fmla="*/ 47497 w 316646"/>
              <a:gd name="connsiteY29" fmla="*/ 292898 h 316646"/>
              <a:gd name="connsiteX30" fmla="*/ 87078 w 316646"/>
              <a:gd name="connsiteY30" fmla="*/ 292898 h 316646"/>
              <a:gd name="connsiteX31" fmla="*/ 87078 w 316646"/>
              <a:gd name="connsiteY31" fmla="*/ 213737 h 316646"/>
              <a:gd name="connsiteX32" fmla="*/ 292898 w 316646"/>
              <a:gd name="connsiteY32" fmla="*/ 213737 h 316646"/>
              <a:gd name="connsiteX33" fmla="*/ 229569 w 316646"/>
              <a:gd name="connsiteY33" fmla="*/ 213737 h 316646"/>
              <a:gd name="connsiteX34" fmla="*/ 229569 w 316646"/>
              <a:gd name="connsiteY34" fmla="*/ 292898 h 316646"/>
              <a:gd name="connsiteX35" fmla="*/ 269150 w 316646"/>
              <a:gd name="connsiteY35" fmla="*/ 292898 h 316646"/>
              <a:gd name="connsiteX36" fmla="*/ 292787 w 316646"/>
              <a:gd name="connsiteY36" fmla="*/ 271445 h 316646"/>
              <a:gd name="connsiteX37" fmla="*/ 292898 w 316646"/>
              <a:gd name="connsiteY37" fmla="*/ 269150 h 316646"/>
              <a:gd name="connsiteX38" fmla="*/ 292898 w 316646"/>
              <a:gd name="connsiteY38" fmla="*/ 213737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6646" h="316646">
                <a:moveTo>
                  <a:pt x="316647" y="158323"/>
                </a:moveTo>
                <a:lnTo>
                  <a:pt x="316647" y="269150"/>
                </a:lnTo>
                <a:cubicBezTo>
                  <a:pt x="316648" y="294300"/>
                  <a:pt x="297043" y="315092"/>
                  <a:pt x="271936" y="316568"/>
                </a:cubicBezTo>
                <a:lnTo>
                  <a:pt x="269150" y="316647"/>
                </a:lnTo>
                <a:lnTo>
                  <a:pt x="221653" y="316647"/>
                </a:lnTo>
                <a:cubicBezTo>
                  <a:pt x="213626" y="316646"/>
                  <a:pt x="206870" y="310638"/>
                  <a:pt x="205931" y="302667"/>
                </a:cubicBezTo>
                <a:lnTo>
                  <a:pt x="205820" y="300814"/>
                </a:lnTo>
                <a:lnTo>
                  <a:pt x="205820" y="205820"/>
                </a:lnTo>
                <a:cubicBezTo>
                  <a:pt x="205821" y="197794"/>
                  <a:pt x="211829" y="191038"/>
                  <a:pt x="219800" y="190099"/>
                </a:cubicBezTo>
                <a:lnTo>
                  <a:pt x="221653" y="189988"/>
                </a:lnTo>
                <a:lnTo>
                  <a:pt x="292898" y="189988"/>
                </a:lnTo>
                <a:lnTo>
                  <a:pt x="292898" y="158323"/>
                </a:lnTo>
                <a:cubicBezTo>
                  <a:pt x="292898" y="84000"/>
                  <a:pt x="232647" y="23749"/>
                  <a:pt x="158323" y="23749"/>
                </a:cubicBezTo>
                <a:cubicBezTo>
                  <a:pt x="84000" y="23749"/>
                  <a:pt x="23749" y="84000"/>
                  <a:pt x="23749" y="158323"/>
                </a:cubicBezTo>
                <a:lnTo>
                  <a:pt x="23749" y="189988"/>
                </a:lnTo>
                <a:lnTo>
                  <a:pt x="94994" y="189988"/>
                </a:lnTo>
                <a:cubicBezTo>
                  <a:pt x="103738" y="189988"/>
                  <a:pt x="110826" y="197076"/>
                  <a:pt x="110826" y="205820"/>
                </a:cubicBezTo>
                <a:lnTo>
                  <a:pt x="110826" y="300814"/>
                </a:lnTo>
                <a:cubicBezTo>
                  <a:pt x="110826" y="309558"/>
                  <a:pt x="103738" y="316647"/>
                  <a:pt x="94994" y="316647"/>
                </a:cubicBezTo>
                <a:lnTo>
                  <a:pt x="47497" y="316647"/>
                </a:lnTo>
                <a:cubicBezTo>
                  <a:pt x="21265" y="316647"/>
                  <a:pt x="0" y="295382"/>
                  <a:pt x="0" y="269150"/>
                </a:cubicBezTo>
                <a:lnTo>
                  <a:pt x="0" y="158323"/>
                </a:lnTo>
                <a:cubicBezTo>
                  <a:pt x="0" y="70881"/>
                  <a:pt x="70881" y="0"/>
                  <a:pt x="158323" y="0"/>
                </a:cubicBezTo>
                <a:cubicBezTo>
                  <a:pt x="245765" y="0"/>
                  <a:pt x="316647" y="70881"/>
                  <a:pt x="316647" y="158323"/>
                </a:cubicBezTo>
                <a:lnTo>
                  <a:pt x="316647" y="269150"/>
                </a:lnTo>
                <a:lnTo>
                  <a:pt x="316647" y="158323"/>
                </a:lnTo>
                <a:close/>
                <a:moveTo>
                  <a:pt x="87078" y="213737"/>
                </a:moveTo>
                <a:lnTo>
                  <a:pt x="23749" y="213737"/>
                </a:lnTo>
                <a:lnTo>
                  <a:pt x="23749" y="269150"/>
                </a:lnTo>
                <a:cubicBezTo>
                  <a:pt x="23749" y="282266"/>
                  <a:pt x="34381" y="292898"/>
                  <a:pt x="47497" y="292898"/>
                </a:cubicBezTo>
                <a:lnTo>
                  <a:pt x="87078" y="292898"/>
                </a:lnTo>
                <a:lnTo>
                  <a:pt x="87078" y="213737"/>
                </a:lnTo>
                <a:close/>
                <a:moveTo>
                  <a:pt x="292898" y="213737"/>
                </a:moveTo>
                <a:lnTo>
                  <a:pt x="229569" y="213737"/>
                </a:lnTo>
                <a:lnTo>
                  <a:pt x="229569" y="292898"/>
                </a:lnTo>
                <a:lnTo>
                  <a:pt x="269150" y="292898"/>
                </a:lnTo>
                <a:cubicBezTo>
                  <a:pt x="281377" y="292898"/>
                  <a:pt x="291605" y="283615"/>
                  <a:pt x="292787" y="271445"/>
                </a:cubicBezTo>
                <a:lnTo>
                  <a:pt x="292898" y="269150"/>
                </a:lnTo>
                <a:lnTo>
                  <a:pt x="292898" y="213737"/>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77" name="Graphic 313" descr="Icon of a cell phone">
            <a:extLst>
              <a:ext uri="{FF2B5EF4-FFF2-40B4-BE49-F238E27FC236}">
                <a16:creationId xmlns:a16="http://schemas.microsoft.com/office/drawing/2014/main" id="{E8E1099D-89E2-1439-A3C7-9CCF88644D32}"/>
              </a:ext>
            </a:extLst>
          </p:cNvPr>
          <p:cNvSpPr/>
          <p:nvPr/>
        </p:nvSpPr>
        <p:spPr>
          <a:xfrm>
            <a:off x="4398222" y="5642278"/>
            <a:ext cx="303552" cy="303552"/>
          </a:xfrm>
          <a:custGeom>
            <a:avLst/>
            <a:gdLst>
              <a:gd name="connsiteX0" fmla="*/ 99031 w 316646"/>
              <a:gd name="connsiteY0" fmla="*/ 110826 h 316646"/>
              <a:gd name="connsiteX1" fmla="*/ 126738 w 316646"/>
              <a:gd name="connsiteY1" fmla="*/ 138533 h 316646"/>
              <a:gd name="connsiteX2" fmla="*/ 126738 w 316646"/>
              <a:gd name="connsiteY2" fmla="*/ 288940 h 316646"/>
              <a:gd name="connsiteX3" fmla="*/ 99031 w 316646"/>
              <a:gd name="connsiteY3" fmla="*/ 316647 h 316646"/>
              <a:gd name="connsiteX4" fmla="*/ 27707 w 316646"/>
              <a:gd name="connsiteY4" fmla="*/ 316647 h 316646"/>
              <a:gd name="connsiteX5" fmla="*/ 0 w 316646"/>
              <a:gd name="connsiteY5" fmla="*/ 288940 h 316646"/>
              <a:gd name="connsiteX6" fmla="*/ 0 w 316646"/>
              <a:gd name="connsiteY6" fmla="*/ 138533 h 316646"/>
              <a:gd name="connsiteX7" fmla="*/ 27707 w 316646"/>
              <a:gd name="connsiteY7" fmla="*/ 110826 h 316646"/>
              <a:gd name="connsiteX8" fmla="*/ 99031 w 316646"/>
              <a:gd name="connsiteY8" fmla="*/ 110826 h 316646"/>
              <a:gd name="connsiteX9" fmla="*/ 99031 w 316646"/>
              <a:gd name="connsiteY9" fmla="*/ 134575 h 316646"/>
              <a:gd name="connsiteX10" fmla="*/ 27707 w 316646"/>
              <a:gd name="connsiteY10" fmla="*/ 134575 h 316646"/>
              <a:gd name="connsiteX11" fmla="*/ 23749 w 316646"/>
              <a:gd name="connsiteY11" fmla="*/ 138533 h 316646"/>
              <a:gd name="connsiteX12" fmla="*/ 23749 w 316646"/>
              <a:gd name="connsiteY12" fmla="*/ 288940 h 316646"/>
              <a:gd name="connsiteX13" fmla="*/ 27707 w 316646"/>
              <a:gd name="connsiteY13" fmla="*/ 292898 h 316646"/>
              <a:gd name="connsiteX14" fmla="*/ 99031 w 316646"/>
              <a:gd name="connsiteY14" fmla="*/ 292898 h 316646"/>
              <a:gd name="connsiteX15" fmla="*/ 102989 w 316646"/>
              <a:gd name="connsiteY15" fmla="*/ 288940 h 316646"/>
              <a:gd name="connsiteX16" fmla="*/ 102989 w 316646"/>
              <a:gd name="connsiteY16" fmla="*/ 138533 h 316646"/>
              <a:gd name="connsiteX17" fmla="*/ 99031 w 316646"/>
              <a:gd name="connsiteY17" fmla="*/ 134575 h 316646"/>
              <a:gd name="connsiteX18" fmla="*/ 67287 w 316646"/>
              <a:gd name="connsiteY18" fmla="*/ 253317 h 316646"/>
              <a:gd name="connsiteX19" fmla="*/ 79158 w 316646"/>
              <a:gd name="connsiteY19" fmla="*/ 265195 h 316646"/>
              <a:gd name="connsiteX20" fmla="*/ 68902 w 316646"/>
              <a:gd name="connsiteY20" fmla="*/ 276955 h 316646"/>
              <a:gd name="connsiteX21" fmla="*/ 67287 w 316646"/>
              <a:gd name="connsiteY21" fmla="*/ 277066 h 316646"/>
              <a:gd name="connsiteX22" fmla="*/ 59371 w 316646"/>
              <a:gd name="connsiteY22" fmla="*/ 277066 h 316646"/>
              <a:gd name="connsiteX23" fmla="*/ 47501 w 316646"/>
              <a:gd name="connsiteY23" fmla="*/ 265188 h 316646"/>
              <a:gd name="connsiteX24" fmla="*/ 57756 w 316646"/>
              <a:gd name="connsiteY24" fmla="*/ 253428 h 316646"/>
              <a:gd name="connsiteX25" fmla="*/ 59371 w 316646"/>
              <a:gd name="connsiteY25" fmla="*/ 253317 h 316646"/>
              <a:gd name="connsiteX26" fmla="*/ 67287 w 316646"/>
              <a:gd name="connsiteY26" fmla="*/ 253317 h 316646"/>
              <a:gd name="connsiteX27" fmla="*/ 281024 w 316646"/>
              <a:gd name="connsiteY27" fmla="*/ 0 h 316646"/>
              <a:gd name="connsiteX28" fmla="*/ 316568 w 316646"/>
              <a:gd name="connsiteY28" fmla="*/ 33185 h 316646"/>
              <a:gd name="connsiteX29" fmla="*/ 316647 w 316646"/>
              <a:gd name="connsiteY29" fmla="*/ 35623 h 316646"/>
              <a:gd name="connsiteX30" fmla="*/ 316647 w 316646"/>
              <a:gd name="connsiteY30" fmla="*/ 178114 h 316646"/>
              <a:gd name="connsiteX31" fmla="*/ 283462 w 316646"/>
              <a:gd name="connsiteY31" fmla="*/ 213657 h 316646"/>
              <a:gd name="connsiteX32" fmla="*/ 281024 w 316646"/>
              <a:gd name="connsiteY32" fmla="*/ 213737 h 316646"/>
              <a:gd name="connsiteX33" fmla="*/ 221716 w 316646"/>
              <a:gd name="connsiteY33" fmla="*/ 213737 h 316646"/>
              <a:gd name="connsiteX34" fmla="*/ 221716 w 316646"/>
              <a:gd name="connsiteY34" fmla="*/ 245401 h 316646"/>
              <a:gd name="connsiteX35" fmla="*/ 241443 w 316646"/>
              <a:gd name="connsiteY35" fmla="*/ 245401 h 316646"/>
              <a:gd name="connsiteX36" fmla="*/ 253314 w 316646"/>
              <a:gd name="connsiteY36" fmla="*/ 257279 h 316646"/>
              <a:gd name="connsiteX37" fmla="*/ 243058 w 316646"/>
              <a:gd name="connsiteY37" fmla="*/ 269039 h 316646"/>
              <a:gd name="connsiteX38" fmla="*/ 241443 w 316646"/>
              <a:gd name="connsiteY38" fmla="*/ 269150 h 316646"/>
              <a:gd name="connsiteX39" fmla="*/ 142491 w 316646"/>
              <a:gd name="connsiteY39" fmla="*/ 269150 h 316646"/>
              <a:gd name="connsiteX40" fmla="*/ 142491 w 316646"/>
              <a:gd name="connsiteY40" fmla="*/ 245401 h 316646"/>
              <a:gd name="connsiteX41" fmla="*/ 197967 w 316646"/>
              <a:gd name="connsiteY41" fmla="*/ 245401 h 316646"/>
              <a:gd name="connsiteX42" fmla="*/ 197967 w 316646"/>
              <a:gd name="connsiteY42" fmla="*/ 213737 h 316646"/>
              <a:gd name="connsiteX43" fmla="*/ 142491 w 316646"/>
              <a:gd name="connsiteY43" fmla="*/ 213737 h 316646"/>
              <a:gd name="connsiteX44" fmla="*/ 142491 w 316646"/>
              <a:gd name="connsiteY44" fmla="*/ 189988 h 316646"/>
              <a:gd name="connsiteX45" fmla="*/ 281024 w 316646"/>
              <a:gd name="connsiteY45" fmla="*/ 189988 h 316646"/>
              <a:gd name="connsiteX46" fmla="*/ 292787 w 316646"/>
              <a:gd name="connsiteY46" fmla="*/ 179729 h 316646"/>
              <a:gd name="connsiteX47" fmla="*/ 292898 w 316646"/>
              <a:gd name="connsiteY47" fmla="*/ 178114 h 316646"/>
              <a:gd name="connsiteX48" fmla="*/ 292898 w 316646"/>
              <a:gd name="connsiteY48" fmla="*/ 35623 h 316646"/>
              <a:gd name="connsiteX49" fmla="*/ 281024 w 316646"/>
              <a:gd name="connsiteY49" fmla="*/ 23749 h 316646"/>
              <a:gd name="connsiteX50" fmla="*/ 67287 w 316646"/>
              <a:gd name="connsiteY50" fmla="*/ 23749 h 316646"/>
              <a:gd name="connsiteX51" fmla="*/ 55524 w 316646"/>
              <a:gd name="connsiteY51" fmla="*/ 34008 h 316646"/>
              <a:gd name="connsiteX52" fmla="*/ 55413 w 316646"/>
              <a:gd name="connsiteY52" fmla="*/ 35623 h 316646"/>
              <a:gd name="connsiteX53" fmla="*/ 55413 w 316646"/>
              <a:gd name="connsiteY53" fmla="*/ 94994 h 316646"/>
              <a:gd name="connsiteX54" fmla="*/ 31665 w 316646"/>
              <a:gd name="connsiteY54" fmla="*/ 94994 h 316646"/>
              <a:gd name="connsiteX55" fmla="*/ 31665 w 316646"/>
              <a:gd name="connsiteY55" fmla="*/ 35623 h 316646"/>
              <a:gd name="connsiteX56" fmla="*/ 64849 w 316646"/>
              <a:gd name="connsiteY56" fmla="*/ 79 h 316646"/>
              <a:gd name="connsiteX57" fmla="*/ 67287 w 316646"/>
              <a:gd name="connsiteY57" fmla="*/ 0 h 316646"/>
              <a:gd name="connsiteX58" fmla="*/ 281024 w 316646"/>
              <a:gd name="connsiteY58" fmla="*/ 0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16646" h="316646">
                <a:moveTo>
                  <a:pt x="99031" y="110826"/>
                </a:moveTo>
                <a:cubicBezTo>
                  <a:pt x="114325" y="110826"/>
                  <a:pt x="126738" y="123223"/>
                  <a:pt x="126738" y="138533"/>
                </a:cubicBezTo>
                <a:lnTo>
                  <a:pt x="126738" y="288940"/>
                </a:lnTo>
                <a:cubicBezTo>
                  <a:pt x="126738" y="304242"/>
                  <a:pt x="114333" y="316647"/>
                  <a:pt x="99031" y="316647"/>
                </a:cubicBezTo>
                <a:lnTo>
                  <a:pt x="27707" y="316647"/>
                </a:lnTo>
                <a:cubicBezTo>
                  <a:pt x="12405" y="316647"/>
                  <a:pt x="0" y="304242"/>
                  <a:pt x="0" y="288940"/>
                </a:cubicBezTo>
                <a:lnTo>
                  <a:pt x="0" y="138533"/>
                </a:lnTo>
                <a:cubicBezTo>
                  <a:pt x="0" y="123223"/>
                  <a:pt x="12413" y="110826"/>
                  <a:pt x="27707" y="110826"/>
                </a:cubicBezTo>
                <a:lnTo>
                  <a:pt x="99031" y="110826"/>
                </a:lnTo>
                <a:close/>
                <a:moveTo>
                  <a:pt x="99031" y="134575"/>
                </a:moveTo>
                <a:lnTo>
                  <a:pt x="27707" y="134575"/>
                </a:lnTo>
                <a:cubicBezTo>
                  <a:pt x="25521" y="134575"/>
                  <a:pt x="23749" y="136347"/>
                  <a:pt x="23749" y="138533"/>
                </a:cubicBezTo>
                <a:lnTo>
                  <a:pt x="23749" y="288940"/>
                </a:lnTo>
                <a:cubicBezTo>
                  <a:pt x="23749" y="291125"/>
                  <a:pt x="25522" y="292898"/>
                  <a:pt x="27707" y="292898"/>
                </a:cubicBezTo>
                <a:lnTo>
                  <a:pt x="99031" y="292898"/>
                </a:lnTo>
                <a:cubicBezTo>
                  <a:pt x="101217" y="292898"/>
                  <a:pt x="102989" y="291126"/>
                  <a:pt x="102989" y="288940"/>
                </a:cubicBezTo>
                <a:lnTo>
                  <a:pt x="102989" y="138533"/>
                </a:lnTo>
                <a:cubicBezTo>
                  <a:pt x="102989" y="136347"/>
                  <a:pt x="101217" y="134575"/>
                  <a:pt x="99031" y="134575"/>
                </a:cubicBezTo>
                <a:close/>
                <a:moveTo>
                  <a:pt x="67287" y="253317"/>
                </a:moveTo>
                <a:cubicBezTo>
                  <a:pt x="73845" y="253319"/>
                  <a:pt x="79160" y="258637"/>
                  <a:pt x="79158" y="265195"/>
                </a:cubicBezTo>
                <a:cubicBezTo>
                  <a:pt x="79156" y="271126"/>
                  <a:pt x="74778" y="276147"/>
                  <a:pt x="68902" y="276955"/>
                </a:cubicBezTo>
                <a:lnTo>
                  <a:pt x="67287" y="277066"/>
                </a:lnTo>
                <a:lnTo>
                  <a:pt x="59371" y="277066"/>
                </a:lnTo>
                <a:cubicBezTo>
                  <a:pt x="52813" y="277064"/>
                  <a:pt x="47499" y="271746"/>
                  <a:pt x="47501" y="265188"/>
                </a:cubicBezTo>
                <a:cubicBezTo>
                  <a:pt x="47502" y="259257"/>
                  <a:pt x="51881" y="254237"/>
                  <a:pt x="57756" y="253428"/>
                </a:cubicBezTo>
                <a:lnTo>
                  <a:pt x="59371" y="253317"/>
                </a:lnTo>
                <a:lnTo>
                  <a:pt x="67287" y="253317"/>
                </a:lnTo>
                <a:close/>
                <a:moveTo>
                  <a:pt x="281024" y="0"/>
                </a:moveTo>
                <a:cubicBezTo>
                  <a:pt x="299753" y="-2"/>
                  <a:pt x="315286" y="14499"/>
                  <a:pt x="316568" y="33185"/>
                </a:cubicBezTo>
                <a:lnTo>
                  <a:pt x="316647" y="35623"/>
                </a:lnTo>
                <a:lnTo>
                  <a:pt x="316647" y="178114"/>
                </a:lnTo>
                <a:cubicBezTo>
                  <a:pt x="316649" y="196843"/>
                  <a:pt x="302147" y="212375"/>
                  <a:pt x="283462" y="213657"/>
                </a:cubicBezTo>
                <a:lnTo>
                  <a:pt x="281024" y="213737"/>
                </a:lnTo>
                <a:lnTo>
                  <a:pt x="221716" y="213737"/>
                </a:lnTo>
                <a:lnTo>
                  <a:pt x="221716" y="245401"/>
                </a:lnTo>
                <a:lnTo>
                  <a:pt x="241443" y="245401"/>
                </a:lnTo>
                <a:cubicBezTo>
                  <a:pt x="248001" y="245403"/>
                  <a:pt x="253316" y="250721"/>
                  <a:pt x="253314" y="257279"/>
                </a:cubicBezTo>
                <a:cubicBezTo>
                  <a:pt x="253312" y="263210"/>
                  <a:pt x="248934" y="268230"/>
                  <a:pt x="243058" y="269039"/>
                </a:cubicBezTo>
                <a:lnTo>
                  <a:pt x="241443" y="269150"/>
                </a:lnTo>
                <a:lnTo>
                  <a:pt x="142491" y="269150"/>
                </a:lnTo>
                <a:lnTo>
                  <a:pt x="142491" y="245401"/>
                </a:lnTo>
                <a:lnTo>
                  <a:pt x="197967" y="245401"/>
                </a:lnTo>
                <a:lnTo>
                  <a:pt x="197967" y="213737"/>
                </a:lnTo>
                <a:lnTo>
                  <a:pt x="142491" y="213737"/>
                </a:lnTo>
                <a:lnTo>
                  <a:pt x="142491" y="189988"/>
                </a:lnTo>
                <a:lnTo>
                  <a:pt x="281024" y="189988"/>
                </a:lnTo>
                <a:cubicBezTo>
                  <a:pt x="286958" y="189988"/>
                  <a:pt x="291980" y="185607"/>
                  <a:pt x="292787" y="179729"/>
                </a:cubicBezTo>
                <a:lnTo>
                  <a:pt x="292898" y="178114"/>
                </a:lnTo>
                <a:lnTo>
                  <a:pt x="292898" y="35623"/>
                </a:lnTo>
                <a:cubicBezTo>
                  <a:pt x="292898" y="29065"/>
                  <a:pt x="287582" y="23749"/>
                  <a:pt x="281024" y="23749"/>
                </a:cubicBezTo>
                <a:lnTo>
                  <a:pt x="67287" y="23749"/>
                </a:lnTo>
                <a:cubicBezTo>
                  <a:pt x="61354" y="23749"/>
                  <a:pt x="56331" y="28129"/>
                  <a:pt x="55524" y="34008"/>
                </a:cubicBezTo>
                <a:lnTo>
                  <a:pt x="55413" y="35623"/>
                </a:lnTo>
                <a:lnTo>
                  <a:pt x="55413" y="94994"/>
                </a:lnTo>
                <a:lnTo>
                  <a:pt x="31665" y="94994"/>
                </a:lnTo>
                <a:lnTo>
                  <a:pt x="31665" y="35623"/>
                </a:lnTo>
                <a:cubicBezTo>
                  <a:pt x="31662" y="16893"/>
                  <a:pt x="46164" y="1361"/>
                  <a:pt x="64849" y="79"/>
                </a:cubicBezTo>
                <a:lnTo>
                  <a:pt x="67287" y="0"/>
                </a:lnTo>
                <a:lnTo>
                  <a:pt x="281024" y="0"/>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nvGrpSpPr>
          <p:cNvPr id="250" name="Group 249" descr="Icon of a speaker">
            <a:extLst>
              <a:ext uri="{FF2B5EF4-FFF2-40B4-BE49-F238E27FC236}">
                <a16:creationId xmlns:a16="http://schemas.microsoft.com/office/drawing/2014/main" id="{9E658ED6-A63D-7CC8-CD32-8F06E0F05CF1}"/>
              </a:ext>
            </a:extLst>
          </p:cNvPr>
          <p:cNvGrpSpPr/>
          <p:nvPr/>
        </p:nvGrpSpPr>
        <p:grpSpPr>
          <a:xfrm>
            <a:off x="5512896" y="5625633"/>
            <a:ext cx="340218" cy="336844"/>
            <a:chOff x="5398447" y="5776645"/>
            <a:chExt cx="296433" cy="293496"/>
          </a:xfrm>
        </p:grpSpPr>
        <p:sp>
          <p:nvSpPr>
            <p:cNvPr id="252" name="Oval 80">
              <a:extLst>
                <a:ext uri="{FF2B5EF4-FFF2-40B4-BE49-F238E27FC236}">
                  <a16:creationId xmlns:a16="http://schemas.microsoft.com/office/drawing/2014/main" id="{AD704C36-104F-380A-CCB1-481EE0CB9549}"/>
                </a:ext>
                <a:ext uri="{C183D7F6-B498-43B3-948B-1728B52AA6E4}">
                  <adec:decorative xmlns:adec="http://schemas.microsoft.com/office/drawing/2017/decorative" val="1"/>
                </a:ext>
              </a:extLst>
            </p:cNvPr>
            <p:cNvSpPr>
              <a:spLocks noChangeArrowheads="1"/>
            </p:cNvSpPr>
            <p:nvPr/>
          </p:nvSpPr>
          <p:spPr bwMode="auto">
            <a:xfrm>
              <a:off x="5398447" y="5776645"/>
              <a:ext cx="296433" cy="293496"/>
            </a:xfrm>
            <a:prstGeom prst="ellipse">
              <a:avLst/>
            </a:pr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53" name="Oval 81">
              <a:extLst>
                <a:ext uri="{FF2B5EF4-FFF2-40B4-BE49-F238E27FC236}">
                  <a16:creationId xmlns:a16="http://schemas.microsoft.com/office/drawing/2014/main" id="{20998951-1417-1992-03FA-BBAE484375B9}"/>
                </a:ext>
                <a:ext uri="{C183D7F6-B498-43B3-948B-1728B52AA6E4}">
                  <adec:decorative xmlns:adec="http://schemas.microsoft.com/office/drawing/2017/decorative" val="1"/>
                </a:ext>
              </a:extLst>
            </p:cNvPr>
            <p:cNvSpPr>
              <a:spLocks noChangeArrowheads="1"/>
            </p:cNvSpPr>
            <p:nvPr/>
          </p:nvSpPr>
          <p:spPr bwMode="auto">
            <a:xfrm>
              <a:off x="5422782" y="5801965"/>
              <a:ext cx="247762" cy="244083"/>
            </a:xfrm>
            <a:prstGeom prst="ellipse">
              <a:avLst/>
            </a:pr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54" name="Freeform 82">
              <a:extLst>
                <a:ext uri="{FF2B5EF4-FFF2-40B4-BE49-F238E27FC236}">
                  <a16:creationId xmlns:a16="http://schemas.microsoft.com/office/drawing/2014/main" id="{5329F8F3-753B-D9E4-E6FC-05F4A50E5C34}"/>
                </a:ext>
                <a:ext uri="{C183D7F6-B498-43B3-948B-1728B52AA6E4}">
                  <adec:decorative xmlns:adec="http://schemas.microsoft.com/office/drawing/2017/decorative" val="1"/>
                </a:ext>
              </a:extLst>
            </p:cNvPr>
            <p:cNvSpPr>
              <a:spLocks/>
            </p:cNvSpPr>
            <p:nvPr/>
          </p:nvSpPr>
          <p:spPr bwMode="auto">
            <a:xfrm>
              <a:off x="5659395" y="5922166"/>
              <a:ext cx="4955" cy="3680"/>
            </a:xfrm>
            <a:custGeom>
              <a:avLst/>
              <a:gdLst>
                <a:gd name="T0" fmla="*/ 4 w 7"/>
                <a:gd name="T1" fmla="*/ 6 h 6"/>
                <a:gd name="T2" fmla="*/ 3 w 7"/>
                <a:gd name="T3" fmla="*/ 6 h 6"/>
                <a:gd name="T4" fmla="*/ 0 w 7"/>
                <a:gd name="T5" fmla="*/ 3 h 6"/>
                <a:gd name="T6" fmla="*/ 3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3" y="6"/>
                    <a:pt x="3" y="6"/>
                    <a:pt x="3" y="6"/>
                  </a:cubicBezTo>
                  <a:cubicBezTo>
                    <a:pt x="2" y="6"/>
                    <a:pt x="0" y="5"/>
                    <a:pt x="0" y="3"/>
                  </a:cubicBezTo>
                  <a:cubicBezTo>
                    <a:pt x="0" y="1"/>
                    <a:pt x="2" y="0"/>
                    <a:pt x="3" y="0"/>
                  </a:cubicBezTo>
                  <a:cubicBezTo>
                    <a:pt x="5" y="0"/>
                    <a:pt x="7" y="1"/>
                    <a:pt x="7" y="3"/>
                  </a:cubicBezTo>
                  <a:cubicBezTo>
                    <a:pt x="7" y="5"/>
                    <a:pt x="5" y="6"/>
                    <a:pt x="4" y="6"/>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55" name="Freeform 83">
              <a:extLst>
                <a:ext uri="{FF2B5EF4-FFF2-40B4-BE49-F238E27FC236}">
                  <a16:creationId xmlns:a16="http://schemas.microsoft.com/office/drawing/2014/main" id="{AEB3118A-8E9D-4322-73E9-4A65E219695F}"/>
                </a:ext>
                <a:ext uri="{C183D7F6-B498-43B3-948B-1728B52AA6E4}">
                  <adec:decorative xmlns:adec="http://schemas.microsoft.com/office/drawing/2017/decorative" val="1"/>
                </a:ext>
              </a:extLst>
            </p:cNvPr>
            <p:cNvSpPr>
              <a:spLocks noEditPoints="1"/>
            </p:cNvSpPr>
            <p:nvPr/>
          </p:nvSpPr>
          <p:spPr bwMode="auto">
            <a:xfrm>
              <a:off x="5445080" y="5922166"/>
              <a:ext cx="203165" cy="3680"/>
            </a:xfrm>
            <a:custGeom>
              <a:avLst/>
              <a:gdLst>
                <a:gd name="T0" fmla="*/ 284 w 288"/>
                <a:gd name="T1" fmla="*/ 6 h 6"/>
                <a:gd name="T2" fmla="*/ 284 w 288"/>
                <a:gd name="T3" fmla="*/ 0 h 6"/>
                <a:gd name="T4" fmla="*/ 288 w 288"/>
                <a:gd name="T5" fmla="*/ 3 h 6"/>
                <a:gd name="T6" fmla="*/ 261 w 288"/>
                <a:gd name="T7" fmla="*/ 6 h 6"/>
                <a:gd name="T8" fmla="*/ 257 w 288"/>
                <a:gd name="T9" fmla="*/ 3 h 6"/>
                <a:gd name="T10" fmla="*/ 261 w 288"/>
                <a:gd name="T11" fmla="*/ 0 h 6"/>
                <a:gd name="T12" fmla="*/ 261 w 288"/>
                <a:gd name="T13" fmla="*/ 6 h 6"/>
                <a:gd name="T14" fmla="*/ 237 w 288"/>
                <a:gd name="T15" fmla="*/ 6 h 6"/>
                <a:gd name="T16" fmla="*/ 237 w 288"/>
                <a:gd name="T17" fmla="*/ 0 h 6"/>
                <a:gd name="T18" fmla="*/ 241 w 288"/>
                <a:gd name="T19" fmla="*/ 3 h 6"/>
                <a:gd name="T20" fmla="*/ 214 w 288"/>
                <a:gd name="T21" fmla="*/ 6 h 6"/>
                <a:gd name="T22" fmla="*/ 210 w 288"/>
                <a:gd name="T23" fmla="*/ 3 h 6"/>
                <a:gd name="T24" fmla="*/ 214 w 288"/>
                <a:gd name="T25" fmla="*/ 0 h 6"/>
                <a:gd name="T26" fmla="*/ 214 w 288"/>
                <a:gd name="T27" fmla="*/ 6 h 6"/>
                <a:gd name="T28" fmla="*/ 190 w 288"/>
                <a:gd name="T29" fmla="*/ 6 h 6"/>
                <a:gd name="T30" fmla="*/ 190 w 288"/>
                <a:gd name="T31" fmla="*/ 0 h 6"/>
                <a:gd name="T32" fmla="*/ 194 w 288"/>
                <a:gd name="T33" fmla="*/ 3 h 6"/>
                <a:gd name="T34" fmla="*/ 167 w 288"/>
                <a:gd name="T35" fmla="*/ 6 h 6"/>
                <a:gd name="T36" fmla="*/ 164 w 288"/>
                <a:gd name="T37" fmla="*/ 3 h 6"/>
                <a:gd name="T38" fmla="*/ 167 w 288"/>
                <a:gd name="T39" fmla="*/ 0 h 6"/>
                <a:gd name="T40" fmla="*/ 167 w 288"/>
                <a:gd name="T41" fmla="*/ 6 h 6"/>
                <a:gd name="T42" fmla="*/ 143 w 288"/>
                <a:gd name="T43" fmla="*/ 6 h 6"/>
                <a:gd name="T44" fmla="*/ 143 w 288"/>
                <a:gd name="T45" fmla="*/ 0 h 6"/>
                <a:gd name="T46" fmla="*/ 147 w 288"/>
                <a:gd name="T47" fmla="*/ 3 h 6"/>
                <a:gd name="T48" fmla="*/ 120 w 288"/>
                <a:gd name="T49" fmla="*/ 6 h 6"/>
                <a:gd name="T50" fmla="*/ 117 w 288"/>
                <a:gd name="T51" fmla="*/ 3 h 6"/>
                <a:gd name="T52" fmla="*/ 120 w 288"/>
                <a:gd name="T53" fmla="*/ 0 h 6"/>
                <a:gd name="T54" fmla="*/ 120 w 288"/>
                <a:gd name="T55" fmla="*/ 6 h 6"/>
                <a:gd name="T56" fmla="*/ 97 w 288"/>
                <a:gd name="T57" fmla="*/ 6 h 6"/>
                <a:gd name="T58" fmla="*/ 97 w 288"/>
                <a:gd name="T59" fmla="*/ 0 h 6"/>
                <a:gd name="T60" fmla="*/ 100 w 288"/>
                <a:gd name="T61" fmla="*/ 3 h 6"/>
                <a:gd name="T62" fmla="*/ 74 w 288"/>
                <a:gd name="T63" fmla="*/ 6 h 6"/>
                <a:gd name="T64" fmla="*/ 70 w 288"/>
                <a:gd name="T65" fmla="*/ 3 h 6"/>
                <a:gd name="T66" fmla="*/ 74 w 288"/>
                <a:gd name="T67" fmla="*/ 0 h 6"/>
                <a:gd name="T68" fmla="*/ 74 w 288"/>
                <a:gd name="T69" fmla="*/ 6 h 6"/>
                <a:gd name="T70" fmla="*/ 50 w 288"/>
                <a:gd name="T71" fmla="*/ 6 h 6"/>
                <a:gd name="T72" fmla="*/ 50 w 288"/>
                <a:gd name="T73" fmla="*/ 0 h 6"/>
                <a:gd name="T74" fmla="*/ 53 w 288"/>
                <a:gd name="T75" fmla="*/ 3 h 6"/>
                <a:gd name="T76" fmla="*/ 27 w 288"/>
                <a:gd name="T77" fmla="*/ 6 h 6"/>
                <a:gd name="T78" fmla="*/ 23 w 288"/>
                <a:gd name="T79" fmla="*/ 3 h 6"/>
                <a:gd name="T80" fmla="*/ 27 w 288"/>
                <a:gd name="T81" fmla="*/ 0 h 6"/>
                <a:gd name="T82" fmla="*/ 27 w 288"/>
                <a:gd name="T83" fmla="*/ 6 h 6"/>
                <a:gd name="T84" fmla="*/ 3 w 288"/>
                <a:gd name="T85" fmla="*/ 6 h 6"/>
                <a:gd name="T86" fmla="*/ 3 w 288"/>
                <a:gd name="T87" fmla="*/ 0 h 6"/>
                <a:gd name="T88" fmla="*/ 7 w 288"/>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6">
                  <a:moveTo>
                    <a:pt x="284" y="6"/>
                  </a:moveTo>
                  <a:cubicBezTo>
                    <a:pt x="284" y="6"/>
                    <a:pt x="284" y="6"/>
                    <a:pt x="284" y="6"/>
                  </a:cubicBezTo>
                  <a:cubicBezTo>
                    <a:pt x="282" y="6"/>
                    <a:pt x="281" y="5"/>
                    <a:pt x="281" y="3"/>
                  </a:cubicBezTo>
                  <a:cubicBezTo>
                    <a:pt x="281" y="1"/>
                    <a:pt x="282" y="0"/>
                    <a:pt x="284" y="0"/>
                  </a:cubicBezTo>
                  <a:cubicBezTo>
                    <a:pt x="284" y="0"/>
                    <a:pt x="284" y="0"/>
                    <a:pt x="284" y="0"/>
                  </a:cubicBezTo>
                  <a:cubicBezTo>
                    <a:pt x="286" y="0"/>
                    <a:pt x="288" y="1"/>
                    <a:pt x="288" y="3"/>
                  </a:cubicBezTo>
                  <a:cubicBezTo>
                    <a:pt x="288" y="5"/>
                    <a:pt x="286" y="6"/>
                    <a:pt x="284" y="6"/>
                  </a:cubicBezTo>
                  <a:close/>
                  <a:moveTo>
                    <a:pt x="261" y="6"/>
                  </a:moveTo>
                  <a:cubicBezTo>
                    <a:pt x="261" y="6"/>
                    <a:pt x="261" y="6"/>
                    <a:pt x="261" y="6"/>
                  </a:cubicBezTo>
                  <a:cubicBezTo>
                    <a:pt x="259" y="6"/>
                    <a:pt x="257" y="5"/>
                    <a:pt x="257" y="3"/>
                  </a:cubicBezTo>
                  <a:cubicBezTo>
                    <a:pt x="257" y="1"/>
                    <a:pt x="259" y="0"/>
                    <a:pt x="261" y="0"/>
                  </a:cubicBezTo>
                  <a:cubicBezTo>
                    <a:pt x="261" y="0"/>
                    <a:pt x="261" y="0"/>
                    <a:pt x="261" y="0"/>
                  </a:cubicBezTo>
                  <a:cubicBezTo>
                    <a:pt x="263" y="0"/>
                    <a:pt x="264" y="1"/>
                    <a:pt x="264" y="3"/>
                  </a:cubicBezTo>
                  <a:cubicBezTo>
                    <a:pt x="264" y="5"/>
                    <a:pt x="263" y="6"/>
                    <a:pt x="261" y="6"/>
                  </a:cubicBezTo>
                  <a:close/>
                  <a:moveTo>
                    <a:pt x="237" y="6"/>
                  </a:moveTo>
                  <a:cubicBezTo>
                    <a:pt x="237" y="6"/>
                    <a:pt x="237" y="6"/>
                    <a:pt x="237" y="6"/>
                  </a:cubicBezTo>
                  <a:cubicBezTo>
                    <a:pt x="235" y="6"/>
                    <a:pt x="234" y="5"/>
                    <a:pt x="234" y="3"/>
                  </a:cubicBezTo>
                  <a:cubicBezTo>
                    <a:pt x="234" y="1"/>
                    <a:pt x="235" y="0"/>
                    <a:pt x="237" y="0"/>
                  </a:cubicBezTo>
                  <a:cubicBezTo>
                    <a:pt x="237" y="0"/>
                    <a:pt x="237" y="0"/>
                    <a:pt x="237" y="0"/>
                  </a:cubicBezTo>
                  <a:cubicBezTo>
                    <a:pt x="239" y="0"/>
                    <a:pt x="241" y="1"/>
                    <a:pt x="241" y="3"/>
                  </a:cubicBezTo>
                  <a:cubicBezTo>
                    <a:pt x="241" y="5"/>
                    <a:pt x="239" y="6"/>
                    <a:pt x="237" y="6"/>
                  </a:cubicBezTo>
                  <a:close/>
                  <a:moveTo>
                    <a:pt x="214" y="6"/>
                  </a:moveTo>
                  <a:cubicBezTo>
                    <a:pt x="214" y="6"/>
                    <a:pt x="214" y="6"/>
                    <a:pt x="214" y="6"/>
                  </a:cubicBezTo>
                  <a:cubicBezTo>
                    <a:pt x="212" y="6"/>
                    <a:pt x="210" y="5"/>
                    <a:pt x="210" y="3"/>
                  </a:cubicBezTo>
                  <a:cubicBezTo>
                    <a:pt x="210" y="1"/>
                    <a:pt x="212" y="0"/>
                    <a:pt x="214" y="0"/>
                  </a:cubicBezTo>
                  <a:cubicBezTo>
                    <a:pt x="214" y="0"/>
                    <a:pt x="214" y="0"/>
                    <a:pt x="214" y="0"/>
                  </a:cubicBezTo>
                  <a:cubicBezTo>
                    <a:pt x="216" y="0"/>
                    <a:pt x="217" y="1"/>
                    <a:pt x="217" y="3"/>
                  </a:cubicBezTo>
                  <a:cubicBezTo>
                    <a:pt x="217" y="5"/>
                    <a:pt x="216" y="6"/>
                    <a:pt x="214" y="6"/>
                  </a:cubicBezTo>
                  <a:close/>
                  <a:moveTo>
                    <a:pt x="191" y="6"/>
                  </a:moveTo>
                  <a:cubicBezTo>
                    <a:pt x="190" y="6"/>
                    <a:pt x="190" y="6"/>
                    <a:pt x="190" y="6"/>
                  </a:cubicBezTo>
                  <a:cubicBezTo>
                    <a:pt x="188" y="6"/>
                    <a:pt x="187" y="5"/>
                    <a:pt x="187" y="3"/>
                  </a:cubicBezTo>
                  <a:cubicBezTo>
                    <a:pt x="187" y="1"/>
                    <a:pt x="188" y="0"/>
                    <a:pt x="190" y="0"/>
                  </a:cubicBezTo>
                  <a:cubicBezTo>
                    <a:pt x="191" y="0"/>
                    <a:pt x="191" y="0"/>
                    <a:pt x="191" y="0"/>
                  </a:cubicBezTo>
                  <a:cubicBezTo>
                    <a:pt x="192" y="0"/>
                    <a:pt x="194" y="1"/>
                    <a:pt x="194" y="3"/>
                  </a:cubicBezTo>
                  <a:cubicBezTo>
                    <a:pt x="194" y="5"/>
                    <a:pt x="192" y="6"/>
                    <a:pt x="191" y="6"/>
                  </a:cubicBezTo>
                  <a:close/>
                  <a:moveTo>
                    <a:pt x="167" y="6"/>
                  </a:moveTo>
                  <a:cubicBezTo>
                    <a:pt x="167" y="6"/>
                    <a:pt x="167" y="6"/>
                    <a:pt x="167" y="6"/>
                  </a:cubicBezTo>
                  <a:cubicBezTo>
                    <a:pt x="165" y="6"/>
                    <a:pt x="164" y="5"/>
                    <a:pt x="164" y="3"/>
                  </a:cubicBezTo>
                  <a:cubicBezTo>
                    <a:pt x="164" y="1"/>
                    <a:pt x="165" y="0"/>
                    <a:pt x="167" y="0"/>
                  </a:cubicBezTo>
                  <a:cubicBezTo>
                    <a:pt x="167" y="0"/>
                    <a:pt x="167" y="0"/>
                    <a:pt x="167" y="0"/>
                  </a:cubicBezTo>
                  <a:cubicBezTo>
                    <a:pt x="169" y="0"/>
                    <a:pt x="171" y="1"/>
                    <a:pt x="171" y="3"/>
                  </a:cubicBezTo>
                  <a:cubicBezTo>
                    <a:pt x="171" y="5"/>
                    <a:pt x="169" y="6"/>
                    <a:pt x="167" y="6"/>
                  </a:cubicBezTo>
                  <a:close/>
                  <a:moveTo>
                    <a:pt x="144" y="6"/>
                  </a:moveTo>
                  <a:cubicBezTo>
                    <a:pt x="143" y="6"/>
                    <a:pt x="143" y="6"/>
                    <a:pt x="143" y="6"/>
                  </a:cubicBezTo>
                  <a:cubicBezTo>
                    <a:pt x="142" y="6"/>
                    <a:pt x="140" y="5"/>
                    <a:pt x="140" y="3"/>
                  </a:cubicBezTo>
                  <a:cubicBezTo>
                    <a:pt x="140" y="1"/>
                    <a:pt x="142" y="0"/>
                    <a:pt x="143" y="0"/>
                  </a:cubicBezTo>
                  <a:cubicBezTo>
                    <a:pt x="144" y="0"/>
                    <a:pt x="144" y="0"/>
                    <a:pt x="144" y="0"/>
                  </a:cubicBezTo>
                  <a:cubicBezTo>
                    <a:pt x="146" y="0"/>
                    <a:pt x="147" y="1"/>
                    <a:pt x="147" y="3"/>
                  </a:cubicBezTo>
                  <a:cubicBezTo>
                    <a:pt x="147" y="5"/>
                    <a:pt x="146" y="6"/>
                    <a:pt x="144" y="6"/>
                  </a:cubicBezTo>
                  <a:close/>
                  <a:moveTo>
                    <a:pt x="120" y="6"/>
                  </a:moveTo>
                  <a:cubicBezTo>
                    <a:pt x="120" y="6"/>
                    <a:pt x="120" y="6"/>
                    <a:pt x="120" y="6"/>
                  </a:cubicBezTo>
                  <a:cubicBezTo>
                    <a:pt x="118" y="6"/>
                    <a:pt x="117" y="5"/>
                    <a:pt x="117" y="3"/>
                  </a:cubicBezTo>
                  <a:cubicBezTo>
                    <a:pt x="117" y="1"/>
                    <a:pt x="118" y="0"/>
                    <a:pt x="120" y="0"/>
                  </a:cubicBezTo>
                  <a:cubicBezTo>
                    <a:pt x="120" y="0"/>
                    <a:pt x="120" y="0"/>
                    <a:pt x="120" y="0"/>
                  </a:cubicBezTo>
                  <a:cubicBezTo>
                    <a:pt x="122" y="0"/>
                    <a:pt x="124" y="1"/>
                    <a:pt x="124" y="3"/>
                  </a:cubicBezTo>
                  <a:cubicBezTo>
                    <a:pt x="124" y="5"/>
                    <a:pt x="122" y="6"/>
                    <a:pt x="120" y="6"/>
                  </a:cubicBezTo>
                  <a:close/>
                  <a:moveTo>
                    <a:pt x="97" y="6"/>
                  </a:moveTo>
                  <a:cubicBezTo>
                    <a:pt x="97" y="6"/>
                    <a:pt x="97" y="6"/>
                    <a:pt x="97" y="6"/>
                  </a:cubicBezTo>
                  <a:cubicBezTo>
                    <a:pt x="95" y="6"/>
                    <a:pt x="93" y="5"/>
                    <a:pt x="93" y="3"/>
                  </a:cubicBezTo>
                  <a:cubicBezTo>
                    <a:pt x="93" y="1"/>
                    <a:pt x="95" y="0"/>
                    <a:pt x="97" y="0"/>
                  </a:cubicBezTo>
                  <a:cubicBezTo>
                    <a:pt x="97" y="0"/>
                    <a:pt x="97" y="0"/>
                    <a:pt x="97" y="0"/>
                  </a:cubicBezTo>
                  <a:cubicBezTo>
                    <a:pt x="99" y="0"/>
                    <a:pt x="100" y="1"/>
                    <a:pt x="100" y="3"/>
                  </a:cubicBezTo>
                  <a:cubicBezTo>
                    <a:pt x="100" y="5"/>
                    <a:pt x="99" y="6"/>
                    <a:pt x="97" y="6"/>
                  </a:cubicBezTo>
                  <a:close/>
                  <a:moveTo>
                    <a:pt x="74" y="6"/>
                  </a:moveTo>
                  <a:cubicBezTo>
                    <a:pt x="73" y="6"/>
                    <a:pt x="73" y="6"/>
                    <a:pt x="73" y="6"/>
                  </a:cubicBezTo>
                  <a:cubicBezTo>
                    <a:pt x="71" y="6"/>
                    <a:pt x="70" y="5"/>
                    <a:pt x="70" y="3"/>
                  </a:cubicBezTo>
                  <a:cubicBezTo>
                    <a:pt x="70" y="1"/>
                    <a:pt x="71" y="0"/>
                    <a:pt x="73" y="0"/>
                  </a:cubicBezTo>
                  <a:cubicBezTo>
                    <a:pt x="74" y="0"/>
                    <a:pt x="74" y="0"/>
                    <a:pt x="74" y="0"/>
                  </a:cubicBezTo>
                  <a:cubicBezTo>
                    <a:pt x="75" y="0"/>
                    <a:pt x="77" y="1"/>
                    <a:pt x="77" y="3"/>
                  </a:cubicBezTo>
                  <a:cubicBezTo>
                    <a:pt x="77" y="5"/>
                    <a:pt x="75" y="6"/>
                    <a:pt x="74" y="6"/>
                  </a:cubicBezTo>
                  <a:close/>
                  <a:moveTo>
                    <a:pt x="50" y="6"/>
                  </a:moveTo>
                  <a:cubicBezTo>
                    <a:pt x="50" y="6"/>
                    <a:pt x="50" y="6"/>
                    <a:pt x="50" y="6"/>
                  </a:cubicBezTo>
                  <a:cubicBezTo>
                    <a:pt x="48" y="6"/>
                    <a:pt x="46" y="5"/>
                    <a:pt x="46" y="3"/>
                  </a:cubicBezTo>
                  <a:cubicBezTo>
                    <a:pt x="46" y="1"/>
                    <a:pt x="48" y="0"/>
                    <a:pt x="50" y="0"/>
                  </a:cubicBezTo>
                  <a:cubicBezTo>
                    <a:pt x="50" y="0"/>
                    <a:pt x="50" y="0"/>
                    <a:pt x="50" y="0"/>
                  </a:cubicBezTo>
                  <a:cubicBezTo>
                    <a:pt x="52" y="0"/>
                    <a:pt x="53" y="1"/>
                    <a:pt x="53" y="3"/>
                  </a:cubicBezTo>
                  <a:cubicBezTo>
                    <a:pt x="53" y="5"/>
                    <a:pt x="52" y="6"/>
                    <a:pt x="50" y="6"/>
                  </a:cubicBezTo>
                  <a:close/>
                  <a:moveTo>
                    <a:pt x="27" y="6"/>
                  </a:moveTo>
                  <a:cubicBezTo>
                    <a:pt x="26" y="6"/>
                    <a:pt x="26" y="6"/>
                    <a:pt x="26" y="6"/>
                  </a:cubicBezTo>
                  <a:cubicBezTo>
                    <a:pt x="25" y="6"/>
                    <a:pt x="23" y="5"/>
                    <a:pt x="23" y="3"/>
                  </a:cubicBezTo>
                  <a:cubicBezTo>
                    <a:pt x="23" y="1"/>
                    <a:pt x="25" y="0"/>
                    <a:pt x="26" y="0"/>
                  </a:cubicBezTo>
                  <a:cubicBezTo>
                    <a:pt x="27" y="0"/>
                    <a:pt x="27" y="0"/>
                    <a:pt x="27" y="0"/>
                  </a:cubicBezTo>
                  <a:cubicBezTo>
                    <a:pt x="29" y="0"/>
                    <a:pt x="30" y="1"/>
                    <a:pt x="30" y="3"/>
                  </a:cubicBezTo>
                  <a:cubicBezTo>
                    <a:pt x="30" y="5"/>
                    <a:pt x="29" y="6"/>
                    <a:pt x="27" y="6"/>
                  </a:cubicBezTo>
                  <a:close/>
                  <a:moveTo>
                    <a:pt x="3" y="6"/>
                  </a:moveTo>
                  <a:cubicBezTo>
                    <a:pt x="3" y="6"/>
                    <a:pt x="3" y="6"/>
                    <a:pt x="3" y="6"/>
                  </a:cubicBezTo>
                  <a:cubicBezTo>
                    <a:pt x="1" y="6"/>
                    <a:pt x="0" y="5"/>
                    <a:pt x="0" y="3"/>
                  </a:cubicBezTo>
                  <a:cubicBezTo>
                    <a:pt x="0" y="1"/>
                    <a:pt x="1" y="0"/>
                    <a:pt x="3" y="0"/>
                  </a:cubicBezTo>
                  <a:cubicBezTo>
                    <a:pt x="3" y="0"/>
                    <a:pt x="3" y="0"/>
                    <a:pt x="3" y="0"/>
                  </a:cubicBezTo>
                  <a:cubicBezTo>
                    <a:pt x="5" y="0"/>
                    <a:pt x="7" y="1"/>
                    <a:pt x="7" y="3"/>
                  </a:cubicBezTo>
                  <a:cubicBezTo>
                    <a:pt x="7" y="5"/>
                    <a:pt x="5" y="6"/>
                    <a:pt x="3" y="6"/>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56" name="Freeform 84">
              <a:extLst>
                <a:ext uri="{FF2B5EF4-FFF2-40B4-BE49-F238E27FC236}">
                  <a16:creationId xmlns:a16="http://schemas.microsoft.com/office/drawing/2014/main" id="{70BF168F-BA88-5C74-20A0-52C0BC9576D5}"/>
                </a:ext>
                <a:ext uri="{C183D7F6-B498-43B3-948B-1728B52AA6E4}">
                  <adec:decorative xmlns:adec="http://schemas.microsoft.com/office/drawing/2017/decorative" val="1"/>
                </a:ext>
              </a:extLst>
            </p:cNvPr>
            <p:cNvSpPr>
              <a:spLocks/>
            </p:cNvSpPr>
            <p:nvPr/>
          </p:nvSpPr>
          <p:spPr bwMode="auto">
            <a:xfrm>
              <a:off x="5427737" y="5922166"/>
              <a:ext cx="4955" cy="3680"/>
            </a:xfrm>
            <a:custGeom>
              <a:avLst/>
              <a:gdLst>
                <a:gd name="T0" fmla="*/ 4 w 7"/>
                <a:gd name="T1" fmla="*/ 6 h 6"/>
                <a:gd name="T2" fmla="*/ 4 w 7"/>
                <a:gd name="T3" fmla="*/ 6 h 6"/>
                <a:gd name="T4" fmla="*/ 0 w 7"/>
                <a:gd name="T5" fmla="*/ 3 h 6"/>
                <a:gd name="T6" fmla="*/ 4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4" y="6"/>
                    <a:pt x="4" y="6"/>
                    <a:pt x="4" y="6"/>
                  </a:cubicBezTo>
                  <a:cubicBezTo>
                    <a:pt x="2" y="6"/>
                    <a:pt x="0" y="5"/>
                    <a:pt x="0" y="3"/>
                  </a:cubicBezTo>
                  <a:cubicBezTo>
                    <a:pt x="0" y="1"/>
                    <a:pt x="2" y="0"/>
                    <a:pt x="4" y="0"/>
                  </a:cubicBezTo>
                  <a:cubicBezTo>
                    <a:pt x="6" y="0"/>
                    <a:pt x="7" y="1"/>
                    <a:pt x="7" y="3"/>
                  </a:cubicBezTo>
                  <a:cubicBezTo>
                    <a:pt x="7" y="5"/>
                    <a:pt x="6" y="6"/>
                    <a:pt x="4" y="6"/>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58" name="Freeform 85">
              <a:extLst>
                <a:ext uri="{FF2B5EF4-FFF2-40B4-BE49-F238E27FC236}">
                  <a16:creationId xmlns:a16="http://schemas.microsoft.com/office/drawing/2014/main" id="{59917515-557F-EAB7-CAA1-D9976F10B1E0}"/>
                </a:ext>
                <a:ext uri="{C183D7F6-B498-43B3-948B-1728B52AA6E4}">
                  <adec:decorative xmlns:adec="http://schemas.microsoft.com/office/drawing/2017/decorative" val="1"/>
                </a:ext>
              </a:extLst>
            </p:cNvPr>
            <p:cNvSpPr>
              <a:spLocks/>
            </p:cNvSpPr>
            <p:nvPr/>
          </p:nvSpPr>
          <p:spPr bwMode="auto">
            <a:xfrm>
              <a:off x="5544185" y="5808097"/>
              <a:ext cx="4955" cy="4906"/>
            </a:xfrm>
            <a:custGeom>
              <a:avLst/>
              <a:gdLst>
                <a:gd name="T0" fmla="*/ 4 w 7"/>
                <a:gd name="T1" fmla="*/ 7 h 7"/>
                <a:gd name="T2" fmla="*/ 0 w 7"/>
                <a:gd name="T3" fmla="*/ 3 h 7"/>
                <a:gd name="T4" fmla="*/ 4 w 7"/>
                <a:gd name="T5" fmla="*/ 0 h 7"/>
                <a:gd name="T6" fmla="*/ 7 w 7"/>
                <a:gd name="T7" fmla="*/ 3 h 7"/>
                <a:gd name="T8" fmla="*/ 7 w 7"/>
                <a:gd name="T9" fmla="*/ 3 h 7"/>
                <a:gd name="T10" fmla="*/ 4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4" y="7"/>
                  </a:moveTo>
                  <a:cubicBezTo>
                    <a:pt x="2" y="7"/>
                    <a:pt x="0" y="5"/>
                    <a:pt x="0" y="3"/>
                  </a:cubicBezTo>
                  <a:cubicBezTo>
                    <a:pt x="0" y="1"/>
                    <a:pt x="2" y="0"/>
                    <a:pt x="4" y="0"/>
                  </a:cubicBezTo>
                  <a:cubicBezTo>
                    <a:pt x="5" y="0"/>
                    <a:pt x="7" y="1"/>
                    <a:pt x="7" y="3"/>
                  </a:cubicBezTo>
                  <a:cubicBezTo>
                    <a:pt x="7" y="3"/>
                    <a:pt x="7" y="3"/>
                    <a:pt x="7" y="3"/>
                  </a:cubicBezTo>
                  <a:cubicBezTo>
                    <a:pt x="7" y="5"/>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0" name="Freeform 86">
              <a:extLst>
                <a:ext uri="{FF2B5EF4-FFF2-40B4-BE49-F238E27FC236}">
                  <a16:creationId xmlns:a16="http://schemas.microsoft.com/office/drawing/2014/main" id="{CDE155DB-D284-FAE4-0D30-C6CCD352D6F0}"/>
                </a:ext>
                <a:ext uri="{C183D7F6-B498-43B3-948B-1728B52AA6E4}">
                  <adec:decorative xmlns:adec="http://schemas.microsoft.com/office/drawing/2017/decorative" val="1"/>
                </a:ext>
              </a:extLst>
            </p:cNvPr>
            <p:cNvSpPr>
              <a:spLocks noEditPoints="1"/>
            </p:cNvSpPr>
            <p:nvPr/>
          </p:nvSpPr>
          <p:spPr bwMode="auto">
            <a:xfrm>
              <a:off x="5544185" y="5824043"/>
              <a:ext cx="4955" cy="199927"/>
            </a:xfrm>
            <a:custGeom>
              <a:avLst/>
              <a:gdLst>
                <a:gd name="T0" fmla="*/ 0 w 7"/>
                <a:gd name="T1" fmla="*/ 285 h 288"/>
                <a:gd name="T2" fmla="*/ 4 w 7"/>
                <a:gd name="T3" fmla="*/ 281 h 288"/>
                <a:gd name="T4" fmla="*/ 7 w 7"/>
                <a:gd name="T5" fmla="*/ 285 h 288"/>
                <a:gd name="T6" fmla="*/ 4 w 7"/>
                <a:gd name="T7" fmla="*/ 265 h 288"/>
                <a:gd name="T8" fmla="*/ 0 w 7"/>
                <a:gd name="T9" fmla="*/ 261 h 288"/>
                <a:gd name="T10" fmla="*/ 7 w 7"/>
                <a:gd name="T11" fmla="*/ 261 h 288"/>
                <a:gd name="T12" fmla="*/ 4 w 7"/>
                <a:gd name="T13" fmla="*/ 265 h 288"/>
                <a:gd name="T14" fmla="*/ 0 w 7"/>
                <a:gd name="T15" fmla="*/ 238 h 288"/>
                <a:gd name="T16" fmla="*/ 4 w 7"/>
                <a:gd name="T17" fmla="*/ 234 h 288"/>
                <a:gd name="T18" fmla="*/ 7 w 7"/>
                <a:gd name="T19" fmla="*/ 238 h 288"/>
                <a:gd name="T20" fmla="*/ 4 w 7"/>
                <a:gd name="T21" fmla="*/ 218 h 288"/>
                <a:gd name="T22" fmla="*/ 0 w 7"/>
                <a:gd name="T23" fmla="*/ 214 h 288"/>
                <a:gd name="T24" fmla="*/ 7 w 7"/>
                <a:gd name="T25" fmla="*/ 214 h 288"/>
                <a:gd name="T26" fmla="*/ 4 w 7"/>
                <a:gd name="T27" fmla="*/ 218 h 288"/>
                <a:gd name="T28" fmla="*/ 0 w 7"/>
                <a:gd name="T29" fmla="*/ 191 h 288"/>
                <a:gd name="T30" fmla="*/ 4 w 7"/>
                <a:gd name="T31" fmla="*/ 187 h 288"/>
                <a:gd name="T32" fmla="*/ 7 w 7"/>
                <a:gd name="T33" fmla="*/ 191 h 288"/>
                <a:gd name="T34" fmla="*/ 4 w 7"/>
                <a:gd name="T35" fmla="*/ 171 h 288"/>
                <a:gd name="T36" fmla="*/ 0 w 7"/>
                <a:gd name="T37" fmla="*/ 167 h 288"/>
                <a:gd name="T38" fmla="*/ 7 w 7"/>
                <a:gd name="T39" fmla="*/ 167 h 288"/>
                <a:gd name="T40" fmla="*/ 4 w 7"/>
                <a:gd name="T41" fmla="*/ 171 h 288"/>
                <a:gd name="T42" fmla="*/ 0 w 7"/>
                <a:gd name="T43" fmla="*/ 144 h 288"/>
                <a:gd name="T44" fmla="*/ 4 w 7"/>
                <a:gd name="T45" fmla="*/ 141 h 288"/>
                <a:gd name="T46" fmla="*/ 7 w 7"/>
                <a:gd name="T47" fmla="*/ 144 h 288"/>
                <a:gd name="T48" fmla="*/ 4 w 7"/>
                <a:gd name="T49" fmla="*/ 124 h 288"/>
                <a:gd name="T50" fmla="*/ 0 w 7"/>
                <a:gd name="T51" fmla="*/ 120 h 288"/>
                <a:gd name="T52" fmla="*/ 7 w 7"/>
                <a:gd name="T53" fmla="*/ 120 h 288"/>
                <a:gd name="T54" fmla="*/ 4 w 7"/>
                <a:gd name="T55" fmla="*/ 124 h 288"/>
                <a:gd name="T56" fmla="*/ 0 w 7"/>
                <a:gd name="T57" fmla="*/ 97 h 288"/>
                <a:gd name="T58" fmla="*/ 4 w 7"/>
                <a:gd name="T59" fmla="*/ 94 h 288"/>
                <a:gd name="T60" fmla="*/ 7 w 7"/>
                <a:gd name="T61" fmla="*/ 97 h 288"/>
                <a:gd name="T62" fmla="*/ 4 w 7"/>
                <a:gd name="T63" fmla="*/ 77 h 288"/>
                <a:gd name="T64" fmla="*/ 0 w 7"/>
                <a:gd name="T65" fmla="*/ 74 h 288"/>
                <a:gd name="T66" fmla="*/ 7 w 7"/>
                <a:gd name="T67" fmla="*/ 74 h 288"/>
                <a:gd name="T68" fmla="*/ 4 w 7"/>
                <a:gd name="T69" fmla="*/ 77 h 288"/>
                <a:gd name="T70" fmla="*/ 0 w 7"/>
                <a:gd name="T71" fmla="*/ 50 h 288"/>
                <a:gd name="T72" fmla="*/ 4 w 7"/>
                <a:gd name="T73" fmla="*/ 47 h 288"/>
                <a:gd name="T74" fmla="*/ 7 w 7"/>
                <a:gd name="T75" fmla="*/ 50 h 288"/>
                <a:gd name="T76" fmla="*/ 4 w 7"/>
                <a:gd name="T77" fmla="*/ 30 h 288"/>
                <a:gd name="T78" fmla="*/ 0 w 7"/>
                <a:gd name="T79" fmla="*/ 27 h 288"/>
                <a:gd name="T80" fmla="*/ 7 w 7"/>
                <a:gd name="T81" fmla="*/ 27 h 288"/>
                <a:gd name="T82" fmla="*/ 4 w 7"/>
                <a:gd name="T83" fmla="*/ 30 h 288"/>
                <a:gd name="T84" fmla="*/ 0 w 7"/>
                <a:gd name="T85" fmla="*/ 4 h 288"/>
                <a:gd name="T86" fmla="*/ 4 w 7"/>
                <a:gd name="T87" fmla="*/ 0 h 288"/>
                <a:gd name="T88" fmla="*/ 7 w 7"/>
                <a:gd name="T89" fmla="*/ 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288">
                  <a:moveTo>
                    <a:pt x="4" y="288"/>
                  </a:moveTo>
                  <a:cubicBezTo>
                    <a:pt x="2" y="288"/>
                    <a:pt x="0" y="287"/>
                    <a:pt x="0" y="285"/>
                  </a:cubicBezTo>
                  <a:cubicBezTo>
                    <a:pt x="0" y="284"/>
                    <a:pt x="0" y="284"/>
                    <a:pt x="0" y="284"/>
                  </a:cubicBezTo>
                  <a:cubicBezTo>
                    <a:pt x="0" y="283"/>
                    <a:pt x="2" y="281"/>
                    <a:pt x="4" y="281"/>
                  </a:cubicBezTo>
                  <a:cubicBezTo>
                    <a:pt x="5" y="281"/>
                    <a:pt x="7" y="283"/>
                    <a:pt x="7" y="284"/>
                  </a:cubicBezTo>
                  <a:cubicBezTo>
                    <a:pt x="7" y="285"/>
                    <a:pt x="7" y="285"/>
                    <a:pt x="7" y="285"/>
                  </a:cubicBezTo>
                  <a:cubicBezTo>
                    <a:pt x="7" y="287"/>
                    <a:pt x="5" y="288"/>
                    <a:pt x="4" y="288"/>
                  </a:cubicBezTo>
                  <a:close/>
                  <a:moveTo>
                    <a:pt x="4" y="265"/>
                  </a:moveTo>
                  <a:cubicBezTo>
                    <a:pt x="2" y="265"/>
                    <a:pt x="0" y="263"/>
                    <a:pt x="0" y="261"/>
                  </a:cubicBezTo>
                  <a:cubicBezTo>
                    <a:pt x="0" y="261"/>
                    <a:pt x="0" y="261"/>
                    <a:pt x="0" y="261"/>
                  </a:cubicBezTo>
                  <a:cubicBezTo>
                    <a:pt x="0" y="259"/>
                    <a:pt x="2" y="258"/>
                    <a:pt x="4" y="258"/>
                  </a:cubicBezTo>
                  <a:cubicBezTo>
                    <a:pt x="5" y="258"/>
                    <a:pt x="7" y="259"/>
                    <a:pt x="7" y="261"/>
                  </a:cubicBezTo>
                  <a:cubicBezTo>
                    <a:pt x="7" y="261"/>
                    <a:pt x="7" y="261"/>
                    <a:pt x="7" y="261"/>
                  </a:cubicBezTo>
                  <a:cubicBezTo>
                    <a:pt x="7" y="263"/>
                    <a:pt x="5" y="265"/>
                    <a:pt x="4" y="265"/>
                  </a:cubicBezTo>
                  <a:close/>
                  <a:moveTo>
                    <a:pt x="4" y="241"/>
                  </a:moveTo>
                  <a:cubicBezTo>
                    <a:pt x="2" y="241"/>
                    <a:pt x="0" y="240"/>
                    <a:pt x="0" y="238"/>
                  </a:cubicBezTo>
                  <a:cubicBezTo>
                    <a:pt x="0" y="238"/>
                    <a:pt x="0" y="238"/>
                    <a:pt x="0" y="238"/>
                  </a:cubicBezTo>
                  <a:cubicBezTo>
                    <a:pt x="0" y="236"/>
                    <a:pt x="2" y="234"/>
                    <a:pt x="4" y="234"/>
                  </a:cubicBezTo>
                  <a:cubicBezTo>
                    <a:pt x="5" y="234"/>
                    <a:pt x="7" y="236"/>
                    <a:pt x="7" y="238"/>
                  </a:cubicBezTo>
                  <a:cubicBezTo>
                    <a:pt x="7" y="238"/>
                    <a:pt x="7" y="238"/>
                    <a:pt x="7" y="238"/>
                  </a:cubicBezTo>
                  <a:cubicBezTo>
                    <a:pt x="7" y="240"/>
                    <a:pt x="5" y="241"/>
                    <a:pt x="4" y="241"/>
                  </a:cubicBezTo>
                  <a:close/>
                  <a:moveTo>
                    <a:pt x="4" y="218"/>
                  </a:moveTo>
                  <a:cubicBezTo>
                    <a:pt x="2" y="218"/>
                    <a:pt x="0" y="216"/>
                    <a:pt x="0" y="214"/>
                  </a:cubicBezTo>
                  <a:cubicBezTo>
                    <a:pt x="0" y="214"/>
                    <a:pt x="0" y="214"/>
                    <a:pt x="0" y="214"/>
                  </a:cubicBezTo>
                  <a:cubicBezTo>
                    <a:pt x="0" y="212"/>
                    <a:pt x="2" y="211"/>
                    <a:pt x="4" y="211"/>
                  </a:cubicBezTo>
                  <a:cubicBezTo>
                    <a:pt x="5" y="211"/>
                    <a:pt x="7" y="212"/>
                    <a:pt x="7" y="214"/>
                  </a:cubicBezTo>
                  <a:cubicBezTo>
                    <a:pt x="7" y="214"/>
                    <a:pt x="7" y="214"/>
                    <a:pt x="7" y="214"/>
                  </a:cubicBezTo>
                  <a:cubicBezTo>
                    <a:pt x="7" y="216"/>
                    <a:pt x="5" y="218"/>
                    <a:pt x="4" y="218"/>
                  </a:cubicBezTo>
                  <a:close/>
                  <a:moveTo>
                    <a:pt x="4" y="194"/>
                  </a:moveTo>
                  <a:cubicBezTo>
                    <a:pt x="2" y="194"/>
                    <a:pt x="0" y="193"/>
                    <a:pt x="0" y="191"/>
                  </a:cubicBezTo>
                  <a:cubicBezTo>
                    <a:pt x="0" y="191"/>
                    <a:pt x="0" y="191"/>
                    <a:pt x="0" y="191"/>
                  </a:cubicBezTo>
                  <a:cubicBezTo>
                    <a:pt x="0" y="189"/>
                    <a:pt x="2" y="187"/>
                    <a:pt x="4" y="187"/>
                  </a:cubicBezTo>
                  <a:cubicBezTo>
                    <a:pt x="5" y="187"/>
                    <a:pt x="7" y="189"/>
                    <a:pt x="7" y="191"/>
                  </a:cubicBezTo>
                  <a:cubicBezTo>
                    <a:pt x="7" y="191"/>
                    <a:pt x="7" y="191"/>
                    <a:pt x="7" y="191"/>
                  </a:cubicBezTo>
                  <a:cubicBezTo>
                    <a:pt x="7" y="193"/>
                    <a:pt x="5" y="194"/>
                    <a:pt x="4" y="194"/>
                  </a:cubicBezTo>
                  <a:close/>
                  <a:moveTo>
                    <a:pt x="4" y="171"/>
                  </a:moveTo>
                  <a:cubicBezTo>
                    <a:pt x="2" y="171"/>
                    <a:pt x="0" y="169"/>
                    <a:pt x="0" y="168"/>
                  </a:cubicBezTo>
                  <a:cubicBezTo>
                    <a:pt x="0" y="167"/>
                    <a:pt x="0" y="167"/>
                    <a:pt x="0" y="167"/>
                  </a:cubicBezTo>
                  <a:cubicBezTo>
                    <a:pt x="0" y="165"/>
                    <a:pt x="2" y="164"/>
                    <a:pt x="4" y="164"/>
                  </a:cubicBezTo>
                  <a:cubicBezTo>
                    <a:pt x="5" y="164"/>
                    <a:pt x="7" y="165"/>
                    <a:pt x="7" y="167"/>
                  </a:cubicBezTo>
                  <a:cubicBezTo>
                    <a:pt x="7" y="168"/>
                    <a:pt x="7" y="168"/>
                    <a:pt x="7" y="168"/>
                  </a:cubicBezTo>
                  <a:cubicBezTo>
                    <a:pt x="7" y="169"/>
                    <a:pt x="5" y="171"/>
                    <a:pt x="4" y="171"/>
                  </a:cubicBezTo>
                  <a:close/>
                  <a:moveTo>
                    <a:pt x="4" y="147"/>
                  </a:moveTo>
                  <a:cubicBezTo>
                    <a:pt x="2" y="147"/>
                    <a:pt x="0" y="146"/>
                    <a:pt x="0" y="144"/>
                  </a:cubicBezTo>
                  <a:cubicBezTo>
                    <a:pt x="0" y="144"/>
                    <a:pt x="0" y="144"/>
                    <a:pt x="0" y="144"/>
                  </a:cubicBezTo>
                  <a:cubicBezTo>
                    <a:pt x="0" y="142"/>
                    <a:pt x="2" y="141"/>
                    <a:pt x="4" y="141"/>
                  </a:cubicBezTo>
                  <a:cubicBezTo>
                    <a:pt x="5" y="141"/>
                    <a:pt x="7" y="142"/>
                    <a:pt x="7" y="144"/>
                  </a:cubicBezTo>
                  <a:cubicBezTo>
                    <a:pt x="7" y="144"/>
                    <a:pt x="7" y="144"/>
                    <a:pt x="7" y="144"/>
                  </a:cubicBezTo>
                  <a:cubicBezTo>
                    <a:pt x="7" y="146"/>
                    <a:pt x="5" y="147"/>
                    <a:pt x="4" y="147"/>
                  </a:cubicBezTo>
                  <a:close/>
                  <a:moveTo>
                    <a:pt x="4" y="124"/>
                  </a:moveTo>
                  <a:cubicBezTo>
                    <a:pt x="2" y="124"/>
                    <a:pt x="0" y="123"/>
                    <a:pt x="0" y="121"/>
                  </a:cubicBezTo>
                  <a:cubicBezTo>
                    <a:pt x="0" y="120"/>
                    <a:pt x="0" y="120"/>
                    <a:pt x="0" y="120"/>
                  </a:cubicBezTo>
                  <a:cubicBezTo>
                    <a:pt x="0" y="119"/>
                    <a:pt x="2" y="117"/>
                    <a:pt x="4" y="117"/>
                  </a:cubicBezTo>
                  <a:cubicBezTo>
                    <a:pt x="5" y="117"/>
                    <a:pt x="7" y="119"/>
                    <a:pt x="7" y="120"/>
                  </a:cubicBezTo>
                  <a:cubicBezTo>
                    <a:pt x="7" y="121"/>
                    <a:pt x="7" y="121"/>
                    <a:pt x="7" y="121"/>
                  </a:cubicBezTo>
                  <a:cubicBezTo>
                    <a:pt x="7" y="123"/>
                    <a:pt x="5" y="124"/>
                    <a:pt x="4" y="124"/>
                  </a:cubicBezTo>
                  <a:close/>
                  <a:moveTo>
                    <a:pt x="4" y="101"/>
                  </a:moveTo>
                  <a:cubicBezTo>
                    <a:pt x="2" y="101"/>
                    <a:pt x="0" y="99"/>
                    <a:pt x="0" y="97"/>
                  </a:cubicBezTo>
                  <a:cubicBezTo>
                    <a:pt x="0" y="97"/>
                    <a:pt x="0" y="97"/>
                    <a:pt x="0" y="97"/>
                  </a:cubicBezTo>
                  <a:cubicBezTo>
                    <a:pt x="0" y="95"/>
                    <a:pt x="2" y="94"/>
                    <a:pt x="4" y="94"/>
                  </a:cubicBezTo>
                  <a:cubicBezTo>
                    <a:pt x="5" y="94"/>
                    <a:pt x="7" y="95"/>
                    <a:pt x="7" y="97"/>
                  </a:cubicBezTo>
                  <a:cubicBezTo>
                    <a:pt x="7" y="97"/>
                    <a:pt x="7" y="97"/>
                    <a:pt x="7" y="97"/>
                  </a:cubicBezTo>
                  <a:cubicBezTo>
                    <a:pt x="7" y="99"/>
                    <a:pt x="5" y="101"/>
                    <a:pt x="4" y="101"/>
                  </a:cubicBezTo>
                  <a:close/>
                  <a:moveTo>
                    <a:pt x="4" y="77"/>
                  </a:moveTo>
                  <a:cubicBezTo>
                    <a:pt x="2" y="77"/>
                    <a:pt x="0" y="76"/>
                    <a:pt x="0" y="74"/>
                  </a:cubicBezTo>
                  <a:cubicBezTo>
                    <a:pt x="0" y="74"/>
                    <a:pt x="0" y="74"/>
                    <a:pt x="0" y="74"/>
                  </a:cubicBezTo>
                  <a:cubicBezTo>
                    <a:pt x="0" y="72"/>
                    <a:pt x="2" y="70"/>
                    <a:pt x="4" y="70"/>
                  </a:cubicBezTo>
                  <a:cubicBezTo>
                    <a:pt x="5" y="70"/>
                    <a:pt x="7" y="72"/>
                    <a:pt x="7" y="74"/>
                  </a:cubicBezTo>
                  <a:cubicBezTo>
                    <a:pt x="7" y="74"/>
                    <a:pt x="7" y="74"/>
                    <a:pt x="7" y="74"/>
                  </a:cubicBezTo>
                  <a:cubicBezTo>
                    <a:pt x="7" y="76"/>
                    <a:pt x="5" y="77"/>
                    <a:pt x="4" y="77"/>
                  </a:cubicBezTo>
                  <a:close/>
                  <a:moveTo>
                    <a:pt x="4" y="54"/>
                  </a:moveTo>
                  <a:cubicBezTo>
                    <a:pt x="2" y="54"/>
                    <a:pt x="0" y="52"/>
                    <a:pt x="0" y="50"/>
                  </a:cubicBezTo>
                  <a:cubicBezTo>
                    <a:pt x="0" y="50"/>
                    <a:pt x="0" y="50"/>
                    <a:pt x="0" y="50"/>
                  </a:cubicBezTo>
                  <a:cubicBezTo>
                    <a:pt x="0" y="48"/>
                    <a:pt x="2" y="47"/>
                    <a:pt x="4" y="47"/>
                  </a:cubicBezTo>
                  <a:cubicBezTo>
                    <a:pt x="5" y="47"/>
                    <a:pt x="7" y="48"/>
                    <a:pt x="7" y="50"/>
                  </a:cubicBezTo>
                  <a:cubicBezTo>
                    <a:pt x="7" y="50"/>
                    <a:pt x="7" y="50"/>
                    <a:pt x="7" y="50"/>
                  </a:cubicBezTo>
                  <a:cubicBezTo>
                    <a:pt x="7" y="52"/>
                    <a:pt x="5" y="54"/>
                    <a:pt x="4" y="54"/>
                  </a:cubicBezTo>
                  <a:close/>
                  <a:moveTo>
                    <a:pt x="4" y="30"/>
                  </a:moveTo>
                  <a:cubicBezTo>
                    <a:pt x="2" y="30"/>
                    <a:pt x="0" y="29"/>
                    <a:pt x="0" y="27"/>
                  </a:cubicBezTo>
                  <a:cubicBezTo>
                    <a:pt x="0" y="27"/>
                    <a:pt x="0" y="27"/>
                    <a:pt x="0" y="27"/>
                  </a:cubicBezTo>
                  <a:cubicBezTo>
                    <a:pt x="0" y="25"/>
                    <a:pt x="2" y="23"/>
                    <a:pt x="4" y="23"/>
                  </a:cubicBezTo>
                  <a:cubicBezTo>
                    <a:pt x="5" y="23"/>
                    <a:pt x="7" y="25"/>
                    <a:pt x="7" y="27"/>
                  </a:cubicBezTo>
                  <a:cubicBezTo>
                    <a:pt x="7" y="27"/>
                    <a:pt x="7" y="27"/>
                    <a:pt x="7" y="27"/>
                  </a:cubicBezTo>
                  <a:cubicBezTo>
                    <a:pt x="7" y="29"/>
                    <a:pt x="5" y="30"/>
                    <a:pt x="4" y="30"/>
                  </a:cubicBezTo>
                  <a:close/>
                  <a:moveTo>
                    <a:pt x="4" y="7"/>
                  </a:moveTo>
                  <a:cubicBezTo>
                    <a:pt x="2" y="7"/>
                    <a:pt x="0" y="5"/>
                    <a:pt x="0" y="4"/>
                  </a:cubicBezTo>
                  <a:cubicBezTo>
                    <a:pt x="0" y="3"/>
                    <a:pt x="0" y="3"/>
                    <a:pt x="0" y="3"/>
                  </a:cubicBezTo>
                  <a:cubicBezTo>
                    <a:pt x="0" y="1"/>
                    <a:pt x="2" y="0"/>
                    <a:pt x="4" y="0"/>
                  </a:cubicBezTo>
                  <a:cubicBezTo>
                    <a:pt x="5" y="0"/>
                    <a:pt x="7" y="1"/>
                    <a:pt x="7" y="3"/>
                  </a:cubicBezTo>
                  <a:cubicBezTo>
                    <a:pt x="7" y="4"/>
                    <a:pt x="7" y="4"/>
                    <a:pt x="7" y="4"/>
                  </a:cubicBezTo>
                  <a:cubicBezTo>
                    <a:pt x="7" y="5"/>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2" name="Freeform 87">
              <a:extLst>
                <a:ext uri="{FF2B5EF4-FFF2-40B4-BE49-F238E27FC236}">
                  <a16:creationId xmlns:a16="http://schemas.microsoft.com/office/drawing/2014/main" id="{E70B86F9-320E-AD29-5C50-ECD1E8BFA66A}"/>
                </a:ext>
                <a:ext uri="{C183D7F6-B498-43B3-948B-1728B52AA6E4}">
                  <adec:decorative xmlns:adec="http://schemas.microsoft.com/office/drawing/2017/decorative" val="1"/>
                </a:ext>
              </a:extLst>
            </p:cNvPr>
            <p:cNvSpPr>
              <a:spLocks/>
            </p:cNvSpPr>
            <p:nvPr/>
          </p:nvSpPr>
          <p:spPr bwMode="auto">
            <a:xfrm>
              <a:off x="5544185" y="6036234"/>
              <a:ext cx="4955" cy="4906"/>
            </a:xfrm>
            <a:custGeom>
              <a:avLst/>
              <a:gdLst>
                <a:gd name="T0" fmla="*/ 4 w 7"/>
                <a:gd name="T1" fmla="*/ 6 h 6"/>
                <a:gd name="T2" fmla="*/ 0 w 7"/>
                <a:gd name="T3" fmla="*/ 3 h 6"/>
                <a:gd name="T4" fmla="*/ 4 w 7"/>
                <a:gd name="T5" fmla="*/ 0 h 6"/>
                <a:gd name="T6" fmla="*/ 7 w 7"/>
                <a:gd name="T7" fmla="*/ 3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2" y="6"/>
                    <a:pt x="0" y="5"/>
                    <a:pt x="0" y="3"/>
                  </a:cubicBezTo>
                  <a:cubicBezTo>
                    <a:pt x="0" y="1"/>
                    <a:pt x="2" y="0"/>
                    <a:pt x="4" y="0"/>
                  </a:cubicBezTo>
                  <a:cubicBezTo>
                    <a:pt x="5" y="0"/>
                    <a:pt x="7" y="1"/>
                    <a:pt x="7" y="3"/>
                  </a:cubicBezTo>
                  <a:cubicBezTo>
                    <a:pt x="7" y="3"/>
                    <a:pt x="7" y="3"/>
                    <a:pt x="7" y="3"/>
                  </a:cubicBezTo>
                  <a:cubicBezTo>
                    <a:pt x="7" y="5"/>
                    <a:pt x="5" y="6"/>
                    <a:pt x="4" y="6"/>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4" name="Freeform 88">
              <a:extLst>
                <a:ext uri="{FF2B5EF4-FFF2-40B4-BE49-F238E27FC236}">
                  <a16:creationId xmlns:a16="http://schemas.microsoft.com/office/drawing/2014/main" id="{D0EA8297-9317-9546-3B26-E02AC34F7564}"/>
                </a:ext>
                <a:ext uri="{C183D7F6-B498-43B3-948B-1728B52AA6E4}">
                  <adec:decorative xmlns:adec="http://schemas.microsoft.com/office/drawing/2017/decorative" val="1"/>
                </a:ext>
              </a:extLst>
            </p:cNvPr>
            <p:cNvSpPr>
              <a:spLocks/>
            </p:cNvSpPr>
            <p:nvPr/>
          </p:nvSpPr>
          <p:spPr bwMode="auto">
            <a:xfrm>
              <a:off x="5624708" y="6001891"/>
              <a:ext cx="4955" cy="4906"/>
            </a:xfrm>
            <a:custGeom>
              <a:avLst/>
              <a:gdLst>
                <a:gd name="T0" fmla="*/ 3 w 7"/>
                <a:gd name="T1" fmla="*/ 7 h 7"/>
                <a:gd name="T2" fmla="*/ 1 w 7"/>
                <a:gd name="T3" fmla="*/ 6 h 7"/>
                <a:gd name="T4" fmla="*/ 1 w 7"/>
                <a:gd name="T5" fmla="*/ 6 h 7"/>
                <a:gd name="T6" fmla="*/ 1 w 7"/>
                <a:gd name="T7" fmla="*/ 1 h 7"/>
                <a:gd name="T8" fmla="*/ 6 w 7"/>
                <a:gd name="T9" fmla="*/ 1 h 7"/>
                <a:gd name="T10" fmla="*/ 6 w 7"/>
                <a:gd name="T11" fmla="*/ 6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2" y="7"/>
                    <a:pt x="1" y="6"/>
                  </a:cubicBezTo>
                  <a:cubicBezTo>
                    <a:pt x="1" y="6"/>
                    <a:pt x="1" y="6"/>
                    <a:pt x="1" y="6"/>
                  </a:cubicBezTo>
                  <a:cubicBezTo>
                    <a:pt x="0" y="5"/>
                    <a:pt x="0" y="3"/>
                    <a:pt x="1" y="1"/>
                  </a:cubicBezTo>
                  <a:cubicBezTo>
                    <a:pt x="2" y="0"/>
                    <a:pt x="4" y="0"/>
                    <a:pt x="6" y="1"/>
                  </a:cubicBezTo>
                  <a:cubicBezTo>
                    <a:pt x="7" y="3"/>
                    <a:pt x="7" y="5"/>
                    <a:pt x="6" y="6"/>
                  </a:cubicBezTo>
                  <a:cubicBezTo>
                    <a:pt x="5" y="7"/>
                    <a:pt x="4"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5" name="Freeform 89">
              <a:extLst>
                <a:ext uri="{FF2B5EF4-FFF2-40B4-BE49-F238E27FC236}">
                  <a16:creationId xmlns:a16="http://schemas.microsoft.com/office/drawing/2014/main" id="{2AA2AEF1-25A5-F234-1AE1-27675EA00479}"/>
                </a:ext>
                <a:ext uri="{C183D7F6-B498-43B3-948B-1728B52AA6E4}">
                  <adec:decorative xmlns:adec="http://schemas.microsoft.com/office/drawing/2017/decorative" val="1"/>
                </a:ext>
              </a:extLst>
            </p:cNvPr>
            <p:cNvSpPr>
              <a:spLocks noEditPoints="1"/>
            </p:cNvSpPr>
            <p:nvPr/>
          </p:nvSpPr>
          <p:spPr bwMode="auto">
            <a:xfrm>
              <a:off x="5473573" y="5852253"/>
              <a:ext cx="144941" cy="143506"/>
            </a:xfrm>
            <a:custGeom>
              <a:avLst/>
              <a:gdLst>
                <a:gd name="T0" fmla="*/ 200 w 206"/>
                <a:gd name="T1" fmla="*/ 205 h 206"/>
                <a:gd name="T2" fmla="*/ 200 w 206"/>
                <a:gd name="T3" fmla="*/ 200 h 206"/>
                <a:gd name="T4" fmla="*/ 204 w 206"/>
                <a:gd name="T5" fmla="*/ 200 h 206"/>
                <a:gd name="T6" fmla="*/ 202 w 206"/>
                <a:gd name="T7" fmla="*/ 206 h 206"/>
                <a:gd name="T8" fmla="*/ 183 w 206"/>
                <a:gd name="T9" fmla="*/ 188 h 206"/>
                <a:gd name="T10" fmla="*/ 183 w 206"/>
                <a:gd name="T11" fmla="*/ 183 h 206"/>
                <a:gd name="T12" fmla="*/ 188 w 206"/>
                <a:gd name="T13" fmla="*/ 184 h 206"/>
                <a:gd name="T14" fmla="*/ 186 w 206"/>
                <a:gd name="T15" fmla="*/ 189 h 206"/>
                <a:gd name="T16" fmla="*/ 167 w 206"/>
                <a:gd name="T17" fmla="*/ 172 h 206"/>
                <a:gd name="T18" fmla="*/ 166 w 206"/>
                <a:gd name="T19" fmla="*/ 167 h 206"/>
                <a:gd name="T20" fmla="*/ 171 w 206"/>
                <a:gd name="T21" fmla="*/ 167 h 206"/>
                <a:gd name="T22" fmla="*/ 169 w 206"/>
                <a:gd name="T23" fmla="*/ 173 h 206"/>
                <a:gd name="T24" fmla="*/ 150 w 206"/>
                <a:gd name="T25" fmla="*/ 155 h 206"/>
                <a:gd name="T26" fmla="*/ 150 w 206"/>
                <a:gd name="T27" fmla="*/ 150 h 206"/>
                <a:gd name="T28" fmla="*/ 155 w 206"/>
                <a:gd name="T29" fmla="*/ 150 h 206"/>
                <a:gd name="T30" fmla="*/ 152 w 206"/>
                <a:gd name="T31" fmla="*/ 156 h 206"/>
                <a:gd name="T32" fmla="*/ 134 w 206"/>
                <a:gd name="T33" fmla="*/ 139 h 206"/>
                <a:gd name="T34" fmla="*/ 133 w 206"/>
                <a:gd name="T35" fmla="*/ 134 h 206"/>
                <a:gd name="T36" fmla="*/ 138 w 206"/>
                <a:gd name="T37" fmla="*/ 134 h 206"/>
                <a:gd name="T38" fmla="*/ 136 w 206"/>
                <a:gd name="T39" fmla="*/ 140 h 206"/>
                <a:gd name="T40" fmla="*/ 117 w 206"/>
                <a:gd name="T41" fmla="*/ 122 h 206"/>
                <a:gd name="T42" fmla="*/ 117 w 206"/>
                <a:gd name="T43" fmla="*/ 117 h 206"/>
                <a:gd name="T44" fmla="*/ 122 w 206"/>
                <a:gd name="T45" fmla="*/ 117 h 206"/>
                <a:gd name="T46" fmla="*/ 119 w 206"/>
                <a:gd name="T47" fmla="*/ 123 h 206"/>
                <a:gd name="T48" fmla="*/ 100 w 206"/>
                <a:gd name="T49" fmla="*/ 105 h 206"/>
                <a:gd name="T50" fmla="*/ 100 w 206"/>
                <a:gd name="T51" fmla="*/ 101 h 206"/>
                <a:gd name="T52" fmla="*/ 105 w 206"/>
                <a:gd name="T53" fmla="*/ 101 h 206"/>
                <a:gd name="T54" fmla="*/ 103 w 206"/>
                <a:gd name="T55" fmla="*/ 106 h 206"/>
                <a:gd name="T56" fmla="*/ 84 w 206"/>
                <a:gd name="T57" fmla="*/ 89 h 206"/>
                <a:gd name="T58" fmla="*/ 84 w 206"/>
                <a:gd name="T59" fmla="*/ 84 h 206"/>
                <a:gd name="T60" fmla="*/ 89 w 206"/>
                <a:gd name="T61" fmla="*/ 84 h 206"/>
                <a:gd name="T62" fmla="*/ 86 w 206"/>
                <a:gd name="T63" fmla="*/ 90 h 206"/>
                <a:gd name="T64" fmla="*/ 67 w 206"/>
                <a:gd name="T65" fmla="*/ 72 h 206"/>
                <a:gd name="T66" fmla="*/ 67 w 206"/>
                <a:gd name="T67" fmla="*/ 67 h 206"/>
                <a:gd name="T68" fmla="*/ 72 w 206"/>
                <a:gd name="T69" fmla="*/ 68 h 206"/>
                <a:gd name="T70" fmla="*/ 70 w 206"/>
                <a:gd name="T71" fmla="*/ 73 h 206"/>
                <a:gd name="T72" fmla="*/ 51 w 206"/>
                <a:gd name="T73" fmla="*/ 56 h 206"/>
                <a:gd name="T74" fmla="*/ 51 w 206"/>
                <a:gd name="T75" fmla="*/ 51 h 206"/>
                <a:gd name="T76" fmla="*/ 55 w 206"/>
                <a:gd name="T77" fmla="*/ 51 h 206"/>
                <a:gd name="T78" fmla="*/ 53 w 206"/>
                <a:gd name="T79" fmla="*/ 57 h 206"/>
                <a:gd name="T80" fmla="*/ 34 w 206"/>
                <a:gd name="T81" fmla="*/ 39 h 206"/>
                <a:gd name="T82" fmla="*/ 34 w 206"/>
                <a:gd name="T83" fmla="*/ 34 h 206"/>
                <a:gd name="T84" fmla="*/ 39 w 206"/>
                <a:gd name="T85" fmla="*/ 35 h 206"/>
                <a:gd name="T86" fmla="*/ 36 w 206"/>
                <a:gd name="T87" fmla="*/ 40 h 206"/>
                <a:gd name="T88" fmla="*/ 18 w 206"/>
                <a:gd name="T89" fmla="*/ 23 h 206"/>
                <a:gd name="T90" fmla="*/ 17 w 206"/>
                <a:gd name="T91" fmla="*/ 18 h 206"/>
                <a:gd name="T92" fmla="*/ 22 w 206"/>
                <a:gd name="T93" fmla="*/ 18 h 206"/>
                <a:gd name="T94" fmla="*/ 20 w 206"/>
                <a:gd name="T95" fmla="*/ 24 h 206"/>
                <a:gd name="T96" fmla="*/ 1 w 206"/>
                <a:gd name="T97" fmla="*/ 6 h 206"/>
                <a:gd name="T98" fmla="*/ 1 w 206"/>
                <a:gd name="T99" fmla="*/ 1 h 206"/>
                <a:gd name="T100" fmla="*/ 6 w 206"/>
                <a:gd name="T101" fmla="*/ 1 h 206"/>
                <a:gd name="T102" fmla="*/ 3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202" y="206"/>
                  </a:moveTo>
                  <a:cubicBezTo>
                    <a:pt x="201" y="206"/>
                    <a:pt x="200" y="205"/>
                    <a:pt x="200" y="205"/>
                  </a:cubicBezTo>
                  <a:cubicBezTo>
                    <a:pt x="200" y="205"/>
                    <a:pt x="200" y="205"/>
                    <a:pt x="200" y="205"/>
                  </a:cubicBezTo>
                  <a:cubicBezTo>
                    <a:pt x="198" y="203"/>
                    <a:pt x="198" y="201"/>
                    <a:pt x="200" y="200"/>
                  </a:cubicBezTo>
                  <a:cubicBezTo>
                    <a:pt x="201" y="199"/>
                    <a:pt x="203" y="199"/>
                    <a:pt x="204" y="200"/>
                  </a:cubicBezTo>
                  <a:cubicBezTo>
                    <a:pt x="204" y="200"/>
                    <a:pt x="204" y="200"/>
                    <a:pt x="204" y="200"/>
                  </a:cubicBezTo>
                  <a:cubicBezTo>
                    <a:pt x="206" y="201"/>
                    <a:pt x="206" y="204"/>
                    <a:pt x="204" y="205"/>
                  </a:cubicBezTo>
                  <a:cubicBezTo>
                    <a:pt x="204" y="205"/>
                    <a:pt x="203" y="206"/>
                    <a:pt x="202" y="206"/>
                  </a:cubicBezTo>
                  <a:close/>
                  <a:moveTo>
                    <a:pt x="186" y="189"/>
                  </a:moveTo>
                  <a:cubicBezTo>
                    <a:pt x="185" y="189"/>
                    <a:pt x="184" y="189"/>
                    <a:pt x="183" y="188"/>
                  </a:cubicBezTo>
                  <a:cubicBezTo>
                    <a:pt x="183" y="188"/>
                    <a:pt x="183" y="188"/>
                    <a:pt x="183" y="188"/>
                  </a:cubicBezTo>
                  <a:cubicBezTo>
                    <a:pt x="182" y="187"/>
                    <a:pt x="182" y="185"/>
                    <a:pt x="183" y="183"/>
                  </a:cubicBezTo>
                  <a:cubicBezTo>
                    <a:pt x="184" y="182"/>
                    <a:pt x="186" y="182"/>
                    <a:pt x="188" y="183"/>
                  </a:cubicBezTo>
                  <a:cubicBezTo>
                    <a:pt x="188" y="184"/>
                    <a:pt x="188" y="184"/>
                    <a:pt x="188" y="184"/>
                  </a:cubicBezTo>
                  <a:cubicBezTo>
                    <a:pt x="189" y="185"/>
                    <a:pt x="189" y="187"/>
                    <a:pt x="188" y="188"/>
                  </a:cubicBezTo>
                  <a:cubicBezTo>
                    <a:pt x="187" y="189"/>
                    <a:pt x="186" y="189"/>
                    <a:pt x="186" y="189"/>
                  </a:cubicBezTo>
                  <a:close/>
                  <a:moveTo>
                    <a:pt x="169" y="173"/>
                  </a:moveTo>
                  <a:cubicBezTo>
                    <a:pt x="168" y="173"/>
                    <a:pt x="167" y="172"/>
                    <a:pt x="167" y="172"/>
                  </a:cubicBezTo>
                  <a:cubicBezTo>
                    <a:pt x="166" y="171"/>
                    <a:pt x="166" y="171"/>
                    <a:pt x="166" y="171"/>
                  </a:cubicBezTo>
                  <a:cubicBezTo>
                    <a:pt x="165" y="170"/>
                    <a:pt x="165" y="168"/>
                    <a:pt x="166" y="167"/>
                  </a:cubicBezTo>
                  <a:cubicBezTo>
                    <a:pt x="168" y="166"/>
                    <a:pt x="170" y="166"/>
                    <a:pt x="171" y="167"/>
                  </a:cubicBezTo>
                  <a:cubicBezTo>
                    <a:pt x="171" y="167"/>
                    <a:pt x="171" y="167"/>
                    <a:pt x="171" y="167"/>
                  </a:cubicBezTo>
                  <a:cubicBezTo>
                    <a:pt x="173" y="168"/>
                    <a:pt x="173" y="170"/>
                    <a:pt x="171" y="172"/>
                  </a:cubicBezTo>
                  <a:cubicBezTo>
                    <a:pt x="171" y="172"/>
                    <a:pt x="170" y="173"/>
                    <a:pt x="169" y="173"/>
                  </a:cubicBezTo>
                  <a:close/>
                  <a:moveTo>
                    <a:pt x="152" y="156"/>
                  </a:moveTo>
                  <a:cubicBezTo>
                    <a:pt x="152" y="156"/>
                    <a:pt x="151" y="156"/>
                    <a:pt x="150" y="155"/>
                  </a:cubicBezTo>
                  <a:cubicBezTo>
                    <a:pt x="150" y="155"/>
                    <a:pt x="150" y="155"/>
                    <a:pt x="150" y="155"/>
                  </a:cubicBezTo>
                  <a:cubicBezTo>
                    <a:pt x="149" y="154"/>
                    <a:pt x="149" y="152"/>
                    <a:pt x="150" y="150"/>
                  </a:cubicBezTo>
                  <a:cubicBezTo>
                    <a:pt x="151" y="149"/>
                    <a:pt x="153" y="149"/>
                    <a:pt x="155" y="150"/>
                  </a:cubicBezTo>
                  <a:cubicBezTo>
                    <a:pt x="155" y="150"/>
                    <a:pt x="155" y="150"/>
                    <a:pt x="155" y="150"/>
                  </a:cubicBezTo>
                  <a:cubicBezTo>
                    <a:pt x="156" y="152"/>
                    <a:pt x="156" y="154"/>
                    <a:pt x="155" y="155"/>
                  </a:cubicBezTo>
                  <a:cubicBezTo>
                    <a:pt x="154" y="156"/>
                    <a:pt x="153" y="156"/>
                    <a:pt x="152" y="156"/>
                  </a:cubicBezTo>
                  <a:close/>
                  <a:moveTo>
                    <a:pt x="136" y="140"/>
                  </a:moveTo>
                  <a:cubicBezTo>
                    <a:pt x="135" y="140"/>
                    <a:pt x="134" y="139"/>
                    <a:pt x="134" y="139"/>
                  </a:cubicBezTo>
                  <a:cubicBezTo>
                    <a:pt x="133" y="138"/>
                    <a:pt x="133" y="138"/>
                    <a:pt x="133" y="138"/>
                  </a:cubicBezTo>
                  <a:cubicBezTo>
                    <a:pt x="132" y="137"/>
                    <a:pt x="132" y="135"/>
                    <a:pt x="133" y="134"/>
                  </a:cubicBezTo>
                  <a:cubicBezTo>
                    <a:pt x="135" y="132"/>
                    <a:pt x="137" y="132"/>
                    <a:pt x="138" y="134"/>
                  </a:cubicBezTo>
                  <a:cubicBezTo>
                    <a:pt x="138" y="134"/>
                    <a:pt x="138" y="134"/>
                    <a:pt x="138" y="134"/>
                  </a:cubicBezTo>
                  <a:cubicBezTo>
                    <a:pt x="139" y="135"/>
                    <a:pt x="139" y="137"/>
                    <a:pt x="138" y="139"/>
                  </a:cubicBezTo>
                  <a:cubicBezTo>
                    <a:pt x="138" y="139"/>
                    <a:pt x="137" y="140"/>
                    <a:pt x="136" y="140"/>
                  </a:cubicBezTo>
                  <a:close/>
                  <a:moveTo>
                    <a:pt x="119" y="123"/>
                  </a:moveTo>
                  <a:cubicBezTo>
                    <a:pt x="118" y="123"/>
                    <a:pt x="118" y="123"/>
                    <a:pt x="117" y="122"/>
                  </a:cubicBezTo>
                  <a:cubicBezTo>
                    <a:pt x="117" y="122"/>
                    <a:pt x="117" y="122"/>
                    <a:pt x="117" y="122"/>
                  </a:cubicBezTo>
                  <a:cubicBezTo>
                    <a:pt x="115" y="120"/>
                    <a:pt x="115" y="118"/>
                    <a:pt x="117" y="117"/>
                  </a:cubicBezTo>
                  <a:cubicBezTo>
                    <a:pt x="118" y="116"/>
                    <a:pt x="120" y="116"/>
                    <a:pt x="121" y="117"/>
                  </a:cubicBezTo>
                  <a:cubicBezTo>
                    <a:pt x="122" y="117"/>
                    <a:pt x="122" y="117"/>
                    <a:pt x="122" y="117"/>
                  </a:cubicBezTo>
                  <a:cubicBezTo>
                    <a:pt x="123" y="119"/>
                    <a:pt x="123" y="121"/>
                    <a:pt x="122" y="122"/>
                  </a:cubicBezTo>
                  <a:cubicBezTo>
                    <a:pt x="121" y="123"/>
                    <a:pt x="120" y="123"/>
                    <a:pt x="119" y="123"/>
                  </a:cubicBezTo>
                  <a:close/>
                  <a:moveTo>
                    <a:pt x="103" y="106"/>
                  </a:moveTo>
                  <a:cubicBezTo>
                    <a:pt x="102" y="106"/>
                    <a:pt x="101" y="106"/>
                    <a:pt x="100" y="105"/>
                  </a:cubicBezTo>
                  <a:cubicBezTo>
                    <a:pt x="100" y="105"/>
                    <a:pt x="100" y="105"/>
                    <a:pt x="100" y="105"/>
                  </a:cubicBezTo>
                  <a:cubicBezTo>
                    <a:pt x="99" y="104"/>
                    <a:pt x="99" y="102"/>
                    <a:pt x="100" y="101"/>
                  </a:cubicBezTo>
                  <a:cubicBezTo>
                    <a:pt x="101" y="99"/>
                    <a:pt x="104" y="99"/>
                    <a:pt x="105" y="101"/>
                  </a:cubicBezTo>
                  <a:cubicBezTo>
                    <a:pt x="105" y="101"/>
                    <a:pt x="105" y="101"/>
                    <a:pt x="105" y="101"/>
                  </a:cubicBezTo>
                  <a:cubicBezTo>
                    <a:pt x="106" y="102"/>
                    <a:pt x="106" y="104"/>
                    <a:pt x="105" y="105"/>
                  </a:cubicBezTo>
                  <a:cubicBezTo>
                    <a:pt x="104" y="106"/>
                    <a:pt x="104" y="106"/>
                    <a:pt x="103" y="106"/>
                  </a:cubicBezTo>
                  <a:close/>
                  <a:moveTo>
                    <a:pt x="86" y="90"/>
                  </a:moveTo>
                  <a:cubicBezTo>
                    <a:pt x="85" y="90"/>
                    <a:pt x="84" y="90"/>
                    <a:pt x="84" y="89"/>
                  </a:cubicBezTo>
                  <a:cubicBezTo>
                    <a:pt x="84" y="89"/>
                    <a:pt x="84" y="89"/>
                    <a:pt x="84" y="89"/>
                  </a:cubicBezTo>
                  <a:cubicBezTo>
                    <a:pt x="82" y="87"/>
                    <a:pt x="82" y="85"/>
                    <a:pt x="84" y="84"/>
                  </a:cubicBezTo>
                  <a:cubicBezTo>
                    <a:pt x="85" y="83"/>
                    <a:pt x="87" y="83"/>
                    <a:pt x="88" y="84"/>
                  </a:cubicBezTo>
                  <a:cubicBezTo>
                    <a:pt x="89" y="84"/>
                    <a:pt x="89" y="84"/>
                    <a:pt x="89" y="84"/>
                  </a:cubicBezTo>
                  <a:cubicBezTo>
                    <a:pt x="90" y="86"/>
                    <a:pt x="90" y="88"/>
                    <a:pt x="89" y="89"/>
                  </a:cubicBezTo>
                  <a:cubicBezTo>
                    <a:pt x="88" y="90"/>
                    <a:pt x="87" y="90"/>
                    <a:pt x="86" y="90"/>
                  </a:cubicBezTo>
                  <a:close/>
                  <a:moveTo>
                    <a:pt x="70" y="73"/>
                  </a:moveTo>
                  <a:cubicBezTo>
                    <a:pt x="69" y="73"/>
                    <a:pt x="68" y="73"/>
                    <a:pt x="67" y="72"/>
                  </a:cubicBezTo>
                  <a:cubicBezTo>
                    <a:pt x="67" y="72"/>
                    <a:pt x="67" y="72"/>
                    <a:pt x="67" y="72"/>
                  </a:cubicBezTo>
                  <a:cubicBezTo>
                    <a:pt x="66" y="71"/>
                    <a:pt x="66" y="69"/>
                    <a:pt x="67" y="67"/>
                  </a:cubicBezTo>
                  <a:cubicBezTo>
                    <a:pt x="68" y="66"/>
                    <a:pt x="70" y="66"/>
                    <a:pt x="72" y="67"/>
                  </a:cubicBezTo>
                  <a:cubicBezTo>
                    <a:pt x="72" y="68"/>
                    <a:pt x="72" y="68"/>
                    <a:pt x="72" y="68"/>
                  </a:cubicBezTo>
                  <a:cubicBezTo>
                    <a:pt x="73" y="69"/>
                    <a:pt x="73" y="71"/>
                    <a:pt x="72" y="72"/>
                  </a:cubicBezTo>
                  <a:cubicBezTo>
                    <a:pt x="71" y="73"/>
                    <a:pt x="70" y="73"/>
                    <a:pt x="70" y="73"/>
                  </a:cubicBezTo>
                  <a:close/>
                  <a:moveTo>
                    <a:pt x="53" y="57"/>
                  </a:moveTo>
                  <a:cubicBezTo>
                    <a:pt x="52" y="57"/>
                    <a:pt x="51" y="56"/>
                    <a:pt x="51" y="56"/>
                  </a:cubicBezTo>
                  <a:cubicBezTo>
                    <a:pt x="51" y="56"/>
                    <a:pt x="51" y="56"/>
                    <a:pt x="51" y="56"/>
                  </a:cubicBezTo>
                  <a:cubicBezTo>
                    <a:pt x="49" y="54"/>
                    <a:pt x="49" y="52"/>
                    <a:pt x="51" y="51"/>
                  </a:cubicBezTo>
                  <a:cubicBezTo>
                    <a:pt x="52" y="50"/>
                    <a:pt x="54" y="50"/>
                    <a:pt x="55" y="51"/>
                  </a:cubicBezTo>
                  <a:cubicBezTo>
                    <a:pt x="55" y="51"/>
                    <a:pt x="55" y="51"/>
                    <a:pt x="55" y="51"/>
                  </a:cubicBezTo>
                  <a:cubicBezTo>
                    <a:pt x="57" y="52"/>
                    <a:pt x="57" y="54"/>
                    <a:pt x="55" y="56"/>
                  </a:cubicBezTo>
                  <a:cubicBezTo>
                    <a:pt x="55" y="56"/>
                    <a:pt x="54" y="57"/>
                    <a:pt x="53" y="57"/>
                  </a:cubicBezTo>
                  <a:close/>
                  <a:moveTo>
                    <a:pt x="36" y="40"/>
                  </a:moveTo>
                  <a:cubicBezTo>
                    <a:pt x="36" y="40"/>
                    <a:pt x="35" y="40"/>
                    <a:pt x="34" y="39"/>
                  </a:cubicBezTo>
                  <a:cubicBezTo>
                    <a:pt x="34" y="39"/>
                    <a:pt x="34" y="39"/>
                    <a:pt x="34" y="39"/>
                  </a:cubicBezTo>
                  <a:cubicBezTo>
                    <a:pt x="33" y="38"/>
                    <a:pt x="33" y="36"/>
                    <a:pt x="34" y="34"/>
                  </a:cubicBezTo>
                  <a:cubicBezTo>
                    <a:pt x="35" y="33"/>
                    <a:pt x="37" y="33"/>
                    <a:pt x="39" y="34"/>
                  </a:cubicBezTo>
                  <a:cubicBezTo>
                    <a:pt x="39" y="35"/>
                    <a:pt x="39" y="35"/>
                    <a:pt x="39" y="35"/>
                  </a:cubicBezTo>
                  <a:cubicBezTo>
                    <a:pt x="40" y="36"/>
                    <a:pt x="40" y="38"/>
                    <a:pt x="39" y="39"/>
                  </a:cubicBezTo>
                  <a:cubicBezTo>
                    <a:pt x="38" y="40"/>
                    <a:pt x="37" y="40"/>
                    <a:pt x="36" y="40"/>
                  </a:cubicBezTo>
                  <a:close/>
                  <a:moveTo>
                    <a:pt x="20" y="24"/>
                  </a:moveTo>
                  <a:cubicBezTo>
                    <a:pt x="19" y="24"/>
                    <a:pt x="18" y="23"/>
                    <a:pt x="18" y="23"/>
                  </a:cubicBezTo>
                  <a:cubicBezTo>
                    <a:pt x="17" y="22"/>
                    <a:pt x="17" y="22"/>
                    <a:pt x="17" y="22"/>
                  </a:cubicBezTo>
                  <a:cubicBezTo>
                    <a:pt x="16" y="21"/>
                    <a:pt x="16" y="19"/>
                    <a:pt x="17" y="18"/>
                  </a:cubicBezTo>
                  <a:cubicBezTo>
                    <a:pt x="19" y="16"/>
                    <a:pt x="21" y="16"/>
                    <a:pt x="22" y="18"/>
                  </a:cubicBezTo>
                  <a:cubicBezTo>
                    <a:pt x="22" y="18"/>
                    <a:pt x="22" y="18"/>
                    <a:pt x="22" y="18"/>
                  </a:cubicBezTo>
                  <a:cubicBezTo>
                    <a:pt x="24" y="19"/>
                    <a:pt x="24" y="21"/>
                    <a:pt x="22" y="23"/>
                  </a:cubicBezTo>
                  <a:cubicBezTo>
                    <a:pt x="22" y="23"/>
                    <a:pt x="21" y="24"/>
                    <a:pt x="20" y="24"/>
                  </a:cubicBezTo>
                  <a:close/>
                  <a:moveTo>
                    <a:pt x="3" y="7"/>
                  </a:moveTo>
                  <a:cubicBezTo>
                    <a:pt x="3" y="7"/>
                    <a:pt x="2" y="7"/>
                    <a:pt x="1" y="6"/>
                  </a:cubicBezTo>
                  <a:cubicBezTo>
                    <a:pt x="1" y="6"/>
                    <a:pt x="1" y="6"/>
                    <a:pt x="1" y="6"/>
                  </a:cubicBezTo>
                  <a:cubicBezTo>
                    <a:pt x="0" y="5"/>
                    <a:pt x="0" y="2"/>
                    <a:pt x="1" y="1"/>
                  </a:cubicBezTo>
                  <a:cubicBezTo>
                    <a:pt x="2" y="0"/>
                    <a:pt x="4" y="0"/>
                    <a:pt x="5" y="1"/>
                  </a:cubicBezTo>
                  <a:cubicBezTo>
                    <a:pt x="6" y="1"/>
                    <a:pt x="6" y="1"/>
                    <a:pt x="6" y="1"/>
                  </a:cubicBezTo>
                  <a:cubicBezTo>
                    <a:pt x="7" y="3"/>
                    <a:pt x="7" y="5"/>
                    <a:pt x="6" y="6"/>
                  </a:cubicBezTo>
                  <a:cubicBezTo>
                    <a:pt x="5" y="7"/>
                    <a:pt x="4"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6" name="Freeform 90">
              <a:extLst>
                <a:ext uri="{FF2B5EF4-FFF2-40B4-BE49-F238E27FC236}">
                  <a16:creationId xmlns:a16="http://schemas.microsoft.com/office/drawing/2014/main" id="{D3C21E40-D246-F1DC-F940-BCD8E9C37A61}"/>
                </a:ext>
                <a:ext uri="{C183D7F6-B498-43B3-948B-1728B52AA6E4}">
                  <adec:decorative xmlns:adec="http://schemas.microsoft.com/office/drawing/2017/decorative" val="1"/>
                </a:ext>
              </a:extLst>
            </p:cNvPr>
            <p:cNvSpPr>
              <a:spLocks/>
            </p:cNvSpPr>
            <p:nvPr/>
          </p:nvSpPr>
          <p:spPr bwMode="auto">
            <a:xfrm>
              <a:off x="5462424" y="5841214"/>
              <a:ext cx="4955" cy="4906"/>
            </a:xfrm>
            <a:custGeom>
              <a:avLst/>
              <a:gdLst>
                <a:gd name="T0" fmla="*/ 4 w 7"/>
                <a:gd name="T1" fmla="*/ 7 h 7"/>
                <a:gd name="T2" fmla="*/ 2 w 7"/>
                <a:gd name="T3" fmla="*/ 7 h 7"/>
                <a:gd name="T4" fmla="*/ 1 w 7"/>
                <a:gd name="T5" fmla="*/ 6 h 7"/>
                <a:gd name="T6" fmla="*/ 1 w 7"/>
                <a:gd name="T7" fmla="*/ 2 h 7"/>
                <a:gd name="T8" fmla="*/ 6 w 7"/>
                <a:gd name="T9" fmla="*/ 2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1" y="6"/>
                    <a:pt x="1" y="6"/>
                    <a:pt x="1" y="6"/>
                  </a:cubicBezTo>
                  <a:cubicBezTo>
                    <a:pt x="0" y="5"/>
                    <a:pt x="0" y="3"/>
                    <a:pt x="1" y="2"/>
                  </a:cubicBezTo>
                  <a:cubicBezTo>
                    <a:pt x="3" y="0"/>
                    <a:pt x="5" y="0"/>
                    <a:pt x="6" y="2"/>
                  </a:cubicBezTo>
                  <a:cubicBezTo>
                    <a:pt x="7" y="3"/>
                    <a:pt x="7" y="5"/>
                    <a:pt x="6" y="6"/>
                  </a:cubicBezTo>
                  <a:cubicBezTo>
                    <a:pt x="5"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7" name="Freeform 91">
              <a:extLst>
                <a:ext uri="{FF2B5EF4-FFF2-40B4-BE49-F238E27FC236}">
                  <a16:creationId xmlns:a16="http://schemas.microsoft.com/office/drawing/2014/main" id="{7CF4B44F-C02F-ADB6-8D2D-B587B2E1B228}"/>
                </a:ext>
                <a:ext uri="{C183D7F6-B498-43B3-948B-1728B52AA6E4}">
                  <adec:decorative xmlns:adec="http://schemas.microsoft.com/office/drawing/2017/decorative" val="1"/>
                </a:ext>
              </a:extLst>
            </p:cNvPr>
            <p:cNvSpPr>
              <a:spLocks/>
            </p:cNvSpPr>
            <p:nvPr/>
          </p:nvSpPr>
          <p:spPr bwMode="auto">
            <a:xfrm>
              <a:off x="5624708" y="5841214"/>
              <a:ext cx="4955" cy="4906"/>
            </a:xfrm>
            <a:custGeom>
              <a:avLst/>
              <a:gdLst>
                <a:gd name="T0" fmla="*/ 3 w 7"/>
                <a:gd name="T1" fmla="*/ 6 h 6"/>
                <a:gd name="T2" fmla="*/ 1 w 7"/>
                <a:gd name="T3" fmla="*/ 6 h 6"/>
                <a:gd name="T4" fmla="*/ 1 w 7"/>
                <a:gd name="T5" fmla="*/ 1 h 6"/>
                <a:gd name="T6" fmla="*/ 6 w 7"/>
                <a:gd name="T7" fmla="*/ 1 h 6"/>
                <a:gd name="T8" fmla="*/ 6 w 7"/>
                <a:gd name="T9" fmla="*/ 5 h 6"/>
                <a:gd name="T10" fmla="*/ 6 w 7"/>
                <a:gd name="T11" fmla="*/ 6 h 6"/>
                <a:gd name="T12" fmla="*/ 3 w 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3" y="6"/>
                  </a:moveTo>
                  <a:cubicBezTo>
                    <a:pt x="3" y="6"/>
                    <a:pt x="2" y="6"/>
                    <a:pt x="1" y="6"/>
                  </a:cubicBezTo>
                  <a:cubicBezTo>
                    <a:pt x="0" y="4"/>
                    <a:pt x="0" y="2"/>
                    <a:pt x="1" y="1"/>
                  </a:cubicBezTo>
                  <a:cubicBezTo>
                    <a:pt x="2" y="0"/>
                    <a:pt x="5" y="0"/>
                    <a:pt x="6" y="1"/>
                  </a:cubicBezTo>
                  <a:cubicBezTo>
                    <a:pt x="7" y="2"/>
                    <a:pt x="7" y="4"/>
                    <a:pt x="6" y="5"/>
                  </a:cubicBezTo>
                  <a:cubicBezTo>
                    <a:pt x="6" y="6"/>
                    <a:pt x="6" y="6"/>
                    <a:pt x="6" y="6"/>
                  </a:cubicBezTo>
                  <a:cubicBezTo>
                    <a:pt x="5" y="6"/>
                    <a:pt x="4" y="6"/>
                    <a:pt x="3" y="6"/>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8" name="Freeform 92">
              <a:extLst>
                <a:ext uri="{FF2B5EF4-FFF2-40B4-BE49-F238E27FC236}">
                  <a16:creationId xmlns:a16="http://schemas.microsoft.com/office/drawing/2014/main" id="{02571375-1EE7-5D0A-656D-97DA3F50E517}"/>
                </a:ext>
                <a:ext uri="{C183D7F6-B498-43B3-948B-1728B52AA6E4}">
                  <adec:decorative xmlns:adec="http://schemas.microsoft.com/office/drawing/2017/decorative" val="1"/>
                </a:ext>
              </a:extLst>
            </p:cNvPr>
            <p:cNvSpPr>
              <a:spLocks noEditPoints="1"/>
            </p:cNvSpPr>
            <p:nvPr/>
          </p:nvSpPr>
          <p:spPr bwMode="auto">
            <a:xfrm>
              <a:off x="5473573" y="5852253"/>
              <a:ext cx="144941" cy="143506"/>
            </a:xfrm>
            <a:custGeom>
              <a:avLst/>
              <a:gdLst>
                <a:gd name="T0" fmla="*/ 1 w 206"/>
                <a:gd name="T1" fmla="*/ 205 h 206"/>
                <a:gd name="T2" fmla="*/ 1 w 206"/>
                <a:gd name="T3" fmla="*/ 200 h 206"/>
                <a:gd name="T4" fmla="*/ 6 w 206"/>
                <a:gd name="T5" fmla="*/ 205 h 206"/>
                <a:gd name="T6" fmla="*/ 3 w 206"/>
                <a:gd name="T7" fmla="*/ 206 h 206"/>
                <a:gd name="T8" fmla="*/ 17 w 206"/>
                <a:gd name="T9" fmla="*/ 188 h 206"/>
                <a:gd name="T10" fmla="*/ 18 w 206"/>
                <a:gd name="T11" fmla="*/ 183 h 206"/>
                <a:gd name="T12" fmla="*/ 22 w 206"/>
                <a:gd name="T13" fmla="*/ 188 h 206"/>
                <a:gd name="T14" fmla="*/ 20 w 206"/>
                <a:gd name="T15" fmla="*/ 189 h 206"/>
                <a:gd name="T16" fmla="*/ 34 w 206"/>
                <a:gd name="T17" fmla="*/ 172 h 206"/>
                <a:gd name="T18" fmla="*/ 34 w 206"/>
                <a:gd name="T19" fmla="*/ 167 h 206"/>
                <a:gd name="T20" fmla="*/ 39 w 206"/>
                <a:gd name="T21" fmla="*/ 171 h 206"/>
                <a:gd name="T22" fmla="*/ 36 w 206"/>
                <a:gd name="T23" fmla="*/ 173 h 206"/>
                <a:gd name="T24" fmla="*/ 51 w 206"/>
                <a:gd name="T25" fmla="*/ 155 h 206"/>
                <a:gd name="T26" fmla="*/ 51 w 206"/>
                <a:gd name="T27" fmla="*/ 150 h 206"/>
                <a:gd name="T28" fmla="*/ 55 w 206"/>
                <a:gd name="T29" fmla="*/ 155 h 206"/>
                <a:gd name="T30" fmla="*/ 53 w 206"/>
                <a:gd name="T31" fmla="*/ 156 h 206"/>
                <a:gd name="T32" fmla="*/ 67 w 206"/>
                <a:gd name="T33" fmla="*/ 139 h 206"/>
                <a:gd name="T34" fmla="*/ 67 w 206"/>
                <a:gd name="T35" fmla="*/ 134 h 206"/>
                <a:gd name="T36" fmla="*/ 72 w 206"/>
                <a:gd name="T37" fmla="*/ 138 h 206"/>
                <a:gd name="T38" fmla="*/ 69 w 206"/>
                <a:gd name="T39" fmla="*/ 140 h 206"/>
                <a:gd name="T40" fmla="*/ 84 w 206"/>
                <a:gd name="T41" fmla="*/ 122 h 206"/>
                <a:gd name="T42" fmla="*/ 84 w 206"/>
                <a:gd name="T43" fmla="*/ 117 h 206"/>
                <a:gd name="T44" fmla="*/ 89 w 206"/>
                <a:gd name="T45" fmla="*/ 122 h 206"/>
                <a:gd name="T46" fmla="*/ 86 w 206"/>
                <a:gd name="T47" fmla="*/ 123 h 206"/>
                <a:gd name="T48" fmla="*/ 100 w 206"/>
                <a:gd name="T49" fmla="*/ 105 h 206"/>
                <a:gd name="T50" fmla="*/ 100 w 206"/>
                <a:gd name="T51" fmla="*/ 101 h 206"/>
                <a:gd name="T52" fmla="*/ 105 w 206"/>
                <a:gd name="T53" fmla="*/ 105 h 206"/>
                <a:gd name="T54" fmla="*/ 103 w 206"/>
                <a:gd name="T55" fmla="*/ 106 h 206"/>
                <a:gd name="T56" fmla="*/ 117 w 206"/>
                <a:gd name="T57" fmla="*/ 89 h 206"/>
                <a:gd name="T58" fmla="*/ 117 w 206"/>
                <a:gd name="T59" fmla="*/ 84 h 206"/>
                <a:gd name="T60" fmla="*/ 122 w 206"/>
                <a:gd name="T61" fmla="*/ 89 h 206"/>
                <a:gd name="T62" fmla="*/ 119 w 206"/>
                <a:gd name="T63" fmla="*/ 90 h 206"/>
                <a:gd name="T64" fmla="*/ 133 w 206"/>
                <a:gd name="T65" fmla="*/ 72 h 206"/>
                <a:gd name="T66" fmla="*/ 134 w 206"/>
                <a:gd name="T67" fmla="*/ 67 h 206"/>
                <a:gd name="T68" fmla="*/ 138 w 206"/>
                <a:gd name="T69" fmla="*/ 72 h 206"/>
                <a:gd name="T70" fmla="*/ 136 w 206"/>
                <a:gd name="T71" fmla="*/ 73 h 206"/>
                <a:gd name="T72" fmla="*/ 150 w 206"/>
                <a:gd name="T73" fmla="*/ 56 h 206"/>
                <a:gd name="T74" fmla="*/ 150 w 206"/>
                <a:gd name="T75" fmla="*/ 51 h 206"/>
                <a:gd name="T76" fmla="*/ 155 w 206"/>
                <a:gd name="T77" fmla="*/ 56 h 206"/>
                <a:gd name="T78" fmla="*/ 152 w 206"/>
                <a:gd name="T79" fmla="*/ 57 h 206"/>
                <a:gd name="T80" fmla="*/ 166 w 206"/>
                <a:gd name="T81" fmla="*/ 39 h 206"/>
                <a:gd name="T82" fmla="*/ 167 w 206"/>
                <a:gd name="T83" fmla="*/ 34 h 206"/>
                <a:gd name="T84" fmla="*/ 171 w 206"/>
                <a:gd name="T85" fmla="*/ 39 h 206"/>
                <a:gd name="T86" fmla="*/ 169 w 206"/>
                <a:gd name="T87" fmla="*/ 40 h 206"/>
                <a:gd name="T88" fmla="*/ 183 w 206"/>
                <a:gd name="T89" fmla="*/ 23 h 206"/>
                <a:gd name="T90" fmla="*/ 183 w 206"/>
                <a:gd name="T91" fmla="*/ 18 h 206"/>
                <a:gd name="T92" fmla="*/ 188 w 206"/>
                <a:gd name="T93" fmla="*/ 22 h 206"/>
                <a:gd name="T94" fmla="*/ 185 w 206"/>
                <a:gd name="T95" fmla="*/ 24 h 206"/>
                <a:gd name="T96" fmla="*/ 200 w 206"/>
                <a:gd name="T97" fmla="*/ 6 h 206"/>
                <a:gd name="T98" fmla="*/ 200 w 206"/>
                <a:gd name="T99" fmla="*/ 1 h 206"/>
                <a:gd name="T100" fmla="*/ 204 w 206"/>
                <a:gd name="T101" fmla="*/ 6 h 206"/>
                <a:gd name="T102" fmla="*/ 202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3" y="206"/>
                  </a:moveTo>
                  <a:cubicBezTo>
                    <a:pt x="2" y="206"/>
                    <a:pt x="1" y="205"/>
                    <a:pt x="1" y="205"/>
                  </a:cubicBezTo>
                  <a:cubicBezTo>
                    <a:pt x="0" y="204"/>
                    <a:pt x="0" y="201"/>
                    <a:pt x="1" y="200"/>
                  </a:cubicBezTo>
                  <a:cubicBezTo>
                    <a:pt x="1" y="200"/>
                    <a:pt x="1" y="200"/>
                    <a:pt x="1" y="200"/>
                  </a:cubicBezTo>
                  <a:cubicBezTo>
                    <a:pt x="2" y="199"/>
                    <a:pt x="4" y="199"/>
                    <a:pt x="6" y="200"/>
                  </a:cubicBezTo>
                  <a:cubicBezTo>
                    <a:pt x="7" y="201"/>
                    <a:pt x="7" y="203"/>
                    <a:pt x="6" y="205"/>
                  </a:cubicBezTo>
                  <a:cubicBezTo>
                    <a:pt x="5" y="205"/>
                    <a:pt x="5" y="205"/>
                    <a:pt x="5" y="205"/>
                  </a:cubicBezTo>
                  <a:cubicBezTo>
                    <a:pt x="5" y="205"/>
                    <a:pt x="4" y="206"/>
                    <a:pt x="3" y="206"/>
                  </a:cubicBezTo>
                  <a:close/>
                  <a:moveTo>
                    <a:pt x="20" y="189"/>
                  </a:moveTo>
                  <a:cubicBezTo>
                    <a:pt x="19" y="189"/>
                    <a:pt x="18" y="189"/>
                    <a:pt x="17" y="188"/>
                  </a:cubicBezTo>
                  <a:cubicBezTo>
                    <a:pt x="16" y="187"/>
                    <a:pt x="16" y="185"/>
                    <a:pt x="17" y="184"/>
                  </a:cubicBezTo>
                  <a:cubicBezTo>
                    <a:pt x="18" y="183"/>
                    <a:pt x="18" y="183"/>
                    <a:pt x="18" y="183"/>
                  </a:cubicBezTo>
                  <a:cubicBezTo>
                    <a:pt x="19" y="182"/>
                    <a:pt x="21" y="182"/>
                    <a:pt x="22" y="183"/>
                  </a:cubicBezTo>
                  <a:cubicBezTo>
                    <a:pt x="24" y="185"/>
                    <a:pt x="24" y="187"/>
                    <a:pt x="22" y="188"/>
                  </a:cubicBezTo>
                  <a:cubicBezTo>
                    <a:pt x="22" y="188"/>
                    <a:pt x="22" y="188"/>
                    <a:pt x="22" y="188"/>
                  </a:cubicBezTo>
                  <a:cubicBezTo>
                    <a:pt x="21" y="189"/>
                    <a:pt x="21" y="189"/>
                    <a:pt x="20" y="189"/>
                  </a:cubicBezTo>
                  <a:close/>
                  <a:moveTo>
                    <a:pt x="36" y="173"/>
                  </a:moveTo>
                  <a:cubicBezTo>
                    <a:pt x="35" y="173"/>
                    <a:pt x="35" y="172"/>
                    <a:pt x="34" y="172"/>
                  </a:cubicBezTo>
                  <a:cubicBezTo>
                    <a:pt x="33" y="170"/>
                    <a:pt x="33" y="168"/>
                    <a:pt x="34" y="167"/>
                  </a:cubicBezTo>
                  <a:cubicBezTo>
                    <a:pt x="34" y="167"/>
                    <a:pt x="34" y="167"/>
                    <a:pt x="34" y="167"/>
                  </a:cubicBezTo>
                  <a:cubicBezTo>
                    <a:pt x="35" y="166"/>
                    <a:pt x="38" y="166"/>
                    <a:pt x="39" y="167"/>
                  </a:cubicBezTo>
                  <a:cubicBezTo>
                    <a:pt x="40" y="168"/>
                    <a:pt x="40" y="170"/>
                    <a:pt x="39" y="171"/>
                  </a:cubicBezTo>
                  <a:cubicBezTo>
                    <a:pt x="39" y="172"/>
                    <a:pt x="39" y="172"/>
                    <a:pt x="39" y="172"/>
                  </a:cubicBezTo>
                  <a:cubicBezTo>
                    <a:pt x="38" y="172"/>
                    <a:pt x="37" y="173"/>
                    <a:pt x="36" y="173"/>
                  </a:cubicBezTo>
                  <a:close/>
                  <a:moveTo>
                    <a:pt x="53" y="156"/>
                  </a:moveTo>
                  <a:cubicBezTo>
                    <a:pt x="52" y="156"/>
                    <a:pt x="51" y="156"/>
                    <a:pt x="51" y="155"/>
                  </a:cubicBezTo>
                  <a:cubicBezTo>
                    <a:pt x="49" y="154"/>
                    <a:pt x="49" y="152"/>
                    <a:pt x="51" y="150"/>
                  </a:cubicBezTo>
                  <a:cubicBezTo>
                    <a:pt x="51" y="150"/>
                    <a:pt x="51" y="150"/>
                    <a:pt x="51" y="150"/>
                  </a:cubicBezTo>
                  <a:cubicBezTo>
                    <a:pt x="52" y="149"/>
                    <a:pt x="54" y="149"/>
                    <a:pt x="55" y="150"/>
                  </a:cubicBezTo>
                  <a:cubicBezTo>
                    <a:pt x="57" y="152"/>
                    <a:pt x="57" y="154"/>
                    <a:pt x="55" y="155"/>
                  </a:cubicBezTo>
                  <a:cubicBezTo>
                    <a:pt x="55" y="155"/>
                    <a:pt x="55" y="155"/>
                    <a:pt x="55" y="155"/>
                  </a:cubicBezTo>
                  <a:cubicBezTo>
                    <a:pt x="55" y="156"/>
                    <a:pt x="54" y="156"/>
                    <a:pt x="53" y="156"/>
                  </a:cubicBezTo>
                  <a:close/>
                  <a:moveTo>
                    <a:pt x="69" y="140"/>
                  </a:moveTo>
                  <a:cubicBezTo>
                    <a:pt x="69" y="140"/>
                    <a:pt x="68" y="139"/>
                    <a:pt x="67" y="139"/>
                  </a:cubicBezTo>
                  <a:cubicBezTo>
                    <a:pt x="66" y="137"/>
                    <a:pt x="66" y="135"/>
                    <a:pt x="67" y="134"/>
                  </a:cubicBezTo>
                  <a:cubicBezTo>
                    <a:pt x="67" y="134"/>
                    <a:pt x="67" y="134"/>
                    <a:pt x="67" y="134"/>
                  </a:cubicBezTo>
                  <a:cubicBezTo>
                    <a:pt x="69" y="132"/>
                    <a:pt x="71" y="132"/>
                    <a:pt x="72" y="134"/>
                  </a:cubicBezTo>
                  <a:cubicBezTo>
                    <a:pt x="73" y="135"/>
                    <a:pt x="73" y="137"/>
                    <a:pt x="72" y="138"/>
                  </a:cubicBezTo>
                  <a:cubicBezTo>
                    <a:pt x="72" y="139"/>
                    <a:pt x="72" y="139"/>
                    <a:pt x="72" y="139"/>
                  </a:cubicBezTo>
                  <a:cubicBezTo>
                    <a:pt x="71" y="139"/>
                    <a:pt x="70" y="140"/>
                    <a:pt x="69" y="140"/>
                  </a:cubicBezTo>
                  <a:close/>
                  <a:moveTo>
                    <a:pt x="86" y="123"/>
                  </a:moveTo>
                  <a:cubicBezTo>
                    <a:pt x="85" y="123"/>
                    <a:pt x="84" y="123"/>
                    <a:pt x="84" y="122"/>
                  </a:cubicBezTo>
                  <a:cubicBezTo>
                    <a:pt x="82" y="121"/>
                    <a:pt x="82" y="119"/>
                    <a:pt x="84" y="117"/>
                  </a:cubicBezTo>
                  <a:cubicBezTo>
                    <a:pt x="84" y="117"/>
                    <a:pt x="84" y="117"/>
                    <a:pt x="84" y="117"/>
                  </a:cubicBezTo>
                  <a:cubicBezTo>
                    <a:pt x="85" y="116"/>
                    <a:pt x="87" y="116"/>
                    <a:pt x="89" y="117"/>
                  </a:cubicBezTo>
                  <a:cubicBezTo>
                    <a:pt x="90" y="118"/>
                    <a:pt x="90" y="120"/>
                    <a:pt x="89" y="122"/>
                  </a:cubicBezTo>
                  <a:cubicBezTo>
                    <a:pt x="88" y="122"/>
                    <a:pt x="88" y="122"/>
                    <a:pt x="88" y="122"/>
                  </a:cubicBezTo>
                  <a:cubicBezTo>
                    <a:pt x="88" y="123"/>
                    <a:pt x="87" y="123"/>
                    <a:pt x="86" y="123"/>
                  </a:cubicBezTo>
                  <a:close/>
                  <a:moveTo>
                    <a:pt x="103" y="106"/>
                  </a:moveTo>
                  <a:cubicBezTo>
                    <a:pt x="102" y="106"/>
                    <a:pt x="101" y="106"/>
                    <a:pt x="100" y="105"/>
                  </a:cubicBezTo>
                  <a:cubicBezTo>
                    <a:pt x="99" y="104"/>
                    <a:pt x="99" y="102"/>
                    <a:pt x="100" y="101"/>
                  </a:cubicBezTo>
                  <a:cubicBezTo>
                    <a:pt x="100" y="101"/>
                    <a:pt x="100" y="101"/>
                    <a:pt x="100" y="101"/>
                  </a:cubicBezTo>
                  <a:cubicBezTo>
                    <a:pt x="102" y="99"/>
                    <a:pt x="104" y="99"/>
                    <a:pt x="105" y="101"/>
                  </a:cubicBezTo>
                  <a:cubicBezTo>
                    <a:pt x="106" y="102"/>
                    <a:pt x="106" y="104"/>
                    <a:pt x="105" y="105"/>
                  </a:cubicBezTo>
                  <a:cubicBezTo>
                    <a:pt x="105" y="105"/>
                    <a:pt x="105" y="105"/>
                    <a:pt x="105" y="105"/>
                  </a:cubicBezTo>
                  <a:cubicBezTo>
                    <a:pt x="104" y="106"/>
                    <a:pt x="103" y="106"/>
                    <a:pt x="103" y="106"/>
                  </a:cubicBezTo>
                  <a:close/>
                  <a:moveTo>
                    <a:pt x="119" y="90"/>
                  </a:moveTo>
                  <a:cubicBezTo>
                    <a:pt x="118" y="90"/>
                    <a:pt x="117" y="90"/>
                    <a:pt x="117" y="89"/>
                  </a:cubicBezTo>
                  <a:cubicBezTo>
                    <a:pt x="115" y="88"/>
                    <a:pt x="115" y="86"/>
                    <a:pt x="117" y="84"/>
                  </a:cubicBezTo>
                  <a:cubicBezTo>
                    <a:pt x="117" y="84"/>
                    <a:pt x="117" y="84"/>
                    <a:pt x="117" y="84"/>
                  </a:cubicBezTo>
                  <a:cubicBezTo>
                    <a:pt x="118" y="83"/>
                    <a:pt x="120" y="83"/>
                    <a:pt x="122" y="84"/>
                  </a:cubicBezTo>
                  <a:cubicBezTo>
                    <a:pt x="123" y="85"/>
                    <a:pt x="123" y="87"/>
                    <a:pt x="122" y="89"/>
                  </a:cubicBezTo>
                  <a:cubicBezTo>
                    <a:pt x="121" y="89"/>
                    <a:pt x="121" y="89"/>
                    <a:pt x="121" y="89"/>
                  </a:cubicBezTo>
                  <a:cubicBezTo>
                    <a:pt x="121" y="90"/>
                    <a:pt x="120" y="90"/>
                    <a:pt x="119" y="90"/>
                  </a:cubicBezTo>
                  <a:close/>
                  <a:moveTo>
                    <a:pt x="136" y="73"/>
                  </a:moveTo>
                  <a:cubicBezTo>
                    <a:pt x="135" y="73"/>
                    <a:pt x="134" y="73"/>
                    <a:pt x="133" y="72"/>
                  </a:cubicBezTo>
                  <a:cubicBezTo>
                    <a:pt x="132" y="71"/>
                    <a:pt x="132" y="69"/>
                    <a:pt x="133" y="68"/>
                  </a:cubicBezTo>
                  <a:cubicBezTo>
                    <a:pt x="134" y="67"/>
                    <a:pt x="134" y="67"/>
                    <a:pt x="134" y="67"/>
                  </a:cubicBezTo>
                  <a:cubicBezTo>
                    <a:pt x="135" y="66"/>
                    <a:pt x="137" y="66"/>
                    <a:pt x="138" y="67"/>
                  </a:cubicBezTo>
                  <a:cubicBezTo>
                    <a:pt x="139" y="69"/>
                    <a:pt x="139" y="71"/>
                    <a:pt x="138" y="72"/>
                  </a:cubicBezTo>
                  <a:cubicBezTo>
                    <a:pt x="138" y="72"/>
                    <a:pt x="138" y="72"/>
                    <a:pt x="138" y="72"/>
                  </a:cubicBezTo>
                  <a:cubicBezTo>
                    <a:pt x="137" y="73"/>
                    <a:pt x="136" y="73"/>
                    <a:pt x="136" y="73"/>
                  </a:cubicBezTo>
                  <a:close/>
                  <a:moveTo>
                    <a:pt x="152" y="57"/>
                  </a:moveTo>
                  <a:cubicBezTo>
                    <a:pt x="151" y="57"/>
                    <a:pt x="151" y="56"/>
                    <a:pt x="150" y="56"/>
                  </a:cubicBezTo>
                  <a:cubicBezTo>
                    <a:pt x="149" y="54"/>
                    <a:pt x="149" y="52"/>
                    <a:pt x="150" y="51"/>
                  </a:cubicBezTo>
                  <a:cubicBezTo>
                    <a:pt x="150" y="51"/>
                    <a:pt x="150" y="51"/>
                    <a:pt x="150" y="51"/>
                  </a:cubicBezTo>
                  <a:cubicBezTo>
                    <a:pt x="151" y="50"/>
                    <a:pt x="153" y="50"/>
                    <a:pt x="155" y="51"/>
                  </a:cubicBezTo>
                  <a:cubicBezTo>
                    <a:pt x="156" y="52"/>
                    <a:pt x="156" y="54"/>
                    <a:pt x="155" y="56"/>
                  </a:cubicBezTo>
                  <a:cubicBezTo>
                    <a:pt x="155" y="56"/>
                    <a:pt x="155" y="56"/>
                    <a:pt x="155" y="56"/>
                  </a:cubicBezTo>
                  <a:cubicBezTo>
                    <a:pt x="154" y="56"/>
                    <a:pt x="153" y="57"/>
                    <a:pt x="152" y="57"/>
                  </a:cubicBezTo>
                  <a:close/>
                  <a:moveTo>
                    <a:pt x="169" y="40"/>
                  </a:moveTo>
                  <a:cubicBezTo>
                    <a:pt x="168" y="40"/>
                    <a:pt x="167" y="40"/>
                    <a:pt x="166" y="39"/>
                  </a:cubicBezTo>
                  <a:cubicBezTo>
                    <a:pt x="165" y="38"/>
                    <a:pt x="165" y="36"/>
                    <a:pt x="166" y="35"/>
                  </a:cubicBezTo>
                  <a:cubicBezTo>
                    <a:pt x="167" y="34"/>
                    <a:pt x="167" y="34"/>
                    <a:pt x="167" y="34"/>
                  </a:cubicBezTo>
                  <a:cubicBezTo>
                    <a:pt x="168" y="33"/>
                    <a:pt x="170" y="33"/>
                    <a:pt x="171" y="34"/>
                  </a:cubicBezTo>
                  <a:cubicBezTo>
                    <a:pt x="173" y="36"/>
                    <a:pt x="173" y="38"/>
                    <a:pt x="171" y="39"/>
                  </a:cubicBezTo>
                  <a:cubicBezTo>
                    <a:pt x="171" y="39"/>
                    <a:pt x="171" y="39"/>
                    <a:pt x="171" y="39"/>
                  </a:cubicBezTo>
                  <a:cubicBezTo>
                    <a:pt x="170" y="40"/>
                    <a:pt x="170" y="40"/>
                    <a:pt x="169" y="40"/>
                  </a:cubicBezTo>
                  <a:close/>
                  <a:moveTo>
                    <a:pt x="185" y="24"/>
                  </a:moveTo>
                  <a:cubicBezTo>
                    <a:pt x="184" y="24"/>
                    <a:pt x="184" y="23"/>
                    <a:pt x="183" y="23"/>
                  </a:cubicBezTo>
                  <a:cubicBezTo>
                    <a:pt x="182" y="21"/>
                    <a:pt x="182" y="19"/>
                    <a:pt x="183" y="18"/>
                  </a:cubicBezTo>
                  <a:cubicBezTo>
                    <a:pt x="183" y="18"/>
                    <a:pt x="183" y="18"/>
                    <a:pt x="183" y="18"/>
                  </a:cubicBezTo>
                  <a:cubicBezTo>
                    <a:pt x="185" y="16"/>
                    <a:pt x="187" y="16"/>
                    <a:pt x="188" y="18"/>
                  </a:cubicBezTo>
                  <a:cubicBezTo>
                    <a:pt x="189" y="19"/>
                    <a:pt x="189" y="21"/>
                    <a:pt x="188" y="22"/>
                  </a:cubicBezTo>
                  <a:cubicBezTo>
                    <a:pt x="188" y="23"/>
                    <a:pt x="188" y="23"/>
                    <a:pt x="188" y="23"/>
                  </a:cubicBezTo>
                  <a:cubicBezTo>
                    <a:pt x="187" y="23"/>
                    <a:pt x="186" y="24"/>
                    <a:pt x="185" y="24"/>
                  </a:cubicBezTo>
                  <a:close/>
                  <a:moveTo>
                    <a:pt x="202" y="7"/>
                  </a:moveTo>
                  <a:cubicBezTo>
                    <a:pt x="201" y="7"/>
                    <a:pt x="200" y="7"/>
                    <a:pt x="200" y="6"/>
                  </a:cubicBezTo>
                  <a:cubicBezTo>
                    <a:pt x="198" y="5"/>
                    <a:pt x="198" y="3"/>
                    <a:pt x="200" y="1"/>
                  </a:cubicBezTo>
                  <a:cubicBezTo>
                    <a:pt x="200" y="1"/>
                    <a:pt x="200" y="1"/>
                    <a:pt x="200" y="1"/>
                  </a:cubicBezTo>
                  <a:cubicBezTo>
                    <a:pt x="201" y="0"/>
                    <a:pt x="203" y="0"/>
                    <a:pt x="204" y="1"/>
                  </a:cubicBezTo>
                  <a:cubicBezTo>
                    <a:pt x="206" y="2"/>
                    <a:pt x="206" y="5"/>
                    <a:pt x="204" y="6"/>
                  </a:cubicBezTo>
                  <a:cubicBezTo>
                    <a:pt x="204" y="6"/>
                    <a:pt x="204" y="6"/>
                    <a:pt x="204" y="6"/>
                  </a:cubicBezTo>
                  <a:cubicBezTo>
                    <a:pt x="204" y="7"/>
                    <a:pt x="203" y="7"/>
                    <a:pt x="202"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69" name="Freeform 93">
              <a:extLst>
                <a:ext uri="{FF2B5EF4-FFF2-40B4-BE49-F238E27FC236}">
                  <a16:creationId xmlns:a16="http://schemas.microsoft.com/office/drawing/2014/main" id="{A6A5D8F7-FABF-18B3-A044-5191D6D0EA11}"/>
                </a:ext>
                <a:ext uri="{C183D7F6-B498-43B3-948B-1728B52AA6E4}">
                  <adec:decorative xmlns:adec="http://schemas.microsoft.com/office/drawing/2017/decorative" val="1"/>
                </a:ext>
              </a:extLst>
            </p:cNvPr>
            <p:cNvSpPr>
              <a:spLocks/>
            </p:cNvSpPr>
            <p:nvPr/>
          </p:nvSpPr>
          <p:spPr bwMode="auto">
            <a:xfrm>
              <a:off x="5462424" y="6001891"/>
              <a:ext cx="4955" cy="4906"/>
            </a:xfrm>
            <a:custGeom>
              <a:avLst/>
              <a:gdLst>
                <a:gd name="T0" fmla="*/ 4 w 7"/>
                <a:gd name="T1" fmla="*/ 7 h 7"/>
                <a:gd name="T2" fmla="*/ 1 w 7"/>
                <a:gd name="T3" fmla="*/ 6 h 7"/>
                <a:gd name="T4" fmla="*/ 1 w 7"/>
                <a:gd name="T5" fmla="*/ 2 h 7"/>
                <a:gd name="T6" fmla="*/ 6 w 7"/>
                <a:gd name="T7" fmla="*/ 2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1" y="6"/>
                  </a:cubicBezTo>
                  <a:cubicBezTo>
                    <a:pt x="0" y="5"/>
                    <a:pt x="0" y="3"/>
                    <a:pt x="1" y="2"/>
                  </a:cubicBezTo>
                  <a:cubicBezTo>
                    <a:pt x="3" y="0"/>
                    <a:pt x="5" y="0"/>
                    <a:pt x="6" y="2"/>
                  </a:cubicBezTo>
                  <a:cubicBezTo>
                    <a:pt x="7" y="3"/>
                    <a:pt x="7" y="5"/>
                    <a:pt x="6" y="6"/>
                  </a:cubicBezTo>
                  <a:cubicBezTo>
                    <a:pt x="6" y="6"/>
                    <a:pt x="6" y="6"/>
                    <a:pt x="6" y="6"/>
                  </a:cubicBezTo>
                  <a:cubicBezTo>
                    <a:pt x="5"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70" name="Freeform 94">
              <a:extLst>
                <a:ext uri="{FF2B5EF4-FFF2-40B4-BE49-F238E27FC236}">
                  <a16:creationId xmlns:a16="http://schemas.microsoft.com/office/drawing/2014/main" id="{32B2668B-5F0B-FB19-9A25-37B85E5BF8D4}"/>
                </a:ext>
                <a:ext uri="{C183D7F6-B498-43B3-948B-1728B52AA6E4}">
                  <adec:decorative xmlns:adec="http://schemas.microsoft.com/office/drawing/2017/decorative" val="1"/>
                </a:ext>
              </a:extLst>
            </p:cNvPr>
            <p:cNvSpPr>
              <a:spLocks/>
            </p:cNvSpPr>
            <p:nvPr/>
          </p:nvSpPr>
          <p:spPr bwMode="auto">
            <a:xfrm>
              <a:off x="5643290" y="5978587"/>
              <a:ext cx="4955" cy="4906"/>
            </a:xfrm>
            <a:custGeom>
              <a:avLst/>
              <a:gdLst>
                <a:gd name="T0" fmla="*/ 4 w 7"/>
                <a:gd name="T1" fmla="*/ 7 h 7"/>
                <a:gd name="T2" fmla="*/ 2 w 7"/>
                <a:gd name="T3" fmla="*/ 7 h 7"/>
                <a:gd name="T4" fmla="*/ 2 w 7"/>
                <a:gd name="T5" fmla="*/ 7 h 7"/>
                <a:gd name="T6" fmla="*/ 1 w 7"/>
                <a:gd name="T7" fmla="*/ 2 h 7"/>
                <a:gd name="T8" fmla="*/ 5 w 7"/>
                <a:gd name="T9" fmla="*/ 1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2" y="7"/>
                    <a:pt x="2" y="7"/>
                    <a:pt x="2" y="7"/>
                  </a:cubicBezTo>
                  <a:cubicBezTo>
                    <a:pt x="0" y="6"/>
                    <a:pt x="0" y="4"/>
                    <a:pt x="1" y="2"/>
                  </a:cubicBezTo>
                  <a:cubicBezTo>
                    <a:pt x="2" y="1"/>
                    <a:pt x="4" y="0"/>
                    <a:pt x="5" y="1"/>
                  </a:cubicBezTo>
                  <a:cubicBezTo>
                    <a:pt x="7" y="2"/>
                    <a:pt x="7" y="4"/>
                    <a:pt x="6" y="6"/>
                  </a:cubicBezTo>
                  <a:cubicBezTo>
                    <a:pt x="6"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74" name="Freeform 95">
              <a:extLst>
                <a:ext uri="{FF2B5EF4-FFF2-40B4-BE49-F238E27FC236}">
                  <a16:creationId xmlns:a16="http://schemas.microsoft.com/office/drawing/2014/main" id="{EFD7A5C3-4FAD-CF8B-BF27-2E9FA61D1677}"/>
                </a:ext>
                <a:ext uri="{C183D7F6-B498-43B3-948B-1728B52AA6E4}">
                  <adec:decorative xmlns:adec="http://schemas.microsoft.com/office/drawing/2017/decorative" val="1"/>
                </a:ext>
              </a:extLst>
            </p:cNvPr>
            <p:cNvSpPr>
              <a:spLocks noEditPoints="1"/>
            </p:cNvSpPr>
            <p:nvPr/>
          </p:nvSpPr>
          <p:spPr bwMode="auto">
            <a:xfrm>
              <a:off x="5457468" y="5873104"/>
              <a:ext cx="177150" cy="103030"/>
            </a:xfrm>
            <a:custGeom>
              <a:avLst/>
              <a:gdLst>
                <a:gd name="T0" fmla="*/ 246 w 251"/>
                <a:gd name="T1" fmla="*/ 147 h 148"/>
                <a:gd name="T2" fmla="*/ 244 w 251"/>
                <a:gd name="T3" fmla="*/ 143 h 148"/>
                <a:gd name="T4" fmla="*/ 249 w 251"/>
                <a:gd name="T5" fmla="*/ 141 h 148"/>
                <a:gd name="T6" fmla="*/ 247 w 251"/>
                <a:gd name="T7" fmla="*/ 148 h 148"/>
                <a:gd name="T8" fmla="*/ 226 w 251"/>
                <a:gd name="T9" fmla="*/ 135 h 148"/>
                <a:gd name="T10" fmla="*/ 224 w 251"/>
                <a:gd name="T11" fmla="*/ 131 h 148"/>
                <a:gd name="T12" fmla="*/ 229 w 251"/>
                <a:gd name="T13" fmla="*/ 130 h 148"/>
                <a:gd name="T14" fmla="*/ 227 w 251"/>
                <a:gd name="T15" fmla="*/ 136 h 148"/>
                <a:gd name="T16" fmla="*/ 205 w 251"/>
                <a:gd name="T17" fmla="*/ 124 h 148"/>
                <a:gd name="T18" fmla="*/ 204 w 251"/>
                <a:gd name="T19" fmla="*/ 119 h 148"/>
                <a:gd name="T20" fmla="*/ 210 w 251"/>
                <a:gd name="T21" fmla="*/ 122 h 148"/>
                <a:gd name="T22" fmla="*/ 187 w 251"/>
                <a:gd name="T23" fmla="*/ 112 h 148"/>
                <a:gd name="T24" fmla="*/ 185 w 251"/>
                <a:gd name="T25" fmla="*/ 112 h 148"/>
                <a:gd name="T26" fmla="*/ 188 w 251"/>
                <a:gd name="T27" fmla="*/ 106 h 148"/>
                <a:gd name="T28" fmla="*/ 187 w 251"/>
                <a:gd name="T29" fmla="*/ 112 h 148"/>
                <a:gd name="T30" fmla="*/ 165 w 251"/>
                <a:gd name="T31" fmla="*/ 100 h 148"/>
                <a:gd name="T32" fmla="*/ 163 w 251"/>
                <a:gd name="T33" fmla="*/ 96 h 148"/>
                <a:gd name="T34" fmla="*/ 169 w 251"/>
                <a:gd name="T35" fmla="*/ 99 h 148"/>
                <a:gd name="T36" fmla="*/ 146 w 251"/>
                <a:gd name="T37" fmla="*/ 89 h 148"/>
                <a:gd name="T38" fmla="*/ 144 w 251"/>
                <a:gd name="T39" fmla="*/ 88 h 148"/>
                <a:gd name="T40" fmla="*/ 147 w 251"/>
                <a:gd name="T41" fmla="*/ 83 h 148"/>
                <a:gd name="T42" fmla="*/ 149 w 251"/>
                <a:gd name="T43" fmla="*/ 87 h 148"/>
                <a:gd name="T44" fmla="*/ 126 w 251"/>
                <a:gd name="T45" fmla="*/ 77 h 148"/>
                <a:gd name="T46" fmla="*/ 124 w 251"/>
                <a:gd name="T47" fmla="*/ 77 h 148"/>
                <a:gd name="T48" fmla="*/ 127 w 251"/>
                <a:gd name="T49" fmla="*/ 71 h 148"/>
                <a:gd name="T50" fmla="*/ 129 w 251"/>
                <a:gd name="T51" fmla="*/ 76 h 148"/>
                <a:gd name="T52" fmla="*/ 105 w 251"/>
                <a:gd name="T53" fmla="*/ 66 h 148"/>
                <a:gd name="T54" fmla="*/ 104 w 251"/>
                <a:gd name="T55" fmla="*/ 65 h 148"/>
                <a:gd name="T56" fmla="*/ 107 w 251"/>
                <a:gd name="T57" fmla="*/ 59 h 148"/>
                <a:gd name="T58" fmla="*/ 108 w 251"/>
                <a:gd name="T59" fmla="*/ 64 h 148"/>
                <a:gd name="T60" fmla="*/ 85 w 251"/>
                <a:gd name="T61" fmla="*/ 54 h 148"/>
                <a:gd name="T62" fmla="*/ 83 w 251"/>
                <a:gd name="T63" fmla="*/ 53 h 148"/>
                <a:gd name="T64" fmla="*/ 87 w 251"/>
                <a:gd name="T65" fmla="*/ 48 h 148"/>
                <a:gd name="T66" fmla="*/ 88 w 251"/>
                <a:gd name="T67" fmla="*/ 52 h 148"/>
                <a:gd name="T68" fmla="*/ 65 w 251"/>
                <a:gd name="T69" fmla="*/ 42 h 148"/>
                <a:gd name="T70" fmla="*/ 63 w 251"/>
                <a:gd name="T71" fmla="*/ 42 h 148"/>
                <a:gd name="T72" fmla="*/ 66 w 251"/>
                <a:gd name="T73" fmla="*/ 36 h 148"/>
                <a:gd name="T74" fmla="*/ 68 w 251"/>
                <a:gd name="T75" fmla="*/ 41 h 148"/>
                <a:gd name="T76" fmla="*/ 45 w 251"/>
                <a:gd name="T77" fmla="*/ 31 h 148"/>
                <a:gd name="T78" fmla="*/ 43 w 251"/>
                <a:gd name="T79" fmla="*/ 30 h 148"/>
                <a:gd name="T80" fmla="*/ 46 w 251"/>
                <a:gd name="T81" fmla="*/ 24 h 148"/>
                <a:gd name="T82" fmla="*/ 45 w 251"/>
                <a:gd name="T83" fmla="*/ 31 h 148"/>
                <a:gd name="T84" fmla="*/ 23 w 251"/>
                <a:gd name="T85" fmla="*/ 18 h 148"/>
                <a:gd name="T86" fmla="*/ 21 w 251"/>
                <a:gd name="T87" fmla="*/ 14 h 148"/>
                <a:gd name="T88" fmla="*/ 27 w 251"/>
                <a:gd name="T89" fmla="*/ 17 h 148"/>
                <a:gd name="T90" fmla="*/ 4 w 251"/>
                <a:gd name="T91" fmla="*/ 7 h 148"/>
                <a:gd name="T92" fmla="*/ 2 w 251"/>
                <a:gd name="T93" fmla="*/ 6 h 148"/>
                <a:gd name="T94" fmla="*/ 5 w 251"/>
                <a:gd name="T95" fmla="*/ 1 h 148"/>
                <a:gd name="T96" fmla="*/ 4 w 251"/>
                <a:gd name="T97"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1" h="148">
                  <a:moveTo>
                    <a:pt x="247" y="148"/>
                  </a:moveTo>
                  <a:cubicBezTo>
                    <a:pt x="247" y="148"/>
                    <a:pt x="246" y="147"/>
                    <a:pt x="246" y="147"/>
                  </a:cubicBezTo>
                  <a:cubicBezTo>
                    <a:pt x="246" y="147"/>
                    <a:pt x="246" y="147"/>
                    <a:pt x="246" y="147"/>
                  </a:cubicBezTo>
                  <a:cubicBezTo>
                    <a:pt x="244" y="146"/>
                    <a:pt x="243" y="144"/>
                    <a:pt x="244" y="143"/>
                  </a:cubicBezTo>
                  <a:cubicBezTo>
                    <a:pt x="245" y="141"/>
                    <a:pt x="247" y="140"/>
                    <a:pt x="249" y="141"/>
                  </a:cubicBezTo>
                  <a:cubicBezTo>
                    <a:pt x="249" y="141"/>
                    <a:pt x="249" y="141"/>
                    <a:pt x="249" y="141"/>
                  </a:cubicBezTo>
                  <a:cubicBezTo>
                    <a:pt x="251" y="142"/>
                    <a:pt x="251" y="144"/>
                    <a:pt x="250" y="146"/>
                  </a:cubicBezTo>
                  <a:cubicBezTo>
                    <a:pt x="250" y="147"/>
                    <a:pt x="249" y="148"/>
                    <a:pt x="247" y="148"/>
                  </a:cubicBezTo>
                  <a:close/>
                  <a:moveTo>
                    <a:pt x="227" y="136"/>
                  </a:moveTo>
                  <a:cubicBezTo>
                    <a:pt x="227" y="136"/>
                    <a:pt x="226" y="136"/>
                    <a:pt x="226" y="135"/>
                  </a:cubicBezTo>
                  <a:cubicBezTo>
                    <a:pt x="225" y="135"/>
                    <a:pt x="225" y="135"/>
                    <a:pt x="225" y="135"/>
                  </a:cubicBezTo>
                  <a:cubicBezTo>
                    <a:pt x="224" y="134"/>
                    <a:pt x="223" y="132"/>
                    <a:pt x="224" y="131"/>
                  </a:cubicBezTo>
                  <a:cubicBezTo>
                    <a:pt x="225" y="129"/>
                    <a:pt x="227" y="129"/>
                    <a:pt x="229" y="130"/>
                  </a:cubicBezTo>
                  <a:cubicBezTo>
                    <a:pt x="229" y="130"/>
                    <a:pt x="229" y="130"/>
                    <a:pt x="229" y="130"/>
                  </a:cubicBezTo>
                  <a:cubicBezTo>
                    <a:pt x="230" y="131"/>
                    <a:pt x="231" y="133"/>
                    <a:pt x="230" y="134"/>
                  </a:cubicBezTo>
                  <a:cubicBezTo>
                    <a:pt x="229" y="135"/>
                    <a:pt x="228" y="136"/>
                    <a:pt x="227" y="136"/>
                  </a:cubicBezTo>
                  <a:close/>
                  <a:moveTo>
                    <a:pt x="207" y="124"/>
                  </a:moveTo>
                  <a:cubicBezTo>
                    <a:pt x="206" y="124"/>
                    <a:pt x="206" y="124"/>
                    <a:pt x="205" y="124"/>
                  </a:cubicBezTo>
                  <a:cubicBezTo>
                    <a:pt x="205" y="124"/>
                    <a:pt x="205" y="124"/>
                    <a:pt x="205" y="124"/>
                  </a:cubicBezTo>
                  <a:cubicBezTo>
                    <a:pt x="203" y="123"/>
                    <a:pt x="203" y="121"/>
                    <a:pt x="204" y="119"/>
                  </a:cubicBezTo>
                  <a:cubicBezTo>
                    <a:pt x="205" y="118"/>
                    <a:pt x="207" y="117"/>
                    <a:pt x="208" y="118"/>
                  </a:cubicBezTo>
                  <a:cubicBezTo>
                    <a:pt x="210" y="119"/>
                    <a:pt x="211" y="121"/>
                    <a:pt x="210" y="122"/>
                  </a:cubicBezTo>
                  <a:cubicBezTo>
                    <a:pt x="209" y="124"/>
                    <a:pt x="208" y="124"/>
                    <a:pt x="207" y="124"/>
                  </a:cubicBezTo>
                  <a:close/>
                  <a:moveTo>
                    <a:pt x="187" y="112"/>
                  </a:moveTo>
                  <a:cubicBezTo>
                    <a:pt x="186" y="112"/>
                    <a:pt x="185" y="112"/>
                    <a:pt x="185" y="112"/>
                  </a:cubicBezTo>
                  <a:cubicBezTo>
                    <a:pt x="185" y="112"/>
                    <a:pt x="185" y="112"/>
                    <a:pt x="185" y="112"/>
                  </a:cubicBezTo>
                  <a:cubicBezTo>
                    <a:pt x="183" y="111"/>
                    <a:pt x="183" y="109"/>
                    <a:pt x="183" y="107"/>
                  </a:cubicBezTo>
                  <a:cubicBezTo>
                    <a:pt x="184" y="106"/>
                    <a:pt x="186" y="105"/>
                    <a:pt x="188" y="106"/>
                  </a:cubicBezTo>
                  <a:cubicBezTo>
                    <a:pt x="190" y="107"/>
                    <a:pt x="190" y="109"/>
                    <a:pt x="189" y="111"/>
                  </a:cubicBezTo>
                  <a:cubicBezTo>
                    <a:pt x="189" y="112"/>
                    <a:pt x="188" y="112"/>
                    <a:pt x="187" y="112"/>
                  </a:cubicBezTo>
                  <a:close/>
                  <a:moveTo>
                    <a:pt x="166" y="101"/>
                  </a:moveTo>
                  <a:cubicBezTo>
                    <a:pt x="166" y="101"/>
                    <a:pt x="165" y="101"/>
                    <a:pt x="165" y="100"/>
                  </a:cubicBezTo>
                  <a:cubicBezTo>
                    <a:pt x="164" y="100"/>
                    <a:pt x="164" y="100"/>
                    <a:pt x="164" y="100"/>
                  </a:cubicBezTo>
                  <a:cubicBezTo>
                    <a:pt x="163" y="99"/>
                    <a:pt x="162" y="97"/>
                    <a:pt x="163" y="96"/>
                  </a:cubicBezTo>
                  <a:cubicBezTo>
                    <a:pt x="164" y="94"/>
                    <a:pt x="166" y="94"/>
                    <a:pt x="168" y="94"/>
                  </a:cubicBezTo>
                  <a:cubicBezTo>
                    <a:pt x="169" y="95"/>
                    <a:pt x="170" y="98"/>
                    <a:pt x="169" y="99"/>
                  </a:cubicBezTo>
                  <a:cubicBezTo>
                    <a:pt x="168" y="100"/>
                    <a:pt x="167" y="101"/>
                    <a:pt x="166" y="101"/>
                  </a:cubicBezTo>
                  <a:close/>
                  <a:moveTo>
                    <a:pt x="146" y="89"/>
                  </a:moveTo>
                  <a:cubicBezTo>
                    <a:pt x="145" y="89"/>
                    <a:pt x="145" y="89"/>
                    <a:pt x="144" y="89"/>
                  </a:cubicBezTo>
                  <a:cubicBezTo>
                    <a:pt x="144" y="88"/>
                    <a:pt x="144" y="88"/>
                    <a:pt x="144" y="88"/>
                  </a:cubicBezTo>
                  <a:cubicBezTo>
                    <a:pt x="143" y="88"/>
                    <a:pt x="142" y="86"/>
                    <a:pt x="143" y="84"/>
                  </a:cubicBezTo>
                  <a:cubicBezTo>
                    <a:pt x="144" y="82"/>
                    <a:pt x="146" y="82"/>
                    <a:pt x="147" y="83"/>
                  </a:cubicBezTo>
                  <a:cubicBezTo>
                    <a:pt x="148" y="83"/>
                    <a:pt x="148" y="83"/>
                    <a:pt x="148" y="83"/>
                  </a:cubicBezTo>
                  <a:cubicBezTo>
                    <a:pt x="149" y="84"/>
                    <a:pt x="150" y="86"/>
                    <a:pt x="149" y="87"/>
                  </a:cubicBezTo>
                  <a:cubicBezTo>
                    <a:pt x="148" y="88"/>
                    <a:pt x="147" y="89"/>
                    <a:pt x="146" y="89"/>
                  </a:cubicBezTo>
                  <a:close/>
                  <a:moveTo>
                    <a:pt x="126" y="77"/>
                  </a:moveTo>
                  <a:cubicBezTo>
                    <a:pt x="125" y="77"/>
                    <a:pt x="125" y="77"/>
                    <a:pt x="124" y="77"/>
                  </a:cubicBezTo>
                  <a:cubicBezTo>
                    <a:pt x="124" y="77"/>
                    <a:pt x="124" y="77"/>
                    <a:pt x="124" y="77"/>
                  </a:cubicBezTo>
                  <a:cubicBezTo>
                    <a:pt x="122" y="76"/>
                    <a:pt x="122" y="74"/>
                    <a:pt x="123" y="72"/>
                  </a:cubicBezTo>
                  <a:cubicBezTo>
                    <a:pt x="124" y="71"/>
                    <a:pt x="126" y="70"/>
                    <a:pt x="127" y="71"/>
                  </a:cubicBezTo>
                  <a:cubicBezTo>
                    <a:pt x="127" y="71"/>
                    <a:pt x="127" y="71"/>
                    <a:pt x="127" y="71"/>
                  </a:cubicBezTo>
                  <a:cubicBezTo>
                    <a:pt x="129" y="72"/>
                    <a:pt x="130" y="74"/>
                    <a:pt x="129" y="76"/>
                  </a:cubicBezTo>
                  <a:cubicBezTo>
                    <a:pt x="128" y="77"/>
                    <a:pt x="127" y="77"/>
                    <a:pt x="126" y="77"/>
                  </a:cubicBezTo>
                  <a:close/>
                  <a:moveTo>
                    <a:pt x="105" y="66"/>
                  </a:moveTo>
                  <a:cubicBezTo>
                    <a:pt x="105" y="66"/>
                    <a:pt x="104" y="66"/>
                    <a:pt x="104" y="65"/>
                  </a:cubicBezTo>
                  <a:cubicBezTo>
                    <a:pt x="104" y="65"/>
                    <a:pt x="104" y="65"/>
                    <a:pt x="104" y="65"/>
                  </a:cubicBezTo>
                  <a:cubicBezTo>
                    <a:pt x="102" y="64"/>
                    <a:pt x="101" y="62"/>
                    <a:pt x="102" y="61"/>
                  </a:cubicBezTo>
                  <a:cubicBezTo>
                    <a:pt x="103" y="59"/>
                    <a:pt x="105" y="58"/>
                    <a:pt x="107" y="59"/>
                  </a:cubicBezTo>
                  <a:cubicBezTo>
                    <a:pt x="107" y="60"/>
                    <a:pt x="107" y="60"/>
                    <a:pt x="107" y="60"/>
                  </a:cubicBezTo>
                  <a:cubicBezTo>
                    <a:pt x="109" y="60"/>
                    <a:pt x="109" y="62"/>
                    <a:pt x="108" y="64"/>
                  </a:cubicBezTo>
                  <a:cubicBezTo>
                    <a:pt x="108" y="65"/>
                    <a:pt x="107" y="66"/>
                    <a:pt x="105" y="66"/>
                  </a:cubicBezTo>
                  <a:close/>
                  <a:moveTo>
                    <a:pt x="85" y="54"/>
                  </a:moveTo>
                  <a:cubicBezTo>
                    <a:pt x="85" y="54"/>
                    <a:pt x="84" y="54"/>
                    <a:pt x="84" y="54"/>
                  </a:cubicBezTo>
                  <a:cubicBezTo>
                    <a:pt x="83" y="53"/>
                    <a:pt x="83" y="53"/>
                    <a:pt x="83" y="53"/>
                  </a:cubicBezTo>
                  <a:cubicBezTo>
                    <a:pt x="82" y="52"/>
                    <a:pt x="81" y="50"/>
                    <a:pt x="82" y="49"/>
                  </a:cubicBezTo>
                  <a:cubicBezTo>
                    <a:pt x="83" y="47"/>
                    <a:pt x="85" y="47"/>
                    <a:pt x="87" y="48"/>
                  </a:cubicBezTo>
                  <a:cubicBezTo>
                    <a:pt x="87" y="48"/>
                    <a:pt x="87" y="48"/>
                    <a:pt x="87" y="48"/>
                  </a:cubicBezTo>
                  <a:cubicBezTo>
                    <a:pt x="88" y="49"/>
                    <a:pt x="89" y="51"/>
                    <a:pt x="88" y="52"/>
                  </a:cubicBezTo>
                  <a:cubicBezTo>
                    <a:pt x="87" y="53"/>
                    <a:pt x="86" y="54"/>
                    <a:pt x="85" y="54"/>
                  </a:cubicBezTo>
                  <a:close/>
                  <a:moveTo>
                    <a:pt x="65" y="42"/>
                  </a:moveTo>
                  <a:cubicBezTo>
                    <a:pt x="64" y="42"/>
                    <a:pt x="64" y="42"/>
                    <a:pt x="63" y="42"/>
                  </a:cubicBezTo>
                  <a:cubicBezTo>
                    <a:pt x="63" y="42"/>
                    <a:pt x="63" y="42"/>
                    <a:pt x="63" y="42"/>
                  </a:cubicBezTo>
                  <a:cubicBezTo>
                    <a:pt x="61" y="41"/>
                    <a:pt x="61" y="39"/>
                    <a:pt x="62" y="37"/>
                  </a:cubicBezTo>
                  <a:cubicBezTo>
                    <a:pt x="63" y="36"/>
                    <a:pt x="65" y="35"/>
                    <a:pt x="66" y="36"/>
                  </a:cubicBezTo>
                  <a:cubicBezTo>
                    <a:pt x="67" y="36"/>
                    <a:pt x="67" y="36"/>
                    <a:pt x="67" y="36"/>
                  </a:cubicBezTo>
                  <a:cubicBezTo>
                    <a:pt x="68" y="37"/>
                    <a:pt x="69" y="39"/>
                    <a:pt x="68" y="41"/>
                  </a:cubicBezTo>
                  <a:cubicBezTo>
                    <a:pt x="67" y="42"/>
                    <a:pt x="66" y="42"/>
                    <a:pt x="65" y="42"/>
                  </a:cubicBezTo>
                  <a:close/>
                  <a:moveTo>
                    <a:pt x="45" y="31"/>
                  </a:moveTo>
                  <a:cubicBezTo>
                    <a:pt x="44" y="31"/>
                    <a:pt x="43" y="30"/>
                    <a:pt x="43" y="30"/>
                  </a:cubicBezTo>
                  <a:cubicBezTo>
                    <a:pt x="43" y="30"/>
                    <a:pt x="43" y="30"/>
                    <a:pt x="43" y="30"/>
                  </a:cubicBezTo>
                  <a:cubicBezTo>
                    <a:pt x="41" y="29"/>
                    <a:pt x="41" y="27"/>
                    <a:pt x="42" y="25"/>
                  </a:cubicBezTo>
                  <a:cubicBezTo>
                    <a:pt x="42" y="24"/>
                    <a:pt x="44" y="23"/>
                    <a:pt x="46" y="24"/>
                  </a:cubicBezTo>
                  <a:cubicBezTo>
                    <a:pt x="48" y="25"/>
                    <a:pt x="48" y="27"/>
                    <a:pt x="47" y="29"/>
                  </a:cubicBezTo>
                  <a:cubicBezTo>
                    <a:pt x="47" y="30"/>
                    <a:pt x="46" y="31"/>
                    <a:pt x="45" y="31"/>
                  </a:cubicBezTo>
                  <a:close/>
                  <a:moveTo>
                    <a:pt x="24" y="19"/>
                  </a:moveTo>
                  <a:cubicBezTo>
                    <a:pt x="24" y="19"/>
                    <a:pt x="23" y="19"/>
                    <a:pt x="23" y="18"/>
                  </a:cubicBezTo>
                  <a:cubicBezTo>
                    <a:pt x="22" y="18"/>
                    <a:pt x="22" y="18"/>
                    <a:pt x="22" y="18"/>
                  </a:cubicBezTo>
                  <a:cubicBezTo>
                    <a:pt x="21" y="17"/>
                    <a:pt x="20" y="15"/>
                    <a:pt x="21" y="14"/>
                  </a:cubicBezTo>
                  <a:cubicBezTo>
                    <a:pt x="22" y="12"/>
                    <a:pt x="24" y="12"/>
                    <a:pt x="26" y="13"/>
                  </a:cubicBezTo>
                  <a:cubicBezTo>
                    <a:pt x="27" y="13"/>
                    <a:pt x="28" y="16"/>
                    <a:pt x="27" y="17"/>
                  </a:cubicBezTo>
                  <a:cubicBezTo>
                    <a:pt x="26" y="18"/>
                    <a:pt x="25" y="19"/>
                    <a:pt x="24" y="19"/>
                  </a:cubicBezTo>
                  <a:close/>
                  <a:moveTo>
                    <a:pt x="4" y="7"/>
                  </a:moveTo>
                  <a:cubicBezTo>
                    <a:pt x="3" y="7"/>
                    <a:pt x="3" y="7"/>
                    <a:pt x="2" y="7"/>
                  </a:cubicBezTo>
                  <a:cubicBezTo>
                    <a:pt x="2" y="6"/>
                    <a:pt x="2" y="6"/>
                    <a:pt x="2" y="6"/>
                  </a:cubicBezTo>
                  <a:cubicBezTo>
                    <a:pt x="1" y="6"/>
                    <a:pt x="0" y="4"/>
                    <a:pt x="1" y="2"/>
                  </a:cubicBezTo>
                  <a:cubicBezTo>
                    <a:pt x="2" y="0"/>
                    <a:pt x="4" y="0"/>
                    <a:pt x="5" y="1"/>
                  </a:cubicBezTo>
                  <a:cubicBezTo>
                    <a:pt x="7" y="2"/>
                    <a:pt x="8" y="4"/>
                    <a:pt x="7" y="5"/>
                  </a:cubicBezTo>
                  <a:cubicBezTo>
                    <a:pt x="6" y="6"/>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96" name="Freeform 96">
              <a:extLst>
                <a:ext uri="{FF2B5EF4-FFF2-40B4-BE49-F238E27FC236}">
                  <a16:creationId xmlns:a16="http://schemas.microsoft.com/office/drawing/2014/main" id="{E755CAAA-CF5B-0260-44C7-BB7578845526}"/>
                </a:ext>
                <a:ext uri="{C183D7F6-B498-43B3-948B-1728B52AA6E4}">
                  <adec:decorative xmlns:adec="http://schemas.microsoft.com/office/drawing/2017/decorative" val="1"/>
                </a:ext>
              </a:extLst>
            </p:cNvPr>
            <p:cNvSpPr>
              <a:spLocks/>
            </p:cNvSpPr>
            <p:nvPr/>
          </p:nvSpPr>
          <p:spPr bwMode="auto">
            <a:xfrm>
              <a:off x="5443842" y="5864518"/>
              <a:ext cx="4955" cy="4906"/>
            </a:xfrm>
            <a:custGeom>
              <a:avLst/>
              <a:gdLst>
                <a:gd name="T0" fmla="*/ 4 w 7"/>
                <a:gd name="T1" fmla="*/ 7 h 7"/>
                <a:gd name="T2" fmla="*/ 2 w 7"/>
                <a:gd name="T3" fmla="*/ 7 h 7"/>
                <a:gd name="T4" fmla="*/ 2 w 7"/>
                <a:gd name="T5" fmla="*/ 7 h 7"/>
                <a:gd name="T6" fmla="*/ 1 w 7"/>
                <a:gd name="T7" fmla="*/ 2 h 7"/>
                <a:gd name="T8" fmla="*/ 5 w 7"/>
                <a:gd name="T9" fmla="*/ 1 h 7"/>
                <a:gd name="T10" fmla="*/ 7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3" y="7"/>
                    <a:pt x="2" y="7"/>
                  </a:cubicBezTo>
                  <a:cubicBezTo>
                    <a:pt x="2" y="7"/>
                    <a:pt x="2" y="7"/>
                    <a:pt x="2" y="7"/>
                  </a:cubicBezTo>
                  <a:cubicBezTo>
                    <a:pt x="0" y="6"/>
                    <a:pt x="0" y="4"/>
                    <a:pt x="1" y="2"/>
                  </a:cubicBezTo>
                  <a:cubicBezTo>
                    <a:pt x="2" y="1"/>
                    <a:pt x="4" y="0"/>
                    <a:pt x="5" y="1"/>
                  </a:cubicBezTo>
                  <a:cubicBezTo>
                    <a:pt x="7" y="2"/>
                    <a:pt x="7" y="4"/>
                    <a:pt x="7" y="6"/>
                  </a:cubicBezTo>
                  <a:cubicBezTo>
                    <a:pt x="6"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38" name="Freeform 97">
              <a:extLst>
                <a:ext uri="{FF2B5EF4-FFF2-40B4-BE49-F238E27FC236}">
                  <a16:creationId xmlns:a16="http://schemas.microsoft.com/office/drawing/2014/main" id="{B6A6B524-F3B5-45A7-80C4-BF24C2E801C1}"/>
                </a:ext>
                <a:ext uri="{C183D7F6-B498-43B3-948B-1728B52AA6E4}">
                  <adec:decorative xmlns:adec="http://schemas.microsoft.com/office/drawing/2017/decorative" val="1"/>
                </a:ext>
              </a:extLst>
            </p:cNvPr>
            <p:cNvSpPr>
              <a:spLocks/>
            </p:cNvSpPr>
            <p:nvPr/>
          </p:nvSpPr>
          <p:spPr bwMode="auto">
            <a:xfrm>
              <a:off x="5601170" y="5822816"/>
              <a:ext cx="4955" cy="4906"/>
            </a:xfrm>
            <a:custGeom>
              <a:avLst/>
              <a:gdLst>
                <a:gd name="T0" fmla="*/ 4 w 7"/>
                <a:gd name="T1" fmla="*/ 7 h 7"/>
                <a:gd name="T2" fmla="*/ 2 w 7"/>
                <a:gd name="T3" fmla="*/ 7 h 7"/>
                <a:gd name="T4" fmla="*/ 1 w 7"/>
                <a:gd name="T5" fmla="*/ 3 h 7"/>
                <a:gd name="T6" fmla="*/ 5 w 7"/>
                <a:gd name="T7" fmla="*/ 1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0" y="6"/>
                    <a:pt x="0" y="4"/>
                    <a:pt x="1" y="3"/>
                  </a:cubicBezTo>
                  <a:cubicBezTo>
                    <a:pt x="2" y="1"/>
                    <a:pt x="4" y="0"/>
                    <a:pt x="5" y="1"/>
                  </a:cubicBezTo>
                  <a:cubicBezTo>
                    <a:pt x="7" y="2"/>
                    <a:pt x="7" y="4"/>
                    <a:pt x="6" y="6"/>
                  </a:cubicBezTo>
                  <a:cubicBezTo>
                    <a:pt x="6" y="6"/>
                    <a:pt x="6" y="6"/>
                    <a:pt x="6" y="6"/>
                  </a:cubicBezTo>
                  <a:cubicBezTo>
                    <a:pt x="6"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39" name="Freeform 98">
              <a:extLst>
                <a:ext uri="{FF2B5EF4-FFF2-40B4-BE49-F238E27FC236}">
                  <a16:creationId xmlns:a16="http://schemas.microsoft.com/office/drawing/2014/main" id="{3C56FBF4-832B-57DB-CDB2-43C986EA1791}"/>
                </a:ext>
                <a:ext uri="{C183D7F6-B498-43B3-948B-1728B52AA6E4}">
                  <adec:decorative xmlns:adec="http://schemas.microsoft.com/office/drawing/2017/decorative" val="1"/>
                </a:ext>
              </a:extLst>
            </p:cNvPr>
            <p:cNvSpPr>
              <a:spLocks noEditPoints="1"/>
            </p:cNvSpPr>
            <p:nvPr/>
          </p:nvSpPr>
          <p:spPr bwMode="auto">
            <a:xfrm>
              <a:off x="5494633" y="5836308"/>
              <a:ext cx="104060" cy="175396"/>
            </a:xfrm>
            <a:custGeom>
              <a:avLst/>
              <a:gdLst>
                <a:gd name="T0" fmla="*/ 2 w 148"/>
                <a:gd name="T1" fmla="*/ 251 h 251"/>
                <a:gd name="T2" fmla="*/ 1 w 148"/>
                <a:gd name="T3" fmla="*/ 246 h 251"/>
                <a:gd name="T4" fmla="*/ 6 w 148"/>
                <a:gd name="T5" fmla="*/ 249 h 251"/>
                <a:gd name="T6" fmla="*/ 3 w 148"/>
                <a:gd name="T7" fmla="*/ 251 h 251"/>
                <a:gd name="T8" fmla="*/ 13 w 148"/>
                <a:gd name="T9" fmla="*/ 230 h 251"/>
                <a:gd name="T10" fmla="*/ 12 w 148"/>
                <a:gd name="T11" fmla="*/ 226 h 251"/>
                <a:gd name="T12" fmla="*/ 18 w 148"/>
                <a:gd name="T13" fmla="*/ 229 h 251"/>
                <a:gd name="T14" fmla="*/ 15 w 148"/>
                <a:gd name="T15" fmla="*/ 231 h 251"/>
                <a:gd name="T16" fmla="*/ 25 w 148"/>
                <a:gd name="T17" fmla="*/ 210 h 251"/>
                <a:gd name="T18" fmla="*/ 24 w 148"/>
                <a:gd name="T19" fmla="*/ 205 h 251"/>
                <a:gd name="T20" fmla="*/ 30 w 148"/>
                <a:gd name="T21" fmla="*/ 209 h 251"/>
                <a:gd name="T22" fmla="*/ 27 w 148"/>
                <a:gd name="T23" fmla="*/ 211 h 251"/>
                <a:gd name="T24" fmla="*/ 37 w 148"/>
                <a:gd name="T25" fmla="*/ 190 h 251"/>
                <a:gd name="T26" fmla="*/ 36 w 148"/>
                <a:gd name="T27" fmla="*/ 185 h 251"/>
                <a:gd name="T28" fmla="*/ 41 w 148"/>
                <a:gd name="T29" fmla="*/ 188 h 251"/>
                <a:gd name="T30" fmla="*/ 38 w 148"/>
                <a:gd name="T31" fmla="*/ 190 h 251"/>
                <a:gd name="T32" fmla="*/ 48 w 148"/>
                <a:gd name="T33" fmla="*/ 170 h 251"/>
                <a:gd name="T34" fmla="*/ 47 w 148"/>
                <a:gd name="T35" fmla="*/ 165 h 251"/>
                <a:gd name="T36" fmla="*/ 53 w 148"/>
                <a:gd name="T37" fmla="*/ 168 h 251"/>
                <a:gd name="T38" fmla="*/ 50 w 148"/>
                <a:gd name="T39" fmla="*/ 170 h 251"/>
                <a:gd name="T40" fmla="*/ 60 w 148"/>
                <a:gd name="T41" fmla="*/ 149 h 251"/>
                <a:gd name="T42" fmla="*/ 59 w 148"/>
                <a:gd name="T43" fmla="*/ 145 h 251"/>
                <a:gd name="T44" fmla="*/ 65 w 148"/>
                <a:gd name="T45" fmla="*/ 148 h 251"/>
                <a:gd name="T46" fmla="*/ 62 w 148"/>
                <a:gd name="T47" fmla="*/ 150 h 251"/>
                <a:gd name="T48" fmla="*/ 72 w 148"/>
                <a:gd name="T49" fmla="*/ 129 h 251"/>
                <a:gd name="T50" fmla="*/ 71 w 148"/>
                <a:gd name="T51" fmla="*/ 124 h 251"/>
                <a:gd name="T52" fmla="*/ 77 w 148"/>
                <a:gd name="T53" fmla="*/ 127 h 251"/>
                <a:gd name="T54" fmla="*/ 74 w 148"/>
                <a:gd name="T55" fmla="*/ 129 h 251"/>
                <a:gd name="T56" fmla="*/ 84 w 148"/>
                <a:gd name="T57" fmla="*/ 109 h 251"/>
                <a:gd name="T58" fmla="*/ 83 w 148"/>
                <a:gd name="T59" fmla="*/ 104 h 251"/>
                <a:gd name="T60" fmla="*/ 88 w 148"/>
                <a:gd name="T61" fmla="*/ 107 h 251"/>
                <a:gd name="T62" fmla="*/ 85 w 148"/>
                <a:gd name="T63" fmla="*/ 109 h 251"/>
                <a:gd name="T64" fmla="*/ 95 w 148"/>
                <a:gd name="T65" fmla="*/ 88 h 251"/>
                <a:gd name="T66" fmla="*/ 94 w 148"/>
                <a:gd name="T67" fmla="*/ 84 h 251"/>
                <a:gd name="T68" fmla="*/ 100 w 148"/>
                <a:gd name="T69" fmla="*/ 87 h 251"/>
                <a:gd name="T70" fmla="*/ 97 w 148"/>
                <a:gd name="T71" fmla="*/ 89 h 251"/>
                <a:gd name="T72" fmla="*/ 107 w 148"/>
                <a:gd name="T73" fmla="*/ 68 h 251"/>
                <a:gd name="T74" fmla="*/ 106 w 148"/>
                <a:gd name="T75" fmla="*/ 63 h 251"/>
                <a:gd name="T76" fmla="*/ 112 w 148"/>
                <a:gd name="T77" fmla="*/ 67 h 251"/>
                <a:gd name="T78" fmla="*/ 109 w 148"/>
                <a:gd name="T79" fmla="*/ 69 h 251"/>
                <a:gd name="T80" fmla="*/ 119 w 148"/>
                <a:gd name="T81" fmla="*/ 48 h 251"/>
                <a:gd name="T82" fmla="*/ 118 w 148"/>
                <a:gd name="T83" fmla="*/ 43 h 251"/>
                <a:gd name="T84" fmla="*/ 123 w 148"/>
                <a:gd name="T85" fmla="*/ 46 h 251"/>
                <a:gd name="T86" fmla="*/ 120 w 148"/>
                <a:gd name="T87" fmla="*/ 48 h 251"/>
                <a:gd name="T88" fmla="*/ 130 w 148"/>
                <a:gd name="T89" fmla="*/ 28 h 251"/>
                <a:gd name="T90" fmla="*/ 129 w 148"/>
                <a:gd name="T91" fmla="*/ 23 h 251"/>
                <a:gd name="T92" fmla="*/ 135 w 148"/>
                <a:gd name="T93" fmla="*/ 26 h 251"/>
                <a:gd name="T94" fmla="*/ 132 w 148"/>
                <a:gd name="T95" fmla="*/ 28 h 251"/>
                <a:gd name="T96" fmla="*/ 142 w 148"/>
                <a:gd name="T97" fmla="*/ 7 h 251"/>
                <a:gd name="T98" fmla="*/ 141 w 148"/>
                <a:gd name="T99" fmla="*/ 3 h 251"/>
                <a:gd name="T100" fmla="*/ 147 w 148"/>
                <a:gd name="T101" fmla="*/ 6 h 251"/>
                <a:gd name="T102" fmla="*/ 144 w 148"/>
                <a:gd name="T103"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51">
                  <a:moveTo>
                    <a:pt x="3" y="251"/>
                  </a:moveTo>
                  <a:cubicBezTo>
                    <a:pt x="3" y="251"/>
                    <a:pt x="2" y="251"/>
                    <a:pt x="2" y="251"/>
                  </a:cubicBezTo>
                  <a:cubicBezTo>
                    <a:pt x="0" y="250"/>
                    <a:pt x="0" y="248"/>
                    <a:pt x="0" y="246"/>
                  </a:cubicBezTo>
                  <a:cubicBezTo>
                    <a:pt x="1" y="246"/>
                    <a:pt x="1" y="246"/>
                    <a:pt x="1" y="246"/>
                  </a:cubicBezTo>
                  <a:cubicBezTo>
                    <a:pt x="1" y="244"/>
                    <a:pt x="4" y="244"/>
                    <a:pt x="5" y="245"/>
                  </a:cubicBezTo>
                  <a:cubicBezTo>
                    <a:pt x="7" y="246"/>
                    <a:pt x="7" y="248"/>
                    <a:pt x="6" y="249"/>
                  </a:cubicBezTo>
                  <a:cubicBezTo>
                    <a:pt x="6" y="249"/>
                    <a:pt x="6" y="249"/>
                    <a:pt x="6" y="249"/>
                  </a:cubicBezTo>
                  <a:cubicBezTo>
                    <a:pt x="6" y="251"/>
                    <a:pt x="4" y="251"/>
                    <a:pt x="3" y="251"/>
                  </a:cubicBezTo>
                  <a:close/>
                  <a:moveTo>
                    <a:pt x="15" y="231"/>
                  </a:moveTo>
                  <a:cubicBezTo>
                    <a:pt x="14" y="231"/>
                    <a:pt x="14" y="231"/>
                    <a:pt x="13" y="230"/>
                  </a:cubicBezTo>
                  <a:cubicBezTo>
                    <a:pt x="12" y="230"/>
                    <a:pt x="11" y="227"/>
                    <a:pt x="12" y="226"/>
                  </a:cubicBezTo>
                  <a:cubicBezTo>
                    <a:pt x="12" y="226"/>
                    <a:pt x="12" y="226"/>
                    <a:pt x="12" y="226"/>
                  </a:cubicBezTo>
                  <a:cubicBezTo>
                    <a:pt x="13" y="224"/>
                    <a:pt x="15" y="224"/>
                    <a:pt x="17" y="224"/>
                  </a:cubicBezTo>
                  <a:cubicBezTo>
                    <a:pt x="18" y="225"/>
                    <a:pt x="19" y="227"/>
                    <a:pt x="18" y="229"/>
                  </a:cubicBezTo>
                  <a:cubicBezTo>
                    <a:pt x="18" y="229"/>
                    <a:pt x="18" y="229"/>
                    <a:pt x="18" y="229"/>
                  </a:cubicBezTo>
                  <a:cubicBezTo>
                    <a:pt x="17" y="230"/>
                    <a:pt x="16" y="231"/>
                    <a:pt x="15" y="231"/>
                  </a:cubicBezTo>
                  <a:close/>
                  <a:moveTo>
                    <a:pt x="27" y="211"/>
                  </a:moveTo>
                  <a:cubicBezTo>
                    <a:pt x="26" y="211"/>
                    <a:pt x="26" y="210"/>
                    <a:pt x="25" y="210"/>
                  </a:cubicBezTo>
                  <a:cubicBezTo>
                    <a:pt x="23" y="209"/>
                    <a:pt x="23" y="207"/>
                    <a:pt x="24" y="206"/>
                  </a:cubicBezTo>
                  <a:cubicBezTo>
                    <a:pt x="24" y="205"/>
                    <a:pt x="24" y="205"/>
                    <a:pt x="24" y="205"/>
                  </a:cubicBezTo>
                  <a:cubicBezTo>
                    <a:pt x="25" y="204"/>
                    <a:pt x="27" y="203"/>
                    <a:pt x="29" y="204"/>
                  </a:cubicBezTo>
                  <a:cubicBezTo>
                    <a:pt x="30" y="205"/>
                    <a:pt x="31" y="207"/>
                    <a:pt x="30" y="209"/>
                  </a:cubicBezTo>
                  <a:cubicBezTo>
                    <a:pt x="30" y="209"/>
                    <a:pt x="30" y="209"/>
                    <a:pt x="30" y="209"/>
                  </a:cubicBezTo>
                  <a:cubicBezTo>
                    <a:pt x="29" y="210"/>
                    <a:pt x="28" y="211"/>
                    <a:pt x="27" y="211"/>
                  </a:cubicBezTo>
                  <a:close/>
                  <a:moveTo>
                    <a:pt x="38" y="190"/>
                  </a:moveTo>
                  <a:cubicBezTo>
                    <a:pt x="38" y="190"/>
                    <a:pt x="37" y="190"/>
                    <a:pt x="37" y="190"/>
                  </a:cubicBezTo>
                  <a:cubicBezTo>
                    <a:pt x="35" y="189"/>
                    <a:pt x="35" y="187"/>
                    <a:pt x="36" y="185"/>
                  </a:cubicBezTo>
                  <a:cubicBezTo>
                    <a:pt x="36" y="185"/>
                    <a:pt x="36" y="185"/>
                    <a:pt x="36" y="185"/>
                  </a:cubicBezTo>
                  <a:cubicBezTo>
                    <a:pt x="37" y="183"/>
                    <a:pt x="39" y="183"/>
                    <a:pt x="40" y="184"/>
                  </a:cubicBezTo>
                  <a:cubicBezTo>
                    <a:pt x="42" y="185"/>
                    <a:pt x="42" y="187"/>
                    <a:pt x="41" y="188"/>
                  </a:cubicBezTo>
                  <a:cubicBezTo>
                    <a:pt x="41" y="189"/>
                    <a:pt x="41" y="189"/>
                    <a:pt x="41" y="189"/>
                  </a:cubicBezTo>
                  <a:cubicBezTo>
                    <a:pt x="41" y="190"/>
                    <a:pt x="40" y="190"/>
                    <a:pt x="38" y="190"/>
                  </a:cubicBezTo>
                  <a:close/>
                  <a:moveTo>
                    <a:pt x="50" y="170"/>
                  </a:moveTo>
                  <a:cubicBezTo>
                    <a:pt x="50" y="170"/>
                    <a:pt x="49" y="170"/>
                    <a:pt x="48" y="170"/>
                  </a:cubicBezTo>
                  <a:cubicBezTo>
                    <a:pt x="47" y="169"/>
                    <a:pt x="46" y="167"/>
                    <a:pt x="47" y="165"/>
                  </a:cubicBezTo>
                  <a:cubicBezTo>
                    <a:pt x="47" y="165"/>
                    <a:pt x="47" y="165"/>
                    <a:pt x="47" y="165"/>
                  </a:cubicBezTo>
                  <a:cubicBezTo>
                    <a:pt x="48" y="163"/>
                    <a:pt x="50" y="163"/>
                    <a:pt x="52" y="164"/>
                  </a:cubicBezTo>
                  <a:cubicBezTo>
                    <a:pt x="54" y="164"/>
                    <a:pt x="54" y="166"/>
                    <a:pt x="53" y="168"/>
                  </a:cubicBezTo>
                  <a:cubicBezTo>
                    <a:pt x="53" y="168"/>
                    <a:pt x="53" y="168"/>
                    <a:pt x="53" y="168"/>
                  </a:cubicBezTo>
                  <a:cubicBezTo>
                    <a:pt x="52" y="169"/>
                    <a:pt x="51" y="170"/>
                    <a:pt x="50" y="170"/>
                  </a:cubicBezTo>
                  <a:close/>
                  <a:moveTo>
                    <a:pt x="62" y="150"/>
                  </a:moveTo>
                  <a:cubicBezTo>
                    <a:pt x="61" y="150"/>
                    <a:pt x="61" y="150"/>
                    <a:pt x="60" y="149"/>
                  </a:cubicBezTo>
                  <a:cubicBezTo>
                    <a:pt x="59" y="148"/>
                    <a:pt x="58" y="146"/>
                    <a:pt x="59" y="145"/>
                  </a:cubicBezTo>
                  <a:cubicBezTo>
                    <a:pt x="59" y="145"/>
                    <a:pt x="59" y="145"/>
                    <a:pt x="59" y="145"/>
                  </a:cubicBezTo>
                  <a:cubicBezTo>
                    <a:pt x="60" y="143"/>
                    <a:pt x="62" y="142"/>
                    <a:pt x="64" y="143"/>
                  </a:cubicBezTo>
                  <a:cubicBezTo>
                    <a:pt x="65" y="144"/>
                    <a:pt x="66" y="146"/>
                    <a:pt x="65" y="148"/>
                  </a:cubicBezTo>
                  <a:cubicBezTo>
                    <a:pt x="65" y="148"/>
                    <a:pt x="65" y="148"/>
                    <a:pt x="65" y="148"/>
                  </a:cubicBezTo>
                  <a:cubicBezTo>
                    <a:pt x="64" y="149"/>
                    <a:pt x="63" y="150"/>
                    <a:pt x="62" y="150"/>
                  </a:cubicBezTo>
                  <a:close/>
                  <a:moveTo>
                    <a:pt x="74" y="129"/>
                  </a:moveTo>
                  <a:cubicBezTo>
                    <a:pt x="73" y="129"/>
                    <a:pt x="72" y="129"/>
                    <a:pt x="72" y="129"/>
                  </a:cubicBezTo>
                  <a:cubicBezTo>
                    <a:pt x="70" y="128"/>
                    <a:pt x="70" y="126"/>
                    <a:pt x="71" y="125"/>
                  </a:cubicBezTo>
                  <a:cubicBezTo>
                    <a:pt x="71" y="124"/>
                    <a:pt x="71" y="124"/>
                    <a:pt x="71" y="124"/>
                  </a:cubicBezTo>
                  <a:cubicBezTo>
                    <a:pt x="72" y="123"/>
                    <a:pt x="74" y="122"/>
                    <a:pt x="75" y="123"/>
                  </a:cubicBezTo>
                  <a:cubicBezTo>
                    <a:pt x="77" y="124"/>
                    <a:pt x="77" y="126"/>
                    <a:pt x="77" y="127"/>
                  </a:cubicBezTo>
                  <a:cubicBezTo>
                    <a:pt x="76" y="128"/>
                    <a:pt x="76" y="128"/>
                    <a:pt x="76" y="128"/>
                  </a:cubicBezTo>
                  <a:cubicBezTo>
                    <a:pt x="76" y="129"/>
                    <a:pt x="75" y="129"/>
                    <a:pt x="74" y="129"/>
                  </a:cubicBezTo>
                  <a:close/>
                  <a:moveTo>
                    <a:pt x="85" y="109"/>
                  </a:moveTo>
                  <a:cubicBezTo>
                    <a:pt x="85" y="109"/>
                    <a:pt x="84" y="109"/>
                    <a:pt x="84" y="109"/>
                  </a:cubicBezTo>
                  <a:cubicBezTo>
                    <a:pt x="82" y="108"/>
                    <a:pt x="81" y="106"/>
                    <a:pt x="82" y="104"/>
                  </a:cubicBezTo>
                  <a:cubicBezTo>
                    <a:pt x="83" y="104"/>
                    <a:pt x="83" y="104"/>
                    <a:pt x="83" y="104"/>
                  </a:cubicBezTo>
                  <a:cubicBezTo>
                    <a:pt x="83" y="102"/>
                    <a:pt x="85" y="102"/>
                    <a:pt x="87" y="103"/>
                  </a:cubicBezTo>
                  <a:cubicBezTo>
                    <a:pt x="89" y="104"/>
                    <a:pt x="89" y="106"/>
                    <a:pt x="88" y="107"/>
                  </a:cubicBezTo>
                  <a:cubicBezTo>
                    <a:pt x="88" y="107"/>
                    <a:pt x="88" y="107"/>
                    <a:pt x="88" y="107"/>
                  </a:cubicBezTo>
                  <a:cubicBezTo>
                    <a:pt x="88" y="109"/>
                    <a:pt x="86" y="109"/>
                    <a:pt x="85" y="109"/>
                  </a:cubicBezTo>
                  <a:close/>
                  <a:moveTo>
                    <a:pt x="97" y="89"/>
                  </a:moveTo>
                  <a:cubicBezTo>
                    <a:pt x="96" y="89"/>
                    <a:pt x="96" y="89"/>
                    <a:pt x="95" y="88"/>
                  </a:cubicBezTo>
                  <a:cubicBezTo>
                    <a:pt x="94" y="88"/>
                    <a:pt x="93" y="86"/>
                    <a:pt x="94" y="84"/>
                  </a:cubicBezTo>
                  <a:cubicBezTo>
                    <a:pt x="94" y="84"/>
                    <a:pt x="94" y="84"/>
                    <a:pt x="94" y="84"/>
                  </a:cubicBezTo>
                  <a:cubicBezTo>
                    <a:pt x="95" y="82"/>
                    <a:pt x="97" y="82"/>
                    <a:pt x="99" y="82"/>
                  </a:cubicBezTo>
                  <a:cubicBezTo>
                    <a:pt x="100" y="83"/>
                    <a:pt x="101" y="85"/>
                    <a:pt x="100" y="87"/>
                  </a:cubicBezTo>
                  <a:cubicBezTo>
                    <a:pt x="100" y="87"/>
                    <a:pt x="100" y="87"/>
                    <a:pt x="100" y="87"/>
                  </a:cubicBezTo>
                  <a:cubicBezTo>
                    <a:pt x="99" y="88"/>
                    <a:pt x="98" y="89"/>
                    <a:pt x="97" y="89"/>
                  </a:cubicBezTo>
                  <a:close/>
                  <a:moveTo>
                    <a:pt x="109" y="69"/>
                  </a:moveTo>
                  <a:cubicBezTo>
                    <a:pt x="108" y="69"/>
                    <a:pt x="108" y="68"/>
                    <a:pt x="107" y="68"/>
                  </a:cubicBezTo>
                  <a:cubicBezTo>
                    <a:pt x="105" y="67"/>
                    <a:pt x="105" y="65"/>
                    <a:pt x="106" y="64"/>
                  </a:cubicBezTo>
                  <a:cubicBezTo>
                    <a:pt x="106" y="63"/>
                    <a:pt x="106" y="63"/>
                    <a:pt x="106" y="63"/>
                  </a:cubicBezTo>
                  <a:cubicBezTo>
                    <a:pt x="107" y="62"/>
                    <a:pt x="109" y="61"/>
                    <a:pt x="110" y="62"/>
                  </a:cubicBezTo>
                  <a:cubicBezTo>
                    <a:pt x="112" y="63"/>
                    <a:pt x="113" y="65"/>
                    <a:pt x="112" y="67"/>
                  </a:cubicBezTo>
                  <a:cubicBezTo>
                    <a:pt x="112" y="67"/>
                    <a:pt x="112" y="67"/>
                    <a:pt x="112" y="67"/>
                  </a:cubicBezTo>
                  <a:cubicBezTo>
                    <a:pt x="111" y="68"/>
                    <a:pt x="110" y="69"/>
                    <a:pt x="109" y="69"/>
                  </a:cubicBezTo>
                  <a:close/>
                  <a:moveTo>
                    <a:pt x="120" y="48"/>
                  </a:moveTo>
                  <a:cubicBezTo>
                    <a:pt x="120" y="48"/>
                    <a:pt x="119" y="48"/>
                    <a:pt x="119" y="48"/>
                  </a:cubicBezTo>
                  <a:cubicBezTo>
                    <a:pt x="117" y="47"/>
                    <a:pt x="117" y="45"/>
                    <a:pt x="118" y="43"/>
                  </a:cubicBezTo>
                  <a:cubicBezTo>
                    <a:pt x="118" y="43"/>
                    <a:pt x="118" y="43"/>
                    <a:pt x="118" y="43"/>
                  </a:cubicBezTo>
                  <a:cubicBezTo>
                    <a:pt x="119" y="42"/>
                    <a:pt x="121" y="41"/>
                    <a:pt x="122" y="42"/>
                  </a:cubicBezTo>
                  <a:cubicBezTo>
                    <a:pt x="124" y="43"/>
                    <a:pt x="124" y="45"/>
                    <a:pt x="123" y="46"/>
                  </a:cubicBezTo>
                  <a:cubicBezTo>
                    <a:pt x="123" y="47"/>
                    <a:pt x="123" y="47"/>
                    <a:pt x="123" y="47"/>
                  </a:cubicBezTo>
                  <a:cubicBezTo>
                    <a:pt x="123" y="48"/>
                    <a:pt x="122" y="48"/>
                    <a:pt x="120" y="48"/>
                  </a:cubicBezTo>
                  <a:close/>
                  <a:moveTo>
                    <a:pt x="132" y="28"/>
                  </a:moveTo>
                  <a:cubicBezTo>
                    <a:pt x="132" y="28"/>
                    <a:pt x="131" y="28"/>
                    <a:pt x="130" y="28"/>
                  </a:cubicBezTo>
                  <a:cubicBezTo>
                    <a:pt x="129" y="27"/>
                    <a:pt x="128" y="25"/>
                    <a:pt x="129" y="23"/>
                  </a:cubicBezTo>
                  <a:cubicBezTo>
                    <a:pt x="129" y="23"/>
                    <a:pt x="129" y="23"/>
                    <a:pt x="129" y="23"/>
                  </a:cubicBezTo>
                  <a:cubicBezTo>
                    <a:pt x="130" y="21"/>
                    <a:pt x="132" y="21"/>
                    <a:pt x="134" y="22"/>
                  </a:cubicBezTo>
                  <a:cubicBezTo>
                    <a:pt x="135" y="23"/>
                    <a:pt x="136" y="25"/>
                    <a:pt x="135" y="26"/>
                  </a:cubicBezTo>
                  <a:cubicBezTo>
                    <a:pt x="135" y="26"/>
                    <a:pt x="135" y="26"/>
                    <a:pt x="135" y="26"/>
                  </a:cubicBezTo>
                  <a:cubicBezTo>
                    <a:pt x="134" y="27"/>
                    <a:pt x="133" y="28"/>
                    <a:pt x="132" y="28"/>
                  </a:cubicBezTo>
                  <a:close/>
                  <a:moveTo>
                    <a:pt x="144" y="8"/>
                  </a:moveTo>
                  <a:cubicBezTo>
                    <a:pt x="143" y="8"/>
                    <a:pt x="143" y="8"/>
                    <a:pt x="142" y="7"/>
                  </a:cubicBezTo>
                  <a:cubicBezTo>
                    <a:pt x="141" y="6"/>
                    <a:pt x="140" y="4"/>
                    <a:pt x="141" y="3"/>
                  </a:cubicBezTo>
                  <a:cubicBezTo>
                    <a:pt x="141" y="3"/>
                    <a:pt x="141" y="3"/>
                    <a:pt x="141" y="3"/>
                  </a:cubicBezTo>
                  <a:cubicBezTo>
                    <a:pt x="142" y="1"/>
                    <a:pt x="144" y="0"/>
                    <a:pt x="146" y="1"/>
                  </a:cubicBezTo>
                  <a:cubicBezTo>
                    <a:pt x="147" y="2"/>
                    <a:pt x="148" y="4"/>
                    <a:pt x="147" y="6"/>
                  </a:cubicBezTo>
                  <a:cubicBezTo>
                    <a:pt x="147" y="6"/>
                    <a:pt x="147" y="6"/>
                    <a:pt x="147" y="6"/>
                  </a:cubicBezTo>
                  <a:cubicBezTo>
                    <a:pt x="146" y="7"/>
                    <a:pt x="145" y="8"/>
                    <a:pt x="144" y="8"/>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0" name="Freeform 99">
              <a:extLst>
                <a:ext uri="{FF2B5EF4-FFF2-40B4-BE49-F238E27FC236}">
                  <a16:creationId xmlns:a16="http://schemas.microsoft.com/office/drawing/2014/main" id="{5B518510-2322-BEB3-9FCD-F121F65AAAE2}"/>
                </a:ext>
                <a:ext uri="{C183D7F6-B498-43B3-948B-1728B52AA6E4}">
                  <adec:decorative xmlns:adec="http://schemas.microsoft.com/office/drawing/2017/decorative" val="1"/>
                </a:ext>
              </a:extLst>
            </p:cNvPr>
            <p:cNvSpPr>
              <a:spLocks/>
            </p:cNvSpPr>
            <p:nvPr/>
          </p:nvSpPr>
          <p:spPr bwMode="auto">
            <a:xfrm>
              <a:off x="5485961" y="6020290"/>
              <a:ext cx="6194" cy="4906"/>
            </a:xfrm>
            <a:custGeom>
              <a:avLst/>
              <a:gdLst>
                <a:gd name="T0" fmla="*/ 4 w 8"/>
                <a:gd name="T1" fmla="*/ 7 h 7"/>
                <a:gd name="T2" fmla="*/ 2 w 8"/>
                <a:gd name="T3" fmla="*/ 7 h 7"/>
                <a:gd name="T4" fmla="*/ 1 w 8"/>
                <a:gd name="T5" fmla="*/ 2 h 7"/>
                <a:gd name="T6" fmla="*/ 5 w 8"/>
                <a:gd name="T7" fmla="*/ 1 h 7"/>
                <a:gd name="T8" fmla="*/ 7 w 8"/>
                <a:gd name="T9" fmla="*/ 5 h 7"/>
                <a:gd name="T10" fmla="*/ 7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3" y="7"/>
                    <a:pt x="2" y="7"/>
                  </a:cubicBezTo>
                  <a:cubicBezTo>
                    <a:pt x="0" y="6"/>
                    <a:pt x="0" y="4"/>
                    <a:pt x="1" y="2"/>
                  </a:cubicBezTo>
                  <a:cubicBezTo>
                    <a:pt x="2" y="1"/>
                    <a:pt x="4" y="0"/>
                    <a:pt x="5" y="1"/>
                  </a:cubicBezTo>
                  <a:cubicBezTo>
                    <a:pt x="7" y="2"/>
                    <a:pt x="8" y="4"/>
                    <a:pt x="7" y="5"/>
                  </a:cubicBezTo>
                  <a:cubicBezTo>
                    <a:pt x="7" y="6"/>
                    <a:pt x="7" y="6"/>
                    <a:pt x="7" y="6"/>
                  </a:cubicBezTo>
                  <a:cubicBezTo>
                    <a:pt x="6" y="7"/>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1" name="Freeform 100">
              <a:extLst>
                <a:ext uri="{FF2B5EF4-FFF2-40B4-BE49-F238E27FC236}">
                  <a16:creationId xmlns:a16="http://schemas.microsoft.com/office/drawing/2014/main" id="{495B508B-56BE-A2E0-E0B0-10871F244E0E}"/>
                </a:ext>
                <a:ext uri="{C183D7F6-B498-43B3-948B-1728B52AA6E4}">
                  <adec:decorative xmlns:adec="http://schemas.microsoft.com/office/drawing/2017/decorative" val="1"/>
                </a:ext>
              </a:extLst>
            </p:cNvPr>
            <p:cNvSpPr>
              <a:spLocks/>
            </p:cNvSpPr>
            <p:nvPr/>
          </p:nvSpPr>
          <p:spPr bwMode="auto">
            <a:xfrm>
              <a:off x="5572678" y="6032555"/>
              <a:ext cx="6194" cy="4906"/>
            </a:xfrm>
            <a:custGeom>
              <a:avLst/>
              <a:gdLst>
                <a:gd name="T0" fmla="*/ 4 w 8"/>
                <a:gd name="T1" fmla="*/ 7 h 7"/>
                <a:gd name="T2" fmla="*/ 1 w 8"/>
                <a:gd name="T3" fmla="*/ 4 h 7"/>
                <a:gd name="T4" fmla="*/ 1 w 8"/>
                <a:gd name="T5" fmla="*/ 4 h 7"/>
                <a:gd name="T6" fmla="*/ 3 w 8"/>
                <a:gd name="T7" fmla="*/ 0 h 7"/>
                <a:gd name="T8" fmla="*/ 7 w 8"/>
                <a:gd name="T9" fmla="*/ 2 h 7"/>
                <a:gd name="T10" fmla="*/ 5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1" y="6"/>
                    <a:pt x="1" y="4"/>
                  </a:cubicBezTo>
                  <a:cubicBezTo>
                    <a:pt x="1" y="4"/>
                    <a:pt x="1" y="4"/>
                    <a:pt x="1" y="4"/>
                  </a:cubicBezTo>
                  <a:cubicBezTo>
                    <a:pt x="0" y="2"/>
                    <a:pt x="1" y="0"/>
                    <a:pt x="3" y="0"/>
                  </a:cubicBezTo>
                  <a:cubicBezTo>
                    <a:pt x="5" y="0"/>
                    <a:pt x="7" y="1"/>
                    <a:pt x="7" y="2"/>
                  </a:cubicBezTo>
                  <a:cubicBezTo>
                    <a:pt x="8" y="4"/>
                    <a:pt x="7" y="6"/>
                    <a:pt x="5" y="6"/>
                  </a:cubicBezTo>
                  <a:cubicBezTo>
                    <a:pt x="5" y="7"/>
                    <a:pt x="4"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2" name="Freeform 101">
              <a:extLst>
                <a:ext uri="{FF2B5EF4-FFF2-40B4-BE49-F238E27FC236}">
                  <a16:creationId xmlns:a16="http://schemas.microsoft.com/office/drawing/2014/main" id="{AE513654-8E7E-26FB-DB3A-AAC06C66F034}"/>
                </a:ext>
                <a:ext uri="{C183D7F6-B498-43B3-948B-1728B52AA6E4}">
                  <adec:decorative xmlns:adec="http://schemas.microsoft.com/office/drawing/2017/decorative" val="1"/>
                </a:ext>
              </a:extLst>
            </p:cNvPr>
            <p:cNvSpPr>
              <a:spLocks noEditPoints="1"/>
            </p:cNvSpPr>
            <p:nvPr/>
          </p:nvSpPr>
          <p:spPr bwMode="auto">
            <a:xfrm>
              <a:off x="5518170" y="5826496"/>
              <a:ext cx="56985" cy="195021"/>
            </a:xfrm>
            <a:custGeom>
              <a:avLst/>
              <a:gdLst>
                <a:gd name="T0" fmla="*/ 73 w 80"/>
                <a:gd name="T1" fmla="*/ 277 h 279"/>
                <a:gd name="T2" fmla="*/ 75 w 80"/>
                <a:gd name="T3" fmla="*/ 272 h 279"/>
                <a:gd name="T4" fmla="*/ 79 w 80"/>
                <a:gd name="T5" fmla="*/ 275 h 279"/>
                <a:gd name="T6" fmla="*/ 76 w 80"/>
                <a:gd name="T7" fmla="*/ 279 h 279"/>
                <a:gd name="T8" fmla="*/ 67 w 80"/>
                <a:gd name="T9" fmla="*/ 254 h 279"/>
                <a:gd name="T10" fmla="*/ 69 w 80"/>
                <a:gd name="T11" fmla="*/ 250 h 279"/>
                <a:gd name="T12" fmla="*/ 73 w 80"/>
                <a:gd name="T13" fmla="*/ 252 h 279"/>
                <a:gd name="T14" fmla="*/ 70 w 80"/>
                <a:gd name="T15" fmla="*/ 257 h 279"/>
                <a:gd name="T16" fmla="*/ 61 w 80"/>
                <a:gd name="T17" fmla="*/ 231 h 279"/>
                <a:gd name="T18" fmla="*/ 63 w 80"/>
                <a:gd name="T19" fmla="*/ 227 h 279"/>
                <a:gd name="T20" fmla="*/ 67 w 80"/>
                <a:gd name="T21" fmla="*/ 230 h 279"/>
                <a:gd name="T22" fmla="*/ 64 w 80"/>
                <a:gd name="T23" fmla="*/ 234 h 279"/>
                <a:gd name="T24" fmla="*/ 55 w 80"/>
                <a:gd name="T25" fmla="*/ 209 h 279"/>
                <a:gd name="T26" fmla="*/ 57 w 80"/>
                <a:gd name="T27" fmla="*/ 205 h 279"/>
                <a:gd name="T28" fmla="*/ 61 w 80"/>
                <a:gd name="T29" fmla="*/ 207 h 279"/>
                <a:gd name="T30" fmla="*/ 58 w 80"/>
                <a:gd name="T31" fmla="*/ 211 h 279"/>
                <a:gd name="T32" fmla="*/ 49 w 80"/>
                <a:gd name="T33" fmla="*/ 186 h 279"/>
                <a:gd name="T34" fmla="*/ 51 w 80"/>
                <a:gd name="T35" fmla="*/ 182 h 279"/>
                <a:gd name="T36" fmla="*/ 55 w 80"/>
                <a:gd name="T37" fmla="*/ 185 h 279"/>
                <a:gd name="T38" fmla="*/ 52 w 80"/>
                <a:gd name="T39" fmla="*/ 189 h 279"/>
                <a:gd name="T40" fmla="*/ 43 w 80"/>
                <a:gd name="T41" fmla="*/ 164 h 279"/>
                <a:gd name="T42" fmla="*/ 45 w 80"/>
                <a:gd name="T43" fmla="*/ 159 h 279"/>
                <a:gd name="T44" fmla="*/ 49 w 80"/>
                <a:gd name="T45" fmla="*/ 162 h 279"/>
                <a:gd name="T46" fmla="*/ 46 w 80"/>
                <a:gd name="T47" fmla="*/ 166 h 279"/>
                <a:gd name="T48" fmla="*/ 36 w 80"/>
                <a:gd name="T49" fmla="*/ 141 h 279"/>
                <a:gd name="T50" fmla="*/ 39 w 80"/>
                <a:gd name="T51" fmla="*/ 137 h 279"/>
                <a:gd name="T52" fmla="*/ 43 w 80"/>
                <a:gd name="T53" fmla="*/ 139 h 279"/>
                <a:gd name="T54" fmla="*/ 40 w 80"/>
                <a:gd name="T55" fmla="*/ 143 h 279"/>
                <a:gd name="T56" fmla="*/ 30 w 80"/>
                <a:gd name="T57" fmla="*/ 118 h 279"/>
                <a:gd name="T58" fmla="*/ 33 w 80"/>
                <a:gd name="T59" fmla="*/ 114 h 279"/>
                <a:gd name="T60" fmla="*/ 37 w 80"/>
                <a:gd name="T61" fmla="*/ 117 h 279"/>
                <a:gd name="T62" fmla="*/ 34 w 80"/>
                <a:gd name="T63" fmla="*/ 121 h 279"/>
                <a:gd name="T64" fmla="*/ 24 w 80"/>
                <a:gd name="T65" fmla="*/ 96 h 279"/>
                <a:gd name="T66" fmla="*/ 27 w 80"/>
                <a:gd name="T67" fmla="*/ 91 h 279"/>
                <a:gd name="T68" fmla="*/ 31 w 80"/>
                <a:gd name="T69" fmla="*/ 94 h 279"/>
                <a:gd name="T70" fmla="*/ 28 w 80"/>
                <a:gd name="T71" fmla="*/ 98 h 279"/>
                <a:gd name="T72" fmla="*/ 18 w 80"/>
                <a:gd name="T73" fmla="*/ 73 h 279"/>
                <a:gd name="T74" fmla="*/ 21 w 80"/>
                <a:gd name="T75" fmla="*/ 69 h 279"/>
                <a:gd name="T76" fmla="*/ 25 w 80"/>
                <a:gd name="T77" fmla="*/ 71 h 279"/>
                <a:gd name="T78" fmla="*/ 21 w 80"/>
                <a:gd name="T79" fmla="*/ 76 h 279"/>
                <a:gd name="T80" fmla="*/ 12 w 80"/>
                <a:gd name="T81" fmla="*/ 51 h 279"/>
                <a:gd name="T82" fmla="*/ 14 w 80"/>
                <a:gd name="T83" fmla="*/ 46 h 279"/>
                <a:gd name="T84" fmla="*/ 19 w 80"/>
                <a:gd name="T85" fmla="*/ 49 h 279"/>
                <a:gd name="T86" fmla="*/ 15 w 80"/>
                <a:gd name="T87" fmla="*/ 53 h 279"/>
                <a:gd name="T88" fmla="*/ 6 w 80"/>
                <a:gd name="T89" fmla="*/ 28 h 279"/>
                <a:gd name="T90" fmla="*/ 8 w 80"/>
                <a:gd name="T91" fmla="*/ 24 h 279"/>
                <a:gd name="T92" fmla="*/ 13 w 80"/>
                <a:gd name="T93" fmla="*/ 26 h 279"/>
                <a:gd name="T94" fmla="*/ 9 w 80"/>
                <a:gd name="T95" fmla="*/ 30 h 279"/>
                <a:gd name="T96" fmla="*/ 0 w 80"/>
                <a:gd name="T97" fmla="*/ 5 h 279"/>
                <a:gd name="T98" fmla="*/ 2 w 80"/>
                <a:gd name="T99" fmla="*/ 1 h 279"/>
                <a:gd name="T100" fmla="*/ 6 w 80"/>
                <a:gd name="T101" fmla="*/ 4 h 279"/>
                <a:gd name="T102" fmla="*/ 3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76" y="279"/>
                  </a:moveTo>
                  <a:cubicBezTo>
                    <a:pt x="75" y="279"/>
                    <a:pt x="73" y="278"/>
                    <a:pt x="73" y="277"/>
                  </a:cubicBezTo>
                  <a:cubicBezTo>
                    <a:pt x="73" y="276"/>
                    <a:pt x="73" y="276"/>
                    <a:pt x="73" y="276"/>
                  </a:cubicBezTo>
                  <a:cubicBezTo>
                    <a:pt x="72" y="275"/>
                    <a:pt x="73" y="273"/>
                    <a:pt x="75" y="272"/>
                  </a:cubicBezTo>
                  <a:cubicBezTo>
                    <a:pt x="77" y="272"/>
                    <a:pt x="79" y="273"/>
                    <a:pt x="79" y="275"/>
                  </a:cubicBezTo>
                  <a:cubicBezTo>
                    <a:pt x="79" y="275"/>
                    <a:pt x="79" y="275"/>
                    <a:pt x="79" y="275"/>
                  </a:cubicBezTo>
                  <a:cubicBezTo>
                    <a:pt x="80" y="277"/>
                    <a:pt x="79" y="279"/>
                    <a:pt x="77" y="279"/>
                  </a:cubicBezTo>
                  <a:cubicBezTo>
                    <a:pt x="77" y="279"/>
                    <a:pt x="76" y="279"/>
                    <a:pt x="76" y="279"/>
                  </a:cubicBezTo>
                  <a:close/>
                  <a:moveTo>
                    <a:pt x="70" y="257"/>
                  </a:moveTo>
                  <a:cubicBezTo>
                    <a:pt x="69" y="257"/>
                    <a:pt x="67" y="256"/>
                    <a:pt x="67" y="254"/>
                  </a:cubicBezTo>
                  <a:cubicBezTo>
                    <a:pt x="67" y="254"/>
                    <a:pt x="67" y="254"/>
                    <a:pt x="67" y="254"/>
                  </a:cubicBezTo>
                  <a:cubicBezTo>
                    <a:pt x="66" y="252"/>
                    <a:pt x="67" y="250"/>
                    <a:pt x="69" y="250"/>
                  </a:cubicBezTo>
                  <a:cubicBezTo>
                    <a:pt x="71" y="249"/>
                    <a:pt x="73" y="250"/>
                    <a:pt x="73" y="252"/>
                  </a:cubicBezTo>
                  <a:cubicBezTo>
                    <a:pt x="73" y="252"/>
                    <a:pt x="73" y="252"/>
                    <a:pt x="73" y="252"/>
                  </a:cubicBezTo>
                  <a:cubicBezTo>
                    <a:pt x="74" y="254"/>
                    <a:pt x="73" y="256"/>
                    <a:pt x="71" y="256"/>
                  </a:cubicBezTo>
                  <a:cubicBezTo>
                    <a:pt x="71" y="257"/>
                    <a:pt x="70" y="257"/>
                    <a:pt x="70" y="257"/>
                  </a:cubicBezTo>
                  <a:close/>
                  <a:moveTo>
                    <a:pt x="64" y="234"/>
                  </a:moveTo>
                  <a:cubicBezTo>
                    <a:pt x="62" y="234"/>
                    <a:pt x="61" y="233"/>
                    <a:pt x="61" y="231"/>
                  </a:cubicBezTo>
                  <a:cubicBezTo>
                    <a:pt x="61" y="231"/>
                    <a:pt x="61" y="231"/>
                    <a:pt x="61" y="231"/>
                  </a:cubicBezTo>
                  <a:cubicBezTo>
                    <a:pt x="60" y="229"/>
                    <a:pt x="61" y="228"/>
                    <a:pt x="63" y="227"/>
                  </a:cubicBezTo>
                  <a:cubicBezTo>
                    <a:pt x="65" y="227"/>
                    <a:pt x="67" y="228"/>
                    <a:pt x="67" y="229"/>
                  </a:cubicBezTo>
                  <a:cubicBezTo>
                    <a:pt x="67" y="230"/>
                    <a:pt x="67" y="230"/>
                    <a:pt x="67" y="230"/>
                  </a:cubicBezTo>
                  <a:cubicBezTo>
                    <a:pt x="68" y="232"/>
                    <a:pt x="67" y="233"/>
                    <a:pt x="65" y="234"/>
                  </a:cubicBezTo>
                  <a:cubicBezTo>
                    <a:pt x="64" y="234"/>
                    <a:pt x="64" y="234"/>
                    <a:pt x="64" y="234"/>
                  </a:cubicBezTo>
                  <a:close/>
                  <a:moveTo>
                    <a:pt x="58" y="211"/>
                  </a:moveTo>
                  <a:cubicBezTo>
                    <a:pt x="56" y="211"/>
                    <a:pt x="55" y="210"/>
                    <a:pt x="55" y="209"/>
                  </a:cubicBezTo>
                  <a:cubicBezTo>
                    <a:pt x="55" y="209"/>
                    <a:pt x="55" y="209"/>
                    <a:pt x="55" y="209"/>
                  </a:cubicBezTo>
                  <a:cubicBezTo>
                    <a:pt x="54" y="207"/>
                    <a:pt x="55" y="205"/>
                    <a:pt x="57" y="205"/>
                  </a:cubicBezTo>
                  <a:cubicBezTo>
                    <a:pt x="59" y="204"/>
                    <a:pt x="60" y="205"/>
                    <a:pt x="61" y="207"/>
                  </a:cubicBezTo>
                  <a:cubicBezTo>
                    <a:pt x="61" y="207"/>
                    <a:pt x="61" y="207"/>
                    <a:pt x="61" y="207"/>
                  </a:cubicBezTo>
                  <a:cubicBezTo>
                    <a:pt x="62" y="209"/>
                    <a:pt x="60" y="211"/>
                    <a:pt x="59" y="211"/>
                  </a:cubicBezTo>
                  <a:cubicBezTo>
                    <a:pt x="58" y="211"/>
                    <a:pt x="58" y="211"/>
                    <a:pt x="58" y="211"/>
                  </a:cubicBezTo>
                  <a:close/>
                  <a:moveTo>
                    <a:pt x="52" y="189"/>
                  </a:moveTo>
                  <a:cubicBezTo>
                    <a:pt x="50" y="189"/>
                    <a:pt x="49" y="188"/>
                    <a:pt x="49" y="186"/>
                  </a:cubicBezTo>
                  <a:cubicBezTo>
                    <a:pt x="49" y="186"/>
                    <a:pt x="49" y="186"/>
                    <a:pt x="49" y="186"/>
                  </a:cubicBezTo>
                  <a:cubicBezTo>
                    <a:pt x="48" y="184"/>
                    <a:pt x="49" y="182"/>
                    <a:pt x="51" y="182"/>
                  </a:cubicBezTo>
                  <a:cubicBezTo>
                    <a:pt x="53" y="181"/>
                    <a:pt x="54" y="182"/>
                    <a:pt x="55" y="184"/>
                  </a:cubicBezTo>
                  <a:cubicBezTo>
                    <a:pt x="55" y="185"/>
                    <a:pt x="55" y="185"/>
                    <a:pt x="55" y="185"/>
                  </a:cubicBezTo>
                  <a:cubicBezTo>
                    <a:pt x="55" y="186"/>
                    <a:pt x="54" y="188"/>
                    <a:pt x="53" y="189"/>
                  </a:cubicBezTo>
                  <a:cubicBezTo>
                    <a:pt x="52" y="189"/>
                    <a:pt x="52" y="189"/>
                    <a:pt x="52" y="189"/>
                  </a:cubicBezTo>
                  <a:close/>
                  <a:moveTo>
                    <a:pt x="46" y="166"/>
                  </a:moveTo>
                  <a:cubicBezTo>
                    <a:pt x="44" y="166"/>
                    <a:pt x="43" y="165"/>
                    <a:pt x="43" y="164"/>
                  </a:cubicBezTo>
                  <a:cubicBezTo>
                    <a:pt x="42" y="163"/>
                    <a:pt x="42" y="163"/>
                    <a:pt x="42" y="163"/>
                  </a:cubicBezTo>
                  <a:cubicBezTo>
                    <a:pt x="42" y="162"/>
                    <a:pt x="43" y="160"/>
                    <a:pt x="45" y="159"/>
                  </a:cubicBezTo>
                  <a:cubicBezTo>
                    <a:pt x="47" y="159"/>
                    <a:pt x="48" y="160"/>
                    <a:pt x="49" y="162"/>
                  </a:cubicBezTo>
                  <a:cubicBezTo>
                    <a:pt x="49" y="162"/>
                    <a:pt x="49" y="162"/>
                    <a:pt x="49" y="162"/>
                  </a:cubicBezTo>
                  <a:cubicBezTo>
                    <a:pt x="49" y="164"/>
                    <a:pt x="48" y="165"/>
                    <a:pt x="47" y="166"/>
                  </a:cubicBezTo>
                  <a:cubicBezTo>
                    <a:pt x="46" y="166"/>
                    <a:pt x="46" y="166"/>
                    <a:pt x="46" y="166"/>
                  </a:cubicBezTo>
                  <a:close/>
                  <a:moveTo>
                    <a:pt x="40" y="143"/>
                  </a:moveTo>
                  <a:cubicBezTo>
                    <a:pt x="38" y="143"/>
                    <a:pt x="37" y="142"/>
                    <a:pt x="36" y="141"/>
                  </a:cubicBezTo>
                  <a:cubicBezTo>
                    <a:pt x="36" y="141"/>
                    <a:pt x="36" y="141"/>
                    <a:pt x="36" y="141"/>
                  </a:cubicBezTo>
                  <a:cubicBezTo>
                    <a:pt x="36" y="139"/>
                    <a:pt x="37" y="137"/>
                    <a:pt x="39" y="137"/>
                  </a:cubicBezTo>
                  <a:cubicBezTo>
                    <a:pt x="40" y="136"/>
                    <a:pt x="42" y="137"/>
                    <a:pt x="43" y="139"/>
                  </a:cubicBezTo>
                  <a:cubicBezTo>
                    <a:pt x="43" y="139"/>
                    <a:pt x="43" y="139"/>
                    <a:pt x="43" y="139"/>
                  </a:cubicBezTo>
                  <a:cubicBezTo>
                    <a:pt x="43" y="141"/>
                    <a:pt x="42" y="143"/>
                    <a:pt x="41" y="143"/>
                  </a:cubicBezTo>
                  <a:cubicBezTo>
                    <a:pt x="40" y="143"/>
                    <a:pt x="40" y="143"/>
                    <a:pt x="40" y="143"/>
                  </a:cubicBezTo>
                  <a:close/>
                  <a:moveTo>
                    <a:pt x="34" y="121"/>
                  </a:moveTo>
                  <a:cubicBezTo>
                    <a:pt x="32" y="121"/>
                    <a:pt x="31" y="120"/>
                    <a:pt x="30" y="118"/>
                  </a:cubicBezTo>
                  <a:cubicBezTo>
                    <a:pt x="30" y="118"/>
                    <a:pt x="30" y="118"/>
                    <a:pt x="30" y="118"/>
                  </a:cubicBezTo>
                  <a:cubicBezTo>
                    <a:pt x="30" y="116"/>
                    <a:pt x="31" y="115"/>
                    <a:pt x="33" y="114"/>
                  </a:cubicBezTo>
                  <a:cubicBezTo>
                    <a:pt x="34" y="114"/>
                    <a:pt x="36" y="115"/>
                    <a:pt x="37" y="116"/>
                  </a:cubicBezTo>
                  <a:cubicBezTo>
                    <a:pt x="37" y="117"/>
                    <a:pt x="37" y="117"/>
                    <a:pt x="37" y="117"/>
                  </a:cubicBezTo>
                  <a:cubicBezTo>
                    <a:pt x="37" y="118"/>
                    <a:pt x="36" y="120"/>
                    <a:pt x="34" y="121"/>
                  </a:cubicBezTo>
                  <a:cubicBezTo>
                    <a:pt x="34" y="121"/>
                    <a:pt x="34" y="121"/>
                    <a:pt x="34" y="121"/>
                  </a:cubicBezTo>
                  <a:close/>
                  <a:moveTo>
                    <a:pt x="28" y="98"/>
                  </a:moveTo>
                  <a:cubicBezTo>
                    <a:pt x="26" y="98"/>
                    <a:pt x="25" y="97"/>
                    <a:pt x="24" y="96"/>
                  </a:cubicBezTo>
                  <a:cubicBezTo>
                    <a:pt x="24" y="95"/>
                    <a:pt x="24" y="95"/>
                    <a:pt x="24" y="95"/>
                  </a:cubicBezTo>
                  <a:cubicBezTo>
                    <a:pt x="24" y="94"/>
                    <a:pt x="25" y="92"/>
                    <a:pt x="27" y="91"/>
                  </a:cubicBezTo>
                  <a:cubicBezTo>
                    <a:pt x="28" y="91"/>
                    <a:pt x="30" y="92"/>
                    <a:pt x="31" y="94"/>
                  </a:cubicBezTo>
                  <a:cubicBezTo>
                    <a:pt x="31" y="94"/>
                    <a:pt x="31" y="94"/>
                    <a:pt x="31" y="94"/>
                  </a:cubicBezTo>
                  <a:cubicBezTo>
                    <a:pt x="31" y="96"/>
                    <a:pt x="30" y="98"/>
                    <a:pt x="28" y="98"/>
                  </a:cubicBezTo>
                  <a:cubicBezTo>
                    <a:pt x="28" y="98"/>
                    <a:pt x="28" y="98"/>
                    <a:pt x="28" y="98"/>
                  </a:cubicBezTo>
                  <a:close/>
                  <a:moveTo>
                    <a:pt x="21" y="76"/>
                  </a:moveTo>
                  <a:cubicBezTo>
                    <a:pt x="20" y="76"/>
                    <a:pt x="19" y="75"/>
                    <a:pt x="18" y="73"/>
                  </a:cubicBezTo>
                  <a:cubicBezTo>
                    <a:pt x="18" y="73"/>
                    <a:pt x="18" y="73"/>
                    <a:pt x="18" y="73"/>
                  </a:cubicBezTo>
                  <a:cubicBezTo>
                    <a:pt x="18" y="71"/>
                    <a:pt x="19" y="69"/>
                    <a:pt x="21" y="69"/>
                  </a:cubicBezTo>
                  <a:cubicBezTo>
                    <a:pt x="22" y="68"/>
                    <a:pt x="24" y="69"/>
                    <a:pt x="25" y="71"/>
                  </a:cubicBezTo>
                  <a:cubicBezTo>
                    <a:pt x="25" y="71"/>
                    <a:pt x="25" y="71"/>
                    <a:pt x="25" y="71"/>
                  </a:cubicBezTo>
                  <a:cubicBezTo>
                    <a:pt x="25" y="73"/>
                    <a:pt x="24" y="75"/>
                    <a:pt x="22" y="75"/>
                  </a:cubicBezTo>
                  <a:cubicBezTo>
                    <a:pt x="22" y="76"/>
                    <a:pt x="22" y="76"/>
                    <a:pt x="21" y="76"/>
                  </a:cubicBezTo>
                  <a:close/>
                  <a:moveTo>
                    <a:pt x="15" y="53"/>
                  </a:moveTo>
                  <a:cubicBezTo>
                    <a:pt x="14" y="53"/>
                    <a:pt x="13" y="52"/>
                    <a:pt x="12" y="51"/>
                  </a:cubicBezTo>
                  <a:cubicBezTo>
                    <a:pt x="12" y="50"/>
                    <a:pt x="12" y="50"/>
                    <a:pt x="12" y="50"/>
                  </a:cubicBezTo>
                  <a:cubicBezTo>
                    <a:pt x="12" y="48"/>
                    <a:pt x="13" y="47"/>
                    <a:pt x="14" y="46"/>
                  </a:cubicBezTo>
                  <a:cubicBezTo>
                    <a:pt x="16" y="46"/>
                    <a:pt x="18" y="47"/>
                    <a:pt x="19" y="49"/>
                  </a:cubicBezTo>
                  <a:cubicBezTo>
                    <a:pt x="19" y="49"/>
                    <a:pt x="19" y="49"/>
                    <a:pt x="19" y="49"/>
                  </a:cubicBezTo>
                  <a:cubicBezTo>
                    <a:pt x="19" y="51"/>
                    <a:pt x="18" y="52"/>
                    <a:pt x="16" y="53"/>
                  </a:cubicBezTo>
                  <a:cubicBezTo>
                    <a:pt x="16" y="53"/>
                    <a:pt x="16" y="53"/>
                    <a:pt x="15" y="53"/>
                  </a:cubicBezTo>
                  <a:close/>
                  <a:moveTo>
                    <a:pt x="9" y="30"/>
                  </a:moveTo>
                  <a:cubicBezTo>
                    <a:pt x="8" y="30"/>
                    <a:pt x="7" y="29"/>
                    <a:pt x="6" y="28"/>
                  </a:cubicBezTo>
                  <a:cubicBezTo>
                    <a:pt x="6" y="28"/>
                    <a:pt x="6" y="28"/>
                    <a:pt x="6" y="28"/>
                  </a:cubicBezTo>
                  <a:cubicBezTo>
                    <a:pt x="6" y="26"/>
                    <a:pt x="7" y="24"/>
                    <a:pt x="8" y="24"/>
                  </a:cubicBezTo>
                  <a:cubicBezTo>
                    <a:pt x="10" y="23"/>
                    <a:pt x="12" y="24"/>
                    <a:pt x="12" y="26"/>
                  </a:cubicBezTo>
                  <a:cubicBezTo>
                    <a:pt x="13" y="26"/>
                    <a:pt x="13" y="26"/>
                    <a:pt x="13" y="26"/>
                  </a:cubicBezTo>
                  <a:cubicBezTo>
                    <a:pt x="13" y="28"/>
                    <a:pt x="12" y="30"/>
                    <a:pt x="10" y="30"/>
                  </a:cubicBezTo>
                  <a:cubicBezTo>
                    <a:pt x="10" y="30"/>
                    <a:pt x="10" y="30"/>
                    <a:pt x="9" y="30"/>
                  </a:cubicBezTo>
                  <a:close/>
                  <a:moveTo>
                    <a:pt x="3" y="8"/>
                  </a:moveTo>
                  <a:cubicBezTo>
                    <a:pt x="2" y="8"/>
                    <a:pt x="1" y="7"/>
                    <a:pt x="0" y="5"/>
                  </a:cubicBezTo>
                  <a:cubicBezTo>
                    <a:pt x="0" y="5"/>
                    <a:pt x="0" y="5"/>
                    <a:pt x="0" y="5"/>
                  </a:cubicBezTo>
                  <a:cubicBezTo>
                    <a:pt x="0" y="3"/>
                    <a:pt x="1" y="1"/>
                    <a:pt x="2" y="1"/>
                  </a:cubicBezTo>
                  <a:cubicBezTo>
                    <a:pt x="4" y="0"/>
                    <a:pt x="6" y="1"/>
                    <a:pt x="6" y="3"/>
                  </a:cubicBezTo>
                  <a:cubicBezTo>
                    <a:pt x="6" y="4"/>
                    <a:pt x="6" y="4"/>
                    <a:pt x="6" y="4"/>
                  </a:cubicBezTo>
                  <a:cubicBezTo>
                    <a:pt x="7" y="5"/>
                    <a:pt x="6" y="7"/>
                    <a:pt x="4" y="8"/>
                  </a:cubicBezTo>
                  <a:cubicBezTo>
                    <a:pt x="4" y="8"/>
                    <a:pt x="4" y="8"/>
                    <a:pt x="3" y="8"/>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4" name="Freeform 102">
              <a:extLst>
                <a:ext uri="{FF2B5EF4-FFF2-40B4-BE49-F238E27FC236}">
                  <a16:creationId xmlns:a16="http://schemas.microsoft.com/office/drawing/2014/main" id="{45C24F07-61B2-6D6C-9CF9-E6B33380A27A}"/>
                </a:ext>
                <a:ext uri="{C183D7F6-B498-43B3-948B-1728B52AA6E4}">
                  <adec:decorative xmlns:adec="http://schemas.microsoft.com/office/drawing/2017/decorative" val="1"/>
                </a:ext>
              </a:extLst>
            </p:cNvPr>
            <p:cNvSpPr>
              <a:spLocks/>
            </p:cNvSpPr>
            <p:nvPr/>
          </p:nvSpPr>
          <p:spPr bwMode="auto">
            <a:xfrm>
              <a:off x="5514454" y="5811777"/>
              <a:ext cx="4955" cy="4906"/>
            </a:xfrm>
            <a:custGeom>
              <a:avLst/>
              <a:gdLst>
                <a:gd name="T0" fmla="*/ 3 w 7"/>
                <a:gd name="T1" fmla="*/ 7 h 7"/>
                <a:gd name="T2" fmla="*/ 0 w 7"/>
                <a:gd name="T3" fmla="*/ 5 h 7"/>
                <a:gd name="T4" fmla="*/ 0 w 7"/>
                <a:gd name="T5" fmla="*/ 5 h 7"/>
                <a:gd name="T6" fmla="*/ 2 w 7"/>
                <a:gd name="T7" fmla="*/ 0 h 7"/>
                <a:gd name="T8" fmla="*/ 6 w 7"/>
                <a:gd name="T9" fmla="*/ 3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5"/>
                  </a:cubicBezTo>
                  <a:cubicBezTo>
                    <a:pt x="0" y="5"/>
                    <a:pt x="0" y="5"/>
                    <a:pt x="0" y="5"/>
                  </a:cubicBezTo>
                  <a:cubicBezTo>
                    <a:pt x="0" y="3"/>
                    <a:pt x="1" y="1"/>
                    <a:pt x="2" y="0"/>
                  </a:cubicBezTo>
                  <a:cubicBezTo>
                    <a:pt x="4" y="0"/>
                    <a:pt x="6" y="1"/>
                    <a:pt x="6" y="3"/>
                  </a:cubicBezTo>
                  <a:cubicBezTo>
                    <a:pt x="7" y="5"/>
                    <a:pt x="6" y="6"/>
                    <a:pt x="4" y="7"/>
                  </a:cubicBezTo>
                  <a:cubicBezTo>
                    <a:pt x="4" y="7"/>
                    <a:pt x="3"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7" name="Freeform 103">
              <a:extLst>
                <a:ext uri="{FF2B5EF4-FFF2-40B4-BE49-F238E27FC236}">
                  <a16:creationId xmlns:a16="http://schemas.microsoft.com/office/drawing/2014/main" id="{8269AFED-ABA1-3332-0D49-CE35897369D2}"/>
                </a:ext>
                <a:ext uri="{C183D7F6-B498-43B3-948B-1728B52AA6E4}">
                  <adec:decorative xmlns:adec="http://schemas.microsoft.com/office/drawing/2017/decorative" val="1"/>
                </a:ext>
              </a:extLst>
            </p:cNvPr>
            <p:cNvSpPr>
              <a:spLocks/>
            </p:cNvSpPr>
            <p:nvPr/>
          </p:nvSpPr>
          <p:spPr bwMode="auto">
            <a:xfrm>
              <a:off x="5654440" y="5892729"/>
              <a:ext cx="6194" cy="4906"/>
            </a:xfrm>
            <a:custGeom>
              <a:avLst/>
              <a:gdLst>
                <a:gd name="T0" fmla="*/ 4 w 8"/>
                <a:gd name="T1" fmla="*/ 7 h 7"/>
                <a:gd name="T2" fmla="*/ 1 w 8"/>
                <a:gd name="T3" fmla="*/ 4 h 7"/>
                <a:gd name="T4" fmla="*/ 3 w 8"/>
                <a:gd name="T5" fmla="*/ 0 h 7"/>
                <a:gd name="T6" fmla="*/ 7 w 8"/>
                <a:gd name="T7" fmla="*/ 3 h 7"/>
                <a:gd name="T8" fmla="*/ 5 w 8"/>
                <a:gd name="T9" fmla="*/ 7 h 7"/>
                <a:gd name="T10" fmla="*/ 5 w 8"/>
                <a:gd name="T11" fmla="*/ 7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2" y="7"/>
                    <a:pt x="1" y="6"/>
                    <a:pt x="1" y="4"/>
                  </a:cubicBezTo>
                  <a:cubicBezTo>
                    <a:pt x="0" y="3"/>
                    <a:pt x="1" y="1"/>
                    <a:pt x="3" y="0"/>
                  </a:cubicBezTo>
                  <a:cubicBezTo>
                    <a:pt x="5" y="0"/>
                    <a:pt x="7" y="1"/>
                    <a:pt x="7" y="3"/>
                  </a:cubicBezTo>
                  <a:cubicBezTo>
                    <a:pt x="8" y="5"/>
                    <a:pt x="7" y="6"/>
                    <a:pt x="5" y="7"/>
                  </a:cubicBezTo>
                  <a:cubicBezTo>
                    <a:pt x="5" y="7"/>
                    <a:pt x="5" y="7"/>
                    <a:pt x="5" y="7"/>
                  </a:cubicBezTo>
                  <a:cubicBezTo>
                    <a:pt x="4" y="7"/>
                    <a:pt x="4"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48" name="Freeform 104">
              <a:extLst>
                <a:ext uri="{FF2B5EF4-FFF2-40B4-BE49-F238E27FC236}">
                  <a16:creationId xmlns:a16="http://schemas.microsoft.com/office/drawing/2014/main" id="{3D39E9E7-D30F-12E4-79F2-3E5527C9B3ED}"/>
                </a:ext>
                <a:ext uri="{C183D7F6-B498-43B3-948B-1728B52AA6E4}">
                  <adec:decorative xmlns:adec="http://schemas.microsoft.com/office/drawing/2017/decorative" val="1"/>
                </a:ext>
              </a:extLst>
            </p:cNvPr>
            <p:cNvSpPr>
              <a:spLocks noEditPoints="1"/>
            </p:cNvSpPr>
            <p:nvPr/>
          </p:nvSpPr>
          <p:spPr bwMode="auto">
            <a:xfrm>
              <a:off x="5447558" y="5896408"/>
              <a:ext cx="196971" cy="55195"/>
            </a:xfrm>
            <a:custGeom>
              <a:avLst/>
              <a:gdLst>
                <a:gd name="T0" fmla="*/ 1 w 279"/>
                <a:gd name="T1" fmla="*/ 77 h 80"/>
                <a:gd name="T2" fmla="*/ 3 w 279"/>
                <a:gd name="T3" fmla="*/ 73 h 80"/>
                <a:gd name="T4" fmla="*/ 5 w 279"/>
                <a:gd name="T5" fmla="*/ 80 h 80"/>
                <a:gd name="T6" fmla="*/ 4 w 279"/>
                <a:gd name="T7" fmla="*/ 80 h 80"/>
                <a:gd name="T8" fmla="*/ 23 w 279"/>
                <a:gd name="T9" fmla="*/ 71 h 80"/>
                <a:gd name="T10" fmla="*/ 26 w 279"/>
                <a:gd name="T11" fmla="*/ 67 h 80"/>
                <a:gd name="T12" fmla="*/ 28 w 279"/>
                <a:gd name="T13" fmla="*/ 73 h 80"/>
                <a:gd name="T14" fmla="*/ 26 w 279"/>
                <a:gd name="T15" fmla="*/ 74 h 80"/>
                <a:gd name="T16" fmla="*/ 46 w 279"/>
                <a:gd name="T17" fmla="*/ 65 h 80"/>
                <a:gd name="T18" fmla="*/ 48 w 279"/>
                <a:gd name="T19" fmla="*/ 61 h 80"/>
                <a:gd name="T20" fmla="*/ 50 w 279"/>
                <a:gd name="T21" fmla="*/ 67 h 80"/>
                <a:gd name="T22" fmla="*/ 49 w 279"/>
                <a:gd name="T23" fmla="*/ 68 h 80"/>
                <a:gd name="T24" fmla="*/ 68 w 279"/>
                <a:gd name="T25" fmla="*/ 59 h 80"/>
                <a:gd name="T26" fmla="*/ 71 w 279"/>
                <a:gd name="T27" fmla="*/ 55 h 80"/>
                <a:gd name="T28" fmla="*/ 73 w 279"/>
                <a:gd name="T29" fmla="*/ 61 h 80"/>
                <a:gd name="T30" fmla="*/ 72 w 279"/>
                <a:gd name="T31" fmla="*/ 62 h 80"/>
                <a:gd name="T32" fmla="*/ 91 w 279"/>
                <a:gd name="T33" fmla="*/ 53 h 80"/>
                <a:gd name="T34" fmla="*/ 94 w 279"/>
                <a:gd name="T35" fmla="*/ 49 h 80"/>
                <a:gd name="T36" fmla="*/ 95 w 279"/>
                <a:gd name="T37" fmla="*/ 55 h 80"/>
                <a:gd name="T38" fmla="*/ 94 w 279"/>
                <a:gd name="T39" fmla="*/ 55 h 80"/>
                <a:gd name="T40" fmla="*/ 114 w 279"/>
                <a:gd name="T41" fmla="*/ 47 h 80"/>
                <a:gd name="T42" fmla="*/ 116 w 279"/>
                <a:gd name="T43" fmla="*/ 43 h 80"/>
                <a:gd name="T44" fmla="*/ 118 w 279"/>
                <a:gd name="T45" fmla="*/ 49 h 80"/>
                <a:gd name="T46" fmla="*/ 117 w 279"/>
                <a:gd name="T47" fmla="*/ 49 h 80"/>
                <a:gd name="T48" fmla="*/ 136 w 279"/>
                <a:gd name="T49" fmla="*/ 41 h 80"/>
                <a:gd name="T50" fmla="*/ 139 w 279"/>
                <a:gd name="T51" fmla="*/ 37 h 80"/>
                <a:gd name="T52" fmla="*/ 141 w 279"/>
                <a:gd name="T53" fmla="*/ 43 h 80"/>
                <a:gd name="T54" fmla="*/ 139 w 279"/>
                <a:gd name="T55" fmla="*/ 43 h 80"/>
                <a:gd name="T56" fmla="*/ 159 w 279"/>
                <a:gd name="T57" fmla="*/ 35 h 80"/>
                <a:gd name="T58" fmla="*/ 162 w 279"/>
                <a:gd name="T59" fmla="*/ 31 h 80"/>
                <a:gd name="T60" fmla="*/ 163 w 279"/>
                <a:gd name="T61" fmla="*/ 37 h 80"/>
                <a:gd name="T62" fmla="*/ 162 w 279"/>
                <a:gd name="T63" fmla="*/ 37 h 80"/>
                <a:gd name="T64" fmla="*/ 182 w 279"/>
                <a:gd name="T65" fmla="*/ 29 h 80"/>
                <a:gd name="T66" fmla="*/ 184 w 279"/>
                <a:gd name="T67" fmla="*/ 25 h 80"/>
                <a:gd name="T68" fmla="*/ 186 w 279"/>
                <a:gd name="T69" fmla="*/ 31 h 80"/>
                <a:gd name="T70" fmla="*/ 185 w 279"/>
                <a:gd name="T71" fmla="*/ 31 h 80"/>
                <a:gd name="T72" fmla="*/ 204 w 279"/>
                <a:gd name="T73" fmla="*/ 23 h 80"/>
                <a:gd name="T74" fmla="*/ 207 w 279"/>
                <a:gd name="T75" fmla="*/ 19 h 80"/>
                <a:gd name="T76" fmla="*/ 209 w 279"/>
                <a:gd name="T77" fmla="*/ 25 h 80"/>
                <a:gd name="T78" fmla="*/ 207 w 279"/>
                <a:gd name="T79" fmla="*/ 25 h 80"/>
                <a:gd name="T80" fmla="*/ 227 w 279"/>
                <a:gd name="T81" fmla="*/ 17 h 80"/>
                <a:gd name="T82" fmla="*/ 229 w 279"/>
                <a:gd name="T83" fmla="*/ 13 h 80"/>
                <a:gd name="T84" fmla="*/ 231 w 279"/>
                <a:gd name="T85" fmla="*/ 19 h 80"/>
                <a:gd name="T86" fmla="*/ 230 w 279"/>
                <a:gd name="T87" fmla="*/ 19 h 80"/>
                <a:gd name="T88" fmla="*/ 249 w 279"/>
                <a:gd name="T89" fmla="*/ 11 h 80"/>
                <a:gd name="T90" fmla="*/ 252 w 279"/>
                <a:gd name="T91" fmla="*/ 6 h 80"/>
                <a:gd name="T92" fmla="*/ 254 w 279"/>
                <a:gd name="T93" fmla="*/ 13 h 80"/>
                <a:gd name="T94" fmla="*/ 253 w 279"/>
                <a:gd name="T95" fmla="*/ 13 h 80"/>
                <a:gd name="T96" fmla="*/ 272 w 279"/>
                <a:gd name="T97" fmla="*/ 5 h 80"/>
                <a:gd name="T98" fmla="*/ 275 w 279"/>
                <a:gd name="T99" fmla="*/ 0 h 80"/>
                <a:gd name="T100" fmla="*/ 276 w 279"/>
                <a:gd name="T101" fmla="*/ 7 h 80"/>
                <a:gd name="T102" fmla="*/ 275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4" y="80"/>
                  </a:moveTo>
                  <a:cubicBezTo>
                    <a:pt x="2" y="80"/>
                    <a:pt x="1" y="79"/>
                    <a:pt x="1" y="77"/>
                  </a:cubicBezTo>
                  <a:cubicBezTo>
                    <a:pt x="0" y="76"/>
                    <a:pt x="1" y="74"/>
                    <a:pt x="3" y="73"/>
                  </a:cubicBezTo>
                  <a:cubicBezTo>
                    <a:pt x="3" y="73"/>
                    <a:pt x="3" y="73"/>
                    <a:pt x="3" y="73"/>
                  </a:cubicBezTo>
                  <a:cubicBezTo>
                    <a:pt x="5" y="73"/>
                    <a:pt x="7" y="74"/>
                    <a:pt x="7" y="75"/>
                  </a:cubicBezTo>
                  <a:cubicBezTo>
                    <a:pt x="8" y="77"/>
                    <a:pt x="7" y="79"/>
                    <a:pt x="5" y="80"/>
                  </a:cubicBezTo>
                  <a:cubicBezTo>
                    <a:pt x="5" y="80"/>
                    <a:pt x="5" y="80"/>
                    <a:pt x="5" y="80"/>
                  </a:cubicBezTo>
                  <a:cubicBezTo>
                    <a:pt x="4" y="80"/>
                    <a:pt x="4" y="80"/>
                    <a:pt x="4" y="80"/>
                  </a:cubicBezTo>
                  <a:close/>
                  <a:moveTo>
                    <a:pt x="26" y="74"/>
                  </a:moveTo>
                  <a:cubicBezTo>
                    <a:pt x="25" y="74"/>
                    <a:pt x="24" y="73"/>
                    <a:pt x="23" y="71"/>
                  </a:cubicBezTo>
                  <a:cubicBezTo>
                    <a:pt x="23" y="69"/>
                    <a:pt x="24" y="68"/>
                    <a:pt x="26" y="67"/>
                  </a:cubicBezTo>
                  <a:cubicBezTo>
                    <a:pt x="26" y="67"/>
                    <a:pt x="26" y="67"/>
                    <a:pt x="26" y="67"/>
                  </a:cubicBezTo>
                  <a:cubicBezTo>
                    <a:pt x="28" y="67"/>
                    <a:pt x="29" y="68"/>
                    <a:pt x="30" y="69"/>
                  </a:cubicBezTo>
                  <a:cubicBezTo>
                    <a:pt x="30" y="71"/>
                    <a:pt x="29" y="73"/>
                    <a:pt x="28" y="73"/>
                  </a:cubicBezTo>
                  <a:cubicBezTo>
                    <a:pt x="27" y="74"/>
                    <a:pt x="27" y="74"/>
                    <a:pt x="27" y="74"/>
                  </a:cubicBezTo>
                  <a:cubicBezTo>
                    <a:pt x="27" y="74"/>
                    <a:pt x="27" y="74"/>
                    <a:pt x="26" y="74"/>
                  </a:cubicBezTo>
                  <a:close/>
                  <a:moveTo>
                    <a:pt x="49" y="68"/>
                  </a:moveTo>
                  <a:cubicBezTo>
                    <a:pt x="48" y="68"/>
                    <a:pt x="46" y="67"/>
                    <a:pt x="46" y="65"/>
                  </a:cubicBezTo>
                  <a:cubicBezTo>
                    <a:pt x="45" y="63"/>
                    <a:pt x="46" y="62"/>
                    <a:pt x="48" y="61"/>
                  </a:cubicBezTo>
                  <a:cubicBezTo>
                    <a:pt x="48" y="61"/>
                    <a:pt x="48" y="61"/>
                    <a:pt x="48" y="61"/>
                  </a:cubicBezTo>
                  <a:cubicBezTo>
                    <a:pt x="50" y="61"/>
                    <a:pt x="52" y="62"/>
                    <a:pt x="52" y="63"/>
                  </a:cubicBezTo>
                  <a:cubicBezTo>
                    <a:pt x="53" y="65"/>
                    <a:pt x="52" y="67"/>
                    <a:pt x="50" y="67"/>
                  </a:cubicBezTo>
                  <a:cubicBezTo>
                    <a:pt x="50" y="67"/>
                    <a:pt x="50" y="67"/>
                    <a:pt x="50" y="67"/>
                  </a:cubicBezTo>
                  <a:cubicBezTo>
                    <a:pt x="50" y="68"/>
                    <a:pt x="49" y="68"/>
                    <a:pt x="49" y="68"/>
                  </a:cubicBezTo>
                  <a:close/>
                  <a:moveTo>
                    <a:pt x="72" y="62"/>
                  </a:moveTo>
                  <a:cubicBezTo>
                    <a:pt x="70" y="62"/>
                    <a:pt x="69" y="61"/>
                    <a:pt x="68" y="59"/>
                  </a:cubicBezTo>
                  <a:cubicBezTo>
                    <a:pt x="68" y="57"/>
                    <a:pt x="69" y="56"/>
                    <a:pt x="71" y="55"/>
                  </a:cubicBezTo>
                  <a:cubicBezTo>
                    <a:pt x="71" y="55"/>
                    <a:pt x="71" y="55"/>
                    <a:pt x="71" y="55"/>
                  </a:cubicBezTo>
                  <a:cubicBezTo>
                    <a:pt x="73" y="54"/>
                    <a:pt x="75" y="56"/>
                    <a:pt x="75" y="57"/>
                  </a:cubicBezTo>
                  <a:cubicBezTo>
                    <a:pt x="76" y="59"/>
                    <a:pt x="75" y="61"/>
                    <a:pt x="73" y="61"/>
                  </a:cubicBezTo>
                  <a:cubicBezTo>
                    <a:pt x="72" y="61"/>
                    <a:pt x="72" y="61"/>
                    <a:pt x="72" y="61"/>
                  </a:cubicBezTo>
                  <a:cubicBezTo>
                    <a:pt x="72" y="61"/>
                    <a:pt x="72" y="62"/>
                    <a:pt x="72" y="62"/>
                  </a:cubicBezTo>
                  <a:close/>
                  <a:moveTo>
                    <a:pt x="94" y="55"/>
                  </a:moveTo>
                  <a:cubicBezTo>
                    <a:pt x="93" y="55"/>
                    <a:pt x="91" y="54"/>
                    <a:pt x="91" y="53"/>
                  </a:cubicBezTo>
                  <a:cubicBezTo>
                    <a:pt x="91" y="51"/>
                    <a:pt x="92" y="49"/>
                    <a:pt x="93" y="49"/>
                  </a:cubicBezTo>
                  <a:cubicBezTo>
                    <a:pt x="94" y="49"/>
                    <a:pt x="94" y="49"/>
                    <a:pt x="94" y="49"/>
                  </a:cubicBezTo>
                  <a:cubicBezTo>
                    <a:pt x="95" y="48"/>
                    <a:pt x="97" y="49"/>
                    <a:pt x="98" y="51"/>
                  </a:cubicBezTo>
                  <a:cubicBezTo>
                    <a:pt x="98" y="53"/>
                    <a:pt x="97" y="55"/>
                    <a:pt x="95" y="55"/>
                  </a:cubicBezTo>
                  <a:cubicBezTo>
                    <a:pt x="95" y="55"/>
                    <a:pt x="95" y="55"/>
                    <a:pt x="95" y="55"/>
                  </a:cubicBezTo>
                  <a:cubicBezTo>
                    <a:pt x="95" y="55"/>
                    <a:pt x="95" y="55"/>
                    <a:pt x="94" y="55"/>
                  </a:cubicBezTo>
                  <a:close/>
                  <a:moveTo>
                    <a:pt x="117" y="49"/>
                  </a:moveTo>
                  <a:cubicBezTo>
                    <a:pt x="115" y="49"/>
                    <a:pt x="114" y="48"/>
                    <a:pt x="114" y="47"/>
                  </a:cubicBezTo>
                  <a:cubicBezTo>
                    <a:pt x="113" y="45"/>
                    <a:pt x="114" y="43"/>
                    <a:pt x="116" y="43"/>
                  </a:cubicBezTo>
                  <a:cubicBezTo>
                    <a:pt x="116" y="43"/>
                    <a:pt x="116" y="43"/>
                    <a:pt x="116" y="43"/>
                  </a:cubicBezTo>
                  <a:cubicBezTo>
                    <a:pt x="118" y="42"/>
                    <a:pt x="120" y="43"/>
                    <a:pt x="120" y="45"/>
                  </a:cubicBezTo>
                  <a:cubicBezTo>
                    <a:pt x="121" y="47"/>
                    <a:pt x="120" y="49"/>
                    <a:pt x="118" y="49"/>
                  </a:cubicBezTo>
                  <a:cubicBezTo>
                    <a:pt x="118" y="49"/>
                    <a:pt x="118" y="49"/>
                    <a:pt x="118" y="49"/>
                  </a:cubicBezTo>
                  <a:cubicBezTo>
                    <a:pt x="117" y="49"/>
                    <a:pt x="117" y="49"/>
                    <a:pt x="117" y="49"/>
                  </a:cubicBezTo>
                  <a:close/>
                  <a:moveTo>
                    <a:pt x="139" y="43"/>
                  </a:moveTo>
                  <a:cubicBezTo>
                    <a:pt x="138" y="43"/>
                    <a:pt x="137" y="42"/>
                    <a:pt x="136" y="41"/>
                  </a:cubicBezTo>
                  <a:cubicBezTo>
                    <a:pt x="136" y="39"/>
                    <a:pt x="137" y="37"/>
                    <a:pt x="139" y="37"/>
                  </a:cubicBezTo>
                  <a:cubicBezTo>
                    <a:pt x="139" y="37"/>
                    <a:pt x="139" y="37"/>
                    <a:pt x="139" y="37"/>
                  </a:cubicBezTo>
                  <a:cubicBezTo>
                    <a:pt x="141" y="36"/>
                    <a:pt x="143" y="37"/>
                    <a:pt x="143" y="39"/>
                  </a:cubicBezTo>
                  <a:cubicBezTo>
                    <a:pt x="143" y="41"/>
                    <a:pt x="142" y="43"/>
                    <a:pt x="141" y="43"/>
                  </a:cubicBezTo>
                  <a:cubicBezTo>
                    <a:pt x="140" y="43"/>
                    <a:pt x="140" y="43"/>
                    <a:pt x="140" y="43"/>
                  </a:cubicBezTo>
                  <a:cubicBezTo>
                    <a:pt x="140" y="43"/>
                    <a:pt x="140" y="43"/>
                    <a:pt x="139" y="43"/>
                  </a:cubicBezTo>
                  <a:close/>
                  <a:moveTo>
                    <a:pt x="162" y="37"/>
                  </a:moveTo>
                  <a:cubicBezTo>
                    <a:pt x="161" y="37"/>
                    <a:pt x="159" y="36"/>
                    <a:pt x="159" y="35"/>
                  </a:cubicBezTo>
                  <a:cubicBezTo>
                    <a:pt x="158" y="33"/>
                    <a:pt x="159" y="31"/>
                    <a:pt x="161" y="31"/>
                  </a:cubicBezTo>
                  <a:cubicBezTo>
                    <a:pt x="162" y="31"/>
                    <a:pt x="162" y="31"/>
                    <a:pt x="162" y="31"/>
                  </a:cubicBezTo>
                  <a:cubicBezTo>
                    <a:pt x="163" y="30"/>
                    <a:pt x="165" y="31"/>
                    <a:pt x="166" y="33"/>
                  </a:cubicBezTo>
                  <a:cubicBezTo>
                    <a:pt x="166" y="35"/>
                    <a:pt x="165" y="37"/>
                    <a:pt x="163" y="37"/>
                  </a:cubicBezTo>
                  <a:cubicBezTo>
                    <a:pt x="163" y="37"/>
                    <a:pt x="163" y="37"/>
                    <a:pt x="163" y="37"/>
                  </a:cubicBezTo>
                  <a:cubicBezTo>
                    <a:pt x="163" y="37"/>
                    <a:pt x="162" y="37"/>
                    <a:pt x="162" y="37"/>
                  </a:cubicBezTo>
                  <a:close/>
                  <a:moveTo>
                    <a:pt x="185" y="31"/>
                  </a:moveTo>
                  <a:cubicBezTo>
                    <a:pt x="183" y="31"/>
                    <a:pt x="182" y="30"/>
                    <a:pt x="182" y="29"/>
                  </a:cubicBezTo>
                  <a:cubicBezTo>
                    <a:pt x="181" y="27"/>
                    <a:pt x="182" y="25"/>
                    <a:pt x="184" y="25"/>
                  </a:cubicBezTo>
                  <a:cubicBezTo>
                    <a:pt x="184" y="25"/>
                    <a:pt x="184" y="25"/>
                    <a:pt x="184" y="25"/>
                  </a:cubicBezTo>
                  <a:cubicBezTo>
                    <a:pt x="186" y="24"/>
                    <a:pt x="188" y="25"/>
                    <a:pt x="188" y="27"/>
                  </a:cubicBezTo>
                  <a:cubicBezTo>
                    <a:pt x="189" y="29"/>
                    <a:pt x="188" y="31"/>
                    <a:pt x="186" y="31"/>
                  </a:cubicBezTo>
                  <a:cubicBezTo>
                    <a:pt x="186" y="31"/>
                    <a:pt x="186" y="31"/>
                    <a:pt x="186" y="31"/>
                  </a:cubicBezTo>
                  <a:cubicBezTo>
                    <a:pt x="185" y="31"/>
                    <a:pt x="185" y="31"/>
                    <a:pt x="185" y="31"/>
                  </a:cubicBezTo>
                  <a:close/>
                  <a:moveTo>
                    <a:pt x="207" y="25"/>
                  </a:moveTo>
                  <a:cubicBezTo>
                    <a:pt x="206" y="25"/>
                    <a:pt x="205" y="24"/>
                    <a:pt x="204" y="23"/>
                  </a:cubicBezTo>
                  <a:cubicBezTo>
                    <a:pt x="204" y="21"/>
                    <a:pt x="205" y="19"/>
                    <a:pt x="206" y="19"/>
                  </a:cubicBezTo>
                  <a:cubicBezTo>
                    <a:pt x="207" y="19"/>
                    <a:pt x="207" y="19"/>
                    <a:pt x="207" y="19"/>
                  </a:cubicBezTo>
                  <a:cubicBezTo>
                    <a:pt x="209" y="18"/>
                    <a:pt x="210" y="19"/>
                    <a:pt x="211" y="21"/>
                  </a:cubicBezTo>
                  <a:cubicBezTo>
                    <a:pt x="211" y="23"/>
                    <a:pt x="210" y="24"/>
                    <a:pt x="209" y="25"/>
                  </a:cubicBezTo>
                  <a:cubicBezTo>
                    <a:pt x="208" y="25"/>
                    <a:pt x="208" y="25"/>
                    <a:pt x="208" y="25"/>
                  </a:cubicBezTo>
                  <a:cubicBezTo>
                    <a:pt x="208" y="25"/>
                    <a:pt x="208" y="25"/>
                    <a:pt x="207" y="25"/>
                  </a:cubicBezTo>
                  <a:close/>
                  <a:moveTo>
                    <a:pt x="230" y="19"/>
                  </a:moveTo>
                  <a:cubicBezTo>
                    <a:pt x="228" y="19"/>
                    <a:pt x="227" y="18"/>
                    <a:pt x="227" y="17"/>
                  </a:cubicBezTo>
                  <a:cubicBezTo>
                    <a:pt x="226" y="15"/>
                    <a:pt x="227" y="13"/>
                    <a:pt x="229" y="13"/>
                  </a:cubicBezTo>
                  <a:cubicBezTo>
                    <a:pt x="229" y="13"/>
                    <a:pt x="229" y="13"/>
                    <a:pt x="229" y="13"/>
                  </a:cubicBezTo>
                  <a:cubicBezTo>
                    <a:pt x="231" y="12"/>
                    <a:pt x="233" y="13"/>
                    <a:pt x="233" y="15"/>
                  </a:cubicBezTo>
                  <a:cubicBezTo>
                    <a:pt x="234" y="17"/>
                    <a:pt x="233" y="18"/>
                    <a:pt x="231" y="19"/>
                  </a:cubicBezTo>
                  <a:cubicBezTo>
                    <a:pt x="231" y="19"/>
                    <a:pt x="231" y="19"/>
                    <a:pt x="231" y="19"/>
                  </a:cubicBezTo>
                  <a:cubicBezTo>
                    <a:pt x="231" y="19"/>
                    <a:pt x="230" y="19"/>
                    <a:pt x="230" y="19"/>
                  </a:cubicBezTo>
                  <a:close/>
                  <a:moveTo>
                    <a:pt x="253" y="13"/>
                  </a:moveTo>
                  <a:cubicBezTo>
                    <a:pt x="251" y="13"/>
                    <a:pt x="250" y="12"/>
                    <a:pt x="249" y="11"/>
                  </a:cubicBezTo>
                  <a:cubicBezTo>
                    <a:pt x="249" y="9"/>
                    <a:pt x="250" y="7"/>
                    <a:pt x="252" y="7"/>
                  </a:cubicBezTo>
                  <a:cubicBezTo>
                    <a:pt x="252" y="6"/>
                    <a:pt x="252" y="6"/>
                    <a:pt x="252" y="6"/>
                  </a:cubicBezTo>
                  <a:cubicBezTo>
                    <a:pt x="254" y="6"/>
                    <a:pt x="256" y="7"/>
                    <a:pt x="256" y="9"/>
                  </a:cubicBezTo>
                  <a:cubicBezTo>
                    <a:pt x="257" y="11"/>
                    <a:pt x="256" y="12"/>
                    <a:pt x="254" y="13"/>
                  </a:cubicBezTo>
                  <a:cubicBezTo>
                    <a:pt x="253" y="13"/>
                    <a:pt x="253" y="13"/>
                    <a:pt x="253" y="13"/>
                  </a:cubicBezTo>
                  <a:cubicBezTo>
                    <a:pt x="253" y="13"/>
                    <a:pt x="253" y="13"/>
                    <a:pt x="253" y="13"/>
                  </a:cubicBezTo>
                  <a:close/>
                  <a:moveTo>
                    <a:pt x="275" y="7"/>
                  </a:moveTo>
                  <a:cubicBezTo>
                    <a:pt x="274" y="7"/>
                    <a:pt x="272" y="6"/>
                    <a:pt x="272" y="5"/>
                  </a:cubicBezTo>
                  <a:cubicBezTo>
                    <a:pt x="272" y="3"/>
                    <a:pt x="273" y="1"/>
                    <a:pt x="274" y="0"/>
                  </a:cubicBezTo>
                  <a:cubicBezTo>
                    <a:pt x="275" y="0"/>
                    <a:pt x="275" y="0"/>
                    <a:pt x="275" y="0"/>
                  </a:cubicBezTo>
                  <a:cubicBezTo>
                    <a:pt x="276" y="0"/>
                    <a:pt x="278" y="1"/>
                    <a:pt x="279" y="3"/>
                  </a:cubicBezTo>
                  <a:cubicBezTo>
                    <a:pt x="279" y="4"/>
                    <a:pt x="278" y="6"/>
                    <a:pt x="276" y="7"/>
                  </a:cubicBezTo>
                  <a:cubicBezTo>
                    <a:pt x="276" y="7"/>
                    <a:pt x="276" y="7"/>
                    <a:pt x="276" y="7"/>
                  </a:cubicBezTo>
                  <a:cubicBezTo>
                    <a:pt x="276" y="7"/>
                    <a:pt x="275" y="7"/>
                    <a:pt x="275"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58" name="Freeform 105">
              <a:extLst>
                <a:ext uri="{FF2B5EF4-FFF2-40B4-BE49-F238E27FC236}">
                  <a16:creationId xmlns:a16="http://schemas.microsoft.com/office/drawing/2014/main" id="{91EAB093-63CF-C014-4034-273626718A8D}"/>
                </a:ext>
                <a:ext uri="{C183D7F6-B498-43B3-948B-1728B52AA6E4}">
                  <adec:decorative xmlns:adec="http://schemas.microsoft.com/office/drawing/2017/decorative" val="1"/>
                </a:ext>
              </a:extLst>
            </p:cNvPr>
            <p:cNvSpPr>
              <a:spLocks/>
            </p:cNvSpPr>
            <p:nvPr/>
          </p:nvSpPr>
          <p:spPr bwMode="auto">
            <a:xfrm>
              <a:off x="5432692" y="5951603"/>
              <a:ext cx="4955" cy="4906"/>
            </a:xfrm>
            <a:custGeom>
              <a:avLst/>
              <a:gdLst>
                <a:gd name="T0" fmla="*/ 3 w 7"/>
                <a:gd name="T1" fmla="*/ 7 h 7"/>
                <a:gd name="T2" fmla="*/ 0 w 7"/>
                <a:gd name="T3" fmla="*/ 4 h 7"/>
                <a:gd name="T4" fmla="*/ 2 w 7"/>
                <a:gd name="T5" fmla="*/ 0 h 7"/>
                <a:gd name="T6" fmla="*/ 7 w 7"/>
                <a:gd name="T7" fmla="*/ 3 h 7"/>
                <a:gd name="T8" fmla="*/ 4 w 7"/>
                <a:gd name="T9" fmla="*/ 7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4"/>
                  </a:cubicBezTo>
                  <a:cubicBezTo>
                    <a:pt x="0" y="3"/>
                    <a:pt x="1" y="1"/>
                    <a:pt x="2" y="0"/>
                  </a:cubicBezTo>
                  <a:cubicBezTo>
                    <a:pt x="4" y="0"/>
                    <a:pt x="6" y="1"/>
                    <a:pt x="7" y="3"/>
                  </a:cubicBezTo>
                  <a:cubicBezTo>
                    <a:pt x="7" y="4"/>
                    <a:pt x="6" y="6"/>
                    <a:pt x="4" y="7"/>
                  </a:cubicBezTo>
                  <a:cubicBezTo>
                    <a:pt x="4" y="7"/>
                    <a:pt x="4" y="7"/>
                    <a:pt x="4" y="7"/>
                  </a:cubicBezTo>
                  <a:cubicBezTo>
                    <a:pt x="4" y="7"/>
                    <a:pt x="4"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59" name="Freeform 106">
              <a:extLst>
                <a:ext uri="{FF2B5EF4-FFF2-40B4-BE49-F238E27FC236}">
                  <a16:creationId xmlns:a16="http://schemas.microsoft.com/office/drawing/2014/main" id="{D8406C2D-E0AC-F77E-34A7-25E75E09B054}"/>
                </a:ext>
                <a:ext uri="{C183D7F6-B498-43B3-948B-1728B52AA6E4}">
                  <adec:decorative xmlns:adec="http://schemas.microsoft.com/office/drawing/2017/decorative" val="1"/>
                </a:ext>
              </a:extLst>
            </p:cNvPr>
            <p:cNvSpPr>
              <a:spLocks/>
            </p:cNvSpPr>
            <p:nvPr/>
          </p:nvSpPr>
          <p:spPr bwMode="auto">
            <a:xfrm>
              <a:off x="5654440" y="5951603"/>
              <a:ext cx="6194" cy="4906"/>
            </a:xfrm>
            <a:custGeom>
              <a:avLst/>
              <a:gdLst>
                <a:gd name="T0" fmla="*/ 4 w 8"/>
                <a:gd name="T1" fmla="*/ 7 h 7"/>
                <a:gd name="T2" fmla="*/ 3 w 8"/>
                <a:gd name="T3" fmla="*/ 7 h 7"/>
                <a:gd name="T4" fmla="*/ 3 w 8"/>
                <a:gd name="T5" fmla="*/ 7 h 7"/>
                <a:gd name="T6" fmla="*/ 1 w 8"/>
                <a:gd name="T7" fmla="*/ 3 h 7"/>
                <a:gd name="T8" fmla="*/ 5 w 8"/>
                <a:gd name="T9" fmla="*/ 0 h 7"/>
                <a:gd name="T10" fmla="*/ 7 w 8"/>
                <a:gd name="T11" fmla="*/ 4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3" y="7"/>
                    <a:pt x="3" y="7"/>
                    <a:pt x="3" y="7"/>
                  </a:cubicBezTo>
                  <a:cubicBezTo>
                    <a:pt x="1" y="6"/>
                    <a:pt x="0" y="4"/>
                    <a:pt x="1" y="3"/>
                  </a:cubicBezTo>
                  <a:cubicBezTo>
                    <a:pt x="1" y="1"/>
                    <a:pt x="3" y="0"/>
                    <a:pt x="5" y="0"/>
                  </a:cubicBezTo>
                  <a:cubicBezTo>
                    <a:pt x="6" y="1"/>
                    <a:pt x="8" y="2"/>
                    <a:pt x="7" y="4"/>
                  </a:cubicBezTo>
                  <a:cubicBezTo>
                    <a:pt x="7" y="6"/>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60" name="Freeform 107">
              <a:extLst>
                <a:ext uri="{FF2B5EF4-FFF2-40B4-BE49-F238E27FC236}">
                  <a16:creationId xmlns:a16="http://schemas.microsoft.com/office/drawing/2014/main" id="{C10F9F61-0253-F7E5-A5BE-F3028F7B3840}"/>
                </a:ext>
                <a:ext uri="{C183D7F6-B498-43B3-948B-1728B52AA6E4}">
                  <adec:decorative xmlns:adec="http://schemas.microsoft.com/office/drawing/2017/decorative" val="1"/>
                </a:ext>
              </a:extLst>
            </p:cNvPr>
            <p:cNvSpPr>
              <a:spLocks noEditPoints="1"/>
            </p:cNvSpPr>
            <p:nvPr/>
          </p:nvSpPr>
          <p:spPr bwMode="auto">
            <a:xfrm>
              <a:off x="5447558" y="5896408"/>
              <a:ext cx="196971" cy="55195"/>
            </a:xfrm>
            <a:custGeom>
              <a:avLst/>
              <a:gdLst>
                <a:gd name="T0" fmla="*/ 275 w 279"/>
                <a:gd name="T1" fmla="*/ 80 h 80"/>
                <a:gd name="T2" fmla="*/ 272 w 279"/>
                <a:gd name="T3" fmla="*/ 75 h 80"/>
                <a:gd name="T4" fmla="*/ 276 w 279"/>
                <a:gd name="T5" fmla="*/ 73 h 80"/>
                <a:gd name="T6" fmla="*/ 276 w 279"/>
                <a:gd name="T7" fmla="*/ 80 h 80"/>
                <a:gd name="T8" fmla="*/ 252 w 279"/>
                <a:gd name="T9" fmla="*/ 74 h 80"/>
                <a:gd name="T10" fmla="*/ 249 w 279"/>
                <a:gd name="T11" fmla="*/ 69 h 80"/>
                <a:gd name="T12" fmla="*/ 254 w 279"/>
                <a:gd name="T13" fmla="*/ 67 h 80"/>
                <a:gd name="T14" fmla="*/ 253 w 279"/>
                <a:gd name="T15" fmla="*/ 74 h 80"/>
                <a:gd name="T16" fmla="*/ 229 w 279"/>
                <a:gd name="T17" fmla="*/ 67 h 80"/>
                <a:gd name="T18" fmla="*/ 227 w 279"/>
                <a:gd name="T19" fmla="*/ 63 h 80"/>
                <a:gd name="T20" fmla="*/ 231 w 279"/>
                <a:gd name="T21" fmla="*/ 61 h 80"/>
                <a:gd name="T22" fmla="*/ 230 w 279"/>
                <a:gd name="T23" fmla="*/ 68 h 80"/>
                <a:gd name="T24" fmla="*/ 207 w 279"/>
                <a:gd name="T25" fmla="*/ 61 h 80"/>
                <a:gd name="T26" fmla="*/ 204 w 279"/>
                <a:gd name="T27" fmla="*/ 57 h 80"/>
                <a:gd name="T28" fmla="*/ 209 w 279"/>
                <a:gd name="T29" fmla="*/ 55 h 80"/>
                <a:gd name="T30" fmla="*/ 208 w 279"/>
                <a:gd name="T31" fmla="*/ 62 h 80"/>
                <a:gd name="T32" fmla="*/ 184 w 279"/>
                <a:gd name="T33" fmla="*/ 55 h 80"/>
                <a:gd name="T34" fmla="*/ 182 w 279"/>
                <a:gd name="T35" fmla="*/ 51 h 80"/>
                <a:gd name="T36" fmla="*/ 186 w 279"/>
                <a:gd name="T37" fmla="*/ 49 h 80"/>
                <a:gd name="T38" fmla="*/ 185 w 279"/>
                <a:gd name="T39" fmla="*/ 55 h 80"/>
                <a:gd name="T40" fmla="*/ 162 w 279"/>
                <a:gd name="T41" fmla="*/ 49 h 80"/>
                <a:gd name="T42" fmla="*/ 159 w 279"/>
                <a:gd name="T43" fmla="*/ 45 h 80"/>
                <a:gd name="T44" fmla="*/ 163 w 279"/>
                <a:gd name="T45" fmla="*/ 43 h 80"/>
                <a:gd name="T46" fmla="*/ 162 w 279"/>
                <a:gd name="T47" fmla="*/ 49 h 80"/>
                <a:gd name="T48" fmla="*/ 139 w 279"/>
                <a:gd name="T49" fmla="*/ 43 h 80"/>
                <a:gd name="T50" fmla="*/ 136 w 279"/>
                <a:gd name="T51" fmla="*/ 39 h 80"/>
                <a:gd name="T52" fmla="*/ 141 w 279"/>
                <a:gd name="T53" fmla="*/ 37 h 80"/>
                <a:gd name="T54" fmla="*/ 140 w 279"/>
                <a:gd name="T55" fmla="*/ 43 h 80"/>
                <a:gd name="T56" fmla="*/ 116 w 279"/>
                <a:gd name="T57" fmla="*/ 37 h 80"/>
                <a:gd name="T58" fmla="*/ 114 w 279"/>
                <a:gd name="T59" fmla="*/ 33 h 80"/>
                <a:gd name="T60" fmla="*/ 118 w 279"/>
                <a:gd name="T61" fmla="*/ 31 h 80"/>
                <a:gd name="T62" fmla="*/ 117 w 279"/>
                <a:gd name="T63" fmla="*/ 37 h 80"/>
                <a:gd name="T64" fmla="*/ 94 w 279"/>
                <a:gd name="T65" fmla="*/ 31 h 80"/>
                <a:gd name="T66" fmla="*/ 91 w 279"/>
                <a:gd name="T67" fmla="*/ 27 h 80"/>
                <a:gd name="T68" fmla="*/ 95 w 279"/>
                <a:gd name="T69" fmla="*/ 25 h 80"/>
                <a:gd name="T70" fmla="*/ 95 w 279"/>
                <a:gd name="T71" fmla="*/ 31 h 80"/>
                <a:gd name="T72" fmla="*/ 71 w 279"/>
                <a:gd name="T73" fmla="*/ 25 h 80"/>
                <a:gd name="T74" fmla="*/ 68 w 279"/>
                <a:gd name="T75" fmla="*/ 21 h 80"/>
                <a:gd name="T76" fmla="*/ 73 w 279"/>
                <a:gd name="T77" fmla="*/ 19 h 80"/>
                <a:gd name="T78" fmla="*/ 72 w 279"/>
                <a:gd name="T79" fmla="*/ 25 h 80"/>
                <a:gd name="T80" fmla="*/ 48 w 279"/>
                <a:gd name="T81" fmla="*/ 19 h 80"/>
                <a:gd name="T82" fmla="*/ 46 w 279"/>
                <a:gd name="T83" fmla="*/ 15 h 80"/>
                <a:gd name="T84" fmla="*/ 50 w 279"/>
                <a:gd name="T85" fmla="*/ 13 h 80"/>
                <a:gd name="T86" fmla="*/ 49 w 279"/>
                <a:gd name="T87" fmla="*/ 19 h 80"/>
                <a:gd name="T88" fmla="*/ 26 w 279"/>
                <a:gd name="T89" fmla="*/ 13 h 80"/>
                <a:gd name="T90" fmla="*/ 23 w 279"/>
                <a:gd name="T91" fmla="*/ 9 h 80"/>
                <a:gd name="T92" fmla="*/ 28 w 279"/>
                <a:gd name="T93" fmla="*/ 7 h 80"/>
                <a:gd name="T94" fmla="*/ 27 w 279"/>
                <a:gd name="T95" fmla="*/ 13 h 80"/>
                <a:gd name="T96" fmla="*/ 3 w 279"/>
                <a:gd name="T97" fmla="*/ 7 h 80"/>
                <a:gd name="T98" fmla="*/ 1 w 279"/>
                <a:gd name="T99" fmla="*/ 3 h 80"/>
                <a:gd name="T100" fmla="*/ 5 w 279"/>
                <a:gd name="T101" fmla="*/ 0 h 80"/>
                <a:gd name="T102" fmla="*/ 4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276" y="80"/>
                  </a:moveTo>
                  <a:cubicBezTo>
                    <a:pt x="275" y="80"/>
                    <a:pt x="275" y="80"/>
                    <a:pt x="275" y="80"/>
                  </a:cubicBezTo>
                  <a:cubicBezTo>
                    <a:pt x="274" y="80"/>
                    <a:pt x="274" y="80"/>
                    <a:pt x="274" y="80"/>
                  </a:cubicBezTo>
                  <a:cubicBezTo>
                    <a:pt x="273" y="79"/>
                    <a:pt x="272" y="77"/>
                    <a:pt x="272" y="75"/>
                  </a:cubicBezTo>
                  <a:cubicBezTo>
                    <a:pt x="272" y="74"/>
                    <a:pt x="274" y="73"/>
                    <a:pt x="276" y="73"/>
                  </a:cubicBezTo>
                  <a:cubicBezTo>
                    <a:pt x="276" y="73"/>
                    <a:pt x="276" y="73"/>
                    <a:pt x="276" y="73"/>
                  </a:cubicBezTo>
                  <a:cubicBezTo>
                    <a:pt x="278" y="74"/>
                    <a:pt x="279" y="76"/>
                    <a:pt x="279" y="77"/>
                  </a:cubicBezTo>
                  <a:cubicBezTo>
                    <a:pt x="278" y="79"/>
                    <a:pt x="277" y="80"/>
                    <a:pt x="276" y="80"/>
                  </a:cubicBezTo>
                  <a:close/>
                  <a:moveTo>
                    <a:pt x="253" y="74"/>
                  </a:moveTo>
                  <a:cubicBezTo>
                    <a:pt x="253" y="74"/>
                    <a:pt x="252" y="74"/>
                    <a:pt x="252" y="74"/>
                  </a:cubicBezTo>
                  <a:cubicBezTo>
                    <a:pt x="252" y="73"/>
                    <a:pt x="252" y="73"/>
                    <a:pt x="252" y="73"/>
                  </a:cubicBezTo>
                  <a:cubicBezTo>
                    <a:pt x="250" y="73"/>
                    <a:pt x="249" y="71"/>
                    <a:pt x="249" y="69"/>
                  </a:cubicBezTo>
                  <a:cubicBezTo>
                    <a:pt x="250" y="68"/>
                    <a:pt x="252" y="67"/>
                    <a:pt x="253" y="67"/>
                  </a:cubicBezTo>
                  <a:cubicBezTo>
                    <a:pt x="254" y="67"/>
                    <a:pt x="254" y="67"/>
                    <a:pt x="254" y="67"/>
                  </a:cubicBezTo>
                  <a:cubicBezTo>
                    <a:pt x="256" y="68"/>
                    <a:pt x="257" y="69"/>
                    <a:pt x="256" y="71"/>
                  </a:cubicBezTo>
                  <a:cubicBezTo>
                    <a:pt x="256" y="73"/>
                    <a:pt x="254" y="74"/>
                    <a:pt x="253" y="74"/>
                  </a:cubicBezTo>
                  <a:close/>
                  <a:moveTo>
                    <a:pt x="230" y="68"/>
                  </a:moveTo>
                  <a:cubicBezTo>
                    <a:pt x="230" y="68"/>
                    <a:pt x="230" y="68"/>
                    <a:pt x="229" y="67"/>
                  </a:cubicBezTo>
                  <a:cubicBezTo>
                    <a:pt x="229" y="67"/>
                    <a:pt x="229" y="67"/>
                    <a:pt x="229" y="67"/>
                  </a:cubicBezTo>
                  <a:cubicBezTo>
                    <a:pt x="227" y="67"/>
                    <a:pt x="226" y="65"/>
                    <a:pt x="227" y="63"/>
                  </a:cubicBezTo>
                  <a:cubicBezTo>
                    <a:pt x="227" y="62"/>
                    <a:pt x="229" y="61"/>
                    <a:pt x="231" y="61"/>
                  </a:cubicBezTo>
                  <a:cubicBezTo>
                    <a:pt x="231" y="61"/>
                    <a:pt x="231" y="61"/>
                    <a:pt x="231" y="61"/>
                  </a:cubicBezTo>
                  <a:cubicBezTo>
                    <a:pt x="233" y="62"/>
                    <a:pt x="234" y="63"/>
                    <a:pt x="233" y="65"/>
                  </a:cubicBezTo>
                  <a:cubicBezTo>
                    <a:pt x="233" y="67"/>
                    <a:pt x="232" y="68"/>
                    <a:pt x="230" y="68"/>
                  </a:cubicBezTo>
                  <a:close/>
                  <a:moveTo>
                    <a:pt x="208" y="62"/>
                  </a:moveTo>
                  <a:cubicBezTo>
                    <a:pt x="207" y="62"/>
                    <a:pt x="207" y="61"/>
                    <a:pt x="207" y="61"/>
                  </a:cubicBezTo>
                  <a:cubicBezTo>
                    <a:pt x="206" y="61"/>
                    <a:pt x="206" y="61"/>
                    <a:pt x="206" y="61"/>
                  </a:cubicBezTo>
                  <a:cubicBezTo>
                    <a:pt x="205" y="61"/>
                    <a:pt x="204" y="59"/>
                    <a:pt x="204" y="57"/>
                  </a:cubicBezTo>
                  <a:cubicBezTo>
                    <a:pt x="205" y="56"/>
                    <a:pt x="206" y="54"/>
                    <a:pt x="208" y="55"/>
                  </a:cubicBezTo>
                  <a:cubicBezTo>
                    <a:pt x="209" y="55"/>
                    <a:pt x="209" y="55"/>
                    <a:pt x="209" y="55"/>
                  </a:cubicBezTo>
                  <a:cubicBezTo>
                    <a:pt x="210" y="56"/>
                    <a:pt x="211" y="57"/>
                    <a:pt x="211" y="59"/>
                  </a:cubicBezTo>
                  <a:cubicBezTo>
                    <a:pt x="210" y="61"/>
                    <a:pt x="209" y="62"/>
                    <a:pt x="208" y="62"/>
                  </a:cubicBezTo>
                  <a:close/>
                  <a:moveTo>
                    <a:pt x="185" y="55"/>
                  </a:moveTo>
                  <a:cubicBezTo>
                    <a:pt x="185" y="55"/>
                    <a:pt x="184" y="55"/>
                    <a:pt x="184" y="55"/>
                  </a:cubicBezTo>
                  <a:cubicBezTo>
                    <a:pt x="184" y="55"/>
                    <a:pt x="184" y="55"/>
                    <a:pt x="184" y="55"/>
                  </a:cubicBezTo>
                  <a:cubicBezTo>
                    <a:pt x="182" y="55"/>
                    <a:pt x="181" y="53"/>
                    <a:pt x="182" y="51"/>
                  </a:cubicBezTo>
                  <a:cubicBezTo>
                    <a:pt x="182" y="49"/>
                    <a:pt x="184" y="48"/>
                    <a:pt x="186" y="49"/>
                  </a:cubicBezTo>
                  <a:cubicBezTo>
                    <a:pt x="186" y="49"/>
                    <a:pt x="186" y="49"/>
                    <a:pt x="186" y="49"/>
                  </a:cubicBezTo>
                  <a:cubicBezTo>
                    <a:pt x="188" y="49"/>
                    <a:pt x="189" y="51"/>
                    <a:pt x="188" y="53"/>
                  </a:cubicBezTo>
                  <a:cubicBezTo>
                    <a:pt x="188" y="54"/>
                    <a:pt x="186" y="55"/>
                    <a:pt x="185" y="55"/>
                  </a:cubicBezTo>
                  <a:close/>
                  <a:moveTo>
                    <a:pt x="162" y="49"/>
                  </a:moveTo>
                  <a:cubicBezTo>
                    <a:pt x="162" y="49"/>
                    <a:pt x="162" y="49"/>
                    <a:pt x="162" y="49"/>
                  </a:cubicBezTo>
                  <a:cubicBezTo>
                    <a:pt x="161" y="49"/>
                    <a:pt x="161" y="49"/>
                    <a:pt x="161" y="49"/>
                  </a:cubicBezTo>
                  <a:cubicBezTo>
                    <a:pt x="159" y="49"/>
                    <a:pt x="158" y="47"/>
                    <a:pt x="159" y="45"/>
                  </a:cubicBezTo>
                  <a:cubicBezTo>
                    <a:pt x="159" y="43"/>
                    <a:pt x="161" y="42"/>
                    <a:pt x="163" y="43"/>
                  </a:cubicBezTo>
                  <a:cubicBezTo>
                    <a:pt x="163" y="43"/>
                    <a:pt x="163" y="43"/>
                    <a:pt x="163" y="43"/>
                  </a:cubicBezTo>
                  <a:cubicBezTo>
                    <a:pt x="165" y="43"/>
                    <a:pt x="166" y="45"/>
                    <a:pt x="166" y="47"/>
                  </a:cubicBezTo>
                  <a:cubicBezTo>
                    <a:pt x="165" y="48"/>
                    <a:pt x="164" y="49"/>
                    <a:pt x="162" y="49"/>
                  </a:cubicBezTo>
                  <a:close/>
                  <a:moveTo>
                    <a:pt x="140" y="43"/>
                  </a:moveTo>
                  <a:cubicBezTo>
                    <a:pt x="140" y="43"/>
                    <a:pt x="139" y="43"/>
                    <a:pt x="139" y="43"/>
                  </a:cubicBezTo>
                  <a:cubicBezTo>
                    <a:pt x="139" y="43"/>
                    <a:pt x="139" y="43"/>
                    <a:pt x="139" y="43"/>
                  </a:cubicBezTo>
                  <a:cubicBezTo>
                    <a:pt x="137" y="43"/>
                    <a:pt x="136" y="41"/>
                    <a:pt x="136" y="39"/>
                  </a:cubicBezTo>
                  <a:cubicBezTo>
                    <a:pt x="137" y="37"/>
                    <a:pt x="139" y="36"/>
                    <a:pt x="140" y="37"/>
                  </a:cubicBezTo>
                  <a:cubicBezTo>
                    <a:pt x="141" y="37"/>
                    <a:pt x="141" y="37"/>
                    <a:pt x="141" y="37"/>
                  </a:cubicBezTo>
                  <a:cubicBezTo>
                    <a:pt x="142" y="37"/>
                    <a:pt x="143" y="39"/>
                    <a:pt x="143" y="41"/>
                  </a:cubicBezTo>
                  <a:cubicBezTo>
                    <a:pt x="143" y="42"/>
                    <a:pt x="141" y="43"/>
                    <a:pt x="140" y="43"/>
                  </a:cubicBezTo>
                  <a:close/>
                  <a:moveTo>
                    <a:pt x="117" y="37"/>
                  </a:moveTo>
                  <a:cubicBezTo>
                    <a:pt x="117" y="37"/>
                    <a:pt x="117" y="37"/>
                    <a:pt x="116" y="37"/>
                  </a:cubicBezTo>
                  <a:cubicBezTo>
                    <a:pt x="116" y="37"/>
                    <a:pt x="116" y="37"/>
                    <a:pt x="116" y="37"/>
                  </a:cubicBezTo>
                  <a:cubicBezTo>
                    <a:pt x="114" y="37"/>
                    <a:pt x="113" y="35"/>
                    <a:pt x="114" y="33"/>
                  </a:cubicBezTo>
                  <a:cubicBezTo>
                    <a:pt x="114" y="31"/>
                    <a:pt x="116" y="30"/>
                    <a:pt x="118" y="31"/>
                  </a:cubicBezTo>
                  <a:cubicBezTo>
                    <a:pt x="118" y="31"/>
                    <a:pt x="118" y="31"/>
                    <a:pt x="118" y="31"/>
                  </a:cubicBezTo>
                  <a:cubicBezTo>
                    <a:pt x="120" y="31"/>
                    <a:pt x="121" y="33"/>
                    <a:pt x="120" y="35"/>
                  </a:cubicBezTo>
                  <a:cubicBezTo>
                    <a:pt x="120" y="36"/>
                    <a:pt x="119" y="37"/>
                    <a:pt x="117" y="37"/>
                  </a:cubicBezTo>
                  <a:close/>
                  <a:moveTo>
                    <a:pt x="95" y="31"/>
                  </a:moveTo>
                  <a:cubicBezTo>
                    <a:pt x="94" y="31"/>
                    <a:pt x="94" y="31"/>
                    <a:pt x="94" y="31"/>
                  </a:cubicBezTo>
                  <a:cubicBezTo>
                    <a:pt x="93" y="31"/>
                    <a:pt x="93" y="31"/>
                    <a:pt x="93" y="31"/>
                  </a:cubicBezTo>
                  <a:cubicBezTo>
                    <a:pt x="92" y="31"/>
                    <a:pt x="91" y="29"/>
                    <a:pt x="91" y="27"/>
                  </a:cubicBezTo>
                  <a:cubicBezTo>
                    <a:pt x="92" y="25"/>
                    <a:pt x="93" y="24"/>
                    <a:pt x="95" y="25"/>
                  </a:cubicBezTo>
                  <a:cubicBezTo>
                    <a:pt x="95" y="25"/>
                    <a:pt x="95" y="25"/>
                    <a:pt x="95" y="25"/>
                  </a:cubicBezTo>
                  <a:cubicBezTo>
                    <a:pt x="97" y="25"/>
                    <a:pt x="98" y="27"/>
                    <a:pt x="98" y="29"/>
                  </a:cubicBezTo>
                  <a:cubicBezTo>
                    <a:pt x="97" y="30"/>
                    <a:pt x="96" y="31"/>
                    <a:pt x="95" y="31"/>
                  </a:cubicBezTo>
                  <a:close/>
                  <a:moveTo>
                    <a:pt x="72" y="25"/>
                  </a:moveTo>
                  <a:cubicBezTo>
                    <a:pt x="72" y="25"/>
                    <a:pt x="71" y="25"/>
                    <a:pt x="71" y="25"/>
                  </a:cubicBezTo>
                  <a:cubicBezTo>
                    <a:pt x="71" y="25"/>
                    <a:pt x="71" y="25"/>
                    <a:pt x="71" y="25"/>
                  </a:cubicBezTo>
                  <a:cubicBezTo>
                    <a:pt x="69" y="24"/>
                    <a:pt x="68" y="23"/>
                    <a:pt x="68" y="21"/>
                  </a:cubicBezTo>
                  <a:cubicBezTo>
                    <a:pt x="69" y="19"/>
                    <a:pt x="71" y="18"/>
                    <a:pt x="72" y="19"/>
                  </a:cubicBezTo>
                  <a:cubicBezTo>
                    <a:pt x="73" y="19"/>
                    <a:pt x="73" y="19"/>
                    <a:pt x="73" y="19"/>
                  </a:cubicBezTo>
                  <a:cubicBezTo>
                    <a:pt x="75" y="19"/>
                    <a:pt x="76" y="21"/>
                    <a:pt x="75" y="23"/>
                  </a:cubicBezTo>
                  <a:cubicBezTo>
                    <a:pt x="75" y="24"/>
                    <a:pt x="73" y="25"/>
                    <a:pt x="72" y="25"/>
                  </a:cubicBezTo>
                  <a:close/>
                  <a:moveTo>
                    <a:pt x="49" y="19"/>
                  </a:moveTo>
                  <a:cubicBezTo>
                    <a:pt x="49" y="19"/>
                    <a:pt x="49" y="19"/>
                    <a:pt x="48" y="19"/>
                  </a:cubicBezTo>
                  <a:cubicBezTo>
                    <a:pt x="48" y="19"/>
                    <a:pt x="48" y="19"/>
                    <a:pt x="48" y="19"/>
                  </a:cubicBezTo>
                  <a:cubicBezTo>
                    <a:pt x="46" y="18"/>
                    <a:pt x="45" y="17"/>
                    <a:pt x="46" y="15"/>
                  </a:cubicBezTo>
                  <a:cubicBezTo>
                    <a:pt x="46" y="13"/>
                    <a:pt x="48" y="12"/>
                    <a:pt x="50" y="13"/>
                  </a:cubicBezTo>
                  <a:cubicBezTo>
                    <a:pt x="50" y="13"/>
                    <a:pt x="50" y="13"/>
                    <a:pt x="50" y="13"/>
                  </a:cubicBezTo>
                  <a:cubicBezTo>
                    <a:pt x="52" y="13"/>
                    <a:pt x="53" y="15"/>
                    <a:pt x="52" y="17"/>
                  </a:cubicBezTo>
                  <a:cubicBezTo>
                    <a:pt x="52" y="18"/>
                    <a:pt x="51" y="19"/>
                    <a:pt x="49" y="19"/>
                  </a:cubicBezTo>
                  <a:close/>
                  <a:moveTo>
                    <a:pt x="27" y="13"/>
                  </a:moveTo>
                  <a:cubicBezTo>
                    <a:pt x="26" y="13"/>
                    <a:pt x="26" y="13"/>
                    <a:pt x="26" y="13"/>
                  </a:cubicBezTo>
                  <a:cubicBezTo>
                    <a:pt x="26" y="13"/>
                    <a:pt x="26" y="13"/>
                    <a:pt x="26" y="13"/>
                  </a:cubicBezTo>
                  <a:cubicBezTo>
                    <a:pt x="24" y="12"/>
                    <a:pt x="23" y="11"/>
                    <a:pt x="23" y="9"/>
                  </a:cubicBezTo>
                  <a:cubicBezTo>
                    <a:pt x="24" y="7"/>
                    <a:pt x="25" y="6"/>
                    <a:pt x="27" y="6"/>
                  </a:cubicBezTo>
                  <a:cubicBezTo>
                    <a:pt x="28" y="7"/>
                    <a:pt x="28" y="7"/>
                    <a:pt x="28" y="7"/>
                  </a:cubicBezTo>
                  <a:cubicBezTo>
                    <a:pt x="29" y="7"/>
                    <a:pt x="30" y="9"/>
                    <a:pt x="30" y="11"/>
                  </a:cubicBezTo>
                  <a:cubicBezTo>
                    <a:pt x="29" y="12"/>
                    <a:pt x="28" y="13"/>
                    <a:pt x="27" y="13"/>
                  </a:cubicBezTo>
                  <a:close/>
                  <a:moveTo>
                    <a:pt x="4" y="7"/>
                  </a:moveTo>
                  <a:cubicBezTo>
                    <a:pt x="4" y="7"/>
                    <a:pt x="3" y="7"/>
                    <a:pt x="3" y="7"/>
                  </a:cubicBezTo>
                  <a:cubicBezTo>
                    <a:pt x="3" y="7"/>
                    <a:pt x="3" y="7"/>
                    <a:pt x="3" y="7"/>
                  </a:cubicBezTo>
                  <a:cubicBezTo>
                    <a:pt x="1" y="6"/>
                    <a:pt x="0" y="4"/>
                    <a:pt x="1" y="3"/>
                  </a:cubicBezTo>
                  <a:cubicBezTo>
                    <a:pt x="1" y="1"/>
                    <a:pt x="3" y="0"/>
                    <a:pt x="5" y="0"/>
                  </a:cubicBezTo>
                  <a:cubicBezTo>
                    <a:pt x="5" y="0"/>
                    <a:pt x="5" y="0"/>
                    <a:pt x="5" y="0"/>
                  </a:cubicBezTo>
                  <a:cubicBezTo>
                    <a:pt x="7" y="1"/>
                    <a:pt x="8" y="3"/>
                    <a:pt x="7" y="5"/>
                  </a:cubicBezTo>
                  <a:cubicBezTo>
                    <a:pt x="7" y="6"/>
                    <a:pt x="6"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61" name="Freeform 108">
              <a:extLst>
                <a:ext uri="{FF2B5EF4-FFF2-40B4-BE49-F238E27FC236}">
                  <a16:creationId xmlns:a16="http://schemas.microsoft.com/office/drawing/2014/main" id="{A2AA73E3-4DD0-7BCF-A0C4-487E45F32168}"/>
                </a:ext>
                <a:ext uri="{C183D7F6-B498-43B3-948B-1728B52AA6E4}">
                  <adec:decorative xmlns:adec="http://schemas.microsoft.com/office/drawing/2017/decorative" val="1"/>
                </a:ext>
              </a:extLst>
            </p:cNvPr>
            <p:cNvSpPr>
              <a:spLocks/>
            </p:cNvSpPr>
            <p:nvPr/>
          </p:nvSpPr>
          <p:spPr bwMode="auto">
            <a:xfrm>
              <a:off x="5432692" y="5892729"/>
              <a:ext cx="4955" cy="4906"/>
            </a:xfrm>
            <a:custGeom>
              <a:avLst/>
              <a:gdLst>
                <a:gd name="T0" fmla="*/ 3 w 7"/>
                <a:gd name="T1" fmla="*/ 7 h 7"/>
                <a:gd name="T2" fmla="*/ 3 w 7"/>
                <a:gd name="T3" fmla="*/ 7 h 7"/>
                <a:gd name="T4" fmla="*/ 2 w 7"/>
                <a:gd name="T5" fmla="*/ 7 h 7"/>
                <a:gd name="T6" fmla="*/ 0 w 7"/>
                <a:gd name="T7" fmla="*/ 3 h 7"/>
                <a:gd name="T8" fmla="*/ 4 w 7"/>
                <a:gd name="T9" fmla="*/ 0 h 7"/>
                <a:gd name="T10" fmla="*/ 7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3" y="7"/>
                  </a:cubicBezTo>
                  <a:cubicBezTo>
                    <a:pt x="2" y="7"/>
                    <a:pt x="2" y="7"/>
                    <a:pt x="2" y="7"/>
                  </a:cubicBezTo>
                  <a:cubicBezTo>
                    <a:pt x="1" y="6"/>
                    <a:pt x="0" y="4"/>
                    <a:pt x="0" y="3"/>
                  </a:cubicBezTo>
                  <a:cubicBezTo>
                    <a:pt x="1" y="1"/>
                    <a:pt x="2" y="0"/>
                    <a:pt x="4" y="0"/>
                  </a:cubicBezTo>
                  <a:cubicBezTo>
                    <a:pt x="6" y="1"/>
                    <a:pt x="7" y="3"/>
                    <a:pt x="7" y="4"/>
                  </a:cubicBezTo>
                  <a:cubicBezTo>
                    <a:pt x="6" y="6"/>
                    <a:pt x="5"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62" name="Freeform 109">
              <a:extLst>
                <a:ext uri="{FF2B5EF4-FFF2-40B4-BE49-F238E27FC236}">
                  <a16:creationId xmlns:a16="http://schemas.microsoft.com/office/drawing/2014/main" id="{19EEE9E8-212F-B3DD-FF7B-8158D9778CCA}"/>
                </a:ext>
                <a:ext uri="{C183D7F6-B498-43B3-948B-1728B52AA6E4}">
                  <adec:decorative xmlns:adec="http://schemas.microsoft.com/office/drawing/2017/decorative" val="1"/>
                </a:ext>
              </a:extLst>
            </p:cNvPr>
            <p:cNvSpPr>
              <a:spLocks/>
            </p:cNvSpPr>
            <p:nvPr/>
          </p:nvSpPr>
          <p:spPr bwMode="auto">
            <a:xfrm>
              <a:off x="5572678" y="5811777"/>
              <a:ext cx="6194" cy="4906"/>
            </a:xfrm>
            <a:custGeom>
              <a:avLst/>
              <a:gdLst>
                <a:gd name="T0" fmla="*/ 4 w 8"/>
                <a:gd name="T1" fmla="*/ 7 h 7"/>
                <a:gd name="T2" fmla="*/ 3 w 8"/>
                <a:gd name="T3" fmla="*/ 7 h 7"/>
                <a:gd name="T4" fmla="*/ 1 w 8"/>
                <a:gd name="T5" fmla="*/ 3 h 7"/>
                <a:gd name="T6" fmla="*/ 5 w 8"/>
                <a:gd name="T7" fmla="*/ 1 h 7"/>
                <a:gd name="T8" fmla="*/ 7 w 8"/>
                <a:gd name="T9" fmla="*/ 5 h 7"/>
                <a:gd name="T10" fmla="*/ 7 w 8"/>
                <a:gd name="T11" fmla="*/ 5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1" y="6"/>
                    <a:pt x="0" y="5"/>
                    <a:pt x="1" y="3"/>
                  </a:cubicBezTo>
                  <a:cubicBezTo>
                    <a:pt x="1" y="1"/>
                    <a:pt x="3" y="0"/>
                    <a:pt x="5" y="1"/>
                  </a:cubicBezTo>
                  <a:cubicBezTo>
                    <a:pt x="7" y="1"/>
                    <a:pt x="8" y="3"/>
                    <a:pt x="7" y="5"/>
                  </a:cubicBezTo>
                  <a:cubicBezTo>
                    <a:pt x="7" y="5"/>
                    <a:pt x="7" y="5"/>
                    <a:pt x="7" y="5"/>
                  </a:cubicBezTo>
                  <a:cubicBezTo>
                    <a:pt x="7" y="6"/>
                    <a:pt x="5"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63" name="Freeform 110">
              <a:extLst>
                <a:ext uri="{FF2B5EF4-FFF2-40B4-BE49-F238E27FC236}">
                  <a16:creationId xmlns:a16="http://schemas.microsoft.com/office/drawing/2014/main" id="{7BAD8432-2CF3-C310-43B1-49F384443CDB}"/>
                </a:ext>
                <a:ext uri="{C183D7F6-B498-43B3-948B-1728B52AA6E4}">
                  <adec:decorative xmlns:adec="http://schemas.microsoft.com/office/drawing/2017/decorative" val="1"/>
                </a:ext>
              </a:extLst>
            </p:cNvPr>
            <p:cNvSpPr>
              <a:spLocks noEditPoints="1"/>
            </p:cNvSpPr>
            <p:nvPr/>
          </p:nvSpPr>
          <p:spPr bwMode="auto">
            <a:xfrm>
              <a:off x="5518170" y="5826496"/>
              <a:ext cx="56985" cy="195021"/>
            </a:xfrm>
            <a:custGeom>
              <a:avLst/>
              <a:gdLst>
                <a:gd name="T0" fmla="*/ 2 w 80"/>
                <a:gd name="T1" fmla="*/ 279 h 279"/>
                <a:gd name="T2" fmla="*/ 0 w 80"/>
                <a:gd name="T3" fmla="*/ 275 h 279"/>
                <a:gd name="T4" fmla="*/ 6 w 80"/>
                <a:gd name="T5" fmla="*/ 276 h 279"/>
                <a:gd name="T6" fmla="*/ 3 w 80"/>
                <a:gd name="T7" fmla="*/ 279 h 279"/>
                <a:gd name="T8" fmla="*/ 8 w 80"/>
                <a:gd name="T9" fmla="*/ 256 h 279"/>
                <a:gd name="T10" fmla="*/ 6 w 80"/>
                <a:gd name="T11" fmla="*/ 252 h 279"/>
                <a:gd name="T12" fmla="*/ 13 w 80"/>
                <a:gd name="T13" fmla="*/ 254 h 279"/>
                <a:gd name="T14" fmla="*/ 9 w 80"/>
                <a:gd name="T15" fmla="*/ 257 h 279"/>
                <a:gd name="T16" fmla="*/ 14 w 80"/>
                <a:gd name="T17" fmla="*/ 234 h 279"/>
                <a:gd name="T18" fmla="*/ 12 w 80"/>
                <a:gd name="T19" fmla="*/ 229 h 279"/>
                <a:gd name="T20" fmla="*/ 19 w 80"/>
                <a:gd name="T21" fmla="*/ 231 h 279"/>
                <a:gd name="T22" fmla="*/ 15 w 80"/>
                <a:gd name="T23" fmla="*/ 234 h 279"/>
                <a:gd name="T24" fmla="*/ 21 w 80"/>
                <a:gd name="T25" fmla="*/ 211 h 279"/>
                <a:gd name="T26" fmla="*/ 18 w 80"/>
                <a:gd name="T27" fmla="*/ 207 h 279"/>
                <a:gd name="T28" fmla="*/ 25 w 80"/>
                <a:gd name="T29" fmla="*/ 209 h 279"/>
                <a:gd name="T30" fmla="*/ 21 w 80"/>
                <a:gd name="T31" fmla="*/ 211 h 279"/>
                <a:gd name="T32" fmla="*/ 27 w 80"/>
                <a:gd name="T33" fmla="*/ 189 h 279"/>
                <a:gd name="T34" fmla="*/ 24 w 80"/>
                <a:gd name="T35" fmla="*/ 184 h 279"/>
                <a:gd name="T36" fmla="*/ 31 w 80"/>
                <a:gd name="T37" fmla="*/ 186 h 279"/>
                <a:gd name="T38" fmla="*/ 27 w 80"/>
                <a:gd name="T39" fmla="*/ 189 h 279"/>
                <a:gd name="T40" fmla="*/ 33 w 80"/>
                <a:gd name="T41" fmla="*/ 166 h 279"/>
                <a:gd name="T42" fmla="*/ 30 w 80"/>
                <a:gd name="T43" fmla="*/ 162 h 279"/>
                <a:gd name="T44" fmla="*/ 37 w 80"/>
                <a:gd name="T45" fmla="*/ 163 h 279"/>
                <a:gd name="T46" fmla="*/ 34 w 80"/>
                <a:gd name="T47" fmla="*/ 166 h 279"/>
                <a:gd name="T48" fmla="*/ 39 w 80"/>
                <a:gd name="T49" fmla="*/ 143 h 279"/>
                <a:gd name="T50" fmla="*/ 36 w 80"/>
                <a:gd name="T51" fmla="*/ 139 h 279"/>
                <a:gd name="T52" fmla="*/ 43 w 80"/>
                <a:gd name="T53" fmla="*/ 141 h 279"/>
                <a:gd name="T54" fmla="*/ 40 w 80"/>
                <a:gd name="T55" fmla="*/ 143 h 279"/>
                <a:gd name="T56" fmla="*/ 45 w 80"/>
                <a:gd name="T57" fmla="*/ 121 h 279"/>
                <a:gd name="T58" fmla="*/ 43 w 80"/>
                <a:gd name="T59" fmla="*/ 116 h 279"/>
                <a:gd name="T60" fmla="*/ 49 w 80"/>
                <a:gd name="T61" fmla="*/ 118 h 279"/>
                <a:gd name="T62" fmla="*/ 46 w 80"/>
                <a:gd name="T63" fmla="*/ 121 h 279"/>
                <a:gd name="T64" fmla="*/ 51 w 80"/>
                <a:gd name="T65" fmla="*/ 98 h 279"/>
                <a:gd name="T66" fmla="*/ 49 w 80"/>
                <a:gd name="T67" fmla="*/ 94 h 279"/>
                <a:gd name="T68" fmla="*/ 55 w 80"/>
                <a:gd name="T69" fmla="*/ 95 h 279"/>
                <a:gd name="T70" fmla="*/ 52 w 80"/>
                <a:gd name="T71" fmla="*/ 98 h 279"/>
                <a:gd name="T72" fmla="*/ 57 w 80"/>
                <a:gd name="T73" fmla="*/ 75 h 279"/>
                <a:gd name="T74" fmla="*/ 55 w 80"/>
                <a:gd name="T75" fmla="*/ 71 h 279"/>
                <a:gd name="T76" fmla="*/ 61 w 80"/>
                <a:gd name="T77" fmla="*/ 73 h 279"/>
                <a:gd name="T78" fmla="*/ 58 w 80"/>
                <a:gd name="T79" fmla="*/ 76 h 279"/>
                <a:gd name="T80" fmla="*/ 63 w 80"/>
                <a:gd name="T81" fmla="*/ 53 h 279"/>
                <a:gd name="T82" fmla="*/ 61 w 80"/>
                <a:gd name="T83" fmla="*/ 48 h 279"/>
                <a:gd name="T84" fmla="*/ 67 w 80"/>
                <a:gd name="T85" fmla="*/ 50 h 279"/>
                <a:gd name="T86" fmla="*/ 64 w 80"/>
                <a:gd name="T87" fmla="*/ 53 h 279"/>
                <a:gd name="T88" fmla="*/ 69 w 80"/>
                <a:gd name="T89" fmla="*/ 30 h 279"/>
                <a:gd name="T90" fmla="*/ 67 w 80"/>
                <a:gd name="T91" fmla="*/ 26 h 279"/>
                <a:gd name="T92" fmla="*/ 73 w 80"/>
                <a:gd name="T93" fmla="*/ 28 h 279"/>
                <a:gd name="T94" fmla="*/ 70 w 80"/>
                <a:gd name="T95" fmla="*/ 30 h 279"/>
                <a:gd name="T96" fmla="*/ 75 w 80"/>
                <a:gd name="T97" fmla="*/ 8 h 279"/>
                <a:gd name="T98" fmla="*/ 73 w 80"/>
                <a:gd name="T99" fmla="*/ 3 h 279"/>
                <a:gd name="T100" fmla="*/ 79 w 80"/>
                <a:gd name="T101" fmla="*/ 5 h 279"/>
                <a:gd name="T102" fmla="*/ 76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3" y="279"/>
                  </a:moveTo>
                  <a:cubicBezTo>
                    <a:pt x="3" y="279"/>
                    <a:pt x="3" y="279"/>
                    <a:pt x="2" y="279"/>
                  </a:cubicBezTo>
                  <a:cubicBezTo>
                    <a:pt x="1" y="279"/>
                    <a:pt x="0" y="277"/>
                    <a:pt x="0" y="275"/>
                  </a:cubicBezTo>
                  <a:cubicBezTo>
                    <a:pt x="0" y="275"/>
                    <a:pt x="0" y="275"/>
                    <a:pt x="0" y="275"/>
                  </a:cubicBezTo>
                  <a:cubicBezTo>
                    <a:pt x="1" y="273"/>
                    <a:pt x="2" y="272"/>
                    <a:pt x="4" y="272"/>
                  </a:cubicBezTo>
                  <a:cubicBezTo>
                    <a:pt x="6" y="273"/>
                    <a:pt x="7" y="275"/>
                    <a:pt x="6" y="276"/>
                  </a:cubicBezTo>
                  <a:cubicBezTo>
                    <a:pt x="6" y="277"/>
                    <a:pt x="6" y="277"/>
                    <a:pt x="6" y="277"/>
                  </a:cubicBezTo>
                  <a:cubicBezTo>
                    <a:pt x="6" y="278"/>
                    <a:pt x="5" y="279"/>
                    <a:pt x="3" y="279"/>
                  </a:cubicBezTo>
                  <a:close/>
                  <a:moveTo>
                    <a:pt x="9" y="257"/>
                  </a:moveTo>
                  <a:cubicBezTo>
                    <a:pt x="9" y="257"/>
                    <a:pt x="9" y="257"/>
                    <a:pt x="8" y="256"/>
                  </a:cubicBezTo>
                  <a:cubicBezTo>
                    <a:pt x="7" y="256"/>
                    <a:pt x="6" y="254"/>
                    <a:pt x="6" y="252"/>
                  </a:cubicBezTo>
                  <a:cubicBezTo>
                    <a:pt x="6" y="252"/>
                    <a:pt x="6" y="252"/>
                    <a:pt x="6" y="252"/>
                  </a:cubicBezTo>
                  <a:cubicBezTo>
                    <a:pt x="7" y="250"/>
                    <a:pt x="8" y="249"/>
                    <a:pt x="10" y="250"/>
                  </a:cubicBezTo>
                  <a:cubicBezTo>
                    <a:pt x="12" y="250"/>
                    <a:pt x="13" y="252"/>
                    <a:pt x="13" y="254"/>
                  </a:cubicBezTo>
                  <a:cubicBezTo>
                    <a:pt x="12" y="254"/>
                    <a:pt x="12" y="254"/>
                    <a:pt x="12" y="254"/>
                  </a:cubicBezTo>
                  <a:cubicBezTo>
                    <a:pt x="12" y="256"/>
                    <a:pt x="11" y="257"/>
                    <a:pt x="9" y="257"/>
                  </a:cubicBezTo>
                  <a:close/>
                  <a:moveTo>
                    <a:pt x="15" y="234"/>
                  </a:moveTo>
                  <a:cubicBezTo>
                    <a:pt x="15" y="234"/>
                    <a:pt x="15" y="234"/>
                    <a:pt x="14" y="234"/>
                  </a:cubicBezTo>
                  <a:cubicBezTo>
                    <a:pt x="13" y="233"/>
                    <a:pt x="12" y="232"/>
                    <a:pt x="12" y="230"/>
                  </a:cubicBezTo>
                  <a:cubicBezTo>
                    <a:pt x="12" y="229"/>
                    <a:pt x="12" y="229"/>
                    <a:pt x="12" y="229"/>
                  </a:cubicBezTo>
                  <a:cubicBezTo>
                    <a:pt x="13" y="228"/>
                    <a:pt x="15" y="227"/>
                    <a:pt x="16" y="227"/>
                  </a:cubicBezTo>
                  <a:cubicBezTo>
                    <a:pt x="18" y="228"/>
                    <a:pt x="19" y="229"/>
                    <a:pt x="19" y="231"/>
                  </a:cubicBezTo>
                  <a:cubicBezTo>
                    <a:pt x="19" y="232"/>
                    <a:pt x="19" y="232"/>
                    <a:pt x="19" y="232"/>
                  </a:cubicBezTo>
                  <a:cubicBezTo>
                    <a:pt x="18" y="233"/>
                    <a:pt x="17" y="234"/>
                    <a:pt x="15" y="234"/>
                  </a:cubicBezTo>
                  <a:close/>
                  <a:moveTo>
                    <a:pt x="21" y="211"/>
                  </a:moveTo>
                  <a:cubicBezTo>
                    <a:pt x="21" y="211"/>
                    <a:pt x="21" y="211"/>
                    <a:pt x="21" y="211"/>
                  </a:cubicBezTo>
                  <a:cubicBezTo>
                    <a:pt x="19" y="211"/>
                    <a:pt x="18" y="209"/>
                    <a:pt x="18" y="207"/>
                  </a:cubicBezTo>
                  <a:cubicBezTo>
                    <a:pt x="18" y="207"/>
                    <a:pt x="18" y="207"/>
                    <a:pt x="18" y="207"/>
                  </a:cubicBezTo>
                  <a:cubicBezTo>
                    <a:pt x="19" y="205"/>
                    <a:pt x="21" y="204"/>
                    <a:pt x="22" y="205"/>
                  </a:cubicBezTo>
                  <a:cubicBezTo>
                    <a:pt x="24" y="205"/>
                    <a:pt x="25" y="207"/>
                    <a:pt x="25" y="209"/>
                  </a:cubicBezTo>
                  <a:cubicBezTo>
                    <a:pt x="25" y="209"/>
                    <a:pt x="25" y="209"/>
                    <a:pt x="25" y="209"/>
                  </a:cubicBezTo>
                  <a:cubicBezTo>
                    <a:pt x="24" y="210"/>
                    <a:pt x="23" y="211"/>
                    <a:pt x="21" y="211"/>
                  </a:cubicBezTo>
                  <a:close/>
                  <a:moveTo>
                    <a:pt x="27" y="189"/>
                  </a:moveTo>
                  <a:cubicBezTo>
                    <a:pt x="27" y="189"/>
                    <a:pt x="27" y="189"/>
                    <a:pt x="27" y="189"/>
                  </a:cubicBezTo>
                  <a:cubicBezTo>
                    <a:pt x="25" y="188"/>
                    <a:pt x="24" y="186"/>
                    <a:pt x="24" y="185"/>
                  </a:cubicBezTo>
                  <a:cubicBezTo>
                    <a:pt x="24" y="184"/>
                    <a:pt x="24" y="184"/>
                    <a:pt x="24" y="184"/>
                  </a:cubicBezTo>
                  <a:cubicBezTo>
                    <a:pt x="25" y="182"/>
                    <a:pt x="27" y="181"/>
                    <a:pt x="28" y="182"/>
                  </a:cubicBezTo>
                  <a:cubicBezTo>
                    <a:pt x="30" y="182"/>
                    <a:pt x="31" y="184"/>
                    <a:pt x="31" y="186"/>
                  </a:cubicBezTo>
                  <a:cubicBezTo>
                    <a:pt x="31" y="186"/>
                    <a:pt x="31" y="186"/>
                    <a:pt x="31" y="186"/>
                  </a:cubicBezTo>
                  <a:cubicBezTo>
                    <a:pt x="30" y="188"/>
                    <a:pt x="29" y="189"/>
                    <a:pt x="27" y="189"/>
                  </a:cubicBezTo>
                  <a:close/>
                  <a:moveTo>
                    <a:pt x="34" y="166"/>
                  </a:moveTo>
                  <a:cubicBezTo>
                    <a:pt x="33" y="166"/>
                    <a:pt x="33" y="166"/>
                    <a:pt x="33" y="166"/>
                  </a:cubicBezTo>
                  <a:cubicBezTo>
                    <a:pt x="31" y="165"/>
                    <a:pt x="30" y="164"/>
                    <a:pt x="30" y="162"/>
                  </a:cubicBezTo>
                  <a:cubicBezTo>
                    <a:pt x="30" y="162"/>
                    <a:pt x="30" y="162"/>
                    <a:pt x="30" y="162"/>
                  </a:cubicBezTo>
                  <a:cubicBezTo>
                    <a:pt x="31" y="160"/>
                    <a:pt x="33" y="159"/>
                    <a:pt x="34" y="159"/>
                  </a:cubicBezTo>
                  <a:cubicBezTo>
                    <a:pt x="36" y="160"/>
                    <a:pt x="37" y="162"/>
                    <a:pt x="37" y="163"/>
                  </a:cubicBezTo>
                  <a:cubicBezTo>
                    <a:pt x="37" y="164"/>
                    <a:pt x="37" y="164"/>
                    <a:pt x="37" y="164"/>
                  </a:cubicBezTo>
                  <a:cubicBezTo>
                    <a:pt x="36" y="165"/>
                    <a:pt x="35" y="166"/>
                    <a:pt x="34" y="166"/>
                  </a:cubicBezTo>
                  <a:close/>
                  <a:moveTo>
                    <a:pt x="40" y="143"/>
                  </a:moveTo>
                  <a:cubicBezTo>
                    <a:pt x="39" y="143"/>
                    <a:pt x="39" y="143"/>
                    <a:pt x="39" y="143"/>
                  </a:cubicBezTo>
                  <a:cubicBezTo>
                    <a:pt x="37" y="143"/>
                    <a:pt x="36" y="141"/>
                    <a:pt x="36" y="139"/>
                  </a:cubicBezTo>
                  <a:cubicBezTo>
                    <a:pt x="36" y="139"/>
                    <a:pt x="36" y="139"/>
                    <a:pt x="36" y="139"/>
                  </a:cubicBezTo>
                  <a:cubicBezTo>
                    <a:pt x="37" y="137"/>
                    <a:pt x="39" y="136"/>
                    <a:pt x="41" y="137"/>
                  </a:cubicBezTo>
                  <a:cubicBezTo>
                    <a:pt x="42" y="137"/>
                    <a:pt x="43" y="139"/>
                    <a:pt x="43" y="141"/>
                  </a:cubicBezTo>
                  <a:cubicBezTo>
                    <a:pt x="43" y="141"/>
                    <a:pt x="43" y="141"/>
                    <a:pt x="43" y="141"/>
                  </a:cubicBezTo>
                  <a:cubicBezTo>
                    <a:pt x="42" y="142"/>
                    <a:pt x="41" y="143"/>
                    <a:pt x="40" y="143"/>
                  </a:cubicBezTo>
                  <a:close/>
                  <a:moveTo>
                    <a:pt x="46" y="121"/>
                  </a:moveTo>
                  <a:cubicBezTo>
                    <a:pt x="45" y="121"/>
                    <a:pt x="45" y="121"/>
                    <a:pt x="45" y="121"/>
                  </a:cubicBezTo>
                  <a:cubicBezTo>
                    <a:pt x="43" y="120"/>
                    <a:pt x="42" y="118"/>
                    <a:pt x="42" y="117"/>
                  </a:cubicBezTo>
                  <a:cubicBezTo>
                    <a:pt x="43" y="116"/>
                    <a:pt x="43" y="116"/>
                    <a:pt x="43" y="116"/>
                  </a:cubicBezTo>
                  <a:cubicBezTo>
                    <a:pt x="43" y="115"/>
                    <a:pt x="45" y="114"/>
                    <a:pt x="47" y="114"/>
                  </a:cubicBezTo>
                  <a:cubicBezTo>
                    <a:pt x="48" y="115"/>
                    <a:pt x="49" y="116"/>
                    <a:pt x="49" y="118"/>
                  </a:cubicBezTo>
                  <a:cubicBezTo>
                    <a:pt x="49" y="118"/>
                    <a:pt x="49" y="118"/>
                    <a:pt x="49" y="118"/>
                  </a:cubicBezTo>
                  <a:cubicBezTo>
                    <a:pt x="48" y="120"/>
                    <a:pt x="47" y="121"/>
                    <a:pt x="46" y="121"/>
                  </a:cubicBezTo>
                  <a:close/>
                  <a:moveTo>
                    <a:pt x="52" y="98"/>
                  </a:moveTo>
                  <a:cubicBezTo>
                    <a:pt x="51" y="98"/>
                    <a:pt x="51" y="98"/>
                    <a:pt x="51" y="98"/>
                  </a:cubicBezTo>
                  <a:cubicBezTo>
                    <a:pt x="49" y="98"/>
                    <a:pt x="48" y="96"/>
                    <a:pt x="49" y="94"/>
                  </a:cubicBezTo>
                  <a:cubicBezTo>
                    <a:pt x="49" y="94"/>
                    <a:pt x="49" y="94"/>
                    <a:pt x="49" y="94"/>
                  </a:cubicBezTo>
                  <a:cubicBezTo>
                    <a:pt x="49" y="92"/>
                    <a:pt x="51" y="91"/>
                    <a:pt x="53" y="91"/>
                  </a:cubicBezTo>
                  <a:cubicBezTo>
                    <a:pt x="54" y="92"/>
                    <a:pt x="55" y="94"/>
                    <a:pt x="55" y="95"/>
                  </a:cubicBezTo>
                  <a:cubicBezTo>
                    <a:pt x="55" y="96"/>
                    <a:pt x="55" y="96"/>
                    <a:pt x="55" y="96"/>
                  </a:cubicBezTo>
                  <a:cubicBezTo>
                    <a:pt x="54" y="97"/>
                    <a:pt x="53" y="98"/>
                    <a:pt x="52" y="98"/>
                  </a:cubicBezTo>
                  <a:close/>
                  <a:moveTo>
                    <a:pt x="58" y="76"/>
                  </a:moveTo>
                  <a:cubicBezTo>
                    <a:pt x="57" y="76"/>
                    <a:pt x="57" y="76"/>
                    <a:pt x="57" y="75"/>
                  </a:cubicBezTo>
                  <a:cubicBezTo>
                    <a:pt x="55" y="75"/>
                    <a:pt x="54" y="73"/>
                    <a:pt x="55" y="71"/>
                  </a:cubicBezTo>
                  <a:cubicBezTo>
                    <a:pt x="55" y="71"/>
                    <a:pt x="55" y="71"/>
                    <a:pt x="55" y="71"/>
                  </a:cubicBezTo>
                  <a:cubicBezTo>
                    <a:pt x="55" y="69"/>
                    <a:pt x="57" y="68"/>
                    <a:pt x="59" y="69"/>
                  </a:cubicBezTo>
                  <a:cubicBezTo>
                    <a:pt x="60" y="69"/>
                    <a:pt x="62" y="71"/>
                    <a:pt x="61" y="73"/>
                  </a:cubicBezTo>
                  <a:cubicBezTo>
                    <a:pt x="61" y="73"/>
                    <a:pt x="61" y="73"/>
                    <a:pt x="61" y="73"/>
                  </a:cubicBezTo>
                  <a:cubicBezTo>
                    <a:pt x="61" y="75"/>
                    <a:pt x="59" y="76"/>
                    <a:pt x="58" y="76"/>
                  </a:cubicBezTo>
                  <a:close/>
                  <a:moveTo>
                    <a:pt x="64" y="53"/>
                  </a:moveTo>
                  <a:cubicBezTo>
                    <a:pt x="64" y="53"/>
                    <a:pt x="63" y="53"/>
                    <a:pt x="63" y="53"/>
                  </a:cubicBezTo>
                  <a:cubicBezTo>
                    <a:pt x="61" y="52"/>
                    <a:pt x="60" y="51"/>
                    <a:pt x="61" y="49"/>
                  </a:cubicBezTo>
                  <a:cubicBezTo>
                    <a:pt x="61" y="48"/>
                    <a:pt x="61" y="48"/>
                    <a:pt x="61" y="48"/>
                  </a:cubicBezTo>
                  <a:cubicBezTo>
                    <a:pt x="61" y="47"/>
                    <a:pt x="63" y="46"/>
                    <a:pt x="65" y="46"/>
                  </a:cubicBezTo>
                  <a:cubicBezTo>
                    <a:pt x="67" y="47"/>
                    <a:pt x="68" y="48"/>
                    <a:pt x="67" y="50"/>
                  </a:cubicBezTo>
                  <a:cubicBezTo>
                    <a:pt x="67" y="51"/>
                    <a:pt x="67" y="51"/>
                    <a:pt x="67" y="51"/>
                  </a:cubicBezTo>
                  <a:cubicBezTo>
                    <a:pt x="67" y="52"/>
                    <a:pt x="65" y="53"/>
                    <a:pt x="64" y="53"/>
                  </a:cubicBezTo>
                  <a:close/>
                  <a:moveTo>
                    <a:pt x="70" y="30"/>
                  </a:moveTo>
                  <a:cubicBezTo>
                    <a:pt x="70" y="30"/>
                    <a:pt x="69" y="30"/>
                    <a:pt x="69" y="30"/>
                  </a:cubicBezTo>
                  <a:cubicBezTo>
                    <a:pt x="67" y="30"/>
                    <a:pt x="66" y="28"/>
                    <a:pt x="67" y="26"/>
                  </a:cubicBezTo>
                  <a:cubicBezTo>
                    <a:pt x="67" y="26"/>
                    <a:pt x="67" y="26"/>
                    <a:pt x="67" y="26"/>
                  </a:cubicBezTo>
                  <a:cubicBezTo>
                    <a:pt x="67" y="24"/>
                    <a:pt x="69" y="23"/>
                    <a:pt x="71" y="24"/>
                  </a:cubicBezTo>
                  <a:cubicBezTo>
                    <a:pt x="73" y="24"/>
                    <a:pt x="74" y="26"/>
                    <a:pt x="73" y="28"/>
                  </a:cubicBezTo>
                  <a:cubicBezTo>
                    <a:pt x="73" y="28"/>
                    <a:pt x="73" y="28"/>
                    <a:pt x="73" y="28"/>
                  </a:cubicBezTo>
                  <a:cubicBezTo>
                    <a:pt x="73" y="29"/>
                    <a:pt x="71" y="30"/>
                    <a:pt x="70" y="30"/>
                  </a:cubicBezTo>
                  <a:close/>
                  <a:moveTo>
                    <a:pt x="76" y="8"/>
                  </a:moveTo>
                  <a:cubicBezTo>
                    <a:pt x="76" y="8"/>
                    <a:pt x="75" y="8"/>
                    <a:pt x="75" y="8"/>
                  </a:cubicBezTo>
                  <a:cubicBezTo>
                    <a:pt x="73" y="7"/>
                    <a:pt x="72" y="5"/>
                    <a:pt x="73" y="4"/>
                  </a:cubicBezTo>
                  <a:cubicBezTo>
                    <a:pt x="73" y="3"/>
                    <a:pt x="73" y="3"/>
                    <a:pt x="73" y="3"/>
                  </a:cubicBezTo>
                  <a:cubicBezTo>
                    <a:pt x="73" y="1"/>
                    <a:pt x="75" y="0"/>
                    <a:pt x="77" y="1"/>
                  </a:cubicBezTo>
                  <a:cubicBezTo>
                    <a:pt x="79" y="1"/>
                    <a:pt x="80" y="3"/>
                    <a:pt x="79" y="5"/>
                  </a:cubicBezTo>
                  <a:cubicBezTo>
                    <a:pt x="79" y="5"/>
                    <a:pt x="79" y="5"/>
                    <a:pt x="79" y="5"/>
                  </a:cubicBezTo>
                  <a:cubicBezTo>
                    <a:pt x="79" y="7"/>
                    <a:pt x="77" y="8"/>
                    <a:pt x="76" y="8"/>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66" name="Freeform 111">
              <a:extLst>
                <a:ext uri="{FF2B5EF4-FFF2-40B4-BE49-F238E27FC236}">
                  <a16:creationId xmlns:a16="http://schemas.microsoft.com/office/drawing/2014/main" id="{9C11C715-E0FF-B09D-8E5F-FCE6C0A51529}"/>
                </a:ext>
                <a:ext uri="{C183D7F6-B498-43B3-948B-1728B52AA6E4}">
                  <adec:decorative xmlns:adec="http://schemas.microsoft.com/office/drawing/2017/decorative" val="1"/>
                </a:ext>
              </a:extLst>
            </p:cNvPr>
            <p:cNvSpPr>
              <a:spLocks/>
            </p:cNvSpPr>
            <p:nvPr/>
          </p:nvSpPr>
          <p:spPr bwMode="auto">
            <a:xfrm>
              <a:off x="5514454" y="6032555"/>
              <a:ext cx="4955" cy="4906"/>
            </a:xfrm>
            <a:custGeom>
              <a:avLst/>
              <a:gdLst>
                <a:gd name="T0" fmla="*/ 3 w 7"/>
                <a:gd name="T1" fmla="*/ 7 h 7"/>
                <a:gd name="T2" fmla="*/ 2 w 7"/>
                <a:gd name="T3" fmla="*/ 7 h 7"/>
                <a:gd name="T4" fmla="*/ 0 w 7"/>
                <a:gd name="T5" fmla="*/ 2 h 7"/>
                <a:gd name="T6" fmla="*/ 4 w 7"/>
                <a:gd name="T7" fmla="*/ 0 h 7"/>
                <a:gd name="T8" fmla="*/ 6 w 7"/>
                <a:gd name="T9" fmla="*/ 4 h 7"/>
                <a:gd name="T10" fmla="*/ 6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2" y="7"/>
                  </a:cubicBezTo>
                  <a:cubicBezTo>
                    <a:pt x="1" y="6"/>
                    <a:pt x="0" y="4"/>
                    <a:pt x="0" y="2"/>
                  </a:cubicBezTo>
                  <a:cubicBezTo>
                    <a:pt x="1" y="1"/>
                    <a:pt x="2" y="0"/>
                    <a:pt x="4" y="0"/>
                  </a:cubicBezTo>
                  <a:cubicBezTo>
                    <a:pt x="6" y="1"/>
                    <a:pt x="7" y="2"/>
                    <a:pt x="6" y="4"/>
                  </a:cubicBezTo>
                  <a:cubicBezTo>
                    <a:pt x="6" y="4"/>
                    <a:pt x="6" y="4"/>
                    <a:pt x="6" y="4"/>
                  </a:cubicBezTo>
                  <a:cubicBezTo>
                    <a:pt x="6" y="6"/>
                    <a:pt x="5"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71" name="Freeform 112">
              <a:extLst>
                <a:ext uri="{FF2B5EF4-FFF2-40B4-BE49-F238E27FC236}">
                  <a16:creationId xmlns:a16="http://schemas.microsoft.com/office/drawing/2014/main" id="{BECEAF00-A20F-8FBE-CBDD-AC460CE3E213}"/>
                </a:ext>
                <a:ext uri="{C183D7F6-B498-43B3-948B-1728B52AA6E4}">
                  <adec:decorative xmlns:adec="http://schemas.microsoft.com/office/drawing/2017/decorative" val="1"/>
                </a:ext>
              </a:extLst>
            </p:cNvPr>
            <p:cNvSpPr>
              <a:spLocks/>
            </p:cNvSpPr>
            <p:nvPr/>
          </p:nvSpPr>
          <p:spPr bwMode="auto">
            <a:xfrm>
              <a:off x="5601170" y="6020290"/>
              <a:ext cx="4955" cy="4906"/>
            </a:xfrm>
            <a:custGeom>
              <a:avLst/>
              <a:gdLst>
                <a:gd name="T0" fmla="*/ 4 w 7"/>
                <a:gd name="T1" fmla="*/ 7 h 7"/>
                <a:gd name="T2" fmla="*/ 1 w 7"/>
                <a:gd name="T3" fmla="*/ 6 h 7"/>
                <a:gd name="T4" fmla="*/ 1 w 7"/>
                <a:gd name="T5" fmla="*/ 5 h 7"/>
                <a:gd name="T6" fmla="*/ 2 w 7"/>
                <a:gd name="T7" fmla="*/ 1 h 7"/>
                <a:gd name="T8" fmla="*/ 6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2" y="7"/>
                    <a:pt x="1" y="7"/>
                    <a:pt x="1" y="6"/>
                  </a:cubicBezTo>
                  <a:cubicBezTo>
                    <a:pt x="1" y="5"/>
                    <a:pt x="1" y="5"/>
                    <a:pt x="1" y="5"/>
                  </a:cubicBezTo>
                  <a:cubicBezTo>
                    <a:pt x="0" y="4"/>
                    <a:pt x="0" y="2"/>
                    <a:pt x="2" y="1"/>
                  </a:cubicBezTo>
                  <a:cubicBezTo>
                    <a:pt x="3" y="0"/>
                    <a:pt x="5" y="1"/>
                    <a:pt x="6" y="2"/>
                  </a:cubicBezTo>
                  <a:cubicBezTo>
                    <a:pt x="7" y="4"/>
                    <a:pt x="7" y="6"/>
                    <a:pt x="5" y="7"/>
                  </a:cubicBezTo>
                  <a:cubicBezTo>
                    <a:pt x="5" y="7"/>
                    <a:pt x="4"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72" name="Freeform 113">
              <a:extLst>
                <a:ext uri="{FF2B5EF4-FFF2-40B4-BE49-F238E27FC236}">
                  <a16:creationId xmlns:a16="http://schemas.microsoft.com/office/drawing/2014/main" id="{098F28A8-42AE-14EA-7FE7-3000E361183D}"/>
                </a:ext>
                <a:ext uri="{C183D7F6-B498-43B3-948B-1728B52AA6E4}">
                  <adec:decorative xmlns:adec="http://schemas.microsoft.com/office/drawing/2017/decorative" val="1"/>
                </a:ext>
              </a:extLst>
            </p:cNvPr>
            <p:cNvSpPr>
              <a:spLocks noEditPoints="1"/>
            </p:cNvSpPr>
            <p:nvPr/>
          </p:nvSpPr>
          <p:spPr bwMode="auto">
            <a:xfrm>
              <a:off x="5494633" y="5836308"/>
              <a:ext cx="104060" cy="175396"/>
            </a:xfrm>
            <a:custGeom>
              <a:avLst/>
              <a:gdLst>
                <a:gd name="T0" fmla="*/ 141 w 148"/>
                <a:gd name="T1" fmla="*/ 249 h 251"/>
                <a:gd name="T2" fmla="*/ 142 w 148"/>
                <a:gd name="T3" fmla="*/ 245 h 251"/>
                <a:gd name="T4" fmla="*/ 147 w 148"/>
                <a:gd name="T5" fmla="*/ 246 h 251"/>
                <a:gd name="T6" fmla="*/ 144 w 148"/>
                <a:gd name="T7" fmla="*/ 251 h 251"/>
                <a:gd name="T8" fmla="*/ 129 w 148"/>
                <a:gd name="T9" fmla="*/ 229 h 251"/>
                <a:gd name="T10" fmla="*/ 130 w 148"/>
                <a:gd name="T11" fmla="*/ 224 h 251"/>
                <a:gd name="T12" fmla="*/ 134 w 148"/>
                <a:gd name="T13" fmla="*/ 230 h 251"/>
                <a:gd name="T14" fmla="*/ 120 w 148"/>
                <a:gd name="T15" fmla="*/ 210 h 251"/>
                <a:gd name="T16" fmla="*/ 118 w 148"/>
                <a:gd name="T17" fmla="*/ 209 h 251"/>
                <a:gd name="T18" fmla="*/ 123 w 148"/>
                <a:gd name="T19" fmla="*/ 205 h 251"/>
                <a:gd name="T20" fmla="*/ 120 w 148"/>
                <a:gd name="T21" fmla="*/ 210 h 251"/>
                <a:gd name="T22" fmla="*/ 106 w 148"/>
                <a:gd name="T23" fmla="*/ 189 h 251"/>
                <a:gd name="T24" fmla="*/ 107 w 148"/>
                <a:gd name="T25" fmla="*/ 184 h 251"/>
                <a:gd name="T26" fmla="*/ 112 w 148"/>
                <a:gd name="T27" fmla="*/ 185 h 251"/>
                <a:gd name="T28" fmla="*/ 109 w 148"/>
                <a:gd name="T29" fmla="*/ 190 h 251"/>
                <a:gd name="T30" fmla="*/ 94 w 148"/>
                <a:gd name="T31" fmla="*/ 168 h 251"/>
                <a:gd name="T32" fmla="*/ 95 w 148"/>
                <a:gd name="T33" fmla="*/ 164 h 251"/>
                <a:gd name="T34" fmla="*/ 100 w 148"/>
                <a:gd name="T35" fmla="*/ 165 h 251"/>
                <a:gd name="T36" fmla="*/ 97 w 148"/>
                <a:gd name="T37" fmla="*/ 170 h 251"/>
                <a:gd name="T38" fmla="*/ 83 w 148"/>
                <a:gd name="T39" fmla="*/ 148 h 251"/>
                <a:gd name="T40" fmla="*/ 84 w 148"/>
                <a:gd name="T41" fmla="*/ 143 h 251"/>
                <a:gd name="T42" fmla="*/ 88 w 148"/>
                <a:gd name="T43" fmla="*/ 145 h 251"/>
                <a:gd name="T44" fmla="*/ 85 w 148"/>
                <a:gd name="T45" fmla="*/ 150 h 251"/>
                <a:gd name="T46" fmla="*/ 71 w 148"/>
                <a:gd name="T47" fmla="*/ 128 h 251"/>
                <a:gd name="T48" fmla="*/ 72 w 148"/>
                <a:gd name="T49" fmla="*/ 123 h 251"/>
                <a:gd name="T50" fmla="*/ 77 w 148"/>
                <a:gd name="T51" fmla="*/ 125 h 251"/>
                <a:gd name="T52" fmla="*/ 74 w 148"/>
                <a:gd name="T53" fmla="*/ 129 h 251"/>
                <a:gd name="T54" fmla="*/ 59 w 148"/>
                <a:gd name="T55" fmla="*/ 108 h 251"/>
                <a:gd name="T56" fmla="*/ 60 w 148"/>
                <a:gd name="T57" fmla="*/ 103 h 251"/>
                <a:gd name="T58" fmla="*/ 64 w 148"/>
                <a:gd name="T59" fmla="*/ 109 h 251"/>
                <a:gd name="T60" fmla="*/ 50 w 148"/>
                <a:gd name="T61" fmla="*/ 89 h 251"/>
                <a:gd name="T62" fmla="*/ 47 w 148"/>
                <a:gd name="T63" fmla="*/ 87 h 251"/>
                <a:gd name="T64" fmla="*/ 53 w 148"/>
                <a:gd name="T65" fmla="*/ 84 h 251"/>
                <a:gd name="T66" fmla="*/ 50 w 148"/>
                <a:gd name="T67" fmla="*/ 89 h 251"/>
                <a:gd name="T68" fmla="*/ 36 w 148"/>
                <a:gd name="T69" fmla="*/ 67 h 251"/>
                <a:gd name="T70" fmla="*/ 37 w 148"/>
                <a:gd name="T71" fmla="*/ 62 h 251"/>
                <a:gd name="T72" fmla="*/ 41 w 148"/>
                <a:gd name="T73" fmla="*/ 64 h 251"/>
                <a:gd name="T74" fmla="*/ 39 w 148"/>
                <a:gd name="T75" fmla="*/ 69 h 251"/>
                <a:gd name="T76" fmla="*/ 24 w 148"/>
                <a:gd name="T77" fmla="*/ 47 h 251"/>
                <a:gd name="T78" fmla="*/ 25 w 148"/>
                <a:gd name="T79" fmla="*/ 42 h 251"/>
                <a:gd name="T80" fmla="*/ 30 w 148"/>
                <a:gd name="T81" fmla="*/ 43 h 251"/>
                <a:gd name="T82" fmla="*/ 27 w 148"/>
                <a:gd name="T83" fmla="*/ 48 h 251"/>
                <a:gd name="T84" fmla="*/ 12 w 148"/>
                <a:gd name="T85" fmla="*/ 26 h 251"/>
                <a:gd name="T86" fmla="*/ 13 w 148"/>
                <a:gd name="T87" fmla="*/ 22 h 251"/>
                <a:gd name="T88" fmla="*/ 18 w 148"/>
                <a:gd name="T89" fmla="*/ 23 h 251"/>
                <a:gd name="T90" fmla="*/ 15 w 148"/>
                <a:gd name="T91" fmla="*/ 28 h 251"/>
                <a:gd name="T92" fmla="*/ 1 w 148"/>
                <a:gd name="T93" fmla="*/ 6 h 251"/>
                <a:gd name="T94" fmla="*/ 2 w 148"/>
                <a:gd name="T95" fmla="*/ 1 h 251"/>
                <a:gd name="T96" fmla="*/ 6 w 148"/>
                <a:gd name="T97" fmla="*/ 3 h 251"/>
                <a:gd name="T98" fmla="*/ 3 w 148"/>
                <a:gd name="T99"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251">
                  <a:moveTo>
                    <a:pt x="144" y="251"/>
                  </a:moveTo>
                  <a:cubicBezTo>
                    <a:pt x="143" y="251"/>
                    <a:pt x="142" y="251"/>
                    <a:pt x="141" y="249"/>
                  </a:cubicBezTo>
                  <a:cubicBezTo>
                    <a:pt x="141" y="249"/>
                    <a:pt x="141" y="249"/>
                    <a:pt x="141" y="249"/>
                  </a:cubicBezTo>
                  <a:cubicBezTo>
                    <a:pt x="140" y="248"/>
                    <a:pt x="141" y="246"/>
                    <a:pt x="142" y="245"/>
                  </a:cubicBezTo>
                  <a:cubicBezTo>
                    <a:pt x="144" y="244"/>
                    <a:pt x="146" y="244"/>
                    <a:pt x="147" y="246"/>
                  </a:cubicBezTo>
                  <a:cubicBezTo>
                    <a:pt x="147" y="246"/>
                    <a:pt x="147" y="246"/>
                    <a:pt x="147" y="246"/>
                  </a:cubicBezTo>
                  <a:cubicBezTo>
                    <a:pt x="148" y="248"/>
                    <a:pt x="147" y="250"/>
                    <a:pt x="146" y="251"/>
                  </a:cubicBezTo>
                  <a:cubicBezTo>
                    <a:pt x="145" y="251"/>
                    <a:pt x="145" y="251"/>
                    <a:pt x="144" y="251"/>
                  </a:cubicBezTo>
                  <a:close/>
                  <a:moveTo>
                    <a:pt x="132" y="231"/>
                  </a:moveTo>
                  <a:cubicBezTo>
                    <a:pt x="131" y="231"/>
                    <a:pt x="130" y="230"/>
                    <a:pt x="129" y="229"/>
                  </a:cubicBezTo>
                  <a:cubicBezTo>
                    <a:pt x="129" y="229"/>
                    <a:pt x="129" y="229"/>
                    <a:pt x="129" y="229"/>
                  </a:cubicBezTo>
                  <a:cubicBezTo>
                    <a:pt x="128" y="227"/>
                    <a:pt x="129" y="225"/>
                    <a:pt x="130" y="224"/>
                  </a:cubicBezTo>
                  <a:cubicBezTo>
                    <a:pt x="132" y="224"/>
                    <a:pt x="134" y="224"/>
                    <a:pt x="135" y="226"/>
                  </a:cubicBezTo>
                  <a:cubicBezTo>
                    <a:pt x="136" y="227"/>
                    <a:pt x="135" y="229"/>
                    <a:pt x="134" y="230"/>
                  </a:cubicBezTo>
                  <a:cubicBezTo>
                    <a:pt x="133" y="231"/>
                    <a:pt x="133" y="231"/>
                    <a:pt x="132" y="231"/>
                  </a:cubicBezTo>
                  <a:close/>
                  <a:moveTo>
                    <a:pt x="120" y="210"/>
                  </a:moveTo>
                  <a:cubicBezTo>
                    <a:pt x="119" y="210"/>
                    <a:pt x="118" y="210"/>
                    <a:pt x="118" y="209"/>
                  </a:cubicBezTo>
                  <a:cubicBezTo>
                    <a:pt x="118" y="209"/>
                    <a:pt x="118" y="209"/>
                    <a:pt x="118" y="209"/>
                  </a:cubicBezTo>
                  <a:cubicBezTo>
                    <a:pt x="117" y="207"/>
                    <a:pt x="117" y="205"/>
                    <a:pt x="119" y="204"/>
                  </a:cubicBezTo>
                  <a:cubicBezTo>
                    <a:pt x="120" y="203"/>
                    <a:pt x="122" y="204"/>
                    <a:pt x="123" y="205"/>
                  </a:cubicBezTo>
                  <a:cubicBezTo>
                    <a:pt x="124" y="207"/>
                    <a:pt x="124" y="209"/>
                    <a:pt x="122" y="210"/>
                  </a:cubicBezTo>
                  <a:cubicBezTo>
                    <a:pt x="122" y="210"/>
                    <a:pt x="121" y="210"/>
                    <a:pt x="120" y="210"/>
                  </a:cubicBezTo>
                  <a:close/>
                  <a:moveTo>
                    <a:pt x="109" y="190"/>
                  </a:moveTo>
                  <a:cubicBezTo>
                    <a:pt x="108" y="190"/>
                    <a:pt x="107" y="190"/>
                    <a:pt x="106" y="189"/>
                  </a:cubicBezTo>
                  <a:cubicBezTo>
                    <a:pt x="106" y="188"/>
                    <a:pt x="106" y="188"/>
                    <a:pt x="106" y="188"/>
                  </a:cubicBezTo>
                  <a:cubicBezTo>
                    <a:pt x="105" y="187"/>
                    <a:pt x="105" y="185"/>
                    <a:pt x="107" y="184"/>
                  </a:cubicBezTo>
                  <a:cubicBezTo>
                    <a:pt x="109" y="183"/>
                    <a:pt x="111" y="183"/>
                    <a:pt x="112" y="185"/>
                  </a:cubicBezTo>
                  <a:cubicBezTo>
                    <a:pt x="112" y="185"/>
                    <a:pt x="112" y="185"/>
                    <a:pt x="112" y="185"/>
                  </a:cubicBezTo>
                  <a:cubicBezTo>
                    <a:pt x="113" y="187"/>
                    <a:pt x="112" y="189"/>
                    <a:pt x="110" y="190"/>
                  </a:cubicBezTo>
                  <a:cubicBezTo>
                    <a:pt x="110" y="190"/>
                    <a:pt x="109" y="190"/>
                    <a:pt x="109" y="190"/>
                  </a:cubicBezTo>
                  <a:close/>
                  <a:moveTo>
                    <a:pt x="97" y="170"/>
                  </a:moveTo>
                  <a:cubicBezTo>
                    <a:pt x="96" y="170"/>
                    <a:pt x="95" y="169"/>
                    <a:pt x="94" y="168"/>
                  </a:cubicBezTo>
                  <a:cubicBezTo>
                    <a:pt x="94" y="168"/>
                    <a:pt x="94" y="168"/>
                    <a:pt x="94" y="168"/>
                  </a:cubicBezTo>
                  <a:cubicBezTo>
                    <a:pt x="93" y="166"/>
                    <a:pt x="94" y="164"/>
                    <a:pt x="95" y="164"/>
                  </a:cubicBezTo>
                  <a:cubicBezTo>
                    <a:pt x="97" y="163"/>
                    <a:pt x="99" y="163"/>
                    <a:pt x="100" y="165"/>
                  </a:cubicBezTo>
                  <a:cubicBezTo>
                    <a:pt x="100" y="165"/>
                    <a:pt x="100" y="165"/>
                    <a:pt x="100" y="165"/>
                  </a:cubicBezTo>
                  <a:cubicBezTo>
                    <a:pt x="101" y="167"/>
                    <a:pt x="100" y="169"/>
                    <a:pt x="99" y="170"/>
                  </a:cubicBezTo>
                  <a:cubicBezTo>
                    <a:pt x="98" y="170"/>
                    <a:pt x="98" y="170"/>
                    <a:pt x="97" y="170"/>
                  </a:cubicBezTo>
                  <a:close/>
                  <a:moveTo>
                    <a:pt x="85" y="150"/>
                  </a:moveTo>
                  <a:cubicBezTo>
                    <a:pt x="84" y="150"/>
                    <a:pt x="83" y="149"/>
                    <a:pt x="83" y="148"/>
                  </a:cubicBezTo>
                  <a:cubicBezTo>
                    <a:pt x="82" y="148"/>
                    <a:pt x="82" y="148"/>
                    <a:pt x="82" y="148"/>
                  </a:cubicBezTo>
                  <a:cubicBezTo>
                    <a:pt x="81" y="146"/>
                    <a:pt x="82" y="144"/>
                    <a:pt x="84" y="143"/>
                  </a:cubicBezTo>
                  <a:cubicBezTo>
                    <a:pt x="85" y="142"/>
                    <a:pt x="87" y="143"/>
                    <a:pt x="88" y="145"/>
                  </a:cubicBezTo>
                  <a:cubicBezTo>
                    <a:pt x="88" y="145"/>
                    <a:pt x="88" y="145"/>
                    <a:pt x="88" y="145"/>
                  </a:cubicBezTo>
                  <a:cubicBezTo>
                    <a:pt x="89" y="146"/>
                    <a:pt x="89" y="148"/>
                    <a:pt x="87" y="149"/>
                  </a:cubicBezTo>
                  <a:cubicBezTo>
                    <a:pt x="87" y="150"/>
                    <a:pt x="86" y="150"/>
                    <a:pt x="85" y="150"/>
                  </a:cubicBezTo>
                  <a:close/>
                  <a:moveTo>
                    <a:pt x="74" y="129"/>
                  </a:moveTo>
                  <a:cubicBezTo>
                    <a:pt x="73" y="129"/>
                    <a:pt x="71" y="129"/>
                    <a:pt x="71" y="128"/>
                  </a:cubicBezTo>
                  <a:cubicBezTo>
                    <a:pt x="71" y="127"/>
                    <a:pt x="71" y="127"/>
                    <a:pt x="71" y="127"/>
                  </a:cubicBezTo>
                  <a:cubicBezTo>
                    <a:pt x="70" y="126"/>
                    <a:pt x="70" y="124"/>
                    <a:pt x="72" y="123"/>
                  </a:cubicBezTo>
                  <a:cubicBezTo>
                    <a:pt x="73" y="122"/>
                    <a:pt x="76" y="123"/>
                    <a:pt x="76" y="124"/>
                  </a:cubicBezTo>
                  <a:cubicBezTo>
                    <a:pt x="77" y="125"/>
                    <a:pt x="77" y="125"/>
                    <a:pt x="77" y="125"/>
                  </a:cubicBezTo>
                  <a:cubicBezTo>
                    <a:pt x="77" y="126"/>
                    <a:pt x="77" y="128"/>
                    <a:pt x="75" y="129"/>
                  </a:cubicBezTo>
                  <a:cubicBezTo>
                    <a:pt x="75" y="129"/>
                    <a:pt x="74" y="129"/>
                    <a:pt x="74" y="129"/>
                  </a:cubicBezTo>
                  <a:close/>
                  <a:moveTo>
                    <a:pt x="62" y="109"/>
                  </a:moveTo>
                  <a:cubicBezTo>
                    <a:pt x="61" y="109"/>
                    <a:pt x="60" y="109"/>
                    <a:pt x="59" y="108"/>
                  </a:cubicBezTo>
                  <a:cubicBezTo>
                    <a:pt x="59" y="107"/>
                    <a:pt x="59" y="107"/>
                    <a:pt x="59" y="107"/>
                  </a:cubicBezTo>
                  <a:cubicBezTo>
                    <a:pt x="58" y="106"/>
                    <a:pt x="59" y="104"/>
                    <a:pt x="60" y="103"/>
                  </a:cubicBezTo>
                  <a:cubicBezTo>
                    <a:pt x="62" y="102"/>
                    <a:pt x="64" y="102"/>
                    <a:pt x="65" y="104"/>
                  </a:cubicBezTo>
                  <a:cubicBezTo>
                    <a:pt x="66" y="106"/>
                    <a:pt x="65" y="108"/>
                    <a:pt x="64" y="109"/>
                  </a:cubicBezTo>
                  <a:cubicBezTo>
                    <a:pt x="63" y="109"/>
                    <a:pt x="62" y="109"/>
                    <a:pt x="62" y="109"/>
                  </a:cubicBezTo>
                  <a:close/>
                  <a:moveTo>
                    <a:pt x="50" y="89"/>
                  </a:moveTo>
                  <a:cubicBezTo>
                    <a:pt x="49" y="89"/>
                    <a:pt x="48" y="88"/>
                    <a:pt x="47" y="87"/>
                  </a:cubicBezTo>
                  <a:cubicBezTo>
                    <a:pt x="47" y="87"/>
                    <a:pt x="47" y="87"/>
                    <a:pt x="47" y="87"/>
                  </a:cubicBezTo>
                  <a:cubicBezTo>
                    <a:pt x="46" y="85"/>
                    <a:pt x="47" y="83"/>
                    <a:pt x="48" y="82"/>
                  </a:cubicBezTo>
                  <a:cubicBezTo>
                    <a:pt x="50" y="82"/>
                    <a:pt x="52" y="82"/>
                    <a:pt x="53" y="84"/>
                  </a:cubicBezTo>
                  <a:cubicBezTo>
                    <a:pt x="54" y="85"/>
                    <a:pt x="53" y="87"/>
                    <a:pt x="52" y="88"/>
                  </a:cubicBezTo>
                  <a:cubicBezTo>
                    <a:pt x="51" y="89"/>
                    <a:pt x="51" y="89"/>
                    <a:pt x="50" y="89"/>
                  </a:cubicBezTo>
                  <a:close/>
                  <a:moveTo>
                    <a:pt x="39" y="69"/>
                  </a:moveTo>
                  <a:cubicBezTo>
                    <a:pt x="37" y="69"/>
                    <a:pt x="36" y="68"/>
                    <a:pt x="36" y="67"/>
                  </a:cubicBezTo>
                  <a:cubicBezTo>
                    <a:pt x="36" y="67"/>
                    <a:pt x="36" y="67"/>
                    <a:pt x="36" y="67"/>
                  </a:cubicBezTo>
                  <a:cubicBezTo>
                    <a:pt x="35" y="65"/>
                    <a:pt x="35" y="63"/>
                    <a:pt x="37" y="62"/>
                  </a:cubicBezTo>
                  <a:cubicBezTo>
                    <a:pt x="38" y="61"/>
                    <a:pt x="40" y="62"/>
                    <a:pt x="41" y="63"/>
                  </a:cubicBezTo>
                  <a:cubicBezTo>
                    <a:pt x="41" y="64"/>
                    <a:pt x="41" y="64"/>
                    <a:pt x="41" y="64"/>
                  </a:cubicBezTo>
                  <a:cubicBezTo>
                    <a:pt x="42" y="65"/>
                    <a:pt x="42" y="67"/>
                    <a:pt x="40" y="68"/>
                  </a:cubicBezTo>
                  <a:cubicBezTo>
                    <a:pt x="40" y="68"/>
                    <a:pt x="39" y="69"/>
                    <a:pt x="39" y="69"/>
                  </a:cubicBezTo>
                  <a:close/>
                  <a:moveTo>
                    <a:pt x="27" y="48"/>
                  </a:moveTo>
                  <a:cubicBezTo>
                    <a:pt x="26" y="48"/>
                    <a:pt x="25" y="48"/>
                    <a:pt x="24" y="47"/>
                  </a:cubicBezTo>
                  <a:cubicBezTo>
                    <a:pt x="24" y="46"/>
                    <a:pt x="24" y="46"/>
                    <a:pt x="24" y="46"/>
                  </a:cubicBezTo>
                  <a:cubicBezTo>
                    <a:pt x="23" y="45"/>
                    <a:pt x="23" y="43"/>
                    <a:pt x="25" y="42"/>
                  </a:cubicBezTo>
                  <a:cubicBezTo>
                    <a:pt x="27" y="41"/>
                    <a:pt x="29" y="42"/>
                    <a:pt x="30" y="43"/>
                  </a:cubicBezTo>
                  <a:cubicBezTo>
                    <a:pt x="30" y="43"/>
                    <a:pt x="30" y="43"/>
                    <a:pt x="30" y="43"/>
                  </a:cubicBezTo>
                  <a:cubicBezTo>
                    <a:pt x="31" y="45"/>
                    <a:pt x="30" y="47"/>
                    <a:pt x="29" y="48"/>
                  </a:cubicBezTo>
                  <a:cubicBezTo>
                    <a:pt x="28" y="48"/>
                    <a:pt x="27" y="48"/>
                    <a:pt x="27" y="48"/>
                  </a:cubicBezTo>
                  <a:close/>
                  <a:moveTo>
                    <a:pt x="15" y="28"/>
                  </a:moveTo>
                  <a:cubicBezTo>
                    <a:pt x="14" y="28"/>
                    <a:pt x="13" y="27"/>
                    <a:pt x="12" y="26"/>
                  </a:cubicBezTo>
                  <a:cubicBezTo>
                    <a:pt x="12" y="26"/>
                    <a:pt x="12" y="26"/>
                    <a:pt x="12" y="26"/>
                  </a:cubicBezTo>
                  <a:cubicBezTo>
                    <a:pt x="11" y="24"/>
                    <a:pt x="12" y="22"/>
                    <a:pt x="13" y="22"/>
                  </a:cubicBezTo>
                  <a:cubicBezTo>
                    <a:pt x="15" y="21"/>
                    <a:pt x="17" y="21"/>
                    <a:pt x="18" y="23"/>
                  </a:cubicBezTo>
                  <a:cubicBezTo>
                    <a:pt x="18" y="23"/>
                    <a:pt x="18" y="23"/>
                    <a:pt x="18" y="23"/>
                  </a:cubicBezTo>
                  <a:cubicBezTo>
                    <a:pt x="19" y="25"/>
                    <a:pt x="18" y="27"/>
                    <a:pt x="17" y="28"/>
                  </a:cubicBezTo>
                  <a:cubicBezTo>
                    <a:pt x="16" y="28"/>
                    <a:pt x="16" y="28"/>
                    <a:pt x="15" y="28"/>
                  </a:cubicBezTo>
                  <a:close/>
                  <a:moveTo>
                    <a:pt x="3" y="8"/>
                  </a:moveTo>
                  <a:cubicBezTo>
                    <a:pt x="2" y="8"/>
                    <a:pt x="1" y="7"/>
                    <a:pt x="1" y="6"/>
                  </a:cubicBezTo>
                  <a:cubicBezTo>
                    <a:pt x="0" y="6"/>
                    <a:pt x="0" y="6"/>
                    <a:pt x="0" y="6"/>
                  </a:cubicBezTo>
                  <a:cubicBezTo>
                    <a:pt x="0" y="4"/>
                    <a:pt x="0" y="2"/>
                    <a:pt x="2" y="1"/>
                  </a:cubicBezTo>
                  <a:cubicBezTo>
                    <a:pt x="3" y="0"/>
                    <a:pt x="5" y="1"/>
                    <a:pt x="6" y="3"/>
                  </a:cubicBezTo>
                  <a:cubicBezTo>
                    <a:pt x="6" y="3"/>
                    <a:pt x="6" y="3"/>
                    <a:pt x="6" y="3"/>
                  </a:cubicBezTo>
                  <a:cubicBezTo>
                    <a:pt x="7" y="4"/>
                    <a:pt x="7" y="6"/>
                    <a:pt x="5" y="7"/>
                  </a:cubicBezTo>
                  <a:cubicBezTo>
                    <a:pt x="5" y="8"/>
                    <a:pt x="4" y="8"/>
                    <a:pt x="3" y="8"/>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86" name="Freeform 114">
              <a:extLst>
                <a:ext uri="{FF2B5EF4-FFF2-40B4-BE49-F238E27FC236}">
                  <a16:creationId xmlns:a16="http://schemas.microsoft.com/office/drawing/2014/main" id="{0C7C2F15-F070-A463-98DC-F1F4D815899A}"/>
                </a:ext>
                <a:ext uri="{C183D7F6-B498-43B3-948B-1728B52AA6E4}">
                  <adec:decorative xmlns:adec="http://schemas.microsoft.com/office/drawing/2017/decorative" val="1"/>
                </a:ext>
              </a:extLst>
            </p:cNvPr>
            <p:cNvSpPr>
              <a:spLocks/>
            </p:cNvSpPr>
            <p:nvPr/>
          </p:nvSpPr>
          <p:spPr bwMode="auto">
            <a:xfrm>
              <a:off x="5485961" y="5822816"/>
              <a:ext cx="4955" cy="4906"/>
            </a:xfrm>
            <a:custGeom>
              <a:avLst/>
              <a:gdLst>
                <a:gd name="T0" fmla="*/ 4 w 7"/>
                <a:gd name="T1" fmla="*/ 7 h 7"/>
                <a:gd name="T2" fmla="*/ 1 w 7"/>
                <a:gd name="T3" fmla="*/ 6 h 7"/>
                <a:gd name="T4" fmla="*/ 1 w 7"/>
                <a:gd name="T5" fmla="*/ 6 h 7"/>
                <a:gd name="T6" fmla="*/ 2 w 7"/>
                <a:gd name="T7" fmla="*/ 1 h 7"/>
                <a:gd name="T8" fmla="*/ 7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1" y="6"/>
                    <a:pt x="1" y="6"/>
                    <a:pt x="1" y="6"/>
                  </a:cubicBezTo>
                  <a:cubicBezTo>
                    <a:pt x="0" y="4"/>
                    <a:pt x="0" y="2"/>
                    <a:pt x="2" y="1"/>
                  </a:cubicBezTo>
                  <a:cubicBezTo>
                    <a:pt x="4" y="0"/>
                    <a:pt x="6" y="1"/>
                    <a:pt x="7" y="2"/>
                  </a:cubicBezTo>
                  <a:cubicBezTo>
                    <a:pt x="7" y="4"/>
                    <a:pt x="7" y="6"/>
                    <a:pt x="5" y="7"/>
                  </a:cubicBezTo>
                  <a:cubicBezTo>
                    <a:pt x="5" y="7"/>
                    <a:pt x="4"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87" name="Freeform 115">
              <a:extLst>
                <a:ext uri="{FF2B5EF4-FFF2-40B4-BE49-F238E27FC236}">
                  <a16:creationId xmlns:a16="http://schemas.microsoft.com/office/drawing/2014/main" id="{B54AF169-5C25-5C8B-7417-60AABB97A49A}"/>
                </a:ext>
                <a:ext uri="{C183D7F6-B498-43B3-948B-1728B52AA6E4}">
                  <adec:decorative xmlns:adec="http://schemas.microsoft.com/office/drawing/2017/decorative" val="1"/>
                </a:ext>
              </a:extLst>
            </p:cNvPr>
            <p:cNvSpPr>
              <a:spLocks/>
            </p:cNvSpPr>
            <p:nvPr/>
          </p:nvSpPr>
          <p:spPr bwMode="auto">
            <a:xfrm>
              <a:off x="5643290" y="5864518"/>
              <a:ext cx="4955" cy="4906"/>
            </a:xfrm>
            <a:custGeom>
              <a:avLst/>
              <a:gdLst>
                <a:gd name="T0" fmla="*/ 3 w 7"/>
                <a:gd name="T1" fmla="*/ 7 h 7"/>
                <a:gd name="T2" fmla="*/ 1 w 7"/>
                <a:gd name="T3" fmla="*/ 6 h 7"/>
                <a:gd name="T4" fmla="*/ 2 w 7"/>
                <a:gd name="T5" fmla="*/ 1 h 7"/>
                <a:gd name="T6" fmla="*/ 6 w 7"/>
                <a:gd name="T7" fmla="*/ 2 h 7"/>
                <a:gd name="T8" fmla="*/ 5 w 7"/>
                <a:gd name="T9" fmla="*/ 7 h 7"/>
                <a:gd name="T10" fmla="*/ 5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1" y="7"/>
                    <a:pt x="1" y="6"/>
                  </a:cubicBezTo>
                  <a:cubicBezTo>
                    <a:pt x="0" y="4"/>
                    <a:pt x="0" y="2"/>
                    <a:pt x="2" y="1"/>
                  </a:cubicBezTo>
                  <a:cubicBezTo>
                    <a:pt x="3" y="0"/>
                    <a:pt x="5" y="1"/>
                    <a:pt x="6" y="2"/>
                  </a:cubicBezTo>
                  <a:cubicBezTo>
                    <a:pt x="7" y="4"/>
                    <a:pt x="7" y="6"/>
                    <a:pt x="5" y="7"/>
                  </a:cubicBezTo>
                  <a:cubicBezTo>
                    <a:pt x="5" y="7"/>
                    <a:pt x="5" y="7"/>
                    <a:pt x="5" y="7"/>
                  </a:cubicBezTo>
                  <a:cubicBezTo>
                    <a:pt x="5" y="7"/>
                    <a:pt x="4" y="7"/>
                    <a:pt x="3"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88" name="Freeform 116">
              <a:extLst>
                <a:ext uri="{FF2B5EF4-FFF2-40B4-BE49-F238E27FC236}">
                  <a16:creationId xmlns:a16="http://schemas.microsoft.com/office/drawing/2014/main" id="{D4285596-C288-E0EE-D4B5-5815E81568FB}"/>
                </a:ext>
                <a:ext uri="{C183D7F6-B498-43B3-948B-1728B52AA6E4}">
                  <adec:decorative xmlns:adec="http://schemas.microsoft.com/office/drawing/2017/decorative" val="1"/>
                </a:ext>
              </a:extLst>
            </p:cNvPr>
            <p:cNvSpPr>
              <a:spLocks noEditPoints="1"/>
            </p:cNvSpPr>
            <p:nvPr/>
          </p:nvSpPr>
          <p:spPr bwMode="auto">
            <a:xfrm>
              <a:off x="5457468" y="5873104"/>
              <a:ext cx="177150" cy="103030"/>
            </a:xfrm>
            <a:custGeom>
              <a:avLst/>
              <a:gdLst>
                <a:gd name="T0" fmla="*/ 1 w 251"/>
                <a:gd name="T1" fmla="*/ 146 h 148"/>
                <a:gd name="T2" fmla="*/ 2 w 251"/>
                <a:gd name="T3" fmla="*/ 141 h 148"/>
                <a:gd name="T4" fmla="*/ 6 w 251"/>
                <a:gd name="T5" fmla="*/ 147 h 148"/>
                <a:gd name="T6" fmla="*/ 4 w 251"/>
                <a:gd name="T7" fmla="*/ 148 h 148"/>
                <a:gd name="T8" fmla="*/ 21 w 251"/>
                <a:gd name="T9" fmla="*/ 134 h 148"/>
                <a:gd name="T10" fmla="*/ 23 w 251"/>
                <a:gd name="T11" fmla="*/ 130 h 148"/>
                <a:gd name="T12" fmla="*/ 26 w 251"/>
                <a:gd name="T13" fmla="*/ 135 h 148"/>
                <a:gd name="T14" fmla="*/ 24 w 251"/>
                <a:gd name="T15" fmla="*/ 136 h 148"/>
                <a:gd name="T16" fmla="*/ 42 w 251"/>
                <a:gd name="T17" fmla="*/ 123 h 148"/>
                <a:gd name="T18" fmla="*/ 43 w 251"/>
                <a:gd name="T19" fmla="*/ 118 h 148"/>
                <a:gd name="T20" fmla="*/ 46 w 251"/>
                <a:gd name="T21" fmla="*/ 124 h 148"/>
                <a:gd name="T22" fmla="*/ 44 w 251"/>
                <a:gd name="T23" fmla="*/ 124 h 148"/>
                <a:gd name="T24" fmla="*/ 62 w 251"/>
                <a:gd name="T25" fmla="*/ 111 h 148"/>
                <a:gd name="T26" fmla="*/ 68 w 251"/>
                <a:gd name="T27" fmla="*/ 107 h 148"/>
                <a:gd name="T28" fmla="*/ 66 w 251"/>
                <a:gd name="T29" fmla="*/ 112 h 148"/>
                <a:gd name="T30" fmla="*/ 85 w 251"/>
                <a:gd name="T31" fmla="*/ 101 h 148"/>
                <a:gd name="T32" fmla="*/ 83 w 251"/>
                <a:gd name="T33" fmla="*/ 95 h 148"/>
                <a:gd name="T34" fmla="*/ 88 w 251"/>
                <a:gd name="T35" fmla="*/ 96 h 148"/>
                <a:gd name="T36" fmla="*/ 87 w 251"/>
                <a:gd name="T37" fmla="*/ 100 h 148"/>
                <a:gd name="T38" fmla="*/ 105 w 251"/>
                <a:gd name="T39" fmla="*/ 89 h 148"/>
                <a:gd name="T40" fmla="*/ 104 w 251"/>
                <a:gd name="T41" fmla="*/ 83 h 148"/>
                <a:gd name="T42" fmla="*/ 108 w 251"/>
                <a:gd name="T43" fmla="*/ 84 h 148"/>
                <a:gd name="T44" fmla="*/ 107 w 251"/>
                <a:gd name="T45" fmla="*/ 89 h 148"/>
                <a:gd name="T46" fmla="*/ 125 w 251"/>
                <a:gd name="T47" fmla="*/ 77 h 148"/>
                <a:gd name="T48" fmla="*/ 124 w 251"/>
                <a:gd name="T49" fmla="*/ 71 h 148"/>
                <a:gd name="T50" fmla="*/ 129 w 251"/>
                <a:gd name="T51" fmla="*/ 72 h 148"/>
                <a:gd name="T52" fmla="*/ 127 w 251"/>
                <a:gd name="T53" fmla="*/ 77 h 148"/>
                <a:gd name="T54" fmla="*/ 146 w 251"/>
                <a:gd name="T55" fmla="*/ 66 h 148"/>
                <a:gd name="T56" fmla="*/ 144 w 251"/>
                <a:gd name="T57" fmla="*/ 60 h 148"/>
                <a:gd name="T58" fmla="*/ 148 w 251"/>
                <a:gd name="T59" fmla="*/ 65 h 148"/>
                <a:gd name="T60" fmla="*/ 146 w 251"/>
                <a:gd name="T61" fmla="*/ 66 h 148"/>
                <a:gd name="T62" fmla="*/ 163 w 251"/>
                <a:gd name="T63" fmla="*/ 52 h 148"/>
                <a:gd name="T64" fmla="*/ 165 w 251"/>
                <a:gd name="T65" fmla="*/ 48 h 148"/>
                <a:gd name="T66" fmla="*/ 168 w 251"/>
                <a:gd name="T67" fmla="*/ 53 h 148"/>
                <a:gd name="T68" fmla="*/ 166 w 251"/>
                <a:gd name="T69" fmla="*/ 54 h 148"/>
                <a:gd name="T70" fmla="*/ 183 w 251"/>
                <a:gd name="T71" fmla="*/ 41 h 148"/>
                <a:gd name="T72" fmla="*/ 185 w 251"/>
                <a:gd name="T73" fmla="*/ 36 h 148"/>
                <a:gd name="T74" fmla="*/ 188 w 251"/>
                <a:gd name="T75" fmla="*/ 42 h 148"/>
                <a:gd name="T76" fmla="*/ 186 w 251"/>
                <a:gd name="T77" fmla="*/ 42 h 148"/>
                <a:gd name="T78" fmla="*/ 204 w 251"/>
                <a:gd name="T79" fmla="*/ 29 h 148"/>
                <a:gd name="T80" fmla="*/ 205 w 251"/>
                <a:gd name="T81" fmla="*/ 24 h 148"/>
                <a:gd name="T82" fmla="*/ 209 w 251"/>
                <a:gd name="T83" fmla="*/ 30 h 148"/>
                <a:gd name="T84" fmla="*/ 207 w 251"/>
                <a:gd name="T85" fmla="*/ 31 h 148"/>
                <a:gd name="T86" fmla="*/ 224 w 251"/>
                <a:gd name="T87" fmla="*/ 17 h 148"/>
                <a:gd name="T88" fmla="*/ 230 w 251"/>
                <a:gd name="T89" fmla="*/ 14 h 148"/>
                <a:gd name="T90" fmla="*/ 229 w 251"/>
                <a:gd name="T91" fmla="*/ 18 h 148"/>
                <a:gd name="T92" fmla="*/ 247 w 251"/>
                <a:gd name="T93" fmla="*/ 7 h 148"/>
                <a:gd name="T94" fmla="*/ 246 w 251"/>
                <a:gd name="T95" fmla="*/ 1 h 148"/>
                <a:gd name="T96" fmla="*/ 250 w 251"/>
                <a:gd name="T97" fmla="*/ 2 h 148"/>
                <a:gd name="T98" fmla="*/ 249 w 251"/>
                <a:gd name="T99"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148">
                  <a:moveTo>
                    <a:pt x="4" y="148"/>
                  </a:moveTo>
                  <a:cubicBezTo>
                    <a:pt x="3" y="148"/>
                    <a:pt x="2" y="147"/>
                    <a:pt x="1" y="146"/>
                  </a:cubicBezTo>
                  <a:cubicBezTo>
                    <a:pt x="0" y="144"/>
                    <a:pt x="1" y="142"/>
                    <a:pt x="2" y="141"/>
                  </a:cubicBezTo>
                  <a:cubicBezTo>
                    <a:pt x="2" y="141"/>
                    <a:pt x="2" y="141"/>
                    <a:pt x="2" y="141"/>
                  </a:cubicBezTo>
                  <a:cubicBezTo>
                    <a:pt x="4" y="140"/>
                    <a:pt x="6" y="141"/>
                    <a:pt x="7" y="143"/>
                  </a:cubicBezTo>
                  <a:cubicBezTo>
                    <a:pt x="8" y="144"/>
                    <a:pt x="7" y="146"/>
                    <a:pt x="6" y="147"/>
                  </a:cubicBezTo>
                  <a:cubicBezTo>
                    <a:pt x="5" y="147"/>
                    <a:pt x="5" y="147"/>
                    <a:pt x="5" y="147"/>
                  </a:cubicBezTo>
                  <a:cubicBezTo>
                    <a:pt x="5" y="147"/>
                    <a:pt x="4" y="148"/>
                    <a:pt x="4" y="148"/>
                  </a:cubicBezTo>
                  <a:close/>
                  <a:moveTo>
                    <a:pt x="24" y="136"/>
                  </a:moveTo>
                  <a:cubicBezTo>
                    <a:pt x="23" y="136"/>
                    <a:pt x="22" y="135"/>
                    <a:pt x="21" y="134"/>
                  </a:cubicBezTo>
                  <a:cubicBezTo>
                    <a:pt x="20" y="133"/>
                    <a:pt x="21" y="131"/>
                    <a:pt x="22" y="130"/>
                  </a:cubicBezTo>
                  <a:cubicBezTo>
                    <a:pt x="23" y="130"/>
                    <a:pt x="23" y="130"/>
                    <a:pt x="23" y="130"/>
                  </a:cubicBezTo>
                  <a:cubicBezTo>
                    <a:pt x="24" y="129"/>
                    <a:pt x="26" y="129"/>
                    <a:pt x="27" y="131"/>
                  </a:cubicBezTo>
                  <a:cubicBezTo>
                    <a:pt x="28" y="132"/>
                    <a:pt x="28" y="134"/>
                    <a:pt x="26" y="135"/>
                  </a:cubicBezTo>
                  <a:cubicBezTo>
                    <a:pt x="26" y="135"/>
                    <a:pt x="26" y="135"/>
                    <a:pt x="26" y="135"/>
                  </a:cubicBezTo>
                  <a:cubicBezTo>
                    <a:pt x="25" y="136"/>
                    <a:pt x="25" y="136"/>
                    <a:pt x="24" y="136"/>
                  </a:cubicBezTo>
                  <a:close/>
                  <a:moveTo>
                    <a:pt x="44" y="124"/>
                  </a:moveTo>
                  <a:cubicBezTo>
                    <a:pt x="43" y="124"/>
                    <a:pt x="42" y="124"/>
                    <a:pt x="42" y="123"/>
                  </a:cubicBezTo>
                  <a:cubicBezTo>
                    <a:pt x="41" y="121"/>
                    <a:pt x="41" y="119"/>
                    <a:pt x="43" y="118"/>
                  </a:cubicBezTo>
                  <a:cubicBezTo>
                    <a:pt x="43" y="118"/>
                    <a:pt x="43" y="118"/>
                    <a:pt x="43" y="118"/>
                  </a:cubicBezTo>
                  <a:cubicBezTo>
                    <a:pt x="45" y="117"/>
                    <a:pt x="47" y="118"/>
                    <a:pt x="47" y="119"/>
                  </a:cubicBezTo>
                  <a:cubicBezTo>
                    <a:pt x="48" y="121"/>
                    <a:pt x="48" y="123"/>
                    <a:pt x="46" y="124"/>
                  </a:cubicBezTo>
                  <a:cubicBezTo>
                    <a:pt x="46" y="124"/>
                    <a:pt x="46" y="124"/>
                    <a:pt x="46" y="124"/>
                  </a:cubicBezTo>
                  <a:cubicBezTo>
                    <a:pt x="45" y="124"/>
                    <a:pt x="45" y="124"/>
                    <a:pt x="44" y="124"/>
                  </a:cubicBezTo>
                  <a:close/>
                  <a:moveTo>
                    <a:pt x="65" y="113"/>
                  </a:moveTo>
                  <a:cubicBezTo>
                    <a:pt x="64" y="113"/>
                    <a:pt x="62" y="112"/>
                    <a:pt x="62" y="111"/>
                  </a:cubicBezTo>
                  <a:cubicBezTo>
                    <a:pt x="61" y="109"/>
                    <a:pt x="61" y="107"/>
                    <a:pt x="63" y="106"/>
                  </a:cubicBezTo>
                  <a:cubicBezTo>
                    <a:pt x="65" y="105"/>
                    <a:pt x="67" y="106"/>
                    <a:pt x="68" y="107"/>
                  </a:cubicBezTo>
                  <a:cubicBezTo>
                    <a:pt x="69" y="109"/>
                    <a:pt x="68" y="111"/>
                    <a:pt x="67" y="112"/>
                  </a:cubicBezTo>
                  <a:cubicBezTo>
                    <a:pt x="66" y="112"/>
                    <a:pt x="66" y="112"/>
                    <a:pt x="66" y="112"/>
                  </a:cubicBezTo>
                  <a:cubicBezTo>
                    <a:pt x="66" y="112"/>
                    <a:pt x="65" y="113"/>
                    <a:pt x="65" y="113"/>
                  </a:cubicBezTo>
                  <a:close/>
                  <a:moveTo>
                    <a:pt x="85" y="101"/>
                  </a:moveTo>
                  <a:cubicBezTo>
                    <a:pt x="84" y="101"/>
                    <a:pt x="83" y="100"/>
                    <a:pt x="82" y="99"/>
                  </a:cubicBezTo>
                  <a:cubicBezTo>
                    <a:pt x="81" y="98"/>
                    <a:pt x="82" y="96"/>
                    <a:pt x="83" y="95"/>
                  </a:cubicBezTo>
                  <a:cubicBezTo>
                    <a:pt x="84" y="94"/>
                    <a:pt x="84" y="94"/>
                    <a:pt x="84" y="94"/>
                  </a:cubicBezTo>
                  <a:cubicBezTo>
                    <a:pt x="85" y="94"/>
                    <a:pt x="87" y="94"/>
                    <a:pt x="88" y="96"/>
                  </a:cubicBezTo>
                  <a:cubicBezTo>
                    <a:pt x="89" y="97"/>
                    <a:pt x="88" y="99"/>
                    <a:pt x="87" y="100"/>
                  </a:cubicBezTo>
                  <a:cubicBezTo>
                    <a:pt x="87" y="100"/>
                    <a:pt x="87" y="100"/>
                    <a:pt x="87" y="100"/>
                  </a:cubicBezTo>
                  <a:cubicBezTo>
                    <a:pt x="86" y="101"/>
                    <a:pt x="85" y="101"/>
                    <a:pt x="85" y="101"/>
                  </a:cubicBezTo>
                  <a:close/>
                  <a:moveTo>
                    <a:pt x="105" y="89"/>
                  </a:moveTo>
                  <a:cubicBezTo>
                    <a:pt x="104" y="89"/>
                    <a:pt x="103" y="88"/>
                    <a:pt x="102" y="87"/>
                  </a:cubicBezTo>
                  <a:cubicBezTo>
                    <a:pt x="101" y="86"/>
                    <a:pt x="102" y="84"/>
                    <a:pt x="104" y="83"/>
                  </a:cubicBezTo>
                  <a:cubicBezTo>
                    <a:pt x="104" y="83"/>
                    <a:pt x="104" y="83"/>
                    <a:pt x="104" y="83"/>
                  </a:cubicBezTo>
                  <a:cubicBezTo>
                    <a:pt x="105" y="82"/>
                    <a:pt x="107" y="82"/>
                    <a:pt x="108" y="84"/>
                  </a:cubicBezTo>
                  <a:cubicBezTo>
                    <a:pt x="109" y="86"/>
                    <a:pt x="109" y="88"/>
                    <a:pt x="107" y="88"/>
                  </a:cubicBezTo>
                  <a:cubicBezTo>
                    <a:pt x="107" y="89"/>
                    <a:pt x="107" y="89"/>
                    <a:pt x="107" y="89"/>
                  </a:cubicBezTo>
                  <a:cubicBezTo>
                    <a:pt x="106" y="89"/>
                    <a:pt x="106" y="89"/>
                    <a:pt x="105" y="89"/>
                  </a:cubicBezTo>
                  <a:close/>
                  <a:moveTo>
                    <a:pt x="125" y="77"/>
                  </a:moveTo>
                  <a:cubicBezTo>
                    <a:pt x="124" y="77"/>
                    <a:pt x="123" y="77"/>
                    <a:pt x="123" y="76"/>
                  </a:cubicBezTo>
                  <a:cubicBezTo>
                    <a:pt x="122" y="74"/>
                    <a:pt x="122" y="72"/>
                    <a:pt x="124" y="71"/>
                  </a:cubicBezTo>
                  <a:cubicBezTo>
                    <a:pt x="124" y="71"/>
                    <a:pt x="124" y="71"/>
                    <a:pt x="124" y="71"/>
                  </a:cubicBezTo>
                  <a:cubicBezTo>
                    <a:pt x="126" y="70"/>
                    <a:pt x="128" y="71"/>
                    <a:pt x="129" y="72"/>
                  </a:cubicBezTo>
                  <a:cubicBezTo>
                    <a:pt x="130" y="74"/>
                    <a:pt x="129" y="76"/>
                    <a:pt x="127" y="77"/>
                  </a:cubicBezTo>
                  <a:cubicBezTo>
                    <a:pt x="127" y="77"/>
                    <a:pt x="127" y="77"/>
                    <a:pt x="127" y="77"/>
                  </a:cubicBezTo>
                  <a:cubicBezTo>
                    <a:pt x="127" y="77"/>
                    <a:pt x="126" y="77"/>
                    <a:pt x="125" y="77"/>
                  </a:cubicBezTo>
                  <a:close/>
                  <a:moveTo>
                    <a:pt x="146" y="66"/>
                  </a:moveTo>
                  <a:cubicBezTo>
                    <a:pt x="145" y="66"/>
                    <a:pt x="144" y="65"/>
                    <a:pt x="143" y="64"/>
                  </a:cubicBezTo>
                  <a:cubicBezTo>
                    <a:pt x="142" y="62"/>
                    <a:pt x="143" y="60"/>
                    <a:pt x="144" y="60"/>
                  </a:cubicBezTo>
                  <a:cubicBezTo>
                    <a:pt x="146" y="59"/>
                    <a:pt x="148" y="59"/>
                    <a:pt x="149" y="61"/>
                  </a:cubicBezTo>
                  <a:cubicBezTo>
                    <a:pt x="150" y="62"/>
                    <a:pt x="149" y="64"/>
                    <a:pt x="148" y="65"/>
                  </a:cubicBezTo>
                  <a:cubicBezTo>
                    <a:pt x="147" y="65"/>
                    <a:pt x="147" y="65"/>
                    <a:pt x="147" y="65"/>
                  </a:cubicBezTo>
                  <a:cubicBezTo>
                    <a:pt x="147" y="66"/>
                    <a:pt x="146" y="66"/>
                    <a:pt x="146" y="66"/>
                  </a:cubicBezTo>
                  <a:close/>
                  <a:moveTo>
                    <a:pt x="166" y="54"/>
                  </a:moveTo>
                  <a:cubicBezTo>
                    <a:pt x="165" y="54"/>
                    <a:pt x="164" y="53"/>
                    <a:pt x="163" y="52"/>
                  </a:cubicBezTo>
                  <a:cubicBezTo>
                    <a:pt x="162" y="51"/>
                    <a:pt x="163" y="49"/>
                    <a:pt x="164" y="48"/>
                  </a:cubicBezTo>
                  <a:cubicBezTo>
                    <a:pt x="165" y="48"/>
                    <a:pt x="165" y="48"/>
                    <a:pt x="165" y="48"/>
                  </a:cubicBezTo>
                  <a:cubicBezTo>
                    <a:pt x="166" y="47"/>
                    <a:pt x="168" y="47"/>
                    <a:pt x="169" y="49"/>
                  </a:cubicBezTo>
                  <a:cubicBezTo>
                    <a:pt x="170" y="50"/>
                    <a:pt x="170" y="52"/>
                    <a:pt x="168" y="53"/>
                  </a:cubicBezTo>
                  <a:cubicBezTo>
                    <a:pt x="168" y="54"/>
                    <a:pt x="168" y="54"/>
                    <a:pt x="168" y="54"/>
                  </a:cubicBezTo>
                  <a:cubicBezTo>
                    <a:pt x="167" y="54"/>
                    <a:pt x="167" y="54"/>
                    <a:pt x="166" y="54"/>
                  </a:cubicBezTo>
                  <a:close/>
                  <a:moveTo>
                    <a:pt x="186" y="42"/>
                  </a:moveTo>
                  <a:cubicBezTo>
                    <a:pt x="185" y="42"/>
                    <a:pt x="184" y="42"/>
                    <a:pt x="183" y="41"/>
                  </a:cubicBezTo>
                  <a:cubicBezTo>
                    <a:pt x="183" y="39"/>
                    <a:pt x="183" y="37"/>
                    <a:pt x="185" y="36"/>
                  </a:cubicBezTo>
                  <a:cubicBezTo>
                    <a:pt x="185" y="36"/>
                    <a:pt x="185" y="36"/>
                    <a:pt x="185" y="36"/>
                  </a:cubicBezTo>
                  <a:cubicBezTo>
                    <a:pt x="187" y="35"/>
                    <a:pt x="189" y="36"/>
                    <a:pt x="189" y="37"/>
                  </a:cubicBezTo>
                  <a:cubicBezTo>
                    <a:pt x="190" y="39"/>
                    <a:pt x="190" y="41"/>
                    <a:pt x="188" y="42"/>
                  </a:cubicBezTo>
                  <a:cubicBezTo>
                    <a:pt x="188" y="42"/>
                    <a:pt x="188" y="42"/>
                    <a:pt x="188" y="42"/>
                  </a:cubicBezTo>
                  <a:cubicBezTo>
                    <a:pt x="187" y="42"/>
                    <a:pt x="187" y="42"/>
                    <a:pt x="186" y="42"/>
                  </a:cubicBezTo>
                  <a:close/>
                  <a:moveTo>
                    <a:pt x="207" y="31"/>
                  </a:moveTo>
                  <a:cubicBezTo>
                    <a:pt x="205" y="31"/>
                    <a:pt x="204" y="30"/>
                    <a:pt x="204" y="29"/>
                  </a:cubicBezTo>
                  <a:cubicBezTo>
                    <a:pt x="203" y="27"/>
                    <a:pt x="203" y="25"/>
                    <a:pt x="205" y="24"/>
                  </a:cubicBezTo>
                  <a:cubicBezTo>
                    <a:pt x="205" y="24"/>
                    <a:pt x="205" y="24"/>
                    <a:pt x="205" y="24"/>
                  </a:cubicBezTo>
                  <a:cubicBezTo>
                    <a:pt x="207" y="23"/>
                    <a:pt x="209" y="24"/>
                    <a:pt x="210" y="25"/>
                  </a:cubicBezTo>
                  <a:cubicBezTo>
                    <a:pt x="211" y="27"/>
                    <a:pt x="210" y="29"/>
                    <a:pt x="209" y="30"/>
                  </a:cubicBezTo>
                  <a:cubicBezTo>
                    <a:pt x="208" y="30"/>
                    <a:pt x="208" y="30"/>
                    <a:pt x="208" y="30"/>
                  </a:cubicBezTo>
                  <a:cubicBezTo>
                    <a:pt x="208" y="30"/>
                    <a:pt x="207" y="31"/>
                    <a:pt x="207" y="31"/>
                  </a:cubicBezTo>
                  <a:close/>
                  <a:moveTo>
                    <a:pt x="227" y="19"/>
                  </a:moveTo>
                  <a:cubicBezTo>
                    <a:pt x="226" y="19"/>
                    <a:pt x="225" y="18"/>
                    <a:pt x="224" y="17"/>
                  </a:cubicBezTo>
                  <a:cubicBezTo>
                    <a:pt x="223" y="16"/>
                    <a:pt x="224" y="14"/>
                    <a:pt x="225" y="13"/>
                  </a:cubicBezTo>
                  <a:cubicBezTo>
                    <a:pt x="227" y="12"/>
                    <a:pt x="229" y="12"/>
                    <a:pt x="230" y="14"/>
                  </a:cubicBezTo>
                  <a:cubicBezTo>
                    <a:pt x="231" y="15"/>
                    <a:pt x="230" y="17"/>
                    <a:pt x="229" y="18"/>
                  </a:cubicBezTo>
                  <a:cubicBezTo>
                    <a:pt x="229" y="18"/>
                    <a:pt x="229" y="18"/>
                    <a:pt x="229" y="18"/>
                  </a:cubicBezTo>
                  <a:cubicBezTo>
                    <a:pt x="228" y="19"/>
                    <a:pt x="227" y="19"/>
                    <a:pt x="227" y="19"/>
                  </a:cubicBezTo>
                  <a:close/>
                  <a:moveTo>
                    <a:pt x="247" y="7"/>
                  </a:moveTo>
                  <a:cubicBezTo>
                    <a:pt x="246" y="7"/>
                    <a:pt x="245" y="7"/>
                    <a:pt x="244" y="5"/>
                  </a:cubicBezTo>
                  <a:cubicBezTo>
                    <a:pt x="243" y="4"/>
                    <a:pt x="244" y="2"/>
                    <a:pt x="246" y="1"/>
                  </a:cubicBezTo>
                  <a:cubicBezTo>
                    <a:pt x="246" y="1"/>
                    <a:pt x="246" y="1"/>
                    <a:pt x="246" y="1"/>
                  </a:cubicBezTo>
                  <a:cubicBezTo>
                    <a:pt x="247" y="0"/>
                    <a:pt x="249" y="0"/>
                    <a:pt x="250" y="2"/>
                  </a:cubicBezTo>
                  <a:cubicBezTo>
                    <a:pt x="251" y="4"/>
                    <a:pt x="251" y="6"/>
                    <a:pt x="249" y="7"/>
                  </a:cubicBezTo>
                  <a:cubicBezTo>
                    <a:pt x="249" y="7"/>
                    <a:pt x="249" y="7"/>
                    <a:pt x="249" y="7"/>
                  </a:cubicBezTo>
                  <a:cubicBezTo>
                    <a:pt x="248" y="7"/>
                    <a:pt x="248" y="7"/>
                    <a:pt x="247"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89" name="Freeform 117">
              <a:extLst>
                <a:ext uri="{FF2B5EF4-FFF2-40B4-BE49-F238E27FC236}">
                  <a16:creationId xmlns:a16="http://schemas.microsoft.com/office/drawing/2014/main" id="{3566932D-3ED3-25D0-DB56-F88D99ABC81E}"/>
                </a:ext>
                <a:ext uri="{C183D7F6-B498-43B3-948B-1728B52AA6E4}">
                  <adec:decorative xmlns:adec="http://schemas.microsoft.com/office/drawing/2017/decorative" val="1"/>
                </a:ext>
              </a:extLst>
            </p:cNvPr>
            <p:cNvSpPr>
              <a:spLocks/>
            </p:cNvSpPr>
            <p:nvPr/>
          </p:nvSpPr>
          <p:spPr bwMode="auto">
            <a:xfrm>
              <a:off x="5443842" y="5978587"/>
              <a:ext cx="4955" cy="4906"/>
            </a:xfrm>
            <a:custGeom>
              <a:avLst/>
              <a:gdLst>
                <a:gd name="T0" fmla="*/ 4 w 7"/>
                <a:gd name="T1" fmla="*/ 7 h 7"/>
                <a:gd name="T2" fmla="*/ 1 w 7"/>
                <a:gd name="T3" fmla="*/ 6 h 7"/>
                <a:gd name="T4" fmla="*/ 2 w 7"/>
                <a:gd name="T5" fmla="*/ 1 h 7"/>
                <a:gd name="T6" fmla="*/ 7 w 7"/>
                <a:gd name="T7" fmla="*/ 2 h 7"/>
                <a:gd name="T8" fmla="*/ 5 w 7"/>
                <a:gd name="T9" fmla="*/ 7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0" y="4"/>
                    <a:pt x="0" y="2"/>
                    <a:pt x="2" y="1"/>
                  </a:cubicBezTo>
                  <a:cubicBezTo>
                    <a:pt x="4" y="0"/>
                    <a:pt x="6" y="1"/>
                    <a:pt x="7" y="2"/>
                  </a:cubicBezTo>
                  <a:cubicBezTo>
                    <a:pt x="7" y="4"/>
                    <a:pt x="7" y="6"/>
                    <a:pt x="5" y="7"/>
                  </a:cubicBezTo>
                  <a:cubicBezTo>
                    <a:pt x="5" y="7"/>
                    <a:pt x="5" y="7"/>
                    <a:pt x="5" y="7"/>
                  </a:cubicBezTo>
                  <a:cubicBezTo>
                    <a:pt x="5" y="7"/>
                    <a:pt x="4" y="7"/>
                    <a:pt x="4" y="7"/>
                  </a:cubicBezTo>
                  <a:close/>
                </a:path>
              </a:pathLst>
            </a:custGeom>
            <a:ln>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233" name="Graphic 307" descr="Icon of a cell phone">
            <a:extLst>
              <a:ext uri="{FF2B5EF4-FFF2-40B4-BE49-F238E27FC236}">
                <a16:creationId xmlns:a16="http://schemas.microsoft.com/office/drawing/2014/main" id="{F898D82E-55CA-203B-DCC5-B9064AEBFA54}"/>
              </a:ext>
            </a:extLst>
          </p:cNvPr>
          <p:cNvSpPr/>
          <p:nvPr/>
        </p:nvSpPr>
        <p:spPr>
          <a:xfrm>
            <a:off x="6728776" y="5648664"/>
            <a:ext cx="174468" cy="290780"/>
          </a:xfrm>
          <a:custGeom>
            <a:avLst/>
            <a:gdLst>
              <a:gd name="connsiteX0" fmla="*/ 154365 w 189988"/>
              <a:gd name="connsiteY0" fmla="*/ 0 h 316646"/>
              <a:gd name="connsiteX1" fmla="*/ 189988 w 189988"/>
              <a:gd name="connsiteY1" fmla="*/ 35623 h 316646"/>
              <a:gd name="connsiteX2" fmla="*/ 189988 w 189988"/>
              <a:gd name="connsiteY2" fmla="*/ 281024 h 316646"/>
              <a:gd name="connsiteX3" fmla="*/ 154365 w 189988"/>
              <a:gd name="connsiteY3" fmla="*/ 316647 h 316646"/>
              <a:gd name="connsiteX4" fmla="*/ 35623 w 189988"/>
              <a:gd name="connsiteY4" fmla="*/ 316647 h 316646"/>
              <a:gd name="connsiteX5" fmla="*/ 0 w 189988"/>
              <a:gd name="connsiteY5" fmla="*/ 281024 h 316646"/>
              <a:gd name="connsiteX6" fmla="*/ 0 w 189988"/>
              <a:gd name="connsiteY6" fmla="*/ 35623 h 316646"/>
              <a:gd name="connsiteX7" fmla="*/ 35623 w 189988"/>
              <a:gd name="connsiteY7" fmla="*/ 0 h 316646"/>
              <a:gd name="connsiteX8" fmla="*/ 154365 w 189988"/>
              <a:gd name="connsiteY8" fmla="*/ 0 h 316646"/>
              <a:gd name="connsiteX9" fmla="*/ 154365 w 189988"/>
              <a:gd name="connsiteY9" fmla="*/ 23749 h 316646"/>
              <a:gd name="connsiteX10" fmla="*/ 35623 w 189988"/>
              <a:gd name="connsiteY10" fmla="*/ 23749 h 316646"/>
              <a:gd name="connsiteX11" fmla="*/ 23749 w 189988"/>
              <a:gd name="connsiteY11" fmla="*/ 35623 h 316646"/>
              <a:gd name="connsiteX12" fmla="*/ 23749 w 189988"/>
              <a:gd name="connsiteY12" fmla="*/ 281024 h 316646"/>
              <a:gd name="connsiteX13" fmla="*/ 35623 w 189988"/>
              <a:gd name="connsiteY13" fmla="*/ 292898 h 316646"/>
              <a:gd name="connsiteX14" fmla="*/ 154365 w 189988"/>
              <a:gd name="connsiteY14" fmla="*/ 292898 h 316646"/>
              <a:gd name="connsiteX15" fmla="*/ 166240 w 189988"/>
              <a:gd name="connsiteY15" fmla="*/ 281024 h 316646"/>
              <a:gd name="connsiteX16" fmla="*/ 166240 w 189988"/>
              <a:gd name="connsiteY16" fmla="*/ 35623 h 316646"/>
              <a:gd name="connsiteX17" fmla="*/ 154365 w 189988"/>
              <a:gd name="connsiteY17" fmla="*/ 23749 h 316646"/>
              <a:gd name="connsiteX18" fmla="*/ 114769 w 189988"/>
              <a:gd name="connsiteY18" fmla="*/ 245401 h 316646"/>
              <a:gd name="connsiteX19" fmla="*/ 126659 w 189988"/>
              <a:gd name="connsiteY19" fmla="*/ 257260 h 316646"/>
              <a:gd name="connsiteX20" fmla="*/ 114800 w 189988"/>
              <a:gd name="connsiteY20" fmla="*/ 269150 h 316646"/>
              <a:gd name="connsiteX21" fmla="*/ 75219 w 189988"/>
              <a:gd name="connsiteY21" fmla="*/ 269213 h 316646"/>
              <a:gd name="connsiteX22" fmla="*/ 63329 w 189988"/>
              <a:gd name="connsiteY22" fmla="*/ 257355 h 316646"/>
              <a:gd name="connsiteX23" fmla="*/ 75188 w 189988"/>
              <a:gd name="connsiteY23" fmla="*/ 245464 h 316646"/>
              <a:gd name="connsiteX24" fmla="*/ 114769 w 189988"/>
              <a:gd name="connsiteY24" fmla="*/ 245401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988" h="316646">
                <a:moveTo>
                  <a:pt x="154365" y="0"/>
                </a:moveTo>
                <a:cubicBezTo>
                  <a:pt x="174039" y="0"/>
                  <a:pt x="189988" y="15949"/>
                  <a:pt x="189988" y="35623"/>
                </a:cubicBezTo>
                <a:lnTo>
                  <a:pt x="189988" y="281024"/>
                </a:lnTo>
                <a:cubicBezTo>
                  <a:pt x="189988" y="300698"/>
                  <a:pt x="174039" y="316647"/>
                  <a:pt x="154365" y="316647"/>
                </a:cubicBezTo>
                <a:lnTo>
                  <a:pt x="35623" y="316647"/>
                </a:lnTo>
                <a:cubicBezTo>
                  <a:pt x="15949" y="316647"/>
                  <a:pt x="0" y="300698"/>
                  <a:pt x="0" y="281024"/>
                </a:cubicBezTo>
                <a:lnTo>
                  <a:pt x="0" y="35623"/>
                </a:lnTo>
                <a:cubicBezTo>
                  <a:pt x="0" y="15949"/>
                  <a:pt x="15949" y="0"/>
                  <a:pt x="35623" y="0"/>
                </a:cubicBezTo>
                <a:lnTo>
                  <a:pt x="154365" y="0"/>
                </a:lnTo>
                <a:close/>
                <a:moveTo>
                  <a:pt x="154365" y="23749"/>
                </a:moveTo>
                <a:lnTo>
                  <a:pt x="35623" y="23749"/>
                </a:lnTo>
                <a:cubicBezTo>
                  <a:pt x="29065" y="23749"/>
                  <a:pt x="23749" y="29065"/>
                  <a:pt x="23749" y="35623"/>
                </a:cubicBezTo>
                <a:lnTo>
                  <a:pt x="23749" y="281024"/>
                </a:lnTo>
                <a:cubicBezTo>
                  <a:pt x="23749" y="287579"/>
                  <a:pt x="29068" y="292898"/>
                  <a:pt x="35623" y="292898"/>
                </a:cubicBezTo>
                <a:lnTo>
                  <a:pt x="154365" y="292898"/>
                </a:lnTo>
                <a:cubicBezTo>
                  <a:pt x="160923" y="292898"/>
                  <a:pt x="166240" y="287582"/>
                  <a:pt x="166240" y="281024"/>
                </a:cubicBezTo>
                <a:lnTo>
                  <a:pt x="166240" y="35623"/>
                </a:lnTo>
                <a:cubicBezTo>
                  <a:pt x="166240" y="29065"/>
                  <a:pt x="160923" y="23749"/>
                  <a:pt x="154365" y="23749"/>
                </a:cubicBezTo>
                <a:close/>
                <a:moveTo>
                  <a:pt x="114769" y="245401"/>
                </a:moveTo>
                <a:cubicBezTo>
                  <a:pt x="121327" y="245392"/>
                  <a:pt x="126650" y="250702"/>
                  <a:pt x="126659" y="257260"/>
                </a:cubicBezTo>
                <a:cubicBezTo>
                  <a:pt x="126667" y="263818"/>
                  <a:pt x="121358" y="269141"/>
                  <a:pt x="114800" y="269150"/>
                </a:cubicBezTo>
                <a:lnTo>
                  <a:pt x="75219" y="269213"/>
                </a:lnTo>
                <a:cubicBezTo>
                  <a:pt x="68661" y="269222"/>
                  <a:pt x="63338" y="263913"/>
                  <a:pt x="63329" y="257355"/>
                </a:cubicBezTo>
                <a:cubicBezTo>
                  <a:pt x="63321" y="250797"/>
                  <a:pt x="68630" y="245473"/>
                  <a:pt x="75188" y="245464"/>
                </a:cubicBezTo>
                <a:lnTo>
                  <a:pt x="114769" y="245401"/>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32" name="Graphic 329" descr="Icon of a monitor">
            <a:extLst>
              <a:ext uri="{FF2B5EF4-FFF2-40B4-BE49-F238E27FC236}">
                <a16:creationId xmlns:a16="http://schemas.microsoft.com/office/drawing/2014/main" id="{D23F8C1A-2503-9A21-236C-96ECF2D6AB13}"/>
              </a:ext>
            </a:extLst>
          </p:cNvPr>
          <p:cNvSpPr/>
          <p:nvPr/>
        </p:nvSpPr>
        <p:spPr>
          <a:xfrm>
            <a:off x="7795432" y="5648141"/>
            <a:ext cx="307168" cy="291826"/>
          </a:xfrm>
          <a:custGeom>
            <a:avLst/>
            <a:gdLst>
              <a:gd name="connsiteX0" fmla="*/ 75204 w 316630"/>
              <a:gd name="connsiteY0" fmla="*/ 300814 h 300814"/>
              <a:gd name="connsiteX1" fmla="*/ 63333 w 316630"/>
              <a:gd name="connsiteY1" fmla="*/ 288937 h 300814"/>
              <a:gd name="connsiteX2" fmla="*/ 73589 w 316630"/>
              <a:gd name="connsiteY2" fmla="*/ 277177 h 300814"/>
              <a:gd name="connsiteX3" fmla="*/ 75204 w 316630"/>
              <a:gd name="connsiteY3" fmla="*/ 277066 h 300814"/>
              <a:gd name="connsiteX4" fmla="*/ 102894 w 316630"/>
              <a:gd name="connsiteY4" fmla="*/ 277066 h 300814"/>
              <a:gd name="connsiteX5" fmla="*/ 102894 w 316630"/>
              <a:gd name="connsiteY5" fmla="*/ 237517 h 300814"/>
              <a:gd name="connsiteX6" fmla="*/ 35623 w 316630"/>
              <a:gd name="connsiteY6" fmla="*/ 237517 h 300814"/>
              <a:gd name="connsiteX7" fmla="*/ 79 w 316630"/>
              <a:gd name="connsiteY7" fmla="*/ 204332 h 300814"/>
              <a:gd name="connsiteX8" fmla="*/ 0 w 316630"/>
              <a:gd name="connsiteY8" fmla="*/ 201894 h 300814"/>
              <a:gd name="connsiteX9" fmla="*/ 0 w 316630"/>
              <a:gd name="connsiteY9" fmla="*/ 35623 h 300814"/>
              <a:gd name="connsiteX10" fmla="*/ 33185 w 316630"/>
              <a:gd name="connsiteY10" fmla="*/ 79 h 300814"/>
              <a:gd name="connsiteX11" fmla="*/ 35623 w 316630"/>
              <a:gd name="connsiteY11" fmla="*/ 0 h 300814"/>
              <a:gd name="connsiteX12" fmla="*/ 281008 w 316630"/>
              <a:gd name="connsiteY12" fmla="*/ 0 h 300814"/>
              <a:gd name="connsiteX13" fmla="*/ 316552 w 316630"/>
              <a:gd name="connsiteY13" fmla="*/ 33185 h 300814"/>
              <a:gd name="connsiteX14" fmla="*/ 316631 w 316630"/>
              <a:gd name="connsiteY14" fmla="*/ 35623 h 300814"/>
              <a:gd name="connsiteX15" fmla="*/ 316631 w 316630"/>
              <a:gd name="connsiteY15" fmla="*/ 201894 h 300814"/>
              <a:gd name="connsiteX16" fmla="*/ 283446 w 316630"/>
              <a:gd name="connsiteY16" fmla="*/ 237438 h 300814"/>
              <a:gd name="connsiteX17" fmla="*/ 281008 w 316630"/>
              <a:gd name="connsiteY17" fmla="*/ 237517 h 300814"/>
              <a:gd name="connsiteX18" fmla="*/ 213721 w 316630"/>
              <a:gd name="connsiteY18" fmla="*/ 237517 h 300814"/>
              <a:gd name="connsiteX19" fmla="*/ 213721 w 316630"/>
              <a:gd name="connsiteY19" fmla="*/ 277066 h 300814"/>
              <a:gd name="connsiteX20" fmla="*/ 241443 w 316630"/>
              <a:gd name="connsiteY20" fmla="*/ 277066 h 300814"/>
              <a:gd name="connsiteX21" fmla="*/ 253438 w 316630"/>
              <a:gd name="connsiteY21" fmla="*/ 288818 h 300814"/>
              <a:gd name="connsiteX22" fmla="*/ 243058 w 316630"/>
              <a:gd name="connsiteY22" fmla="*/ 300719 h 300814"/>
              <a:gd name="connsiteX23" fmla="*/ 241443 w 316630"/>
              <a:gd name="connsiteY23" fmla="*/ 300814 h 300814"/>
              <a:gd name="connsiteX24" fmla="*/ 75204 w 316630"/>
              <a:gd name="connsiteY24" fmla="*/ 300814 h 300814"/>
              <a:gd name="connsiteX25" fmla="*/ 189956 w 316630"/>
              <a:gd name="connsiteY25" fmla="*/ 237517 h 300814"/>
              <a:gd name="connsiteX26" fmla="*/ 126627 w 316630"/>
              <a:gd name="connsiteY26" fmla="*/ 237517 h 300814"/>
              <a:gd name="connsiteX27" fmla="*/ 126643 w 316630"/>
              <a:gd name="connsiteY27" fmla="*/ 277066 h 300814"/>
              <a:gd name="connsiteX28" fmla="*/ 189972 w 316630"/>
              <a:gd name="connsiteY28" fmla="*/ 277066 h 300814"/>
              <a:gd name="connsiteX29" fmla="*/ 189956 w 316630"/>
              <a:gd name="connsiteY29" fmla="*/ 237517 h 300814"/>
              <a:gd name="connsiteX30" fmla="*/ 280992 w 316630"/>
              <a:gd name="connsiteY30" fmla="*/ 23749 h 300814"/>
              <a:gd name="connsiteX31" fmla="*/ 35623 w 316630"/>
              <a:gd name="connsiteY31" fmla="*/ 23749 h 300814"/>
              <a:gd name="connsiteX32" fmla="*/ 23859 w 316630"/>
              <a:gd name="connsiteY32" fmla="*/ 34008 h 300814"/>
              <a:gd name="connsiteX33" fmla="*/ 23749 w 316630"/>
              <a:gd name="connsiteY33" fmla="*/ 35623 h 300814"/>
              <a:gd name="connsiteX34" fmla="*/ 23749 w 316630"/>
              <a:gd name="connsiteY34" fmla="*/ 201894 h 300814"/>
              <a:gd name="connsiteX35" fmla="*/ 34008 w 316630"/>
              <a:gd name="connsiteY35" fmla="*/ 213657 h 300814"/>
              <a:gd name="connsiteX36" fmla="*/ 35623 w 316630"/>
              <a:gd name="connsiteY36" fmla="*/ 213768 h 300814"/>
              <a:gd name="connsiteX37" fmla="*/ 281008 w 316630"/>
              <a:gd name="connsiteY37" fmla="*/ 213768 h 300814"/>
              <a:gd name="connsiteX38" fmla="*/ 292772 w 316630"/>
              <a:gd name="connsiteY38" fmla="*/ 203509 h 300814"/>
              <a:gd name="connsiteX39" fmla="*/ 292882 w 316630"/>
              <a:gd name="connsiteY39" fmla="*/ 201894 h 300814"/>
              <a:gd name="connsiteX40" fmla="*/ 292882 w 316630"/>
              <a:gd name="connsiteY40" fmla="*/ 35623 h 300814"/>
              <a:gd name="connsiteX41" fmla="*/ 282623 w 316630"/>
              <a:gd name="connsiteY41" fmla="*/ 23859 h 300814"/>
              <a:gd name="connsiteX42" fmla="*/ 281008 w 316630"/>
              <a:gd name="connsiteY42" fmla="*/ 23749 h 3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6630" h="300814">
                <a:moveTo>
                  <a:pt x="75204" y="300814"/>
                </a:moveTo>
                <a:cubicBezTo>
                  <a:pt x="68646" y="300813"/>
                  <a:pt x="63331" y="295495"/>
                  <a:pt x="63333" y="288937"/>
                </a:cubicBezTo>
                <a:cubicBezTo>
                  <a:pt x="63335" y="283005"/>
                  <a:pt x="67713" y="277986"/>
                  <a:pt x="73589" y="277177"/>
                </a:cubicBezTo>
                <a:lnTo>
                  <a:pt x="75204" y="277066"/>
                </a:lnTo>
                <a:lnTo>
                  <a:pt x="102894" y="277066"/>
                </a:lnTo>
                <a:lnTo>
                  <a:pt x="102894" y="237517"/>
                </a:lnTo>
                <a:lnTo>
                  <a:pt x="35623" y="237517"/>
                </a:lnTo>
                <a:cubicBezTo>
                  <a:pt x="16893" y="237518"/>
                  <a:pt x="1361" y="223017"/>
                  <a:pt x="79" y="204332"/>
                </a:cubicBezTo>
                <a:lnTo>
                  <a:pt x="0" y="201894"/>
                </a:lnTo>
                <a:lnTo>
                  <a:pt x="0" y="35623"/>
                </a:lnTo>
                <a:cubicBezTo>
                  <a:pt x="-2" y="16893"/>
                  <a:pt x="14499" y="1361"/>
                  <a:pt x="33185" y="79"/>
                </a:cubicBezTo>
                <a:lnTo>
                  <a:pt x="35623" y="0"/>
                </a:lnTo>
                <a:lnTo>
                  <a:pt x="281008" y="0"/>
                </a:lnTo>
                <a:cubicBezTo>
                  <a:pt x="299738" y="-2"/>
                  <a:pt x="315269" y="14499"/>
                  <a:pt x="316552" y="33185"/>
                </a:cubicBezTo>
                <a:lnTo>
                  <a:pt x="316631" y="35623"/>
                </a:lnTo>
                <a:lnTo>
                  <a:pt x="316631" y="201894"/>
                </a:lnTo>
                <a:cubicBezTo>
                  <a:pt x="316632" y="220624"/>
                  <a:pt x="302132" y="236155"/>
                  <a:pt x="283446" y="237438"/>
                </a:cubicBezTo>
                <a:lnTo>
                  <a:pt x="281008" y="237517"/>
                </a:lnTo>
                <a:lnTo>
                  <a:pt x="213721" y="237517"/>
                </a:lnTo>
                <a:lnTo>
                  <a:pt x="213721" y="277066"/>
                </a:lnTo>
                <a:lnTo>
                  <a:pt x="241443" y="277066"/>
                </a:lnTo>
                <a:cubicBezTo>
                  <a:pt x="248001" y="276999"/>
                  <a:pt x="253371" y="282260"/>
                  <a:pt x="253438" y="288818"/>
                </a:cubicBezTo>
                <a:cubicBezTo>
                  <a:pt x="253499" y="294844"/>
                  <a:pt x="249036" y="299961"/>
                  <a:pt x="243058" y="300719"/>
                </a:cubicBezTo>
                <a:lnTo>
                  <a:pt x="241443" y="300814"/>
                </a:lnTo>
                <a:lnTo>
                  <a:pt x="75204" y="300814"/>
                </a:lnTo>
                <a:close/>
                <a:moveTo>
                  <a:pt x="189956" y="237517"/>
                </a:moveTo>
                <a:lnTo>
                  <a:pt x="126627" y="237517"/>
                </a:lnTo>
                <a:lnTo>
                  <a:pt x="126643" y="277066"/>
                </a:lnTo>
                <a:lnTo>
                  <a:pt x="189972" y="277066"/>
                </a:lnTo>
                <a:lnTo>
                  <a:pt x="189956" y="237517"/>
                </a:lnTo>
                <a:close/>
                <a:moveTo>
                  <a:pt x="280992" y="23749"/>
                </a:moveTo>
                <a:lnTo>
                  <a:pt x="35623" y="23749"/>
                </a:lnTo>
                <a:cubicBezTo>
                  <a:pt x="29689" y="23749"/>
                  <a:pt x="24666" y="28129"/>
                  <a:pt x="23859" y="34008"/>
                </a:cubicBezTo>
                <a:lnTo>
                  <a:pt x="23749" y="35623"/>
                </a:lnTo>
                <a:lnTo>
                  <a:pt x="23749" y="201894"/>
                </a:lnTo>
                <a:cubicBezTo>
                  <a:pt x="23749" y="207910"/>
                  <a:pt x="28213" y="212882"/>
                  <a:pt x="34008" y="213657"/>
                </a:cubicBezTo>
                <a:lnTo>
                  <a:pt x="35623" y="213768"/>
                </a:lnTo>
                <a:lnTo>
                  <a:pt x="281008" y="213768"/>
                </a:lnTo>
                <a:cubicBezTo>
                  <a:pt x="286942" y="213768"/>
                  <a:pt x="291964" y="209387"/>
                  <a:pt x="292772" y="203509"/>
                </a:cubicBezTo>
                <a:lnTo>
                  <a:pt x="292882" y="201894"/>
                </a:lnTo>
                <a:lnTo>
                  <a:pt x="292882" y="35623"/>
                </a:lnTo>
                <a:cubicBezTo>
                  <a:pt x="292882" y="29689"/>
                  <a:pt x="288502" y="24666"/>
                  <a:pt x="282623" y="23859"/>
                </a:cubicBezTo>
                <a:lnTo>
                  <a:pt x="281008" y="23749"/>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grpSp>
        <p:nvGrpSpPr>
          <p:cNvPr id="249" name="Group 248" descr="Icon of Teams Admin Agent">
            <a:extLst>
              <a:ext uri="{FF2B5EF4-FFF2-40B4-BE49-F238E27FC236}">
                <a16:creationId xmlns:a16="http://schemas.microsoft.com/office/drawing/2014/main" id="{03F64796-10F7-E032-8271-A7B3FF95C78C}"/>
              </a:ext>
            </a:extLst>
          </p:cNvPr>
          <p:cNvGrpSpPr/>
          <p:nvPr/>
        </p:nvGrpSpPr>
        <p:grpSpPr>
          <a:xfrm>
            <a:off x="8924800" y="5658378"/>
            <a:ext cx="314450" cy="271354"/>
            <a:chOff x="8937070" y="5669598"/>
            <a:chExt cx="291041" cy="251155"/>
          </a:xfrm>
        </p:grpSpPr>
        <p:sp>
          <p:nvSpPr>
            <p:cNvPr id="237" name="Freeform 36">
              <a:extLst>
                <a:ext uri="{FF2B5EF4-FFF2-40B4-BE49-F238E27FC236}">
                  <a16:creationId xmlns:a16="http://schemas.microsoft.com/office/drawing/2014/main" id="{F90DE562-D857-FF35-82C7-A6E0A8EE26C9}"/>
                </a:ext>
                <a:ext uri="{C183D7F6-B498-43B3-948B-1728B52AA6E4}">
                  <adec:decorative xmlns:adec="http://schemas.microsoft.com/office/drawing/2017/decorative" val="1"/>
                </a:ext>
              </a:extLst>
            </p:cNvPr>
            <p:cNvSpPr>
              <a:spLocks/>
            </p:cNvSpPr>
            <p:nvPr/>
          </p:nvSpPr>
          <p:spPr bwMode="auto">
            <a:xfrm>
              <a:off x="8937070" y="5669598"/>
              <a:ext cx="291041" cy="251155"/>
            </a:xfrm>
            <a:custGeom>
              <a:avLst/>
              <a:gdLst>
                <a:gd name="T0" fmla="*/ 129 w 257"/>
                <a:gd name="T1" fmla="*/ 45 h 224"/>
                <a:gd name="T2" fmla="*/ 37 w 257"/>
                <a:gd name="T3" fmla="*/ 0 h 224"/>
                <a:gd name="T4" fmla="*/ 0 w 257"/>
                <a:gd name="T5" fmla="*/ 64 h 224"/>
                <a:gd name="T6" fmla="*/ 91 w 257"/>
                <a:gd name="T7" fmla="*/ 112 h 224"/>
                <a:gd name="T8" fmla="*/ 91 w 257"/>
                <a:gd name="T9" fmla="*/ 224 h 224"/>
                <a:gd name="T10" fmla="*/ 167 w 257"/>
                <a:gd name="T11" fmla="*/ 224 h 224"/>
                <a:gd name="T12" fmla="*/ 167 w 257"/>
                <a:gd name="T13" fmla="*/ 112 h 224"/>
                <a:gd name="T14" fmla="*/ 257 w 257"/>
                <a:gd name="T15" fmla="*/ 64 h 224"/>
                <a:gd name="T16" fmla="*/ 222 w 257"/>
                <a:gd name="T17" fmla="*/ 0 h 224"/>
                <a:gd name="T18" fmla="*/ 129 w 257"/>
                <a:gd name="T19" fmla="*/ 4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 h="224">
                  <a:moveTo>
                    <a:pt x="129" y="45"/>
                  </a:moveTo>
                  <a:lnTo>
                    <a:pt x="37" y="0"/>
                  </a:lnTo>
                  <a:lnTo>
                    <a:pt x="0" y="64"/>
                  </a:lnTo>
                  <a:lnTo>
                    <a:pt x="91" y="112"/>
                  </a:lnTo>
                  <a:lnTo>
                    <a:pt x="91" y="224"/>
                  </a:lnTo>
                  <a:lnTo>
                    <a:pt x="167" y="224"/>
                  </a:lnTo>
                  <a:lnTo>
                    <a:pt x="167" y="112"/>
                  </a:lnTo>
                  <a:lnTo>
                    <a:pt x="257" y="64"/>
                  </a:lnTo>
                  <a:lnTo>
                    <a:pt x="222" y="0"/>
                  </a:lnTo>
                  <a:lnTo>
                    <a:pt x="129" y="45"/>
                  </a:lnTo>
                  <a:close/>
                </a:path>
              </a:pathLst>
            </a:custGeom>
            <a:ln w="12700">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38" name="Rectangle 37">
              <a:extLst>
                <a:ext uri="{FF2B5EF4-FFF2-40B4-BE49-F238E27FC236}">
                  <a16:creationId xmlns:a16="http://schemas.microsoft.com/office/drawing/2014/main" id="{F173AC15-1636-6B63-691A-2F4178150202}"/>
                </a:ext>
                <a:ext uri="{C183D7F6-B498-43B3-948B-1728B52AA6E4}">
                  <adec:decorative xmlns:adec="http://schemas.microsoft.com/office/drawing/2017/decorative" val="1"/>
                </a:ext>
              </a:extLst>
            </p:cNvPr>
            <p:cNvSpPr>
              <a:spLocks noChangeArrowheads="1"/>
            </p:cNvSpPr>
            <p:nvPr/>
          </p:nvSpPr>
          <p:spPr bwMode="auto">
            <a:xfrm>
              <a:off x="9057110" y="5799661"/>
              <a:ext cx="52093" cy="84092"/>
            </a:xfrm>
            <a:prstGeom prst="rect">
              <a:avLst/>
            </a:prstGeom>
            <a:ln w="12700">
              <a:gradFill>
                <a:gsLst>
                  <a:gs pos="0">
                    <a:srgbClr val="C03BC4"/>
                  </a:gs>
                  <a:gs pos="52000">
                    <a:srgbClr val="5B5FC7"/>
                  </a:gs>
                  <a:gs pos="95000">
                    <a:srgbClr val="5B5FC7"/>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39" name="Oval 38">
              <a:extLst>
                <a:ext uri="{FF2B5EF4-FFF2-40B4-BE49-F238E27FC236}">
                  <a16:creationId xmlns:a16="http://schemas.microsoft.com/office/drawing/2014/main" id="{C8B25E6B-AEAD-973C-0B36-2A561D203E6F}"/>
                </a:ext>
                <a:ext uri="{C183D7F6-B498-43B3-948B-1728B52AA6E4}">
                  <adec:decorative xmlns:adec="http://schemas.microsoft.com/office/drawing/2017/decorative" val="1"/>
                </a:ext>
              </a:extLst>
            </p:cNvPr>
            <p:cNvSpPr>
              <a:spLocks noChangeArrowheads="1"/>
            </p:cNvSpPr>
            <p:nvPr/>
          </p:nvSpPr>
          <p:spPr bwMode="auto">
            <a:xfrm>
              <a:off x="9065038" y="5810873"/>
              <a:ext cx="10193" cy="10091"/>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0" name="Oval 39">
              <a:extLst>
                <a:ext uri="{FF2B5EF4-FFF2-40B4-BE49-F238E27FC236}">
                  <a16:creationId xmlns:a16="http://schemas.microsoft.com/office/drawing/2014/main" id="{819BCA22-A41A-BB50-0648-A126DE75FB8D}"/>
                </a:ext>
                <a:ext uri="{C183D7F6-B498-43B3-948B-1728B52AA6E4}">
                  <adec:decorative xmlns:adec="http://schemas.microsoft.com/office/drawing/2017/decorative" val="1"/>
                </a:ext>
              </a:extLst>
            </p:cNvPr>
            <p:cNvSpPr>
              <a:spLocks noChangeArrowheads="1"/>
            </p:cNvSpPr>
            <p:nvPr/>
          </p:nvSpPr>
          <p:spPr bwMode="auto">
            <a:xfrm>
              <a:off x="9078627" y="5810873"/>
              <a:ext cx="9059" cy="10091"/>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2" name="Oval 40">
              <a:extLst>
                <a:ext uri="{FF2B5EF4-FFF2-40B4-BE49-F238E27FC236}">
                  <a16:creationId xmlns:a16="http://schemas.microsoft.com/office/drawing/2014/main" id="{526AEE5C-5C8E-0A5D-D2FB-7E4C6B08C233}"/>
                </a:ext>
                <a:ext uri="{C183D7F6-B498-43B3-948B-1728B52AA6E4}">
                  <adec:decorative xmlns:adec="http://schemas.microsoft.com/office/drawing/2017/decorative" val="1"/>
                </a:ext>
              </a:extLst>
            </p:cNvPr>
            <p:cNvSpPr>
              <a:spLocks noChangeArrowheads="1"/>
            </p:cNvSpPr>
            <p:nvPr/>
          </p:nvSpPr>
          <p:spPr bwMode="auto">
            <a:xfrm>
              <a:off x="9092217" y="5810873"/>
              <a:ext cx="9059" cy="10091"/>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3" name="Oval 41">
              <a:extLst>
                <a:ext uri="{FF2B5EF4-FFF2-40B4-BE49-F238E27FC236}">
                  <a16:creationId xmlns:a16="http://schemas.microsoft.com/office/drawing/2014/main" id="{F9970848-F31E-ACD9-A96D-61743C34F751}"/>
                </a:ext>
                <a:ext uri="{C183D7F6-B498-43B3-948B-1728B52AA6E4}">
                  <adec:decorative xmlns:adec="http://schemas.microsoft.com/office/drawing/2017/decorative" val="1"/>
                </a:ext>
              </a:extLst>
            </p:cNvPr>
            <p:cNvSpPr>
              <a:spLocks noChangeArrowheads="1"/>
            </p:cNvSpPr>
            <p:nvPr/>
          </p:nvSpPr>
          <p:spPr bwMode="auto">
            <a:xfrm>
              <a:off x="9065038" y="5829934"/>
              <a:ext cx="10193" cy="8970"/>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5" name="Oval 42">
              <a:extLst>
                <a:ext uri="{FF2B5EF4-FFF2-40B4-BE49-F238E27FC236}">
                  <a16:creationId xmlns:a16="http://schemas.microsoft.com/office/drawing/2014/main" id="{CDC400C8-0282-FE9D-C218-DE129ACCB5DD}"/>
                </a:ext>
                <a:ext uri="{C183D7F6-B498-43B3-948B-1728B52AA6E4}">
                  <adec:decorative xmlns:adec="http://schemas.microsoft.com/office/drawing/2017/decorative" val="1"/>
                </a:ext>
              </a:extLst>
            </p:cNvPr>
            <p:cNvSpPr>
              <a:spLocks noChangeArrowheads="1"/>
            </p:cNvSpPr>
            <p:nvPr/>
          </p:nvSpPr>
          <p:spPr bwMode="auto">
            <a:xfrm>
              <a:off x="9078627" y="5829934"/>
              <a:ext cx="9059" cy="8970"/>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7" name="Oval 43">
              <a:extLst>
                <a:ext uri="{FF2B5EF4-FFF2-40B4-BE49-F238E27FC236}">
                  <a16:creationId xmlns:a16="http://schemas.microsoft.com/office/drawing/2014/main" id="{B84208ED-0743-8618-3D16-B9839BCF2F90}"/>
                </a:ext>
                <a:ext uri="{C183D7F6-B498-43B3-948B-1728B52AA6E4}">
                  <adec:decorative xmlns:adec="http://schemas.microsoft.com/office/drawing/2017/decorative" val="1"/>
                </a:ext>
              </a:extLst>
            </p:cNvPr>
            <p:cNvSpPr>
              <a:spLocks noChangeArrowheads="1"/>
            </p:cNvSpPr>
            <p:nvPr/>
          </p:nvSpPr>
          <p:spPr bwMode="auto">
            <a:xfrm>
              <a:off x="9092217" y="5829934"/>
              <a:ext cx="9059" cy="8970"/>
            </a:xfrm>
            <a:prstGeom prst="ellipse">
              <a:avLst/>
            </a:prstGeom>
            <a:gradFill>
              <a:gsLst>
                <a:gs pos="95327">
                  <a:srgbClr val="5B5FC7"/>
                </a:gs>
                <a:gs pos="935">
                  <a:srgbClr val="C03BC4"/>
                </a:gs>
                <a:gs pos="52000">
                  <a:srgbClr val="5B5FC7"/>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48" name="Line 44">
              <a:extLst>
                <a:ext uri="{FF2B5EF4-FFF2-40B4-BE49-F238E27FC236}">
                  <a16:creationId xmlns:a16="http://schemas.microsoft.com/office/drawing/2014/main" id="{DA2127DA-E044-547B-8D3E-F13002104DA8}"/>
                </a:ext>
                <a:ext uri="{C183D7F6-B498-43B3-948B-1728B52AA6E4}">
                  <adec:decorative xmlns:adec="http://schemas.microsoft.com/office/drawing/2017/decorative" val="1"/>
                </a:ext>
              </a:extLst>
            </p:cNvPr>
            <p:cNvSpPr>
              <a:spLocks noChangeShapeType="1"/>
            </p:cNvSpPr>
            <p:nvPr/>
          </p:nvSpPr>
          <p:spPr bwMode="auto">
            <a:xfrm>
              <a:off x="9057110" y="5872541"/>
              <a:ext cx="52093" cy="0"/>
            </a:xfrm>
            <a:prstGeom prst="line">
              <a:avLst/>
            </a:prstGeom>
            <a:ln>
              <a:gradFill>
                <a:gsLst>
                  <a:gs pos="0">
                    <a:srgbClr val="C03BC4"/>
                  </a:gs>
                  <a:gs pos="52000">
                    <a:srgbClr val="5B5FC7"/>
                  </a:gs>
                  <a:gs pos="95000">
                    <a:srgbClr val="5B5FC7"/>
                  </a:gs>
                </a:gsLst>
                <a:lin ang="5400000" scaled="1"/>
              </a:gradFill>
              <a:headEnd type="none" w="lg" len="med"/>
              <a:tailEnd type="non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sp>
        <p:nvSpPr>
          <p:cNvPr id="136" name="Rectangle 135">
            <a:extLst>
              <a:ext uri="{FF2B5EF4-FFF2-40B4-BE49-F238E27FC236}">
                <a16:creationId xmlns:a16="http://schemas.microsoft.com/office/drawing/2014/main" id="{C0B845D8-CA3A-7B35-776C-674C6C3A91C7}"/>
              </a:ext>
            </a:extLst>
          </p:cNvPr>
          <p:cNvSpPr>
            <a:spLocks/>
          </p:cNvSpPr>
          <p:nvPr/>
        </p:nvSpPr>
        <p:spPr>
          <a:xfrm>
            <a:off x="10135101" y="1336111"/>
            <a:ext cx="915507" cy="369332"/>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t>Partners and </a:t>
            </a:r>
            <a:b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br>
            <a:r>
              <a:rPr kumimoji="0" lang="en-US" sz="1200" b="0" i="0" u="none" strike="noStrike" kern="1200" cap="none" spc="0" normalizeH="0" baseline="0" noProof="0">
                <a:ln>
                  <a:noFill/>
                </a:ln>
                <a:solidFill>
                  <a:srgbClr val="34258E"/>
                </a:solidFill>
                <a:effectLst/>
                <a:uLnTx/>
                <a:uFillTx/>
                <a:latin typeface="Segoe Sans Display Semibold"/>
                <a:ea typeface="+mn-ea"/>
                <a:cs typeface="+mn-cs"/>
              </a:rPr>
              <a:t>integrations</a:t>
            </a:r>
          </a:p>
        </p:txBody>
      </p:sp>
      <p:sp>
        <p:nvSpPr>
          <p:cNvPr id="195" name="Graphic 49" descr="Icon of an arrow pointing down at a horizontal line">
            <a:extLst>
              <a:ext uri="{FF2B5EF4-FFF2-40B4-BE49-F238E27FC236}">
                <a16:creationId xmlns:a16="http://schemas.microsoft.com/office/drawing/2014/main" id="{1C0EAAD5-ED9C-69EB-ABAA-7E4084C7C57E}"/>
              </a:ext>
            </a:extLst>
          </p:cNvPr>
          <p:cNvSpPr>
            <a:spLocks noChangeAspect="1"/>
          </p:cNvSpPr>
          <p:nvPr/>
        </p:nvSpPr>
        <p:spPr>
          <a:xfrm>
            <a:off x="10496275" y="2037045"/>
            <a:ext cx="193156" cy="266406"/>
          </a:xfrm>
          <a:custGeom>
            <a:avLst/>
            <a:gdLst>
              <a:gd name="connsiteX0" fmla="*/ 185162 w 195261"/>
              <a:gd name="connsiteY0" fmla="*/ 249060 h 269313"/>
              <a:gd name="connsiteX1" fmla="*/ 195262 w 195261"/>
              <a:gd name="connsiteY1" fmla="*/ 259160 h 269313"/>
              <a:gd name="connsiteX2" fmla="*/ 185162 w 195261"/>
              <a:gd name="connsiteY2" fmla="*/ 269259 h 269313"/>
              <a:gd name="connsiteX3" fmla="*/ 10100 w 195261"/>
              <a:gd name="connsiteY3" fmla="*/ 269313 h 269313"/>
              <a:gd name="connsiteX4" fmla="*/ 0 w 195261"/>
              <a:gd name="connsiteY4" fmla="*/ 259213 h 269313"/>
              <a:gd name="connsiteX5" fmla="*/ 10100 w 195261"/>
              <a:gd name="connsiteY5" fmla="*/ 249114 h 269313"/>
              <a:gd name="connsiteX6" fmla="*/ 185162 w 195261"/>
              <a:gd name="connsiteY6" fmla="*/ 249060 h 269313"/>
              <a:gd name="connsiteX7" fmla="*/ 96257 w 195261"/>
              <a:gd name="connsiteY7" fmla="*/ 94 h 269313"/>
              <a:gd name="connsiteX8" fmla="*/ 97631 w 195261"/>
              <a:gd name="connsiteY8" fmla="*/ 0 h 269313"/>
              <a:gd name="connsiteX9" fmla="*/ 107636 w 195261"/>
              <a:gd name="connsiteY9" fmla="*/ 8726 h 269313"/>
              <a:gd name="connsiteX10" fmla="*/ 107731 w 195261"/>
              <a:gd name="connsiteY10" fmla="*/ 10100 h 269313"/>
              <a:gd name="connsiteX11" fmla="*/ 107717 w 195261"/>
              <a:gd name="connsiteY11" fmla="*/ 194387 h 269313"/>
              <a:gd name="connsiteX12" fmla="*/ 157839 w 195261"/>
              <a:gd name="connsiteY12" fmla="*/ 144292 h 269313"/>
              <a:gd name="connsiteX13" fmla="*/ 170982 w 195261"/>
              <a:gd name="connsiteY13" fmla="*/ 143309 h 269313"/>
              <a:gd name="connsiteX14" fmla="*/ 172127 w 195261"/>
              <a:gd name="connsiteY14" fmla="*/ 144292 h 269313"/>
              <a:gd name="connsiteX15" fmla="*/ 173096 w 195261"/>
              <a:gd name="connsiteY15" fmla="*/ 157435 h 269313"/>
              <a:gd name="connsiteX16" fmla="*/ 172113 w 195261"/>
              <a:gd name="connsiteY16" fmla="*/ 158566 h 269313"/>
              <a:gd name="connsiteX17" fmla="*/ 104822 w 195261"/>
              <a:gd name="connsiteY17" fmla="*/ 225857 h 269313"/>
              <a:gd name="connsiteX18" fmla="*/ 91679 w 195261"/>
              <a:gd name="connsiteY18" fmla="*/ 226840 h 269313"/>
              <a:gd name="connsiteX19" fmla="*/ 90534 w 195261"/>
              <a:gd name="connsiteY19" fmla="*/ 225857 h 269313"/>
              <a:gd name="connsiteX20" fmla="*/ 23162 w 195261"/>
              <a:gd name="connsiteY20" fmla="*/ 158580 h 269313"/>
              <a:gd name="connsiteX21" fmla="*/ 23115 w 195261"/>
              <a:gd name="connsiteY21" fmla="*/ 144296 h 269313"/>
              <a:gd name="connsiteX22" fmla="*/ 36305 w 195261"/>
              <a:gd name="connsiteY22" fmla="*/ 143309 h 269313"/>
              <a:gd name="connsiteX23" fmla="*/ 37436 w 195261"/>
              <a:gd name="connsiteY23" fmla="*/ 144278 h 269313"/>
              <a:gd name="connsiteX24" fmla="*/ 87518 w 195261"/>
              <a:gd name="connsiteY24" fmla="*/ 194292 h 269313"/>
              <a:gd name="connsiteX25" fmla="*/ 87531 w 195261"/>
              <a:gd name="connsiteY25" fmla="*/ 10100 h 269313"/>
              <a:gd name="connsiteX26" fmla="*/ 96257 w 195261"/>
              <a:gd name="connsiteY26" fmla="*/ 94 h 269313"/>
              <a:gd name="connsiteX27" fmla="*/ 97631 w 195261"/>
              <a:gd name="connsiteY27" fmla="*/ 0 h 269313"/>
              <a:gd name="connsiteX28" fmla="*/ 96257 w 195261"/>
              <a:gd name="connsiteY28" fmla="*/ 94 h 2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5261" h="269313">
                <a:moveTo>
                  <a:pt x="185162" y="249060"/>
                </a:moveTo>
                <a:cubicBezTo>
                  <a:pt x="190740" y="249060"/>
                  <a:pt x="195262" y="253582"/>
                  <a:pt x="195262" y="259160"/>
                </a:cubicBezTo>
                <a:cubicBezTo>
                  <a:pt x="195262" y="264738"/>
                  <a:pt x="190740" y="269259"/>
                  <a:pt x="185162" y="269259"/>
                </a:cubicBezTo>
                <a:lnTo>
                  <a:pt x="10100" y="269313"/>
                </a:lnTo>
                <a:cubicBezTo>
                  <a:pt x="4522" y="269313"/>
                  <a:pt x="0" y="264791"/>
                  <a:pt x="0" y="259213"/>
                </a:cubicBezTo>
                <a:cubicBezTo>
                  <a:pt x="0" y="253636"/>
                  <a:pt x="4522" y="249114"/>
                  <a:pt x="10100" y="249114"/>
                </a:cubicBezTo>
                <a:lnTo>
                  <a:pt x="185162" y="249060"/>
                </a:lnTo>
                <a:close/>
                <a:moveTo>
                  <a:pt x="96257" y="94"/>
                </a:moveTo>
                <a:lnTo>
                  <a:pt x="97631" y="0"/>
                </a:lnTo>
                <a:cubicBezTo>
                  <a:pt x="102678" y="0"/>
                  <a:pt x="106950" y="3726"/>
                  <a:pt x="107636" y="8726"/>
                </a:cubicBezTo>
                <a:lnTo>
                  <a:pt x="107731" y="10100"/>
                </a:lnTo>
                <a:lnTo>
                  <a:pt x="107717" y="194387"/>
                </a:lnTo>
                <a:lnTo>
                  <a:pt x="157839" y="144292"/>
                </a:lnTo>
                <a:cubicBezTo>
                  <a:pt x="161373" y="140757"/>
                  <a:pt x="166961" y="140339"/>
                  <a:pt x="170982" y="143309"/>
                </a:cubicBezTo>
                <a:lnTo>
                  <a:pt x="172127" y="144292"/>
                </a:lnTo>
                <a:cubicBezTo>
                  <a:pt x="175657" y="147829"/>
                  <a:pt x="176070" y="153417"/>
                  <a:pt x="173096" y="157435"/>
                </a:cubicBezTo>
                <a:lnTo>
                  <a:pt x="172113" y="158566"/>
                </a:lnTo>
                <a:lnTo>
                  <a:pt x="104822" y="225857"/>
                </a:lnTo>
                <a:cubicBezTo>
                  <a:pt x="101288" y="229392"/>
                  <a:pt x="95699" y="229810"/>
                  <a:pt x="91679" y="226840"/>
                </a:cubicBezTo>
                <a:lnTo>
                  <a:pt x="90534" y="225857"/>
                </a:lnTo>
                <a:lnTo>
                  <a:pt x="23162" y="158580"/>
                </a:lnTo>
                <a:cubicBezTo>
                  <a:pt x="19205" y="154648"/>
                  <a:pt x="19184" y="148254"/>
                  <a:pt x="23115" y="144296"/>
                </a:cubicBezTo>
                <a:cubicBezTo>
                  <a:pt x="26655" y="140733"/>
                  <a:pt x="32275" y="140313"/>
                  <a:pt x="36305" y="143309"/>
                </a:cubicBezTo>
                <a:lnTo>
                  <a:pt x="37436" y="144278"/>
                </a:lnTo>
                <a:lnTo>
                  <a:pt x="87518" y="194292"/>
                </a:lnTo>
                <a:lnTo>
                  <a:pt x="87531" y="10100"/>
                </a:lnTo>
                <a:cubicBezTo>
                  <a:pt x="87531" y="5053"/>
                  <a:pt x="91257" y="781"/>
                  <a:pt x="96257" y="94"/>
                </a:cubicBezTo>
                <a:lnTo>
                  <a:pt x="97631" y="0"/>
                </a:lnTo>
                <a:lnTo>
                  <a:pt x="96257" y="94"/>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43" name="TextBox 142">
            <a:extLst>
              <a:ext uri="{FF2B5EF4-FFF2-40B4-BE49-F238E27FC236}">
                <a16:creationId xmlns:a16="http://schemas.microsoft.com/office/drawing/2014/main" id="{CC3432E6-7FA7-10D4-1999-11F30DC3C18E}"/>
              </a:ext>
            </a:extLst>
          </p:cNvPr>
          <p:cNvSpPr txBox="1"/>
          <p:nvPr/>
        </p:nvSpPr>
        <p:spPr>
          <a:xfrm>
            <a:off x="9880319" y="2518102"/>
            <a:ext cx="1425070" cy="184666"/>
          </a:xfrm>
          <a:prstGeom prst="rect">
            <a:avLst/>
          </a:prstGeom>
          <a:noFill/>
        </p:spPr>
        <p:txBody>
          <a:bodyPr wrap="none" lIns="0" tIns="0" rIns="0" bIns="0">
            <a:spAutoFit/>
          </a:bodyPr>
          <a:lstStyle/>
          <a:p>
            <a:pPr marL="0" marR="0" lvl="0" indent="0" algn="ctr"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ISV integrations/APIs</a:t>
            </a:r>
          </a:p>
        </p:txBody>
      </p:sp>
      <p:sp>
        <p:nvSpPr>
          <p:cNvPr id="196" name="Freeform: Shape 195" descr="Icon of two gears with one being larger than the other">
            <a:extLst>
              <a:ext uri="{FF2B5EF4-FFF2-40B4-BE49-F238E27FC236}">
                <a16:creationId xmlns:a16="http://schemas.microsoft.com/office/drawing/2014/main" id="{295E32B4-EB91-3047-F2E9-84DCC7342A09}"/>
              </a:ext>
            </a:extLst>
          </p:cNvPr>
          <p:cNvSpPr>
            <a:spLocks noChangeAspect="1"/>
          </p:cNvSpPr>
          <p:nvPr/>
        </p:nvSpPr>
        <p:spPr>
          <a:xfrm>
            <a:off x="10454390" y="3168441"/>
            <a:ext cx="276926" cy="334750"/>
          </a:xfrm>
          <a:custGeom>
            <a:avLst/>
            <a:gdLst>
              <a:gd name="connsiteX0" fmla="*/ 141060 w 348497"/>
              <a:gd name="connsiteY0" fmla="*/ 240570 h 421268"/>
              <a:gd name="connsiteX1" fmla="*/ 107182 w 348497"/>
              <a:gd name="connsiteY1" fmla="*/ 274931 h 421268"/>
              <a:gd name="connsiteX2" fmla="*/ 140578 w 348497"/>
              <a:gd name="connsiteY2" fmla="*/ 308327 h 421268"/>
              <a:gd name="connsiteX3" fmla="*/ 174939 w 348497"/>
              <a:gd name="connsiteY3" fmla="*/ 274448 h 421268"/>
              <a:gd name="connsiteX4" fmla="*/ 141060 w 348497"/>
              <a:gd name="connsiteY4" fmla="*/ 240570 h 421268"/>
              <a:gd name="connsiteX5" fmla="*/ 141060 w 348497"/>
              <a:gd name="connsiteY5" fmla="*/ 217984 h 421268"/>
              <a:gd name="connsiteX6" fmla="*/ 197525 w 348497"/>
              <a:gd name="connsiteY6" fmla="*/ 274448 h 421268"/>
              <a:gd name="connsiteX7" fmla="*/ 141060 w 348497"/>
              <a:gd name="connsiteY7" fmla="*/ 330913 h 421268"/>
              <a:gd name="connsiteX8" fmla="*/ 84596 w 348497"/>
              <a:gd name="connsiteY8" fmla="*/ 274448 h 421268"/>
              <a:gd name="connsiteX9" fmla="*/ 141060 w 348497"/>
              <a:gd name="connsiteY9" fmla="*/ 217984 h 421268"/>
              <a:gd name="connsiteX10" fmla="*/ 141253 w 348497"/>
              <a:gd name="connsiteY10" fmla="*/ 150227 h 421268"/>
              <a:gd name="connsiteX11" fmla="*/ 120839 w 348497"/>
              <a:gd name="connsiteY11" fmla="*/ 152012 h 421268"/>
              <a:gd name="connsiteX12" fmla="*/ 119343 w 348497"/>
              <a:gd name="connsiteY12" fmla="*/ 165622 h 421268"/>
              <a:gd name="connsiteX13" fmla="*/ 96516 w 348497"/>
              <a:gd name="connsiteY13" fmla="*/ 200321 h 421268"/>
              <a:gd name="connsiteX14" fmla="*/ 58632 w 348497"/>
              <a:gd name="connsiteY14" fmla="*/ 201769 h 421268"/>
              <a:gd name="connsiteX15" fmla="*/ 45120 w 348497"/>
              <a:gd name="connsiteY15" fmla="*/ 195833 h 421268"/>
              <a:gd name="connsiteX16" fmla="*/ 24802 w 348497"/>
              <a:gd name="connsiteY16" fmla="*/ 230725 h 421268"/>
              <a:gd name="connsiteX17" fmla="*/ 35950 w 348497"/>
              <a:gd name="connsiteY17" fmla="*/ 238929 h 421268"/>
              <a:gd name="connsiteX18" fmla="*/ 54578 w 348497"/>
              <a:gd name="connsiteY18" fmla="*/ 276041 h 421268"/>
              <a:gd name="connsiteX19" fmla="*/ 36867 w 348497"/>
              <a:gd name="connsiteY19" fmla="*/ 309533 h 421268"/>
              <a:gd name="connsiteX20" fmla="*/ 24850 w 348497"/>
              <a:gd name="connsiteY20" fmla="*/ 318365 h 421268"/>
              <a:gd name="connsiteX21" fmla="*/ 45168 w 348497"/>
              <a:gd name="connsiteY21" fmla="*/ 353354 h 421268"/>
              <a:gd name="connsiteX22" fmla="*/ 58777 w 348497"/>
              <a:gd name="connsiteY22" fmla="*/ 347369 h 421268"/>
              <a:gd name="connsiteX23" fmla="*/ 115917 w 348497"/>
              <a:gd name="connsiteY23" fmla="*/ 369762 h 421268"/>
              <a:gd name="connsiteX24" fmla="*/ 119247 w 348497"/>
              <a:gd name="connsiteY24" fmla="*/ 382261 h 421268"/>
              <a:gd name="connsiteX25" fmla="*/ 120888 w 348497"/>
              <a:gd name="connsiteY25" fmla="*/ 397077 h 421268"/>
              <a:gd name="connsiteX26" fmla="*/ 161378 w 348497"/>
              <a:gd name="connsiteY26" fmla="*/ 397077 h 421268"/>
              <a:gd name="connsiteX27" fmla="*/ 163019 w 348497"/>
              <a:gd name="connsiteY27" fmla="*/ 382261 h 421268"/>
              <a:gd name="connsiteX28" fmla="*/ 210941 w 348497"/>
              <a:gd name="connsiteY28" fmla="*/ 343943 h 421268"/>
              <a:gd name="connsiteX29" fmla="*/ 223537 w 348497"/>
              <a:gd name="connsiteY29" fmla="*/ 347321 h 421268"/>
              <a:gd name="connsiteX30" fmla="*/ 237146 w 348497"/>
              <a:gd name="connsiteY30" fmla="*/ 353305 h 421268"/>
              <a:gd name="connsiteX31" fmla="*/ 257415 w 348497"/>
              <a:gd name="connsiteY31" fmla="*/ 318413 h 421268"/>
              <a:gd name="connsiteX32" fmla="*/ 245399 w 348497"/>
              <a:gd name="connsiteY32" fmla="*/ 309582 h 421268"/>
              <a:gd name="connsiteX33" fmla="*/ 236133 w 348497"/>
              <a:gd name="connsiteY33" fmla="*/ 248919 h 421268"/>
              <a:gd name="connsiteX34" fmla="*/ 245399 w 348497"/>
              <a:gd name="connsiteY34" fmla="*/ 239653 h 421268"/>
              <a:gd name="connsiteX35" fmla="*/ 257367 w 348497"/>
              <a:gd name="connsiteY35" fmla="*/ 230821 h 421268"/>
              <a:gd name="connsiteX36" fmla="*/ 237050 w 348497"/>
              <a:gd name="connsiteY36" fmla="*/ 195929 h 421268"/>
              <a:gd name="connsiteX37" fmla="*/ 223537 w 348497"/>
              <a:gd name="connsiteY37" fmla="*/ 201865 h 421268"/>
              <a:gd name="connsiteX38" fmla="*/ 166349 w 348497"/>
              <a:gd name="connsiteY38" fmla="*/ 179472 h 421268"/>
              <a:gd name="connsiteX39" fmla="*/ 162970 w 348497"/>
              <a:gd name="connsiteY39" fmla="*/ 166828 h 421268"/>
              <a:gd name="connsiteX40" fmla="*/ 161330 w 348497"/>
              <a:gd name="connsiteY40" fmla="*/ 152109 h 421268"/>
              <a:gd name="connsiteX41" fmla="*/ 141253 w 348497"/>
              <a:gd name="connsiteY41" fmla="*/ 150323 h 421268"/>
              <a:gd name="connsiteX42" fmla="*/ 141109 w 348497"/>
              <a:gd name="connsiteY42" fmla="*/ 127448 h 421268"/>
              <a:gd name="connsiteX43" fmla="*/ 141253 w 348497"/>
              <a:gd name="connsiteY43" fmla="*/ 127641 h 421268"/>
              <a:gd name="connsiteX44" fmla="*/ 173974 w 348497"/>
              <a:gd name="connsiteY44" fmla="*/ 131405 h 421268"/>
              <a:gd name="connsiteX45" fmla="*/ 182854 w 348497"/>
              <a:gd name="connsiteY45" fmla="*/ 141202 h 421268"/>
              <a:gd name="connsiteX46" fmla="*/ 185315 w 348497"/>
              <a:gd name="connsiteY46" fmla="*/ 163498 h 421268"/>
              <a:gd name="connsiteX47" fmla="*/ 194967 w 348497"/>
              <a:gd name="connsiteY47" fmla="*/ 179521 h 421268"/>
              <a:gd name="connsiteX48" fmla="*/ 214416 w 348497"/>
              <a:gd name="connsiteY48" fmla="*/ 180968 h 421268"/>
              <a:gd name="connsiteX49" fmla="*/ 235505 w 348497"/>
              <a:gd name="connsiteY49" fmla="*/ 171703 h 421268"/>
              <a:gd name="connsiteX50" fmla="*/ 248391 w 348497"/>
              <a:gd name="connsiteY50" fmla="*/ 174453 h 421268"/>
              <a:gd name="connsiteX51" fmla="*/ 281449 w 348497"/>
              <a:gd name="connsiteY51" fmla="*/ 231304 h 421268"/>
              <a:gd name="connsiteX52" fmla="*/ 277395 w 348497"/>
              <a:gd name="connsiteY52" fmla="*/ 243851 h 421268"/>
              <a:gd name="connsiteX53" fmla="*/ 258670 w 348497"/>
              <a:gd name="connsiteY53" fmla="*/ 257654 h 421268"/>
              <a:gd name="connsiteX54" fmla="*/ 254230 w 348497"/>
              <a:gd name="connsiteY54" fmla="*/ 286706 h 421268"/>
              <a:gd name="connsiteX55" fmla="*/ 258670 w 348497"/>
              <a:gd name="connsiteY55" fmla="*/ 291146 h 421268"/>
              <a:gd name="connsiteX56" fmla="*/ 277395 w 348497"/>
              <a:gd name="connsiteY56" fmla="*/ 304949 h 421268"/>
              <a:gd name="connsiteX57" fmla="*/ 281449 w 348497"/>
              <a:gd name="connsiteY57" fmla="*/ 317545 h 421268"/>
              <a:gd name="connsiteX58" fmla="*/ 248391 w 348497"/>
              <a:gd name="connsiteY58" fmla="*/ 374395 h 421268"/>
              <a:gd name="connsiteX59" fmla="*/ 235553 w 348497"/>
              <a:gd name="connsiteY59" fmla="*/ 377146 h 421268"/>
              <a:gd name="connsiteX60" fmla="*/ 214995 w 348497"/>
              <a:gd name="connsiteY60" fmla="*/ 368121 h 421268"/>
              <a:gd name="connsiteX61" fmla="*/ 196270 w 348497"/>
              <a:gd name="connsiteY61" fmla="*/ 368459 h 421268"/>
              <a:gd name="connsiteX62" fmla="*/ 185315 w 348497"/>
              <a:gd name="connsiteY62" fmla="*/ 384626 h 421268"/>
              <a:gd name="connsiteX63" fmla="*/ 182757 w 348497"/>
              <a:gd name="connsiteY63" fmla="*/ 407598 h 421268"/>
              <a:gd name="connsiteX64" fmla="*/ 173974 w 348497"/>
              <a:gd name="connsiteY64" fmla="*/ 417395 h 421268"/>
              <a:gd name="connsiteX65" fmla="*/ 107906 w 348497"/>
              <a:gd name="connsiteY65" fmla="*/ 417395 h 421268"/>
              <a:gd name="connsiteX66" fmla="*/ 99171 w 348497"/>
              <a:gd name="connsiteY66" fmla="*/ 407598 h 421268"/>
              <a:gd name="connsiteX67" fmla="*/ 96661 w 348497"/>
              <a:gd name="connsiteY67" fmla="*/ 384626 h 421268"/>
              <a:gd name="connsiteX68" fmla="*/ 73641 w 348497"/>
              <a:gd name="connsiteY68" fmla="*/ 366287 h 421268"/>
              <a:gd name="connsiteX69" fmla="*/ 67657 w 348497"/>
              <a:gd name="connsiteY69" fmla="*/ 367880 h 421268"/>
              <a:gd name="connsiteX70" fmla="*/ 46471 w 348497"/>
              <a:gd name="connsiteY70" fmla="*/ 377146 h 421268"/>
              <a:gd name="connsiteX71" fmla="*/ 33585 w 348497"/>
              <a:gd name="connsiteY71" fmla="*/ 374395 h 421268"/>
              <a:gd name="connsiteX72" fmla="*/ 527 w 348497"/>
              <a:gd name="connsiteY72" fmla="*/ 317448 h 421268"/>
              <a:gd name="connsiteX73" fmla="*/ 4581 w 348497"/>
              <a:gd name="connsiteY73" fmla="*/ 304852 h 421268"/>
              <a:gd name="connsiteX74" fmla="*/ 23306 w 348497"/>
              <a:gd name="connsiteY74" fmla="*/ 291050 h 421268"/>
              <a:gd name="connsiteX75" fmla="*/ 27794 w 348497"/>
              <a:gd name="connsiteY75" fmla="*/ 261997 h 421268"/>
              <a:gd name="connsiteX76" fmla="*/ 23306 w 348497"/>
              <a:gd name="connsiteY76" fmla="*/ 257509 h 421268"/>
              <a:gd name="connsiteX77" fmla="*/ 4581 w 348497"/>
              <a:gd name="connsiteY77" fmla="*/ 243755 h 421268"/>
              <a:gd name="connsiteX78" fmla="*/ 527 w 348497"/>
              <a:gd name="connsiteY78" fmla="*/ 231207 h 421268"/>
              <a:gd name="connsiteX79" fmla="*/ 33585 w 348497"/>
              <a:gd name="connsiteY79" fmla="*/ 174309 h 421268"/>
              <a:gd name="connsiteX80" fmla="*/ 46471 w 348497"/>
              <a:gd name="connsiteY80" fmla="*/ 171558 h 421268"/>
              <a:gd name="connsiteX81" fmla="*/ 67560 w 348497"/>
              <a:gd name="connsiteY81" fmla="*/ 180824 h 421268"/>
              <a:gd name="connsiteX82" fmla="*/ 95020 w 348497"/>
              <a:gd name="connsiteY82" fmla="*/ 169965 h 421268"/>
              <a:gd name="connsiteX83" fmla="*/ 96613 w 348497"/>
              <a:gd name="connsiteY83" fmla="*/ 163981 h 421268"/>
              <a:gd name="connsiteX84" fmla="*/ 99171 w 348497"/>
              <a:gd name="connsiteY84" fmla="*/ 141009 h 421268"/>
              <a:gd name="connsiteX85" fmla="*/ 108099 w 348497"/>
              <a:gd name="connsiteY85" fmla="*/ 131212 h 421268"/>
              <a:gd name="connsiteX86" fmla="*/ 141109 w 348497"/>
              <a:gd name="connsiteY86" fmla="*/ 127448 h 421268"/>
              <a:gd name="connsiteX87" fmla="*/ 257850 w 348497"/>
              <a:gd name="connsiteY87" fmla="*/ 58003 h 421268"/>
              <a:gd name="connsiteX88" fmla="*/ 245544 w 348497"/>
              <a:gd name="connsiteY88" fmla="*/ 87200 h 421268"/>
              <a:gd name="connsiteX89" fmla="*/ 274741 w 348497"/>
              <a:gd name="connsiteY89" fmla="*/ 99555 h 421268"/>
              <a:gd name="connsiteX90" fmla="*/ 287096 w 348497"/>
              <a:gd name="connsiteY90" fmla="*/ 70309 h 421268"/>
              <a:gd name="connsiteX91" fmla="*/ 257850 w 348497"/>
              <a:gd name="connsiteY91" fmla="*/ 58003 h 421268"/>
              <a:gd name="connsiteX92" fmla="*/ 241442 w 348497"/>
              <a:gd name="connsiteY92" fmla="*/ 380 h 421268"/>
              <a:gd name="connsiteX93" fmla="*/ 251432 w 348497"/>
              <a:gd name="connsiteY93" fmla="*/ 4482 h 421268"/>
              <a:gd name="connsiteX94" fmla="*/ 252928 w 348497"/>
              <a:gd name="connsiteY94" fmla="*/ 7185 h 421268"/>
              <a:gd name="connsiteX95" fmla="*/ 258140 w 348497"/>
              <a:gd name="connsiteY95" fmla="*/ 14086 h 421268"/>
              <a:gd name="connsiteX96" fmla="*/ 298823 w 348497"/>
              <a:gd name="connsiteY96" fmla="*/ 13555 h 421268"/>
              <a:gd name="connsiteX97" fmla="*/ 300898 w 348497"/>
              <a:gd name="connsiteY97" fmla="*/ 11432 h 421268"/>
              <a:gd name="connsiteX98" fmla="*/ 311805 w 348497"/>
              <a:gd name="connsiteY98" fmla="*/ 10273 h 421268"/>
              <a:gd name="connsiteX99" fmla="*/ 321602 w 348497"/>
              <a:gd name="connsiteY99" fmla="*/ 17850 h 421268"/>
              <a:gd name="connsiteX100" fmla="*/ 323194 w 348497"/>
              <a:gd name="connsiteY100" fmla="*/ 28709 h 421268"/>
              <a:gd name="connsiteX101" fmla="*/ 321602 w 348497"/>
              <a:gd name="connsiteY101" fmla="*/ 31315 h 421268"/>
              <a:gd name="connsiteX102" fmla="*/ 318223 w 348497"/>
              <a:gd name="connsiteY102" fmla="*/ 39326 h 421268"/>
              <a:gd name="connsiteX103" fmla="*/ 339024 w 348497"/>
              <a:gd name="connsiteY103" fmla="*/ 74218 h 421268"/>
              <a:gd name="connsiteX104" fmla="*/ 342064 w 348497"/>
              <a:gd name="connsiteY104" fmla="*/ 74990 h 421268"/>
              <a:gd name="connsiteX105" fmla="*/ 348482 w 348497"/>
              <a:gd name="connsiteY105" fmla="*/ 83870 h 421268"/>
              <a:gd name="connsiteX106" fmla="*/ 346745 w 348497"/>
              <a:gd name="connsiteY106" fmla="*/ 96176 h 421268"/>
              <a:gd name="connsiteX107" fmla="*/ 338107 w 348497"/>
              <a:gd name="connsiteY107" fmla="*/ 102933 h 421268"/>
              <a:gd name="connsiteX108" fmla="*/ 335018 w 348497"/>
              <a:gd name="connsiteY108" fmla="*/ 102836 h 421268"/>
              <a:gd name="connsiteX109" fmla="*/ 326428 w 348497"/>
              <a:gd name="connsiteY109" fmla="*/ 103898 h 421268"/>
              <a:gd name="connsiteX110" fmla="*/ 306593 w 348497"/>
              <a:gd name="connsiteY110" fmla="*/ 139369 h 421268"/>
              <a:gd name="connsiteX111" fmla="*/ 307461 w 348497"/>
              <a:gd name="connsiteY111" fmla="*/ 142361 h 421268"/>
              <a:gd name="connsiteX112" fmla="*/ 303118 w 348497"/>
              <a:gd name="connsiteY112" fmla="*/ 152303 h 421268"/>
              <a:gd name="connsiteX113" fmla="*/ 291246 w 348497"/>
              <a:gd name="connsiteY113" fmla="*/ 157129 h 421268"/>
              <a:gd name="connsiteX114" fmla="*/ 281208 w 348497"/>
              <a:gd name="connsiteY114" fmla="*/ 153027 h 421268"/>
              <a:gd name="connsiteX115" fmla="*/ 279712 w 348497"/>
              <a:gd name="connsiteY115" fmla="*/ 150276 h 421268"/>
              <a:gd name="connsiteX116" fmla="*/ 274548 w 348497"/>
              <a:gd name="connsiteY116" fmla="*/ 143471 h 421268"/>
              <a:gd name="connsiteX117" fmla="*/ 233865 w 348497"/>
              <a:gd name="connsiteY117" fmla="*/ 143954 h 421268"/>
              <a:gd name="connsiteX118" fmla="*/ 231742 w 348497"/>
              <a:gd name="connsiteY118" fmla="*/ 146126 h 421268"/>
              <a:gd name="connsiteX119" fmla="*/ 220835 w 348497"/>
              <a:gd name="connsiteY119" fmla="*/ 147284 h 421268"/>
              <a:gd name="connsiteX120" fmla="*/ 210990 w 348497"/>
              <a:gd name="connsiteY120" fmla="*/ 139659 h 421268"/>
              <a:gd name="connsiteX121" fmla="*/ 209397 w 348497"/>
              <a:gd name="connsiteY121" fmla="*/ 128800 h 421268"/>
              <a:gd name="connsiteX122" fmla="*/ 210990 w 348497"/>
              <a:gd name="connsiteY122" fmla="*/ 126194 h 421268"/>
              <a:gd name="connsiteX123" fmla="*/ 214368 w 348497"/>
              <a:gd name="connsiteY123" fmla="*/ 118183 h 421268"/>
              <a:gd name="connsiteX124" fmla="*/ 193568 w 348497"/>
              <a:gd name="connsiteY124" fmla="*/ 83291 h 421268"/>
              <a:gd name="connsiteX125" fmla="*/ 190576 w 348497"/>
              <a:gd name="connsiteY125" fmla="*/ 82519 h 421268"/>
              <a:gd name="connsiteX126" fmla="*/ 184157 w 348497"/>
              <a:gd name="connsiteY126" fmla="*/ 73639 h 421268"/>
              <a:gd name="connsiteX127" fmla="*/ 185895 w 348497"/>
              <a:gd name="connsiteY127" fmla="*/ 61333 h 421268"/>
              <a:gd name="connsiteX128" fmla="*/ 194485 w 348497"/>
              <a:gd name="connsiteY128" fmla="*/ 54576 h 421268"/>
              <a:gd name="connsiteX129" fmla="*/ 197525 w 348497"/>
              <a:gd name="connsiteY129" fmla="*/ 54673 h 421268"/>
              <a:gd name="connsiteX130" fmla="*/ 209011 w 348497"/>
              <a:gd name="connsiteY130" fmla="*/ 52646 h 421268"/>
              <a:gd name="connsiteX131" fmla="*/ 225854 w 348497"/>
              <a:gd name="connsiteY131" fmla="*/ 17512 h 421268"/>
              <a:gd name="connsiteX132" fmla="*/ 225178 w 348497"/>
              <a:gd name="connsiteY132" fmla="*/ 15148 h 421268"/>
              <a:gd name="connsiteX133" fmla="*/ 229473 w 348497"/>
              <a:gd name="connsiteY133" fmla="*/ 5254 h 421268"/>
              <a:gd name="connsiteX134" fmla="*/ 235409 w 348497"/>
              <a:gd name="connsiteY134" fmla="*/ 2503 h 421268"/>
              <a:gd name="connsiteX135" fmla="*/ 241442 w 348497"/>
              <a:gd name="connsiteY135" fmla="*/ 380 h 4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48497" h="421268">
                <a:moveTo>
                  <a:pt x="141060" y="240570"/>
                </a:moveTo>
                <a:cubicBezTo>
                  <a:pt x="122191" y="240570"/>
                  <a:pt x="106892" y="256013"/>
                  <a:pt x="107182" y="274931"/>
                </a:cubicBezTo>
                <a:cubicBezTo>
                  <a:pt x="107471" y="293849"/>
                  <a:pt x="122577" y="308086"/>
                  <a:pt x="140578" y="308327"/>
                </a:cubicBezTo>
                <a:cubicBezTo>
                  <a:pt x="159496" y="308568"/>
                  <a:pt x="174939" y="293318"/>
                  <a:pt x="174939" y="274448"/>
                </a:cubicBezTo>
                <a:cubicBezTo>
                  <a:pt x="174939" y="255579"/>
                  <a:pt x="159785" y="240570"/>
                  <a:pt x="141060" y="240570"/>
                </a:cubicBezTo>
                <a:close/>
                <a:moveTo>
                  <a:pt x="141060" y="217984"/>
                </a:moveTo>
                <a:cubicBezTo>
                  <a:pt x="172236" y="217984"/>
                  <a:pt x="197525" y="243272"/>
                  <a:pt x="197525" y="274448"/>
                </a:cubicBezTo>
                <a:cubicBezTo>
                  <a:pt x="197525" y="305624"/>
                  <a:pt x="172236" y="330913"/>
                  <a:pt x="141060" y="330913"/>
                </a:cubicBezTo>
                <a:cubicBezTo>
                  <a:pt x="109884" y="330913"/>
                  <a:pt x="84596" y="305624"/>
                  <a:pt x="84596" y="274448"/>
                </a:cubicBezTo>
                <a:cubicBezTo>
                  <a:pt x="84596" y="243272"/>
                  <a:pt x="109884" y="217984"/>
                  <a:pt x="141060" y="217984"/>
                </a:cubicBezTo>
                <a:close/>
                <a:moveTo>
                  <a:pt x="141253" y="150227"/>
                </a:moveTo>
                <a:cubicBezTo>
                  <a:pt x="134401" y="150323"/>
                  <a:pt x="127596" y="150902"/>
                  <a:pt x="120839" y="152012"/>
                </a:cubicBezTo>
                <a:lnTo>
                  <a:pt x="119343" y="165622"/>
                </a:lnTo>
                <a:cubicBezTo>
                  <a:pt x="117703" y="180196"/>
                  <a:pt x="109498" y="193516"/>
                  <a:pt x="96516" y="200321"/>
                </a:cubicBezTo>
                <a:cubicBezTo>
                  <a:pt x="84210" y="206739"/>
                  <a:pt x="70408" y="206884"/>
                  <a:pt x="58632" y="201769"/>
                </a:cubicBezTo>
                <a:lnTo>
                  <a:pt x="45120" y="195833"/>
                </a:lnTo>
                <a:cubicBezTo>
                  <a:pt x="36481" y="206305"/>
                  <a:pt x="29628" y="218080"/>
                  <a:pt x="24802" y="230725"/>
                </a:cubicBezTo>
                <a:lnTo>
                  <a:pt x="35950" y="238929"/>
                </a:lnTo>
                <a:cubicBezTo>
                  <a:pt x="47726" y="247616"/>
                  <a:pt x="55158" y="261418"/>
                  <a:pt x="54578" y="276041"/>
                </a:cubicBezTo>
                <a:cubicBezTo>
                  <a:pt x="53999" y="289892"/>
                  <a:pt x="47195" y="301908"/>
                  <a:pt x="36867" y="309533"/>
                </a:cubicBezTo>
                <a:lnTo>
                  <a:pt x="24850" y="318365"/>
                </a:lnTo>
                <a:cubicBezTo>
                  <a:pt x="29676" y="331057"/>
                  <a:pt x="36529" y="342833"/>
                  <a:pt x="45168" y="353354"/>
                </a:cubicBezTo>
                <a:lnTo>
                  <a:pt x="58777" y="347369"/>
                </a:lnTo>
                <a:cubicBezTo>
                  <a:pt x="80735" y="337766"/>
                  <a:pt x="106313" y="347804"/>
                  <a:pt x="115917" y="369762"/>
                </a:cubicBezTo>
                <a:cubicBezTo>
                  <a:pt x="117654" y="373719"/>
                  <a:pt x="118764" y="377966"/>
                  <a:pt x="119247" y="382261"/>
                </a:cubicBezTo>
                <a:lnTo>
                  <a:pt x="120888" y="397077"/>
                </a:lnTo>
                <a:cubicBezTo>
                  <a:pt x="134256" y="399346"/>
                  <a:pt x="147962" y="399346"/>
                  <a:pt x="161378" y="397077"/>
                </a:cubicBezTo>
                <a:lnTo>
                  <a:pt x="163019" y="382261"/>
                </a:lnTo>
                <a:cubicBezTo>
                  <a:pt x="165673" y="358421"/>
                  <a:pt x="187100" y="341289"/>
                  <a:pt x="210941" y="343943"/>
                </a:cubicBezTo>
                <a:cubicBezTo>
                  <a:pt x="215284" y="344425"/>
                  <a:pt x="219531" y="345584"/>
                  <a:pt x="223537" y="347321"/>
                </a:cubicBezTo>
                <a:lnTo>
                  <a:pt x="237146" y="353305"/>
                </a:lnTo>
                <a:cubicBezTo>
                  <a:pt x="245736" y="342833"/>
                  <a:pt x="252589" y="331057"/>
                  <a:pt x="257415" y="318413"/>
                </a:cubicBezTo>
                <a:lnTo>
                  <a:pt x="245399" y="309582"/>
                </a:lnTo>
                <a:cubicBezTo>
                  <a:pt x="226095" y="295393"/>
                  <a:pt x="221944" y="268223"/>
                  <a:pt x="236133" y="248919"/>
                </a:cubicBezTo>
                <a:cubicBezTo>
                  <a:pt x="238739" y="245396"/>
                  <a:pt x="241876" y="242259"/>
                  <a:pt x="245399" y="239653"/>
                </a:cubicBezTo>
                <a:lnTo>
                  <a:pt x="257367" y="230821"/>
                </a:lnTo>
                <a:cubicBezTo>
                  <a:pt x="252541" y="218177"/>
                  <a:pt x="245688" y="206402"/>
                  <a:pt x="237050" y="195929"/>
                </a:cubicBezTo>
                <a:lnTo>
                  <a:pt x="223537" y="201865"/>
                </a:lnTo>
                <a:cubicBezTo>
                  <a:pt x="201578" y="211469"/>
                  <a:pt x="175952" y="201479"/>
                  <a:pt x="166349" y="179472"/>
                </a:cubicBezTo>
                <a:cubicBezTo>
                  <a:pt x="164611" y="175467"/>
                  <a:pt x="163453" y="171220"/>
                  <a:pt x="162970" y="166828"/>
                </a:cubicBezTo>
                <a:lnTo>
                  <a:pt x="161330" y="152109"/>
                </a:lnTo>
                <a:cubicBezTo>
                  <a:pt x="154670" y="151047"/>
                  <a:pt x="147962" y="150420"/>
                  <a:pt x="141253" y="150323"/>
                </a:cubicBezTo>
                <a:close/>
                <a:moveTo>
                  <a:pt x="141109" y="127448"/>
                </a:moveTo>
                <a:lnTo>
                  <a:pt x="141253" y="127641"/>
                </a:lnTo>
                <a:cubicBezTo>
                  <a:pt x="152257" y="127738"/>
                  <a:pt x="163212" y="129041"/>
                  <a:pt x="173974" y="131405"/>
                </a:cubicBezTo>
                <a:cubicBezTo>
                  <a:pt x="178703" y="132467"/>
                  <a:pt x="182323" y="136376"/>
                  <a:pt x="182854" y="141202"/>
                </a:cubicBezTo>
                <a:lnTo>
                  <a:pt x="185315" y="163498"/>
                </a:lnTo>
                <a:cubicBezTo>
                  <a:pt x="186039" y="170013"/>
                  <a:pt x="189369" y="176094"/>
                  <a:pt x="194967" y="179521"/>
                </a:cubicBezTo>
                <a:cubicBezTo>
                  <a:pt x="201144" y="183333"/>
                  <a:pt x="208383" y="183623"/>
                  <a:pt x="214416" y="180968"/>
                </a:cubicBezTo>
                <a:lnTo>
                  <a:pt x="235505" y="171703"/>
                </a:lnTo>
                <a:cubicBezTo>
                  <a:pt x="239945" y="169772"/>
                  <a:pt x="245109" y="170882"/>
                  <a:pt x="248391" y="174453"/>
                </a:cubicBezTo>
                <a:cubicBezTo>
                  <a:pt x="263544" y="190669"/>
                  <a:pt x="274837" y="210118"/>
                  <a:pt x="281449" y="231304"/>
                </a:cubicBezTo>
                <a:cubicBezTo>
                  <a:pt x="282897" y="235937"/>
                  <a:pt x="281304" y="241004"/>
                  <a:pt x="277395" y="243851"/>
                </a:cubicBezTo>
                <a:lnTo>
                  <a:pt x="258670" y="257654"/>
                </a:lnTo>
                <a:cubicBezTo>
                  <a:pt x="249404" y="264458"/>
                  <a:pt x="247425" y="277489"/>
                  <a:pt x="254230" y="286706"/>
                </a:cubicBezTo>
                <a:cubicBezTo>
                  <a:pt x="255485" y="288395"/>
                  <a:pt x="256981" y="289892"/>
                  <a:pt x="258670" y="291146"/>
                </a:cubicBezTo>
                <a:lnTo>
                  <a:pt x="277395" y="304949"/>
                </a:lnTo>
                <a:cubicBezTo>
                  <a:pt x="281304" y="307844"/>
                  <a:pt x="282897" y="312912"/>
                  <a:pt x="281449" y="317545"/>
                </a:cubicBezTo>
                <a:cubicBezTo>
                  <a:pt x="274837" y="338731"/>
                  <a:pt x="263544" y="358180"/>
                  <a:pt x="248391" y="374395"/>
                </a:cubicBezTo>
                <a:cubicBezTo>
                  <a:pt x="245109" y="377918"/>
                  <a:pt x="239945" y="379076"/>
                  <a:pt x="235553" y="377146"/>
                </a:cubicBezTo>
                <a:lnTo>
                  <a:pt x="214995" y="368121"/>
                </a:lnTo>
                <a:cubicBezTo>
                  <a:pt x="209010" y="365515"/>
                  <a:pt x="202013" y="365322"/>
                  <a:pt x="196270" y="368459"/>
                </a:cubicBezTo>
                <a:cubicBezTo>
                  <a:pt x="189900" y="371934"/>
                  <a:pt x="186039" y="378063"/>
                  <a:pt x="185315" y="384626"/>
                </a:cubicBezTo>
                <a:lnTo>
                  <a:pt x="182757" y="407598"/>
                </a:lnTo>
                <a:cubicBezTo>
                  <a:pt x="182226" y="412376"/>
                  <a:pt x="178703" y="416285"/>
                  <a:pt x="173974" y="417395"/>
                </a:cubicBezTo>
                <a:cubicBezTo>
                  <a:pt x="152257" y="422559"/>
                  <a:pt x="129623" y="422559"/>
                  <a:pt x="107906" y="417395"/>
                </a:cubicBezTo>
                <a:cubicBezTo>
                  <a:pt x="103225" y="416285"/>
                  <a:pt x="99702" y="412424"/>
                  <a:pt x="99171" y="407598"/>
                </a:cubicBezTo>
                <a:lnTo>
                  <a:pt x="96661" y="384626"/>
                </a:lnTo>
                <a:cubicBezTo>
                  <a:pt x="95358" y="373189"/>
                  <a:pt x="85031" y="364984"/>
                  <a:pt x="73641" y="366287"/>
                </a:cubicBezTo>
                <a:cubicBezTo>
                  <a:pt x="71566" y="366529"/>
                  <a:pt x="69587" y="367059"/>
                  <a:pt x="67657" y="367880"/>
                </a:cubicBezTo>
                <a:lnTo>
                  <a:pt x="46471" y="377146"/>
                </a:lnTo>
                <a:cubicBezTo>
                  <a:pt x="42031" y="379076"/>
                  <a:pt x="36915" y="377966"/>
                  <a:pt x="33585" y="374395"/>
                </a:cubicBezTo>
                <a:cubicBezTo>
                  <a:pt x="18432" y="358131"/>
                  <a:pt x="7139" y="338683"/>
                  <a:pt x="527" y="317448"/>
                </a:cubicBezTo>
                <a:cubicBezTo>
                  <a:pt x="-921" y="312815"/>
                  <a:pt x="672" y="307748"/>
                  <a:pt x="4581" y="304852"/>
                </a:cubicBezTo>
                <a:lnTo>
                  <a:pt x="23306" y="291050"/>
                </a:lnTo>
                <a:cubicBezTo>
                  <a:pt x="32572" y="284245"/>
                  <a:pt x="34551" y="271263"/>
                  <a:pt x="27794" y="261997"/>
                </a:cubicBezTo>
                <a:cubicBezTo>
                  <a:pt x="26539" y="260308"/>
                  <a:pt x="25043" y="258764"/>
                  <a:pt x="23306" y="257509"/>
                </a:cubicBezTo>
                <a:lnTo>
                  <a:pt x="4581" y="243755"/>
                </a:lnTo>
                <a:cubicBezTo>
                  <a:pt x="672" y="240859"/>
                  <a:pt x="-921" y="235840"/>
                  <a:pt x="527" y="231207"/>
                </a:cubicBezTo>
                <a:cubicBezTo>
                  <a:pt x="7139" y="210021"/>
                  <a:pt x="18432" y="190572"/>
                  <a:pt x="33585" y="174309"/>
                </a:cubicBezTo>
                <a:cubicBezTo>
                  <a:pt x="36915" y="170786"/>
                  <a:pt x="42031" y="169627"/>
                  <a:pt x="46471" y="171558"/>
                </a:cubicBezTo>
                <a:lnTo>
                  <a:pt x="67560" y="180824"/>
                </a:lnTo>
                <a:cubicBezTo>
                  <a:pt x="78129" y="185408"/>
                  <a:pt x="90436" y="180534"/>
                  <a:pt x="95020" y="169965"/>
                </a:cubicBezTo>
                <a:cubicBezTo>
                  <a:pt x="95841" y="168083"/>
                  <a:pt x="96372" y="166056"/>
                  <a:pt x="96613" y="163981"/>
                </a:cubicBezTo>
                <a:lnTo>
                  <a:pt x="99171" y="141009"/>
                </a:lnTo>
                <a:cubicBezTo>
                  <a:pt x="99702" y="136135"/>
                  <a:pt x="103321" y="132226"/>
                  <a:pt x="108099" y="131212"/>
                </a:cubicBezTo>
                <a:cubicBezTo>
                  <a:pt x="118861" y="128848"/>
                  <a:pt x="129864" y="127593"/>
                  <a:pt x="141109" y="127448"/>
                </a:cubicBezTo>
                <a:close/>
                <a:moveTo>
                  <a:pt x="257850" y="58003"/>
                </a:moveTo>
                <a:cubicBezTo>
                  <a:pt x="246364" y="62636"/>
                  <a:pt x="240863" y="75762"/>
                  <a:pt x="245544" y="87200"/>
                </a:cubicBezTo>
                <a:cubicBezTo>
                  <a:pt x="250177" y="98686"/>
                  <a:pt x="263255" y="104236"/>
                  <a:pt x="274741" y="99555"/>
                </a:cubicBezTo>
                <a:cubicBezTo>
                  <a:pt x="286227" y="94922"/>
                  <a:pt x="291777" y="81795"/>
                  <a:pt x="287096" y="70309"/>
                </a:cubicBezTo>
                <a:cubicBezTo>
                  <a:pt x="282463" y="58871"/>
                  <a:pt x="269336" y="53321"/>
                  <a:pt x="257850" y="58003"/>
                </a:cubicBezTo>
                <a:close/>
                <a:moveTo>
                  <a:pt x="241442" y="380"/>
                </a:moveTo>
                <a:cubicBezTo>
                  <a:pt x="245303" y="-826"/>
                  <a:pt x="249501" y="911"/>
                  <a:pt x="251432" y="4482"/>
                </a:cubicBezTo>
                <a:lnTo>
                  <a:pt x="252928" y="7185"/>
                </a:lnTo>
                <a:cubicBezTo>
                  <a:pt x="254279" y="9742"/>
                  <a:pt x="256065" y="12059"/>
                  <a:pt x="258140" y="14086"/>
                </a:cubicBezTo>
                <a:cubicBezTo>
                  <a:pt x="269529" y="25186"/>
                  <a:pt x="287723" y="24944"/>
                  <a:pt x="298823" y="13555"/>
                </a:cubicBezTo>
                <a:lnTo>
                  <a:pt x="300898" y="11432"/>
                </a:lnTo>
                <a:cubicBezTo>
                  <a:pt x="303794" y="8488"/>
                  <a:pt x="308378" y="8005"/>
                  <a:pt x="311805" y="10273"/>
                </a:cubicBezTo>
                <a:cubicBezTo>
                  <a:pt x="315231" y="12542"/>
                  <a:pt x="318513" y="15099"/>
                  <a:pt x="321602" y="17850"/>
                </a:cubicBezTo>
                <a:cubicBezTo>
                  <a:pt x="324690" y="20601"/>
                  <a:pt x="325366" y="25186"/>
                  <a:pt x="323194" y="28709"/>
                </a:cubicBezTo>
                <a:lnTo>
                  <a:pt x="321602" y="31315"/>
                </a:lnTo>
                <a:cubicBezTo>
                  <a:pt x="320106" y="33824"/>
                  <a:pt x="318947" y="36527"/>
                  <a:pt x="318223" y="39326"/>
                </a:cubicBezTo>
                <a:cubicBezTo>
                  <a:pt x="314363" y="54721"/>
                  <a:pt x="323677" y="70357"/>
                  <a:pt x="339024" y="74218"/>
                </a:cubicBezTo>
                <a:lnTo>
                  <a:pt x="342064" y="74990"/>
                </a:lnTo>
                <a:cubicBezTo>
                  <a:pt x="346069" y="76004"/>
                  <a:pt x="348724" y="79720"/>
                  <a:pt x="348482" y="83870"/>
                </a:cubicBezTo>
                <a:cubicBezTo>
                  <a:pt x="348241" y="88020"/>
                  <a:pt x="347662" y="92171"/>
                  <a:pt x="346745" y="96176"/>
                </a:cubicBezTo>
                <a:cubicBezTo>
                  <a:pt x="345828" y="100182"/>
                  <a:pt x="342209" y="103078"/>
                  <a:pt x="338107" y="102933"/>
                </a:cubicBezTo>
                <a:lnTo>
                  <a:pt x="335018" y="102836"/>
                </a:lnTo>
                <a:cubicBezTo>
                  <a:pt x="332122" y="102740"/>
                  <a:pt x="329227" y="103126"/>
                  <a:pt x="326428" y="103898"/>
                </a:cubicBezTo>
                <a:cubicBezTo>
                  <a:pt x="311177" y="108241"/>
                  <a:pt x="302298" y="124119"/>
                  <a:pt x="306593" y="139369"/>
                </a:cubicBezTo>
                <a:lnTo>
                  <a:pt x="307461" y="142361"/>
                </a:lnTo>
                <a:cubicBezTo>
                  <a:pt x="308571" y="146270"/>
                  <a:pt x="306979" y="150372"/>
                  <a:pt x="303118" y="152303"/>
                </a:cubicBezTo>
                <a:cubicBezTo>
                  <a:pt x="299257" y="154233"/>
                  <a:pt x="295155" y="155874"/>
                  <a:pt x="291246" y="157129"/>
                </a:cubicBezTo>
                <a:cubicBezTo>
                  <a:pt x="287337" y="158384"/>
                  <a:pt x="283138" y="156598"/>
                  <a:pt x="281208" y="153027"/>
                </a:cubicBezTo>
                <a:lnTo>
                  <a:pt x="279712" y="150276"/>
                </a:lnTo>
                <a:cubicBezTo>
                  <a:pt x="278312" y="147766"/>
                  <a:pt x="276575" y="145450"/>
                  <a:pt x="274548" y="143471"/>
                </a:cubicBezTo>
                <a:cubicBezTo>
                  <a:pt x="263159" y="132371"/>
                  <a:pt x="244965" y="132564"/>
                  <a:pt x="233865" y="143954"/>
                </a:cubicBezTo>
                <a:lnTo>
                  <a:pt x="231742" y="146126"/>
                </a:lnTo>
                <a:cubicBezTo>
                  <a:pt x="228846" y="149069"/>
                  <a:pt x="224310" y="149552"/>
                  <a:pt x="220835" y="147284"/>
                </a:cubicBezTo>
                <a:cubicBezTo>
                  <a:pt x="217360" y="145016"/>
                  <a:pt x="214078" y="142410"/>
                  <a:pt x="210990" y="139659"/>
                </a:cubicBezTo>
                <a:cubicBezTo>
                  <a:pt x="207901" y="136908"/>
                  <a:pt x="207225" y="132323"/>
                  <a:pt x="209397" y="128800"/>
                </a:cubicBezTo>
                <a:lnTo>
                  <a:pt x="210990" y="126194"/>
                </a:lnTo>
                <a:cubicBezTo>
                  <a:pt x="212534" y="123685"/>
                  <a:pt x="213692" y="120982"/>
                  <a:pt x="214368" y="118183"/>
                </a:cubicBezTo>
                <a:cubicBezTo>
                  <a:pt x="218277" y="102788"/>
                  <a:pt x="208963" y="87152"/>
                  <a:pt x="193568" y="83291"/>
                </a:cubicBezTo>
                <a:lnTo>
                  <a:pt x="190576" y="82519"/>
                </a:lnTo>
                <a:cubicBezTo>
                  <a:pt x="186570" y="81505"/>
                  <a:pt x="183916" y="77789"/>
                  <a:pt x="184157" y="73639"/>
                </a:cubicBezTo>
                <a:cubicBezTo>
                  <a:pt x="184398" y="69488"/>
                  <a:pt x="184978" y="65338"/>
                  <a:pt x="185895" y="61333"/>
                </a:cubicBezTo>
                <a:cubicBezTo>
                  <a:pt x="186811" y="57327"/>
                  <a:pt x="190383" y="54480"/>
                  <a:pt x="194485" y="54576"/>
                </a:cubicBezTo>
                <a:lnTo>
                  <a:pt x="197525" y="54673"/>
                </a:lnTo>
                <a:cubicBezTo>
                  <a:pt x="201434" y="54769"/>
                  <a:pt x="205343" y="54045"/>
                  <a:pt x="209011" y="52646"/>
                </a:cubicBezTo>
                <a:cubicBezTo>
                  <a:pt x="222862" y="47385"/>
                  <a:pt x="229859" y="31797"/>
                  <a:pt x="225854" y="17512"/>
                </a:cubicBezTo>
                <a:lnTo>
                  <a:pt x="225178" y="15148"/>
                </a:lnTo>
                <a:cubicBezTo>
                  <a:pt x="224068" y="11287"/>
                  <a:pt x="225854" y="7088"/>
                  <a:pt x="229473" y="5254"/>
                </a:cubicBezTo>
                <a:cubicBezTo>
                  <a:pt x="231404" y="4241"/>
                  <a:pt x="233382" y="3324"/>
                  <a:pt x="235409" y="2503"/>
                </a:cubicBezTo>
                <a:cubicBezTo>
                  <a:pt x="237388" y="1731"/>
                  <a:pt x="239415" y="1007"/>
                  <a:pt x="241442" y="380"/>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49" name="TextBox 148">
            <a:extLst>
              <a:ext uri="{FF2B5EF4-FFF2-40B4-BE49-F238E27FC236}">
                <a16:creationId xmlns:a16="http://schemas.microsoft.com/office/drawing/2014/main" id="{A34D3FDA-B6EF-C128-7F32-CD09891BCFB4}"/>
              </a:ext>
            </a:extLst>
          </p:cNvPr>
          <p:cNvSpPr txBox="1"/>
          <p:nvPr/>
        </p:nvSpPr>
        <p:spPr>
          <a:xfrm>
            <a:off x="9960309" y="3683670"/>
            <a:ext cx="1265090" cy="184666"/>
          </a:xfrm>
          <a:prstGeom prst="rect">
            <a:avLst/>
          </a:prstGeom>
          <a:noFill/>
        </p:spPr>
        <p:txBody>
          <a:bodyPr wrap="none" lIns="0" tIns="0" rIns="0" bIns="0">
            <a:spAutoFit/>
          </a:bodyPr>
          <a:lstStyle/>
          <a:p>
            <a:pPr marL="0" marR="0" lvl="0" indent="0" algn="ctr"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System integrators</a:t>
            </a:r>
          </a:p>
        </p:txBody>
      </p:sp>
      <p:sp>
        <p:nvSpPr>
          <p:cNvPr id="197" name="Graphic 37" descr="Icon of a handshake">
            <a:extLst>
              <a:ext uri="{FF2B5EF4-FFF2-40B4-BE49-F238E27FC236}">
                <a16:creationId xmlns:a16="http://schemas.microsoft.com/office/drawing/2014/main" id="{CB88A8A8-9E05-2413-B1F5-907E2E70DFDA}"/>
              </a:ext>
            </a:extLst>
          </p:cNvPr>
          <p:cNvSpPr/>
          <p:nvPr/>
        </p:nvSpPr>
        <p:spPr>
          <a:xfrm>
            <a:off x="10453179" y="4375121"/>
            <a:ext cx="279350" cy="252526"/>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52" name="TextBox 151">
            <a:extLst>
              <a:ext uri="{FF2B5EF4-FFF2-40B4-BE49-F238E27FC236}">
                <a16:creationId xmlns:a16="http://schemas.microsoft.com/office/drawing/2014/main" id="{93D31B87-0227-5055-5639-A01866C25D0A}"/>
              </a:ext>
            </a:extLst>
          </p:cNvPr>
          <p:cNvSpPr txBox="1"/>
          <p:nvPr/>
        </p:nvSpPr>
        <p:spPr>
          <a:xfrm>
            <a:off x="10253819" y="4849238"/>
            <a:ext cx="678071" cy="184666"/>
          </a:xfrm>
          <a:prstGeom prst="rect">
            <a:avLst/>
          </a:prstGeom>
          <a:noFill/>
        </p:spPr>
        <p:txBody>
          <a:bodyPr wrap="none" lIns="0" tIns="0" rIns="0" bIns="0">
            <a:spAutoFit/>
          </a:bodyPr>
          <a:lstStyle/>
          <a:p>
            <a:pPr marL="0" marR="0" lvl="0" indent="0" algn="ctr"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Operators</a:t>
            </a:r>
          </a:p>
        </p:txBody>
      </p:sp>
      <p:sp>
        <p:nvSpPr>
          <p:cNvPr id="198" name="Freeform: Shape 197" descr="Icon of a gear with three clockwise rotating arrows">
            <a:extLst>
              <a:ext uri="{FF2B5EF4-FFF2-40B4-BE49-F238E27FC236}">
                <a16:creationId xmlns:a16="http://schemas.microsoft.com/office/drawing/2014/main" id="{5F3D1750-758F-F52E-3065-FE5A8C432DC7}"/>
              </a:ext>
            </a:extLst>
          </p:cNvPr>
          <p:cNvSpPr>
            <a:spLocks noChangeAspect="1"/>
          </p:cNvSpPr>
          <p:nvPr/>
        </p:nvSpPr>
        <p:spPr>
          <a:xfrm>
            <a:off x="10423498" y="5503921"/>
            <a:ext cx="338712" cy="326061"/>
          </a:xfrm>
          <a:custGeom>
            <a:avLst/>
            <a:gdLst>
              <a:gd name="connsiteX0" fmla="*/ 36064 w 439688"/>
              <a:gd name="connsiteY0" fmla="*/ 183736 h 423266"/>
              <a:gd name="connsiteX1" fmla="*/ 48030 w 439688"/>
              <a:gd name="connsiteY1" fmla="*/ 185302 h 423266"/>
              <a:gd name="connsiteX2" fmla="*/ 72701 w 439688"/>
              <a:gd name="connsiteY2" fmla="*/ 218007 h 423266"/>
              <a:gd name="connsiteX3" fmla="*/ 70992 w 439688"/>
              <a:gd name="connsiteY3" fmla="*/ 229845 h 423266"/>
              <a:gd name="connsiteX4" fmla="*/ 64570 w 439688"/>
              <a:gd name="connsiteY4" fmla="*/ 231458 h 423266"/>
              <a:gd name="connsiteX5" fmla="*/ 59072 w 439688"/>
              <a:gd name="connsiteY5" fmla="*/ 228095 h 423266"/>
              <a:gd name="connsiteX6" fmla="*/ 46043 w 439688"/>
              <a:gd name="connsiteY6" fmla="*/ 211097 h 423266"/>
              <a:gd name="connsiteX7" fmla="*/ 67388 w 439688"/>
              <a:gd name="connsiteY7" fmla="*/ 301059 h 423266"/>
              <a:gd name="connsiteX8" fmla="*/ 222393 w 439688"/>
              <a:gd name="connsiteY8" fmla="*/ 394292 h 423266"/>
              <a:gd name="connsiteX9" fmla="*/ 228630 w 439688"/>
              <a:gd name="connsiteY9" fmla="*/ 397332 h 423266"/>
              <a:gd name="connsiteX10" fmla="*/ 230386 w 439688"/>
              <a:gd name="connsiteY10" fmla="*/ 404196 h 423266"/>
              <a:gd name="connsiteX11" fmla="*/ 222255 w 439688"/>
              <a:gd name="connsiteY11" fmla="*/ 410921 h 423266"/>
              <a:gd name="connsiteX12" fmla="*/ 222116 w 439688"/>
              <a:gd name="connsiteY12" fmla="*/ 410921 h 423266"/>
              <a:gd name="connsiteX13" fmla="*/ 52696 w 439688"/>
              <a:gd name="connsiteY13" fmla="*/ 308936 h 423266"/>
              <a:gd name="connsiteX14" fmla="*/ 29503 w 439688"/>
              <a:gd name="connsiteY14" fmla="*/ 209992 h 423266"/>
              <a:gd name="connsiteX15" fmla="*/ 13610 w 439688"/>
              <a:gd name="connsiteY15" fmla="*/ 221876 h 423266"/>
              <a:gd name="connsiteX16" fmla="*/ 7419 w 439688"/>
              <a:gd name="connsiteY16" fmla="*/ 223489 h 423266"/>
              <a:gd name="connsiteX17" fmla="*/ 1690 w 439688"/>
              <a:gd name="connsiteY17" fmla="*/ 220172 h 423266"/>
              <a:gd name="connsiteX18" fmla="*/ 3445 w 439688"/>
              <a:gd name="connsiteY18" fmla="*/ 208195 h 423266"/>
              <a:gd name="connsiteX19" fmla="*/ 236855 w 439688"/>
              <a:gd name="connsiteY19" fmla="*/ 175675 h 423266"/>
              <a:gd name="connsiteX20" fmla="*/ 205484 w 439688"/>
              <a:gd name="connsiteY20" fmla="*/ 213953 h 423266"/>
              <a:gd name="connsiteX21" fmla="*/ 230433 w 439688"/>
              <a:gd name="connsiteY21" fmla="*/ 238828 h 423266"/>
              <a:gd name="connsiteX22" fmla="*/ 268826 w 439688"/>
              <a:gd name="connsiteY22" fmla="*/ 207551 h 423266"/>
              <a:gd name="connsiteX23" fmla="*/ 236855 w 439688"/>
              <a:gd name="connsiteY23" fmla="*/ 175675 h 423266"/>
              <a:gd name="connsiteX24" fmla="*/ 236855 w 439688"/>
              <a:gd name="connsiteY24" fmla="*/ 154393 h 423266"/>
              <a:gd name="connsiteX25" fmla="*/ 290171 w 439688"/>
              <a:gd name="connsiteY25" fmla="*/ 207551 h 423266"/>
              <a:gd name="connsiteX26" fmla="*/ 236855 w 439688"/>
              <a:gd name="connsiteY26" fmla="*/ 260708 h 423266"/>
              <a:gd name="connsiteX27" fmla="*/ 183538 w 439688"/>
              <a:gd name="connsiteY27" fmla="*/ 207551 h 423266"/>
              <a:gd name="connsiteX28" fmla="*/ 236855 w 439688"/>
              <a:gd name="connsiteY28" fmla="*/ 154393 h 423266"/>
              <a:gd name="connsiteX29" fmla="*/ 399991 w 439688"/>
              <a:gd name="connsiteY29" fmla="*/ 97873 h 423266"/>
              <a:gd name="connsiteX30" fmla="*/ 405350 w 439688"/>
              <a:gd name="connsiteY30" fmla="*/ 101236 h 423266"/>
              <a:gd name="connsiteX31" fmla="*/ 388625 w 439688"/>
              <a:gd name="connsiteY31" fmla="*/ 342102 h 423266"/>
              <a:gd name="connsiteX32" fmla="*/ 302645 w 439688"/>
              <a:gd name="connsiteY32" fmla="*/ 396779 h 423266"/>
              <a:gd name="connsiteX33" fmla="*/ 319092 w 439688"/>
              <a:gd name="connsiteY33" fmla="*/ 407742 h 423266"/>
              <a:gd name="connsiteX34" fmla="*/ 322742 w 439688"/>
              <a:gd name="connsiteY34" fmla="*/ 413132 h 423266"/>
              <a:gd name="connsiteX35" fmla="*/ 321541 w 439688"/>
              <a:gd name="connsiteY35" fmla="*/ 419488 h 423266"/>
              <a:gd name="connsiteX36" fmla="*/ 314334 w 439688"/>
              <a:gd name="connsiteY36" fmla="*/ 423266 h 423266"/>
              <a:gd name="connsiteX37" fmla="*/ 309621 w 439688"/>
              <a:gd name="connsiteY37" fmla="*/ 421884 h 423266"/>
              <a:gd name="connsiteX38" fmla="*/ 275617 w 439688"/>
              <a:gd name="connsiteY38" fmla="*/ 399267 h 423266"/>
              <a:gd name="connsiteX39" fmla="*/ 273168 w 439688"/>
              <a:gd name="connsiteY39" fmla="*/ 387474 h 423266"/>
              <a:gd name="connsiteX40" fmla="*/ 295899 w 439688"/>
              <a:gd name="connsiteY40" fmla="*/ 353433 h 423266"/>
              <a:gd name="connsiteX41" fmla="*/ 301444 w 439688"/>
              <a:gd name="connsiteY41" fmla="*/ 349840 h 423266"/>
              <a:gd name="connsiteX42" fmla="*/ 307773 w 439688"/>
              <a:gd name="connsiteY42" fmla="*/ 351176 h 423266"/>
              <a:gd name="connsiteX43" fmla="*/ 311377 w 439688"/>
              <a:gd name="connsiteY43" fmla="*/ 356566 h 423266"/>
              <a:gd name="connsiteX44" fmla="*/ 310083 w 439688"/>
              <a:gd name="connsiteY44" fmla="*/ 362923 h 423266"/>
              <a:gd name="connsiteX45" fmla="*/ 298209 w 439688"/>
              <a:gd name="connsiteY45" fmla="*/ 380795 h 423266"/>
              <a:gd name="connsiteX46" fmla="*/ 376336 w 439688"/>
              <a:gd name="connsiteY46" fmla="*/ 330908 h 423266"/>
              <a:gd name="connsiteX47" fmla="*/ 391721 w 439688"/>
              <a:gd name="connsiteY47" fmla="*/ 110817 h 423266"/>
              <a:gd name="connsiteX48" fmla="*/ 393384 w 439688"/>
              <a:gd name="connsiteY48" fmla="*/ 99578 h 423266"/>
              <a:gd name="connsiteX49" fmla="*/ 394863 w 439688"/>
              <a:gd name="connsiteY49" fmla="*/ 101374 h 423266"/>
              <a:gd name="connsiteX50" fmla="*/ 393476 w 439688"/>
              <a:gd name="connsiteY50" fmla="*/ 99532 h 423266"/>
              <a:gd name="connsiteX51" fmla="*/ 399991 w 439688"/>
              <a:gd name="connsiteY51" fmla="*/ 97873 h 423266"/>
              <a:gd name="connsiteX52" fmla="*/ 237039 w 439688"/>
              <a:gd name="connsiteY52" fmla="*/ 90595 h 423266"/>
              <a:gd name="connsiteX53" fmla="*/ 217773 w 439688"/>
              <a:gd name="connsiteY53" fmla="*/ 92254 h 423266"/>
              <a:gd name="connsiteX54" fmla="*/ 216341 w 439688"/>
              <a:gd name="connsiteY54" fmla="*/ 105059 h 423266"/>
              <a:gd name="connsiteX55" fmla="*/ 194765 w 439688"/>
              <a:gd name="connsiteY55" fmla="*/ 137718 h 423266"/>
              <a:gd name="connsiteX56" fmla="*/ 159005 w 439688"/>
              <a:gd name="connsiteY56" fmla="*/ 139054 h 423266"/>
              <a:gd name="connsiteX57" fmla="*/ 146254 w 439688"/>
              <a:gd name="connsiteY57" fmla="*/ 133480 h 423266"/>
              <a:gd name="connsiteX58" fmla="*/ 127080 w 439688"/>
              <a:gd name="connsiteY58" fmla="*/ 166324 h 423266"/>
              <a:gd name="connsiteX59" fmla="*/ 137614 w 439688"/>
              <a:gd name="connsiteY59" fmla="*/ 174062 h 423266"/>
              <a:gd name="connsiteX60" fmla="*/ 155125 w 439688"/>
              <a:gd name="connsiteY60" fmla="*/ 208886 h 423266"/>
              <a:gd name="connsiteX61" fmla="*/ 138400 w 439688"/>
              <a:gd name="connsiteY61" fmla="*/ 240440 h 423266"/>
              <a:gd name="connsiteX62" fmla="*/ 127034 w 439688"/>
              <a:gd name="connsiteY62" fmla="*/ 248777 h 423266"/>
              <a:gd name="connsiteX63" fmla="*/ 146208 w 439688"/>
              <a:gd name="connsiteY63" fmla="*/ 281713 h 423266"/>
              <a:gd name="connsiteX64" fmla="*/ 159052 w 439688"/>
              <a:gd name="connsiteY64" fmla="*/ 276093 h 423266"/>
              <a:gd name="connsiteX65" fmla="*/ 213015 w 439688"/>
              <a:gd name="connsiteY65" fmla="*/ 297190 h 423266"/>
              <a:gd name="connsiteX66" fmla="*/ 216156 w 439688"/>
              <a:gd name="connsiteY66" fmla="*/ 308936 h 423266"/>
              <a:gd name="connsiteX67" fmla="*/ 217727 w 439688"/>
              <a:gd name="connsiteY67" fmla="*/ 322893 h 423266"/>
              <a:gd name="connsiteX68" fmla="*/ 255936 w 439688"/>
              <a:gd name="connsiteY68" fmla="*/ 322893 h 423266"/>
              <a:gd name="connsiteX69" fmla="*/ 257507 w 439688"/>
              <a:gd name="connsiteY69" fmla="*/ 308936 h 423266"/>
              <a:gd name="connsiteX70" fmla="*/ 302738 w 439688"/>
              <a:gd name="connsiteY70" fmla="*/ 272869 h 423266"/>
              <a:gd name="connsiteX71" fmla="*/ 314657 w 439688"/>
              <a:gd name="connsiteY71" fmla="*/ 276047 h 423266"/>
              <a:gd name="connsiteX72" fmla="*/ 327501 w 439688"/>
              <a:gd name="connsiteY72" fmla="*/ 281667 h 423266"/>
              <a:gd name="connsiteX73" fmla="*/ 346629 w 439688"/>
              <a:gd name="connsiteY73" fmla="*/ 248823 h 423266"/>
              <a:gd name="connsiteX74" fmla="*/ 335263 w 439688"/>
              <a:gd name="connsiteY74" fmla="*/ 240486 h 423266"/>
              <a:gd name="connsiteX75" fmla="*/ 326531 w 439688"/>
              <a:gd name="connsiteY75" fmla="*/ 183413 h 423266"/>
              <a:gd name="connsiteX76" fmla="*/ 335263 w 439688"/>
              <a:gd name="connsiteY76" fmla="*/ 174707 h 423266"/>
              <a:gd name="connsiteX77" fmla="*/ 346583 w 439688"/>
              <a:gd name="connsiteY77" fmla="*/ 166370 h 423266"/>
              <a:gd name="connsiteX78" fmla="*/ 327409 w 439688"/>
              <a:gd name="connsiteY78" fmla="*/ 133526 h 423266"/>
              <a:gd name="connsiteX79" fmla="*/ 314657 w 439688"/>
              <a:gd name="connsiteY79" fmla="*/ 139100 h 423266"/>
              <a:gd name="connsiteX80" fmla="*/ 260648 w 439688"/>
              <a:gd name="connsiteY80" fmla="*/ 118049 h 423266"/>
              <a:gd name="connsiteX81" fmla="*/ 257460 w 439688"/>
              <a:gd name="connsiteY81" fmla="*/ 106165 h 423266"/>
              <a:gd name="connsiteX82" fmla="*/ 255889 w 439688"/>
              <a:gd name="connsiteY82" fmla="*/ 92346 h 423266"/>
              <a:gd name="connsiteX83" fmla="*/ 236947 w 439688"/>
              <a:gd name="connsiteY83" fmla="*/ 90687 h 423266"/>
              <a:gd name="connsiteX84" fmla="*/ 237039 w 439688"/>
              <a:gd name="connsiteY84" fmla="*/ 69314 h 423266"/>
              <a:gd name="connsiteX85" fmla="*/ 267948 w 439688"/>
              <a:gd name="connsiteY85" fmla="*/ 72861 h 423266"/>
              <a:gd name="connsiteX86" fmla="*/ 276357 w 439688"/>
              <a:gd name="connsiteY86" fmla="*/ 82074 h 423266"/>
              <a:gd name="connsiteX87" fmla="*/ 278713 w 439688"/>
              <a:gd name="connsiteY87" fmla="*/ 103079 h 423266"/>
              <a:gd name="connsiteX88" fmla="*/ 287815 w 439688"/>
              <a:gd name="connsiteY88" fmla="*/ 118141 h 423266"/>
              <a:gd name="connsiteX89" fmla="*/ 306203 w 439688"/>
              <a:gd name="connsiteY89" fmla="*/ 119523 h 423266"/>
              <a:gd name="connsiteX90" fmla="*/ 326115 w 439688"/>
              <a:gd name="connsiteY90" fmla="*/ 110817 h 423266"/>
              <a:gd name="connsiteX91" fmla="*/ 338220 w 439688"/>
              <a:gd name="connsiteY91" fmla="*/ 113305 h 423266"/>
              <a:gd name="connsiteX92" fmla="*/ 369498 w 439688"/>
              <a:gd name="connsiteY92" fmla="*/ 166923 h 423266"/>
              <a:gd name="connsiteX93" fmla="*/ 365664 w 439688"/>
              <a:gd name="connsiteY93" fmla="*/ 178761 h 423266"/>
              <a:gd name="connsiteX94" fmla="*/ 348015 w 439688"/>
              <a:gd name="connsiteY94" fmla="*/ 191751 h 423266"/>
              <a:gd name="connsiteX95" fmla="*/ 343810 w 439688"/>
              <a:gd name="connsiteY95" fmla="*/ 219112 h 423266"/>
              <a:gd name="connsiteX96" fmla="*/ 348015 w 439688"/>
              <a:gd name="connsiteY96" fmla="*/ 223304 h 423266"/>
              <a:gd name="connsiteX97" fmla="*/ 365664 w 439688"/>
              <a:gd name="connsiteY97" fmla="*/ 236294 h 423266"/>
              <a:gd name="connsiteX98" fmla="*/ 369498 w 439688"/>
              <a:gd name="connsiteY98" fmla="*/ 248132 h 423266"/>
              <a:gd name="connsiteX99" fmla="*/ 338220 w 439688"/>
              <a:gd name="connsiteY99" fmla="*/ 301750 h 423266"/>
              <a:gd name="connsiteX100" fmla="*/ 326162 w 439688"/>
              <a:gd name="connsiteY100" fmla="*/ 304238 h 423266"/>
              <a:gd name="connsiteX101" fmla="*/ 306757 w 439688"/>
              <a:gd name="connsiteY101" fmla="*/ 295762 h 423266"/>
              <a:gd name="connsiteX102" fmla="*/ 289154 w 439688"/>
              <a:gd name="connsiteY102" fmla="*/ 296085 h 423266"/>
              <a:gd name="connsiteX103" fmla="*/ 278805 w 439688"/>
              <a:gd name="connsiteY103" fmla="*/ 311285 h 423266"/>
              <a:gd name="connsiteX104" fmla="*/ 276403 w 439688"/>
              <a:gd name="connsiteY104" fmla="*/ 332935 h 423266"/>
              <a:gd name="connsiteX105" fmla="*/ 268133 w 439688"/>
              <a:gd name="connsiteY105" fmla="*/ 342148 h 423266"/>
              <a:gd name="connsiteX106" fmla="*/ 205761 w 439688"/>
              <a:gd name="connsiteY106" fmla="*/ 342148 h 423266"/>
              <a:gd name="connsiteX107" fmla="*/ 197491 w 439688"/>
              <a:gd name="connsiteY107" fmla="*/ 332935 h 423266"/>
              <a:gd name="connsiteX108" fmla="*/ 195089 w 439688"/>
              <a:gd name="connsiteY108" fmla="*/ 311332 h 423266"/>
              <a:gd name="connsiteX109" fmla="*/ 173328 w 439688"/>
              <a:gd name="connsiteY109" fmla="*/ 294104 h 423266"/>
              <a:gd name="connsiteX110" fmla="*/ 167691 w 439688"/>
              <a:gd name="connsiteY110" fmla="*/ 295624 h 423266"/>
              <a:gd name="connsiteX111" fmla="*/ 147686 w 439688"/>
              <a:gd name="connsiteY111" fmla="*/ 304376 h 423266"/>
              <a:gd name="connsiteX112" fmla="*/ 135581 w 439688"/>
              <a:gd name="connsiteY112" fmla="*/ 301889 h 423266"/>
              <a:gd name="connsiteX113" fmla="*/ 104303 w 439688"/>
              <a:gd name="connsiteY113" fmla="*/ 248225 h 423266"/>
              <a:gd name="connsiteX114" fmla="*/ 108138 w 439688"/>
              <a:gd name="connsiteY114" fmla="*/ 236386 h 423266"/>
              <a:gd name="connsiteX115" fmla="*/ 125787 w 439688"/>
              <a:gd name="connsiteY115" fmla="*/ 223396 h 423266"/>
              <a:gd name="connsiteX116" fmla="*/ 129991 w 439688"/>
              <a:gd name="connsiteY116" fmla="*/ 196035 h 423266"/>
              <a:gd name="connsiteX117" fmla="*/ 125787 w 439688"/>
              <a:gd name="connsiteY117" fmla="*/ 191843 h 423266"/>
              <a:gd name="connsiteX118" fmla="*/ 108138 w 439688"/>
              <a:gd name="connsiteY118" fmla="*/ 178899 h 423266"/>
              <a:gd name="connsiteX119" fmla="*/ 104303 w 439688"/>
              <a:gd name="connsiteY119" fmla="*/ 167107 h 423266"/>
              <a:gd name="connsiteX120" fmla="*/ 135581 w 439688"/>
              <a:gd name="connsiteY120" fmla="*/ 113489 h 423266"/>
              <a:gd name="connsiteX121" fmla="*/ 147686 w 439688"/>
              <a:gd name="connsiteY121" fmla="*/ 111001 h 423266"/>
              <a:gd name="connsiteX122" fmla="*/ 167599 w 439688"/>
              <a:gd name="connsiteY122" fmla="*/ 119707 h 423266"/>
              <a:gd name="connsiteX123" fmla="*/ 193518 w 439688"/>
              <a:gd name="connsiteY123" fmla="*/ 109481 h 423266"/>
              <a:gd name="connsiteX124" fmla="*/ 195042 w 439688"/>
              <a:gd name="connsiteY124" fmla="*/ 103862 h 423266"/>
              <a:gd name="connsiteX125" fmla="*/ 197445 w 439688"/>
              <a:gd name="connsiteY125" fmla="*/ 82212 h 423266"/>
              <a:gd name="connsiteX126" fmla="*/ 205854 w 439688"/>
              <a:gd name="connsiteY126" fmla="*/ 72953 h 423266"/>
              <a:gd name="connsiteX127" fmla="*/ 237039 w 439688"/>
              <a:gd name="connsiteY127" fmla="*/ 69406 h 423266"/>
              <a:gd name="connsiteX128" fmla="*/ 253718 w 439688"/>
              <a:gd name="connsiteY128" fmla="*/ 1555 h 423266"/>
              <a:gd name="connsiteX129" fmla="*/ 348061 w 439688"/>
              <a:gd name="connsiteY129" fmla="*/ 40294 h 423266"/>
              <a:gd name="connsiteX130" fmla="*/ 347553 w 439688"/>
              <a:gd name="connsiteY130" fmla="*/ 20533 h 423266"/>
              <a:gd name="connsiteX131" fmla="*/ 349909 w 439688"/>
              <a:gd name="connsiteY131" fmla="*/ 14499 h 423266"/>
              <a:gd name="connsiteX132" fmla="*/ 355823 w 439688"/>
              <a:gd name="connsiteY132" fmla="*/ 11781 h 423266"/>
              <a:gd name="connsiteX133" fmla="*/ 364647 w 439688"/>
              <a:gd name="connsiteY133" fmla="*/ 20119 h 423266"/>
              <a:gd name="connsiteX134" fmla="*/ 365617 w 439688"/>
              <a:gd name="connsiteY134" fmla="*/ 60885 h 423266"/>
              <a:gd name="connsiteX135" fmla="*/ 357347 w 439688"/>
              <a:gd name="connsiteY135" fmla="*/ 69637 h 423266"/>
              <a:gd name="connsiteX136" fmla="*/ 316367 w 439688"/>
              <a:gd name="connsiteY136" fmla="*/ 70696 h 423266"/>
              <a:gd name="connsiteX137" fmla="*/ 310222 w 439688"/>
              <a:gd name="connsiteY137" fmla="*/ 68255 h 423266"/>
              <a:gd name="connsiteX138" fmla="*/ 307681 w 439688"/>
              <a:gd name="connsiteY138" fmla="*/ 62313 h 423266"/>
              <a:gd name="connsiteX139" fmla="*/ 310037 w 439688"/>
              <a:gd name="connsiteY139" fmla="*/ 56278 h 423266"/>
              <a:gd name="connsiteX140" fmla="*/ 315997 w 439688"/>
              <a:gd name="connsiteY140" fmla="*/ 53653 h 423266"/>
              <a:gd name="connsiteX141" fmla="*/ 337481 w 439688"/>
              <a:gd name="connsiteY141" fmla="*/ 53100 h 423266"/>
              <a:gd name="connsiteX142" fmla="*/ 251639 w 439688"/>
              <a:gd name="connsiteY142" fmla="*/ 18046 h 423266"/>
              <a:gd name="connsiteX143" fmla="*/ 63276 w 439688"/>
              <a:gd name="connsiteY143" fmla="*/ 129335 h 423266"/>
              <a:gd name="connsiteX144" fmla="*/ 55607 w 439688"/>
              <a:gd name="connsiteY144" fmla="*/ 134632 h 423266"/>
              <a:gd name="connsiteX145" fmla="*/ 53297 w 439688"/>
              <a:gd name="connsiteY145" fmla="*/ 134310 h 423266"/>
              <a:gd name="connsiteX146" fmla="*/ 47938 w 439688"/>
              <a:gd name="connsiteY146" fmla="*/ 129888 h 423266"/>
              <a:gd name="connsiteX147" fmla="*/ 47660 w 439688"/>
              <a:gd name="connsiteY147" fmla="*/ 123439 h 423266"/>
              <a:gd name="connsiteX148" fmla="*/ 253718 w 439688"/>
              <a:gd name="connsiteY148" fmla="*/ 1555 h 42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39688" h="423266">
                <a:moveTo>
                  <a:pt x="36064" y="183736"/>
                </a:moveTo>
                <a:cubicBezTo>
                  <a:pt x="39621" y="180926"/>
                  <a:pt x="45027" y="181617"/>
                  <a:pt x="48030" y="185302"/>
                </a:cubicBezTo>
                <a:lnTo>
                  <a:pt x="72701" y="218007"/>
                </a:lnTo>
                <a:cubicBezTo>
                  <a:pt x="75519" y="221738"/>
                  <a:pt x="74734" y="227081"/>
                  <a:pt x="70992" y="229845"/>
                </a:cubicBezTo>
                <a:cubicBezTo>
                  <a:pt x="69144" y="231227"/>
                  <a:pt x="66834" y="231780"/>
                  <a:pt x="64570" y="231458"/>
                </a:cubicBezTo>
                <a:cubicBezTo>
                  <a:pt x="62306" y="231089"/>
                  <a:pt x="60365" y="229937"/>
                  <a:pt x="59072" y="228095"/>
                </a:cubicBezTo>
                <a:lnTo>
                  <a:pt x="46043" y="211097"/>
                </a:lnTo>
                <a:cubicBezTo>
                  <a:pt x="45027" y="242375"/>
                  <a:pt x="52373" y="273329"/>
                  <a:pt x="67388" y="301059"/>
                </a:cubicBezTo>
                <a:cubicBezTo>
                  <a:pt x="98066" y="357810"/>
                  <a:pt x="157480" y="393555"/>
                  <a:pt x="222393" y="394292"/>
                </a:cubicBezTo>
                <a:cubicBezTo>
                  <a:pt x="224842" y="394338"/>
                  <a:pt x="227106" y="395443"/>
                  <a:pt x="228630" y="397332"/>
                </a:cubicBezTo>
                <a:cubicBezTo>
                  <a:pt x="230201" y="399221"/>
                  <a:pt x="230848" y="401754"/>
                  <a:pt x="230386" y="404196"/>
                </a:cubicBezTo>
                <a:cubicBezTo>
                  <a:pt x="229601" y="408111"/>
                  <a:pt x="226182" y="410921"/>
                  <a:pt x="222255" y="410921"/>
                </a:cubicBezTo>
                <a:lnTo>
                  <a:pt x="222116" y="410921"/>
                </a:lnTo>
                <a:cubicBezTo>
                  <a:pt x="151243" y="410046"/>
                  <a:pt x="86331" y="370984"/>
                  <a:pt x="52696" y="308936"/>
                </a:cubicBezTo>
                <a:cubicBezTo>
                  <a:pt x="36156" y="278304"/>
                  <a:pt x="28163" y="244217"/>
                  <a:pt x="29503" y="209992"/>
                </a:cubicBezTo>
                <a:lnTo>
                  <a:pt x="13610" y="221876"/>
                </a:lnTo>
                <a:cubicBezTo>
                  <a:pt x="11900" y="223212"/>
                  <a:pt x="9683" y="223811"/>
                  <a:pt x="7419" y="223489"/>
                </a:cubicBezTo>
                <a:cubicBezTo>
                  <a:pt x="5155" y="223166"/>
                  <a:pt x="3076" y="221968"/>
                  <a:pt x="1690" y="220172"/>
                </a:cubicBezTo>
                <a:cubicBezTo>
                  <a:pt x="-1128" y="216395"/>
                  <a:pt x="-343" y="211005"/>
                  <a:pt x="3445" y="208195"/>
                </a:cubicBezTo>
                <a:close/>
                <a:moveTo>
                  <a:pt x="236855" y="175675"/>
                </a:moveTo>
                <a:cubicBezTo>
                  <a:pt x="217080" y="175675"/>
                  <a:pt x="201511" y="193547"/>
                  <a:pt x="205484" y="213953"/>
                </a:cubicBezTo>
                <a:cubicBezTo>
                  <a:pt x="207886" y="226390"/>
                  <a:pt x="217958" y="236432"/>
                  <a:pt x="230433" y="238828"/>
                </a:cubicBezTo>
                <a:cubicBezTo>
                  <a:pt x="250900" y="242789"/>
                  <a:pt x="268826" y="227266"/>
                  <a:pt x="268826" y="207551"/>
                </a:cubicBezTo>
                <a:cubicBezTo>
                  <a:pt x="268826" y="189954"/>
                  <a:pt x="254503" y="175675"/>
                  <a:pt x="236855" y="175675"/>
                </a:cubicBezTo>
                <a:close/>
                <a:moveTo>
                  <a:pt x="236855" y="154393"/>
                </a:moveTo>
                <a:cubicBezTo>
                  <a:pt x="266285" y="154393"/>
                  <a:pt x="290171" y="178208"/>
                  <a:pt x="290171" y="207551"/>
                </a:cubicBezTo>
                <a:cubicBezTo>
                  <a:pt x="290171" y="236893"/>
                  <a:pt x="266285" y="260708"/>
                  <a:pt x="236855" y="260708"/>
                </a:cubicBezTo>
                <a:cubicBezTo>
                  <a:pt x="207424" y="260708"/>
                  <a:pt x="183538" y="236893"/>
                  <a:pt x="183538" y="207551"/>
                </a:cubicBezTo>
                <a:cubicBezTo>
                  <a:pt x="183538" y="178208"/>
                  <a:pt x="207424" y="154393"/>
                  <a:pt x="236855" y="154393"/>
                </a:cubicBezTo>
                <a:close/>
                <a:moveTo>
                  <a:pt x="399991" y="97873"/>
                </a:moveTo>
                <a:cubicBezTo>
                  <a:pt x="402209" y="98242"/>
                  <a:pt x="404103" y="99439"/>
                  <a:pt x="405350" y="101236"/>
                </a:cubicBezTo>
                <a:cubicBezTo>
                  <a:pt x="456726" y="176043"/>
                  <a:pt x="449888" y="275079"/>
                  <a:pt x="388625" y="342102"/>
                </a:cubicBezTo>
                <a:cubicBezTo>
                  <a:pt x="365155" y="367805"/>
                  <a:pt x="335494" y="386645"/>
                  <a:pt x="302645" y="396779"/>
                </a:cubicBezTo>
                <a:lnTo>
                  <a:pt x="319092" y="407742"/>
                </a:lnTo>
                <a:cubicBezTo>
                  <a:pt x="320987" y="408940"/>
                  <a:pt x="322280" y="410829"/>
                  <a:pt x="322742" y="413132"/>
                </a:cubicBezTo>
                <a:cubicBezTo>
                  <a:pt x="323204" y="415343"/>
                  <a:pt x="322742" y="417646"/>
                  <a:pt x="321541" y="419488"/>
                </a:cubicBezTo>
                <a:cubicBezTo>
                  <a:pt x="319878" y="421976"/>
                  <a:pt x="317106" y="423266"/>
                  <a:pt x="314334" y="423266"/>
                </a:cubicBezTo>
                <a:cubicBezTo>
                  <a:pt x="312717" y="423266"/>
                  <a:pt x="311053" y="422851"/>
                  <a:pt x="309621" y="421884"/>
                </a:cubicBezTo>
                <a:lnTo>
                  <a:pt x="275617" y="399267"/>
                </a:lnTo>
                <a:cubicBezTo>
                  <a:pt x="271736" y="396733"/>
                  <a:pt x="270627" y="391436"/>
                  <a:pt x="273168" y="387474"/>
                </a:cubicBezTo>
                <a:lnTo>
                  <a:pt x="295899" y="353433"/>
                </a:lnTo>
                <a:cubicBezTo>
                  <a:pt x="297193" y="351545"/>
                  <a:pt x="299180" y="350255"/>
                  <a:pt x="301444" y="349840"/>
                </a:cubicBezTo>
                <a:cubicBezTo>
                  <a:pt x="303661" y="349426"/>
                  <a:pt x="305925" y="349933"/>
                  <a:pt x="307773" y="351176"/>
                </a:cubicBezTo>
                <a:cubicBezTo>
                  <a:pt x="309621" y="352374"/>
                  <a:pt x="310915" y="354309"/>
                  <a:pt x="311377" y="356566"/>
                </a:cubicBezTo>
                <a:cubicBezTo>
                  <a:pt x="311793" y="358777"/>
                  <a:pt x="311331" y="361080"/>
                  <a:pt x="310083" y="362923"/>
                </a:cubicBezTo>
                <a:lnTo>
                  <a:pt x="298209" y="380795"/>
                </a:lnTo>
                <a:cubicBezTo>
                  <a:pt x="328056" y="371444"/>
                  <a:pt x="354991" y="354309"/>
                  <a:pt x="376336" y="330908"/>
                </a:cubicBezTo>
                <a:cubicBezTo>
                  <a:pt x="432239" y="269690"/>
                  <a:pt x="438569" y="179175"/>
                  <a:pt x="391721" y="110817"/>
                </a:cubicBezTo>
                <a:cubicBezTo>
                  <a:pt x="389180" y="107132"/>
                  <a:pt x="389919" y="102203"/>
                  <a:pt x="393384" y="99578"/>
                </a:cubicBezTo>
                <a:lnTo>
                  <a:pt x="394863" y="101374"/>
                </a:lnTo>
                <a:lnTo>
                  <a:pt x="393476" y="99532"/>
                </a:lnTo>
                <a:cubicBezTo>
                  <a:pt x="395371" y="98104"/>
                  <a:pt x="397727" y="97505"/>
                  <a:pt x="399991" y="97873"/>
                </a:cubicBezTo>
                <a:close/>
                <a:moveTo>
                  <a:pt x="237039" y="90595"/>
                </a:moveTo>
                <a:cubicBezTo>
                  <a:pt x="230571" y="90687"/>
                  <a:pt x="224149" y="91240"/>
                  <a:pt x="217773" y="92254"/>
                </a:cubicBezTo>
                <a:lnTo>
                  <a:pt x="216341" y="105059"/>
                </a:lnTo>
                <a:cubicBezTo>
                  <a:pt x="214817" y="118740"/>
                  <a:pt x="207009" y="131315"/>
                  <a:pt x="194765" y="137718"/>
                </a:cubicBezTo>
                <a:cubicBezTo>
                  <a:pt x="183169" y="143753"/>
                  <a:pt x="170094" y="143891"/>
                  <a:pt x="159005" y="139054"/>
                </a:cubicBezTo>
                <a:lnTo>
                  <a:pt x="146254" y="133480"/>
                </a:lnTo>
                <a:cubicBezTo>
                  <a:pt x="138122" y="143338"/>
                  <a:pt x="131654" y="154393"/>
                  <a:pt x="127080" y="166324"/>
                </a:cubicBezTo>
                <a:lnTo>
                  <a:pt x="137614" y="174062"/>
                </a:lnTo>
                <a:cubicBezTo>
                  <a:pt x="148703" y="182216"/>
                  <a:pt x="155725" y="195159"/>
                  <a:pt x="155125" y="208886"/>
                </a:cubicBezTo>
                <a:cubicBezTo>
                  <a:pt x="154524" y="222613"/>
                  <a:pt x="148148" y="233300"/>
                  <a:pt x="138400" y="240440"/>
                </a:cubicBezTo>
                <a:lnTo>
                  <a:pt x="127034" y="248777"/>
                </a:lnTo>
                <a:cubicBezTo>
                  <a:pt x="131562" y="260708"/>
                  <a:pt x="138076" y="271809"/>
                  <a:pt x="146208" y="281713"/>
                </a:cubicBezTo>
                <a:lnTo>
                  <a:pt x="159052" y="276093"/>
                </a:lnTo>
                <a:cubicBezTo>
                  <a:pt x="179796" y="267065"/>
                  <a:pt x="203959" y="276508"/>
                  <a:pt x="213015" y="297190"/>
                </a:cubicBezTo>
                <a:cubicBezTo>
                  <a:pt x="214632" y="300921"/>
                  <a:pt x="215741" y="304883"/>
                  <a:pt x="216156" y="308936"/>
                </a:cubicBezTo>
                <a:lnTo>
                  <a:pt x="217727" y="322893"/>
                </a:lnTo>
                <a:cubicBezTo>
                  <a:pt x="230386" y="325012"/>
                  <a:pt x="243277" y="325012"/>
                  <a:pt x="255936" y="322893"/>
                </a:cubicBezTo>
                <a:lnTo>
                  <a:pt x="257507" y="308936"/>
                </a:lnTo>
                <a:cubicBezTo>
                  <a:pt x="260001" y="286503"/>
                  <a:pt x="280238" y="270381"/>
                  <a:pt x="302738" y="272869"/>
                </a:cubicBezTo>
                <a:cubicBezTo>
                  <a:pt x="306849" y="273329"/>
                  <a:pt x="310869" y="274389"/>
                  <a:pt x="314657" y="276047"/>
                </a:cubicBezTo>
                <a:lnTo>
                  <a:pt x="327501" y="281667"/>
                </a:lnTo>
                <a:cubicBezTo>
                  <a:pt x="335633" y="271809"/>
                  <a:pt x="342101" y="260708"/>
                  <a:pt x="346629" y="248823"/>
                </a:cubicBezTo>
                <a:lnTo>
                  <a:pt x="335263" y="240486"/>
                </a:lnTo>
                <a:cubicBezTo>
                  <a:pt x="317014" y="227127"/>
                  <a:pt x="313133" y="201562"/>
                  <a:pt x="326531" y="183413"/>
                </a:cubicBezTo>
                <a:cubicBezTo>
                  <a:pt x="328980" y="180097"/>
                  <a:pt x="331937" y="177149"/>
                  <a:pt x="335263" y="174707"/>
                </a:cubicBezTo>
                <a:lnTo>
                  <a:pt x="346583" y="166370"/>
                </a:lnTo>
                <a:cubicBezTo>
                  <a:pt x="342009" y="154439"/>
                  <a:pt x="335540" y="143384"/>
                  <a:pt x="327409" y="133526"/>
                </a:cubicBezTo>
                <a:lnTo>
                  <a:pt x="314657" y="139100"/>
                </a:lnTo>
                <a:cubicBezTo>
                  <a:pt x="293913" y="148175"/>
                  <a:pt x="269750" y="138732"/>
                  <a:pt x="260648" y="118049"/>
                </a:cubicBezTo>
                <a:cubicBezTo>
                  <a:pt x="258985" y="114272"/>
                  <a:pt x="257922" y="110264"/>
                  <a:pt x="257460" y="106165"/>
                </a:cubicBezTo>
                <a:lnTo>
                  <a:pt x="255889" y="92346"/>
                </a:lnTo>
                <a:cubicBezTo>
                  <a:pt x="249606" y="91332"/>
                  <a:pt x="243277" y="90780"/>
                  <a:pt x="236947" y="90687"/>
                </a:cubicBezTo>
                <a:close/>
                <a:moveTo>
                  <a:pt x="237039" y="69314"/>
                </a:moveTo>
                <a:cubicBezTo>
                  <a:pt x="247435" y="69406"/>
                  <a:pt x="257784" y="70604"/>
                  <a:pt x="267948" y="72861"/>
                </a:cubicBezTo>
                <a:cubicBezTo>
                  <a:pt x="272430" y="73874"/>
                  <a:pt x="275848" y="77513"/>
                  <a:pt x="276357" y="82074"/>
                </a:cubicBezTo>
                <a:lnTo>
                  <a:pt x="278713" y="103079"/>
                </a:lnTo>
                <a:cubicBezTo>
                  <a:pt x="279406" y="109159"/>
                  <a:pt x="282548" y="114917"/>
                  <a:pt x="287815" y="118141"/>
                </a:cubicBezTo>
                <a:cubicBezTo>
                  <a:pt x="293682" y="121734"/>
                  <a:pt x="300474" y="122011"/>
                  <a:pt x="306203" y="119523"/>
                </a:cubicBezTo>
                <a:lnTo>
                  <a:pt x="326115" y="110817"/>
                </a:lnTo>
                <a:cubicBezTo>
                  <a:pt x="330273" y="109021"/>
                  <a:pt x="335125" y="109988"/>
                  <a:pt x="338220" y="113305"/>
                </a:cubicBezTo>
                <a:cubicBezTo>
                  <a:pt x="352543" y="128598"/>
                  <a:pt x="363261" y="146931"/>
                  <a:pt x="369498" y="166923"/>
                </a:cubicBezTo>
                <a:cubicBezTo>
                  <a:pt x="370838" y="171299"/>
                  <a:pt x="369360" y="176043"/>
                  <a:pt x="365664" y="178761"/>
                </a:cubicBezTo>
                <a:lnTo>
                  <a:pt x="348015" y="191751"/>
                </a:lnTo>
                <a:cubicBezTo>
                  <a:pt x="339283" y="198154"/>
                  <a:pt x="337388" y="210406"/>
                  <a:pt x="343810" y="219112"/>
                </a:cubicBezTo>
                <a:cubicBezTo>
                  <a:pt x="345012" y="220725"/>
                  <a:pt x="346398" y="222107"/>
                  <a:pt x="348015" y="223304"/>
                </a:cubicBezTo>
                <a:lnTo>
                  <a:pt x="365664" y="236294"/>
                </a:lnTo>
                <a:cubicBezTo>
                  <a:pt x="369360" y="239012"/>
                  <a:pt x="370838" y="243756"/>
                  <a:pt x="369498" y="248132"/>
                </a:cubicBezTo>
                <a:cubicBezTo>
                  <a:pt x="363261" y="268124"/>
                  <a:pt x="352543" y="286457"/>
                  <a:pt x="338220" y="301750"/>
                </a:cubicBezTo>
                <a:cubicBezTo>
                  <a:pt x="335125" y="305021"/>
                  <a:pt x="330320" y="306034"/>
                  <a:pt x="326162" y="304238"/>
                </a:cubicBezTo>
                <a:lnTo>
                  <a:pt x="306757" y="295762"/>
                </a:lnTo>
                <a:cubicBezTo>
                  <a:pt x="301121" y="293275"/>
                  <a:pt x="294560" y="293136"/>
                  <a:pt x="289154" y="296085"/>
                </a:cubicBezTo>
                <a:cubicBezTo>
                  <a:pt x="283102" y="299355"/>
                  <a:pt x="279498" y="305113"/>
                  <a:pt x="278805" y="311285"/>
                </a:cubicBezTo>
                <a:lnTo>
                  <a:pt x="276403" y="332935"/>
                </a:lnTo>
                <a:cubicBezTo>
                  <a:pt x="275895" y="337450"/>
                  <a:pt x="272568" y="341089"/>
                  <a:pt x="268133" y="342148"/>
                </a:cubicBezTo>
                <a:cubicBezTo>
                  <a:pt x="247619" y="346985"/>
                  <a:pt x="226274" y="346985"/>
                  <a:pt x="205761" y="342148"/>
                </a:cubicBezTo>
                <a:cubicBezTo>
                  <a:pt x="201326" y="341089"/>
                  <a:pt x="197999" y="337450"/>
                  <a:pt x="197491" y="332935"/>
                </a:cubicBezTo>
                <a:lnTo>
                  <a:pt x="195089" y="311332"/>
                </a:lnTo>
                <a:cubicBezTo>
                  <a:pt x="193841" y="300599"/>
                  <a:pt x="184139" y="292860"/>
                  <a:pt x="173328" y="294104"/>
                </a:cubicBezTo>
                <a:cubicBezTo>
                  <a:pt x="171387" y="294334"/>
                  <a:pt x="169493" y="294841"/>
                  <a:pt x="167691" y="295624"/>
                </a:cubicBezTo>
                <a:lnTo>
                  <a:pt x="147686" y="304376"/>
                </a:lnTo>
                <a:cubicBezTo>
                  <a:pt x="143528" y="306172"/>
                  <a:pt x="138677" y="305159"/>
                  <a:pt x="135581" y="301889"/>
                </a:cubicBezTo>
                <a:cubicBezTo>
                  <a:pt x="121213" y="286595"/>
                  <a:pt x="110540" y="268216"/>
                  <a:pt x="104303" y="248225"/>
                </a:cubicBezTo>
                <a:cubicBezTo>
                  <a:pt x="102963" y="243849"/>
                  <a:pt x="104442" y="239104"/>
                  <a:pt x="108138" y="236386"/>
                </a:cubicBezTo>
                <a:lnTo>
                  <a:pt x="125787" y="223396"/>
                </a:lnTo>
                <a:cubicBezTo>
                  <a:pt x="134519" y="216994"/>
                  <a:pt x="136413" y="204787"/>
                  <a:pt x="129991" y="196035"/>
                </a:cubicBezTo>
                <a:cubicBezTo>
                  <a:pt x="128790" y="194422"/>
                  <a:pt x="127404" y="192994"/>
                  <a:pt x="125787" y="191843"/>
                </a:cubicBezTo>
                <a:lnTo>
                  <a:pt x="108138" y="178899"/>
                </a:lnTo>
                <a:cubicBezTo>
                  <a:pt x="104442" y="176181"/>
                  <a:pt x="102963" y="171437"/>
                  <a:pt x="104303" y="167107"/>
                </a:cubicBezTo>
                <a:cubicBezTo>
                  <a:pt x="110540" y="147115"/>
                  <a:pt x="121213" y="128782"/>
                  <a:pt x="135581" y="113489"/>
                </a:cubicBezTo>
                <a:cubicBezTo>
                  <a:pt x="138677" y="110172"/>
                  <a:pt x="143528" y="109159"/>
                  <a:pt x="147686" y="111001"/>
                </a:cubicBezTo>
                <a:lnTo>
                  <a:pt x="167599" y="119707"/>
                </a:lnTo>
                <a:cubicBezTo>
                  <a:pt x="177578" y="124037"/>
                  <a:pt x="189221" y="119431"/>
                  <a:pt x="193518" y="109481"/>
                </a:cubicBezTo>
                <a:cubicBezTo>
                  <a:pt x="194303" y="107685"/>
                  <a:pt x="194811" y="105796"/>
                  <a:pt x="195042" y="103862"/>
                </a:cubicBezTo>
                <a:lnTo>
                  <a:pt x="197445" y="82212"/>
                </a:lnTo>
                <a:cubicBezTo>
                  <a:pt x="197953" y="77651"/>
                  <a:pt x="201372" y="73966"/>
                  <a:pt x="205854" y="72953"/>
                </a:cubicBezTo>
                <a:cubicBezTo>
                  <a:pt x="216018" y="70696"/>
                  <a:pt x="226367" y="69544"/>
                  <a:pt x="237039" y="69406"/>
                </a:cubicBezTo>
                <a:close/>
                <a:moveTo>
                  <a:pt x="253718" y="1555"/>
                </a:moveTo>
                <a:cubicBezTo>
                  <a:pt x="288323" y="5931"/>
                  <a:pt x="320848" y="19289"/>
                  <a:pt x="348061" y="40294"/>
                </a:cubicBezTo>
                <a:lnTo>
                  <a:pt x="347553" y="20533"/>
                </a:lnTo>
                <a:cubicBezTo>
                  <a:pt x="347460" y="18322"/>
                  <a:pt x="348292" y="16157"/>
                  <a:pt x="349909" y="14499"/>
                </a:cubicBezTo>
                <a:cubicBezTo>
                  <a:pt x="351480" y="12841"/>
                  <a:pt x="353559" y="11873"/>
                  <a:pt x="355823" y="11781"/>
                </a:cubicBezTo>
                <a:cubicBezTo>
                  <a:pt x="360582" y="11781"/>
                  <a:pt x="364462" y="15466"/>
                  <a:pt x="364647" y="20119"/>
                </a:cubicBezTo>
                <a:lnTo>
                  <a:pt x="365617" y="60885"/>
                </a:lnTo>
                <a:cubicBezTo>
                  <a:pt x="365802" y="65491"/>
                  <a:pt x="362060" y="69453"/>
                  <a:pt x="357347" y="69637"/>
                </a:cubicBezTo>
                <a:lnTo>
                  <a:pt x="316367" y="70696"/>
                </a:lnTo>
                <a:cubicBezTo>
                  <a:pt x="314011" y="70742"/>
                  <a:pt x="311839" y="69821"/>
                  <a:pt x="310222" y="68255"/>
                </a:cubicBezTo>
                <a:cubicBezTo>
                  <a:pt x="308605" y="66643"/>
                  <a:pt x="307681" y="64570"/>
                  <a:pt x="307681" y="62313"/>
                </a:cubicBezTo>
                <a:cubicBezTo>
                  <a:pt x="307589" y="60102"/>
                  <a:pt x="308420" y="57937"/>
                  <a:pt x="310037" y="56278"/>
                </a:cubicBezTo>
                <a:cubicBezTo>
                  <a:pt x="311562" y="54666"/>
                  <a:pt x="313733" y="53699"/>
                  <a:pt x="315997" y="53653"/>
                </a:cubicBezTo>
                <a:lnTo>
                  <a:pt x="337481" y="53100"/>
                </a:lnTo>
                <a:cubicBezTo>
                  <a:pt x="312625" y="34076"/>
                  <a:pt x="283102" y="22007"/>
                  <a:pt x="251639" y="18046"/>
                </a:cubicBezTo>
                <a:cubicBezTo>
                  <a:pt x="170694" y="7820"/>
                  <a:pt x="93215" y="53561"/>
                  <a:pt x="63276" y="129335"/>
                </a:cubicBezTo>
                <a:cubicBezTo>
                  <a:pt x="61983" y="132606"/>
                  <a:pt x="58887" y="134632"/>
                  <a:pt x="55607" y="134632"/>
                </a:cubicBezTo>
                <a:cubicBezTo>
                  <a:pt x="54822" y="134632"/>
                  <a:pt x="54036" y="134540"/>
                  <a:pt x="53297" y="134310"/>
                </a:cubicBezTo>
                <a:cubicBezTo>
                  <a:pt x="50894" y="133573"/>
                  <a:pt x="49000" y="132007"/>
                  <a:pt x="47938" y="129888"/>
                </a:cubicBezTo>
                <a:cubicBezTo>
                  <a:pt x="46921" y="127815"/>
                  <a:pt x="46829" y="125512"/>
                  <a:pt x="47660" y="123439"/>
                </a:cubicBezTo>
                <a:cubicBezTo>
                  <a:pt x="80325" y="40479"/>
                  <a:pt x="165058" y="-9638"/>
                  <a:pt x="253718" y="1555"/>
                </a:cubicBezTo>
                <a:close/>
              </a:path>
            </a:pathLst>
          </a:custGeom>
          <a:gradFill>
            <a:gsLst>
              <a:gs pos="95327">
                <a:schemeClr val="accent1"/>
              </a:gs>
              <a:gs pos="935">
                <a:srgbClr val="C03BC4"/>
              </a:gs>
              <a:gs pos="52000">
                <a:schemeClr val="accent1"/>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54" name="TextBox 153">
            <a:extLst>
              <a:ext uri="{FF2B5EF4-FFF2-40B4-BE49-F238E27FC236}">
                <a16:creationId xmlns:a16="http://schemas.microsoft.com/office/drawing/2014/main" id="{8CB110CF-7311-05EC-7577-A4A431E87143}"/>
              </a:ext>
            </a:extLst>
          </p:cNvPr>
          <p:cNvSpPr txBox="1"/>
          <p:nvPr/>
        </p:nvSpPr>
        <p:spPr>
          <a:xfrm>
            <a:off x="10394082" y="6014805"/>
            <a:ext cx="397545" cy="184666"/>
          </a:xfrm>
          <a:prstGeom prst="rect">
            <a:avLst/>
          </a:prstGeom>
          <a:noFill/>
        </p:spPr>
        <p:txBody>
          <a:bodyPr wrap="none" lIns="0" tIns="0" rIns="0" bIns="0">
            <a:spAutoFit/>
          </a:bodyPr>
          <a:lstStyle/>
          <a:p>
            <a:pPr marL="0" marR="0" lvl="0" indent="0" algn="ctr" defTabSz="932472" rtl="0" eaLnBrk="1" fontAlgn="base" latinLnBrk="0" hangingPunct="1">
              <a:lnSpc>
                <a:spcPct val="100000"/>
              </a:lnSpc>
              <a:spcBef>
                <a:spcPts val="200"/>
              </a:spcBef>
              <a:spcAft>
                <a:spcPts val="4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a:ea typeface="+mn-ea"/>
                <a:cs typeface="+mn-cs"/>
              </a:rPr>
              <a:t>OEMs</a:t>
            </a:r>
          </a:p>
        </p:txBody>
      </p:sp>
    </p:spTree>
    <p:extLst>
      <p:ext uri="{BB962C8B-B14F-4D97-AF65-F5344CB8AC3E}">
        <p14:creationId xmlns:p14="http://schemas.microsoft.com/office/powerpoint/2010/main" val="2017297104"/>
      </p:ext>
    </p:extLst>
  </p:cSld>
  <p:clrMapOvr>
    <a:masterClrMapping/>
  </p:clrMapOvr>
  <p:transition>
    <p:fade/>
  </p:transition>
</p:sld>
</file>

<file path=ppt/theme/theme1.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2.xml><?xml version="1.0" encoding="utf-8"?>
<a:theme xmlns:a="http://schemas.openxmlformats.org/drawingml/2006/main" name="1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EA341-FC39-40D9-BF04-F7FAEC9D1951}">
  <ds:schemaRefs>
    <ds:schemaRef ds:uri="http://schemas.microsoft.com/sharepoint/v3/contenttype/forms"/>
  </ds:schemaRefs>
</ds:datastoreItem>
</file>

<file path=customXml/itemProps2.xml><?xml version="1.0" encoding="utf-8"?>
<ds:datastoreItem xmlns:ds="http://schemas.openxmlformats.org/officeDocument/2006/customXml" ds:itemID="{8C13E311-8B1F-4E13-A45E-D3F8B5C2403A}">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6adfd4c8-54de-4fa2-b73e-b86369895801"/>
    <ds:schemaRef ds:uri="http://www.w3.org/XML/1998/namespace"/>
    <ds:schemaRef ds:uri="http://schemas.microsoft.com/office/infopath/2007/PartnerControls"/>
    <ds:schemaRef ds:uri="http://schemas.microsoft.com/sharepoint/v3"/>
    <ds:schemaRef ds:uri="http://purl.org/dc/terms/"/>
  </ds:schemaRefs>
</ds:datastoreItem>
</file>

<file path=customXml/itemProps3.xml><?xml version="1.0" encoding="utf-8"?>
<ds:datastoreItem xmlns:ds="http://schemas.openxmlformats.org/officeDocument/2006/customXml" ds:itemID="{85B90AE8-A864-46D1-93AD-C6E03545F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3</TotalTime>
  <Words>5790</Words>
  <Application>Microsoft Office PowerPoint</Application>
  <PresentationFormat>Widescreen</PresentationFormat>
  <Paragraphs>659</Paragraphs>
  <Slides>38</Slides>
  <Notes>35</Notes>
  <HiddenSlides>2</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38</vt:i4>
      </vt:variant>
    </vt:vector>
  </HeadingPairs>
  <TitlesOfParts>
    <vt:vector size="55" baseType="lpstr">
      <vt:lpstr>-apple-system</vt:lpstr>
      <vt:lpstr>SegoeUI Semibold</vt:lpstr>
      <vt:lpstr>Aptos</vt:lpstr>
      <vt:lpstr>Arial</vt:lpstr>
      <vt:lpstr>Calibri</vt:lpstr>
      <vt:lpstr>Calibri Light</vt:lpstr>
      <vt:lpstr>Consolas</vt:lpstr>
      <vt:lpstr>Segoe Sans Display Semibold</vt:lpstr>
      <vt:lpstr>Segoe Sans Text</vt:lpstr>
      <vt:lpstr>Segoe UI</vt:lpstr>
      <vt:lpstr>Segoe UI Light</vt:lpstr>
      <vt:lpstr>Segoe UI Semibold</vt:lpstr>
      <vt:lpstr>Symbol</vt:lpstr>
      <vt:lpstr>Times New Roman</vt:lpstr>
      <vt:lpstr>Wingdings</vt:lpstr>
      <vt:lpstr>White template</vt:lpstr>
      <vt:lpstr>1_White template</vt:lpstr>
      <vt:lpstr>Hello and welcome to the  Modern Work Customer Hub!</vt:lpstr>
      <vt:lpstr>Teams Phone Customer Hub</vt:lpstr>
      <vt:lpstr>Make a difference Become a Champion</vt:lpstr>
      <vt:lpstr>Make a difference Become a Champion </vt:lpstr>
      <vt:lpstr>Insert Title</vt:lpstr>
      <vt:lpstr>Converged Communications: Teams Phone </vt:lpstr>
      <vt:lpstr>What you’ll learn today</vt:lpstr>
      <vt:lpstr>Connectivity overview</vt:lpstr>
      <vt:lpstr>Teams Phone overview</vt:lpstr>
      <vt:lpstr>What is the right path for my organization?</vt:lpstr>
      <vt:lpstr>Teams Calling Plans are a quick and easy way to enable calling</vt:lpstr>
      <vt:lpstr>Teams Calling Plans</vt:lpstr>
      <vt:lpstr>PSTN Architecture: Teams Calling Plans</vt:lpstr>
      <vt:lpstr>Teams Calling Plans options</vt:lpstr>
      <vt:lpstr>Set up Teams Calling Plans for individual users or devices</vt:lpstr>
      <vt:lpstr>Operator Connect </vt:lpstr>
      <vt:lpstr>PSTN Architecture: Operator Connect</vt:lpstr>
      <vt:lpstr>Direct Routing</vt:lpstr>
      <vt:lpstr>PSTN Architecture: Direct Routing (Simple)</vt:lpstr>
      <vt:lpstr>Teams Phone Mobile</vt:lpstr>
      <vt:lpstr>Teams Phone Mobile coverage</vt:lpstr>
      <vt:lpstr>What is the right path for my organization? </vt:lpstr>
      <vt:lpstr>Shared Calling for Teams Phone</vt:lpstr>
      <vt:lpstr>Shared calling for Teams Phone  </vt:lpstr>
      <vt:lpstr>Why are organizations adopting shared calling?</vt:lpstr>
      <vt:lpstr>How shared calling works</vt:lpstr>
      <vt:lpstr>How emergency calling works with shared calling</vt:lpstr>
      <vt:lpstr>Configure shared calling for groups of users</vt:lpstr>
      <vt:lpstr>Demo</vt:lpstr>
      <vt:lpstr>Resources</vt:lpstr>
      <vt:lpstr>Resources </vt:lpstr>
      <vt:lpstr>Thank you  </vt:lpstr>
      <vt:lpstr>Calls to Action</vt:lpstr>
      <vt:lpstr>Your feedback is critical</vt:lpstr>
      <vt:lpstr>Next Steps</vt:lpstr>
      <vt:lpstr>How can we help you?</vt:lpstr>
      <vt:lpstr>Make a difference Become a Champion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Harumi Togo</dc:creator>
  <cp:lastModifiedBy>Harumi Togo</cp:lastModifiedBy>
  <cp:revision>1</cp:revision>
  <dcterms:created xsi:type="dcterms:W3CDTF">2024-09-10T17:26:49Z</dcterms:created>
  <dcterms:modified xsi:type="dcterms:W3CDTF">2025-01-21T00:36:40Z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