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5447" r:id="rId4"/>
    <p:sldMasterId id="2147485846" r:id="rId5"/>
  </p:sldMasterIdLst>
  <p:notesMasterIdLst>
    <p:notesMasterId r:id="rId32"/>
  </p:notesMasterIdLst>
  <p:handoutMasterIdLst>
    <p:handoutMasterId r:id="rId33"/>
  </p:handoutMasterIdLst>
  <p:sldIdLst>
    <p:sldId id="2147482452" r:id="rId6"/>
    <p:sldId id="2147482455" r:id="rId7"/>
    <p:sldId id="2147482458" r:id="rId8"/>
    <p:sldId id="2147482466" r:id="rId9"/>
    <p:sldId id="2147482488" r:id="rId10"/>
    <p:sldId id="276" r:id="rId11"/>
    <p:sldId id="277" r:id="rId12"/>
    <p:sldId id="280" r:id="rId13"/>
    <p:sldId id="270" r:id="rId14"/>
    <p:sldId id="257" r:id="rId15"/>
    <p:sldId id="2147482478" r:id="rId16"/>
    <p:sldId id="2147482516" r:id="rId17"/>
    <p:sldId id="275" r:id="rId18"/>
    <p:sldId id="260" r:id="rId19"/>
    <p:sldId id="2147482512" r:id="rId20"/>
    <p:sldId id="2147482520" r:id="rId21"/>
    <p:sldId id="2147482479" r:id="rId22"/>
    <p:sldId id="2147482482" r:id="rId23"/>
    <p:sldId id="2147482514" r:id="rId24"/>
    <p:sldId id="259" r:id="rId25"/>
    <p:sldId id="2147482501" r:id="rId26"/>
    <p:sldId id="2147482459" r:id="rId27"/>
    <p:sldId id="2147482472" r:id="rId28"/>
    <p:sldId id="2147482463" r:id="rId29"/>
    <p:sldId id="2147482471" r:id="rId30"/>
    <p:sldId id="2147482470" r:id="rId31"/>
  </p:sldIdLst>
  <p:sldSz cx="12192000" cy="68580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W Customer Hub slides" id="{0CB07BD8-A729-44C3-AF36-735DAE1433D6}">
          <p14:sldIdLst>
            <p14:sldId id="2147482452"/>
            <p14:sldId id="2147482455"/>
            <p14:sldId id="2147482458"/>
            <p14:sldId id="2147482466"/>
            <p14:sldId id="2147482488"/>
            <p14:sldId id="276"/>
            <p14:sldId id="277"/>
            <p14:sldId id="280"/>
            <p14:sldId id="270"/>
            <p14:sldId id="257"/>
            <p14:sldId id="2147482478"/>
            <p14:sldId id="2147482516"/>
            <p14:sldId id="275"/>
            <p14:sldId id="260"/>
            <p14:sldId id="2147482512"/>
            <p14:sldId id="2147482520"/>
            <p14:sldId id="2147482479"/>
            <p14:sldId id="2147482482"/>
            <p14:sldId id="2147482514"/>
            <p14:sldId id="259"/>
            <p14:sldId id="2147482501"/>
            <p14:sldId id="2147482459"/>
            <p14:sldId id="2147482472"/>
            <p14:sldId id="2147482463"/>
            <p14:sldId id="2147482471"/>
            <p14:sldId id="2147482470"/>
          </p14:sldIdLst>
        </p14:section>
        <p14:section name="Template | Master slides" id="{10312391-8366-4E88-9621-E0E74B7E5AA3}">
          <p14:sldIdLst/>
        </p14:section>
        <p14:section name="Design assets" id="{BAF1F95D-6D48-4254-A22E-E4E765D6941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  <p15:guide id="3" pos="5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2F8"/>
    <a:srgbClr val="94D8FE"/>
    <a:srgbClr val="151E47"/>
    <a:srgbClr val="091F2C"/>
    <a:srgbClr val="3F3C3E"/>
    <a:srgbClr val="FEFEFF"/>
    <a:srgbClr val="2A446F"/>
    <a:srgbClr val="C03BC4"/>
    <a:srgbClr val="FF5C39"/>
    <a:srgbClr val="FF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FE9340-3698-452A-A530-EC320AA8665A}" v="4" dt="2025-11-14T15:38:59.8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7" autoAdjust="0"/>
    <p:restoredTop sz="73862" autoAdjust="0"/>
  </p:normalViewPr>
  <p:slideViewPr>
    <p:cSldViewPr snapToGrid="0">
      <p:cViewPr varScale="1">
        <p:scale>
          <a:sx n="78" d="100"/>
          <a:sy n="78" d="100"/>
        </p:scale>
        <p:origin x="2268" y="348"/>
      </p:cViewPr>
      <p:guideLst>
        <p:guide orient="horz" pos="528"/>
        <p:guide orient="horz" pos="960"/>
        <p:guide pos="552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microsoft.com/office/2015/10/relationships/revisionInfo" Target="revisionInfo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Sans Display" pitchFamily="2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Sans Display" pitchFamily="2" charset="0"/>
              </a:rPr>
              <a:t>11/20/2025 1:24 PM</a:t>
            </a:fld>
            <a:endParaRPr lang="en-US">
              <a:latin typeface="Segoe Sans Display" pitchFamily="2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Sans Display" pitchFamily="2" charset="0"/>
              </a:rPr>
              <a:t>‹#›</a:t>
            </a:fld>
            <a:endParaRPr lang="en-US">
              <a:latin typeface="Segoe Sans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5-10-20T14:12:54.9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1 128 3281 0 0,'6'-3'234'0'0,"-1"1"-103"0"0,-1 0-1 0 0,0 0 1 0 0,1 0-1 0 0,-1-1 1 0 0,0 1 0 0 0,-1-1-1 0 0,1 0 1 0 0,0 0-1 0 0,-4-8 4311 0 0,3 12-4395 0 0,-1 0-1 0 0,0 0 0 0 0,0-1 0 0 0,1 1 1 0 0,-1-1-1 0 0,0 1 0 0 0,1-1 1 0 0,-1 1-1 0 0,1-1 0 0 0,-1 0 0 0 0,0 0 1 0 0,1-1-1 0 0,-1 1 0 0 0,1 0 1 0 0,-1-1-1 0 0,0 1 0 0 0,1-1 1 0 0,-1 0-1 0 0,0 0 0 0 0,3-1 0 0 0,4-1 347 0 0,47-10 118 0 0,1 2-1 0 0,0 2 1 0 0,70-1-1 0 0,-100 11-507 0 0,1 0 0 0 0,-1 2 0 0 0,0 1 0 0 0,34 9 0 0 0,38 5 9 0 0,57-5 55 0 0,211-10-1 0 0,-118-22 118 0 0,-35 2 55 0 0,93-10-96 0 0,-233 19-75 0 0,250-13 319 0 0,-167 13-314 0 0,157 8-196 0 0,-225 2 162 0 0,194 21 248 0 0,-53-4-240 0 0,-129-14-16 0 0,305 8 417 0 0,-187-10-187 0 0,187-2 14 0 0,15-1-116 0 0,-72-1-320 0 0,-122 1 220 0 0,102 6-43 0 0,-153-2-18 0 0,-6 8 3 0 0,-12-1 0 0 0,-124-10 0 0 0,255 15-37 0 0,-232-10-84 0 0,1-2 0 0 0,62-3 0 0 0,-106-4 456 0 0,-10 0-1117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Sans Display" pitchFamily="2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>
                <a:latin typeface="Segoe Sans Display" pitchFamily="2" charset="0"/>
                <a:cs typeface="Segoe Sans Display" pitchFamily="2" charset="0"/>
              </a:defRPr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Sans Display" pitchFamily="2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Sans Display" pitchFamily="2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28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09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90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F39E3-AA0A-2954-E0C6-600449995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3C2C71-0AFD-F03C-6974-C11656D388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994997-224C-5308-863A-EB5BA0627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2889270-8A3E-2859-A430-041F03CBBC4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2A299-06CB-B0DE-8A65-9C3EBB50FA8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F1F9048-7CE9-7BDD-D673-255810E5DC1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11/20/2025 1:24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89719A-FA00-6966-8FC2-59B0B7E2D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429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33"/>
              </a:spcAft>
              <a:buClrTx/>
              <a:buSzTx/>
              <a:buFontTx/>
              <a:buNone/>
              <a:tabLst/>
              <a:defRPr/>
            </a:pPr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879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42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8881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11/20/2025 1:24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485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571500" marR="0" lvl="0" indent="0" algn="l" defTabSz="914099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ffectLst/>
                <a:uLnTx/>
                <a:uFillTx/>
                <a:latin typeface="Segoe Sans Display" pitchFamily="2" charset="0"/>
                <a:ea typeface="Segoe UI" pitchFamily="34" charset="0"/>
                <a:cs typeface="Segoe Sans Display" pitchFamily="2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6CE63F-9E7F-4C04-9D0D-FCA25A8E9E86}" type="datetime8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11/20/2025 1:24 PM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008EB6-D09E-4580-8CD6-DDB1451194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689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96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0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158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847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546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40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ea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pPr/>
              <a:t>11/20/2025 1:24 PM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12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2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emf"/><Relationship Id="rId4" Type="http://schemas.openxmlformats.org/officeDocument/2006/relationships/image" Target="../media/image40.png"/></Relationships>
</file>

<file path=ppt/slideLayouts/_rels/slideLayout5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emf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emf"/><Relationship Id="rId4" Type="http://schemas.openxmlformats.org/officeDocument/2006/relationships/image" Target="../media/image33.jpe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6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B53FBF24-EE52-9152-2D40-87550FF4C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893" cy="6858000"/>
          </a:xfrm>
          <a:prstGeom prst="rect">
            <a:avLst/>
          </a:prstGeom>
        </p:spPr>
      </p:pic>
      <p:pic>
        <p:nvPicPr>
          <p:cNvPr id="6" name="Picture 5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58082223-228D-0D73-1BE9-2EF2BFACD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-3489" r="308" b="3489"/>
          <a:stretch>
            <a:fillRect/>
          </a:stretch>
        </p:blipFill>
        <p:spPr>
          <a:xfrm rot="5400000" flipV="1">
            <a:off x="5793471" y="281511"/>
            <a:ext cx="6730538" cy="6125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81F35F-51EF-1A05-D21F-30E9EB908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9DB46-2E1F-33DC-CBA7-D279F9854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EF29F-AD69-0E43-342A-9B87F2F6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B3CE10E-3DEF-3797-28AD-A45FD0739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99750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B3877C-3695-9A63-E3CF-23A2DD86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5481735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738AF8BF-88B4-941B-796C-002169F5D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4251" r="284" b="4637"/>
          <a:stretch>
            <a:fillRect/>
          </a:stretch>
        </p:blipFill>
        <p:spPr>
          <a:xfrm rot="10800000" flipH="1" flipV="1">
            <a:off x="-4" y="4289179"/>
            <a:ext cx="4267201" cy="239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78287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F9AB0-2AFF-1686-C6D2-FA4E95E9CF7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873985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21278D-83E6-60F0-DE85-9BBB167AD00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78287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1CEE09-B3B0-47A7-6B86-65FF85C696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73985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337E61-848B-2D2F-C9C0-746F07AA04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78287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3AA298-3C87-59E0-54D9-D70EB4EF26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73985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827527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B19AD7D-AD70-629E-3C43-4550DB340B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58"/>
          <a:stretch>
            <a:fillRect/>
          </a:stretch>
        </p:blipFill>
        <p:spPr>
          <a:xfrm rot="14957738">
            <a:off x="-1612069" y="511985"/>
            <a:ext cx="7143866" cy="6393705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237AE35-A655-4E3E-2695-F11A2D8F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332" y="1441655"/>
            <a:ext cx="5511388" cy="2499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A46B1-A4F7-91DB-14EA-5ACDCE48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28772451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287" y="605657"/>
            <a:ext cx="6442213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605657"/>
            <a:ext cx="2482166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842472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009879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81C1390B-DA6C-0C43-6516-B4F79B358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FB8B6-DDDF-697C-B70D-3ADE6D7D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00883187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&#10;&#10;AI-generated content may be incorrect.">
            <a:extLst>
              <a:ext uri="{FF2B5EF4-FFF2-40B4-BE49-F238E27FC236}">
                <a16:creationId xmlns:a16="http://schemas.microsoft.com/office/drawing/2014/main" id="{BBFC8868-BCF8-2EF4-AE9B-8641F358F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32389-BBB4-D415-2E01-214D01BA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723193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E3AEC7EF-E1D3-2298-1DBE-67672CD44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1"/>
            <a:ext cx="12201333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C1B2A-918B-0FDA-2DDE-31F07464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196029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01333BD5-0115-B424-BB58-BBB0B87C1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0133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7134EB-8BAD-722F-C9AD-CF4EF682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20795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58CC931A-0D2A-512C-EAB0-14D8857A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7015F-B3C8-994E-AF5D-DEDEF171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605491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8EE504-0061-C86F-7C4A-E4787ED6DE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F8EC1A4-C990-1806-D162-5E0CA820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1" y="2511166"/>
            <a:ext cx="5504550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5ED941-89EA-A7B1-0F7E-AB2C3A360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854558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B616D5-ACB3-F40B-E303-B79FE7D1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370C7-A3D5-E477-12B1-A448861C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447557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054059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ckground">
    <p:bg>
      <p:bgPr>
        <a:solidFill>
          <a:srgbClr val="151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9841215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3FC72557-3C59-DB05-F117-34400904D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E9B54-C910-AF4F-330A-965CE1B9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+mn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1490472"/>
            <a:ext cx="2226687" cy="193852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AA90A-06F1-29E3-2ABB-61028BFA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16" y="3088260"/>
            <a:ext cx="8025384" cy="498598"/>
          </a:xfrm>
          <a:prstGeom prst="rect">
            <a:avLst/>
          </a:prstGeom>
        </p:spPr>
        <p:txBody>
          <a:bodyPr lIns="0" rIns="0"/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600" b="0" kern="1200" cap="none" spc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4784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170BB12D-8CE0-A385-EFC8-00809E995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1A6FB-2885-3BFF-70D4-A220E781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90220"/>
            <a:ext cx="5624968" cy="1588127"/>
          </a:xfrm>
          <a:prstGeom prst="rect">
            <a:avLst/>
          </a:prstGeom>
        </p:spPr>
        <p:txBody>
          <a:bodyPr wrap="square" lIns="0" tIns="45720" rIns="0" bIns="45720">
            <a:spAutoFit/>
          </a:bodyPr>
          <a:lstStyle>
            <a:lvl1pPr>
              <a:defRPr lang="en-US" sz="5400" spc="0" baseline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defTabSz="45720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4253049"/>
            <a:ext cx="1101852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66898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162CF-D51E-042E-52CB-B4C7AD85FF93}"/>
              </a:ext>
            </a:extLst>
          </p:cNvPr>
          <p:cNvSpPr/>
          <p:nvPr userDrawn="1"/>
        </p:nvSpPr>
        <p:spPr bwMode="auto">
          <a:xfrm rot="16200000" flipH="1">
            <a:off x="3202634" y="-2045346"/>
            <a:ext cx="5786733" cy="11049002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13" y="940284"/>
            <a:ext cx="1009810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13" y="1741480"/>
            <a:ext cx="1009810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25369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0B3E2-2543-6A21-CBC3-324EA6159EDA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7ECCAC18-2F4F-C147-45FB-166E499C5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1432" y="1"/>
            <a:ext cx="8567520" cy="685799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2117026"/>
            <a:ext cx="7348772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>
              <a:defRPr sz="1400" baseline="0">
                <a:solidFill>
                  <a:schemeClr val="bg1"/>
                </a:solidFill>
              </a:defRPr>
            </a:lvl2pPr>
            <a:lvl3pPr>
              <a:defRPr sz="1400" baseline="0">
                <a:solidFill>
                  <a:schemeClr val="bg1"/>
                </a:solidFill>
              </a:defRPr>
            </a:lvl3pPr>
            <a:lvl4pPr>
              <a:defRPr sz="14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117026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08218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9DEF3-0942-1417-41F0-756470802144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9DDE651D-7217-BBE7-49BC-45969F33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flipH="1" flipV="1">
            <a:off x="6096000" y="4492"/>
            <a:ext cx="6095994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79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79" y="1140036"/>
            <a:ext cx="4589008" cy="1297925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2EA7BC-13E3-34AE-5CA1-6EACB20A3A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31492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9FC8DB7-4630-1E38-B757-DD8B179A53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31492" y="1140036"/>
            <a:ext cx="458900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5709374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6725FD6-88E3-D175-3BB1-C08805073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D0726-123A-C3BC-D902-F43835E6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E10654-E662-486A-91E4-A0B51990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840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EC0129C9-611E-40C7-935F-FE79CCB43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02B5-027B-5EC2-96FF-0F2D2940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69B642-F814-0105-94A5-568EB27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70301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6B8725-F274-0386-69F7-43D4973C8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DCB4A-090E-DB77-E702-EFFDB3D3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8599F99-D574-5D55-8723-03233D2B1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314936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4830D14-0F50-91A0-8E6A-E336C4103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6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1618146"/>
            <a:ext cx="5367528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B12E0-2F4A-3379-ADB3-EBE82CFC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A51CF8-7460-331F-A702-675E514A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CB772E2F-77B4-7D2D-FBA0-B04CAA0DD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5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1618145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1618145"/>
            <a:ext cx="3474720" cy="347472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DF11-B020-17DD-ECE5-E997AF07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CBE31-E5B4-E569-7834-1EB2C6320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A30EF81F-2C86-F935-8EF6-F64F7E255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052A6-D7A7-1A83-F3DB-CB85339C3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110ED-B1D6-28CC-E2DD-7818577A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54E-4D0E-5619-759C-8BCEADCC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9043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B7703-B80B-4610-1A72-01F0C5AC4D49}"/>
              </a:ext>
            </a:extLst>
          </p:cNvPr>
          <p:cNvSpPr txBox="1"/>
          <p:nvPr userDrawn="1"/>
        </p:nvSpPr>
        <p:spPr>
          <a:xfrm>
            <a:off x="583953" y="2139416"/>
            <a:ext cx="7331228" cy="25791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Thank</a:t>
            </a:r>
            <a:b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</a:b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      you!</a:t>
            </a:r>
          </a:p>
        </p:txBody>
      </p:sp>
    </p:spTree>
    <p:extLst>
      <p:ext uri="{BB962C8B-B14F-4D97-AF65-F5344CB8AC3E}">
        <p14:creationId xmlns:p14="http://schemas.microsoft.com/office/powerpoint/2010/main" val="273454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53CB7-242F-DE31-5043-E20246F1E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535865-A229-5507-A2C7-11ECB16F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rgbClr val="151E47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221563D-9D7D-59D4-15F5-691342AA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28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600">
                <a:solidFill>
                  <a:srgbClr val="151E47"/>
                </a:solidFill>
              </a:defRPr>
            </a:lvl1pPr>
            <a:lvl2pPr>
              <a:defRPr sz="1600">
                <a:solidFill>
                  <a:srgbClr val="151E47"/>
                </a:solidFill>
              </a:defRPr>
            </a:lvl2pPr>
            <a:lvl3pPr>
              <a:defRPr sz="1600">
                <a:solidFill>
                  <a:srgbClr val="151E47"/>
                </a:solidFill>
              </a:defRPr>
            </a:lvl3pPr>
            <a:lvl4pPr>
              <a:defRPr sz="1600">
                <a:solidFill>
                  <a:srgbClr val="151E47"/>
                </a:solidFill>
              </a:defRPr>
            </a:lvl4pPr>
            <a:lvl5pPr>
              <a:defRPr sz="1600">
                <a:solidFill>
                  <a:srgbClr val="151E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10102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C099-894E-0D88-9D9C-CE47048B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00DC9-F079-8524-5830-3A36378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47218-CB56-374F-5584-04BA67C1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B7CA03-C864-862E-0B28-6FF509B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19485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D512D-523B-6987-EBE4-CD6774F2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767690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4BDEDB-DBBC-A920-0DAA-C092A8054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488F-B855-8BA1-7EAB-FAFD6264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DC3852C-4431-C777-7E3A-08951A007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778110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tx1"/>
                </a:solidFill>
                <a:latin typeface="Segoe Sans Display 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175DD-9188-BAB1-B7F0-9EEC45E78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942558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B53FBF24-EE52-9152-2D40-87550FF4C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893" cy="6858000"/>
          </a:xfrm>
          <a:prstGeom prst="rect">
            <a:avLst/>
          </a:prstGeom>
        </p:spPr>
      </p:pic>
      <p:pic>
        <p:nvPicPr>
          <p:cNvPr id="6" name="Picture 5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58082223-228D-0D73-1BE9-2EF2BFACD8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35" t="-3489" r="308" b="3489"/>
          <a:stretch>
            <a:fillRect/>
          </a:stretch>
        </p:blipFill>
        <p:spPr>
          <a:xfrm rot="5400000" flipV="1">
            <a:off x="5793471" y="281511"/>
            <a:ext cx="6730538" cy="612548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D81F35F-51EF-1A05-D21F-30E9EB908F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49DB46-2E1F-33DC-CBA7-D279F9854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EF29F-AD69-0E43-342A-9B87F2F6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B3CE10E-3DEF-3797-28AD-A45FD0739A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9914673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68EE504-0061-C86F-7C4A-E4787ED6DEB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F8EC1A4-C990-1806-D162-5E0CA820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1" y="2511166"/>
            <a:ext cx="5504550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65ED941-89EA-A7B1-0F7E-AB2C3A3609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55133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56B8725-F274-0386-69F7-43D4973C88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DDCB4A-090E-DB77-E702-EFFDB3D32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88599F99-D574-5D55-8723-03233D2B17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1" y="4606146"/>
            <a:ext cx="5504550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593187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34BDEDB-DBBC-A920-0DAA-C092A80542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2711"/>
          <a:stretch>
            <a:fillRect/>
          </a:stretch>
        </p:blipFill>
        <p:spPr>
          <a:xfrm>
            <a:off x="553107" y="645732"/>
            <a:ext cx="1187697" cy="787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2A488F-B855-8BA1-7EAB-FAFD6264E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450" y="2511166"/>
            <a:ext cx="5973473" cy="15881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54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DC3852C-4431-C777-7E3A-08951A007D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1450" y="4606146"/>
            <a:ext cx="6805629" cy="587375"/>
          </a:xfrm>
          <a:prstGeom prst="rect">
            <a:avLst/>
          </a:prstGeom>
        </p:spPr>
        <p:txBody>
          <a:bodyPr lIns="0" rIns="0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402835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804CA-5B33-245C-AE53-73C33CB2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396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96B6A-22DF-4905-8725-EB791B1D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356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2" name="Picture 1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9D1D243A-BEC8-31C0-957B-7041D1EC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9" t="-3489" r="308" b="5012"/>
          <a:stretch>
            <a:fillRect/>
          </a:stretch>
        </p:blipFill>
        <p:spPr>
          <a:xfrm rot="10800000" flipH="1" flipV="1">
            <a:off x="5931363" y="3132150"/>
            <a:ext cx="6260637" cy="372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88E3D19-2226-DDC2-A8D5-813993AE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1851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1" name="Picture 10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051DD8BC-6E15-4478-EACE-6ADFF16CF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61CA3-A777-DE33-D141-CA5CC563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2273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804CA-5B33-245C-AE53-73C33CB2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0108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8291BFD-F619-0250-71BD-ED5F5475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984094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32A62DAB-36D9-50B3-CA29-6779D875C0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202"/>
          </a:xfrm>
          <a:prstGeom prst="rect">
            <a:avLst/>
          </a:prstGeom>
        </p:spPr>
      </p:pic>
      <p:pic>
        <p:nvPicPr>
          <p:cNvPr id="4" name="Picture 3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44A82DC8-455C-0F2C-1032-B058C57EC06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1018" y="-151084"/>
            <a:ext cx="5910982" cy="6855201"/>
          </a:xfrm>
          <a:prstGeom prst="rect">
            <a:avLst/>
          </a:prstGeom>
        </p:spPr>
      </p:pic>
      <p:pic>
        <p:nvPicPr>
          <p:cNvPr id="9" name="Picture 8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4C624749-40EB-A7DA-DF96-C094DB00C1C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4046280" y="-1221645"/>
            <a:ext cx="9393608" cy="9286969"/>
          </a:xfrm>
          <a:custGeom>
            <a:avLst/>
            <a:gdLst>
              <a:gd name="connsiteX0" fmla="*/ 5967086 w 9393608"/>
              <a:gd name="connsiteY0" fmla="*/ 9286969 h 9286969"/>
              <a:gd name="connsiteX1" fmla="*/ 9393608 w 9393608"/>
              <a:gd name="connsiteY1" fmla="*/ 3352059 h 9286969"/>
              <a:gd name="connsiteX2" fmla="*/ 3587672 w 9393608"/>
              <a:gd name="connsiteY2" fmla="*/ 0 h 9286969"/>
              <a:gd name="connsiteX3" fmla="*/ 0 w 9393608"/>
              <a:gd name="connsiteY3" fmla="*/ 6214032 h 9286969"/>
              <a:gd name="connsiteX4" fmla="*/ 0 w 9393608"/>
              <a:gd name="connsiteY4" fmla="*/ 9101821 h 9286969"/>
              <a:gd name="connsiteX5" fmla="*/ 320686 w 9393608"/>
              <a:gd name="connsiteY5" fmla="*/ 9286969 h 9286969"/>
              <a:gd name="connsiteX6" fmla="*/ 5967086 w 9393608"/>
              <a:gd name="connsiteY6" fmla="*/ 9286969 h 9286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393608" h="9286969">
                <a:moveTo>
                  <a:pt x="5967086" y="9286969"/>
                </a:moveTo>
                <a:lnTo>
                  <a:pt x="9393608" y="3352059"/>
                </a:lnTo>
                <a:lnTo>
                  <a:pt x="3587672" y="0"/>
                </a:lnTo>
                <a:lnTo>
                  <a:pt x="0" y="6214032"/>
                </a:lnTo>
                <a:lnTo>
                  <a:pt x="0" y="9101821"/>
                </a:lnTo>
                <a:lnTo>
                  <a:pt x="320686" y="9286969"/>
                </a:lnTo>
                <a:lnTo>
                  <a:pt x="5967086" y="9286969"/>
                </a:lnTo>
                <a:close/>
              </a:path>
            </a:pathLst>
          </a:custGeom>
        </p:spPr>
      </p:pic>
      <p:pic>
        <p:nvPicPr>
          <p:cNvPr id="11" name="Picture 10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389E9885-11D0-D164-763E-AA86CF2FB73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200000" flipH="1">
            <a:off x="2373306" y="4982500"/>
            <a:ext cx="320686" cy="185148"/>
          </a:xfrm>
          <a:custGeom>
            <a:avLst/>
            <a:gdLst>
              <a:gd name="connsiteX0" fmla="*/ 320686 w 320686"/>
              <a:gd name="connsiteY0" fmla="*/ 185148 h 185148"/>
              <a:gd name="connsiteX1" fmla="*/ 0 w 320686"/>
              <a:gd name="connsiteY1" fmla="*/ 0 h 185148"/>
              <a:gd name="connsiteX2" fmla="*/ 0 w 320686"/>
              <a:gd name="connsiteY2" fmla="*/ 185148 h 185148"/>
              <a:gd name="connsiteX3" fmla="*/ 320686 w 320686"/>
              <a:gd name="connsiteY3" fmla="*/ 185148 h 185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686" h="185148">
                <a:moveTo>
                  <a:pt x="320686" y="185148"/>
                </a:moveTo>
                <a:lnTo>
                  <a:pt x="0" y="0"/>
                </a:lnTo>
                <a:lnTo>
                  <a:pt x="0" y="185148"/>
                </a:lnTo>
                <a:lnTo>
                  <a:pt x="320686" y="185148"/>
                </a:lnTo>
                <a:close/>
              </a:path>
            </a:pathLst>
          </a:custGeom>
        </p:spPr>
      </p:pic>
      <p:pic>
        <p:nvPicPr>
          <p:cNvPr id="12" name="Picture 11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EE75A0C-1662-63EB-2967-E5DC23F78E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 rot="7200000" flipH="1">
            <a:off x="2846261" y="5079736"/>
            <a:ext cx="1250450" cy="2887789"/>
          </a:xfrm>
          <a:custGeom>
            <a:avLst/>
            <a:gdLst>
              <a:gd name="connsiteX0" fmla="*/ 1250450 w 1250450"/>
              <a:gd name="connsiteY0" fmla="*/ 2887789 h 2887789"/>
              <a:gd name="connsiteX1" fmla="*/ 1250450 w 1250450"/>
              <a:gd name="connsiteY1" fmla="*/ 0 h 2887789"/>
              <a:gd name="connsiteX2" fmla="*/ 0 w 1250450"/>
              <a:gd name="connsiteY2" fmla="*/ 2165842 h 2887789"/>
              <a:gd name="connsiteX3" fmla="*/ 1250450 w 1250450"/>
              <a:gd name="connsiteY3" fmla="*/ 2887789 h 288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0450" h="2887789">
                <a:moveTo>
                  <a:pt x="1250450" y="2887789"/>
                </a:moveTo>
                <a:lnTo>
                  <a:pt x="1250450" y="0"/>
                </a:lnTo>
                <a:lnTo>
                  <a:pt x="0" y="2165842"/>
                </a:lnTo>
                <a:lnTo>
                  <a:pt x="1250450" y="2887789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4E9EB89-3423-77CD-AABD-EC6467D04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BB3877C-3695-9A63-E3CF-23A2DD861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168796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4" name="Picture 3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738AF8BF-88B4-941B-796C-002169F5D8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46" t="4251" r="284" b="4637"/>
          <a:stretch>
            <a:fillRect/>
          </a:stretch>
        </p:blipFill>
        <p:spPr>
          <a:xfrm rot="10800000" flipH="1" flipV="1">
            <a:off x="-4" y="4289179"/>
            <a:ext cx="4267201" cy="23915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78287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81F9AB0-2AFF-1686-C6D2-FA4E95E9CF7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873985" y="605657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521278D-83E6-60F0-DE85-9BBB167AD00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178287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21CEE09-B3B0-47A7-6B86-65FF85C6967C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8873985" y="2607985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45337E61-848B-2D2F-C9C0-746F07AA04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178287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3AA298-3C87-59E0-54D9-D70EB4EF262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873985" y="4610313"/>
            <a:ext cx="2746515" cy="6894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1484798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7" name="Picture 6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0B19AD7D-AD70-629E-3C43-4550DB340B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3958"/>
          <a:stretch>
            <a:fillRect/>
          </a:stretch>
        </p:blipFill>
        <p:spPr>
          <a:xfrm rot="14957738">
            <a:off x="-1612069" y="511985"/>
            <a:ext cx="7143866" cy="6393705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237AE35-A655-4E3E-2695-F11A2D8F4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1332" y="1441655"/>
            <a:ext cx="5511388" cy="2499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DA46B1-A4F7-91DB-14EA-5ACDCE48E9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280" y="605657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z="4800" spc="0" baseline="0"/>
            </a:lvl1pPr>
          </a:lstStyle>
          <a:p>
            <a:r>
              <a:rPr lang="en-US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627025533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7A402-6B36-6950-F0AA-5F1C9CDA40D8}"/>
              </a:ext>
            </a:extLst>
          </p:cNvPr>
          <p:cNvSpPr/>
          <p:nvPr userDrawn="1"/>
        </p:nvSpPr>
        <p:spPr bwMode="auto">
          <a:xfrm>
            <a:off x="3048" y="-1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DB3D29C1-2941-0540-2AF8-7ECE6E8D04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rot="10800000" flipH="1" flipV="1">
            <a:off x="0" y="4492"/>
            <a:ext cx="4267200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287" y="605657"/>
            <a:ext cx="6442213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605657"/>
            <a:ext cx="2482166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0981160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54903838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81C1390B-DA6C-0C43-6516-B4F79B3583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2FB8B6-DDDF-697C-B70D-3ADE6D7DB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5101809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red background&#10;&#10;AI-generated content may be incorrect.">
            <a:extLst>
              <a:ext uri="{FF2B5EF4-FFF2-40B4-BE49-F238E27FC236}">
                <a16:creationId xmlns:a16="http://schemas.microsoft.com/office/drawing/2014/main" id="{BBFC8868-BCF8-2EF4-AE9B-8641F358F3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832389-BBB4-D415-2E01-214D01BA9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4461095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E3AEC7EF-E1D3-2298-1DBE-67672CD44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1"/>
            <a:ext cx="12201333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C1B2A-918B-0FDA-2DDE-31F074644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493882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01333BD5-0115-B424-BB58-BBB0B87C1C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01331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7134EB-8BAD-722F-C9AD-CF4EF682F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919911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E96B6A-22DF-4905-8725-EB791B1D4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69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58CC931A-0D2A-512C-EAB0-14D8857A3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932A5-0369-DFF3-C484-9FA5DF6E12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F7015F-B3C8-994E-AF5D-DEDEF171E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773137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5B616D5-ACB3-F40B-E303-B79FE7D1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6370C7-A3D5-E477-12B1-A448861CB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0781766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7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FFED00C8-116A-78FA-9CC6-526E7C5C5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49527551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vy Background">
    <p:bg>
      <p:bgPr>
        <a:solidFill>
          <a:srgbClr val="151E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57498-2775-75C5-CAA2-576475C15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230639504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3FC72557-3C59-DB05-F117-34400904D0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EE9B54-C910-AF4F-330A-965CE1B95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31C13-91CA-1E4E-BA2A-D76092953A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2416" y="4383719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i="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239844E-B1F9-4340-B431-2107F3D0E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2416" y="4060953"/>
            <a:ext cx="8025384" cy="276999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spc="0" baseline="0">
                <a:solidFill>
                  <a:schemeClr val="tx1"/>
                </a:solidFill>
                <a:latin typeface="+mn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pic>
        <p:nvPicPr>
          <p:cNvPr id="7" name="Picture 6" descr="Quotation mark">
            <a:extLst>
              <a:ext uri="{FF2B5EF4-FFF2-40B4-BE49-F238E27FC236}">
                <a16:creationId xmlns:a16="http://schemas.microsoft.com/office/drawing/2014/main" id="{EABB847D-C857-0388-8E19-D6724CB4046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4200" y="1490472"/>
            <a:ext cx="2226687" cy="1938528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62AA90A-06F1-29E3-2ABB-61028BFA1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16" y="3088260"/>
            <a:ext cx="8025384" cy="498598"/>
          </a:xfrm>
          <a:prstGeom prst="rect">
            <a:avLst/>
          </a:prstGeom>
        </p:spPr>
        <p:txBody>
          <a:bodyPr lIns="0" rIns="0"/>
          <a:lstStyle>
            <a:lvl1pPr marL="0" algn="l" defTabSz="4572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lang="en-US" sz="3600" b="0" kern="1200" cap="none" spc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2773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170BB12D-8CE0-A385-EFC8-00809E995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41A6FB-2885-3BFF-70D4-A220E7814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090220"/>
            <a:ext cx="5624968" cy="1588127"/>
          </a:xfrm>
          <a:prstGeom prst="rect">
            <a:avLst/>
          </a:prstGeom>
        </p:spPr>
        <p:txBody>
          <a:bodyPr wrap="square" lIns="0" tIns="45720" rIns="0" bIns="45720">
            <a:spAutoFit/>
          </a:bodyPr>
          <a:lstStyle>
            <a:lvl1pPr>
              <a:defRPr lang="en-US" sz="5400" spc="0" baseline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pPr marL="0" lvl="0" defTabSz="457200">
              <a:lnSpc>
                <a:spcPct val="90000"/>
              </a:lnSpc>
              <a:spcBef>
                <a:spcPts val="0"/>
              </a:spcBef>
            </a:pPr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4253049"/>
            <a:ext cx="11018520" cy="1138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7459104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sky&#10;&#10;AI-generated content may be incorrect.">
            <a:extLst>
              <a:ext uri="{FF2B5EF4-FFF2-40B4-BE49-F238E27FC236}">
                <a16:creationId xmlns:a16="http://schemas.microsoft.com/office/drawing/2014/main" id="{63143516-6F43-972F-F75D-B6F86D60E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0E162CF-D51E-042E-52CB-B4C7AD85FF93}"/>
              </a:ext>
            </a:extLst>
          </p:cNvPr>
          <p:cNvSpPr/>
          <p:nvPr userDrawn="1"/>
        </p:nvSpPr>
        <p:spPr bwMode="auto">
          <a:xfrm rot="16200000" flipH="1">
            <a:off x="3202634" y="-2045346"/>
            <a:ext cx="5786733" cy="11049002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644AA-78DC-4B3D-C942-06D502534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2813" y="940284"/>
            <a:ext cx="1009810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C0BF1-2B06-50FB-75B6-AE688A866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CA8737-F968-D9D4-0E15-E2F00BEC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813" y="1741480"/>
            <a:ext cx="1009810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327157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840B3E2-2543-6A21-CBC3-324EA6159EDA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" name="Picture 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7ECCAC18-2F4F-C147-45FB-166E499C55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1432" y="1"/>
            <a:ext cx="8567520" cy="6857999"/>
          </a:xfrm>
          <a:prstGeom prst="rect">
            <a:avLst/>
          </a:prstGeom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948" y="2117026"/>
            <a:ext cx="7348772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baseline="0">
                <a:solidFill>
                  <a:schemeClr val="bg1"/>
                </a:solidFill>
              </a:defRPr>
            </a:lvl1pPr>
            <a:lvl2pPr>
              <a:defRPr sz="1400" baseline="0">
                <a:solidFill>
                  <a:schemeClr val="bg1"/>
                </a:solidFill>
              </a:defRPr>
            </a:lvl2pPr>
            <a:lvl3pPr>
              <a:defRPr sz="1400" baseline="0">
                <a:solidFill>
                  <a:schemeClr val="bg1"/>
                </a:solidFill>
              </a:defRPr>
            </a:lvl3pPr>
            <a:lvl4pPr>
              <a:defRPr sz="1400" baseline="0">
                <a:solidFill>
                  <a:schemeClr val="bg1"/>
                </a:solidFill>
              </a:defRPr>
            </a:lvl4pPr>
            <a:lvl5pPr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2117026"/>
            <a:ext cx="2373598" cy="1939850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4245134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89DEF3-0942-1417-41F0-756470802144}"/>
              </a:ext>
            </a:extLst>
          </p:cNvPr>
          <p:cNvSpPr/>
          <p:nvPr userDrawn="1"/>
        </p:nvSpPr>
        <p:spPr bwMode="auto">
          <a:xfrm>
            <a:off x="3048" y="0"/>
            <a:ext cx="12188952" cy="6858000"/>
          </a:xfrm>
          <a:prstGeom prst="rect">
            <a:avLst/>
          </a:prstGeom>
          <a:solidFill>
            <a:srgbClr val="151E47"/>
          </a:solidFill>
          <a:ln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9DDE651D-7217-BBE7-49BC-45969F3319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47"/>
          <a:stretch>
            <a:fillRect/>
          </a:stretch>
        </p:blipFill>
        <p:spPr>
          <a:xfrm flipH="1" flipV="1">
            <a:off x="6096000" y="4492"/>
            <a:ext cx="6095994" cy="6730536"/>
          </a:xfrm>
          <a:prstGeom prst="roundRect">
            <a:avLst>
              <a:gd name="adj" fmla="val 0"/>
            </a:avLst>
          </a:prstGeom>
          <a:effectLst>
            <a:outerShdw blurRad="127000" dist="635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3884A-9238-BBF5-0572-AB8AFD039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18EF35C-C4C5-BF1F-6F31-DD45121E6A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279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7DF0D4-95BD-466E-B24D-9779BEA6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79" y="1140036"/>
            <a:ext cx="4589008" cy="1297925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C2EA7BC-13E3-34AE-5CA1-6EACB20A3A7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31492" y="2859619"/>
            <a:ext cx="4589008" cy="14650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9FC8DB7-4630-1E38-B757-DD8B179A530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31492" y="1140036"/>
            <a:ext cx="4589008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32742" rtl="0" eaLnBrk="1" latinLnBrk="0" hangingPunct="1">
              <a:lnSpc>
                <a:spcPct val="100000"/>
              </a:lnSpc>
              <a:spcBef>
                <a:spcPct val="0"/>
              </a:spcBef>
              <a:buFontTx/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473765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6725FD6-88E3-D175-3BB1-C08805073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D0726-123A-C3BC-D902-F43835E65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EE10654-E662-486A-91E4-A0B51990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6412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2" name="Picture 1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9D1D243A-BEC8-31C0-957B-7041D1EC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69" t="-3489" r="308" b="5012"/>
          <a:stretch>
            <a:fillRect/>
          </a:stretch>
        </p:blipFill>
        <p:spPr>
          <a:xfrm rot="10800000" flipH="1" flipV="1">
            <a:off x="5931363" y="3132150"/>
            <a:ext cx="6260637" cy="37258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A88E3D19-2226-DDC2-A8D5-813993AE8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2955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EC0129C9-611E-40C7-935F-FE79CCB43F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>
                <a:solidFill>
                  <a:schemeClr val="bg1"/>
                </a:solidFill>
              </a:defRPr>
            </a:lvl1pPr>
            <a:lvl2pPr marL="285750" indent="-125413">
              <a:defRPr lang="en-US" sz="1200" dirty="0">
                <a:solidFill>
                  <a:schemeClr val="bg1"/>
                </a:solidFill>
              </a:defRPr>
            </a:lvl2pPr>
            <a:lvl3pPr marL="438150" indent="-133350">
              <a:defRPr lang="en-US" sz="1200" dirty="0">
                <a:solidFill>
                  <a:schemeClr val="bg1"/>
                </a:solidFill>
              </a:defRPr>
            </a:lvl3pPr>
            <a:lvl4pPr marL="566738" indent="-114300">
              <a:defRPr lang="en-US" sz="1200" dirty="0">
                <a:solidFill>
                  <a:schemeClr val="bg1"/>
                </a:solidFill>
              </a:defRPr>
            </a:lvl4pPr>
            <a:lvl5pPr marL="685800" indent="-109538">
              <a:defRPr lang="en-US" sz="12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F402B5-027B-5EC2-96FF-0F2D2940C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069B642-F814-0105-94A5-568EB275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802111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84830D14-0F50-91A0-8E6A-E336C41030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6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282096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1618146"/>
            <a:ext cx="5367528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9B12E0-2F4A-3379-ADB3-EBE82CFC3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4A51CF8-7460-331F-A702-675E514A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353199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a light&#10;&#10;AI-generated content may be incorrect.">
            <a:extLst>
              <a:ext uri="{FF2B5EF4-FFF2-40B4-BE49-F238E27FC236}">
                <a16:creationId xmlns:a16="http://schemas.microsoft.com/office/drawing/2014/main" id="{CB772E2F-77B4-7D2D-FBA0-B04CAA0DD5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334" y="0"/>
            <a:ext cx="12201333" cy="685799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1618145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1618145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282095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1618145"/>
            <a:ext cx="3474720" cy="3474720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B2DF11-B020-17DD-ECE5-E997AF073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CBE31-E5B4-E569-7834-1EB2C6320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00224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A30EF81F-2C86-F935-8EF6-F64F7E255C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D052A6-D7A7-1A83-F3DB-CB85339C3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7110ED-B1D6-28CC-E2DD-7818577AF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96CD54E-4D0E-5619-759C-8BCEADCC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7995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C1CE11E4-B8BE-A9CE-DCB7-4BB082B2CB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3"/>
          <a:stretch>
            <a:fillRect/>
          </a:stretch>
        </p:blipFill>
        <p:spPr>
          <a:xfrm rot="10800000" flipV="1">
            <a:off x="0" y="1"/>
            <a:ext cx="12201331" cy="6857999"/>
          </a:xfrm>
          <a:prstGeom prst="rect">
            <a:avLst/>
          </a:prstGeom>
          <a:effectLst/>
        </p:spPr>
      </p:pic>
      <p:pic>
        <p:nvPicPr>
          <p:cNvPr id="5" name="Picture 4" descr="A close up of a corner of a paper&#10;&#10;AI-generated content may be incorrect.">
            <a:extLst>
              <a:ext uri="{FF2B5EF4-FFF2-40B4-BE49-F238E27FC236}">
                <a16:creationId xmlns:a16="http://schemas.microsoft.com/office/drawing/2014/main" id="{DFB73796-4E7B-0C74-4CA1-AA47D2F077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55" t="5931" r="688" b="15639"/>
          <a:stretch>
            <a:fillRect/>
          </a:stretch>
        </p:blipFill>
        <p:spPr>
          <a:xfrm rot="16200000">
            <a:off x="6433950" y="963158"/>
            <a:ext cx="6730538" cy="4804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9D2CF4-1584-E026-75D3-CA842F777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2B7703-B80B-4610-1A72-01F0C5AC4D49}"/>
              </a:ext>
            </a:extLst>
          </p:cNvPr>
          <p:cNvSpPr txBox="1"/>
          <p:nvPr userDrawn="1"/>
        </p:nvSpPr>
        <p:spPr>
          <a:xfrm>
            <a:off x="583953" y="2139416"/>
            <a:ext cx="7331228" cy="25791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Thank</a:t>
            </a:r>
            <a:b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</a:br>
            <a:r>
              <a:rPr lang="en-US" sz="10100" spc="0" baseline="0"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      you!</a:t>
            </a:r>
          </a:p>
        </p:txBody>
      </p:sp>
    </p:spTree>
    <p:extLst>
      <p:ext uri="{BB962C8B-B14F-4D97-AF65-F5344CB8AC3E}">
        <p14:creationId xmlns:p14="http://schemas.microsoft.com/office/powerpoint/2010/main" val="2262551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8E53CB7-242F-DE31-5043-E20246F1E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72535865-A229-5507-A2C7-11ECB16F3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>
              <a:defRPr spc="0" baseline="0">
                <a:solidFill>
                  <a:srgbClr val="151E47"/>
                </a:solidFill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C221563D-9D7D-59D4-15F5-691342AAF2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14280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600">
                <a:solidFill>
                  <a:srgbClr val="151E47"/>
                </a:solidFill>
              </a:defRPr>
            </a:lvl1pPr>
            <a:lvl2pPr>
              <a:defRPr sz="1600">
                <a:solidFill>
                  <a:srgbClr val="151E47"/>
                </a:solidFill>
              </a:defRPr>
            </a:lvl2pPr>
            <a:lvl3pPr>
              <a:defRPr sz="1600">
                <a:solidFill>
                  <a:srgbClr val="151E47"/>
                </a:solidFill>
              </a:defRPr>
            </a:lvl3pPr>
            <a:lvl4pPr>
              <a:defRPr sz="1600">
                <a:solidFill>
                  <a:srgbClr val="151E47"/>
                </a:solidFill>
              </a:defRPr>
            </a:lvl4pPr>
            <a:lvl5pPr>
              <a:defRPr sz="1600">
                <a:solidFill>
                  <a:srgbClr val="151E4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632775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C099-894E-0D88-9D9C-CE47048BD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53318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2164CE7-7EBA-E88A-2231-BDF02151AE9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E3FFCAA8-00AC-8B58-6070-7C9FBA29B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  <a:prstGeom prst="rect">
            <a:avLst/>
          </a:prstGeom>
        </p:spPr>
        <p:txBody>
          <a:bodyPr lIns="0" rIns="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100DC9-F079-8524-5830-3A36378B2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1941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16339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141288" indent="-141288">
              <a:defRPr lang="en-US" sz="1200" dirty="0"/>
            </a:lvl1pPr>
            <a:lvl2pPr marL="285750" indent="-125413">
              <a:defRPr lang="en-US" sz="1200" dirty="0"/>
            </a:lvl2pPr>
            <a:lvl3pPr marL="438150" indent="-133350">
              <a:defRPr lang="en-US" sz="12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947218-CB56-374F-5584-04BA67C1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4961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B7CA03-C864-862E-0B28-6FF509B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494576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orange sky&#10;&#10;AI-generated content may be incorrect.">
            <a:extLst>
              <a:ext uri="{FF2B5EF4-FFF2-40B4-BE49-F238E27FC236}">
                <a16:creationId xmlns:a16="http://schemas.microsoft.com/office/drawing/2014/main" id="{36BB8605-FEC0-0FC5-C8C9-E5B7F1CE43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894" y="0"/>
            <a:ext cx="12209894" cy="6868066"/>
          </a:xfrm>
          <a:prstGeom prst="rect">
            <a:avLst/>
          </a:prstGeom>
        </p:spPr>
      </p:pic>
      <p:pic>
        <p:nvPicPr>
          <p:cNvPr id="11" name="Picture 10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051DD8BC-6E15-4478-EACE-6ADFF16CF9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2" name="Picture 11" descr="A blue circle with black background&#10;&#10;AI-generated content may be incorrect.">
            <a:extLst>
              <a:ext uri="{FF2B5EF4-FFF2-40B4-BE49-F238E27FC236}">
                <a16:creationId xmlns:a16="http://schemas.microsoft.com/office/drawing/2014/main" id="{A73E0640-5519-86A0-6849-E968EE5EEA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46404" y="1244481"/>
            <a:ext cx="4763490" cy="5641901"/>
          </a:xfrm>
          <a:prstGeom prst="rect">
            <a:avLst/>
          </a:prstGeom>
        </p:spPr>
      </p:pic>
      <p:pic>
        <p:nvPicPr>
          <p:cNvPr id="18" name="Picture 17" descr="A colorful curved object on a black background&#10;&#10;AI-generated content may be incorrect.">
            <a:extLst>
              <a:ext uri="{FF2B5EF4-FFF2-40B4-BE49-F238E27FC236}">
                <a16:creationId xmlns:a16="http://schemas.microsoft.com/office/drawing/2014/main" id="{79275648-820F-4B65-2BC8-22FEB5FF56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957738">
            <a:off x="5617646" y="-195983"/>
            <a:ext cx="8020528" cy="7178311"/>
          </a:xfrm>
          <a:custGeom>
            <a:avLst/>
            <a:gdLst>
              <a:gd name="connsiteX0" fmla="*/ 8020528 w 8020528"/>
              <a:gd name="connsiteY0" fmla="*/ 2504441 h 7178311"/>
              <a:gd name="connsiteX1" fmla="*/ 6254012 w 8020528"/>
              <a:gd name="connsiteY1" fmla="*/ 7178311 h 7178311"/>
              <a:gd name="connsiteX2" fmla="*/ 0 w 8020528"/>
              <a:gd name="connsiteY2" fmla="*/ 4814572 h 7178311"/>
              <a:gd name="connsiteX3" fmla="*/ 1819695 w 8020528"/>
              <a:gd name="connsiteY3" fmla="*/ 0 h 7178311"/>
              <a:gd name="connsiteX4" fmla="*/ 8020528 w 8020528"/>
              <a:gd name="connsiteY4" fmla="*/ 0 h 717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528" h="7178311">
                <a:moveTo>
                  <a:pt x="8020528" y="2504441"/>
                </a:moveTo>
                <a:lnTo>
                  <a:pt x="6254012" y="7178311"/>
                </a:lnTo>
                <a:lnTo>
                  <a:pt x="0" y="4814572"/>
                </a:lnTo>
                <a:lnTo>
                  <a:pt x="1819695" y="0"/>
                </a:lnTo>
                <a:lnTo>
                  <a:pt x="8020528" y="0"/>
                </a:lnTo>
                <a:close/>
              </a:path>
            </a:pathLst>
          </a:cu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6DC3C18-D5A2-1F6F-0177-1B1AE311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261CA3-A777-DE33-D141-CA5CC5633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14717686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ECD512D-523B-6987-EBE4-CD6774F2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  <a:prstGeom prst="rect">
            <a:avLst/>
          </a:prstGeom>
        </p:spPr>
        <p:txBody>
          <a:bodyPr lIns="0" rIns="0"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0" baseline="0" dirty="0">
                <a:ln w="3175">
                  <a:noFill/>
                </a:ln>
                <a:solidFill>
                  <a:srgbClr val="151E47"/>
                </a:soli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458040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  <a:prstGeom prst="rect">
            <a:avLst/>
          </a:prstGeom>
        </p:spPr>
        <p:txBody>
          <a:bodyPr lIns="0" rIns="0" anchor="t"/>
          <a:lstStyle>
            <a:lvl1pPr>
              <a:defRPr spc="0" baseline="0">
                <a:solidFill>
                  <a:schemeClr val="tx1"/>
                </a:solidFill>
                <a:latin typeface="Segoe Sans Display 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  <a:prstGeom prst="rect">
            <a:avLst/>
          </a:prstGeom>
        </p:spPr>
        <p:txBody>
          <a:bodyPr lIns="0" rIns="0"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B7175DD-9188-BAB1-B7F0-9EEC45E781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54523" y="2019300"/>
            <a:ext cx="7254865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8099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54DF-CB0E-46F9-AA3C-00BC673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97541"/>
            <a:ext cx="11018520" cy="430887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10">
            <a:extLst>
              <a:ext uri="{FF2B5EF4-FFF2-40B4-BE49-F238E27FC236}">
                <a16:creationId xmlns:a16="http://schemas.microsoft.com/office/drawing/2014/main" id="{9438946C-117E-D444-B499-2F521D38B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4201" y="6456459"/>
            <a:ext cx="11025188" cy="107854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000000"/>
                </a:solidFill>
              </a:defRPr>
            </a:lvl1pPr>
          </a:lstStyle>
          <a:p>
            <a:r>
              <a:rPr lang="en-US"/>
              <a:t>© Microsoft Corporation                                                                                  					   	    	                                     Microsoft 365 </a:t>
            </a:r>
          </a:p>
        </p:txBody>
      </p:sp>
    </p:spTree>
    <p:extLst>
      <p:ext uri="{BB962C8B-B14F-4D97-AF65-F5344CB8AC3E}">
        <p14:creationId xmlns:p14="http://schemas.microsoft.com/office/powerpoint/2010/main" val="68256633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900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orange background&#10;&#10;AI-generated content may be incorrect.">
            <a:extLst>
              <a:ext uri="{FF2B5EF4-FFF2-40B4-BE49-F238E27FC236}">
                <a16:creationId xmlns:a16="http://schemas.microsoft.com/office/drawing/2014/main" id="{24E3C02A-A35C-AD37-5455-3DCD407E97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 descr="A colorful spiral of paper&#10;&#10;AI-generated content may be incorrect.">
            <a:extLst>
              <a:ext uri="{FF2B5EF4-FFF2-40B4-BE49-F238E27FC236}">
                <a16:creationId xmlns:a16="http://schemas.microsoft.com/office/drawing/2014/main" id="{B5E2AA70-0E7D-8859-661D-CF5E7FD9F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7"/>
          <a:stretch>
            <a:fillRect/>
          </a:stretch>
        </p:blipFill>
        <p:spPr>
          <a:xfrm>
            <a:off x="5488599" y="-1"/>
            <a:ext cx="6721295" cy="67041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84D87A-9369-40DC-5CEA-822F1C220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B8291BFD-F619-0250-71BD-ED5F5475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0895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>
            <a:lvl1pPr>
              <a:defRPr kumimoji="0" lang="en-US" sz="3600" i="0" u="none" strike="noStrik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uLnTx/>
                <a:uFillTx/>
              </a:defRPr>
            </a:lvl1pPr>
          </a:lstStyle>
          <a:p>
            <a:pPr marL="0" marR="0" lvl="0" indent="0" defTabSz="45720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013483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3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9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62.xml"/><Relationship Id="rId34" Type="http://schemas.openxmlformats.org/officeDocument/2006/relationships/slideLayout" Target="../slideLayouts/slideLayout75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70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73.xml"/><Relationship Id="rId37" Type="http://schemas.openxmlformats.org/officeDocument/2006/relationships/slideLayout" Target="../slideLayouts/slideLayout78.xml"/><Relationship Id="rId40" Type="http://schemas.openxmlformats.org/officeDocument/2006/relationships/slideLayout" Target="../slideLayouts/slideLayout81.xml"/><Relationship Id="rId45" Type="http://schemas.openxmlformats.org/officeDocument/2006/relationships/image" Target="../media/image3.svg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slideLayout" Target="../slideLayouts/slideLayout69.xml"/><Relationship Id="rId36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72.xml"/><Relationship Id="rId44" Type="http://schemas.openxmlformats.org/officeDocument/2006/relationships/image" Target="../media/image2.png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slideLayout" Target="../slideLayouts/slideLayout68.xml"/><Relationship Id="rId30" Type="http://schemas.openxmlformats.org/officeDocument/2006/relationships/slideLayout" Target="../slideLayouts/slideLayout71.xml"/><Relationship Id="rId35" Type="http://schemas.openxmlformats.org/officeDocument/2006/relationships/slideLayout" Target="../slideLayouts/slideLayout76.xml"/><Relationship Id="rId43" Type="http://schemas.openxmlformats.org/officeDocument/2006/relationships/image" Target="../media/image1.emf"/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74.xml"/><Relationship Id="rId38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61.xml"/><Relationship Id="rId41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6B07C2E4-0DFA-F8B9-B096-ECFDEA07D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08" r:id="rId1"/>
    <p:sldLayoutId id="2147485809" r:id="rId2"/>
    <p:sldLayoutId id="2147485810" r:id="rId3"/>
    <p:sldLayoutId id="2147485811" r:id="rId4"/>
    <p:sldLayoutId id="2147485824" r:id="rId5"/>
    <p:sldLayoutId id="2147485524" r:id="rId6"/>
    <p:sldLayoutId id="2147485827" r:id="rId7"/>
    <p:sldLayoutId id="2147485821" r:id="rId8"/>
    <p:sldLayoutId id="2147485822" r:id="rId9"/>
    <p:sldLayoutId id="2147485823" r:id="rId10"/>
    <p:sldLayoutId id="2147485829" r:id="rId11"/>
    <p:sldLayoutId id="2147485830" r:id="rId12"/>
    <p:sldLayoutId id="2147485828" r:id="rId13"/>
    <p:sldLayoutId id="2147485814" r:id="rId14"/>
    <p:sldLayoutId id="2147485815" r:id="rId15"/>
    <p:sldLayoutId id="2147485816" r:id="rId16"/>
    <p:sldLayoutId id="2147485817" r:id="rId17"/>
    <p:sldLayoutId id="2147485818" r:id="rId18"/>
    <p:sldLayoutId id="2147485819" r:id="rId19"/>
    <p:sldLayoutId id="2147485838" r:id="rId20"/>
    <p:sldLayoutId id="2147485839" r:id="rId21"/>
    <p:sldLayoutId id="2147485840" r:id="rId22"/>
    <p:sldLayoutId id="2147485732" r:id="rId23"/>
    <p:sldLayoutId id="2147485813" r:id="rId24"/>
    <p:sldLayoutId id="2147485820" r:id="rId25"/>
    <p:sldLayoutId id="2147485837" r:id="rId26"/>
    <p:sldLayoutId id="2147485826" r:id="rId27"/>
    <p:sldLayoutId id="2147485832" r:id="rId28"/>
    <p:sldLayoutId id="2147485833" r:id="rId29"/>
    <p:sldLayoutId id="2147485472" r:id="rId30"/>
    <p:sldLayoutId id="2147485473" r:id="rId31"/>
    <p:sldLayoutId id="2147485836" r:id="rId32"/>
    <p:sldLayoutId id="2147485831" r:id="rId33"/>
    <p:sldLayoutId id="2147485812" r:id="rId34"/>
    <p:sldLayoutId id="2147485462" r:id="rId35"/>
    <p:sldLayoutId id="2147485455" r:id="rId36"/>
    <p:sldLayoutId id="2147485459" r:id="rId37"/>
    <p:sldLayoutId id="2147485834" r:id="rId38"/>
    <p:sldLayoutId id="2147485835" r:id="rId39"/>
    <p:sldLayoutId id="2147485482" r:id="rId40"/>
    <p:sldLayoutId id="2147485845" r:id="rId4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>
          <a:ln w="3175">
            <a:noFill/>
          </a:ln>
          <a:gradFill flip="none" rotWithShape="1">
            <a:gsLst>
              <a:gs pos="0">
                <a:srgbClr val="94D8FE"/>
              </a:gs>
              <a:gs pos="100000">
                <a:schemeClr val="bg1"/>
              </a:gs>
            </a:gsLst>
            <a:lin ang="13500000" scaled="1"/>
            <a:tileRect/>
          </a:gradFill>
          <a:effectLst/>
          <a:latin typeface="Segoe Sans Display Semibold" pitchFamily="2" charset="0"/>
          <a:ea typeface="+mn-ea"/>
          <a:cs typeface="Segoe Sans Display Semibold" pitchFamily="2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Tx/>
        <a:buNone/>
        <a:tabLst/>
        <a:defRPr sz="2800" kern="1200" spc="0" baseline="0">
          <a:solidFill>
            <a:srgbClr val="091F2C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rgbClr val="091F2C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rgbClr val="091F2C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6B07C2E4-0DFA-F8B9-B096-ECFDEA07D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/>
          <a:srcRect l="370" t="1" r="531" b="29523"/>
          <a:stretch>
            <a:fillRect/>
          </a:stretch>
        </p:blipFill>
        <p:spPr>
          <a:xfrm rot="10800000" flipV="1">
            <a:off x="-9333" y="6675119"/>
            <a:ext cx="12201331" cy="182880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5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47" r:id="rId1"/>
    <p:sldLayoutId id="2147485848" r:id="rId2"/>
    <p:sldLayoutId id="2147485849" r:id="rId3"/>
    <p:sldLayoutId id="2147485850" r:id="rId4"/>
    <p:sldLayoutId id="2147485851" r:id="rId5"/>
    <p:sldLayoutId id="2147485852" r:id="rId6"/>
    <p:sldLayoutId id="2147485853" r:id="rId7"/>
    <p:sldLayoutId id="2147485854" r:id="rId8"/>
    <p:sldLayoutId id="2147485855" r:id="rId9"/>
    <p:sldLayoutId id="2147485856" r:id="rId10"/>
    <p:sldLayoutId id="2147485857" r:id="rId11"/>
    <p:sldLayoutId id="2147485858" r:id="rId12"/>
    <p:sldLayoutId id="2147485859" r:id="rId13"/>
    <p:sldLayoutId id="2147485860" r:id="rId14"/>
    <p:sldLayoutId id="2147485861" r:id="rId15"/>
    <p:sldLayoutId id="2147485862" r:id="rId16"/>
    <p:sldLayoutId id="2147485863" r:id="rId17"/>
    <p:sldLayoutId id="2147485864" r:id="rId18"/>
    <p:sldLayoutId id="2147485865" r:id="rId19"/>
    <p:sldLayoutId id="2147485866" r:id="rId20"/>
    <p:sldLayoutId id="2147485867" r:id="rId21"/>
    <p:sldLayoutId id="2147485868" r:id="rId22"/>
    <p:sldLayoutId id="2147485869" r:id="rId23"/>
    <p:sldLayoutId id="2147485870" r:id="rId24"/>
    <p:sldLayoutId id="2147485871" r:id="rId25"/>
    <p:sldLayoutId id="2147485872" r:id="rId26"/>
    <p:sldLayoutId id="2147485873" r:id="rId27"/>
    <p:sldLayoutId id="2147485874" r:id="rId28"/>
    <p:sldLayoutId id="2147485875" r:id="rId29"/>
    <p:sldLayoutId id="2147485876" r:id="rId30"/>
    <p:sldLayoutId id="2147485877" r:id="rId31"/>
    <p:sldLayoutId id="2147485878" r:id="rId32"/>
    <p:sldLayoutId id="2147485879" r:id="rId33"/>
    <p:sldLayoutId id="2147485880" r:id="rId34"/>
    <p:sldLayoutId id="2147485881" r:id="rId35"/>
    <p:sldLayoutId id="2147485882" r:id="rId36"/>
    <p:sldLayoutId id="2147485883" r:id="rId37"/>
    <p:sldLayoutId id="2147485884" r:id="rId38"/>
    <p:sldLayoutId id="2147485885" r:id="rId39"/>
    <p:sldLayoutId id="2147485886" r:id="rId40"/>
    <p:sldLayoutId id="2147485887" r:id="rId41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>
          <a:ln w="3175">
            <a:noFill/>
          </a:ln>
          <a:gradFill flip="none" rotWithShape="1">
            <a:gsLst>
              <a:gs pos="0">
                <a:srgbClr val="94D8FE"/>
              </a:gs>
              <a:gs pos="100000">
                <a:schemeClr val="bg1"/>
              </a:gs>
            </a:gsLst>
            <a:lin ang="13500000" scaled="1"/>
            <a:tileRect/>
          </a:gradFill>
          <a:effectLst/>
          <a:latin typeface="Segoe Sans Display Semibold" pitchFamily="2" charset="0"/>
          <a:ea typeface="+mn-ea"/>
          <a:cs typeface="Segoe Sans Display Semibold" pitchFamily="2" charset="0"/>
        </a:defRPr>
      </a:lvl1pPr>
    </p:titleStyle>
    <p:bodyStyle>
      <a:lvl1pPr marL="0" marR="0" indent="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Tx/>
        <a:buNone/>
        <a:tabLst/>
        <a:defRPr sz="2800" kern="1200" spc="0" baseline="0">
          <a:solidFill>
            <a:srgbClr val="091F2C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rgbClr val="091F2C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rgbClr val="091F2C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rgbClr val="091F2C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4.png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doption.microsoft.com/en-us/copilot/success-kit/" TargetMode="External"/><Relationship Id="rId2" Type="http://schemas.openxmlformats.org/officeDocument/2006/relationships/hyperlink" Target="https://www.microsoft.com/insidetrack/blog/inside-microsoft-being-customer-zero-in-an-ai-powered-world/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adoption.microsoft.com/en-us/scenario-library/human-resource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tup.cloud.microsoft/microsoft-365-fasttrack-assistance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.png"/><Relationship Id="rId7" Type="http://schemas.openxmlformats.org/officeDocument/2006/relationships/hyperlink" Target="https://aka.ms/CustomerHubSession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6.xml"/><Relationship Id="rId6" Type="http://schemas.microsoft.com/office/2007/relationships/hdphoto" Target="../media/hdphoto10.wdp"/><Relationship Id="rId5" Type="http://schemas.openxmlformats.org/officeDocument/2006/relationships/image" Target="../media/image63.png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ustomerHubSurvey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2.xml"/><Relationship Id="rId5" Type="http://schemas.microsoft.com/office/2007/relationships/hdphoto" Target="../media/hdphoto11.wdp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7" Type="http://schemas.openxmlformats.org/officeDocument/2006/relationships/image" Target="../media/image72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1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customXml" Target="../ink/ink1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D70397-1D86-399A-4824-BC9AAA0F9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136110"/>
            <a:ext cx="9276938" cy="2123658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r>
              <a:rPr lang="en-US" sz="4400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Talent Transformed: </a:t>
            </a:r>
            <a:br>
              <a:rPr lang="en-US" sz="4400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</a:br>
            <a:r>
              <a:rPr lang="en-US" sz="4400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AI-Powered Hiring &amp; Performance with Microsoft Copilot</a:t>
            </a:r>
            <a:endParaRPr lang="en-US" sz="4400" dirty="0">
              <a:gradFill flip="none">
                <a:gsLst>
                  <a:gs pos="0">
                    <a:srgbClr val="94D8FE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5882FB3-7D97-3688-FD55-0DB42EE035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5926580"/>
            <a:ext cx="10349373" cy="626451"/>
          </a:xfrm>
          <a:prstGeom prst="rect">
            <a:avLst/>
          </a:prstGeom>
        </p:spPr>
        <p:txBody>
          <a:bodyPr lIns="0" tIns="45720" rIns="0" bIns="45720" anchor="t"/>
          <a:lstStyle/>
          <a:p>
            <a:pPr defTabSz="457200">
              <a:lnSpc>
                <a:spcPct val="90000"/>
              </a:lnSpc>
              <a:spcBef>
                <a:spcPts val="0"/>
              </a:spcBef>
              <a:defRPr/>
            </a:pPr>
            <a:r>
              <a:rPr lang="da-DK" sz="2000">
                <a:solidFill>
                  <a:prstClr val="white"/>
                </a:solidFill>
                <a:latin typeface="Segoe Sans Display"/>
                <a:cs typeface="Segoe Sans Display"/>
              </a:rPr>
              <a:t>Andrea </a:t>
            </a:r>
            <a:r>
              <a:rPr lang="da-DK" sz="2000" err="1">
                <a:solidFill>
                  <a:prstClr val="white"/>
                </a:solidFill>
                <a:latin typeface="Segoe Sans Display"/>
                <a:cs typeface="Segoe Sans Display"/>
              </a:rPr>
              <a:t>Fogel</a:t>
            </a:r>
            <a:r>
              <a:rPr lang="da-DK" sz="2000">
                <a:solidFill>
                  <a:prstClr val="white"/>
                </a:solidFill>
                <a:latin typeface="Segoe Sans Display"/>
                <a:cs typeface="Segoe Sans Display"/>
              </a:rPr>
              <a:t> – Senior Global Solution Architect AI Business Solutions – AI Workforce</a:t>
            </a: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6" name="object 33">
            <a:extLst>
              <a:ext uri="{FF2B5EF4-FFF2-40B4-BE49-F238E27FC236}">
                <a16:creationId xmlns:a16="http://schemas.microsoft.com/office/drawing/2014/main" id="{126682DD-12CF-5C44-D360-3416EC49EE4A}"/>
              </a:ext>
            </a:extLst>
          </p:cNvPr>
          <p:cNvSpPr txBox="1">
            <a:spLocks/>
          </p:cNvSpPr>
          <p:nvPr/>
        </p:nvSpPr>
        <p:spPr>
          <a:xfrm>
            <a:off x="571500" y="6410684"/>
            <a:ext cx="2755901" cy="142347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0" i="0" kern="1200">
                <a:solidFill>
                  <a:srgbClr val="3C3C41"/>
                </a:solidFill>
                <a:latin typeface="Segoe Pro"/>
                <a:ea typeface="+mn-ea"/>
                <a:cs typeface="Segoe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Small" pitchFamily="2" charset="0"/>
                <a:ea typeface="+mn-ea"/>
                <a:cs typeface="Segoe Sans Small" pitchFamily="2" charset="0"/>
              </a:rPr>
              <a:t>Microsoft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Small" pitchFamily="2" charset="0"/>
                <a:ea typeface="+mn-ea"/>
                <a:cs typeface="Segoe Sans Small" pitchFamily="2" charset="0"/>
              </a:rPr>
              <a:t>confidential</a:t>
            </a:r>
            <a:endParaRPr kumimoji="0" lang="en-US" sz="800" b="0" i="0" u="none" strike="noStrike" kern="1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Small" pitchFamily="2" charset="0"/>
              <a:ea typeface="+mn-ea"/>
              <a:cs typeface="Segoe Sans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8125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FBBEF8-8708-637A-EA4A-F9702C3D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7641337" cy="498598"/>
          </a:xfrm>
        </p:spPr>
        <p:txBody>
          <a:bodyPr/>
          <a:lstStyle/>
          <a:p>
            <a:r>
              <a:rPr lang="en-US" dirty="0"/>
              <a:t>HR shifts from operations to driving strategy &amp;  growth.</a:t>
            </a:r>
            <a:endParaRPr lang="en-SE" dirty="0"/>
          </a:p>
        </p:txBody>
      </p:sp>
      <p:pic>
        <p:nvPicPr>
          <p:cNvPr id="14" name="Picture 13" descr="A colorful light in the dark&#10;&#10;AI-generated content may be incorrect.">
            <a:extLst>
              <a:ext uri="{FF2B5EF4-FFF2-40B4-BE49-F238E27FC236}">
                <a16:creationId xmlns:a16="http://schemas.microsoft.com/office/drawing/2014/main" id="{395579E6-856E-A4A3-157D-98E8E6FE0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452" y="2086252"/>
            <a:ext cx="6476401" cy="6615849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D124FB-6AD2-D235-3910-51242CDD6D1B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2083733" y="2020834"/>
            <a:ext cx="6231685" cy="2685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A8008-E017-A366-C8D5-B6578660A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256" y="3429000"/>
            <a:ext cx="3745110" cy="2947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812633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70B6B3-9A2C-1E6D-F89F-2209F6AA1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27E66-6CE1-15E0-6274-66A76FA7C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9" y="2792795"/>
            <a:ext cx="5681019" cy="1200329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r>
              <a:rPr lang="en-US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Microsoft Case Study – ‘Customer Zero’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3306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70133D-7F72-D868-EFE3-E06977F49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650" y="745305"/>
            <a:ext cx="6696034" cy="5860066"/>
          </a:xfrm>
        </p:spPr>
        <p:txBody>
          <a:bodyPr/>
          <a:lstStyle/>
          <a:p>
            <a:r>
              <a:rPr lang="en-US" b="1" dirty="0"/>
              <a:t>Three-tier</a:t>
            </a:r>
            <a:r>
              <a:rPr lang="en-US" dirty="0"/>
              <a:t> adoption model: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Empower individuals - </a:t>
            </a:r>
            <a:r>
              <a:rPr lang="en-US" dirty="0"/>
              <a:t>everyday productivity in the flow of work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Embed in departmental workflows - </a:t>
            </a:r>
            <a:r>
              <a:rPr lang="en-US" dirty="0"/>
              <a:t>function‑specific Copilots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Integrate organization-wide </a:t>
            </a:r>
            <a:r>
              <a:rPr lang="en-US" dirty="0"/>
              <a:t>- onboarding &amp; enablement</a:t>
            </a:r>
          </a:p>
          <a:p>
            <a:endParaRPr lang="en-US" dirty="0"/>
          </a:p>
          <a:p>
            <a:endParaRPr lang="en-SE" dirty="0"/>
          </a:p>
        </p:txBody>
      </p:sp>
      <p:pic>
        <p:nvPicPr>
          <p:cNvPr id="3078" name="Picture 6" descr="Copilot Logo, symbol, meaning, history, PNG, brand">
            <a:extLst>
              <a:ext uri="{FF2B5EF4-FFF2-40B4-BE49-F238E27FC236}">
                <a16:creationId xmlns:a16="http://schemas.microsoft.com/office/drawing/2014/main" id="{55F48F7D-F23C-BA53-3206-59D263E5A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01" y="655153"/>
            <a:ext cx="4190821" cy="235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188C9C-AB2E-5975-A9CA-AEB579E7E7F7}"/>
              </a:ext>
            </a:extLst>
          </p:cNvPr>
          <p:cNvSpPr txBox="1"/>
          <p:nvPr/>
        </p:nvSpPr>
        <p:spPr>
          <a:xfrm>
            <a:off x="456831" y="4248696"/>
            <a:ext cx="3567448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Deployed to 300.000+ people internally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9801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7826-0119-A703-1ECE-984C1A418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3D5896-BDAC-2BF3-140F-1DEBCE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/>
          </p:cNvPicPr>
          <p:nvPr/>
        </p:nvPicPr>
        <p:blipFill rotWithShape="1">
          <a:blip r:embed="rId3">
            <a:alphaModFix amt="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1" y="0"/>
            <a:ext cx="12191998" cy="685800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C4808914-5D4F-8FE1-DA4E-D94657EB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492443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Evolution of our HR support model</a:t>
            </a:r>
          </a:p>
        </p:txBody>
      </p:sp>
      <p:sp>
        <p:nvSpPr>
          <p:cNvPr id="15" name="Rectangle: Rounded Corners 3">
            <a:extLst>
              <a:ext uri="{FF2B5EF4-FFF2-40B4-BE49-F238E27FC236}">
                <a16:creationId xmlns:a16="http://schemas.microsoft.com/office/drawing/2014/main" id="{2E7005A9-7A50-5BD0-FB0E-74871F856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flipV="1">
            <a:off x="587693" y="1351301"/>
            <a:ext cx="11018520" cy="4992963"/>
          </a:xfrm>
          <a:prstGeom prst="roundRect">
            <a:avLst>
              <a:gd name="adj" fmla="val 5008"/>
            </a:avLst>
          </a:prstGeom>
          <a:solidFill>
            <a:schemeClr val="bg1">
              <a:alpha val="50000"/>
            </a:schemeClr>
          </a:solidFill>
          <a:ln w="9525">
            <a:gradFill flip="none" rotWithShape="1">
              <a:gsLst>
                <a:gs pos="0">
                  <a:srgbClr val="0179D4">
                    <a:alpha val="50000"/>
                  </a:srgbClr>
                </a:gs>
                <a:gs pos="17000">
                  <a:srgbClr val="1494E7">
                    <a:alpha val="50000"/>
                  </a:srgbClr>
                </a:gs>
                <a:gs pos="52000">
                  <a:srgbClr val="8A89FF">
                    <a:alpha val="50000"/>
                  </a:srgbClr>
                </a:gs>
                <a:gs pos="33000">
                  <a:srgbClr val="2CB6FF">
                    <a:alpha val="50000"/>
                  </a:srgbClr>
                </a:gs>
                <a:gs pos="98131">
                  <a:srgbClr val="FEA973">
                    <a:alpha val="50000"/>
                  </a:srgbClr>
                </a:gs>
                <a:gs pos="90000">
                  <a:srgbClr val="EA83BB">
                    <a:alpha val="50000"/>
                  </a:srgbClr>
                </a:gs>
                <a:gs pos="71000">
                  <a:srgbClr val="BC6DFE">
                    <a:alpha val="50000"/>
                  </a:srgbClr>
                </a:gs>
              </a:gsLst>
              <a:lin ang="2700000" scaled="1"/>
              <a:tileRect/>
            </a:gradFill>
            <a:prstDash val="solid"/>
            <a:headEnd type="none" w="lg" len="med"/>
            <a:tailEnd type="none" w="lg" len="med"/>
          </a:ln>
          <a:effectLst>
            <a:outerShdw blurRad="1143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latin typeface="Segoe Sans Display"/>
              <a:cs typeface="Segoe UI" pitchFamily="34" charset="0"/>
            </a:endParaRPr>
          </a:p>
        </p:txBody>
      </p:sp>
      <p:sp>
        <p:nvSpPr>
          <p:cNvPr id="19" name="Rectangle: Rounded Corners 17">
            <a:extLst>
              <a:ext uri="{FF2B5EF4-FFF2-40B4-BE49-F238E27FC236}">
                <a16:creationId xmlns:a16="http://schemas.microsoft.com/office/drawing/2014/main" id="{76611B4B-EA5C-77DC-D828-25A00EA5F4B2}"/>
              </a:ext>
            </a:extLst>
          </p:cNvPr>
          <p:cNvSpPr>
            <a:spLocks/>
          </p:cNvSpPr>
          <p:nvPr/>
        </p:nvSpPr>
        <p:spPr bwMode="auto">
          <a:xfrm>
            <a:off x="774746" y="1537281"/>
            <a:ext cx="10644414" cy="4621003"/>
          </a:xfrm>
          <a:prstGeom prst="roundRect">
            <a:avLst>
              <a:gd name="adj" fmla="val 3628"/>
            </a:avLst>
          </a:prstGeom>
          <a:solidFill>
            <a:schemeClr val="bg1"/>
          </a:solidFill>
          <a:ln>
            <a:noFill/>
          </a:ln>
          <a:effectLst>
            <a:outerShdw blurRad="101600" algn="ctr" rotWithShape="0">
              <a:schemeClr val="bg1">
                <a:lumMod val="50000"/>
                <a:alpha val="5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4008" rIns="64008" rtlCol="0" anchor="ctr">
            <a:noAutofit/>
          </a:bodyPr>
          <a:lstStyle/>
          <a:p>
            <a:pPr algn="ctr" defTabSz="932472" fontAlgn="base">
              <a:spcBef>
                <a:spcPts val="600"/>
              </a:spcBef>
              <a:spcAft>
                <a:spcPts val="600"/>
              </a:spcAft>
            </a:pPr>
            <a:endParaRPr lang="en-US" sz="2800" err="1">
              <a:solidFill>
                <a:srgbClr val="091F2C"/>
              </a:solidFill>
              <a:latin typeface="Segoe Sans Display"/>
              <a:cs typeface="Segoe UI" pitchFamily="34" charset="0"/>
            </a:endParaRP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95A1C8FD-CD86-2608-391A-B9A309C42558}"/>
              </a:ext>
            </a:extLst>
          </p:cNvPr>
          <p:cNvSpPr txBox="1">
            <a:spLocks/>
          </p:cNvSpPr>
          <p:nvPr/>
        </p:nvSpPr>
        <p:spPr>
          <a:xfrm>
            <a:off x="8946861" y="3752469"/>
            <a:ext cx="1517452" cy="8566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 lang="en-US" sz="1800" b="1" spc="0" baseline="0" dirty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63550" indent="-230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2pPr>
            <a:lvl3pPr marL="739775" marR="0" indent="-2381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3pPr>
            <a:lvl4pPr marL="976313" indent="-236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4pPr>
            <a:lvl5pPr marL="1201738" indent="-22542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5pPr>
            <a:lvl6pPr marL="1490663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6pPr>
            <a:lvl7pPr marL="1766888" indent="-2413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7pPr>
            <a:lvl8pPr marL="2054225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8pPr>
            <a:lvl9pPr marL="2292350" marR="0" indent="-23018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9pPr>
          </a:lstStyle>
          <a:p>
            <a:pPr marL="0" marR="0" lvl="0" indent="0" algn="ctr" defTabSz="571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37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id="{1312999A-9F14-AA36-6BFC-4A3A5425370B}"/>
              </a:ext>
            </a:extLst>
          </p:cNvPr>
          <p:cNvSpPr txBox="1">
            <a:spLocks/>
          </p:cNvSpPr>
          <p:nvPr/>
        </p:nvSpPr>
        <p:spPr>
          <a:xfrm>
            <a:off x="1003364" y="4290879"/>
            <a:ext cx="1347691" cy="24667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 lang="en-US" sz="1800" b="1" spc="0" baseline="0" dirty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63550" indent="-230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2pPr>
            <a:lvl3pPr marL="739775" marR="0" indent="-2381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3pPr>
            <a:lvl4pPr marL="976313" indent="-236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4pPr>
            <a:lvl5pPr marL="1201738" indent="-22542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5pPr>
            <a:lvl6pPr marL="1490663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6pPr>
            <a:lvl7pPr marL="1766888" indent="-2413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7pPr>
            <a:lvl8pPr marL="2054225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8pPr>
            <a:lvl9pPr marL="2292350" marR="0" indent="-23018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9pPr>
          </a:lstStyle>
          <a:p>
            <a:pPr marL="0" marR="0" lvl="0" indent="0" algn="ctr" defTabSz="571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Global HR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EEA6527F-6843-511D-1CD4-01AFF7F07840}"/>
              </a:ext>
            </a:extLst>
          </p:cNvPr>
          <p:cNvSpPr txBox="1">
            <a:spLocks/>
          </p:cNvSpPr>
          <p:nvPr/>
        </p:nvSpPr>
        <p:spPr>
          <a:xfrm>
            <a:off x="2771262" y="4290879"/>
            <a:ext cx="1347691" cy="49244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 lang="en-US" sz="1800" b="1" spc="0" baseline="0" dirty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63550" indent="-230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2pPr>
            <a:lvl3pPr marL="739775" marR="0" indent="-2381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3pPr>
            <a:lvl4pPr marL="976313" indent="-236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4pPr>
            <a:lvl5pPr marL="1201738" indent="-22542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5pPr>
            <a:lvl6pPr marL="1490663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6pPr>
            <a:lvl7pPr marL="1766888" indent="-2413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7pPr>
            <a:lvl8pPr marL="2054225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8pPr>
            <a:lvl9pPr marL="2292350" marR="0" indent="-23018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9pPr>
          </a:lstStyle>
          <a:p>
            <a:pPr marL="0" marR="0" lvl="0" indent="0" algn="ctr" defTabSz="571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Shared Services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B0924EA4-AA83-95BF-1D3D-523AE8B37C1E}"/>
              </a:ext>
            </a:extLst>
          </p:cNvPr>
          <p:cNvSpPr txBox="1">
            <a:spLocks/>
          </p:cNvSpPr>
          <p:nvPr/>
        </p:nvSpPr>
        <p:spPr>
          <a:xfrm>
            <a:off x="6366190" y="4290879"/>
            <a:ext cx="122942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 lang="en-US" sz="1800" b="1" spc="0" baseline="0" dirty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63550" indent="-230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2pPr>
            <a:lvl3pPr marL="739775" marR="0" indent="-2381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3pPr>
            <a:lvl4pPr marL="976313" indent="-236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4pPr>
            <a:lvl5pPr marL="1201738" indent="-22542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5pPr>
            <a:lvl6pPr marL="1490663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6pPr>
            <a:lvl7pPr marL="1766888" indent="-2413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7pPr>
            <a:lvl8pPr marL="2054225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8pPr>
            <a:lvl9pPr marL="2292350" marR="0" indent="-23018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9pPr>
          </a:lstStyle>
          <a:p>
            <a:pPr marL="0" marR="0" lvl="0" indent="0" algn="ctr" defTabSz="571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Chatbot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(Q&amp;A maker)</a:t>
            </a:r>
          </a:p>
        </p:txBody>
      </p:sp>
      <p:pic>
        <p:nvPicPr>
          <p:cNvPr id="34" name="Picture 2" descr="Free download Microsoft Copilot logo in 2023 | Vector logo, Vector,  Microsoft">
            <a:extLst>
              <a:ext uri="{FF2B5EF4-FFF2-40B4-BE49-F238E27FC236}">
                <a16:creationId xmlns:a16="http://schemas.microsoft.com/office/drawing/2014/main" id="{02C30A42-96F1-3EDC-D9FB-483AC2741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179" y="4267469"/>
            <a:ext cx="277244" cy="241803"/>
          </a:xfrm>
          <a:prstGeom prst="rect">
            <a:avLst/>
          </a:prstGeom>
          <a:noFill/>
          <a:effectLst>
            <a:outerShdw blurRad="342900" dist="292100" dir="2700000" algn="ctr" rotWithShape="0">
              <a:srgbClr val="F3484C">
                <a:alpha val="1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Placeholder 1">
            <a:extLst>
              <a:ext uri="{FF2B5EF4-FFF2-40B4-BE49-F238E27FC236}">
                <a16:creationId xmlns:a16="http://schemas.microsoft.com/office/drawing/2014/main" id="{90CD32B2-A3CF-DA59-25F4-83E9DB2C6473}"/>
              </a:ext>
            </a:extLst>
          </p:cNvPr>
          <p:cNvSpPr txBox="1">
            <a:spLocks/>
          </p:cNvSpPr>
          <p:nvPr/>
        </p:nvSpPr>
        <p:spPr>
          <a:xfrm>
            <a:off x="10271731" y="4280424"/>
            <a:ext cx="817146" cy="2466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 lang="en-US" sz="1800" b="1" spc="0" baseline="0" dirty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63550" indent="-230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2pPr>
            <a:lvl3pPr marL="739775" marR="0" indent="-2381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3pPr>
            <a:lvl4pPr marL="976313" indent="-236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4pPr>
            <a:lvl5pPr marL="1201738" indent="-22542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5pPr>
            <a:lvl6pPr marL="1490663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6pPr>
            <a:lvl7pPr marL="1766888" indent="-2413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7pPr>
            <a:lvl8pPr marL="2054225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8pPr>
            <a:lvl9pPr marL="2292350" marR="0" indent="-23018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9pPr>
          </a:lstStyle>
          <a:p>
            <a:pPr marL="0" marR="0" lvl="0" indent="0" defTabSz="571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+Agents</a:t>
            </a:r>
          </a:p>
        </p:txBody>
      </p:sp>
      <p:pic>
        <p:nvPicPr>
          <p:cNvPr id="36" name="Picture 2" descr="Free download Microsoft Copilot logo in 2023 | Vector logo, Vector,  Microsoft">
            <a:extLst>
              <a:ext uri="{FF2B5EF4-FFF2-40B4-BE49-F238E27FC236}">
                <a16:creationId xmlns:a16="http://schemas.microsoft.com/office/drawing/2014/main" id="{C46E6855-DF3E-A889-FF88-0325CC53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4519" y="4267469"/>
            <a:ext cx="277244" cy="241803"/>
          </a:xfrm>
          <a:prstGeom prst="rect">
            <a:avLst/>
          </a:prstGeom>
          <a:noFill/>
          <a:effectLst>
            <a:outerShdw blurRad="342900" dist="292100" dir="2700000" algn="ctr" rotWithShape="0">
              <a:srgbClr val="F3484C">
                <a:alpha val="1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6">
            <a:extLst>
              <a:ext uri="{FF2B5EF4-FFF2-40B4-BE49-F238E27FC236}">
                <a16:creationId xmlns:a16="http://schemas.microsoft.com/office/drawing/2014/main" id="{9BD1F6ED-BB5E-B50E-43AA-0279811D253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968103" y="2714823"/>
            <a:ext cx="1418212" cy="1418210"/>
          </a:xfrm>
          <a:custGeom>
            <a:avLst/>
            <a:gdLst>
              <a:gd name="connsiteX0" fmla="*/ 338078 w 676156"/>
              <a:gd name="connsiteY0" fmla="*/ 0 h 677960"/>
              <a:gd name="connsiteX1" fmla="*/ 676156 w 676156"/>
              <a:gd name="connsiteY1" fmla="*/ 338980 h 677960"/>
              <a:gd name="connsiteX2" fmla="*/ 338078 w 676156"/>
              <a:gd name="connsiteY2" fmla="*/ 677960 h 677960"/>
              <a:gd name="connsiteX3" fmla="*/ 0 w 676156"/>
              <a:gd name="connsiteY3" fmla="*/ 338980 h 677960"/>
              <a:gd name="connsiteX4" fmla="*/ 338078 w 676156"/>
              <a:gd name="connsiteY4" fmla="*/ 0 h 6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56" h="677960">
                <a:moveTo>
                  <a:pt x="338078" y="0"/>
                </a:moveTo>
                <a:cubicBezTo>
                  <a:pt x="524794" y="0"/>
                  <a:pt x="676156" y="151766"/>
                  <a:pt x="676156" y="338980"/>
                </a:cubicBezTo>
                <a:cubicBezTo>
                  <a:pt x="676156" y="526194"/>
                  <a:pt x="524794" y="677960"/>
                  <a:pt x="338078" y="677960"/>
                </a:cubicBezTo>
                <a:cubicBezTo>
                  <a:pt x="151362" y="677960"/>
                  <a:pt x="0" y="526194"/>
                  <a:pt x="0" y="338980"/>
                </a:cubicBezTo>
                <a:cubicBezTo>
                  <a:pt x="0" y="151766"/>
                  <a:pt x="151362" y="0"/>
                  <a:pt x="3380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2010</a:t>
            </a:r>
          </a:p>
        </p:txBody>
      </p:sp>
      <p:sp>
        <p:nvSpPr>
          <p:cNvPr id="38" name="Freeform: Shape 34">
            <a:extLst>
              <a:ext uri="{FF2B5EF4-FFF2-40B4-BE49-F238E27FC236}">
                <a16:creationId xmlns:a16="http://schemas.microsoft.com/office/drawing/2014/main" id="{02F3697F-5F5A-4F12-1F53-6246DDA898E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2736000" y="2714823"/>
            <a:ext cx="1418212" cy="1418210"/>
          </a:xfrm>
          <a:custGeom>
            <a:avLst/>
            <a:gdLst>
              <a:gd name="connsiteX0" fmla="*/ 338078 w 676156"/>
              <a:gd name="connsiteY0" fmla="*/ 0 h 677960"/>
              <a:gd name="connsiteX1" fmla="*/ 676156 w 676156"/>
              <a:gd name="connsiteY1" fmla="*/ 338980 h 677960"/>
              <a:gd name="connsiteX2" fmla="*/ 338078 w 676156"/>
              <a:gd name="connsiteY2" fmla="*/ 677960 h 677960"/>
              <a:gd name="connsiteX3" fmla="*/ 0 w 676156"/>
              <a:gd name="connsiteY3" fmla="*/ 338980 h 677960"/>
              <a:gd name="connsiteX4" fmla="*/ 338078 w 676156"/>
              <a:gd name="connsiteY4" fmla="*/ 0 h 6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56" h="677960">
                <a:moveTo>
                  <a:pt x="338078" y="0"/>
                </a:moveTo>
                <a:cubicBezTo>
                  <a:pt x="524794" y="0"/>
                  <a:pt x="676156" y="151766"/>
                  <a:pt x="676156" y="338980"/>
                </a:cubicBezTo>
                <a:cubicBezTo>
                  <a:pt x="676156" y="526194"/>
                  <a:pt x="524794" y="677960"/>
                  <a:pt x="338078" y="677960"/>
                </a:cubicBezTo>
                <a:cubicBezTo>
                  <a:pt x="151362" y="677960"/>
                  <a:pt x="0" y="526194"/>
                  <a:pt x="0" y="338980"/>
                </a:cubicBezTo>
                <a:cubicBezTo>
                  <a:pt x="0" y="151766"/>
                  <a:pt x="151362" y="0"/>
                  <a:pt x="3380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2014</a:t>
            </a:r>
          </a:p>
        </p:txBody>
      </p:sp>
      <p:sp>
        <p:nvSpPr>
          <p:cNvPr id="39" name="Freeform: Shape 35">
            <a:extLst>
              <a:ext uri="{FF2B5EF4-FFF2-40B4-BE49-F238E27FC236}">
                <a16:creationId xmlns:a16="http://schemas.microsoft.com/office/drawing/2014/main" id="{9330AF99-D1CC-B6F2-BB15-85A5CA886F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4503897" y="2714823"/>
            <a:ext cx="1418212" cy="1418210"/>
          </a:xfrm>
          <a:custGeom>
            <a:avLst/>
            <a:gdLst>
              <a:gd name="connsiteX0" fmla="*/ 338078 w 676156"/>
              <a:gd name="connsiteY0" fmla="*/ 0 h 677960"/>
              <a:gd name="connsiteX1" fmla="*/ 676156 w 676156"/>
              <a:gd name="connsiteY1" fmla="*/ 338980 h 677960"/>
              <a:gd name="connsiteX2" fmla="*/ 338078 w 676156"/>
              <a:gd name="connsiteY2" fmla="*/ 677960 h 677960"/>
              <a:gd name="connsiteX3" fmla="*/ 0 w 676156"/>
              <a:gd name="connsiteY3" fmla="*/ 338980 h 677960"/>
              <a:gd name="connsiteX4" fmla="*/ 338078 w 676156"/>
              <a:gd name="connsiteY4" fmla="*/ 0 h 6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56" h="677960">
                <a:moveTo>
                  <a:pt x="338078" y="0"/>
                </a:moveTo>
                <a:cubicBezTo>
                  <a:pt x="524794" y="0"/>
                  <a:pt x="676156" y="151766"/>
                  <a:pt x="676156" y="338980"/>
                </a:cubicBezTo>
                <a:cubicBezTo>
                  <a:pt x="676156" y="526194"/>
                  <a:pt x="524794" y="677960"/>
                  <a:pt x="338078" y="677960"/>
                </a:cubicBezTo>
                <a:cubicBezTo>
                  <a:pt x="151362" y="677960"/>
                  <a:pt x="0" y="526194"/>
                  <a:pt x="0" y="338980"/>
                </a:cubicBezTo>
                <a:cubicBezTo>
                  <a:pt x="0" y="151766"/>
                  <a:pt x="151362" y="0"/>
                  <a:pt x="3380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2016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852E65B-E503-7FE7-1F71-DF2B2F58479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6271794" y="2714823"/>
            <a:ext cx="1418212" cy="1418210"/>
          </a:xfrm>
          <a:custGeom>
            <a:avLst/>
            <a:gdLst>
              <a:gd name="connsiteX0" fmla="*/ 338078 w 676156"/>
              <a:gd name="connsiteY0" fmla="*/ 0 h 677960"/>
              <a:gd name="connsiteX1" fmla="*/ 676156 w 676156"/>
              <a:gd name="connsiteY1" fmla="*/ 338980 h 677960"/>
              <a:gd name="connsiteX2" fmla="*/ 338078 w 676156"/>
              <a:gd name="connsiteY2" fmla="*/ 677960 h 677960"/>
              <a:gd name="connsiteX3" fmla="*/ 0 w 676156"/>
              <a:gd name="connsiteY3" fmla="*/ 338980 h 677960"/>
              <a:gd name="connsiteX4" fmla="*/ 338078 w 676156"/>
              <a:gd name="connsiteY4" fmla="*/ 0 h 6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56" h="677960">
                <a:moveTo>
                  <a:pt x="338078" y="0"/>
                </a:moveTo>
                <a:cubicBezTo>
                  <a:pt x="524794" y="0"/>
                  <a:pt x="676156" y="151766"/>
                  <a:pt x="676156" y="338980"/>
                </a:cubicBezTo>
                <a:cubicBezTo>
                  <a:pt x="676156" y="526194"/>
                  <a:pt x="524794" y="677960"/>
                  <a:pt x="338078" y="677960"/>
                </a:cubicBezTo>
                <a:cubicBezTo>
                  <a:pt x="151362" y="677960"/>
                  <a:pt x="0" y="526194"/>
                  <a:pt x="0" y="338980"/>
                </a:cubicBezTo>
                <a:cubicBezTo>
                  <a:pt x="0" y="151766"/>
                  <a:pt x="151362" y="0"/>
                  <a:pt x="3380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2020</a:t>
            </a:r>
          </a:p>
        </p:txBody>
      </p:sp>
      <p:sp>
        <p:nvSpPr>
          <p:cNvPr id="41" name="Freeform: Shape 37">
            <a:extLst>
              <a:ext uri="{FF2B5EF4-FFF2-40B4-BE49-F238E27FC236}">
                <a16:creationId xmlns:a16="http://schemas.microsoft.com/office/drawing/2014/main" id="{731F0C47-E42D-A5F1-D814-4CD50FF160C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8039691" y="2714823"/>
            <a:ext cx="1418212" cy="1418210"/>
          </a:xfrm>
          <a:custGeom>
            <a:avLst/>
            <a:gdLst>
              <a:gd name="connsiteX0" fmla="*/ 338078 w 676156"/>
              <a:gd name="connsiteY0" fmla="*/ 0 h 677960"/>
              <a:gd name="connsiteX1" fmla="*/ 676156 w 676156"/>
              <a:gd name="connsiteY1" fmla="*/ 338980 h 677960"/>
              <a:gd name="connsiteX2" fmla="*/ 338078 w 676156"/>
              <a:gd name="connsiteY2" fmla="*/ 677960 h 677960"/>
              <a:gd name="connsiteX3" fmla="*/ 0 w 676156"/>
              <a:gd name="connsiteY3" fmla="*/ 338980 h 677960"/>
              <a:gd name="connsiteX4" fmla="*/ 338078 w 676156"/>
              <a:gd name="connsiteY4" fmla="*/ 0 h 6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56" h="677960">
                <a:moveTo>
                  <a:pt x="338078" y="0"/>
                </a:moveTo>
                <a:cubicBezTo>
                  <a:pt x="524794" y="0"/>
                  <a:pt x="676156" y="151766"/>
                  <a:pt x="676156" y="338980"/>
                </a:cubicBezTo>
                <a:cubicBezTo>
                  <a:pt x="676156" y="526194"/>
                  <a:pt x="524794" y="677960"/>
                  <a:pt x="338078" y="677960"/>
                </a:cubicBezTo>
                <a:cubicBezTo>
                  <a:pt x="151362" y="677960"/>
                  <a:pt x="0" y="526194"/>
                  <a:pt x="0" y="338980"/>
                </a:cubicBezTo>
                <a:cubicBezTo>
                  <a:pt x="0" y="151766"/>
                  <a:pt x="151362" y="0"/>
                  <a:pt x="338078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Segoe UI" pitchFamily="34" charset="0"/>
                <a:cs typeface="Segoe UI" pitchFamily="34" charset="0"/>
              </a:rPr>
              <a:t>2023</a:t>
            </a:r>
          </a:p>
        </p:txBody>
      </p:sp>
      <p:sp>
        <p:nvSpPr>
          <p:cNvPr id="42" name="Freeform: Shape 38">
            <a:extLst>
              <a:ext uri="{FF2B5EF4-FFF2-40B4-BE49-F238E27FC236}">
                <a16:creationId xmlns:a16="http://schemas.microsoft.com/office/drawing/2014/main" id="{16549608-FCE3-7EEF-FBD5-CBBE7842816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 bwMode="auto">
          <a:xfrm>
            <a:off x="9807592" y="2714823"/>
            <a:ext cx="1418212" cy="1418210"/>
          </a:xfrm>
          <a:custGeom>
            <a:avLst/>
            <a:gdLst>
              <a:gd name="connsiteX0" fmla="*/ 338078 w 676156"/>
              <a:gd name="connsiteY0" fmla="*/ 0 h 677960"/>
              <a:gd name="connsiteX1" fmla="*/ 676156 w 676156"/>
              <a:gd name="connsiteY1" fmla="*/ 338980 h 677960"/>
              <a:gd name="connsiteX2" fmla="*/ 338078 w 676156"/>
              <a:gd name="connsiteY2" fmla="*/ 677960 h 677960"/>
              <a:gd name="connsiteX3" fmla="*/ 0 w 676156"/>
              <a:gd name="connsiteY3" fmla="*/ 338980 h 677960"/>
              <a:gd name="connsiteX4" fmla="*/ 338078 w 676156"/>
              <a:gd name="connsiteY4" fmla="*/ 0 h 677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156" h="677960">
                <a:moveTo>
                  <a:pt x="338078" y="0"/>
                </a:moveTo>
                <a:cubicBezTo>
                  <a:pt x="524794" y="0"/>
                  <a:pt x="676156" y="151766"/>
                  <a:pt x="676156" y="338980"/>
                </a:cubicBezTo>
                <a:cubicBezTo>
                  <a:pt x="676156" y="526194"/>
                  <a:pt x="524794" y="677960"/>
                  <a:pt x="338078" y="677960"/>
                </a:cubicBezTo>
                <a:cubicBezTo>
                  <a:pt x="151362" y="677960"/>
                  <a:pt x="0" y="526194"/>
                  <a:pt x="0" y="338980"/>
                </a:cubicBezTo>
                <a:cubicBezTo>
                  <a:pt x="0" y="151766"/>
                  <a:pt x="151362" y="0"/>
                  <a:pt x="338078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IN" sz="2400">
                <a:solidFill>
                  <a:schemeClr val="bg1"/>
                </a:solidFill>
                <a:latin typeface="+mj-lt"/>
                <a:cs typeface="Segoe UI" pitchFamily="34" charset="0"/>
              </a:rPr>
              <a:t>2025+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D859C2E4-59C5-A304-4BA5-4BDE3A200A3D}"/>
              </a:ext>
            </a:extLst>
          </p:cNvPr>
          <p:cNvSpPr txBox="1">
            <a:spLocks/>
          </p:cNvSpPr>
          <p:nvPr/>
        </p:nvSpPr>
        <p:spPr>
          <a:xfrm>
            <a:off x="4421451" y="4290879"/>
            <a:ext cx="1583110" cy="7386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R="0" lvl="0" indent="0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 lang="en-US" sz="1800" b="1" spc="0" baseline="0" dirty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latin typeface="Segoe UI Semibold" panose="020B0502040204020203" pitchFamily="34" charset="0"/>
                <a:cs typeface="Segoe UI Semibold" panose="020B0502040204020203" pitchFamily="34" charset="0"/>
              </a:defRPr>
            </a:lvl1pPr>
            <a:lvl2pPr marL="463550" indent="-23018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2pPr>
            <a:lvl3pPr marL="739775" marR="0" indent="-238125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3pPr>
            <a:lvl4pPr marL="976313" indent="-23653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4pPr>
            <a:lvl5pPr marL="1201738" indent="-225425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 panose="020B0604020202020204" pitchFamily="34" charset="0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5pPr>
            <a:lvl6pPr marL="1490663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6pPr>
            <a:lvl7pPr marL="1766888" indent="-2413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7pPr>
            <a:lvl8pPr marL="2054225" indent="-252413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Font typeface="Arial"/>
              <a:buChar char="•"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8pPr>
            <a:lvl9pPr marL="2292350" marR="0" indent="-230188" fontAlgn="auto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Char char="•"/>
              <a:tabLst/>
              <a:defRPr lang="en-US" sz="2000" spc="50" baseline="0" dirty="0" smtClean="0">
                <a:gradFill>
                  <a:gsLst>
                    <a:gs pos="14159">
                      <a:schemeClr val="tx1"/>
                    </a:gs>
                    <a:gs pos="32000">
                      <a:schemeClr val="tx1"/>
                    </a:gs>
                  </a:gsLst>
                  <a:lin ang="5400000" scaled="1"/>
                </a:gradFill>
                <a:cs typeface="Segoe UI Semilight" panose="020B0402040204020203" pitchFamily="34" charset="0"/>
              </a:defRPr>
            </a:lvl9pPr>
          </a:lstStyle>
          <a:p>
            <a:pPr marL="0" marR="0" lvl="0" indent="0" algn="ctr" defTabSz="571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3B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HR Self-Service</a:t>
            </a:r>
            <a:b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</a:b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Segoe UI Semibold" panose="020B0502040204020203" pitchFamily="34" charset="0"/>
              </a:rPr>
              <a:t>(SharePoint Portal)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5B85340-D9B8-782A-68FB-A4C005A8684A}"/>
              </a:ext>
            </a:extLst>
          </p:cNvPr>
          <p:cNvSpPr/>
          <p:nvPr/>
        </p:nvSpPr>
        <p:spPr bwMode="auto">
          <a:xfrm>
            <a:off x="956659" y="1918822"/>
            <a:ext cx="1519592" cy="4086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Our history</a:t>
            </a:r>
          </a:p>
        </p:txBody>
      </p:sp>
      <p:sp>
        <p:nvSpPr>
          <p:cNvPr id="45" name="Rectangle: Rounded Corners 44" descr="Our commitments 2020-2050.">
            <a:extLst>
              <a:ext uri="{FF2B5EF4-FFF2-40B4-BE49-F238E27FC236}">
                <a16:creationId xmlns:a16="http://schemas.microsoft.com/office/drawing/2014/main" id="{1E431B2B-BE31-14DD-ACDA-308D362092B9}"/>
              </a:ext>
            </a:extLst>
          </p:cNvPr>
          <p:cNvSpPr/>
          <p:nvPr/>
        </p:nvSpPr>
        <p:spPr bwMode="auto">
          <a:xfrm>
            <a:off x="7167896" y="1918822"/>
            <a:ext cx="1393904" cy="4086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Our vision</a:t>
            </a:r>
          </a:p>
        </p:txBody>
      </p:sp>
      <p:sp>
        <p:nvSpPr>
          <p:cNvPr id="46" name="Graphic 115" descr="Arrow pointing to">
            <a:extLst>
              <a:ext uri="{FF2B5EF4-FFF2-40B4-BE49-F238E27FC236}">
                <a16:creationId xmlns:a16="http://schemas.microsoft.com/office/drawing/2014/main" id="{C647AEBE-2E65-6A9B-3E38-CBE78715604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2476251" y="3325685"/>
            <a:ext cx="169813" cy="196483"/>
          </a:xfrm>
          <a:custGeom>
            <a:avLst/>
            <a:gdLst>
              <a:gd name="connsiteX0" fmla="*/ 4056201 w 4264612"/>
              <a:gd name="connsiteY0" fmla="*/ 2739591 h 4761875"/>
              <a:gd name="connsiteX1" fmla="*/ 619619 w 4264612"/>
              <a:gd name="connsiteY1" fmla="*/ 4706008 h 4761875"/>
              <a:gd name="connsiteX2" fmla="*/ 25906 w 4264612"/>
              <a:gd name="connsiteY2" fmla="*/ 4206784 h 4761875"/>
              <a:gd name="connsiteX3" fmla="*/ 685837 w 4264612"/>
              <a:gd name="connsiteY3" fmla="*/ 2380994 h 4761875"/>
              <a:gd name="connsiteX4" fmla="*/ 25906 w 4264612"/>
              <a:gd name="connsiteY4" fmla="*/ 555184 h 4761875"/>
              <a:gd name="connsiteX5" fmla="*/ 619619 w 4264612"/>
              <a:gd name="connsiteY5" fmla="*/ 55941 h 4761875"/>
              <a:gd name="connsiteX6" fmla="*/ 4056201 w 4264612"/>
              <a:gd name="connsiteY6" fmla="*/ 2022358 h 4761875"/>
              <a:gd name="connsiteX7" fmla="*/ 4056201 w 4264612"/>
              <a:gd name="connsiteY7" fmla="*/ 2739591 h 47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4612" h="4761875">
                <a:moveTo>
                  <a:pt x="4056201" y="2739591"/>
                </a:moveTo>
                <a:lnTo>
                  <a:pt x="619619" y="4706008"/>
                </a:lnTo>
                <a:cubicBezTo>
                  <a:pt x="286301" y="4896470"/>
                  <a:pt x="-105043" y="4567629"/>
                  <a:pt x="25906" y="4206784"/>
                </a:cubicBezTo>
                <a:lnTo>
                  <a:pt x="685837" y="2380994"/>
                </a:lnTo>
                <a:lnTo>
                  <a:pt x="25906" y="555184"/>
                </a:lnTo>
                <a:cubicBezTo>
                  <a:pt x="-105043" y="193577"/>
                  <a:pt x="286301" y="-134521"/>
                  <a:pt x="619619" y="55941"/>
                </a:cubicBezTo>
                <a:lnTo>
                  <a:pt x="4056201" y="2022358"/>
                </a:lnTo>
                <a:cubicBezTo>
                  <a:pt x="4334445" y="2180835"/>
                  <a:pt x="4333721" y="2581114"/>
                  <a:pt x="4056201" y="2739591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47" name="Graphic 115" descr="Arrow pointing to">
            <a:extLst>
              <a:ext uri="{FF2B5EF4-FFF2-40B4-BE49-F238E27FC236}">
                <a16:creationId xmlns:a16="http://schemas.microsoft.com/office/drawing/2014/main" id="{CDE04029-26F1-7EE2-9725-5D6D5BA070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4244148" y="3325685"/>
            <a:ext cx="169813" cy="196483"/>
          </a:xfrm>
          <a:custGeom>
            <a:avLst/>
            <a:gdLst>
              <a:gd name="connsiteX0" fmla="*/ 4056201 w 4264612"/>
              <a:gd name="connsiteY0" fmla="*/ 2739591 h 4761875"/>
              <a:gd name="connsiteX1" fmla="*/ 619619 w 4264612"/>
              <a:gd name="connsiteY1" fmla="*/ 4706008 h 4761875"/>
              <a:gd name="connsiteX2" fmla="*/ 25906 w 4264612"/>
              <a:gd name="connsiteY2" fmla="*/ 4206784 h 4761875"/>
              <a:gd name="connsiteX3" fmla="*/ 685837 w 4264612"/>
              <a:gd name="connsiteY3" fmla="*/ 2380994 h 4761875"/>
              <a:gd name="connsiteX4" fmla="*/ 25906 w 4264612"/>
              <a:gd name="connsiteY4" fmla="*/ 555184 h 4761875"/>
              <a:gd name="connsiteX5" fmla="*/ 619619 w 4264612"/>
              <a:gd name="connsiteY5" fmla="*/ 55941 h 4761875"/>
              <a:gd name="connsiteX6" fmla="*/ 4056201 w 4264612"/>
              <a:gd name="connsiteY6" fmla="*/ 2022358 h 4761875"/>
              <a:gd name="connsiteX7" fmla="*/ 4056201 w 4264612"/>
              <a:gd name="connsiteY7" fmla="*/ 2739591 h 47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4612" h="4761875">
                <a:moveTo>
                  <a:pt x="4056201" y="2739591"/>
                </a:moveTo>
                <a:lnTo>
                  <a:pt x="619619" y="4706008"/>
                </a:lnTo>
                <a:cubicBezTo>
                  <a:pt x="286301" y="4896470"/>
                  <a:pt x="-105043" y="4567629"/>
                  <a:pt x="25906" y="4206784"/>
                </a:cubicBezTo>
                <a:lnTo>
                  <a:pt x="685837" y="2380994"/>
                </a:lnTo>
                <a:lnTo>
                  <a:pt x="25906" y="555184"/>
                </a:lnTo>
                <a:cubicBezTo>
                  <a:pt x="-105043" y="193577"/>
                  <a:pt x="286301" y="-134521"/>
                  <a:pt x="619619" y="55941"/>
                </a:cubicBezTo>
                <a:lnTo>
                  <a:pt x="4056201" y="2022358"/>
                </a:lnTo>
                <a:cubicBezTo>
                  <a:pt x="4334445" y="2180835"/>
                  <a:pt x="4333721" y="2581114"/>
                  <a:pt x="4056201" y="2739591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48" name="Graphic 115" descr="Arrow pointing to">
            <a:extLst>
              <a:ext uri="{FF2B5EF4-FFF2-40B4-BE49-F238E27FC236}">
                <a16:creationId xmlns:a16="http://schemas.microsoft.com/office/drawing/2014/main" id="{93D02229-106A-96D3-E2D4-18556B74555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6012045" y="3325685"/>
            <a:ext cx="169813" cy="196483"/>
          </a:xfrm>
          <a:custGeom>
            <a:avLst/>
            <a:gdLst>
              <a:gd name="connsiteX0" fmla="*/ 4056201 w 4264612"/>
              <a:gd name="connsiteY0" fmla="*/ 2739591 h 4761875"/>
              <a:gd name="connsiteX1" fmla="*/ 619619 w 4264612"/>
              <a:gd name="connsiteY1" fmla="*/ 4706008 h 4761875"/>
              <a:gd name="connsiteX2" fmla="*/ 25906 w 4264612"/>
              <a:gd name="connsiteY2" fmla="*/ 4206784 h 4761875"/>
              <a:gd name="connsiteX3" fmla="*/ 685837 w 4264612"/>
              <a:gd name="connsiteY3" fmla="*/ 2380994 h 4761875"/>
              <a:gd name="connsiteX4" fmla="*/ 25906 w 4264612"/>
              <a:gd name="connsiteY4" fmla="*/ 555184 h 4761875"/>
              <a:gd name="connsiteX5" fmla="*/ 619619 w 4264612"/>
              <a:gd name="connsiteY5" fmla="*/ 55941 h 4761875"/>
              <a:gd name="connsiteX6" fmla="*/ 4056201 w 4264612"/>
              <a:gd name="connsiteY6" fmla="*/ 2022358 h 4761875"/>
              <a:gd name="connsiteX7" fmla="*/ 4056201 w 4264612"/>
              <a:gd name="connsiteY7" fmla="*/ 2739591 h 47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4612" h="4761875">
                <a:moveTo>
                  <a:pt x="4056201" y="2739591"/>
                </a:moveTo>
                <a:lnTo>
                  <a:pt x="619619" y="4706008"/>
                </a:lnTo>
                <a:cubicBezTo>
                  <a:pt x="286301" y="4896470"/>
                  <a:pt x="-105043" y="4567629"/>
                  <a:pt x="25906" y="4206784"/>
                </a:cubicBezTo>
                <a:lnTo>
                  <a:pt x="685837" y="2380994"/>
                </a:lnTo>
                <a:lnTo>
                  <a:pt x="25906" y="555184"/>
                </a:lnTo>
                <a:cubicBezTo>
                  <a:pt x="-105043" y="193577"/>
                  <a:pt x="286301" y="-134521"/>
                  <a:pt x="619619" y="55941"/>
                </a:cubicBezTo>
                <a:lnTo>
                  <a:pt x="4056201" y="2022358"/>
                </a:lnTo>
                <a:cubicBezTo>
                  <a:pt x="4334445" y="2180835"/>
                  <a:pt x="4333721" y="2581114"/>
                  <a:pt x="4056201" y="2739591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49" name="Graphic 115" descr="Arrow pointing to">
            <a:extLst>
              <a:ext uri="{FF2B5EF4-FFF2-40B4-BE49-F238E27FC236}">
                <a16:creationId xmlns:a16="http://schemas.microsoft.com/office/drawing/2014/main" id="{4EB1EAFB-55D2-F422-56D8-5F6D99DF9E2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7779942" y="3325685"/>
            <a:ext cx="169813" cy="196483"/>
          </a:xfrm>
          <a:custGeom>
            <a:avLst/>
            <a:gdLst>
              <a:gd name="connsiteX0" fmla="*/ 4056201 w 4264612"/>
              <a:gd name="connsiteY0" fmla="*/ 2739591 h 4761875"/>
              <a:gd name="connsiteX1" fmla="*/ 619619 w 4264612"/>
              <a:gd name="connsiteY1" fmla="*/ 4706008 h 4761875"/>
              <a:gd name="connsiteX2" fmla="*/ 25906 w 4264612"/>
              <a:gd name="connsiteY2" fmla="*/ 4206784 h 4761875"/>
              <a:gd name="connsiteX3" fmla="*/ 685837 w 4264612"/>
              <a:gd name="connsiteY3" fmla="*/ 2380994 h 4761875"/>
              <a:gd name="connsiteX4" fmla="*/ 25906 w 4264612"/>
              <a:gd name="connsiteY4" fmla="*/ 555184 h 4761875"/>
              <a:gd name="connsiteX5" fmla="*/ 619619 w 4264612"/>
              <a:gd name="connsiteY5" fmla="*/ 55941 h 4761875"/>
              <a:gd name="connsiteX6" fmla="*/ 4056201 w 4264612"/>
              <a:gd name="connsiteY6" fmla="*/ 2022358 h 4761875"/>
              <a:gd name="connsiteX7" fmla="*/ 4056201 w 4264612"/>
              <a:gd name="connsiteY7" fmla="*/ 2739591 h 47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4612" h="4761875">
                <a:moveTo>
                  <a:pt x="4056201" y="2739591"/>
                </a:moveTo>
                <a:lnTo>
                  <a:pt x="619619" y="4706008"/>
                </a:lnTo>
                <a:cubicBezTo>
                  <a:pt x="286301" y="4896470"/>
                  <a:pt x="-105043" y="4567629"/>
                  <a:pt x="25906" y="4206784"/>
                </a:cubicBezTo>
                <a:lnTo>
                  <a:pt x="685837" y="2380994"/>
                </a:lnTo>
                <a:lnTo>
                  <a:pt x="25906" y="555184"/>
                </a:lnTo>
                <a:cubicBezTo>
                  <a:pt x="-105043" y="193577"/>
                  <a:pt x="286301" y="-134521"/>
                  <a:pt x="619619" y="55941"/>
                </a:cubicBezTo>
                <a:lnTo>
                  <a:pt x="4056201" y="2022358"/>
                </a:lnTo>
                <a:cubicBezTo>
                  <a:pt x="4334445" y="2180835"/>
                  <a:pt x="4333721" y="2581114"/>
                  <a:pt x="4056201" y="2739591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50" name="Graphic 115" descr="Arrow pointing to">
            <a:extLst>
              <a:ext uri="{FF2B5EF4-FFF2-40B4-BE49-F238E27FC236}">
                <a16:creationId xmlns:a16="http://schemas.microsoft.com/office/drawing/2014/main" id="{4C3B6E00-F15D-C15C-9F8C-402A21097B3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/>
          </p:cNvSpPr>
          <p:nvPr/>
        </p:nvSpPr>
        <p:spPr>
          <a:xfrm>
            <a:off x="9547839" y="3325685"/>
            <a:ext cx="169813" cy="196483"/>
          </a:xfrm>
          <a:custGeom>
            <a:avLst/>
            <a:gdLst>
              <a:gd name="connsiteX0" fmla="*/ 4056201 w 4264612"/>
              <a:gd name="connsiteY0" fmla="*/ 2739591 h 4761875"/>
              <a:gd name="connsiteX1" fmla="*/ 619619 w 4264612"/>
              <a:gd name="connsiteY1" fmla="*/ 4706008 h 4761875"/>
              <a:gd name="connsiteX2" fmla="*/ 25906 w 4264612"/>
              <a:gd name="connsiteY2" fmla="*/ 4206784 h 4761875"/>
              <a:gd name="connsiteX3" fmla="*/ 685837 w 4264612"/>
              <a:gd name="connsiteY3" fmla="*/ 2380994 h 4761875"/>
              <a:gd name="connsiteX4" fmla="*/ 25906 w 4264612"/>
              <a:gd name="connsiteY4" fmla="*/ 555184 h 4761875"/>
              <a:gd name="connsiteX5" fmla="*/ 619619 w 4264612"/>
              <a:gd name="connsiteY5" fmla="*/ 55941 h 4761875"/>
              <a:gd name="connsiteX6" fmla="*/ 4056201 w 4264612"/>
              <a:gd name="connsiteY6" fmla="*/ 2022358 h 4761875"/>
              <a:gd name="connsiteX7" fmla="*/ 4056201 w 4264612"/>
              <a:gd name="connsiteY7" fmla="*/ 2739591 h 476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4612" h="4761875">
                <a:moveTo>
                  <a:pt x="4056201" y="2739591"/>
                </a:moveTo>
                <a:lnTo>
                  <a:pt x="619619" y="4706008"/>
                </a:lnTo>
                <a:cubicBezTo>
                  <a:pt x="286301" y="4896470"/>
                  <a:pt x="-105043" y="4567629"/>
                  <a:pt x="25906" y="4206784"/>
                </a:cubicBezTo>
                <a:lnTo>
                  <a:pt x="685837" y="2380994"/>
                </a:lnTo>
                <a:lnTo>
                  <a:pt x="25906" y="555184"/>
                </a:lnTo>
                <a:cubicBezTo>
                  <a:pt x="-105043" y="193577"/>
                  <a:pt x="286301" y="-134521"/>
                  <a:pt x="619619" y="55941"/>
                </a:cubicBezTo>
                <a:lnTo>
                  <a:pt x="4056201" y="2022358"/>
                </a:lnTo>
                <a:cubicBezTo>
                  <a:pt x="4334445" y="2180835"/>
                  <a:pt x="4333721" y="2581114"/>
                  <a:pt x="4056201" y="2739591"/>
                </a:cubicBezTo>
                <a:close/>
              </a:path>
            </a:pathLst>
          </a:custGeom>
          <a:gradFill flip="none" rotWithShape="1">
            <a:gsLst>
              <a:gs pos="0">
                <a:srgbClr val="0078D4"/>
              </a:gs>
              <a:gs pos="100000">
                <a:srgbClr val="C53FCC"/>
              </a:gs>
            </a:gsLst>
            <a:lin ang="0" scaled="1"/>
            <a:tileRect/>
          </a:gradFill>
          <a:ln>
            <a:noFill/>
          </a:ln>
          <a:effectLst>
            <a:outerShdw blurRad="127000" dist="508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457200">
              <a:spcAft>
                <a:spcPts val="800"/>
              </a:spcAft>
            </a:pPr>
            <a:endParaRPr lang="en-US" sz="1400" i="1">
              <a:solidFill>
                <a:srgbClr val="FFFFFF"/>
              </a:solidFill>
              <a:latin typeface="Segoe Sans Display Semibold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982ABC9C-2382-90D2-7D35-B07E969F0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68103" y="5328888"/>
            <a:ext cx="5022630" cy="60254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9525">
            <a:noFill/>
            <a:prstDash val="solid"/>
            <a:headEnd type="none" w="lg" len="med"/>
            <a:tailEnd type="none" w="lg" len="med"/>
          </a:ln>
          <a:effectLst>
            <a:outerShdw blurRad="1143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latin typeface="Segoe Sans Display"/>
              <a:cs typeface="Segoe UI" pitchFamily="34" charset="0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3A600E9-CF26-7DD4-6494-F9174A6CA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6203174" y="5328888"/>
            <a:ext cx="5022630" cy="60254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  <a:alpha val="50000"/>
            </a:schemeClr>
          </a:solidFill>
          <a:ln w="9525">
            <a:noFill/>
            <a:prstDash val="solid"/>
            <a:headEnd type="none" w="lg" len="med"/>
            <a:tailEnd type="none" w="lg" len="med"/>
          </a:ln>
          <a:effectLst>
            <a:outerShdw blurRad="114300" algn="ctr" rotWithShape="0">
              <a:prstClr val="black">
                <a:alpha val="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rgbClr val="FFFFFF"/>
              </a:solidFill>
              <a:latin typeface="Segoe Sans Display"/>
              <a:cs typeface="Segoe UI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38AA6E6-3C12-AD5F-3290-2BD639FD57B3}"/>
              </a:ext>
            </a:extLst>
          </p:cNvPr>
          <p:cNvSpPr txBox="1">
            <a:spLocks/>
          </p:cNvSpPr>
          <p:nvPr/>
        </p:nvSpPr>
        <p:spPr>
          <a:xfrm>
            <a:off x="2250909" y="5507051"/>
            <a:ext cx="2457018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Traditional Transformation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A37E1CC-D3D9-1EA3-93E6-3C7187C84ADA}"/>
              </a:ext>
            </a:extLst>
          </p:cNvPr>
          <p:cNvGrpSpPr/>
          <p:nvPr/>
        </p:nvGrpSpPr>
        <p:grpSpPr>
          <a:xfrm>
            <a:off x="5899405" y="5427197"/>
            <a:ext cx="391730" cy="405928"/>
            <a:chOff x="5865928" y="5400907"/>
            <a:chExt cx="346754" cy="359322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0B75B0E1-A59A-7371-F121-5619511E4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928" y="5400907"/>
              <a:ext cx="346754" cy="359322"/>
            </a:xfrm>
            <a:prstGeom prst="ellipse">
              <a:avLst/>
            </a:prstGeom>
            <a:solidFill>
              <a:schemeClr val="bg1"/>
            </a:solidFill>
            <a:ln w="12700">
              <a:gradFill>
                <a:gsLst>
                  <a:gs pos="100000">
                    <a:srgbClr val="C03BC4"/>
                  </a:gs>
                  <a:gs pos="0">
                    <a:srgbClr val="0078D4"/>
                  </a:gs>
                </a:gsLst>
                <a:lin ang="0" scaled="0"/>
              </a:gradFill>
            </a:ln>
            <a:effectLst>
              <a:outerShdw blurRad="177800" dist="254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err="1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53" name="Graphic 115" descr="Arrow pointing to">
              <a:extLst>
                <a:ext uri="{FF2B5EF4-FFF2-40B4-BE49-F238E27FC236}">
                  <a16:creationId xmlns:a16="http://schemas.microsoft.com/office/drawing/2014/main" id="{2952D506-A8F6-2492-6F4F-3A90991F835B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>
              <a:spLocks/>
            </p:cNvSpPr>
            <p:nvPr/>
          </p:nvSpPr>
          <p:spPr>
            <a:xfrm>
              <a:off x="5982530" y="5493606"/>
              <a:ext cx="150316" cy="173924"/>
            </a:xfrm>
            <a:custGeom>
              <a:avLst/>
              <a:gdLst>
                <a:gd name="connsiteX0" fmla="*/ 4056201 w 4264612"/>
                <a:gd name="connsiteY0" fmla="*/ 2739591 h 4761875"/>
                <a:gd name="connsiteX1" fmla="*/ 619619 w 4264612"/>
                <a:gd name="connsiteY1" fmla="*/ 4706008 h 4761875"/>
                <a:gd name="connsiteX2" fmla="*/ 25906 w 4264612"/>
                <a:gd name="connsiteY2" fmla="*/ 4206784 h 4761875"/>
                <a:gd name="connsiteX3" fmla="*/ 685837 w 4264612"/>
                <a:gd name="connsiteY3" fmla="*/ 2380994 h 4761875"/>
                <a:gd name="connsiteX4" fmla="*/ 25906 w 4264612"/>
                <a:gd name="connsiteY4" fmla="*/ 555184 h 4761875"/>
                <a:gd name="connsiteX5" fmla="*/ 619619 w 4264612"/>
                <a:gd name="connsiteY5" fmla="*/ 55941 h 4761875"/>
                <a:gd name="connsiteX6" fmla="*/ 4056201 w 4264612"/>
                <a:gd name="connsiteY6" fmla="*/ 2022358 h 4761875"/>
                <a:gd name="connsiteX7" fmla="*/ 4056201 w 4264612"/>
                <a:gd name="connsiteY7" fmla="*/ 2739591 h 4761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4612" h="4761875">
                  <a:moveTo>
                    <a:pt x="4056201" y="2739591"/>
                  </a:moveTo>
                  <a:lnTo>
                    <a:pt x="619619" y="4706008"/>
                  </a:lnTo>
                  <a:cubicBezTo>
                    <a:pt x="286301" y="4896470"/>
                    <a:pt x="-105043" y="4567629"/>
                    <a:pt x="25906" y="4206784"/>
                  </a:cubicBezTo>
                  <a:lnTo>
                    <a:pt x="685837" y="2380994"/>
                  </a:lnTo>
                  <a:lnTo>
                    <a:pt x="25906" y="555184"/>
                  </a:lnTo>
                  <a:cubicBezTo>
                    <a:pt x="-105043" y="193577"/>
                    <a:pt x="286301" y="-134521"/>
                    <a:pt x="619619" y="55941"/>
                  </a:cubicBezTo>
                  <a:lnTo>
                    <a:pt x="4056201" y="2022358"/>
                  </a:lnTo>
                  <a:cubicBezTo>
                    <a:pt x="4334445" y="2180835"/>
                    <a:pt x="4333721" y="2581114"/>
                    <a:pt x="4056201" y="27395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78D4"/>
                </a:gs>
                <a:gs pos="100000">
                  <a:srgbClr val="C53FCC"/>
                </a:gs>
              </a:gsLst>
              <a:lin ang="0" scaled="1"/>
              <a:tileRect/>
            </a:gradFill>
            <a:ln>
              <a:noFill/>
            </a:ln>
            <a:effectLst>
              <a:outerShdw blurRad="127000" dist="50800" dir="5400000" algn="ctr" rotWithShape="0">
                <a:srgbClr val="000000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 defTabSz="457200">
                <a:spcAft>
                  <a:spcPts val="800"/>
                </a:spcAft>
              </a:pPr>
              <a:endParaRPr lang="en-US" sz="1400" i="1">
                <a:solidFill>
                  <a:srgbClr val="FFFFFF"/>
                </a:solidFill>
                <a:latin typeface="Segoe Sans Display Semibold"/>
              </a:endParaRPr>
            </a:p>
          </p:txBody>
        </p:sp>
      </p:grpSp>
      <p:sp>
        <p:nvSpPr>
          <p:cNvPr id="129" name="TextBox 128">
            <a:extLst>
              <a:ext uri="{FF2B5EF4-FFF2-40B4-BE49-F238E27FC236}">
                <a16:creationId xmlns:a16="http://schemas.microsoft.com/office/drawing/2014/main" id="{31920741-A9B7-C8E1-EF03-D308DCBCF9C4}"/>
              </a:ext>
            </a:extLst>
          </p:cNvPr>
          <p:cNvSpPr txBox="1">
            <a:spLocks/>
          </p:cNvSpPr>
          <p:nvPr/>
        </p:nvSpPr>
        <p:spPr>
          <a:xfrm>
            <a:off x="7775931" y="5507051"/>
            <a:ext cx="1877117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32472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Segoe UI" pitchFamily="34" charset="0"/>
              </a:rPr>
              <a:t>Acceleration with AI</a:t>
            </a:r>
          </a:p>
        </p:txBody>
      </p:sp>
    </p:spTree>
    <p:extLst>
      <p:ext uri="{BB962C8B-B14F-4D97-AF65-F5344CB8AC3E}">
        <p14:creationId xmlns:p14="http://schemas.microsoft.com/office/powerpoint/2010/main" val="21699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03472 L 4.79167E-6 -7.40741E-7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3472 L -2.08333E-6 -7.40741E-7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5" grpId="0" animBg="1"/>
      <p:bldP spid="4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7A6172-CB77-AC1C-EC16-38E770E78E31}"/>
              </a:ext>
            </a:extLst>
          </p:cNvPr>
          <p:cNvSpPr txBox="1">
            <a:spLocks/>
          </p:cNvSpPr>
          <p:nvPr/>
        </p:nvSpPr>
        <p:spPr>
          <a:xfrm>
            <a:off x="368593" y="484585"/>
            <a:ext cx="11050362" cy="498598"/>
          </a:xfrm>
          <a:prstGeom prst="rect">
            <a:avLst/>
          </a:prstGeom>
        </p:spPr>
        <p:txBody>
          <a:bodyPr/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r>
              <a:rPr lang="en-US" dirty="0"/>
              <a:t>Microsoft HR Transformation – using Copilot &amp; AI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668A085-5396-DF98-2F67-DBD9FDA33F32}"/>
              </a:ext>
            </a:extLst>
          </p:cNvPr>
          <p:cNvCxnSpPr>
            <a:cxnSpLocks/>
          </p:cNvCxnSpPr>
          <p:nvPr/>
        </p:nvCxnSpPr>
        <p:spPr>
          <a:xfrm>
            <a:off x="1083244" y="3867407"/>
            <a:ext cx="10444579" cy="0"/>
          </a:xfrm>
          <a:prstGeom prst="straightConnector1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  <a:headEnd type="none"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6249DFA-E96A-D5A4-85CB-F69B32F274E5}"/>
              </a:ext>
            </a:extLst>
          </p:cNvPr>
          <p:cNvSpPr txBox="1"/>
          <p:nvPr/>
        </p:nvSpPr>
        <p:spPr>
          <a:xfrm>
            <a:off x="353054" y="3313187"/>
            <a:ext cx="77235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Jan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0109D4-4FAF-17FE-BF86-66E478E0B707}"/>
              </a:ext>
            </a:extLst>
          </p:cNvPr>
          <p:cNvCxnSpPr>
            <a:cxnSpLocks/>
            <a:stCxn id="15" idx="4"/>
          </p:cNvCxnSpPr>
          <p:nvPr/>
        </p:nvCxnSpPr>
        <p:spPr>
          <a:xfrm flipH="1" flipV="1">
            <a:off x="1083244" y="2695956"/>
            <a:ext cx="10354" cy="1179791"/>
          </a:xfrm>
          <a:prstGeom prst="line">
            <a:avLst/>
          </a:prstGeom>
          <a:ln>
            <a:headEnd type="none" w="lg" len="med"/>
            <a:tailEnd type="none" w="lg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3FEEC301-6A53-789D-7708-F5D203C3D67B}"/>
              </a:ext>
            </a:extLst>
          </p:cNvPr>
          <p:cNvSpPr/>
          <p:nvPr/>
        </p:nvSpPr>
        <p:spPr bwMode="auto">
          <a:xfrm>
            <a:off x="1015918" y="3759749"/>
            <a:ext cx="155359" cy="115998"/>
          </a:xfrm>
          <a:prstGeom prst="flowChartConnector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SE" sz="2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66935E1-05F4-A2C3-BD5F-33CAA28EF396}"/>
              </a:ext>
            </a:extLst>
          </p:cNvPr>
          <p:cNvSpPr/>
          <p:nvPr/>
        </p:nvSpPr>
        <p:spPr bwMode="auto">
          <a:xfrm>
            <a:off x="3768732" y="3786037"/>
            <a:ext cx="155359" cy="115998"/>
          </a:xfrm>
          <a:prstGeom prst="flowChartConnector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SE" sz="2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1B68EA-4764-6AF9-325F-11C413C9FADB}"/>
              </a:ext>
            </a:extLst>
          </p:cNvPr>
          <p:cNvSpPr txBox="1"/>
          <p:nvPr/>
        </p:nvSpPr>
        <p:spPr>
          <a:xfrm>
            <a:off x="520993" y="1602329"/>
            <a:ext cx="2885238" cy="1061829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600" b="1" dirty="0">
              <a:solidFill>
                <a:srgbClr val="E9F2F8"/>
              </a:solidFill>
            </a:endParaRPr>
          </a:p>
          <a:p>
            <a:r>
              <a:rPr lang="en-US" sz="1200" b="1" dirty="0">
                <a:solidFill>
                  <a:srgbClr val="E9F2F8"/>
                </a:solidFill>
              </a:rPr>
              <a:t>Pilot Program</a:t>
            </a:r>
          </a:p>
          <a:p>
            <a:endParaRPr lang="en-US" sz="700" dirty="0">
              <a:solidFill>
                <a:srgbClr val="E9F2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9F2F8"/>
                </a:solidFill>
              </a:rPr>
              <a:t>Initial rollout to HR Shared Services, Learning &amp; Recruiting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9F2F8"/>
                </a:solidFill>
              </a:rPr>
              <a:t>Focus on automation &amp; data insights</a:t>
            </a:r>
          </a:p>
          <a:p>
            <a:endParaRPr lang="en-US" sz="6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6F07F2-7946-B77C-A32D-96626DDB390A}"/>
              </a:ext>
            </a:extLst>
          </p:cNvPr>
          <p:cNvCxnSpPr>
            <a:cxnSpLocks/>
          </p:cNvCxnSpPr>
          <p:nvPr/>
        </p:nvCxnSpPr>
        <p:spPr>
          <a:xfrm flipV="1">
            <a:off x="3837534" y="3875747"/>
            <a:ext cx="0" cy="348244"/>
          </a:xfrm>
          <a:prstGeom prst="line">
            <a:avLst/>
          </a:prstGeom>
          <a:ln>
            <a:headEnd type="none" w="lg" len="med"/>
            <a:tailEnd type="none" w="lg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EA3E92E-84E0-30F3-6A01-0434D01B3DC4}"/>
              </a:ext>
            </a:extLst>
          </p:cNvPr>
          <p:cNvSpPr txBox="1"/>
          <p:nvPr/>
        </p:nvSpPr>
        <p:spPr>
          <a:xfrm>
            <a:off x="3420296" y="4223991"/>
            <a:ext cx="2885238" cy="846386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600" b="1" dirty="0">
              <a:solidFill>
                <a:srgbClr val="E9F2F8"/>
              </a:solidFill>
            </a:endParaRPr>
          </a:p>
          <a:p>
            <a:r>
              <a:rPr lang="en-US" sz="1200" b="1" dirty="0">
                <a:solidFill>
                  <a:srgbClr val="E9F2F8"/>
                </a:solidFill>
              </a:rPr>
              <a:t>Expansion to Strategic Roles</a:t>
            </a:r>
          </a:p>
          <a:p>
            <a:endParaRPr lang="en-US" sz="700" dirty="0">
              <a:solidFill>
                <a:srgbClr val="E9F2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9F2F8"/>
                </a:solidFill>
              </a:rPr>
              <a:t>Adoption in Compensation and HR Business Partner functions.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E9F2F8"/>
              </a:solidFill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14A725B-DA6F-8F28-58FE-D20CC793F453}"/>
              </a:ext>
            </a:extLst>
          </p:cNvPr>
          <p:cNvCxnSpPr>
            <a:cxnSpLocks/>
          </p:cNvCxnSpPr>
          <p:nvPr/>
        </p:nvCxnSpPr>
        <p:spPr>
          <a:xfrm flipH="1" flipV="1">
            <a:off x="6575364" y="3346855"/>
            <a:ext cx="1" cy="398497"/>
          </a:xfrm>
          <a:prstGeom prst="line">
            <a:avLst/>
          </a:prstGeom>
          <a:ln>
            <a:headEnd type="none" w="lg" len="med"/>
            <a:tailEnd type="none" w="lg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036BB5AE-AA5B-BE1A-4349-7EA853BC2A79}"/>
              </a:ext>
            </a:extLst>
          </p:cNvPr>
          <p:cNvSpPr/>
          <p:nvPr/>
        </p:nvSpPr>
        <p:spPr bwMode="auto">
          <a:xfrm>
            <a:off x="6551503" y="3805630"/>
            <a:ext cx="47722" cy="115998"/>
          </a:xfrm>
          <a:prstGeom prst="flowChartConnector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SE" sz="2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AC0BF38-38CF-0517-0DA5-F12B94A27E59}"/>
              </a:ext>
            </a:extLst>
          </p:cNvPr>
          <p:cNvSpPr txBox="1"/>
          <p:nvPr/>
        </p:nvSpPr>
        <p:spPr>
          <a:xfrm>
            <a:off x="5174374" y="2109927"/>
            <a:ext cx="2885238" cy="477054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200" b="1" dirty="0">
              <a:solidFill>
                <a:srgbClr val="E9F2F8"/>
              </a:solidFill>
            </a:endParaRPr>
          </a:p>
          <a:p>
            <a:endParaRPr lang="en-US" sz="200" dirty="0">
              <a:solidFill>
                <a:srgbClr val="E9F2F8"/>
              </a:solidFill>
            </a:endParaRPr>
          </a:p>
          <a:p>
            <a:pPr lvl="0"/>
            <a:r>
              <a:rPr lang="en-SE" sz="1200" b="1" dirty="0">
                <a:solidFill>
                  <a:srgbClr val="E9F2F8"/>
                </a:solidFill>
              </a:rPr>
              <a:t>AskHR Virtual Agent:</a:t>
            </a:r>
            <a:r>
              <a:rPr lang="en-SE" sz="1200" dirty="0">
                <a:solidFill>
                  <a:srgbClr val="E9F2F8"/>
                </a:solidFill>
              </a:rPr>
              <a:t> Self-service HR inquiries.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E9F2F8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DCC730-39AE-5A3B-BB70-0507600BB329}"/>
              </a:ext>
            </a:extLst>
          </p:cNvPr>
          <p:cNvSpPr txBox="1"/>
          <p:nvPr/>
        </p:nvSpPr>
        <p:spPr>
          <a:xfrm>
            <a:off x="5174374" y="2695956"/>
            <a:ext cx="2885238" cy="646331"/>
          </a:xfrm>
          <a:prstGeom prst="rect">
            <a:avLst/>
          </a:prstGeom>
          <a:noFill/>
          <a:ln>
            <a:solidFill>
              <a:srgbClr val="94D8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200" b="1" dirty="0">
              <a:solidFill>
                <a:srgbClr val="E9F2F8"/>
              </a:solidFill>
            </a:endParaRPr>
          </a:p>
          <a:p>
            <a:endParaRPr lang="en-US" sz="200" dirty="0">
              <a:solidFill>
                <a:srgbClr val="E9F2F8"/>
              </a:solidFill>
            </a:endParaRPr>
          </a:p>
          <a:p>
            <a:pPr lvl="0"/>
            <a:r>
              <a:rPr lang="en-SE" sz="1200" b="1" dirty="0">
                <a:solidFill>
                  <a:srgbClr val="E9F2F8"/>
                </a:solidFill>
              </a:rPr>
              <a:t>HR </a:t>
            </a:r>
            <a:r>
              <a:rPr lang="en-US" sz="1200" b="1" dirty="0">
                <a:solidFill>
                  <a:srgbClr val="E9F2F8"/>
                </a:solidFill>
              </a:rPr>
              <a:t>Data Analytics Acceleration</a:t>
            </a:r>
            <a:r>
              <a:rPr lang="en-SE" sz="1200" b="1" dirty="0">
                <a:solidFill>
                  <a:srgbClr val="E9F2F8"/>
                </a:solidFill>
              </a:rPr>
              <a:t>:</a:t>
            </a:r>
            <a:r>
              <a:rPr lang="en-SE" sz="1200" dirty="0">
                <a:solidFill>
                  <a:srgbClr val="E9F2F8"/>
                </a:solidFill>
              </a:rPr>
              <a:t> </a:t>
            </a:r>
            <a:r>
              <a:rPr lang="en-US" sz="1200" dirty="0">
                <a:solidFill>
                  <a:srgbClr val="E9F2F8"/>
                </a:solidFill>
              </a:rPr>
              <a:t>AI-driven data synthesis for headcount and recruiting</a:t>
            </a:r>
            <a:endParaRPr lang="en-SE" sz="1200" dirty="0">
              <a:solidFill>
                <a:srgbClr val="E9F2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E9F2F8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B8B10B-845D-12C6-4E36-265CA8D8EF6A}"/>
              </a:ext>
            </a:extLst>
          </p:cNvPr>
          <p:cNvSpPr txBox="1"/>
          <p:nvPr/>
        </p:nvSpPr>
        <p:spPr>
          <a:xfrm>
            <a:off x="8263803" y="2134384"/>
            <a:ext cx="2885238" cy="461665"/>
          </a:xfrm>
          <a:prstGeom prst="rect">
            <a:avLst/>
          </a:prstGeom>
          <a:noFill/>
          <a:ln>
            <a:solidFill>
              <a:srgbClr val="94D8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200" b="1" dirty="0">
              <a:solidFill>
                <a:srgbClr val="E9F2F8"/>
              </a:solidFill>
            </a:endParaRPr>
          </a:p>
          <a:p>
            <a:endParaRPr lang="en-US" sz="200" dirty="0">
              <a:solidFill>
                <a:srgbClr val="E9F2F8"/>
              </a:solidFill>
            </a:endParaRPr>
          </a:p>
          <a:p>
            <a:pPr lvl="0"/>
            <a:r>
              <a:rPr lang="en-US" sz="1200" b="1" dirty="0">
                <a:solidFill>
                  <a:srgbClr val="E9F2F8"/>
                </a:solidFill>
              </a:rPr>
              <a:t>HR Operational Efficiency</a:t>
            </a:r>
            <a:r>
              <a:rPr lang="en-SE" sz="1200" b="1" dirty="0">
                <a:solidFill>
                  <a:srgbClr val="E9F2F8"/>
                </a:solidFill>
              </a:rPr>
              <a:t>:</a:t>
            </a:r>
            <a:r>
              <a:rPr lang="en-SE" sz="1200" dirty="0">
                <a:solidFill>
                  <a:srgbClr val="E9F2F8"/>
                </a:solidFill>
              </a:rPr>
              <a:t> </a:t>
            </a:r>
            <a:r>
              <a:rPr lang="en-US" sz="1200" dirty="0">
                <a:solidFill>
                  <a:srgbClr val="E9F2F8"/>
                </a:solidFill>
              </a:rPr>
              <a:t> Citizen-developed automation apps</a:t>
            </a:r>
            <a:endParaRPr lang="en-SE" sz="1200" dirty="0">
              <a:solidFill>
                <a:srgbClr val="E9F2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E9F2F8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70E06C-1715-8FC6-4093-47045DFF68E1}"/>
              </a:ext>
            </a:extLst>
          </p:cNvPr>
          <p:cNvSpPr txBox="1"/>
          <p:nvPr/>
        </p:nvSpPr>
        <p:spPr>
          <a:xfrm>
            <a:off x="8263803" y="2710205"/>
            <a:ext cx="2885238" cy="430887"/>
          </a:xfrm>
          <a:prstGeom prst="rect">
            <a:avLst/>
          </a:prstGeom>
          <a:noFill/>
          <a:ln>
            <a:solidFill>
              <a:srgbClr val="94D8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200" b="1" dirty="0">
              <a:solidFill>
                <a:srgbClr val="E9F2F8"/>
              </a:solidFill>
            </a:endParaRPr>
          </a:p>
          <a:p>
            <a:endParaRPr lang="en-US" sz="200" dirty="0">
              <a:solidFill>
                <a:srgbClr val="E9F2F8"/>
              </a:solidFill>
            </a:endParaRPr>
          </a:p>
          <a:p>
            <a:pPr lvl="0"/>
            <a:r>
              <a:rPr lang="en-US" sz="1200" b="1" dirty="0">
                <a:solidFill>
                  <a:srgbClr val="E9F2F8"/>
                </a:solidFill>
              </a:rPr>
              <a:t>Enhanced Candidate Engagement</a:t>
            </a:r>
            <a:r>
              <a:rPr lang="en-SE" sz="1200" b="1" dirty="0">
                <a:solidFill>
                  <a:srgbClr val="E9F2F8"/>
                </a:solidFill>
              </a:rPr>
              <a:t>:</a:t>
            </a:r>
            <a:r>
              <a:rPr lang="en-SE" sz="1200" dirty="0">
                <a:solidFill>
                  <a:srgbClr val="E9F2F8"/>
                </a:solidFill>
              </a:rPr>
              <a:t> </a:t>
            </a:r>
            <a:r>
              <a:rPr lang="en-US" sz="1200" dirty="0">
                <a:solidFill>
                  <a:srgbClr val="E9F2F8"/>
                </a:solidFill>
              </a:rPr>
              <a:t>AI-assisted communications and sourcing</a:t>
            </a:r>
            <a:endParaRPr lang="en-US" sz="200" dirty="0">
              <a:solidFill>
                <a:srgbClr val="E9F2F8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9DDCA04-A86D-BC91-0224-14F6F2FEBAC0}"/>
              </a:ext>
            </a:extLst>
          </p:cNvPr>
          <p:cNvSpPr txBox="1"/>
          <p:nvPr/>
        </p:nvSpPr>
        <p:spPr>
          <a:xfrm>
            <a:off x="7010462" y="1584807"/>
            <a:ext cx="1953192" cy="276999"/>
          </a:xfrm>
          <a:prstGeom prst="rect">
            <a:avLst/>
          </a:prstGeom>
          <a:solidFill>
            <a:srgbClr val="B9DCD2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200" b="1" dirty="0"/>
          </a:p>
          <a:p>
            <a:endParaRPr lang="en-US" sz="200" dirty="0"/>
          </a:p>
          <a:p>
            <a:pPr lvl="0"/>
            <a:r>
              <a:rPr lang="en-US" sz="1200" b="1" dirty="0"/>
              <a:t>   Key Solutions Deployed</a:t>
            </a:r>
            <a:endParaRPr lang="en-S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491D472-E94C-7082-DE05-960B6CB9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0" y="4150262"/>
            <a:ext cx="2305858" cy="236895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B0B159-52FB-D96C-E270-191FDEB8D17D}"/>
              </a:ext>
            </a:extLst>
          </p:cNvPr>
          <p:cNvSpPr txBox="1"/>
          <p:nvPr/>
        </p:nvSpPr>
        <p:spPr>
          <a:xfrm>
            <a:off x="8220139" y="3289177"/>
            <a:ext cx="2885238" cy="461665"/>
          </a:xfrm>
          <a:prstGeom prst="rect">
            <a:avLst/>
          </a:prstGeom>
          <a:noFill/>
          <a:ln>
            <a:solidFill>
              <a:srgbClr val="94D8FE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 lang="en-US" sz="200" b="1" dirty="0">
              <a:solidFill>
                <a:srgbClr val="E9F2F8"/>
              </a:solidFill>
            </a:endParaRPr>
          </a:p>
          <a:p>
            <a:endParaRPr lang="en-US" sz="200" dirty="0">
              <a:solidFill>
                <a:srgbClr val="E9F2F8"/>
              </a:solidFill>
            </a:endParaRPr>
          </a:p>
          <a:p>
            <a:pPr lvl="0"/>
            <a:r>
              <a:rPr lang="en-US" sz="1200" b="1" dirty="0">
                <a:solidFill>
                  <a:srgbClr val="E9F2F8"/>
                </a:solidFill>
              </a:rPr>
              <a:t>HR Assisted Support</a:t>
            </a:r>
            <a:r>
              <a:rPr lang="en-SE" sz="1200" b="1" dirty="0">
                <a:solidFill>
                  <a:srgbClr val="E9F2F8"/>
                </a:solidFill>
              </a:rPr>
              <a:t>:</a:t>
            </a:r>
            <a:r>
              <a:rPr lang="en-SE" sz="1200" dirty="0">
                <a:solidFill>
                  <a:srgbClr val="E9F2F8"/>
                </a:solidFill>
              </a:rPr>
              <a:t> </a:t>
            </a:r>
            <a:r>
              <a:rPr lang="en-US" sz="1200" dirty="0">
                <a:solidFill>
                  <a:srgbClr val="E9F2F8"/>
                </a:solidFill>
              </a:rPr>
              <a:t> Copilot-generated summaries for faster resolution</a:t>
            </a:r>
            <a:endParaRPr lang="en-SE" sz="1200" dirty="0">
              <a:solidFill>
                <a:srgbClr val="E9F2F8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rgbClr val="E9F2F8"/>
              </a:solidFill>
            </a:endParaRPr>
          </a:p>
        </p:txBody>
      </p:sp>
      <p:sp>
        <p:nvSpPr>
          <p:cNvPr id="42" name="Flowchart: Connector 41">
            <a:extLst>
              <a:ext uri="{FF2B5EF4-FFF2-40B4-BE49-F238E27FC236}">
                <a16:creationId xmlns:a16="http://schemas.microsoft.com/office/drawing/2014/main" id="{E92024AF-6D74-A3E8-A397-CA7E77C67427}"/>
              </a:ext>
            </a:extLst>
          </p:cNvPr>
          <p:cNvSpPr/>
          <p:nvPr/>
        </p:nvSpPr>
        <p:spPr bwMode="auto">
          <a:xfrm>
            <a:off x="6512668" y="3794915"/>
            <a:ext cx="155359" cy="115998"/>
          </a:xfrm>
          <a:prstGeom prst="flowChartConnector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SE" sz="2000" dirty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80AB4A-C9DE-E64D-D839-111DF41D2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958" y="4150262"/>
            <a:ext cx="4586865" cy="22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9451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11E3F-BA87-ACB5-FB20-D11F2A8FE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B3E68-C526-4CF1-3A5E-6174ED1F8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03" y="1302166"/>
            <a:ext cx="4179404" cy="646331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r>
              <a:rPr lang="en-US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Demo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283771E-7BB6-322F-254D-06A1330D60B3}"/>
              </a:ext>
            </a:extLst>
          </p:cNvPr>
          <p:cNvSpPr txBox="1">
            <a:spLocks/>
          </p:cNvSpPr>
          <p:nvPr/>
        </p:nvSpPr>
        <p:spPr>
          <a:xfrm>
            <a:off x="1541633" y="2644170"/>
            <a:ext cx="5841949" cy="156966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tIns="45720" rIns="0" bIns="4572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0" i="0" u="none" strike="noStrike" kern="1200" cap="none" spc="0" normalizeH="0" baseline="0" dirty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571500" indent="-571500">
              <a:buFont typeface="Arial"/>
              <a:buChar char="•"/>
            </a:pPr>
            <a:r>
              <a:rPr lang="en-US" sz="3200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Recruitment</a:t>
            </a:r>
            <a:endParaRPr lang="en-US" sz="3200" dirty="0">
              <a:gradFill flip="none">
                <a:gsLst>
                  <a:gs pos="0">
                    <a:srgbClr val="94D8FE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Workforce Planning</a:t>
            </a:r>
            <a:endParaRPr lang="en-US" sz="3200" dirty="0">
              <a:gradFill flip="none">
                <a:gsLst>
                  <a:gs pos="0">
                    <a:srgbClr val="94D8FE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</a:endParaRPr>
          </a:p>
          <a:p>
            <a:pPr marL="571500" indent="-571500">
              <a:buFont typeface="Arial"/>
              <a:buChar char="•"/>
            </a:pPr>
            <a:r>
              <a:rPr lang="en-US" sz="3200" dirty="0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Performance Insights</a:t>
            </a:r>
            <a:endParaRPr lang="en-US" sz="3200" dirty="0">
              <a:gradFill flip="none">
                <a:gsLst>
                  <a:gs pos="0">
                    <a:srgbClr val="94D8FE"/>
                  </a:gs>
                  <a:gs pos="100000">
                    <a:srgbClr val="FFFFFF"/>
                  </a:gs>
                </a:gsLst>
                <a:lin ang="162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0198369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204B59-0112-DD6F-5E1D-F782D7E60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435503"/>
            <a:ext cx="11018520" cy="5182957"/>
          </a:xfrm>
        </p:spPr>
        <p:txBody>
          <a:bodyPr/>
          <a:lstStyle/>
          <a:p>
            <a:r>
              <a:rPr lang="en-US" sz="2000" b="1" dirty="0"/>
              <a:t>1) Recruitment</a:t>
            </a:r>
          </a:p>
          <a:p>
            <a:pPr lvl="2"/>
            <a:r>
              <a:rPr lang="en-US" sz="1800" b="1" dirty="0"/>
              <a:t>Time-to-Hire</a:t>
            </a:r>
            <a:r>
              <a:rPr lang="en-US" sz="1800" dirty="0"/>
              <a:t> (reduced through faster job description creation and candidate ranking)</a:t>
            </a:r>
          </a:p>
          <a:p>
            <a:pPr lvl="2"/>
            <a:r>
              <a:rPr lang="en-US" sz="1800" b="1" dirty="0"/>
              <a:t>Quality of Hire</a:t>
            </a:r>
            <a:r>
              <a:rPr lang="en-US" sz="1800" dirty="0"/>
              <a:t> (better shortlist based on skills and readiness)</a:t>
            </a:r>
          </a:p>
          <a:p>
            <a:pPr lvl="2"/>
            <a:r>
              <a:rPr lang="en-US" sz="1800" b="1" dirty="0"/>
              <a:t>Candidate Experience Score</a:t>
            </a:r>
            <a:r>
              <a:rPr lang="en-US" sz="1800" dirty="0"/>
              <a:t> (clear communication and structured interview plans)</a:t>
            </a:r>
          </a:p>
          <a:p>
            <a:pPr lvl="1"/>
            <a:endParaRPr lang="en-US" sz="1600" dirty="0"/>
          </a:p>
          <a:p>
            <a:r>
              <a:rPr lang="en-US" sz="2000" b="1" dirty="0"/>
              <a:t>2) Workforce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Attrition Rate</a:t>
            </a:r>
            <a:r>
              <a:rPr lang="en-US" sz="1800" dirty="0"/>
              <a:t> (proactive hiring reduces understaffing stress)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Headcount Accuracy</a:t>
            </a:r>
            <a:r>
              <a:rPr lang="en-US" sz="1800" dirty="0"/>
              <a:t> (forecasting prevents over/under-hiring)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b="1" dirty="0"/>
              <a:t>Critical Skill Coverage</a:t>
            </a:r>
            <a:r>
              <a:rPr lang="en-US" sz="1800" dirty="0"/>
              <a:t> (closing gaps before they impact service levels)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2000" b="1" dirty="0"/>
              <a:t>3) Performance Insights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1" dirty="0"/>
              <a:t>Employee Engagement Index</a:t>
            </a:r>
            <a:r>
              <a:rPr lang="en-US" sz="1800" dirty="0"/>
              <a:t> (personalized growth plans boost morale)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1" dirty="0"/>
              <a:t>Productivity per FTE</a:t>
            </a:r>
            <a:r>
              <a:rPr lang="en-US" sz="1800" dirty="0"/>
              <a:t> (targeted development actions improve output)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800" b="1" dirty="0"/>
              <a:t>Retention of High Potentials</a:t>
            </a:r>
            <a:r>
              <a:rPr lang="en-US" sz="1800" dirty="0"/>
              <a:t> (mentoring and stretch assignments reduce churn)</a:t>
            </a:r>
          </a:p>
          <a:p>
            <a:endParaRPr lang="en-S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A60DDE9-81CD-D5CF-A3D4-6889D1AD1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KPIs Impacted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95876735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1B69-50F6-FBB6-2160-0B05167E3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200329"/>
          </a:xfrm>
        </p:spPr>
        <p:txBody>
          <a:bodyPr wrap="square" lIns="0" tIns="45720" rIns="0" bIns="45720" anchor="t">
            <a:spAutoFit/>
          </a:bodyPr>
          <a:lstStyle/>
          <a:p>
            <a:r>
              <a:rPr lang="en-US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</a:rPr>
              <a:t>Q&amp;A and Discussion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9199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48F664-134E-0DEB-9C15-8B16286ED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D1F1-E0CC-2388-09BD-D8F44331E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200329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r>
              <a:rPr lang="en-US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Key Takeaways &amp; Next Steps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014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401D70F-A100-0CE8-32B3-5C87C06E4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435" y="1703951"/>
            <a:ext cx="11018520" cy="424731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Inside Microsoft: Being Customer Zero in an AI-powered world</a:t>
            </a:r>
            <a:br>
              <a:rPr lang="en-US" sz="2000" dirty="0"/>
            </a:br>
            <a:r>
              <a:rPr lang="en-US" sz="2000" dirty="0"/>
              <a:t>Explains how Microsoft acted as Customer Zero for Copilot and shares lessons learned for enterprise adoption.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Read the article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Copilot Success Kit</a:t>
            </a:r>
            <a:br>
              <a:rPr lang="en-US" sz="2000" dirty="0"/>
            </a:br>
            <a:r>
              <a:rPr lang="en-US" sz="2000" dirty="0"/>
              <a:t>Comprehensive adoption framework, readiness guides, and templates for customer enablement.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Download the kit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Copilot Scenario Library – Human Resources</a:t>
            </a:r>
            <a:br>
              <a:rPr lang="en-US" sz="2000" dirty="0"/>
            </a:br>
            <a:r>
              <a:rPr lang="en-US" sz="2000" dirty="0"/>
              <a:t>Downloadable guides for recruiting, onboarding, and employee self-service use cases.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Explore HR scenarios</a:t>
            </a:r>
            <a:endParaRPr lang="en-SE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ED25E9-575B-A142-4817-36A187640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</a:t>
            </a:r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99217533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5">
            <a:extLst>
              <a:ext uri="{FF2B5EF4-FFF2-40B4-BE49-F238E27FC236}">
                <a16:creationId xmlns:a16="http://schemas.microsoft.com/office/drawing/2014/main" id="{55B5BA60-801B-F079-D5B8-89E1D57E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199" y="2162063"/>
            <a:ext cx="595727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480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62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Hello and welcome to Customer Hub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369C780-CE23-DD9B-9C4E-9F4DA6A54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1040" y="713232"/>
            <a:ext cx="1337566" cy="705394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F685FF55-3699-4907-8BBB-A373D9C1CED7}"/>
              </a:ext>
            </a:extLst>
          </p:cNvPr>
          <p:cNvSpPr txBox="1">
            <a:spLocks/>
          </p:cNvSpPr>
          <p:nvPr/>
        </p:nvSpPr>
        <p:spPr>
          <a:xfrm>
            <a:off x="584200" y="4834378"/>
            <a:ext cx="6858000" cy="276999"/>
          </a:xfrm>
          <a:prstGeom prst="rect">
            <a:avLst/>
          </a:prstGeom>
        </p:spPr>
        <p:txBody>
          <a:bodyPr lIns="0" rIns="0"/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Tx/>
              <a:buNone/>
              <a:tabLst/>
              <a:defRPr sz="2800" kern="1200" spc="0" baseline="0">
                <a:solidFill>
                  <a:srgbClr val="091F2C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rgbClr val="091F2C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lnSpc>
                <a:spcPct val="90000"/>
              </a:lnSpc>
              <a:buSzTx/>
              <a:defRPr/>
            </a:pPr>
            <a:r>
              <a:rPr lang="en-US" sz="2000">
                <a:solidFill>
                  <a:prstClr val="white"/>
                </a:solidFill>
                <a:latin typeface="Segoe Sans Display" pitchFamily="2" charset="0"/>
              </a:rPr>
              <a:t>We’ll get started at </a:t>
            </a:r>
            <a:r>
              <a:rPr lang="en-US" sz="2000">
                <a:solidFill>
                  <a:prstClr val="white"/>
                </a:solidFill>
                <a:latin typeface="+mj-lt"/>
              </a:rPr>
              <a:t>2 minutes </a:t>
            </a:r>
            <a:r>
              <a:rPr lang="en-US" sz="2000">
                <a:solidFill>
                  <a:prstClr val="white"/>
                </a:solidFill>
                <a:latin typeface="Segoe Sans Display" pitchFamily="2" charset="0"/>
              </a:rPr>
              <a:t>past the hour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A6211FC-400F-770E-6654-05E0843E4B97}"/>
              </a:ext>
            </a:extLst>
          </p:cNvPr>
          <p:cNvSpPr/>
          <p:nvPr/>
        </p:nvSpPr>
        <p:spPr bwMode="auto">
          <a:xfrm>
            <a:off x="7956330" y="283780"/>
            <a:ext cx="3651469" cy="6190592"/>
          </a:xfrm>
          <a:prstGeom prst="roundRect">
            <a:avLst>
              <a:gd name="adj" fmla="val 6020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2" name="CustomerHub_Video_720_Compressed">
            <a:hlinkClick r:id="" action="ppaction://media"/>
            <a:extLst>
              <a:ext uri="{FF2B5EF4-FFF2-40B4-BE49-F238E27FC236}">
                <a16:creationId xmlns:a16="http://schemas.microsoft.com/office/drawing/2014/main" id="{2D788CD0-08D9-B243-9FC5-3C9F4F05FF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1136" y="515203"/>
            <a:ext cx="3221857" cy="57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83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E4CA08-B79D-6A08-A66D-D8759A699A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0" y="1904105"/>
            <a:ext cx="12192000" cy="0"/>
          </a:xfrm>
          <a:prstGeom prst="line">
            <a:avLst/>
          </a:prstGeom>
          <a:noFill/>
          <a:ln w="25400" cap="rnd">
            <a:gradFill flip="none" rotWithShape="1">
              <a:gsLst>
                <a:gs pos="25000">
                  <a:srgbClr val="F4364C"/>
                </a:gs>
                <a:gs pos="0">
                  <a:srgbClr val="FF5C39"/>
                </a:gs>
                <a:gs pos="50000">
                  <a:srgbClr val="C03BC4"/>
                </a:gs>
                <a:gs pos="75000">
                  <a:srgbClr val="0078D4"/>
                </a:gs>
                <a:gs pos="100000">
                  <a:srgbClr val="14938C"/>
                </a:gs>
              </a:gsLst>
              <a:lin ang="0" scaled="1"/>
              <a:tileRect/>
            </a:gradFill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A38558D3-A42D-4E69-276E-0C3977C83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645" y="168689"/>
            <a:ext cx="4080421" cy="1939850"/>
          </a:xfrm>
        </p:spPr>
        <p:txBody>
          <a:bodyPr/>
          <a:lstStyle/>
          <a:p>
            <a:r>
              <a:rPr lang="en-US" sz="2400" b="1">
                <a:latin typeface="Segoe UI" panose="020B0502040204020203" pitchFamily="34" charset="0"/>
                <a:cs typeface="Segoe UI" panose="020B0502040204020203" pitchFamily="34" charset="0"/>
              </a:rPr>
              <a:t>FastTrack Support helps organizations realize their AI transformation with Microsoft 365 Copilot Chat</a:t>
            </a:r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B3796-E733-E43F-CFA6-1B045DA53E74}"/>
              </a:ext>
            </a:extLst>
          </p:cNvPr>
          <p:cNvSpPr txBox="1"/>
          <p:nvPr/>
        </p:nvSpPr>
        <p:spPr>
          <a:xfrm>
            <a:off x="4021743" y="479952"/>
            <a:ext cx="7994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Submit a Request for Assistance at: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https://setup.cloud.microsoft/microsoft-365-fasttrack-assistance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7FF860-05C4-9D39-B1E6-841333FB65B4}"/>
              </a:ext>
            </a:extLst>
          </p:cNvPr>
          <p:cNvSpPr txBox="1"/>
          <p:nvPr/>
        </p:nvSpPr>
        <p:spPr>
          <a:xfrm>
            <a:off x="321645" y="2264147"/>
            <a:ext cx="3619177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FastTrack provides remote guidance and best practices to maximize deployment, adoption, and optimization.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Readiness &amp; Deployment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Verify prerequisites for Copilot Chat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Manage user access and permissions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Pin Copilot Chat for easy access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Configure web grounding for secure, compliant use</a:t>
            </a: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Adoption &amp; Value</a:t>
            </a: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Drive adoption with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the Success Kit</a:t>
            </a:r>
          </a:p>
          <a:p>
            <a:pPr marL="285750" marR="0" lvl="0" indent="-2857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Skill users with </a:t>
            </a:r>
            <a:b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</a:b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training and resources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65C5D-1003-28FF-5072-C287183808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793" y="1220335"/>
            <a:ext cx="7308479" cy="4595354"/>
          </a:xfrm>
          <a:prstGeom prst="roundRect">
            <a:avLst>
              <a:gd name="adj" fmla="val 1451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742D5E-8173-D69C-E1F6-ECDEDECF9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8251" y="5659630"/>
            <a:ext cx="842935" cy="831293"/>
          </a:xfrm>
          <a:prstGeom prst="rect">
            <a:avLst/>
          </a:prstGeom>
        </p:spPr>
      </p:pic>
      <p:sp>
        <p:nvSpPr>
          <p:cNvPr id="15" name="Graphic 102">
            <a:extLst>
              <a:ext uri="{FF2B5EF4-FFF2-40B4-BE49-F238E27FC236}">
                <a16:creationId xmlns:a16="http://schemas.microsoft.com/office/drawing/2014/main" id="{85FB319B-DBFD-9D8C-6EA7-9DF59945C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816632" y="5849125"/>
            <a:ext cx="209444" cy="298040"/>
          </a:xfrm>
          <a:custGeom>
            <a:avLst/>
            <a:gdLst>
              <a:gd name="connsiteX0" fmla="*/ 31318 w 369587"/>
              <a:gd name="connsiteY0" fmla="*/ 341135 h 525928"/>
              <a:gd name="connsiteX1" fmla="*/ 33229 w 369587"/>
              <a:gd name="connsiteY1" fmla="*/ 339224 h 525928"/>
              <a:gd name="connsiteX2" fmla="*/ 33229 w 369587"/>
              <a:gd name="connsiteY2" fmla="*/ 186704 h 525928"/>
              <a:gd name="connsiteX3" fmla="*/ 31318 w 369587"/>
              <a:gd name="connsiteY3" fmla="*/ 184793 h 525928"/>
              <a:gd name="connsiteX4" fmla="*/ 31318 w 369587"/>
              <a:gd name="connsiteY4" fmla="*/ 32273 h 525928"/>
              <a:gd name="connsiteX5" fmla="*/ 31318 w 369587"/>
              <a:gd name="connsiteY5" fmla="*/ 32273 h 525928"/>
              <a:gd name="connsiteX6" fmla="*/ 185749 w 369587"/>
              <a:gd name="connsiteY6" fmla="*/ 32273 h 525928"/>
              <a:gd name="connsiteX7" fmla="*/ 338269 w 369587"/>
              <a:gd name="connsiteY7" fmla="*/ 186704 h 525928"/>
              <a:gd name="connsiteX8" fmla="*/ 338269 w 369587"/>
              <a:gd name="connsiteY8" fmla="*/ 339224 h 525928"/>
              <a:gd name="connsiteX9" fmla="*/ 185749 w 369587"/>
              <a:gd name="connsiteY9" fmla="*/ 493655 h 525928"/>
              <a:gd name="connsiteX10" fmla="*/ 31318 w 369587"/>
              <a:gd name="connsiteY10" fmla="*/ 493655 h 525928"/>
              <a:gd name="connsiteX11" fmla="*/ 31318 w 369587"/>
              <a:gd name="connsiteY11" fmla="*/ 493655 h 525928"/>
              <a:gd name="connsiteX12" fmla="*/ 31318 w 369587"/>
              <a:gd name="connsiteY12" fmla="*/ 341135 h 52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9587" h="525928">
                <a:moveTo>
                  <a:pt x="31318" y="341135"/>
                </a:moveTo>
                <a:lnTo>
                  <a:pt x="33229" y="339224"/>
                </a:lnTo>
                <a:cubicBezTo>
                  <a:pt x="74986" y="296971"/>
                  <a:pt x="74986" y="229027"/>
                  <a:pt x="33229" y="186704"/>
                </a:cubicBezTo>
                <a:lnTo>
                  <a:pt x="31318" y="184793"/>
                </a:lnTo>
                <a:cubicBezTo>
                  <a:pt x="-10439" y="142541"/>
                  <a:pt x="-10439" y="74597"/>
                  <a:pt x="31318" y="32273"/>
                </a:cubicBezTo>
                <a:lnTo>
                  <a:pt x="31318" y="32273"/>
                </a:lnTo>
                <a:cubicBezTo>
                  <a:pt x="73783" y="-10758"/>
                  <a:pt x="143284" y="-10758"/>
                  <a:pt x="185749" y="32273"/>
                </a:cubicBezTo>
                <a:lnTo>
                  <a:pt x="338269" y="186704"/>
                </a:lnTo>
                <a:cubicBezTo>
                  <a:pt x="380026" y="228957"/>
                  <a:pt x="380026" y="296901"/>
                  <a:pt x="338269" y="339224"/>
                </a:cubicBezTo>
                <a:lnTo>
                  <a:pt x="185749" y="493655"/>
                </a:lnTo>
                <a:cubicBezTo>
                  <a:pt x="143284" y="536686"/>
                  <a:pt x="73783" y="536686"/>
                  <a:pt x="31318" y="493655"/>
                </a:cubicBezTo>
                <a:lnTo>
                  <a:pt x="31318" y="493655"/>
                </a:lnTo>
                <a:cubicBezTo>
                  <a:pt x="-10439" y="451402"/>
                  <a:pt x="-10439" y="383458"/>
                  <a:pt x="31318" y="341135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bg1"/>
            </a:solidFill>
            <a:headEnd type="none" w="med" len="med"/>
            <a:tailEnd type="none" w="med" len="med"/>
          </a:ln>
          <a:effectLst>
            <a:innerShdw blurRad="114300">
              <a:prstClr val="black">
                <a:alpha val="30000"/>
              </a:prstClr>
            </a:inn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034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9 -0.00023 L 0 3.7037E-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A962-73DA-6C59-8EF0-98D4F55C08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88755" y="1081083"/>
            <a:ext cx="11017250" cy="4695834"/>
          </a:xfrm>
          <a:prstGeom prst="roundRect">
            <a:avLst>
              <a:gd name="adj" fmla="val 4982"/>
            </a:avLst>
          </a:prstGeom>
          <a:solidFill>
            <a:srgbClr val="F7F7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139700" dist="127000" dir="2700000" algn="tl" rotWithShape="0">
              <a:srgbClr val="E6E6E6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3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Segoe UI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A5F75C-67FE-F8FA-CF2C-CB3A48EE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37724" y="2593254"/>
            <a:ext cx="4200956" cy="1595935"/>
          </a:xfrm>
          <a:prstGeom prst="roundRect">
            <a:avLst>
              <a:gd name="adj" fmla="val 3373"/>
            </a:avLst>
          </a:prstGeom>
          <a:gradFill flip="none" rotWithShape="1">
            <a:gsLst>
              <a:gs pos="0">
                <a:schemeClr val="bg1">
                  <a:alpha val="12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  <a:ln w="190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495300" dist="38100" dir="5400000" algn="t" rotWithShape="0">
              <a:prstClr val="black">
                <a:alpha val="16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16C2FD-ED78-E28A-B31A-54DEAA9A1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28012" y="2998000"/>
            <a:ext cx="781388" cy="781388"/>
          </a:xfrm>
          <a:prstGeom prst="ellipse">
            <a:avLst/>
          </a:prstGeom>
          <a:gradFill flip="none" rotWithShape="1">
            <a:gsLst>
              <a:gs pos="0">
                <a:srgbClr val="FFF1E7"/>
              </a:gs>
              <a:gs pos="100000">
                <a:schemeClr val="accent4"/>
              </a:gs>
            </a:gsLst>
            <a:lin ang="2700000" scaled="1"/>
            <a:tileRect/>
          </a:gradFill>
          <a:ln w="44450"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139700" dist="127000" dir="2700000" algn="tl" rotWithShape="0">
              <a:srgbClr val="E6E6E6">
                <a:alpha val="40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800" b="1" i="0" u="none" strike="noStrike" kern="1200" cap="none" spc="0" normalizeH="0" baseline="0" noProof="0">
              <a:ln>
                <a:noFill/>
              </a:ln>
              <a:solidFill>
                <a:srgbClr val="5B5FC7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85404BB-CCC8-E49C-FF13-973102D8D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094092" y="4405338"/>
            <a:ext cx="6070600" cy="0"/>
          </a:xfrm>
          <a:prstGeom prst="line">
            <a:avLst/>
          </a:prstGeom>
          <a:ln w="6350">
            <a:solidFill>
              <a:schemeClr val="bg1">
                <a:lumMod val="85000"/>
              </a:schemeClr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1F8267-A7FE-99FB-F4C1-BD613051C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42740" y="4130379"/>
            <a:ext cx="2616138" cy="0"/>
          </a:xfrm>
          <a:prstGeom prst="line">
            <a:avLst/>
          </a:prstGeom>
          <a:ln w="6350">
            <a:solidFill>
              <a:schemeClr val="bg1"/>
            </a:solidFill>
            <a:prstDash val="dash"/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347533-CBDB-6E12-98BA-75E146254C5C}"/>
              </a:ext>
            </a:extLst>
          </p:cNvPr>
          <p:cNvSpPr txBox="1"/>
          <p:nvPr/>
        </p:nvSpPr>
        <p:spPr>
          <a:xfrm>
            <a:off x="1941328" y="3080917"/>
            <a:ext cx="2616138" cy="61555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B5FC7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Unified Support with Value Based Deliveries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19D71-19FF-A38B-CE41-A6A70F2C435A}"/>
              </a:ext>
            </a:extLst>
          </p:cNvPr>
          <p:cNvSpPr txBox="1"/>
          <p:nvPr/>
        </p:nvSpPr>
        <p:spPr>
          <a:xfrm>
            <a:off x="5094092" y="1636971"/>
            <a:ext cx="6070600" cy="73866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The Microsoft 365 Copilot Chat offerings are designed specifically for our customers, providing comprehensive support and guidance to facilitate and accelerate your AI transformation journey.</a:t>
            </a:r>
            <a:endParaRPr kumimoji="0" lang="LID4096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C240FD-41F3-DAC9-E583-CACEF159B895}"/>
              </a:ext>
            </a:extLst>
          </p:cNvPr>
          <p:cNvSpPr txBox="1"/>
          <p:nvPr/>
        </p:nvSpPr>
        <p:spPr>
          <a:xfrm>
            <a:off x="5128968" y="2988660"/>
            <a:ext cx="6070600" cy="84125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299F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Microsoft 365 Copilot Enablement Workshop – Fundamentals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9299F7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Two new Copilot Chat offerings for IT-Admin and End-User/ BDMs will become </a:t>
            </a:r>
            <a:r>
              <a:rPr kumimoji="0" lang="en-US" sz="1600" b="1" i="1" u="none" strike="noStrike" kern="1200" cap="none" spc="0" normalizeH="0" baseline="0" noProof="0">
                <a:ln>
                  <a:noFill/>
                </a:ln>
                <a:solidFill>
                  <a:srgbClr val="5B5FC7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available soon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5B5FC7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0D0C36-1AE5-427C-AC44-3F1102241814}"/>
              </a:ext>
            </a:extLst>
          </p:cNvPr>
          <p:cNvSpPr txBox="1"/>
          <p:nvPr/>
        </p:nvSpPr>
        <p:spPr>
          <a:xfrm>
            <a:off x="5724394" y="4692247"/>
            <a:ext cx="5440297" cy="49244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Text"/>
                <a:ea typeface="+mn-ea"/>
                <a:cs typeface="+mn-cs"/>
              </a:rPr>
              <a:t>Contact your Customer Success Account Manager (CSAM) or Account Team for more details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78D7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1" name="Graphic 3">
            <a:extLst>
              <a:ext uri="{FF2B5EF4-FFF2-40B4-BE49-F238E27FC236}">
                <a16:creationId xmlns:a16="http://schemas.microsoft.com/office/drawing/2014/main" id="{1EDC1954-0A6A-BE47-511A-EAC146AF8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8924" y="3207814"/>
            <a:ext cx="403740" cy="364970"/>
          </a:xfrm>
          <a:custGeom>
            <a:avLst/>
            <a:gdLst>
              <a:gd name="connsiteX0" fmla="*/ 97511 w 190073"/>
              <a:gd name="connsiteY0" fmla="*/ 0 h 171822"/>
              <a:gd name="connsiteX1" fmla="*/ 91986 w 190073"/>
              <a:gd name="connsiteY1" fmla="*/ 2629 h 171822"/>
              <a:gd name="connsiteX2" fmla="*/ 91434 w 190073"/>
              <a:gd name="connsiteY2" fmla="*/ 3039 h 171822"/>
              <a:gd name="connsiteX3" fmla="*/ 31750 w 190073"/>
              <a:gd name="connsiteY3" fmla="*/ 17831 h 171822"/>
              <a:gd name="connsiteX4" fmla="*/ 15215 w 190073"/>
              <a:gd name="connsiteY4" fmla="*/ 70314 h 171822"/>
              <a:gd name="connsiteX5" fmla="*/ 15072 w 190073"/>
              <a:gd name="connsiteY5" fmla="*/ 70457 h 171822"/>
              <a:gd name="connsiteX6" fmla="*/ 5947 w 190073"/>
              <a:gd name="connsiteY6" fmla="*/ 79515 h 171822"/>
              <a:gd name="connsiteX7" fmla="*/ 5815 w 190073"/>
              <a:gd name="connsiteY7" fmla="*/ 107910 h 171822"/>
              <a:gd name="connsiteX8" fmla="*/ 5947 w 190073"/>
              <a:gd name="connsiteY8" fmla="*/ 108043 h 171822"/>
              <a:gd name="connsiteX9" fmla="*/ 23025 w 190073"/>
              <a:gd name="connsiteY9" fmla="*/ 113767 h 171822"/>
              <a:gd name="connsiteX10" fmla="*/ 40961 w 190073"/>
              <a:gd name="connsiteY10" fmla="*/ 128607 h 171822"/>
              <a:gd name="connsiteX11" fmla="*/ 60173 w 190073"/>
              <a:gd name="connsiteY11" fmla="*/ 147105 h 171822"/>
              <a:gd name="connsiteX12" fmla="*/ 66098 w 190073"/>
              <a:gd name="connsiteY12" fmla="*/ 160354 h 171822"/>
              <a:gd name="connsiteX13" fmla="*/ 92644 w 190073"/>
              <a:gd name="connsiteY13" fmla="*/ 162230 h 171822"/>
              <a:gd name="connsiteX14" fmla="*/ 96330 w 190073"/>
              <a:gd name="connsiteY14" fmla="*/ 165888 h 171822"/>
              <a:gd name="connsiteX15" fmla="*/ 125172 w 190073"/>
              <a:gd name="connsiteY15" fmla="*/ 165888 h 171822"/>
              <a:gd name="connsiteX16" fmla="*/ 131077 w 190073"/>
              <a:gd name="connsiteY16" fmla="*/ 153334 h 171822"/>
              <a:gd name="connsiteX17" fmla="*/ 149556 w 190073"/>
              <a:gd name="connsiteY17" fmla="*/ 134932 h 171822"/>
              <a:gd name="connsiteX18" fmla="*/ 167367 w 190073"/>
              <a:gd name="connsiteY18" fmla="*/ 119654 h 171822"/>
              <a:gd name="connsiteX19" fmla="*/ 184131 w 190073"/>
              <a:gd name="connsiteY19" fmla="*/ 113881 h 171822"/>
              <a:gd name="connsiteX20" fmla="*/ 184254 w 190073"/>
              <a:gd name="connsiteY20" fmla="*/ 85486 h 171822"/>
              <a:gd name="connsiteX21" fmla="*/ 184131 w 190073"/>
              <a:gd name="connsiteY21" fmla="*/ 85364 h 171822"/>
              <a:gd name="connsiteX22" fmla="*/ 176197 w 190073"/>
              <a:gd name="connsiteY22" fmla="*/ 77467 h 171822"/>
              <a:gd name="connsiteX23" fmla="*/ 177835 w 190073"/>
              <a:gd name="connsiteY23" fmla="*/ 71124 h 171822"/>
              <a:gd name="connsiteX24" fmla="*/ 172835 w 190073"/>
              <a:gd name="connsiteY24" fmla="*/ 30138 h 171822"/>
              <a:gd name="connsiteX25" fmla="*/ 122324 w 190073"/>
              <a:gd name="connsiteY25" fmla="*/ 39 h 171822"/>
              <a:gd name="connsiteX26" fmla="*/ 107017 w 190073"/>
              <a:gd name="connsiteY26" fmla="*/ 39 h 171822"/>
              <a:gd name="connsiteX27" fmla="*/ 105055 w 190073"/>
              <a:gd name="connsiteY27" fmla="*/ 0 h 171822"/>
              <a:gd name="connsiteX28" fmla="*/ 97521 w 190073"/>
              <a:gd name="connsiteY28" fmla="*/ 0 h 171822"/>
              <a:gd name="connsiteX29" fmla="*/ 125372 w 190073"/>
              <a:gd name="connsiteY29" fmla="*/ 47102 h 171822"/>
              <a:gd name="connsiteX30" fmla="*/ 158366 w 190073"/>
              <a:gd name="connsiteY30" fmla="*/ 79887 h 171822"/>
              <a:gd name="connsiteX31" fmla="*/ 158395 w 190073"/>
              <a:gd name="connsiteY31" fmla="*/ 79925 h 171822"/>
              <a:gd name="connsiteX32" fmla="*/ 158528 w 190073"/>
              <a:gd name="connsiteY32" fmla="*/ 80049 h 171822"/>
              <a:gd name="connsiteX33" fmla="*/ 174006 w 190073"/>
              <a:gd name="connsiteY33" fmla="*/ 95431 h 171822"/>
              <a:gd name="connsiteX34" fmla="*/ 174037 w 190073"/>
              <a:gd name="connsiteY34" fmla="*/ 103783 h 171822"/>
              <a:gd name="connsiteX35" fmla="*/ 174006 w 190073"/>
              <a:gd name="connsiteY35" fmla="*/ 103813 h 171822"/>
              <a:gd name="connsiteX36" fmla="*/ 165567 w 190073"/>
              <a:gd name="connsiteY36" fmla="*/ 103813 h 171822"/>
              <a:gd name="connsiteX37" fmla="*/ 150089 w 190073"/>
              <a:gd name="connsiteY37" fmla="*/ 88431 h 171822"/>
              <a:gd name="connsiteX38" fmla="*/ 139954 w 190073"/>
              <a:gd name="connsiteY38" fmla="*/ 88431 h 171822"/>
              <a:gd name="connsiteX39" fmla="*/ 139802 w 190073"/>
              <a:gd name="connsiteY39" fmla="*/ 88593 h 171822"/>
              <a:gd name="connsiteX40" fmla="*/ 139756 w 190073"/>
              <a:gd name="connsiteY40" fmla="*/ 98615 h 171822"/>
              <a:gd name="connsiteX41" fmla="*/ 139802 w 190073"/>
              <a:gd name="connsiteY41" fmla="*/ 98660 h 171822"/>
              <a:gd name="connsiteX42" fmla="*/ 151861 w 190073"/>
              <a:gd name="connsiteY42" fmla="*/ 110652 h 171822"/>
              <a:gd name="connsiteX43" fmla="*/ 151891 w 190073"/>
              <a:gd name="connsiteY43" fmla="*/ 119004 h 171822"/>
              <a:gd name="connsiteX44" fmla="*/ 151861 w 190073"/>
              <a:gd name="connsiteY44" fmla="*/ 119034 h 171822"/>
              <a:gd name="connsiteX45" fmla="*/ 144060 w 190073"/>
              <a:gd name="connsiteY45" fmla="*/ 119606 h 171822"/>
              <a:gd name="connsiteX46" fmla="*/ 134658 w 190073"/>
              <a:gd name="connsiteY46" fmla="*/ 120273 h 171822"/>
              <a:gd name="connsiteX47" fmla="*/ 134068 w 190073"/>
              <a:gd name="connsiteY47" fmla="*/ 129626 h 171822"/>
              <a:gd name="connsiteX48" fmla="*/ 133544 w 190073"/>
              <a:gd name="connsiteY48" fmla="*/ 137427 h 171822"/>
              <a:gd name="connsiteX49" fmla="*/ 125638 w 190073"/>
              <a:gd name="connsiteY49" fmla="*/ 137903 h 171822"/>
              <a:gd name="connsiteX50" fmla="*/ 116161 w 190073"/>
              <a:gd name="connsiteY50" fmla="*/ 138446 h 171822"/>
              <a:gd name="connsiteX51" fmla="*/ 115551 w 190073"/>
              <a:gd name="connsiteY51" fmla="*/ 147867 h 171822"/>
              <a:gd name="connsiteX52" fmla="*/ 115037 w 190073"/>
              <a:gd name="connsiteY52" fmla="*/ 155810 h 171822"/>
              <a:gd name="connsiteX53" fmla="*/ 106464 w 190073"/>
              <a:gd name="connsiteY53" fmla="*/ 155810 h 171822"/>
              <a:gd name="connsiteX54" fmla="*/ 102921 w 190073"/>
              <a:gd name="connsiteY54" fmla="*/ 152296 h 171822"/>
              <a:gd name="connsiteX55" fmla="*/ 103921 w 190073"/>
              <a:gd name="connsiteY55" fmla="*/ 151296 h 171822"/>
              <a:gd name="connsiteX56" fmla="*/ 104044 w 190073"/>
              <a:gd name="connsiteY56" fmla="*/ 122901 h 171822"/>
              <a:gd name="connsiteX57" fmla="*/ 103921 w 190073"/>
              <a:gd name="connsiteY57" fmla="*/ 122778 h 171822"/>
              <a:gd name="connsiteX58" fmla="*/ 90586 w 190073"/>
              <a:gd name="connsiteY58" fmla="*/ 116891 h 171822"/>
              <a:gd name="connsiteX59" fmla="*/ 71974 w 190073"/>
              <a:gd name="connsiteY59" fmla="*/ 97803 h 171822"/>
              <a:gd name="connsiteX60" fmla="*/ 66098 w 190073"/>
              <a:gd name="connsiteY60" fmla="*/ 85192 h 171822"/>
              <a:gd name="connsiteX61" fmla="*/ 49019 w 190073"/>
              <a:gd name="connsiteY61" fmla="*/ 79468 h 171822"/>
              <a:gd name="connsiteX62" fmla="*/ 28845 w 190073"/>
              <a:gd name="connsiteY62" fmla="*/ 64561 h 171822"/>
              <a:gd name="connsiteX63" fmla="*/ 41885 w 190073"/>
              <a:gd name="connsiteY63" fmla="*/ 27890 h 171822"/>
              <a:gd name="connsiteX64" fmla="*/ 75994 w 190073"/>
              <a:gd name="connsiteY64" fmla="*/ 14745 h 171822"/>
              <a:gd name="connsiteX65" fmla="*/ 61735 w 190073"/>
              <a:gd name="connsiteY65" fmla="*/ 25537 h 171822"/>
              <a:gd name="connsiteX66" fmla="*/ 57461 w 190073"/>
              <a:gd name="connsiteY66" fmla="*/ 56413 h 171822"/>
              <a:gd name="connsiteX67" fmla="*/ 57544 w 190073"/>
              <a:gd name="connsiteY67" fmla="*/ 56522 h 171822"/>
              <a:gd name="connsiteX68" fmla="*/ 88577 w 190073"/>
              <a:gd name="connsiteY68" fmla="*/ 60722 h 171822"/>
              <a:gd name="connsiteX69" fmla="*/ 106569 w 190073"/>
              <a:gd name="connsiteY69" fmla="*/ 47092 h 171822"/>
              <a:gd name="connsiteX70" fmla="*/ 125372 w 190073"/>
              <a:gd name="connsiteY70" fmla="*/ 47092 h 171822"/>
              <a:gd name="connsiteX71" fmla="*/ 70355 w 190073"/>
              <a:gd name="connsiteY71" fmla="*/ 36938 h 171822"/>
              <a:gd name="connsiteX72" fmla="*/ 100254 w 190073"/>
              <a:gd name="connsiteY72" fmla="*/ 14288 h 171822"/>
              <a:gd name="connsiteX73" fmla="*/ 105055 w 190073"/>
              <a:gd name="connsiteY73" fmla="*/ 14288 h 171822"/>
              <a:gd name="connsiteX74" fmla="*/ 106836 w 190073"/>
              <a:gd name="connsiteY74" fmla="*/ 14336 h 171822"/>
              <a:gd name="connsiteX75" fmla="*/ 122324 w 190073"/>
              <a:gd name="connsiteY75" fmla="*/ 14336 h 171822"/>
              <a:gd name="connsiteX76" fmla="*/ 160252 w 190073"/>
              <a:gd name="connsiteY76" fmla="*/ 36910 h 171822"/>
              <a:gd name="connsiteX77" fmla="*/ 164481 w 190073"/>
              <a:gd name="connsiteY77" fmla="*/ 65437 h 171822"/>
              <a:gd name="connsiteX78" fmla="*/ 133896 w 190073"/>
              <a:gd name="connsiteY78" fmla="*/ 34995 h 171822"/>
              <a:gd name="connsiteX79" fmla="*/ 128763 w 190073"/>
              <a:gd name="connsiteY79" fmla="*/ 32814 h 171822"/>
              <a:gd name="connsiteX80" fmla="*/ 104178 w 190073"/>
              <a:gd name="connsiteY80" fmla="*/ 32814 h 171822"/>
              <a:gd name="connsiteX81" fmla="*/ 99864 w 190073"/>
              <a:gd name="connsiteY81" fmla="*/ 34262 h 171822"/>
              <a:gd name="connsiteX82" fmla="*/ 79956 w 190073"/>
              <a:gd name="connsiteY82" fmla="*/ 49340 h 171822"/>
              <a:gd name="connsiteX83" fmla="*/ 68888 w 190073"/>
              <a:gd name="connsiteY83" fmla="*/ 47845 h 171822"/>
              <a:gd name="connsiteX84" fmla="*/ 70319 w 190073"/>
              <a:gd name="connsiteY84" fmla="*/ 36973 h 171822"/>
              <a:gd name="connsiteX85" fmla="*/ 70365 w 190073"/>
              <a:gd name="connsiteY85" fmla="*/ 36938 h 171822"/>
              <a:gd name="connsiteX86" fmla="*/ 38408 w 190073"/>
              <a:gd name="connsiteY86" fmla="*/ 112710 h 171822"/>
              <a:gd name="connsiteX87" fmla="*/ 38378 w 190073"/>
              <a:gd name="connsiteY87" fmla="*/ 104358 h 171822"/>
              <a:gd name="connsiteX88" fmla="*/ 38408 w 190073"/>
              <a:gd name="connsiteY88" fmla="*/ 104328 h 171822"/>
              <a:gd name="connsiteX89" fmla="*/ 47524 w 190073"/>
              <a:gd name="connsiteY89" fmla="*/ 95260 h 171822"/>
              <a:gd name="connsiteX90" fmla="*/ 55963 w 190073"/>
              <a:gd name="connsiteY90" fmla="*/ 95260 h 171822"/>
              <a:gd name="connsiteX91" fmla="*/ 56039 w 190073"/>
              <a:gd name="connsiteY91" fmla="*/ 103566 h 171822"/>
              <a:gd name="connsiteX92" fmla="*/ 55963 w 190073"/>
              <a:gd name="connsiteY92" fmla="*/ 103642 h 171822"/>
              <a:gd name="connsiteX93" fmla="*/ 46848 w 190073"/>
              <a:gd name="connsiteY93" fmla="*/ 112700 h 171822"/>
              <a:gd name="connsiteX94" fmla="*/ 46762 w 190073"/>
              <a:gd name="connsiteY94" fmla="*/ 112786 h 171822"/>
              <a:gd name="connsiteX95" fmla="*/ 38408 w 190073"/>
              <a:gd name="connsiteY95" fmla="*/ 112710 h 171822"/>
              <a:gd name="connsiteX96" fmla="*/ 33732 w 190073"/>
              <a:gd name="connsiteY96" fmla="*/ 80620 h 171822"/>
              <a:gd name="connsiteX97" fmla="*/ 33636 w 190073"/>
              <a:gd name="connsiteY97" fmla="*/ 88907 h 171822"/>
              <a:gd name="connsiteX98" fmla="*/ 24521 w 190073"/>
              <a:gd name="connsiteY98" fmla="*/ 97975 h 171822"/>
              <a:gd name="connsiteX99" fmla="*/ 16082 w 190073"/>
              <a:gd name="connsiteY99" fmla="*/ 97975 h 171822"/>
              <a:gd name="connsiteX100" fmla="*/ 16051 w 190073"/>
              <a:gd name="connsiteY100" fmla="*/ 89623 h 171822"/>
              <a:gd name="connsiteX101" fmla="*/ 16082 w 190073"/>
              <a:gd name="connsiteY101" fmla="*/ 89593 h 171822"/>
              <a:gd name="connsiteX102" fmla="*/ 25207 w 190073"/>
              <a:gd name="connsiteY102" fmla="*/ 80534 h 171822"/>
              <a:gd name="connsiteX103" fmla="*/ 33646 w 190073"/>
              <a:gd name="connsiteY103" fmla="*/ 80534 h 171822"/>
              <a:gd name="connsiteX104" fmla="*/ 33732 w 190073"/>
              <a:gd name="connsiteY104" fmla="*/ 80620 h 171822"/>
              <a:gd name="connsiteX105" fmla="*/ 84671 w 190073"/>
              <a:gd name="connsiteY105" fmla="*/ 150286 h 171822"/>
              <a:gd name="connsiteX106" fmla="*/ 76232 w 190073"/>
              <a:gd name="connsiteY106" fmla="*/ 150286 h 171822"/>
              <a:gd name="connsiteX107" fmla="*/ 76202 w 190073"/>
              <a:gd name="connsiteY107" fmla="*/ 141934 h 171822"/>
              <a:gd name="connsiteX108" fmla="*/ 76232 w 190073"/>
              <a:gd name="connsiteY108" fmla="*/ 141904 h 171822"/>
              <a:gd name="connsiteX109" fmla="*/ 85348 w 190073"/>
              <a:gd name="connsiteY109" fmla="*/ 132846 h 171822"/>
              <a:gd name="connsiteX110" fmla="*/ 93787 w 190073"/>
              <a:gd name="connsiteY110" fmla="*/ 132846 h 171822"/>
              <a:gd name="connsiteX111" fmla="*/ 93817 w 190073"/>
              <a:gd name="connsiteY111" fmla="*/ 141197 h 171822"/>
              <a:gd name="connsiteX112" fmla="*/ 93787 w 190073"/>
              <a:gd name="connsiteY112" fmla="*/ 141228 h 171822"/>
              <a:gd name="connsiteX113" fmla="*/ 84671 w 190073"/>
              <a:gd name="connsiteY113" fmla="*/ 150286 h 171822"/>
              <a:gd name="connsiteX114" fmla="*/ 65421 w 190073"/>
              <a:gd name="connsiteY114" fmla="*/ 131160 h 171822"/>
              <a:gd name="connsiteX115" fmla="*/ 56982 w 190073"/>
              <a:gd name="connsiteY115" fmla="*/ 131160 h 171822"/>
              <a:gd name="connsiteX116" fmla="*/ 56896 w 190073"/>
              <a:gd name="connsiteY116" fmla="*/ 122854 h 171822"/>
              <a:gd name="connsiteX117" fmla="*/ 56982 w 190073"/>
              <a:gd name="connsiteY117" fmla="*/ 122778 h 171822"/>
              <a:gd name="connsiteX118" fmla="*/ 66098 w 190073"/>
              <a:gd name="connsiteY118" fmla="*/ 113719 h 171822"/>
              <a:gd name="connsiteX119" fmla="*/ 66174 w 190073"/>
              <a:gd name="connsiteY119" fmla="*/ 113634 h 171822"/>
              <a:gd name="connsiteX120" fmla="*/ 74537 w 190073"/>
              <a:gd name="connsiteY120" fmla="*/ 113719 h 171822"/>
              <a:gd name="connsiteX121" fmla="*/ 74567 w 190073"/>
              <a:gd name="connsiteY121" fmla="*/ 122071 h 171822"/>
              <a:gd name="connsiteX122" fmla="*/ 74537 w 190073"/>
              <a:gd name="connsiteY122" fmla="*/ 122101 h 171822"/>
              <a:gd name="connsiteX123" fmla="*/ 65421 w 190073"/>
              <a:gd name="connsiteY123" fmla="*/ 131160 h 17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90073" h="171822">
                <a:moveTo>
                  <a:pt x="97511" y="0"/>
                </a:moveTo>
                <a:cubicBezTo>
                  <a:pt x="95368" y="1"/>
                  <a:pt x="93339" y="967"/>
                  <a:pt x="91986" y="2629"/>
                </a:cubicBezTo>
                <a:lnTo>
                  <a:pt x="91434" y="3039"/>
                </a:lnTo>
                <a:cubicBezTo>
                  <a:pt x="70333" y="-3383"/>
                  <a:pt x="47410" y="2298"/>
                  <a:pt x="31750" y="17831"/>
                </a:cubicBezTo>
                <a:cubicBezTo>
                  <a:pt x="17920" y="31527"/>
                  <a:pt x="11733" y="51163"/>
                  <a:pt x="15215" y="70314"/>
                </a:cubicBezTo>
                <a:lnTo>
                  <a:pt x="15072" y="70457"/>
                </a:lnTo>
                <a:lnTo>
                  <a:pt x="5947" y="79515"/>
                </a:lnTo>
                <a:cubicBezTo>
                  <a:pt x="-1930" y="87320"/>
                  <a:pt x="-1990" y="100033"/>
                  <a:pt x="5815" y="107910"/>
                </a:cubicBezTo>
                <a:cubicBezTo>
                  <a:pt x="5859" y="107955"/>
                  <a:pt x="5903" y="107999"/>
                  <a:pt x="5947" y="108043"/>
                </a:cubicBezTo>
                <a:cubicBezTo>
                  <a:pt x="10439" y="112504"/>
                  <a:pt x="16752" y="114621"/>
                  <a:pt x="23025" y="113767"/>
                </a:cubicBezTo>
                <a:cubicBezTo>
                  <a:pt x="25287" y="121995"/>
                  <a:pt x="32456" y="127926"/>
                  <a:pt x="40961" y="128607"/>
                </a:cubicBezTo>
                <a:cubicBezTo>
                  <a:pt x="41844" y="138707"/>
                  <a:pt x="50047" y="146605"/>
                  <a:pt x="60173" y="147105"/>
                </a:cubicBezTo>
                <a:cubicBezTo>
                  <a:pt x="60421" y="151934"/>
                  <a:pt x="62392" y="156677"/>
                  <a:pt x="66098" y="160354"/>
                </a:cubicBezTo>
                <a:cubicBezTo>
                  <a:pt x="73337" y="167555"/>
                  <a:pt x="84690" y="168174"/>
                  <a:pt x="92644" y="162230"/>
                </a:cubicBezTo>
                <a:lnTo>
                  <a:pt x="96330" y="165888"/>
                </a:lnTo>
                <a:cubicBezTo>
                  <a:pt x="104316" y="173800"/>
                  <a:pt x="117186" y="173800"/>
                  <a:pt x="125172" y="165888"/>
                </a:cubicBezTo>
                <a:cubicBezTo>
                  <a:pt x="128696" y="162383"/>
                  <a:pt x="130668" y="157906"/>
                  <a:pt x="131077" y="153334"/>
                </a:cubicBezTo>
                <a:cubicBezTo>
                  <a:pt x="140889" y="152502"/>
                  <a:pt x="148684" y="144740"/>
                  <a:pt x="149556" y="134932"/>
                </a:cubicBezTo>
                <a:cubicBezTo>
                  <a:pt x="158137" y="134143"/>
                  <a:pt x="165281" y="128015"/>
                  <a:pt x="167367" y="119654"/>
                </a:cubicBezTo>
                <a:cubicBezTo>
                  <a:pt x="173544" y="120394"/>
                  <a:pt x="179719" y="118267"/>
                  <a:pt x="184131" y="113881"/>
                </a:cubicBezTo>
                <a:cubicBezTo>
                  <a:pt x="192007" y="106074"/>
                  <a:pt x="192061" y="93361"/>
                  <a:pt x="184254" y="85486"/>
                </a:cubicBezTo>
                <a:cubicBezTo>
                  <a:pt x="184213" y="85445"/>
                  <a:pt x="184172" y="85404"/>
                  <a:pt x="184131" y="85364"/>
                </a:cubicBezTo>
                <a:lnTo>
                  <a:pt x="176197" y="77467"/>
                </a:lnTo>
                <a:lnTo>
                  <a:pt x="177835" y="71124"/>
                </a:lnTo>
                <a:cubicBezTo>
                  <a:pt x="181380" y="57319"/>
                  <a:pt x="179595" y="42685"/>
                  <a:pt x="172835" y="30138"/>
                </a:cubicBezTo>
                <a:cubicBezTo>
                  <a:pt x="162814" y="11578"/>
                  <a:pt x="143415" y="18"/>
                  <a:pt x="122324" y="39"/>
                </a:cubicBezTo>
                <a:lnTo>
                  <a:pt x="107017" y="39"/>
                </a:lnTo>
                <a:cubicBezTo>
                  <a:pt x="106364" y="10"/>
                  <a:pt x="105709" y="-3"/>
                  <a:pt x="105055" y="0"/>
                </a:cubicBezTo>
                <a:lnTo>
                  <a:pt x="97521" y="0"/>
                </a:lnTo>
                <a:close/>
                <a:moveTo>
                  <a:pt x="125372" y="47102"/>
                </a:moveTo>
                <a:lnTo>
                  <a:pt x="158366" y="79887"/>
                </a:lnTo>
                <a:lnTo>
                  <a:pt x="158395" y="79925"/>
                </a:lnTo>
                <a:lnTo>
                  <a:pt x="158528" y="80049"/>
                </a:lnTo>
                <a:lnTo>
                  <a:pt x="174006" y="95431"/>
                </a:lnTo>
                <a:cubicBezTo>
                  <a:pt x="176321" y="97729"/>
                  <a:pt x="176334" y="101468"/>
                  <a:pt x="174037" y="103783"/>
                </a:cubicBezTo>
                <a:cubicBezTo>
                  <a:pt x="174026" y="103793"/>
                  <a:pt x="174017" y="103803"/>
                  <a:pt x="174006" y="103813"/>
                </a:cubicBezTo>
                <a:cubicBezTo>
                  <a:pt x="171668" y="106125"/>
                  <a:pt x="167906" y="106125"/>
                  <a:pt x="165567" y="103813"/>
                </a:cubicBezTo>
                <a:lnTo>
                  <a:pt x="150089" y="88431"/>
                </a:lnTo>
                <a:cubicBezTo>
                  <a:pt x="147283" y="85651"/>
                  <a:pt x="142760" y="85651"/>
                  <a:pt x="139954" y="88431"/>
                </a:cubicBezTo>
                <a:lnTo>
                  <a:pt x="139802" y="88593"/>
                </a:lnTo>
                <a:cubicBezTo>
                  <a:pt x="137022" y="91347"/>
                  <a:pt x="137002" y="95834"/>
                  <a:pt x="139756" y="98615"/>
                </a:cubicBezTo>
                <a:cubicBezTo>
                  <a:pt x="139772" y="98630"/>
                  <a:pt x="139787" y="98645"/>
                  <a:pt x="139802" y="98660"/>
                </a:cubicBezTo>
                <a:lnTo>
                  <a:pt x="151861" y="110652"/>
                </a:lnTo>
                <a:cubicBezTo>
                  <a:pt x="154175" y="112950"/>
                  <a:pt x="154189" y="116689"/>
                  <a:pt x="151891" y="119004"/>
                </a:cubicBezTo>
                <a:cubicBezTo>
                  <a:pt x="151881" y="119014"/>
                  <a:pt x="151871" y="119024"/>
                  <a:pt x="151861" y="119034"/>
                </a:cubicBezTo>
                <a:cubicBezTo>
                  <a:pt x="149758" y="121126"/>
                  <a:pt x="146444" y="121369"/>
                  <a:pt x="144060" y="119606"/>
                </a:cubicBezTo>
                <a:cubicBezTo>
                  <a:pt x="141195" y="117462"/>
                  <a:pt x="137191" y="117746"/>
                  <a:pt x="134658" y="120273"/>
                </a:cubicBezTo>
                <a:cubicBezTo>
                  <a:pt x="132133" y="122797"/>
                  <a:pt x="131881" y="126805"/>
                  <a:pt x="134068" y="129626"/>
                </a:cubicBezTo>
                <a:cubicBezTo>
                  <a:pt x="135886" y="131987"/>
                  <a:pt x="135661" y="135332"/>
                  <a:pt x="133544" y="137427"/>
                </a:cubicBezTo>
                <a:cubicBezTo>
                  <a:pt x="131403" y="139549"/>
                  <a:pt x="128019" y="139753"/>
                  <a:pt x="125638" y="137903"/>
                </a:cubicBezTo>
                <a:cubicBezTo>
                  <a:pt x="122790" y="135681"/>
                  <a:pt x="118736" y="135914"/>
                  <a:pt x="116161" y="138446"/>
                </a:cubicBezTo>
                <a:cubicBezTo>
                  <a:pt x="113591" y="140974"/>
                  <a:pt x="113329" y="145028"/>
                  <a:pt x="115551" y="147867"/>
                </a:cubicBezTo>
                <a:cubicBezTo>
                  <a:pt x="117413" y="150263"/>
                  <a:pt x="117192" y="153674"/>
                  <a:pt x="115037" y="155810"/>
                </a:cubicBezTo>
                <a:cubicBezTo>
                  <a:pt x="112662" y="158159"/>
                  <a:pt x="108839" y="158159"/>
                  <a:pt x="106464" y="155810"/>
                </a:cubicBezTo>
                <a:lnTo>
                  <a:pt x="102921" y="152296"/>
                </a:lnTo>
                <a:lnTo>
                  <a:pt x="103921" y="151296"/>
                </a:lnTo>
                <a:cubicBezTo>
                  <a:pt x="111797" y="143488"/>
                  <a:pt x="111851" y="130775"/>
                  <a:pt x="104044" y="122901"/>
                </a:cubicBezTo>
                <a:cubicBezTo>
                  <a:pt x="104003" y="122860"/>
                  <a:pt x="103962" y="122819"/>
                  <a:pt x="103921" y="122778"/>
                </a:cubicBezTo>
                <a:cubicBezTo>
                  <a:pt x="100359" y="119232"/>
                  <a:pt x="95607" y="117134"/>
                  <a:pt x="90586" y="116891"/>
                </a:cubicBezTo>
                <a:cubicBezTo>
                  <a:pt x="90024" y="106772"/>
                  <a:pt x="82077" y="98620"/>
                  <a:pt x="71974" y="97803"/>
                </a:cubicBezTo>
                <a:cubicBezTo>
                  <a:pt x="71584" y="93032"/>
                  <a:pt x="69500" y="88559"/>
                  <a:pt x="66098" y="85192"/>
                </a:cubicBezTo>
                <a:cubicBezTo>
                  <a:pt x="61606" y="80731"/>
                  <a:pt x="55293" y="78614"/>
                  <a:pt x="49019" y="79468"/>
                </a:cubicBezTo>
                <a:cubicBezTo>
                  <a:pt x="46531" y="70445"/>
                  <a:pt x="38201" y="64290"/>
                  <a:pt x="28845" y="64561"/>
                </a:cubicBezTo>
                <a:cubicBezTo>
                  <a:pt x="27380" y="50989"/>
                  <a:pt x="32180" y="37490"/>
                  <a:pt x="41885" y="27890"/>
                </a:cubicBezTo>
                <a:cubicBezTo>
                  <a:pt x="50911" y="18923"/>
                  <a:pt x="63285" y="14154"/>
                  <a:pt x="75994" y="14745"/>
                </a:cubicBezTo>
                <a:lnTo>
                  <a:pt x="61735" y="25537"/>
                </a:lnTo>
                <a:cubicBezTo>
                  <a:pt x="52029" y="32883"/>
                  <a:pt x="50115" y="46707"/>
                  <a:pt x="57461" y="56413"/>
                </a:cubicBezTo>
                <a:cubicBezTo>
                  <a:pt x="57489" y="56449"/>
                  <a:pt x="57516" y="56486"/>
                  <a:pt x="57544" y="56522"/>
                </a:cubicBezTo>
                <a:cubicBezTo>
                  <a:pt x="64977" y="66211"/>
                  <a:pt x="78835" y="68087"/>
                  <a:pt x="88577" y="60722"/>
                </a:cubicBezTo>
                <a:lnTo>
                  <a:pt x="106569" y="47092"/>
                </a:lnTo>
                <a:lnTo>
                  <a:pt x="125372" y="47092"/>
                </a:lnTo>
                <a:close/>
                <a:moveTo>
                  <a:pt x="70355" y="36938"/>
                </a:moveTo>
                <a:lnTo>
                  <a:pt x="100254" y="14288"/>
                </a:lnTo>
                <a:lnTo>
                  <a:pt x="105055" y="14288"/>
                </a:lnTo>
                <a:cubicBezTo>
                  <a:pt x="105649" y="14284"/>
                  <a:pt x="106243" y="14299"/>
                  <a:pt x="106836" y="14336"/>
                </a:cubicBezTo>
                <a:lnTo>
                  <a:pt x="122324" y="14336"/>
                </a:lnTo>
                <a:cubicBezTo>
                  <a:pt x="138155" y="14314"/>
                  <a:pt x="152722" y="22984"/>
                  <a:pt x="160252" y="36910"/>
                </a:cubicBezTo>
                <a:cubicBezTo>
                  <a:pt x="164967" y="45673"/>
                  <a:pt x="166443" y="55750"/>
                  <a:pt x="164481" y="65437"/>
                </a:cubicBezTo>
                <a:lnTo>
                  <a:pt x="133896" y="34995"/>
                </a:lnTo>
                <a:cubicBezTo>
                  <a:pt x="132552" y="33603"/>
                  <a:pt x="130699" y="32815"/>
                  <a:pt x="128763" y="32814"/>
                </a:cubicBezTo>
                <a:lnTo>
                  <a:pt x="104178" y="32814"/>
                </a:lnTo>
                <a:cubicBezTo>
                  <a:pt x="102621" y="32813"/>
                  <a:pt x="101106" y="33322"/>
                  <a:pt x="99864" y="34262"/>
                </a:cubicBezTo>
                <a:lnTo>
                  <a:pt x="79956" y="49340"/>
                </a:lnTo>
                <a:cubicBezTo>
                  <a:pt x="76482" y="51962"/>
                  <a:pt x="71543" y="51295"/>
                  <a:pt x="68888" y="47845"/>
                </a:cubicBezTo>
                <a:cubicBezTo>
                  <a:pt x="66281" y="44448"/>
                  <a:pt x="66922" y="39580"/>
                  <a:pt x="70319" y="36973"/>
                </a:cubicBezTo>
                <a:cubicBezTo>
                  <a:pt x="70334" y="36962"/>
                  <a:pt x="70349" y="36950"/>
                  <a:pt x="70365" y="36938"/>
                </a:cubicBezTo>
                <a:close/>
                <a:moveTo>
                  <a:pt x="38408" y="112710"/>
                </a:moveTo>
                <a:cubicBezTo>
                  <a:pt x="36094" y="110412"/>
                  <a:pt x="36080" y="106673"/>
                  <a:pt x="38378" y="104358"/>
                </a:cubicBezTo>
                <a:cubicBezTo>
                  <a:pt x="38388" y="104348"/>
                  <a:pt x="38398" y="104338"/>
                  <a:pt x="38408" y="104328"/>
                </a:cubicBezTo>
                <a:lnTo>
                  <a:pt x="47524" y="95260"/>
                </a:lnTo>
                <a:cubicBezTo>
                  <a:pt x="49862" y="92948"/>
                  <a:pt x="53625" y="92948"/>
                  <a:pt x="55963" y="95260"/>
                </a:cubicBezTo>
                <a:cubicBezTo>
                  <a:pt x="58260" y="97540"/>
                  <a:pt x="58294" y="101244"/>
                  <a:pt x="56039" y="103566"/>
                </a:cubicBezTo>
                <a:lnTo>
                  <a:pt x="55963" y="103642"/>
                </a:lnTo>
                <a:lnTo>
                  <a:pt x="46848" y="112700"/>
                </a:lnTo>
                <a:lnTo>
                  <a:pt x="46762" y="112786"/>
                </a:lnTo>
                <a:cubicBezTo>
                  <a:pt x="44414" y="115022"/>
                  <a:pt x="40715" y="114987"/>
                  <a:pt x="38408" y="112710"/>
                </a:cubicBezTo>
                <a:close/>
                <a:moveTo>
                  <a:pt x="33732" y="80620"/>
                </a:moveTo>
                <a:cubicBezTo>
                  <a:pt x="35979" y="82940"/>
                  <a:pt x="35937" y="86639"/>
                  <a:pt x="33636" y="88907"/>
                </a:cubicBezTo>
                <a:lnTo>
                  <a:pt x="24521" y="97975"/>
                </a:lnTo>
                <a:cubicBezTo>
                  <a:pt x="22183" y="100286"/>
                  <a:pt x="18420" y="100286"/>
                  <a:pt x="16082" y="97975"/>
                </a:cubicBezTo>
                <a:cubicBezTo>
                  <a:pt x="13767" y="95677"/>
                  <a:pt x="13754" y="91938"/>
                  <a:pt x="16051" y="89623"/>
                </a:cubicBezTo>
                <a:cubicBezTo>
                  <a:pt x="16061" y="89613"/>
                  <a:pt x="16072" y="89603"/>
                  <a:pt x="16082" y="89593"/>
                </a:cubicBezTo>
                <a:lnTo>
                  <a:pt x="25207" y="80534"/>
                </a:lnTo>
                <a:cubicBezTo>
                  <a:pt x="27545" y="78223"/>
                  <a:pt x="31308" y="78223"/>
                  <a:pt x="33646" y="80534"/>
                </a:cubicBezTo>
                <a:lnTo>
                  <a:pt x="33732" y="80620"/>
                </a:lnTo>
                <a:close/>
                <a:moveTo>
                  <a:pt x="84671" y="150286"/>
                </a:moveTo>
                <a:cubicBezTo>
                  <a:pt x="82333" y="152598"/>
                  <a:pt x="78571" y="152598"/>
                  <a:pt x="76232" y="150286"/>
                </a:cubicBezTo>
                <a:cubicBezTo>
                  <a:pt x="73917" y="147988"/>
                  <a:pt x="73904" y="144249"/>
                  <a:pt x="76202" y="141934"/>
                </a:cubicBezTo>
                <a:cubicBezTo>
                  <a:pt x="76212" y="141924"/>
                  <a:pt x="76222" y="141914"/>
                  <a:pt x="76232" y="141904"/>
                </a:cubicBezTo>
                <a:lnTo>
                  <a:pt x="85348" y="132846"/>
                </a:lnTo>
                <a:cubicBezTo>
                  <a:pt x="87686" y="130534"/>
                  <a:pt x="91448" y="130534"/>
                  <a:pt x="93787" y="132846"/>
                </a:cubicBezTo>
                <a:cubicBezTo>
                  <a:pt x="96101" y="135143"/>
                  <a:pt x="96115" y="138883"/>
                  <a:pt x="93817" y="141197"/>
                </a:cubicBezTo>
                <a:cubicBezTo>
                  <a:pt x="93807" y="141208"/>
                  <a:pt x="93797" y="141217"/>
                  <a:pt x="93787" y="141228"/>
                </a:cubicBezTo>
                <a:lnTo>
                  <a:pt x="84671" y="150286"/>
                </a:lnTo>
                <a:close/>
                <a:moveTo>
                  <a:pt x="65421" y="131160"/>
                </a:moveTo>
                <a:cubicBezTo>
                  <a:pt x="63085" y="133477"/>
                  <a:pt x="59318" y="133477"/>
                  <a:pt x="56982" y="131160"/>
                </a:cubicBezTo>
                <a:cubicBezTo>
                  <a:pt x="54682" y="128882"/>
                  <a:pt x="54644" y="125178"/>
                  <a:pt x="56896" y="122854"/>
                </a:cubicBezTo>
                <a:lnTo>
                  <a:pt x="56982" y="122778"/>
                </a:lnTo>
                <a:lnTo>
                  <a:pt x="66098" y="113719"/>
                </a:lnTo>
                <a:lnTo>
                  <a:pt x="66174" y="113634"/>
                </a:lnTo>
                <a:cubicBezTo>
                  <a:pt x="68525" y="111395"/>
                  <a:pt x="72231" y="111433"/>
                  <a:pt x="74537" y="113719"/>
                </a:cubicBezTo>
                <a:cubicBezTo>
                  <a:pt x="76851" y="116017"/>
                  <a:pt x="76865" y="119756"/>
                  <a:pt x="74567" y="122071"/>
                </a:cubicBezTo>
                <a:cubicBezTo>
                  <a:pt x="74557" y="122081"/>
                  <a:pt x="74547" y="122091"/>
                  <a:pt x="74537" y="122101"/>
                </a:cubicBezTo>
                <a:lnTo>
                  <a:pt x="65421" y="131160"/>
                </a:lnTo>
                <a:close/>
              </a:path>
            </a:pathLst>
          </a:custGeom>
          <a:solidFill>
            <a:schemeClr val="accent3"/>
          </a:solidFill>
          <a:ln w="155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F020F83-4503-0AC7-708B-8B0DFA5C5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8968" y="4692247"/>
            <a:ext cx="399415" cy="39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65450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69FFE3-B4A9-DABD-6587-4FE32909B048}"/>
              </a:ext>
            </a:extLst>
          </p:cNvPr>
          <p:cNvSpPr/>
          <p:nvPr/>
        </p:nvSpPr>
        <p:spPr bwMode="auto">
          <a:xfrm rot="16200000" flipH="1">
            <a:off x="-136453" y="2742488"/>
            <a:ext cx="4025649" cy="2576099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Picture 6" descr="A qr code on a white background">
            <a:extLst>
              <a:ext uri="{FF2B5EF4-FFF2-40B4-BE49-F238E27FC236}">
                <a16:creationId xmlns:a16="http://schemas.microsoft.com/office/drawing/2014/main" id="{73434B69-5AE9-898D-CD74-79C32E949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15" y="2441954"/>
            <a:ext cx="1810512" cy="1810512"/>
          </a:xfrm>
          <a:prstGeom prst="roundRect">
            <a:avLst>
              <a:gd name="adj" fmla="val 2933"/>
            </a:avLst>
          </a:prstGeom>
          <a:noFill/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5B56898-3899-BCD6-7447-3BC0B1117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588" y="835066"/>
            <a:ext cx="1337566" cy="70539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20D5F12-A3A3-A4CD-77D1-C117AD33C91C}"/>
              </a:ext>
            </a:extLst>
          </p:cNvPr>
          <p:cNvGrpSpPr/>
          <p:nvPr/>
        </p:nvGrpSpPr>
        <p:grpSpPr>
          <a:xfrm>
            <a:off x="370476" y="4696070"/>
            <a:ext cx="7503737" cy="844463"/>
            <a:chOff x="5607459" y="5376024"/>
            <a:chExt cx="5795892" cy="844463"/>
          </a:xfrm>
        </p:grpSpPr>
        <p:sp>
          <p:nvSpPr>
            <p:cNvPr id="10" name="Rectangle: Rounded Corners 11">
              <a:extLst>
                <a:ext uri="{FF2B5EF4-FFF2-40B4-BE49-F238E27FC236}">
                  <a16:creationId xmlns:a16="http://schemas.microsoft.com/office/drawing/2014/main" id="{A5462F07-51EC-FE13-93F4-2314FCEFECD5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1">
              <a:extLst>
                <a:ext uri="{FF2B5EF4-FFF2-40B4-BE49-F238E27FC236}">
                  <a16:creationId xmlns:a16="http://schemas.microsoft.com/office/drawing/2014/main" id="{E7411E11-9611-5596-57F4-8F8E3C1C7A50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8B53E518-C6A8-9ECF-F889-F03B4CEBA56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3624479" y="2"/>
            <a:ext cx="8567520" cy="6646984"/>
          </a:xfrm>
          <a:prstGeom prst="rect">
            <a:avLst/>
          </a:prstGeom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CABB8F-80F5-8CBA-B0D9-1B0D8B936F4A}"/>
              </a:ext>
            </a:extLst>
          </p:cNvPr>
          <p:cNvSpPr txBox="1"/>
          <p:nvPr/>
        </p:nvSpPr>
        <p:spPr>
          <a:xfrm>
            <a:off x="4088315" y="748860"/>
            <a:ext cx="7532185" cy="867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280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Visit </a:t>
            </a:r>
            <a:r>
              <a:rPr lang="en-US" sz="280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website </a:t>
            </a:r>
            <a:r>
              <a:rPr lang="en-US" sz="280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for upcoming sessions, updates, and on demand contents!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7ED2F4-D21B-084A-2A38-BC93B81F409C}"/>
              </a:ext>
            </a:extLst>
          </p:cNvPr>
          <p:cNvSpPr/>
          <p:nvPr/>
        </p:nvSpPr>
        <p:spPr bwMode="auto">
          <a:xfrm rot="16200000" flipH="1">
            <a:off x="5821723" y="257308"/>
            <a:ext cx="4052645" cy="7519459"/>
          </a:xfrm>
          <a:prstGeom prst="roundRect">
            <a:avLst>
              <a:gd name="adj" fmla="val 3551"/>
            </a:avLst>
          </a:prstGeom>
          <a:solidFill>
            <a:srgbClr val="94D8FE">
              <a:alpha val="25000"/>
            </a:srgb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20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chemeClr val="bg1"/>
              </a:solidFill>
              <a:cs typeface="Segoe UI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B68A1B-6C97-5CBE-8BA3-9965A9A336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4189" y="2266134"/>
            <a:ext cx="6987712" cy="35270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BD7BC9-C94D-BA17-C3A3-5295E41DE562}"/>
              </a:ext>
            </a:extLst>
          </p:cNvPr>
          <p:cNvSpPr txBox="1"/>
          <p:nvPr/>
        </p:nvSpPr>
        <p:spPr>
          <a:xfrm>
            <a:off x="711789" y="5033662"/>
            <a:ext cx="2329164" cy="16927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l" defTabSz="914400">
              <a:defRPr/>
            </a:pPr>
            <a:r>
              <a:rPr lang="en-US" sz="1100">
                <a:solidFill>
                  <a:schemeClr val="tx2"/>
                </a:solidFill>
                <a:latin typeface="Segoe Sans Tex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https://aka.ms/CustomerHubSessions</a:t>
            </a:r>
            <a:r>
              <a:rPr lang="en-US" sz="1100">
                <a:solidFill>
                  <a:schemeClr val="tx2"/>
                </a:solidFill>
                <a:latin typeface="Segoe Sans Tex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4691423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B574C26-438B-9E3E-82EC-D8F28756706E}"/>
              </a:ext>
            </a:extLst>
          </p:cNvPr>
          <p:cNvSpPr/>
          <p:nvPr/>
        </p:nvSpPr>
        <p:spPr bwMode="auto">
          <a:xfrm rot="16200000" flipH="1">
            <a:off x="7444947" y="2092709"/>
            <a:ext cx="4778309" cy="3072762"/>
          </a:xfrm>
          <a:prstGeom prst="roundRect">
            <a:avLst>
              <a:gd name="adj" fmla="val 14295"/>
            </a:avLst>
          </a:prstGeom>
          <a:solidFill>
            <a:schemeClr val="accent5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" name="Picture 2" descr="A QR code">
            <a:extLst>
              <a:ext uri="{FF2B5EF4-FFF2-40B4-BE49-F238E27FC236}">
                <a16:creationId xmlns:a16="http://schemas.microsoft.com/office/drawing/2014/main" id="{E0CEA7AE-2C4E-9AEE-E196-A14037070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636" y="1616582"/>
            <a:ext cx="2202932" cy="2202930"/>
          </a:xfrm>
          <a:prstGeom prst="roundRect">
            <a:avLst>
              <a:gd name="adj" fmla="val 293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95CE7F-4B9E-E2B6-19AF-B22BAEFF52D9}"/>
              </a:ext>
            </a:extLst>
          </p:cNvPr>
          <p:cNvGrpSpPr/>
          <p:nvPr/>
        </p:nvGrpSpPr>
        <p:grpSpPr>
          <a:xfrm>
            <a:off x="4491348" y="4140925"/>
            <a:ext cx="7503737" cy="844463"/>
            <a:chOff x="5607459" y="5376024"/>
            <a:chExt cx="5795892" cy="844463"/>
          </a:xfrm>
        </p:grpSpPr>
        <p:sp>
          <p:nvSpPr>
            <p:cNvPr id="6" name="Rectangle: Rounded Corners 11">
              <a:extLst>
                <a:ext uri="{FF2B5EF4-FFF2-40B4-BE49-F238E27FC236}">
                  <a16:creationId xmlns:a16="http://schemas.microsoft.com/office/drawing/2014/main" id="{B31A9F0F-D339-2CF1-AE14-AAA60BFD4372}"/>
                </a:ext>
              </a:extLst>
            </p:cNvPr>
            <p:cNvSpPr/>
            <p:nvPr/>
          </p:nvSpPr>
          <p:spPr>
            <a:xfrm>
              <a:off x="5607459" y="5376024"/>
              <a:ext cx="5795892" cy="84446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80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2400000" scaled="0"/>
            </a:gradFill>
            <a:ln>
              <a:gradFill>
                <a:gsLst>
                  <a:gs pos="0">
                    <a:schemeClr val="accent1">
                      <a:lumMod val="5000"/>
                      <a:lumOff val="95000"/>
                      <a:alpha val="80000"/>
                    </a:schemeClr>
                  </a:gs>
                  <a:gs pos="100000">
                    <a:schemeClr val="bg1">
                      <a:alpha val="80000"/>
                    </a:schemeClr>
                  </a:gs>
                </a:gsLst>
                <a:lin ang="4800000" scaled="0"/>
              </a:gra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  <p:sp>
          <p:nvSpPr>
            <p:cNvPr id="7" name="Rectangle: Rounded Corners 11">
              <a:extLst>
                <a:ext uri="{FF2B5EF4-FFF2-40B4-BE49-F238E27FC236}">
                  <a16:creationId xmlns:a16="http://schemas.microsoft.com/office/drawing/2014/main" id="{C2895031-2100-907D-B0E1-B5CD30A4FB47}"/>
                </a:ext>
              </a:extLst>
            </p:cNvPr>
            <p:cNvSpPr/>
            <p:nvPr/>
          </p:nvSpPr>
          <p:spPr>
            <a:xfrm>
              <a:off x="5683476" y="5460239"/>
              <a:ext cx="5643859" cy="676033"/>
            </a:xfrm>
            <a:prstGeom prst="roundRect">
              <a:avLst>
                <a:gd name="adj" fmla="val 50000"/>
              </a:avLst>
            </a:prstGeom>
            <a:gradFill>
              <a:gsLst>
                <a:gs pos="27000">
                  <a:schemeClr val="bg1">
                    <a:alpha val="90000"/>
                  </a:schemeClr>
                </a:gs>
                <a:gs pos="100000">
                  <a:schemeClr val="bg1">
                    <a:alpha val="90000"/>
                  </a:schemeClr>
                </a:gs>
              </a:gsLst>
              <a:lin ang="2400000" scaled="0"/>
            </a:gradFill>
            <a:ln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>
                  <a:alpha val="5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6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97A4B4F-8A86-8C8C-C020-6F19A5DEFEAC}"/>
              </a:ext>
            </a:extLst>
          </p:cNvPr>
          <p:cNvSpPr txBox="1"/>
          <p:nvPr/>
        </p:nvSpPr>
        <p:spPr>
          <a:xfrm>
            <a:off x="5614517" y="4424657"/>
            <a:ext cx="2319930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 Hub Survey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 Semibold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3CCA0-76FD-A476-81B5-C277DC3A8A6B}"/>
              </a:ext>
            </a:extLst>
          </p:cNvPr>
          <p:cNvSpPr txBox="1"/>
          <p:nvPr/>
        </p:nvSpPr>
        <p:spPr>
          <a:xfrm>
            <a:off x="8688756" y="4455434"/>
            <a:ext cx="2290692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marR="0" lvl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aka.ms/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CustomerHubSurvey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Tex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5AE50B5-E83E-D89F-14B2-82C4F27EC2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297721" y="4393752"/>
            <a:ext cx="0" cy="338809"/>
          </a:xfrm>
          <a:prstGeom prst="line">
            <a:avLst/>
          </a:prstGeom>
          <a:ln w="12700"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0B7E56-D4D1-0BDD-6911-157650042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631719" y="5204621"/>
            <a:ext cx="2404767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8DC8E8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Select Frontline Friday Series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A3C751-AA86-5CCC-1606-E07694130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70438" y="1838848"/>
            <a:ext cx="1764009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Scan with your mobile device camera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DB2F65-825D-538A-E6EA-44804CBDBD3D}"/>
              </a:ext>
            </a:extLst>
          </p:cNvPr>
          <p:cNvSpPr txBox="1"/>
          <p:nvPr/>
        </p:nvSpPr>
        <p:spPr>
          <a:xfrm>
            <a:off x="7160196" y="2610326"/>
            <a:ext cx="774251" cy="430887"/>
          </a:xfrm>
          <a:prstGeom prst="rect">
            <a:avLst/>
          </a:prstGeom>
          <a:noFill/>
        </p:spPr>
        <p:txBody>
          <a:bodyPr wrap="none" lIns="0" tIns="0" rIns="0" bIns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-OR-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92478C-9060-36A9-FFAF-A9F33635E5BF}"/>
              </a:ext>
            </a:extLst>
          </p:cNvPr>
          <p:cNvSpPr txBox="1"/>
          <p:nvPr/>
        </p:nvSpPr>
        <p:spPr>
          <a:xfrm>
            <a:off x="7387022" y="3381803"/>
            <a:ext cx="338233" cy="215444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Visit</a:t>
            </a:r>
          </a:p>
        </p:txBody>
      </p:sp>
      <p:pic>
        <p:nvPicPr>
          <p:cNvPr id="15" name="Picture 14" descr="A blurry image of a blue and orange sky&#10;&#10;AI-generated content may be incorrect.">
            <a:extLst>
              <a:ext uri="{FF2B5EF4-FFF2-40B4-BE49-F238E27FC236}">
                <a16:creationId xmlns:a16="http://schemas.microsoft.com/office/drawing/2014/main" id="{0063B506-7055-28E0-DEF9-F8AAC471EE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V="1">
            <a:off x="0" y="0"/>
            <a:ext cx="5143502" cy="6675118"/>
          </a:xfrm>
          <a:prstGeom prst="rect">
            <a:avLst/>
          </a:prstGeom>
          <a:effectLst/>
        </p:spPr>
      </p:pic>
      <p:sp>
        <p:nvSpPr>
          <p:cNvPr id="18" name="Title 19">
            <a:extLst>
              <a:ext uri="{FF2B5EF4-FFF2-40B4-BE49-F238E27FC236}">
                <a16:creationId xmlns:a16="http://schemas.microsoft.com/office/drawing/2014/main" id="{23B379DE-A416-BAF3-D079-7F2CA492E061}"/>
              </a:ext>
            </a:extLst>
          </p:cNvPr>
          <p:cNvSpPr txBox="1">
            <a:spLocks/>
          </p:cNvSpPr>
          <p:nvPr/>
        </p:nvSpPr>
        <p:spPr>
          <a:xfrm>
            <a:off x="588263" y="457200"/>
            <a:ext cx="4393312" cy="1588127"/>
          </a:xfrm>
          <a:prstGeom prst="rect">
            <a:avLst/>
          </a:prstGeom>
        </p:spPr>
        <p:txBody>
          <a:bodyPr vert="horz" wrap="square" lIns="0" tIns="45720" rIns="0" bIns="4572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effectLst/>
                <a:latin typeface="Segoe Sans Display Semibold" pitchFamily="2" charset="0"/>
                <a:ea typeface="+mn-ea"/>
                <a:cs typeface="Segoe Sans Display Semi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THANK YOU –</a:t>
            </a:r>
            <a:b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</a:br>
            <a:r>
              <a:rPr kumimoji="0" lang="en-US" sz="3600" b="0" i="0" u="none" strike="noStrike" kern="1200" cap="none" spc="0" normalizeH="0" baseline="0" noProof="0">
                <a:ln w="3175"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prstClr val="white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Your feedback is critical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58808B-612F-B5E0-ED1C-2E295298D00F}"/>
              </a:ext>
            </a:extLst>
          </p:cNvPr>
          <p:cNvSpPr txBox="1"/>
          <p:nvPr/>
        </p:nvSpPr>
        <p:spPr>
          <a:xfrm>
            <a:off x="588263" y="3183661"/>
            <a:ext cx="3645956" cy="195489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/>
              </a:rPr>
              <a:t>We’re committed to making your 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/>
              </a:rPr>
              <a:t>Customer Hub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/>
              </a:rPr>
              <a:t>experience the best it can be – and your feedback is a critical component to that.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/>
                <a:ea typeface="+mn-ea"/>
                <a:cs typeface="Segoe UI Light" panose="020B0502040204020203" pitchFamily="34" charset="0"/>
              </a:rPr>
              <a:t>Before you scoot, please take a moment to provide some feedback.</a:t>
            </a:r>
          </a:p>
        </p:txBody>
      </p:sp>
      <p:sp>
        <p:nvSpPr>
          <p:cNvPr id="20" name="Graphic 3">
            <a:extLst>
              <a:ext uri="{FF2B5EF4-FFF2-40B4-BE49-F238E27FC236}">
                <a16:creationId xmlns:a16="http://schemas.microsoft.com/office/drawing/2014/main" id="{A64DB5FA-1813-0E1E-B6B4-7AD949EB2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8262" y="2556747"/>
            <a:ext cx="447435" cy="404469"/>
          </a:xfrm>
          <a:custGeom>
            <a:avLst/>
            <a:gdLst>
              <a:gd name="connsiteX0" fmla="*/ 97511 w 190073"/>
              <a:gd name="connsiteY0" fmla="*/ 0 h 171822"/>
              <a:gd name="connsiteX1" fmla="*/ 91986 w 190073"/>
              <a:gd name="connsiteY1" fmla="*/ 2629 h 171822"/>
              <a:gd name="connsiteX2" fmla="*/ 91434 w 190073"/>
              <a:gd name="connsiteY2" fmla="*/ 3039 h 171822"/>
              <a:gd name="connsiteX3" fmla="*/ 31750 w 190073"/>
              <a:gd name="connsiteY3" fmla="*/ 17831 h 171822"/>
              <a:gd name="connsiteX4" fmla="*/ 15215 w 190073"/>
              <a:gd name="connsiteY4" fmla="*/ 70314 h 171822"/>
              <a:gd name="connsiteX5" fmla="*/ 15072 w 190073"/>
              <a:gd name="connsiteY5" fmla="*/ 70457 h 171822"/>
              <a:gd name="connsiteX6" fmla="*/ 5947 w 190073"/>
              <a:gd name="connsiteY6" fmla="*/ 79515 h 171822"/>
              <a:gd name="connsiteX7" fmla="*/ 5815 w 190073"/>
              <a:gd name="connsiteY7" fmla="*/ 107910 h 171822"/>
              <a:gd name="connsiteX8" fmla="*/ 5947 w 190073"/>
              <a:gd name="connsiteY8" fmla="*/ 108043 h 171822"/>
              <a:gd name="connsiteX9" fmla="*/ 23025 w 190073"/>
              <a:gd name="connsiteY9" fmla="*/ 113767 h 171822"/>
              <a:gd name="connsiteX10" fmla="*/ 40961 w 190073"/>
              <a:gd name="connsiteY10" fmla="*/ 128607 h 171822"/>
              <a:gd name="connsiteX11" fmla="*/ 60173 w 190073"/>
              <a:gd name="connsiteY11" fmla="*/ 147105 h 171822"/>
              <a:gd name="connsiteX12" fmla="*/ 66098 w 190073"/>
              <a:gd name="connsiteY12" fmla="*/ 160354 h 171822"/>
              <a:gd name="connsiteX13" fmla="*/ 92644 w 190073"/>
              <a:gd name="connsiteY13" fmla="*/ 162230 h 171822"/>
              <a:gd name="connsiteX14" fmla="*/ 96330 w 190073"/>
              <a:gd name="connsiteY14" fmla="*/ 165888 h 171822"/>
              <a:gd name="connsiteX15" fmla="*/ 125172 w 190073"/>
              <a:gd name="connsiteY15" fmla="*/ 165888 h 171822"/>
              <a:gd name="connsiteX16" fmla="*/ 131077 w 190073"/>
              <a:gd name="connsiteY16" fmla="*/ 153334 h 171822"/>
              <a:gd name="connsiteX17" fmla="*/ 149556 w 190073"/>
              <a:gd name="connsiteY17" fmla="*/ 134932 h 171822"/>
              <a:gd name="connsiteX18" fmla="*/ 167367 w 190073"/>
              <a:gd name="connsiteY18" fmla="*/ 119654 h 171822"/>
              <a:gd name="connsiteX19" fmla="*/ 184131 w 190073"/>
              <a:gd name="connsiteY19" fmla="*/ 113881 h 171822"/>
              <a:gd name="connsiteX20" fmla="*/ 184254 w 190073"/>
              <a:gd name="connsiteY20" fmla="*/ 85486 h 171822"/>
              <a:gd name="connsiteX21" fmla="*/ 184131 w 190073"/>
              <a:gd name="connsiteY21" fmla="*/ 85364 h 171822"/>
              <a:gd name="connsiteX22" fmla="*/ 176197 w 190073"/>
              <a:gd name="connsiteY22" fmla="*/ 77467 h 171822"/>
              <a:gd name="connsiteX23" fmla="*/ 177835 w 190073"/>
              <a:gd name="connsiteY23" fmla="*/ 71124 h 171822"/>
              <a:gd name="connsiteX24" fmla="*/ 172835 w 190073"/>
              <a:gd name="connsiteY24" fmla="*/ 30138 h 171822"/>
              <a:gd name="connsiteX25" fmla="*/ 122324 w 190073"/>
              <a:gd name="connsiteY25" fmla="*/ 39 h 171822"/>
              <a:gd name="connsiteX26" fmla="*/ 107017 w 190073"/>
              <a:gd name="connsiteY26" fmla="*/ 39 h 171822"/>
              <a:gd name="connsiteX27" fmla="*/ 105055 w 190073"/>
              <a:gd name="connsiteY27" fmla="*/ 0 h 171822"/>
              <a:gd name="connsiteX28" fmla="*/ 97521 w 190073"/>
              <a:gd name="connsiteY28" fmla="*/ 0 h 171822"/>
              <a:gd name="connsiteX29" fmla="*/ 125372 w 190073"/>
              <a:gd name="connsiteY29" fmla="*/ 47102 h 171822"/>
              <a:gd name="connsiteX30" fmla="*/ 158366 w 190073"/>
              <a:gd name="connsiteY30" fmla="*/ 79887 h 171822"/>
              <a:gd name="connsiteX31" fmla="*/ 158395 w 190073"/>
              <a:gd name="connsiteY31" fmla="*/ 79925 h 171822"/>
              <a:gd name="connsiteX32" fmla="*/ 158528 w 190073"/>
              <a:gd name="connsiteY32" fmla="*/ 80049 h 171822"/>
              <a:gd name="connsiteX33" fmla="*/ 174006 w 190073"/>
              <a:gd name="connsiteY33" fmla="*/ 95431 h 171822"/>
              <a:gd name="connsiteX34" fmla="*/ 174037 w 190073"/>
              <a:gd name="connsiteY34" fmla="*/ 103783 h 171822"/>
              <a:gd name="connsiteX35" fmla="*/ 174006 w 190073"/>
              <a:gd name="connsiteY35" fmla="*/ 103813 h 171822"/>
              <a:gd name="connsiteX36" fmla="*/ 165567 w 190073"/>
              <a:gd name="connsiteY36" fmla="*/ 103813 h 171822"/>
              <a:gd name="connsiteX37" fmla="*/ 150089 w 190073"/>
              <a:gd name="connsiteY37" fmla="*/ 88431 h 171822"/>
              <a:gd name="connsiteX38" fmla="*/ 139954 w 190073"/>
              <a:gd name="connsiteY38" fmla="*/ 88431 h 171822"/>
              <a:gd name="connsiteX39" fmla="*/ 139802 w 190073"/>
              <a:gd name="connsiteY39" fmla="*/ 88593 h 171822"/>
              <a:gd name="connsiteX40" fmla="*/ 139756 w 190073"/>
              <a:gd name="connsiteY40" fmla="*/ 98615 h 171822"/>
              <a:gd name="connsiteX41" fmla="*/ 139802 w 190073"/>
              <a:gd name="connsiteY41" fmla="*/ 98660 h 171822"/>
              <a:gd name="connsiteX42" fmla="*/ 151861 w 190073"/>
              <a:gd name="connsiteY42" fmla="*/ 110652 h 171822"/>
              <a:gd name="connsiteX43" fmla="*/ 151891 w 190073"/>
              <a:gd name="connsiteY43" fmla="*/ 119004 h 171822"/>
              <a:gd name="connsiteX44" fmla="*/ 151861 w 190073"/>
              <a:gd name="connsiteY44" fmla="*/ 119034 h 171822"/>
              <a:gd name="connsiteX45" fmla="*/ 144060 w 190073"/>
              <a:gd name="connsiteY45" fmla="*/ 119606 h 171822"/>
              <a:gd name="connsiteX46" fmla="*/ 134658 w 190073"/>
              <a:gd name="connsiteY46" fmla="*/ 120273 h 171822"/>
              <a:gd name="connsiteX47" fmla="*/ 134068 w 190073"/>
              <a:gd name="connsiteY47" fmla="*/ 129626 h 171822"/>
              <a:gd name="connsiteX48" fmla="*/ 133544 w 190073"/>
              <a:gd name="connsiteY48" fmla="*/ 137427 h 171822"/>
              <a:gd name="connsiteX49" fmla="*/ 125638 w 190073"/>
              <a:gd name="connsiteY49" fmla="*/ 137903 h 171822"/>
              <a:gd name="connsiteX50" fmla="*/ 116161 w 190073"/>
              <a:gd name="connsiteY50" fmla="*/ 138446 h 171822"/>
              <a:gd name="connsiteX51" fmla="*/ 115551 w 190073"/>
              <a:gd name="connsiteY51" fmla="*/ 147867 h 171822"/>
              <a:gd name="connsiteX52" fmla="*/ 115037 w 190073"/>
              <a:gd name="connsiteY52" fmla="*/ 155810 h 171822"/>
              <a:gd name="connsiteX53" fmla="*/ 106464 w 190073"/>
              <a:gd name="connsiteY53" fmla="*/ 155810 h 171822"/>
              <a:gd name="connsiteX54" fmla="*/ 102921 w 190073"/>
              <a:gd name="connsiteY54" fmla="*/ 152296 h 171822"/>
              <a:gd name="connsiteX55" fmla="*/ 103921 w 190073"/>
              <a:gd name="connsiteY55" fmla="*/ 151296 h 171822"/>
              <a:gd name="connsiteX56" fmla="*/ 104044 w 190073"/>
              <a:gd name="connsiteY56" fmla="*/ 122901 h 171822"/>
              <a:gd name="connsiteX57" fmla="*/ 103921 w 190073"/>
              <a:gd name="connsiteY57" fmla="*/ 122778 h 171822"/>
              <a:gd name="connsiteX58" fmla="*/ 90586 w 190073"/>
              <a:gd name="connsiteY58" fmla="*/ 116891 h 171822"/>
              <a:gd name="connsiteX59" fmla="*/ 71974 w 190073"/>
              <a:gd name="connsiteY59" fmla="*/ 97803 h 171822"/>
              <a:gd name="connsiteX60" fmla="*/ 66098 w 190073"/>
              <a:gd name="connsiteY60" fmla="*/ 85192 h 171822"/>
              <a:gd name="connsiteX61" fmla="*/ 49019 w 190073"/>
              <a:gd name="connsiteY61" fmla="*/ 79468 h 171822"/>
              <a:gd name="connsiteX62" fmla="*/ 28845 w 190073"/>
              <a:gd name="connsiteY62" fmla="*/ 64561 h 171822"/>
              <a:gd name="connsiteX63" fmla="*/ 41885 w 190073"/>
              <a:gd name="connsiteY63" fmla="*/ 27890 h 171822"/>
              <a:gd name="connsiteX64" fmla="*/ 75994 w 190073"/>
              <a:gd name="connsiteY64" fmla="*/ 14745 h 171822"/>
              <a:gd name="connsiteX65" fmla="*/ 61735 w 190073"/>
              <a:gd name="connsiteY65" fmla="*/ 25537 h 171822"/>
              <a:gd name="connsiteX66" fmla="*/ 57461 w 190073"/>
              <a:gd name="connsiteY66" fmla="*/ 56413 h 171822"/>
              <a:gd name="connsiteX67" fmla="*/ 57544 w 190073"/>
              <a:gd name="connsiteY67" fmla="*/ 56522 h 171822"/>
              <a:gd name="connsiteX68" fmla="*/ 88577 w 190073"/>
              <a:gd name="connsiteY68" fmla="*/ 60722 h 171822"/>
              <a:gd name="connsiteX69" fmla="*/ 106569 w 190073"/>
              <a:gd name="connsiteY69" fmla="*/ 47092 h 171822"/>
              <a:gd name="connsiteX70" fmla="*/ 125372 w 190073"/>
              <a:gd name="connsiteY70" fmla="*/ 47092 h 171822"/>
              <a:gd name="connsiteX71" fmla="*/ 70355 w 190073"/>
              <a:gd name="connsiteY71" fmla="*/ 36938 h 171822"/>
              <a:gd name="connsiteX72" fmla="*/ 100254 w 190073"/>
              <a:gd name="connsiteY72" fmla="*/ 14288 h 171822"/>
              <a:gd name="connsiteX73" fmla="*/ 105055 w 190073"/>
              <a:gd name="connsiteY73" fmla="*/ 14288 h 171822"/>
              <a:gd name="connsiteX74" fmla="*/ 106836 w 190073"/>
              <a:gd name="connsiteY74" fmla="*/ 14336 h 171822"/>
              <a:gd name="connsiteX75" fmla="*/ 122324 w 190073"/>
              <a:gd name="connsiteY75" fmla="*/ 14336 h 171822"/>
              <a:gd name="connsiteX76" fmla="*/ 160252 w 190073"/>
              <a:gd name="connsiteY76" fmla="*/ 36910 h 171822"/>
              <a:gd name="connsiteX77" fmla="*/ 164481 w 190073"/>
              <a:gd name="connsiteY77" fmla="*/ 65437 h 171822"/>
              <a:gd name="connsiteX78" fmla="*/ 133896 w 190073"/>
              <a:gd name="connsiteY78" fmla="*/ 34995 h 171822"/>
              <a:gd name="connsiteX79" fmla="*/ 128763 w 190073"/>
              <a:gd name="connsiteY79" fmla="*/ 32814 h 171822"/>
              <a:gd name="connsiteX80" fmla="*/ 104178 w 190073"/>
              <a:gd name="connsiteY80" fmla="*/ 32814 h 171822"/>
              <a:gd name="connsiteX81" fmla="*/ 99864 w 190073"/>
              <a:gd name="connsiteY81" fmla="*/ 34262 h 171822"/>
              <a:gd name="connsiteX82" fmla="*/ 79956 w 190073"/>
              <a:gd name="connsiteY82" fmla="*/ 49340 h 171822"/>
              <a:gd name="connsiteX83" fmla="*/ 68888 w 190073"/>
              <a:gd name="connsiteY83" fmla="*/ 47845 h 171822"/>
              <a:gd name="connsiteX84" fmla="*/ 70319 w 190073"/>
              <a:gd name="connsiteY84" fmla="*/ 36973 h 171822"/>
              <a:gd name="connsiteX85" fmla="*/ 70365 w 190073"/>
              <a:gd name="connsiteY85" fmla="*/ 36938 h 171822"/>
              <a:gd name="connsiteX86" fmla="*/ 38408 w 190073"/>
              <a:gd name="connsiteY86" fmla="*/ 112710 h 171822"/>
              <a:gd name="connsiteX87" fmla="*/ 38378 w 190073"/>
              <a:gd name="connsiteY87" fmla="*/ 104358 h 171822"/>
              <a:gd name="connsiteX88" fmla="*/ 38408 w 190073"/>
              <a:gd name="connsiteY88" fmla="*/ 104328 h 171822"/>
              <a:gd name="connsiteX89" fmla="*/ 47524 w 190073"/>
              <a:gd name="connsiteY89" fmla="*/ 95260 h 171822"/>
              <a:gd name="connsiteX90" fmla="*/ 55963 w 190073"/>
              <a:gd name="connsiteY90" fmla="*/ 95260 h 171822"/>
              <a:gd name="connsiteX91" fmla="*/ 56039 w 190073"/>
              <a:gd name="connsiteY91" fmla="*/ 103566 h 171822"/>
              <a:gd name="connsiteX92" fmla="*/ 55963 w 190073"/>
              <a:gd name="connsiteY92" fmla="*/ 103642 h 171822"/>
              <a:gd name="connsiteX93" fmla="*/ 46848 w 190073"/>
              <a:gd name="connsiteY93" fmla="*/ 112700 h 171822"/>
              <a:gd name="connsiteX94" fmla="*/ 46762 w 190073"/>
              <a:gd name="connsiteY94" fmla="*/ 112786 h 171822"/>
              <a:gd name="connsiteX95" fmla="*/ 38408 w 190073"/>
              <a:gd name="connsiteY95" fmla="*/ 112710 h 171822"/>
              <a:gd name="connsiteX96" fmla="*/ 33732 w 190073"/>
              <a:gd name="connsiteY96" fmla="*/ 80620 h 171822"/>
              <a:gd name="connsiteX97" fmla="*/ 33636 w 190073"/>
              <a:gd name="connsiteY97" fmla="*/ 88907 h 171822"/>
              <a:gd name="connsiteX98" fmla="*/ 24521 w 190073"/>
              <a:gd name="connsiteY98" fmla="*/ 97975 h 171822"/>
              <a:gd name="connsiteX99" fmla="*/ 16082 w 190073"/>
              <a:gd name="connsiteY99" fmla="*/ 97975 h 171822"/>
              <a:gd name="connsiteX100" fmla="*/ 16051 w 190073"/>
              <a:gd name="connsiteY100" fmla="*/ 89623 h 171822"/>
              <a:gd name="connsiteX101" fmla="*/ 16082 w 190073"/>
              <a:gd name="connsiteY101" fmla="*/ 89593 h 171822"/>
              <a:gd name="connsiteX102" fmla="*/ 25207 w 190073"/>
              <a:gd name="connsiteY102" fmla="*/ 80534 h 171822"/>
              <a:gd name="connsiteX103" fmla="*/ 33646 w 190073"/>
              <a:gd name="connsiteY103" fmla="*/ 80534 h 171822"/>
              <a:gd name="connsiteX104" fmla="*/ 33732 w 190073"/>
              <a:gd name="connsiteY104" fmla="*/ 80620 h 171822"/>
              <a:gd name="connsiteX105" fmla="*/ 84671 w 190073"/>
              <a:gd name="connsiteY105" fmla="*/ 150286 h 171822"/>
              <a:gd name="connsiteX106" fmla="*/ 76232 w 190073"/>
              <a:gd name="connsiteY106" fmla="*/ 150286 h 171822"/>
              <a:gd name="connsiteX107" fmla="*/ 76202 w 190073"/>
              <a:gd name="connsiteY107" fmla="*/ 141934 h 171822"/>
              <a:gd name="connsiteX108" fmla="*/ 76232 w 190073"/>
              <a:gd name="connsiteY108" fmla="*/ 141904 h 171822"/>
              <a:gd name="connsiteX109" fmla="*/ 85348 w 190073"/>
              <a:gd name="connsiteY109" fmla="*/ 132846 h 171822"/>
              <a:gd name="connsiteX110" fmla="*/ 93787 w 190073"/>
              <a:gd name="connsiteY110" fmla="*/ 132846 h 171822"/>
              <a:gd name="connsiteX111" fmla="*/ 93817 w 190073"/>
              <a:gd name="connsiteY111" fmla="*/ 141197 h 171822"/>
              <a:gd name="connsiteX112" fmla="*/ 93787 w 190073"/>
              <a:gd name="connsiteY112" fmla="*/ 141228 h 171822"/>
              <a:gd name="connsiteX113" fmla="*/ 84671 w 190073"/>
              <a:gd name="connsiteY113" fmla="*/ 150286 h 171822"/>
              <a:gd name="connsiteX114" fmla="*/ 65421 w 190073"/>
              <a:gd name="connsiteY114" fmla="*/ 131160 h 171822"/>
              <a:gd name="connsiteX115" fmla="*/ 56982 w 190073"/>
              <a:gd name="connsiteY115" fmla="*/ 131160 h 171822"/>
              <a:gd name="connsiteX116" fmla="*/ 56896 w 190073"/>
              <a:gd name="connsiteY116" fmla="*/ 122854 h 171822"/>
              <a:gd name="connsiteX117" fmla="*/ 56982 w 190073"/>
              <a:gd name="connsiteY117" fmla="*/ 122778 h 171822"/>
              <a:gd name="connsiteX118" fmla="*/ 66098 w 190073"/>
              <a:gd name="connsiteY118" fmla="*/ 113719 h 171822"/>
              <a:gd name="connsiteX119" fmla="*/ 66174 w 190073"/>
              <a:gd name="connsiteY119" fmla="*/ 113634 h 171822"/>
              <a:gd name="connsiteX120" fmla="*/ 74537 w 190073"/>
              <a:gd name="connsiteY120" fmla="*/ 113719 h 171822"/>
              <a:gd name="connsiteX121" fmla="*/ 74567 w 190073"/>
              <a:gd name="connsiteY121" fmla="*/ 122071 h 171822"/>
              <a:gd name="connsiteX122" fmla="*/ 74537 w 190073"/>
              <a:gd name="connsiteY122" fmla="*/ 122101 h 171822"/>
              <a:gd name="connsiteX123" fmla="*/ 65421 w 190073"/>
              <a:gd name="connsiteY123" fmla="*/ 131160 h 17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90073" h="171822">
                <a:moveTo>
                  <a:pt x="97511" y="0"/>
                </a:moveTo>
                <a:cubicBezTo>
                  <a:pt x="95368" y="1"/>
                  <a:pt x="93339" y="967"/>
                  <a:pt x="91986" y="2629"/>
                </a:cubicBezTo>
                <a:lnTo>
                  <a:pt x="91434" y="3039"/>
                </a:lnTo>
                <a:cubicBezTo>
                  <a:pt x="70333" y="-3383"/>
                  <a:pt x="47410" y="2298"/>
                  <a:pt x="31750" y="17831"/>
                </a:cubicBezTo>
                <a:cubicBezTo>
                  <a:pt x="17920" y="31527"/>
                  <a:pt x="11733" y="51163"/>
                  <a:pt x="15215" y="70314"/>
                </a:cubicBezTo>
                <a:lnTo>
                  <a:pt x="15072" y="70457"/>
                </a:lnTo>
                <a:lnTo>
                  <a:pt x="5947" y="79515"/>
                </a:lnTo>
                <a:cubicBezTo>
                  <a:pt x="-1930" y="87320"/>
                  <a:pt x="-1990" y="100033"/>
                  <a:pt x="5815" y="107910"/>
                </a:cubicBezTo>
                <a:cubicBezTo>
                  <a:pt x="5859" y="107955"/>
                  <a:pt x="5903" y="107999"/>
                  <a:pt x="5947" y="108043"/>
                </a:cubicBezTo>
                <a:cubicBezTo>
                  <a:pt x="10439" y="112504"/>
                  <a:pt x="16752" y="114621"/>
                  <a:pt x="23025" y="113767"/>
                </a:cubicBezTo>
                <a:cubicBezTo>
                  <a:pt x="25287" y="121995"/>
                  <a:pt x="32456" y="127926"/>
                  <a:pt x="40961" y="128607"/>
                </a:cubicBezTo>
                <a:cubicBezTo>
                  <a:pt x="41844" y="138707"/>
                  <a:pt x="50047" y="146605"/>
                  <a:pt x="60173" y="147105"/>
                </a:cubicBezTo>
                <a:cubicBezTo>
                  <a:pt x="60421" y="151934"/>
                  <a:pt x="62392" y="156677"/>
                  <a:pt x="66098" y="160354"/>
                </a:cubicBezTo>
                <a:cubicBezTo>
                  <a:pt x="73337" y="167555"/>
                  <a:pt x="84690" y="168174"/>
                  <a:pt x="92644" y="162230"/>
                </a:cubicBezTo>
                <a:lnTo>
                  <a:pt x="96330" y="165888"/>
                </a:lnTo>
                <a:cubicBezTo>
                  <a:pt x="104316" y="173800"/>
                  <a:pt x="117186" y="173800"/>
                  <a:pt x="125172" y="165888"/>
                </a:cubicBezTo>
                <a:cubicBezTo>
                  <a:pt x="128696" y="162383"/>
                  <a:pt x="130668" y="157906"/>
                  <a:pt x="131077" y="153334"/>
                </a:cubicBezTo>
                <a:cubicBezTo>
                  <a:pt x="140889" y="152502"/>
                  <a:pt x="148684" y="144740"/>
                  <a:pt x="149556" y="134932"/>
                </a:cubicBezTo>
                <a:cubicBezTo>
                  <a:pt x="158137" y="134143"/>
                  <a:pt x="165281" y="128015"/>
                  <a:pt x="167367" y="119654"/>
                </a:cubicBezTo>
                <a:cubicBezTo>
                  <a:pt x="173544" y="120394"/>
                  <a:pt x="179719" y="118267"/>
                  <a:pt x="184131" y="113881"/>
                </a:cubicBezTo>
                <a:cubicBezTo>
                  <a:pt x="192007" y="106074"/>
                  <a:pt x="192061" y="93361"/>
                  <a:pt x="184254" y="85486"/>
                </a:cubicBezTo>
                <a:cubicBezTo>
                  <a:pt x="184213" y="85445"/>
                  <a:pt x="184172" y="85404"/>
                  <a:pt x="184131" y="85364"/>
                </a:cubicBezTo>
                <a:lnTo>
                  <a:pt x="176197" y="77467"/>
                </a:lnTo>
                <a:lnTo>
                  <a:pt x="177835" y="71124"/>
                </a:lnTo>
                <a:cubicBezTo>
                  <a:pt x="181380" y="57319"/>
                  <a:pt x="179595" y="42685"/>
                  <a:pt x="172835" y="30138"/>
                </a:cubicBezTo>
                <a:cubicBezTo>
                  <a:pt x="162814" y="11578"/>
                  <a:pt x="143415" y="18"/>
                  <a:pt x="122324" y="39"/>
                </a:cubicBezTo>
                <a:lnTo>
                  <a:pt x="107017" y="39"/>
                </a:lnTo>
                <a:cubicBezTo>
                  <a:pt x="106364" y="10"/>
                  <a:pt x="105709" y="-3"/>
                  <a:pt x="105055" y="0"/>
                </a:cubicBezTo>
                <a:lnTo>
                  <a:pt x="97521" y="0"/>
                </a:lnTo>
                <a:close/>
                <a:moveTo>
                  <a:pt x="125372" y="47102"/>
                </a:moveTo>
                <a:lnTo>
                  <a:pt x="158366" y="79887"/>
                </a:lnTo>
                <a:lnTo>
                  <a:pt x="158395" y="79925"/>
                </a:lnTo>
                <a:lnTo>
                  <a:pt x="158528" y="80049"/>
                </a:lnTo>
                <a:lnTo>
                  <a:pt x="174006" y="95431"/>
                </a:lnTo>
                <a:cubicBezTo>
                  <a:pt x="176321" y="97729"/>
                  <a:pt x="176334" y="101468"/>
                  <a:pt x="174037" y="103783"/>
                </a:cubicBezTo>
                <a:cubicBezTo>
                  <a:pt x="174026" y="103793"/>
                  <a:pt x="174017" y="103803"/>
                  <a:pt x="174006" y="103813"/>
                </a:cubicBezTo>
                <a:cubicBezTo>
                  <a:pt x="171668" y="106125"/>
                  <a:pt x="167906" y="106125"/>
                  <a:pt x="165567" y="103813"/>
                </a:cubicBezTo>
                <a:lnTo>
                  <a:pt x="150089" y="88431"/>
                </a:lnTo>
                <a:cubicBezTo>
                  <a:pt x="147283" y="85651"/>
                  <a:pt x="142760" y="85651"/>
                  <a:pt x="139954" y="88431"/>
                </a:cubicBezTo>
                <a:lnTo>
                  <a:pt x="139802" y="88593"/>
                </a:lnTo>
                <a:cubicBezTo>
                  <a:pt x="137022" y="91347"/>
                  <a:pt x="137002" y="95834"/>
                  <a:pt x="139756" y="98615"/>
                </a:cubicBezTo>
                <a:cubicBezTo>
                  <a:pt x="139772" y="98630"/>
                  <a:pt x="139787" y="98645"/>
                  <a:pt x="139802" y="98660"/>
                </a:cubicBezTo>
                <a:lnTo>
                  <a:pt x="151861" y="110652"/>
                </a:lnTo>
                <a:cubicBezTo>
                  <a:pt x="154175" y="112950"/>
                  <a:pt x="154189" y="116689"/>
                  <a:pt x="151891" y="119004"/>
                </a:cubicBezTo>
                <a:cubicBezTo>
                  <a:pt x="151881" y="119014"/>
                  <a:pt x="151871" y="119024"/>
                  <a:pt x="151861" y="119034"/>
                </a:cubicBezTo>
                <a:cubicBezTo>
                  <a:pt x="149758" y="121126"/>
                  <a:pt x="146444" y="121369"/>
                  <a:pt x="144060" y="119606"/>
                </a:cubicBezTo>
                <a:cubicBezTo>
                  <a:pt x="141195" y="117462"/>
                  <a:pt x="137191" y="117746"/>
                  <a:pt x="134658" y="120273"/>
                </a:cubicBezTo>
                <a:cubicBezTo>
                  <a:pt x="132133" y="122797"/>
                  <a:pt x="131881" y="126805"/>
                  <a:pt x="134068" y="129626"/>
                </a:cubicBezTo>
                <a:cubicBezTo>
                  <a:pt x="135886" y="131987"/>
                  <a:pt x="135661" y="135332"/>
                  <a:pt x="133544" y="137427"/>
                </a:cubicBezTo>
                <a:cubicBezTo>
                  <a:pt x="131403" y="139549"/>
                  <a:pt x="128019" y="139753"/>
                  <a:pt x="125638" y="137903"/>
                </a:cubicBezTo>
                <a:cubicBezTo>
                  <a:pt x="122790" y="135681"/>
                  <a:pt x="118736" y="135914"/>
                  <a:pt x="116161" y="138446"/>
                </a:cubicBezTo>
                <a:cubicBezTo>
                  <a:pt x="113591" y="140974"/>
                  <a:pt x="113329" y="145028"/>
                  <a:pt x="115551" y="147867"/>
                </a:cubicBezTo>
                <a:cubicBezTo>
                  <a:pt x="117413" y="150263"/>
                  <a:pt x="117192" y="153674"/>
                  <a:pt x="115037" y="155810"/>
                </a:cubicBezTo>
                <a:cubicBezTo>
                  <a:pt x="112662" y="158159"/>
                  <a:pt x="108839" y="158159"/>
                  <a:pt x="106464" y="155810"/>
                </a:cubicBezTo>
                <a:lnTo>
                  <a:pt x="102921" y="152296"/>
                </a:lnTo>
                <a:lnTo>
                  <a:pt x="103921" y="151296"/>
                </a:lnTo>
                <a:cubicBezTo>
                  <a:pt x="111797" y="143488"/>
                  <a:pt x="111851" y="130775"/>
                  <a:pt x="104044" y="122901"/>
                </a:cubicBezTo>
                <a:cubicBezTo>
                  <a:pt x="104003" y="122860"/>
                  <a:pt x="103962" y="122819"/>
                  <a:pt x="103921" y="122778"/>
                </a:cubicBezTo>
                <a:cubicBezTo>
                  <a:pt x="100359" y="119232"/>
                  <a:pt x="95607" y="117134"/>
                  <a:pt x="90586" y="116891"/>
                </a:cubicBezTo>
                <a:cubicBezTo>
                  <a:pt x="90024" y="106772"/>
                  <a:pt x="82077" y="98620"/>
                  <a:pt x="71974" y="97803"/>
                </a:cubicBezTo>
                <a:cubicBezTo>
                  <a:pt x="71584" y="93032"/>
                  <a:pt x="69500" y="88559"/>
                  <a:pt x="66098" y="85192"/>
                </a:cubicBezTo>
                <a:cubicBezTo>
                  <a:pt x="61606" y="80731"/>
                  <a:pt x="55293" y="78614"/>
                  <a:pt x="49019" y="79468"/>
                </a:cubicBezTo>
                <a:cubicBezTo>
                  <a:pt x="46531" y="70445"/>
                  <a:pt x="38201" y="64290"/>
                  <a:pt x="28845" y="64561"/>
                </a:cubicBezTo>
                <a:cubicBezTo>
                  <a:pt x="27380" y="50989"/>
                  <a:pt x="32180" y="37490"/>
                  <a:pt x="41885" y="27890"/>
                </a:cubicBezTo>
                <a:cubicBezTo>
                  <a:pt x="50911" y="18923"/>
                  <a:pt x="63285" y="14154"/>
                  <a:pt x="75994" y="14745"/>
                </a:cubicBezTo>
                <a:lnTo>
                  <a:pt x="61735" y="25537"/>
                </a:lnTo>
                <a:cubicBezTo>
                  <a:pt x="52029" y="32883"/>
                  <a:pt x="50115" y="46707"/>
                  <a:pt x="57461" y="56413"/>
                </a:cubicBezTo>
                <a:cubicBezTo>
                  <a:pt x="57489" y="56449"/>
                  <a:pt x="57516" y="56486"/>
                  <a:pt x="57544" y="56522"/>
                </a:cubicBezTo>
                <a:cubicBezTo>
                  <a:pt x="64977" y="66211"/>
                  <a:pt x="78835" y="68087"/>
                  <a:pt x="88577" y="60722"/>
                </a:cubicBezTo>
                <a:lnTo>
                  <a:pt x="106569" y="47092"/>
                </a:lnTo>
                <a:lnTo>
                  <a:pt x="125372" y="47092"/>
                </a:lnTo>
                <a:close/>
                <a:moveTo>
                  <a:pt x="70355" y="36938"/>
                </a:moveTo>
                <a:lnTo>
                  <a:pt x="100254" y="14288"/>
                </a:lnTo>
                <a:lnTo>
                  <a:pt x="105055" y="14288"/>
                </a:lnTo>
                <a:cubicBezTo>
                  <a:pt x="105649" y="14284"/>
                  <a:pt x="106243" y="14299"/>
                  <a:pt x="106836" y="14336"/>
                </a:cubicBezTo>
                <a:lnTo>
                  <a:pt x="122324" y="14336"/>
                </a:lnTo>
                <a:cubicBezTo>
                  <a:pt x="138155" y="14314"/>
                  <a:pt x="152722" y="22984"/>
                  <a:pt x="160252" y="36910"/>
                </a:cubicBezTo>
                <a:cubicBezTo>
                  <a:pt x="164967" y="45673"/>
                  <a:pt x="166443" y="55750"/>
                  <a:pt x="164481" y="65437"/>
                </a:cubicBezTo>
                <a:lnTo>
                  <a:pt x="133896" y="34995"/>
                </a:lnTo>
                <a:cubicBezTo>
                  <a:pt x="132552" y="33603"/>
                  <a:pt x="130699" y="32815"/>
                  <a:pt x="128763" y="32814"/>
                </a:cubicBezTo>
                <a:lnTo>
                  <a:pt x="104178" y="32814"/>
                </a:lnTo>
                <a:cubicBezTo>
                  <a:pt x="102621" y="32813"/>
                  <a:pt x="101106" y="33322"/>
                  <a:pt x="99864" y="34262"/>
                </a:cubicBezTo>
                <a:lnTo>
                  <a:pt x="79956" y="49340"/>
                </a:lnTo>
                <a:cubicBezTo>
                  <a:pt x="76482" y="51962"/>
                  <a:pt x="71543" y="51295"/>
                  <a:pt x="68888" y="47845"/>
                </a:cubicBezTo>
                <a:cubicBezTo>
                  <a:pt x="66281" y="44448"/>
                  <a:pt x="66922" y="39580"/>
                  <a:pt x="70319" y="36973"/>
                </a:cubicBezTo>
                <a:cubicBezTo>
                  <a:pt x="70334" y="36962"/>
                  <a:pt x="70349" y="36950"/>
                  <a:pt x="70365" y="36938"/>
                </a:cubicBezTo>
                <a:close/>
                <a:moveTo>
                  <a:pt x="38408" y="112710"/>
                </a:moveTo>
                <a:cubicBezTo>
                  <a:pt x="36094" y="110412"/>
                  <a:pt x="36080" y="106673"/>
                  <a:pt x="38378" y="104358"/>
                </a:cubicBezTo>
                <a:cubicBezTo>
                  <a:pt x="38388" y="104348"/>
                  <a:pt x="38398" y="104338"/>
                  <a:pt x="38408" y="104328"/>
                </a:cubicBezTo>
                <a:lnTo>
                  <a:pt x="47524" y="95260"/>
                </a:lnTo>
                <a:cubicBezTo>
                  <a:pt x="49862" y="92948"/>
                  <a:pt x="53625" y="92948"/>
                  <a:pt x="55963" y="95260"/>
                </a:cubicBezTo>
                <a:cubicBezTo>
                  <a:pt x="58260" y="97540"/>
                  <a:pt x="58294" y="101244"/>
                  <a:pt x="56039" y="103566"/>
                </a:cubicBezTo>
                <a:lnTo>
                  <a:pt x="55963" y="103642"/>
                </a:lnTo>
                <a:lnTo>
                  <a:pt x="46848" y="112700"/>
                </a:lnTo>
                <a:lnTo>
                  <a:pt x="46762" y="112786"/>
                </a:lnTo>
                <a:cubicBezTo>
                  <a:pt x="44414" y="115022"/>
                  <a:pt x="40715" y="114987"/>
                  <a:pt x="38408" y="112710"/>
                </a:cubicBezTo>
                <a:close/>
                <a:moveTo>
                  <a:pt x="33732" y="80620"/>
                </a:moveTo>
                <a:cubicBezTo>
                  <a:pt x="35979" y="82940"/>
                  <a:pt x="35937" y="86639"/>
                  <a:pt x="33636" y="88907"/>
                </a:cubicBezTo>
                <a:lnTo>
                  <a:pt x="24521" y="97975"/>
                </a:lnTo>
                <a:cubicBezTo>
                  <a:pt x="22183" y="100286"/>
                  <a:pt x="18420" y="100286"/>
                  <a:pt x="16082" y="97975"/>
                </a:cubicBezTo>
                <a:cubicBezTo>
                  <a:pt x="13767" y="95677"/>
                  <a:pt x="13754" y="91938"/>
                  <a:pt x="16051" y="89623"/>
                </a:cubicBezTo>
                <a:cubicBezTo>
                  <a:pt x="16061" y="89613"/>
                  <a:pt x="16072" y="89603"/>
                  <a:pt x="16082" y="89593"/>
                </a:cubicBezTo>
                <a:lnTo>
                  <a:pt x="25207" y="80534"/>
                </a:lnTo>
                <a:cubicBezTo>
                  <a:pt x="27545" y="78223"/>
                  <a:pt x="31308" y="78223"/>
                  <a:pt x="33646" y="80534"/>
                </a:cubicBezTo>
                <a:lnTo>
                  <a:pt x="33732" y="80620"/>
                </a:lnTo>
                <a:close/>
                <a:moveTo>
                  <a:pt x="84671" y="150286"/>
                </a:moveTo>
                <a:cubicBezTo>
                  <a:pt x="82333" y="152598"/>
                  <a:pt x="78571" y="152598"/>
                  <a:pt x="76232" y="150286"/>
                </a:cubicBezTo>
                <a:cubicBezTo>
                  <a:pt x="73917" y="147988"/>
                  <a:pt x="73904" y="144249"/>
                  <a:pt x="76202" y="141934"/>
                </a:cubicBezTo>
                <a:cubicBezTo>
                  <a:pt x="76212" y="141924"/>
                  <a:pt x="76222" y="141914"/>
                  <a:pt x="76232" y="141904"/>
                </a:cubicBezTo>
                <a:lnTo>
                  <a:pt x="85348" y="132846"/>
                </a:lnTo>
                <a:cubicBezTo>
                  <a:pt x="87686" y="130534"/>
                  <a:pt x="91448" y="130534"/>
                  <a:pt x="93787" y="132846"/>
                </a:cubicBezTo>
                <a:cubicBezTo>
                  <a:pt x="96101" y="135143"/>
                  <a:pt x="96115" y="138883"/>
                  <a:pt x="93817" y="141197"/>
                </a:cubicBezTo>
                <a:cubicBezTo>
                  <a:pt x="93807" y="141208"/>
                  <a:pt x="93797" y="141217"/>
                  <a:pt x="93787" y="141228"/>
                </a:cubicBezTo>
                <a:lnTo>
                  <a:pt x="84671" y="150286"/>
                </a:lnTo>
                <a:close/>
                <a:moveTo>
                  <a:pt x="65421" y="131160"/>
                </a:moveTo>
                <a:cubicBezTo>
                  <a:pt x="63085" y="133477"/>
                  <a:pt x="59318" y="133477"/>
                  <a:pt x="56982" y="131160"/>
                </a:cubicBezTo>
                <a:cubicBezTo>
                  <a:pt x="54682" y="128882"/>
                  <a:pt x="54644" y="125178"/>
                  <a:pt x="56896" y="122854"/>
                </a:cubicBezTo>
                <a:lnTo>
                  <a:pt x="56982" y="122778"/>
                </a:lnTo>
                <a:lnTo>
                  <a:pt x="66098" y="113719"/>
                </a:lnTo>
                <a:lnTo>
                  <a:pt x="66174" y="113634"/>
                </a:lnTo>
                <a:cubicBezTo>
                  <a:pt x="68525" y="111395"/>
                  <a:pt x="72231" y="111433"/>
                  <a:pt x="74537" y="113719"/>
                </a:cubicBezTo>
                <a:cubicBezTo>
                  <a:pt x="76851" y="116017"/>
                  <a:pt x="76865" y="119756"/>
                  <a:pt x="74567" y="122071"/>
                </a:cubicBezTo>
                <a:cubicBezTo>
                  <a:pt x="74557" y="122081"/>
                  <a:pt x="74547" y="122091"/>
                  <a:pt x="74537" y="122101"/>
                </a:cubicBezTo>
                <a:lnTo>
                  <a:pt x="65421" y="131160"/>
                </a:lnTo>
                <a:close/>
              </a:path>
            </a:pathLst>
          </a:custGeom>
          <a:solidFill>
            <a:schemeClr val="bg1"/>
          </a:solidFill>
          <a:ln w="155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86677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BE364DA-A19B-30EA-9B1B-320F7978267C}"/>
              </a:ext>
            </a:extLst>
          </p:cNvPr>
          <p:cNvSpPr txBox="1">
            <a:spLocks/>
          </p:cNvSpPr>
          <p:nvPr/>
        </p:nvSpPr>
        <p:spPr>
          <a:xfrm>
            <a:off x="861977" y="898294"/>
            <a:ext cx="4114800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sz="3600" b="0">
                <a:ln w="3175">
                  <a:noFill/>
                </a:ln>
                <a:solidFill>
                  <a:schemeClr val="bg1"/>
                </a:solidFill>
                <a:latin typeface="Segoe Sans Display Semibold" pitchFamily="2" charset="0"/>
                <a:cs typeface="Segoe Sans Display Semibold" pitchFamily="2" charset="0"/>
              </a:rPr>
              <a:t>During the presentation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F19507-F8D1-A92F-0092-3D1FC7B67534}"/>
              </a:ext>
            </a:extLst>
          </p:cNvPr>
          <p:cNvSpPr txBox="1"/>
          <p:nvPr/>
        </p:nvSpPr>
        <p:spPr>
          <a:xfrm>
            <a:off x="1613676" y="2649378"/>
            <a:ext cx="3617169" cy="5822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We will mute your microphone for the first part of today’s call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C57B09-A016-CF69-732F-36AE6C88041B}"/>
              </a:ext>
            </a:extLst>
          </p:cNvPr>
          <p:cNvSpPr txBox="1"/>
          <p:nvPr/>
        </p:nvSpPr>
        <p:spPr>
          <a:xfrm>
            <a:off x="1613679" y="3838334"/>
            <a:ext cx="3393232" cy="11916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Ask your questions via chat, we will get to all of them, live or after. Common questions will get addressed out loud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C3F7F46-1559-08E6-598A-15137726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177" y="2644616"/>
            <a:ext cx="576422" cy="576422"/>
          </a:xfrm>
          <a:prstGeom prst="rect">
            <a:avLst/>
          </a:prstGeom>
        </p:spPr>
      </p:pic>
      <p:sp>
        <p:nvSpPr>
          <p:cNvPr id="10" name="Graphic 15">
            <a:extLst>
              <a:ext uri="{FF2B5EF4-FFF2-40B4-BE49-F238E27FC236}">
                <a16:creationId xmlns:a16="http://schemas.microsoft.com/office/drawing/2014/main" id="{835636AA-5253-4436-44BF-0C11631D9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811176" y="3838333"/>
            <a:ext cx="487787" cy="437720"/>
          </a:xfrm>
          <a:custGeom>
            <a:avLst/>
            <a:gdLst>
              <a:gd name="connsiteX0" fmla="*/ 111552 w 295982"/>
              <a:gd name="connsiteY0" fmla="*/ 0 h 265602"/>
              <a:gd name="connsiteX1" fmla="*/ 908 w 295982"/>
              <a:gd name="connsiteY1" fmla="*/ 110643 h 265602"/>
              <a:gd name="connsiteX2" fmla="*/ 11274 w 295982"/>
              <a:gd name="connsiteY2" fmla="*/ 157458 h 265602"/>
              <a:gd name="connsiteX3" fmla="*/ 590 w 295982"/>
              <a:gd name="connsiteY3" fmla="*/ 199374 h 265602"/>
              <a:gd name="connsiteX4" fmla="*/ 22774 w 295982"/>
              <a:gd name="connsiteY4" fmla="*/ 221862 h 265602"/>
              <a:gd name="connsiteX5" fmla="*/ 66009 w 295982"/>
              <a:gd name="connsiteY5" fmla="*/ 211505 h 265602"/>
              <a:gd name="connsiteX6" fmla="*/ 111552 w 295982"/>
              <a:gd name="connsiteY6" fmla="*/ 221286 h 265602"/>
              <a:gd name="connsiteX7" fmla="*/ 222195 w 295982"/>
              <a:gd name="connsiteY7" fmla="*/ 110643 h 265602"/>
              <a:gd name="connsiteX8" fmla="*/ 111552 w 295982"/>
              <a:gd name="connsiteY8" fmla="*/ 0 h 265602"/>
              <a:gd name="connsiteX9" fmla="*/ 23037 w 295982"/>
              <a:gd name="connsiteY9" fmla="*/ 110643 h 265602"/>
              <a:gd name="connsiteX10" fmla="*/ 111552 w 295982"/>
              <a:gd name="connsiteY10" fmla="*/ 22129 h 265602"/>
              <a:gd name="connsiteX11" fmla="*/ 200066 w 295982"/>
              <a:gd name="connsiteY11" fmla="*/ 110643 h 265602"/>
              <a:gd name="connsiteX12" fmla="*/ 111552 w 295982"/>
              <a:gd name="connsiteY12" fmla="*/ 199158 h 265602"/>
              <a:gd name="connsiteX13" fmla="*/ 72163 w 295982"/>
              <a:gd name="connsiteY13" fmla="*/ 189936 h 265602"/>
              <a:gd name="connsiteX14" fmla="*/ 68572 w 295982"/>
              <a:gd name="connsiteY14" fmla="*/ 188148 h 265602"/>
              <a:gd name="connsiteX15" fmla="*/ 64670 w 295982"/>
              <a:gd name="connsiteY15" fmla="*/ 189077 h 265602"/>
              <a:gd name="connsiteX16" fmla="*/ 23544 w 295982"/>
              <a:gd name="connsiteY16" fmla="*/ 198919 h 265602"/>
              <a:gd name="connsiteX17" fmla="*/ 33724 w 295982"/>
              <a:gd name="connsiteY17" fmla="*/ 158968 h 265602"/>
              <a:gd name="connsiteX18" fmla="*/ 34759 w 295982"/>
              <a:gd name="connsiteY18" fmla="*/ 154897 h 265602"/>
              <a:gd name="connsiteX19" fmla="*/ 32834 w 295982"/>
              <a:gd name="connsiteY19" fmla="*/ 151165 h 265602"/>
              <a:gd name="connsiteX20" fmla="*/ 23037 w 295982"/>
              <a:gd name="connsiteY20" fmla="*/ 110643 h 265602"/>
              <a:gd name="connsiteX21" fmla="*/ 185314 w 295982"/>
              <a:gd name="connsiteY21" fmla="*/ 265545 h 265602"/>
              <a:gd name="connsiteX22" fmla="*/ 110081 w 295982"/>
              <a:gd name="connsiteY22" fmla="*/ 236031 h 265602"/>
              <a:gd name="connsiteX23" fmla="*/ 111552 w 295982"/>
              <a:gd name="connsiteY23" fmla="*/ 236040 h 265602"/>
              <a:gd name="connsiteX24" fmla="*/ 142253 w 295982"/>
              <a:gd name="connsiteY24" fmla="*/ 232253 h 265602"/>
              <a:gd name="connsiteX25" fmla="*/ 185314 w 295982"/>
              <a:gd name="connsiteY25" fmla="*/ 243416 h 265602"/>
              <a:gd name="connsiteX26" fmla="*/ 224703 w 295982"/>
              <a:gd name="connsiteY26" fmla="*/ 234193 h 265602"/>
              <a:gd name="connsiteX27" fmla="*/ 228294 w 295982"/>
              <a:gd name="connsiteY27" fmla="*/ 232405 h 265602"/>
              <a:gd name="connsiteX28" fmla="*/ 232196 w 295982"/>
              <a:gd name="connsiteY28" fmla="*/ 233335 h 265602"/>
              <a:gd name="connsiteX29" fmla="*/ 272606 w 295982"/>
              <a:gd name="connsiteY29" fmla="*/ 242326 h 265602"/>
              <a:gd name="connsiteX30" fmla="*/ 263142 w 295982"/>
              <a:gd name="connsiteY30" fmla="*/ 203225 h 265602"/>
              <a:gd name="connsiteX31" fmla="*/ 262106 w 295982"/>
              <a:gd name="connsiteY31" fmla="*/ 199156 h 265602"/>
              <a:gd name="connsiteX32" fmla="*/ 264031 w 295982"/>
              <a:gd name="connsiteY32" fmla="*/ 195424 h 265602"/>
              <a:gd name="connsiteX33" fmla="*/ 273828 w 295982"/>
              <a:gd name="connsiteY33" fmla="*/ 154902 h 265602"/>
              <a:gd name="connsiteX34" fmla="*/ 233304 w 295982"/>
              <a:gd name="connsiteY34" fmla="*/ 80513 h 265602"/>
              <a:gd name="connsiteX35" fmla="*/ 221508 w 295982"/>
              <a:gd name="connsiteY35" fmla="*/ 50313 h 265602"/>
              <a:gd name="connsiteX36" fmla="*/ 295957 w 295982"/>
              <a:gd name="connsiteY36" fmla="*/ 154902 h 265602"/>
              <a:gd name="connsiteX37" fmla="*/ 285586 w 295982"/>
              <a:gd name="connsiteY37" fmla="*/ 201726 h 265602"/>
              <a:gd name="connsiteX38" fmla="*/ 295497 w 295982"/>
              <a:gd name="connsiteY38" fmla="*/ 243080 h 265602"/>
              <a:gd name="connsiteX39" fmla="*/ 273849 w 295982"/>
              <a:gd name="connsiteY39" fmla="*/ 265201 h 265602"/>
              <a:gd name="connsiteX40" fmla="*/ 230868 w 295982"/>
              <a:gd name="connsiteY40" fmla="*/ 255758 h 265602"/>
              <a:gd name="connsiteX41" fmla="*/ 185314 w 295982"/>
              <a:gd name="connsiteY41" fmla="*/ 265545 h 265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295982" h="265602">
                <a:moveTo>
                  <a:pt x="111552" y="0"/>
                </a:moveTo>
                <a:cubicBezTo>
                  <a:pt x="50445" y="0"/>
                  <a:pt x="908" y="49537"/>
                  <a:pt x="908" y="110643"/>
                </a:cubicBezTo>
                <a:cubicBezTo>
                  <a:pt x="908" y="127356"/>
                  <a:pt x="4621" y="143228"/>
                  <a:pt x="11274" y="157458"/>
                </a:cubicBezTo>
                <a:cubicBezTo>
                  <a:pt x="7527" y="172181"/>
                  <a:pt x="3340" y="188598"/>
                  <a:pt x="590" y="199374"/>
                </a:cubicBezTo>
                <a:cubicBezTo>
                  <a:pt x="-2848" y="212848"/>
                  <a:pt x="9285" y="225104"/>
                  <a:pt x="22774" y="221862"/>
                </a:cubicBezTo>
                <a:cubicBezTo>
                  <a:pt x="33841" y="219202"/>
                  <a:pt x="50851" y="215118"/>
                  <a:pt x="66009" y="211505"/>
                </a:cubicBezTo>
                <a:cubicBezTo>
                  <a:pt x="79911" y="217791"/>
                  <a:pt x="95336" y="221286"/>
                  <a:pt x="111552" y="221286"/>
                </a:cubicBezTo>
                <a:cubicBezTo>
                  <a:pt x="172658" y="221286"/>
                  <a:pt x="222195" y="171749"/>
                  <a:pt x="222195" y="110643"/>
                </a:cubicBezTo>
                <a:cubicBezTo>
                  <a:pt x="222195" y="49537"/>
                  <a:pt x="172658" y="0"/>
                  <a:pt x="111552" y="0"/>
                </a:cubicBezTo>
                <a:close/>
                <a:moveTo>
                  <a:pt x="23037" y="110643"/>
                </a:moveTo>
                <a:cubicBezTo>
                  <a:pt x="23037" y="61758"/>
                  <a:pt x="62666" y="22129"/>
                  <a:pt x="111552" y="22129"/>
                </a:cubicBezTo>
                <a:cubicBezTo>
                  <a:pt x="160437" y="22129"/>
                  <a:pt x="200066" y="61758"/>
                  <a:pt x="200066" y="110643"/>
                </a:cubicBezTo>
                <a:cubicBezTo>
                  <a:pt x="200066" y="159528"/>
                  <a:pt x="160437" y="199158"/>
                  <a:pt x="111552" y="199158"/>
                </a:cubicBezTo>
                <a:cubicBezTo>
                  <a:pt x="97378" y="199158"/>
                  <a:pt x="84013" y="195835"/>
                  <a:pt x="72163" y="189936"/>
                </a:cubicBezTo>
                <a:lnTo>
                  <a:pt x="68572" y="188148"/>
                </a:lnTo>
                <a:lnTo>
                  <a:pt x="64670" y="189077"/>
                </a:lnTo>
                <a:cubicBezTo>
                  <a:pt x="51057" y="192317"/>
                  <a:pt x="35330" y="196088"/>
                  <a:pt x="23544" y="198919"/>
                </a:cubicBezTo>
                <a:cubicBezTo>
                  <a:pt x="26476" y="187425"/>
                  <a:pt x="30358" y="172196"/>
                  <a:pt x="33724" y="158968"/>
                </a:cubicBezTo>
                <a:lnTo>
                  <a:pt x="34759" y="154897"/>
                </a:lnTo>
                <a:lnTo>
                  <a:pt x="32834" y="151165"/>
                </a:lnTo>
                <a:cubicBezTo>
                  <a:pt x="26576" y="139036"/>
                  <a:pt x="23037" y="125269"/>
                  <a:pt x="23037" y="110643"/>
                </a:cubicBezTo>
                <a:close/>
                <a:moveTo>
                  <a:pt x="185314" y="265545"/>
                </a:moveTo>
                <a:cubicBezTo>
                  <a:pt x="156261" y="265545"/>
                  <a:pt x="129823" y="254346"/>
                  <a:pt x="110081" y="236031"/>
                </a:cubicBezTo>
                <a:cubicBezTo>
                  <a:pt x="110571" y="236037"/>
                  <a:pt x="111061" y="236040"/>
                  <a:pt x="111552" y="236040"/>
                </a:cubicBezTo>
                <a:cubicBezTo>
                  <a:pt x="122144" y="236040"/>
                  <a:pt x="132429" y="234726"/>
                  <a:pt x="142253" y="232253"/>
                </a:cubicBezTo>
                <a:cubicBezTo>
                  <a:pt x="154999" y="239364"/>
                  <a:pt x="169684" y="243416"/>
                  <a:pt x="185314" y="243416"/>
                </a:cubicBezTo>
                <a:cubicBezTo>
                  <a:pt x="199487" y="243416"/>
                  <a:pt x="212852" y="240093"/>
                  <a:pt x="224703" y="234193"/>
                </a:cubicBezTo>
                <a:lnTo>
                  <a:pt x="228294" y="232405"/>
                </a:lnTo>
                <a:lnTo>
                  <a:pt x="232196" y="233335"/>
                </a:lnTo>
                <a:cubicBezTo>
                  <a:pt x="245791" y="236571"/>
                  <a:pt x="261186" y="239911"/>
                  <a:pt x="272606" y="242326"/>
                </a:cubicBezTo>
                <a:cubicBezTo>
                  <a:pt x="270024" y="231254"/>
                  <a:pt x="266502" y="216434"/>
                  <a:pt x="263142" y="203225"/>
                </a:cubicBezTo>
                <a:lnTo>
                  <a:pt x="262106" y="199156"/>
                </a:lnTo>
                <a:lnTo>
                  <a:pt x="264031" y="195424"/>
                </a:lnTo>
                <a:cubicBezTo>
                  <a:pt x="270289" y="183294"/>
                  <a:pt x="273828" y="169527"/>
                  <a:pt x="273828" y="154902"/>
                </a:cubicBezTo>
                <a:cubicBezTo>
                  <a:pt x="273828" y="123703"/>
                  <a:pt x="257689" y="96277"/>
                  <a:pt x="233304" y="80513"/>
                </a:cubicBezTo>
                <a:cubicBezTo>
                  <a:pt x="230673" y="69843"/>
                  <a:pt x="226675" y="59711"/>
                  <a:pt x="221508" y="50313"/>
                </a:cubicBezTo>
                <a:cubicBezTo>
                  <a:pt x="264840" y="65307"/>
                  <a:pt x="295957" y="106470"/>
                  <a:pt x="295957" y="154902"/>
                </a:cubicBezTo>
                <a:cubicBezTo>
                  <a:pt x="295957" y="171618"/>
                  <a:pt x="292242" y="187494"/>
                  <a:pt x="285586" y="201726"/>
                </a:cubicBezTo>
                <a:cubicBezTo>
                  <a:pt x="289320" y="216596"/>
                  <a:pt x="293100" y="232705"/>
                  <a:pt x="295497" y="243080"/>
                </a:cubicBezTo>
                <a:cubicBezTo>
                  <a:pt x="298512" y="256136"/>
                  <a:pt x="287014" y="267953"/>
                  <a:pt x="273849" y="265201"/>
                </a:cubicBezTo>
                <a:cubicBezTo>
                  <a:pt x="263121" y="262959"/>
                  <a:pt x="246267" y="259362"/>
                  <a:pt x="230868" y="255758"/>
                </a:cubicBezTo>
                <a:cubicBezTo>
                  <a:pt x="216964" y="262047"/>
                  <a:pt x="201534" y="265545"/>
                  <a:pt x="185314" y="265545"/>
                </a:cubicBezTo>
                <a:close/>
              </a:path>
            </a:pathLst>
          </a:custGeom>
          <a:solidFill>
            <a:schemeClr val="bg1"/>
          </a:solidFill>
          <a:ln w="15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CAA3C6-D822-CC3B-5140-DE3F7E0071FE}"/>
              </a:ext>
            </a:extLst>
          </p:cNvPr>
          <p:cNvSpPr txBox="1">
            <a:spLocks/>
          </p:cNvSpPr>
          <p:nvPr/>
        </p:nvSpPr>
        <p:spPr>
          <a:xfrm>
            <a:off x="6954929" y="898294"/>
            <a:ext cx="4114800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200" b="1" i="0" kern="1200" spc="0" baseline="0">
                <a:solidFill>
                  <a:schemeClr val="accent1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Pct val="90000"/>
              <a:tabLst/>
              <a:defRPr/>
            </a:pPr>
            <a:r>
              <a:rPr lang="en-US" sz="3600" b="0">
                <a:ln w="3175">
                  <a:noFill/>
                </a:ln>
                <a:gradFill flip="none" rotWithShape="1">
                  <a:gsLst>
                    <a:gs pos="14000">
                      <a:srgbClr val="94D8FE"/>
                    </a:gs>
                    <a:gs pos="100000">
                      <a:schemeClr val="bg1"/>
                    </a:gs>
                  </a:gsLst>
                  <a:lin ang="13500000" scaled="1"/>
                  <a:tileRect/>
                </a:gradFill>
                <a:latin typeface="Segoe Sans Display Semibold" pitchFamily="2" charset="0"/>
                <a:cs typeface="Segoe Sans Display Semibold" pitchFamily="2" charset="0"/>
              </a:rPr>
              <a:t>After the presentation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684F27-9249-AD6C-E0CA-E961E296E004}"/>
              </a:ext>
            </a:extLst>
          </p:cNvPr>
          <p:cNvSpPr txBox="1"/>
          <p:nvPr/>
        </p:nvSpPr>
        <p:spPr>
          <a:xfrm>
            <a:off x="7579630" y="3838334"/>
            <a:ext cx="3262606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914400">
              <a:lnSpc>
                <a:spcPct val="110000"/>
              </a:lnSpc>
              <a:defRPr/>
            </a:pPr>
            <a:r>
              <a:rPr lang="en-US" sz="2000">
                <a:solidFill>
                  <a:schemeClr val="bg1"/>
                </a:solidFill>
                <a:cs typeface="Segoe UI Light" panose="020B0502040204020203" pitchFamily="34" charset="0"/>
              </a:rPr>
              <a:t>Open mic</a:t>
            </a:r>
            <a:r>
              <a:rPr lang="en-US" sz="2000">
                <a:solidFill>
                  <a:schemeClr val="bg1"/>
                </a:solidFill>
                <a:cs typeface="Segoe UI Light" panose="020B0502040204020203" pitchFamily="34" charset="0"/>
                <a:sym typeface="Symbol" panose="05050102010706020507" pitchFamily="18" charset="2"/>
              </a:rPr>
              <a:t> – c</a:t>
            </a:r>
            <a:r>
              <a:rPr lang="en-US" sz="2000">
                <a:solidFill>
                  <a:schemeClr val="bg1"/>
                </a:solidFill>
                <a:cs typeface="Segoe UI Light" panose="020B0502040204020203" pitchFamily="34" charset="0"/>
              </a:rPr>
              <a:t>ome off mute and ask away!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5AB42F6-64BE-3215-F365-58F256129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59597" y="3838333"/>
            <a:ext cx="576072" cy="576072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297191D-BE1F-6D52-1EC6-D0DE1E9A1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54311" y="2644616"/>
            <a:ext cx="581184" cy="5811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A284CF6-D14F-DF56-1331-5EA56741FEEB}"/>
              </a:ext>
            </a:extLst>
          </p:cNvPr>
          <p:cNvSpPr txBox="1"/>
          <p:nvPr/>
        </p:nvSpPr>
        <p:spPr>
          <a:xfrm>
            <a:off x="7579628" y="2649378"/>
            <a:ext cx="4114800" cy="64690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Raise your hand and we will</a:t>
            </a:r>
            <a:b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</a:b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Segoe UI Light" panose="020B0502040204020203" pitchFamily="34" charset="0"/>
              </a:rPr>
              <a:t>call on you</a:t>
            </a:r>
          </a:p>
        </p:txBody>
      </p:sp>
    </p:spTree>
    <p:extLst>
      <p:ext uri="{BB962C8B-B14F-4D97-AF65-F5344CB8AC3E}">
        <p14:creationId xmlns:p14="http://schemas.microsoft.com/office/powerpoint/2010/main" val="96936748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253785-7DCD-212A-A12B-62EF604F673E}"/>
              </a:ext>
            </a:extLst>
          </p:cNvPr>
          <p:cNvSpPr txBox="1"/>
          <p:nvPr/>
        </p:nvSpPr>
        <p:spPr>
          <a:xfrm>
            <a:off x="583952" y="1624415"/>
            <a:ext cx="3797548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wrap="square" lIns="0" rIns="0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Q</a:t>
            </a:r>
            <a:r>
              <a:rPr kumimoji="0" lang="en-US" sz="72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&amp;</a:t>
            </a:r>
            <a:r>
              <a:rPr kumimoji="0" lang="en-US" sz="121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C5BCC02-F254-165A-B419-7E09F13385A9}"/>
              </a:ext>
            </a:extLst>
          </p:cNvPr>
          <p:cNvSpPr txBox="1">
            <a:spLocks/>
          </p:cNvSpPr>
          <p:nvPr/>
        </p:nvSpPr>
        <p:spPr>
          <a:xfrm>
            <a:off x="1876335" y="3336405"/>
            <a:ext cx="400376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286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8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b="0" i="0" kern="1200" spc="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2400" b="0" i="0" u="none" strike="noStrike" kern="1200" cap="none" normalizeH="0" noProof="0">
                <a:ln>
                  <a:noFill/>
                </a:ln>
                <a:gradFill flip="none" rotWithShape="1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3500000" scaled="1"/>
                  <a:tileRect/>
                </a:gra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Please raise your hand and unmute when called 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90C1B4C-D324-4FDC-5CED-9EDCC9C2BD37}"/>
              </a:ext>
            </a:extLst>
          </p:cNvPr>
          <p:cNvSpPr/>
          <p:nvPr/>
        </p:nvSpPr>
        <p:spPr bwMode="auto">
          <a:xfrm rot="5400000">
            <a:off x="7699054" y="439533"/>
            <a:ext cx="3452506" cy="6565900"/>
          </a:xfrm>
          <a:prstGeom prst="roundRect">
            <a:avLst>
              <a:gd name="adj" fmla="val 14295"/>
            </a:avLst>
          </a:prstGeom>
          <a:solidFill>
            <a:schemeClr val="bg1">
              <a:alpha val="5000"/>
            </a:schemeClr>
          </a:solidFill>
          <a:ln w="15875">
            <a:gradFill flip="none" rotWithShape="1">
              <a:gsLst>
                <a:gs pos="60000">
                  <a:srgbClr val="3D80A6">
                    <a:alpha val="0"/>
                  </a:srgbClr>
                </a:gs>
                <a:gs pos="40000">
                  <a:srgbClr val="66A5C8">
                    <a:alpha val="0"/>
                  </a:srgbClr>
                </a:gs>
                <a:gs pos="0">
                  <a:schemeClr val="bg1">
                    <a:alpha val="30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508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55E77-6AF4-FE9D-57AB-73980E358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842" y="3067289"/>
            <a:ext cx="5048158" cy="1286114"/>
          </a:xfrm>
          <a:prstGeom prst="roundRect">
            <a:avLst>
              <a:gd name="adj" fmla="val 12717"/>
            </a:avLst>
          </a:prstGeom>
          <a:effectLst/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60E164-D3B4-D288-E0C7-CBED5F9FEAD4}"/>
              </a:ext>
            </a:extLst>
          </p:cNvPr>
          <p:cNvSpPr/>
          <p:nvPr/>
        </p:nvSpPr>
        <p:spPr bwMode="auto">
          <a:xfrm>
            <a:off x="9020969" y="2542893"/>
            <a:ext cx="364331" cy="876300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5A04CC-0F12-6126-ABD6-D3414DC1D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9385557" y="2327210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1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D15C4CB-F9D7-B775-BD2B-36FA94563851}"/>
              </a:ext>
            </a:extLst>
          </p:cNvPr>
          <p:cNvSpPr/>
          <p:nvPr/>
        </p:nvSpPr>
        <p:spPr bwMode="auto">
          <a:xfrm rot="10800000">
            <a:off x="8398926" y="4166791"/>
            <a:ext cx="364331" cy="757352"/>
          </a:xfrm>
          <a:custGeom>
            <a:avLst/>
            <a:gdLst>
              <a:gd name="connsiteX0" fmla="*/ 0 w 731520"/>
              <a:gd name="connsiteY0" fmla="*/ 1158240 h 1158240"/>
              <a:gd name="connsiteX1" fmla="*/ 0 w 731520"/>
              <a:gd name="connsiteY1" fmla="*/ 0 h 1158240"/>
              <a:gd name="connsiteX2" fmla="*/ 731520 w 731520"/>
              <a:gd name="connsiteY2" fmla="*/ 0 h 1158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1520" h="1158240">
                <a:moveTo>
                  <a:pt x="0" y="1158240"/>
                </a:moveTo>
                <a:lnTo>
                  <a:pt x="0" y="0"/>
                </a:lnTo>
                <a:lnTo>
                  <a:pt x="731520" y="0"/>
                </a:lnTo>
              </a:path>
            </a:pathLst>
          </a:custGeom>
          <a:noFill/>
          <a:ln>
            <a:solidFill>
              <a:schemeClr val="bg1">
                <a:lumMod val="95000"/>
              </a:schemeClr>
            </a:solidFill>
            <a:headEnd type="oval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Text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46385E-65F4-A2A7-2271-8D47D24FF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7970750" y="4711269"/>
            <a:ext cx="425540" cy="425540"/>
          </a:xfrm>
          <a:prstGeom prst="ellipse">
            <a:avLst/>
          </a:prstGeom>
          <a:gradFill>
            <a:gsLst>
              <a:gs pos="27000">
                <a:schemeClr val="bg1">
                  <a:alpha val="80000"/>
                </a:schemeClr>
              </a:gs>
              <a:gs pos="100000">
                <a:schemeClr val="bg1">
                  <a:alpha val="50000"/>
                </a:schemeClr>
              </a:gs>
            </a:gsLst>
            <a:lin ang="2400000" scaled="0"/>
          </a:gradFill>
          <a:ln>
            <a:gradFill>
              <a:gsLst>
                <a:gs pos="0">
                  <a:schemeClr val="accent1">
                    <a:alpha val="80000"/>
                    <a:lumMod val="7000"/>
                    <a:lumOff val="93000"/>
                  </a:schemeClr>
                </a:gs>
                <a:gs pos="100000">
                  <a:schemeClr val="bg1">
                    <a:alpha val="80000"/>
                  </a:schemeClr>
                </a:gs>
              </a:gsLst>
              <a:lin ang="4800000" scaled="0"/>
            </a:gradFill>
          </a:ln>
          <a:effectLst>
            <a:outerShdw blurRad="50800" dist="12700" dir="5400000" algn="t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84017285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28887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735EB-A140-C502-FB5E-014C6849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792795"/>
            <a:ext cx="4179404" cy="1200329"/>
          </a:xfrm>
          <a:prstGeom prst="rect">
            <a:avLst/>
          </a:prstGeom>
        </p:spPr>
        <p:txBody>
          <a:bodyPr wrap="square" lIns="0" tIns="45720" rIns="0" bIns="45720" anchor="t">
            <a:spAutoFit/>
          </a:bodyPr>
          <a:lstStyle/>
          <a:p>
            <a:r>
              <a:rPr lang="en-US">
                <a:gradFill flip="none">
                  <a:gsLst>
                    <a:gs pos="0">
                      <a:srgbClr val="94D8FE"/>
                    </a:gs>
                    <a:gs pos="100000">
                      <a:srgbClr val="FFFFFF"/>
                    </a:gs>
                  </a:gsLst>
                  <a:lin ang="16200000" scaled="1"/>
                  <a:tileRect/>
                </a:gradFill>
                <a:latin typeface="Segoe Sans Display Semibold"/>
                <a:cs typeface="Segoe Sans Display Semibold"/>
              </a:rPr>
              <a:t>Objectives &amp; Agenda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79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9F9FEAD-A6B6-504E-CFA2-B4BAD2C42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517" y="699781"/>
            <a:ext cx="5511388" cy="4770537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cs typeface="Segoe Sans Display"/>
              </a:rPr>
              <a:t>HR Trends Driving AI</a:t>
            </a:r>
            <a:endParaRPr lang="en-US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cs typeface="Segoe Sans Display"/>
              </a:rPr>
              <a:t>Microsoft's  Own Journey – Customer Zero</a:t>
            </a:r>
            <a:endParaRPr lang="en-US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cs typeface="Segoe Sans Display"/>
              </a:rPr>
              <a:t>Demo</a:t>
            </a:r>
          </a:p>
          <a:p>
            <a:pPr marL="971550" lvl="1">
              <a:spcBef>
                <a:spcPts val="6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400" dirty="0">
                <a:cs typeface="Segoe Sans Display"/>
              </a:rPr>
              <a:t> Recruitment </a:t>
            </a:r>
          </a:p>
          <a:p>
            <a:pPr marL="971550" lvl="1">
              <a:spcBef>
                <a:spcPts val="6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400" dirty="0">
                <a:cs typeface="Segoe Sans Display"/>
              </a:rPr>
              <a:t> Workforce Planning</a:t>
            </a:r>
          </a:p>
          <a:p>
            <a:pPr marL="971550" lvl="1">
              <a:spcBef>
                <a:spcPts val="600"/>
              </a:spcBef>
              <a:spcAft>
                <a:spcPts val="600"/>
              </a:spcAft>
              <a:buFont typeface="Courier New"/>
              <a:buChar char="o"/>
            </a:pPr>
            <a:r>
              <a:rPr lang="en-US" sz="2400" dirty="0">
                <a:cs typeface="Segoe Sans Display"/>
              </a:rPr>
              <a:t> Performance Management</a:t>
            </a:r>
            <a:endParaRPr lang="en-US" sz="2400" dirty="0">
              <a:cs typeface="Segoe Sans Display" pitchFamily="2" charset="0"/>
            </a:endParaRPr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cs typeface="Segoe Sans Display"/>
              </a:rPr>
              <a:t>Key Takeaways &amp; Next Steps</a:t>
            </a:r>
            <a:endParaRPr lang="en-US" dirty="0"/>
          </a:p>
          <a:p>
            <a:pPr marL="514350" indent="-514350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dirty="0">
                <a:cs typeface="Segoe Sans Display"/>
              </a:rPr>
              <a:t>Q&amp;A &amp; Resources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BA1EBAE-1D52-4D45-80BB-BA0E5E112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D95B53-DDF2-6191-A9CC-CC607C737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777396" y="1524000"/>
            <a:ext cx="0" cy="4021483"/>
          </a:xfrm>
          <a:prstGeom prst="line">
            <a:avLst/>
          </a:prstGeom>
          <a:ln w="22225">
            <a:solidFill>
              <a:schemeClr val="accent4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67290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74EDEE-3680-BF8A-FF5D-A25A7E332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/>
          </a:p>
        </p:txBody>
      </p:sp>
      <p:pic>
        <p:nvPicPr>
          <p:cNvPr id="1026" name="Picture 2" descr="Majority of HR leaders are in the implementation phase">
            <a:extLst>
              <a:ext uri="{FF2B5EF4-FFF2-40B4-BE49-F238E27FC236}">
                <a16:creationId xmlns:a16="http://schemas.microsoft.com/office/drawing/2014/main" id="{117A78BE-7995-9797-B0A2-A6E36DCF5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551" y="494117"/>
            <a:ext cx="8278475" cy="505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134CCF-E2A5-B150-060F-E95F9BD2D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3108" y="4613473"/>
            <a:ext cx="6440899" cy="1495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39B9-127A-9F57-E194-AED5DE0D76C7}"/>
              </a:ext>
            </a:extLst>
          </p:cNvPr>
          <p:cNvSpPr txBox="1"/>
          <p:nvPr/>
        </p:nvSpPr>
        <p:spPr>
          <a:xfrm>
            <a:off x="10887608" y="6315488"/>
            <a:ext cx="292494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200" i="1" dirty="0"/>
              <a:t>Source: Gartner</a:t>
            </a:r>
            <a:endParaRPr lang="en-SE" sz="12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1B1ED50-6EFD-091F-63C3-1D620E34BB7A}"/>
                  </a:ext>
                </a:extLst>
              </p14:cNvPr>
              <p14:cNvContentPartPr/>
              <p14:nvPr/>
            </p14:nvContentPartPr>
            <p14:xfrm>
              <a:off x="5656760" y="5315383"/>
              <a:ext cx="2510280" cy="46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1B1ED50-6EFD-091F-63C3-1D620E34BB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8760" y="5279383"/>
                <a:ext cx="2545920" cy="117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5748975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company's company's company's company's company's company's company's company's company's company's company's company'&#10;&#10;AI-generated content may be incorrect.">
            <a:extLst>
              <a:ext uri="{FF2B5EF4-FFF2-40B4-BE49-F238E27FC236}">
                <a16:creationId xmlns:a16="http://schemas.microsoft.com/office/drawing/2014/main" id="{B9A1C74A-D87B-2F6A-EAC9-75360EA4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3" y="1787388"/>
            <a:ext cx="5829223" cy="3283223"/>
          </a:xfrm>
          <a:prstGeom prst="rect">
            <a:avLst/>
          </a:prstGeom>
          <a:noFill/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2D5A10-F455-C955-680F-EE3A6B503A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1007" y="1630914"/>
            <a:ext cx="4630386" cy="4833938"/>
          </a:xfrm>
        </p:spPr>
        <p:txBody>
          <a:bodyPr>
            <a:normAutofit/>
          </a:bodyPr>
          <a:lstStyle/>
          <a:p>
            <a:r>
              <a:rPr lang="en-US" sz="1800" b="1" dirty="0"/>
              <a:t>GenAI will reshape 37% of roles within five years</a:t>
            </a:r>
            <a:r>
              <a:rPr lang="en-US" sz="1800" dirty="0"/>
              <a:t>, driving job redesign and new skills needs </a:t>
            </a:r>
          </a:p>
          <a:p>
            <a:endParaRPr lang="en-US" sz="1800" dirty="0"/>
          </a:p>
          <a:p>
            <a:r>
              <a:rPr lang="en-US" sz="1800" b="1" dirty="0"/>
              <a:t>HR leads ethical AI deployment</a:t>
            </a:r>
            <a:r>
              <a:rPr lang="en-US" sz="1800" dirty="0"/>
              <a:t>, partnering with legal and data teams to build trust, transparency, and responsible governance</a:t>
            </a:r>
          </a:p>
          <a:p>
            <a:endParaRPr lang="en-US" sz="1800" dirty="0"/>
          </a:p>
          <a:p>
            <a:r>
              <a:rPr lang="en-US" sz="1800" b="1" dirty="0"/>
              <a:t>AI-infused HR models elevate core functions</a:t>
            </a:r>
            <a:r>
              <a:rPr lang="en-US" sz="1800" dirty="0"/>
              <a:t>—HR Business Partners, Centers of Excellence, and HR Operations—into more strategic, data-driven roles</a:t>
            </a:r>
            <a:endParaRPr lang="en-SE" sz="1800" dirty="0"/>
          </a:p>
          <a:p>
            <a:pPr>
              <a:lnSpc>
                <a:spcPct val="90000"/>
              </a:lnSpc>
            </a:pPr>
            <a:endParaRPr lang="en-S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0D8511-D45A-893E-7ABB-A5EBEE0A7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de-DE" sz="4000" dirty="0"/>
              <a:t>Future of Work – HR‘s Strategic Role in the AI Era </a:t>
            </a:r>
            <a:br>
              <a:rPr lang="en-US" sz="2800" dirty="0"/>
            </a:br>
            <a:endParaRPr lang="en-SE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525DC-1B0F-263A-BC19-A5C8B4B73A2A}"/>
              </a:ext>
            </a:extLst>
          </p:cNvPr>
          <p:cNvSpPr txBox="1"/>
          <p:nvPr/>
        </p:nvSpPr>
        <p:spPr>
          <a:xfrm>
            <a:off x="10804633" y="6280186"/>
            <a:ext cx="113653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Sources: Gartner</a:t>
            </a:r>
            <a:endParaRPr lang="en-SE" sz="1200" i="1" dirty="0" err="1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74337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517FD-6384-7685-868E-563A0DDB622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7083" y="1750632"/>
            <a:ext cx="5219700" cy="4833938"/>
          </a:xfrm>
        </p:spPr>
        <p:txBody>
          <a:bodyPr/>
          <a:lstStyle/>
          <a:p>
            <a:r>
              <a:rPr lang="en-US" sz="2000" b="1" dirty="0"/>
              <a:t>AI is powering dynamic skills management</a:t>
            </a:r>
            <a:r>
              <a:rPr lang="en-US" sz="2000" dirty="0"/>
              <a:t>, enabling internal talent marketplaces and real-time capability mapping</a:t>
            </a:r>
          </a:p>
          <a:p>
            <a:endParaRPr lang="en-US" sz="2000" dirty="0"/>
          </a:p>
          <a:p>
            <a:r>
              <a:rPr lang="en-US" sz="2000" b="1" dirty="0"/>
              <a:t>Upskilling is now strategic</a:t>
            </a:r>
            <a:r>
              <a:rPr lang="en-US" sz="2000" dirty="0"/>
              <a:t>—roles like HR technologist and AI ethicist are emerging to bridge tech and talent</a:t>
            </a:r>
          </a:p>
          <a:p>
            <a:endParaRPr lang="en-US" sz="2000" dirty="0"/>
          </a:p>
          <a:p>
            <a:r>
              <a:rPr lang="en-US" sz="2000" b="1" dirty="0"/>
              <a:t>Millennial managers are leading adoption</a:t>
            </a:r>
            <a:r>
              <a:rPr lang="en-US" sz="2000" dirty="0"/>
              <a:t>, driving experimentation and embedding AI into daily workflows</a:t>
            </a:r>
            <a:endParaRPr lang="en-SE" sz="2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F4E158-C9EB-7BC8-B40C-021DC8602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Talent &amp; Skills Transformation – From Roles to Skills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B5DCF9-15B4-7919-8EC9-4F0E347FE4C6}"/>
              </a:ext>
            </a:extLst>
          </p:cNvPr>
          <p:cNvSpPr txBox="1"/>
          <p:nvPr/>
        </p:nvSpPr>
        <p:spPr>
          <a:xfrm>
            <a:off x="9468733" y="6187853"/>
            <a:ext cx="2401811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Sources: Gartner, McKinsey, KPMG</a:t>
            </a:r>
            <a:endParaRPr lang="en-SE" sz="1200" i="1" dirty="0" err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2C13932-328F-F2FC-85B0-15C84C1DB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64" y="1556858"/>
            <a:ext cx="4771236" cy="435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0314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4C2F4-CA9C-EBEE-F98B-C5D82E774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165D4-B616-9919-8C6D-B197D2F87BE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01127" y="1435100"/>
            <a:ext cx="5219700" cy="4833938"/>
          </a:xfrm>
        </p:spPr>
        <p:txBody>
          <a:bodyPr/>
          <a:lstStyle/>
          <a:p>
            <a:pPr>
              <a:spcBef>
                <a:spcPts val="480"/>
              </a:spcBef>
            </a:pPr>
            <a:r>
              <a:rPr lang="en-US" sz="2000" b="1" dirty="0"/>
              <a:t>AI is streamlining core HR tasks</a:t>
            </a:r>
            <a:r>
              <a:rPr lang="en-US" sz="2000" dirty="0"/>
              <a:t> like recruiting, onboarding, and performance management—unlocking time for strategic work</a:t>
            </a:r>
          </a:p>
          <a:p>
            <a:pPr>
              <a:spcBef>
                <a:spcPts val="480"/>
              </a:spcBef>
            </a:pPr>
            <a:endParaRPr lang="en-US" sz="2000" dirty="0">
              <a:solidFill>
                <a:srgbClr val="FFFFFF"/>
              </a:solidFill>
              <a:latin typeface="Segoe Sans Display" pitchFamily="2" charset="0"/>
            </a:endParaRPr>
          </a:p>
          <a:p>
            <a:pPr>
              <a:spcBef>
                <a:spcPts val="480"/>
              </a:spcBef>
            </a:pPr>
            <a:r>
              <a:rPr lang="en-US" sz="2000" b="1" dirty="0"/>
              <a:t>Only 1% of organizations have scaled AI in HR</a:t>
            </a:r>
            <a:r>
              <a:rPr lang="en-US" sz="2000" dirty="0"/>
              <a:t>—most are held back by leadership gaps, unclear ownership, and lack of strategic commitment.</a:t>
            </a:r>
          </a:p>
          <a:p>
            <a:pPr>
              <a:spcBef>
                <a:spcPts val="480"/>
              </a:spcBef>
            </a:pPr>
            <a:endParaRPr lang="en-US" sz="2000" dirty="0">
              <a:solidFill>
                <a:srgbClr val="FFFFFF"/>
              </a:solidFill>
              <a:latin typeface="Segoe Sans Display" pitchFamily="2" charset="0"/>
            </a:endParaRPr>
          </a:p>
          <a:p>
            <a:pPr>
              <a:spcBef>
                <a:spcPts val="480"/>
              </a:spcBef>
            </a:pPr>
            <a:r>
              <a:rPr lang="en-US" sz="2000" b="1" dirty="0"/>
              <a:t>Responsible AI frameworks</a:t>
            </a:r>
            <a:r>
              <a:rPr lang="en-US" sz="2000" dirty="0"/>
              <a:t> are emerging as a differentiator—boosting employee experience, trust, and adoption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D41F44-AAB0-C6BE-2E4B-3A98CDA43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Productivity &amp; Outlook</a:t>
            </a:r>
            <a:endParaRPr lang="en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E0D33E-DA07-BAB6-E3A4-11640561E957}"/>
              </a:ext>
            </a:extLst>
          </p:cNvPr>
          <p:cNvSpPr txBox="1"/>
          <p:nvPr/>
        </p:nvSpPr>
        <p:spPr>
          <a:xfrm>
            <a:off x="8686723" y="6319888"/>
            <a:ext cx="330770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200" i="1" dirty="0">
                <a:solidFill>
                  <a:schemeClr val="bg1">
                    <a:lumMod val="95000"/>
                  </a:schemeClr>
                </a:solidFill>
              </a:rPr>
              <a:t>Sources: Josh Bersin, Gartner, McKinsey</a:t>
            </a:r>
            <a:r>
              <a:rPr lang="en-US" sz="1200" i="1">
                <a:solidFill>
                  <a:schemeClr val="bg1">
                    <a:lumMod val="95000"/>
                  </a:schemeClr>
                </a:solidFill>
              </a:rPr>
              <a:t>, Wharton</a:t>
            </a:r>
            <a:endParaRPr lang="en-SE" sz="1200" i="1" dirty="0" err="1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CA00464-D2EF-5313-6702-4F51E371C273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3"/>
          <a:stretch>
            <a:fillRect/>
          </a:stretch>
        </p:blipFill>
        <p:spPr>
          <a:xfrm>
            <a:off x="621809" y="1435100"/>
            <a:ext cx="5136544" cy="48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6358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BA9C9B4-9FFD-E695-4756-BE659A417AC3}"/>
              </a:ext>
            </a:extLst>
          </p:cNvPr>
          <p:cNvSpPr txBox="1"/>
          <p:nvPr/>
        </p:nvSpPr>
        <p:spPr>
          <a:xfrm>
            <a:off x="584200" y="1435100"/>
            <a:ext cx="5211763" cy="4833938"/>
          </a:xfrm>
          <a:prstGeom prst="rect">
            <a:avLst/>
          </a:prstGeom>
        </p:spPr>
        <p:txBody>
          <a:bodyPr lIns="0" rIns="0">
            <a:normAutofit/>
          </a:bodyPr>
          <a:lstStyle/>
          <a:p>
            <a:pPr marL="342900" indent="-342900" defTabSz="932742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HR drives business outcomes </a:t>
            </a:r>
            <a:r>
              <a:rPr lang="en-US" sz="2400" dirty="0">
                <a:solidFill>
                  <a:schemeClr val="bg1"/>
                </a:solidFill>
              </a:rPr>
              <a:t>by aligning people strategy with company goals</a:t>
            </a:r>
          </a:p>
          <a:p>
            <a:pPr marL="342900" indent="-342900" defTabSz="932742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 defTabSz="932742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Data-Driven HR </a:t>
            </a:r>
            <a:r>
              <a:rPr lang="en-US" sz="2400" dirty="0">
                <a:solidFill>
                  <a:schemeClr val="bg1"/>
                </a:solidFill>
              </a:rPr>
              <a:t>predicts attrition, optimizes hiring and tracks key metrics.</a:t>
            </a:r>
          </a:p>
          <a:p>
            <a:pPr marL="342900" lvl="1" indent="-342900" defTabSz="932742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lvl="1" indent="-342900" defTabSz="932742">
              <a:spcBef>
                <a:spcPct val="20000"/>
              </a:spcBef>
              <a:buSzPct val="9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HR leads digital </a:t>
            </a:r>
            <a:r>
              <a:rPr lang="en-US" sz="2400" dirty="0" err="1">
                <a:solidFill>
                  <a:schemeClr val="bg1"/>
                </a:solidFill>
              </a:rPr>
              <a:t>tansformation</a:t>
            </a:r>
            <a:r>
              <a:rPr lang="en-US" sz="2400" dirty="0">
                <a:solidFill>
                  <a:schemeClr val="bg1"/>
                </a:solidFill>
              </a:rPr>
              <a:t> through </a:t>
            </a:r>
            <a:r>
              <a:rPr lang="en-US" sz="2400" b="1" dirty="0">
                <a:solidFill>
                  <a:schemeClr val="bg1"/>
                </a:solidFill>
              </a:rPr>
              <a:t>upskilling and future workforce planning</a:t>
            </a:r>
          </a:p>
          <a:p>
            <a:pPr defTabSz="932742">
              <a:spcBef>
                <a:spcPct val="20000"/>
              </a:spcBef>
              <a:buSzPct val="90000"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10" name="Content Placeholder 7" descr="Colorful wooden maze">
            <a:extLst>
              <a:ext uri="{FF2B5EF4-FFF2-40B4-BE49-F238E27FC236}">
                <a16:creationId xmlns:a16="http://schemas.microsoft.com/office/drawing/2014/main" id="{0827D2B7-9287-710C-3BBF-7DC0A6B929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43" r="14351" b="2"/>
          <a:stretch>
            <a:fillRect/>
          </a:stretch>
        </p:blipFill>
        <p:spPr>
          <a:xfrm>
            <a:off x="6389688" y="1435119"/>
            <a:ext cx="5219700" cy="4833900"/>
          </a:xfrm>
          <a:prstGeom prst="rect">
            <a:avLst/>
          </a:prstGeom>
          <a:noFill/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BB0F3BDD-8276-F323-C6DD-244A160F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85481"/>
            <a:ext cx="11018520" cy="498598"/>
          </a:xfrm>
        </p:spPr>
        <p:txBody>
          <a:bodyPr lIns="0" rIns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 kern="1200" cap="none" spc="0" baseline="0">
                <a:ln w="3175">
                  <a:noFill/>
                </a:ln>
                <a:effectLst/>
                <a:latin typeface="Segoe Sans Display Semibold" pitchFamily="2" charset="0"/>
                <a:ea typeface="+mn-ea"/>
                <a:cs typeface="Segoe Sans Display Semibold" pitchFamily="2" charset="0"/>
              </a:rPr>
              <a:t>The Evolution of HR – From Admin to Strategic Partner</a:t>
            </a:r>
          </a:p>
        </p:txBody>
      </p:sp>
    </p:spTree>
    <p:extLst>
      <p:ext uri="{BB962C8B-B14F-4D97-AF65-F5344CB8AC3E}">
        <p14:creationId xmlns:p14="http://schemas.microsoft.com/office/powerpoint/2010/main" val="34696430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er Hub Template">
  <a:themeElements>
    <a:clrScheme name="Customer Hub">
      <a:dk1>
        <a:srgbClr val="091F2C"/>
      </a:dk1>
      <a:lt1>
        <a:sysClr val="window" lastClr="FFFFFF"/>
      </a:lt1>
      <a:dk2>
        <a:srgbClr val="091F2C"/>
      </a:dk2>
      <a:lt2>
        <a:srgbClr val="EFF8FF"/>
      </a:lt2>
      <a:accent1>
        <a:srgbClr val="8DC8E8"/>
      </a:accent1>
      <a:accent2>
        <a:srgbClr val="0078D4"/>
      </a:accent2>
      <a:accent3>
        <a:srgbClr val="D59ED7"/>
      </a:accent3>
      <a:accent4>
        <a:srgbClr val="C03BC4"/>
      </a:accent4>
      <a:accent5>
        <a:srgbClr val="FFA38B"/>
      </a:accent5>
      <a:accent6>
        <a:srgbClr val="702573"/>
      </a:accent6>
      <a:hlink>
        <a:srgbClr val="006ECC"/>
      </a:hlink>
      <a:folHlink>
        <a:srgbClr val="3399F0"/>
      </a:folHlink>
    </a:clrScheme>
    <a:fontScheme name="Customer Hub">
      <a:majorFont>
        <a:latin typeface="Segoe Sans Display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2.xml><?xml version="1.0" encoding="utf-8"?>
<a:theme xmlns:a="http://schemas.openxmlformats.org/drawingml/2006/main" name="1_Customer Hub Template">
  <a:themeElements>
    <a:clrScheme name="Customer Hub">
      <a:dk1>
        <a:srgbClr val="091F2C"/>
      </a:dk1>
      <a:lt1>
        <a:sysClr val="window" lastClr="FFFFFF"/>
      </a:lt1>
      <a:dk2>
        <a:srgbClr val="091F2C"/>
      </a:dk2>
      <a:lt2>
        <a:srgbClr val="EFF8FF"/>
      </a:lt2>
      <a:accent1>
        <a:srgbClr val="8DC8E8"/>
      </a:accent1>
      <a:accent2>
        <a:srgbClr val="0078D4"/>
      </a:accent2>
      <a:accent3>
        <a:srgbClr val="D59ED7"/>
      </a:accent3>
      <a:accent4>
        <a:srgbClr val="C03BC4"/>
      </a:accent4>
      <a:accent5>
        <a:srgbClr val="FFA38B"/>
      </a:accent5>
      <a:accent6>
        <a:srgbClr val="702573"/>
      </a:accent6>
      <a:hlink>
        <a:srgbClr val="006ECC"/>
      </a:hlink>
      <a:folHlink>
        <a:srgbClr val="3399F0"/>
      </a:folHlink>
    </a:clrScheme>
    <a:fontScheme name="Customer Hub">
      <a:majorFont>
        <a:latin typeface="Segoe Sans Display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6adfd4c8-54de-4fa2-b73e-b8636989580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2BB8FCA7FEB347BAC36A8D039FB81C" ma:contentTypeVersion="14" ma:contentTypeDescription="Create a new document." ma:contentTypeScope="" ma:versionID="50730e1c548e438efcc014a851fb001f">
  <xsd:schema xmlns:xsd="http://www.w3.org/2001/XMLSchema" xmlns:xs="http://www.w3.org/2001/XMLSchema" xmlns:p="http://schemas.microsoft.com/office/2006/metadata/properties" xmlns:ns1="http://schemas.microsoft.com/sharepoint/v3" xmlns:ns2="6adfd4c8-54de-4fa2-b73e-b86369895801" targetNamespace="http://schemas.microsoft.com/office/2006/metadata/properties" ma:root="true" ma:fieldsID="9a97555dd9bea611580c697f87f5bb2f" ns1:_="" ns2:_="">
    <xsd:import namespace="http://schemas.microsoft.com/sharepoint/v3"/>
    <xsd:import namespace="6adfd4c8-54de-4fa2-b73e-b863698958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MediaServiceOCR" minOccurs="0"/>
                <xsd:element ref="ns2:lcf76f155ced4ddcb4097134ff3c332f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fd4c8-54de-4fa2-b73e-b863698958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CF9B8B-10EE-4380-B494-193D2151C14A}">
  <ds:schemaRefs>
    <ds:schemaRef ds:uri="http://purl.org/dc/terms/"/>
    <ds:schemaRef ds:uri="http://www.w3.org/XML/1998/namespace"/>
    <ds:schemaRef ds:uri="6adfd4c8-54de-4fa2-b73e-b86369895801"/>
    <ds:schemaRef ds:uri="http://schemas.microsoft.com/office/2006/documentManagement/types"/>
    <ds:schemaRef ds:uri="http://purl.org/dc/dcmitype/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E8BDC6C-08F9-4155-82C9-84FBF994F4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dfd4c8-54de-4fa2-b73e-b863698958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2A2B95F-DC56-4394-8DA6-01FC7A2556DE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87867195-f2b8-4ac2-b0b6-6bb73cb33af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1582</Words>
  <Application>Microsoft Office PowerPoint</Application>
  <PresentationFormat>Widescreen</PresentationFormat>
  <Paragraphs>219</Paragraphs>
  <Slides>26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Customer Hub Template</vt:lpstr>
      <vt:lpstr>1_Customer Hub Template</vt:lpstr>
      <vt:lpstr>Talent Transformed:  AI-Powered Hiring &amp; Performance with Microsoft Copilot</vt:lpstr>
      <vt:lpstr>Hello and welcome to Customer Hub</vt:lpstr>
      <vt:lpstr>Objectives &amp; Agenda</vt:lpstr>
      <vt:lpstr>Agenda</vt:lpstr>
      <vt:lpstr>PowerPoint Presentation</vt:lpstr>
      <vt:lpstr>Future of Work – HR‘s Strategic Role in the AI Era  </vt:lpstr>
      <vt:lpstr>Talent &amp; Skills Transformation – From Roles to Skills</vt:lpstr>
      <vt:lpstr>Productivity &amp; Outlook</vt:lpstr>
      <vt:lpstr>The Evolution of HR – From Admin to Strategic Partner</vt:lpstr>
      <vt:lpstr>HR shifts from operations to driving strategy &amp;  growth.</vt:lpstr>
      <vt:lpstr>Microsoft Case Study – ‘Customer Zero’</vt:lpstr>
      <vt:lpstr>PowerPoint Presentation</vt:lpstr>
      <vt:lpstr>Evolution of our HR support model</vt:lpstr>
      <vt:lpstr>PowerPoint Presentation</vt:lpstr>
      <vt:lpstr>Demo</vt:lpstr>
      <vt:lpstr>KPIs Impacted</vt:lpstr>
      <vt:lpstr>Q&amp;A and Discussion</vt:lpstr>
      <vt:lpstr>Key Takeaways &amp; Next Steps</vt:lpstr>
      <vt:lpstr>Resources </vt:lpstr>
      <vt:lpstr>FastTrack Support helps organizations realize their AI transformation with Microsoft 365 Copilot Chat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2</cp:revision>
  <dcterms:created xsi:type="dcterms:W3CDTF">2025-11-14T15:38:59Z</dcterms:created>
  <dcterms:modified xsi:type="dcterms:W3CDTF">2025-11-20T21:24:41Z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xtended_MSFT_Method">
    <vt:lpwstr>Automatic</vt:lpwstr>
  </property>
  <property fmtid="{D5CDD505-2E9C-101B-9397-08002B2CF9AE}" pid="3" name="Event Venue">
    <vt:lpwstr/>
  </property>
  <property fmtid="{D5CDD505-2E9C-101B-9397-08002B2CF9AE}" pid="4" name="e93e2550f0ac4199ae3cf1406d72085e">
    <vt:lpwstr/>
  </property>
  <property fmtid="{D5CDD505-2E9C-101B-9397-08002B2CF9AE}" pid="5" name="epPlatforms">
    <vt:lpwstr/>
  </property>
  <property fmtid="{D5CDD505-2E9C-101B-9397-08002B2CF9AE}" pid="6" name="MSIP_Label_f42aa342-8706-4288-bd11-ebb85995028c_SetDate">
    <vt:lpwstr>2017-08-29T14:27:20.8568347-07:00</vt:lpwstr>
  </property>
  <property fmtid="{D5CDD505-2E9C-101B-9397-08002B2CF9AE}" pid="7" name="MSIP_Label_f42aa342-8706-4288-bd11-ebb85995028c_Enabled">
    <vt:lpwstr>True</vt:lpwstr>
  </property>
  <property fmtid="{D5CDD505-2E9C-101B-9397-08002B2CF9AE}" pid="8" name="Campaign">
    <vt:lpwstr/>
  </property>
  <property fmtid="{D5CDD505-2E9C-101B-9397-08002B2CF9AE}" pid="9" name="j7ed6b1749d644c580569ee38d7710d7">
    <vt:lpwstr/>
  </property>
  <property fmtid="{D5CDD505-2E9C-101B-9397-08002B2CF9AE}" pid="10" name="o92d4232daec467abb08246282070aa9">
    <vt:lpwstr/>
  </property>
  <property fmtid="{D5CDD505-2E9C-101B-9397-08002B2CF9AE}" pid="11" name="Event1">
    <vt:lpwstr>622;#Unassigned|2c8af875-f38a-40b8-a0a9-056aed3fc8c0</vt:lpwstr>
  </property>
  <property fmtid="{D5CDD505-2E9C-101B-9397-08002B2CF9AE}" pid="12" name="Event Location">
    <vt:lpwstr/>
  </property>
  <property fmtid="{D5CDD505-2E9C-101B-9397-08002B2CF9AE}" pid="13" name="o1dbacbd0e564fc293d11b6c4775302e">
    <vt:lpwstr/>
  </property>
  <property fmtid="{D5CDD505-2E9C-101B-9397-08002B2CF9AE}" pid="14" name="Sensitivity">
    <vt:lpwstr>General</vt:lpwstr>
  </property>
  <property fmtid="{D5CDD505-2E9C-101B-9397-08002B2CF9AE}" pid="15" name="MediaServiceImageTags">
    <vt:lpwstr/>
  </property>
  <property fmtid="{D5CDD505-2E9C-101B-9397-08002B2CF9AE}" pid="16" name="MSIP_Label_f42aa342-8706-4288-bd11-ebb85995028c_Name">
    <vt:lpwstr>General</vt:lpwstr>
  </property>
  <property fmtid="{D5CDD505-2E9C-101B-9397-08002B2CF9AE}" pid="17" name="IsMyDocuments">
    <vt:bool>true</vt:bool>
  </property>
  <property fmtid="{D5CDD505-2E9C-101B-9397-08002B2CF9AE}" pid="18" name="_dlc_DocIdItemGuid">
    <vt:lpwstr>4230617f-e31b-4f22-8a5a-7761a22ded76</vt:lpwstr>
  </property>
  <property fmtid="{D5CDD505-2E9C-101B-9397-08002B2CF9AE}" pid="19" name="Product">
    <vt:lpwstr/>
  </property>
  <property fmtid="{D5CDD505-2E9C-101B-9397-08002B2CF9AE}" pid="20" name="MSIP_Label_f42aa342-8706-4288-bd11-ebb85995028c_Ref">
    <vt:lpwstr>https://api.informationprotection.azure.com/api/72f988bf-86f1-41af-91ab-2d7cd011db47</vt:lpwstr>
  </property>
  <property fmtid="{D5CDD505-2E9C-101B-9397-08002B2CF9AE}" pid="21" name="MSIP_Label_f42aa342-8706-4288-bd11-ebb85995028c_SiteId">
    <vt:lpwstr>72f988bf-86f1-41af-91ab-2d7cd011db47</vt:lpwstr>
  </property>
  <property fmtid="{D5CDD505-2E9C-101B-9397-08002B2CF9AE}" pid="22" name="ContentTypeId">
    <vt:lpwstr>0x0101000D2BB8FCA7FEB347BAC36A8D039FB81C</vt:lpwstr>
  </property>
  <property fmtid="{D5CDD505-2E9C-101B-9397-08002B2CF9AE}" pid="23" name="bc8cca776fa8455c8c00307ee3c527ad">
    <vt:lpwstr/>
  </property>
  <property fmtid="{D5CDD505-2E9C-101B-9397-08002B2CF9AE}" pid="24" name="Audience">
    <vt:lpwstr/>
  </property>
  <property fmtid="{D5CDD505-2E9C-101B-9397-08002B2CF9AE}" pid="25" name="Track">
    <vt:lpwstr/>
  </property>
</Properties>
</file>