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447" r:id="rId4"/>
    <p:sldMasterId id="2147485847" r:id="rId5"/>
    <p:sldMasterId id="2147485924" r:id="rId6"/>
  </p:sldMasterIdLst>
  <p:notesMasterIdLst>
    <p:notesMasterId r:id="rId54"/>
  </p:notesMasterIdLst>
  <p:handoutMasterIdLst>
    <p:handoutMasterId r:id="rId55"/>
  </p:handoutMasterIdLst>
  <p:sldIdLst>
    <p:sldId id="261" r:id="rId7"/>
    <p:sldId id="2147482452" r:id="rId8"/>
    <p:sldId id="2147482476" r:id="rId9"/>
    <p:sldId id="271" r:id="rId10"/>
    <p:sldId id="2147482463" r:id="rId11"/>
    <p:sldId id="2147482478" r:id="rId12"/>
    <p:sldId id="2147483623" r:id="rId13"/>
    <p:sldId id="279" r:id="rId14"/>
    <p:sldId id="2147483639" r:id="rId15"/>
    <p:sldId id="257" r:id="rId16"/>
    <p:sldId id="262" r:id="rId17"/>
    <p:sldId id="2147483624" r:id="rId18"/>
    <p:sldId id="2147483640" r:id="rId19"/>
    <p:sldId id="2147483642" r:id="rId20"/>
    <p:sldId id="2147483641" r:id="rId21"/>
    <p:sldId id="2147483646" r:id="rId22"/>
    <p:sldId id="2147483645" r:id="rId23"/>
    <p:sldId id="256" r:id="rId24"/>
    <p:sldId id="263" r:id="rId25"/>
    <p:sldId id="2147483625" r:id="rId26"/>
    <p:sldId id="282" r:id="rId27"/>
    <p:sldId id="259" r:id="rId28"/>
    <p:sldId id="266" r:id="rId29"/>
    <p:sldId id="2147483628" r:id="rId30"/>
    <p:sldId id="267" r:id="rId31"/>
    <p:sldId id="291" r:id="rId32"/>
    <p:sldId id="288" r:id="rId33"/>
    <p:sldId id="304" r:id="rId34"/>
    <p:sldId id="305" r:id="rId35"/>
    <p:sldId id="2147481773" r:id="rId36"/>
    <p:sldId id="306" r:id="rId37"/>
    <p:sldId id="2147483629" r:id="rId38"/>
    <p:sldId id="283" r:id="rId39"/>
    <p:sldId id="280" r:id="rId40"/>
    <p:sldId id="2147483630" r:id="rId41"/>
    <p:sldId id="281" r:id="rId42"/>
    <p:sldId id="2147483631" r:id="rId43"/>
    <p:sldId id="268" r:id="rId44"/>
    <p:sldId id="2147483627" r:id="rId45"/>
    <p:sldId id="258" r:id="rId46"/>
    <p:sldId id="270" r:id="rId47"/>
    <p:sldId id="269" r:id="rId48"/>
    <p:sldId id="2147482454" r:id="rId49"/>
    <p:sldId id="289" r:id="rId50"/>
    <p:sldId id="2147483647" r:id="rId51"/>
    <p:sldId id="2147482479" r:id="rId52"/>
    <p:sldId id="2147482480" r:id="rId53"/>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01 - Bienvenida e introducción" id="{92E54312-42CC-45B6-88E2-A7D65D23A476}">
          <p14:sldIdLst>
            <p14:sldId id="261"/>
            <p14:sldId id="2147482452"/>
            <p14:sldId id="2147482476"/>
            <p14:sldId id="271"/>
            <p14:sldId id="2147482463"/>
          </p14:sldIdLst>
        </p14:section>
        <p14:section name="02 - Introducción a Copilot Chat" id="{DD82AEF7-3D49-7D46-8162-44357B96C6BD}">
          <p14:sldIdLst>
            <p14:sldId id="2147482478"/>
            <p14:sldId id="2147483623"/>
            <p14:sldId id="279"/>
            <p14:sldId id="2147483639"/>
            <p14:sldId id="257"/>
          </p14:sldIdLst>
        </p14:section>
        <p14:section name="03 - EDP e IA en la sombra" id="{4A5E4D68-E821-524F-8FF2-E483447A3094}">
          <p14:sldIdLst>
            <p14:sldId id="262"/>
            <p14:sldId id="2147483624"/>
            <p14:sldId id="2147483640"/>
            <p14:sldId id="2147483642"/>
            <p14:sldId id="2147483641"/>
            <p14:sldId id="2147483646"/>
            <p14:sldId id="2147483645"/>
            <p14:sldId id="256"/>
          </p14:sldIdLst>
        </p14:section>
        <p14:section name="04 - Habilitar Copilot Chat" id="{4ACAC2A3-9BFC-8F40-85E9-F465707A4451}">
          <p14:sldIdLst>
            <p14:sldId id="263"/>
            <p14:sldId id="2147483625"/>
            <p14:sldId id="282"/>
            <p14:sldId id="259"/>
          </p14:sldIdLst>
        </p14:section>
        <p14:section name="05 - Gestión y gobernanza de Copilot Chat" id="{9475D1D9-7EA4-0C48-A8E1-AF7705C78D1C}">
          <p14:sldIdLst>
            <p14:sldId id="266"/>
            <p14:sldId id="2147483628"/>
            <p14:sldId id="267"/>
            <p14:sldId id="291"/>
            <p14:sldId id="288"/>
            <p14:sldId id="304"/>
            <p14:sldId id="305"/>
            <p14:sldId id="2147481773"/>
            <p14:sldId id="306"/>
            <p14:sldId id="2147483629"/>
            <p14:sldId id="283"/>
            <p14:sldId id="280"/>
            <p14:sldId id="2147483630"/>
            <p14:sldId id="281"/>
            <p14:sldId id="2147483631"/>
          </p14:sldIdLst>
        </p14:section>
        <p14:section name="06 - Informes de uso de Copilot Chat" id="{FCB30347-F242-B74A-8AD4-29F8590B035A}">
          <p14:sldIdLst>
            <p14:sldId id="268"/>
            <p14:sldId id="2147483627"/>
            <p14:sldId id="258"/>
          </p14:sldIdLst>
        </p14:section>
        <p14:section name="06 - Próximos pasos y llamada a la acción" id="{A064E81D-FE02-B448-907C-1CE119ABE280}">
          <p14:sldIdLst>
            <p14:sldId id="270"/>
            <p14:sldId id="269"/>
            <p14:sldId id="2147482454"/>
            <p14:sldId id="289"/>
            <p14:sldId id="2147483647"/>
            <p14:sldId id="2147482479"/>
            <p14:sldId id="2147482480"/>
          </p14:sldIdLst>
        </p14:section>
      </p14:sectionLst>
    </p:ext>
    <p:ext uri="{EFAFB233-063F-42B5-8137-9DF3F51BA10A}">
      <p15:sldGuideLst xmlns:p15="http://schemas.microsoft.com/office/powerpoint/2012/main">
        <p15:guide id="1" orient="horz" pos="528" userDrawn="1">
          <p15:clr>
            <a:srgbClr val="A4A3A4"/>
          </p15:clr>
        </p15:guide>
        <p15:guide id="2" orient="horz" pos="960" userDrawn="1">
          <p15:clr>
            <a:srgbClr val="A4A3A4"/>
          </p15:clr>
        </p15:guide>
        <p15:guide id="3" pos="55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3C9203-E7AA-6A1A-6AB9-9D4395238D91}" name="Tobias Heim" initials="TH" userId="S::toheim@microsoft.com::e706bc59-35ab-44e1-8133-88b83e8aa14d" providerId="AD"/>
  <p188:author id="{2CBFB310-F0CC-6356-7DDE-FBAB00044C57}" name="Nick Stillings" initials="NS" userId="S::nickst@microsoft.com::9e57d8e7-4902-42dd-916a-56a66defdf54" providerId="AD"/>
  <p188:author id="{C3B38B19-DB42-6796-81D6-5BEEDA101E1D}" name="Fernando Rheda" initials="FR" userId="S::ferheda@microsoft.com::70149de0-5a97-40d2-a2d2-3f0aea78086e" providerId="AD"/>
  <p188:author id="{E45D227C-DD9A-9FCD-CD34-CD50625CD106}" name="Tavo Adame (SIMPLICITY CONSULTING INC)" initials="TA" userId="S::v-tadame@microsoft.com::bfcf9539-9748-450c-a5e5-cd9a8efcfa1a" providerId="AD"/>
  <p188:author id="{F2709498-A04C-E0B7-6180-202D121EF24A}" name="Mike Bennett" initials="MB" userId="S::mibennet@microsoft.com::5407ebdc-0b12-45bd-bd0c-572d036e4581" providerId="AD"/>
  <p188:author id="{55AF939D-306C-F0E7-56D3-E15986F88A63}" name="Elisabeth Laschon" initials="EL" userId="S::elilas@microsoft.com::0b6c7030-3f53-41a5-849b-86871f2417fe" providerId="AD"/>
  <p188:author id="{EBA9DF9D-87EA-6B39-A87B-CB1B65BF9312}" name="Lori Mahoney (SIMPLICITY CONSULTING INC)" initials="LI" userId="S::v-lmahoney@microsoft.com::90d51f6a-163f-4992-b484-af052976e220" providerId="AD"/>
  <p188:author id="{4ACC95A1-35E7-199E-C8D8-A60F70482912}" name="Tierney Cunningham" initials="TC" userId="S::ticunnin@microsoft.com::62f4f650-5c68-4535-8517-3a3a0205aaef" providerId="AD"/>
  <p188:author id="{4A7A3BD1-DD43-8DBB-6DEC-2ECC8760C411}" name="David Griffith" initials="DG" userId="S::davidg@silverfoxprod.com::d098c8ac-700f-46f0-bf84-2134bdb9d901" providerId="AD"/>
  <p188:author id="{6AFA61D8-796F-555E-A395-B33F90AAF99E}" name="Monica Lueder" initials="ML" userId="S::monical@microsoft.com::75969e72-ba9c-4e32-a4ac-c8f3aeff9b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1F2"/>
    <a:srgbClr val="151E47"/>
    <a:srgbClr val="091F2C"/>
    <a:srgbClr val="3F3C3E"/>
    <a:srgbClr val="FEFEFF"/>
    <a:srgbClr val="E9F2F8"/>
    <a:srgbClr val="2A446F"/>
    <a:srgbClr val="94D8FE"/>
    <a:srgbClr val="C03BC4"/>
    <a:srgbClr val="FF5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650" autoAdjust="0"/>
    <p:restoredTop sz="96247" autoAdjust="0"/>
  </p:normalViewPr>
  <p:slideViewPr>
    <p:cSldViewPr snapToGrid="0">
      <p:cViewPr varScale="1">
        <p:scale>
          <a:sx n="90" d="100"/>
          <a:sy n="90" d="100"/>
        </p:scale>
        <p:origin x="161" y="38"/>
      </p:cViewPr>
      <p:guideLst>
        <p:guide orient="horz" pos="528"/>
        <p:guide orient="horz" pos="960"/>
        <p:guide pos="552"/>
      </p:guideLst>
    </p:cSldViewPr>
  </p:slideViewPr>
  <p:notesTextViewPr>
    <p:cViewPr>
      <p:scale>
        <a:sx n="3" d="2"/>
        <a:sy n="3" d="2"/>
      </p:scale>
      <p:origin x="0" y="0"/>
    </p:cViewPr>
  </p:notesTextViewPr>
  <p:sorterViewPr>
    <p:cViewPr varScale="1">
      <p:scale>
        <a:sx n="100" d="100"/>
        <a:sy n="100" d="100"/>
      </p:scale>
      <p:origin x="0" y="-10568"/>
    </p:cViewPr>
  </p:sorterViewPr>
  <p:notesViewPr>
    <p:cSldViewPr snapToGrid="0">
      <p:cViewPr varScale="1">
        <p:scale>
          <a:sx n="45" d="100"/>
          <a:sy n="45" d="100"/>
        </p:scale>
        <p:origin x="2760"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handoutMaster" Target="handoutMasters/handoutMaster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8/10/relationships/authors" Target="author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commentAuthors" Target="commentAuthor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7/7/2026 9:31 AM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marR="0" indent="0" algn="l" defTabSz="914099" rtl="0" eaLnBrk="0" fontAlgn="auto" latinLnBrk="0" hangingPunct="0">
              <a:lnSpc>
                <a:spcPct val="100000"/>
              </a:lnSpc>
              <a:spcBef>
                <a:spcPts val="0"/>
              </a:spcBef>
              <a:spcAft>
                <a:spcPts val="0"/>
              </a:spcAft>
              <a:buClrTx/>
              <a:buSzTx/>
              <a:buFontTx/>
              <a:buNone/>
              <a:tabLst/>
              <a:defRPr sz="1200">
                <a:latin typeface="Segoe Sans Display" pitchFamily="2" charset="0"/>
                <a:cs typeface="Segoe Sans Display" pitchFamily="2" charset="0"/>
              </a:defRPr>
            </a:lvl1pPr>
          </a:lstStyle>
          <a:p>
            <a:pPr>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7/7/2026 9:31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29B07-2B75-3774-89F7-9B59073EB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A70E5-7822-28ED-CB57-7C9D6C42C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CF260-3637-CEFC-3DCC-68E983CE4517}"/>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Mientras la gente entra, damos la bienvenida y dejamos claro que arrancamos en breve. Como siempre, primero vamos con la presentacion y dejamos el turno de preguntas para el final; quien quiera, que vaya dejando sus dudas en el chat. Hoy toca hablar de como poner en marcha y gobernar Copilot Chat de forma segura, dentro de los limites de Microsoft 365.</a:t>
            </a:r>
          </a:p>
          <a:p>
            <a:endParaRPr lang="en-US"/>
          </a:p>
        </p:txBody>
      </p:sp>
      <p:sp>
        <p:nvSpPr>
          <p:cNvPr id="4" name="Header Placeholder 3">
            <a:extLst>
              <a:ext uri="{FF2B5EF4-FFF2-40B4-BE49-F238E27FC236}">
                <a16:creationId xmlns:a16="http://schemas.microsoft.com/office/drawing/2014/main" id="{136C6101-EFD6-C8A5-BBAD-A60BAC435C8B}"/>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a:extLst>
              <a:ext uri="{FF2B5EF4-FFF2-40B4-BE49-F238E27FC236}">
                <a16:creationId xmlns:a16="http://schemas.microsoft.com/office/drawing/2014/main" id="{379629D1-6749-2128-B018-F87F0A26F52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839053D7-1317-D78C-4CFE-3EA4FC68DE8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9:31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a:extLst>
              <a:ext uri="{FF2B5EF4-FFF2-40B4-BE49-F238E27FC236}">
                <a16:creationId xmlns:a16="http://schemas.microsoft.com/office/drawing/2014/main" id="{26689921-446C-C483-593C-A64BBCF28E1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31803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2000D-940B-564C-79F9-DDDCA8FD70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EBB92C-517B-24A1-772D-57F28958AAEE}"/>
              </a:ext>
            </a:extLst>
          </p:cNvPr>
          <p:cNvSpPr>
            <a:spLocks noGrp="1" noRot="1" noChangeAspect="1"/>
          </p:cNvSpPr>
          <p:nvPr>
            <p:ph type="sldImg"/>
          </p:nvPr>
        </p:nvSpPr>
        <p:spPr>
          <a:xfrm>
            <a:off x="777875" y="1200150"/>
            <a:ext cx="5759450" cy="3240088"/>
          </a:xfrm>
        </p:spPr>
        <p:txBody>
          <a:bodyPr/>
          <a:lstStyle/>
          <a:p>
            <a:endParaRPr lang="en-US"/>
          </a:p>
        </p:txBody>
      </p:sp>
      <p:sp>
        <p:nvSpPr>
          <p:cNvPr id="3" name="Notes Placeholder 2">
            <a:extLst>
              <a:ext uri="{FF2B5EF4-FFF2-40B4-BE49-F238E27FC236}">
                <a16:creationId xmlns:a16="http://schemas.microsoft.com/office/drawing/2014/main" id="{8577490F-3FC6-A6C1-7E36-79FA7696AE8C}"/>
              </a:ext>
            </a:extLst>
          </p:cNvPr>
          <p:cNvSpPr>
            <a:spLocks noGrp="1"/>
          </p:cNvSpPr>
          <p:nvPr>
            <p:ph type="body" idx="1"/>
          </p:nvPr>
        </p:nvSpPr>
        <p:spPr>
          <a:xfrm>
            <a:off x="685800" y="4572000"/>
            <a:ext cx="5486400" cy="3886200"/>
          </a:xfrm>
        </p:spPr>
        <p:txBody>
          <a:bodyPr/>
          <a:lstStyle/>
          <a:p>
            <a:pPr marL="0" marR="0" fontAlgn="base">
              <a:spcAft>
                <a:spcPts val="600"/>
              </a:spcAft>
            </a:pPr>
            <a:r>
              <a:rPr lang="es-es" sz="900" dirty="0">
                <a:solidFill>
                  <a:srgbClr val="000000"/>
                </a:solidFill>
                <a:effectLst/>
                <a:latin typeface="Aptos" panose="020B0004020202020204" pitchFamily="34" charset="0"/>
                <a:ea typeface="Times New Roman" panose="02020603050405020304" pitchFamily="18" charset="0"/>
                <a:cs typeface="Calibri" panose="020F0502020204030204" pitchFamily="34" charset="0"/>
              </a:rPr>
              <a:t>Copilot Chat combina tres valiosas capacidades en un solo producto integrado:</a:t>
            </a:r>
            <a:endParaRPr lang="en-US" sz="900" dirty="0">
              <a:effectLst/>
              <a:latin typeface="Times New Roman" panose="02020603050405020304" pitchFamily="18" charset="0"/>
              <a:ea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s-es" sz="900" kern="100" dirty="0">
                <a:effectLst/>
                <a:latin typeface="Aptos"/>
                <a:ea typeface="Aptos" panose="020B0004020202020204" pitchFamily="34" charset="0"/>
                <a:cs typeface="Times New Roman" panose="02020603050405020304" pitchFamily="18" charset="0"/>
              </a:rPr>
              <a:t>En esencia, es un chat </a:t>
            </a:r>
            <a:r>
              <a:rPr lang="es-es" sz="900" kern="100" dirty="0">
                <a:latin typeface="Aptos"/>
                <a:ea typeface="Aptos" panose="020B0004020202020204" pitchFamily="34" charset="0"/>
                <a:cs typeface="Times New Roman" panose="02020603050405020304" pitchFamily="18" charset="0"/>
              </a:rPr>
              <a:t>seguro</a:t>
            </a:r>
            <a:r>
              <a:rPr lang="es-es" sz="900" kern="100" dirty="0">
                <a:effectLst/>
                <a:latin typeface="Aptos"/>
                <a:ea typeface="Aptos" panose="020B0004020202020204" pitchFamily="34" charset="0"/>
                <a:cs typeface="Times New Roman" panose="02020603050405020304" pitchFamily="18" charset="0"/>
              </a:rPr>
              <a:t> de IA que funciona con los últimos modelos y con un amplio conocimiento extraído tanto de los modelos como de la web </a:t>
            </a:r>
          </a:p>
          <a:p>
            <a:pPr marL="342900" marR="0" lvl="0" indent="-342900">
              <a:lnSpc>
                <a:spcPct val="115000"/>
              </a:lnSpc>
              <a:spcAft>
                <a:spcPts val="800"/>
              </a:spcAft>
              <a:buFont typeface="Arial" panose="020B0604020202020204" pitchFamily="34" charset="0"/>
              <a:buChar char="•"/>
              <a:tabLst>
                <a:tab pos="457200" algn="l"/>
              </a:tabLst>
            </a:pPr>
            <a:r>
              <a:rPr lang="es-es" sz="900" kern="100" dirty="0">
                <a:effectLst/>
                <a:latin typeface="Aptos" panose="020B0004020202020204" pitchFamily="34" charset="0"/>
                <a:ea typeface="Aptos" panose="020B0004020202020204" pitchFamily="34" charset="0"/>
                <a:cs typeface="Times New Roman" panose="02020603050405020304" pitchFamily="18" charset="0"/>
              </a:rPr>
              <a:t>Además del chat, los agentes ofrecen una forma eficiente de automatizar procesos empresariales. Se accede a los agentes a través de la misma experiencia de chat intuitiva. Los agentes se presentan en diferentes tipos, desde agentes basados en instrucciones, sitios web públicos o archivos cargados, hasta agentes de pago que pueden acceder a los datos compartidos del inquilino de tu organización o a datos de terceros. Copilot Chat ofrece estos agentes de pago en modalidad de pago por uso, de modo que solo pagas por lo que utilizas; y por último </a:t>
            </a:r>
          </a:p>
          <a:p>
            <a:pPr fontAlgn="t"/>
            <a:r>
              <a:rPr lang="en-US" sz="882" b="0" i="0" kern="1200" dirty="0" err="1">
                <a:solidFill>
                  <a:schemeClr val="tx1"/>
                </a:solidFill>
                <a:effectLst/>
                <a:latin typeface="Segoe Sans Display" pitchFamily="2" charset="0"/>
                <a:ea typeface="+mn-ea"/>
                <a:cs typeface="+mn-cs"/>
              </a:rPr>
              <a:t>Componentes</a:t>
            </a:r>
            <a:r>
              <a:rPr lang="en-US" sz="882" b="0" i="0" kern="1200" dirty="0">
                <a:solidFill>
                  <a:schemeClr val="tx1"/>
                </a:solidFill>
                <a:effectLst/>
                <a:latin typeface="Segoe Sans Display" pitchFamily="2" charset="0"/>
                <a:ea typeface="+mn-ea"/>
                <a:cs typeface="+mn-cs"/>
              </a:rPr>
              <a:t>: Chat,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de TI. En </a:t>
            </a:r>
            <a:r>
              <a:rPr lang="en-US" sz="882" b="0" i="0" kern="1200" dirty="0" err="1">
                <a:solidFill>
                  <a:schemeClr val="tx1"/>
                </a:solidFill>
                <a:effectLst/>
                <a:latin typeface="Segoe Sans Display" pitchFamily="2" charset="0"/>
                <a:ea typeface="+mn-ea"/>
                <a:cs typeface="+mn-cs"/>
              </a:rPr>
              <a:t>limpio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interfaz</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ejecución</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gobierno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El chat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core: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fachada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modelos</a:t>
            </a:r>
            <a:r>
              <a:rPr lang="en-US" sz="882" b="0" i="0" kern="1200" dirty="0">
                <a:solidFill>
                  <a:schemeClr val="tx1"/>
                </a:solidFill>
                <a:effectLst/>
                <a:latin typeface="Segoe Sans Display" pitchFamily="2" charset="0"/>
                <a:ea typeface="+mn-ea"/>
                <a:cs typeface="+mn-cs"/>
              </a:rPr>
              <a:t> LLM con web grounding </a:t>
            </a:r>
            <a:r>
              <a:rPr lang="en-US" sz="882" b="0" i="0" kern="1200" dirty="0" err="1">
                <a:solidFill>
                  <a:schemeClr val="tx1"/>
                </a:solidFill>
                <a:effectLst/>
                <a:latin typeface="Segoe Sans Display" pitchFamily="2" charset="0"/>
                <a:ea typeface="+mn-ea"/>
                <a:cs typeface="+mn-cs"/>
              </a:rPr>
              <a:t>opcional</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interactúa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un </a:t>
            </a:r>
            <a:r>
              <a:rPr lang="en-US" sz="882" b="1" i="0" kern="1200" dirty="0">
                <a:solidFill>
                  <a:schemeClr val="tx1"/>
                </a:solidFill>
                <a:effectLst/>
                <a:latin typeface="Segoe Sans Display" pitchFamily="2" charset="0"/>
                <a:ea typeface="+mn-ea"/>
                <a:cs typeface="+mn-cs"/>
              </a:rPr>
              <a:t>punto de entrada a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cómputo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contextualizada</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inofensivo</a:t>
            </a:r>
            <a:r>
              <a:rPr lang="en-US" sz="882" b="0" i="0" kern="1200" dirty="0">
                <a:solidFill>
                  <a:schemeClr val="tx1"/>
                </a:solidFill>
                <a:effectLst/>
                <a:latin typeface="Segoe Sans Display" pitchFamily="2" charset="0"/>
                <a:ea typeface="+mn-ea"/>
                <a:cs typeface="+mn-cs"/>
              </a:rPr>
              <a:t> solo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forma de chat.</a:t>
            </a:r>
          </a:p>
          <a:p>
            <a:pPr fontAlgn="t"/>
            <a:r>
              <a:rPr lang="en-US" sz="882" b="0" i="0" kern="1200" dirty="0">
                <a:solidFill>
                  <a:schemeClr val="tx1"/>
                </a:solidFill>
                <a:effectLst/>
                <a:latin typeface="Segoe Sans Display" pitchFamily="2" charset="0"/>
                <a:ea typeface="+mn-ea"/>
                <a:cs typeface="+mn-cs"/>
              </a:rPr>
              <a:t>Los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son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se pone serio: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preguntas</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delegas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agente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consumir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instrucciones</a:t>
            </a:r>
            <a:r>
              <a:rPr lang="en-US" sz="882" b="0" i="0" kern="1200" dirty="0">
                <a:solidFill>
                  <a:schemeClr val="tx1"/>
                </a:solidFill>
                <a:effectLst/>
                <a:latin typeface="Segoe Sans Display" pitchFamily="2" charset="0"/>
                <a:ea typeface="+mn-ea"/>
                <a:cs typeface="+mn-cs"/>
              </a:rPr>
              <a:t>, web, </a:t>
            </a:r>
            <a:r>
              <a:rPr lang="en-US" sz="882" b="0" i="0" kern="1200" dirty="0" err="1">
                <a:solidFill>
                  <a:schemeClr val="tx1"/>
                </a:solidFill>
                <a:effectLst/>
                <a:latin typeface="Segoe Sans Display" pitchFamily="2" charset="0"/>
                <a:ea typeface="+mn-ea"/>
                <a:cs typeface="+mn-cs"/>
              </a:rPr>
              <a:t>archivos</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del tenant y,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PAYG, </a:t>
            </a:r>
            <a:r>
              <a:rPr lang="en-US" sz="882" b="0" i="0" kern="1200" dirty="0" err="1">
                <a:solidFill>
                  <a:schemeClr val="tx1"/>
                </a:solidFill>
                <a:effectLst/>
                <a:latin typeface="Segoe Sans Display" pitchFamily="2" charset="0"/>
                <a:ea typeface="+mn-ea"/>
                <a:cs typeface="+mn-cs"/>
              </a:rPr>
              <a:t>básicamente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metiendo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leer, </a:t>
            </a:r>
            <a:r>
              <a:rPr lang="en-US" sz="882" b="1" i="0" kern="1200" dirty="0" err="1">
                <a:solidFill>
                  <a:schemeClr val="tx1"/>
                </a:solidFill>
                <a:effectLst/>
                <a:latin typeface="Segoe Sans Display" pitchFamily="2" charset="0"/>
                <a:ea typeface="+mn-ea"/>
                <a:cs typeface="+mn-cs"/>
              </a:rPr>
              <a:t>procesar</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actuar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sobre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información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corporativa</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escala</a:t>
            </a:r>
            <a:r>
              <a:rPr lang="en-US" sz="882" b="0" i="0" kern="1200" dirty="0">
                <a:solidFill>
                  <a:schemeClr val="tx1"/>
                </a:solidFill>
                <a:effectLst/>
                <a:latin typeface="Segoe Sans Display" pitchFamily="2" charset="0"/>
                <a:ea typeface="+mn-ea"/>
                <a:cs typeface="+mn-cs"/>
              </a:rPr>
              <a:t>. Esto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no es productivity toy, es </a:t>
            </a:r>
            <a:r>
              <a:rPr lang="en-US" sz="882" b="0" i="0" kern="1200" dirty="0" err="1">
                <a:solidFill>
                  <a:schemeClr val="tx1"/>
                </a:solidFill>
                <a:effectLst/>
                <a:latin typeface="Segoe Sans Display" pitchFamily="2" charset="0"/>
                <a:ea typeface="+mn-ea"/>
                <a:cs typeface="+mn-cs"/>
              </a:rPr>
              <a:t>automatización</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superficie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riesgo</a:t>
            </a:r>
            <a:r>
              <a:rPr lang="en-US" sz="882" b="0" i="0" kern="1200" dirty="0">
                <a:solidFill>
                  <a:schemeClr val="tx1"/>
                </a:solidFill>
                <a:effectLst/>
                <a:latin typeface="Segoe Sans Display" pitchFamily="2" charset="0"/>
                <a:ea typeface="+mn-ea"/>
                <a:cs typeface="+mn-cs"/>
              </a:rPr>
              <a:t> real.</a:t>
            </a:r>
          </a:p>
          <a:p>
            <a:pPr fontAlgn="t"/>
            <a:r>
              <a:rPr lang="en-US" sz="882" b="0" i="0" kern="1200" dirty="0">
                <a:solidFill>
                  <a:schemeClr val="tx1"/>
                </a:solidFill>
                <a:effectLst/>
                <a:latin typeface="Segoe Sans Display" pitchFamily="2" charset="0"/>
                <a:ea typeface="+mn-ea"/>
                <a:cs typeface="+mn-cs"/>
              </a:rPr>
              <a:t>Y luego </a:t>
            </a:r>
            <a:r>
              <a:rPr lang="en-US" sz="882" b="0" i="0" kern="1200" dirty="0" err="1">
                <a:solidFill>
                  <a:schemeClr val="tx1"/>
                </a:solidFill>
                <a:effectLst/>
                <a:latin typeface="Segoe Sans Display" pitchFamily="2" charset="0"/>
                <a:ea typeface="+mn-ea"/>
                <a:cs typeface="+mn-cs"/>
              </a:rPr>
              <a:t>están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de TI,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son un extra bonito: son lo </a:t>
            </a:r>
            <a:r>
              <a:rPr lang="en-US" sz="882" b="0" i="0" kern="1200" dirty="0" err="1">
                <a:solidFill>
                  <a:schemeClr val="tx1"/>
                </a:solidFill>
                <a:effectLst/>
                <a:latin typeface="Segoe Sans Display" pitchFamily="2" charset="0"/>
                <a:ea typeface="+mn-ea"/>
                <a:cs typeface="+mn-cs"/>
              </a:rPr>
              <a:t>único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separa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mola” de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brecha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esperando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ocurrir</a:t>
            </a:r>
            <a:r>
              <a:rPr lang="en-US" sz="882" b="0" i="0" kern="1200" dirty="0">
                <a:solidFill>
                  <a:schemeClr val="tx1"/>
                </a:solidFill>
                <a:effectLst/>
                <a:latin typeface="Segoe Sans Display" pitchFamily="2" charset="0"/>
                <a:ea typeface="+mn-ea"/>
                <a:cs typeface="+mn-cs"/>
              </a:rPr>
              <a:t>”. Identidad,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etiquetas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bien, Copilot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ninguna</a:t>
            </a:r>
            <a:r>
              <a:rPr lang="en-US" sz="882" b="0" i="0" kern="1200" dirty="0">
                <a:solidFill>
                  <a:schemeClr val="tx1"/>
                </a:solidFill>
                <a:effectLst/>
                <a:latin typeface="Segoe Sans Display" pitchFamily="2" charset="0"/>
                <a:ea typeface="+mn-ea"/>
                <a:cs typeface="+mn-cs"/>
              </a:rPr>
              <a:t> IA Empresarial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protege, </a:t>
            </a:r>
            <a:r>
              <a:rPr lang="en-US" sz="882" b="1" i="0" kern="1200" dirty="0" err="1">
                <a:solidFill>
                  <a:schemeClr val="tx1"/>
                </a:solidFill>
                <a:effectLst/>
                <a:latin typeface="Segoe Sans Display" pitchFamily="2" charset="0"/>
                <a:ea typeface="+mn-ea"/>
                <a:cs typeface="+mn-cs"/>
              </a:rPr>
              <a:t>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expone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rápido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Punto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chat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EDP,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Pero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dependiendo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configures, </a:t>
            </a:r>
            <a:r>
              <a:rPr lang="en-US" sz="882" b="0" i="0" kern="1200" dirty="0" err="1">
                <a:solidFill>
                  <a:schemeClr val="tx1"/>
                </a:solidFill>
                <a:effectLst/>
                <a:latin typeface="Segoe Sans Display" pitchFamily="2" charset="0"/>
                <a:ea typeface="+mn-ea"/>
                <a:cs typeface="+mn-cs"/>
              </a:rPr>
              <a:t>pueden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inocente</a:t>
            </a:r>
            <a:r>
              <a:rPr lang="en-US" sz="882" b="0" i="0" kern="1200" dirty="0">
                <a:solidFill>
                  <a:schemeClr val="tx1"/>
                </a:solidFill>
                <a:effectLst/>
                <a:latin typeface="Segoe Sans Display" pitchFamily="2" charset="0"/>
                <a:ea typeface="+mn-ea"/>
                <a:cs typeface="+mn-cs"/>
              </a:rPr>
              <a:t> hasta algo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sensibles</a:t>
            </a:r>
            <a:r>
              <a:rPr lang="en-US" sz="882" b="0" i="0" kern="1200" dirty="0">
                <a:solidFill>
                  <a:schemeClr val="tx1"/>
                </a:solidFill>
                <a:effectLst/>
                <a:latin typeface="Segoe Sans Display" pitchFamily="2" charset="0"/>
                <a:ea typeface="+mn-ea"/>
                <a:cs typeface="+mn-cs"/>
              </a:rPr>
              <a:t> del tenant o </a:t>
            </a:r>
            <a:r>
              <a:rPr lang="en-US" sz="882" b="0" i="0" kern="1200" dirty="0" err="1">
                <a:solidFill>
                  <a:schemeClr val="tx1"/>
                </a:solidFill>
                <a:effectLst/>
                <a:latin typeface="Segoe Sans Display" pitchFamily="2" charset="0"/>
                <a:ea typeface="+mn-ea"/>
                <a:cs typeface="+mn-cs"/>
              </a:rPr>
              <a:t>servicios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externos</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producto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seguro</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inseguro</a:t>
            </a:r>
            <a:r>
              <a:rPr lang="en-US" sz="882" b="0" i="0" kern="1200" dirty="0">
                <a:solidFill>
                  <a:schemeClr val="tx1"/>
                </a:solidFill>
                <a:effectLst/>
                <a:latin typeface="Segoe Sans Display" pitchFamily="2" charset="0"/>
                <a:ea typeface="+mn-ea"/>
                <a:cs typeface="+mn-cs"/>
              </a:rPr>
              <a:t>: es </a:t>
            </a:r>
            <a:r>
              <a:rPr lang="en-US" sz="882" b="1" i="0" kern="1200" dirty="0">
                <a:solidFill>
                  <a:schemeClr val="tx1"/>
                </a:solidFill>
                <a:effectLst/>
                <a:latin typeface="Segoe Sans Display" pitchFamily="2" charset="0"/>
                <a:ea typeface="+mn-ea"/>
                <a:cs typeface="+mn-cs"/>
              </a:rPr>
              <a:t>la </a:t>
            </a:r>
            <a:r>
              <a:rPr lang="en-US" sz="882" b="1" i="0" kern="1200" dirty="0" err="1">
                <a:solidFill>
                  <a:schemeClr val="tx1"/>
                </a:solidFill>
                <a:effectLst/>
                <a:latin typeface="Segoe Sans Display" pitchFamily="2" charset="0"/>
                <a:ea typeface="+mn-ea"/>
                <a:cs typeface="+mn-cs"/>
              </a:rPr>
              <a:t>configuración</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lo pones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misma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interfaz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peligroso</a:t>
            </a:r>
            <a:r>
              <a:rPr lang="en-US" sz="882" b="0" i="0" kern="1200" dirty="0">
                <a:solidFill>
                  <a:schemeClr val="tx1"/>
                </a:solidFill>
                <a:effectLst/>
                <a:latin typeface="Segoe Sans Display" pitchFamily="2" charset="0"/>
                <a:ea typeface="+mn-ea"/>
                <a:cs typeface="+mn-cs"/>
              </a:rPr>
              <a:t> y lo </a:t>
            </a:r>
            <a:r>
              <a:rPr lang="en-US" sz="882" b="0" i="0" kern="1200" dirty="0" err="1">
                <a:solidFill>
                  <a:schemeClr val="tx1"/>
                </a:solidFill>
                <a:effectLst/>
                <a:latin typeface="Segoe Sans Display" pitchFamily="2" charset="0"/>
                <a:ea typeface="+mn-ea"/>
                <a:cs typeface="+mn-cs"/>
              </a:rPr>
              <a:t>potente</a:t>
            </a:r>
            <a:r>
              <a:rPr lang="en-US" sz="882" b="0" i="0" kern="1200" dirty="0">
                <a:solidFill>
                  <a:schemeClr val="tx1"/>
                </a:solidFill>
                <a:effectLst/>
                <a:latin typeface="Segoe Sans Display" pitchFamily="2" charset="0"/>
                <a:ea typeface="+mn-ea"/>
                <a:cs typeface="+mn-cs"/>
              </a:rPr>
              <a:t> a la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no distingue entre “</a:t>
            </a:r>
            <a:r>
              <a:rPr lang="en-US" sz="882" b="0" i="0" kern="1200" dirty="0" err="1">
                <a:solidFill>
                  <a:schemeClr val="tx1"/>
                </a:solidFill>
                <a:effectLst/>
                <a:latin typeface="Segoe Sans Display" pitchFamily="2" charset="0"/>
                <a:ea typeface="+mn-ea"/>
                <a:cs typeface="+mn-cs"/>
              </a:rPr>
              <a:t>preguntar</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ejecutar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reales”… y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tampoco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IT,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problemas</a:t>
            </a:r>
            <a:r>
              <a:rPr lang="en-US" sz="882" b="0" i="0" kern="1200" dirty="0">
                <a:solidFill>
                  <a:schemeClr val="tx1"/>
                </a:solidFill>
                <a:effectLst/>
                <a:latin typeface="Segoe Sans Display" pitchFamily="2" charset="0"/>
                <a:ea typeface="+mn-ea"/>
                <a:cs typeface="+mn-cs"/>
              </a:rPr>
              <a:t>.</a:t>
            </a:r>
          </a:p>
          <a:p>
            <a:endParaRPr lang="en-US" sz="900" dirty="0">
              <a:latin typeface="Segoe Sans Display"/>
              <a:cs typeface="Segoe Sans Display"/>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Tres piezas: chat, agentes y controles de IT; o sea interfaz, ejecucion y gobierno. El chat parece inofensivo pero es un punto de entrada a datos; los agentes ya no preguntan, ejecutan y pueden tocar datos del tenant o servicios externos; y los controles son lo que separa esto mola de esto es una brecha esperando. No es el producto el que es seguro o inseguro, es como lo configuras y el contexto en el que lo pones.</a:t>
            </a:r>
          </a:p>
          <a:p>
            <a:endParaRPr lang="en-US" sz="900" dirty="0"/>
          </a:p>
        </p:txBody>
      </p:sp>
      <p:sp>
        <p:nvSpPr>
          <p:cNvPr id="4" name="Slide Number Placeholder 3">
            <a:extLst>
              <a:ext uri="{FF2B5EF4-FFF2-40B4-BE49-F238E27FC236}">
                <a16:creationId xmlns:a16="http://schemas.microsoft.com/office/drawing/2014/main" id="{2C9C736D-12AD-8B02-B808-3BE9DFB003CE}"/>
              </a:ext>
            </a:extLst>
          </p:cNvPr>
          <p:cNvSpPr>
            <a:spLocks noGrp="1"/>
          </p:cNvSpPr>
          <p:nvPr>
            <p:ph type="sldNum" sz="quarter" idx="5"/>
          </p:nvPr>
        </p:nvSpPr>
        <p:spPr/>
        <p:txBody>
          <a:bodyPr/>
          <a:lstStyle/>
          <a:p>
            <a:pPr marL="0" marR="0" lvl="0" indent="0" algn="r" defTabSz="664393" rtl="0" eaLnBrk="1" fontAlgn="auto" latinLnBrk="0" hangingPunct="1">
              <a:lnSpc>
                <a:spcPct val="100000"/>
              </a:lnSpc>
              <a:spcBef>
                <a:spcPts val="0"/>
              </a:spcBef>
              <a:spcAft>
                <a:spcPts val="0"/>
              </a:spcAft>
              <a:buClrTx/>
              <a:buSzTx/>
              <a:buFontTx/>
              <a:buNone/>
              <a:tabLst/>
              <a:defRPr/>
            </a:pPr>
            <a:fld id="{760CD717-BA3E-410B-AAE6-2C9310D382AA}"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64393"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81B37-CFBC-0826-BFF5-0EF6FFDD6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48435-02E6-BA38-BD69-735D50A836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91DBD-BFB8-25F5-012C-9F246CBB4FF0}"/>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Cambiamos de capítulo: seguridad y confianza. Ahora entramos en protección de datos empresariales e IA en la sombra. Aquí la conversación deja de ser ‘qué bonito responde’ y pasa a ser ‘qué pasa con mis datos cuando alguien le pregunta cosas a un LLM’.</a:t>
            </a:r>
            <a:endParaRPr lang="en-US" sz="882" kern="1200" dirty="0">
              <a:solidFill>
                <a:schemeClr val="tx1"/>
              </a:solidFill>
              <a:effectLst/>
              <a:latin typeface="Segoe Sans Display" pitchFamily="2" charset="0"/>
              <a:ea typeface="+mn-ea"/>
              <a:cs typeface="+mn-cs"/>
            </a:endParaRP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Cambiamos de capitulo: seguridad y confianza. Entramos en proteccion de datos empresariales e IA en la sombra. Aqui la conversacion deja de ser que bonito responde y pasa a ser que pasa con mis datos cuando alguien le pregunta cosas a un LLM.</a:t>
            </a:r>
          </a:p>
          <a:p>
            <a:endParaRPr lang="en-US" dirty="0"/>
          </a:p>
        </p:txBody>
      </p:sp>
      <p:sp>
        <p:nvSpPr>
          <p:cNvPr id="4" name="Header Placeholder 3">
            <a:extLst>
              <a:ext uri="{FF2B5EF4-FFF2-40B4-BE49-F238E27FC236}">
                <a16:creationId xmlns:a16="http://schemas.microsoft.com/office/drawing/2014/main" id="{2A54E4B1-372B-8FFE-CA1A-2D3F2058363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4B4795C-58F2-7B27-8A68-D75621C68CE3}"/>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DE0648CF-3AAC-5DAF-2E3E-2A455741A8EE}"/>
              </a:ext>
            </a:extLst>
          </p:cNvPr>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a:extLst>
              <a:ext uri="{FF2B5EF4-FFF2-40B4-BE49-F238E27FC236}">
                <a16:creationId xmlns:a16="http://schemas.microsoft.com/office/drawing/2014/main" id="{B28E5061-D87F-74B0-7120-D8C98D0971BF}"/>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458247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Protección de datos empresariales, en cristiano: el chat se comporta como un servicio de M365 en cuanto a manejo de datos, cumplimiento y controles. No es una promesa abstracta; se traduce en límites claros de dónde están los datos, cómo se auditan, cuánto se retienen y qué políticas aplican.</a:t>
            </a:r>
            <a:endParaRPr lang="en-US" sz="882"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Proteccion de datos empresariales, en cristiano: el chat se comporta como un servicio de M365 en cuanto a manejo de datos, cumplimiento y controles. Nada abstracto; se traduce en limites claros de donde estan los datos, como se auditan, cuanto se retienen y que politicas aplican.</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3098421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Esta tabla es densa, así que la parto en tres ideas para que no parezca un examen de oposiciones. Uno: para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Chat y para M365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aplican las mismas bases de protección de datos empresariales; Microsoft actúa como procesador dentro del marco de productos M365. Dos: las indicaciones y respuestas se almacenan para cumplimiento y se gestionan con EDP; no se usan para entrenar modelos fundacionales. Tres: la única parte que puede salir fuera del límite de M365 es la búsqueda web, y solo cuando está activada. Esa búsqueda no manda tu </a:t>
            </a:r>
            <a:r>
              <a:rPr lang="es-ES" sz="882" kern="1200" dirty="0" err="1">
                <a:solidFill>
                  <a:schemeClr val="tx1"/>
                </a:solidFill>
                <a:effectLst/>
                <a:latin typeface="Segoe Sans Display" pitchFamily="2" charset="0"/>
                <a:ea typeface="+mn-ea"/>
                <a:cs typeface="+mn-cs"/>
              </a:rPr>
              <a:t>prompt</a:t>
            </a:r>
            <a:r>
              <a:rPr lang="es-ES" sz="882" kern="1200" dirty="0">
                <a:solidFill>
                  <a:schemeClr val="tx1"/>
                </a:solidFill>
                <a:effectLst/>
                <a:latin typeface="Segoe Sans Display" pitchFamily="2" charset="0"/>
                <a:ea typeface="+mn-ea"/>
                <a:cs typeface="+mn-cs"/>
              </a:rPr>
              <a:t> entero: se derivan términos de consulta y se envían de forma </a:t>
            </a:r>
            <a:r>
              <a:rPr lang="es-ES" sz="882" kern="1200" dirty="0" err="1">
                <a:solidFill>
                  <a:schemeClr val="tx1"/>
                </a:solidFill>
                <a:effectLst/>
                <a:latin typeface="Segoe Sans Display" pitchFamily="2" charset="0"/>
                <a:ea typeface="+mn-ea"/>
                <a:cs typeface="+mn-cs"/>
              </a:rPr>
              <a:t>desidentificada</a:t>
            </a:r>
            <a:r>
              <a:rPr lang="es-ES" sz="882" kern="1200" dirty="0">
                <a:solidFill>
                  <a:schemeClr val="tx1"/>
                </a:solidFill>
                <a:effectLst/>
                <a:latin typeface="Segoe Sans Display" pitchFamily="2" charset="0"/>
                <a:ea typeface="+mn-ea"/>
                <a:cs typeface="+mn-cs"/>
              </a:rPr>
              <a:t>.</a:t>
            </a:r>
            <a:br>
              <a:rPr lang="es-ES" sz="882" kern="1200" dirty="0">
                <a:solidFill>
                  <a:schemeClr val="tx1"/>
                </a:solidFill>
                <a:effectLst/>
                <a:latin typeface="Segoe Sans Display" pitchFamily="2" charset="0"/>
                <a:ea typeface="+mn-ea"/>
                <a:cs typeface="+mn-cs"/>
              </a:rPr>
            </a:br>
            <a:br>
              <a:rPr lang="es-ES" sz="882"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Y ojo con el matiz: Bing tiene sus propias condiciones y privacidad como servicio de búsqueda web. Así que la pregunta que deberías hacerte no es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es seguro?’ sino ‘¿qué superficies permito que se fundamenten en web y bajo qué política?’. Si quieres cero salida a internet, se puede. Si quieres web, se puede, pero lo declaras, lo gobiernas y lo auditas.</a:t>
            </a:r>
            <a:endParaRPr lang="en-US" sz="882"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Lo parto en tres ideas para que no parezca un examen de oposiciones. Uno: las mismas bases de EDP aplican a Copilot Chat y a M365 Copilot, con Microsoft como procesador. Dos: indicaciones y respuestas se guardan para cumplimiento y no se usan para entrenar modelos fundacionales. Tres: lo unico que puede salir del limite de M365 es la busqueda web, y solo cuando esta activada, mandando terminos desidentificados, no tu prompt entero.</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544147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hay dos pipelines </a:t>
            </a:r>
            <a:r>
              <a:rPr lang="en-US" sz="882" b="0" i="0" kern="1200" dirty="0" err="1">
                <a:solidFill>
                  <a:schemeClr val="tx1"/>
                </a:solidFill>
                <a:effectLst/>
                <a:latin typeface="Segoe Sans Display" pitchFamily="2" charset="0"/>
                <a:ea typeface="+mn-ea"/>
                <a:cs typeface="+mn-cs"/>
              </a:rPr>
              <a:t>completamente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distintos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aunque</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le </a:t>
            </a:r>
            <a:r>
              <a:rPr lang="en-US" sz="882" b="0" i="0" kern="1200" dirty="0" err="1">
                <a:solidFill>
                  <a:schemeClr val="tx1"/>
                </a:solidFill>
                <a:effectLst/>
                <a:latin typeface="Segoe Sans Display" pitchFamily="2" charset="0"/>
                <a:ea typeface="+mn-ea"/>
                <a:cs typeface="+mn-cs"/>
              </a:rPr>
              <a:t>parezca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sola </a:t>
            </a:r>
            <a:r>
              <a:rPr lang="en-US" sz="882" b="0" i="0" kern="1200" dirty="0" err="1">
                <a:solidFill>
                  <a:schemeClr val="tx1"/>
                </a:solidFill>
                <a:effectLst/>
                <a:latin typeface="Segoe Sans Display" pitchFamily="2" charset="0"/>
                <a:ea typeface="+mn-ea"/>
                <a:cs typeface="+mn-cs"/>
              </a:rPr>
              <a:t>pregunta</a:t>
            </a:r>
            <a:r>
              <a:rPr lang="en-US" sz="882" b="0" i="0" kern="1200" dirty="0">
                <a:solidFill>
                  <a:schemeClr val="tx1"/>
                </a:solidFill>
                <a:effectLst/>
                <a:latin typeface="Segoe Sans Display" pitchFamily="2" charset="0"/>
                <a:ea typeface="+mn-ea"/>
                <a:cs typeface="+mn-cs"/>
              </a:rPr>
              <a:t>”. El </a:t>
            </a:r>
            <a:r>
              <a:rPr lang="en-US" sz="882" b="1" i="0" kern="1200" dirty="0">
                <a:solidFill>
                  <a:schemeClr val="tx1"/>
                </a:solidFill>
                <a:effectLst/>
                <a:latin typeface="Segoe Sans Display" pitchFamily="2" charset="0"/>
                <a:ea typeface="+mn-ea"/>
                <a:cs typeface="+mn-cs"/>
              </a:rPr>
              <a:t>prompt y la </a:t>
            </a:r>
            <a:r>
              <a:rPr lang="en-US" sz="882" b="1"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viven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perímetro</a:t>
            </a:r>
            <a:r>
              <a:rPr lang="en-US" sz="882" b="0" i="0" kern="1200" dirty="0">
                <a:solidFill>
                  <a:schemeClr val="tx1"/>
                </a:solidFill>
                <a:effectLst/>
                <a:latin typeface="Segoe Sans Display" pitchFamily="2" charset="0"/>
                <a:ea typeface="+mn-ea"/>
                <a:cs typeface="+mn-cs"/>
              </a:rPr>
              <a:t> de M365 con EDP: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tenéis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montado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aplica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cual</a:t>
            </a:r>
            <a:r>
              <a:rPr lang="en-US" sz="882" b="0" i="0" kern="1200" dirty="0">
                <a:solidFill>
                  <a:schemeClr val="tx1"/>
                </a:solidFill>
                <a:effectLst/>
                <a:latin typeface="Segoe Sans Display" pitchFamily="2" charset="0"/>
                <a:ea typeface="+mn-ea"/>
                <a:cs typeface="+mn-cs"/>
              </a:rPr>
              <a:t>. En </a:t>
            </a:r>
            <a:r>
              <a:rPr lang="en-US" sz="882" b="0" i="0" kern="1200" dirty="0" err="1">
                <a:solidFill>
                  <a:schemeClr val="tx1"/>
                </a:solidFill>
                <a:effectLst/>
                <a:latin typeface="Segoe Sans Display" pitchFamily="2" charset="0"/>
                <a:ea typeface="+mn-ea"/>
                <a:cs typeface="+mn-cs"/>
              </a:rPr>
              <a:t>paralelo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activas</a:t>
            </a:r>
            <a:r>
              <a:rPr lang="en-US" sz="882" b="0" i="0" kern="1200" dirty="0">
                <a:solidFill>
                  <a:schemeClr val="tx1"/>
                </a:solidFill>
                <a:effectLst/>
                <a:latin typeface="Segoe Sans Display" pitchFamily="2" charset="0"/>
                <a:ea typeface="+mn-ea"/>
                <a:cs typeface="+mn-cs"/>
              </a:rPr>
              <a:t> web,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un </a:t>
            </a:r>
            <a:r>
              <a:rPr lang="en-US" sz="882" b="1" i="0" kern="1200" dirty="0">
                <a:solidFill>
                  <a:schemeClr val="tx1"/>
                </a:solidFill>
                <a:effectLst/>
                <a:latin typeface="Segoe Sans Display" pitchFamily="2" charset="0"/>
                <a:ea typeface="+mn-ea"/>
                <a:cs typeface="+mn-cs"/>
              </a:rPr>
              <a:t>query synthesis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agresivo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destila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unas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pocas</a:t>
            </a:r>
            <a:r>
              <a:rPr lang="en-US" sz="882" b="0" i="0" kern="1200" dirty="0">
                <a:solidFill>
                  <a:schemeClr val="tx1"/>
                </a:solidFill>
                <a:effectLst/>
                <a:latin typeface="Segoe Sans Display" pitchFamily="2" charset="0"/>
                <a:ea typeface="+mn-ea"/>
                <a:cs typeface="+mn-cs"/>
              </a:rPr>
              <a:t> keywords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dispara</a:t>
            </a:r>
            <a:r>
              <a:rPr lang="en-US" sz="882" b="0" i="0" kern="1200" dirty="0">
                <a:solidFill>
                  <a:schemeClr val="tx1"/>
                </a:solidFill>
                <a:effectLst/>
                <a:latin typeface="Segoe Sans Display" pitchFamily="2" charset="0"/>
                <a:ea typeface="+mn-ea"/>
                <a:cs typeface="+mn-cs"/>
              </a:rPr>
              <a:t> contra Bing. No sale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prompt </a:t>
            </a:r>
            <a:r>
              <a:rPr lang="en-US" sz="882" b="0" i="0" kern="1200" dirty="0" err="1">
                <a:solidFill>
                  <a:schemeClr val="tx1"/>
                </a:solidFill>
                <a:effectLst/>
                <a:latin typeface="Segoe Sans Display" pitchFamily="2" charset="0"/>
                <a:ea typeface="+mn-ea"/>
                <a:cs typeface="+mn-cs"/>
              </a:rPr>
              <a:t>entero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viajan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documentos</a:t>
            </a:r>
            <a:r>
              <a:rPr lang="en-US" sz="882" b="0" i="0" kern="1200" dirty="0">
                <a:solidFill>
                  <a:schemeClr val="tx1"/>
                </a:solidFill>
                <a:effectLst/>
                <a:latin typeface="Segoe Sans Display" pitchFamily="2" charset="0"/>
                <a:ea typeface="+mn-ea"/>
                <a:cs typeface="+mn-cs"/>
              </a:rPr>
              <a:t>, no hay IDs de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de tenant. Es </a:t>
            </a:r>
            <a:r>
              <a:rPr lang="en-US" sz="882" b="0" i="0" kern="1200" dirty="0" err="1">
                <a:solidFill>
                  <a:schemeClr val="tx1"/>
                </a:solidFill>
                <a:effectLst/>
                <a:latin typeface="Segoe Sans Display" pitchFamily="2" charset="0"/>
                <a:ea typeface="+mn-ea"/>
                <a:cs typeface="+mn-cs"/>
              </a:rPr>
              <a:t>básicamente</a:t>
            </a:r>
            <a:r>
              <a:rPr lang="en-US" sz="882" b="0" i="0" kern="1200" dirty="0">
                <a:solidFill>
                  <a:schemeClr val="tx1"/>
                </a:solidFill>
                <a:effectLst/>
                <a:latin typeface="Segoe Sans Display" pitchFamily="2" charset="0"/>
                <a:ea typeface="+mn-ea"/>
                <a:cs typeface="+mn-cs"/>
              </a:rPr>
              <a:t> pasar de un </a:t>
            </a:r>
            <a:r>
              <a:rPr lang="en-US" sz="882" b="0" i="0" kern="1200" dirty="0" err="1">
                <a:solidFill>
                  <a:schemeClr val="tx1"/>
                </a:solidFill>
                <a:effectLst/>
                <a:latin typeface="Segoe Sans Display" pitchFamily="2" charset="0"/>
                <a:ea typeface="+mn-ea"/>
                <a:cs typeface="+mn-cs"/>
              </a:rPr>
              <a:t>párrafo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cargado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términos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secos</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rascar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pública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Reducción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superficie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humo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torcer</a:t>
            </a:r>
            <a:r>
              <a:rPr lang="en-US" sz="882" b="0" i="0" kern="1200" dirty="0">
                <a:solidFill>
                  <a:schemeClr val="tx1"/>
                </a:solidFill>
                <a:effectLst/>
                <a:latin typeface="Segoe Sans Display" pitchFamily="2" charset="0"/>
                <a:ea typeface="+mn-ea"/>
                <a:cs typeface="+mn-cs"/>
              </a:rPr>
              <a:t>? En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dedo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plataforma</a:t>
            </a:r>
            <a:r>
              <a:rPr lang="en-US" sz="882" b="0" i="0" kern="1200" dirty="0">
                <a:solidFill>
                  <a:schemeClr val="tx1"/>
                </a:solidFill>
                <a:effectLst/>
                <a:latin typeface="Segoe Sans Display" pitchFamily="2" charset="0"/>
                <a:ea typeface="+mn-ea"/>
                <a:cs typeface="+mn-cs"/>
              </a:rPr>
              <a:t>. Si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prompt metes algo </a:t>
            </a:r>
            <a:r>
              <a:rPr lang="en-US" sz="882" b="0" i="0" kern="1200" dirty="0" err="1">
                <a:solidFill>
                  <a:schemeClr val="tx1"/>
                </a:solidFill>
                <a:effectLst/>
                <a:latin typeface="Segoe Sans Display" pitchFamily="2" charset="0"/>
                <a:ea typeface="+mn-ea"/>
                <a:cs typeface="+mn-cs"/>
              </a:rPr>
              <a:t>delicado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condensarlo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keywords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sigan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delicadas</a:t>
            </a:r>
            <a:r>
              <a:rPr lang="en-US" sz="882" b="0" i="0" kern="1200" dirty="0">
                <a:solidFill>
                  <a:schemeClr val="tx1"/>
                </a:solidFill>
                <a:effectLst/>
                <a:latin typeface="Segoe Sans Display" pitchFamily="2" charset="0"/>
                <a:ea typeface="+mn-ea"/>
                <a:cs typeface="+mn-cs"/>
              </a:rPr>
              <a:t>. Nadie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rastreando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simplemente</a:t>
            </a:r>
            <a:r>
              <a:rPr lang="en-US" sz="882" b="0" i="0" kern="1200" dirty="0">
                <a:solidFill>
                  <a:schemeClr val="tx1"/>
                </a:solidFill>
                <a:effectLst/>
                <a:latin typeface="Segoe Sans Display" pitchFamily="2" charset="0"/>
                <a:ea typeface="+mn-ea"/>
                <a:cs typeface="+mn-cs"/>
              </a:rPr>
              <a:t> has </a:t>
            </a:r>
            <a:r>
              <a:rPr lang="en-US" sz="882" b="0" i="0" kern="1200" dirty="0" err="1">
                <a:solidFill>
                  <a:schemeClr val="tx1"/>
                </a:solidFill>
                <a:effectLst/>
                <a:latin typeface="Segoe Sans Display" pitchFamily="2" charset="0"/>
                <a:ea typeface="+mn-ea"/>
                <a:cs typeface="+mn-cs"/>
              </a:rPr>
              <a:t>metido</a:t>
            </a:r>
            <a:r>
              <a:rPr lang="en-US" sz="882" b="0" i="0" kern="1200" dirty="0">
                <a:solidFill>
                  <a:schemeClr val="tx1"/>
                </a:solidFill>
                <a:effectLst/>
                <a:latin typeface="Segoe Sans Display" pitchFamily="2" charset="0"/>
                <a:ea typeface="+mn-ea"/>
                <a:cs typeface="+mn-cs"/>
              </a:rPr>
              <a:t> material sensible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trituradora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simplifica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buena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claros y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finos</a:t>
            </a:r>
            <a:r>
              <a:rPr lang="en-US" sz="882" b="0" i="0" kern="1200" dirty="0">
                <a:solidFill>
                  <a:schemeClr val="tx1"/>
                </a:solidFill>
                <a:effectLst/>
                <a:latin typeface="Segoe Sans Display" pitchFamily="2" charset="0"/>
                <a:ea typeface="+mn-ea"/>
                <a:cs typeface="+mn-cs"/>
              </a:rPr>
              <a:t>. Política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etiquetas</a:t>
            </a:r>
            <a:r>
              <a:rPr lang="en-US" sz="882" b="0" i="0" kern="1200" dirty="0">
                <a:solidFill>
                  <a:schemeClr val="tx1"/>
                </a:solidFill>
                <a:effectLst/>
                <a:latin typeface="Segoe Sans Display" pitchFamily="2" charset="0"/>
                <a:ea typeface="+mn-ea"/>
                <a:cs typeface="+mn-cs"/>
              </a:rPr>
              <a:t>/DLP y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interruptor</a:t>
            </a:r>
            <a:r>
              <a:rPr lang="en-US" sz="882" b="0" i="0" kern="1200" dirty="0">
                <a:solidFill>
                  <a:schemeClr val="tx1"/>
                </a:solidFill>
                <a:effectLst/>
                <a:latin typeface="Segoe Sans Display" pitchFamily="2" charset="0"/>
                <a:ea typeface="+mn-ea"/>
                <a:cs typeface="+mn-cs"/>
              </a:rPr>
              <a:t> de web.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con web” hasta “modo bunker sin </a:t>
            </a:r>
            <a:r>
              <a:rPr lang="en-US" sz="882" b="0" i="0" kern="1200" dirty="0" err="1">
                <a:solidFill>
                  <a:schemeClr val="tx1"/>
                </a:solidFill>
                <a:effectLst/>
                <a:latin typeface="Segoe Sans Display" pitchFamily="2" charset="0"/>
                <a:ea typeface="+mn-ea"/>
                <a:cs typeface="+mn-cs"/>
              </a:rPr>
              <a:t>salida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gracia</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blanco</a:t>
            </a:r>
            <a:r>
              <a:rPr lang="en-US" sz="882" b="0" i="0" kern="1200" dirty="0">
                <a:solidFill>
                  <a:schemeClr val="tx1"/>
                </a:solidFill>
                <a:effectLst/>
                <a:latin typeface="Segoe Sans Display" pitchFamily="2" charset="0"/>
                <a:ea typeface="+mn-ea"/>
                <a:cs typeface="+mn-cs"/>
              </a:rPr>
              <a:t> o negro, decides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hasta </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la IA mire fuera </a:t>
            </a:r>
            <a:r>
              <a:rPr lang="en-US" sz="882" b="0" i="0" kern="1200" dirty="0" err="1">
                <a:solidFill>
                  <a:schemeClr val="tx1"/>
                </a:solidFill>
                <a:effectLst/>
                <a:latin typeface="Segoe Sans Display" pitchFamily="2" charset="0"/>
                <a:ea typeface="+mn-ea"/>
                <a:cs typeface="+mn-cs"/>
              </a:rPr>
              <a:t>manteniendo</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barandillas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interesa</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hay dos circuitos distintos aunque al usuario le parezca una sola pregunta. El prompt y la respuesta viven dentro de M365 con identidad, permisos, auditoria y retencion. En paralelo, si activas web, el modelo destila tu texto a unas pocas palabras clave y eso es lo unico que sale, sin documentos ni IDs de usuario o tenant. Reduccion de superficie, no humo. Donde se tuerce? En el dedo, no en la plataforma.</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4059364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Ejemplo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bisturí</a:t>
            </a:r>
            <a:r>
              <a:rPr lang="en-US" sz="882" b="0" i="0" kern="1200" dirty="0">
                <a:solidFill>
                  <a:schemeClr val="tx1"/>
                </a:solidFill>
                <a:effectLst/>
                <a:latin typeface="Segoe Sans Display" pitchFamily="2" charset="0"/>
                <a:ea typeface="+mn-ea"/>
                <a:cs typeface="+mn-cs"/>
              </a:rPr>
              <a:t>: escribes “</a:t>
            </a:r>
            <a:r>
              <a:rPr lang="en-US" sz="882" b="0" i="0" kern="1200" dirty="0" err="1">
                <a:solidFill>
                  <a:schemeClr val="tx1"/>
                </a:solidFill>
                <a:effectLst/>
                <a:latin typeface="Segoe Sans Display" pitchFamily="2" charset="0"/>
                <a:ea typeface="+mn-ea"/>
                <a:cs typeface="+mn-cs"/>
              </a:rPr>
              <a:t>posible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adquisición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Fabrikam</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pides</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análisis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financiero</a:t>
            </a:r>
            <a:r>
              <a:rPr lang="en-US" sz="882" b="0" i="0" kern="1200" dirty="0">
                <a:solidFill>
                  <a:schemeClr val="tx1"/>
                </a:solidFill>
                <a:effectLst/>
                <a:latin typeface="Segoe Sans Display" pitchFamily="2" charset="0"/>
                <a:ea typeface="+mn-ea"/>
                <a:cs typeface="+mn-cs"/>
              </a:rPr>
              <a:t>. El LLM no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un </a:t>
            </a:r>
            <a:r>
              <a:rPr lang="en-US" sz="882" b="0" i="1" kern="1200" dirty="0">
                <a:solidFill>
                  <a:schemeClr val="tx1"/>
                </a:solidFill>
                <a:effectLst/>
                <a:latin typeface="Segoe Sans Display" pitchFamily="2" charset="0"/>
                <a:ea typeface="+mn-ea"/>
                <a:cs typeface="+mn-cs"/>
              </a:rPr>
              <a:t>forward</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prompt a Bing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barbaridad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query projection</a:t>
            </a:r>
            <a:r>
              <a:rPr lang="en-US" sz="882" b="0" i="0" kern="1200" dirty="0">
                <a:solidFill>
                  <a:schemeClr val="tx1"/>
                </a:solidFill>
                <a:effectLst/>
                <a:latin typeface="Segoe Sans Display" pitchFamily="2" charset="0"/>
                <a:ea typeface="+mn-ea"/>
                <a:cs typeface="+mn-cs"/>
              </a:rPr>
              <a:t>: reduce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embedding de </a:t>
            </a:r>
            <a:r>
              <a:rPr lang="en-US" sz="882" b="0" i="0" kern="1200" dirty="0" err="1">
                <a:solidFill>
                  <a:schemeClr val="tx1"/>
                </a:solidFill>
                <a:effectLst/>
                <a:latin typeface="Segoe Sans Display" pitchFamily="2" charset="0"/>
                <a:ea typeface="+mn-ea"/>
                <a:cs typeface="+mn-cs"/>
              </a:rPr>
              <a:t>esa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frase</a:t>
            </a:r>
            <a:r>
              <a:rPr lang="en-US" sz="882" b="0" i="0" kern="1200" dirty="0">
                <a:solidFill>
                  <a:schemeClr val="tx1"/>
                </a:solidFill>
                <a:effectLst/>
                <a:latin typeface="Segoe Sans Display" pitchFamily="2" charset="0"/>
                <a:ea typeface="+mn-ea"/>
                <a:cs typeface="+mn-cs"/>
              </a:rPr>
              <a:t> a un set </a:t>
            </a:r>
            <a:r>
              <a:rPr lang="en-US" sz="882" b="0" i="0" kern="1200" dirty="0" err="1">
                <a:solidFill>
                  <a:schemeClr val="tx1"/>
                </a:solidFill>
                <a:effectLst/>
                <a:latin typeface="Segoe Sans Display" pitchFamily="2" charset="0"/>
                <a:ea typeface="+mn-ea"/>
                <a:cs typeface="+mn-cs"/>
              </a:rPr>
              <a:t>mínimo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términos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búsqueda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tipo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Fabrikam</a:t>
            </a:r>
            <a:r>
              <a:rPr lang="en-US" sz="882" b="0" i="0" kern="1200" dirty="0">
                <a:solidFill>
                  <a:schemeClr val="tx1"/>
                </a:solidFill>
                <a:effectLst/>
                <a:latin typeface="Segoe Sans Display" pitchFamily="2" charset="0"/>
                <a:ea typeface="+mn-ea"/>
                <a:cs typeface="+mn-cs"/>
              </a:rPr>
              <a:t> strategy”, “</a:t>
            </a:r>
            <a:r>
              <a:rPr lang="en-US" sz="882" b="0" i="0" kern="1200" dirty="0" err="1">
                <a:solidFill>
                  <a:schemeClr val="tx1"/>
                </a:solidFill>
                <a:effectLst/>
                <a:latin typeface="Segoe Sans Display" pitchFamily="2" charset="0"/>
                <a:ea typeface="+mn-ea"/>
                <a:cs typeface="+mn-cs"/>
              </a:rPr>
              <a:t>Fabrikam</a:t>
            </a:r>
            <a:r>
              <a:rPr lang="en-US" sz="882" b="0" i="0" kern="1200" dirty="0">
                <a:solidFill>
                  <a:schemeClr val="tx1"/>
                </a:solidFill>
                <a:effectLst/>
                <a:latin typeface="Segoe Sans Display" pitchFamily="2" charset="0"/>
                <a:ea typeface="+mn-ea"/>
                <a:cs typeface="+mn-cs"/>
              </a:rPr>
              <a:t> financials”.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transformación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semántica</a:t>
            </a:r>
            <a:r>
              <a:rPr lang="en-US" sz="882" b="0" i="0" kern="1200" dirty="0">
                <a:solidFill>
                  <a:schemeClr val="tx1"/>
                </a:solidFill>
                <a:effectLst/>
                <a:latin typeface="Segoe Sans Display" pitchFamily="2" charset="0"/>
                <a:ea typeface="+mn-ea"/>
                <a:cs typeface="+mn-cs"/>
              </a:rPr>
              <a:t>, no un </a:t>
            </a:r>
            <a:r>
              <a:rPr lang="en-US" sz="882" b="0" i="0" kern="1200" dirty="0" err="1">
                <a:solidFill>
                  <a:schemeClr val="tx1"/>
                </a:solidFill>
                <a:effectLst/>
                <a:latin typeface="Segoe Sans Display" pitchFamily="2" charset="0"/>
                <a:ea typeface="+mn-ea"/>
                <a:cs typeface="+mn-cs"/>
              </a:rPr>
              <a:t>reenviado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a:t>
            </a:r>
            <a:r>
              <a:rPr lang="en-US" sz="882" b="1" i="0" kern="1200" dirty="0" err="1">
                <a:solidFill>
                  <a:schemeClr val="tx1"/>
                </a:solidFill>
                <a:effectLst/>
                <a:latin typeface="Segoe Sans Display" pitchFamily="2" charset="0"/>
                <a:ea typeface="+mn-ea"/>
                <a:cs typeface="+mn-cs"/>
              </a:rPr>
              <a:t>salen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documentos</a:t>
            </a:r>
            <a:r>
              <a:rPr lang="en-US" sz="882" b="1" i="0" kern="1200" dirty="0">
                <a:solidFill>
                  <a:schemeClr val="tx1"/>
                </a:solidFill>
                <a:effectLst/>
                <a:latin typeface="Segoe Sans Display" pitchFamily="2" charset="0"/>
                <a:ea typeface="+mn-ea"/>
                <a:cs typeface="+mn-cs"/>
              </a:rPr>
              <a:t>, no </a:t>
            </a:r>
            <a:r>
              <a:rPr lang="en-US" sz="882" b="1" i="0" kern="1200" dirty="0" err="1">
                <a:solidFill>
                  <a:schemeClr val="tx1"/>
                </a:solidFill>
                <a:effectLst/>
                <a:latin typeface="Segoe Sans Display" pitchFamily="2" charset="0"/>
                <a:ea typeface="+mn-ea"/>
                <a:cs typeface="+mn-cs"/>
              </a:rPr>
              <a:t>salen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adjuntos</a:t>
            </a:r>
            <a:r>
              <a:rPr lang="en-US" sz="882" b="1" i="0" kern="1200" dirty="0">
                <a:solidFill>
                  <a:schemeClr val="tx1"/>
                </a:solidFill>
                <a:effectLst/>
                <a:latin typeface="Segoe Sans Display" pitchFamily="2" charset="0"/>
                <a:ea typeface="+mn-ea"/>
                <a:cs typeface="+mn-cs"/>
              </a:rPr>
              <a:t>, no sale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interno</a:t>
            </a:r>
            <a:r>
              <a:rPr lang="en-US" sz="882" b="0" i="0" kern="1200" dirty="0">
                <a:solidFill>
                  <a:schemeClr val="tx1"/>
                </a:solidFill>
                <a:effectLst/>
                <a:latin typeface="Segoe Sans Display" pitchFamily="2" charset="0"/>
                <a:ea typeface="+mn-ea"/>
                <a:cs typeface="+mn-cs"/>
              </a:rPr>
              <a:t>. Solo </a:t>
            </a:r>
            <a:r>
              <a:rPr lang="en-US" sz="882" b="0" i="0" kern="1200" dirty="0" err="1">
                <a:solidFill>
                  <a:schemeClr val="tx1"/>
                </a:solidFill>
                <a:effectLst/>
                <a:latin typeface="Segoe Sans Display" pitchFamily="2" charset="0"/>
                <a:ea typeface="+mn-ea"/>
                <a:cs typeface="+mn-cs"/>
              </a:rPr>
              <a:t>salen</a:t>
            </a:r>
            <a:r>
              <a:rPr lang="en-US" sz="882" b="0" i="0" kern="1200" dirty="0">
                <a:solidFill>
                  <a:schemeClr val="tx1"/>
                </a:solidFill>
                <a:effectLst/>
                <a:latin typeface="Segoe Sans Display" pitchFamily="2" charset="0"/>
                <a:ea typeface="+mn-ea"/>
                <a:cs typeface="+mn-cs"/>
              </a:rPr>
              <a:t> tokens </a:t>
            </a:r>
            <a:r>
              <a:rPr lang="en-US" sz="882" b="0" i="0" kern="1200" dirty="0" err="1">
                <a:solidFill>
                  <a:schemeClr val="tx1"/>
                </a:solidFill>
                <a:effectLst/>
                <a:latin typeface="Segoe Sans Display" pitchFamily="2" charset="0"/>
                <a:ea typeface="+mn-ea"/>
                <a:cs typeface="+mn-cs"/>
              </a:rPr>
              <a:t>optimizados</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recuperar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pública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pasar de un JSON </a:t>
            </a:r>
            <a:r>
              <a:rPr lang="en-US" sz="882" b="0" i="0" kern="1200" dirty="0" err="1">
                <a:solidFill>
                  <a:schemeClr val="tx1"/>
                </a:solidFill>
                <a:effectLst/>
                <a:latin typeface="Segoe Sans Display" pitchFamily="2" charset="0"/>
                <a:ea typeface="+mn-ea"/>
                <a:cs typeface="+mn-cs"/>
              </a:rPr>
              <a:t>cargado</a:t>
            </a:r>
            <a:r>
              <a:rPr lang="en-US" sz="882" b="0" i="0" kern="1200" dirty="0">
                <a:solidFill>
                  <a:schemeClr val="tx1"/>
                </a:solidFill>
                <a:effectLst/>
                <a:latin typeface="Segoe Sans Display" pitchFamily="2" charset="0"/>
                <a:ea typeface="+mn-ea"/>
                <a:cs typeface="+mn-cs"/>
              </a:rPr>
              <a:t> a un par de strings.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propósito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minimizar</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superficie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expuesta</a:t>
            </a:r>
            <a:r>
              <a:rPr lang="en-US" sz="882" b="0" i="0" kern="1200" dirty="0">
                <a:solidFill>
                  <a:schemeClr val="tx1"/>
                </a:solidFill>
                <a:effectLst/>
                <a:latin typeface="Segoe Sans Display" pitchFamily="2" charset="0"/>
                <a:ea typeface="+mn-ea"/>
                <a:cs typeface="+mn-cs"/>
              </a:rPr>
              <a:t> y romper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correlación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directa</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input original y la query externa.</a:t>
            </a:r>
          </a:p>
          <a:p>
            <a:pPr fontAlgn="t"/>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con mala leche: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es un </a:t>
            </a:r>
            <a:r>
              <a:rPr lang="en-US" sz="882" b="1" i="0" kern="1200" dirty="0" err="1">
                <a:solidFill>
                  <a:schemeClr val="tx1"/>
                </a:solidFill>
                <a:effectLst/>
                <a:latin typeface="Segoe Sans Display" pitchFamily="2" charset="0"/>
                <a:ea typeface="+mn-ea"/>
                <a:cs typeface="+mn-cs"/>
              </a:rPr>
              <a:t>filtro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sentido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común</a:t>
            </a:r>
            <a:r>
              <a:rPr lang="en-US" sz="882" b="0" i="0" kern="1200" dirty="0">
                <a:solidFill>
                  <a:schemeClr val="tx1"/>
                </a:solidFill>
                <a:effectLst/>
                <a:latin typeface="Segoe Sans Display" pitchFamily="2" charset="0"/>
                <a:ea typeface="+mn-ea"/>
                <a:cs typeface="+mn-cs"/>
              </a:rPr>
              <a:t>. Si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decides meter “</a:t>
            </a:r>
            <a:r>
              <a:rPr lang="en-US" sz="882" b="0" i="0" kern="1200" dirty="0" err="1">
                <a:solidFill>
                  <a:schemeClr val="tx1"/>
                </a:solidFill>
                <a:effectLst/>
                <a:latin typeface="Segoe Sans Display" pitchFamily="2" charset="0"/>
                <a:ea typeface="+mn-ea"/>
                <a:cs typeface="+mn-cs"/>
              </a:rPr>
              <a:t>compra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confidencial</a:t>
            </a:r>
            <a:r>
              <a:rPr lang="en-US" sz="882" b="0" i="0" kern="1200" dirty="0">
                <a:solidFill>
                  <a:schemeClr val="tx1"/>
                </a:solidFill>
                <a:effectLst/>
                <a:latin typeface="Segoe Sans Display" pitchFamily="2" charset="0"/>
                <a:ea typeface="+mn-ea"/>
                <a:cs typeface="+mn-cs"/>
              </a:rPr>
              <a:t> Proyecto </a:t>
            </a:r>
            <a:r>
              <a:rPr lang="en-US" sz="882" b="0" i="0" kern="1200" dirty="0" err="1">
                <a:solidFill>
                  <a:schemeClr val="tx1"/>
                </a:solidFill>
                <a:effectLst/>
                <a:latin typeface="Segoe Sans Display" pitchFamily="2" charset="0"/>
                <a:ea typeface="+mn-ea"/>
                <a:cs typeface="+mn-cs"/>
              </a:rPr>
              <a:t>Halcón</a:t>
            </a:r>
            <a:r>
              <a:rPr lang="en-US" sz="882" b="0" i="0" kern="1200" dirty="0">
                <a:solidFill>
                  <a:schemeClr val="tx1"/>
                </a:solidFill>
                <a:effectLst/>
                <a:latin typeface="Segoe Sans Display" pitchFamily="2" charset="0"/>
                <a:ea typeface="+mn-ea"/>
                <a:cs typeface="+mn-cs"/>
              </a:rPr>
              <a:t> €300M”,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hará</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sabe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destilar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tipo</a:t>
            </a:r>
            <a:r>
              <a:rPr lang="en-US" sz="882" b="0" i="0" kern="1200" dirty="0">
                <a:solidFill>
                  <a:schemeClr val="tx1"/>
                </a:solidFill>
                <a:effectLst/>
                <a:latin typeface="Segoe Sans Display" pitchFamily="2" charset="0"/>
                <a:ea typeface="+mn-ea"/>
                <a:cs typeface="+mn-cs"/>
              </a:rPr>
              <a:t> “Project Falcon acquisition 300M”.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hackeado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has </a:t>
            </a:r>
            <a:r>
              <a:rPr lang="en-US" sz="882" b="0" i="0" kern="1200" dirty="0" err="1">
                <a:solidFill>
                  <a:schemeClr val="tx1"/>
                </a:solidFill>
                <a:effectLst/>
                <a:latin typeface="Segoe Sans Display" pitchFamily="2" charset="0"/>
                <a:ea typeface="+mn-ea"/>
                <a:cs typeface="+mn-cs"/>
              </a:rPr>
              <a:t>hackeado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solo. Por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control es dual y no </a:t>
            </a:r>
            <a:r>
              <a:rPr lang="en-US" sz="882" b="0" i="0" kern="1200" dirty="0" err="1">
                <a:solidFill>
                  <a:schemeClr val="tx1"/>
                </a:solidFill>
                <a:effectLst/>
                <a:latin typeface="Segoe Sans Display" pitchFamily="2" charset="0"/>
                <a:ea typeface="+mn-ea"/>
                <a:cs typeface="+mn-cs"/>
              </a:rPr>
              <a:t>negociable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política</a:t>
            </a:r>
            <a:r>
              <a:rPr lang="en-US" sz="882" b="1" i="0" kern="1200" dirty="0">
                <a:solidFill>
                  <a:schemeClr val="tx1"/>
                </a:solidFill>
                <a:effectLst/>
                <a:latin typeface="Segoe Sans Display" pitchFamily="2" charset="0"/>
                <a:ea typeface="+mn-ea"/>
                <a:cs typeface="+mn-cs"/>
              </a:rPr>
              <a:t> de web grounding a </a:t>
            </a:r>
            <a:r>
              <a:rPr lang="en-US" sz="882" b="1" i="0" kern="1200" dirty="0" err="1">
                <a:solidFill>
                  <a:schemeClr val="tx1"/>
                </a:solidFill>
                <a:effectLst/>
                <a:latin typeface="Segoe Sans Display" pitchFamily="2" charset="0"/>
                <a:ea typeface="+mn-ea"/>
                <a:cs typeface="+mn-cs"/>
              </a:rPr>
              <a:t>nivel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técnico</a:t>
            </a:r>
            <a:r>
              <a:rPr lang="en-US" sz="882" b="1" i="0" kern="1200" dirty="0">
                <a:solidFill>
                  <a:schemeClr val="tx1"/>
                </a:solidFill>
                <a:effectLst/>
                <a:latin typeface="Segoe Sans Display" pitchFamily="2" charset="0"/>
                <a:ea typeface="+mn-ea"/>
                <a:cs typeface="+mn-cs"/>
              </a:rPr>
              <a:t> + </a:t>
            </a:r>
            <a:r>
              <a:rPr lang="en-US" sz="882" b="1" i="0" kern="1200" dirty="0" err="1">
                <a:solidFill>
                  <a:schemeClr val="tx1"/>
                </a:solidFill>
                <a:effectLst/>
                <a:latin typeface="Segoe Sans Display" pitchFamily="2" charset="0"/>
                <a:ea typeface="+mn-ea"/>
                <a:cs typeface="+mn-cs"/>
              </a:rPr>
              <a:t>disciplina</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uso</a:t>
            </a:r>
            <a:r>
              <a:rPr lang="en-US" sz="882" b="1" i="0" kern="1200" dirty="0">
                <a:solidFill>
                  <a:schemeClr val="tx1"/>
                </a:solidFill>
                <a:effectLst/>
                <a:latin typeface="Segoe Sans Display" pitchFamily="2" charset="0"/>
                <a:ea typeface="+mn-ea"/>
                <a:cs typeface="+mn-cs"/>
              </a:rPr>
              <a:t> al </a:t>
            </a:r>
            <a:r>
              <a:rPr lang="en-US" sz="882" b="1" i="0" kern="1200" dirty="0" err="1">
                <a:solidFill>
                  <a:schemeClr val="tx1"/>
                </a:solidFill>
                <a:effectLst/>
                <a:latin typeface="Segoe Sans Display" pitchFamily="2" charset="0"/>
                <a:ea typeface="+mn-ea"/>
                <a:cs typeface="+mn-cs"/>
              </a:rPr>
              <a:t>nivel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primario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posible</a:t>
            </a:r>
            <a:r>
              <a:rPr lang="en-US" sz="882" b="1" i="0" kern="1200" dirty="0">
                <a:solidFill>
                  <a:schemeClr val="tx1"/>
                </a:solidFill>
                <a:effectLst/>
                <a:latin typeface="Segoe Sans Display" pitchFamily="2" charset="0"/>
                <a:ea typeface="+mn-ea"/>
                <a:cs typeface="+mn-cs"/>
              </a:rPr>
              <a:t>: no </a:t>
            </a:r>
            <a:r>
              <a:rPr lang="en-US" sz="882" b="1" i="0" kern="1200" dirty="0" err="1">
                <a:solidFill>
                  <a:schemeClr val="tx1"/>
                </a:solidFill>
                <a:effectLst/>
                <a:latin typeface="Segoe Sans Display" pitchFamily="2" charset="0"/>
                <a:ea typeface="+mn-ea"/>
                <a:cs typeface="+mn-cs"/>
              </a:rPr>
              <a:t>pegar</a:t>
            </a:r>
            <a:r>
              <a:rPr lang="en-US" sz="882" b="1" i="0" kern="1200" dirty="0">
                <a:solidFill>
                  <a:schemeClr val="tx1"/>
                </a:solidFill>
                <a:effectLst/>
                <a:latin typeface="Segoe Sans Display" pitchFamily="2" charset="0"/>
                <a:ea typeface="+mn-ea"/>
                <a:cs typeface="+mn-cs"/>
              </a:rPr>
              <a:t> material sensible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un prompt </a:t>
            </a:r>
            <a:r>
              <a:rPr lang="en-US" sz="882" b="1" i="0" kern="1200" dirty="0" err="1">
                <a:solidFill>
                  <a:schemeClr val="tx1"/>
                </a:solidFill>
                <a:effectLst/>
                <a:latin typeface="Segoe Sans Display" pitchFamily="2" charset="0"/>
                <a:ea typeface="+mn-ea"/>
                <a:cs typeface="+mn-cs"/>
              </a:rPr>
              <a:t>como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a:t>
            </a:r>
            <a:r>
              <a:rPr lang="en-US" sz="882" b="1" i="0" kern="1200" dirty="0">
                <a:solidFill>
                  <a:schemeClr val="tx1"/>
                </a:solidFill>
                <a:effectLst/>
                <a:latin typeface="Segoe Sans Display" pitchFamily="2" charset="0"/>
                <a:ea typeface="+mn-ea"/>
                <a:cs typeface="+mn-cs"/>
              </a:rPr>
              <a:t> fuera un bloc de </a:t>
            </a:r>
            <a:r>
              <a:rPr lang="en-US" sz="882" b="1" i="0" kern="1200" dirty="0" err="1">
                <a:solidFill>
                  <a:schemeClr val="tx1"/>
                </a:solidFill>
                <a:effectLst/>
                <a:latin typeface="Segoe Sans Display" pitchFamily="2" charset="0"/>
                <a:ea typeface="+mn-ea"/>
                <a:cs typeface="+mn-cs"/>
              </a:rPr>
              <a:t>notas</a:t>
            </a:r>
            <a:r>
              <a:rPr lang="en-US" sz="882" b="0" i="0" kern="1200" dirty="0">
                <a:solidFill>
                  <a:schemeClr val="tx1"/>
                </a:solidFill>
                <a:effectLst/>
                <a:latin typeface="Segoe Sans Display" pitchFamily="2" charset="0"/>
                <a:ea typeface="+mn-ea"/>
                <a:cs typeface="+mn-cs"/>
              </a:rPr>
              <a:t>. Si </a:t>
            </a:r>
            <a:r>
              <a:rPr lang="en-US" sz="882" b="0" i="0" kern="1200" dirty="0" err="1">
                <a:solidFill>
                  <a:schemeClr val="tx1"/>
                </a:solidFill>
                <a:effectLst/>
                <a:latin typeface="Segoe Sans Display" pitchFamily="2" charset="0"/>
                <a:ea typeface="+mn-ea"/>
                <a:cs typeface="+mn-cs"/>
              </a:rPr>
              <a:t>necesitas</a:t>
            </a:r>
            <a:r>
              <a:rPr lang="en-US" sz="882" b="0" i="0" kern="1200" dirty="0">
                <a:solidFill>
                  <a:schemeClr val="tx1"/>
                </a:solidFill>
                <a:effectLst/>
                <a:latin typeface="Segoe Sans Display" pitchFamily="2" charset="0"/>
                <a:ea typeface="+mn-ea"/>
                <a:cs typeface="+mn-cs"/>
              </a:rPr>
              <a:t> cero </a:t>
            </a:r>
            <a:r>
              <a:rPr lang="en-US" sz="882" b="0" i="0" kern="1200" dirty="0" err="1">
                <a:solidFill>
                  <a:schemeClr val="tx1"/>
                </a:solidFill>
                <a:effectLst/>
                <a:latin typeface="Segoe Sans Display" pitchFamily="2" charset="0"/>
                <a:ea typeface="+mn-ea"/>
                <a:cs typeface="+mn-cs"/>
              </a:rPr>
              <a:t>riesgo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apagas</a:t>
            </a:r>
            <a:r>
              <a:rPr lang="en-US" sz="882" b="0" i="0" kern="1200" dirty="0">
                <a:solidFill>
                  <a:schemeClr val="tx1"/>
                </a:solidFill>
                <a:effectLst/>
                <a:latin typeface="Segoe Sans Display" pitchFamily="2" charset="0"/>
                <a:ea typeface="+mn-ea"/>
                <a:cs typeface="+mn-cs"/>
              </a:rPr>
              <a:t> web. Si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externo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habilitas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sabiendo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sale. Esto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confiar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IA;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configurarla</a:t>
            </a:r>
            <a:r>
              <a:rPr lang="en-US" sz="882" b="1" i="0" kern="1200" dirty="0">
                <a:solidFill>
                  <a:schemeClr val="tx1"/>
                </a:solidFill>
                <a:effectLst/>
                <a:latin typeface="Segoe Sans Display" pitchFamily="2" charset="0"/>
                <a:ea typeface="+mn-ea"/>
                <a:cs typeface="+mn-cs"/>
              </a:rPr>
              <a:t> bien y no </a:t>
            </a:r>
            <a:r>
              <a:rPr lang="en-US" sz="882" b="1" i="0" kern="1200" dirty="0" err="1">
                <a:solidFill>
                  <a:schemeClr val="tx1"/>
                </a:solidFill>
                <a:effectLst/>
                <a:latin typeface="Segoe Sans Display" pitchFamily="2" charset="0"/>
                <a:ea typeface="+mn-ea"/>
                <a:cs typeface="+mn-cs"/>
              </a:rPr>
              <a:t>escribir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confidencialidades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delante</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teclado</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Ejemplo con bisturi: escribes posible adquisicion de Fabrikam y Copilot no reenvia tu prompt a Bing, hace query projection y lo reduce a Fabrikam strategy, Fabrikam financials. No salen adjuntos ni contexto interno, solo tokens para recuperar informacion publica. Eso si, si metes compra confidencial Proyecto Halcon, el modelo destilara eso mismo; no te hackean, te hackeas tu solo. Por eso el control es doble: politica de web grounding mas disciplina de uso.</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0153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a:t>
            </a:r>
            <a:r>
              <a:rPr lang="en-US" sz="882" b="0" i="0" kern="1200" dirty="0">
                <a:solidFill>
                  <a:schemeClr val="tx1"/>
                </a:solidFill>
                <a:effectLst/>
                <a:latin typeface="Segoe Sans Display" pitchFamily="2" charset="0"/>
                <a:ea typeface="+mn-ea"/>
                <a:cs typeface="+mn-cs"/>
              </a:rPr>
              <a:t> IA”,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ha </a:t>
            </a:r>
            <a:r>
              <a:rPr lang="en-US" sz="882" b="0" i="0" kern="1200" dirty="0" err="1">
                <a:solidFill>
                  <a:schemeClr val="tx1"/>
                </a:solidFill>
                <a:effectLst/>
                <a:latin typeface="Segoe Sans Display" pitchFamily="2" charset="0"/>
                <a:ea typeface="+mn-ea"/>
                <a:cs typeface="+mn-cs"/>
              </a:rPr>
              <a:t>pasado</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técnico</a:t>
            </a:r>
            <a:r>
              <a:rPr lang="en-US" sz="882" b="0" i="0" kern="1200" dirty="0">
                <a:solidFill>
                  <a:schemeClr val="tx1"/>
                </a:solidFill>
                <a:effectLst/>
                <a:latin typeface="Segoe Sans Display" pitchFamily="2" charset="0"/>
                <a:ea typeface="+mn-ea"/>
                <a:cs typeface="+mn-cs"/>
              </a:rPr>
              <a:t> real es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ruta</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estás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permitiendo</a:t>
            </a:r>
            <a:r>
              <a:rPr lang="en-US" sz="882" b="1" i="0" kern="1200" dirty="0">
                <a:solidFill>
                  <a:schemeClr val="tx1"/>
                </a:solidFill>
                <a:effectLst/>
                <a:latin typeface="Segoe Sans Display" pitchFamily="2" charset="0"/>
                <a:ea typeface="+mn-ea"/>
                <a:cs typeface="+mn-cs"/>
              </a:rPr>
              <a:t> sin </a:t>
            </a:r>
            <a:r>
              <a:rPr lang="en-US" sz="882" b="1" i="0" kern="1200" dirty="0" err="1">
                <a:solidFill>
                  <a:schemeClr val="tx1"/>
                </a:solidFill>
                <a:effectLst/>
                <a:latin typeface="Segoe Sans Display" pitchFamily="2" charset="0"/>
                <a:ea typeface="+mn-ea"/>
                <a:cs typeface="+mn-cs"/>
              </a:rPr>
              <a:t>darte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 Cuando </a:t>
            </a:r>
            <a:r>
              <a:rPr lang="en-US" sz="882" b="0" i="0" kern="1200" dirty="0" err="1">
                <a:solidFill>
                  <a:schemeClr val="tx1"/>
                </a:solidFill>
                <a:effectLst/>
                <a:latin typeface="Segoe Sans Display" pitchFamily="2" charset="0"/>
                <a:ea typeface="+mn-ea"/>
                <a:cs typeface="+mn-cs"/>
              </a:rPr>
              <a:t>alguien</a:t>
            </a:r>
            <a:r>
              <a:rPr lang="en-US" sz="882" b="0" i="0" kern="1200" dirty="0">
                <a:solidFill>
                  <a:schemeClr val="tx1"/>
                </a:solidFill>
                <a:effectLst/>
                <a:latin typeface="Segoe Sans Display" pitchFamily="2" charset="0"/>
                <a:ea typeface="+mn-ea"/>
                <a:cs typeface="+mn-cs"/>
              </a:rPr>
              <a:t> mete info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IA </a:t>
            </a:r>
            <a:r>
              <a:rPr lang="en-US" sz="882" b="0" i="0" kern="1200" dirty="0" err="1">
                <a:solidFill>
                  <a:schemeClr val="tx1"/>
                </a:solidFill>
                <a:effectLst/>
                <a:latin typeface="Segoe Sans Display" pitchFamily="2" charset="0"/>
                <a:ea typeface="+mn-ea"/>
                <a:cs typeface="+mn-cs"/>
              </a:rPr>
              <a:t>pública</a:t>
            </a:r>
            <a:r>
              <a:rPr lang="en-US" sz="882" b="0" i="0" kern="1200" dirty="0">
                <a:solidFill>
                  <a:schemeClr val="tx1"/>
                </a:solidFill>
                <a:effectLst/>
                <a:latin typeface="Segoe Sans Display" pitchFamily="2" charset="0"/>
                <a:ea typeface="+mn-ea"/>
                <a:cs typeface="+mn-cs"/>
              </a:rPr>
              <a:t> externa, ese </a:t>
            </a:r>
            <a:r>
              <a:rPr lang="en-US" sz="882" b="0" i="0" kern="1200" dirty="0" err="1">
                <a:solidFill>
                  <a:schemeClr val="tx1"/>
                </a:solidFill>
                <a:effectLst/>
                <a:latin typeface="Segoe Sans Display" pitchFamily="2" charset="0"/>
                <a:ea typeface="+mn-ea"/>
                <a:cs typeface="+mn-cs"/>
              </a:rPr>
              <a:t>texto</a:t>
            </a:r>
            <a:r>
              <a:rPr lang="en-US" sz="882" b="0" i="0" kern="1200" dirty="0">
                <a:solidFill>
                  <a:schemeClr val="tx1"/>
                </a:solidFill>
                <a:effectLst/>
                <a:latin typeface="Segoe Sans Display" pitchFamily="2" charset="0"/>
                <a:ea typeface="+mn-ea"/>
                <a:cs typeface="+mn-cs"/>
              </a:rPr>
              <a:t> sale de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tenant, fuera de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boundary de M365, sin pasar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EDP, sin logs </a:t>
            </a:r>
            <a:r>
              <a:rPr lang="en-US" sz="882" b="1" i="0" kern="1200" dirty="0" err="1">
                <a:solidFill>
                  <a:schemeClr val="tx1"/>
                </a:solidFill>
                <a:effectLst/>
                <a:latin typeface="Segoe Sans Display" pitchFamily="2" charset="0"/>
                <a:ea typeface="+mn-ea"/>
                <a:cs typeface="+mn-cs"/>
              </a:rPr>
              <a:t>centralizados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Purview, sin </a:t>
            </a:r>
            <a:r>
              <a:rPr lang="en-US" sz="882" b="1" i="0" kern="1200" dirty="0" err="1">
                <a:solidFill>
                  <a:schemeClr val="tx1"/>
                </a:solidFill>
                <a:effectLst/>
                <a:latin typeface="Segoe Sans Display" pitchFamily="2" charset="0"/>
                <a:ea typeface="+mn-ea"/>
                <a:cs typeface="+mn-cs"/>
              </a:rPr>
              <a:t>retención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gobernada</a:t>
            </a:r>
            <a:r>
              <a:rPr lang="en-US" sz="882" b="1" i="0" kern="1200" dirty="0">
                <a:solidFill>
                  <a:schemeClr val="tx1"/>
                </a:solidFill>
                <a:effectLst/>
                <a:latin typeface="Segoe Sans Display" pitchFamily="2" charset="0"/>
                <a:ea typeface="+mn-ea"/>
                <a:cs typeface="+mn-cs"/>
              </a:rPr>
              <a:t>, sin eDiscovery </a:t>
            </a:r>
            <a:r>
              <a:rPr lang="en-US" sz="882" b="1" i="0" kern="1200" dirty="0" err="1">
                <a:solidFill>
                  <a:schemeClr val="tx1"/>
                </a:solidFill>
                <a:effectLst/>
                <a:latin typeface="Segoe Sans Display" pitchFamily="2" charset="0"/>
                <a:ea typeface="+mn-ea"/>
                <a:cs typeface="+mn-cs"/>
              </a:rPr>
              <a:t>ni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clasificación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automática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etiquetas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básicamente</a:t>
            </a:r>
            <a:r>
              <a:rPr lang="en-US" sz="882" b="0" i="0" kern="1200" dirty="0">
                <a:solidFill>
                  <a:schemeClr val="tx1"/>
                </a:solidFill>
                <a:effectLst/>
                <a:latin typeface="Segoe Sans Display" pitchFamily="2" charset="0"/>
                <a:ea typeface="+mn-ea"/>
                <a:cs typeface="+mn-cs"/>
              </a:rPr>
              <a:t> un </a:t>
            </a:r>
            <a:r>
              <a:rPr lang="en-US" sz="882" b="0" i="1" kern="1200" dirty="0" err="1">
                <a:solidFill>
                  <a:schemeClr val="tx1"/>
                </a:solidFill>
                <a:effectLst/>
                <a:latin typeface="Segoe Sans Display" pitchFamily="2" charset="0"/>
                <a:ea typeface="+mn-ea"/>
                <a:cs typeface="+mn-cs"/>
              </a:rPr>
              <a:t>filtración</a:t>
            </a:r>
            <a:r>
              <a:rPr lang="en-US" sz="882" b="0" i="1" kern="1200" dirty="0">
                <a:solidFill>
                  <a:schemeClr val="tx1"/>
                </a:solidFill>
                <a:effectLst/>
                <a:latin typeface="Segoe Sans Display" pitchFamily="2" charset="0"/>
                <a:ea typeface="+mn-ea"/>
                <a:cs typeface="+mn-cs"/>
              </a:rPr>
              <a:t> de </a:t>
            </a:r>
            <a:r>
              <a:rPr lang="en-US" sz="882" b="0" i="1" kern="1200" dirty="0" err="1">
                <a:solidFill>
                  <a:schemeClr val="tx1"/>
                </a:solidFill>
                <a:effectLst/>
                <a:latin typeface="Segoe Sans Display" pitchFamily="2" charset="0"/>
                <a:ea typeface="+mn-ea"/>
                <a:cs typeface="+mn-cs"/>
              </a:rPr>
              <a:t>datos</a:t>
            </a:r>
            <a:r>
              <a:rPr lang="en-US" sz="882" b="0" i="1" kern="1200" dirty="0">
                <a:solidFill>
                  <a:schemeClr val="tx1"/>
                </a:solidFill>
                <a:effectLst/>
                <a:latin typeface="Segoe Sans Display" pitchFamily="2" charset="0"/>
                <a:ea typeface="+mn-ea"/>
                <a:cs typeface="+mn-cs"/>
              </a:rPr>
              <a:t> manual </a:t>
            </a:r>
            <a:r>
              <a:rPr lang="en-US" sz="882" b="0" i="1" kern="1200" dirty="0" err="1">
                <a:solidFill>
                  <a:schemeClr val="tx1"/>
                </a:solidFill>
                <a:effectLst/>
                <a:latin typeface="Segoe Sans Display" pitchFamily="2" charset="0"/>
                <a:ea typeface="+mn-ea"/>
                <a:cs typeface="+mn-cs"/>
              </a:rPr>
              <a:t>vía</a:t>
            </a:r>
            <a:r>
              <a:rPr lang="en-US" sz="882" b="0" i="1" kern="1200" dirty="0">
                <a:solidFill>
                  <a:schemeClr val="tx1"/>
                </a:solidFill>
                <a:effectLst/>
                <a:latin typeface="Segoe Sans Display" pitchFamily="2" charset="0"/>
                <a:ea typeface="+mn-ea"/>
                <a:cs typeface="+mn-cs"/>
              </a:rPr>
              <a:t> copy‑paste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buena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intención</a:t>
            </a:r>
            <a:r>
              <a:rPr lang="en-US" sz="882" b="0" i="0" kern="1200" dirty="0">
                <a:solidFill>
                  <a:schemeClr val="tx1"/>
                </a:solidFill>
                <a:effectLst/>
                <a:latin typeface="Segoe Sans Display" pitchFamily="2" charset="0"/>
                <a:ea typeface="+mn-ea"/>
                <a:cs typeface="+mn-cs"/>
              </a:rPr>
              <a:t>. Y claro, luego </a:t>
            </a:r>
            <a:r>
              <a:rPr lang="en-US" sz="882" b="0" i="0" kern="1200" dirty="0" err="1">
                <a:solidFill>
                  <a:schemeClr val="tx1"/>
                </a:solidFill>
                <a:effectLst/>
                <a:latin typeface="Segoe Sans Display" pitchFamily="2" charset="0"/>
                <a:ea typeface="+mn-ea"/>
                <a:cs typeface="+mn-cs"/>
              </a:rPr>
              <a:t>preguntas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ha </a:t>
            </a:r>
            <a:r>
              <a:rPr lang="en-US" sz="882" b="0" i="0" kern="1200" dirty="0" err="1">
                <a:solidFill>
                  <a:schemeClr val="tx1"/>
                </a:solidFill>
                <a:effectLst/>
                <a:latin typeface="Segoe Sans Display" pitchFamily="2" charset="0"/>
                <a:ea typeface="+mn-ea"/>
                <a:cs typeface="+mn-cs"/>
              </a:rPr>
              <a:t>accedido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y la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nadie</a:t>
            </a:r>
            <a:r>
              <a:rPr lang="en-US" sz="882" b="0" i="0" kern="1200" dirty="0">
                <a:solidFill>
                  <a:schemeClr val="tx1"/>
                </a:solidFill>
                <a:effectLst/>
                <a:latin typeface="Segoe Sans Display" pitchFamily="2" charset="0"/>
                <a:ea typeface="+mn-ea"/>
                <a:cs typeface="+mn-cs"/>
              </a:rPr>
              <a:t> lo sabe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tráfico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siquiera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buena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noticia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es un </a:t>
            </a:r>
            <a:r>
              <a:rPr lang="en-US" sz="882" b="0" i="0" kern="1200" dirty="0" err="1">
                <a:solidFill>
                  <a:schemeClr val="tx1"/>
                </a:solidFill>
                <a:effectLst/>
                <a:latin typeface="Segoe Sans Display" pitchFamily="2" charset="0"/>
                <a:ea typeface="+mn-ea"/>
                <a:cs typeface="+mn-cs"/>
              </a:rPr>
              <a:t>incendio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imposible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apagar</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controlable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bien dos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Primero, </a:t>
            </a:r>
            <a:r>
              <a:rPr lang="en-US" sz="882" b="1" i="0" kern="1200" dirty="0">
                <a:solidFill>
                  <a:schemeClr val="tx1"/>
                </a:solidFill>
                <a:effectLst/>
                <a:latin typeface="Segoe Sans Display" pitchFamily="2" charset="0"/>
                <a:ea typeface="+mn-ea"/>
                <a:cs typeface="+mn-cs"/>
              </a:rPr>
              <a:t>das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alternativa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decente</a:t>
            </a:r>
            <a:r>
              <a:rPr lang="en-US" sz="882" b="0" i="0" kern="1200" dirty="0">
                <a:solidFill>
                  <a:schemeClr val="tx1"/>
                </a:solidFill>
                <a:effectLst/>
                <a:latin typeface="Segoe Sans Display" pitchFamily="2" charset="0"/>
                <a:ea typeface="+mn-ea"/>
                <a:cs typeface="+mn-cs"/>
              </a:rPr>
              <a:t> (Copilot Chat con sus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buscarse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vida</a:t>
            </a:r>
            <a:r>
              <a:rPr lang="en-US" sz="882" b="0" i="0" kern="1200" dirty="0">
                <a:solidFill>
                  <a:schemeClr val="tx1"/>
                </a:solidFill>
                <a:effectLst/>
                <a:latin typeface="Segoe Sans Display" pitchFamily="2" charset="0"/>
                <a:ea typeface="+mn-ea"/>
                <a:cs typeface="+mn-cs"/>
              </a:rPr>
              <a:t> fuera. Segundo, </a:t>
            </a:r>
            <a:r>
              <a:rPr lang="en-US" sz="882" b="1" i="0" kern="1200" dirty="0" err="1">
                <a:solidFill>
                  <a:schemeClr val="tx1"/>
                </a:solidFill>
                <a:effectLst/>
                <a:latin typeface="Segoe Sans Display" pitchFamily="2" charset="0"/>
                <a:ea typeface="+mn-ea"/>
                <a:cs typeface="+mn-cs"/>
              </a:rPr>
              <a:t>aplicas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gobierno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descubrimiento</a:t>
            </a:r>
            <a:r>
              <a:rPr lang="en-US" sz="882" b="0" i="0" kern="1200" dirty="0">
                <a:solidFill>
                  <a:schemeClr val="tx1"/>
                </a:solidFill>
                <a:effectLst/>
                <a:latin typeface="Segoe Sans Display" pitchFamily="2" charset="0"/>
                <a:ea typeface="+mn-ea"/>
                <a:cs typeface="+mn-cs"/>
              </a:rPr>
              <a:t> de apps (CASB/Defender for Cloud Apps),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clasificación</a:t>
            </a:r>
            <a:r>
              <a:rPr lang="en-US" sz="882" b="0" i="0" kern="1200" dirty="0">
                <a:solidFill>
                  <a:schemeClr val="tx1"/>
                </a:solidFill>
                <a:effectLst/>
                <a:latin typeface="Segoe Sans Display" pitchFamily="2" charset="0"/>
                <a:ea typeface="+mn-ea"/>
                <a:cs typeface="+mn-cs"/>
              </a:rPr>
              <a:t> y un </a:t>
            </a:r>
            <a:r>
              <a:rPr lang="en-US" sz="882" b="0" i="0" kern="1200" dirty="0" err="1">
                <a:solidFill>
                  <a:schemeClr val="tx1"/>
                </a:solidFill>
                <a:effectLst/>
                <a:latin typeface="Segoe Sans Display" pitchFamily="2" charset="0"/>
                <a:ea typeface="+mn-ea"/>
                <a:cs typeface="+mn-cs"/>
              </a:rPr>
              <a:t>poquito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disciplina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básica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ponerse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dramático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prohibir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redirigir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plataforma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telemetría</a:t>
            </a:r>
            <a:r>
              <a:rPr lang="en-US" sz="882" b="0" i="0" kern="1200" dirty="0">
                <a:solidFill>
                  <a:schemeClr val="tx1"/>
                </a:solidFill>
                <a:effectLst/>
                <a:latin typeface="Segoe Sans Display" pitchFamily="2" charset="0"/>
                <a:ea typeface="+mn-ea"/>
                <a:cs typeface="+mn-cs"/>
              </a:rPr>
              <a:t>, control y </a:t>
            </a:r>
            <a:r>
              <a:rPr lang="en-US" sz="882" b="0" i="0" kern="1200" dirty="0" err="1">
                <a:solidFill>
                  <a:schemeClr val="tx1"/>
                </a:solidFill>
                <a:effectLst/>
                <a:latin typeface="Segoe Sans Display" pitchFamily="2" charset="0"/>
                <a:ea typeface="+mn-ea"/>
                <a:cs typeface="+mn-cs"/>
              </a:rPr>
              <a:t>capacidad</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reaccionar</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conversación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riesgo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difuso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bajo control con logs,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visibilidad</a:t>
            </a:r>
            <a:r>
              <a:rPr lang="en-US" sz="882" b="0" i="0" kern="1200" dirty="0">
                <a:solidFill>
                  <a:schemeClr val="tx1"/>
                </a:solidFill>
                <a:effectLst/>
                <a:latin typeface="Segoe Sans Display" pitchFamily="2" charset="0"/>
                <a:ea typeface="+mn-ea"/>
                <a:cs typeface="+mn-cs"/>
              </a:rPr>
              <a:t> real”</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Los numeros no enganan: los incidentes por apps de IA casi se duplicaron, el 78 por ciento de los lideres teme la fuga de datos confidenciales y el 80 por ciento trae su propia IA al trabajo. El problema no es que la gente use IA, eso ya pasa; es la ruta de datos que permites sin darte cuenta, fuera de tu boundary, sin EDP, sin logs centralizados ni retencion. Es una filtracion manual via copy paste, pero con buena intencion.</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3056260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IA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sombra,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maquillaje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app </a:t>
            </a:r>
            <a:r>
              <a:rPr lang="en-US" sz="882" b="0" i="0" kern="1200" dirty="0" err="1">
                <a:solidFill>
                  <a:schemeClr val="tx1"/>
                </a:solidFill>
                <a:effectLst/>
                <a:latin typeface="Segoe Sans Display" pitchFamily="2" charset="0"/>
                <a:ea typeface="+mn-ea"/>
                <a:cs typeface="+mn-cs"/>
              </a:rPr>
              <a:t>generativa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a:t>
            </a:r>
            <a:r>
              <a:rPr lang="en-US" sz="882" b="1" i="0" kern="1200" dirty="0" err="1">
                <a:solidFill>
                  <a:schemeClr val="tx1"/>
                </a:solidFill>
                <a:effectLst/>
                <a:latin typeface="Segoe Sans Display" pitchFamily="2" charset="0"/>
                <a:ea typeface="+mn-ea"/>
                <a:cs typeface="+mn-cs"/>
              </a:rPr>
              <a:t>está</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tu</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inventario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seguridad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ni</a:t>
            </a:r>
            <a:r>
              <a:rPr lang="en-US" sz="882" b="1" i="0" kern="1200" dirty="0">
                <a:solidFill>
                  <a:schemeClr val="tx1"/>
                </a:solidFill>
                <a:effectLst/>
                <a:latin typeface="Segoe Sans Display" pitchFamily="2" charset="0"/>
                <a:ea typeface="+mn-ea"/>
                <a:cs typeface="+mn-cs"/>
              </a:rPr>
              <a:t> bajo </a:t>
            </a:r>
            <a:r>
              <a:rPr lang="en-US" sz="882" b="1" i="0" kern="1200" dirty="0" err="1">
                <a:solidFill>
                  <a:schemeClr val="tx1"/>
                </a:solidFill>
                <a:effectLst/>
                <a:latin typeface="Segoe Sans Display" pitchFamily="2" charset="0"/>
                <a:ea typeface="+mn-ea"/>
                <a:cs typeface="+mn-cs"/>
              </a:rPr>
              <a:t>tus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endpoints </a:t>
            </a:r>
            <a:r>
              <a:rPr lang="en-US" sz="882" b="0" i="0" kern="1200" dirty="0" err="1">
                <a:solidFill>
                  <a:schemeClr val="tx1"/>
                </a:solidFill>
                <a:effectLst/>
                <a:latin typeface="Segoe Sans Display" pitchFamily="2" charset="0"/>
                <a:ea typeface="+mn-ea"/>
                <a:cs typeface="+mn-cs"/>
              </a:rPr>
              <a:t>corporativos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igualmente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nivel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técnico</a:t>
            </a:r>
            <a:r>
              <a:rPr lang="en-US" sz="882" b="0" i="0" kern="1200" dirty="0">
                <a:solidFill>
                  <a:schemeClr val="tx1"/>
                </a:solidFill>
                <a:effectLst/>
                <a:latin typeface="Segoe Sans Display" pitchFamily="2" charset="0"/>
                <a:ea typeface="+mn-ea"/>
                <a:cs typeface="+mn-cs"/>
              </a:rPr>
              <a:t> es un festival: </a:t>
            </a:r>
            <a:r>
              <a:rPr lang="en-US" sz="882" b="0" i="0" kern="1200" dirty="0" err="1">
                <a:solidFill>
                  <a:schemeClr val="tx1"/>
                </a:solidFill>
                <a:effectLst/>
                <a:latin typeface="Segoe Sans Display" pitchFamily="2" charset="0"/>
                <a:ea typeface="+mn-ea"/>
                <a:cs typeface="+mn-cs"/>
              </a:rPr>
              <a:t>tráfico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sin conditional access, sin </a:t>
            </a:r>
            <a:r>
              <a:rPr lang="en-US" sz="882" b="1" i="0" kern="1200" dirty="0" err="1">
                <a:solidFill>
                  <a:schemeClr val="tx1"/>
                </a:solidFill>
                <a:effectLst/>
                <a:latin typeface="Segoe Sans Display" pitchFamily="2" charset="0"/>
                <a:ea typeface="+mn-ea"/>
                <a:cs typeface="+mn-cs"/>
              </a:rPr>
              <a:t>inspección</a:t>
            </a:r>
            <a:r>
              <a:rPr lang="en-US" sz="882" b="1" i="0" kern="1200" dirty="0">
                <a:solidFill>
                  <a:schemeClr val="tx1"/>
                </a:solidFill>
                <a:effectLst/>
                <a:latin typeface="Segoe Sans Display" pitchFamily="2" charset="0"/>
                <a:ea typeface="+mn-ea"/>
                <a:cs typeface="+mn-cs"/>
              </a:rPr>
              <a:t> CASB </a:t>
            </a:r>
            <a:r>
              <a:rPr lang="en-US" sz="882" b="1" i="0" kern="1200" dirty="0" err="1">
                <a:solidFill>
                  <a:schemeClr val="tx1"/>
                </a:solidFill>
                <a:effectLst/>
                <a:latin typeface="Segoe Sans Display" pitchFamily="2" charset="0"/>
                <a:ea typeface="+mn-ea"/>
                <a:cs typeface="+mn-cs"/>
              </a:rPr>
              <a:t>efectiva</a:t>
            </a:r>
            <a:r>
              <a:rPr lang="en-US" sz="882" b="1" i="0" kern="1200" dirty="0">
                <a:solidFill>
                  <a:schemeClr val="tx1"/>
                </a:solidFill>
                <a:effectLst/>
                <a:latin typeface="Segoe Sans Display" pitchFamily="2" charset="0"/>
                <a:ea typeface="+mn-ea"/>
                <a:cs typeface="+mn-cs"/>
              </a:rPr>
              <a:t>, sin </a:t>
            </a:r>
            <a:r>
              <a:rPr lang="en-US" sz="882" b="1" i="0" kern="1200" dirty="0" err="1">
                <a:solidFill>
                  <a:schemeClr val="tx1"/>
                </a:solidFill>
                <a:effectLst/>
                <a:latin typeface="Segoe Sans Display" pitchFamily="2" charset="0"/>
                <a:ea typeface="+mn-ea"/>
                <a:cs typeface="+mn-cs"/>
              </a:rPr>
              <a:t>integración</a:t>
            </a:r>
            <a:r>
              <a:rPr lang="en-US" sz="882" b="1" i="0" kern="1200" dirty="0">
                <a:solidFill>
                  <a:schemeClr val="tx1"/>
                </a:solidFill>
                <a:effectLst/>
                <a:latin typeface="Segoe Sans Display" pitchFamily="2" charset="0"/>
                <a:ea typeface="+mn-ea"/>
                <a:cs typeface="+mn-cs"/>
              </a:rPr>
              <a:t> con Purview</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clasificación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automática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enforcement de </a:t>
            </a:r>
            <a:r>
              <a:rPr lang="en-US" sz="882" b="0" i="0" kern="1200" dirty="0" err="1">
                <a:solidFill>
                  <a:schemeClr val="tx1"/>
                </a:solidFill>
                <a:effectLst/>
                <a:latin typeface="Segoe Sans Display" pitchFamily="2" charset="0"/>
                <a:ea typeface="+mn-ea"/>
                <a:cs typeface="+mn-cs"/>
              </a:rPr>
              <a:t>etiquetas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digo</a:t>
            </a:r>
            <a:r>
              <a:rPr lang="en-US" sz="882" b="0" i="0" kern="1200" dirty="0">
                <a:solidFill>
                  <a:schemeClr val="tx1"/>
                </a:solidFill>
                <a:effectLst/>
                <a:latin typeface="Segoe Sans Display" pitchFamily="2" charset="0"/>
                <a:ea typeface="+mn-ea"/>
                <a:cs typeface="+mn-cs"/>
              </a:rPr>
              <a:t> sin, es sin. Es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un Graph </a:t>
            </a:r>
            <a:r>
              <a:rPr lang="en-US" sz="882" b="0" i="0" kern="1200" dirty="0" err="1">
                <a:solidFill>
                  <a:schemeClr val="tx1"/>
                </a:solidFill>
                <a:effectLst/>
                <a:latin typeface="Segoe Sans Display" pitchFamily="2" charset="0"/>
                <a:ea typeface="+mn-ea"/>
                <a:cs typeface="+mn-cs"/>
              </a:rPr>
              <a:t>paralelo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ves</a:t>
            </a:r>
            <a:r>
              <a:rPr lang="en-US" sz="882" b="0" i="0" kern="1200" dirty="0">
                <a:solidFill>
                  <a:schemeClr val="tx1"/>
                </a:solidFill>
                <a:effectLst/>
                <a:latin typeface="Segoe Sans Display" pitchFamily="2" charset="0"/>
                <a:ea typeface="+mn-ea"/>
                <a:cs typeface="+mn-cs"/>
              </a:rPr>
              <a:t> nada: no hay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consolidada</a:t>
            </a:r>
            <a:r>
              <a:rPr lang="en-US" sz="882" b="0" i="0" kern="1200" dirty="0">
                <a:solidFill>
                  <a:schemeClr val="tx1"/>
                </a:solidFill>
                <a:effectLst/>
                <a:latin typeface="Segoe Sans Display" pitchFamily="2" charset="0"/>
                <a:ea typeface="+mn-ea"/>
                <a:cs typeface="+mn-cs"/>
              </a:rPr>
              <a:t>, no hay </a:t>
            </a:r>
            <a:r>
              <a:rPr lang="en-US" sz="882" b="0" i="1" kern="1200" dirty="0">
                <a:solidFill>
                  <a:schemeClr val="tx1"/>
                </a:solidFill>
                <a:effectLst/>
                <a:latin typeface="Segoe Sans Display" pitchFamily="2" charset="0"/>
                <a:ea typeface="+mn-ea"/>
                <a:cs typeface="+mn-cs"/>
              </a:rPr>
              <a:t>data lineage</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correlación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eventos</a:t>
            </a:r>
            <a:r>
              <a:rPr lang="en-US" sz="882" b="0" i="0" kern="1200" dirty="0">
                <a:solidFill>
                  <a:schemeClr val="tx1"/>
                </a:solidFill>
                <a:effectLst/>
                <a:latin typeface="Segoe Sans Display" pitchFamily="2" charset="0"/>
                <a:ea typeface="+mn-ea"/>
                <a:cs typeface="+mn-cs"/>
              </a:rPr>
              <a:t>. ¿El </a:t>
            </a:r>
            <a:r>
              <a:rPr lang="en-US" sz="882" b="0" i="0" kern="1200" dirty="0" err="1">
                <a:solidFill>
                  <a:schemeClr val="tx1"/>
                </a:solidFill>
                <a:effectLst/>
                <a:latin typeface="Segoe Sans Display" pitchFamily="2" charset="0"/>
                <a:ea typeface="+mn-ea"/>
                <a:cs typeface="+mn-cs"/>
              </a:rPr>
              <a:t>resultado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rápido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útil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para IT es </a:t>
            </a:r>
            <a:r>
              <a:rPr lang="en-US" sz="882" b="0" i="0" kern="1200" dirty="0" err="1">
                <a:solidFill>
                  <a:schemeClr val="tx1"/>
                </a:solidFill>
                <a:effectLst/>
                <a:latin typeface="Segoe Sans Display" pitchFamily="2" charset="0"/>
                <a:ea typeface="+mn-ea"/>
                <a:cs typeface="+mn-cs"/>
              </a:rPr>
              <a:t>literalmente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tráfico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ciego</a:t>
            </a:r>
            <a:r>
              <a:rPr lang="en-US" sz="882" b="1" i="0" kern="1200" dirty="0">
                <a:solidFill>
                  <a:schemeClr val="tx1"/>
                </a:solidFill>
                <a:effectLst/>
                <a:latin typeface="Segoe Sans Display" pitchFamily="2" charset="0"/>
                <a:ea typeface="+mn-ea"/>
                <a:cs typeface="+mn-cs"/>
              </a:rPr>
              <a:t> con payload sensible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giro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dramático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trinchera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es un </a:t>
            </a:r>
            <a:r>
              <a:rPr lang="en-US" sz="882" b="0" i="0" kern="1200" dirty="0" err="1">
                <a:solidFill>
                  <a:schemeClr val="tx1"/>
                </a:solidFill>
                <a:effectLst/>
                <a:latin typeface="Segoe Sans Display" pitchFamily="2" charset="0"/>
                <a:ea typeface="+mn-ea"/>
                <a:cs typeface="+mn-cs"/>
              </a:rPr>
              <a:t>enemigo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mítico</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patrón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gestiona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receta</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gritar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bloqueo</a:t>
            </a:r>
            <a:r>
              <a:rPr lang="en-US" sz="882" b="0" i="0" kern="1200" dirty="0">
                <a:solidFill>
                  <a:schemeClr val="tx1"/>
                </a:solidFill>
                <a:effectLst/>
                <a:latin typeface="Segoe Sans Display" pitchFamily="2" charset="0"/>
                <a:ea typeface="+mn-ea"/>
                <a:cs typeface="+mn-cs"/>
              </a:rPr>
              <a:t> total” y </a:t>
            </a:r>
            <a:r>
              <a:rPr lang="en-US" sz="882" b="0" i="0" kern="1200" dirty="0" err="1">
                <a:solidFill>
                  <a:schemeClr val="tx1"/>
                </a:solidFill>
                <a:effectLst/>
                <a:latin typeface="Segoe Sans Display" pitchFamily="2" charset="0"/>
                <a:ea typeface="+mn-ea"/>
                <a:cs typeface="+mn-cs"/>
              </a:rPr>
              <a:t>esperar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milagros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gobernanza</a:t>
            </a:r>
            <a:r>
              <a:rPr lang="en-US" sz="882" b="1" i="0" kern="1200" dirty="0">
                <a:solidFill>
                  <a:schemeClr val="tx1"/>
                </a:solidFill>
                <a:effectLst/>
                <a:latin typeface="Segoe Sans Display" pitchFamily="2" charset="0"/>
                <a:ea typeface="+mn-ea"/>
                <a:cs typeface="+mn-cs"/>
              </a:rPr>
              <a:t> con cabeza</a:t>
            </a:r>
            <a:r>
              <a:rPr lang="en-US" sz="882" b="0" i="0" kern="1200" dirty="0">
                <a:solidFill>
                  <a:schemeClr val="tx1"/>
                </a:solidFill>
                <a:effectLst/>
                <a:latin typeface="Segoe Sans Display" pitchFamily="2" charset="0"/>
                <a:ea typeface="+mn-ea"/>
                <a:cs typeface="+mn-cs"/>
              </a:rPr>
              <a:t>. Primero, </a:t>
            </a:r>
            <a:r>
              <a:rPr lang="en-US" sz="882" b="0" i="0" kern="1200" dirty="0" err="1">
                <a:solidFill>
                  <a:schemeClr val="tx1"/>
                </a:solidFill>
                <a:effectLst/>
                <a:latin typeface="Segoe Sans Display" pitchFamily="2" charset="0"/>
                <a:ea typeface="+mn-ea"/>
                <a:cs typeface="+mn-cs"/>
              </a:rPr>
              <a:t>visibilidad</a:t>
            </a:r>
            <a:r>
              <a:rPr lang="en-US" sz="882" b="0" i="0" kern="1200" dirty="0">
                <a:solidFill>
                  <a:schemeClr val="tx1"/>
                </a:solidFill>
                <a:effectLst/>
                <a:latin typeface="Segoe Sans Display" pitchFamily="2" charset="0"/>
                <a:ea typeface="+mn-ea"/>
                <a:cs typeface="+mn-cs"/>
              </a:rPr>
              <a:t> real: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apps,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dispositivos</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volumen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interacción</a:t>
            </a:r>
            <a:r>
              <a:rPr lang="en-US" sz="882" b="0" i="0" kern="1200" dirty="0">
                <a:solidFill>
                  <a:schemeClr val="tx1"/>
                </a:solidFill>
                <a:effectLst/>
                <a:latin typeface="Segoe Sans Display" pitchFamily="2" charset="0"/>
                <a:ea typeface="+mn-ea"/>
                <a:cs typeface="+mn-cs"/>
              </a:rPr>
              <a:t> (Defender for Cloud Apps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amigo). Luego, </a:t>
            </a:r>
            <a:r>
              <a:rPr lang="en-US" sz="882" b="1" i="0" kern="1200" dirty="0" err="1">
                <a:solidFill>
                  <a:schemeClr val="tx1"/>
                </a:solidFill>
                <a:effectLst/>
                <a:latin typeface="Segoe Sans Display" pitchFamily="2" charset="0"/>
                <a:ea typeface="+mn-ea"/>
                <a:cs typeface="+mn-cs"/>
              </a:rPr>
              <a:t>clasificación</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riesgo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superficie</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tratamiento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no es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retiene</a:t>
            </a:r>
            <a:r>
              <a:rPr lang="en-US" sz="882" b="0" i="0" kern="1200" dirty="0">
                <a:solidFill>
                  <a:schemeClr val="tx1"/>
                </a:solidFill>
                <a:effectLst/>
                <a:latin typeface="Segoe Sans Display" pitchFamily="2" charset="0"/>
                <a:ea typeface="+mn-ea"/>
                <a:cs typeface="+mn-cs"/>
              </a:rPr>
              <a:t> prompts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entrena</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ellos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después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quirúrgica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bloquear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permitir</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condiciones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sentido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alternativa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no </a:t>
            </a:r>
            <a:r>
              <a:rPr lang="en-US" sz="882" b="1" i="0" kern="1200" dirty="0" err="1">
                <a:solidFill>
                  <a:schemeClr val="tx1"/>
                </a:solidFill>
                <a:effectLst/>
                <a:latin typeface="Segoe Sans Display" pitchFamily="2" charset="0"/>
                <a:ea typeface="+mn-ea"/>
                <a:cs typeface="+mn-cs"/>
              </a:rPr>
              <a:t>dé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pena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bien, la IA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sombra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1" i="0" kern="1200" dirty="0" err="1">
                <a:solidFill>
                  <a:schemeClr val="tx1"/>
                </a:solidFill>
                <a:effectLst/>
                <a:latin typeface="Segoe Sans Display" pitchFamily="2" charset="0"/>
                <a:ea typeface="+mn-ea"/>
                <a:cs typeface="+mn-cs"/>
              </a:rPr>
              <a:t>tráfico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redirigido</a:t>
            </a:r>
            <a:r>
              <a:rPr lang="en-US" sz="882" b="1" i="0" kern="1200" dirty="0">
                <a:solidFill>
                  <a:schemeClr val="tx1"/>
                </a:solidFill>
                <a:effectLst/>
                <a:latin typeface="Segoe Sans Display" pitchFamily="2" charset="0"/>
                <a:ea typeface="+mn-ea"/>
                <a:cs typeface="+mn-cs"/>
              </a:rPr>
              <a:t> a un </a:t>
            </a:r>
            <a:r>
              <a:rPr lang="en-US" sz="882" b="1" i="0" kern="1200" dirty="0" err="1">
                <a:solidFill>
                  <a:schemeClr val="tx1"/>
                </a:solidFill>
                <a:effectLst/>
                <a:latin typeface="Segoe Sans Display" pitchFamily="2" charset="0"/>
                <a:ea typeface="+mn-ea"/>
                <a:cs typeface="+mn-cs"/>
              </a:rPr>
              <a:t>entorno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donde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tú</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mandas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registras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puedes</a:t>
            </a:r>
            <a:r>
              <a:rPr lang="en-US" sz="882" b="1" i="0" kern="1200" dirty="0">
                <a:solidFill>
                  <a:schemeClr val="tx1"/>
                </a:solidFill>
                <a:effectLst/>
                <a:latin typeface="Segoe Sans Display" pitchFamily="2" charset="0"/>
                <a:ea typeface="+mn-ea"/>
                <a:cs typeface="+mn-cs"/>
              </a:rPr>
              <a:t> responder</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IT </a:t>
            </a:r>
            <a:r>
              <a:rPr lang="en-US" sz="882" b="0" i="0" kern="1200" dirty="0" err="1">
                <a:solidFill>
                  <a:schemeClr val="tx1"/>
                </a:solidFill>
                <a:effectLst/>
                <a:latin typeface="Segoe Sans Display" pitchFamily="2" charset="0"/>
                <a:ea typeface="+mn-ea"/>
                <a:cs typeface="+mn-cs"/>
              </a:rPr>
              <a:t>vuelve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volante.</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IA en la sombra sin maquillaje: cualquier app generativa fuera de tu inventario de seguridad que ya se usa desde endpoints corporativos. La receta no es gritar bloqueo total y esperar milagros; es gobernanza con cabeza: visibilidad real con Defender for Cloud Apps, clasificacion de riesgo por superficie y accion quirurgica, bloquear donde toca y dar una alternativa corporativa que no de pena. Asi el trafico ciego pasa a ser flujo gobernado donde IT vuelve a tener el volante.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125340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Si se decide </a:t>
            </a:r>
            <a:r>
              <a:rPr lang="en-US" sz="882" b="0" i="0" kern="1200" dirty="0" err="1">
                <a:solidFill>
                  <a:schemeClr val="tx1"/>
                </a:solidFill>
                <a:effectLst/>
                <a:latin typeface="Segoe Sans Display" pitchFamily="2" charset="0"/>
                <a:ea typeface="+mn-ea"/>
                <a:cs typeface="+mn-cs"/>
              </a:rPr>
              <a:t>bloquear</a:t>
            </a:r>
            <a:r>
              <a:rPr lang="en-US" sz="882" b="0" i="0" kern="1200" dirty="0">
                <a:solidFill>
                  <a:schemeClr val="tx1"/>
                </a:solidFill>
                <a:effectLst/>
                <a:latin typeface="Segoe Sans Display" pitchFamily="2" charset="0"/>
                <a:ea typeface="+mn-ea"/>
                <a:cs typeface="+mn-cs"/>
              </a:rPr>
              <a:t> apps de IA </a:t>
            </a:r>
            <a:r>
              <a:rPr lang="en-US" sz="882" b="0" i="0" kern="1200" dirty="0" err="1">
                <a:solidFill>
                  <a:schemeClr val="tx1"/>
                </a:solidFill>
                <a:effectLst/>
                <a:latin typeface="Segoe Sans Display" pitchFamily="2" charset="0"/>
                <a:ea typeface="+mn-ea"/>
                <a:cs typeface="+mn-cs"/>
              </a:rPr>
              <a:t>externas</a:t>
            </a:r>
            <a:r>
              <a:rPr lang="en-US" sz="882" b="0" i="0" kern="1200" dirty="0">
                <a:solidFill>
                  <a:schemeClr val="tx1"/>
                </a:solidFill>
                <a:effectLst/>
                <a:latin typeface="Segoe Sans Display" pitchFamily="2" charset="0"/>
                <a:ea typeface="+mn-ea"/>
                <a:cs typeface="+mn-cs"/>
              </a:rPr>
              <a:t> y se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plan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corto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búscate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vida</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único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consigues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abra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pestaña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cambie</a:t>
            </a:r>
            <a:r>
              <a:rPr lang="en-US" sz="882" b="0" i="0" kern="1200" dirty="0">
                <a:solidFill>
                  <a:schemeClr val="tx1"/>
                </a:solidFill>
                <a:effectLst/>
                <a:latin typeface="Segoe Sans Display" pitchFamily="2" charset="0"/>
                <a:ea typeface="+mn-ea"/>
                <a:cs typeface="+mn-cs"/>
              </a:rPr>
              <a:t> de red o se </a:t>
            </a:r>
            <a:r>
              <a:rPr lang="en-US" sz="882" b="0" i="0" kern="1200" dirty="0" err="1">
                <a:solidFill>
                  <a:schemeClr val="tx1"/>
                </a:solidFill>
                <a:effectLst/>
                <a:latin typeface="Segoe Sans Display" pitchFamily="2" charset="0"/>
                <a:ea typeface="+mn-ea"/>
                <a:cs typeface="+mn-cs"/>
              </a:rPr>
              <a:t>instale</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 Hay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ser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detecta</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tráfico</a:t>
            </a:r>
            <a:r>
              <a:rPr lang="en-US" sz="882" b="0" i="0" kern="1200" dirty="0">
                <a:solidFill>
                  <a:schemeClr val="tx1"/>
                </a:solidFill>
                <a:effectLst/>
                <a:latin typeface="Segoe Sans Display" pitchFamily="2" charset="0"/>
                <a:ea typeface="+mn-ea"/>
                <a:cs typeface="+mn-cs"/>
              </a:rPr>
              <a:t> (proxy, CASB, </a:t>
            </a:r>
            <a:r>
              <a:rPr lang="en-US" sz="882" b="0" i="0" kern="1200" dirty="0" err="1">
                <a:solidFill>
                  <a:schemeClr val="tx1"/>
                </a:solidFill>
                <a:effectLst/>
                <a:latin typeface="Segoe Sans Display" pitchFamily="2" charset="0"/>
                <a:ea typeface="+mn-ea"/>
                <a:cs typeface="+mn-cs"/>
              </a:rPr>
              <a:t>inspección</a:t>
            </a:r>
            <a:r>
              <a:rPr lang="en-US" sz="882" b="0" i="0" kern="1200" dirty="0">
                <a:solidFill>
                  <a:schemeClr val="tx1"/>
                </a:solidFill>
                <a:effectLst/>
                <a:latin typeface="Segoe Sans Display" pitchFamily="2" charset="0"/>
                <a:ea typeface="+mn-ea"/>
                <a:cs typeface="+mn-cs"/>
              </a:rPr>
              <a:t> de red,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devuelves</a:t>
            </a:r>
            <a:r>
              <a:rPr lang="en-US" sz="882" b="0" i="0" kern="1200" dirty="0">
                <a:solidFill>
                  <a:schemeClr val="tx1"/>
                </a:solidFill>
                <a:effectLst/>
                <a:latin typeface="Segoe Sans Display" pitchFamily="2" charset="0"/>
                <a:ea typeface="+mn-ea"/>
                <a:cs typeface="+mn-cs"/>
              </a:rPr>
              <a:t> un error 404, </a:t>
            </a:r>
            <a:r>
              <a:rPr lang="en-US" sz="882" b="1" i="0" kern="1200" dirty="0" err="1">
                <a:solidFill>
                  <a:schemeClr val="tx1"/>
                </a:solidFill>
                <a:effectLst/>
                <a:latin typeface="Segoe Sans Display" pitchFamily="2" charset="0"/>
                <a:ea typeface="+mn-ea"/>
                <a:cs typeface="+mn-cs"/>
              </a:rPr>
              <a:t>inyectas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redirección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controlada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página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corporativa</a:t>
            </a:r>
            <a:r>
              <a:rPr lang="en-US" sz="882" b="0" i="0" kern="1200" dirty="0">
                <a:solidFill>
                  <a:schemeClr val="tx1"/>
                </a:solidFill>
                <a:effectLst/>
                <a:latin typeface="Segoe Sans Display" pitchFamily="2" charset="0"/>
                <a:ea typeface="+mn-ea"/>
                <a:cs typeface="+mn-cs"/>
              </a:rPr>
              <a:t>. Esa </a:t>
            </a:r>
            <a:r>
              <a:rPr lang="en-US" sz="882" b="0" i="0" kern="1200" dirty="0" err="1">
                <a:solidFill>
                  <a:schemeClr val="tx1"/>
                </a:solidFill>
                <a:effectLst/>
                <a:latin typeface="Segoe Sans Display" pitchFamily="2" charset="0"/>
                <a:ea typeface="+mn-ea"/>
                <a:cs typeface="+mn-cs"/>
              </a:rPr>
              <a:t>página</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decorativa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lleva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clara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un </a:t>
            </a:r>
            <a:r>
              <a:rPr lang="en-US" sz="882" b="1" i="0" kern="1200" dirty="0">
                <a:solidFill>
                  <a:schemeClr val="tx1"/>
                </a:solidFill>
                <a:effectLst/>
                <a:latin typeface="Segoe Sans Display" pitchFamily="2" charset="0"/>
                <a:ea typeface="+mn-ea"/>
                <a:cs typeface="+mn-cs"/>
              </a:rPr>
              <a:t>deep link </a:t>
            </a:r>
            <a:r>
              <a:rPr lang="en-US" sz="882" b="1" i="0" kern="1200" dirty="0" err="1">
                <a:solidFill>
                  <a:schemeClr val="tx1"/>
                </a:solidFill>
                <a:effectLst/>
                <a:latin typeface="Segoe Sans Display" pitchFamily="2" charset="0"/>
                <a:ea typeface="+mn-ea"/>
                <a:cs typeface="+mn-cs"/>
              </a:rPr>
              <a:t>directo</a:t>
            </a:r>
            <a:r>
              <a:rPr lang="en-US" sz="882" b="1" i="0" kern="1200" dirty="0">
                <a:solidFill>
                  <a:schemeClr val="tx1"/>
                </a:solidFill>
                <a:effectLst/>
                <a:latin typeface="Segoe Sans Display" pitchFamily="2" charset="0"/>
                <a:ea typeface="+mn-ea"/>
                <a:cs typeface="+mn-cs"/>
              </a:rPr>
              <a:t> a la </a:t>
            </a:r>
            <a:r>
              <a:rPr lang="en-US" sz="882" b="1" i="0" kern="1200" dirty="0" err="1">
                <a:solidFill>
                  <a:schemeClr val="tx1"/>
                </a:solidFill>
                <a:effectLst/>
                <a:latin typeface="Segoe Sans Display" pitchFamily="2" charset="0"/>
                <a:ea typeface="+mn-ea"/>
                <a:cs typeface="+mn-cs"/>
              </a:rPr>
              <a:t>alternativa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aprobada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típicamente</a:t>
            </a:r>
            <a:r>
              <a:rPr lang="en-US" sz="882" b="0" i="0" kern="1200" dirty="0">
                <a:solidFill>
                  <a:schemeClr val="tx1"/>
                </a:solidFill>
                <a:effectLst/>
                <a:latin typeface="Segoe Sans Display" pitchFamily="2" charset="0"/>
                <a:ea typeface="+mn-ea"/>
                <a:cs typeface="+mn-cs"/>
              </a:rPr>
              <a:t> Copilot Chat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tenant.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interceptando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patrón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redirigiéndolo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tiempo</a:t>
            </a:r>
            <a:r>
              <a:rPr lang="en-US" sz="882" b="0" i="0" kern="1200" dirty="0">
                <a:solidFill>
                  <a:schemeClr val="tx1"/>
                </a:solidFill>
                <a:effectLst/>
                <a:latin typeface="Segoe Sans Display" pitchFamily="2" charset="0"/>
                <a:ea typeface="+mn-ea"/>
                <a:cs typeface="+mn-cs"/>
              </a:rPr>
              <a:t> real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perímetro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castigándolo</a:t>
            </a:r>
            <a:r>
              <a:rPr lang="en-US" sz="882" b="0" i="0" kern="1200" dirty="0">
                <a:solidFill>
                  <a:schemeClr val="tx1"/>
                </a:solidFill>
                <a:effectLst/>
                <a:latin typeface="Segoe Sans Display" pitchFamily="2" charset="0"/>
                <a:ea typeface="+mn-ea"/>
                <a:cs typeface="+mn-cs"/>
              </a:rPr>
              <a:t>. Es control de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haces</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aplicaciones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sancionadas</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dominios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riesgo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con mala leche </a:t>
            </a:r>
            <a:r>
              <a:rPr lang="en-US" sz="882" b="0" i="0" kern="1200" dirty="0" err="1">
                <a:solidFill>
                  <a:schemeClr val="tx1"/>
                </a:solidFill>
                <a:effectLst/>
                <a:latin typeface="Segoe Sans Display" pitchFamily="2" charset="0"/>
                <a:ea typeface="+mn-ea"/>
                <a:cs typeface="+mn-cs"/>
              </a:rPr>
              <a:t>constructiva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seguridad</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regañar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para </a:t>
            </a:r>
            <a:r>
              <a:rPr lang="en-US" sz="882" b="1" i="0" kern="1200" dirty="0" err="1">
                <a:solidFill>
                  <a:schemeClr val="tx1"/>
                </a:solidFill>
                <a:effectLst/>
                <a:latin typeface="Segoe Sans Display" pitchFamily="2" charset="0"/>
                <a:ea typeface="+mn-ea"/>
                <a:cs typeface="+mn-cs"/>
              </a:rPr>
              <a:t>canalizar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comportamientos</a:t>
            </a:r>
            <a:r>
              <a:rPr lang="en-US" sz="882" b="0" i="0" kern="1200" dirty="0">
                <a:solidFill>
                  <a:schemeClr val="tx1"/>
                </a:solidFill>
                <a:effectLst/>
                <a:latin typeface="Segoe Sans Display" pitchFamily="2" charset="0"/>
                <a:ea typeface="+mn-ea"/>
                <a:cs typeface="+mn-cs"/>
              </a:rPr>
              <a:t>. Si se </a:t>
            </a:r>
            <a:r>
              <a:rPr lang="en-US" sz="882" b="0" i="0" kern="1200" dirty="0" err="1">
                <a:solidFill>
                  <a:schemeClr val="tx1"/>
                </a:solidFill>
                <a:effectLst/>
                <a:latin typeface="Segoe Sans Display" pitchFamily="2" charset="0"/>
                <a:ea typeface="+mn-ea"/>
                <a:cs typeface="+mn-cs"/>
              </a:rPr>
              <a:t>bloquea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salida</a:t>
            </a:r>
            <a:r>
              <a:rPr lang="en-US" sz="882" b="0" i="0" kern="1200" dirty="0">
                <a:solidFill>
                  <a:schemeClr val="tx1"/>
                </a:solidFill>
                <a:effectLst/>
                <a:latin typeface="Segoe Sans Display" pitchFamily="2" charset="0"/>
                <a:ea typeface="+mn-ea"/>
                <a:cs typeface="+mn-cs"/>
              </a:rPr>
              <a:t>, se genera </a:t>
            </a:r>
            <a:r>
              <a:rPr lang="en-US" sz="882" b="0" i="0" kern="1200" dirty="0" err="1">
                <a:solidFill>
                  <a:schemeClr val="tx1"/>
                </a:solidFill>
                <a:effectLst/>
                <a:latin typeface="Segoe Sans Display" pitchFamily="2" charset="0"/>
                <a:ea typeface="+mn-ea"/>
                <a:cs typeface="+mn-cs"/>
              </a:rPr>
              <a:t>creatividad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de la mala: hotspots, </a:t>
            </a:r>
            <a:r>
              <a:rPr lang="en-US" sz="882" b="0" i="0" kern="1200" dirty="0" err="1">
                <a:solidFill>
                  <a:schemeClr val="tx1"/>
                </a:solidFill>
                <a:effectLst/>
                <a:latin typeface="Segoe Sans Display" pitchFamily="2" charset="0"/>
                <a:ea typeface="+mn-ea"/>
                <a:cs typeface="+mn-cs"/>
              </a:rPr>
              <a:t>cuentas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personales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extensiones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raras</a:t>
            </a:r>
            <a:r>
              <a:rPr lang="en-US" sz="882" b="0" i="0" kern="1200" dirty="0">
                <a:solidFill>
                  <a:schemeClr val="tx1"/>
                </a:solidFill>
                <a:effectLst/>
                <a:latin typeface="Segoe Sans Display" pitchFamily="2" charset="0"/>
                <a:ea typeface="+mn-ea"/>
                <a:cs typeface="+mn-cs"/>
              </a:rPr>
              <a:t>. Si se </a:t>
            </a:r>
            <a:r>
              <a:rPr lang="en-US" sz="882" b="0" i="0" kern="1200" dirty="0" err="1">
                <a:solidFill>
                  <a:schemeClr val="tx1"/>
                </a:solidFill>
                <a:effectLst/>
                <a:latin typeface="Segoe Sans Display" pitchFamily="2" charset="0"/>
                <a:ea typeface="+mn-ea"/>
                <a:cs typeface="+mn-cs"/>
              </a:rPr>
              <a:t>bloquea</a:t>
            </a:r>
            <a:r>
              <a:rPr lang="en-US" sz="882" b="0" i="0" kern="1200" dirty="0">
                <a:solidFill>
                  <a:schemeClr val="tx1"/>
                </a:solidFill>
                <a:effectLst/>
                <a:latin typeface="Segoe Sans Display" pitchFamily="2" charset="0"/>
                <a:ea typeface="+mn-ea"/>
                <a:cs typeface="+mn-cs"/>
              </a:rPr>
              <a:t> y se </a:t>
            </a:r>
            <a:r>
              <a:rPr lang="en-US" sz="882" b="0" i="0" kern="1200" dirty="0" err="1">
                <a:solidFill>
                  <a:schemeClr val="tx1"/>
                </a:solidFill>
                <a:effectLst/>
                <a:latin typeface="Segoe Sans Display" pitchFamily="2" charset="0"/>
                <a:ea typeface="+mn-ea"/>
                <a:cs typeface="+mn-cs"/>
              </a:rPr>
              <a:t>guía</a:t>
            </a:r>
            <a:r>
              <a:rPr lang="en-US" sz="882" b="0" i="0" kern="1200" dirty="0">
                <a:solidFill>
                  <a:schemeClr val="tx1"/>
                </a:solidFill>
                <a:effectLst/>
                <a:latin typeface="Segoe Sans Display" pitchFamily="2" charset="0"/>
                <a:ea typeface="+mn-ea"/>
                <a:cs typeface="+mn-cs"/>
              </a:rPr>
              <a:t>, al final </a:t>
            </a:r>
            <a:r>
              <a:rPr lang="en-US" sz="882" b="1" i="0" kern="1200" dirty="0" err="1">
                <a:solidFill>
                  <a:schemeClr val="tx1"/>
                </a:solidFill>
                <a:effectLst/>
                <a:latin typeface="Segoe Sans Display" pitchFamily="2" charset="0"/>
                <a:ea typeface="+mn-ea"/>
                <a:cs typeface="+mn-cs"/>
              </a:rPr>
              <a:t>absorbes</a:t>
            </a:r>
            <a:r>
              <a:rPr lang="en-US" sz="882" b="1" i="0" kern="1200" dirty="0">
                <a:solidFill>
                  <a:schemeClr val="tx1"/>
                </a:solidFill>
                <a:effectLst/>
                <a:latin typeface="Segoe Sans Display" pitchFamily="2" charset="0"/>
                <a:ea typeface="+mn-ea"/>
                <a:cs typeface="+mn-cs"/>
              </a:rPr>
              <a:t> ese </a:t>
            </a:r>
            <a:r>
              <a:rPr lang="en-US" sz="882" b="1" i="0" kern="1200" dirty="0" err="1">
                <a:solidFill>
                  <a:schemeClr val="tx1"/>
                </a:solidFill>
                <a:effectLst/>
                <a:latin typeface="Segoe Sans Display" pitchFamily="2" charset="0"/>
                <a:ea typeface="+mn-ea"/>
                <a:cs typeface="+mn-cs"/>
              </a:rPr>
              <a:t>tráfico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hacia</a:t>
            </a:r>
            <a:r>
              <a:rPr lang="en-US" sz="882" b="1" i="0" kern="1200" dirty="0">
                <a:solidFill>
                  <a:schemeClr val="tx1"/>
                </a:solidFill>
                <a:effectLst/>
                <a:latin typeface="Segoe Sans Display" pitchFamily="2" charset="0"/>
                <a:ea typeface="+mn-ea"/>
                <a:cs typeface="+mn-cs"/>
              </a:rPr>
              <a:t> un </a:t>
            </a:r>
            <a:r>
              <a:rPr lang="en-US" sz="882" b="1" i="0" kern="1200" dirty="0" err="1">
                <a:solidFill>
                  <a:schemeClr val="tx1"/>
                </a:solidFill>
                <a:effectLst/>
                <a:latin typeface="Segoe Sans Display" pitchFamily="2" charset="0"/>
                <a:ea typeface="+mn-ea"/>
                <a:cs typeface="+mn-cs"/>
              </a:rPr>
              <a:t>entorno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donde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sí</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tienes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identidad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auditoría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retención</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políticas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activas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casa y con </a:t>
            </a:r>
            <a:r>
              <a:rPr lang="en-US" sz="882" b="0" i="0" kern="1200" dirty="0" err="1">
                <a:solidFill>
                  <a:schemeClr val="tx1"/>
                </a:solidFill>
                <a:effectLst/>
                <a:latin typeface="Segoe Sans Display" pitchFamily="2" charset="0"/>
                <a:ea typeface="+mn-ea"/>
                <a:cs typeface="+mn-cs"/>
              </a:rPr>
              <a:t>trazabilidad</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perdiendo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control; lo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recuperando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dar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guerra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escala</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antes era un </a:t>
            </a:r>
            <a:r>
              <a:rPr lang="en-US" sz="882" b="0" i="0" kern="1200" dirty="0" err="1">
                <a:solidFill>
                  <a:schemeClr val="tx1"/>
                </a:solidFill>
                <a:effectLst/>
                <a:latin typeface="Segoe Sans Display" pitchFamily="2" charset="0"/>
                <a:ea typeface="+mn-ea"/>
                <a:cs typeface="+mn-cs"/>
              </a:rPr>
              <a:t>agujero</a:t>
            </a:r>
            <a:r>
              <a:rPr lang="en-US" sz="882" b="0" i="0" kern="1200" dirty="0">
                <a:solidFill>
                  <a:schemeClr val="tx1"/>
                </a:solidFill>
                <a:effectLst/>
                <a:latin typeface="Segoe Sans Display" pitchFamily="2" charset="0"/>
                <a:ea typeface="+mn-ea"/>
                <a:cs typeface="+mn-cs"/>
              </a:rPr>
              <a:t> invisible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1" i="0" kern="1200" dirty="0" err="1">
                <a:solidFill>
                  <a:schemeClr val="tx1"/>
                </a:solidFill>
                <a:effectLst/>
                <a:latin typeface="Segoe Sans Display" pitchFamily="2" charset="0"/>
                <a:ea typeface="+mn-ea"/>
                <a:cs typeface="+mn-cs"/>
              </a:rPr>
              <a:t>flujo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monitorizado</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gobernado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justo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quieres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interacción</a:t>
            </a:r>
            <a:r>
              <a:rPr lang="en-US" sz="882" b="0" i="0" kern="1200" dirty="0">
                <a:solidFill>
                  <a:schemeClr val="tx1"/>
                </a:solidFill>
                <a:effectLst/>
                <a:latin typeface="Segoe Sans Display" pitchFamily="2" charset="0"/>
                <a:ea typeface="+mn-ea"/>
                <a:cs typeface="+mn-cs"/>
              </a:rPr>
              <a:t> con IA.</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Si bloqueas apps de IA en plan te corto el acceso y buscate la vida, lo unico que consigues es que el usuario abra otra pestana, cambie de red o se instale algo. Hay que ser mas listo: cuando detectas ese trafico no devuelves un 404, inyectas una redireccion controlada a una pagina corporativa con contexto y un enlace directo a Copilot Chat en tu tenant. No castigas el comportamiento, lo canalizas hacia donde tienes identidad, auditoria, retencion y politicas activas.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202978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6E335-8C0D-E3E0-6AAB-F633386571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60970-2FE9-C5E6-5E2C-AC85F1CF7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DB4E52-7204-B082-3666-FC357B917672}"/>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dirty="0">
                <a:solidFill>
                  <a:schemeClr val="tx1"/>
                </a:solidFill>
                <a:effectLst/>
                <a:latin typeface="Segoe Sans Display" pitchFamily="2" charset="0"/>
                <a:ea typeface="+mn-ea"/>
                <a:cs typeface="+mn-cs"/>
              </a:rPr>
              <a:t>Ahora, pasemos a la fase de habilitación. Una vez que las organizaciones comprenden el valor y la postura </a:t>
            </a:r>
            <a:br>
              <a:rPr lang="es-es" sz="882" b="0" i="0" kern="1200" dirty="0">
                <a:solidFill>
                  <a:schemeClr val="tx1"/>
                </a:solidFill>
                <a:effectLst/>
                <a:latin typeface="Segoe Sans Display" pitchFamily="2" charset="0"/>
                <a:ea typeface="+mn-ea"/>
                <a:cs typeface="+mn-cs"/>
              </a:rPr>
            </a:br>
            <a:r>
              <a:rPr lang="es-es" sz="882" b="0" i="0" kern="1200" dirty="0">
                <a:solidFill>
                  <a:schemeClr val="tx1"/>
                </a:solidFill>
                <a:effectLst/>
                <a:latin typeface="Segoe Sans Display" pitchFamily="2" charset="0"/>
                <a:ea typeface="+mn-ea"/>
                <a:cs typeface="+mn-cs"/>
              </a:rPr>
              <a:t>de seguridad de Copilot Chat, el próximo paso es ponerlo a disposición de una manera sencilla, planificada </a:t>
            </a:r>
            <a:br>
              <a:rPr lang="es-es" sz="882" b="0" i="0" kern="1200" dirty="0">
                <a:solidFill>
                  <a:schemeClr val="tx1"/>
                </a:solidFill>
                <a:effectLst/>
                <a:latin typeface="Segoe Sans Display" pitchFamily="2" charset="0"/>
                <a:ea typeface="+mn-ea"/>
                <a:cs typeface="+mn-cs"/>
              </a:rPr>
            </a:br>
            <a:r>
              <a:rPr lang="es-es" sz="882" b="0" i="0" kern="1200" dirty="0">
                <a:solidFill>
                  <a:schemeClr val="tx1"/>
                </a:solidFill>
                <a:effectLst/>
                <a:latin typeface="Segoe Sans Display" pitchFamily="2" charset="0"/>
                <a:ea typeface="+mn-ea"/>
                <a:cs typeface="+mn-cs"/>
              </a:rPr>
              <a:t>y escalable. La habilitación es lo que convierte el interés en un uso real.</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Pasamos a la fase de habilitacion. Una vez que se entiende el valor y la postura de seguridad de Copilot Chat, el siguiente paso es ponerlo a disposicion de una manera sencilla, planificada y escalable. La habilitacion es lo que convierte el interes en uso real.</a:t>
            </a:r>
          </a:p>
          <a:p>
            <a:endParaRPr lang="en-US" dirty="0"/>
          </a:p>
        </p:txBody>
      </p:sp>
      <p:sp>
        <p:nvSpPr>
          <p:cNvPr id="4" name="Header Placeholder 3">
            <a:extLst>
              <a:ext uri="{FF2B5EF4-FFF2-40B4-BE49-F238E27FC236}">
                <a16:creationId xmlns:a16="http://schemas.microsoft.com/office/drawing/2014/main" id="{05118934-EBFC-0609-1F79-BBEDBC5A123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81FC411-8810-0965-DB50-BEB22FC92E44}"/>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1C136C7F-511A-509C-D90F-4D15C73D5FFD}"/>
              </a:ext>
            </a:extLst>
          </p:cNvPr>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a:extLst>
              <a:ext uri="{FF2B5EF4-FFF2-40B4-BE49-F238E27FC236}">
                <a16:creationId xmlns:a16="http://schemas.microsoft.com/office/drawing/2014/main" id="{F03120E7-B9F6-755C-35EA-CFDE436CBA73}"/>
              </a:ext>
            </a:extLst>
          </p:cNvPr>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419230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dirty="0">
                <a:solidFill>
                  <a:schemeClr val="tx1"/>
                </a:solidFill>
                <a:effectLst/>
                <a:latin typeface="Segoe Sans Display" pitchFamily="2" charset="0"/>
                <a:ea typeface="+mn-ea"/>
                <a:cs typeface="+mn-cs"/>
              </a:rPr>
              <a:t>La sesión de hoy está dedicada a Microsoft 365 Copilot Chat y a cómo las organizaciones pueden implementar IA segura a gran escala. Revisaremos qué es Copilot Chat, cómo funciona y cómo asegurarnos de que se implemente de forma segura, gobernada y lista para una adopción generalizada.</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Este es el tema de hoy, enfocado a la gente de seguridad y de IT: como poner en funcionamiento Copilot Chat, el chat seguro de IA de Microsoft, sin perder el control. La idea es sencilla: IA util, pero dentro del boundary real de M365, no fuera de el.</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2560288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Habilitación</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activar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botón</a:t>
            </a:r>
            <a:r>
              <a:rPr lang="en-US" sz="882" b="0" i="0" kern="1200" dirty="0">
                <a:solidFill>
                  <a:schemeClr val="tx1"/>
                </a:solidFill>
                <a:effectLst/>
                <a:latin typeface="Segoe Sans Display" pitchFamily="2" charset="0"/>
                <a:ea typeface="+mn-ea"/>
                <a:cs typeface="+mn-cs"/>
              </a:rPr>
              <a:t> y a volar”, es </a:t>
            </a:r>
            <a:r>
              <a:rPr lang="en-US" sz="882" b="1" i="0" kern="1200" dirty="0" err="1">
                <a:solidFill>
                  <a:schemeClr val="tx1"/>
                </a:solidFill>
                <a:effectLst/>
                <a:latin typeface="Segoe Sans Display" pitchFamily="2" charset="0"/>
                <a:ea typeface="+mn-ea"/>
                <a:cs typeface="+mn-cs"/>
              </a:rPr>
              <a:t>decidir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metemos</a:t>
            </a:r>
            <a:r>
              <a:rPr lang="en-US" sz="882" b="1" i="0" kern="1200" dirty="0">
                <a:solidFill>
                  <a:schemeClr val="tx1"/>
                </a:solidFill>
                <a:effectLst/>
                <a:latin typeface="Segoe Sans Display" pitchFamily="2" charset="0"/>
                <a:ea typeface="+mn-ea"/>
                <a:cs typeface="+mn-cs"/>
              </a:rPr>
              <a:t> la IA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nuestra</a:t>
            </a:r>
            <a:r>
              <a:rPr lang="en-US" sz="882" b="1" i="0" kern="1200" dirty="0">
                <a:solidFill>
                  <a:schemeClr val="tx1"/>
                </a:solidFill>
                <a:effectLst/>
                <a:latin typeface="Segoe Sans Display" pitchFamily="2" charset="0"/>
                <a:ea typeface="+mn-ea"/>
                <a:cs typeface="+mn-cs"/>
              </a:rPr>
              <a:t> casa sin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reviente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los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lados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alinear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(Entra ID), superficies de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(web, Edge, apps, </a:t>
            </a:r>
            <a:r>
              <a:rPr lang="en-US" sz="882" b="0"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sobre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salir</a:t>
            </a:r>
            <a:r>
              <a:rPr lang="en-US" sz="882" b="0" i="0" kern="1200" dirty="0">
                <a:solidFill>
                  <a:schemeClr val="tx1"/>
                </a:solidFill>
                <a:effectLst/>
                <a:latin typeface="Segoe Sans Display" pitchFamily="2" charset="0"/>
                <a:ea typeface="+mn-ea"/>
                <a:cs typeface="+mn-cs"/>
              </a:rPr>
              <a:t> a internet y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desplegando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app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inyectando</a:t>
            </a:r>
            <a:r>
              <a:rPr lang="en-US" sz="882" b="1" i="0" kern="1200" dirty="0">
                <a:solidFill>
                  <a:schemeClr val="tx1"/>
                </a:solidFill>
                <a:effectLst/>
                <a:latin typeface="Segoe Sans Display" pitchFamily="2" charset="0"/>
                <a:ea typeface="+mn-ea"/>
                <a:cs typeface="+mn-cs"/>
              </a:rPr>
              <a:t> un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generativo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nuestro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sistema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implica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entrada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respetar</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montadas</a:t>
            </a:r>
            <a:r>
              <a:rPr lang="en-US" sz="882" b="0" i="0" kern="1200" dirty="0">
                <a:solidFill>
                  <a:schemeClr val="tx1"/>
                </a:solidFill>
                <a:effectLst/>
                <a:latin typeface="Segoe Sans Display" pitchFamily="2" charset="0"/>
                <a:ea typeface="+mn-ea"/>
                <a:cs typeface="+mn-cs"/>
              </a:rPr>
              <a:t>. Si no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lanzamos</a:t>
            </a:r>
            <a:r>
              <a:rPr lang="en-US" sz="882" b="0" i="0" kern="1200" dirty="0">
                <a:solidFill>
                  <a:schemeClr val="tx1"/>
                </a:solidFill>
                <a:effectLst/>
                <a:latin typeface="Segoe Sans Display" pitchFamily="2" charset="0"/>
                <a:ea typeface="+mn-ea"/>
                <a:cs typeface="+mn-cs"/>
              </a:rPr>
              <a:t> no es un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experimento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producción</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usuarios</a:t>
            </a:r>
            <a:r>
              <a:rPr lang="en-US" sz="882" b="0" i="0" kern="1200" dirty="0">
                <a:solidFill>
                  <a:schemeClr val="tx1"/>
                </a:solidFill>
                <a:effectLst/>
                <a:latin typeface="Segoe Sans Display" pitchFamily="2" charset="0"/>
                <a:ea typeface="+mn-ea"/>
                <a:cs typeface="+mn-cs"/>
              </a:rPr>
              <a:t> reales y </a:t>
            </a:r>
            <a:r>
              <a:rPr lang="en-US" sz="882" b="0" i="0" kern="1200" dirty="0" err="1">
                <a:solidFill>
                  <a:schemeClr val="tx1"/>
                </a:solidFill>
                <a:effectLst/>
                <a:latin typeface="Segoe Sans Display" pitchFamily="2" charset="0"/>
                <a:ea typeface="+mn-ea"/>
                <a:cs typeface="+mn-cs"/>
              </a:rPr>
              <a:t>soporte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ardiendo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luego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jugamos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introducimos</a:t>
            </a:r>
            <a:r>
              <a:rPr lang="en-US" sz="882" b="0" i="0" kern="1200" dirty="0">
                <a:solidFill>
                  <a:schemeClr val="tx1"/>
                </a:solidFill>
                <a:effectLst/>
                <a:latin typeface="Segoe Sans Display" pitchFamily="2" charset="0"/>
                <a:ea typeface="+mn-ea"/>
                <a:cs typeface="+mn-cs"/>
              </a:rPr>
              <a:t> a la </a:t>
            </a:r>
            <a:r>
              <a:rPr lang="en-US" sz="882" b="0"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Si lo </a:t>
            </a:r>
            <a:r>
              <a:rPr lang="en-US" sz="882" b="0" i="0" kern="1200" dirty="0" err="1">
                <a:solidFill>
                  <a:schemeClr val="tx1"/>
                </a:solidFill>
                <a:effectLst/>
                <a:latin typeface="Segoe Sans Display" pitchFamily="2" charset="0"/>
                <a:ea typeface="+mn-ea"/>
                <a:cs typeface="+mn-cs"/>
              </a:rPr>
              <a:t>soltamos</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día uno </a:t>
            </a:r>
            <a:r>
              <a:rPr lang="en-US" sz="882" b="0" i="0" kern="1200" dirty="0" err="1">
                <a:solidFill>
                  <a:schemeClr val="tx1"/>
                </a:solidFill>
                <a:effectLst/>
                <a:latin typeface="Segoe Sans Display" pitchFamily="2" charset="0"/>
                <a:ea typeface="+mn-ea"/>
                <a:cs typeface="+mn-cs"/>
              </a:rPr>
              <a:t>todos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pedirle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absurdas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tipo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hazme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plan </a:t>
            </a:r>
            <a:r>
              <a:rPr lang="en-US" sz="882" b="0" i="0" kern="1200" dirty="0" err="1">
                <a:solidFill>
                  <a:schemeClr val="tx1"/>
                </a:solidFill>
                <a:effectLst/>
                <a:latin typeface="Segoe Sans Display" pitchFamily="2" charset="0"/>
                <a:ea typeface="+mn-ea"/>
                <a:cs typeface="+mn-cs"/>
              </a:rPr>
              <a:t>estratégico</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empresa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día dos lo </a:t>
            </a:r>
            <a:r>
              <a:rPr lang="en-US" sz="882" b="0" i="0" kern="1200" dirty="0" err="1">
                <a:solidFill>
                  <a:schemeClr val="tx1"/>
                </a:solidFill>
                <a:effectLst/>
                <a:latin typeface="Segoe Sans Display" pitchFamily="2" charset="0"/>
                <a:ea typeface="+mn-ea"/>
                <a:cs typeface="+mn-cs"/>
              </a:rPr>
              <a:t>abandonamos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“meh”.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basta con </a:t>
            </a:r>
            <a:r>
              <a:rPr lang="en-US" sz="882" b="0" i="0" kern="1200" dirty="0" err="1">
                <a:solidFill>
                  <a:schemeClr val="tx1"/>
                </a:solidFill>
                <a:effectLst/>
                <a:latin typeface="Segoe Sans Display" pitchFamily="2" charset="0"/>
                <a:ea typeface="+mn-ea"/>
                <a:cs typeface="+mn-cs"/>
              </a:rPr>
              <a:t>habilitar</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encuadrar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dejar</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sentido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no, y </a:t>
            </a:r>
            <a:r>
              <a:rPr lang="en-US" sz="882" b="0" i="0" kern="1200" dirty="0" err="1">
                <a:solidFill>
                  <a:schemeClr val="tx1"/>
                </a:solidFill>
                <a:effectLst/>
                <a:latin typeface="Segoe Sans Display" pitchFamily="2" charset="0"/>
                <a:ea typeface="+mn-ea"/>
                <a:cs typeface="+mn-cs"/>
              </a:rPr>
              <a:t>colocar</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lo </a:t>
            </a:r>
            <a:r>
              <a:rPr lang="en-US" sz="882" b="0" i="0" kern="1200" dirty="0" err="1">
                <a:solidFill>
                  <a:schemeClr val="tx1"/>
                </a:solidFill>
                <a:effectLst/>
                <a:latin typeface="Segoe Sans Display" pitchFamily="2" charset="0"/>
                <a:ea typeface="+mn-ea"/>
                <a:cs typeface="+mn-cs"/>
              </a:rPr>
              <a:t>vemos</a:t>
            </a:r>
            <a:r>
              <a:rPr lang="en-US" sz="882" b="0" i="0" kern="1200" dirty="0">
                <a:solidFill>
                  <a:schemeClr val="tx1"/>
                </a:solidFill>
                <a:effectLst/>
                <a:latin typeface="Segoe Sans Display" pitchFamily="2" charset="0"/>
                <a:ea typeface="+mn-ea"/>
                <a:cs typeface="+mn-cs"/>
              </a:rPr>
              <a:t>, no lo </a:t>
            </a:r>
            <a:r>
              <a:rPr lang="en-US" sz="882" b="0" i="0" kern="1200" dirty="0" err="1">
                <a:solidFill>
                  <a:schemeClr val="tx1"/>
                </a:solidFill>
                <a:effectLst/>
                <a:latin typeface="Segoe Sans Display" pitchFamily="2" charset="0"/>
                <a:ea typeface="+mn-ea"/>
                <a:cs typeface="+mn-cs"/>
              </a:rPr>
              <a:t>usamos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entendemos</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sirve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usamos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juguete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decepciona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no es culpa de la IA… es culpa de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hemos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metido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Habilitar no es activar el boton y a volar, es decidir como metemos la IA dentro de casa sin que reviente por los lados: alinear identidad, superficies de acceso, comportamiento del servicio y, sobre todo, que dejamos salir a internet y que no. Y luego viene lo importante, como lo presentamos a la gente, porque si lo soltamos sin encuadrar el uso, el dia uno piden imposibles y el dia dos lo abandonan.</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449404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Licencias: la pregunta de ‘¿cuánto cuesta?’ siempre sale. El mensaje aquí es potente: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Chat viene incluido con muchas licencias de Microsoft 365 para usuarios con cuenta de Entra. O sea, en muchas organizaciones ya está ‘pagado’ porque ya pagas M365. Eso permite arrancar con una base amplia sin pasar por caja extra. Y luego, cuando quieres capacidades avanzadas (por ejemplo, ciertas funciones en apps o prioridad), ya hablamos de M365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En adopción, esto es útil porque puedes empezar por gobernanza y hábitos antes de comprar potencia.</a:t>
            </a:r>
            <a:endParaRPr lang="en-US" sz="882"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La pregunta de cuanto cuesta siempre sale. El mensaje es potente: Copilot Chat viene incluido con muchas licencias de Microsoft 365 para usuarios con cuenta de Entra, asi que en muchas organizaciones ya esta pagado porque ya pagais M365. Eso permite arrancar con una base amplia, empezando por gobernanza y habitos antes de comprar potencia.</a:t>
            </a:r>
          </a:p>
          <a:p>
            <a:endParaRPr lang="en-DE"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3242359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Lista de </a:t>
            </a:r>
            <a:r>
              <a:rPr lang="en-US" sz="882" b="0" i="0" kern="1200" dirty="0" err="1">
                <a:solidFill>
                  <a:schemeClr val="tx1"/>
                </a:solidFill>
                <a:effectLst/>
                <a:latin typeface="Segoe Sans Display" pitchFamily="2" charset="0"/>
                <a:ea typeface="+mn-ea"/>
                <a:cs typeface="+mn-cs"/>
              </a:rPr>
              <a:t>comprobación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configuración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convertimos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disponible”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está</a:t>
            </a:r>
            <a:r>
              <a:rPr lang="en-US" sz="882" b="1" i="0" kern="1200" dirty="0">
                <a:solidFill>
                  <a:schemeClr val="tx1"/>
                </a:solidFill>
                <a:effectLst/>
                <a:latin typeface="Segoe Sans Display" pitchFamily="2" charset="0"/>
                <a:ea typeface="+mn-ea"/>
                <a:cs typeface="+mn-cs"/>
              </a:rPr>
              <a:t> bien </a:t>
            </a:r>
            <a:r>
              <a:rPr lang="en-US" sz="882" b="1" i="0" kern="1200" dirty="0" err="1">
                <a:solidFill>
                  <a:schemeClr val="tx1"/>
                </a:solidFill>
                <a:effectLst/>
                <a:latin typeface="Segoe Sans Display" pitchFamily="2" charset="0"/>
                <a:ea typeface="+mn-ea"/>
                <a:cs typeface="+mn-cs"/>
              </a:rPr>
              <a:t>desplegado</a:t>
            </a:r>
            <a:r>
              <a:rPr lang="en-US" sz="882" b="1" i="0" kern="1200" dirty="0">
                <a:solidFill>
                  <a:schemeClr val="tx1"/>
                </a:solidFill>
                <a:effectLst/>
                <a:latin typeface="Segoe Sans Display" pitchFamily="2" charset="0"/>
                <a:ea typeface="+mn-ea"/>
                <a:cs typeface="+mn-cs"/>
              </a:rPr>
              <a:t> y bajo control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Anclar</a:t>
            </a:r>
            <a:r>
              <a:rPr lang="en-US" sz="882" b="0" i="0" kern="1200" dirty="0">
                <a:solidFill>
                  <a:schemeClr val="tx1"/>
                </a:solidFill>
                <a:effectLst/>
                <a:latin typeface="Segoe Sans Display" pitchFamily="2" charset="0"/>
                <a:ea typeface="+mn-ea"/>
                <a:cs typeface="+mn-cs"/>
              </a:rPr>
              <a:t> Copilot no es un </a:t>
            </a:r>
            <a:r>
              <a:rPr lang="en-US" sz="882" b="0" i="0" kern="1200" dirty="0" err="1">
                <a:solidFill>
                  <a:schemeClr val="tx1"/>
                </a:solidFill>
                <a:effectLst/>
                <a:latin typeface="Segoe Sans Display" pitchFamily="2" charset="0"/>
                <a:ea typeface="+mn-ea"/>
                <a:cs typeface="+mn-cs"/>
              </a:rPr>
              <a:t>detalle</a:t>
            </a:r>
            <a:r>
              <a:rPr lang="en-US" sz="882" b="0" i="0" kern="1200" dirty="0">
                <a:solidFill>
                  <a:schemeClr val="tx1"/>
                </a:solidFill>
                <a:effectLst/>
                <a:latin typeface="Segoe Sans Display" pitchFamily="2" charset="0"/>
                <a:ea typeface="+mn-ea"/>
                <a:cs typeface="+mn-cs"/>
              </a:rPr>
              <a:t> visual: es </a:t>
            </a:r>
            <a:r>
              <a:rPr lang="en-US" sz="882" b="0" i="0" kern="1200" dirty="0" err="1">
                <a:solidFill>
                  <a:schemeClr val="tx1"/>
                </a:solidFill>
                <a:effectLst/>
                <a:latin typeface="Segoe Sans Display" pitchFamily="2" charset="0"/>
                <a:ea typeface="+mn-ea"/>
                <a:cs typeface="+mn-cs"/>
              </a:rPr>
              <a:t>asegurarnos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punto de entrada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ocurra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entorno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y no fuera. En Edge,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navegador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definiendo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puede</a:t>
            </a:r>
            <a:r>
              <a:rPr lang="en-US" sz="882" b="1" i="0" kern="1200" dirty="0">
                <a:solidFill>
                  <a:schemeClr val="tx1"/>
                </a:solidFill>
                <a:effectLst/>
                <a:latin typeface="Segoe Sans Display" pitchFamily="2" charset="0"/>
                <a:ea typeface="+mn-ea"/>
                <a:cs typeface="+mn-cs"/>
              </a:rPr>
              <a:t> usar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tiempo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páginas</a:t>
            </a:r>
            <a:r>
              <a:rPr lang="en-US" sz="882" b="0" i="0" kern="1200" dirty="0">
                <a:solidFill>
                  <a:schemeClr val="tx1"/>
                </a:solidFill>
                <a:effectLst/>
                <a:latin typeface="Segoe Sans Display" pitchFamily="2" charset="0"/>
                <a:ea typeface="+mn-ea"/>
                <a:cs typeface="+mn-cs"/>
              </a:rPr>
              <a:t>, PDF…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hasta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punto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LLM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trabajar</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local. La </a:t>
            </a:r>
            <a:r>
              <a:rPr lang="en-US" sz="882" b="0" i="0" kern="1200" dirty="0" err="1">
                <a:solidFill>
                  <a:schemeClr val="tx1"/>
                </a:solidFill>
                <a:effectLst/>
                <a:latin typeface="Segoe Sans Display" pitchFamily="2" charset="0"/>
                <a:ea typeface="+mn-ea"/>
                <a:cs typeface="+mn-cs"/>
              </a:rPr>
              <a:t>búsqueda</a:t>
            </a:r>
            <a:r>
              <a:rPr lang="en-US" sz="882" b="0" i="0" kern="1200" dirty="0">
                <a:solidFill>
                  <a:schemeClr val="tx1"/>
                </a:solidFill>
                <a:effectLst/>
                <a:latin typeface="Segoe Sans Display" pitchFamily="2" charset="0"/>
                <a:ea typeface="+mn-ea"/>
                <a:cs typeface="+mn-cs"/>
              </a:rPr>
              <a:t> web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consciente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cuándo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queremos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traer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externo</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cuándo</a:t>
            </a:r>
            <a:r>
              <a:rPr lang="en-US" sz="882" b="1" i="0" kern="1200" dirty="0">
                <a:solidFill>
                  <a:schemeClr val="tx1"/>
                </a:solidFill>
                <a:effectLst/>
                <a:latin typeface="Segoe Sans Display" pitchFamily="2" charset="0"/>
                <a:ea typeface="+mn-ea"/>
                <a:cs typeface="+mn-cs"/>
              </a:rPr>
              <a:t> 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con control. En </a:t>
            </a:r>
            <a:r>
              <a:rPr lang="en-US" sz="882" b="0"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simplemente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replicamos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huecos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red,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preparado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crítico</a:t>
            </a:r>
            <a:r>
              <a:rPr lang="en-US" sz="882" b="0" i="0" kern="1200" dirty="0">
                <a:solidFill>
                  <a:schemeClr val="tx1"/>
                </a:solidFill>
                <a:effectLst/>
                <a:latin typeface="Segoe Sans Display" pitchFamily="2" charset="0"/>
                <a:ea typeface="+mn-ea"/>
                <a:cs typeface="+mn-cs"/>
              </a:rPr>
              <a:t>: endpoints, </a:t>
            </a:r>
            <a:r>
              <a:rPr lang="en-US" sz="882" b="0" i="0" kern="1200" dirty="0" err="1">
                <a:solidFill>
                  <a:schemeClr val="tx1"/>
                </a:solidFill>
                <a:effectLst/>
                <a:latin typeface="Segoe Sans Display" pitchFamily="2" charset="0"/>
                <a:ea typeface="+mn-ea"/>
                <a:cs typeface="+mn-cs"/>
              </a:rPr>
              <a:t>websockets</a:t>
            </a:r>
            <a:r>
              <a:rPr lang="en-US" sz="882" b="0" i="0" kern="1200" dirty="0">
                <a:solidFill>
                  <a:schemeClr val="tx1"/>
                </a:solidFill>
                <a:effectLst/>
                <a:latin typeface="Segoe Sans Display" pitchFamily="2" charset="0"/>
                <a:ea typeface="+mn-ea"/>
                <a:cs typeface="+mn-cs"/>
              </a:rPr>
              <a:t>, proxies…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funcione</a:t>
            </a:r>
            <a:r>
              <a:rPr lang="en-US" sz="882" b="0" i="0" kern="1200" dirty="0">
                <a:solidFill>
                  <a:schemeClr val="tx1"/>
                </a:solidFill>
                <a:effectLst/>
                <a:latin typeface="Segoe Sans Display" pitchFamily="2" charset="0"/>
                <a:ea typeface="+mn-ea"/>
                <a:cs typeface="+mn-cs"/>
              </a:rPr>
              <a:t> de forma </a:t>
            </a:r>
            <a:r>
              <a:rPr lang="en-US" sz="882" b="0" i="0" kern="1200" dirty="0" err="1">
                <a:solidFill>
                  <a:schemeClr val="tx1"/>
                </a:solidFill>
                <a:effectLst/>
                <a:latin typeface="Segoe Sans Display" pitchFamily="2" charset="0"/>
                <a:ea typeface="+mn-ea"/>
                <a:cs typeface="+mn-cs"/>
              </a:rPr>
              <a:t>estable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predecible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lo bueno de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inventando</a:t>
            </a:r>
            <a:r>
              <a:rPr lang="en-US" sz="882" b="0" i="0" kern="1200" dirty="0">
                <a:solidFill>
                  <a:schemeClr val="tx1"/>
                </a:solidFill>
                <a:effectLst/>
                <a:latin typeface="Segoe Sans Display" pitchFamily="2" charset="0"/>
                <a:ea typeface="+mn-ea"/>
                <a:cs typeface="+mn-cs"/>
              </a:rPr>
              <a:t> nada </a:t>
            </a:r>
            <a:r>
              <a:rPr lang="en-US" sz="882" b="0" i="0" kern="1200" dirty="0" err="1">
                <a:solidFill>
                  <a:schemeClr val="tx1"/>
                </a:solidFill>
                <a:effectLst/>
                <a:latin typeface="Segoe Sans Display" pitchFamily="2" charset="0"/>
                <a:ea typeface="+mn-ea"/>
                <a:cs typeface="+mn-cs"/>
              </a:rPr>
              <a:t>raro</a:t>
            </a:r>
            <a:r>
              <a:rPr lang="en-US" sz="882" b="0" i="0" kern="1200" dirty="0">
                <a:solidFill>
                  <a:schemeClr val="tx1"/>
                </a:solidFill>
                <a:effectLst/>
                <a:latin typeface="Segoe Sans Display" pitchFamily="2" charset="0"/>
                <a:ea typeface="+mn-ea"/>
                <a:cs typeface="+mn-cs"/>
              </a:rPr>
              <a:t>. Todo se </a:t>
            </a:r>
            <a:r>
              <a:rPr lang="en-US" sz="882" b="0" i="0" kern="1200" dirty="0" err="1">
                <a:solidFill>
                  <a:schemeClr val="tx1"/>
                </a:solidFill>
                <a:effectLst/>
                <a:latin typeface="Segoe Sans Display" pitchFamily="2" charset="0"/>
                <a:ea typeface="+mn-ea"/>
                <a:cs typeface="+mn-cs"/>
              </a:rPr>
              <a:t>apoya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M365: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aplicaciones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único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aplicar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disciplina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técnica</a:t>
            </a:r>
            <a:r>
              <a:rPr lang="en-US" sz="882" b="1" i="0" kern="1200" dirty="0">
                <a:solidFill>
                  <a:schemeClr val="tx1"/>
                </a:solidFill>
                <a:effectLst/>
                <a:latin typeface="Segoe Sans Display" pitchFamily="2" charset="0"/>
                <a:ea typeface="+mn-ea"/>
                <a:cs typeface="+mn-cs"/>
              </a:rPr>
              <a:t> a un </a:t>
            </a:r>
            <a:r>
              <a:rPr lang="en-US" sz="882" b="1" i="0" kern="1200" dirty="0" err="1">
                <a:solidFill>
                  <a:schemeClr val="tx1"/>
                </a:solidFill>
                <a:effectLst/>
                <a:latin typeface="Segoe Sans Display" pitchFamily="2" charset="0"/>
                <a:ea typeface="+mn-ea"/>
                <a:cs typeface="+mn-cs"/>
              </a:rPr>
              <a:t>servicio</a:t>
            </a:r>
            <a:r>
              <a:rPr lang="en-US" sz="882" b="1" i="0" kern="1200" dirty="0">
                <a:solidFill>
                  <a:schemeClr val="tx1"/>
                </a:solidFill>
                <a:effectLst/>
                <a:latin typeface="Segoe Sans Display" pitchFamily="2" charset="0"/>
                <a:ea typeface="+mn-ea"/>
                <a:cs typeface="+mn-cs"/>
              </a:rPr>
              <a:t> nuevo</a:t>
            </a:r>
            <a:r>
              <a:rPr lang="en-US" sz="882" b="0" i="0" kern="1200" dirty="0">
                <a:solidFill>
                  <a:schemeClr val="tx1"/>
                </a:solidFill>
                <a:effectLst/>
                <a:latin typeface="Segoe Sans Display" pitchFamily="2" charset="0"/>
                <a:ea typeface="+mn-ea"/>
                <a:cs typeface="+mn-cs"/>
              </a:rPr>
              <a:t>. Y luego </a:t>
            </a:r>
            <a:r>
              <a:rPr lang="en-US" sz="882" b="0" i="0" kern="1200" dirty="0" err="1">
                <a:solidFill>
                  <a:schemeClr val="tx1"/>
                </a:solidFill>
                <a:effectLst/>
                <a:latin typeface="Segoe Sans Display" pitchFamily="2" charset="0"/>
                <a:ea typeface="+mn-ea"/>
                <a:cs typeface="+mn-cs"/>
              </a:rPr>
              <a:t>medimos</a:t>
            </a:r>
            <a:r>
              <a:rPr lang="en-US" sz="882" b="0" i="0" kern="1200" dirty="0">
                <a:solidFill>
                  <a:schemeClr val="tx1"/>
                </a:solidFill>
                <a:effectLst/>
                <a:latin typeface="Segoe Sans Display" pitchFamily="2" charset="0"/>
                <a:ea typeface="+mn-ea"/>
                <a:cs typeface="+mn-cs"/>
              </a:rPr>
              <a:t>: no para </a:t>
            </a:r>
            <a:r>
              <a:rPr lang="en-US" sz="882" b="0" i="0" kern="1200" dirty="0" err="1">
                <a:solidFill>
                  <a:schemeClr val="tx1"/>
                </a:solidFill>
                <a:effectLst/>
                <a:latin typeface="Segoe Sans Display" pitchFamily="2" charset="0"/>
                <a:ea typeface="+mn-ea"/>
                <a:cs typeface="+mn-cs"/>
              </a:rPr>
              <a:t>vigilar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entender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usa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ajustar</a:t>
            </a:r>
            <a:r>
              <a:rPr lang="en-US" sz="882" b="0" i="0" kern="1200" dirty="0">
                <a:solidFill>
                  <a:schemeClr val="tx1"/>
                </a:solidFill>
                <a:effectLst/>
                <a:latin typeface="Segoe Sans Display" pitchFamily="2" charset="0"/>
                <a:ea typeface="+mn-ea"/>
                <a:cs typeface="+mn-cs"/>
              </a:rPr>
              <a:t>. Cuando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encendemos</a:t>
            </a:r>
            <a:r>
              <a:rPr lang="en-US" sz="882" b="0" i="0" kern="1200" dirty="0">
                <a:solidFill>
                  <a:schemeClr val="tx1"/>
                </a:solidFill>
                <a:effectLst/>
                <a:latin typeface="Segoe Sans Display" pitchFamily="2" charset="0"/>
                <a:ea typeface="+mn-ea"/>
                <a:cs typeface="+mn-cs"/>
              </a:rPr>
              <a:t> IA”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1" i="0" kern="1200" dirty="0">
                <a:solidFill>
                  <a:schemeClr val="tx1"/>
                </a:solidFill>
                <a:effectLst/>
                <a:latin typeface="Segoe Sans Display" pitchFamily="2" charset="0"/>
                <a:ea typeface="+mn-ea"/>
                <a:cs typeface="+mn-cs"/>
              </a:rPr>
              <a:t>un </a:t>
            </a:r>
            <a:r>
              <a:rPr lang="en-US" sz="882" b="1" i="0" kern="1200" dirty="0" err="1">
                <a:solidFill>
                  <a:schemeClr val="tx1"/>
                </a:solidFill>
                <a:effectLst/>
                <a:latin typeface="Segoe Sans Display" pitchFamily="2" charset="0"/>
                <a:ea typeface="+mn-ea"/>
                <a:cs typeface="+mn-cs"/>
              </a:rPr>
              <a:t>servicio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bien </a:t>
            </a:r>
            <a:r>
              <a:rPr lang="en-US" sz="882" b="1" i="0" kern="1200" dirty="0" err="1">
                <a:solidFill>
                  <a:schemeClr val="tx1"/>
                </a:solidFill>
                <a:effectLst/>
                <a:latin typeface="Segoe Sans Display" pitchFamily="2" charset="0"/>
                <a:ea typeface="+mn-ea"/>
                <a:cs typeface="+mn-cs"/>
              </a:rPr>
              <a:t>integrado</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visibilidad</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mejora</a:t>
            </a:r>
            <a:r>
              <a:rPr lang="en-US" sz="882" b="1" i="0" kern="1200" dirty="0">
                <a:solidFill>
                  <a:schemeClr val="tx1"/>
                </a:solidFill>
                <a:effectLst/>
                <a:latin typeface="Segoe Sans Display" pitchFamily="2" charset="0"/>
                <a:ea typeface="+mn-ea"/>
                <a:cs typeface="+mn-cs"/>
              </a:rPr>
              <a:t> continua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aportar</a:t>
            </a:r>
            <a:r>
              <a:rPr lang="en-US" sz="882" b="0" i="0" kern="1200" dirty="0">
                <a:solidFill>
                  <a:schemeClr val="tx1"/>
                </a:solidFill>
                <a:effectLst/>
                <a:latin typeface="Segoe Sans Display" pitchFamily="2" charset="0"/>
                <a:ea typeface="+mn-ea"/>
                <a:cs typeface="+mn-cs"/>
              </a:rPr>
              <a:t> valor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sabemos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pasando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podemos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después</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convertimos esto esta disponible en esto esta bien desplegado y bajo control: validar proxy y requisitos de red, anclar Copilot donde la gente trabaja, gestionar la busqueda web y replicar las mismas reglas en Edge, movil y Teams. No inventamos nada raro; nos apoyamos en lo que ya teneis en M365 y aplicamos disciplina tecnica a un servicio nuevo. Y luego medimos, no para vigilar, sino para entender y ajustar.</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a:t>
            </a:r>
            <a:r>
              <a:rPr kumimoji="0" lang="es-es" sz="400" b="0" i="0" u="none" strike="noStrike" kern="1200" cap="none" spc="0" normalizeH="0" baseline="0" noProof="0" dirty="0" err="1">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Corporation</a:t>
            </a:r>
            <a:r>
              <a:rPr kumimoji="0" lang="es-e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9:31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329717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A7E8A-6C14-5344-6091-7D41C9730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FD7BC4-4882-A951-B5B2-6B9F207DA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5FE096-F6C1-AC12-9D54-B651C36D0CD4}"/>
              </a:ext>
            </a:extLst>
          </p:cNvPr>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nuevo: </a:t>
            </a:r>
            <a:r>
              <a:rPr lang="en-US" sz="882" b="1" i="0" kern="1200" dirty="0">
                <a:solidFill>
                  <a:schemeClr val="tx1"/>
                </a:solidFill>
                <a:effectLst/>
                <a:latin typeface="Segoe Sans Display" pitchFamily="2" charset="0"/>
                <a:ea typeface="+mn-ea"/>
                <a:cs typeface="+mn-cs"/>
              </a:rPr>
              <a:t>Copilot Chat se </a:t>
            </a:r>
            <a:r>
              <a:rPr lang="en-US" sz="882" b="1" i="0" kern="1200" dirty="0" err="1">
                <a:solidFill>
                  <a:schemeClr val="tx1"/>
                </a:solidFill>
                <a:effectLst/>
                <a:latin typeface="Segoe Sans Display" pitchFamily="2" charset="0"/>
                <a:ea typeface="+mn-ea"/>
                <a:cs typeface="+mn-cs"/>
              </a:rPr>
              <a:t>gestiona</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mismo</a:t>
            </a:r>
            <a:r>
              <a:rPr lang="en-US" sz="882" b="1" i="0" kern="1200" dirty="0">
                <a:solidFill>
                  <a:schemeClr val="tx1"/>
                </a:solidFill>
                <a:effectLst/>
                <a:latin typeface="Segoe Sans Display" pitchFamily="2" charset="0"/>
                <a:ea typeface="+mn-ea"/>
                <a:cs typeface="+mn-cs"/>
              </a:rPr>
              <a:t> plano de control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ya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M365</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Identidad,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dispositivos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aplicado</a:t>
            </a:r>
            <a:r>
              <a:rPr lang="en-US" sz="882" b="0" i="0" kern="1200" dirty="0">
                <a:solidFill>
                  <a:schemeClr val="tx1"/>
                </a:solidFill>
                <a:effectLst/>
                <a:latin typeface="Segoe Sans Display" pitchFamily="2" charset="0"/>
                <a:ea typeface="+mn-ea"/>
                <a:cs typeface="+mn-cs"/>
              </a:rPr>
              <a:t> a un LLM. Eso </a:t>
            </a:r>
            <a:r>
              <a:rPr lang="en-US" sz="882" b="0" i="0" kern="1200" dirty="0" err="1">
                <a:solidFill>
                  <a:schemeClr val="tx1"/>
                </a:solidFill>
                <a:effectLst/>
                <a:latin typeface="Segoe Sans Display" pitchFamily="2" charset="0"/>
                <a:ea typeface="+mn-ea"/>
                <a:cs typeface="+mn-cs"/>
              </a:rPr>
              <a:t>significa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controlar</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quién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entra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usa</a:t>
            </a:r>
            <a:r>
              <a:rPr lang="en-US" sz="882" b="1" i="0" kern="1200" dirty="0">
                <a:solidFill>
                  <a:schemeClr val="tx1"/>
                </a:solidFill>
                <a:effectLst/>
                <a:latin typeface="Segoe Sans Display" pitchFamily="2" charset="0"/>
                <a:ea typeface="+mn-ea"/>
                <a:cs typeface="+mn-cs"/>
              </a:rPr>
              <a:t> web,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pasa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Edge o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salirnos</a:t>
            </a:r>
            <a:r>
              <a:rPr lang="en-US" sz="882" b="0" i="0" kern="1200" dirty="0">
                <a:solidFill>
                  <a:schemeClr val="tx1"/>
                </a:solidFill>
                <a:effectLst/>
                <a:latin typeface="Segoe Sans Display" pitchFamily="2" charset="0"/>
                <a:ea typeface="+mn-ea"/>
                <a:cs typeface="+mn-cs"/>
              </a:rPr>
              <a:t> de las </a:t>
            </a:r>
            <a:r>
              <a:rPr lang="en-US" sz="882" b="0" i="0" kern="1200" dirty="0" err="1">
                <a:solidFill>
                  <a:schemeClr val="tx1"/>
                </a:solidFill>
                <a:effectLst/>
                <a:latin typeface="Segoe Sans Display" pitchFamily="2" charset="0"/>
                <a:ea typeface="+mn-ea"/>
                <a:cs typeface="+mn-cs"/>
              </a:rPr>
              <a:t>herramientas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habituales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añadiendo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complejidad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extendiendo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gobierno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existente</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nueva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desplegarlo</a:t>
            </a:r>
            <a:r>
              <a:rPr lang="en-US" sz="882" b="0" i="0" kern="1200" dirty="0">
                <a:solidFill>
                  <a:schemeClr val="tx1"/>
                </a:solidFill>
                <a:effectLst/>
                <a:latin typeface="Segoe Sans Display" pitchFamily="2" charset="0"/>
                <a:ea typeface="+mn-ea"/>
                <a:cs typeface="+mn-cs"/>
              </a:rPr>
              <a:t> sin romper nada.</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Entramos en administracion y gobernanza. Aqui no hay modelo nuevo: Copilot Chat se gestiona con el mismo plano de control que ya teneis, identidad, acceso, politicas y dispositivos, lo de siempre pero aplicado a un LLM. No anadimos complejidad, extendemos el modelo de gobierno existente a una capacidad nueva, y eso es lo que permite desplegarlo sin romper nada.</a:t>
            </a:r>
          </a:p>
        </p:txBody>
      </p:sp>
      <p:sp>
        <p:nvSpPr>
          <p:cNvPr id="4" name="Header Placeholder 3">
            <a:extLst>
              <a:ext uri="{FF2B5EF4-FFF2-40B4-BE49-F238E27FC236}">
                <a16:creationId xmlns:a16="http://schemas.microsoft.com/office/drawing/2014/main" id="{99C634EE-B1FC-E91B-DD91-F07A355DC96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EA2C138-ABD3-90B5-6FED-50EA1F477B22}"/>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3DDA7C02-8F33-3A0E-1C36-1377967D7F30}"/>
              </a:ext>
            </a:extLst>
          </p:cNvPr>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a:extLst>
              <a:ext uri="{FF2B5EF4-FFF2-40B4-BE49-F238E27FC236}">
                <a16:creationId xmlns:a16="http://schemas.microsoft.com/office/drawing/2014/main" id="{CDF4D279-6153-AF70-C136-F9E68BF1BD03}"/>
              </a:ext>
            </a:extLst>
          </p:cNvPr>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3662816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Vamos a ser claros, a </a:t>
            </a:r>
            <a:r>
              <a:rPr lang="en-US" sz="882" b="0" i="0" kern="1200" dirty="0" err="1">
                <a:solidFill>
                  <a:schemeClr val="tx1"/>
                </a:solidFill>
                <a:effectLst/>
                <a:latin typeface="Segoe Sans Display" pitchFamily="2" charset="0"/>
                <a:ea typeface="+mn-ea"/>
                <a:cs typeface="+mn-cs"/>
              </a:rPr>
              <a:t>pesar</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título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gestionar</a:t>
            </a:r>
            <a:r>
              <a:rPr lang="en-US" sz="882" b="0" i="0" kern="1200" dirty="0">
                <a:solidFill>
                  <a:schemeClr val="tx1"/>
                </a:solidFill>
                <a:effectLst/>
                <a:latin typeface="Segoe Sans Display" pitchFamily="2" charset="0"/>
                <a:ea typeface="+mn-ea"/>
                <a:cs typeface="+mn-cs"/>
              </a:rPr>
              <a:t> Copilot Chat”,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controlar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un LLM opera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tu</a:t>
            </a:r>
            <a:r>
              <a:rPr lang="en-US" sz="882" b="1" i="0" kern="1200" dirty="0">
                <a:solidFill>
                  <a:schemeClr val="tx1"/>
                </a:solidFill>
                <a:effectLst/>
                <a:latin typeface="Segoe Sans Display" pitchFamily="2" charset="0"/>
                <a:ea typeface="+mn-ea"/>
                <a:cs typeface="+mn-cs"/>
              </a:rPr>
              <a:t> tenant</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Todo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mismas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piezas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aplicaciones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de red, </a:t>
            </a:r>
            <a:r>
              <a:rPr lang="en-US" sz="882" b="0" i="0" kern="1200" dirty="0" err="1">
                <a:solidFill>
                  <a:schemeClr val="tx1"/>
                </a:solidFill>
                <a:effectLst/>
                <a:latin typeface="Segoe Sans Display" pitchFamily="2" charset="0"/>
                <a:ea typeface="+mn-ea"/>
                <a:cs typeface="+mn-cs"/>
              </a:rPr>
              <a:t>dispositivos</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diferencia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impactan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puede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tocar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desde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dónde</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Podemos </a:t>
            </a:r>
            <a:r>
              <a:rPr lang="en-US" sz="882" b="0" i="0" kern="1200" dirty="0" err="1">
                <a:solidFill>
                  <a:schemeClr val="tx1"/>
                </a:solidFill>
                <a:effectLst/>
                <a:latin typeface="Segoe Sans Display" pitchFamily="2" charset="0"/>
                <a:ea typeface="+mn-ea"/>
                <a:cs typeface="+mn-cs"/>
              </a:rPr>
              <a:t>decidir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permite</a:t>
            </a:r>
            <a:r>
              <a:rPr lang="en-US" sz="882" b="0" i="0" kern="1200" dirty="0">
                <a:solidFill>
                  <a:schemeClr val="tx1"/>
                </a:solidFill>
                <a:effectLst/>
                <a:latin typeface="Segoe Sans Display" pitchFamily="2" charset="0"/>
                <a:ea typeface="+mn-ea"/>
                <a:cs typeface="+mn-cs"/>
              </a:rPr>
              <a:t> web,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comporta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Edge,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no es la </a:t>
            </a:r>
            <a:r>
              <a:rPr lang="en-US" sz="882" b="0" i="0" kern="1200" dirty="0" err="1">
                <a:solidFill>
                  <a:schemeClr val="tx1"/>
                </a:solidFill>
                <a:effectLst/>
                <a:latin typeface="Segoe Sans Display" pitchFamily="2" charset="0"/>
                <a:ea typeface="+mn-ea"/>
                <a:cs typeface="+mn-cs"/>
              </a:rPr>
              <a:t>lista</a:t>
            </a:r>
            <a:r>
              <a:rPr lang="en-US" sz="882" b="0" i="0" kern="1200" dirty="0">
                <a:solidFill>
                  <a:schemeClr val="tx1"/>
                </a:solidFill>
                <a:effectLst/>
                <a:latin typeface="Segoe Sans Display" pitchFamily="2" charset="0"/>
                <a:ea typeface="+mn-ea"/>
                <a:cs typeface="+mn-cs"/>
              </a:rPr>
              <a:t> de switches,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definiendo</a:t>
            </a:r>
            <a:r>
              <a:rPr lang="en-US" sz="882" b="1" i="0" kern="1200" dirty="0">
                <a:solidFill>
                  <a:schemeClr val="tx1"/>
                </a:solidFill>
                <a:effectLst/>
                <a:latin typeface="Segoe Sans Display" pitchFamily="2" charset="0"/>
                <a:ea typeface="+mn-ea"/>
                <a:cs typeface="+mn-cs"/>
              </a:rPr>
              <a:t> las </a:t>
            </a:r>
            <a:r>
              <a:rPr lang="en-US" sz="882" b="1" i="0" kern="1200" dirty="0" err="1">
                <a:solidFill>
                  <a:schemeClr val="tx1"/>
                </a:solidFill>
                <a:effectLst/>
                <a:latin typeface="Segoe Sans Display" pitchFamily="2" charset="0"/>
                <a:ea typeface="+mn-ea"/>
                <a:cs typeface="+mn-cs"/>
              </a:rPr>
              <a:t>condiciones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uso</a:t>
            </a:r>
            <a:r>
              <a:rPr lang="en-US" sz="882" b="1" i="0" kern="1200" dirty="0">
                <a:solidFill>
                  <a:schemeClr val="tx1"/>
                </a:solidFill>
                <a:effectLst/>
                <a:latin typeface="Segoe Sans Display" pitchFamily="2" charset="0"/>
                <a:ea typeface="+mn-ea"/>
                <a:cs typeface="+mn-cs"/>
              </a:rPr>
              <a:t> de la IA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la </a:t>
            </a:r>
            <a:r>
              <a:rPr lang="en-US" sz="882" b="1" i="0" kern="1200" dirty="0" err="1">
                <a:solidFill>
                  <a:schemeClr val="tx1"/>
                </a:solidFill>
                <a:effectLst/>
                <a:latin typeface="Segoe Sans Display" pitchFamily="2" charset="0"/>
                <a:ea typeface="+mn-ea"/>
                <a:cs typeface="+mn-cs"/>
              </a:rPr>
              <a:t>organización</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simplemente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habilitando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vemos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configurar</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1" i="0" kern="1200" dirty="0" err="1">
                <a:solidFill>
                  <a:schemeClr val="tx1"/>
                </a:solidFill>
                <a:effectLst/>
                <a:latin typeface="Segoe Sans Display" pitchFamily="2" charset="0"/>
                <a:ea typeface="+mn-ea"/>
                <a:cs typeface="+mn-cs"/>
              </a:rPr>
              <a:t>gobernar</a:t>
            </a:r>
            <a:r>
              <a:rPr lang="en-US" sz="882" b="1" i="0" kern="1200" dirty="0">
                <a:solidFill>
                  <a:schemeClr val="tx1"/>
                </a:solidFill>
                <a:effectLst/>
                <a:latin typeface="Segoe Sans Display" pitchFamily="2" charset="0"/>
                <a:ea typeface="+mn-ea"/>
                <a:cs typeface="+mn-cs"/>
              </a:rPr>
              <a:t> un nuevo </a:t>
            </a:r>
            <a:r>
              <a:rPr lang="en-US" sz="882" b="1" i="0" kern="1200" dirty="0" err="1">
                <a:solidFill>
                  <a:schemeClr val="tx1"/>
                </a:solidFill>
                <a:effectLst/>
                <a:latin typeface="Segoe Sans Display" pitchFamily="2" charset="0"/>
                <a:ea typeface="+mn-ea"/>
                <a:cs typeface="+mn-cs"/>
              </a:rPr>
              <a:t>tipo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interacción</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los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ya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 pesar del titulo, esto no va de gestionar un chat, va de controlar como un LLM opera dentro de tu tenant. Las mismas piezas de siempre, pero ahora esas decisiones impactan en que datos puede tocar el modelo, desde donde y en que contexto. Estamos definiendo las condiciones de uso de la IA en la organizacion, no simplemente habilitando una herramienta.</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65373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936D9-E0AE-85E2-6F1F-80099A299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4732B-15AC-27E7-FC4E-E3FA94B5BD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30926-3DB9-27D3-C248-A63FB0760F4D}"/>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Ese “enlace genial” no es un </a:t>
            </a:r>
            <a:r>
              <a:rPr lang="en-US" sz="882" b="0" i="0" kern="1200" dirty="0" err="1">
                <a:solidFill>
                  <a:schemeClr val="tx1"/>
                </a:solidFill>
                <a:effectLst/>
                <a:latin typeface="Segoe Sans Display" pitchFamily="2" charset="0"/>
                <a:ea typeface="+mn-ea"/>
                <a:cs typeface="+mn-cs"/>
              </a:rPr>
              <a:t>recurso</a:t>
            </a:r>
            <a:r>
              <a:rPr lang="en-US" sz="882" b="0" i="0" kern="1200" dirty="0">
                <a:solidFill>
                  <a:schemeClr val="tx1"/>
                </a:solidFill>
                <a:effectLst/>
                <a:latin typeface="Segoe Sans Display" pitchFamily="2" charset="0"/>
                <a:ea typeface="+mn-ea"/>
                <a:cs typeface="+mn-cs"/>
              </a:rPr>
              <a:t> bonito, es </a:t>
            </a:r>
            <a:r>
              <a:rPr lang="en-US" sz="882" b="0" i="0" kern="1200" dirty="0" err="1">
                <a:solidFill>
                  <a:schemeClr val="tx1"/>
                </a:solidFill>
                <a:effectLst/>
                <a:latin typeface="Segoe Sans Display" pitchFamily="2" charset="0"/>
                <a:ea typeface="+mn-ea"/>
                <a:cs typeface="+mn-cs"/>
              </a:rPr>
              <a:t>simplemente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entry point a la </a:t>
            </a:r>
            <a:r>
              <a:rPr lang="en-US" sz="882" b="1" i="0" kern="1200" dirty="0" err="1">
                <a:solidFill>
                  <a:schemeClr val="tx1"/>
                </a:solidFill>
                <a:effectLst/>
                <a:latin typeface="Segoe Sans Display" pitchFamily="2" charset="0"/>
                <a:ea typeface="+mn-ea"/>
                <a:cs typeface="+mn-cs"/>
              </a:rPr>
              <a:t>capa</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gobierno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link,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detrás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un conjunto de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afectan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directamente</a:t>
            </a:r>
            <a:r>
              <a:rPr lang="en-US" sz="882" b="0"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LLM se integra con </a:t>
            </a:r>
            <a:r>
              <a:rPr lang="en-US" sz="882" b="1" i="0" kern="1200" dirty="0" err="1">
                <a:solidFill>
                  <a:schemeClr val="tx1"/>
                </a:solidFill>
                <a:effectLst/>
                <a:latin typeface="Segoe Sans Display" pitchFamily="2" charset="0"/>
                <a:ea typeface="+mn-ea"/>
                <a:cs typeface="+mn-cs"/>
              </a:rPr>
              <a:t>tu</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entorno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palancas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de web grounding, </a:t>
            </a:r>
            <a:r>
              <a:rPr lang="en-US" sz="882" b="0" i="0" kern="1200" dirty="0" err="1">
                <a:solidFill>
                  <a:schemeClr val="tx1"/>
                </a:solidFill>
                <a:effectLst/>
                <a:latin typeface="Segoe Sans Display" pitchFamily="2" charset="0"/>
                <a:ea typeface="+mn-ea"/>
                <a:cs typeface="+mn-cs"/>
              </a:rPr>
              <a:t>integración</a:t>
            </a:r>
            <a:r>
              <a:rPr lang="en-US" sz="882" b="0" i="0" kern="1200" dirty="0">
                <a:solidFill>
                  <a:schemeClr val="tx1"/>
                </a:solidFill>
                <a:effectLst/>
                <a:latin typeface="Segoe Sans Display" pitchFamily="2" charset="0"/>
                <a:ea typeface="+mn-ea"/>
                <a:cs typeface="+mn-cs"/>
              </a:rPr>
              <a:t> con Edge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puede</a:t>
            </a:r>
            <a:r>
              <a:rPr lang="en-US" sz="882" b="1" i="0" kern="1200" dirty="0">
                <a:solidFill>
                  <a:schemeClr val="tx1"/>
                </a:solidFill>
                <a:effectLst/>
                <a:latin typeface="Segoe Sans Display" pitchFamily="2" charset="0"/>
                <a:ea typeface="+mn-ea"/>
                <a:cs typeface="+mn-cs"/>
              </a:rPr>
              <a:t> o no </a:t>
            </a:r>
            <a:r>
              <a:rPr lang="en-US" sz="882" b="1" i="0" kern="1200" dirty="0" err="1">
                <a:solidFill>
                  <a:schemeClr val="tx1"/>
                </a:solidFill>
                <a:effectLst/>
                <a:latin typeface="Segoe Sans Display" pitchFamily="2" charset="0"/>
                <a:ea typeface="+mn-ea"/>
                <a:cs typeface="+mn-cs"/>
              </a:rPr>
              <a:t>consumir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navegación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móvil</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alineación</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enfoque</a:t>
            </a:r>
            <a:r>
              <a:rPr lang="en-US" sz="882" b="0" i="0" kern="1200" dirty="0">
                <a:solidFill>
                  <a:schemeClr val="tx1"/>
                </a:solidFill>
                <a:effectLst/>
                <a:latin typeface="Segoe Sans Display" pitchFamily="2" charset="0"/>
                <a:ea typeface="+mn-ea"/>
                <a:cs typeface="+mn-cs"/>
              </a:rPr>
              <a:t> de confianza cero. </a:t>
            </a:r>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controlando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superficies de entrada, </a:t>
            </a:r>
            <a:r>
              <a:rPr lang="en-US" sz="882" b="1" i="0" kern="1200" dirty="0" err="1">
                <a:solidFill>
                  <a:schemeClr val="tx1"/>
                </a:solidFill>
                <a:effectLst/>
                <a:latin typeface="Segoe Sans Display" pitchFamily="2" charset="0"/>
                <a:ea typeface="+mn-ea"/>
                <a:cs typeface="+mn-cs"/>
              </a:rPr>
              <a:t>rutas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salida</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operativo</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interesante</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mucha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configuración</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segmentación</a:t>
            </a:r>
            <a:r>
              <a:rPr lang="en-US" sz="882" b="1" i="0" kern="1200" dirty="0">
                <a:solidFill>
                  <a:schemeClr val="tx1"/>
                </a:solidFill>
                <a:effectLst/>
                <a:latin typeface="Segoe Sans Display" pitchFamily="2" charset="0"/>
                <a:ea typeface="+mn-ea"/>
                <a:cs typeface="+mn-cs"/>
              </a:rPr>
              <a:t> real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experiencia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dispositivos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capacidades</a:t>
            </a:r>
            <a:r>
              <a:rPr lang="en-US" sz="882" b="0" i="0" kern="1200" dirty="0">
                <a:solidFill>
                  <a:schemeClr val="tx1"/>
                </a:solidFill>
                <a:effectLst/>
                <a:latin typeface="Segoe Sans Display" pitchFamily="2" charset="0"/>
                <a:ea typeface="+mn-ea"/>
                <a:cs typeface="+mn-cs"/>
              </a:rPr>
              <a:t> y bajo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condiciones</a:t>
            </a:r>
            <a:r>
              <a:rPr lang="en-US" sz="882" b="0" i="0" kern="1200" dirty="0">
                <a:solidFill>
                  <a:schemeClr val="tx1"/>
                </a:solidFill>
                <a:effectLst/>
                <a:latin typeface="Segoe Sans Display" pitchFamily="2" charset="0"/>
                <a:ea typeface="+mn-ea"/>
                <a:cs typeface="+mn-cs"/>
              </a:rPr>
              <a:t>. Eso es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convierte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de “chat con IA”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algo serio: </a:t>
            </a:r>
            <a:r>
              <a:rPr lang="en-US" sz="882" b="1" i="0" kern="1200" dirty="0" err="1">
                <a:solidFill>
                  <a:schemeClr val="tx1"/>
                </a:solidFill>
                <a:effectLst/>
                <a:latin typeface="Segoe Sans Display" pitchFamily="2" charset="0"/>
                <a:ea typeface="+mn-ea"/>
                <a:cs typeface="+mn-cs"/>
              </a:rPr>
              <a:t>puedes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adaptar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nivel</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exposición</a:t>
            </a:r>
            <a:r>
              <a:rPr lang="en-US" sz="882" b="1" i="0" kern="1200" dirty="0">
                <a:solidFill>
                  <a:schemeClr val="tx1"/>
                </a:solidFill>
                <a:effectLst/>
                <a:latin typeface="Segoe Sans Display" pitchFamily="2" charset="0"/>
                <a:ea typeface="+mn-ea"/>
                <a:cs typeface="+mn-cs"/>
              </a:rPr>
              <a:t>, control y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según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escenario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aceptar</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único</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toda</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organización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En </a:t>
            </a:r>
            <a:r>
              <a:rPr lang="en-US" sz="882" b="0" i="0" kern="1200" dirty="0" err="1">
                <a:solidFill>
                  <a:schemeClr val="tx1"/>
                </a:solidFill>
                <a:effectLst/>
                <a:latin typeface="Segoe Sans Display" pitchFamily="2" charset="0"/>
                <a:ea typeface="+mn-ea"/>
                <a:cs typeface="+mn-cs"/>
              </a:rPr>
              <a:t>resumen</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flexibilidad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marketing, es </a:t>
            </a:r>
            <a:r>
              <a:rPr lang="en-US" sz="882" b="1" i="0" kern="1200" dirty="0" err="1">
                <a:solidFill>
                  <a:schemeClr val="tx1"/>
                </a:solidFill>
                <a:effectLst/>
                <a:latin typeface="Segoe Sans Display" pitchFamily="2" charset="0"/>
                <a:ea typeface="+mn-ea"/>
                <a:cs typeface="+mn-cs"/>
              </a:rPr>
              <a:t>granularidad</a:t>
            </a:r>
            <a:r>
              <a:rPr lang="en-US" sz="882" b="1" i="0" kern="1200" dirty="0">
                <a:solidFill>
                  <a:schemeClr val="tx1"/>
                </a:solidFill>
                <a:effectLst/>
                <a:latin typeface="Segoe Sans Display" pitchFamily="2" charset="0"/>
                <a:ea typeface="+mn-ea"/>
                <a:cs typeface="+mn-cs"/>
              </a:rPr>
              <a:t> de control </a:t>
            </a:r>
            <a:r>
              <a:rPr lang="en-US" sz="882" b="1" i="0" kern="1200" dirty="0" err="1">
                <a:solidFill>
                  <a:schemeClr val="tx1"/>
                </a:solidFill>
                <a:effectLst/>
                <a:latin typeface="Segoe Sans Display" pitchFamily="2" charset="0"/>
                <a:ea typeface="+mn-ea"/>
                <a:cs typeface="+mn-cs"/>
              </a:rPr>
              <a:t>sobre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IA </a:t>
            </a:r>
            <a:r>
              <a:rPr lang="en-US" sz="882" b="1" i="0" kern="1200" dirty="0" err="1">
                <a:solidFill>
                  <a:schemeClr val="tx1"/>
                </a:solidFill>
                <a:effectLst/>
                <a:latin typeface="Segoe Sans Display" pitchFamily="2" charset="0"/>
                <a:ea typeface="+mn-ea"/>
                <a:cs typeface="+mn-cs"/>
              </a:rPr>
              <a:t>interactúa</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tus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tus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usuarios</a:t>
            </a:r>
            <a:r>
              <a:rPr lang="en-US" sz="882" b="0" i="0" kern="1200" dirty="0">
                <a:solidFill>
                  <a:schemeClr val="tx1"/>
                </a:solidFill>
                <a:effectLst/>
                <a:latin typeface="Segoe Sans Display" pitchFamily="2" charset="0"/>
                <a:ea typeface="+mn-ea"/>
                <a:cs typeface="+mn-cs"/>
              </a:rPr>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Ese enlace genial no es un recurso bonito, es el punto de entrada a la capa de gobierno. Detras tienes palancas claras: acceso al servicio, comportamiento de web grounding, integracion con Edge, comportamiento en movil y alineacion con confianza cero. No es mucha configuracion, es capacidad de segmentacion real: que usuarios ven que experiencia y bajo que condiciones. Eso convierte el chat con IA en algo serio.</a:t>
            </a:r>
          </a:p>
        </p:txBody>
      </p:sp>
      <p:sp>
        <p:nvSpPr>
          <p:cNvPr id="4" name="Slide Number Placeholder 3">
            <a:extLst>
              <a:ext uri="{FF2B5EF4-FFF2-40B4-BE49-F238E27FC236}">
                <a16:creationId xmlns:a16="http://schemas.microsoft.com/office/drawing/2014/main" id="{60E797B8-BA59-A9EC-C47D-850F4ED956A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E18963D-725B-467F-9103-A103F1BEB9D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620453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F02D1-BFD4-8169-900A-AD5574864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CF1DA1-A58C-8B24-B518-234D9D02EC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E645DD-EEB9-3BFF-B23A-FDD7A10FD03B}"/>
              </a:ext>
            </a:extLst>
          </p:cNvPr>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Anclar</a:t>
            </a:r>
            <a:r>
              <a:rPr lang="en-US" sz="882" b="0" i="0" kern="1200" dirty="0">
                <a:solidFill>
                  <a:schemeClr val="tx1"/>
                </a:solidFill>
                <a:effectLst/>
                <a:latin typeface="Segoe Sans Display" pitchFamily="2" charset="0"/>
                <a:ea typeface="+mn-ea"/>
                <a:cs typeface="+mn-cs"/>
              </a:rPr>
              <a:t> Copilot Chat no es “</a:t>
            </a:r>
            <a:r>
              <a:rPr lang="en-US" sz="882" b="0" i="0" kern="1200" dirty="0" err="1">
                <a:solidFill>
                  <a:schemeClr val="tx1"/>
                </a:solidFill>
                <a:effectLst/>
                <a:latin typeface="Segoe Sans Display" pitchFamily="2" charset="0"/>
                <a:ea typeface="+mn-ea"/>
                <a:cs typeface="+mn-cs"/>
              </a:rPr>
              <a:t>poner</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icono</a:t>
            </a:r>
            <a:r>
              <a:rPr lang="en-US" sz="882" b="0" i="0" kern="1200" dirty="0">
                <a:solidFill>
                  <a:schemeClr val="tx1"/>
                </a:solidFill>
                <a:effectLst/>
                <a:latin typeface="Segoe Sans Display" pitchFamily="2" charset="0"/>
                <a:ea typeface="+mn-ea"/>
                <a:cs typeface="+mn-cs"/>
              </a:rPr>
              <a:t> bonito”, es </a:t>
            </a:r>
            <a:r>
              <a:rPr lang="en-US" sz="882" b="1" i="0" kern="1200" dirty="0" err="1">
                <a:solidFill>
                  <a:schemeClr val="tx1"/>
                </a:solidFill>
                <a:effectLst/>
                <a:latin typeface="Segoe Sans Display" pitchFamily="2" charset="0"/>
                <a:ea typeface="+mn-ea"/>
                <a:cs typeface="+mn-cs"/>
              </a:rPr>
              <a:t>controlar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punto de entrada al </a:t>
            </a:r>
            <a:r>
              <a:rPr lang="en-US" sz="882" b="1" i="0" kern="1200" dirty="0" err="1">
                <a:solidFill>
                  <a:schemeClr val="tx1"/>
                </a:solidFill>
                <a:effectLst/>
                <a:latin typeface="Segoe Sans Display" pitchFamily="2" charset="0"/>
                <a:ea typeface="+mn-ea"/>
                <a:cs typeface="+mn-cs"/>
              </a:rPr>
              <a:t>servicio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entorno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Si no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presente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las superficies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trabajamos</a:t>
            </a:r>
            <a:r>
              <a:rPr lang="en-US" sz="882" b="0" i="0" kern="1200" dirty="0">
                <a:solidFill>
                  <a:schemeClr val="tx1"/>
                </a:solidFill>
                <a:effectLst/>
                <a:latin typeface="Segoe Sans Display" pitchFamily="2" charset="0"/>
                <a:ea typeface="+mn-ea"/>
                <a:cs typeface="+mn-cs"/>
              </a:rPr>
              <a:t> —apps de M365, Teams, </a:t>
            </a:r>
            <a:r>
              <a:rPr lang="en-US" sz="882" b="0" i="0" kern="1200" dirty="0" err="1">
                <a:solidFill>
                  <a:schemeClr val="tx1"/>
                </a:solidFill>
                <a:effectLst/>
                <a:latin typeface="Segoe Sans Display" pitchFamily="2" charset="0"/>
                <a:ea typeface="+mn-ea"/>
                <a:cs typeface="+mn-cs"/>
              </a:rPr>
              <a:t>navegador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flujo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tenant. Y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tenant, no hay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registro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actividad</a:t>
            </a:r>
            <a:r>
              <a:rPr lang="en-US" sz="882" b="0" i="0" kern="1200" dirty="0">
                <a:solidFill>
                  <a:schemeClr val="tx1"/>
                </a:solidFill>
                <a:effectLst/>
                <a:latin typeface="Segoe Sans Display" pitchFamily="2" charset="0"/>
                <a:ea typeface="+mn-ea"/>
                <a:cs typeface="+mn-cs"/>
              </a:rPr>
              <a:t> y no hay control.</a:t>
            </a:r>
          </a:p>
          <a:p>
            <a:pPr fontAlgn="t"/>
            <a:r>
              <a:rPr lang="en-US" sz="882" b="0" i="0" kern="1200" dirty="0">
                <a:solidFill>
                  <a:schemeClr val="tx1"/>
                </a:solidFill>
                <a:effectLst/>
                <a:latin typeface="Segoe Sans Display" pitchFamily="2" charset="0"/>
                <a:ea typeface="+mn-ea"/>
                <a:cs typeface="+mn-cs"/>
              </a:rPr>
              <a:t>A </a:t>
            </a:r>
            <a:r>
              <a:rPr lang="en-US" sz="882" b="0" i="0" kern="1200" dirty="0" err="1">
                <a:solidFill>
                  <a:schemeClr val="tx1"/>
                </a:solidFill>
                <a:effectLst/>
                <a:latin typeface="Segoe Sans Display" pitchFamily="2" charset="0"/>
                <a:ea typeface="+mn-ea"/>
                <a:cs typeface="+mn-cs"/>
              </a:rPr>
              <a:t>nivel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direccionamiento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forzando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interacción</a:t>
            </a:r>
            <a:r>
              <a:rPr lang="en-US" sz="882" b="0" i="0" kern="1200" dirty="0">
                <a:solidFill>
                  <a:schemeClr val="tx1"/>
                </a:solidFill>
                <a:effectLst/>
                <a:latin typeface="Segoe Sans Display" pitchFamily="2" charset="0"/>
                <a:ea typeface="+mn-ea"/>
                <a:cs typeface="+mn-cs"/>
              </a:rPr>
              <a:t> con IA </a:t>
            </a:r>
            <a:r>
              <a:rPr lang="en-US" sz="882" b="0" i="0" kern="1200" dirty="0" err="1">
                <a:solidFill>
                  <a:schemeClr val="tx1"/>
                </a:solidFill>
                <a:effectLst/>
                <a:latin typeface="Segoe Sans Display" pitchFamily="2" charset="0"/>
                <a:ea typeface="+mn-ea"/>
                <a:cs typeface="+mn-cs"/>
              </a:rPr>
              <a:t>pase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instancia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aplican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lo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segundos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ocurre</a:t>
            </a:r>
            <a:r>
              <a:rPr lang="en-US" sz="882" b="0" i="0" kern="1200" dirty="0">
                <a:solidFill>
                  <a:schemeClr val="tx1"/>
                </a:solidFill>
                <a:effectLst/>
                <a:latin typeface="Segoe Sans Display" pitchFamily="2" charset="0"/>
                <a:ea typeface="+mn-ea"/>
                <a:cs typeface="+mn-cs"/>
              </a:rPr>
              <a:t> fuera de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mecanismo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supervisión</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realidad</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trinchera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buscar</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correcta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 usar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a:t>
            </a:r>
            <a:r>
              <a:rPr lang="en-US" sz="882" b="0" i="0" kern="1200" dirty="0">
                <a:solidFill>
                  <a:schemeClr val="tx1"/>
                </a:solidFill>
                <a:effectLst/>
                <a:latin typeface="Segoe Sans Display" pitchFamily="2" charset="0"/>
                <a:ea typeface="+mn-ea"/>
                <a:cs typeface="+mn-cs"/>
              </a:rPr>
              <a:t> a mano.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colocamos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punto de entrada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sitio </a:t>
            </a:r>
            <a:r>
              <a:rPr lang="en-US" sz="882" b="0" i="0" kern="1200" dirty="0" err="1">
                <a:solidFill>
                  <a:schemeClr val="tx1"/>
                </a:solidFill>
                <a:effectLst/>
                <a:latin typeface="Segoe Sans Display" pitchFamily="2" charset="0"/>
                <a:ea typeface="+mn-ea"/>
                <a:cs typeface="+mn-cs"/>
              </a:rPr>
              <a:t>adecuado</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aceptamos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 IA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ocurrir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sin </a:t>
            </a:r>
            <a:r>
              <a:rPr lang="en-US" sz="882" b="1" i="0" kern="1200" dirty="0" err="1">
                <a:solidFill>
                  <a:schemeClr val="tx1"/>
                </a:solidFill>
                <a:effectLst/>
                <a:latin typeface="Segoe Sans Display" pitchFamily="2" charset="0"/>
                <a:ea typeface="+mn-ea"/>
                <a:cs typeface="+mn-cs"/>
              </a:rPr>
              <a:t>ninguna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visibilidad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gobernarlo</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Anclar Copilot Chat no es poner un icono bonito, es controlar el punto de entrada al servicio dentro del entorno corporativo. Si no esta donde se trabaja, el flujo de uso no pasa por el tenant, y sin tenant no hay identidad, ni registro de actividad, ni control. El usuario usa lo que tiene a mano: o colocamos nosotros el punto de entrada, o el acceso a IA ocurre igual pero sin ninguna visibilidad.</a:t>
            </a:r>
          </a:p>
        </p:txBody>
      </p:sp>
      <p:sp>
        <p:nvSpPr>
          <p:cNvPr id="4" name="Slide Number Placeholder 3">
            <a:extLst>
              <a:ext uri="{FF2B5EF4-FFF2-40B4-BE49-F238E27FC236}">
                <a16:creationId xmlns:a16="http://schemas.microsoft.com/office/drawing/2014/main" id="{CF70E93D-6824-9DDF-9F80-EC074A0B8BB3}"/>
              </a:ext>
            </a:extLst>
          </p:cNvPr>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1158614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A42BB-866C-2D14-5371-40DF78A3E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8C1DA-EFBA-7063-47A5-4DA0D599D7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862D7E-45CF-7B88-9775-B9B8D6CEF0EB}"/>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Esto se </a:t>
            </a:r>
            <a:r>
              <a:rPr lang="en-US" sz="882" b="0" i="0" kern="1200" dirty="0" err="1">
                <a:solidFill>
                  <a:schemeClr val="tx1"/>
                </a:solidFill>
                <a:effectLst/>
                <a:latin typeface="Segoe Sans Display" pitchFamily="2" charset="0"/>
                <a:ea typeface="+mn-ea"/>
                <a:cs typeface="+mn-cs"/>
              </a:rPr>
              <a:t>configura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centro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administración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error </a:t>
            </a:r>
            <a:r>
              <a:rPr lang="en-US" sz="882" b="0" i="0" kern="1200" dirty="0" err="1">
                <a:solidFill>
                  <a:schemeClr val="tx1"/>
                </a:solidFill>
                <a:effectLst/>
                <a:latin typeface="Segoe Sans Display" pitchFamily="2" charset="0"/>
                <a:ea typeface="+mn-ea"/>
                <a:cs typeface="+mn-cs"/>
              </a:rPr>
              <a:t>típico</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activamos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sea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Dios </a:t>
            </a:r>
            <a:r>
              <a:rPr lang="en-US" sz="882" b="0" i="0" kern="1200" dirty="0" err="1">
                <a:solidFill>
                  <a:schemeClr val="tx1"/>
                </a:solidFill>
                <a:effectLst/>
                <a:latin typeface="Segoe Sans Display" pitchFamily="2" charset="0"/>
                <a:ea typeface="+mn-ea"/>
                <a:cs typeface="+mn-cs"/>
              </a:rPr>
              <a:t>quiera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acabar</a:t>
            </a:r>
            <a:r>
              <a:rPr lang="en-US" sz="882" b="0" i="0" kern="1200" dirty="0">
                <a:solidFill>
                  <a:schemeClr val="tx1"/>
                </a:solidFill>
                <a:effectLst/>
                <a:latin typeface="Segoe Sans Display" pitchFamily="2" charset="0"/>
                <a:ea typeface="+mn-ea"/>
                <a:cs typeface="+mn-cs"/>
              </a:rPr>
              <a:t> mal.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despliegue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controlado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superficies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empezando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identidad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sesión</a:t>
            </a:r>
            <a:r>
              <a:rPr lang="en-US" sz="882" b="0" i="0" kern="1200" dirty="0">
                <a:solidFill>
                  <a:schemeClr val="tx1"/>
                </a:solidFill>
                <a:effectLst/>
                <a:latin typeface="Segoe Sans Display" pitchFamily="2" charset="0"/>
                <a:ea typeface="+mn-ea"/>
                <a:cs typeface="+mn-cs"/>
              </a:rPr>
              <a:t> y control —Teams, web— y </a:t>
            </a:r>
            <a:r>
              <a:rPr lang="en-US" sz="882" b="0" i="0" kern="1200" dirty="0" err="1">
                <a:solidFill>
                  <a:schemeClr val="tx1"/>
                </a:solidFill>
                <a:effectLst/>
                <a:latin typeface="Segoe Sans Display" pitchFamily="2" charset="0"/>
                <a:ea typeface="+mn-ea"/>
                <a:cs typeface="+mn-cs"/>
              </a:rPr>
              <a:t>ampliando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comporta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es simple: </a:t>
            </a:r>
            <a:r>
              <a:rPr lang="en-US" sz="882" b="1" i="0" kern="1200" dirty="0">
                <a:solidFill>
                  <a:schemeClr val="tx1"/>
                </a:solidFill>
                <a:effectLst/>
                <a:latin typeface="Segoe Sans Display" pitchFamily="2" charset="0"/>
                <a:ea typeface="+mn-ea"/>
                <a:cs typeface="+mn-cs"/>
              </a:rPr>
              <a:t>no </a:t>
            </a:r>
            <a:r>
              <a:rPr lang="en-US" sz="882" b="1" i="0" kern="1200" dirty="0" err="1">
                <a:solidFill>
                  <a:schemeClr val="tx1"/>
                </a:solidFill>
                <a:effectLst/>
                <a:latin typeface="Segoe Sans Display" pitchFamily="2" charset="0"/>
                <a:ea typeface="+mn-ea"/>
                <a:cs typeface="+mn-cs"/>
              </a:rPr>
              <a:t>exponemos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todas</a:t>
            </a:r>
            <a:r>
              <a:rPr lang="en-US" sz="882" b="1" i="0" kern="1200" dirty="0">
                <a:solidFill>
                  <a:schemeClr val="tx1"/>
                </a:solidFill>
                <a:effectLst/>
                <a:latin typeface="Segoe Sans Display" pitchFamily="2" charset="0"/>
                <a:ea typeface="+mn-ea"/>
                <a:cs typeface="+mn-cs"/>
              </a:rPr>
              <a:t> las </a:t>
            </a:r>
            <a:r>
              <a:rPr lang="en-US" sz="882" b="1" i="0" kern="1200" dirty="0" err="1">
                <a:solidFill>
                  <a:schemeClr val="tx1"/>
                </a:solidFill>
                <a:effectLst/>
                <a:latin typeface="Segoe Sans Display" pitchFamily="2" charset="0"/>
                <a:ea typeface="+mn-ea"/>
                <a:cs typeface="+mn-cs"/>
              </a:rPr>
              <a:t>capacidades</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servicio</a:t>
            </a:r>
            <a:r>
              <a:rPr lang="en-US" sz="882" b="1" i="0" kern="1200" dirty="0">
                <a:solidFill>
                  <a:schemeClr val="tx1"/>
                </a:solidFill>
                <a:effectLst/>
                <a:latin typeface="Segoe Sans Display" pitchFamily="2" charset="0"/>
                <a:ea typeface="+mn-ea"/>
                <a:cs typeface="+mn-cs"/>
              </a:rPr>
              <a:t> hasta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sabemos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impactan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uso</a:t>
            </a:r>
            <a:r>
              <a:rPr lang="en-US" sz="882" b="1" i="0" kern="1200" dirty="0">
                <a:solidFill>
                  <a:schemeClr val="tx1"/>
                </a:solidFill>
                <a:effectLst/>
                <a:latin typeface="Segoe Sans Display" pitchFamily="2" charset="0"/>
                <a:ea typeface="+mn-ea"/>
                <a:cs typeface="+mn-cs"/>
              </a:rPr>
              <a:t> real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encendemos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día uno,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desplegando</a:t>
            </a:r>
            <a:r>
              <a:rPr lang="en-US" sz="882" b="0" i="0" kern="1200" dirty="0">
                <a:solidFill>
                  <a:schemeClr val="tx1"/>
                </a:solidFill>
                <a:effectLst/>
                <a:latin typeface="Segoe Sans Display" pitchFamily="2" charset="0"/>
                <a:ea typeface="+mn-ea"/>
                <a:cs typeface="+mn-cs"/>
              </a:rPr>
              <a:t> IA…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lanzando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experimento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producción</a:t>
            </a:r>
            <a:r>
              <a:rPr lang="en-US" sz="882" b="0" i="0" kern="1200" dirty="0">
                <a:solidFill>
                  <a:schemeClr val="tx1"/>
                </a:solidFill>
                <a:effectLst/>
                <a:latin typeface="Segoe Sans Display" pitchFamily="2" charset="0"/>
                <a:ea typeface="+mn-ea"/>
                <a:cs typeface="+mn-cs"/>
              </a:rPr>
              <a:t> sin saber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usa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Esto se configura en el centro de administracion, en Copilot, Configuracion. El error tipico es lo encendemos todo y que sea lo que Dios quiera, y eso suele acabar mal. Mejor un despliegue controlado por superficies: empezar donde ya hay identidad, sesion y control, Teams y web, y ampliar cuando vemos como se comporta de verdad. Si lo encendemos todo el dia uno, no desplegamos IA, lanzamos un experimento en produccion.</a:t>
            </a:r>
          </a:p>
        </p:txBody>
      </p:sp>
      <p:sp>
        <p:nvSpPr>
          <p:cNvPr id="4" name="Slide Number Placeholder 3">
            <a:extLst>
              <a:ext uri="{FF2B5EF4-FFF2-40B4-BE49-F238E27FC236}">
                <a16:creationId xmlns:a16="http://schemas.microsoft.com/office/drawing/2014/main" id="{A71DCD94-E209-9F29-8CD8-FF68BA93C411}"/>
              </a:ext>
            </a:extLst>
          </p:cNvPr>
          <p:cNvSpPr>
            <a:spLocks noGrp="1"/>
          </p:cNvSpPr>
          <p:nvPr>
            <p:ph type="sldNum" sz="quarter" idx="10"/>
          </p:nvPr>
        </p:nvSpPr>
        <p:spPr/>
        <p:txBody>
          <a:bodyPr/>
          <a:lstStyle/>
          <a:p>
            <a:fld id="{78E2843E-4E3F-4539-8169-3BC120CDD5F2}" type="slidenum">
              <a:rPr lang="en-US" smtClean="0"/>
              <a:t>27</a:t>
            </a:fld>
            <a:endParaRPr lang="en-US"/>
          </a:p>
        </p:txBody>
      </p:sp>
    </p:spTree>
    <p:extLst>
      <p:ext uri="{BB962C8B-B14F-4D97-AF65-F5344CB8AC3E}">
        <p14:creationId xmlns:p14="http://schemas.microsoft.com/office/powerpoint/2010/main" val="675523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juega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casa 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le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asomarse</a:t>
            </a:r>
            <a:r>
              <a:rPr lang="en-US" sz="882" b="0" i="0" kern="1200" dirty="0">
                <a:solidFill>
                  <a:schemeClr val="tx1"/>
                </a:solidFill>
                <a:effectLst/>
                <a:latin typeface="Segoe Sans Display" pitchFamily="2" charset="0"/>
                <a:ea typeface="+mn-ea"/>
                <a:cs typeface="+mn-cs"/>
              </a:rPr>
              <a:t> a la </a:t>
            </a:r>
            <a:r>
              <a:rPr lang="en-US" sz="882" b="0" i="0" kern="1200" dirty="0" err="1">
                <a:solidFill>
                  <a:schemeClr val="tx1"/>
                </a:solidFill>
                <a:effectLst/>
                <a:latin typeface="Segoe Sans Display" pitchFamily="2" charset="0"/>
                <a:ea typeface="+mn-ea"/>
                <a:cs typeface="+mn-cs"/>
              </a:rPr>
              <a:t>calle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Si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la web </a:t>
            </a:r>
            <a:r>
              <a:rPr lang="en-US" sz="882" b="0" i="0" kern="1200" dirty="0" err="1">
                <a:solidFill>
                  <a:schemeClr val="tx1"/>
                </a:solidFill>
                <a:effectLst/>
                <a:latin typeface="Segoe Sans Display" pitchFamily="2" charset="0"/>
                <a:ea typeface="+mn-ea"/>
                <a:cs typeface="+mn-cs"/>
              </a:rPr>
              <a:t>desactivada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queda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M365: prompts, </a:t>
            </a:r>
            <a:r>
              <a:rPr lang="en-US" sz="882" b="0" i="0" kern="1200" dirty="0" err="1">
                <a:solidFill>
                  <a:schemeClr val="tx1"/>
                </a:solidFill>
                <a:effectLst/>
                <a:latin typeface="Segoe Sans Display" pitchFamily="2" charset="0"/>
                <a:ea typeface="+mn-ea"/>
                <a:cs typeface="+mn-cs"/>
              </a:rPr>
              <a:t>respuestas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archivos</a:t>
            </a:r>
            <a:r>
              <a:rPr lang="en-US" sz="882" b="0" i="0" kern="1200" dirty="0">
                <a:solidFill>
                  <a:schemeClr val="tx1"/>
                </a:solidFill>
                <a:effectLst/>
                <a:latin typeface="Segoe Sans Display" pitchFamily="2" charset="0"/>
                <a:ea typeface="+mn-ea"/>
                <a:cs typeface="+mn-cs"/>
              </a:rPr>
              <a:t>… bajo control, con sus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atado</a:t>
            </a:r>
            <a:r>
              <a:rPr lang="en-US" sz="882" b="0" i="0" kern="1200" dirty="0">
                <a:solidFill>
                  <a:schemeClr val="tx1"/>
                </a:solidFill>
                <a:effectLst/>
                <a:latin typeface="Segoe Sans Display" pitchFamily="2" charset="0"/>
                <a:ea typeface="+mn-ea"/>
                <a:cs typeface="+mn-cs"/>
              </a:rPr>
              <a:t>. En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activamos</a:t>
            </a:r>
            <a:r>
              <a:rPr lang="en-US" sz="882" b="0" i="0" kern="1200" dirty="0">
                <a:solidFill>
                  <a:schemeClr val="tx1"/>
                </a:solidFill>
                <a:effectLst/>
                <a:latin typeface="Segoe Sans Display" pitchFamily="2" charset="0"/>
                <a:ea typeface="+mn-ea"/>
                <a:cs typeface="+mn-cs"/>
              </a:rPr>
              <a:t> web,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permitir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diga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oye</a:t>
            </a:r>
            <a:r>
              <a:rPr lang="en-US" sz="882" b="0" i="0" kern="1200" dirty="0">
                <a:solidFill>
                  <a:schemeClr val="tx1"/>
                </a:solidFill>
                <a:effectLst/>
                <a:latin typeface="Segoe Sans Display" pitchFamily="2" charset="0"/>
                <a:ea typeface="+mn-ea"/>
                <a:cs typeface="+mn-cs"/>
              </a:rPr>
              <a:t>, dame un poco de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público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fuera”…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ojo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sale no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prompt </a:t>
            </a:r>
            <a:r>
              <a:rPr lang="en-US" sz="882" b="0" i="0" kern="1200" dirty="0" err="1">
                <a:solidFill>
                  <a:schemeClr val="tx1"/>
                </a:solidFill>
                <a:effectLst/>
                <a:latin typeface="Segoe Sans Display" pitchFamily="2" charset="0"/>
                <a:ea typeface="+mn-ea"/>
                <a:cs typeface="+mn-cs"/>
              </a:rPr>
              <a:t>entero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nuestros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versión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recortada</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bastante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seca</a:t>
            </a:r>
            <a:r>
              <a:rPr lang="en-US" sz="882" b="1" i="0" kern="1200" dirty="0">
                <a:solidFill>
                  <a:schemeClr val="tx1"/>
                </a:solidFill>
                <a:effectLst/>
                <a:latin typeface="Segoe Sans Display" pitchFamily="2" charset="0"/>
                <a:ea typeface="+mn-ea"/>
                <a:cs typeface="+mn-cs"/>
              </a:rPr>
              <a:t> de la consulta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identificadores</a:t>
            </a:r>
            <a:r>
              <a:rPr lang="en-US" sz="882" b="0" i="0" kern="1200" dirty="0">
                <a:solidFill>
                  <a:schemeClr val="tx1"/>
                </a:solidFill>
                <a:effectLst/>
                <a:latin typeface="Segoe Sans Display" pitchFamily="2" charset="0"/>
                <a:ea typeface="+mn-ea"/>
                <a:cs typeface="+mn-cs"/>
              </a:rPr>
              <a:t> y bajo las </a:t>
            </a:r>
            <a:r>
              <a:rPr lang="en-US" sz="882" b="0" i="0" kern="1200" dirty="0" err="1">
                <a:solidFill>
                  <a:schemeClr val="tx1"/>
                </a:solidFill>
                <a:effectLst/>
                <a:latin typeface="Segoe Sans Display" pitchFamily="2" charset="0"/>
                <a:ea typeface="+mn-ea"/>
                <a:cs typeface="+mn-cs"/>
              </a:rPr>
              <a:t>reglas</a:t>
            </a:r>
            <a:r>
              <a:rPr lang="en-US" sz="882" b="0" i="0" kern="1200" dirty="0">
                <a:solidFill>
                  <a:schemeClr val="tx1"/>
                </a:solidFill>
                <a:effectLst/>
                <a:latin typeface="Segoe Sans Display" pitchFamily="2" charset="0"/>
                <a:ea typeface="+mn-ea"/>
                <a:cs typeface="+mn-cs"/>
              </a:rPr>
              <a:t> de Bing.</a:t>
            </a:r>
          </a:p>
          <a:p>
            <a:pPr fontAlgn="t"/>
            <a:r>
              <a:rPr lang="en-US" sz="882" b="0" i="0" kern="1200" dirty="0">
                <a:solidFill>
                  <a:schemeClr val="tx1"/>
                </a:solidFill>
                <a:effectLst/>
                <a:latin typeface="Segoe Sans Display" pitchFamily="2" charset="0"/>
                <a:ea typeface="+mn-ea"/>
                <a:cs typeface="+mn-cs"/>
              </a:rPr>
              <a:t>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sacando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Excel de </a:t>
            </a:r>
            <a:r>
              <a:rPr lang="en-US" sz="882" b="0" i="0" kern="1200" dirty="0" err="1">
                <a:solidFill>
                  <a:schemeClr val="tx1"/>
                </a:solidFill>
                <a:effectLst/>
                <a:latin typeface="Segoe Sans Display" pitchFamily="2" charset="0"/>
                <a:ea typeface="+mn-ea"/>
                <a:cs typeface="+mn-cs"/>
              </a:rPr>
              <a:t>finanzas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ventana</a:t>
            </a:r>
            <a:r>
              <a:rPr lang="en-US" sz="882" b="0" i="0" kern="1200" dirty="0">
                <a:solidFill>
                  <a:schemeClr val="tx1"/>
                </a:solidFill>
                <a:effectLst/>
                <a:latin typeface="Segoe Sans Display" pitchFamily="2" charset="0"/>
                <a:ea typeface="+mn-ea"/>
                <a:cs typeface="+mn-cs"/>
              </a:rPr>
              <a:t>. Estamos </a:t>
            </a:r>
            <a:r>
              <a:rPr lang="en-US" sz="882" b="0" i="0" kern="1200" dirty="0" err="1">
                <a:solidFill>
                  <a:schemeClr val="tx1"/>
                </a:solidFill>
                <a:effectLst/>
                <a:latin typeface="Segoe Sans Display" pitchFamily="2" charset="0"/>
                <a:ea typeface="+mn-ea"/>
                <a:cs typeface="+mn-cs"/>
              </a:rPr>
              <a:t>sacando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búscame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internet”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descafeinado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Entonces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peligroso</a:t>
            </a:r>
            <a:r>
              <a:rPr lang="en-US" sz="882" b="0" i="0" kern="1200" dirty="0">
                <a:solidFill>
                  <a:schemeClr val="tx1"/>
                </a:solidFill>
                <a:effectLst/>
                <a:latin typeface="Segoe Sans Display" pitchFamily="2" charset="0"/>
                <a:ea typeface="+mn-ea"/>
                <a:cs typeface="+mn-cs"/>
              </a:rPr>
              <a:t>? Pues no… salvo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hagamos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clásico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hay uno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pega</a:t>
            </a:r>
            <a:r>
              <a:rPr lang="en-US" sz="882" b="0" i="0" kern="1200" dirty="0">
                <a:solidFill>
                  <a:schemeClr val="tx1"/>
                </a:solidFill>
                <a:effectLst/>
                <a:latin typeface="Segoe Sans Display" pitchFamily="2" charset="0"/>
                <a:ea typeface="+mn-ea"/>
                <a:cs typeface="+mn-cs"/>
              </a:rPr>
              <a:t> medio </a:t>
            </a:r>
            <a:r>
              <a:rPr lang="en-US" sz="882" b="0" i="0" kern="1200" dirty="0" err="1">
                <a:solidFill>
                  <a:schemeClr val="tx1"/>
                </a:solidFill>
                <a:effectLst/>
                <a:latin typeface="Segoe Sans Display" pitchFamily="2" charset="0"/>
                <a:ea typeface="+mn-ea"/>
                <a:cs typeface="+mn-cs"/>
              </a:rPr>
              <a:t>contrato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chat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ayuda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contextualizar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no es Copilot, es la confianza </a:t>
            </a:r>
            <a:r>
              <a:rPr lang="en-US" sz="882" b="0" i="0" kern="1200" dirty="0" err="1">
                <a:solidFill>
                  <a:schemeClr val="tx1"/>
                </a:solidFill>
                <a:effectLst/>
                <a:latin typeface="Segoe Sans Display" pitchFamily="2" charset="0"/>
                <a:ea typeface="+mn-ea"/>
                <a:cs typeface="+mn-cs"/>
              </a:rPr>
              <a:t>excesiva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teclado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gracia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control: lo </a:t>
            </a:r>
            <a:r>
              <a:rPr lang="en-US" sz="882" b="0" i="0" kern="1200" dirty="0" err="1">
                <a:solidFill>
                  <a:schemeClr val="tx1"/>
                </a:solidFill>
                <a:effectLst/>
                <a:latin typeface="Segoe Sans Display" pitchFamily="2" charset="0"/>
                <a:ea typeface="+mn-ea"/>
                <a:cs typeface="+mn-cs"/>
              </a:rPr>
              <a:t>dejamos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cerrado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abrimos</a:t>
            </a:r>
            <a:r>
              <a:rPr lang="en-US" sz="882" b="0" i="0" kern="1200" dirty="0">
                <a:solidFill>
                  <a:schemeClr val="tx1"/>
                </a:solidFill>
                <a:effectLst/>
                <a:latin typeface="Segoe Sans Display" pitchFamily="2" charset="0"/>
                <a:ea typeface="+mn-ea"/>
                <a:cs typeface="+mn-cs"/>
              </a:rPr>
              <a:t> o lo </a:t>
            </a:r>
            <a:r>
              <a:rPr lang="en-US" sz="882" b="0" i="0" kern="1200" dirty="0" err="1">
                <a:solidFill>
                  <a:schemeClr val="tx1"/>
                </a:solidFill>
                <a:effectLst/>
                <a:latin typeface="Segoe Sans Display" pitchFamily="2" charset="0"/>
                <a:ea typeface="+mn-ea"/>
                <a:cs typeface="+mn-cs"/>
              </a:rPr>
              <a:t>combinamos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según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caso</a:t>
            </a:r>
            <a:r>
              <a:rPr lang="en-US" sz="882" b="0" i="0" kern="1200" dirty="0">
                <a:solidFill>
                  <a:schemeClr val="tx1"/>
                </a:solidFill>
                <a:effectLst/>
                <a:latin typeface="Segoe Sans Display" pitchFamily="2" charset="0"/>
                <a:ea typeface="+mn-ea"/>
                <a:cs typeface="+mn-cs"/>
              </a:rPr>
              <a:t>. Y bien </a:t>
            </a:r>
            <a:r>
              <a:rPr lang="en-US" sz="882" b="0" i="0" kern="1200" dirty="0" err="1">
                <a:solidFill>
                  <a:schemeClr val="tx1"/>
                </a:solidFill>
                <a:effectLst/>
                <a:latin typeface="Segoe Sans Display" pitchFamily="2" charset="0"/>
                <a:ea typeface="+mn-ea"/>
                <a:cs typeface="+mn-cs"/>
              </a:rPr>
              <a:t>usado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es un </a:t>
            </a:r>
            <a:r>
              <a:rPr lang="en-US" sz="882" b="0" i="0" kern="1200" dirty="0" err="1">
                <a:solidFill>
                  <a:schemeClr val="tx1"/>
                </a:solidFill>
                <a:effectLst/>
                <a:latin typeface="Segoe Sans Display" pitchFamily="2" charset="0"/>
                <a:ea typeface="+mn-ea"/>
                <a:cs typeface="+mn-cs"/>
              </a:rPr>
              <a:t>riesgo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palanca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potente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tirar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externo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sin </a:t>
            </a:r>
            <a:r>
              <a:rPr lang="en-US" sz="882" b="1" i="0" kern="1200" dirty="0" err="1">
                <a:solidFill>
                  <a:schemeClr val="tx1"/>
                </a:solidFill>
                <a:effectLst/>
                <a:latin typeface="Segoe Sans Display" pitchFamily="2" charset="0"/>
                <a:ea typeface="+mn-ea"/>
                <a:cs typeface="+mn-cs"/>
              </a:rPr>
              <a:t>perder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control de lo </a:t>
            </a:r>
            <a:r>
              <a:rPr lang="en-US" sz="882" b="1" i="0" kern="1200" dirty="0" err="1">
                <a:solidFill>
                  <a:schemeClr val="tx1"/>
                </a:solidFill>
                <a:effectLst/>
                <a:latin typeface="Segoe Sans Display" pitchFamily="2" charset="0"/>
                <a:ea typeface="+mn-ea"/>
                <a:cs typeface="+mn-cs"/>
              </a:rPr>
              <a:t>realmente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importante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son </a:t>
            </a:r>
            <a:r>
              <a:rPr lang="en-US" sz="882" b="1" i="0" kern="1200" dirty="0" err="1">
                <a:solidFill>
                  <a:schemeClr val="tx1"/>
                </a:solidFill>
                <a:effectLst/>
                <a:latin typeface="Segoe Sans Display" pitchFamily="2" charset="0"/>
                <a:ea typeface="+mn-ea"/>
                <a:cs typeface="+mn-cs"/>
              </a:rPr>
              <a:t>nuestros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decidimos si Copilot juega en casa o le dejamos asomarse a la calle. Con la web desactivada, todo se queda dentro de M365: prompts, respuestas y archivos bajo control. Al activarla, lo que sale no es el prompt entero ni vuestros datos, es una version recortada de la consulta, sin identificadores y bajo las reglas de Bing. La directiva da tres opciones, asi que lo dejais cerrado, abierto o combinado segun el caso.</a:t>
            </a:r>
          </a:p>
          <a:p>
            <a:endParaRPr lang="en-DE"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1558650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navegador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sitio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buscas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superficie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acceso</a:t>
            </a:r>
            <a:r>
              <a:rPr lang="en-US" sz="882" b="1" i="0" kern="1200" dirty="0">
                <a:solidFill>
                  <a:schemeClr val="tx1"/>
                </a:solidFill>
                <a:effectLst/>
                <a:latin typeface="Segoe Sans Display" pitchFamily="2" charset="0"/>
                <a:ea typeface="+mn-ea"/>
                <a:cs typeface="+mn-cs"/>
              </a:rPr>
              <a:t> a la IA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Si Copilot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barra lateral de Edge,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definiendo</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opción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bonita</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si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puede</a:t>
            </a:r>
            <a:r>
              <a:rPr lang="en-US" sz="882" b="1" i="0" kern="1200" dirty="0">
                <a:solidFill>
                  <a:schemeClr val="tx1"/>
                </a:solidFill>
                <a:effectLst/>
                <a:latin typeface="Segoe Sans Display" pitchFamily="2" charset="0"/>
                <a:ea typeface="+mn-ea"/>
                <a:cs typeface="+mn-cs"/>
              </a:rPr>
              <a:t> leer y usar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de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abierto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páginas</a:t>
            </a:r>
            <a:r>
              <a:rPr lang="en-US" sz="882" b="0" i="0" kern="1200" dirty="0">
                <a:solidFill>
                  <a:schemeClr val="tx1"/>
                </a:solidFill>
                <a:effectLst/>
                <a:latin typeface="Segoe Sans Display" pitchFamily="2" charset="0"/>
                <a:ea typeface="+mn-ea"/>
                <a:cs typeface="+mn-cs"/>
              </a:rPr>
              <a:t>, PDFs,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pantalla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decidiendo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LLM </a:t>
            </a:r>
            <a:r>
              <a:rPr lang="en-US" sz="882" b="1" i="0" kern="1200" dirty="0" err="1">
                <a:solidFill>
                  <a:schemeClr val="tx1"/>
                </a:solidFill>
                <a:effectLst/>
                <a:latin typeface="Segoe Sans Display" pitchFamily="2" charset="0"/>
                <a:ea typeface="+mn-ea"/>
                <a:cs typeface="+mn-cs"/>
              </a:rPr>
              <a:t>puede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trabajar</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tiempo</a:t>
            </a:r>
            <a:r>
              <a:rPr lang="en-US" sz="882" b="1" i="0" kern="1200" dirty="0">
                <a:solidFill>
                  <a:schemeClr val="tx1"/>
                </a:solidFill>
                <a:effectLst/>
                <a:latin typeface="Segoe Sans Display" pitchFamily="2" charset="0"/>
                <a:ea typeface="+mn-ea"/>
                <a:cs typeface="+mn-cs"/>
              </a:rPr>
              <a:t> real </a:t>
            </a:r>
            <a:r>
              <a:rPr lang="en-US" sz="882" b="1" i="0" kern="1200" dirty="0" err="1">
                <a:solidFill>
                  <a:schemeClr val="tx1"/>
                </a:solidFill>
                <a:effectLst/>
                <a:latin typeface="Segoe Sans Display" pitchFamily="2" charset="0"/>
                <a:ea typeface="+mn-ea"/>
                <a:cs typeface="+mn-cs"/>
              </a:rPr>
              <a:t>mientras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navegamos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viene</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divertida</a:t>
            </a:r>
            <a:r>
              <a:rPr lang="en-US" sz="882" b="0" i="0" kern="1200" dirty="0">
                <a:solidFill>
                  <a:schemeClr val="tx1"/>
                </a:solidFill>
                <a:effectLst/>
                <a:latin typeface="Segoe Sans Display" pitchFamily="2" charset="0"/>
                <a:ea typeface="+mn-ea"/>
                <a:cs typeface="+mn-cs"/>
              </a:rPr>
              <a:t>: no es lo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resumir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página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pública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darle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 un PDF con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etiqueta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Confidencial</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esperar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vaya</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controlar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flujo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contexto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hacia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cuándo</a:t>
            </a:r>
            <a:r>
              <a:rPr lang="en-US" sz="882" b="0" i="0" kern="1200" dirty="0">
                <a:solidFill>
                  <a:schemeClr val="tx1"/>
                </a:solidFill>
                <a:effectLst/>
                <a:latin typeface="Segoe Sans Display" pitchFamily="2" charset="0"/>
                <a:ea typeface="+mn-ea"/>
                <a:cs typeface="+mn-cs"/>
              </a:rPr>
              <a:t> y bajo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condiciones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gobierna</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navegador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perfiles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no con la </a:t>
            </a:r>
            <a:r>
              <a:rPr lang="en-US" sz="882" b="0" i="0" kern="1200" dirty="0" err="1">
                <a:solidFill>
                  <a:schemeClr val="tx1"/>
                </a:solidFill>
                <a:effectLst/>
                <a:latin typeface="Segoe Sans Display" pitchFamily="2" charset="0"/>
                <a:ea typeface="+mn-ea"/>
                <a:cs typeface="+mn-cs"/>
              </a:rPr>
              <a:t>buena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voluntad</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gracia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podemos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afinar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escenarios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bloquear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limitar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según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tipo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activar</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Edge”, es </a:t>
            </a:r>
            <a:r>
              <a:rPr lang="en-US" sz="882" b="1" i="0" kern="1200" dirty="0" err="1">
                <a:solidFill>
                  <a:schemeClr val="tx1"/>
                </a:solidFill>
                <a:effectLst/>
                <a:latin typeface="Segoe Sans Display" pitchFamily="2" charset="0"/>
                <a:ea typeface="+mn-ea"/>
                <a:cs typeface="+mn-cs"/>
              </a:rPr>
              <a:t>decidir</a:t>
            </a:r>
            <a:r>
              <a:rPr lang="en-US" sz="882" b="1" i="0" kern="1200" dirty="0">
                <a:solidFill>
                  <a:schemeClr val="tx1"/>
                </a:solidFill>
                <a:effectLst/>
                <a:latin typeface="Segoe Sans Display" pitchFamily="2" charset="0"/>
                <a:ea typeface="+mn-ea"/>
                <a:cs typeface="+mn-cs"/>
              </a:rPr>
              <a:t> hasta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punto </a:t>
            </a:r>
            <a:r>
              <a:rPr lang="en-US" sz="882" b="1" i="0" kern="1200" dirty="0" err="1">
                <a:solidFill>
                  <a:schemeClr val="tx1"/>
                </a:solidFill>
                <a:effectLst/>
                <a:latin typeface="Segoe Sans Display" pitchFamily="2" charset="0"/>
                <a:ea typeface="+mn-ea"/>
                <a:cs typeface="+mn-cs"/>
              </a:rPr>
              <a:t>dejamos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meta la </a:t>
            </a:r>
            <a:r>
              <a:rPr lang="en-US" sz="882" b="1" i="0" kern="1200" dirty="0" err="1">
                <a:solidFill>
                  <a:schemeClr val="tx1"/>
                </a:solidFill>
                <a:effectLst/>
                <a:latin typeface="Segoe Sans Display" pitchFamily="2" charset="0"/>
                <a:ea typeface="+mn-ea"/>
                <a:cs typeface="+mn-cs"/>
              </a:rPr>
              <a:t>nariz</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viendo</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hecho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potentísimo</a:t>
            </a:r>
            <a:r>
              <a:rPr lang="en-US" sz="882" b="0" i="0" kern="1200" dirty="0">
                <a:solidFill>
                  <a:schemeClr val="tx1"/>
                </a:solidFill>
                <a:effectLst/>
                <a:latin typeface="Segoe Sans Display" pitchFamily="2" charset="0"/>
                <a:ea typeface="+mn-ea"/>
                <a:cs typeface="+mn-cs"/>
              </a:rPr>
              <a:t>. Mal </a:t>
            </a:r>
            <a:r>
              <a:rPr lang="en-US" sz="882" b="0" i="0" kern="1200" dirty="0" err="1">
                <a:solidFill>
                  <a:schemeClr val="tx1"/>
                </a:solidFill>
                <a:effectLst/>
                <a:latin typeface="Segoe Sans Display" pitchFamily="2" charset="0"/>
                <a:ea typeface="+mn-ea"/>
                <a:cs typeface="+mn-cs"/>
              </a:rPr>
              <a:t>hecho</a:t>
            </a:r>
            <a:r>
              <a:rPr lang="en-US" sz="882" b="0" i="0" kern="1200" dirty="0">
                <a:solidFill>
                  <a:schemeClr val="tx1"/>
                </a:solidFill>
                <a:effectLst/>
                <a:latin typeface="Segoe Sans Display" pitchFamily="2" charset="0"/>
                <a:ea typeface="+mn-ea"/>
                <a:cs typeface="+mn-cs"/>
              </a:rPr>
              <a:t>… bueno, </a:t>
            </a:r>
            <a:r>
              <a:rPr lang="en-US" sz="882" b="0" i="0" kern="1200" dirty="0" err="1">
                <a:solidFill>
                  <a:schemeClr val="tx1"/>
                </a:solidFill>
                <a:effectLst/>
                <a:latin typeface="Segoe Sans Display" pitchFamily="2" charset="0"/>
                <a:ea typeface="+mn-ea"/>
                <a:cs typeface="+mn-cs"/>
              </a:rPr>
              <a:t>digamos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navegador</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vuelve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interesante</a:t>
            </a:r>
            <a:r>
              <a:rPr lang="en-US" sz="882" b="0" i="0" kern="1200" dirty="0">
                <a:solidFill>
                  <a:schemeClr val="tx1"/>
                </a:solidFill>
                <a:effectLst/>
                <a:latin typeface="Segoe Sans Display" pitchFamily="2" charset="0"/>
                <a:ea typeface="+mn-ea"/>
                <a:cs typeface="+mn-cs"/>
              </a:rPr>
              <a:t> de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debería</a:t>
            </a:r>
            <a:r>
              <a:rPr lang="en-US" sz="882" b="0" i="0" kern="1200" dirty="0">
                <a:solidFill>
                  <a:schemeClr val="tx1"/>
                </a:solidFill>
                <a:effectLst/>
                <a:latin typeface="Segoe Sans Display" pitchFamily="2" charset="0"/>
                <a:ea typeface="+mn-ea"/>
                <a:cs typeface="+mn-cs"/>
              </a:rPr>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el navegador deja de ser el sitio donde buscas cosas y pasa a ser una superficie de acceso a la IA. Si Copilot vive en la barra lateral de Edge, decidimos si el modelo puede leer y usar el contexto de lo que tenemos abierto: paginas, PDFs, contenido en pantalla. No es lo mismo resumir una web publica que darle un PDF Confidencial. Se gobierna con perfiles, politicas y permisos de navegador, no con la buena voluntad del usuario.</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B20C7D-B0DB-4444-A81A-30B6738DF5C1}" type="slidenum">
              <a:rPr lang="en-US" smtClean="0"/>
              <a:t>29</a:t>
            </a:fld>
            <a:endParaRPr lang="en-US"/>
          </a:p>
        </p:txBody>
      </p:sp>
    </p:spTree>
    <p:extLst>
      <p:ext uri="{BB962C8B-B14F-4D97-AF65-F5344CB8AC3E}">
        <p14:creationId xmlns:p14="http://schemas.microsoft.com/office/powerpoint/2010/main" val="3455556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Antes de empezar, veamos un recordatorio rápido sobre el Centro de clientes. En este sitio, encontrarás próximas sesiones, novedades y contenido a petición. Si te pierdes una sesión en directo o quieres volver a ver el material de hoy, las grabaciones y las diapositivas estarán disponibles allí poco después del evento.</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Recordatorio rapido del Centro de clientes: aqui teneis proximas sesiones, novedades y contenido a demanda. Si os perdeis algo en directo, las grabaciones y las diapositivas quedan publicadas poco despues del evento, asi que nadie se queda fuera.</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dirty="0">
                <a:gradFill>
                  <a:gsLst>
                    <a:gs pos="0">
                      <a:prstClr val="black"/>
                    </a:gs>
                    <a:gs pos="100000">
                      <a:prstClr val="black"/>
                    </a:gs>
                  </a:gsLst>
                  <a:lin ang="5400000" scaled="0"/>
                </a:gradFill>
                <a:ea typeface="Segoe UI" pitchFamily="34" charset="0"/>
              </a:rPr>
              <a:t>© Microsoft </a:t>
            </a:r>
            <a:r>
              <a:rPr lang="es-es" sz="400" dirty="0" err="1">
                <a:gradFill>
                  <a:gsLst>
                    <a:gs pos="0">
                      <a:prstClr val="black"/>
                    </a:gs>
                    <a:gs pos="100000">
                      <a:prstClr val="black"/>
                    </a:gs>
                  </a:gsLst>
                  <a:lin ang="5400000" scaled="0"/>
                </a:gradFill>
                <a:ea typeface="Segoe UI" pitchFamily="34" charset="0"/>
              </a:rPr>
              <a:t>Corporation</a:t>
            </a:r>
            <a:r>
              <a:rPr lang="es-es" sz="400" dirty="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760260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046220"/>
          </a:xfrm>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metemos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quirófano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fino</a:t>
            </a:r>
            <a:r>
              <a:rPr lang="en-US" sz="882" b="0" i="0" kern="1200" dirty="0">
                <a:solidFill>
                  <a:schemeClr val="tx1"/>
                </a:solidFill>
                <a:effectLst/>
                <a:latin typeface="Segoe Sans Display" pitchFamily="2" charset="0"/>
                <a:ea typeface="+mn-ea"/>
                <a:cs typeface="+mn-cs"/>
              </a:rPr>
              <a:t> con Edge.</a:t>
            </a:r>
          </a:p>
          <a:p>
            <a:pPr fontAlgn="t"/>
            <a:r>
              <a:rPr lang="en-US" sz="882" b="0" i="0" kern="1200" dirty="0">
                <a:solidFill>
                  <a:schemeClr val="tx1"/>
                </a:solidFill>
                <a:effectLst/>
                <a:latin typeface="Segoe Sans Display" pitchFamily="2" charset="0"/>
                <a:ea typeface="+mn-ea"/>
                <a:cs typeface="+mn-cs"/>
              </a:rPr>
              <a:t>Copilot </a:t>
            </a:r>
            <a:r>
              <a:rPr lang="en-US" sz="882" b="0" i="0" kern="1200" dirty="0" err="1">
                <a:solidFill>
                  <a:schemeClr val="tx1"/>
                </a:solidFill>
                <a:effectLst/>
                <a:latin typeface="Segoe Sans Display" pitchFamily="2" charset="0"/>
                <a:ea typeface="+mn-ea"/>
                <a:cs typeface="+mn-cs"/>
              </a:rPr>
              <a:t>aparece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barra lateral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con la </a:t>
            </a:r>
            <a:r>
              <a:rPr lang="en-US" sz="882" b="0"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botón</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le </a:t>
            </a:r>
            <a:r>
              <a:rPr lang="en-US" sz="882" b="1" i="0" kern="1200" dirty="0" err="1">
                <a:solidFill>
                  <a:schemeClr val="tx1"/>
                </a:solidFill>
                <a:effectLst/>
                <a:latin typeface="Segoe Sans Display" pitchFamily="2" charset="0"/>
                <a:ea typeface="+mn-ea"/>
                <a:cs typeface="+mn-cs"/>
              </a:rPr>
              <a:t>dejamos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hacer</a:t>
            </a:r>
            <a:r>
              <a:rPr lang="en-US" sz="882" b="1" i="0" kern="1200" dirty="0">
                <a:solidFill>
                  <a:schemeClr val="tx1"/>
                </a:solidFill>
                <a:effectLst/>
                <a:latin typeface="Segoe Sans Display" pitchFamily="2" charset="0"/>
                <a:ea typeface="+mn-ea"/>
                <a:cs typeface="+mn-cs"/>
              </a:rPr>
              <a:t> a Copilot con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viendo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claro,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chat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empiece</a:t>
            </a:r>
            <a:r>
              <a:rPr lang="en-US" sz="882" b="0" i="0" kern="1200" dirty="0">
                <a:solidFill>
                  <a:schemeClr val="tx1"/>
                </a:solidFill>
                <a:effectLst/>
                <a:latin typeface="Segoe Sans Display" pitchFamily="2" charset="0"/>
                <a:ea typeface="+mn-ea"/>
                <a:cs typeface="+mn-cs"/>
              </a:rPr>
              <a:t> a leer </a:t>
            </a:r>
            <a:r>
              <a:rPr lang="en-US" sz="882" b="0" i="0" kern="1200" dirty="0" err="1">
                <a:solidFill>
                  <a:schemeClr val="tx1"/>
                </a:solidFill>
                <a:effectLst/>
                <a:latin typeface="Segoe Sans Display" pitchFamily="2" charset="0"/>
                <a:ea typeface="+mn-ea"/>
                <a:cs typeface="+mn-cs"/>
              </a:rPr>
              <a:t>páginas</a:t>
            </a:r>
            <a:r>
              <a:rPr lang="en-US" sz="882" b="0" i="0" kern="1200" dirty="0">
                <a:solidFill>
                  <a:schemeClr val="tx1"/>
                </a:solidFill>
                <a:effectLst/>
                <a:latin typeface="Segoe Sans Display" pitchFamily="2" charset="0"/>
                <a:ea typeface="+mn-ea"/>
                <a:cs typeface="+mn-cs"/>
              </a:rPr>
              <a:t>, PDFs o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navegación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fuera un </a:t>
            </a:r>
            <a:r>
              <a:rPr lang="en-US" sz="882" b="0" i="0" kern="1200" dirty="0" err="1">
                <a:solidFill>
                  <a:schemeClr val="tx1"/>
                </a:solidFill>
                <a:effectLst/>
                <a:latin typeface="Segoe Sans Display" pitchFamily="2" charset="0"/>
                <a:ea typeface="+mn-ea"/>
                <a:cs typeface="+mn-cs"/>
              </a:rPr>
              <a:t>becario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motivado</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decisiones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gordas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aunque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nombres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suenen</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contraseña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WiFi</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Primero: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queremos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Copilot </a:t>
            </a:r>
            <a:r>
              <a:rPr lang="en-US" sz="882" b="1" i="0" kern="1200" dirty="0" err="1">
                <a:solidFill>
                  <a:schemeClr val="tx1"/>
                </a:solidFill>
                <a:effectLst/>
                <a:latin typeface="Segoe Sans Display" pitchFamily="2" charset="0"/>
                <a:ea typeface="+mn-ea"/>
                <a:cs typeface="+mn-cs"/>
              </a:rPr>
              <a:t>pueda</a:t>
            </a:r>
            <a:r>
              <a:rPr lang="en-US" sz="882" b="1" i="0" kern="1200" dirty="0">
                <a:solidFill>
                  <a:schemeClr val="tx1"/>
                </a:solidFill>
                <a:effectLst/>
                <a:latin typeface="Segoe Sans Display" pitchFamily="2" charset="0"/>
                <a:ea typeface="+mn-ea"/>
                <a:cs typeface="+mn-cs"/>
              </a:rPr>
              <a:t> usar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contenido</a:t>
            </a:r>
            <a:r>
              <a:rPr lang="en-US" sz="882" b="1" i="0" kern="1200" dirty="0">
                <a:solidFill>
                  <a:schemeClr val="tx1"/>
                </a:solidFill>
                <a:effectLst/>
                <a:latin typeface="Segoe Sans Display" pitchFamily="2" charset="0"/>
                <a:ea typeface="+mn-ea"/>
                <a:cs typeface="+mn-cs"/>
              </a:rPr>
              <a:t> de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abierto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páginas</a:t>
            </a:r>
            <a:r>
              <a:rPr lang="en-US" sz="882" b="0" i="0" kern="1200" dirty="0">
                <a:solidFill>
                  <a:schemeClr val="tx1"/>
                </a:solidFill>
                <a:effectLst/>
                <a:latin typeface="Segoe Sans Display" pitchFamily="2" charset="0"/>
                <a:ea typeface="+mn-ea"/>
                <a:cs typeface="+mn-cs"/>
              </a:rPr>
              <a:t>, PDFs, etc.— 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preferimos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trabaje</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ciegas</a:t>
            </a:r>
            <a:r>
              <a:rPr lang="en-US" sz="882" b="0" i="0" kern="1200" dirty="0">
                <a:solidFill>
                  <a:schemeClr val="tx1"/>
                </a:solidFill>
                <a:effectLst/>
                <a:latin typeface="Segoe Sans Display" pitchFamily="2" charset="0"/>
                <a:ea typeface="+mn-ea"/>
                <a:cs typeface="+mn-cs"/>
              </a:rPr>
              <a:t>”. Esto es </a:t>
            </a:r>
            <a:r>
              <a:rPr lang="en-US" sz="882" b="0" i="0" kern="1200" dirty="0" err="1">
                <a:solidFill>
                  <a:schemeClr val="tx1"/>
                </a:solidFill>
                <a:effectLst/>
                <a:latin typeface="Segoe Sans Display" pitchFamily="2" charset="0"/>
                <a:ea typeface="+mn-ea"/>
                <a:cs typeface="+mn-cs"/>
              </a:rPr>
              <a:t>básicamente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ojos o no </a:t>
            </a:r>
            <a:r>
              <a:rPr lang="en-US" sz="882" b="0" i="0" kern="1200" dirty="0" err="1">
                <a:solidFill>
                  <a:schemeClr val="tx1"/>
                </a:solidFill>
                <a:effectLst/>
                <a:latin typeface="Segoe Sans Display" pitchFamily="2" charset="0"/>
                <a:ea typeface="+mn-ea"/>
                <a:cs typeface="+mn-cs"/>
              </a:rPr>
              <a:t>mientras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navegamos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Segundo: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directamente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queremos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exista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Edge o no.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apagas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quitando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cerrando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toda</a:t>
            </a:r>
            <a:r>
              <a:rPr lang="en-US" sz="882" b="0" i="0" kern="1200" dirty="0">
                <a:solidFill>
                  <a:schemeClr val="tx1"/>
                </a:solidFill>
                <a:effectLst/>
                <a:latin typeface="Segoe Sans Display" pitchFamily="2" charset="0"/>
                <a:ea typeface="+mn-ea"/>
                <a:cs typeface="+mn-cs"/>
              </a:rPr>
              <a:t> la barra lateral de golpe.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botón</a:t>
            </a:r>
            <a:r>
              <a:rPr lang="en-US" sz="882" b="0" i="0" kern="1200" dirty="0">
                <a:solidFill>
                  <a:schemeClr val="tx1"/>
                </a:solidFill>
                <a:effectLst/>
                <a:latin typeface="Segoe Sans Display" pitchFamily="2" charset="0"/>
                <a:ea typeface="+mn-ea"/>
                <a:cs typeface="+mn-cs"/>
              </a:rPr>
              <a:t> nuclear bonito.</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tercero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clásico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evitar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alguien</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loguee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 personal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perfil</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trabajo</a:t>
            </a:r>
            <a:r>
              <a:rPr lang="en-US" sz="882" b="0" i="0" kern="1200" dirty="0">
                <a:solidFill>
                  <a:schemeClr val="tx1"/>
                </a:solidFill>
                <a:effectLst/>
                <a:latin typeface="Segoe Sans Display" pitchFamily="2" charset="0"/>
                <a:ea typeface="+mn-ea"/>
                <a:cs typeface="+mn-cs"/>
              </a:rPr>
              <a:t> y se </a:t>
            </a:r>
            <a:r>
              <a:rPr lang="en-US" sz="882" b="0" i="0" kern="1200" dirty="0" err="1">
                <a:solidFill>
                  <a:schemeClr val="tx1"/>
                </a:solidFill>
                <a:effectLst/>
                <a:latin typeface="Segoe Sans Display" pitchFamily="2" charset="0"/>
                <a:ea typeface="+mn-ea"/>
                <a:cs typeface="+mn-cs"/>
              </a:rPr>
              <a:t>lleve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fuera.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de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gustaría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admitir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cortar</a:t>
            </a:r>
            <a:r>
              <a:rPr lang="en-US" sz="882" b="1" i="0" kern="1200" dirty="0">
                <a:solidFill>
                  <a:schemeClr val="tx1"/>
                </a:solidFill>
                <a:effectLst/>
                <a:latin typeface="Segoe Sans Display" pitchFamily="2" charset="0"/>
                <a:ea typeface="+mn-ea"/>
                <a:cs typeface="+mn-cs"/>
              </a:rPr>
              <a:t> ese </a:t>
            </a:r>
            <a:r>
              <a:rPr lang="en-US" sz="882" b="1" i="0" kern="1200" dirty="0" err="1">
                <a:solidFill>
                  <a:schemeClr val="tx1"/>
                </a:solidFill>
                <a:effectLst/>
                <a:latin typeface="Segoe Sans Display" pitchFamily="2" charset="0"/>
                <a:ea typeface="+mn-ea"/>
                <a:cs typeface="+mn-cs"/>
              </a:rPr>
              <a:t>cruce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raro</a:t>
            </a:r>
            <a:r>
              <a:rPr lang="en-US" sz="882" b="1" i="0" kern="1200" dirty="0">
                <a:solidFill>
                  <a:schemeClr val="tx1"/>
                </a:solidFill>
                <a:effectLst/>
                <a:latin typeface="Segoe Sans Display" pitchFamily="2" charset="0"/>
                <a:ea typeface="+mn-ea"/>
                <a:cs typeface="+mn-cs"/>
              </a:rPr>
              <a:t> entre lo personal y lo </a:t>
            </a:r>
            <a:r>
              <a:rPr lang="en-US" sz="882" b="1"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acaba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lío</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Luego </a:t>
            </a:r>
            <a:r>
              <a:rPr lang="en-US" sz="882" b="0" i="0" kern="1200" dirty="0" err="1">
                <a:solidFill>
                  <a:schemeClr val="tx1"/>
                </a:solidFill>
                <a:effectLst/>
                <a:latin typeface="Segoe Sans Display" pitchFamily="2" charset="0"/>
                <a:ea typeface="+mn-ea"/>
                <a:cs typeface="+mn-cs"/>
              </a:rPr>
              <a:t>están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detallitos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son de </a:t>
            </a:r>
            <a:r>
              <a:rPr lang="en-US" sz="882" b="0" i="0" kern="1200" dirty="0" err="1">
                <a:solidFill>
                  <a:schemeClr val="tx1"/>
                </a:solidFill>
                <a:effectLst/>
                <a:latin typeface="Segoe Sans Display" pitchFamily="2" charset="0"/>
                <a:ea typeface="+mn-ea"/>
                <a:cs typeface="+mn-cs"/>
              </a:rPr>
              <a:t>esos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encaja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reloj</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Según</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de Edge, </a:t>
            </a:r>
            <a:r>
              <a:rPr lang="en-US" sz="882" b="0" i="0" kern="1200" dirty="0" err="1">
                <a:solidFill>
                  <a:schemeClr val="tx1"/>
                </a:solidFill>
                <a:effectLst/>
                <a:latin typeface="Segoe Sans Display" pitchFamily="2" charset="0"/>
                <a:ea typeface="+mn-ea"/>
                <a:cs typeface="+mn-cs"/>
              </a:rPr>
              <a:t>algunas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empiezan</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aplicar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cambian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comportamientos</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incluso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muestra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botón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Traducción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sabemos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gestionando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1" i="0" kern="1200" dirty="0">
                <a:solidFill>
                  <a:schemeClr val="tx1"/>
                </a:solidFill>
                <a:effectLst/>
                <a:latin typeface="Segoe Sans Display" pitchFamily="2" charset="0"/>
                <a:ea typeface="+mn-ea"/>
                <a:cs typeface="+mn-cs"/>
              </a:rPr>
              <a:t> un control </a:t>
            </a:r>
            <a:r>
              <a:rPr lang="en-US" sz="882" b="1" i="0" kern="1200" dirty="0" err="1">
                <a:solidFill>
                  <a:schemeClr val="tx1"/>
                </a:solidFill>
                <a:effectLst/>
                <a:latin typeface="Segoe Sans Display" pitchFamily="2" charset="0"/>
                <a:ea typeface="+mn-ea"/>
                <a:cs typeface="+mn-cs"/>
              </a:rPr>
              <a:t>bastante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fino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sobre</a:t>
            </a:r>
            <a:r>
              <a:rPr lang="en-US" sz="882" b="1" i="0" kern="1200" dirty="0">
                <a:solidFill>
                  <a:schemeClr val="tx1"/>
                </a:solidFill>
                <a:effectLst/>
                <a:latin typeface="Segoe Sans Display" pitchFamily="2" charset="0"/>
                <a:ea typeface="+mn-ea"/>
                <a:cs typeface="+mn-cs"/>
              </a:rPr>
              <a:t>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pasa</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Es de </a:t>
            </a:r>
            <a:r>
              <a:rPr lang="en-US" sz="882" b="0" i="0" kern="1200" dirty="0" err="1">
                <a:solidFill>
                  <a:schemeClr val="tx1"/>
                </a:solidFill>
                <a:effectLst/>
                <a:latin typeface="Segoe Sans Display" pitchFamily="2" charset="0"/>
                <a:ea typeface="+mn-ea"/>
                <a:cs typeface="+mn-cs"/>
              </a:rPr>
              <a:t>esas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cuanto</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entiendes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raro</a:t>
            </a:r>
            <a:r>
              <a:rPr lang="en-US" sz="882" b="0" i="0" kern="1200" dirty="0">
                <a:solidFill>
                  <a:schemeClr val="tx1"/>
                </a:solidFill>
                <a:effectLst/>
                <a:latin typeface="Segoe Sans Display" pitchFamily="2" charset="0"/>
                <a:ea typeface="+mn-ea"/>
                <a:cs typeface="+mn-cs"/>
              </a:rPr>
              <a:t>” a “vale,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ocurriendo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err="1">
                <a:solidFill>
                  <a:schemeClr val="tx1"/>
                </a:solidFill>
                <a:effectLst/>
                <a:latin typeface="Segoe Sans Display" pitchFamily="2" charset="0"/>
                <a:ea typeface="+mn-ea"/>
                <a:cs typeface="+mn-cs"/>
              </a:rPr>
              <a:t>Resumen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rápido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nombres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raros</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navegador</a:t>
            </a:r>
            <a:r>
              <a:rPr lang="en-US" sz="882" b="0" i="0" kern="1200" dirty="0">
                <a:solidFill>
                  <a:schemeClr val="tx1"/>
                </a:solidFill>
                <a:effectLst/>
                <a:latin typeface="Segoe Sans Display" pitchFamily="2" charset="0"/>
                <a:ea typeface="+mn-ea"/>
                <a:cs typeface="+mn-cs"/>
              </a:rPr>
              <a:t> es </a:t>
            </a:r>
            <a:r>
              <a:rPr lang="en-US" sz="882" b="1" i="0" kern="1200" dirty="0">
                <a:solidFill>
                  <a:schemeClr val="tx1"/>
                </a:solidFill>
                <a:effectLst/>
                <a:latin typeface="Segoe Sans Display" pitchFamily="2" charset="0"/>
                <a:ea typeface="+mn-ea"/>
                <a:cs typeface="+mn-cs"/>
              </a:rPr>
              <a:t>un </a:t>
            </a:r>
            <a:r>
              <a:rPr lang="en-US" sz="882" b="1" i="0" kern="1200" dirty="0" err="1">
                <a:solidFill>
                  <a:schemeClr val="tx1"/>
                </a:solidFill>
                <a:effectLst/>
                <a:latin typeface="Segoe Sans Display" pitchFamily="2" charset="0"/>
                <a:ea typeface="+mn-ea"/>
                <a:cs typeface="+mn-cs"/>
              </a:rPr>
              <a:t>espectador</a:t>
            </a:r>
            <a:r>
              <a:rPr lang="en-US" sz="882" b="1" i="0" kern="1200" dirty="0">
                <a:solidFill>
                  <a:schemeClr val="tx1"/>
                </a:solidFill>
                <a:effectLst/>
                <a:latin typeface="Segoe Sans Display" pitchFamily="2" charset="0"/>
                <a:ea typeface="+mn-ea"/>
                <a:cs typeface="+mn-cs"/>
              </a:rPr>
              <a:t> o un lector </a:t>
            </a:r>
            <a:r>
              <a:rPr lang="en-US" sz="882" b="1" i="0" kern="1200" dirty="0" err="1">
                <a:solidFill>
                  <a:schemeClr val="tx1"/>
                </a:solidFill>
                <a:effectLst/>
                <a:latin typeface="Segoe Sans Display" pitchFamily="2" charset="0"/>
                <a:ea typeface="+mn-ea"/>
                <a:cs typeface="+mn-cs"/>
              </a:rPr>
              <a:t>activo</a:t>
            </a:r>
            <a:r>
              <a:rPr lang="en-US" sz="882" b="1" i="0" kern="1200" dirty="0">
                <a:solidFill>
                  <a:schemeClr val="tx1"/>
                </a:solidFill>
                <a:effectLst/>
                <a:latin typeface="Segoe Sans Display" pitchFamily="2" charset="0"/>
                <a:ea typeface="+mn-ea"/>
                <a:cs typeface="+mn-cs"/>
              </a:rPr>
              <a:t> de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tenemos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delante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aseguramos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ocurra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entorno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correcto</a:t>
            </a:r>
            <a:r>
              <a:rPr lang="en-US" sz="882" b="0" i="0" kern="1200" dirty="0">
                <a:solidFill>
                  <a:schemeClr val="tx1"/>
                </a:solidFill>
                <a:effectLst/>
                <a:latin typeface="Segoe Sans Display" pitchFamily="2" charset="0"/>
                <a:ea typeface="+mn-ea"/>
                <a:cs typeface="+mn-cs"/>
              </a:rPr>
              <a:t> y no </a:t>
            </a:r>
            <a:r>
              <a:rPr lang="en-US" sz="882" b="0" i="0" kern="1200" dirty="0" err="1">
                <a:solidFill>
                  <a:schemeClr val="tx1"/>
                </a:solidFill>
                <a:effectLst/>
                <a:latin typeface="Segoe Sans Display" pitchFamily="2" charset="0"/>
                <a:ea typeface="+mn-ea"/>
                <a:cs typeface="+mn-cs"/>
              </a:rPr>
              <a:t>mezclando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cuentas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contextos</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t" latinLnBrk="0" hangingPunct="1">
              <a:lnSpc>
                <a:spcPct val="90000"/>
              </a:lnSpc>
              <a:spcBef>
                <a:spcPts val="0"/>
              </a:spcBef>
              <a:spcAft>
                <a:spcPts val="333"/>
              </a:spcAft>
              <a:buClrTx/>
              <a:buSzTx/>
              <a:buFontTx/>
              <a:buNone/>
              <a:tabLst/>
              <a:defRPr/>
            </a:pPr>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Quirofano fino con Edge: tres decisiones gordas aunque los nombres suenen a contrasena de WiFi. Una, si Copilot puede usar el contenido abierto o trabaja a ciegas, es decir, si el modelo tiene ojos mientras navegas. Dos, si Copilot existe o no en Edge, que es el boton nuclear que cierra toda la barra lateral de golpe. Y tres, evitar que alguien se loguee con cuenta personal en el perfil de trabajo y se lleve el contexto fuera. Mas los detalles de version, que cuando los controlas, todo encaja como un reloj.</a:t>
            </a:r>
          </a:p>
          <a:p>
            <a:pPr fontAlgn="t"/>
            <a:endParaRPr lang="en-US" sz="882" b="0" i="0" kern="1200" dirty="0">
              <a:solidFill>
                <a:schemeClr val="tx1"/>
              </a:solidFill>
              <a:effectLst/>
              <a:latin typeface="Segoe Sans Display" pitchFamily="2"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8E2843E-4E3F-4539-8169-3BC120CDD5F2}"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56550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hay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incómoda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saludable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aunque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usuario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sigue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teniendo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capacidad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interacción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directa</a:t>
            </a:r>
            <a:r>
              <a:rPr lang="en-US" sz="882" b="1" i="0" kern="1200" dirty="0">
                <a:solidFill>
                  <a:schemeClr val="tx1"/>
                </a:solidFill>
                <a:effectLst/>
                <a:latin typeface="Segoe Sans Display" pitchFamily="2" charset="0"/>
                <a:ea typeface="+mn-ea"/>
                <a:cs typeface="+mn-cs"/>
              </a:rPr>
              <a:t> con la </a:t>
            </a:r>
            <a:r>
              <a:rPr lang="en-US" sz="882" b="1"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Edge.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hay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centrales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también hay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locales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interfaz</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no es un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diseño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deliberado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ajustar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visibilidad</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los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límites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nosotros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definimos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clave </a:t>
            </a:r>
            <a:r>
              <a:rPr lang="en-US" sz="882" b="0" i="0" kern="1200" dirty="0" err="1">
                <a:solidFill>
                  <a:schemeClr val="tx1"/>
                </a:solidFill>
                <a:effectLst/>
                <a:latin typeface="Segoe Sans Display" pitchFamily="2" charset="0"/>
                <a:ea typeface="+mn-ea"/>
                <a:cs typeface="+mn-cs"/>
              </a:rPr>
              <a:t>técnica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pueden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libre. Si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decimos “sin </a:t>
            </a:r>
            <a:r>
              <a:rPr lang="en-US" sz="882" b="0" i="0" kern="1200" dirty="0" err="1">
                <a:solidFill>
                  <a:schemeClr val="tx1"/>
                </a:solidFill>
                <a:effectLst/>
                <a:latin typeface="Segoe Sans Display" pitchFamily="2" charset="0"/>
                <a:ea typeface="+mn-ea"/>
                <a:cs typeface="+mn-cs"/>
              </a:rPr>
              <a:t>contexto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página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convertirse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“bueno, hoy </a:t>
            </a:r>
            <a:r>
              <a:rPr lang="en-US" sz="882" b="0" i="0" kern="1200" dirty="0" err="1">
                <a:solidFill>
                  <a:schemeClr val="tx1"/>
                </a:solidFill>
                <a:effectLst/>
                <a:latin typeface="Segoe Sans Display" pitchFamily="2" charset="0"/>
                <a:ea typeface="+mn-ea"/>
                <a:cs typeface="+mn-cs"/>
              </a:rPr>
              <a:t>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me </a:t>
            </a:r>
            <a:r>
              <a:rPr lang="en-US" sz="882" b="0" i="0" kern="1200" dirty="0" err="1">
                <a:solidFill>
                  <a:schemeClr val="tx1"/>
                </a:solidFill>
                <a:effectLst/>
                <a:latin typeface="Segoe Sans Display" pitchFamily="2" charset="0"/>
                <a:ea typeface="+mn-ea"/>
                <a:cs typeface="+mn-cs"/>
              </a:rPr>
              <a:t>apetece</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mandan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locales </a:t>
            </a:r>
            <a:r>
              <a:rPr lang="en-US" sz="882" b="1" i="0" kern="1200" dirty="0">
                <a:solidFill>
                  <a:schemeClr val="tx1"/>
                </a:solidFill>
                <a:effectLst/>
                <a:latin typeface="Segoe Sans Display" pitchFamily="2" charset="0"/>
                <a:ea typeface="+mn-ea"/>
                <a:cs typeface="+mn-cs"/>
              </a:rPr>
              <a:t>solo </a:t>
            </a:r>
            <a:r>
              <a:rPr lang="en-US" sz="882" b="1" i="0" kern="1200" dirty="0" err="1">
                <a:solidFill>
                  <a:schemeClr val="tx1"/>
                </a:solidFill>
                <a:effectLst/>
                <a:latin typeface="Segoe Sans Display" pitchFamily="2" charset="0"/>
                <a:ea typeface="+mn-ea"/>
                <a:cs typeface="+mn-cs"/>
              </a:rPr>
              <a:t>operan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ese </a:t>
            </a:r>
            <a:r>
              <a:rPr lang="en-US" sz="882" b="1" i="0" kern="1200" dirty="0" err="1">
                <a:solidFill>
                  <a:schemeClr val="tx1"/>
                </a:solidFill>
                <a:effectLst/>
                <a:latin typeface="Segoe Sans Display" pitchFamily="2" charset="0"/>
                <a:ea typeface="+mn-ea"/>
                <a:cs typeface="+mn-cs"/>
              </a:rPr>
              <a:t>perímetro</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forma: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volante…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nosotros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decidimos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coche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gira</a:t>
            </a:r>
            <a:r>
              <a:rPr lang="en-US" sz="882" b="0" i="0" kern="1200" dirty="0">
                <a:solidFill>
                  <a:schemeClr val="tx1"/>
                </a:solidFill>
                <a:effectLst/>
                <a:latin typeface="Segoe Sans Display" pitchFamily="2" charset="0"/>
                <a:ea typeface="+mn-ea"/>
                <a:cs typeface="+mn-cs"/>
              </a:rPr>
              <a:t> o no.</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divertida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darle</a:t>
            </a:r>
            <a:r>
              <a:rPr lang="en-US" sz="882" b="0" i="0" kern="1200" dirty="0">
                <a:solidFill>
                  <a:schemeClr val="tx1"/>
                </a:solidFill>
                <a:effectLst/>
                <a:latin typeface="Segoe Sans Display" pitchFamily="2" charset="0"/>
                <a:ea typeface="+mn-ea"/>
                <a:cs typeface="+mn-cs"/>
              </a:rPr>
              <a:t> al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interruptor</a:t>
            </a:r>
            <a:r>
              <a:rPr lang="en-US" sz="882" b="0" i="0" kern="1200" dirty="0">
                <a:solidFill>
                  <a:schemeClr val="tx1"/>
                </a:solidFill>
                <a:effectLst/>
                <a:latin typeface="Segoe Sans Display" pitchFamily="2" charset="0"/>
                <a:ea typeface="+mn-ea"/>
                <a:cs typeface="+mn-cs"/>
              </a:rPr>
              <a:t> bonito y </a:t>
            </a:r>
            <a:r>
              <a:rPr lang="en-US" sz="882" b="0" i="0" kern="1200" dirty="0" err="1">
                <a:solidFill>
                  <a:schemeClr val="tx1"/>
                </a:solidFill>
                <a:effectLst/>
                <a:latin typeface="Segoe Sans Display" pitchFamily="2" charset="0"/>
                <a:ea typeface="+mn-ea"/>
                <a:cs typeface="+mn-cs"/>
              </a:rPr>
              <a:t>decirle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tocarlo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tranquilo</a:t>
            </a:r>
            <a:r>
              <a:rPr lang="en-US" sz="882" b="0" i="0" kern="1200" dirty="0">
                <a:solidFill>
                  <a:schemeClr val="tx1"/>
                </a:solidFill>
                <a:effectLst/>
                <a:latin typeface="Segoe Sans Display" pitchFamily="2" charset="0"/>
                <a:ea typeface="+mn-ea"/>
                <a:cs typeface="+mn-cs"/>
              </a:rPr>
              <a:t>, no vas a romper nada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Si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configurado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ajustar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experiencia</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salirse</a:t>
            </a:r>
            <a:r>
              <a:rPr lang="en-US" sz="882" b="0" i="0" kern="1200" dirty="0">
                <a:solidFill>
                  <a:schemeClr val="tx1"/>
                </a:solidFill>
                <a:effectLst/>
                <a:latin typeface="Segoe Sans Display" pitchFamily="2" charset="0"/>
                <a:ea typeface="+mn-ea"/>
                <a:cs typeface="+mn-cs"/>
              </a:rPr>
              <a:t> de madre. Si no… bueno, </a:t>
            </a:r>
            <a:r>
              <a:rPr lang="en-US" sz="882" b="0" i="0" kern="1200" dirty="0" err="1">
                <a:solidFill>
                  <a:schemeClr val="tx1"/>
                </a:solidFill>
                <a:effectLst/>
                <a:latin typeface="Segoe Sans Display" pitchFamily="2" charset="0"/>
                <a:ea typeface="+mn-ea"/>
                <a:cs typeface="+mn-cs"/>
              </a:rPr>
              <a:t>todos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hemos</a:t>
            </a:r>
            <a:r>
              <a:rPr lang="en-US" sz="882" b="0" i="0" kern="1200" dirty="0">
                <a:solidFill>
                  <a:schemeClr val="tx1"/>
                </a:solidFill>
                <a:effectLst/>
                <a:latin typeface="Segoe Sans Display" pitchFamily="2" charset="0"/>
                <a:ea typeface="+mn-ea"/>
                <a:cs typeface="+mn-cs"/>
              </a:rPr>
              <a:t> visto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alguien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botón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curiosidad</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Verdad incomoda pero saludable: aunque definamos politicas, el usuario tiene controles locales en Edge, en Apariencia, Copilot y barra lateral. No es un problema, es un diseno deliberado: ajusta su experiencia dentro de los limites que marcamos nosotros. Si decimos sin contexto de pagina, eso no puede convertirse en hoy si porque me apetece. Tiene volante, pero nosotros decidimos si el coche gira o no.</a:t>
            </a:r>
          </a:p>
        </p:txBody>
      </p:sp>
      <p:sp>
        <p:nvSpPr>
          <p:cNvPr id="4" name="Slide Number Placeholder 3"/>
          <p:cNvSpPr>
            <a:spLocks noGrp="1"/>
          </p:cNvSpPr>
          <p:nvPr>
            <p:ph type="sldNum" sz="quarter" idx="5"/>
          </p:nvPr>
        </p:nvSpPr>
        <p:spPr/>
        <p:txBody>
          <a:bodyPr/>
          <a:lstStyle/>
          <a:p>
            <a:fld id="{78E2843E-4E3F-4539-8169-3BC120CDD5F2}" type="slidenum">
              <a:rPr lang="en-US" smtClean="0"/>
              <a:t>31</a:t>
            </a:fld>
            <a:endParaRPr lang="en-US"/>
          </a:p>
        </p:txBody>
      </p:sp>
    </p:spTree>
    <p:extLst>
      <p:ext uri="{BB962C8B-B14F-4D97-AF65-F5344CB8AC3E}">
        <p14:creationId xmlns:p14="http://schemas.microsoft.com/office/powerpoint/2010/main" val="667514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Gobernanza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línea</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Copilot no cambia </a:t>
            </a:r>
            <a:r>
              <a:rPr lang="en-US" sz="882" b="1" i="0" kern="1200" dirty="0" err="1">
                <a:solidFill>
                  <a:schemeClr val="tx1"/>
                </a:solidFill>
                <a:effectLst/>
                <a:latin typeface="Segoe Sans Display" pitchFamily="2" charset="0"/>
                <a:ea typeface="+mn-ea"/>
                <a:cs typeface="+mn-cs"/>
              </a:rPr>
              <a:t>tus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reglas</a:t>
            </a:r>
            <a:r>
              <a:rPr lang="en-US" sz="882" b="1" i="0" kern="1200" dirty="0">
                <a:solidFill>
                  <a:schemeClr val="tx1"/>
                </a:solidFill>
                <a:effectLst/>
                <a:latin typeface="Segoe Sans Display" pitchFamily="2" charset="0"/>
                <a:ea typeface="+mn-ea"/>
                <a:cs typeface="+mn-cs"/>
              </a:rPr>
              <a:t>… las </a:t>
            </a:r>
            <a:r>
              <a:rPr lang="en-US" sz="882" b="1" i="0" kern="1200" dirty="0" err="1">
                <a:solidFill>
                  <a:schemeClr val="tx1"/>
                </a:solidFill>
                <a:effectLst/>
                <a:latin typeface="Segoe Sans Display" pitchFamily="2" charset="0"/>
                <a:ea typeface="+mn-ea"/>
                <a:cs typeface="+mn-cs"/>
              </a:rPr>
              <a:t>ejecuta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rápido</a:t>
            </a:r>
            <a:r>
              <a:rPr lang="en-US" sz="882" b="1" i="0" kern="1200" dirty="0">
                <a:solidFill>
                  <a:schemeClr val="tx1"/>
                </a:solidFill>
                <a:effectLst/>
                <a:latin typeface="Segoe Sans Display" pitchFamily="2" charset="0"/>
                <a:ea typeface="+mn-ea"/>
                <a:cs typeface="+mn-cs"/>
              </a:rPr>
              <a:t> y con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alcance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Todo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etiquetas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sigue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aplicando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diferencia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ahora</a:t>
            </a:r>
            <a:r>
              <a:rPr lang="en-US" sz="882" b="0" i="0" kern="1200" dirty="0">
                <a:solidFill>
                  <a:schemeClr val="tx1"/>
                </a:solidFill>
                <a:effectLst/>
                <a:latin typeface="Segoe Sans Display" pitchFamily="2" charset="0"/>
                <a:ea typeface="+mn-ea"/>
                <a:cs typeface="+mn-cs"/>
              </a:rPr>
              <a:t> hay un LLM </a:t>
            </a:r>
            <a:r>
              <a:rPr lang="en-US" sz="882" b="0" i="0" kern="1200" dirty="0" err="1">
                <a:solidFill>
                  <a:schemeClr val="tx1"/>
                </a:solidFill>
                <a:effectLst/>
                <a:latin typeface="Segoe Sans Display" pitchFamily="2" charset="0"/>
                <a:ea typeface="+mn-ea"/>
                <a:cs typeface="+mn-cs"/>
              </a:rPr>
              <a:t>consumiéndolo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consecuencia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simple: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tus</a:t>
            </a:r>
            <a:r>
              <a:rPr lang="en-US" sz="882" b="0" i="0" kern="1200" dirty="0">
                <a:solidFill>
                  <a:schemeClr val="tx1"/>
                </a:solidFill>
                <a:effectLst/>
                <a:latin typeface="Segoe Sans Display" pitchFamily="2" charset="0"/>
                <a:ea typeface="+mn-ea"/>
                <a:cs typeface="+mn-cs"/>
              </a:rPr>
              <a:t> bases </a:t>
            </a:r>
            <a:r>
              <a:rPr lang="en-US" sz="882" b="0" i="0" kern="1200" dirty="0" err="1">
                <a:solidFill>
                  <a:schemeClr val="tx1"/>
                </a:solidFill>
                <a:effectLst/>
                <a:latin typeface="Segoe Sans Display" pitchFamily="2" charset="0"/>
                <a:ea typeface="+mn-ea"/>
                <a:cs typeface="+mn-cs"/>
              </a:rPr>
              <a:t>están</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escala</a:t>
            </a:r>
            <a:r>
              <a:rPr lang="en-US" sz="882" b="0" i="0" kern="1200" dirty="0">
                <a:solidFill>
                  <a:schemeClr val="tx1"/>
                </a:solidFill>
                <a:effectLst/>
                <a:latin typeface="Segoe Sans Display" pitchFamily="2" charset="0"/>
                <a:ea typeface="+mn-ea"/>
                <a:cs typeface="+mn-cs"/>
              </a:rPr>
              <a:t> bien. Si no… </a:t>
            </a:r>
            <a:r>
              <a:rPr lang="en-US" sz="882" b="0" i="0" kern="1200" dirty="0" err="1">
                <a:solidFill>
                  <a:schemeClr val="tx1"/>
                </a:solidFill>
                <a:effectLst/>
                <a:latin typeface="Segoe Sans Display" pitchFamily="2" charset="0"/>
                <a:ea typeface="+mn-ea"/>
                <a:cs typeface="+mn-cs"/>
              </a:rPr>
              <a:t>escala</a:t>
            </a:r>
            <a:r>
              <a:rPr lang="en-US" sz="882" b="0" i="0" kern="1200" dirty="0">
                <a:solidFill>
                  <a:schemeClr val="tx1"/>
                </a:solidFill>
                <a:effectLst/>
                <a:latin typeface="Segoe Sans Display" pitchFamily="2" charset="0"/>
                <a:ea typeface="+mn-ea"/>
                <a:cs typeface="+mn-cs"/>
              </a:rPr>
              <a:t> también,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dirección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contraria</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O </a:t>
            </a:r>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forma: no es solo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la IA “</a:t>
            </a:r>
            <a:r>
              <a:rPr lang="en-US" sz="882" b="0" i="0" kern="1200" dirty="0" err="1">
                <a:solidFill>
                  <a:schemeClr val="tx1"/>
                </a:solidFill>
                <a:effectLst/>
                <a:latin typeface="Segoe Sans Display" pitchFamily="2" charset="0"/>
                <a:ea typeface="+mn-ea"/>
                <a:cs typeface="+mn-cs"/>
              </a:rPr>
              <a:t>herede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los</a:t>
            </a:r>
            <a:r>
              <a:rPr lang="en-US" sz="882" b="1" i="0" kern="1200" dirty="0">
                <a:solidFill>
                  <a:schemeClr val="tx1"/>
                </a:solidFill>
                <a:effectLst/>
                <a:latin typeface="Segoe Sans Display" pitchFamily="2" charset="0"/>
                <a:ea typeface="+mn-ea"/>
                <a:cs typeface="+mn-cs"/>
              </a:rPr>
              <a:t> pone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evidencia</a:t>
            </a:r>
            <a:r>
              <a:rPr lang="en-US" sz="882" b="1" i="0" kern="1200" dirty="0">
                <a:solidFill>
                  <a:schemeClr val="tx1"/>
                </a:solidFill>
                <a:effectLst/>
                <a:latin typeface="Segoe Sans Display" pitchFamily="2" charset="0"/>
                <a:ea typeface="+mn-ea"/>
                <a:cs typeface="+mn-cs"/>
              </a:rPr>
              <a:t> sin </a:t>
            </a:r>
            <a:r>
              <a:rPr lang="en-US" sz="882" b="1" i="0" kern="1200" dirty="0" err="1">
                <a:solidFill>
                  <a:schemeClr val="tx1"/>
                </a:solidFill>
                <a:effectLst/>
                <a:latin typeface="Segoe Sans Display" pitchFamily="2" charset="0"/>
                <a:ea typeface="+mn-ea"/>
                <a:cs typeface="+mn-cs"/>
              </a:rPr>
              <a:t>anestesia</a:t>
            </a:r>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Gobernanza en una linea: Copilot no cambia tus reglas, las ejecuta mas rapido y con mas alcance. Permisos, accesos y etiquetas siguen aplicando igual, solo que ahora hay un LLM consumiendolo. Si tus bases estan bien, esto escala bien; si no, escala tambien pero en la direccion contraria. No es solo que la IA herede tus permisos, es que los pone en evidencia sin anestesia.</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3025384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A7B4E-70E6-7BEB-9F9B-497538ADD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237D0B-0954-1527-7FBE-D9544DD0BE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CEBEF3-5404-17FE-0430-577855128C07}"/>
              </a:ext>
            </a:extLst>
          </p:cNvPr>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Retención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magia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negra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chat de IA </a:t>
            </a:r>
            <a:r>
              <a:rPr lang="en-US" sz="882" b="0" i="0" kern="1200" dirty="0" err="1">
                <a:solidFill>
                  <a:schemeClr val="tx1"/>
                </a:solidFill>
                <a:effectLst/>
                <a:latin typeface="Segoe Sans Display" pitchFamily="2" charset="0"/>
                <a:ea typeface="+mn-ea"/>
                <a:cs typeface="+mn-cs"/>
              </a:rPr>
              <a:t>vive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éter</a:t>
            </a:r>
            <a:r>
              <a:rPr lang="en-US" sz="882" b="0" i="0" kern="1200" dirty="0">
                <a:solidFill>
                  <a:schemeClr val="tx1"/>
                </a:solidFill>
                <a:effectLst/>
                <a:latin typeface="Segoe Sans Display" pitchFamily="2" charset="0"/>
                <a:ea typeface="+mn-ea"/>
                <a:cs typeface="+mn-cs"/>
              </a:rPr>
              <a:t>”. Todo </a:t>
            </a:r>
            <a:r>
              <a:rPr lang="en-US" sz="882" b="0" i="0" kern="1200" dirty="0" err="1">
                <a:solidFill>
                  <a:schemeClr val="tx1"/>
                </a:solidFill>
                <a:effectLst/>
                <a:latin typeface="Segoe Sans Display" pitchFamily="2" charset="0"/>
                <a:ea typeface="+mn-ea"/>
                <a:cs typeface="+mn-cs"/>
              </a:rPr>
              <a:t>aterriza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sitios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concretos</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las </a:t>
            </a:r>
            <a:r>
              <a:rPr lang="en-US" sz="882" b="1" i="0" kern="1200" dirty="0" err="1">
                <a:solidFill>
                  <a:schemeClr val="tx1"/>
                </a:solidFill>
                <a:effectLst/>
                <a:latin typeface="Segoe Sans Display" pitchFamily="2" charset="0"/>
                <a:ea typeface="+mn-ea"/>
                <a:cs typeface="+mn-cs"/>
              </a:rPr>
              <a:t>conversaciones</a:t>
            </a:r>
            <a:r>
              <a:rPr lang="en-US" sz="882" b="1" i="0" kern="1200" dirty="0">
                <a:solidFill>
                  <a:schemeClr val="tx1"/>
                </a:solidFill>
                <a:effectLst/>
                <a:latin typeface="Segoe Sans Display" pitchFamily="2" charset="0"/>
                <a:ea typeface="+mn-ea"/>
                <a:cs typeface="+mn-cs"/>
              </a:rPr>
              <a:t> van al </a:t>
            </a:r>
            <a:r>
              <a:rPr lang="en-US" sz="882" b="1" i="0" kern="1200" dirty="0" err="1">
                <a:solidFill>
                  <a:schemeClr val="tx1"/>
                </a:solidFill>
                <a:effectLst/>
                <a:latin typeface="Segoe Sans Display" pitchFamily="2" charset="0"/>
                <a:ea typeface="+mn-ea"/>
                <a:cs typeface="+mn-cs"/>
              </a:rPr>
              <a:t>buzón</a:t>
            </a:r>
            <a:r>
              <a:rPr lang="en-US" sz="882" b="1" i="0" kern="1200" dirty="0">
                <a:solidFill>
                  <a:schemeClr val="tx1"/>
                </a:solidFill>
                <a:effectLst/>
                <a:latin typeface="Segoe Sans Display" pitchFamily="2" charset="0"/>
                <a:ea typeface="+mn-ea"/>
                <a:cs typeface="+mn-cs"/>
              </a:rPr>
              <a:t> de Exchange y </a:t>
            </a:r>
            <a:r>
              <a:rPr lang="en-US" sz="882" b="1" i="0" kern="1200" dirty="0" err="1">
                <a:solidFill>
                  <a:schemeClr val="tx1"/>
                </a:solidFill>
                <a:effectLst/>
                <a:latin typeface="Segoe Sans Display" pitchFamily="2" charset="0"/>
                <a:ea typeface="+mn-ea"/>
                <a:cs typeface="+mn-cs"/>
              </a:rPr>
              <a:t>los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archivos</a:t>
            </a:r>
            <a:r>
              <a:rPr lang="en-US" sz="882" b="1" i="0" kern="1200" dirty="0">
                <a:solidFill>
                  <a:schemeClr val="tx1"/>
                </a:solidFill>
                <a:effectLst/>
                <a:latin typeface="Segoe Sans Display" pitchFamily="2" charset="0"/>
                <a:ea typeface="+mn-ea"/>
                <a:cs typeface="+mn-cs"/>
              </a:rPr>
              <a:t> a OneDrive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indexación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aplicando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no hay </a:t>
            </a:r>
            <a:r>
              <a:rPr lang="en-US" sz="882" b="0" i="0" kern="1200" dirty="0" err="1">
                <a:solidFill>
                  <a:schemeClr val="tx1"/>
                </a:solidFill>
                <a:effectLst/>
                <a:latin typeface="Segoe Sans Display" pitchFamily="2" charset="0"/>
                <a:ea typeface="+mn-ea"/>
                <a:cs typeface="+mn-cs"/>
              </a:rPr>
              <a:t>almacenamiento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paralelo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zona gris: </a:t>
            </a:r>
            <a:r>
              <a:rPr lang="en-US" sz="882" b="1" i="0" kern="1200" dirty="0" err="1">
                <a:solidFill>
                  <a:schemeClr val="tx1"/>
                </a:solidFill>
                <a:effectLst/>
                <a:latin typeface="Segoe Sans Display" pitchFamily="2" charset="0"/>
                <a:ea typeface="+mn-ea"/>
                <a:cs typeface="+mn-cs"/>
              </a:rPr>
              <a:t>esto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entra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directamente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tu</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circuito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gobierno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 </a:t>
            </a:r>
            <a:r>
              <a:rPr lang="en-US" sz="882" b="0" i="0" kern="1200" dirty="0" err="1">
                <a:solidFill>
                  <a:schemeClr val="tx1"/>
                </a:solidFill>
                <a:effectLst/>
                <a:latin typeface="Segoe Sans Display" pitchFamily="2" charset="0"/>
                <a:ea typeface="+mn-ea"/>
                <a:cs typeface="+mn-cs"/>
              </a:rPr>
              <a:t>partir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manda</a:t>
            </a:r>
            <a:r>
              <a:rPr lang="en-US" sz="882" b="0" i="0" kern="1200" dirty="0">
                <a:solidFill>
                  <a:schemeClr val="tx1"/>
                </a:solidFill>
                <a:effectLst/>
                <a:latin typeface="Segoe Sans Display" pitchFamily="2" charset="0"/>
                <a:ea typeface="+mn-ea"/>
                <a:cs typeface="+mn-cs"/>
              </a:rPr>
              <a:t> no es Copilot, </a:t>
            </a:r>
            <a:r>
              <a:rPr lang="en-US" sz="882" b="0" i="0" kern="1200" dirty="0" err="1">
                <a:solidFill>
                  <a:schemeClr val="tx1"/>
                </a:solidFill>
                <a:effectLst/>
                <a:latin typeface="Segoe Sans Display" pitchFamily="2" charset="0"/>
                <a:ea typeface="+mn-ea"/>
                <a:cs typeface="+mn-cs"/>
              </a:rPr>
              <a:t>mandas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tú</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retención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purgado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automático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separación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escenarios</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tengas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Purview.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limpio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las </a:t>
            </a:r>
            <a:r>
              <a:rPr lang="en-US" sz="882" b="1" i="0" kern="1200" dirty="0" err="1">
                <a:solidFill>
                  <a:schemeClr val="tx1"/>
                </a:solidFill>
                <a:effectLst/>
                <a:latin typeface="Segoe Sans Display" pitchFamily="2" charset="0"/>
                <a:ea typeface="+mn-ea"/>
                <a:cs typeface="+mn-cs"/>
              </a:rPr>
              <a:t>interacciones</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LLM se </a:t>
            </a:r>
            <a:r>
              <a:rPr lang="en-US" sz="882" b="1" i="0" kern="1200" dirty="0" err="1">
                <a:solidFill>
                  <a:schemeClr val="tx1"/>
                </a:solidFill>
                <a:effectLst/>
                <a:latin typeface="Segoe Sans Display" pitchFamily="2" charset="0"/>
                <a:ea typeface="+mn-ea"/>
                <a:cs typeface="+mn-cs"/>
              </a:rPr>
              <a:t>convierten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elementos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gestionables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del </a:t>
            </a:r>
            <a:r>
              <a:rPr lang="en-US" sz="882" b="1" i="0" kern="1200" dirty="0" err="1">
                <a:solidFill>
                  <a:schemeClr val="tx1"/>
                </a:solidFill>
                <a:effectLst/>
                <a:latin typeface="Segoe Sans Display" pitchFamily="2" charset="0"/>
                <a:ea typeface="+mn-ea"/>
                <a:cs typeface="+mn-cs"/>
              </a:rPr>
              <a:t>mismo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sistema</a:t>
            </a:r>
            <a:r>
              <a:rPr lang="en-US" sz="882" b="1" i="0" kern="1200" dirty="0">
                <a:solidFill>
                  <a:schemeClr val="tx1"/>
                </a:solidFill>
                <a:effectLst/>
                <a:latin typeface="Segoe Sans Display" pitchFamily="2" charset="0"/>
                <a:ea typeface="+mn-ea"/>
                <a:cs typeface="+mn-cs"/>
              </a:rPr>
              <a:t> de compliance de </a:t>
            </a:r>
            <a:r>
              <a:rPr lang="en-US" sz="882" b="1" i="0" kern="1200" dirty="0" err="1">
                <a:solidFill>
                  <a:schemeClr val="tx1"/>
                </a:solidFill>
                <a:effectLst/>
                <a:latin typeface="Segoe Sans Display" pitchFamily="2" charset="0"/>
                <a:ea typeface="+mn-ea"/>
                <a:cs typeface="+mn-cs"/>
              </a:rPr>
              <a:t>siempre</a:t>
            </a:r>
            <a:r>
              <a:rPr lang="en-US" sz="882" b="0" i="0" kern="1200" dirty="0">
                <a:solidFill>
                  <a:schemeClr val="tx1"/>
                </a:solidFill>
                <a:effectLst/>
                <a:latin typeface="Segoe Sans Display" pitchFamily="2" charset="0"/>
                <a:ea typeface="+mn-ea"/>
                <a:cs typeface="+mn-cs"/>
              </a:rPr>
              <a:t>. Nada especial, nada </a:t>
            </a:r>
            <a:r>
              <a:rPr lang="en-US" sz="882" b="0" i="0" kern="1200" dirty="0" err="1">
                <a:solidFill>
                  <a:schemeClr val="tx1"/>
                </a:solidFill>
                <a:effectLst/>
                <a:latin typeface="Segoe Sans Display" pitchFamily="2" charset="0"/>
                <a:ea typeface="+mn-ea"/>
                <a:cs typeface="+mn-cs"/>
              </a:rPr>
              <a:t>oculto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conclusión</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épica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hay “chat </a:t>
            </a:r>
            <a:r>
              <a:rPr lang="en-US" sz="882" b="0" i="0" kern="1200" dirty="0" err="1">
                <a:solidFill>
                  <a:schemeClr val="tx1"/>
                </a:solidFill>
                <a:effectLst/>
                <a:latin typeface="Segoe Sans Display" pitchFamily="2" charset="0"/>
                <a:ea typeface="+mn-ea"/>
                <a:cs typeface="+mn-cs"/>
              </a:rPr>
              <a:t>efímero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desaparece</a:t>
            </a:r>
            <a:r>
              <a:rPr lang="en-US" sz="882" b="0" i="0" kern="1200" dirty="0">
                <a:solidFill>
                  <a:schemeClr val="tx1"/>
                </a:solidFill>
                <a:effectLst/>
                <a:latin typeface="Segoe Sans Display" pitchFamily="2" charset="0"/>
                <a:ea typeface="+mn-ea"/>
                <a:cs typeface="+mn-cs"/>
              </a:rPr>
              <a:t>”. Todo </a:t>
            </a:r>
            <a:r>
              <a:rPr lang="en-US" sz="882" b="0" i="0" kern="1200" dirty="0" err="1">
                <a:solidFill>
                  <a:schemeClr val="tx1"/>
                </a:solidFill>
                <a:effectLst/>
                <a:latin typeface="Segoe Sans Display" pitchFamily="2" charset="0"/>
                <a:ea typeface="+mn-ea"/>
                <a:cs typeface="+mn-cs"/>
              </a:rPr>
              <a:t>queda</a:t>
            </a:r>
            <a:r>
              <a:rPr lang="en-US" sz="882" b="0" i="0" kern="1200" dirty="0">
                <a:solidFill>
                  <a:schemeClr val="tx1"/>
                </a:solidFill>
                <a:effectLst/>
                <a:latin typeface="Segoe Sans Display" pitchFamily="2" charset="0"/>
                <a:ea typeface="+mn-ea"/>
                <a:cs typeface="+mn-cs"/>
              </a:rPr>
              <a:t>. Todo se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auditar</a:t>
            </a:r>
            <a:r>
              <a:rPr lang="en-US" sz="882" b="0" i="0" kern="1200" dirty="0">
                <a:solidFill>
                  <a:schemeClr val="tx1"/>
                </a:solidFill>
                <a:effectLst/>
                <a:latin typeface="Segoe Sans Display" pitchFamily="2" charset="0"/>
                <a:ea typeface="+mn-ea"/>
                <a:cs typeface="+mn-cs"/>
              </a:rPr>
              <a:t>. Todo se </a:t>
            </a:r>
            <a:r>
              <a:rPr lang="en-US" sz="882" b="0" i="0" kern="1200" dirty="0" err="1">
                <a:solidFill>
                  <a:schemeClr val="tx1"/>
                </a:solidFill>
                <a:effectLst/>
                <a:latin typeface="Segoe Sans Display" pitchFamily="2" charset="0"/>
                <a:ea typeface="+mn-ea"/>
                <a:cs typeface="+mn-cs"/>
              </a:rPr>
              <a:t>puede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sacar</a:t>
            </a:r>
            <a:r>
              <a:rPr lang="en-US" sz="882" b="0" i="0" kern="1200" dirty="0">
                <a:solidFill>
                  <a:schemeClr val="tx1"/>
                </a:solidFill>
                <a:effectLst/>
                <a:latin typeface="Segoe Sans Display" pitchFamily="2" charset="0"/>
                <a:ea typeface="+mn-ea"/>
                <a:cs typeface="+mn-cs"/>
              </a:rPr>
              <a:t> con eDiscovery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Así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perder</a:t>
            </a:r>
            <a:r>
              <a:rPr lang="en-US" sz="882" b="0" i="0" kern="1200" dirty="0">
                <a:solidFill>
                  <a:schemeClr val="tx1"/>
                </a:solidFill>
                <a:effectLst/>
                <a:latin typeface="Segoe Sans Display" pitchFamily="2" charset="0"/>
                <a:ea typeface="+mn-ea"/>
                <a:cs typeface="+mn-cs"/>
              </a:rPr>
              <a:t> control…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haciendo</a:t>
            </a:r>
            <a:r>
              <a:rPr lang="en-US" sz="882" b="0" i="0" kern="1200" dirty="0">
                <a:solidFill>
                  <a:schemeClr val="tx1"/>
                </a:solidFill>
                <a:effectLst/>
                <a:latin typeface="Segoe Sans Display" pitchFamily="2" charset="0"/>
                <a:ea typeface="+mn-ea"/>
                <a:cs typeface="+mn-cs"/>
              </a:rPr>
              <a:t> es </a:t>
            </a:r>
            <a:r>
              <a:rPr lang="en-US" sz="882" b="1" i="0" kern="1200" dirty="0">
                <a:solidFill>
                  <a:schemeClr val="tx1"/>
                </a:solidFill>
                <a:effectLst/>
                <a:latin typeface="Segoe Sans Display" pitchFamily="2" charset="0"/>
                <a:ea typeface="+mn-ea"/>
                <a:cs typeface="+mn-cs"/>
              </a:rPr>
              <a:t>meter la IA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mismo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régimen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disciplinario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resto de </a:t>
            </a:r>
            <a:r>
              <a:rPr lang="en-US" sz="882" b="1"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estar</a:t>
            </a:r>
            <a:r>
              <a:rPr lang="en-US" sz="882" b="0" i="0" kern="1200" dirty="0">
                <a:solidFill>
                  <a:schemeClr val="tx1"/>
                </a:solidFill>
                <a:effectLst/>
                <a:latin typeface="Segoe Sans Display" pitchFamily="2" charset="0"/>
                <a:ea typeface="+mn-ea"/>
                <a:cs typeface="+mn-cs"/>
              </a:rPr>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Retencion sin magia negra ni chat que vive en el eter. Las conversaciones van al buzon de Exchange y los archivos a la carpeta de OneDrive, justo donde ya hay indexacion, auditoria y politicas aplicando. A partir de ahi mandas tu con tus politicas de retencion y purgado en Purview. No hay chat efimero: todo queda, todo se audita y todo se saca con eDiscovery si hace falta. Es meter la IA en el mismo regimen disciplinario que el resto de datos.</a:t>
            </a:r>
          </a:p>
        </p:txBody>
      </p:sp>
      <p:sp>
        <p:nvSpPr>
          <p:cNvPr id="4" name="Slide Number Placeholder 3">
            <a:extLst>
              <a:ext uri="{FF2B5EF4-FFF2-40B4-BE49-F238E27FC236}">
                <a16:creationId xmlns:a16="http://schemas.microsoft.com/office/drawing/2014/main" id="{78A54861-C085-A163-FC04-5168F916CCD4}"/>
              </a:ext>
            </a:extLst>
          </p:cNvPr>
          <p:cNvSpPr>
            <a:spLocks noGrp="1"/>
          </p:cNvSpPr>
          <p:nvPr>
            <p:ph type="sldNum" sz="quarter" idx="5"/>
          </p:nvPr>
        </p:nvSpPr>
        <p:spPr/>
        <p:txBody>
          <a:bodyPr/>
          <a:lstStyle/>
          <a:p>
            <a:fld id="{EE18963D-725B-467F-9103-A103F1BEB9D2}" type="slidenum">
              <a:rPr lang="en-US" smtClean="0"/>
              <a:t>33</a:t>
            </a:fld>
            <a:endParaRPr lang="en-US"/>
          </a:p>
        </p:txBody>
      </p:sp>
    </p:spTree>
    <p:extLst>
      <p:ext uri="{BB962C8B-B14F-4D97-AF65-F5344CB8AC3E}">
        <p14:creationId xmlns:p14="http://schemas.microsoft.com/office/powerpoint/2010/main" val="36119135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0C6CE-A16C-3934-00DA-277507BE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7ABE7-B2DD-AD6E-E4CC-19FE27A12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EB860A-4F48-72F5-B252-B21ADF876B1A}"/>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Las </a:t>
            </a:r>
            <a:r>
              <a:rPr lang="en-US" sz="882" b="0" i="0" kern="1200" dirty="0" err="1">
                <a:solidFill>
                  <a:schemeClr val="tx1"/>
                </a:solidFill>
                <a:effectLst/>
                <a:latin typeface="Segoe Sans Display" pitchFamily="2" charset="0"/>
                <a:ea typeface="+mn-ea"/>
                <a:cs typeface="+mn-cs"/>
              </a:rPr>
              <a:t>etiquetas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confidencialidad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no son un </a:t>
            </a:r>
            <a:r>
              <a:rPr lang="en-US" sz="882" b="0" i="0" kern="1200" dirty="0" err="1">
                <a:solidFill>
                  <a:schemeClr val="tx1"/>
                </a:solidFill>
                <a:effectLst/>
                <a:latin typeface="Segoe Sans Display" pitchFamily="2" charset="0"/>
                <a:ea typeface="+mn-ea"/>
                <a:cs typeface="+mn-cs"/>
              </a:rPr>
              <a:t>adorno</a:t>
            </a:r>
            <a:r>
              <a:rPr lang="en-US" sz="882" b="0" i="0" kern="1200" dirty="0">
                <a:solidFill>
                  <a:schemeClr val="tx1"/>
                </a:solidFill>
                <a:effectLst/>
                <a:latin typeface="Segoe Sans Display" pitchFamily="2" charset="0"/>
                <a:ea typeface="+mn-ea"/>
                <a:cs typeface="+mn-cs"/>
              </a:rPr>
              <a:t> de PowerPoint, son </a:t>
            </a:r>
            <a:r>
              <a:rPr lang="en-US" sz="882" b="1" i="0" kern="1200" dirty="0">
                <a:solidFill>
                  <a:schemeClr val="tx1"/>
                </a:solidFill>
                <a:effectLst/>
                <a:latin typeface="Segoe Sans Display" pitchFamily="2" charset="0"/>
                <a:ea typeface="+mn-ea"/>
                <a:cs typeface="+mn-cs"/>
              </a:rPr>
              <a:t>control de </a:t>
            </a:r>
            <a:r>
              <a:rPr lang="en-US" sz="882" b="1" i="0" kern="1200" dirty="0" err="1">
                <a:solidFill>
                  <a:schemeClr val="tx1"/>
                </a:solidFill>
                <a:effectLst/>
                <a:latin typeface="Segoe Sans Display" pitchFamily="2" charset="0"/>
                <a:ea typeface="+mn-ea"/>
                <a:cs typeface="+mn-cs"/>
              </a:rPr>
              <a:t>acceso</a:t>
            </a:r>
            <a:r>
              <a:rPr lang="en-US" sz="882" b="1" i="0" kern="1200" dirty="0">
                <a:solidFill>
                  <a:schemeClr val="tx1"/>
                </a:solidFill>
                <a:effectLst/>
                <a:latin typeface="Segoe Sans Display" pitchFamily="2" charset="0"/>
                <a:ea typeface="+mn-ea"/>
                <a:cs typeface="+mn-cs"/>
              </a:rPr>
              <a:t> real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tiempo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ejecución</a:t>
            </a:r>
            <a:r>
              <a:rPr lang="en-US" sz="882" b="0" i="0" kern="1200" dirty="0">
                <a:solidFill>
                  <a:schemeClr val="tx1"/>
                </a:solidFill>
                <a:effectLst/>
                <a:latin typeface="Segoe Sans Display" pitchFamily="2" charset="0"/>
                <a:ea typeface="+mn-ea"/>
                <a:cs typeface="+mn-cs"/>
              </a:rPr>
              <a:t>. Copilot no “</a:t>
            </a:r>
            <a:r>
              <a:rPr lang="en-US" sz="882" b="0" i="0" kern="1200" dirty="0" err="1">
                <a:solidFill>
                  <a:schemeClr val="tx1"/>
                </a:solidFill>
                <a:effectLst/>
                <a:latin typeface="Segoe Sans Display" pitchFamily="2" charset="0"/>
                <a:ea typeface="+mn-ea"/>
                <a:cs typeface="+mn-cs"/>
              </a:rPr>
              <a:t>ve</a:t>
            </a:r>
            <a:r>
              <a:rPr lang="en-US" sz="882" b="0" i="0" kern="1200" dirty="0">
                <a:solidFill>
                  <a:schemeClr val="tx1"/>
                </a:solidFill>
                <a:effectLst/>
                <a:latin typeface="Segoe Sans Display" pitchFamily="2" charset="0"/>
                <a:ea typeface="+mn-ea"/>
                <a:cs typeface="+mn-cs"/>
              </a:rPr>
              <a:t>” nada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arte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magia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recuperar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gobierna</a:t>
            </a:r>
            <a:r>
              <a:rPr lang="en-US" sz="882" b="0" i="0" kern="1200" dirty="0">
                <a:solidFill>
                  <a:schemeClr val="tx1"/>
                </a:solidFill>
                <a:effectLst/>
                <a:latin typeface="Segoe Sans Display" pitchFamily="2" charset="0"/>
                <a:ea typeface="+mn-ea"/>
                <a:cs typeface="+mn-cs"/>
              </a:rPr>
              <a:t> M365. Si un </a:t>
            </a:r>
            <a:r>
              <a:rPr lang="en-US" sz="882" b="0" i="0" kern="1200" dirty="0" err="1">
                <a:solidFill>
                  <a:schemeClr val="tx1"/>
                </a:solidFill>
                <a:effectLst/>
                <a:latin typeface="Segoe Sans Display" pitchFamily="2" charset="0"/>
                <a:ea typeface="+mn-ea"/>
                <a:cs typeface="+mn-cs"/>
              </a:rPr>
              <a:t>documento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cifrado</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restricciones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valida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derechos del </a:t>
            </a:r>
            <a:r>
              <a:rPr lang="en-US" sz="882" b="0" i="0" kern="1200" dirty="0" err="1">
                <a:solidFill>
                  <a:schemeClr val="tx1"/>
                </a:solidFill>
                <a:effectLst/>
                <a:latin typeface="Segoe Sans Display" pitchFamily="2" charset="0"/>
                <a:ea typeface="+mn-ea"/>
                <a:cs typeface="+mn-cs"/>
              </a:rPr>
              <a:t>usuario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momento</a:t>
            </a:r>
            <a:r>
              <a:rPr lang="en-US" sz="882" b="0" i="0" kern="1200" dirty="0">
                <a:solidFill>
                  <a:schemeClr val="tx1"/>
                </a:solidFill>
                <a:effectLst/>
                <a:latin typeface="Segoe Sans Display" pitchFamily="2" charset="0"/>
                <a:ea typeface="+mn-ea"/>
                <a:cs typeface="+mn-cs"/>
              </a:rPr>
              <a:t>. Si no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lectura</a:t>
            </a:r>
            <a:r>
              <a:rPr lang="en-US" sz="882" b="0" i="0" kern="1200" dirty="0">
                <a:solidFill>
                  <a:schemeClr val="tx1"/>
                </a:solidFill>
                <a:effectLst/>
                <a:latin typeface="Segoe Sans Display" pitchFamily="2" charset="0"/>
                <a:ea typeface="+mn-ea"/>
                <a:cs typeface="+mn-cs"/>
              </a:rPr>
              <a:t> o de </a:t>
            </a:r>
            <a:r>
              <a:rPr lang="en-US" sz="882" b="0" i="0" kern="1200" dirty="0" err="1">
                <a:solidFill>
                  <a:schemeClr val="tx1"/>
                </a:solidFill>
                <a:effectLst/>
                <a:latin typeface="Segoe Sans Display" pitchFamily="2" charset="0"/>
                <a:ea typeface="+mn-ea"/>
                <a:cs typeface="+mn-cs"/>
              </a:rPr>
              <a:t>extracción</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hay </a:t>
            </a:r>
            <a:r>
              <a:rPr lang="en-US" sz="882" b="1" i="0" kern="1200" dirty="0" err="1">
                <a:solidFill>
                  <a:schemeClr val="tx1"/>
                </a:solidFill>
                <a:effectLst/>
                <a:latin typeface="Segoe Sans Display" pitchFamily="2" charset="0"/>
                <a:ea typeface="+mn-ea"/>
                <a:cs typeface="+mn-cs"/>
              </a:rPr>
              <a:t>dato</a:t>
            </a:r>
            <a:r>
              <a:rPr lang="en-US" sz="882" b="1" i="0" kern="1200" dirty="0">
                <a:solidFill>
                  <a:schemeClr val="tx1"/>
                </a:solidFill>
                <a:effectLst/>
                <a:latin typeface="Segoe Sans Display" pitchFamily="2" charset="0"/>
                <a:ea typeface="+mn-ea"/>
                <a:cs typeface="+mn-cs"/>
              </a:rPr>
              <a:t>, punto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donde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aterrizarlo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cariño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engaños</a:t>
            </a:r>
            <a:r>
              <a:rPr lang="en-US" sz="882" b="0" i="0" kern="1200" dirty="0">
                <a:solidFill>
                  <a:schemeClr val="tx1"/>
                </a:solidFill>
                <a:effectLst/>
                <a:latin typeface="Segoe Sans Display" pitchFamily="2" charset="0"/>
                <a:ea typeface="+mn-ea"/>
                <a:cs typeface="+mn-cs"/>
              </a:rPr>
              <a:t>: Copilot no se </a:t>
            </a:r>
            <a:r>
              <a:rPr lang="en-US" sz="882" b="0" i="0" kern="1200" dirty="0" err="1">
                <a:solidFill>
                  <a:schemeClr val="tx1"/>
                </a:solidFill>
                <a:effectLst/>
                <a:latin typeface="Segoe Sans Display" pitchFamily="2" charset="0"/>
                <a:ea typeface="+mn-ea"/>
                <a:cs typeface="+mn-cs"/>
              </a:rPr>
              <a:t>salta</a:t>
            </a:r>
            <a:r>
              <a:rPr lang="en-US" sz="882" b="0" i="0" kern="1200" dirty="0">
                <a:solidFill>
                  <a:schemeClr val="tx1"/>
                </a:solidFill>
                <a:effectLst/>
                <a:latin typeface="Segoe Sans Display" pitchFamily="2" charset="0"/>
                <a:ea typeface="+mn-ea"/>
                <a:cs typeface="+mn-cs"/>
              </a:rPr>
              <a:t> nada,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tampoco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salva</a:t>
            </a:r>
            <a:r>
              <a:rPr lang="en-US" sz="882" b="0" i="0" kern="1200" dirty="0">
                <a:solidFill>
                  <a:schemeClr val="tx1"/>
                </a:solidFill>
                <a:effectLst/>
                <a:latin typeface="Segoe Sans Display" pitchFamily="2" charset="0"/>
                <a:ea typeface="+mn-ea"/>
                <a:cs typeface="+mn-cs"/>
              </a:rPr>
              <a:t>. Si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documentos</a:t>
            </a:r>
            <a:r>
              <a:rPr lang="en-US" sz="882" b="0" i="0" kern="1200" dirty="0">
                <a:solidFill>
                  <a:schemeClr val="tx1"/>
                </a:solidFill>
                <a:effectLst/>
                <a:latin typeface="Segoe Sans Display" pitchFamily="2" charset="0"/>
                <a:ea typeface="+mn-ea"/>
                <a:cs typeface="+mn-cs"/>
              </a:rPr>
              <a:t> mal </a:t>
            </a:r>
            <a:r>
              <a:rPr lang="en-US" sz="882" b="0" i="0" kern="1200" dirty="0" err="1">
                <a:solidFill>
                  <a:schemeClr val="tx1"/>
                </a:solidFill>
                <a:effectLst/>
                <a:latin typeface="Segoe Sans Display" pitchFamily="2" charset="0"/>
                <a:ea typeface="+mn-ea"/>
                <a:cs typeface="+mn-cs"/>
              </a:rPr>
              <a:t>etiquetados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abiertos</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accesible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Copilot lo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aprovechar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funcionando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tus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sistemas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funcionan</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inventa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accesos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tampoco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corrige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estaban</a:t>
            </a:r>
            <a:r>
              <a:rPr lang="en-US" sz="882" b="0" i="0" kern="1200" dirty="0">
                <a:solidFill>
                  <a:schemeClr val="tx1"/>
                </a:solidFill>
                <a:effectLst/>
                <a:latin typeface="Segoe Sans Display" pitchFamily="2" charset="0"/>
                <a:ea typeface="+mn-ea"/>
                <a:cs typeface="+mn-cs"/>
              </a:rPr>
              <a:t> mal.</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Las etiquetas de confidencialidad no son un adorno de PowerPoint, son control de acceso real en tiempo de ejecucion. Copilot no ve nada por arte de magia: cuando intenta recuperar informacion, pasa por el mismo sistema de permisos que ya gobierna M365, y si un documento esta cifrado valida los derechos del usuario; sin permiso de extraccion, no hay dato. Ojo: Copilot no se salta nada, pero tampoco te salva si tienes permisos abiertos o documentos mal etiquetados.</a:t>
            </a:r>
          </a:p>
          <a:p>
            <a:pPr algn="l"/>
            <a:endParaRPr lang="en-US" b="0" i="0" dirty="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7029436-9F3C-4BBE-83E1-CF4CBA3FF201}"/>
              </a:ext>
            </a:extLst>
          </p:cNvPr>
          <p:cNvSpPr>
            <a:spLocks noGrp="1"/>
          </p:cNvSpPr>
          <p:nvPr>
            <p:ph type="sldNum" sz="quarter" idx="5"/>
          </p:nvPr>
        </p:nvSpPr>
        <p:spPr/>
        <p:txBody>
          <a:bodyPr/>
          <a:lstStyle/>
          <a:p>
            <a:fld id="{EE18963D-725B-467F-9103-A103F1BEB9D2}" type="slidenum">
              <a:rPr lang="en-US" smtClean="0"/>
              <a:t>34</a:t>
            </a:fld>
            <a:endParaRPr lang="en-US"/>
          </a:p>
        </p:txBody>
      </p:sp>
    </p:spTree>
    <p:extLst>
      <p:ext uri="{BB962C8B-B14F-4D97-AF65-F5344CB8AC3E}">
        <p14:creationId xmlns:p14="http://schemas.microsoft.com/office/powerpoint/2010/main" val="3887651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96B02-52D7-51D6-9AD4-17C2AD96B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1A111D-48C5-B1FD-82FC-A97DE6D52A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9B11C-7A5F-A412-5EBE-49BFDD4A5A40}"/>
              </a:ext>
            </a:extLst>
          </p:cNvPr>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limpio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cada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vez</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alguien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interactúa</a:t>
            </a:r>
            <a:r>
              <a:rPr lang="en-US" sz="882" b="0" i="0" kern="1200" dirty="0">
                <a:solidFill>
                  <a:schemeClr val="tx1"/>
                </a:solidFill>
                <a:effectLst/>
                <a:latin typeface="Segoe Sans Display" pitchFamily="2" charset="0"/>
                <a:ea typeface="+mn-ea"/>
                <a:cs typeface="+mn-cs"/>
              </a:rPr>
              <a:t> con Copilot, se </a:t>
            </a:r>
            <a:r>
              <a:rPr lang="en-US" sz="882" b="0" i="0" kern="1200" dirty="0" err="1">
                <a:solidFill>
                  <a:schemeClr val="tx1"/>
                </a:solidFill>
                <a:effectLst/>
                <a:latin typeface="Segoe Sans Display" pitchFamily="2" charset="0"/>
                <a:ea typeface="+mn-ea"/>
                <a:cs typeface="+mn-cs"/>
              </a:rPr>
              <a:t>registra</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evento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auditoría</a:t>
            </a:r>
            <a:r>
              <a:rPr lang="en-US" sz="882" b="0" i="0" kern="1200" dirty="0">
                <a:solidFill>
                  <a:schemeClr val="tx1"/>
                </a:solidFill>
                <a:effectLst/>
                <a:latin typeface="Segoe Sans Display" pitchFamily="2" charset="0"/>
                <a:ea typeface="+mn-ea"/>
                <a:cs typeface="+mn-cs"/>
              </a:rPr>
              <a:t> de M365,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ocurre</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correo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documentos</a:t>
            </a:r>
            <a:r>
              <a:rPr lang="en-US" sz="882" b="0" i="0" kern="1200" dirty="0">
                <a:solidFill>
                  <a:schemeClr val="tx1"/>
                </a:solidFill>
                <a:effectLst/>
                <a:latin typeface="Segoe Sans Display" pitchFamily="2" charset="0"/>
                <a:ea typeface="+mn-ea"/>
                <a:cs typeface="+mn-cs"/>
              </a:rPr>
              <a:t> o Teams. Eso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da </a:t>
            </a:r>
            <a:r>
              <a:rPr lang="en-US" sz="882" b="1" i="0" kern="1200" dirty="0" err="1">
                <a:solidFill>
                  <a:schemeClr val="tx1"/>
                </a:solidFill>
                <a:effectLst/>
                <a:latin typeface="Segoe Sans Display" pitchFamily="2" charset="0"/>
                <a:ea typeface="+mn-ea"/>
                <a:cs typeface="+mn-cs"/>
              </a:rPr>
              <a:t>trazabilidad</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utiliza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cuándo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desde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marco</a:t>
            </a:r>
            <a:r>
              <a:rPr lang="en-US" sz="882" b="0" i="0" kern="1200" dirty="0">
                <a:solidFill>
                  <a:schemeClr val="tx1"/>
                </a:solidFill>
                <a:effectLst/>
                <a:latin typeface="Segoe Sans Display" pitchFamily="2" charset="0"/>
                <a:ea typeface="+mn-ea"/>
                <a:cs typeface="+mn-cs"/>
              </a:rPr>
              <a:t> normal de </a:t>
            </a:r>
            <a:r>
              <a:rPr lang="en-US" sz="882" b="0" i="0" kern="1200" dirty="0" err="1">
                <a:solidFill>
                  <a:schemeClr val="tx1"/>
                </a:solidFill>
                <a:effectLst/>
                <a:latin typeface="Segoe Sans Display" pitchFamily="2" charset="0"/>
                <a:ea typeface="+mn-ea"/>
                <a:cs typeface="+mn-cs"/>
              </a:rPr>
              <a:t>supervisión</a:t>
            </a:r>
            <a:r>
              <a:rPr lang="en-US" sz="882" b="0" i="0" kern="1200" dirty="0">
                <a:solidFill>
                  <a:schemeClr val="tx1"/>
                </a:solidFill>
                <a:effectLst/>
                <a:latin typeface="Segoe Sans Display" pitchFamily="2" charset="0"/>
                <a:ea typeface="+mn-ea"/>
                <a:cs typeface="+mn-cs"/>
              </a:rPr>
              <a:t> del tenant.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confundir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conceptos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convierte</a:t>
            </a:r>
            <a:r>
              <a:rPr lang="en-US" sz="882" b="0" i="0" kern="1200" dirty="0">
                <a:solidFill>
                  <a:schemeClr val="tx1"/>
                </a:solidFill>
                <a:effectLst/>
                <a:latin typeface="Segoe Sans Display" pitchFamily="2" charset="0"/>
                <a:ea typeface="+mn-ea"/>
                <a:cs typeface="+mn-cs"/>
              </a:rPr>
              <a:t> Copilot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vigilancia</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de las </a:t>
            </a:r>
            <a:r>
              <a:rPr lang="en-US" sz="882" b="0" i="0" kern="1200" dirty="0" err="1">
                <a:solidFill>
                  <a:schemeClr val="tx1"/>
                </a:solidFill>
                <a:effectLst/>
                <a:latin typeface="Segoe Sans Display" pitchFamily="2" charset="0"/>
                <a:ea typeface="+mn-ea"/>
                <a:cs typeface="+mn-cs"/>
              </a:rPr>
              <a:t>conversaciones</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a:t>
            </a:r>
            <a:r>
              <a:rPr lang="en-US" sz="882" b="1" i="0" kern="1200" dirty="0" err="1">
                <a:solidFill>
                  <a:schemeClr val="tx1"/>
                </a:solidFill>
                <a:effectLst/>
                <a:latin typeface="Segoe Sans Display" pitchFamily="2" charset="0"/>
                <a:ea typeface="+mn-ea"/>
                <a:cs typeface="+mn-cs"/>
              </a:rPr>
              <a:t>estamos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guardando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ni</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explotando</a:t>
            </a:r>
            <a:r>
              <a:rPr lang="en-US" sz="882" b="1" i="0" kern="1200" dirty="0">
                <a:solidFill>
                  <a:schemeClr val="tx1"/>
                </a:solidFill>
                <a:effectLst/>
                <a:latin typeface="Segoe Sans Display" pitchFamily="2" charset="0"/>
                <a:ea typeface="+mn-ea"/>
                <a:cs typeface="+mn-cs"/>
              </a:rPr>
              <a:t> prompts para </a:t>
            </a:r>
            <a:r>
              <a:rPr lang="en-US" sz="882" b="1" i="0" kern="1200" dirty="0" err="1">
                <a:solidFill>
                  <a:schemeClr val="tx1"/>
                </a:solidFill>
                <a:effectLst/>
                <a:latin typeface="Segoe Sans Display" pitchFamily="2" charset="0"/>
                <a:ea typeface="+mn-ea"/>
                <a:cs typeface="+mn-cs"/>
              </a:rPr>
              <a:t>ver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escribe la </a:t>
            </a:r>
            <a:r>
              <a:rPr lang="en-US" sz="882" b="1" i="0" kern="1200" dirty="0" err="1">
                <a:solidFill>
                  <a:schemeClr val="tx1"/>
                </a:solidFill>
                <a:effectLst/>
                <a:latin typeface="Segoe Sans Display" pitchFamily="2" charset="0"/>
                <a:ea typeface="+mn-ea"/>
                <a:cs typeface="+mn-cs"/>
              </a:rPr>
              <a:t>gente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usan</a:t>
            </a:r>
            <a:r>
              <a:rPr lang="en-US" sz="882" b="0" i="0" kern="1200" dirty="0">
                <a:solidFill>
                  <a:schemeClr val="tx1"/>
                </a:solidFill>
                <a:effectLst/>
                <a:latin typeface="Segoe Sans Display" pitchFamily="2" charset="0"/>
                <a:ea typeface="+mn-ea"/>
                <a:cs typeface="+mn-cs"/>
              </a:rPr>
              <a:t> fuera del </a:t>
            </a:r>
            <a:r>
              <a:rPr lang="en-US" sz="882" b="0" i="0" kern="1200" dirty="0" err="1">
                <a:solidFill>
                  <a:schemeClr val="tx1"/>
                </a:solidFill>
                <a:effectLst/>
                <a:latin typeface="Segoe Sans Display" pitchFamily="2" charset="0"/>
                <a:ea typeface="+mn-ea"/>
                <a:cs typeface="+mn-cs"/>
              </a:rPr>
              <a:t>entorno</a:t>
            </a:r>
            <a:r>
              <a:rPr lang="en-US" sz="882" b="0" i="0" kern="1200" dirty="0">
                <a:solidFill>
                  <a:schemeClr val="tx1"/>
                </a:solidFill>
                <a:effectLst/>
                <a:latin typeface="Segoe Sans Display" pitchFamily="2" charset="0"/>
                <a:ea typeface="+mn-ea"/>
                <a:cs typeface="+mn-cs"/>
              </a:rPr>
              <a:t> de M365.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tenemos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visibilidad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operativa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inspección</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diálogo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positiva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clara</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perdiendo</a:t>
            </a:r>
            <a:r>
              <a:rPr lang="en-US" sz="882" b="0" i="0" kern="1200" dirty="0">
                <a:solidFill>
                  <a:schemeClr val="tx1"/>
                </a:solidFill>
                <a:effectLst/>
                <a:latin typeface="Segoe Sans Display" pitchFamily="2" charset="0"/>
                <a:ea typeface="+mn-ea"/>
                <a:cs typeface="+mn-cs"/>
              </a:rPr>
              <a:t> control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trabajando</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ciegas</a:t>
            </a:r>
            <a:r>
              <a:rPr lang="en-US" sz="882" b="0" i="0" kern="1200" dirty="0">
                <a:solidFill>
                  <a:schemeClr val="tx1"/>
                </a:solidFill>
                <a:effectLst/>
                <a:latin typeface="Segoe Sans Display" pitchFamily="2" charset="0"/>
                <a:ea typeface="+mn-ea"/>
                <a:cs typeface="+mn-cs"/>
              </a:rPr>
              <a:t>. Podemos </a:t>
            </a:r>
            <a:r>
              <a:rPr lang="en-US" sz="882" b="0" i="0" kern="1200" dirty="0" err="1">
                <a:solidFill>
                  <a:schemeClr val="tx1"/>
                </a:solidFill>
                <a:effectLst/>
                <a:latin typeface="Segoe Sans Display" pitchFamily="2" charset="0"/>
                <a:ea typeface="+mn-ea"/>
                <a:cs typeface="+mn-cs"/>
              </a:rPr>
              <a:t>entender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nivel</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hay, </a:t>
            </a:r>
            <a:r>
              <a:rPr lang="en-US" sz="882" b="0" i="0" kern="1200" dirty="0" err="1">
                <a:solidFill>
                  <a:schemeClr val="tx1"/>
                </a:solidFill>
                <a:effectLst/>
                <a:latin typeface="Segoe Sans Display" pitchFamily="2" charset="0"/>
                <a:ea typeface="+mn-ea"/>
                <a:cs typeface="+mn-cs"/>
              </a:rPr>
              <a:t>detectar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patrones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investigar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procesos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habituales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cumplimiento</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decir</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la IA no </a:t>
            </a:r>
            <a:r>
              <a:rPr lang="en-US" sz="882" b="1" i="0" kern="1200" dirty="0" err="1">
                <a:solidFill>
                  <a:schemeClr val="tx1"/>
                </a:solidFill>
                <a:effectLst/>
                <a:latin typeface="Segoe Sans Display" pitchFamily="2" charset="0"/>
                <a:ea typeface="+mn-ea"/>
                <a:cs typeface="+mn-cs"/>
              </a:rPr>
              <a:t>rompe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modelo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gobierno</a:t>
            </a:r>
            <a:r>
              <a:rPr lang="en-US" sz="882" b="1" i="0" kern="1200" dirty="0">
                <a:solidFill>
                  <a:schemeClr val="tx1"/>
                </a:solidFill>
                <a:effectLst/>
                <a:latin typeface="Segoe Sans Display" pitchFamily="2" charset="0"/>
                <a:ea typeface="+mn-ea"/>
                <a:cs typeface="+mn-cs"/>
              </a:rPr>
              <a:t>… se integra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él</a:t>
            </a:r>
            <a:r>
              <a:rPr lang="en-US" sz="882" b="1" i="0" kern="1200" dirty="0">
                <a:solidFill>
                  <a:schemeClr val="tx1"/>
                </a:solidFill>
                <a:effectLst/>
                <a:latin typeface="Segoe Sans Display" pitchFamily="2" charset="0"/>
                <a:ea typeface="+mn-ea"/>
                <a:cs typeface="+mn-cs"/>
              </a:rPr>
              <a:t> sin </a:t>
            </a:r>
            <a:r>
              <a:rPr lang="en-US" sz="882" b="1" i="0" kern="1200" dirty="0" err="1">
                <a:solidFill>
                  <a:schemeClr val="tx1"/>
                </a:solidFill>
                <a:effectLst/>
                <a:latin typeface="Segoe Sans Display" pitchFamily="2" charset="0"/>
                <a:ea typeface="+mn-ea"/>
                <a:cs typeface="+mn-cs"/>
              </a:rPr>
              <a:t>abrir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puertas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raras</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Auditoria, en limpio: cada interaccion con Copilot genera una entrada en el registro de auditoria de M365, igual que correo, documentos o Teams, buscable como Interactuo con Copilot. Importante no confundir conceptos: esto no convierte Copilot en un sistema de vigilancia del contenido de las conversaciones, es visibilidad operativa, quien lo usa, cuando y desde donde. La IA no rompe el modelo de gobierno, se integra en el sin abrir puertas raras.</a:t>
            </a:r>
          </a:p>
          <a:p>
            <a:pPr algn="l"/>
            <a:endParaRPr lang="en-US" b="0" i="0" dirty="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83EC0DBC-E7BC-FD92-3BFC-F996866CA9A6}"/>
              </a:ext>
            </a:extLst>
          </p:cNvPr>
          <p:cNvSpPr>
            <a:spLocks noGrp="1"/>
          </p:cNvSpPr>
          <p:nvPr>
            <p:ph type="sldNum" sz="quarter" idx="5"/>
          </p:nvPr>
        </p:nvSpPr>
        <p:spPr/>
        <p:txBody>
          <a:bodyPr/>
          <a:lstStyle/>
          <a:p>
            <a:fld id="{EE18963D-725B-467F-9103-A103F1BEB9D2}" type="slidenum">
              <a:rPr lang="en-US" smtClean="0"/>
              <a:t>35</a:t>
            </a:fld>
            <a:endParaRPr lang="en-US"/>
          </a:p>
        </p:txBody>
      </p:sp>
    </p:spTree>
    <p:extLst>
      <p:ext uri="{BB962C8B-B14F-4D97-AF65-F5344CB8AC3E}">
        <p14:creationId xmlns:p14="http://schemas.microsoft.com/office/powerpoint/2010/main" val="3552665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C6163-856D-9362-88A3-861DC4326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9AF6A-D93B-960A-A265-7CF816C060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88C1C-F152-8051-5854-6BD66958A4AD}"/>
              </a:ext>
            </a:extLst>
          </p:cNvPr>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idea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clara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exista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búsqueda</a:t>
            </a:r>
            <a:r>
              <a:rPr lang="en-US" sz="882" b="1" i="0" kern="1200" dirty="0">
                <a:solidFill>
                  <a:schemeClr val="tx1"/>
                </a:solidFill>
                <a:effectLst/>
                <a:latin typeface="Segoe Sans Display" pitchFamily="2" charset="0"/>
                <a:ea typeface="+mn-ea"/>
                <a:cs typeface="+mn-cs"/>
              </a:rPr>
              <a:t> legal </a:t>
            </a:r>
            <a:r>
              <a:rPr lang="en-US" sz="882" b="1" i="0" kern="1200" dirty="0" err="1">
                <a:solidFill>
                  <a:schemeClr val="tx1"/>
                </a:solidFill>
                <a:effectLst/>
                <a:latin typeface="Segoe Sans Display" pitchFamily="2" charset="0"/>
                <a:ea typeface="+mn-ea"/>
                <a:cs typeface="+mn-cs"/>
              </a:rPr>
              <a:t>sobre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contenido</a:t>
            </a:r>
            <a:r>
              <a:rPr lang="en-US" sz="882" b="1" i="0" kern="1200" dirty="0">
                <a:solidFill>
                  <a:schemeClr val="tx1"/>
                </a:solidFill>
                <a:effectLst/>
                <a:latin typeface="Segoe Sans Display" pitchFamily="2" charset="0"/>
                <a:ea typeface="+mn-ea"/>
                <a:cs typeface="+mn-cs"/>
              </a:rPr>
              <a:t> no </a:t>
            </a:r>
            <a:r>
              <a:rPr lang="en-US" sz="882" b="1" i="0" kern="1200" dirty="0" err="1">
                <a:solidFill>
                  <a:schemeClr val="tx1"/>
                </a:solidFill>
                <a:effectLst/>
                <a:latin typeface="Segoe Sans Display" pitchFamily="2" charset="0"/>
                <a:ea typeface="+mn-ea"/>
                <a:cs typeface="+mn-cs"/>
              </a:rPr>
              <a:t>significa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alguien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pueda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ponerse</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husmear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conversaciones</a:t>
            </a:r>
            <a:r>
              <a:rPr lang="en-US" sz="882" b="0" i="0" kern="1200" dirty="0">
                <a:solidFill>
                  <a:schemeClr val="tx1"/>
                </a:solidFill>
                <a:effectLst/>
                <a:latin typeface="Segoe Sans Display" pitchFamily="2" charset="0"/>
                <a:ea typeface="+mn-ea"/>
                <a:cs typeface="+mn-cs"/>
              </a:rPr>
              <a:t>. Las </a:t>
            </a:r>
            <a:r>
              <a:rPr lang="en-US" sz="882" b="0" i="0" kern="1200" dirty="0" err="1">
                <a:solidFill>
                  <a:schemeClr val="tx1"/>
                </a:solidFill>
                <a:effectLst/>
                <a:latin typeface="Segoe Sans Display" pitchFamily="2" charset="0"/>
                <a:ea typeface="+mn-ea"/>
                <a:cs typeface="+mn-cs"/>
              </a:rPr>
              <a:t>interacciones</a:t>
            </a:r>
            <a:r>
              <a:rPr lang="en-US" sz="882" b="0" i="0" kern="1200" dirty="0">
                <a:solidFill>
                  <a:schemeClr val="tx1"/>
                </a:solidFill>
                <a:effectLst/>
                <a:latin typeface="Segoe Sans Display" pitchFamily="2" charset="0"/>
                <a:ea typeface="+mn-ea"/>
                <a:cs typeface="+mn-cs"/>
              </a:rPr>
              <a:t> de Copilot </a:t>
            </a:r>
            <a:r>
              <a:rPr lang="en-US" sz="882" b="0" i="0" kern="1200" dirty="0" err="1">
                <a:solidFill>
                  <a:schemeClr val="tx1"/>
                </a:solidFill>
                <a:effectLst/>
                <a:latin typeface="Segoe Sans Display" pitchFamily="2" charset="0"/>
                <a:ea typeface="+mn-ea"/>
                <a:cs typeface="+mn-cs"/>
              </a:rPr>
              <a:t>quedan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perímetro</a:t>
            </a:r>
            <a:r>
              <a:rPr lang="en-US" sz="882" b="0" i="0" kern="1200" dirty="0">
                <a:solidFill>
                  <a:schemeClr val="tx1"/>
                </a:solidFill>
                <a:effectLst/>
                <a:latin typeface="Segoe Sans Display" pitchFamily="2" charset="0"/>
                <a:ea typeface="+mn-ea"/>
                <a:cs typeface="+mn-cs"/>
              </a:rPr>
              <a:t> de Microsoft 365 y,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cualquier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corporativo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solo </a:t>
            </a:r>
            <a:r>
              <a:rPr lang="en-US" sz="882" b="1" i="0" kern="1200" dirty="0" err="1">
                <a:solidFill>
                  <a:schemeClr val="tx1"/>
                </a:solidFill>
                <a:effectLst/>
                <a:latin typeface="Segoe Sans Display" pitchFamily="2" charset="0"/>
                <a:ea typeface="+mn-ea"/>
                <a:cs typeface="+mn-cs"/>
              </a:rPr>
              <a:t>pueden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entrar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un </a:t>
            </a:r>
            <a:r>
              <a:rPr lang="en-US" sz="882" b="1" i="0" kern="1200" dirty="0" err="1">
                <a:solidFill>
                  <a:schemeClr val="tx1"/>
                </a:solidFill>
                <a:effectLst/>
                <a:latin typeface="Segoe Sans Display" pitchFamily="2" charset="0"/>
                <a:ea typeface="+mn-ea"/>
                <a:cs typeface="+mn-cs"/>
              </a:rPr>
              <a:t>proceso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localización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preservación</a:t>
            </a:r>
            <a:r>
              <a:rPr lang="en-US" sz="882" b="1" i="0" kern="1200" dirty="0">
                <a:solidFill>
                  <a:schemeClr val="tx1"/>
                </a:solidFill>
                <a:effectLst/>
                <a:latin typeface="Segoe Sans Display" pitchFamily="2" charset="0"/>
                <a:ea typeface="+mn-ea"/>
                <a:cs typeface="+mn-cs"/>
              </a:rPr>
              <a:t> o </a:t>
            </a:r>
            <a:r>
              <a:rPr lang="en-US" sz="882" b="1" i="0" kern="1200" dirty="0" err="1">
                <a:solidFill>
                  <a:schemeClr val="tx1"/>
                </a:solidFill>
                <a:effectLst/>
                <a:latin typeface="Segoe Sans Display" pitchFamily="2" charset="0"/>
                <a:ea typeface="+mn-ea"/>
                <a:cs typeface="+mn-cs"/>
              </a:rPr>
              <a:t>revisión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cuando</a:t>
            </a:r>
            <a:r>
              <a:rPr lang="en-US" sz="882" b="1" i="0" kern="1200" dirty="0">
                <a:solidFill>
                  <a:schemeClr val="tx1"/>
                </a:solidFill>
                <a:effectLst/>
                <a:latin typeface="Segoe Sans Display" pitchFamily="2" charset="0"/>
                <a:ea typeface="+mn-ea"/>
                <a:cs typeface="+mn-cs"/>
              </a:rPr>
              <a:t> hay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necesidad</a:t>
            </a:r>
            <a:r>
              <a:rPr lang="en-US" sz="882" b="1" i="0" kern="1200" dirty="0">
                <a:solidFill>
                  <a:schemeClr val="tx1"/>
                </a:solidFill>
                <a:effectLst/>
                <a:latin typeface="Segoe Sans Display" pitchFamily="2" charset="0"/>
                <a:ea typeface="+mn-ea"/>
                <a:cs typeface="+mn-cs"/>
              </a:rPr>
              <a:t> formal de </a:t>
            </a:r>
            <a:r>
              <a:rPr lang="en-US" sz="882" b="1" i="0" kern="1200" dirty="0" err="1">
                <a:solidFill>
                  <a:schemeClr val="tx1"/>
                </a:solidFill>
                <a:effectLst/>
                <a:latin typeface="Segoe Sans Display" pitchFamily="2" charset="0"/>
                <a:ea typeface="+mn-ea"/>
                <a:cs typeface="+mn-cs"/>
              </a:rPr>
              <a:t>carácter</a:t>
            </a:r>
            <a:r>
              <a:rPr lang="en-US" sz="882" b="1" i="0" kern="1200" dirty="0">
                <a:solidFill>
                  <a:schemeClr val="tx1"/>
                </a:solidFill>
                <a:effectLst/>
                <a:latin typeface="Segoe Sans Display" pitchFamily="2" charset="0"/>
                <a:ea typeface="+mn-ea"/>
                <a:cs typeface="+mn-cs"/>
              </a:rPr>
              <a:t> legal o </a:t>
            </a:r>
            <a:r>
              <a:rPr lang="en-US" sz="882" b="1" i="0" kern="1200" dirty="0" err="1">
                <a:solidFill>
                  <a:schemeClr val="tx1"/>
                </a:solidFill>
                <a:effectLst/>
                <a:latin typeface="Segoe Sans Display" pitchFamily="2" charset="0"/>
                <a:ea typeface="+mn-ea"/>
                <a:cs typeface="+mn-cs"/>
              </a:rPr>
              <a:t>regulatorio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litigios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requerimientos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judiciales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investigaciones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internas</a:t>
            </a:r>
            <a:r>
              <a:rPr lang="en-US" sz="882" b="0" i="0" kern="1200" dirty="0">
                <a:solidFill>
                  <a:schemeClr val="tx1"/>
                </a:solidFill>
                <a:effectLst/>
                <a:latin typeface="Segoe Sans Display" pitchFamily="2" charset="0"/>
                <a:ea typeface="+mn-ea"/>
                <a:cs typeface="+mn-cs"/>
              </a:rPr>
              <a:t> con base </a:t>
            </a:r>
            <a:r>
              <a:rPr lang="en-US" sz="882" b="0" i="0" kern="1200" dirty="0" err="1">
                <a:solidFill>
                  <a:schemeClr val="tx1"/>
                </a:solidFill>
                <a:effectLst/>
                <a:latin typeface="Segoe Sans Display" pitchFamily="2" charset="0"/>
                <a:ea typeface="+mn-ea"/>
                <a:cs typeface="+mn-cs"/>
              </a:rPr>
              <a:t>jurídica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cumplimiento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normativo</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supervisión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cotidiana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curiosidad</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teclado</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mecanismo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formal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organización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obligada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producir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evidencia</a:t>
            </a:r>
            <a:r>
              <a:rPr lang="en-US" sz="882" b="0" i="0" kern="1200" dirty="0">
                <a:solidFill>
                  <a:schemeClr val="tx1"/>
                </a:solidFill>
                <a:effectLst/>
                <a:latin typeface="Segoe Sans Display" pitchFamily="2" charset="0"/>
                <a:ea typeface="+mn-ea"/>
                <a:cs typeface="+mn-cs"/>
              </a:rPr>
              <a:t> y no le </a:t>
            </a:r>
            <a:r>
              <a:rPr lang="en-US" sz="882" b="0" i="0" kern="1200" dirty="0" err="1">
                <a:solidFill>
                  <a:schemeClr val="tx1"/>
                </a:solidFill>
                <a:effectLst/>
                <a:latin typeface="Segoe Sans Display" pitchFamily="2" charset="0"/>
                <a:ea typeface="+mn-ea"/>
                <a:cs typeface="+mn-cs"/>
              </a:rPr>
              <a:t>queda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ponerse</a:t>
            </a:r>
            <a:r>
              <a:rPr lang="en-US" sz="882" b="0" i="0" kern="1200" dirty="0">
                <a:solidFill>
                  <a:schemeClr val="tx1"/>
                </a:solidFill>
                <a:effectLst/>
                <a:latin typeface="Segoe Sans Display" pitchFamily="2" charset="0"/>
                <a:ea typeface="+mn-ea"/>
                <a:cs typeface="+mn-cs"/>
              </a:rPr>
              <a:t> seria.</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técnicamente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bastante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lejos</a:t>
            </a:r>
            <a:r>
              <a:rPr lang="en-US" sz="882" b="0" i="0" kern="1200" dirty="0">
                <a:solidFill>
                  <a:schemeClr val="tx1"/>
                </a:solidFill>
                <a:effectLst/>
                <a:latin typeface="Segoe Sans Display" pitchFamily="2" charset="0"/>
                <a:ea typeface="+mn-ea"/>
                <a:cs typeface="+mn-cs"/>
              </a:rPr>
              <a:t> del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administrador</a:t>
            </a:r>
            <a:r>
              <a:rPr lang="en-US" sz="882" b="0" i="0" kern="1200" dirty="0">
                <a:solidFill>
                  <a:schemeClr val="tx1"/>
                </a:solidFill>
                <a:effectLst/>
                <a:latin typeface="Segoe Sans Display" pitchFamily="2" charset="0"/>
                <a:ea typeface="+mn-ea"/>
                <a:cs typeface="+mn-cs"/>
              </a:rPr>
              <a:t> y mire”. Para </a:t>
            </a:r>
            <a:r>
              <a:rPr lang="en-US" sz="882" b="0" i="0" kern="1200" dirty="0" err="1">
                <a:solidFill>
                  <a:schemeClr val="tx1"/>
                </a:solidFill>
                <a:effectLst/>
                <a:latin typeface="Segoe Sans Display" pitchFamily="2" charset="0"/>
                <a:ea typeface="+mn-ea"/>
                <a:cs typeface="+mn-cs"/>
              </a:rPr>
              <a:t>tocar</a:t>
            </a:r>
            <a:r>
              <a:rPr lang="en-US" sz="882" b="0" i="0" kern="1200" dirty="0">
                <a:solidFill>
                  <a:schemeClr val="tx1"/>
                </a:solidFill>
                <a:effectLst/>
                <a:latin typeface="Segoe Sans Display" pitchFamily="2" charset="0"/>
                <a:ea typeface="+mn-ea"/>
                <a:cs typeface="+mn-cs"/>
              </a:rPr>
              <a:t> ese </a:t>
            </a:r>
            <a:r>
              <a:rPr lang="en-US" sz="882" b="0" i="0" kern="1200" dirty="0" err="1">
                <a:solidFill>
                  <a:schemeClr val="tx1"/>
                </a:solidFill>
                <a:effectLst/>
                <a:latin typeface="Segoe Sans Display" pitchFamily="2" charset="0"/>
                <a:ea typeface="+mn-ea"/>
                <a:cs typeface="+mn-cs"/>
              </a:rPr>
              <a:t>contenido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roles </a:t>
            </a:r>
            <a:r>
              <a:rPr lang="en-US" sz="882" b="1" i="0" kern="1200" dirty="0" err="1">
                <a:solidFill>
                  <a:schemeClr val="tx1"/>
                </a:solidFill>
                <a:effectLst/>
                <a:latin typeface="Segoe Sans Display" pitchFamily="2" charset="0"/>
                <a:ea typeface="+mn-ea"/>
                <a:cs typeface="+mn-cs"/>
              </a:rPr>
              <a:t>muy</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concretos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permisos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elevados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segregación</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funciones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trazabilidad</a:t>
            </a:r>
            <a:r>
              <a:rPr lang="en-US" sz="882" b="1" i="0" kern="1200" dirty="0">
                <a:solidFill>
                  <a:schemeClr val="tx1"/>
                </a:solidFill>
                <a:effectLst/>
                <a:latin typeface="Segoe Sans Display" pitchFamily="2" charset="0"/>
                <a:ea typeface="+mn-ea"/>
                <a:cs typeface="+mn-cs"/>
              </a:rPr>
              <a:t> completa del </a:t>
            </a:r>
            <a:r>
              <a:rPr lang="en-US" sz="882" b="1" i="0" kern="1200" dirty="0" err="1">
                <a:solidFill>
                  <a:schemeClr val="tx1"/>
                </a:solidFill>
                <a:effectLst/>
                <a:latin typeface="Segoe Sans Display" pitchFamily="2" charset="0"/>
                <a:ea typeface="+mn-ea"/>
                <a:cs typeface="+mn-cs"/>
              </a:rPr>
              <a:t>acceso</a:t>
            </a:r>
            <a:r>
              <a:rPr lang="en-US" sz="882" b="1" i="0" kern="1200" dirty="0">
                <a:solidFill>
                  <a:schemeClr val="tx1"/>
                </a:solidFill>
                <a:effectLst/>
                <a:latin typeface="Segoe Sans Display" pitchFamily="2" charset="0"/>
                <a:ea typeface="+mn-ea"/>
                <a:cs typeface="+mn-cs"/>
              </a:rPr>
              <a:t>, custodia de la </a:t>
            </a:r>
            <a:r>
              <a:rPr lang="en-US" sz="882" b="1" i="0" kern="1200" dirty="0" err="1">
                <a:solidFill>
                  <a:schemeClr val="tx1"/>
                </a:solidFill>
                <a:effectLst/>
                <a:latin typeface="Segoe Sans Display" pitchFamily="2" charset="0"/>
                <a:ea typeface="+mn-ea"/>
                <a:cs typeface="+mn-cs"/>
              </a:rPr>
              <a:t>evidencia</a:t>
            </a:r>
            <a:r>
              <a:rPr lang="en-US" sz="882" b="1" i="0" kern="1200" dirty="0">
                <a:solidFill>
                  <a:schemeClr val="tx1"/>
                </a:solidFill>
                <a:effectLst/>
                <a:latin typeface="Segoe Sans Display" pitchFamily="2" charset="0"/>
                <a:ea typeface="+mn-ea"/>
                <a:cs typeface="+mn-cs"/>
              </a:rPr>
              <a:t> y un </a:t>
            </a:r>
            <a:r>
              <a:rPr lang="en-US" sz="882" b="1" i="0" kern="1200" dirty="0" err="1">
                <a:solidFill>
                  <a:schemeClr val="tx1"/>
                </a:solidFill>
                <a:effectLst/>
                <a:latin typeface="Segoe Sans Display" pitchFamily="2" charset="0"/>
                <a:ea typeface="+mn-ea"/>
                <a:cs typeface="+mn-cs"/>
              </a:rPr>
              <a:t>flujo</a:t>
            </a:r>
            <a:r>
              <a:rPr lang="en-US" sz="882" b="1" i="0" kern="1200" dirty="0">
                <a:solidFill>
                  <a:schemeClr val="tx1"/>
                </a:solidFill>
                <a:effectLst/>
                <a:latin typeface="Segoe Sans Display" pitchFamily="2" charset="0"/>
                <a:ea typeface="+mn-ea"/>
                <a:cs typeface="+mn-cs"/>
              </a:rPr>
              <a:t> formal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los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procesos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cumplimiento</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versión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solemne</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vale con </a:t>
            </a:r>
            <a:r>
              <a:rPr lang="en-US" sz="882" b="1" i="0" kern="1200" dirty="0" err="1">
                <a:solidFill>
                  <a:schemeClr val="tx1"/>
                </a:solidFill>
                <a:effectLst/>
                <a:latin typeface="Segoe Sans Display" pitchFamily="2" charset="0"/>
                <a:ea typeface="+mn-ea"/>
                <a:cs typeface="+mn-cs"/>
              </a:rPr>
              <a:t>tener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ganas</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cuenta</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administrador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falta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circuito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correcto</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autorización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registro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motivo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legítimo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positiva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potente</a:t>
            </a:r>
            <a:r>
              <a:rPr lang="en-US" sz="882" b="0" i="0" kern="1200" dirty="0">
                <a:solidFill>
                  <a:schemeClr val="tx1"/>
                </a:solidFill>
                <a:effectLst/>
                <a:latin typeface="Segoe Sans Display" pitchFamily="2" charset="0"/>
                <a:ea typeface="+mn-ea"/>
                <a:cs typeface="+mn-cs"/>
              </a:rPr>
              <a:t>: Copilot no </a:t>
            </a:r>
            <a:r>
              <a:rPr lang="en-US" sz="882" b="0" i="0" kern="1200" dirty="0" err="1">
                <a:solidFill>
                  <a:schemeClr val="tx1"/>
                </a:solidFill>
                <a:effectLst/>
                <a:latin typeface="Segoe Sans Display" pitchFamily="2" charset="0"/>
                <a:ea typeface="+mn-ea"/>
                <a:cs typeface="+mn-cs"/>
              </a:rPr>
              <a:t>abre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rendija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nueva</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fisgonear</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entra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mismo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régimen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jurídico</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técnico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ya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gobierna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correo</a:t>
            </a:r>
            <a:r>
              <a:rPr lang="en-US" sz="882" b="1" i="0" kern="1200" dirty="0">
                <a:solidFill>
                  <a:schemeClr val="tx1"/>
                </a:solidFill>
                <a:effectLst/>
                <a:latin typeface="Segoe Sans Display" pitchFamily="2" charset="0"/>
                <a:ea typeface="+mn-ea"/>
                <a:cs typeface="+mn-cs"/>
              </a:rPr>
              <a:t>, Teams o </a:t>
            </a:r>
            <a:r>
              <a:rPr lang="en-US" sz="882" b="1" i="0" kern="1200" dirty="0" err="1">
                <a:solidFill>
                  <a:schemeClr val="tx1"/>
                </a:solidFill>
                <a:effectLst/>
                <a:latin typeface="Segoe Sans Display" pitchFamily="2" charset="0"/>
                <a:ea typeface="+mn-ea"/>
                <a:cs typeface="+mn-cs"/>
              </a:rPr>
              <a:t>documentos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aunque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suene</a:t>
            </a:r>
            <a:r>
              <a:rPr lang="en-US" sz="882" b="0" i="0" kern="1200" dirty="0">
                <a:solidFill>
                  <a:schemeClr val="tx1"/>
                </a:solidFill>
                <a:effectLst/>
                <a:latin typeface="Segoe Sans Display" pitchFamily="2" charset="0"/>
                <a:ea typeface="+mn-ea"/>
                <a:cs typeface="+mn-cs"/>
              </a:rPr>
              <a:t> poco sexy, es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permite</a:t>
            </a:r>
            <a:r>
              <a:rPr lang="en-US" sz="882" b="0" i="0" kern="1200" dirty="0">
                <a:solidFill>
                  <a:schemeClr val="tx1"/>
                </a:solidFill>
                <a:effectLst/>
                <a:latin typeface="Segoe Sans Display" pitchFamily="2" charset="0"/>
                <a:ea typeface="+mn-ea"/>
                <a:cs typeface="+mn-cs"/>
              </a:rPr>
              <a:t> meter IA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organización</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departamento</a:t>
            </a:r>
            <a:r>
              <a:rPr lang="en-US" sz="882" b="0" i="0" kern="1200" dirty="0">
                <a:solidFill>
                  <a:schemeClr val="tx1"/>
                </a:solidFill>
                <a:effectLst/>
                <a:latin typeface="Segoe Sans Display" pitchFamily="2" charset="0"/>
                <a:ea typeface="+mn-ea"/>
                <a:cs typeface="+mn-cs"/>
              </a:rPr>
              <a:t> legal se </a:t>
            </a:r>
            <a:r>
              <a:rPr lang="en-US" sz="882" b="0" i="0" kern="1200" dirty="0" err="1">
                <a:solidFill>
                  <a:schemeClr val="tx1"/>
                </a:solidFill>
                <a:effectLst/>
                <a:latin typeface="Segoe Sans Display" pitchFamily="2" charset="0"/>
                <a:ea typeface="+mn-ea"/>
                <a:cs typeface="+mn-cs"/>
              </a:rPr>
              <a:t>ponga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respirar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bolsa</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Que exista busqueda legal sobre contenido no significa que alguien pueda husmear conversaciones. Como las interacciones se almacenan igual que los chats de Teams, tienes Busqueda de contenido y eDiscovery, pero solo entran en juego ante una necesidad formal: litigios, requerimientos judiciales, investigaciones con base juridica. Hacen falta roles concretos, permisos elevados, segregacion de funciones y trazabilidad. Copilot entra en el mismo regimen juridico que correo, Teams o documentos.</a:t>
            </a:r>
          </a:p>
          <a:p>
            <a:pPr algn="l"/>
            <a:endParaRPr lang="en-US" b="0" i="0" dirty="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32D39883-8112-C7A3-A18A-E72F53A406D7}"/>
              </a:ext>
            </a:extLst>
          </p:cNvPr>
          <p:cNvSpPr>
            <a:spLocks noGrp="1"/>
          </p:cNvSpPr>
          <p:nvPr>
            <p:ph type="sldNum" sz="quarter" idx="5"/>
          </p:nvPr>
        </p:nvSpPr>
        <p:spPr/>
        <p:txBody>
          <a:bodyPr/>
          <a:lstStyle/>
          <a:p>
            <a:fld id="{EE18963D-725B-467F-9103-A103F1BEB9D2}" type="slidenum">
              <a:rPr lang="en-US" smtClean="0"/>
              <a:t>36</a:t>
            </a:fld>
            <a:endParaRPr lang="en-US"/>
          </a:p>
        </p:txBody>
      </p:sp>
    </p:spTree>
    <p:extLst>
      <p:ext uri="{BB962C8B-B14F-4D97-AF65-F5344CB8AC3E}">
        <p14:creationId xmlns:p14="http://schemas.microsoft.com/office/powerpoint/2010/main" val="2563990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134B-C948-6EA0-F594-4BB56C13A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D297B-8083-BC40-79BF-2CD0113E81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77A98D-518C-36DB-C57B-CC970B2AFB16}"/>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llegamos</a:t>
            </a:r>
            <a:r>
              <a:rPr lang="en-US" sz="882" b="0"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cumplimiento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comunicaciones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suena</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comité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realidad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otra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detectar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patrones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riesgo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 un </a:t>
            </a:r>
            <a:r>
              <a:rPr lang="en-US" sz="882" b="1" i="0" kern="1200" dirty="0" err="1">
                <a:solidFill>
                  <a:schemeClr val="tx1"/>
                </a:solidFill>
                <a:effectLst/>
                <a:latin typeface="Segoe Sans Display" pitchFamily="2" charset="0"/>
                <a:ea typeface="+mn-ea"/>
                <a:cs typeface="+mn-cs"/>
              </a:rPr>
              <a:t>marco</a:t>
            </a:r>
            <a:r>
              <a:rPr lang="en-US" sz="882" b="1" i="0" kern="1200" dirty="0">
                <a:solidFill>
                  <a:schemeClr val="tx1"/>
                </a:solidFill>
                <a:effectLst/>
                <a:latin typeface="Segoe Sans Display" pitchFamily="2" charset="0"/>
                <a:ea typeface="+mn-ea"/>
                <a:cs typeface="+mn-cs"/>
              </a:rPr>
              <a:t> formal y </a:t>
            </a:r>
            <a:r>
              <a:rPr lang="en-US" sz="882" b="1" i="0" kern="1200" dirty="0" err="1">
                <a:solidFill>
                  <a:schemeClr val="tx1"/>
                </a:solidFill>
                <a:effectLst/>
                <a:latin typeface="Segoe Sans Display" pitchFamily="2" charset="0"/>
                <a:ea typeface="+mn-ea"/>
                <a:cs typeface="+mn-cs"/>
              </a:rPr>
              <a:t>muy</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controlado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Igual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hacemos</a:t>
            </a:r>
            <a:r>
              <a:rPr lang="en-US" sz="882" b="0" i="0" kern="1200" dirty="0">
                <a:solidFill>
                  <a:schemeClr val="tx1"/>
                </a:solidFill>
                <a:effectLst/>
                <a:latin typeface="Segoe Sans Display" pitchFamily="2" charset="0"/>
                <a:ea typeface="+mn-ea"/>
                <a:cs typeface="+mn-cs"/>
              </a:rPr>
              <a:t> con </a:t>
            </a:r>
            <a:r>
              <a:rPr lang="en-US" sz="882" b="0" i="0" kern="1200" dirty="0" err="1">
                <a:solidFill>
                  <a:schemeClr val="tx1"/>
                </a:solidFill>
                <a:effectLst/>
                <a:latin typeface="Segoe Sans Display" pitchFamily="2" charset="0"/>
                <a:ea typeface="+mn-ea"/>
                <a:cs typeface="+mn-cs"/>
              </a:rPr>
              <a:t>correo</a:t>
            </a:r>
            <a:r>
              <a:rPr lang="en-US" sz="882" b="0" i="0" kern="1200" dirty="0">
                <a:solidFill>
                  <a:schemeClr val="tx1"/>
                </a:solidFill>
                <a:effectLst/>
                <a:latin typeface="Segoe Sans Display" pitchFamily="2" charset="0"/>
                <a:ea typeface="+mn-ea"/>
                <a:cs typeface="+mn-cs"/>
              </a:rPr>
              <a:t> o Teams, </a:t>
            </a:r>
            <a:r>
              <a:rPr lang="en-US" sz="882" b="0" i="0" kern="1200" dirty="0" err="1">
                <a:solidFill>
                  <a:schemeClr val="tx1"/>
                </a:solidFill>
                <a:effectLst/>
                <a:latin typeface="Segoe Sans Display" pitchFamily="2" charset="0"/>
                <a:ea typeface="+mn-ea"/>
                <a:cs typeface="+mn-cs"/>
              </a:rPr>
              <a:t>podemos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políticas</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determinadas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interacciones</a:t>
            </a:r>
            <a:r>
              <a:rPr lang="en-US" sz="882" b="0" i="0" kern="1200" dirty="0">
                <a:solidFill>
                  <a:schemeClr val="tx1"/>
                </a:solidFill>
                <a:effectLst/>
                <a:latin typeface="Segoe Sans Display" pitchFamily="2" charset="0"/>
                <a:ea typeface="+mn-ea"/>
                <a:cs typeface="+mn-cs"/>
              </a:rPr>
              <a:t> con Copilot </a:t>
            </a:r>
            <a:r>
              <a:rPr lang="en-US" sz="882" b="0" i="0" kern="1200" dirty="0" err="1">
                <a:solidFill>
                  <a:schemeClr val="tx1"/>
                </a:solidFill>
                <a:effectLst/>
                <a:latin typeface="Segoe Sans Display" pitchFamily="2" charset="0"/>
                <a:ea typeface="+mn-ea"/>
                <a:cs typeface="+mn-cs"/>
              </a:rPr>
              <a:t>entren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circuitos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revisión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hay </a:t>
            </a:r>
            <a:r>
              <a:rPr lang="en-US" sz="882" b="0" i="0" kern="1200" dirty="0" err="1">
                <a:solidFill>
                  <a:schemeClr val="tx1"/>
                </a:solidFill>
                <a:effectLst/>
                <a:latin typeface="Segoe Sans Display" pitchFamily="2" charset="0"/>
                <a:ea typeface="+mn-ea"/>
                <a:cs typeface="+mn-cs"/>
              </a:rPr>
              <a:t>indicios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comportamiento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problemático</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posible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exposición</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sensible.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hablando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poner</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nadie</a:t>
            </a:r>
            <a:r>
              <a:rPr lang="en-US" sz="882" b="0" i="0" kern="1200" dirty="0">
                <a:solidFill>
                  <a:schemeClr val="tx1"/>
                </a:solidFill>
                <a:effectLst/>
                <a:latin typeface="Segoe Sans Display" pitchFamily="2" charset="0"/>
                <a:ea typeface="+mn-ea"/>
                <a:cs typeface="+mn-cs"/>
              </a:rPr>
              <a:t> a leer </a:t>
            </a:r>
            <a:r>
              <a:rPr lang="en-US" sz="882" b="0" i="0" kern="1200" dirty="0" err="1">
                <a:solidFill>
                  <a:schemeClr val="tx1"/>
                </a:solidFill>
                <a:effectLst/>
                <a:latin typeface="Segoe Sans Display" pitchFamily="2" charset="0"/>
                <a:ea typeface="+mn-ea"/>
                <a:cs typeface="+mn-cs"/>
              </a:rPr>
              <a:t>conversaciones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deporte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ni</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montar</a:t>
            </a:r>
            <a:r>
              <a:rPr lang="en-US" sz="882" b="0" i="0" kern="1200" dirty="0">
                <a:solidFill>
                  <a:schemeClr val="tx1"/>
                </a:solidFill>
                <a:effectLst/>
                <a:latin typeface="Segoe Sans Display" pitchFamily="2" charset="0"/>
                <a:ea typeface="+mn-ea"/>
                <a:cs typeface="+mn-cs"/>
              </a:rPr>
              <a:t> un Gran Hermano con </a:t>
            </a:r>
            <a:r>
              <a:rPr lang="en-US" sz="882" b="0" i="0" kern="1200" dirty="0" err="1">
                <a:solidFill>
                  <a:schemeClr val="tx1"/>
                </a:solidFill>
                <a:effectLst/>
                <a:latin typeface="Segoe Sans Display" pitchFamily="2" charset="0"/>
                <a:ea typeface="+mn-ea"/>
                <a:cs typeface="+mn-cs"/>
              </a:rPr>
              <a:t>teclado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hablamos</a:t>
            </a:r>
            <a:r>
              <a:rPr lang="en-US" sz="882" b="0"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motores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clasificación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reglas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coincidencias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política</a:t>
            </a:r>
            <a:r>
              <a:rPr lang="en-US" sz="882" b="1" i="0" kern="1200" dirty="0">
                <a:solidFill>
                  <a:schemeClr val="tx1"/>
                </a:solidFill>
                <a:effectLst/>
                <a:latin typeface="Segoe Sans Display" pitchFamily="2" charset="0"/>
                <a:ea typeface="+mn-ea"/>
                <a:cs typeface="+mn-cs"/>
              </a:rPr>
              <a:t> y </a:t>
            </a:r>
            <a:r>
              <a:rPr lang="en-US" sz="882" b="1" i="0" kern="1200" dirty="0" err="1">
                <a:solidFill>
                  <a:schemeClr val="tx1"/>
                </a:solidFill>
                <a:effectLst/>
                <a:latin typeface="Segoe Sans Display" pitchFamily="2" charset="0"/>
                <a:ea typeface="+mn-ea"/>
                <a:cs typeface="+mn-cs"/>
              </a:rPr>
              <a:t>flujos</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revisión</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restringidos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Purview y con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muy</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concretos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conviene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decirlo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temblar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montar</a:t>
            </a:r>
            <a:r>
              <a:rPr lang="en-US" sz="882" b="0" i="0" kern="1200" dirty="0">
                <a:solidFill>
                  <a:schemeClr val="tx1"/>
                </a:solidFill>
                <a:effectLst/>
                <a:latin typeface="Segoe Sans Display" pitchFamily="2" charset="0"/>
                <a:ea typeface="+mn-ea"/>
                <a:cs typeface="+mn-cs"/>
              </a:rPr>
              <a:t> un drama,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la </a:t>
            </a:r>
            <a:r>
              <a:rPr lang="en-US" sz="882" b="1" i="0" kern="1200" dirty="0" err="1">
                <a:solidFill>
                  <a:schemeClr val="tx1"/>
                </a:solidFill>
                <a:effectLst/>
                <a:latin typeface="Segoe Sans Display" pitchFamily="2" charset="0"/>
                <a:ea typeface="+mn-ea"/>
                <a:cs typeface="+mn-cs"/>
              </a:rPr>
              <a:t>privacidad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sigue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siendo</a:t>
            </a:r>
            <a:r>
              <a:rPr lang="en-US" sz="882" b="1" i="0" kern="1200" dirty="0">
                <a:solidFill>
                  <a:schemeClr val="tx1"/>
                </a:solidFill>
                <a:effectLst/>
                <a:latin typeface="Segoe Sans Display" pitchFamily="2" charset="0"/>
                <a:ea typeface="+mn-ea"/>
                <a:cs typeface="+mn-cs"/>
              </a:rPr>
              <a:t> la norma y la </a:t>
            </a:r>
            <a:r>
              <a:rPr lang="en-US" sz="882" b="1" i="0" kern="1200" dirty="0" err="1">
                <a:solidFill>
                  <a:schemeClr val="tx1"/>
                </a:solidFill>
                <a:effectLst/>
                <a:latin typeface="Segoe Sans Display" pitchFamily="2" charset="0"/>
                <a:ea typeface="+mn-ea"/>
                <a:cs typeface="+mn-cs"/>
              </a:rPr>
              <a:t>revisión</a:t>
            </a:r>
            <a:r>
              <a:rPr lang="en-US" sz="882" b="1" i="0" kern="1200" dirty="0">
                <a:solidFill>
                  <a:schemeClr val="tx1"/>
                </a:solidFill>
                <a:effectLst/>
                <a:latin typeface="Segoe Sans Display" pitchFamily="2" charset="0"/>
                <a:ea typeface="+mn-ea"/>
                <a:cs typeface="+mn-cs"/>
              </a:rPr>
              <a:t> la </a:t>
            </a:r>
            <a:r>
              <a:rPr lang="en-US" sz="882" b="1" i="0" kern="1200" dirty="0" err="1">
                <a:solidFill>
                  <a:schemeClr val="tx1"/>
                </a:solidFill>
                <a:effectLst/>
                <a:latin typeface="Segoe Sans Display" pitchFamily="2" charset="0"/>
                <a:ea typeface="+mn-ea"/>
                <a:cs typeface="+mn-cs"/>
              </a:rPr>
              <a:t>excepción</a:t>
            </a:r>
            <a:r>
              <a:rPr lang="en-US" sz="882" b="0" i="0" kern="1200" dirty="0">
                <a:solidFill>
                  <a:schemeClr val="tx1"/>
                </a:solidFill>
                <a:effectLst/>
                <a:latin typeface="Segoe Sans Display" pitchFamily="2" charset="0"/>
                <a:ea typeface="+mn-ea"/>
                <a:cs typeface="+mn-cs"/>
              </a:rPr>
              <a:t>. Para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salte</a:t>
            </a:r>
            <a:r>
              <a:rPr lang="en-US" sz="882" b="0" i="0" kern="1200" dirty="0">
                <a:solidFill>
                  <a:schemeClr val="tx1"/>
                </a:solidFill>
                <a:effectLst/>
                <a:latin typeface="Segoe Sans Display" pitchFamily="2" charset="0"/>
                <a:ea typeface="+mn-ea"/>
                <a:cs typeface="+mn-cs"/>
              </a:rPr>
              <a:t> algo, </a:t>
            </a:r>
            <a:r>
              <a:rPr lang="en-US" sz="882" b="0" i="0" kern="1200" dirty="0" err="1">
                <a:solidFill>
                  <a:schemeClr val="tx1"/>
                </a:solidFill>
                <a:effectLst/>
                <a:latin typeface="Segoe Sans Display" pitchFamily="2" charset="0"/>
                <a:ea typeface="+mn-ea"/>
                <a:cs typeface="+mn-cs"/>
              </a:rPr>
              <a:t>tiene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existir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política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definida</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criterio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riesgo</a:t>
            </a:r>
            <a:r>
              <a:rPr lang="en-US" sz="882" b="0" i="0" kern="1200" dirty="0">
                <a:solidFill>
                  <a:schemeClr val="tx1"/>
                </a:solidFill>
                <a:effectLst/>
                <a:latin typeface="Segoe Sans Display" pitchFamily="2" charset="0"/>
                <a:ea typeface="+mn-ea"/>
                <a:cs typeface="+mn-cs"/>
              </a:rPr>
              <a:t> y un </a:t>
            </a:r>
            <a:r>
              <a:rPr lang="en-US" sz="882" b="0" i="0" kern="1200" dirty="0" err="1">
                <a:solidFill>
                  <a:schemeClr val="tx1"/>
                </a:solidFill>
                <a:effectLst/>
                <a:latin typeface="Segoe Sans Display" pitchFamily="2" charset="0"/>
                <a:ea typeface="+mn-ea"/>
                <a:cs typeface="+mn-cs"/>
              </a:rPr>
              <a:t>proceso</a:t>
            </a:r>
            <a:r>
              <a:rPr lang="en-US" sz="882" b="0" i="0" kern="1200" dirty="0">
                <a:solidFill>
                  <a:schemeClr val="tx1"/>
                </a:solidFill>
                <a:effectLst/>
                <a:latin typeface="Segoe Sans Display" pitchFamily="2" charset="0"/>
                <a:ea typeface="+mn-ea"/>
                <a:cs typeface="+mn-cs"/>
              </a:rPr>
              <a:t> formal </a:t>
            </a:r>
            <a:r>
              <a:rPr lang="en-US" sz="882" b="0" i="0" kern="1200" dirty="0" err="1">
                <a:solidFill>
                  <a:schemeClr val="tx1"/>
                </a:solidFill>
                <a:effectLst/>
                <a:latin typeface="Segoe Sans Display" pitchFamily="2" charset="0"/>
                <a:ea typeface="+mn-ea"/>
                <a:cs typeface="+mn-cs"/>
              </a:rPr>
              <a:t>detrás</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dicho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cristiano</a:t>
            </a:r>
            <a:r>
              <a:rPr lang="en-US" sz="882" b="0" i="0" kern="1200" dirty="0">
                <a:solidFill>
                  <a:schemeClr val="tx1"/>
                </a:solidFill>
                <a:effectLst/>
                <a:latin typeface="Segoe Sans Display" pitchFamily="2" charset="0"/>
                <a:ea typeface="+mn-ea"/>
                <a:cs typeface="+mn-cs"/>
              </a:rPr>
              <a:t>: </a:t>
            </a:r>
            <a:r>
              <a:rPr lang="en-US" sz="882" b="1" i="0" kern="1200" dirty="0">
                <a:solidFill>
                  <a:schemeClr val="tx1"/>
                </a:solidFill>
                <a:effectLst/>
                <a:latin typeface="Segoe Sans Display" pitchFamily="2" charset="0"/>
                <a:ea typeface="+mn-ea"/>
                <a:cs typeface="+mn-cs"/>
              </a:rPr>
              <a:t>no </a:t>
            </a:r>
            <a:r>
              <a:rPr lang="en-US" sz="882" b="1" i="0" kern="1200" dirty="0" err="1">
                <a:solidFill>
                  <a:schemeClr val="tx1"/>
                </a:solidFill>
                <a:effectLst/>
                <a:latin typeface="Segoe Sans Display" pitchFamily="2" charset="0"/>
                <a:ea typeface="+mn-ea"/>
                <a:cs typeface="+mn-cs"/>
              </a:rPr>
              <a:t>revisamos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curiosidad</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revisamos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cuando</a:t>
            </a:r>
            <a:r>
              <a:rPr lang="en-US" sz="882" b="1" i="0" kern="1200" dirty="0">
                <a:solidFill>
                  <a:schemeClr val="tx1"/>
                </a:solidFill>
                <a:effectLst/>
                <a:latin typeface="Segoe Sans Display" pitchFamily="2" charset="0"/>
                <a:ea typeface="+mn-ea"/>
                <a:cs typeface="+mn-cs"/>
              </a:rPr>
              <a:t> hay </a:t>
            </a:r>
            <a:r>
              <a:rPr lang="en-US" sz="882" b="1" i="0" kern="1200" dirty="0" err="1">
                <a:solidFill>
                  <a:schemeClr val="tx1"/>
                </a:solidFill>
                <a:effectLst/>
                <a:latin typeface="Segoe Sans Display" pitchFamily="2" charset="0"/>
                <a:ea typeface="+mn-ea"/>
                <a:cs typeface="+mn-cs"/>
              </a:rPr>
              <a:t>una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razón</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cumplimiento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lo </a:t>
            </a:r>
            <a:r>
              <a:rPr lang="en-US" sz="882" b="1" i="0" kern="1200" dirty="0" err="1">
                <a:solidFill>
                  <a:schemeClr val="tx1"/>
                </a:solidFill>
                <a:effectLst/>
                <a:latin typeface="Segoe Sans Display" pitchFamily="2" charset="0"/>
                <a:ea typeface="+mn-ea"/>
                <a:cs typeface="+mn-cs"/>
              </a:rPr>
              <a:t>justifica</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la clave: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vigilar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a:t>
            </a:r>
            <a:r>
              <a:rPr lang="en-US" sz="882" b="1" i="0" kern="1200" dirty="0">
                <a:solidFill>
                  <a:schemeClr val="tx1"/>
                </a:solidFill>
                <a:effectLst/>
                <a:latin typeface="Segoe Sans Display" pitchFamily="2" charset="0"/>
                <a:ea typeface="+mn-ea"/>
                <a:cs typeface="+mn-cs"/>
              </a:rPr>
              <a:t>saber </a:t>
            </a:r>
            <a:r>
              <a:rPr lang="en-US" sz="882" b="1" i="0" kern="1200" dirty="0" err="1">
                <a:solidFill>
                  <a:schemeClr val="tx1"/>
                </a:solidFill>
                <a:effectLst/>
                <a:latin typeface="Segoe Sans Display" pitchFamily="2" charset="0"/>
                <a:ea typeface="+mn-ea"/>
                <a:cs typeface="+mn-cs"/>
              </a:rPr>
              <a:t>reaccionar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cuando</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toca</a:t>
            </a:r>
            <a:r>
              <a:rPr lang="en-US" sz="882" b="0" i="0" kern="1200" dirty="0">
                <a:solidFill>
                  <a:schemeClr val="tx1"/>
                </a:solidFill>
                <a:effectLst/>
                <a:latin typeface="Segoe Sans Display" pitchFamily="2" charset="0"/>
                <a:ea typeface="+mn-ea"/>
                <a:cs typeface="+mn-cs"/>
              </a:rPr>
              <a:t>. Cuando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sistema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configurado</a:t>
            </a:r>
            <a:r>
              <a:rPr lang="en-US" sz="882" b="0" i="0" kern="1200" dirty="0">
                <a:solidFill>
                  <a:schemeClr val="tx1"/>
                </a:solidFill>
                <a:effectLst/>
                <a:latin typeface="Segoe Sans Display" pitchFamily="2" charset="0"/>
                <a:ea typeface="+mn-ea"/>
                <a:cs typeface="+mn-cs"/>
              </a:rPr>
              <a:t>, la </a:t>
            </a:r>
            <a:r>
              <a:rPr lang="en-US" sz="882" b="0" i="0" kern="1200" dirty="0" err="1">
                <a:solidFill>
                  <a:schemeClr val="tx1"/>
                </a:solidFill>
                <a:effectLst/>
                <a:latin typeface="Segoe Sans Display" pitchFamily="2" charset="0"/>
                <a:ea typeface="+mn-ea"/>
                <a:cs typeface="+mn-cs"/>
              </a:rPr>
              <a:t>confidencialidad</a:t>
            </a:r>
            <a:r>
              <a:rPr lang="en-US" sz="882" b="0" i="0" kern="1200" dirty="0">
                <a:solidFill>
                  <a:schemeClr val="tx1"/>
                </a:solidFill>
                <a:effectLst/>
                <a:latin typeface="Segoe Sans Display" pitchFamily="2" charset="0"/>
                <a:ea typeface="+mn-ea"/>
                <a:cs typeface="+mn-cs"/>
              </a:rPr>
              <a:t> no se </a:t>
            </a:r>
            <a:r>
              <a:rPr lang="en-US" sz="882" b="0" i="0" kern="1200" dirty="0" err="1">
                <a:solidFill>
                  <a:schemeClr val="tx1"/>
                </a:solidFill>
                <a:effectLst/>
                <a:latin typeface="Segoe Sans Display" pitchFamily="2" charset="0"/>
                <a:ea typeface="+mn-ea"/>
                <a:cs typeface="+mn-cs"/>
              </a:rPr>
              <a:t>degrada</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ganas</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capacidad</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respuesta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un </a:t>
            </a:r>
            <a:r>
              <a:rPr lang="en-US" sz="882" b="0" i="0" kern="1200" dirty="0" err="1">
                <a:solidFill>
                  <a:schemeClr val="tx1"/>
                </a:solidFill>
                <a:effectLst/>
                <a:latin typeface="Segoe Sans Display" pitchFamily="2" charset="0"/>
                <a:ea typeface="+mn-ea"/>
                <a:cs typeface="+mn-cs"/>
              </a:rPr>
              <a:t>marco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controlado</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curiosidad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organizada</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gobernanza</a:t>
            </a:r>
            <a:r>
              <a:rPr lang="en-US" sz="882" b="1" i="0" kern="1200" dirty="0">
                <a:solidFill>
                  <a:schemeClr val="tx1"/>
                </a:solidFill>
                <a:effectLst/>
                <a:latin typeface="Segoe Sans Display" pitchFamily="2" charset="0"/>
                <a:ea typeface="+mn-ea"/>
                <a:cs typeface="+mn-cs"/>
              </a:rPr>
              <a:t> con </a:t>
            </a:r>
            <a:r>
              <a:rPr lang="en-US" sz="882" b="1" i="0" kern="1200" dirty="0" err="1">
                <a:solidFill>
                  <a:schemeClr val="tx1"/>
                </a:solidFill>
                <a:effectLst/>
                <a:latin typeface="Segoe Sans Display" pitchFamily="2" charset="0"/>
                <a:ea typeface="+mn-ea"/>
                <a:cs typeface="+mn-cs"/>
              </a:rPr>
              <a:t>criterio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es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deje</a:t>
            </a:r>
            <a:r>
              <a:rPr lang="en-US" sz="882" b="0" i="0" kern="1200" dirty="0">
                <a:solidFill>
                  <a:schemeClr val="tx1"/>
                </a:solidFill>
                <a:effectLst/>
                <a:latin typeface="Segoe Sans Display" pitchFamily="2" charset="0"/>
                <a:ea typeface="+mn-ea"/>
                <a:cs typeface="+mn-cs"/>
              </a:rPr>
              <a:t> de ser “IA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pruebas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pase</a:t>
            </a:r>
            <a:r>
              <a:rPr lang="en-US" sz="882" b="0" i="0" kern="1200" dirty="0">
                <a:solidFill>
                  <a:schemeClr val="tx1"/>
                </a:solidFill>
                <a:effectLst/>
                <a:latin typeface="Segoe Sans Display" pitchFamily="2" charset="0"/>
                <a:ea typeface="+mn-ea"/>
                <a:cs typeface="+mn-cs"/>
              </a:rPr>
              <a:t> a ser algo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puedes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producción</a:t>
            </a:r>
            <a:r>
              <a:rPr lang="en-US" sz="882" b="0" i="0" kern="1200" dirty="0">
                <a:solidFill>
                  <a:schemeClr val="tx1"/>
                </a:solidFill>
                <a:effectLst/>
                <a:latin typeface="Segoe Sans Display" pitchFamily="2" charset="0"/>
                <a:ea typeface="+mn-ea"/>
                <a:cs typeface="+mn-cs"/>
              </a:rPr>
              <a:t> sin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nadie</a:t>
            </a:r>
            <a:r>
              <a:rPr lang="en-US" sz="882" b="0" i="0" kern="1200" dirty="0">
                <a:solidFill>
                  <a:schemeClr val="tx1"/>
                </a:solidFill>
                <a:effectLst/>
                <a:latin typeface="Segoe Sans Display" pitchFamily="2" charset="0"/>
                <a:ea typeface="+mn-ea"/>
                <a:cs typeface="+mn-cs"/>
              </a:rPr>
              <a:t> entre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pánico</a:t>
            </a:r>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Y aqui cumplimiento de comunicaciones, que suena a comite pero va de detectar patrones de riesgo dentro de un marco formal y muy controlado. Igual que con correo o Teams, defines politicas para que ciertas interacciones con Copilot entren en circuitos de revision cuando hay indicios de exposicion de informacion sensible. No es un Gran Hermano con teclado: la privacidad sigue siendo la norma y la revision la excepcion, con motor de clasificacion y permisos muy concretos en Purview.</a:t>
            </a:r>
          </a:p>
          <a:p>
            <a:pPr algn="l"/>
            <a:endParaRPr lang="en-US" b="0" i="0" dirty="0">
              <a:solidFill>
                <a:srgbClr val="161616"/>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37A4980-6E1E-401E-C764-6E2DE64E3EA1}"/>
              </a:ext>
            </a:extLst>
          </p:cNvPr>
          <p:cNvSpPr>
            <a:spLocks noGrp="1"/>
          </p:cNvSpPr>
          <p:nvPr>
            <p:ph type="sldNum" sz="quarter" idx="5"/>
          </p:nvPr>
        </p:nvSpPr>
        <p:spPr/>
        <p:txBody>
          <a:bodyPr/>
          <a:lstStyle/>
          <a:p>
            <a:fld id="{EE18963D-725B-467F-9103-A103F1BEB9D2}" type="slidenum">
              <a:rPr lang="en-US" smtClean="0"/>
              <a:t>37</a:t>
            </a:fld>
            <a:endParaRPr lang="en-US"/>
          </a:p>
        </p:txBody>
      </p:sp>
    </p:spTree>
    <p:extLst>
      <p:ext uri="{BB962C8B-B14F-4D97-AF65-F5344CB8AC3E}">
        <p14:creationId xmlns:p14="http://schemas.microsoft.com/office/powerpoint/2010/main" val="38599678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59DE0-06EE-8664-751F-33A860DE99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FD5C3-D630-7CD0-684C-952C498D4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CB28F4-473C-46CB-BA8C-09BA39A1D3B2}"/>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882" b="0" i="0" kern="1200" dirty="0" err="1">
                <a:solidFill>
                  <a:schemeClr val="tx1"/>
                </a:solidFill>
                <a:effectLst/>
                <a:latin typeface="Segoe Sans Display" pitchFamily="2" charset="0"/>
                <a:ea typeface="+mn-ea"/>
                <a:cs typeface="+mn-cs"/>
              </a:rPr>
              <a:t>Habilitar</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final, es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principio: a </a:t>
            </a:r>
            <a:r>
              <a:rPr lang="en-US" sz="882" b="0" i="0" kern="1200" dirty="0" err="1">
                <a:solidFill>
                  <a:schemeClr val="tx1"/>
                </a:solidFill>
                <a:effectLst/>
                <a:latin typeface="Segoe Sans Display" pitchFamily="2" charset="0"/>
                <a:ea typeface="+mn-ea"/>
                <a:cs typeface="+mn-cs"/>
              </a:rPr>
              <a:t>partir</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importante</a:t>
            </a:r>
            <a:r>
              <a:rPr lang="en-US" sz="882" b="0" i="0" kern="1200" dirty="0">
                <a:solidFill>
                  <a:schemeClr val="tx1"/>
                </a:solidFill>
                <a:effectLst/>
                <a:latin typeface="Segoe Sans Display" pitchFamily="2" charset="0"/>
                <a:ea typeface="+mn-ea"/>
                <a:cs typeface="+mn-cs"/>
              </a:rPr>
              <a:t> es </a:t>
            </a:r>
            <a:r>
              <a:rPr lang="en-US" sz="882" b="1" i="0" kern="1200" dirty="0" err="1">
                <a:solidFill>
                  <a:schemeClr val="tx1"/>
                </a:solidFill>
                <a:effectLst/>
                <a:latin typeface="Segoe Sans Display" pitchFamily="2" charset="0"/>
                <a:ea typeface="+mn-ea"/>
                <a:cs typeface="+mn-cs"/>
              </a:rPr>
              <a:t>medir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cómo</a:t>
            </a:r>
            <a:r>
              <a:rPr lang="en-US" sz="882" b="1" i="0" kern="1200" dirty="0">
                <a:solidFill>
                  <a:schemeClr val="tx1"/>
                </a:solidFill>
                <a:effectLst/>
                <a:latin typeface="Segoe Sans Display" pitchFamily="2" charset="0"/>
                <a:ea typeface="+mn-ea"/>
                <a:cs typeface="+mn-cs"/>
              </a:rPr>
              <a:t> se </a:t>
            </a:r>
            <a:r>
              <a:rPr lang="en-US" sz="882" b="1" i="0" kern="1200" dirty="0" err="1">
                <a:solidFill>
                  <a:schemeClr val="tx1"/>
                </a:solidFill>
                <a:effectLst/>
                <a:latin typeface="Segoe Sans Display" pitchFamily="2" charset="0"/>
                <a:ea typeface="+mn-ea"/>
                <a:cs typeface="+mn-cs"/>
              </a:rPr>
              <a:t>está</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usando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Los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no son para </a:t>
            </a:r>
            <a:r>
              <a:rPr lang="en-US" sz="882" b="0" i="0" kern="1200" dirty="0" err="1">
                <a:solidFill>
                  <a:schemeClr val="tx1"/>
                </a:solidFill>
                <a:effectLst/>
                <a:latin typeface="Segoe Sans Display" pitchFamily="2" charset="0"/>
                <a:ea typeface="+mn-ea"/>
                <a:cs typeface="+mn-cs"/>
              </a:rPr>
              <a:t>decorar</a:t>
            </a:r>
            <a:r>
              <a:rPr lang="en-US" sz="882" b="0" i="0" kern="1200" dirty="0">
                <a:solidFill>
                  <a:schemeClr val="tx1"/>
                </a:solidFill>
                <a:effectLst/>
                <a:latin typeface="Segoe Sans Display" pitchFamily="2" charset="0"/>
                <a:ea typeface="+mn-ea"/>
                <a:cs typeface="+mn-cs"/>
              </a:rPr>
              <a:t> dashboards, son para </a:t>
            </a:r>
            <a:r>
              <a:rPr lang="en-US" sz="882" b="0" i="0" kern="1200" dirty="0" err="1">
                <a:solidFill>
                  <a:schemeClr val="tx1"/>
                </a:solidFill>
                <a:effectLst/>
                <a:latin typeface="Segoe Sans Display" pitchFamily="2" charset="0"/>
                <a:ea typeface="+mn-ea"/>
                <a:cs typeface="+mn-cs"/>
              </a:rPr>
              <a:t>entender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funciona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no y </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forzando la </a:t>
            </a:r>
            <a:r>
              <a:rPr lang="en-US" sz="882" b="0" i="0" kern="1200" dirty="0" err="1">
                <a:solidFill>
                  <a:schemeClr val="tx1"/>
                </a:solidFill>
                <a:effectLst/>
                <a:latin typeface="Segoe Sans Display" pitchFamily="2" charset="0"/>
                <a:ea typeface="+mn-ea"/>
                <a:cs typeface="+mn-cs"/>
              </a:rPr>
              <a:t>herramienta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de la </a:t>
            </a:r>
            <a:r>
              <a:rPr lang="en-US" sz="882" b="0" i="0" kern="1200" dirty="0" err="1">
                <a:solidFill>
                  <a:schemeClr val="tx1"/>
                </a:solidFill>
                <a:effectLst/>
                <a:latin typeface="Segoe Sans Display" pitchFamily="2" charset="0"/>
                <a:ea typeface="+mn-ea"/>
                <a:cs typeface="+mn-cs"/>
              </a:rPr>
              <a:t>cuenta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miramos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gestionando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simplemente</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esperando</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se </a:t>
            </a:r>
            <a:r>
              <a:rPr lang="en-US" sz="882" b="1" i="0" kern="1200" dirty="0" err="1">
                <a:solidFill>
                  <a:schemeClr val="tx1"/>
                </a:solidFill>
                <a:effectLst/>
                <a:latin typeface="Segoe Sans Display" pitchFamily="2" charset="0"/>
                <a:ea typeface="+mn-ea"/>
                <a:cs typeface="+mn-cs"/>
              </a:rPr>
              <a:t>comporte</a:t>
            </a:r>
            <a:r>
              <a:rPr lang="en-US" sz="882" b="1" i="0" kern="1200" dirty="0">
                <a:solidFill>
                  <a:schemeClr val="tx1"/>
                </a:solidFill>
                <a:effectLst/>
                <a:latin typeface="Segoe Sans Display" pitchFamily="2" charset="0"/>
                <a:ea typeface="+mn-ea"/>
                <a:cs typeface="+mn-cs"/>
              </a:rPr>
              <a:t> bien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suerte</a:t>
            </a:r>
            <a:r>
              <a:rPr lang="en-US" sz="882" b="0" i="0" kern="1200" dirty="0">
                <a:solidFill>
                  <a:schemeClr val="tx1"/>
                </a:solidFill>
                <a:effectLst/>
                <a:latin typeface="Segoe Sans Display" pitchFamily="2" charset="0"/>
                <a:ea typeface="+mn-ea"/>
                <a:cs typeface="+mn-cs"/>
              </a:rPr>
              <a:t> </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Habilitar no es el final, es el principio: a partir de aqui lo importante es medir como se usa de verdad. Los datos de uso no son para decorar dashboards, son para entender que funciona, que no y donde estamos forzando la herramienta mas de la cuenta. Si no miramos esto, no estamos gestionando el servicio, estamos esperando a que se comporte bien por suerte.</a:t>
            </a:r>
          </a:p>
          <a:p>
            <a:endParaRPr lang="en-US" dirty="0"/>
          </a:p>
        </p:txBody>
      </p:sp>
      <p:sp>
        <p:nvSpPr>
          <p:cNvPr id="4" name="Header Placeholder 3">
            <a:extLst>
              <a:ext uri="{FF2B5EF4-FFF2-40B4-BE49-F238E27FC236}">
                <a16:creationId xmlns:a16="http://schemas.microsoft.com/office/drawing/2014/main" id="{9F96E944-FAC7-D541-0C36-F4AF7620238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E05B255-A205-8D59-9EA8-CCC25CB729F3}"/>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2A3D4DC4-2BEE-A60D-B96B-1AEFCDADE3CF}"/>
              </a:ext>
            </a:extLst>
          </p:cNvPr>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a:extLst>
              <a:ext uri="{FF2B5EF4-FFF2-40B4-BE49-F238E27FC236}">
                <a16:creationId xmlns:a16="http://schemas.microsoft.com/office/drawing/2014/main" id="{1BB6D691-BE60-6092-FE14-F5149ED339EA}"/>
              </a:ext>
            </a:extLst>
          </p:cNvPr>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3046413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Habilitar</a:t>
            </a:r>
            <a:r>
              <a:rPr lang="en-US" sz="882" b="0" i="0" kern="1200" dirty="0">
                <a:solidFill>
                  <a:schemeClr val="tx1"/>
                </a:solidFill>
                <a:effectLst/>
                <a:latin typeface="Segoe Sans Display" pitchFamily="2" charset="0"/>
                <a:ea typeface="+mn-ea"/>
                <a:cs typeface="+mn-cs"/>
              </a:rPr>
              <a:t> Copilot no es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es </a:t>
            </a:r>
            <a:r>
              <a:rPr lang="en-US" sz="882" b="1" i="0" kern="1200" dirty="0">
                <a:solidFill>
                  <a:schemeClr val="tx1"/>
                </a:solidFill>
                <a:effectLst/>
                <a:latin typeface="Segoe Sans Display" pitchFamily="2" charset="0"/>
                <a:ea typeface="+mn-ea"/>
                <a:cs typeface="+mn-cs"/>
              </a:rPr>
              <a:t>“</a:t>
            </a:r>
            <a:r>
              <a:rPr lang="en-US" sz="882" b="1" i="0" kern="1200" dirty="0" err="1">
                <a:solidFill>
                  <a:schemeClr val="tx1"/>
                </a:solidFill>
                <a:effectLst/>
                <a:latin typeface="Segoe Sans Display" pitchFamily="2" charset="0"/>
                <a:ea typeface="+mn-ea"/>
                <a:cs typeface="+mn-cs"/>
              </a:rPr>
              <a:t>ahora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empieza</a:t>
            </a:r>
            <a:r>
              <a:rPr lang="en-US" sz="882" b="1" i="0" kern="1200" dirty="0">
                <a:solidFill>
                  <a:schemeClr val="tx1"/>
                </a:solidFill>
                <a:effectLst/>
                <a:latin typeface="Segoe Sans Display" pitchFamily="2" charset="0"/>
                <a:ea typeface="+mn-ea"/>
                <a:cs typeface="+mn-cs"/>
              </a:rPr>
              <a:t> lo </a:t>
            </a:r>
            <a:r>
              <a:rPr lang="en-US" sz="882" b="1" i="0" kern="1200" dirty="0" err="1">
                <a:solidFill>
                  <a:schemeClr val="tx1"/>
                </a:solidFill>
                <a:effectLst/>
                <a:latin typeface="Segoe Sans Display" pitchFamily="2" charset="0"/>
                <a:ea typeface="+mn-ea"/>
                <a:cs typeface="+mn-cs"/>
              </a:rPr>
              <a:t>interesante</a:t>
            </a:r>
            <a:r>
              <a:rPr lang="en-US" sz="882" b="1" i="0" kern="1200" dirty="0">
                <a:solidFill>
                  <a:schemeClr val="tx1"/>
                </a:solidFill>
                <a:effectLst/>
                <a:latin typeface="Segoe Sans Display" pitchFamily="2" charset="0"/>
                <a:ea typeface="+mn-ea"/>
                <a:cs typeface="+mn-cs"/>
              </a:rPr>
              <a:t>”</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n-US" sz="882" b="0" i="0" kern="1200" dirty="0">
                <a:solidFill>
                  <a:schemeClr val="tx1"/>
                </a:solidFill>
                <a:effectLst/>
                <a:latin typeface="Segoe Sans Display" pitchFamily="2" charset="0"/>
                <a:ea typeface="+mn-ea"/>
                <a:cs typeface="+mn-cs"/>
              </a:rPr>
              <a:t>Si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datos</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uso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gestionando</a:t>
            </a:r>
            <a:r>
              <a:rPr lang="en-US" sz="882" b="0" i="0" kern="1200" dirty="0">
                <a:solidFill>
                  <a:schemeClr val="tx1"/>
                </a:solidFill>
                <a:effectLst/>
                <a:latin typeface="Segoe Sans Display" pitchFamily="2" charset="0"/>
                <a:ea typeface="+mn-ea"/>
                <a:cs typeface="+mn-cs"/>
              </a:rPr>
              <a:t> nada: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tirando</a:t>
            </a:r>
            <a:r>
              <a:rPr lang="en-US" sz="882" b="0" i="0" kern="1200" dirty="0">
                <a:solidFill>
                  <a:schemeClr val="tx1"/>
                </a:solidFill>
                <a:effectLst/>
                <a:latin typeface="Segoe Sans Display" pitchFamily="2" charset="0"/>
                <a:ea typeface="+mn-ea"/>
                <a:cs typeface="+mn-cs"/>
              </a:rPr>
              <a:t> un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producción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cruzando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dedos</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Los </a:t>
            </a:r>
            <a:r>
              <a:rPr lang="en-US" sz="882" b="0" i="0" kern="1200" dirty="0" err="1">
                <a:solidFill>
                  <a:schemeClr val="tx1"/>
                </a:solidFill>
                <a:effectLst/>
                <a:latin typeface="Segoe Sans Display" pitchFamily="2" charset="0"/>
                <a:ea typeface="+mn-ea"/>
                <a:cs typeface="+mn-cs"/>
              </a:rPr>
              <a:t>informes</a:t>
            </a:r>
            <a:r>
              <a:rPr lang="en-US" sz="882" b="0" i="0" kern="1200" dirty="0">
                <a:solidFill>
                  <a:schemeClr val="tx1"/>
                </a:solidFill>
                <a:effectLst/>
                <a:latin typeface="Segoe Sans Display" pitchFamily="2" charset="0"/>
                <a:ea typeface="+mn-ea"/>
                <a:cs typeface="+mn-cs"/>
              </a:rPr>
              <a:t> no son para </a:t>
            </a:r>
            <a:r>
              <a:rPr lang="en-US" sz="882" b="0" i="0" kern="1200" dirty="0" err="1">
                <a:solidFill>
                  <a:schemeClr val="tx1"/>
                </a:solidFill>
                <a:effectLst/>
                <a:latin typeface="Segoe Sans Display" pitchFamily="2" charset="0"/>
                <a:ea typeface="+mn-ea"/>
                <a:cs typeface="+mn-cs"/>
              </a:rPr>
              <a:t>hacer</a:t>
            </a:r>
            <a:r>
              <a:rPr lang="en-US" sz="882" b="0" i="0" kern="1200" dirty="0">
                <a:solidFill>
                  <a:schemeClr val="tx1"/>
                </a:solidFill>
                <a:effectLst/>
                <a:latin typeface="Segoe Sans Display" pitchFamily="2" charset="0"/>
                <a:ea typeface="+mn-ea"/>
                <a:cs typeface="+mn-cs"/>
              </a:rPr>
              <a:t> bonito: son para </a:t>
            </a:r>
            <a:r>
              <a:rPr lang="en-US" sz="882" b="0" i="0" kern="1200" dirty="0" err="1">
                <a:solidFill>
                  <a:schemeClr val="tx1"/>
                </a:solidFill>
                <a:effectLst/>
                <a:latin typeface="Segoe Sans Display" pitchFamily="2" charset="0"/>
                <a:ea typeface="+mn-ea"/>
                <a:cs typeface="+mn-cs"/>
              </a:rPr>
              <a:t>ver</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qué</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está</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pasando</a:t>
            </a:r>
            <a:r>
              <a:rPr lang="en-US" sz="882" b="1" i="0" kern="1200" dirty="0">
                <a:solidFill>
                  <a:schemeClr val="tx1"/>
                </a:solidFill>
                <a:effectLst/>
                <a:latin typeface="Segoe Sans Display" pitchFamily="2" charset="0"/>
                <a:ea typeface="+mn-ea"/>
                <a:cs typeface="+mn-cs"/>
              </a:rPr>
              <a:t> de </a:t>
            </a:r>
            <a:r>
              <a:rPr lang="en-US" sz="882" b="1"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decidir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escala</a:t>
            </a:r>
            <a:r>
              <a:rPr lang="en-US" sz="882" b="0" i="0" kern="1200" dirty="0">
                <a:solidFill>
                  <a:schemeClr val="tx1"/>
                </a:solidFill>
                <a:effectLst/>
                <a:latin typeface="Segoe Sans Display" pitchFamily="2" charset="0"/>
                <a:ea typeface="+mn-ea"/>
                <a:cs typeface="+mn-cs"/>
              </a:rPr>
              <a:t> o se </a:t>
            </a:r>
            <a:r>
              <a:rPr lang="en-US" sz="882" b="0" i="0" kern="1200" dirty="0" err="1">
                <a:solidFill>
                  <a:schemeClr val="tx1"/>
                </a:solidFill>
                <a:effectLst/>
                <a:latin typeface="Segoe Sans Display" pitchFamily="2" charset="0"/>
                <a:ea typeface="+mn-ea"/>
                <a:cs typeface="+mn-cs"/>
              </a:rPr>
              <a:t>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va</a:t>
            </a:r>
            <a:r>
              <a:rPr lang="en-US" sz="882" b="0" i="0" kern="1200" dirty="0">
                <a:solidFill>
                  <a:schemeClr val="tx1"/>
                </a:solidFill>
                <a:effectLst/>
                <a:latin typeface="Segoe Sans Display" pitchFamily="2" charset="0"/>
                <a:ea typeface="+mn-ea"/>
                <a:cs typeface="+mn-cs"/>
              </a:rPr>
              <a:t> de las manos</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Habilitar Copilot no es ya esta, es ahora empieza lo interesante. Si no estamos mirando datos de uso, no estamos gestionando nada: estamos tirando un servicio en produccion y cruzando los dedos. Los informes no son para hacer bonito, son para ver que esta pasando de verdad y decidir si esto escala o se nos va de las manos.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780639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comparamos los dos sabores. Copilot Chat es el chat seguro de IA incluido en Microsoft 365, con acceso estandar, agentes de uso medido y proteccion de datos empresariales. Microsoft 365 Copilot anade Work IQ, acceso prioritario, habilidades avanzadas en las aplicaciones y analisis, por 30 dolares por usuario al mes. Hoy nos centramos en la columna de Copilot Chat, que es la puerta de entrada que en muchas organizaciones ya esta pagada con M365.</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es-es" sz="400" dirty="0">
                <a:gradFill>
                  <a:gsLst>
                    <a:gs pos="0">
                      <a:prstClr val="black"/>
                    </a:gs>
                    <a:gs pos="100000">
                      <a:prstClr val="black"/>
                    </a:gs>
                  </a:gsLst>
                  <a:lin ang="5400000" scaled="0"/>
                </a:gradFill>
                <a:ea typeface="Segoe UI" pitchFamily="34" charset="0"/>
              </a:rPr>
              <a:t>© Microsoft </a:t>
            </a:r>
            <a:r>
              <a:rPr lang="es-es" sz="400" dirty="0" err="1">
                <a:gradFill>
                  <a:gsLst>
                    <a:gs pos="0">
                      <a:prstClr val="black"/>
                    </a:gs>
                    <a:gs pos="100000">
                      <a:prstClr val="black"/>
                    </a:gs>
                  </a:gsLst>
                  <a:lin ang="5400000" scaled="0"/>
                </a:gradFill>
                <a:ea typeface="Segoe UI" pitchFamily="34" charset="0"/>
              </a:rPr>
              <a:t>Corporation</a:t>
            </a:r>
            <a:r>
              <a:rPr lang="es-es" sz="400" dirty="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9854496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4DD3F-310B-B999-65BA-962E995189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A0C8A-A570-68BD-8965-B8E8FCBDE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B9FBE2-69E0-A51D-3466-08B42C69702A}"/>
              </a:ext>
            </a:extLst>
          </p:cNvPr>
          <p:cNvSpPr>
            <a:spLocks noGrp="1"/>
          </p:cNvSpPr>
          <p:nvPr>
            <p:ph type="body" idx="1"/>
          </p:nvPr>
        </p:nvSpPr>
        <p:spPr/>
        <p:txBody>
          <a:bodyPr/>
          <a:lstStyle/>
          <a:p>
            <a:pPr fontAlgn="t"/>
            <a:r>
              <a:rPr lang="en-US" sz="882" b="0" i="0" kern="1200" dirty="0">
                <a:solidFill>
                  <a:schemeClr val="tx1"/>
                </a:solidFill>
                <a:effectLst/>
                <a:latin typeface="Segoe Sans Display" pitchFamily="2" charset="0"/>
                <a:ea typeface="+mn-ea"/>
                <a:cs typeface="+mn-cs"/>
              </a:rPr>
              <a:t>Al final </a:t>
            </a:r>
            <a:r>
              <a:rPr lang="en-US" sz="882" b="0" i="0" kern="1200" dirty="0" err="1">
                <a:solidFill>
                  <a:schemeClr val="tx1"/>
                </a:solidFill>
                <a:effectLst/>
                <a:latin typeface="Segoe Sans Display" pitchFamily="2" charset="0"/>
                <a:ea typeface="+mn-ea"/>
                <a:cs typeface="+mn-cs"/>
              </a:rPr>
              <a:t>todo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se reduce a </a:t>
            </a:r>
            <a:r>
              <a:rPr lang="en-US" sz="882" b="0" i="0" kern="1200" dirty="0" err="1">
                <a:solidFill>
                  <a:schemeClr val="tx1"/>
                </a:solidFill>
                <a:effectLst/>
                <a:latin typeface="Segoe Sans Display" pitchFamily="2" charset="0"/>
                <a:ea typeface="+mn-ea"/>
                <a:cs typeface="+mn-cs"/>
              </a:rPr>
              <a:t>una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cosa</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reales, no </a:t>
            </a:r>
            <a:r>
              <a:rPr lang="en-US" sz="882" b="1" i="0" kern="1200" dirty="0" err="1">
                <a:solidFill>
                  <a:schemeClr val="tx1"/>
                </a:solidFill>
                <a:effectLst/>
                <a:latin typeface="Segoe Sans Display" pitchFamily="2" charset="0"/>
                <a:ea typeface="+mn-ea"/>
                <a:cs typeface="+mn-cs"/>
              </a:rPr>
              <a:t>intuiciones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Quién</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usa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lo </a:t>
            </a:r>
            <a:r>
              <a:rPr lang="en-US" sz="882" b="0" i="0" kern="1200" dirty="0" err="1">
                <a:solidFill>
                  <a:schemeClr val="tx1"/>
                </a:solidFill>
                <a:effectLst/>
                <a:latin typeface="Segoe Sans Display" pitchFamily="2" charset="0"/>
                <a:ea typeface="+mn-ea"/>
                <a:cs typeface="+mn-cs"/>
              </a:rPr>
              <a:t>usa</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dónde</a:t>
            </a:r>
            <a:r>
              <a:rPr lang="en-US" sz="882" b="0" i="0" kern="1200" dirty="0">
                <a:solidFill>
                  <a:schemeClr val="tx1"/>
                </a:solidFill>
                <a:effectLst/>
                <a:latin typeface="Segoe Sans Display" pitchFamily="2" charset="0"/>
                <a:ea typeface="+mn-ea"/>
                <a:cs typeface="+mn-cs"/>
              </a:rPr>
              <a:t>.</a:t>
            </a:r>
          </a:p>
          <a:p>
            <a:pPr fontAlgn="t"/>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mirando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no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gestionando</a:t>
            </a:r>
            <a:r>
              <a:rPr lang="en-US" sz="882" b="0" i="0" kern="1200" dirty="0">
                <a:solidFill>
                  <a:schemeClr val="tx1"/>
                </a:solidFill>
                <a:effectLst/>
                <a:latin typeface="Segoe Sans Display" pitchFamily="2" charset="0"/>
                <a:ea typeface="+mn-ea"/>
                <a:cs typeface="+mn-cs"/>
              </a:rPr>
              <a:t> nada… </a:t>
            </a:r>
            <a:r>
              <a:rPr lang="en-US" sz="882" b="0" i="0" kern="1200" dirty="0" err="1">
                <a:solidFill>
                  <a:schemeClr val="tx1"/>
                </a:solidFill>
                <a:effectLst/>
                <a:latin typeface="Segoe Sans Display" pitchFamily="2" charset="0"/>
                <a:ea typeface="+mn-ea"/>
                <a:cs typeface="+mn-cs"/>
              </a:rPr>
              <a:t>estamos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modo </a:t>
            </a:r>
            <a:r>
              <a:rPr lang="en-US" sz="882" b="0" i="0" kern="1200" dirty="0" err="1">
                <a:solidFill>
                  <a:schemeClr val="tx1"/>
                </a:solidFill>
                <a:effectLst/>
                <a:latin typeface="Segoe Sans Display" pitchFamily="2" charset="0"/>
                <a:ea typeface="+mn-ea"/>
                <a:cs typeface="+mn-cs"/>
              </a:rPr>
              <a:t>fe</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parte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bonita</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cuando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visibilidad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deja</a:t>
            </a:r>
            <a:r>
              <a:rPr lang="en-US" sz="882" b="0" i="0" kern="1200" dirty="0">
                <a:solidFill>
                  <a:schemeClr val="tx1"/>
                </a:solidFill>
                <a:effectLst/>
                <a:latin typeface="Segoe Sans Display" pitchFamily="2" charset="0"/>
                <a:ea typeface="+mn-ea"/>
                <a:cs typeface="+mn-cs"/>
              </a:rPr>
              <a:t> de ser un </a:t>
            </a:r>
            <a:r>
              <a:rPr lang="en-US" sz="882" b="0" i="0" kern="1200" dirty="0" err="1">
                <a:solidFill>
                  <a:schemeClr val="tx1"/>
                </a:solidFill>
                <a:effectLst/>
                <a:latin typeface="Segoe Sans Display" pitchFamily="2" charset="0"/>
                <a:ea typeface="+mn-ea"/>
                <a:cs typeface="+mn-cs"/>
              </a:rPr>
              <a:t>experimento</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pasa</a:t>
            </a:r>
            <a:r>
              <a:rPr lang="en-US" sz="882" b="0" i="0" kern="1200" dirty="0">
                <a:solidFill>
                  <a:schemeClr val="tx1"/>
                </a:solidFill>
                <a:effectLst/>
                <a:latin typeface="Segoe Sans Display" pitchFamily="2" charset="0"/>
                <a:ea typeface="+mn-ea"/>
                <a:cs typeface="+mn-cs"/>
              </a:rPr>
              <a:t> a ser un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verdad</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ajustas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corriges</a:t>
            </a:r>
            <a:r>
              <a:rPr lang="en-US" sz="882" b="0" i="0" kern="1200" dirty="0">
                <a:solidFill>
                  <a:schemeClr val="tx1"/>
                </a:solidFill>
                <a:effectLst/>
                <a:latin typeface="Segoe Sans Display" pitchFamily="2" charset="0"/>
                <a:ea typeface="+mn-ea"/>
                <a:cs typeface="+mn-cs"/>
              </a:rPr>
              <a:t> y decides con </a:t>
            </a:r>
            <a:r>
              <a:rPr lang="en-US" sz="882" b="0" i="0" kern="1200" dirty="0" err="1">
                <a:solidFill>
                  <a:schemeClr val="tx1"/>
                </a:solidFill>
                <a:effectLst/>
                <a:latin typeface="Segoe Sans Display" pitchFamily="2" charset="0"/>
                <a:ea typeface="+mn-ea"/>
                <a:cs typeface="+mn-cs"/>
              </a:rPr>
              <a:t>criterio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ahí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está</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remate:</a:t>
            </a:r>
            <a:br>
              <a:rPr lang="en-US" sz="882" b="0" i="0" kern="1200" dirty="0">
                <a:solidFill>
                  <a:schemeClr val="tx1"/>
                </a:solidFill>
                <a:effectLst/>
                <a:latin typeface="Segoe Sans Display" pitchFamily="2" charset="0"/>
                <a:ea typeface="+mn-ea"/>
                <a:cs typeface="+mn-cs"/>
              </a:rPr>
            </a:br>
            <a:r>
              <a:rPr lang="en-US" sz="882" b="1" i="0" kern="1200" dirty="0">
                <a:solidFill>
                  <a:schemeClr val="tx1"/>
                </a:solidFill>
                <a:effectLst/>
                <a:latin typeface="Segoe Sans Display" pitchFamily="2" charset="0"/>
                <a:ea typeface="+mn-ea"/>
                <a:cs typeface="+mn-cs"/>
              </a:rPr>
              <a:t>la IA no </a:t>
            </a:r>
            <a:r>
              <a:rPr lang="en-US" sz="882" b="1" i="0" kern="1200" dirty="0" err="1">
                <a:solidFill>
                  <a:schemeClr val="tx1"/>
                </a:solidFill>
                <a:effectLst/>
                <a:latin typeface="Segoe Sans Display" pitchFamily="2" charset="0"/>
                <a:ea typeface="+mn-ea"/>
                <a:cs typeface="+mn-cs"/>
              </a:rPr>
              <a:t>falla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hace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más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nos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pese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falla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supuesto</a:t>
            </a:r>
            <a:r>
              <a:rPr lang="en-US" sz="882" b="1" i="0" kern="1200" dirty="0">
                <a:solidFill>
                  <a:schemeClr val="tx1"/>
                </a:solidFill>
                <a:effectLst/>
                <a:latin typeface="Segoe Sans Display" pitchFamily="2" charset="0"/>
                <a:ea typeface="+mn-ea"/>
                <a:cs typeface="+mn-cs"/>
              </a:rPr>
              <a:t>, gracias a Dios es imperfecta. A </a:t>
            </a:r>
            <a:r>
              <a:rPr lang="en-US" sz="882" b="1" i="0" kern="1200" dirty="0" err="1">
                <a:solidFill>
                  <a:schemeClr val="tx1"/>
                </a:solidFill>
                <a:effectLst/>
                <a:latin typeface="Segoe Sans Display" pitchFamily="2" charset="0"/>
                <a:ea typeface="+mn-ea"/>
                <a:cs typeface="+mn-cs"/>
              </a:rPr>
              <a:t>veces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falla</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por</a:t>
            </a:r>
            <a:r>
              <a:rPr lang="en-US" sz="882" b="1" i="0" kern="1200" dirty="0">
                <a:solidFill>
                  <a:schemeClr val="tx1"/>
                </a:solidFill>
                <a:effectLst/>
                <a:latin typeface="Segoe Sans Display" pitchFamily="2" charset="0"/>
                <a:ea typeface="+mn-ea"/>
                <a:cs typeface="+mn-cs"/>
              </a:rPr>
              <a:t> lo poco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miramos</a:t>
            </a:r>
            <a:r>
              <a:rPr lang="en-US" sz="882" b="1" i="0" kern="1200" dirty="0">
                <a:solidFill>
                  <a:schemeClr val="tx1"/>
                </a:solidFill>
                <a:effectLst/>
                <a:latin typeface="Segoe Sans Display" pitchFamily="2" charset="0"/>
                <a:ea typeface="+mn-ea"/>
                <a:cs typeface="+mn-cs"/>
              </a:rPr>
              <a:t> 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hace</a:t>
            </a:r>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Al final todo se reduce a datos reales, no intuiciones: usuarios activos totales y diarios, tendencias de adopcion por aplicacion, recomendaciones para mejorar la adopcion y la tabla de ultima actividad, en ventanas de 7, 30, 90 y 180 dias. Con visibilidad, esto deja de ser un experimento y pasa a ser un servicio de verdad: ajustas, corriges y decides con criterio. Porque la IA falla mas por lo poco que miramos que por lo que hace.</a:t>
            </a:r>
          </a:p>
          <a:p>
            <a:endParaRPr lang="LID4096" dirty="0"/>
          </a:p>
        </p:txBody>
      </p:sp>
      <p:sp>
        <p:nvSpPr>
          <p:cNvPr id="4" name="Slide Number Placeholder 3">
            <a:extLst>
              <a:ext uri="{FF2B5EF4-FFF2-40B4-BE49-F238E27FC236}">
                <a16:creationId xmlns:a16="http://schemas.microsoft.com/office/drawing/2014/main" id="{93EEE6DF-06A3-3459-1E5C-F0E66900726E}"/>
              </a:ext>
            </a:extLst>
          </p:cNvPr>
          <p:cNvSpPr>
            <a:spLocks noGrp="1"/>
          </p:cNvSpPr>
          <p:nvPr>
            <p:ph type="sldNum" sz="quarter" idx="5"/>
          </p:nvPr>
        </p:nvSpPr>
        <p:spPr/>
        <p:txBody>
          <a:bodyPr/>
          <a:lstStyle/>
          <a:p>
            <a:fld id="{E3B20C7D-B0DB-4444-A81A-30B6738DF5C1}" type="slidenum">
              <a:rPr lang="en-US" smtClean="0"/>
              <a:t>40</a:t>
            </a:fld>
            <a:endParaRPr lang="en-US"/>
          </a:p>
        </p:txBody>
      </p:sp>
    </p:spTree>
    <p:extLst>
      <p:ext uri="{BB962C8B-B14F-4D97-AF65-F5344CB8AC3E}">
        <p14:creationId xmlns:p14="http://schemas.microsoft.com/office/powerpoint/2010/main" val="3379829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885FD-468B-E043-332D-E350358E3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D65C6-2558-D6E9-F882-B0338008D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394B4-B0F3-DC4D-C62D-4AE55A804A12}"/>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dirty="0">
                <a:solidFill>
                  <a:schemeClr val="tx1"/>
                </a:solidFill>
                <a:effectLst/>
                <a:latin typeface="Segoe Sans Display" pitchFamily="2" charset="0"/>
                <a:ea typeface="+mn-ea"/>
                <a:cs typeface="+mn-cs"/>
              </a:rPr>
              <a:t>La habilitación no se detiene en la implementación. Los informes de uso proporcionan información sobre cómo se adopta Copilot Chat, dónde aumentan las interacciones y dónde puede ser necesario un recurso de aprendizaje o apoyo adicional.</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La habilitacion no se detiene en la implementacion. Los informes de uso nos dicen como se adopta Copilot Chat, donde crecen las interacciones y donde puede hacer falta un recurso de aprendizaje o apoyo adicional. Con eso enlazamos directamente los proximos pasos y la llamada a la accion.</a:t>
            </a:r>
          </a:p>
          <a:p>
            <a:endParaRPr lang="en-US" dirty="0"/>
          </a:p>
        </p:txBody>
      </p:sp>
      <p:sp>
        <p:nvSpPr>
          <p:cNvPr id="4" name="Header Placeholder 3">
            <a:extLst>
              <a:ext uri="{FF2B5EF4-FFF2-40B4-BE49-F238E27FC236}">
                <a16:creationId xmlns:a16="http://schemas.microsoft.com/office/drawing/2014/main" id="{4AC1836A-FF14-331D-C5F9-5D005639F5A3}"/>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0E5CAABF-8493-9FD6-8925-E37FE6D2A45D}"/>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51023C12-5DB6-D044-14B9-AF2236BC70DA}"/>
              </a:ext>
            </a:extLst>
          </p:cNvPr>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a:extLst>
              <a:ext uri="{FF2B5EF4-FFF2-40B4-BE49-F238E27FC236}">
                <a16:creationId xmlns:a16="http://schemas.microsoft.com/office/drawing/2014/main" id="{BBFD3822-F47A-A8AF-8175-2A57D82F693F}"/>
              </a:ext>
            </a:extLst>
          </p:cNvPr>
          <p:cNvSpPr>
            <a:spLocks noGrp="1"/>
          </p:cNvSpPr>
          <p:nvPr>
            <p:ph type="sldNum" sz="quarter" idx="5"/>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34688407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E53F7-2719-3D4A-0585-B39138426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F5477-B209-04CF-157B-77568F16F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871F22-B61B-65DE-9B64-2A2898EA225D}"/>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dirty="0">
                <a:solidFill>
                  <a:schemeClr val="tx1"/>
                </a:solidFill>
                <a:effectLst/>
                <a:latin typeface="Segoe Sans Display" pitchFamily="2" charset="0"/>
                <a:ea typeface="+mn-ea"/>
                <a:cs typeface="+mn-cs"/>
              </a:rPr>
              <a:t>La habilitación no se detiene en la implementación. Los informes de uso proporcionan información sobre cómo se adopta Copilot Chat, dónde aumentan las interacciones y dónde puede ser necesario un recurso de aprendizaje o apoyo adicional.</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cerramos con lo accionable: aprovechar que Copilot Chat ya viene con M365, empezar por gobernanza y habitos, anclar el acceso donde se trabaja y medir desde el primer dia. La idea con la que quedarse: IA dentro de vuestros limites de identidad, permisos y auditoria, no fuera, en el salvaje oeste con la gente pegando datos donde quiere.</a:t>
            </a:r>
          </a:p>
          <a:p>
            <a:endParaRPr lang="en-US" dirty="0"/>
          </a:p>
        </p:txBody>
      </p:sp>
      <p:sp>
        <p:nvSpPr>
          <p:cNvPr id="4" name="Header Placeholder 3">
            <a:extLst>
              <a:ext uri="{FF2B5EF4-FFF2-40B4-BE49-F238E27FC236}">
                <a16:creationId xmlns:a16="http://schemas.microsoft.com/office/drawing/2014/main" id="{07BCAB08-6586-2F5E-D23E-133852B12D4D}"/>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E9923BAD-8155-2DC0-5684-1D5EB02813E1}"/>
              </a:ext>
            </a:extLst>
          </p:cNvPr>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318F8854-2FD3-FD27-ECAF-04DA9450F88A}"/>
              </a:ext>
            </a:extLst>
          </p:cNvPr>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a:extLst>
              <a:ext uri="{FF2B5EF4-FFF2-40B4-BE49-F238E27FC236}">
                <a16:creationId xmlns:a16="http://schemas.microsoft.com/office/drawing/2014/main" id="{32EADB9E-9D4A-4F7B-F466-79A2BFB48DC9}"/>
              </a:ext>
            </a:extLst>
          </p:cNvPr>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3212470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1779-B23E-8778-B929-7A9251501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68BFD2-12DD-9102-AEA3-007B119BB2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F961C-A428-3C3F-873A-FBE2FACD8DAC}"/>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Centro de clientes, Microsoft Learn y la Biblioteca de escenarios de Copilot ofrecen orientación continua, procedimientos recomendados y casos de uso reales para facilitar tu recorrido con Copilot.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Para seguir avanzando, tres fuentes clave: las sesiones del Centro de clientes, Microsoft Learn para cursos y certificacion, y la Biblioteca de escenarios de Copilot con casos de uso reales. Y ademas las guias de adopcion de clientes, con kits de exito y procedimientos recomendados. Orientacion continua para que no os quedeis solos en el recorrido.</a:t>
            </a:r>
          </a:p>
          <a:p>
            <a:endParaRPr lang="en-US"/>
          </a:p>
        </p:txBody>
      </p:sp>
      <p:sp>
        <p:nvSpPr>
          <p:cNvPr id="4" name="Slide Number Placeholder 3">
            <a:extLst>
              <a:ext uri="{FF2B5EF4-FFF2-40B4-BE49-F238E27FC236}">
                <a16:creationId xmlns:a16="http://schemas.microsoft.com/office/drawing/2014/main" id="{2BE7C301-14D8-95CE-B180-95F2273A651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803D3D-351A-4968-B376-2415CEA4667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22436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dirty="0">
                <a:solidFill>
                  <a:schemeClr val="tx1"/>
                </a:solidFill>
                <a:effectLst/>
                <a:latin typeface="Segoe Sans Display" pitchFamily="2" charset="0"/>
                <a:ea typeface="+mn-ea"/>
                <a:cs typeface="+mn-cs"/>
              </a:rPr>
              <a:t>Microsoft ofrece varias opciones de soporte, desde socios hasta FastTrack y soporte unificado, para ayudar a planificar, implementar y escalar Copilot Chat de forma eficaz en toda tu organización.</a:t>
            </a:r>
          </a:p>
          <a:p>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Microsoft pone varias palancas para acelerar el tiempo hasta el valor: ayuda y aprendizaje para usuarios finales, el Centro de agentes de IA, recursos de adopcion a escala, el directorio de socios, la Iniciativa de habilidades empresariales, FastTrack y el soporte unificado con talleres de gobernanza y habilitacion. Elegis segun necesidad para planificar, implementar y escalar Copilot Chat de forma eficaz.</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84FA68-8F4B-422B-AD27-9639E86175E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556293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dirty="0">
                <a:solidFill>
                  <a:schemeClr val="tx1"/>
                </a:solidFill>
                <a:effectLst/>
                <a:latin typeface="Segoe Sans Display" pitchFamily="2" charset="0"/>
                <a:ea typeface="+mn-ea"/>
                <a:cs typeface="+mn-cs"/>
              </a:rPr>
              <a:t>Antes de salir, dedica un momento para proporcionar comentarios. Tus comentarios ayudan a mejorar las próximas sesiones y garantizan que los recursos sigan alineados con las necesidades reales de los equipos.</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Antes de iros, dedicad un momento a la encuesta del Centro de clientes; podeis escanear el QR con el movil o ir al enlace y seleccionar la serie de Copilot Chat para todos los usuarios. Vuestros comentarios son los que mantienen las proximas sesiones alineadas con lo que de verdad necesitan los equipos.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1570735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Ahora, abriremos el turno de preguntas. No dudes en levantar la mano y unirte al análisis.</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Y ahora si, abrimos el turno de preguntas. Levantad la mano y activad el microfono cuando os demos la palabra, o seguid dejando dudas en el chat, que las respondemos en directo o justo despues. No os corteis, que para eso esta esta parte.</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lvl="0" defTabSz="914099" eaLnBrk="0" hangingPunct="0">
              <a:defRPr/>
            </a:pPr>
            <a:r>
              <a:rPr lang="es-es" sz="400" dirty="0">
                <a:gradFill>
                  <a:gsLst>
                    <a:gs pos="0">
                      <a:prstClr val="black"/>
                    </a:gs>
                    <a:gs pos="100000">
                      <a:prstClr val="black"/>
                    </a:gs>
                  </a:gsLst>
                  <a:lin ang="5400000" scaled="0"/>
                </a:gradFill>
                <a:ea typeface="Segoe UI" pitchFamily="34" charset="0"/>
              </a:rPr>
              <a:t>© Microsoft </a:t>
            </a:r>
            <a:r>
              <a:rPr lang="es-es" sz="400" dirty="0" err="1">
                <a:gradFill>
                  <a:gsLst>
                    <a:gs pos="0">
                      <a:prstClr val="black"/>
                    </a:gs>
                    <a:gs pos="100000">
                      <a:prstClr val="black"/>
                    </a:gs>
                  </a:gsLst>
                  <a:lin ang="5400000" scaled="0"/>
                </a:gradFill>
                <a:ea typeface="Segoe UI" pitchFamily="34" charset="0"/>
              </a:rPr>
              <a:t>Corporation</a:t>
            </a:r>
            <a:r>
              <a:rPr lang="es-es" sz="400" dirty="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46</a:t>
            </a:fld>
            <a:endParaRPr lang="en-US"/>
          </a:p>
        </p:txBody>
      </p:sp>
    </p:spTree>
    <p:extLst>
      <p:ext uri="{BB962C8B-B14F-4D97-AF65-F5344CB8AC3E}">
        <p14:creationId xmlns:p14="http://schemas.microsoft.com/office/powerpoint/2010/main" val="353274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Gracias por acompañarnos hoy. Agradecemos tu compromiso y esperamos continuar la conversación sobre IA segura y escalable con Microsoft 365 Copilot Chat.</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Gracias por acompanarnos hoy. Os dejamos en el chat los enlaces a las guias, los casos de cliente y la grabacion, y recordad que todo queda publicado en el Centro de clientes poco despues. Seguimos la conversacion sobre IA segura y escalable con Microsoft 365 Copilot Chat.</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54100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Antes de profundizar, una nota rápida sobre cómo funcionará la sesión de hoy. En la primera parte, nos centraremos en la sencillez y dejaremos las preguntas para más adelante. Puede escribir sus preguntas en el chat en cualquier momento. Al final, abriremos el espacio para que pueda quitar el modo de silencio, hacer preguntas y profundizar en cualquier tema que le haya interesado.</a:t>
            </a: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Antes de entrar en materia, como va a funcionar la sesion: en la primera parte silenciamos los micros para ir al grano y dejamos las preguntas para mas adelante. Podeis escribir en el chat en cualquier momento; las dudas comunes las respondemos en voz alta y al final abrimos micro para quien quiera profundizar.</a:t>
            </a:r>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845965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882" b="0" i="0" kern="1200" dirty="0" err="1">
                <a:solidFill>
                  <a:schemeClr val="tx1"/>
                </a:solidFill>
                <a:effectLst/>
                <a:latin typeface="Segoe Sans Display" pitchFamily="2" charset="0"/>
                <a:ea typeface="+mn-ea"/>
                <a:cs typeface="+mn-cs"/>
              </a:rPr>
              <a:t>Arrancamos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agenda,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es </a:t>
            </a:r>
            <a:r>
              <a:rPr lang="en-US" sz="882" b="0" i="0" kern="1200" dirty="0" err="1">
                <a:solidFill>
                  <a:schemeClr val="tx1"/>
                </a:solidFill>
                <a:effectLst/>
                <a:latin typeface="Segoe Sans Display" pitchFamily="2" charset="0"/>
                <a:ea typeface="+mn-ea"/>
                <a:cs typeface="+mn-cs"/>
              </a:rPr>
              <a:t>básicamente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mapa</a:t>
            </a:r>
            <a:r>
              <a:rPr lang="en-US" sz="882" b="0" i="0" kern="1200" dirty="0">
                <a:solidFill>
                  <a:schemeClr val="tx1"/>
                </a:solidFill>
                <a:effectLst/>
                <a:latin typeface="Segoe Sans Display" pitchFamily="2" charset="0"/>
                <a:ea typeface="+mn-ea"/>
                <a:cs typeface="+mn-cs"/>
              </a:rPr>
              <a:t> para no </a:t>
            </a:r>
            <a:r>
              <a:rPr lang="en-US" sz="882" b="0" i="0" kern="1200" dirty="0" err="1">
                <a:solidFill>
                  <a:schemeClr val="tx1"/>
                </a:solidFill>
                <a:effectLst/>
                <a:latin typeface="Segoe Sans Display" pitchFamily="2" charset="0"/>
                <a:ea typeface="+mn-ea"/>
                <a:cs typeface="+mn-cs"/>
              </a:rPr>
              <a:t>perdernos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pantano</a:t>
            </a:r>
            <a:r>
              <a:rPr lang="en-US" sz="882" b="0" i="0" kern="1200" dirty="0">
                <a:solidFill>
                  <a:schemeClr val="tx1"/>
                </a:solidFill>
                <a:effectLst/>
                <a:latin typeface="Segoe Sans Display" pitchFamily="2" charset="0"/>
                <a:ea typeface="+mn-ea"/>
                <a:cs typeface="+mn-cs"/>
              </a:rPr>
              <a:t>. Hoy </a:t>
            </a:r>
            <a:r>
              <a:rPr lang="en-US" sz="882" b="0" i="0" kern="1200" dirty="0" err="1">
                <a:solidFill>
                  <a:schemeClr val="tx1"/>
                </a:solidFill>
                <a:effectLst/>
                <a:latin typeface="Segoe Sans Display" pitchFamily="2" charset="0"/>
                <a:ea typeface="+mn-ea"/>
                <a:cs typeface="+mn-cs"/>
              </a:rPr>
              <a:t>vamos</a:t>
            </a:r>
            <a:r>
              <a:rPr lang="en-US" sz="882" b="0" i="0" kern="1200" dirty="0">
                <a:solidFill>
                  <a:schemeClr val="tx1"/>
                </a:solidFill>
                <a:effectLst/>
                <a:latin typeface="Segoe Sans Display" pitchFamily="2" charset="0"/>
                <a:ea typeface="+mn-ea"/>
                <a:cs typeface="+mn-cs"/>
              </a:rPr>
              <a:t> a </a:t>
            </a:r>
            <a:r>
              <a:rPr lang="en-US" sz="882" b="0" i="0" kern="1200" dirty="0" err="1">
                <a:solidFill>
                  <a:schemeClr val="tx1"/>
                </a:solidFill>
                <a:effectLst/>
                <a:latin typeface="Segoe Sans Display" pitchFamily="2" charset="0"/>
                <a:ea typeface="+mn-ea"/>
                <a:cs typeface="+mn-cs"/>
              </a:rPr>
              <a:t>cubrir</a:t>
            </a:r>
            <a:r>
              <a:rPr lang="en-US" sz="882" b="0" i="0" kern="1200" dirty="0">
                <a:solidFill>
                  <a:schemeClr val="tx1"/>
                </a:solidFill>
                <a:effectLst/>
                <a:latin typeface="Segoe Sans Display" pitchFamily="2" charset="0"/>
                <a:ea typeface="+mn-ea"/>
                <a:cs typeface="+mn-cs"/>
              </a:rPr>
              <a:t> seis </a:t>
            </a:r>
            <a:r>
              <a:rPr lang="en-US" sz="882" b="0" i="0" kern="1200" dirty="0" err="1">
                <a:solidFill>
                  <a:schemeClr val="tx1"/>
                </a:solidFill>
                <a:effectLst/>
                <a:latin typeface="Segoe Sans Display" pitchFamily="2" charset="0"/>
                <a:ea typeface="+mn-ea"/>
                <a:cs typeface="+mn-cs"/>
              </a:rPr>
              <a:t>piezas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es Copilot Chat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servicio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dentro</a:t>
            </a:r>
            <a:r>
              <a:rPr lang="en-US" sz="882" b="0" i="0" kern="1200" dirty="0">
                <a:solidFill>
                  <a:schemeClr val="tx1"/>
                </a:solidFill>
                <a:effectLst/>
                <a:latin typeface="Segoe Sans Display" pitchFamily="2" charset="0"/>
                <a:ea typeface="+mn-ea"/>
                <a:cs typeface="+mn-cs"/>
              </a:rPr>
              <a:t> de M365 —no </a:t>
            </a:r>
            <a:r>
              <a:rPr lang="en-US" sz="882" b="0" i="0" kern="1200" dirty="0" err="1">
                <a:solidFill>
                  <a:schemeClr val="tx1"/>
                </a:solidFill>
                <a:effectLst/>
                <a:latin typeface="Segoe Sans Display" pitchFamily="2" charset="0"/>
                <a:ea typeface="+mn-ea"/>
                <a:cs typeface="+mn-cs"/>
              </a:rPr>
              <a:t>como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juguete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se protege la </a:t>
            </a:r>
            <a:r>
              <a:rPr lang="en-US" sz="882" b="0" i="0" kern="1200" dirty="0" err="1">
                <a:solidFill>
                  <a:schemeClr val="tx1"/>
                </a:solidFill>
                <a:effectLst/>
                <a:latin typeface="Segoe Sans Display" pitchFamily="2" charset="0"/>
                <a:ea typeface="+mn-ea"/>
                <a:cs typeface="+mn-cs"/>
              </a:rPr>
              <a:t>información</a:t>
            </a:r>
            <a:r>
              <a:rPr lang="en-US" sz="882" b="0" i="0" kern="1200" dirty="0">
                <a:solidFill>
                  <a:schemeClr val="tx1"/>
                </a:solidFill>
                <a:effectLst/>
                <a:latin typeface="Segoe Sans Display" pitchFamily="2" charset="0"/>
                <a:ea typeface="+mn-ea"/>
                <a:cs typeface="+mn-cs"/>
              </a:rPr>
              <a:t> con EDP,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qué</a:t>
            </a:r>
            <a:r>
              <a:rPr lang="en-US" sz="882" b="0" i="0" kern="1200" dirty="0">
                <a:solidFill>
                  <a:schemeClr val="tx1"/>
                </a:solidFill>
                <a:effectLst/>
                <a:latin typeface="Segoe Sans Display" pitchFamily="2" charset="0"/>
                <a:ea typeface="+mn-ea"/>
                <a:cs typeface="+mn-cs"/>
              </a:rPr>
              <a:t> la IA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la sombra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es un </a:t>
            </a:r>
            <a:r>
              <a:rPr lang="en-US" sz="882" b="0" i="0" kern="1200" dirty="0" err="1">
                <a:solidFill>
                  <a:schemeClr val="tx1"/>
                </a:solidFill>
                <a:effectLst/>
                <a:latin typeface="Segoe Sans Display" pitchFamily="2" charset="0"/>
                <a:ea typeface="+mn-ea"/>
                <a:cs typeface="+mn-cs"/>
              </a:rPr>
              <a:t>problema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los</a:t>
            </a:r>
            <a:r>
              <a:rPr lang="en-US" sz="882" b="0" i="0" kern="1200" dirty="0">
                <a:solidFill>
                  <a:schemeClr val="tx1"/>
                </a:solidFill>
                <a:effectLst/>
                <a:latin typeface="Segoe Sans Display" pitchFamily="2" charset="0"/>
                <a:ea typeface="+mn-ea"/>
                <a:cs typeface="+mn-cs"/>
              </a:rPr>
              <a:t> tenants,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habilitar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sin romper </a:t>
            </a:r>
            <a:r>
              <a:rPr lang="en-US" sz="882" b="0" i="0" kern="1200" dirty="0" err="1">
                <a:solidFill>
                  <a:schemeClr val="tx1"/>
                </a:solidFill>
                <a:effectLst/>
                <a:latin typeface="Segoe Sans Display" pitchFamily="2" charset="0"/>
                <a:ea typeface="+mn-ea"/>
                <a:cs typeface="+mn-cs"/>
              </a:rPr>
              <a:t>controles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existentes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gobernarlo</a:t>
            </a:r>
            <a:r>
              <a:rPr lang="en-US" sz="882" b="0" i="0" kern="1200" dirty="0">
                <a:solidFill>
                  <a:schemeClr val="tx1"/>
                </a:solidFill>
                <a:effectLst/>
                <a:latin typeface="Segoe Sans Display" pitchFamily="2" charset="0"/>
                <a:ea typeface="+mn-ea"/>
                <a:cs typeface="+mn-cs"/>
              </a:rPr>
              <a:t> con lo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tenéis</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último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cómo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medir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se </a:t>
            </a:r>
            <a:r>
              <a:rPr lang="en-US" sz="882" b="0" i="0" kern="1200" dirty="0" err="1">
                <a:solidFill>
                  <a:schemeClr val="tx1"/>
                </a:solidFill>
                <a:effectLst/>
                <a:latin typeface="Segoe Sans Display" pitchFamily="2" charset="0"/>
                <a:ea typeface="+mn-ea"/>
                <a:cs typeface="+mn-cs"/>
              </a:rPr>
              <a:t>usa</a:t>
            </a:r>
            <a:r>
              <a:rPr lang="en-US" sz="882" b="0" i="0" kern="1200" dirty="0">
                <a:solidFill>
                  <a:schemeClr val="tx1"/>
                </a:solidFill>
                <a:effectLst/>
                <a:latin typeface="Segoe Sans Display" pitchFamily="2" charset="0"/>
                <a:ea typeface="+mn-ea"/>
                <a:cs typeface="+mn-cs"/>
              </a:rPr>
              <a:t> o </a:t>
            </a:r>
            <a:r>
              <a:rPr lang="en-US" sz="882" b="0" i="0" kern="1200" dirty="0" err="1">
                <a:solidFill>
                  <a:schemeClr val="tx1"/>
                </a:solidFill>
                <a:effectLst/>
                <a:latin typeface="Segoe Sans Display" pitchFamily="2" charset="0"/>
                <a:ea typeface="+mn-ea"/>
                <a:cs typeface="+mn-cs"/>
              </a:rPr>
              <a:t>si</a:t>
            </a:r>
            <a:r>
              <a:rPr lang="en-US" sz="882" b="0" i="0" kern="1200" dirty="0">
                <a:solidFill>
                  <a:schemeClr val="tx1"/>
                </a:solidFill>
                <a:effectLst/>
                <a:latin typeface="Segoe Sans Display" pitchFamily="2" charset="0"/>
                <a:ea typeface="+mn-ea"/>
                <a:cs typeface="+mn-cs"/>
              </a:rPr>
              <a:t> solo </a:t>
            </a:r>
            <a:r>
              <a:rPr lang="en-US" sz="882" b="0" i="0" kern="1200" dirty="0" err="1">
                <a:solidFill>
                  <a:schemeClr val="tx1"/>
                </a:solidFill>
                <a:effectLst/>
                <a:latin typeface="Segoe Sans Display" pitchFamily="2" charset="0"/>
                <a:ea typeface="+mn-ea"/>
                <a:cs typeface="+mn-cs"/>
              </a:rPr>
              <a:t>sirve</a:t>
            </a:r>
            <a:r>
              <a:rPr lang="en-US" sz="882" b="0" i="0" kern="1200" dirty="0">
                <a:solidFill>
                  <a:schemeClr val="tx1"/>
                </a:solidFill>
                <a:effectLst/>
                <a:latin typeface="Segoe Sans Display" pitchFamily="2" charset="0"/>
                <a:ea typeface="+mn-ea"/>
                <a:cs typeface="+mn-cs"/>
              </a:rPr>
              <a:t> de </a:t>
            </a:r>
            <a:r>
              <a:rPr lang="en-US" sz="882" b="0" i="0" kern="1200" dirty="0" err="1">
                <a:solidFill>
                  <a:schemeClr val="tx1"/>
                </a:solidFill>
                <a:effectLst/>
                <a:latin typeface="Segoe Sans Display" pitchFamily="2" charset="0"/>
                <a:ea typeface="+mn-ea"/>
                <a:cs typeface="+mn-cs"/>
              </a:rPr>
              <a:t>icono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decorativo</a:t>
            </a:r>
            <a:r>
              <a:rPr lang="en-US" sz="882" b="0" i="0" kern="1200" dirty="0">
                <a:solidFill>
                  <a:schemeClr val="tx1"/>
                </a:solidFill>
                <a:effectLst/>
                <a:latin typeface="Segoe Sans Display" pitchFamily="2" charset="0"/>
                <a:ea typeface="+mn-ea"/>
                <a:cs typeface="+mn-cs"/>
              </a:rPr>
              <a:t>.</a:t>
            </a:r>
          </a:p>
          <a:p>
            <a:pPr fontAlgn="t"/>
            <a:r>
              <a:rPr lang="en-US" sz="882" b="0" i="0" kern="1200" dirty="0">
                <a:solidFill>
                  <a:schemeClr val="tx1"/>
                </a:solidFill>
                <a:effectLst/>
                <a:latin typeface="Segoe Sans Display" pitchFamily="2" charset="0"/>
                <a:ea typeface="+mn-ea"/>
                <a:cs typeface="+mn-cs"/>
              </a:rPr>
              <a:t>La clave </a:t>
            </a:r>
            <a:r>
              <a:rPr lang="en-US" sz="882" b="0" i="0" kern="1200" dirty="0" err="1">
                <a:solidFill>
                  <a:schemeClr val="tx1"/>
                </a:solidFill>
                <a:effectLst/>
                <a:latin typeface="Segoe Sans Display" pitchFamily="2" charset="0"/>
                <a:ea typeface="+mn-ea"/>
                <a:cs typeface="+mn-cs"/>
              </a:rPr>
              <a:t>aquí</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esto</a:t>
            </a:r>
            <a:r>
              <a:rPr lang="en-US" sz="882" b="0" i="0" kern="1200" dirty="0">
                <a:solidFill>
                  <a:schemeClr val="tx1"/>
                </a:solidFill>
                <a:effectLst/>
                <a:latin typeface="Segoe Sans Display" pitchFamily="2" charset="0"/>
                <a:ea typeface="+mn-ea"/>
                <a:cs typeface="+mn-cs"/>
              </a:rPr>
              <a:t> no es “</a:t>
            </a:r>
            <a:r>
              <a:rPr lang="en-US" sz="882" b="0" i="0" kern="1200" dirty="0" err="1">
                <a:solidFill>
                  <a:schemeClr val="tx1"/>
                </a:solidFill>
                <a:effectLst/>
                <a:latin typeface="Segoe Sans Display" pitchFamily="2" charset="0"/>
                <a:ea typeface="+mn-ea"/>
                <a:cs typeface="+mn-cs"/>
              </a:rPr>
              <a:t>poner</a:t>
            </a:r>
            <a:r>
              <a:rPr lang="en-US" sz="882" b="0" i="0" kern="1200" dirty="0">
                <a:solidFill>
                  <a:schemeClr val="tx1"/>
                </a:solidFill>
                <a:effectLst/>
                <a:latin typeface="Segoe Sans Display" pitchFamily="2" charset="0"/>
                <a:ea typeface="+mn-ea"/>
                <a:cs typeface="+mn-cs"/>
              </a:rPr>
              <a:t> IA”. Es </a:t>
            </a:r>
            <a:r>
              <a:rPr lang="en-US" sz="882" b="1" i="0" kern="1200" dirty="0">
                <a:solidFill>
                  <a:schemeClr val="tx1"/>
                </a:solidFill>
                <a:effectLst/>
                <a:latin typeface="Segoe Sans Display" pitchFamily="2" charset="0"/>
                <a:ea typeface="+mn-ea"/>
                <a:cs typeface="+mn-cs"/>
              </a:rPr>
              <a:t>meter un nuevo punto de </a:t>
            </a:r>
            <a:r>
              <a:rPr lang="en-US" sz="882" b="1" i="0" kern="1200" dirty="0" err="1">
                <a:solidFill>
                  <a:schemeClr val="tx1"/>
                </a:solidFill>
                <a:effectLst/>
                <a:latin typeface="Segoe Sans Display" pitchFamily="2" charset="0"/>
                <a:ea typeface="+mn-ea"/>
                <a:cs typeface="+mn-cs"/>
              </a:rPr>
              <a:t>acceso</a:t>
            </a:r>
            <a:r>
              <a:rPr lang="en-US" sz="882" b="1" i="0" kern="1200" dirty="0">
                <a:solidFill>
                  <a:schemeClr val="tx1"/>
                </a:solidFill>
                <a:effectLst/>
                <a:latin typeface="Segoe Sans Display" pitchFamily="2" charset="0"/>
                <a:ea typeface="+mn-ea"/>
                <a:cs typeface="+mn-cs"/>
              </a:rPr>
              <a:t> a </a:t>
            </a:r>
            <a:r>
              <a:rPr lang="en-US" sz="882" b="1" i="0" kern="1200" dirty="0" err="1">
                <a:solidFill>
                  <a:schemeClr val="tx1"/>
                </a:solidFill>
                <a:effectLst/>
                <a:latin typeface="Segoe Sans Display" pitchFamily="2" charset="0"/>
                <a:ea typeface="+mn-ea"/>
                <a:cs typeface="+mn-cs"/>
              </a:rPr>
              <a:t>datos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corporativos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vía</a:t>
            </a:r>
            <a:r>
              <a:rPr lang="en-US" sz="882" b="1" i="0" kern="1200" dirty="0">
                <a:solidFill>
                  <a:schemeClr val="tx1"/>
                </a:solidFill>
                <a:effectLst/>
                <a:latin typeface="Segoe Sans Display" pitchFamily="2" charset="0"/>
                <a:ea typeface="+mn-ea"/>
                <a:cs typeface="+mn-cs"/>
              </a:rPr>
              <a:t> LLM</a:t>
            </a:r>
            <a:r>
              <a:rPr lang="en-US" sz="882" b="0" i="0" kern="1200" dirty="0">
                <a:solidFill>
                  <a:schemeClr val="tx1"/>
                </a:solidFill>
                <a:effectLst/>
                <a:latin typeface="Segoe Sans Display" pitchFamily="2" charset="0"/>
                <a:ea typeface="+mn-ea"/>
                <a:cs typeface="+mn-cs"/>
              </a:rPr>
              <a:t>. Si se </a:t>
            </a:r>
            <a:r>
              <a:rPr lang="en-US" sz="882" b="0" i="0" kern="1200" dirty="0" err="1">
                <a:solidFill>
                  <a:schemeClr val="tx1"/>
                </a:solidFill>
                <a:effectLst/>
                <a:latin typeface="Segoe Sans Display" pitchFamily="2" charset="0"/>
                <a:ea typeface="+mn-ea"/>
                <a:cs typeface="+mn-cs"/>
              </a:rPr>
              <a:t>hace</a:t>
            </a:r>
            <a:r>
              <a:rPr lang="en-US" sz="882" b="0" i="0" kern="1200">
                <a:solidFill>
                  <a:schemeClr val="tx1"/>
                </a:solidFill>
                <a:effectLst/>
                <a:latin typeface="Segoe Sans Display" pitchFamily="2" charset="0"/>
                <a:ea typeface="+mn-ea"/>
                <a:cs typeface="+mn-cs"/>
              </a:rPr>
              <a:t> mal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amplificas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permisos</a:t>
            </a:r>
            <a:r>
              <a:rPr lang="en-US" sz="882" b="0" i="0" kern="1200" dirty="0">
                <a:solidFill>
                  <a:schemeClr val="tx1"/>
                </a:solidFill>
                <a:effectLst/>
                <a:latin typeface="Segoe Sans Display" pitchFamily="2" charset="0"/>
                <a:ea typeface="+mn-ea"/>
                <a:cs typeface="+mn-cs"/>
              </a:rPr>
              <a:t>, mala </a:t>
            </a:r>
            <a:r>
              <a:rPr lang="en-US" sz="882" b="0" i="0" kern="1200" dirty="0" err="1">
                <a:solidFill>
                  <a:schemeClr val="tx1"/>
                </a:solidFill>
                <a:effectLst/>
                <a:latin typeface="Segoe Sans Display" pitchFamily="2" charset="0"/>
                <a:ea typeface="+mn-ea"/>
                <a:cs typeface="+mn-cs"/>
              </a:rPr>
              <a:t>clasificación</a:t>
            </a:r>
            <a:r>
              <a:rPr lang="en-US" sz="882" b="0" i="0" kern="1200" dirty="0">
                <a:solidFill>
                  <a:schemeClr val="tx1"/>
                </a:solidFill>
                <a:effectLst/>
                <a:latin typeface="Segoe Sans Display" pitchFamily="2" charset="0"/>
                <a:ea typeface="+mn-ea"/>
                <a:cs typeface="+mn-cs"/>
              </a:rPr>
              <a:t> y </a:t>
            </a:r>
            <a:r>
              <a:rPr lang="en-US" sz="882" b="0" i="0" kern="1200" dirty="0" err="1">
                <a:solidFill>
                  <a:schemeClr val="tx1"/>
                </a:solidFill>
                <a:effectLst/>
                <a:latin typeface="Segoe Sans Display" pitchFamily="2" charset="0"/>
                <a:ea typeface="+mn-ea"/>
                <a:cs typeface="+mn-cs"/>
              </a:rPr>
              <a:t>exposición</a:t>
            </a:r>
            <a:r>
              <a:rPr lang="en-US" sz="882" b="0" i="0" kern="1200" dirty="0">
                <a:solidFill>
                  <a:schemeClr val="tx1"/>
                </a:solidFill>
                <a:effectLst/>
                <a:latin typeface="Segoe Sans Display" pitchFamily="2" charset="0"/>
                <a:ea typeface="+mn-ea"/>
                <a:cs typeface="+mn-cs"/>
              </a:rPr>
              <a:t>. Si lo </a:t>
            </a:r>
            <a:r>
              <a:rPr lang="en-US" sz="882" b="0" i="0" kern="1200" dirty="0" err="1">
                <a:solidFill>
                  <a:schemeClr val="tx1"/>
                </a:solidFill>
                <a:effectLst/>
                <a:latin typeface="Segoe Sans Display" pitchFamily="2" charset="0"/>
                <a:ea typeface="+mn-ea"/>
                <a:cs typeface="+mn-cs"/>
              </a:rPr>
              <a:t>haces</a:t>
            </a:r>
            <a:r>
              <a:rPr lang="en-US" sz="882" b="0" i="0" kern="1200" dirty="0">
                <a:solidFill>
                  <a:schemeClr val="tx1"/>
                </a:solidFill>
                <a:effectLst/>
                <a:latin typeface="Segoe Sans Display" pitchFamily="2" charset="0"/>
                <a:ea typeface="+mn-ea"/>
                <a:cs typeface="+mn-cs"/>
              </a:rPr>
              <a:t> bien, </a:t>
            </a:r>
            <a:r>
              <a:rPr lang="en-US" sz="882" b="0" i="0" kern="1200" dirty="0" err="1">
                <a:solidFill>
                  <a:schemeClr val="tx1"/>
                </a:solidFill>
                <a:effectLst/>
                <a:latin typeface="Segoe Sans Display" pitchFamily="2" charset="0"/>
                <a:ea typeface="+mn-ea"/>
                <a:cs typeface="+mn-cs"/>
              </a:rPr>
              <a:t>usas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exactamente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mismo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modelo</a:t>
            </a:r>
            <a:r>
              <a:rPr lang="en-US" sz="882" b="0" i="0" kern="1200" dirty="0">
                <a:solidFill>
                  <a:schemeClr val="tx1"/>
                </a:solidFill>
                <a:effectLst/>
                <a:latin typeface="Segoe Sans Display" pitchFamily="2" charset="0"/>
                <a:ea typeface="+mn-ea"/>
                <a:cs typeface="+mn-cs"/>
              </a:rPr>
              <a:t> de control </a:t>
            </a:r>
            <a:r>
              <a:rPr lang="en-US" sz="882" b="0" i="0" kern="1200" dirty="0" err="1">
                <a:solidFill>
                  <a:schemeClr val="tx1"/>
                </a:solidFill>
                <a:effectLst/>
                <a:latin typeface="Segoe Sans Display" pitchFamily="2" charset="0"/>
                <a:ea typeface="+mn-ea"/>
                <a:cs typeface="+mn-cs"/>
              </a:rPr>
              <a:t>que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ya</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tienes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en</a:t>
            </a:r>
            <a:r>
              <a:rPr lang="en-US" sz="882" b="0" i="0" kern="1200" dirty="0">
                <a:solidFill>
                  <a:schemeClr val="tx1"/>
                </a:solidFill>
                <a:effectLst/>
                <a:latin typeface="Segoe Sans Display" pitchFamily="2" charset="0"/>
                <a:ea typeface="+mn-ea"/>
                <a:cs typeface="+mn-cs"/>
              </a:rPr>
              <a:t> M365.</a:t>
            </a:r>
          </a:p>
          <a:p>
            <a:pPr fontAlgn="t"/>
            <a:r>
              <a:rPr lang="en-US" sz="882" b="0" i="0" kern="1200" dirty="0">
                <a:solidFill>
                  <a:schemeClr val="tx1"/>
                </a:solidFill>
                <a:effectLst/>
                <a:latin typeface="Segoe Sans Display" pitchFamily="2" charset="0"/>
                <a:ea typeface="+mn-ea"/>
                <a:cs typeface="+mn-cs"/>
              </a:rPr>
              <a:t>La </a:t>
            </a:r>
            <a:r>
              <a:rPr lang="en-US" sz="882" b="0" i="0" kern="1200" dirty="0" err="1">
                <a:solidFill>
                  <a:schemeClr val="tx1"/>
                </a:solidFill>
                <a:effectLst/>
                <a:latin typeface="Segoe Sans Display" pitchFamily="2" charset="0"/>
                <a:ea typeface="+mn-ea"/>
                <a:cs typeface="+mn-cs"/>
              </a:rPr>
              <a:t>promesa</a:t>
            </a:r>
            <a:r>
              <a:rPr lang="en-US" sz="882" b="0" i="0" kern="1200" dirty="0">
                <a:solidFill>
                  <a:schemeClr val="tx1"/>
                </a:solidFill>
                <a:effectLst/>
                <a:latin typeface="Segoe Sans Display" pitchFamily="2" charset="0"/>
                <a:ea typeface="+mn-ea"/>
                <a:cs typeface="+mn-cs"/>
              </a:rPr>
              <a:t> es simple: IA </a:t>
            </a:r>
            <a:r>
              <a:rPr lang="en-US" sz="882" b="0" i="0" kern="1200" dirty="0" err="1">
                <a:solidFill>
                  <a:schemeClr val="tx1"/>
                </a:solidFill>
                <a:effectLst/>
                <a:latin typeface="Segoe Sans Display" pitchFamily="2" charset="0"/>
                <a:ea typeface="+mn-ea"/>
                <a:cs typeface="+mn-cs"/>
              </a:rPr>
              <a:t>útil</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pero</a:t>
            </a:r>
            <a:r>
              <a:rPr lang="en-US" sz="882" b="0"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dentro</a:t>
            </a:r>
            <a:r>
              <a:rPr lang="en-US" sz="882" b="1" i="0" kern="1200" dirty="0">
                <a:solidFill>
                  <a:schemeClr val="tx1"/>
                </a:solidFill>
                <a:effectLst/>
                <a:latin typeface="Segoe Sans Display" pitchFamily="2" charset="0"/>
                <a:ea typeface="+mn-ea"/>
                <a:cs typeface="+mn-cs"/>
              </a:rPr>
              <a:t> del boundary real de M365</a:t>
            </a:r>
            <a:r>
              <a:rPr lang="en-US" sz="882" b="0" i="0" kern="1200" dirty="0">
                <a:solidFill>
                  <a:schemeClr val="tx1"/>
                </a:solidFill>
                <a:effectLst/>
                <a:latin typeface="Segoe Sans Display" pitchFamily="2" charset="0"/>
                <a:ea typeface="+mn-ea"/>
                <a:cs typeface="+mn-cs"/>
              </a:rPr>
              <a:t>, no fuera de </a:t>
            </a:r>
            <a:r>
              <a:rPr lang="en-US" sz="882" b="0" i="0" kern="1200" dirty="0" err="1">
                <a:solidFill>
                  <a:schemeClr val="tx1"/>
                </a:solidFill>
                <a:effectLst/>
                <a:latin typeface="Segoe Sans Display" pitchFamily="2" charset="0"/>
                <a:ea typeface="+mn-ea"/>
                <a:cs typeface="+mn-cs"/>
              </a:rPr>
              <a:t>él</a:t>
            </a:r>
            <a:r>
              <a:rPr lang="en-US" sz="882" b="0" i="0" kern="1200" dirty="0">
                <a:solidFill>
                  <a:schemeClr val="tx1"/>
                </a:solidFill>
                <a:effectLst/>
                <a:latin typeface="Segoe Sans Display" pitchFamily="2" charset="0"/>
                <a:ea typeface="+mn-ea"/>
                <a:cs typeface="+mn-cs"/>
              </a:rPr>
              <a:t>.</a:t>
            </a:r>
          </a:p>
          <a:p>
            <a:pPr marL="0" marR="0" lvl="0" indent="0" algn="l" defTabSz="914367" rtl="0" eaLnBrk="1" fontAlgn="t" latinLnBrk="0" hangingPunct="1">
              <a:lnSpc>
                <a:spcPct val="90000"/>
              </a:lnSpc>
              <a:spcBef>
                <a:spcPts val="0"/>
              </a:spcBef>
              <a:spcAft>
                <a:spcPts val="333"/>
              </a:spcAft>
              <a:buClrTx/>
              <a:buSzTx/>
              <a:buFontTx/>
              <a:buNone/>
              <a:tabLst/>
              <a:defRPr/>
            </a:pPr>
            <a:r>
              <a:rPr lang="en-US" sz="882" b="0" i="0" kern="1200" dirty="0">
                <a:solidFill>
                  <a:schemeClr val="tx1"/>
                </a:solidFill>
                <a:effectLst/>
                <a:latin typeface="Segoe Sans Display" pitchFamily="2" charset="0"/>
                <a:ea typeface="+mn-ea"/>
                <a:cs typeface="+mn-cs"/>
              </a:rPr>
              <a:t>Y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eso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empezamos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a:t>
            </a:r>
            <a:r>
              <a:rPr lang="en-US" sz="882" b="0" i="0" kern="1200" dirty="0">
                <a:solidFill>
                  <a:schemeClr val="tx1"/>
                </a:solidFill>
                <a:effectLst/>
                <a:latin typeface="Segoe Sans Display" pitchFamily="2" charset="0"/>
                <a:ea typeface="+mn-ea"/>
                <a:cs typeface="+mn-cs"/>
              </a:rPr>
              <a:t> Copilot Chat: no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sea lo </a:t>
            </a:r>
            <a:r>
              <a:rPr lang="en-US" sz="882" b="0" i="0" kern="1200" dirty="0" err="1">
                <a:solidFill>
                  <a:schemeClr val="tx1"/>
                </a:solidFill>
                <a:effectLst/>
                <a:latin typeface="Segoe Sans Display" pitchFamily="2" charset="0"/>
                <a:ea typeface="+mn-ea"/>
                <a:cs typeface="+mn-cs"/>
              </a:rPr>
              <a:t>más</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potente</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sino</a:t>
            </a:r>
            <a:r>
              <a:rPr lang="en-US" sz="882" b="0" i="0" kern="1200" dirty="0">
                <a:solidFill>
                  <a:schemeClr val="tx1"/>
                </a:solidFill>
                <a:effectLst/>
                <a:latin typeface="Segoe Sans Display" pitchFamily="2" charset="0"/>
                <a:ea typeface="+mn-ea"/>
                <a:cs typeface="+mn-cs"/>
              </a:rPr>
              <a:t> </a:t>
            </a:r>
            <a:r>
              <a:rPr lang="en-US" sz="882" b="0" i="0" kern="1200" dirty="0" err="1">
                <a:solidFill>
                  <a:schemeClr val="tx1"/>
                </a:solidFill>
                <a:effectLst/>
                <a:latin typeface="Segoe Sans Display" pitchFamily="2" charset="0"/>
                <a:ea typeface="+mn-ea"/>
                <a:cs typeface="+mn-cs"/>
              </a:rPr>
              <a:t>porque</a:t>
            </a:r>
            <a:r>
              <a:rPr lang="en-US" sz="882" b="0" i="0" kern="1200" dirty="0">
                <a:solidFill>
                  <a:schemeClr val="tx1"/>
                </a:solidFill>
                <a:effectLst/>
                <a:latin typeface="Segoe Sans Display" pitchFamily="2" charset="0"/>
                <a:ea typeface="+mn-ea"/>
                <a:cs typeface="+mn-cs"/>
              </a:rPr>
              <a:t> es </a:t>
            </a:r>
            <a:r>
              <a:rPr lang="en-US" sz="882" b="1" i="0" kern="1200" dirty="0">
                <a:solidFill>
                  <a:schemeClr val="tx1"/>
                </a:solidFill>
                <a:effectLst/>
                <a:latin typeface="Segoe Sans Display" pitchFamily="2" charset="0"/>
                <a:ea typeface="+mn-ea"/>
                <a:cs typeface="+mn-cs"/>
              </a:rPr>
              <a:t>lo </a:t>
            </a:r>
            <a:r>
              <a:rPr lang="en-US" sz="882" b="1" i="0" kern="1200" dirty="0" err="1">
                <a:solidFill>
                  <a:schemeClr val="tx1"/>
                </a:solidFill>
                <a:effectLst/>
                <a:latin typeface="Segoe Sans Display" pitchFamily="2" charset="0"/>
                <a:ea typeface="+mn-ea"/>
                <a:cs typeface="+mn-cs"/>
              </a:rPr>
              <a:t>que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puedes</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abrir</a:t>
            </a:r>
            <a:r>
              <a:rPr lang="en-US" sz="882" b="1" i="0" kern="1200" dirty="0">
                <a:solidFill>
                  <a:schemeClr val="tx1"/>
                </a:solidFill>
                <a:effectLst/>
                <a:latin typeface="Segoe Sans Display" pitchFamily="2" charset="0"/>
                <a:ea typeface="+mn-ea"/>
                <a:cs typeface="+mn-cs"/>
              </a:rPr>
              <a:t> sin </a:t>
            </a:r>
            <a:r>
              <a:rPr lang="en-US" sz="882" b="1" i="0" kern="1200" dirty="0" err="1">
                <a:solidFill>
                  <a:schemeClr val="tx1"/>
                </a:solidFill>
                <a:effectLst/>
                <a:latin typeface="Segoe Sans Display" pitchFamily="2" charset="0"/>
                <a:ea typeface="+mn-ea"/>
                <a:cs typeface="+mn-cs"/>
              </a:rPr>
              <a:t>perder</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control </a:t>
            </a:r>
            <a:r>
              <a:rPr lang="en-US" sz="882" b="1" i="0" kern="1200" dirty="0" err="1">
                <a:solidFill>
                  <a:schemeClr val="tx1"/>
                </a:solidFill>
                <a:effectLst/>
                <a:latin typeface="Segoe Sans Display" pitchFamily="2" charset="0"/>
                <a:ea typeface="+mn-ea"/>
                <a:cs typeface="+mn-cs"/>
              </a:rPr>
              <a:t>desde</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el</a:t>
            </a:r>
            <a:r>
              <a:rPr lang="en-US" sz="882" b="1" i="0" kern="1200" dirty="0">
                <a:solidFill>
                  <a:schemeClr val="tx1"/>
                </a:solidFill>
                <a:effectLst/>
                <a:latin typeface="Segoe Sans Display" pitchFamily="2" charset="0"/>
                <a:ea typeface="+mn-ea"/>
                <a:cs typeface="+mn-cs"/>
              </a:rPr>
              <a:t> </a:t>
            </a:r>
            <a:r>
              <a:rPr lang="en-US" sz="882" b="1" i="0" kern="1200" dirty="0" err="1">
                <a:solidFill>
                  <a:schemeClr val="tx1"/>
                </a:solidFill>
                <a:effectLst/>
                <a:latin typeface="Segoe Sans Display" pitchFamily="2" charset="0"/>
                <a:ea typeface="+mn-ea"/>
                <a:cs typeface="+mn-cs"/>
              </a:rPr>
              <a:t>minuto</a:t>
            </a:r>
            <a:r>
              <a:rPr lang="en-US" sz="882" b="1" i="0" kern="1200" dirty="0">
                <a:solidFill>
                  <a:schemeClr val="tx1"/>
                </a:solidFill>
                <a:effectLst/>
                <a:latin typeface="Segoe Sans Display" pitchFamily="2" charset="0"/>
                <a:ea typeface="+mn-ea"/>
                <a:cs typeface="+mn-cs"/>
              </a:rPr>
              <a:t> uno</a:t>
            </a:r>
            <a:r>
              <a:rPr lang="en-US" sz="882" b="0" i="0" kern="1200" dirty="0">
                <a:solidFill>
                  <a:schemeClr val="tx1"/>
                </a:solidFill>
                <a:effectLst/>
                <a:latin typeface="Segoe Sans Display" pitchFamily="2" charset="0"/>
                <a:ea typeface="+mn-ea"/>
                <a:cs typeface="+mn-cs"/>
              </a:rPr>
              <a:t>.</a:t>
            </a:r>
            <a:br>
              <a:rPr lang="en-US" sz="882" b="0" i="0" kern="1200" dirty="0">
                <a:solidFill>
                  <a:schemeClr val="tx1"/>
                </a:solidFill>
                <a:effectLst/>
                <a:latin typeface="Segoe Sans Display" pitchFamily="2" charset="0"/>
                <a:ea typeface="+mn-ea"/>
                <a:cs typeface="+mn-cs"/>
              </a:rPr>
            </a:br>
            <a:r>
              <a:rPr lang="es-ES" sz="882" kern="1200" dirty="0">
                <a:solidFill>
                  <a:schemeClr val="tx1"/>
                </a:solidFill>
                <a:effectLst/>
                <a:latin typeface="Segoe Sans Display" pitchFamily="2" charset="0"/>
                <a:ea typeface="+mn-ea"/>
                <a:cs typeface="+mn-cs"/>
              </a:rPr>
              <a:t>Si en algún momento os suena a ‘esto ya lo hago con </a:t>
            </a:r>
            <a:r>
              <a:rPr lang="es-ES" sz="882" kern="1200" dirty="0" err="1">
                <a:solidFill>
                  <a:schemeClr val="tx1"/>
                </a:solidFill>
                <a:effectLst/>
                <a:latin typeface="Segoe Sans Display" pitchFamily="2" charset="0"/>
                <a:ea typeface="+mn-ea"/>
                <a:cs typeface="+mn-cs"/>
              </a:rPr>
              <a:t>ChatGPT</a:t>
            </a:r>
            <a:r>
              <a:rPr lang="es-ES" sz="882" kern="1200" dirty="0">
                <a:solidFill>
                  <a:schemeClr val="tx1"/>
                </a:solidFill>
                <a:effectLst/>
                <a:latin typeface="Segoe Sans Display" pitchFamily="2" charset="0"/>
                <a:ea typeface="+mn-ea"/>
                <a:cs typeface="+mn-cs"/>
              </a:rPr>
              <a:t>’, perfecto: esa comparación es exactamente el punto de partida para hablar de límites de servicio, identidad corporativa, permisos, retención, auditoría y </a:t>
            </a:r>
            <a:r>
              <a:rPr lang="es-ES" sz="882" kern="1200" dirty="0" err="1">
                <a:solidFill>
                  <a:schemeClr val="tx1"/>
                </a:solidFill>
                <a:effectLst/>
                <a:latin typeface="Segoe Sans Display" pitchFamily="2" charset="0"/>
                <a:ea typeface="+mn-ea"/>
                <a:cs typeface="+mn-cs"/>
              </a:rPr>
              <a:t>eDiscovery</a:t>
            </a:r>
            <a:r>
              <a:rPr lang="es-ES" sz="882" kern="1200" dirty="0">
                <a:solidFill>
                  <a:schemeClr val="tx1"/>
                </a:solidFill>
                <a:effectLst/>
                <a:latin typeface="Segoe Sans Display" pitchFamily="2" charset="0"/>
                <a:ea typeface="+mn-ea"/>
                <a:cs typeface="+mn-cs"/>
              </a:rPr>
              <a:t>. Spoiler: en el mundo corporativo, el </a:t>
            </a:r>
            <a:r>
              <a:rPr lang="es-ES" sz="882" kern="1200" dirty="0" err="1">
                <a:solidFill>
                  <a:schemeClr val="tx1"/>
                </a:solidFill>
                <a:effectLst/>
                <a:latin typeface="Segoe Sans Display" pitchFamily="2" charset="0"/>
                <a:ea typeface="+mn-ea"/>
                <a:cs typeface="+mn-cs"/>
              </a:rPr>
              <a:t>prompt</a:t>
            </a:r>
            <a:r>
              <a:rPr lang="es-ES" sz="882" kern="1200" dirty="0">
                <a:solidFill>
                  <a:schemeClr val="tx1"/>
                </a:solidFill>
                <a:effectLst/>
                <a:latin typeface="Segoe Sans Display" pitchFamily="2" charset="0"/>
                <a:ea typeface="+mn-ea"/>
                <a:cs typeface="+mn-cs"/>
              </a:rPr>
              <a:t> no es el problema; el problema es todo lo que pasa alrededor del </a:t>
            </a:r>
            <a:r>
              <a:rPr lang="es-ES" sz="882" kern="1200" dirty="0" err="1">
                <a:solidFill>
                  <a:schemeClr val="tx1"/>
                </a:solidFill>
                <a:effectLst/>
                <a:latin typeface="Segoe Sans Display" pitchFamily="2" charset="0"/>
                <a:ea typeface="+mn-ea"/>
                <a:cs typeface="+mn-cs"/>
              </a:rPr>
              <a:t>prompt</a:t>
            </a:r>
            <a:r>
              <a:rPr lang="es-ES" sz="882" kern="1200" dirty="0">
                <a:solidFill>
                  <a:schemeClr val="tx1"/>
                </a:solidFill>
                <a:effectLst/>
                <a:latin typeface="Segoe Sans Display" pitchFamily="2" charset="0"/>
                <a:ea typeface="+mn-ea"/>
                <a:cs typeface="+mn-cs"/>
              </a:rPr>
              <a:t>.</a:t>
            </a:r>
            <a:endParaRPr lang="en-US" sz="882" kern="1200" dirty="0">
              <a:solidFill>
                <a:schemeClr val="tx1"/>
              </a:solidFill>
              <a:effectLst/>
              <a:latin typeface="Segoe Sans Display" pitchFamily="2" charset="0"/>
              <a:ea typeface="+mn-ea"/>
              <a:cs typeface="+mn-cs"/>
            </a:endParaRPr>
          </a:p>
          <a:p>
            <a:pPr fontAlgn="t"/>
            <a:endParaRPr lang="en-US" sz="882" b="0" i="0"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Esta es la agenda, el mapa para no perdernos en el pantano: presentacion de Copilot Chat, proteccion de datos e IA en la sombra, habilitacion, administracion y gobernanza, informes de uso y proximos pasos. El hilo conductor es claro: esto no es poner IA, es abrir un nuevo punto de acceso a datos corporativos via LLM usando el mismo modelo de control que ya teneis.</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3629417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Primera parada: conceptos básicos.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Chat es el chat de IA para trabajo dentro del ecosistema Microsoft 365. No es un ‘juguete web’ suelto, sino una experiencia que vive con Entra ID, políticas y, cuando aplica, protección de datos empresariales. La idea aquí es: darle a la gente una opción aprobada para que no se vayan a inventarse la vida fuera. En dos minutos vemos qué incluye y, sobre todo, qué NO hace para no vender motos.</a:t>
            </a:r>
            <a:endParaRPr lang="en-US" sz="882"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Primera parada, conceptos basicos. Copilot Chat es el chat de IA para trabajo dentro del ecosistema Microsoft 365, no un juguete web suelto: vive con Entra ID, politicas y, cuando aplica, proteccion de datos empresariales. La gracia es darle a la gente una opcion aprobada para que no se inventen la vida fuera.</a:t>
            </a:r>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s-es" sz="400">
                <a:gradFill>
                  <a:gsLst>
                    <a:gs pos="0">
                      <a:prstClr val="black"/>
                    </a:gs>
                    <a:gs pos="100000">
                      <a:prstClr val="black"/>
                    </a:gs>
                  </a:gsLst>
                  <a:lin ang="5400000" scaled="0"/>
                </a:gradFill>
                <a:ea typeface="Segoe UI" pitchFamily="34"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fld id="{386CE63F-9E7F-4C04-9D0D-FCA25A8E9E86}" type="datetime8">
              <a:rPr lang="en-US" smtClean="0"/>
              <a:pPr/>
              <a:t>7/7/2026 9:31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70551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4CD3-2E0D-90D7-3964-2EE3DA976F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97DCDF-A188-86EE-B179-C53C6F61A2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07241-B817-574B-7F8D-BEA32B83BFC0}"/>
              </a:ext>
            </a:extLst>
          </p:cNvPr>
          <p:cNvSpPr>
            <a:spLocks noGrp="1"/>
          </p:cNvSpPr>
          <p:nvPr>
            <p:ph type="body" idx="1"/>
          </p:nvPr>
        </p:nvSpPr>
        <p:spPr>
          <a:xfrm>
            <a:off x="685800" y="4343400"/>
            <a:ext cx="5486400" cy="3644900"/>
          </a:xfrm>
        </p:spPr>
        <p:txBody>
          <a:bodyPr/>
          <a:lstStyle/>
          <a:p>
            <a:r>
              <a:rPr lang="es-ES" sz="882" kern="1200" dirty="0">
                <a:solidFill>
                  <a:schemeClr val="tx1"/>
                </a:solidFill>
                <a:effectLst/>
                <a:latin typeface="Segoe Sans Display" pitchFamily="2" charset="0"/>
                <a:ea typeface="+mn-ea"/>
                <a:cs typeface="+mn-cs"/>
              </a:rPr>
              <a:t>Esta diapositiva es el ‘tridente’: chat con web, agentes y controles de IT. Traducido a arquitectura: </a:t>
            </a:r>
            <a:r>
              <a:rPr lang="es-ES" sz="882" b="1" kern="1200" dirty="0">
                <a:solidFill>
                  <a:schemeClr val="tx1"/>
                </a:solidFill>
                <a:effectLst/>
                <a:latin typeface="Segoe Sans Display" pitchFamily="2" charset="0"/>
                <a:ea typeface="+mn-ea"/>
                <a:cs typeface="+mn-cs"/>
              </a:rPr>
              <a:t>interfaz de acceso (chat), capa de ejecución (agentes) y plano de control (políticas y gobierno)</a:t>
            </a:r>
            <a:r>
              <a:rPr lang="es-ES" sz="882" kern="1200" dirty="0">
                <a:solidFill>
                  <a:schemeClr val="tx1"/>
                </a:solidFill>
                <a:effectLst/>
                <a:latin typeface="Segoe Sans Display" pitchFamily="2" charset="0"/>
                <a:ea typeface="+mn-ea"/>
                <a:cs typeface="+mn-cs"/>
              </a:rPr>
              <a:t>.</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El chat te da acceso a modelos y web </a:t>
            </a:r>
            <a:r>
              <a:rPr lang="es-ES" sz="882" kern="1200" dirty="0" err="1">
                <a:solidFill>
                  <a:schemeClr val="tx1"/>
                </a:solidFill>
                <a:effectLst/>
                <a:latin typeface="Segoe Sans Display" pitchFamily="2" charset="0"/>
                <a:ea typeface="+mn-ea"/>
                <a:cs typeface="+mn-cs"/>
              </a:rPr>
              <a:t>grounding</a:t>
            </a:r>
            <a:r>
              <a:rPr lang="es-ES" sz="882" kern="1200" dirty="0">
                <a:solidFill>
                  <a:schemeClr val="tx1"/>
                </a:solidFill>
                <a:effectLst/>
                <a:latin typeface="Segoe Sans Display" pitchFamily="2" charset="0"/>
                <a:ea typeface="+mn-ea"/>
                <a:cs typeface="+mn-cs"/>
              </a:rPr>
              <a:t>; los agentes ya no responden, </a:t>
            </a:r>
            <a:r>
              <a:rPr lang="es-ES" sz="882" b="1" kern="1200" dirty="0">
                <a:solidFill>
                  <a:schemeClr val="tx1"/>
                </a:solidFill>
                <a:effectLst/>
                <a:latin typeface="Segoe Sans Display" pitchFamily="2" charset="0"/>
                <a:ea typeface="+mn-ea"/>
                <a:cs typeface="+mn-cs"/>
              </a:rPr>
              <a:t>orquestan procesos y consumen datos</a:t>
            </a:r>
            <a:r>
              <a:rPr lang="es-ES" sz="882" kern="1200" dirty="0">
                <a:solidFill>
                  <a:schemeClr val="tx1"/>
                </a:solidFill>
                <a:effectLst/>
                <a:latin typeface="Segoe Sans Display" pitchFamily="2" charset="0"/>
                <a:ea typeface="+mn-ea"/>
                <a:cs typeface="+mn-cs"/>
              </a:rPr>
              <a:t>; y los controles de IT son lo único que evita que esto se convierta en un festival de filtración con una interfaz de usuario amable.</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Y aquí el punto incómodo: esto se plantea como “IA para todos”, pero no por democracia tecnológica… sino porque si no lo haces tú, ya lo están haciendo los usuarios por su cuenta. El llevar nuestra propia IA al trabajo no es una tendencia, es el estado actual del sistema.</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Así que la decisión real no es “si uso IA o no”. Es si quieres IA </a:t>
            </a:r>
            <a:r>
              <a:rPr lang="es-ES" sz="882" b="1" kern="1200" dirty="0">
                <a:solidFill>
                  <a:schemeClr val="tx1"/>
                </a:solidFill>
                <a:effectLst/>
                <a:latin typeface="Segoe Sans Display" pitchFamily="2" charset="0"/>
                <a:ea typeface="+mn-ea"/>
                <a:cs typeface="+mn-cs"/>
              </a:rPr>
              <a:t>dentro de los límites </a:t>
            </a:r>
            <a:r>
              <a:rPr lang="es-ES" sz="882" b="1" kern="1200">
                <a:solidFill>
                  <a:schemeClr val="tx1"/>
                </a:solidFill>
                <a:effectLst/>
                <a:latin typeface="Segoe Sans Display" pitchFamily="2" charset="0"/>
                <a:ea typeface="+mn-ea"/>
                <a:cs typeface="+mn-cs"/>
              </a:rPr>
              <a:t>de tu  </a:t>
            </a:r>
            <a:r>
              <a:rPr lang="es-ES" sz="882" b="1" kern="1200" dirty="0">
                <a:solidFill>
                  <a:schemeClr val="tx1"/>
                </a:solidFill>
                <a:effectLst/>
                <a:latin typeface="Segoe Sans Display" pitchFamily="2" charset="0"/>
                <a:ea typeface="+mn-ea"/>
                <a:cs typeface="+mn-cs"/>
              </a:rPr>
              <a:t>identidad, permisos y auditoría</a:t>
            </a:r>
            <a:r>
              <a:rPr lang="es-ES" sz="882" kern="1200" dirty="0">
                <a:solidFill>
                  <a:schemeClr val="tx1"/>
                </a:solidFill>
                <a:effectLst/>
                <a:latin typeface="Segoe Sans Display" pitchFamily="2" charset="0"/>
                <a:ea typeface="+mn-ea"/>
                <a:cs typeface="+mn-cs"/>
              </a:rPr>
              <a:t>, o fuera, en el salvaje oeste, con la gente pegando datos donde quiere.</a:t>
            </a:r>
            <a:endParaRPr lang="en-US" sz="882" kern="1200" dirty="0">
              <a:solidFill>
                <a:schemeClr val="tx1"/>
              </a:solidFill>
              <a:effectLst/>
              <a:latin typeface="Segoe Sans Display" pitchFamily="2" charset="0"/>
              <a:ea typeface="+mn-ea"/>
              <a:cs typeface="+mn-cs"/>
            </a:endParaRPr>
          </a:p>
          <a:p>
            <a:r>
              <a:rPr lang="es-ES" sz="882" kern="1200" dirty="0">
                <a:solidFill>
                  <a:schemeClr val="tx1"/>
                </a:solidFill>
                <a:effectLst/>
                <a:latin typeface="Segoe Sans Display" pitchFamily="2" charset="0"/>
                <a:ea typeface="+mn-ea"/>
                <a:cs typeface="+mn-cs"/>
              </a:rPr>
              <a:t>Resumen: o pones una opción corporativa con control de acceso, aislamiento de datos y trazabilidad… o aceptas que tu información va a circular igual, pero </a:t>
            </a:r>
            <a:r>
              <a:rPr lang="es-ES" sz="882" b="1" kern="1200" dirty="0">
                <a:solidFill>
                  <a:schemeClr val="tx1"/>
                </a:solidFill>
                <a:effectLst/>
                <a:latin typeface="Segoe Sans Display" pitchFamily="2" charset="0"/>
                <a:ea typeface="+mn-ea"/>
                <a:cs typeface="+mn-cs"/>
              </a:rPr>
              <a:t>sin visibilidad y sin capacidad de reacción</a:t>
            </a:r>
            <a:r>
              <a:rPr lang="es-ES" sz="882" kern="1200" dirty="0">
                <a:solidFill>
                  <a:schemeClr val="tx1"/>
                </a:solidFill>
                <a:effectLst/>
                <a:latin typeface="Segoe Sans Display" pitchFamily="2" charset="0"/>
                <a:ea typeface="+mn-ea"/>
                <a:cs typeface="+mn-cs"/>
              </a:rPr>
              <a:t>.</a:t>
            </a:r>
            <a:endParaRPr lang="en-US" sz="882"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Aqui esta el tridente: chat con web, agentes y controles de IT. El chat da acceso a modelos y web grounding, los agentes orquestan procesos y consumen datos, y los controles de IT son lo unico que evita que esto se convierta en una fuga con interfaz amable. Se llama IA para todos no por democracia tecnologica, sino porque si no lo das tu, la gente ya lo esta usando por su cuenta.</a:t>
            </a:r>
          </a:p>
          <a:p>
            <a:endParaRPr lang="en-US" sz="850" dirty="0">
              <a:cs typeface="Segoe UI" panose="020B0502040204020203" pitchFamily="34" charset="0"/>
            </a:endParaRPr>
          </a:p>
        </p:txBody>
      </p:sp>
      <p:sp>
        <p:nvSpPr>
          <p:cNvPr id="4" name="Header Placeholder 3">
            <a:extLst>
              <a:ext uri="{FF2B5EF4-FFF2-40B4-BE49-F238E27FC236}">
                <a16:creationId xmlns:a16="http://schemas.microsoft.com/office/drawing/2014/main" id="{665D5F44-02DB-5B01-4AB7-65C2AD566E5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1746B5B-75C7-AB03-A951-9399AF5E8A46}"/>
              </a:ext>
            </a:extLst>
          </p:cNvPr>
          <p:cNvSpPr>
            <a:spLocks noGrp="1"/>
          </p:cNvSpPr>
          <p:nvPr>
            <p:ph type="ftr" sz="quarter" idx="4"/>
          </p:nvPr>
        </p:nvSpPr>
        <p:spPr/>
        <p:txBody>
          <a:bodyPr/>
          <a:lstStyle/>
          <a:p>
            <a:pPr lvl="0" defTabSz="914099" eaLnBrk="0" hangingPunct="0">
              <a:defRPr/>
            </a:pPr>
            <a:r>
              <a:rPr lang="es-es" sz="400" dirty="0">
                <a:gradFill>
                  <a:gsLst>
                    <a:gs pos="0">
                      <a:prstClr val="black"/>
                    </a:gs>
                    <a:gs pos="100000">
                      <a:prstClr val="black"/>
                    </a:gs>
                  </a:gsLst>
                  <a:lin ang="5400000" scaled="0"/>
                </a:gradFill>
                <a:ea typeface="Segoe UI" pitchFamily="34" charset="0"/>
              </a:rPr>
              <a:t>© Microsoft </a:t>
            </a:r>
            <a:r>
              <a:rPr lang="es-es" sz="400" dirty="0" err="1">
                <a:gradFill>
                  <a:gsLst>
                    <a:gs pos="0">
                      <a:prstClr val="black"/>
                    </a:gs>
                    <a:gs pos="100000">
                      <a:prstClr val="black"/>
                    </a:gs>
                  </a:gsLst>
                  <a:lin ang="5400000" scaled="0"/>
                </a:gradFill>
                <a:ea typeface="Segoe UI" pitchFamily="34" charset="0"/>
              </a:rPr>
              <a:t>Corporation</a:t>
            </a:r>
            <a:r>
              <a:rPr lang="es-es" sz="400" dirty="0">
                <a:gradFill>
                  <a:gsLst>
                    <a:gs pos="0">
                      <a:prstClr val="black"/>
                    </a:gs>
                    <a:gs pos="100000">
                      <a:prstClr val="black"/>
                    </a:gs>
                  </a:gsLst>
                  <a:lin ang="5400000" scaled="0"/>
                </a:gradFill>
                <a:ea typeface="Segoe UI" pitchFamily="34" charset="0"/>
              </a:rPr>
              <a:t>. Todos los derechos reservados. MICROSOFT NO OFRECE GARANTÍAS, YA SEAN EXPRESAS, IMPLÍCITAS O PREVISTAS POR LA LEY, CON RESPECTO A LA INFORMACIÓN DE ESTA PRESENTACIÓN.</a:t>
            </a:r>
          </a:p>
        </p:txBody>
      </p:sp>
      <p:sp>
        <p:nvSpPr>
          <p:cNvPr id="6" name="Date Placeholder 5">
            <a:extLst>
              <a:ext uri="{FF2B5EF4-FFF2-40B4-BE49-F238E27FC236}">
                <a16:creationId xmlns:a16="http://schemas.microsoft.com/office/drawing/2014/main" id="{06224927-DE6D-859C-ABC0-D7AA575DB8A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DB6565-EEE0-442A-8DC8-09FA435478BA}"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9:31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0A3AC9E-BB8C-1A88-64B3-879B8AF1DA53}"/>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94136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s-ES" sz="882" kern="1200" dirty="0">
                <a:solidFill>
                  <a:schemeClr val="tx1"/>
                </a:solidFill>
                <a:effectLst/>
                <a:latin typeface="Segoe Sans Display" pitchFamily="2" charset="0"/>
                <a:ea typeface="+mn-ea"/>
                <a:cs typeface="+mn-cs"/>
              </a:rPr>
              <a:t>Dónde vive </a:t>
            </a:r>
            <a:r>
              <a:rPr lang="es-ES" sz="882" kern="1200" dirty="0" err="1">
                <a:solidFill>
                  <a:schemeClr val="tx1"/>
                </a:solidFill>
                <a:effectLst/>
                <a:latin typeface="Segoe Sans Display" pitchFamily="2" charset="0"/>
                <a:ea typeface="+mn-ea"/>
                <a:cs typeface="+mn-cs"/>
              </a:rPr>
              <a:t>Copilot</a:t>
            </a:r>
            <a:r>
              <a:rPr lang="es-ES" sz="882" kern="1200" dirty="0">
                <a:solidFill>
                  <a:schemeClr val="tx1"/>
                </a:solidFill>
                <a:effectLst/>
                <a:latin typeface="Segoe Sans Display" pitchFamily="2" charset="0"/>
                <a:ea typeface="+mn-ea"/>
                <a:cs typeface="+mn-cs"/>
              </a:rPr>
              <a:t> Chat: web en m365.cloud.microsoft/chat, escritorio en Windows/macOS, dentro de </a:t>
            </a:r>
            <a:r>
              <a:rPr lang="es-ES" sz="882" kern="1200" dirty="0" err="1">
                <a:solidFill>
                  <a:schemeClr val="tx1"/>
                </a:solidFill>
                <a:effectLst/>
                <a:latin typeface="Segoe Sans Display" pitchFamily="2" charset="0"/>
                <a:ea typeface="+mn-ea"/>
                <a:cs typeface="+mn-cs"/>
              </a:rPr>
              <a:t>Teams</a:t>
            </a:r>
            <a:r>
              <a:rPr lang="es-ES" sz="882" kern="1200" dirty="0">
                <a:solidFill>
                  <a:schemeClr val="tx1"/>
                </a:solidFill>
                <a:effectLst/>
                <a:latin typeface="Segoe Sans Display" pitchFamily="2" charset="0"/>
                <a:ea typeface="+mn-ea"/>
                <a:cs typeface="+mn-cs"/>
              </a:rPr>
              <a:t> y Outlook, en la barra lateral de Edge y también en móvil. Eso tiene una consecuencia muy práctica: no es ‘otra app más’, es una superficie que te sigue donde trabajas. Para adopción esto es oro; para seguridad, implica que tienes que pensar en políticas por superficie: Edge no se gobierna igual que móvil, y </a:t>
            </a:r>
            <a:r>
              <a:rPr lang="es-ES" sz="882" kern="1200" dirty="0" err="1">
                <a:solidFill>
                  <a:schemeClr val="tx1"/>
                </a:solidFill>
                <a:effectLst/>
                <a:latin typeface="Segoe Sans Display" pitchFamily="2" charset="0"/>
                <a:ea typeface="+mn-ea"/>
                <a:cs typeface="+mn-cs"/>
              </a:rPr>
              <a:t>Teams</a:t>
            </a:r>
            <a:r>
              <a:rPr lang="es-ES" sz="882" kern="1200" dirty="0">
                <a:solidFill>
                  <a:schemeClr val="tx1"/>
                </a:solidFill>
                <a:effectLst/>
                <a:latin typeface="Segoe Sans Display" pitchFamily="2" charset="0"/>
                <a:ea typeface="+mn-ea"/>
                <a:cs typeface="+mn-cs"/>
              </a:rPr>
              <a:t> no se comporta igual que la web. Pero el mensaje es: el usuario lo va a encontrar, y si no lo encuentra, lo buscará fuera.</a:t>
            </a:r>
            <a:endParaRPr lang="en-US" sz="882" kern="1200" dirty="0">
              <a:solidFill>
                <a:schemeClr val="tx1"/>
              </a:solidFill>
              <a:effectLst/>
              <a:latin typeface="Segoe Sans Display" pitchFamily="2"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s-ES" sz="882" b="0" i="0" kern="1200">
                <a:solidFill>
                  <a:schemeClr val="tx1"/>
                </a:solidFill>
                <a:effectLst/>
                <a:latin typeface="Segoe Sans Display" pitchFamily="2" charset="0"/>
                <a:ea typeface="+mn-ea"/>
                <a:cs typeface="+mn-cs"/>
              </a:rPr>
              <a:t>Copilot Chat vive donde ya trabajais: web, Windows y macOS, dentro de Teams y Outlook, en la barra lateral de Edge y tambien en movil. Para adopcion es oro, pero para seguridad implica pensar politicas por superficie, porque Edge no se gobierna igual que el movil ni Teams se comporta igual que la web. El usuario lo va a encontrar; y si no, lo busca fuera.</a:t>
            </a:r>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s-es" sz="400" b="0" i="0" u="none" strike="noStrike" kern="1200" cap="none" spc="0" normalizeH="0" baseline="0" noProof="0">
                <a:ln>
                  <a:noFill/>
                </a:ln>
                <a:gradFill>
                  <a:gsLst>
                    <a:gs pos="0">
                      <a:prstClr val="black"/>
                    </a:gs>
                    <a:gs pos="100000">
                      <a:prstClr val="black"/>
                    </a:gs>
                  </a:gsLst>
                  <a:lin ang="5400000" scaled="0"/>
                </a:gradFill>
                <a:effectLst/>
                <a:uLnTx/>
                <a:uFillTx/>
                <a:latin typeface="Segoe Sans Display" pitchFamily="2" charset="0"/>
                <a:ea typeface="Segoe UI" pitchFamily="34" charset="0"/>
                <a:cs typeface="Segoe Sans Display" pitchFamily="2" charset="0"/>
              </a:rPr>
              <a:t>© Microsoft Corporation. Todos los derechos reservados. MICROSOFT NO OFRECE GARANTÍAS, YA SEAN EXPRESAS, IMPLÍCITAS O PREVISTAS POR LA LEY, CON RESPECTO A LA INFORMACIÓN DE ESTA PRESENTACIÓN.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7/7/2026 9:31 AM</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274227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5.sv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2.xml"/><Relationship Id="rId4" Type="http://schemas.microsoft.com/office/2007/relationships/hdphoto" Target="../media/hdphoto4.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94.sv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3.jpe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Master" Target="../slideMasters/slideMaster3.xml"/><Relationship Id="rId4" Type="http://schemas.openxmlformats.org/officeDocument/2006/relationships/image" Target="../media/image3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3.xml"/><Relationship Id="rId4"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34.jpeg"/><Relationship Id="rId4" Type="http://schemas.microsoft.com/office/2007/relationships/hdphoto" Target="../media/hdphoto3.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3.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3.xml"/><Relationship Id="rId4" Type="http://schemas.openxmlformats.org/officeDocument/2006/relationships/image" Target="../media/image55.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3.xml"/><Relationship Id="rId5" Type="http://schemas.openxmlformats.org/officeDocument/2006/relationships/image" Target="../media/image59.jpeg"/><Relationship Id="rId4" Type="http://schemas.openxmlformats.org/officeDocument/2006/relationships/image" Target="../media/image58.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3.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3.xml"/><Relationship Id="rId4" Type="http://schemas.openxmlformats.org/officeDocument/2006/relationships/image" Target="../media/image67.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3.xml"/><Relationship Id="rId5" Type="http://schemas.openxmlformats.org/officeDocument/2006/relationships/image" Target="../media/image68.jpeg"/><Relationship Id="rId4" Type="http://schemas.openxmlformats.org/officeDocument/2006/relationships/image" Target="../media/image67.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3.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Master" Target="../slideMasters/slideMaster3.xml"/><Relationship Id="rId4" Type="http://schemas.microsoft.com/office/2007/relationships/hdphoto" Target="../media/hdphoto4.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3.xml"/><Relationship Id="rId4" Type="http://schemas.openxmlformats.org/officeDocument/2006/relationships/image" Target="../media/image94.svg"/></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5.sv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1.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25.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28.png"/><Relationship Id="rId4"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13.png"/><Relationship Id="rId7" Type="http://schemas.openxmlformats.org/officeDocument/2006/relationships/image" Target="../media/image11.svg"/><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6.pn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34.jpeg"/><Relationship Id="rId4" Type="http://schemas.microsoft.com/office/2007/relationships/hdphoto" Target="../media/hdphoto3.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emf"/><Relationship Id="rId5" Type="http://schemas.microsoft.com/office/2007/relationships/hdphoto" Target="../media/hdphoto1.wdp"/><Relationship Id="rId4" Type="http://schemas.openxmlformats.org/officeDocument/2006/relationships/image" Target="../media/image4.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8.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Master" Target="../slideMasters/slideMaster2.xml"/><Relationship Id="rId5" Type="http://schemas.openxmlformats.org/officeDocument/2006/relationships/image" Target="../media/image50.jpeg"/><Relationship Id="rId4" Type="http://schemas.openxmlformats.org/officeDocument/2006/relationships/image" Target="../media/image49.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2.xml"/><Relationship Id="rId4" Type="http://schemas.openxmlformats.org/officeDocument/2006/relationships/image" Target="../media/image5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Master" Target="../slideMasters/slideMaster2.xml"/><Relationship Id="rId5" Type="http://schemas.openxmlformats.org/officeDocument/2006/relationships/image" Target="../media/image59.jpeg"/><Relationship Id="rId4" Type="http://schemas.openxmlformats.org/officeDocument/2006/relationships/image" Target="../media/image58.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Master" Target="../slideMasters/slideMaster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7.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4" Type="http://schemas.openxmlformats.org/officeDocument/2006/relationships/image" Target="../media/image67.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Master" Target="../slideMasters/slideMaster2.xml"/><Relationship Id="rId5" Type="http://schemas.openxmlformats.org/officeDocument/2006/relationships/image" Target="../media/image68.jpeg"/><Relationship Id="rId4" Type="http://schemas.openxmlformats.org/officeDocument/2006/relationships/image" Target="../media/image6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Master" Target="../slideMasters/slideMaster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B53FBF24-EE52-9152-2D40-87550FF4CB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209893" cy="6858000"/>
          </a:xfrm>
          <a:prstGeom prst="rect">
            <a:avLst/>
          </a:prstGeom>
        </p:spPr>
      </p:pic>
      <p:pic>
        <p:nvPicPr>
          <p:cNvPr id="6" name="Picture 5" descr="A close up of a corner of a paper&#10;&#10;AI-generated content may be incorrect.">
            <a:extLst>
              <a:ext uri="{FF2B5EF4-FFF2-40B4-BE49-F238E27FC236}">
                <a16:creationId xmlns:a16="http://schemas.microsoft.com/office/drawing/2014/main" id="{58082223-228D-0D73-1BE9-2EF2BFACD893}"/>
              </a:ext>
            </a:extLst>
          </p:cNvPr>
          <p:cNvPicPr>
            <a:picLocks noChangeAspect="1"/>
          </p:cNvPicPr>
          <p:nvPr userDrawn="1"/>
        </p:nvPicPr>
        <p:blipFill>
          <a:blip r:embed="rId3">
            <a:alphaModFix amt="85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835" t="-3489" r="308" b="3489"/>
          <a:stretch>
            <a:fillRect/>
          </a:stretch>
        </p:blipFill>
        <p:spPr>
          <a:xfrm rot="5400000" flipV="1">
            <a:off x="5793471" y="281511"/>
            <a:ext cx="6730538" cy="6125480"/>
          </a:xfrm>
          <a:prstGeom prst="rect">
            <a:avLst/>
          </a:prstGeom>
        </p:spPr>
      </p:pic>
      <p:pic>
        <p:nvPicPr>
          <p:cNvPr id="9" name="Graphic 8">
            <a:extLst>
              <a:ext uri="{FF2B5EF4-FFF2-40B4-BE49-F238E27FC236}">
                <a16:creationId xmlns:a16="http://schemas.microsoft.com/office/drawing/2014/main" id="{2D81F35F-51EF-1A05-D21F-30E9EB908F3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481040" y="713232"/>
            <a:ext cx="1337566" cy="705394"/>
          </a:xfrm>
          <a:prstGeom prst="rect">
            <a:avLst/>
          </a:prstGeom>
        </p:spPr>
      </p:pic>
      <p:pic>
        <p:nvPicPr>
          <p:cNvPr id="13" name="Picture 12">
            <a:extLst>
              <a:ext uri="{FF2B5EF4-FFF2-40B4-BE49-F238E27FC236}">
                <a16:creationId xmlns:a16="http://schemas.microsoft.com/office/drawing/2014/main" id="{5349DB46-2E1F-33DC-CBA7-D279F98549A8}"/>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B0CEF29F-AD69-0E43-342A-9B87F2F60C02}"/>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B3CE10E-3DEF-3797-28AD-A45FD0739AA4}"/>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1499750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6">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7"/>
          <a:srcRect l="370" t="1" r="531" b="29523"/>
          <a:stretch>
            <a:fillRect/>
          </a:stretch>
        </p:blipFill>
        <p:spPr>
          <a:xfrm rot="10800000" flipV="1">
            <a:off x="-9333" y="6675119"/>
            <a:ext cx="12201331" cy="182880"/>
          </a:xfrm>
          <a:prstGeom prst="rect">
            <a:avLst/>
          </a:prstGeom>
          <a:ln>
            <a:noFill/>
          </a:ln>
          <a:effectLst/>
        </p:spPr>
      </p:pic>
      <p:sp>
        <p:nvSpPr>
          <p:cNvPr id="5" name="Title Placeholder 1">
            <a:extLst>
              <a:ext uri="{FF2B5EF4-FFF2-40B4-BE49-F238E27FC236}">
                <a16:creationId xmlns:a16="http://schemas.microsoft.com/office/drawing/2014/main" id="{ABB3877C-3695-9A63-E3CF-23A2DD86137C}"/>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1935481735"/>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25177514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53265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8011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71586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940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901955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569262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7862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196164435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44313192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4" name="Picture 3" descr="A close up of a corner of a paper&#10;&#10;AI-generated content may be incorrect.">
            <a:extLst>
              <a:ext uri="{FF2B5EF4-FFF2-40B4-BE49-F238E27FC236}">
                <a16:creationId xmlns:a16="http://schemas.microsoft.com/office/drawing/2014/main" id="{738AF8BF-88B4-941B-796C-002169F5D81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0746" t="4251" r="284" b="4637"/>
          <a:stretch>
            <a:fillRect/>
          </a:stretch>
        </p:blipFill>
        <p:spPr>
          <a:xfrm rot="10800000" flipH="1" flipV="1">
            <a:off x="-4" y="4289179"/>
            <a:ext cx="4267201" cy="2391535"/>
          </a:xfrm>
          <a:prstGeom prst="rect">
            <a:avLst/>
          </a:pr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hasCustomPrompt="1"/>
          </p:nvPr>
        </p:nvSpPr>
        <p:spPr>
          <a:xfrm>
            <a:off x="5178287"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
        <p:nvSpPr>
          <p:cNvPr id="5" name="Text Placeholder 3">
            <a:extLst>
              <a:ext uri="{FF2B5EF4-FFF2-40B4-BE49-F238E27FC236}">
                <a16:creationId xmlns:a16="http://schemas.microsoft.com/office/drawing/2014/main" id="{481F9AB0-2AFF-1686-C6D2-FA4E95E9CF7A}"/>
              </a:ext>
            </a:extLst>
          </p:cNvPr>
          <p:cNvSpPr>
            <a:spLocks noGrp="1"/>
          </p:cNvSpPr>
          <p:nvPr>
            <p:ph idx="10" hasCustomPrompt="1"/>
          </p:nvPr>
        </p:nvSpPr>
        <p:spPr>
          <a:xfrm>
            <a:off x="8873985" y="605657"/>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0" name="Text Placeholder 3">
            <a:extLst>
              <a:ext uri="{FF2B5EF4-FFF2-40B4-BE49-F238E27FC236}">
                <a16:creationId xmlns:a16="http://schemas.microsoft.com/office/drawing/2014/main" id="{E521278D-83E6-60F0-DE85-9BBB167AD000}"/>
              </a:ext>
            </a:extLst>
          </p:cNvPr>
          <p:cNvSpPr>
            <a:spLocks noGrp="1"/>
          </p:cNvSpPr>
          <p:nvPr>
            <p:ph idx="11" hasCustomPrompt="1"/>
          </p:nvPr>
        </p:nvSpPr>
        <p:spPr>
          <a:xfrm>
            <a:off x="5178287"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1" name="Text Placeholder 3">
            <a:extLst>
              <a:ext uri="{FF2B5EF4-FFF2-40B4-BE49-F238E27FC236}">
                <a16:creationId xmlns:a16="http://schemas.microsoft.com/office/drawing/2014/main" id="{A21CEE09-B3B0-47A7-6B86-65FF85C6967C}"/>
              </a:ext>
            </a:extLst>
          </p:cNvPr>
          <p:cNvSpPr>
            <a:spLocks noGrp="1"/>
          </p:cNvSpPr>
          <p:nvPr>
            <p:ph idx="12" hasCustomPrompt="1"/>
          </p:nvPr>
        </p:nvSpPr>
        <p:spPr>
          <a:xfrm>
            <a:off x="8873985" y="2607985"/>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4" name="Text Placeholder 3">
            <a:extLst>
              <a:ext uri="{FF2B5EF4-FFF2-40B4-BE49-F238E27FC236}">
                <a16:creationId xmlns:a16="http://schemas.microsoft.com/office/drawing/2014/main" id="{45337E61-848B-2D2F-C9C0-746F07AA0467}"/>
              </a:ext>
            </a:extLst>
          </p:cNvPr>
          <p:cNvSpPr>
            <a:spLocks noGrp="1"/>
          </p:cNvSpPr>
          <p:nvPr>
            <p:ph idx="13" hasCustomPrompt="1"/>
          </p:nvPr>
        </p:nvSpPr>
        <p:spPr>
          <a:xfrm>
            <a:off x="5178287"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
        <p:nvSpPr>
          <p:cNvPr id="15" name="Text Placeholder 3">
            <a:extLst>
              <a:ext uri="{FF2B5EF4-FFF2-40B4-BE49-F238E27FC236}">
                <a16:creationId xmlns:a16="http://schemas.microsoft.com/office/drawing/2014/main" id="{C23AA298-3C87-59E0-54D9-D70EB4EF262F}"/>
              </a:ext>
            </a:extLst>
          </p:cNvPr>
          <p:cNvSpPr>
            <a:spLocks noGrp="1"/>
          </p:cNvSpPr>
          <p:nvPr>
            <p:ph idx="14" hasCustomPrompt="1"/>
          </p:nvPr>
        </p:nvSpPr>
        <p:spPr>
          <a:xfrm>
            <a:off x="8873985" y="4610313"/>
            <a:ext cx="2746515" cy="689420"/>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text</a:t>
            </a:r>
          </a:p>
          <a:p>
            <a:pPr lvl="1"/>
            <a:r>
              <a:rPr lang="en-US"/>
              <a:t>Second level</a:t>
            </a:r>
          </a:p>
        </p:txBody>
      </p:sp>
    </p:spTree>
    <p:extLst>
      <p:ext uri="{BB962C8B-B14F-4D97-AF65-F5344CB8AC3E}">
        <p14:creationId xmlns:p14="http://schemas.microsoft.com/office/powerpoint/2010/main" val="138275276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7360706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1298064148"/>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19731749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186771951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319609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274851219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69164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Title Only - left side ">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9728933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6489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1_Closing logo slide">
    <p:bg>
      <p:bgRef idx="1001">
        <a:schemeClr val="bg1"/>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5" name="Picture 4" descr="A logo of a computer company&#10;&#10;AI-generated content may be incorrect.">
            <a:extLst>
              <a:ext uri="{FF2B5EF4-FFF2-40B4-BE49-F238E27FC236}">
                <a16:creationId xmlns:a16="http://schemas.microsoft.com/office/drawing/2014/main" id="{9E5A6E02-99B3-B984-E50F-6820D1CAC1DD}"/>
              </a:ext>
            </a:extLst>
          </p:cNvPr>
          <p:cNvPicPr>
            <a:picLocks noChangeAspect="1"/>
          </p:cNvPicPr>
          <p:nvPr userDrawn="1"/>
        </p:nvPicPr>
        <p:blipFill>
          <a:blip r:embed="rId2">
            <a:extLst>
              <a:ext uri="{28A0092B-C50C-407E-A947-70E740481C1C}">
                <a14:useLocalDpi xmlns:a14="http://schemas.microsoft.com/office/drawing/2010/main" val="0"/>
              </a:ext>
            </a:extLst>
          </a:blip>
          <a:srcRect l="16107" t="33110" r="16107" b="33110"/>
          <a:stretch/>
        </p:blipFill>
        <p:spPr>
          <a:xfrm>
            <a:off x="571500" y="581978"/>
            <a:ext cx="1465020" cy="309085"/>
          </a:xfrm>
          <a:prstGeom prst="rect">
            <a:avLst/>
          </a:prstGeom>
        </p:spPr>
      </p:pic>
    </p:spTree>
    <p:extLst>
      <p:ext uri="{BB962C8B-B14F-4D97-AF65-F5344CB8AC3E}">
        <p14:creationId xmlns:p14="http://schemas.microsoft.com/office/powerpoint/2010/main" val="2310545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7" name="Picture 6" descr="A colorful curved object on a black background&#10;&#10;AI-generated content may be incorrect.">
            <a:extLst>
              <a:ext uri="{FF2B5EF4-FFF2-40B4-BE49-F238E27FC236}">
                <a16:creationId xmlns:a16="http://schemas.microsoft.com/office/drawing/2014/main" id="{0B19AD7D-AD70-629E-3C43-4550DB340BB4}"/>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38580" t="9128" r="-26999" b="13405"/>
          <a:stretch>
            <a:fillRect/>
          </a:stretch>
        </p:blipFill>
        <p:spPr>
          <a:xfrm rot="14957738">
            <a:off x="-1612069" y="511985"/>
            <a:ext cx="7143866" cy="6393705"/>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8" name="Text Placeholder 3">
            <a:extLst>
              <a:ext uri="{FF2B5EF4-FFF2-40B4-BE49-F238E27FC236}">
                <a16:creationId xmlns:a16="http://schemas.microsoft.com/office/drawing/2014/main" id="{1237AE35-A655-4E3E-2695-F11A2D8F4871}"/>
              </a:ext>
            </a:extLst>
          </p:cNvPr>
          <p:cNvSpPr>
            <a:spLocks noGrp="1"/>
          </p:cNvSpPr>
          <p:nvPr>
            <p:ph idx="1"/>
          </p:nvPr>
        </p:nvSpPr>
        <p:spPr>
          <a:xfrm>
            <a:off x="6091332" y="1441655"/>
            <a:ext cx="5511388" cy="2499146"/>
          </a:xfrm>
          <a:prstGeom prst="rect">
            <a:avLst/>
          </a:prstGeom>
        </p:spPr>
        <p:txBody>
          <a:bodyPr vert="horz" wrap="square" lIns="0" tIns="0" rIns="0" bIns="0" rtlCol="0">
            <a:spAutoFit/>
          </a:bodyPr>
          <a:lstStyle>
            <a:lvl1pPr>
              <a:defRPr sz="2800">
                <a:solidFill>
                  <a:schemeClr val="bg1"/>
                </a:solidFill>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1">
            <a:extLst>
              <a:ext uri="{FF2B5EF4-FFF2-40B4-BE49-F238E27FC236}">
                <a16:creationId xmlns:a16="http://schemas.microsoft.com/office/drawing/2014/main" id="{2EDA46B1-A4F7-91DB-14EA-5ACDCE48E9BA}"/>
              </a:ext>
            </a:extLst>
          </p:cNvPr>
          <p:cNvSpPr>
            <a:spLocks noGrp="1"/>
          </p:cNvSpPr>
          <p:nvPr>
            <p:ph type="title" hasCustomPrompt="1"/>
          </p:nvPr>
        </p:nvSpPr>
        <p:spPr>
          <a:xfrm>
            <a:off x="589280" y="605657"/>
            <a:ext cx="2373598" cy="1939850"/>
          </a:xfrm>
          <a:prstGeom prst="rect">
            <a:avLst/>
          </a:prstGeom>
        </p:spPr>
        <p:txBody>
          <a:bodyPr lIns="0" rIns="0"/>
          <a:lstStyle>
            <a:lvl1pPr>
              <a:defRPr sz="4800" spc="0" baseline="0"/>
            </a:lvl1pPr>
          </a:lstStyle>
          <a:p>
            <a:r>
              <a:rPr lang="en-US"/>
              <a:t>Agenda</a:t>
            </a:r>
          </a:p>
        </p:txBody>
      </p:sp>
    </p:spTree>
    <p:extLst>
      <p:ext uri="{BB962C8B-B14F-4D97-AF65-F5344CB8AC3E}">
        <p14:creationId xmlns:p14="http://schemas.microsoft.com/office/powerpoint/2010/main" val="2287724514"/>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467845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38835392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1" name="Picture 10" descr="A logo of a company&#10;&#10;Description automatically generated">
            <a:extLst>
              <a:ext uri="{FF2B5EF4-FFF2-40B4-BE49-F238E27FC236}">
                <a16:creationId xmlns:a16="http://schemas.microsoft.com/office/drawing/2014/main" id="{CAE62B93-42FC-5FEC-B67B-BA687583F380}"/>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1274601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16" name="Picture 15" descr="A logo of a company&#10;&#10;Description automatically generated">
            <a:extLst>
              <a:ext uri="{FF2B5EF4-FFF2-40B4-BE49-F238E27FC236}">
                <a16:creationId xmlns:a16="http://schemas.microsoft.com/office/drawing/2014/main" id="{DD0AF0F7-CB9D-430F-0371-DEAB62BB5B47}"/>
              </a:ext>
            </a:extLst>
          </p:cNvPr>
          <p:cNvPicPr>
            <a:picLocks noChangeAspect="1"/>
          </p:cNvPicPr>
          <p:nvPr userDrawn="1"/>
        </p:nvPicPr>
        <p:blipFill rotWithShape="1">
          <a:blip r:embed="rId3"/>
          <a:srcRect l="12448" t="32535" r="14401" b="28160"/>
          <a:stretch/>
        </p:blipFill>
        <p:spPr>
          <a:xfrm>
            <a:off x="571500" y="581978"/>
            <a:ext cx="1454782" cy="343851"/>
          </a:xfrm>
          <a:prstGeom prst="rect">
            <a:avLst/>
          </a:prstGeom>
        </p:spPr>
      </p:pic>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4"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36366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1002487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76666588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7689164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8750414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9308574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617054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D7A402-6B36-6950-F0AA-5F1C9CDA40D8}"/>
              </a:ext>
            </a:extLst>
          </p:cNvPr>
          <p:cNvSpPr/>
          <p:nvPr userDrawn="1"/>
        </p:nvSpPr>
        <p:spPr bwMode="auto">
          <a:xfrm>
            <a:off x="3048" y="-1"/>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DB3D29C1-2941-0540-2AF8-7ECE6E8D048A}"/>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28860" t="-246" r="1843" b="356"/>
          <a:stretch>
            <a:fillRect/>
          </a:stretch>
        </p:blipFill>
        <p:spPr>
          <a:xfrm rot="10800000" flipH="1" flipV="1">
            <a:off x="0" y="4492"/>
            <a:ext cx="4267200"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178287" y="605657"/>
            <a:ext cx="6442213" cy="1465016"/>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605657"/>
            <a:ext cx="2482166"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69842472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3806004"/>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242412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6881346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7474635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052330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14208355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28339474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39975106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24553775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23472808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09879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2679106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8150723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249568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9988094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4557429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2428304"/>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843427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8664829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5231638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521266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000883187"/>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15016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0051306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672232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6554869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711868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48121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767524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50227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38963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3910498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pic>
        <p:nvPicPr>
          <p:cNvPr id="3" name="Picture 2" descr="A blue and red background&#10;&#10;AI-generated content may be incorrect.">
            <a:extLst>
              <a:ext uri="{FF2B5EF4-FFF2-40B4-BE49-F238E27FC236}">
                <a16:creationId xmlns:a16="http://schemas.microsoft.com/office/drawing/2014/main" id="{BBFC8868-BCF8-2EF4-AE9B-8641F358F3F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345" b="4744"/>
          <a:stretch>
            <a:fillRect/>
          </a:stretch>
        </p:blipFill>
        <p:spPr>
          <a:xfrm>
            <a:off x="0" y="0"/>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17832389-BBB4-D415-2E01-214D01BA99EF}"/>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377231938"/>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9178164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24576672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2434521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2988896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00372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0118152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17225669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1977913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207856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2410863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ground 4">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E3AEC7EF-E1D3-2298-1DBE-67672CD44B5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576" b="4818"/>
          <a:stretch>
            <a:fillRect/>
          </a:stretch>
        </p:blipFill>
        <p:spPr>
          <a:xfrm>
            <a:off x="-9334" y="1"/>
            <a:ext cx="12201333"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90CC1B2A-918B-0FDA-2DDE-31F074644669}"/>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001960294"/>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4032570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15512564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760037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5886256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9265736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317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709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1248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8368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214720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pic>
        <p:nvPicPr>
          <p:cNvPr id="2" name="Picture 1" descr="A blue and black background&#10;&#10;AI-generated content may be incorrect.">
            <a:extLst>
              <a:ext uri="{FF2B5EF4-FFF2-40B4-BE49-F238E27FC236}">
                <a16:creationId xmlns:a16="http://schemas.microsoft.com/office/drawing/2014/main" id="{01333BD5-0115-B424-BB58-BBB0B87C1CE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1042" b="4818"/>
          <a:stretch>
            <a:fillRect/>
          </a:stretch>
        </p:blipFill>
        <p:spPr>
          <a:xfrm>
            <a:off x="-1" y="0"/>
            <a:ext cx="12201331"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itle 1">
            <a:extLst>
              <a:ext uri="{FF2B5EF4-FFF2-40B4-BE49-F238E27FC236}">
                <a16:creationId xmlns:a16="http://schemas.microsoft.com/office/drawing/2014/main" id="{847134EB-8BAD-722F-C9AD-CF4EF682FF56}"/>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94207957"/>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37098490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a:lum bright="10000"/>
            <a:extLst>
              <a:ext uri="{96DAC541-7B7A-43D3-8B79-37D633B846F1}">
                <asvg:svgBlip xmlns:asvg="http://schemas.microsoft.com/office/drawing/2016/SVG/main" r:embed="rId3"/>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290246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0194326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25638495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176587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3620978519"/>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2528709495"/>
      </p:ext>
    </p:extLst>
  </p:cSld>
  <p:clrMapOvr>
    <a:masterClrMapping/>
  </p:clrMapOvr>
  <p:transition>
    <p:fade/>
  </p:transition>
  <p:extLst>
    <p:ext uri="{DCECCB84-F9BA-43D5-87BE-67443E8EF086}">
      <p15:sldGuideLst xmlns:p15="http://schemas.microsoft.com/office/powerpoint/2012/main">
        <p15:guide id="1" orient="horz" pos="2184">
          <p15:clr>
            <a:srgbClr val="FBAE40"/>
          </p15:clr>
        </p15:guide>
        <p15:guide id="2" pos="3528">
          <p15:clr>
            <a:srgbClr val="FBAE40"/>
          </p15:clr>
        </p15:guide>
        <p15:guide id="3" pos="3168">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257883468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4" name="Picture 3" descr="A logo of a company&#10;&#10;Description automatically generated">
            <a:extLst>
              <a:ext uri="{FF2B5EF4-FFF2-40B4-BE49-F238E27FC236}">
                <a16:creationId xmlns:a16="http://schemas.microsoft.com/office/drawing/2014/main" id="{6D0E7ACD-25E9-7FAD-3A11-733954C79AE2}"/>
              </a:ext>
            </a:extLst>
          </p:cNvPr>
          <p:cNvPicPr>
            <a:picLocks noChangeAspect="1"/>
          </p:cNvPicPr>
          <p:nvPr userDrawn="1"/>
        </p:nvPicPr>
        <p:blipFill rotWithShape="1">
          <a:blip r:embed="rId2"/>
          <a:srcRect l="12448" t="32535" r="14401" b="28160"/>
          <a:stretch/>
        </p:blipFill>
        <p:spPr>
          <a:xfrm>
            <a:off x="571500" y="581978"/>
            <a:ext cx="1454782" cy="343851"/>
          </a:xfrm>
          <a:prstGeom prst="rect">
            <a:avLst/>
          </a:prstGeom>
        </p:spPr>
      </p:pic>
    </p:spTree>
    <p:extLst>
      <p:ext uri="{BB962C8B-B14F-4D97-AF65-F5344CB8AC3E}">
        <p14:creationId xmlns:p14="http://schemas.microsoft.com/office/powerpoint/2010/main" val="63920140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37289616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ackground 6">
    <p:spTree>
      <p:nvGrpSpPr>
        <p:cNvPr id="1" name=""/>
        <p:cNvGrpSpPr/>
        <p:nvPr/>
      </p:nvGrpSpPr>
      <p:grpSpPr>
        <a:xfrm>
          <a:off x="0" y="0"/>
          <a:ext cx="0" cy="0"/>
          <a:chOff x="0" y="0"/>
          <a:chExt cx="0" cy="0"/>
        </a:xfrm>
      </p:grpSpPr>
      <p:pic>
        <p:nvPicPr>
          <p:cNvPr id="3" name="Picture 2" descr="A blue background with a light&#10;&#10;AI-generated content may be incorrect.">
            <a:extLst>
              <a:ext uri="{FF2B5EF4-FFF2-40B4-BE49-F238E27FC236}">
                <a16:creationId xmlns:a16="http://schemas.microsoft.com/office/drawing/2014/main" id="{58CC931A-0D2A-512C-EAB0-14D8857A356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32F7015F-B3C8-994E-AF5D-DEDEF171EB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346054911"/>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D0379-4CD5-3072-32C6-586C359C2E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284043-8389-F608-A9A0-2D96283C5501}"/>
              </a:ext>
            </a:extLst>
          </p:cNvPr>
          <p:cNvSpPr>
            <a:spLocks noGrp="1"/>
          </p:cNvSpPr>
          <p:nvPr>
            <p:ph type="dt" sz="half" idx="10"/>
          </p:nvPr>
        </p:nvSpPr>
        <p:spPr/>
        <p:txBody>
          <a:bodyPr/>
          <a:lstStyle/>
          <a:p>
            <a:fld id="{F0987DEE-9F7B-44A8-B7A8-23114E2380AB}" type="datetimeFigureOut">
              <a:rPr lang="en-US" smtClean="0"/>
              <a:t>7/7/2026</a:t>
            </a:fld>
            <a:endParaRPr lang="en-US"/>
          </a:p>
        </p:txBody>
      </p:sp>
      <p:sp>
        <p:nvSpPr>
          <p:cNvPr id="4" name="Footer Placeholder 3">
            <a:extLst>
              <a:ext uri="{FF2B5EF4-FFF2-40B4-BE49-F238E27FC236}">
                <a16:creationId xmlns:a16="http://schemas.microsoft.com/office/drawing/2014/main" id="{531F4C51-2458-A882-A6FC-AEBD5B1440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BE67AD-C534-ACD1-203F-F3C03AE9AFF0}"/>
              </a:ext>
            </a:extLst>
          </p:cNvPr>
          <p:cNvSpPr>
            <a:spLocks noGrp="1"/>
          </p:cNvSpPr>
          <p:nvPr>
            <p:ph type="sldNum" sz="quarter" idx="12"/>
          </p:nvPr>
        </p:nvSpPr>
        <p:spPr/>
        <p:txBody>
          <a:bodyPr/>
          <a:lstStyle/>
          <a:p>
            <a:fld id="{F938C591-148B-4D96-BC00-BA376A7511DF}" type="slidenum">
              <a:rPr lang="en-US" smtClean="0"/>
              <a:t>‹#›</a:t>
            </a:fld>
            <a:endParaRPr lang="en-US"/>
          </a:p>
        </p:txBody>
      </p:sp>
    </p:spTree>
    <p:extLst>
      <p:ext uri="{BB962C8B-B14F-4D97-AF65-F5344CB8AC3E}">
        <p14:creationId xmlns:p14="http://schemas.microsoft.com/office/powerpoint/2010/main" val="9966423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96715894"/>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0A6B7E02-9E97-23AE-561A-A6E465780F9B}"/>
              </a:ext>
              <a:ext uri="{C183D7F6-B498-43B3-948B-1728B52AA6E4}">
                <adec:decorative xmlns:adec="http://schemas.microsoft.com/office/drawing/2017/decorative" val="1"/>
              </a:ext>
            </a:extLst>
          </p:cNvPr>
          <p:cNvSpPr/>
          <p:nvPr userDrawn="1"/>
        </p:nvSpPr>
        <p:spPr bwMode="auto">
          <a:xfrm>
            <a:off x="308396" y="302623"/>
            <a:ext cx="11575208" cy="6252753"/>
          </a:xfrm>
          <a:prstGeom prst="roundRect">
            <a:avLst>
              <a:gd name="adj" fmla="val 2249"/>
            </a:avLst>
          </a:prstGeom>
          <a:solidFill>
            <a:srgbClr val="FFFFFF"/>
          </a:solidFill>
          <a:ln>
            <a:solidFill>
              <a:srgbClr val="FFF8F3"/>
            </a:solidFill>
          </a:ln>
          <a:effectLst>
            <a:outerShdw blurRad="254000" algn="ctr"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egoe UI Semibold"/>
                <a:ea typeface="+mn-ea"/>
                <a:cs typeface="Segoe UI Semibold"/>
              </a:rPr>
              <a:t>Microsoft 365 Agents</a:t>
            </a:r>
            <a:endParaRPr kumimoji="0" lang="en-US" sz="11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825921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7/7/2026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84115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7819454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ackground 2">
    <p:spTree>
      <p:nvGrpSpPr>
        <p:cNvPr id="1" name=""/>
        <p:cNvGrpSpPr/>
        <p:nvPr/>
      </p:nvGrpSpPr>
      <p:grpSpPr>
        <a:xfrm>
          <a:off x="0" y="0"/>
          <a:ext cx="0" cy="0"/>
          <a:chOff x="0" y="0"/>
          <a:chExt cx="0" cy="0"/>
        </a:xfrm>
      </p:grpSpPr>
      <p:pic>
        <p:nvPicPr>
          <p:cNvPr id="6" name="Picture 5" descr="A blue and orange background&#10;&#10;AI-generated content may be incorrect.">
            <a:extLst>
              <a:ext uri="{FF2B5EF4-FFF2-40B4-BE49-F238E27FC236}">
                <a16:creationId xmlns:a16="http://schemas.microsoft.com/office/drawing/2014/main" id="{81C1390B-DA6C-0C43-6516-B4F79B35830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1"/>
            <a:ext cx="12191998" cy="6858000"/>
          </a:xfrm>
          <a:prstGeom prst="rect">
            <a:avLst/>
          </a:prstGeom>
        </p:spPr>
      </p:pic>
      <p:sp>
        <p:nvSpPr>
          <p:cNvPr id="4" name="Text Placeholder 3">
            <a:extLst>
              <a:ext uri="{FF2B5EF4-FFF2-40B4-BE49-F238E27FC236}">
                <a16:creationId xmlns:a16="http://schemas.microsoft.com/office/drawing/2014/main" id="{3E7932A5-0369-DFF3-C484-9FA5DF6E129E}"/>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2" name="Title 1">
            <a:extLst>
              <a:ext uri="{FF2B5EF4-FFF2-40B4-BE49-F238E27FC236}">
                <a16:creationId xmlns:a16="http://schemas.microsoft.com/office/drawing/2014/main" id="{2D2FB8B6-DDDF-697C-B70D-3ADE6D7DB1E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2466379683"/>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53875262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3">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F8EC1A4-C990-1806-D162-5E0CA8201959}"/>
              </a:ext>
            </a:extLst>
          </p:cNvPr>
          <p:cNvSpPr>
            <a:spLocks noGrp="1"/>
          </p:cNvSpPr>
          <p:nvPr>
            <p:ph type="title"/>
          </p:nvPr>
        </p:nvSpPr>
        <p:spPr>
          <a:xfrm>
            <a:off x="591451" y="2511166"/>
            <a:ext cx="5504550"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65ED941-89EA-A7B1-0F7E-AB2C3A360992}"/>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pic>
        <p:nvPicPr>
          <p:cNvPr id="2" name="Graphic 4">
            <a:extLst>
              <a:ext uri="{FF2B5EF4-FFF2-40B4-BE49-F238E27FC236}">
                <a16:creationId xmlns:a16="http://schemas.microsoft.com/office/drawing/2014/main" id="{909442D0-0F14-FFC7-32FF-EA77F35C8E31}"/>
              </a:ext>
            </a:extLst>
          </p:cNvPr>
          <p:cNvPicPr>
            <a:picLocks/>
          </p:cNvPicPr>
          <p:nvPr userDrawn="1"/>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335985455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ground 7">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15B616D5-ACB3-F40B-E303-B79FE7D1C934}"/>
              </a:ext>
            </a:extLst>
          </p:cNvPr>
          <p:cNvSpPr>
            <a:spLocks noGrp="1"/>
          </p:cNvSpPr>
          <p:nvPr>
            <p:ph idx="1"/>
          </p:nvPr>
        </p:nvSpPr>
        <p:spPr>
          <a:xfrm>
            <a:off x="584200" y="1435503"/>
            <a:ext cx="11018520" cy="1465016"/>
          </a:xfrm>
          <a:prstGeom prst="rect">
            <a:avLst/>
          </a:prstGeom>
        </p:spPr>
        <p:txBody>
          <a:bodyPr vert="horz" wrap="square" lIns="0" tIns="0" rIns="0" bIns="0" rtlCol="0">
            <a:spAutoFit/>
          </a:bodyPr>
          <a:lstStyle>
            <a:lvl1pPr>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D56370C7-A3D5-E477-12B1-A448861CBE35}"/>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406447557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7 Blank">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FFED00C8-116A-78FA-9CC6-526E7C5C5815}"/>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3830540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avy Background">
    <p:bg>
      <p:bgPr>
        <a:solidFill>
          <a:srgbClr val="151E4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157498-2775-75C5-CAA2-576475C15BD9}"/>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49841215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pic>
        <p:nvPicPr>
          <p:cNvPr id="11" name="Picture 10" descr="A blue background with a light&#10;&#10;AI-generated content may be incorrect.">
            <a:extLst>
              <a:ext uri="{FF2B5EF4-FFF2-40B4-BE49-F238E27FC236}">
                <a16:creationId xmlns:a16="http://schemas.microsoft.com/office/drawing/2014/main" id="{3FC72557-3C59-DB05-F117-34400904D0D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pic>
        <p:nvPicPr>
          <p:cNvPr id="6" name="Picture 5">
            <a:extLst>
              <a:ext uri="{FF2B5EF4-FFF2-40B4-BE49-F238E27FC236}">
                <a16:creationId xmlns:a16="http://schemas.microsoft.com/office/drawing/2014/main" id="{B9EE9B54-C910-AF4F-330A-965CE1B959D5}"/>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0" i="0" spc="0" baseline="0">
                <a:solidFill>
                  <a:schemeClr val="tx1"/>
                </a:solidFill>
                <a:latin typeface="+mn-lt"/>
                <a:cs typeface="Segoe UI" panose="020B0502040204020203" pitchFamily="34" charset="0"/>
              </a:defRPr>
            </a:lvl1pPr>
          </a:lstStyle>
          <a:p>
            <a:pPr lvl="0"/>
            <a:r>
              <a:rPr lang="en-US"/>
              <a:t>Company or position</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4060953"/>
            <a:ext cx="8025384" cy="276999"/>
          </a:xfrm>
          <a:noFill/>
        </p:spPr>
        <p:txBody>
          <a:bodyPr wrap="square" lIns="0" tIns="0" rIns="0" bIns="0">
            <a:spAutoFit/>
          </a:bodyPr>
          <a:lstStyle>
            <a:lvl1pPr marL="0" indent="0">
              <a:spcBef>
                <a:spcPts val="0"/>
              </a:spcBef>
              <a:spcAft>
                <a:spcPts val="0"/>
              </a:spcAft>
              <a:buFont typeface="Arial" panose="020B0604020202020204" pitchFamily="34" charset="0"/>
              <a:buNone/>
              <a:defRPr sz="1800" b="1" i="0" spc="0" baseline="0">
                <a:solidFill>
                  <a:schemeClr val="tx1"/>
                </a:solidFill>
                <a:latin typeface="+mn-lt"/>
                <a:cs typeface="Segoe UI Semibold" panose="020B0502040204020203" pitchFamily="34" charset="0"/>
              </a:defRPr>
            </a:lvl1pPr>
          </a:lstStyle>
          <a:p>
            <a:pPr lvl="0"/>
            <a:r>
              <a:rPr lang="en-US"/>
              <a:t>Name</a:t>
            </a:r>
          </a:p>
        </p:txBody>
      </p:sp>
      <p:pic>
        <p:nvPicPr>
          <p:cNvPr id="7" name="Picture 6" descr="Quotation mark">
            <a:extLst>
              <a:ext uri="{FF2B5EF4-FFF2-40B4-BE49-F238E27FC236}">
                <a16:creationId xmlns:a16="http://schemas.microsoft.com/office/drawing/2014/main" id="{EABB847D-C857-0388-8E19-D6724CB4046B}"/>
              </a:ext>
            </a:extLst>
          </p:cNvPr>
          <p:cNvPicPr>
            <a:picLocks noChangeAspect="1"/>
          </p:cNvPicPr>
          <p:nvPr userDrawn="1"/>
        </p:nvPicPr>
        <p:blipFill>
          <a:blip r:embed="rId4"/>
          <a:stretch>
            <a:fillRect/>
          </a:stretch>
        </p:blipFill>
        <p:spPr>
          <a:xfrm>
            <a:off x="584200" y="1490472"/>
            <a:ext cx="2226687" cy="1938528"/>
          </a:xfrm>
          <a:prstGeom prst="rect">
            <a:avLst/>
          </a:prstGeom>
          <a:noFill/>
        </p:spPr>
      </p:pic>
      <p:sp>
        <p:nvSpPr>
          <p:cNvPr id="3" name="Title 1">
            <a:extLst>
              <a:ext uri="{FF2B5EF4-FFF2-40B4-BE49-F238E27FC236}">
                <a16:creationId xmlns:a16="http://schemas.microsoft.com/office/drawing/2014/main" id="{C62AA90A-06F1-29E3-2ABB-61028BFA1A77}"/>
              </a:ext>
            </a:extLst>
          </p:cNvPr>
          <p:cNvSpPr>
            <a:spLocks noGrp="1"/>
          </p:cNvSpPr>
          <p:nvPr>
            <p:ph type="title"/>
          </p:nvPr>
        </p:nvSpPr>
        <p:spPr>
          <a:xfrm>
            <a:off x="3582416" y="3088260"/>
            <a:ext cx="8025384" cy="498598"/>
          </a:xfrm>
          <a:prstGeom prst="rect">
            <a:avLst/>
          </a:prstGeom>
        </p:spPr>
        <p:txBody>
          <a:bodyPr lIns="0" rIns="0"/>
          <a:lstStyle>
            <a:lvl1pPr marL="0" algn="l" defTabSz="457200" rtl="0" eaLnBrk="1" latinLnBrk="0" hangingPunct="1">
              <a:lnSpc>
                <a:spcPct val="90000"/>
              </a:lnSpc>
              <a:spcBef>
                <a:spcPts val="0"/>
              </a:spcBef>
              <a:buNone/>
              <a:defRPr lang="en-US" sz="3600" b="0" kern="1200" cap="none" spc="0" baseline="0" dirty="0">
                <a:ln>
                  <a:noFill/>
                </a:ln>
                <a:gradFill flip="none" rotWithShape="1">
                  <a:gsLst>
                    <a:gs pos="0">
                      <a:srgbClr val="94D8FE"/>
                    </a:gs>
                    <a:gs pos="100000">
                      <a:prstClr val="white"/>
                    </a:gs>
                  </a:gsLst>
                  <a:lin ang="162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847841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pic>
        <p:nvPicPr>
          <p:cNvPr id="3" name="Picture 2" descr="A blurry image of a blue and orange sky&#10;&#10;AI-generated content may be incorrect.">
            <a:extLst>
              <a:ext uri="{FF2B5EF4-FFF2-40B4-BE49-F238E27FC236}">
                <a16:creationId xmlns:a16="http://schemas.microsoft.com/office/drawing/2014/main" id="{170BB12D-8CE0-A385-EFC8-00809E995063}"/>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5841A6FB-2885-3BFF-70D4-A220E7814E50}"/>
              </a:ext>
            </a:extLst>
          </p:cNvPr>
          <p:cNvSpPr>
            <a:spLocks noGrp="1"/>
          </p:cNvSpPr>
          <p:nvPr>
            <p:ph type="title"/>
          </p:nvPr>
        </p:nvSpPr>
        <p:spPr>
          <a:xfrm>
            <a:off x="588263" y="2090220"/>
            <a:ext cx="5624968" cy="1588127"/>
          </a:xfrm>
          <a:prstGeom prst="rect">
            <a:avLst/>
          </a:prstGeom>
        </p:spPr>
        <p:txBody>
          <a:bodyPr wrap="square" lIns="0" tIns="45720" rIns="0" bIns="45720">
            <a:spAutoFit/>
          </a:bodyPr>
          <a:lstStyle>
            <a:lvl1pPr>
              <a:defRPr lang="en-US" sz="5400" spc="0" baseline="0">
                <a:ln>
                  <a:noFill/>
                </a:ln>
                <a:gradFill flip="none" rotWithShape="1">
                  <a:gsLst>
                    <a:gs pos="0">
                      <a:srgbClr val="94D8FE"/>
                    </a:gs>
                    <a:gs pos="100000">
                      <a:prstClr val="white"/>
                    </a:gs>
                  </a:gsLst>
                  <a:lin ang="16200000" scaled="1"/>
                  <a:tileRect/>
                </a:gradFill>
              </a:defRPr>
            </a:lvl1pPr>
          </a:lstStyle>
          <a:p>
            <a:pPr marL="0" lvl="0" defTabSz="457200">
              <a:lnSpc>
                <a:spcPct val="90000"/>
              </a:lnSpc>
              <a:spcBef>
                <a:spcPts val="0"/>
              </a:spcBef>
            </a:pPr>
            <a:r>
              <a:rPr lang="en-US"/>
              <a:t>Click to edit Master title style</a:t>
            </a:r>
          </a:p>
        </p:txBody>
      </p:sp>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4200" y="4253049"/>
            <a:ext cx="11018520" cy="1138773"/>
          </a:xfrm>
          <a:prstGeom prst="rect">
            <a:avLst/>
          </a:prstGeom>
        </p:spPr>
        <p:txBody>
          <a:bodyPr vert="horz" wrap="square" lIns="0" tIns="0" rIns="0" bIns="0" rtlCol="0">
            <a:spAutoFit/>
          </a:bodyPr>
          <a:lstStyle>
            <a:lvl1pPr marL="0" indent="0">
              <a:buFontTx/>
              <a:buNone/>
              <a:defRPr>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166898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63143516-6F43-972F-F75D-B6F86D60E1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b="474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D0E162CF-D51E-042E-52CB-B4C7AD85FF93}"/>
              </a:ext>
            </a:extLst>
          </p:cNvPr>
          <p:cNvSpPr/>
          <p:nvPr userDrawn="1"/>
        </p:nvSpPr>
        <p:spPr bwMode="auto">
          <a:xfrm rot="16200000" flipH="1">
            <a:off x="3202634" y="-2045346"/>
            <a:ext cx="5786733" cy="1104900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chemeClr val="bg1"/>
              </a:solidFill>
              <a:cs typeface="Segoe UI" pitchFamily="34" charset="0"/>
            </a:endParaRPr>
          </a:p>
        </p:txBody>
      </p:sp>
      <p:sp>
        <p:nvSpPr>
          <p:cNvPr id="2" name="Title 1">
            <a:extLst>
              <a:ext uri="{FF2B5EF4-FFF2-40B4-BE49-F238E27FC236}">
                <a16:creationId xmlns:a16="http://schemas.microsoft.com/office/drawing/2014/main" id="{7BD644AA-78DC-4B3D-C942-06D502534D8E}"/>
              </a:ext>
            </a:extLst>
          </p:cNvPr>
          <p:cNvSpPr>
            <a:spLocks noGrp="1"/>
          </p:cNvSpPr>
          <p:nvPr>
            <p:ph type="title"/>
          </p:nvPr>
        </p:nvSpPr>
        <p:spPr>
          <a:xfrm>
            <a:off x="1182813" y="940284"/>
            <a:ext cx="10098100" cy="498598"/>
          </a:xfrm>
          <a:prstGeom prst="rect">
            <a:avLst/>
          </a:prstGeom>
        </p:spPr>
        <p:txBody>
          <a:bodyPr lIns="0" rIns="0"/>
          <a:lstStyle>
            <a:lvl1pPr>
              <a:defRPr spc="0" baseline="0">
                <a:solidFill>
                  <a:schemeClr val="bg1"/>
                </a:solidFill>
              </a:defRPr>
            </a:lvl1pPr>
          </a:lstStyle>
          <a:p>
            <a:r>
              <a:rPr lang="en-US"/>
              <a:t>Click to edit Master title style</a:t>
            </a:r>
          </a:p>
        </p:txBody>
      </p:sp>
      <p:pic>
        <p:nvPicPr>
          <p:cNvPr id="5" name="Picture 4">
            <a:extLst>
              <a:ext uri="{FF2B5EF4-FFF2-40B4-BE49-F238E27FC236}">
                <a16:creationId xmlns:a16="http://schemas.microsoft.com/office/drawing/2014/main" id="{BECC0BF1-2B06-50FB-75B6-AE688A86691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6" name="Text Placeholder 3">
            <a:extLst>
              <a:ext uri="{FF2B5EF4-FFF2-40B4-BE49-F238E27FC236}">
                <a16:creationId xmlns:a16="http://schemas.microsoft.com/office/drawing/2014/main" id="{B5CA8737-F968-D9D4-0E15-E2F00BEC5F9F}"/>
              </a:ext>
            </a:extLst>
          </p:cNvPr>
          <p:cNvSpPr>
            <a:spLocks noGrp="1"/>
          </p:cNvSpPr>
          <p:nvPr>
            <p:ph idx="1"/>
          </p:nvPr>
        </p:nvSpPr>
        <p:spPr>
          <a:xfrm>
            <a:off x="1182813" y="1741480"/>
            <a:ext cx="10098100" cy="1612749"/>
          </a:xfrm>
          <a:prstGeom prst="rect">
            <a:avLst/>
          </a:prstGeom>
        </p:spPr>
        <p:txBody>
          <a:bodyPr vert="horz" wrap="square" lIns="0" tIns="0" rIns="0" bIns="0" rtlCol="0">
            <a:sp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3253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40B3E2-2543-6A21-CBC3-324EA6159EDA}"/>
              </a:ext>
            </a:extLst>
          </p:cNvPr>
          <p:cNvSpPr/>
          <p:nvPr userDrawn="1"/>
        </p:nvSpPr>
        <p:spPr bwMode="auto">
          <a:xfrm>
            <a:off x="3048" y="0"/>
            <a:ext cx="12188952" cy="6858000"/>
          </a:xfrm>
          <a:prstGeom prst="rect">
            <a:avLst/>
          </a:prstGeom>
          <a:solidFill>
            <a:srgbClr val="151E4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 name="Picture 4" descr="A blurry image of a blue and orange sky&#10;&#10;AI-generated content may be incorrect.">
            <a:extLst>
              <a:ext uri="{FF2B5EF4-FFF2-40B4-BE49-F238E27FC236}">
                <a16:creationId xmlns:a16="http://schemas.microsoft.com/office/drawing/2014/main" id="{7ECCAC18-2F4F-C147-45FB-166E499C5522}"/>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1432" y="1"/>
            <a:ext cx="8567520" cy="6857999"/>
          </a:xfrm>
          <a:prstGeom prst="rect">
            <a:avLst/>
          </a:prstGeom>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4253948" y="2117026"/>
            <a:ext cx="7348772" cy="1465016"/>
          </a:xfrm>
          <a:prstGeom prst="rect">
            <a:avLst/>
          </a:prstGeom>
        </p:spPr>
        <p:txBody>
          <a:bodyPr vert="horz" wrap="square" lIns="0" tIns="0" rIns="0" bIns="0" rtlCol="0">
            <a:spAutoFit/>
          </a:bodyPr>
          <a:lstStyle>
            <a:lvl1pPr marL="0" indent="0">
              <a:buFontTx/>
              <a:buNone/>
              <a:defRPr baseline="0">
                <a:solidFill>
                  <a:schemeClr val="bg1"/>
                </a:solidFill>
              </a:defRPr>
            </a:lvl1pPr>
            <a:lvl2pPr>
              <a:defRPr sz="1400" baseline="0">
                <a:solidFill>
                  <a:schemeClr val="bg1"/>
                </a:solidFill>
              </a:defRPr>
            </a:lvl2pPr>
            <a:lvl3pPr>
              <a:defRPr sz="1400" baseline="0">
                <a:solidFill>
                  <a:schemeClr val="bg1"/>
                </a:solidFill>
              </a:defRPr>
            </a:lvl3pPr>
            <a:lvl4pPr>
              <a:defRPr sz="1400" baseline="0">
                <a:solidFill>
                  <a:schemeClr val="bg1"/>
                </a:solidFill>
              </a:defRPr>
            </a:lvl4pPr>
            <a:lvl5pPr>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80" y="2117026"/>
            <a:ext cx="2373598" cy="1939850"/>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83708218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89DEF3-0942-1417-41F0-756470802144}"/>
              </a:ext>
            </a:extLst>
          </p:cNvPr>
          <p:cNvSpPr/>
          <p:nvPr userDrawn="1"/>
        </p:nvSpPr>
        <p:spPr bwMode="auto">
          <a:xfrm>
            <a:off x="3048" y="0"/>
            <a:ext cx="12188952" cy="6858000"/>
          </a:xfrm>
          <a:prstGeom prst="rect">
            <a:avLst/>
          </a:prstGeom>
          <a:solidFill>
            <a:srgbClr val="151E47"/>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 name="Picture 2" descr="A blurry image of a blue and orange sky&#10;&#10;AI-generated content may be incorrect.">
            <a:extLst>
              <a:ext uri="{FF2B5EF4-FFF2-40B4-BE49-F238E27FC236}">
                <a16:creationId xmlns:a16="http://schemas.microsoft.com/office/drawing/2014/main" id="{9DDE651D-7217-BBE7-49BC-45969F3319F3}"/>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983" t="-246" r="24" b="356"/>
          <a:stretch>
            <a:fillRect/>
          </a:stretch>
        </p:blipFill>
        <p:spPr>
          <a:xfrm flipH="1" flipV="1">
            <a:off x="6096000" y="4492"/>
            <a:ext cx="6095994" cy="6730536"/>
          </a:xfrm>
          <a:prstGeom prst="roundRect">
            <a:avLst>
              <a:gd name="adj" fmla="val 0"/>
            </a:avLst>
          </a:prstGeom>
          <a:effectLst>
            <a:outerShdw blurRad="127000" dist="63500" dir="5400000" algn="t" rotWithShape="0">
              <a:prstClr val="black">
                <a:alpha val="10000"/>
              </a:prstClr>
            </a:outerShdw>
          </a:effectLst>
        </p:spPr>
      </p:pic>
      <p:pic>
        <p:nvPicPr>
          <p:cNvPr id="12" name="Picture 11">
            <a:extLst>
              <a:ext uri="{FF2B5EF4-FFF2-40B4-BE49-F238E27FC236}">
                <a16:creationId xmlns:a16="http://schemas.microsoft.com/office/drawing/2014/main" id="{6183884A-9238-BBF5-0572-AB8AFD039CB4}"/>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13" name="Text Placeholder 3">
            <a:extLst>
              <a:ext uri="{FF2B5EF4-FFF2-40B4-BE49-F238E27FC236}">
                <a16:creationId xmlns:a16="http://schemas.microsoft.com/office/drawing/2014/main" id="{618EF35C-C4C5-BF1F-6F31-DD45121E6AFE}"/>
              </a:ext>
            </a:extLst>
          </p:cNvPr>
          <p:cNvSpPr>
            <a:spLocks noGrp="1"/>
          </p:cNvSpPr>
          <p:nvPr>
            <p:ph idx="1"/>
          </p:nvPr>
        </p:nvSpPr>
        <p:spPr>
          <a:xfrm>
            <a:off x="589279"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4F7DF0D4-95BD-466E-B24D-9779BEA64DCF}"/>
              </a:ext>
            </a:extLst>
          </p:cNvPr>
          <p:cNvSpPr>
            <a:spLocks noGrp="1"/>
          </p:cNvSpPr>
          <p:nvPr>
            <p:ph type="title"/>
          </p:nvPr>
        </p:nvSpPr>
        <p:spPr>
          <a:xfrm>
            <a:off x="589279" y="1140036"/>
            <a:ext cx="4589008" cy="1297925"/>
          </a:xfrm>
          <a:prstGeom prst="rect">
            <a:avLst/>
          </a:prstGeom>
        </p:spPr>
        <p:txBody>
          <a:bodyPr lIns="0" rIns="0"/>
          <a:lstStyle>
            <a:lvl1pPr>
              <a:defRPr spc="0" baseline="0"/>
            </a:lvl1pPr>
          </a:lstStyle>
          <a:p>
            <a:r>
              <a:rPr lang="en-US"/>
              <a:t>Click to edit Master title style</a:t>
            </a:r>
          </a:p>
        </p:txBody>
      </p:sp>
      <p:sp>
        <p:nvSpPr>
          <p:cNvPr id="7" name="Text Placeholder 3">
            <a:extLst>
              <a:ext uri="{FF2B5EF4-FFF2-40B4-BE49-F238E27FC236}">
                <a16:creationId xmlns:a16="http://schemas.microsoft.com/office/drawing/2014/main" id="{8C2EA7BC-13E3-34AE-5CA1-6EACB20A3A70}"/>
              </a:ext>
            </a:extLst>
          </p:cNvPr>
          <p:cNvSpPr>
            <a:spLocks noGrp="1"/>
          </p:cNvSpPr>
          <p:nvPr>
            <p:ph idx="10"/>
          </p:nvPr>
        </p:nvSpPr>
        <p:spPr>
          <a:xfrm>
            <a:off x="7031492" y="2859619"/>
            <a:ext cx="4589008" cy="1465016"/>
          </a:xfrm>
          <a:prstGeom prst="rect">
            <a:avLst/>
          </a:prstGeom>
        </p:spPr>
        <p:txBody>
          <a:bodyPr vert="horz" wrap="square" lIns="0" tIns="0" rIns="0" bIns="0" rtlCol="0">
            <a:spAutoFit/>
          </a:bodyPr>
          <a:lstStyle>
            <a:lvl1pPr marL="0" indent="0">
              <a:buFontTx/>
              <a:buNone/>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19FC8DB7-4630-1E38-B757-DD8B179A530D}"/>
              </a:ext>
            </a:extLst>
          </p:cNvPr>
          <p:cNvSpPr>
            <a:spLocks noGrp="1"/>
          </p:cNvSpPr>
          <p:nvPr>
            <p:ph idx="11" hasCustomPrompt="1"/>
          </p:nvPr>
        </p:nvSpPr>
        <p:spPr>
          <a:xfrm>
            <a:off x="7031492" y="1140036"/>
            <a:ext cx="4589008" cy="1107996"/>
          </a:xfrm>
          <a:prstGeom prst="rect">
            <a:avLst/>
          </a:prstGeom>
        </p:spPr>
        <p:txBody>
          <a:bodyPr vert="horz" wrap="square" lIns="0" tIns="0" rIns="0" bIns="0" rtlCol="0">
            <a:spAutoFit/>
          </a:bodyPr>
          <a:lstStyle>
            <a:lvl1pPr marL="0" indent="0" algn="l" defTabSz="932742" rtl="0" eaLnBrk="1" latinLnBrk="0" hangingPunct="1">
              <a:lnSpc>
                <a:spcPct val="100000"/>
              </a:lnSpc>
              <a:spcBef>
                <a:spcPct val="0"/>
              </a:spcBef>
              <a:buFontTx/>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title style</a:t>
            </a:r>
          </a:p>
        </p:txBody>
      </p:sp>
    </p:spTree>
    <p:extLst>
      <p:ext uri="{BB962C8B-B14F-4D97-AF65-F5344CB8AC3E}">
        <p14:creationId xmlns:p14="http://schemas.microsoft.com/office/powerpoint/2010/main" val="264570937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86725FD6-88E3-D175-3BB1-C08805073F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532D0726-123A-C3BC-D902-F43835E657A7}"/>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4" name="Title 1">
            <a:extLst>
              <a:ext uri="{FF2B5EF4-FFF2-40B4-BE49-F238E27FC236}">
                <a16:creationId xmlns:a16="http://schemas.microsoft.com/office/drawing/2014/main" id="{DEE10654-E662-486A-91E4-A0B519907B3A}"/>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34458403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column bullet">
    <p:spTree>
      <p:nvGrpSpPr>
        <p:cNvPr id="1" name=""/>
        <p:cNvGrpSpPr/>
        <p:nvPr/>
      </p:nvGrpSpPr>
      <p:grpSpPr>
        <a:xfrm>
          <a:off x="0" y="0"/>
          <a:ext cx="0" cy="0"/>
          <a:chOff x="0" y="0"/>
          <a:chExt cx="0" cy="0"/>
        </a:xfrm>
      </p:grpSpPr>
      <p:pic>
        <p:nvPicPr>
          <p:cNvPr id="2" name="Picture 1" descr="A blue background with a light&#10;&#10;AI-generated content may be incorrect.">
            <a:extLst>
              <a:ext uri="{FF2B5EF4-FFF2-40B4-BE49-F238E27FC236}">
                <a16:creationId xmlns:a16="http://schemas.microsoft.com/office/drawing/2014/main" id="{EC0129C9-611E-40C7-935F-FE79CCB43F1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bg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solidFill>
                  <a:schemeClr val="bg1"/>
                </a:solidFill>
              </a:defRPr>
            </a:lvl1pPr>
            <a:lvl2pPr marL="285750" indent="-125413">
              <a:defRPr lang="en-US" sz="1200" dirty="0">
                <a:solidFill>
                  <a:schemeClr val="bg1"/>
                </a:solidFill>
              </a:defRPr>
            </a:lvl2pPr>
            <a:lvl3pPr marL="438150" indent="-133350">
              <a:defRPr lang="en-US" sz="1200" dirty="0">
                <a:solidFill>
                  <a:schemeClr val="bg1"/>
                </a:solidFill>
              </a:defRPr>
            </a:lvl3pPr>
            <a:lvl4pPr marL="566738" indent="-114300">
              <a:defRPr lang="en-US" sz="1200" dirty="0">
                <a:solidFill>
                  <a:schemeClr val="bg1"/>
                </a:solidFill>
              </a:defRPr>
            </a:lvl4pPr>
            <a:lvl5pPr marL="685800" indent="-109538">
              <a:defRPr lang="en-US" sz="1200"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0AF402B5-027B-5EC2-96FF-0F2D2940C8EC}"/>
              </a:ext>
              <a:ext uri="{C183D7F6-B498-43B3-948B-1728B52AA6E4}">
                <adec:decorative xmlns:adec="http://schemas.microsoft.com/office/drawing/2017/decorative" val="1"/>
              </a:ext>
            </a:extLst>
          </p:cNvPr>
          <p:cNvPicPr>
            <a:picLocks noChangeAspect="1"/>
          </p:cNvPicPr>
          <p:nvPr userDrawn="1"/>
        </p:nvPicPr>
        <p:blipFill rotWithShape="1">
          <a:blip r:embed="rId3"/>
          <a:srcRect l="370" t="1" r="531" b="29523"/>
          <a:stretch>
            <a:fillRect/>
          </a:stretch>
        </p:blipFill>
        <p:spPr>
          <a:xfrm rot="10800000" flipV="1">
            <a:off x="-9333" y="6675119"/>
            <a:ext cx="12201331" cy="182880"/>
          </a:xfrm>
          <a:prstGeom prst="rect">
            <a:avLst/>
          </a:prstGeom>
          <a:ln>
            <a:noFill/>
          </a:ln>
          <a:effectLst/>
        </p:spPr>
      </p:pic>
      <p:sp>
        <p:nvSpPr>
          <p:cNvPr id="5" name="Title 1">
            <a:extLst>
              <a:ext uri="{FF2B5EF4-FFF2-40B4-BE49-F238E27FC236}">
                <a16:creationId xmlns:a16="http://schemas.microsoft.com/office/drawing/2014/main" id="{E069B642-F814-0105-94A5-568EB275A72B}"/>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112703015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title 3">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9" name="Graphic 8">
            <a:extLst>
              <a:ext uri="{FF2B5EF4-FFF2-40B4-BE49-F238E27FC236}">
                <a16:creationId xmlns:a16="http://schemas.microsoft.com/office/drawing/2014/main" id="{E56B8725-F274-0386-69F7-43D4973C88FB}"/>
              </a:ext>
            </a:extLst>
          </p:cNvPr>
          <p:cNvPicPr>
            <a:picLocks noChangeAspect="1"/>
          </p:cNvPicPr>
          <p:nvPr userDrawn="1"/>
        </p:nvPicPr>
        <p:blipFill>
          <a:blip>
            <a:extLst>
              <a:ext uri="{96DAC541-7B7A-43D3-8B79-37D633B846F1}">
                <asvg:svgBlip xmlns:asvg="http://schemas.microsoft.com/office/drawing/2016/SVG/main" r:embed="rId4"/>
              </a:ext>
            </a:extLst>
          </a:blip>
          <a:srcRect l="42711"/>
          <a:stretch>
            <a:fillRect/>
          </a:stretch>
        </p:blipFill>
        <p:spPr>
          <a:xfrm>
            <a:off x="553107" y="645732"/>
            <a:ext cx="1187697" cy="787800"/>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90DDCB4A-090E-DB77-E702-EFFDB3D32280}"/>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4" name="Text Placeholder 14">
            <a:extLst>
              <a:ext uri="{FF2B5EF4-FFF2-40B4-BE49-F238E27FC236}">
                <a16:creationId xmlns:a16="http://schemas.microsoft.com/office/drawing/2014/main" id="{88599F99-D574-5D55-8723-03233D2B17BF}"/>
              </a:ext>
            </a:extLst>
          </p:cNvPr>
          <p:cNvSpPr>
            <a:spLocks noGrp="1"/>
          </p:cNvSpPr>
          <p:nvPr>
            <p:ph type="body" sz="quarter" idx="10"/>
          </p:nvPr>
        </p:nvSpPr>
        <p:spPr>
          <a:xfrm>
            <a:off x="591451" y="4606146"/>
            <a:ext cx="5504550"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9314936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84830D14-0F50-91A0-8E6A-E336C41030D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6"/>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282096"/>
            <a:ext cx="5367528"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1618146"/>
            <a:ext cx="5367528"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6" name="Picture 5">
            <a:extLst>
              <a:ext uri="{FF2B5EF4-FFF2-40B4-BE49-F238E27FC236}">
                <a16:creationId xmlns:a16="http://schemas.microsoft.com/office/drawing/2014/main" id="{EA9B12E0-2F4A-3379-ADB3-EBE82CFC317D}"/>
              </a:ext>
              <a:ext uri="{C183D7F6-B498-43B3-948B-1728B52AA6E4}">
                <adec:decorative xmlns:adec="http://schemas.microsoft.com/office/drawing/2017/decorative" val="1"/>
              </a:ext>
            </a:extLst>
          </p:cNvPr>
          <p:cNvPicPr>
            <a:picLocks noChangeAspect="1"/>
          </p:cNvPicPr>
          <p:nvPr userDrawn="1"/>
        </p:nvPicPr>
        <p:blipFill rotWithShape="1">
          <a:blip r:embed="rId5"/>
          <a:srcRect l="370" t="1" r="531" b="29523"/>
          <a:stretch>
            <a:fillRect/>
          </a:stretch>
        </p:blipFill>
        <p:spPr>
          <a:xfrm rot="10800000" flipV="1">
            <a:off x="-9333" y="6675119"/>
            <a:ext cx="12201331" cy="182880"/>
          </a:xfrm>
          <a:prstGeom prst="rect">
            <a:avLst/>
          </a:prstGeom>
          <a:ln>
            <a:noFill/>
          </a:ln>
          <a:effectLst/>
        </p:spPr>
      </p:pic>
      <p:sp>
        <p:nvSpPr>
          <p:cNvPr id="3" name="Title 1">
            <a:extLst>
              <a:ext uri="{FF2B5EF4-FFF2-40B4-BE49-F238E27FC236}">
                <a16:creationId xmlns:a16="http://schemas.microsoft.com/office/drawing/2014/main" id="{74A51CF8-7460-331F-A702-675E514AAA64}"/>
              </a:ext>
            </a:extLst>
          </p:cNvPr>
          <p:cNvSpPr>
            <a:spLocks noGrp="1"/>
          </p:cNvSpPr>
          <p:nvPr>
            <p:ph type="title"/>
          </p:nvPr>
        </p:nvSpPr>
        <p:spPr>
          <a:xfrm>
            <a:off x="588263" y="485481"/>
            <a:ext cx="11018520" cy="498598"/>
          </a:xfrm>
          <a:prstGeom prst="rect">
            <a:avLst/>
          </a:prstGeom>
        </p:spPr>
        <p:txBody>
          <a:bodyPr lIns="0" rIns="0"/>
          <a:lstStyle>
            <a:lvl1pPr>
              <a:defRPr spc="0" baseline="0"/>
            </a:lvl1pPr>
          </a:lstStyle>
          <a:p>
            <a:r>
              <a:rPr lang="en-US"/>
              <a:t>Click to edit Master title style</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pic>
        <p:nvPicPr>
          <p:cNvPr id="5" name="Picture 4" descr="A blue background with a light&#10;&#10;AI-generated content may be incorrect.">
            <a:extLst>
              <a:ext uri="{FF2B5EF4-FFF2-40B4-BE49-F238E27FC236}">
                <a16:creationId xmlns:a16="http://schemas.microsoft.com/office/drawing/2014/main" id="{CB772E2F-77B4-7D2D-FBA0-B04CAA0DD52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r="980" b="4818"/>
          <a:stretch>
            <a:fillRect/>
          </a:stretch>
        </p:blipFill>
        <p:spPr>
          <a:xfrm>
            <a:off x="-9334" y="0"/>
            <a:ext cx="12201333" cy="6857999"/>
          </a:xfrm>
          <a:prstGeom prst="rect">
            <a:avLst/>
          </a:prstGeom>
        </p:spPr>
      </p:pic>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1618145"/>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1618145"/>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282095"/>
            <a:ext cx="3475037" cy="579438"/>
          </a:xfrm>
          <a:prstGeom prst="rect">
            <a:avLst/>
          </a:prstGeom>
        </p:spPr>
        <p:txBody>
          <a:bodyPr/>
          <a:lstStyle>
            <a:lvl1pPr marL="0" indent="0" algn="l">
              <a:spcBef>
                <a:spcPts val="0"/>
              </a:spcBef>
              <a:buNone/>
              <a:defRPr sz="1600">
                <a:solidFill>
                  <a:schemeClr val="bg1"/>
                </a:solidFill>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1618145"/>
            <a:ext cx="3474720" cy="3474720"/>
          </a:xfrm>
          <a:prstGeom prst="rect">
            <a:avLst/>
          </a:prstGeom>
          <a:blipFill>
            <a:blip r:embed="rId5"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itle 1">
            <a:extLst>
              <a:ext uri="{FF2B5EF4-FFF2-40B4-BE49-F238E27FC236}">
                <a16:creationId xmlns:a16="http://schemas.microsoft.com/office/drawing/2014/main" id="{C6B2DF11-B020-17DD-ECE5-E997AF073F0A}"/>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n-US"/>
              <a:t>Click to edit Master title style</a:t>
            </a:r>
          </a:p>
        </p:txBody>
      </p:sp>
      <p:pic>
        <p:nvPicPr>
          <p:cNvPr id="6" name="Picture 5">
            <a:extLst>
              <a:ext uri="{FF2B5EF4-FFF2-40B4-BE49-F238E27FC236}">
                <a16:creationId xmlns:a16="http://schemas.microsoft.com/office/drawing/2014/main" id="{D91CBE31-E5B4-E569-7834-1EB2C63206A3}"/>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A30EF81F-2C86-F935-8EF6-F64F7E255C36}"/>
              </a:ext>
            </a:extLst>
          </p:cNvPr>
          <p:cNvPicPr>
            <a:picLocks noChangeAspect="1"/>
          </p:cNvPicPr>
          <p:nvPr userDrawn="1"/>
        </p:nvPicPr>
        <p:blipFill>
          <a:blip r:embed="rId2">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p:spPr>
      </p:pic>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bg1"/>
                </a:solidFill>
                <a:latin typeface="+mn-lt"/>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solidFill>
                  <a:schemeClr val="bg1"/>
                </a:solidFill>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9" name="Picture 8">
            <a:extLst>
              <a:ext uri="{FF2B5EF4-FFF2-40B4-BE49-F238E27FC236}">
                <a16:creationId xmlns:a16="http://schemas.microsoft.com/office/drawing/2014/main" id="{52D052A6-D7A7-1A83-F3DB-CB85339C32AA}"/>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cxnSp>
        <p:nvCxnSpPr>
          <p:cNvPr id="12" name="Straight Connector 11">
            <a:extLst>
              <a:ext uri="{FF2B5EF4-FFF2-40B4-BE49-F238E27FC236}">
                <a16:creationId xmlns:a16="http://schemas.microsoft.com/office/drawing/2014/main" id="{A07110ED-B1D6-28CC-E2DD-7818577AFE6B}"/>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96CD54E-4D0E-5619-759C-8BCEADCCBCF9}"/>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90432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3" name="TextBox 2">
            <a:extLst>
              <a:ext uri="{FF2B5EF4-FFF2-40B4-BE49-F238E27FC236}">
                <a16:creationId xmlns:a16="http://schemas.microsoft.com/office/drawing/2014/main" id="{0F2B7703-B80B-4610-1A72-01F0C5AC4D49}"/>
              </a:ext>
            </a:extLst>
          </p:cNvPr>
          <p:cNvSpPr txBox="1"/>
          <p:nvPr userDrawn="1"/>
        </p:nvSpPr>
        <p:spPr>
          <a:xfrm>
            <a:off x="583953" y="2689829"/>
            <a:ext cx="7331228" cy="1335750"/>
          </a:xfrm>
          <a:prstGeom prst="rect">
            <a:avLst/>
          </a:prstGeom>
          <a:noFill/>
          <a:ln>
            <a:noFill/>
            <a:prstDash/>
          </a:ln>
          <a:effectLst/>
        </p:spPr>
        <p:txBody>
          <a:bodyPr wrap="square" lIns="0" rIns="0">
            <a:spAutoFit/>
          </a:bodyPr>
          <a:lstStyle/>
          <a:p>
            <a:pPr>
              <a:lnSpc>
                <a:spcPct val="80000"/>
              </a:lnSpc>
              <a:spcAft>
                <a:spcPts val="600"/>
              </a:spcAft>
            </a:pPr>
            <a:r>
              <a:rPr lang="en-US" sz="10100" spc="0" baseline="0" dirty="0">
                <a:gradFill flip="none" rotWithShape="1">
                  <a:gsLst>
                    <a:gs pos="0">
                      <a:srgbClr val="94D8FE"/>
                    </a:gs>
                    <a:gs pos="100000">
                      <a:srgbClr val="FFFFFF"/>
                    </a:gs>
                  </a:gsLst>
                  <a:lin ang="13500000" scaled="1"/>
                  <a:tileRect/>
                </a:gradFill>
                <a:latin typeface="Segoe Sans Display Semibold" pitchFamily="2" charset="0"/>
                <a:cs typeface="Segoe Sans Display Semibold" pitchFamily="2" charset="0"/>
              </a:rPr>
              <a:t>¡Gracias!</a:t>
            </a:r>
          </a:p>
        </p:txBody>
      </p:sp>
    </p:spTree>
    <p:extLst>
      <p:ext uri="{BB962C8B-B14F-4D97-AF65-F5344CB8AC3E}">
        <p14:creationId xmlns:p14="http://schemas.microsoft.com/office/powerpoint/2010/main" val="2734547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1 - ligh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8E53CB7-242F-DE31-5043-E20246F1EB33}"/>
              </a:ext>
              <a:ext uri="{C183D7F6-B498-43B3-948B-1728B52AA6E4}">
                <adec:decorative xmlns:adec="http://schemas.microsoft.com/office/drawing/2017/decorative" val="1"/>
              </a:ext>
            </a:extLst>
          </p:cNvPr>
          <p:cNvPicPr>
            <a:picLocks noChangeAspect="1"/>
          </p:cNvPicPr>
          <p:nvPr userDrawn="1"/>
        </p:nvPicPr>
        <p:blipFill rotWithShape="1">
          <a:blip r:embed="rId2"/>
          <a:srcRect l="370" t="1" r="531" b="29523"/>
          <a:stretch>
            <a:fillRect/>
          </a:stretch>
        </p:blipFill>
        <p:spPr>
          <a:xfrm rot="10800000" flipV="1">
            <a:off x="-9333" y="6675119"/>
            <a:ext cx="12201331" cy="182880"/>
          </a:xfrm>
          <a:prstGeom prst="rect">
            <a:avLst/>
          </a:prstGeom>
          <a:ln>
            <a:noFill/>
          </a:ln>
          <a:effectLst/>
        </p:spPr>
      </p:pic>
      <p:sp>
        <p:nvSpPr>
          <p:cNvPr id="19" name="Title 1">
            <a:extLst>
              <a:ext uri="{FF2B5EF4-FFF2-40B4-BE49-F238E27FC236}">
                <a16:creationId xmlns:a16="http://schemas.microsoft.com/office/drawing/2014/main" id="{72535865-A229-5507-A2C7-11ECB16F392F}"/>
              </a:ext>
            </a:extLst>
          </p:cNvPr>
          <p:cNvSpPr>
            <a:spLocks noGrp="1"/>
          </p:cNvSpPr>
          <p:nvPr>
            <p:ph type="title"/>
          </p:nvPr>
        </p:nvSpPr>
        <p:spPr>
          <a:xfrm>
            <a:off x="588263" y="485481"/>
            <a:ext cx="11018520" cy="498598"/>
          </a:xfrm>
          <a:prstGeom prst="rect">
            <a:avLst/>
          </a:prstGeom>
        </p:spPr>
        <p:txBody>
          <a:bodyPr lIns="0" rIns="0"/>
          <a:lstStyle>
            <a:lvl1pPr>
              <a:defRPr spc="0" baseline="0">
                <a:solidFill>
                  <a:srgbClr val="151E47"/>
                </a:solidFill>
                <a:latin typeface="Segoe Sans Display Semibold" pitchFamily="2" charset="0"/>
                <a:cs typeface="Segoe Sans Display Semibold" pitchFamily="2" charset="0"/>
              </a:defRPr>
            </a:lvl1pPr>
          </a:lstStyle>
          <a:p>
            <a:r>
              <a:rPr lang="en-US"/>
              <a:t>Click to edit Master title style</a:t>
            </a:r>
          </a:p>
        </p:txBody>
      </p:sp>
      <p:sp>
        <p:nvSpPr>
          <p:cNvPr id="21" name="Text Placeholder 3">
            <a:extLst>
              <a:ext uri="{FF2B5EF4-FFF2-40B4-BE49-F238E27FC236}">
                <a16:creationId xmlns:a16="http://schemas.microsoft.com/office/drawing/2014/main" id="{C221563D-9D7D-59D4-15F5-691342AAF2A4}"/>
              </a:ext>
            </a:extLst>
          </p:cNvPr>
          <p:cNvSpPr>
            <a:spLocks noGrp="1"/>
          </p:cNvSpPr>
          <p:nvPr>
            <p:ph idx="1"/>
          </p:nvPr>
        </p:nvSpPr>
        <p:spPr>
          <a:xfrm>
            <a:off x="584200" y="1435503"/>
            <a:ext cx="11018520" cy="1428083"/>
          </a:xfrm>
          <a:prstGeom prst="rect">
            <a:avLst/>
          </a:prstGeom>
        </p:spPr>
        <p:txBody>
          <a:bodyPr vert="horz" wrap="square" lIns="0" tIns="0" rIns="0" bIns="0" rtlCol="0">
            <a:spAutoFit/>
          </a:bodyPr>
          <a:lstStyle>
            <a:lvl1pPr>
              <a:defRPr sz="1600">
                <a:solidFill>
                  <a:srgbClr val="151E47"/>
                </a:solidFill>
              </a:defRPr>
            </a:lvl1pPr>
            <a:lvl2pPr>
              <a:defRPr sz="1600">
                <a:solidFill>
                  <a:srgbClr val="151E47"/>
                </a:solidFill>
              </a:defRPr>
            </a:lvl2pPr>
            <a:lvl3pPr>
              <a:defRPr sz="1600">
                <a:solidFill>
                  <a:srgbClr val="151E47"/>
                </a:solidFill>
              </a:defRPr>
            </a:lvl3pPr>
            <a:lvl4pPr>
              <a:defRPr sz="1600">
                <a:solidFill>
                  <a:srgbClr val="151E47"/>
                </a:solidFill>
              </a:defRPr>
            </a:lvl4pPr>
            <a:lvl5pPr>
              <a:defRPr sz="1600">
                <a:solidFill>
                  <a:srgbClr val="151E47"/>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010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C099-894E-0D88-9D9C-CE47048BD8A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 light">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42164CE7-7EBA-E88A-2231-BDF02151AE93}"/>
              </a:ext>
            </a:extLst>
          </p:cNvPr>
          <p:cNvSpPr>
            <a:spLocks noGrp="1"/>
          </p:cNvSpPr>
          <p:nvPr>
            <p:ph sz="quarter" idx="12"/>
          </p:nvPr>
        </p:nvSpPr>
        <p:spPr>
          <a:xfrm>
            <a:off x="584200" y="1435100"/>
            <a:ext cx="5211763"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E3FFCAA8-00AC-8B58-6070-7C9FBA29B3C8}"/>
              </a:ext>
            </a:extLst>
          </p:cNvPr>
          <p:cNvSpPr>
            <a:spLocks noGrp="1"/>
          </p:cNvSpPr>
          <p:nvPr>
            <p:ph sz="quarter" idx="13"/>
          </p:nvPr>
        </p:nvSpPr>
        <p:spPr>
          <a:xfrm>
            <a:off x="6389688" y="1435100"/>
            <a:ext cx="5219700" cy="4833938"/>
          </a:xfrm>
          <a:prstGeom prst="rect">
            <a:avLst/>
          </a:prstGeom>
        </p:spPr>
        <p:txBody>
          <a:bodyPr lIns="0" rIns="0"/>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6C100DC9-F079-8524-5830-3A36378B22B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 bullet - light">
    <p:spTree>
      <p:nvGrpSpPr>
        <p:cNvPr id="1" name=""/>
        <p:cNvGrpSpPr/>
        <p:nvPr/>
      </p:nvGrpSpPr>
      <p:grpSpPr>
        <a:xfrm>
          <a:off x="0" y="0"/>
          <a:ext cx="0" cy="0"/>
          <a:chOff x="0" y="0"/>
          <a:chExt cx="0" cy="0"/>
        </a:xfrm>
      </p:grpSpPr>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a:prstGeom prst="rect">
            <a:avLst/>
          </a:prstGeom>
        </p:spPr>
        <p:txBody>
          <a:bodyPr anchor="t"/>
          <a:lstStyle>
            <a:lvl1pPr marL="0" indent="0">
              <a:spcBef>
                <a:spcPts val="0"/>
              </a:spcBef>
              <a:buNone/>
              <a:defRPr sz="1600">
                <a:solidFill>
                  <a:schemeClr val="tx1"/>
                </a:solidFill>
                <a:latin typeface="+mn-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163395"/>
          </a:xfrm>
          <a:prstGeom prst="rect">
            <a:avLst/>
          </a:prstGeom>
        </p:spPr>
        <p:txBody>
          <a:bodyPr wrap="square">
            <a:spAutoFit/>
          </a:bodyPr>
          <a:lstStyle>
            <a:lvl1pPr marL="141288" indent="-141288">
              <a:defRPr lang="en-US" sz="1200" dirty="0"/>
            </a:lvl1pPr>
            <a:lvl2pPr marL="285750" indent="-125413">
              <a:defRPr lang="en-US" sz="1200" dirty="0"/>
            </a:lvl2pPr>
            <a:lvl3pPr marL="438150" indent="-133350">
              <a:defRPr lang="en-US" sz="12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BD947218-CB56-374F-5584-04BA67C1703D}"/>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86B7CA03-C864-862E-0B28-6FF509BF2D03}"/>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16319485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 content - ligh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prstGeom prst="rect">
            <a:avLst/>
          </a:prstGeo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prstGeom prst="rect">
            <a:avLst/>
          </a:prstGeo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a:prstGeom prst="rect">
            <a:avLst/>
          </a:prstGeom>
        </p:spPr>
        <p:txBody>
          <a:bodyPr/>
          <a:lstStyle>
            <a:lvl1pPr marL="0" indent="0" algn="l">
              <a:spcBef>
                <a:spcPts val="0"/>
              </a:spcBef>
              <a:buNone/>
              <a:defRPr sz="1600">
                <a:latin typeface="+mn-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itle 1">
            <a:extLst>
              <a:ext uri="{FF2B5EF4-FFF2-40B4-BE49-F238E27FC236}">
                <a16:creationId xmlns:a16="http://schemas.microsoft.com/office/drawing/2014/main" id="{0ECD512D-523B-6987-EBE4-CD6774F2456C}"/>
              </a:ext>
            </a:extLst>
          </p:cNvPr>
          <p:cNvSpPr>
            <a:spLocks noGrp="1"/>
          </p:cNvSpPr>
          <p:nvPr>
            <p:ph type="title"/>
          </p:nvPr>
        </p:nvSpPr>
        <p:spPr>
          <a:xfrm>
            <a:off x="588263" y="485481"/>
            <a:ext cx="11018520" cy="498598"/>
          </a:xfrm>
          <a:prstGeom prst="rect">
            <a:avLst/>
          </a:prstGeom>
        </p:spPr>
        <p:txBody>
          <a:bodyPr lIns="0" rIns="0"/>
          <a:lstStyle>
            <a:lvl1pPr algn="l" defTabSz="932742" rtl="0" eaLnBrk="1" latinLnBrk="0" hangingPunct="1">
              <a:lnSpc>
                <a:spcPct val="100000"/>
              </a:lnSpc>
              <a:spcBef>
                <a:spcPct val="0"/>
              </a:spcBef>
              <a:buNone/>
              <a:defRPr lang="en-US" sz="3600" b="0" kern="1200" cap="none" spc="0" baseline="0" dirty="0">
                <a:ln w="3175">
                  <a:noFill/>
                </a:ln>
                <a:solidFill>
                  <a:srgbClr val="151E47"/>
                </a:solidFill>
                <a:effectLst/>
                <a:latin typeface="Segoe Sans Display Semibold" pitchFamily="2" charset="0"/>
                <a:ea typeface="+mn-ea"/>
                <a:cs typeface="Segoe Sans Display Semibold" pitchFamily="2" charset="0"/>
              </a:defRPr>
            </a:lvl1pPr>
          </a:lstStyle>
          <a:p>
            <a:r>
              <a:rPr lang="en-US"/>
              <a:t>Click to edit Master title style</a:t>
            </a:r>
          </a:p>
        </p:txBody>
      </p:sp>
    </p:spTree>
    <p:extLst>
      <p:ext uri="{BB962C8B-B14F-4D97-AF65-F5344CB8AC3E}">
        <p14:creationId xmlns:p14="http://schemas.microsoft.com/office/powerpoint/2010/main" val="97676906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3" name="Picture 2" descr="A blue and orange sky&#10;&#10;AI-generated content may be incorrect.">
            <a:extLst>
              <a:ext uri="{FF2B5EF4-FFF2-40B4-BE49-F238E27FC236}">
                <a16:creationId xmlns:a16="http://schemas.microsoft.com/office/drawing/2014/main" id="{32A62DAB-36D9-50B3-CA29-6779D875C0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5202"/>
          </a:xfrm>
          <a:prstGeom prst="rect">
            <a:avLst/>
          </a:prstGeom>
        </p:spPr>
      </p:pic>
      <p:pic>
        <p:nvPicPr>
          <p:cNvPr id="4" name="Picture 3" descr="A blue circle with black background&#10;&#10;AI-generated content may be incorrect.">
            <a:extLst>
              <a:ext uri="{FF2B5EF4-FFF2-40B4-BE49-F238E27FC236}">
                <a16:creationId xmlns:a16="http://schemas.microsoft.com/office/drawing/2014/main" id="{44A82DC8-455C-0F2C-1032-B058C57EC060}"/>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0488" b="42725"/>
          <a:stretch>
            <a:fillRect/>
          </a:stretch>
        </p:blipFill>
        <p:spPr>
          <a:xfrm>
            <a:off x="6281018" y="-151084"/>
            <a:ext cx="5910982" cy="6855201"/>
          </a:xfrm>
          <a:prstGeom prst="rect">
            <a:avLst/>
          </a:prstGeom>
        </p:spPr>
      </p:pic>
      <p:pic>
        <p:nvPicPr>
          <p:cNvPr id="9" name="Picture 8" descr="A colorful curved object on a black background&#10;&#10;AI-generated content may be incorrect.">
            <a:extLst>
              <a:ext uri="{FF2B5EF4-FFF2-40B4-BE49-F238E27FC236}">
                <a16:creationId xmlns:a16="http://schemas.microsoft.com/office/drawing/2014/main" id="{4C624749-40EB-A7DA-DF96-C094DB00C1C1}"/>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t="14771" r="11937"/>
          <a:stretch>
            <a:fillRect/>
          </a:stretch>
        </p:blipFill>
        <p:spPr>
          <a:xfrm rot="7200000" flipH="1">
            <a:off x="4046280" y="-1221645"/>
            <a:ext cx="9393608" cy="9286969"/>
          </a:xfrm>
          <a:custGeom>
            <a:avLst/>
            <a:gdLst>
              <a:gd name="connsiteX0" fmla="*/ 5967086 w 9393608"/>
              <a:gd name="connsiteY0" fmla="*/ 9286969 h 9286969"/>
              <a:gd name="connsiteX1" fmla="*/ 9393608 w 9393608"/>
              <a:gd name="connsiteY1" fmla="*/ 3352059 h 9286969"/>
              <a:gd name="connsiteX2" fmla="*/ 3587672 w 9393608"/>
              <a:gd name="connsiteY2" fmla="*/ 0 h 9286969"/>
              <a:gd name="connsiteX3" fmla="*/ 0 w 9393608"/>
              <a:gd name="connsiteY3" fmla="*/ 6214032 h 9286969"/>
              <a:gd name="connsiteX4" fmla="*/ 0 w 9393608"/>
              <a:gd name="connsiteY4" fmla="*/ 9101821 h 9286969"/>
              <a:gd name="connsiteX5" fmla="*/ 320686 w 9393608"/>
              <a:gd name="connsiteY5" fmla="*/ 9286969 h 9286969"/>
              <a:gd name="connsiteX6" fmla="*/ 5967086 w 9393608"/>
              <a:gd name="connsiteY6" fmla="*/ 9286969 h 928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3608" h="9286969">
                <a:moveTo>
                  <a:pt x="5967086" y="9286969"/>
                </a:moveTo>
                <a:lnTo>
                  <a:pt x="9393608" y="3352059"/>
                </a:lnTo>
                <a:lnTo>
                  <a:pt x="3587672" y="0"/>
                </a:lnTo>
                <a:lnTo>
                  <a:pt x="0" y="6214032"/>
                </a:lnTo>
                <a:lnTo>
                  <a:pt x="0" y="9101821"/>
                </a:lnTo>
                <a:lnTo>
                  <a:pt x="320686" y="9286969"/>
                </a:lnTo>
                <a:lnTo>
                  <a:pt x="5967086" y="9286969"/>
                </a:lnTo>
                <a:close/>
              </a:path>
            </a:pathLst>
          </a:custGeom>
        </p:spPr>
      </p:pic>
      <p:pic>
        <p:nvPicPr>
          <p:cNvPr id="11" name="Picture 10" descr="A colorful curved object on a black background&#10;&#10;AI-generated content may be incorrect.">
            <a:extLst>
              <a:ext uri="{FF2B5EF4-FFF2-40B4-BE49-F238E27FC236}">
                <a16:creationId xmlns:a16="http://schemas.microsoft.com/office/drawing/2014/main" id="{389E9885-11D0-D164-763E-AA86CF2FB73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t="98301" r="96994"/>
          <a:stretch>
            <a:fillRect/>
          </a:stretch>
        </p:blipFill>
        <p:spPr>
          <a:xfrm rot="7200000" flipH="1">
            <a:off x="2373306" y="4982500"/>
            <a:ext cx="320686" cy="185148"/>
          </a:xfrm>
          <a:custGeom>
            <a:avLst/>
            <a:gdLst>
              <a:gd name="connsiteX0" fmla="*/ 320686 w 320686"/>
              <a:gd name="connsiteY0" fmla="*/ 185148 h 185148"/>
              <a:gd name="connsiteX1" fmla="*/ 0 w 320686"/>
              <a:gd name="connsiteY1" fmla="*/ 0 h 185148"/>
              <a:gd name="connsiteX2" fmla="*/ 0 w 320686"/>
              <a:gd name="connsiteY2" fmla="*/ 185148 h 185148"/>
              <a:gd name="connsiteX3" fmla="*/ 320686 w 320686"/>
              <a:gd name="connsiteY3" fmla="*/ 185148 h 185148"/>
            </a:gdLst>
            <a:ahLst/>
            <a:cxnLst>
              <a:cxn ang="0">
                <a:pos x="connsiteX0" y="connsiteY0"/>
              </a:cxn>
              <a:cxn ang="0">
                <a:pos x="connsiteX1" y="connsiteY1"/>
              </a:cxn>
              <a:cxn ang="0">
                <a:pos x="connsiteX2" y="connsiteY2"/>
              </a:cxn>
              <a:cxn ang="0">
                <a:pos x="connsiteX3" y="connsiteY3"/>
              </a:cxn>
            </a:cxnLst>
            <a:rect l="l" t="t" r="r" b="b"/>
            <a:pathLst>
              <a:path w="320686" h="185148">
                <a:moveTo>
                  <a:pt x="320686" y="185148"/>
                </a:moveTo>
                <a:lnTo>
                  <a:pt x="0" y="0"/>
                </a:lnTo>
                <a:lnTo>
                  <a:pt x="0" y="185148"/>
                </a:lnTo>
                <a:lnTo>
                  <a:pt x="320686" y="185148"/>
                </a:lnTo>
                <a:close/>
              </a:path>
            </a:pathLst>
          </a:custGeom>
        </p:spPr>
      </p:pic>
      <p:pic>
        <p:nvPicPr>
          <p:cNvPr id="12" name="Picture 11" descr="A colorful curved object on a black background&#10;&#10;AI-generated content may be incorrect.">
            <a:extLst>
              <a:ext uri="{FF2B5EF4-FFF2-40B4-BE49-F238E27FC236}">
                <a16:creationId xmlns:a16="http://schemas.microsoft.com/office/drawing/2014/main" id="{0EE75A0C-1662-63EB-2967-E5DC23F78E4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11723" t="71799" r="100000" b="1699"/>
          <a:stretch>
            <a:fillRect/>
          </a:stretch>
        </p:blipFill>
        <p:spPr>
          <a:xfrm rot="7200000" flipH="1">
            <a:off x="2846261" y="5079736"/>
            <a:ext cx="1250450" cy="2887789"/>
          </a:xfrm>
          <a:custGeom>
            <a:avLst/>
            <a:gdLst>
              <a:gd name="connsiteX0" fmla="*/ 1250450 w 1250450"/>
              <a:gd name="connsiteY0" fmla="*/ 2887789 h 2887789"/>
              <a:gd name="connsiteX1" fmla="*/ 1250450 w 1250450"/>
              <a:gd name="connsiteY1" fmla="*/ 0 h 2887789"/>
              <a:gd name="connsiteX2" fmla="*/ 0 w 1250450"/>
              <a:gd name="connsiteY2" fmla="*/ 2165842 h 2887789"/>
              <a:gd name="connsiteX3" fmla="*/ 1250450 w 1250450"/>
              <a:gd name="connsiteY3" fmla="*/ 2887789 h 2887789"/>
            </a:gdLst>
            <a:ahLst/>
            <a:cxnLst>
              <a:cxn ang="0">
                <a:pos x="connsiteX0" y="connsiteY0"/>
              </a:cxn>
              <a:cxn ang="0">
                <a:pos x="connsiteX1" y="connsiteY1"/>
              </a:cxn>
              <a:cxn ang="0">
                <a:pos x="connsiteX2" y="connsiteY2"/>
              </a:cxn>
              <a:cxn ang="0">
                <a:pos x="connsiteX3" y="connsiteY3"/>
              </a:cxn>
            </a:cxnLst>
            <a:rect l="l" t="t" r="r" b="b"/>
            <a:pathLst>
              <a:path w="1250450" h="2887789">
                <a:moveTo>
                  <a:pt x="1250450" y="2887789"/>
                </a:moveTo>
                <a:lnTo>
                  <a:pt x="1250450" y="0"/>
                </a:lnTo>
                <a:lnTo>
                  <a:pt x="0" y="2165842"/>
                </a:lnTo>
                <a:lnTo>
                  <a:pt x="1250450" y="2887789"/>
                </a:lnTo>
                <a:close/>
              </a:path>
            </a:pathLst>
          </a:custGeom>
        </p:spPr>
      </p:pic>
      <p:pic>
        <p:nvPicPr>
          <p:cNvPr id="18" name="Graphic 17">
            <a:extLst>
              <a:ext uri="{FF2B5EF4-FFF2-40B4-BE49-F238E27FC236}">
                <a16:creationId xmlns:a16="http://schemas.microsoft.com/office/drawing/2014/main" id="{A34BDEDB-DBBC-A920-0DAA-C092A8054208}"/>
              </a:ext>
            </a:extLst>
          </p:cNvPr>
          <p:cNvPicPr>
            <a:picLocks noChangeAspect="1"/>
          </p:cNvPicPr>
          <p:nvPr userDrawn="1"/>
        </p:nvPicPr>
        <p:blipFill>
          <a:blip>
            <a:extLst>
              <a:ext uri="{96DAC541-7B7A-43D3-8B79-37D633B846F1}">
                <asvg:svgBlip xmlns:asvg="http://schemas.microsoft.com/office/drawing/2016/SVG/main" r:embed="rId7"/>
              </a:ext>
            </a:extLst>
          </a:blip>
          <a:srcRect l="42711"/>
          <a:stretch>
            <a:fillRect/>
          </a:stretch>
        </p:blipFill>
        <p:spPr>
          <a:xfrm>
            <a:off x="553107" y="645732"/>
            <a:ext cx="1187697" cy="787800"/>
          </a:xfrm>
          <a:prstGeom prst="rect">
            <a:avLst/>
          </a:prstGeom>
        </p:spPr>
      </p:pic>
      <p:pic>
        <p:nvPicPr>
          <p:cNvPr id="20" name="Picture 19">
            <a:extLst>
              <a:ext uri="{FF2B5EF4-FFF2-40B4-BE49-F238E27FC236}">
                <a16:creationId xmlns:a16="http://schemas.microsoft.com/office/drawing/2014/main" id="{E4E9EB89-3423-77CD-AABD-EC6467D0497D}"/>
              </a:ext>
              <a:ext uri="{C183D7F6-B498-43B3-948B-1728B52AA6E4}">
                <adec:decorative xmlns:adec="http://schemas.microsoft.com/office/drawing/2017/decorative" val="1"/>
              </a:ext>
            </a:extLst>
          </p:cNvPr>
          <p:cNvPicPr>
            <a:picLocks noChangeAspect="1"/>
          </p:cNvPicPr>
          <p:nvPr userDrawn="1"/>
        </p:nvPicPr>
        <p:blipFill rotWithShape="1">
          <a:blip r:embed="rId8"/>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3C2A488F-B855-8BA1-7EAB-FAFD6264E835}"/>
              </a:ext>
            </a:extLst>
          </p:cNvPr>
          <p:cNvSpPr>
            <a:spLocks noGrp="1"/>
          </p:cNvSpPr>
          <p:nvPr>
            <p:ph type="title"/>
          </p:nvPr>
        </p:nvSpPr>
        <p:spPr>
          <a:xfrm>
            <a:off x="591450" y="2511166"/>
            <a:ext cx="5973473" cy="1588127"/>
          </a:xfrm>
          <a:prstGeom prst="rect">
            <a:avLst/>
          </a:prstGeom>
          <a:noFill/>
          <a:ln>
            <a:noFill/>
            <a:prstDash/>
          </a:ln>
          <a:effectLst/>
        </p:spPr>
        <p:txBody>
          <a:bodyPr wrap="square" lIns="0" rIns="0">
            <a:spAutoFit/>
          </a:bodyPr>
          <a:lstStyle>
            <a:lvl1pPr>
              <a:defRPr kumimoji="0" lang="en-US" sz="54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
        <p:nvSpPr>
          <p:cNvPr id="5" name="Text Placeholder 14">
            <a:extLst>
              <a:ext uri="{FF2B5EF4-FFF2-40B4-BE49-F238E27FC236}">
                <a16:creationId xmlns:a16="http://schemas.microsoft.com/office/drawing/2014/main" id="{8DC3852C-4431-C777-7E3A-08951A007D72}"/>
              </a:ext>
            </a:extLst>
          </p:cNvPr>
          <p:cNvSpPr>
            <a:spLocks noGrp="1"/>
          </p:cNvSpPr>
          <p:nvPr>
            <p:ph type="body" sz="quarter" idx="10"/>
          </p:nvPr>
        </p:nvSpPr>
        <p:spPr>
          <a:xfrm>
            <a:off x="591450" y="4606146"/>
            <a:ext cx="6805629" cy="587375"/>
          </a:xfrm>
          <a:prstGeom prst="rect">
            <a:avLst/>
          </a:prstGeom>
        </p:spPr>
        <p:txBody>
          <a:bodyPr lIns="0" rIns="0"/>
          <a:lstStyle>
            <a:lvl1pPr>
              <a:defRPr sz="2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7778110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text side by s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a:prstGeom prst="rect">
            <a:avLst/>
          </a:prstGeom>
        </p:spPr>
        <p:txBody>
          <a:bodyPr lIns="0" rIns="0" anchor="t"/>
          <a:lstStyle>
            <a:lvl1pPr>
              <a:defRPr spc="0" baseline="0">
                <a:solidFill>
                  <a:schemeClr val="tx1"/>
                </a:solidFill>
                <a:latin typeface="Segoe Sans Display "/>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a:prstGeom prst="rect">
            <a:avLst/>
          </a:prstGeom>
        </p:spPr>
        <p:txBody>
          <a:bodyPr lIns="0" rIns="0" anchor="t"/>
          <a:lstStyle>
            <a:lvl1pPr marL="231775" indent="-231775">
              <a:spcAft>
                <a:spcPts val="600"/>
              </a:spcAft>
              <a:buFont typeface="Wingdings" panose="05000000000000000000" pitchFamily="2" charset="2"/>
              <a:buChar char=""/>
              <a:defRPr baseline="0">
                <a:latin typeface="+mn-lt"/>
              </a:defRPr>
            </a:lvl1pPr>
          </a:lstStyle>
          <a:p>
            <a:pPr lvl="0"/>
            <a:r>
              <a:rPr lang="en-US"/>
              <a:t>Click to edit Master text styles</a:t>
            </a:r>
          </a:p>
        </p:txBody>
      </p: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10" name="Straight Connector 9">
            <a:extLst>
              <a:ext uri="{FF2B5EF4-FFF2-40B4-BE49-F238E27FC236}">
                <a16:creationId xmlns:a16="http://schemas.microsoft.com/office/drawing/2014/main" id="{4B7175DD-9188-BAB1-B7F0-9EEC45E7818C}"/>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4"/>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837246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2886999"/>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1107996"/>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286000"/>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777609"/>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25610892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6740" y="457200"/>
            <a:ext cx="11018520" cy="492443"/>
          </a:xfrm>
        </p:spPr>
        <p:txBody>
          <a:bodyPr vert="horz" wrap="square" lIns="0" tIns="0" rIns="0" bIns="0" rtlCol="0" anchor="t">
            <a:spAutoFit/>
          </a:bodyPr>
          <a:lstStyle>
            <a:lvl1pPr>
              <a:defRPr lang="en-US" sz="3200" dirty="0">
                <a:solidFill>
                  <a:schemeClr val="tx1"/>
                </a:solidFill>
              </a:defRPr>
            </a:lvl1pPr>
          </a:lstStyle>
          <a:p>
            <a:pPr marL="0" lvl="0"/>
            <a:endParaRPr lang="en-US"/>
          </a:p>
        </p:txBody>
      </p:sp>
      <p:sp>
        <p:nvSpPr>
          <p:cNvPr id="4" name="Slide Number Placeholder 5">
            <a:extLst>
              <a:ext uri="{FF2B5EF4-FFF2-40B4-BE49-F238E27FC236}">
                <a16:creationId xmlns:a16="http://schemas.microsoft.com/office/drawing/2014/main" id="{5225D100-8A9D-19CD-62CD-EEF5535FBB1D}"/>
              </a:ext>
            </a:extLst>
          </p:cNvPr>
          <p:cNvSpPr>
            <a:spLocks noGrp="1"/>
          </p:cNvSpPr>
          <p:nvPr>
            <p:ph type="sldNum" sz="quarter" idx="4"/>
          </p:nvPr>
        </p:nvSpPr>
        <p:spPr>
          <a:xfrm>
            <a:off x="11738235" y="6578957"/>
            <a:ext cx="247650" cy="123111"/>
          </a:xfrm>
          <a:prstGeom prst="rect">
            <a:avLst/>
          </a:prstGeom>
        </p:spPr>
        <p:txBody>
          <a:bodyPr vert="horz" wrap="square" lIns="0" tIns="0" rIns="0" bIns="0" rtlCol="0" anchor="ctr">
            <a:spAutoFit/>
          </a:bodyPr>
          <a:lstStyle>
            <a:lvl1pPr algn="ctr">
              <a:defRPr sz="800">
                <a:solidFill>
                  <a:schemeClr val="tx1"/>
                </a:solidFill>
              </a:defRPr>
            </a:lvl1pPr>
          </a:lstStyle>
          <a:p>
            <a:fld id="{CC0151E6-08A3-4246-B91A-F3551DAD1FF4}" type="slidenum">
              <a:rPr lang="en-IN" smtClean="0"/>
              <a:pPr/>
              <a:t>‹#›</a:t>
            </a:fld>
            <a:endParaRPr lang="en-IN"/>
          </a:p>
        </p:txBody>
      </p:sp>
    </p:spTree>
    <p:extLst>
      <p:ext uri="{BB962C8B-B14F-4D97-AF65-F5344CB8AC3E}">
        <p14:creationId xmlns:p14="http://schemas.microsoft.com/office/powerpoint/2010/main" val="10502686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8">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8039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16641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41641089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051300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1524184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841804CA-5B33-245C-AE53-73C33CB23EE3}"/>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7901086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0093220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734628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4635062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1037911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75987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037156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52000911"/>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203056633"/>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403303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36384929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5" name="Picture 4" descr="A close up of a corner of a paper&#10;&#10;AI-generated content may be incorrect.">
            <a:extLst>
              <a:ext uri="{FF2B5EF4-FFF2-40B4-BE49-F238E27FC236}">
                <a16:creationId xmlns:a16="http://schemas.microsoft.com/office/drawing/2014/main" id="{DFB73796-4E7B-0C74-4CA1-AA47D2F077A4}"/>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9455" t="5931" r="688" b="15639"/>
          <a:stretch>
            <a:fillRect/>
          </a:stretch>
        </p:blipFill>
        <p:spPr>
          <a:xfrm rot="16200000">
            <a:off x="6433950" y="963158"/>
            <a:ext cx="6730538" cy="4804224"/>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7FE96B6A-22DF-4905-8725-EB791B1D476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98971363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47755809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42646143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24179598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279699572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177550579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396599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59444873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2709142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3720429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chemeClr val="tx1"/>
        </a:solidFill>
        <a:effectLst/>
      </p:bgPr>
    </p:bg>
    <p:spTree>
      <p:nvGrpSpPr>
        <p:cNvPr id="1" name=""/>
        <p:cNvGrpSpPr/>
        <p:nvPr/>
      </p:nvGrpSpPr>
      <p:grpSpPr>
        <a:xfrm>
          <a:off x="0" y="0"/>
          <a:ext cx="0" cy="0"/>
          <a:chOff x="0" y="0"/>
          <a:chExt cx="0" cy="0"/>
        </a:xfrm>
      </p:grpSpPr>
      <p:pic>
        <p:nvPicPr>
          <p:cNvPr id="4" name="Picture 3" descr="A blurry image of a blue and orange sky&#10;&#10;AI-generated content may be incorrect.">
            <a:extLst>
              <a:ext uri="{FF2B5EF4-FFF2-40B4-BE49-F238E27FC236}">
                <a16:creationId xmlns:a16="http://schemas.microsoft.com/office/drawing/2014/main" id="{C1CE11E4-B8BE-A9CE-DCB7-4BB082B2CB9C}"/>
              </a:ext>
            </a:extLst>
          </p:cNvPr>
          <p:cNvPicPr>
            <a:picLocks noChangeAspect="1"/>
          </p:cNvPicPr>
          <p:nvPr userDrawn="1"/>
        </p:nvPicPr>
        <p:blipFill>
          <a:blip r:embed="rId2">
            <a:alphaModFix/>
            <a:extLst>
              <a:ext uri="{BEBA8EAE-BF5A-486C-A8C5-ECC9F3942E4B}">
                <a14:imgProps xmlns:a14="http://schemas.microsoft.com/office/drawing/2010/main">
                  <a14:imgLayer r:embed="rId3">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3" t="1189" r="13" b="356"/>
          <a:stretch>
            <a:fillRect/>
          </a:stretch>
        </p:blipFill>
        <p:spPr>
          <a:xfrm rot="10800000" flipV="1">
            <a:off x="0" y="1"/>
            <a:ext cx="12201331" cy="6857999"/>
          </a:xfrm>
          <a:prstGeom prst="rect">
            <a:avLst/>
          </a:prstGeom>
          <a:effectLst/>
        </p:spPr>
      </p:pic>
      <p:pic>
        <p:nvPicPr>
          <p:cNvPr id="2" name="Picture 1" descr="A close up of a corner of a paper&#10;&#10;AI-generated content may be incorrect.">
            <a:extLst>
              <a:ext uri="{FF2B5EF4-FFF2-40B4-BE49-F238E27FC236}">
                <a16:creationId xmlns:a16="http://schemas.microsoft.com/office/drawing/2014/main" id="{9D1D243A-BEC8-31C0-957B-7041D1ECEAB7}"/>
              </a:ext>
            </a:extLst>
          </p:cNvPr>
          <p:cNvPicPr>
            <a:picLocks noChangeAspect="1"/>
          </p:cNvPicPr>
          <p:nvPr userDrawn="1"/>
        </p:nvPicPr>
        <p:blipFill>
          <a:blip r:embed="rId4">
            <a:alphaModFix amt="85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9669" t="-3489" r="308" b="5012"/>
          <a:stretch>
            <a:fillRect/>
          </a:stretch>
        </p:blipFill>
        <p:spPr>
          <a:xfrm rot="10800000" flipH="1" flipV="1">
            <a:off x="5931363" y="3132150"/>
            <a:ext cx="6260637" cy="3725849"/>
          </a:xfrm>
          <a:prstGeom prst="rect">
            <a:avLst/>
          </a:prstGeom>
        </p:spPr>
      </p:pic>
      <p:pic>
        <p:nvPicPr>
          <p:cNvPr id="6" name="Picture 5">
            <a:extLst>
              <a:ext uri="{FF2B5EF4-FFF2-40B4-BE49-F238E27FC236}">
                <a16:creationId xmlns:a16="http://schemas.microsoft.com/office/drawing/2014/main" id="{EE9D2CF4-1584-E026-75D3-CA842F77711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10" name="Title Placeholder 1">
            <a:extLst>
              <a:ext uri="{FF2B5EF4-FFF2-40B4-BE49-F238E27FC236}">
                <a16:creationId xmlns:a16="http://schemas.microsoft.com/office/drawing/2014/main" id="{A88E3D19-2226-DDC2-A8D5-813993AE86C9}"/>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8029559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7915466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5588484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7584660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17575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833923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71033699"/>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1862651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380732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39585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3937300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4">
    <p:spTree>
      <p:nvGrpSpPr>
        <p:cNvPr id="1" name=""/>
        <p:cNvGrpSpPr/>
        <p:nvPr/>
      </p:nvGrpSpPr>
      <p:grpSpPr>
        <a:xfrm>
          <a:off x="0" y="0"/>
          <a:ext cx="0" cy="0"/>
          <a:chOff x="0" y="0"/>
          <a:chExt cx="0" cy="0"/>
        </a:xfrm>
      </p:grpSpPr>
      <p:pic>
        <p:nvPicPr>
          <p:cNvPr id="10" name="Picture 9" descr="A blue and orange sky&#10;&#10;AI-generated content may be incorrect.">
            <a:extLst>
              <a:ext uri="{FF2B5EF4-FFF2-40B4-BE49-F238E27FC236}">
                <a16:creationId xmlns:a16="http://schemas.microsoft.com/office/drawing/2014/main" id="{36BB8605-FEC0-0FC5-C8C9-E5B7F1CE4303}"/>
              </a:ext>
            </a:extLst>
          </p:cNvPr>
          <p:cNvPicPr>
            <a:picLocks noChangeAspect="1"/>
          </p:cNvPicPr>
          <p:nvPr userDrawn="1"/>
        </p:nvPicPr>
        <p:blipFill>
          <a:blip r:embed="rId2">
            <a:extLst>
              <a:ext uri="{28A0092B-C50C-407E-A947-70E740481C1C}">
                <a14:useLocalDpi xmlns:a14="http://schemas.microsoft.com/office/drawing/2010/main" val="0"/>
              </a:ext>
            </a:extLst>
          </a:blip>
          <a:srcRect l="3907" t="2396" b="11468"/>
          <a:stretch>
            <a:fillRect/>
          </a:stretch>
        </p:blipFill>
        <p:spPr>
          <a:xfrm>
            <a:off x="-17894" y="0"/>
            <a:ext cx="12209894" cy="6868066"/>
          </a:xfrm>
          <a:prstGeom prst="rect">
            <a:avLst/>
          </a:prstGeom>
        </p:spPr>
      </p:pic>
      <p:pic>
        <p:nvPicPr>
          <p:cNvPr id="11" name="Picture 10" descr="A blue and orange background&#10;&#10;AI-generated content may be incorrect.">
            <a:extLst>
              <a:ext uri="{FF2B5EF4-FFF2-40B4-BE49-F238E27FC236}">
                <a16:creationId xmlns:a16="http://schemas.microsoft.com/office/drawing/2014/main" id="{051DD8BC-6E15-4478-EACE-6ADFF16CF9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2" name="Picture 11" descr="A blue circle with black background&#10;&#10;AI-generated content may be incorrect.">
            <a:extLst>
              <a:ext uri="{FF2B5EF4-FFF2-40B4-BE49-F238E27FC236}">
                <a16:creationId xmlns:a16="http://schemas.microsoft.com/office/drawing/2014/main" id="{A73E0640-5519-86A0-6849-E968EE5EEAB7}"/>
              </a:ext>
            </a:extLst>
          </p:cNvPr>
          <p:cNvPicPr>
            <a:picLocks noChangeAspect="1"/>
          </p:cNvPicPr>
          <p:nvPr userDrawn="1"/>
        </p:nvPicPr>
        <p:blipFill>
          <a:blip r:embed="rId4">
            <a:extLst>
              <a:ext uri="{28A0092B-C50C-407E-A947-70E740481C1C}">
                <a14:useLocalDpi xmlns:a14="http://schemas.microsoft.com/office/drawing/2010/main" val="0"/>
              </a:ext>
            </a:extLst>
          </a:blip>
          <a:srcRect r="33553" b="21301"/>
          <a:stretch>
            <a:fillRect/>
          </a:stretch>
        </p:blipFill>
        <p:spPr>
          <a:xfrm>
            <a:off x="7446404" y="1244481"/>
            <a:ext cx="4763490" cy="5641901"/>
          </a:xfrm>
          <a:prstGeom prst="rect">
            <a:avLst/>
          </a:prstGeom>
        </p:spPr>
      </p:pic>
      <p:pic>
        <p:nvPicPr>
          <p:cNvPr id="18" name="Picture 17" descr="A colorful curved object on a black background&#10;&#10;AI-generated content may be incorrect.">
            <a:extLst>
              <a:ext uri="{FF2B5EF4-FFF2-40B4-BE49-F238E27FC236}">
                <a16:creationId xmlns:a16="http://schemas.microsoft.com/office/drawing/2014/main" id="{79275648-820F-4B65-2BC8-22FEB5FF5670}"/>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l="11581" b="22533"/>
          <a:stretch>
            <a:fillRect/>
          </a:stretch>
        </p:blipFill>
        <p:spPr>
          <a:xfrm rot="14957738">
            <a:off x="5617646" y="-195983"/>
            <a:ext cx="8020528" cy="7178311"/>
          </a:xfrm>
          <a:custGeom>
            <a:avLst/>
            <a:gdLst>
              <a:gd name="connsiteX0" fmla="*/ 8020528 w 8020528"/>
              <a:gd name="connsiteY0" fmla="*/ 2504441 h 7178311"/>
              <a:gd name="connsiteX1" fmla="*/ 6254012 w 8020528"/>
              <a:gd name="connsiteY1" fmla="*/ 7178311 h 7178311"/>
              <a:gd name="connsiteX2" fmla="*/ 0 w 8020528"/>
              <a:gd name="connsiteY2" fmla="*/ 4814572 h 7178311"/>
              <a:gd name="connsiteX3" fmla="*/ 1819695 w 8020528"/>
              <a:gd name="connsiteY3" fmla="*/ 0 h 7178311"/>
              <a:gd name="connsiteX4" fmla="*/ 8020528 w 8020528"/>
              <a:gd name="connsiteY4" fmla="*/ 0 h 7178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0528" h="7178311">
                <a:moveTo>
                  <a:pt x="8020528" y="2504441"/>
                </a:moveTo>
                <a:lnTo>
                  <a:pt x="6254012" y="7178311"/>
                </a:lnTo>
                <a:lnTo>
                  <a:pt x="0" y="4814572"/>
                </a:lnTo>
                <a:lnTo>
                  <a:pt x="1819695" y="0"/>
                </a:lnTo>
                <a:lnTo>
                  <a:pt x="8020528" y="0"/>
                </a:lnTo>
                <a:close/>
              </a:path>
            </a:pathLst>
          </a:custGeom>
        </p:spPr>
      </p:pic>
      <p:pic>
        <p:nvPicPr>
          <p:cNvPr id="28" name="Picture 27">
            <a:extLst>
              <a:ext uri="{FF2B5EF4-FFF2-40B4-BE49-F238E27FC236}">
                <a16:creationId xmlns:a16="http://schemas.microsoft.com/office/drawing/2014/main" id="{F6DC3C18-D5A2-1F6F-0177-1B1AE311CACB}"/>
              </a:ext>
              <a:ext uri="{C183D7F6-B498-43B3-948B-1728B52AA6E4}">
                <adec:decorative xmlns:adec="http://schemas.microsoft.com/office/drawing/2017/decorative" val="1"/>
              </a:ext>
            </a:extLst>
          </p:cNvPr>
          <p:cNvPicPr>
            <a:picLocks noChangeAspect="1"/>
          </p:cNvPicPr>
          <p:nvPr userDrawn="1"/>
        </p:nvPicPr>
        <p:blipFill rotWithShape="1">
          <a:blip r:embed="rId6"/>
          <a:srcRect l="370" t="1" r="531" b="29523"/>
          <a:stretch>
            <a:fillRect/>
          </a:stretch>
        </p:blipFill>
        <p:spPr>
          <a:xfrm rot="10800000" flipV="1">
            <a:off x="-9333" y="6675119"/>
            <a:ext cx="12201331" cy="182880"/>
          </a:xfrm>
          <a:prstGeom prst="rect">
            <a:avLst/>
          </a:prstGeom>
          <a:ln>
            <a:noFill/>
          </a:ln>
          <a:effectLst/>
        </p:spPr>
      </p:pic>
      <p:sp>
        <p:nvSpPr>
          <p:cNvPr id="2" name="Title Placeholder 1">
            <a:extLst>
              <a:ext uri="{FF2B5EF4-FFF2-40B4-BE49-F238E27FC236}">
                <a16:creationId xmlns:a16="http://schemas.microsoft.com/office/drawing/2014/main" id="{0F261CA3-A777-DE33-D141-CA5CC5633FDA}"/>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614717686"/>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117818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294841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67507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935709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23782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065623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7365908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5098130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4656179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420407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5">
    <p:spTree>
      <p:nvGrpSpPr>
        <p:cNvPr id="1" name=""/>
        <p:cNvGrpSpPr/>
        <p:nvPr/>
      </p:nvGrpSpPr>
      <p:grpSpPr>
        <a:xfrm>
          <a:off x="0" y="0"/>
          <a:ext cx="0" cy="0"/>
          <a:chOff x="0" y="0"/>
          <a:chExt cx="0" cy="0"/>
        </a:xfrm>
      </p:grpSpPr>
      <p:pic>
        <p:nvPicPr>
          <p:cNvPr id="3" name="Picture 2" descr="A blue and orange background&#10;&#10;AI-generated content may be incorrect.">
            <a:extLst>
              <a:ext uri="{FF2B5EF4-FFF2-40B4-BE49-F238E27FC236}">
                <a16:creationId xmlns:a16="http://schemas.microsoft.com/office/drawing/2014/main" id="{24E3C02A-A35C-AD37-5455-3DCD407E97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0" y="-1"/>
            <a:ext cx="12192000" cy="6858001"/>
          </a:xfrm>
          <a:prstGeom prst="rect">
            <a:avLst/>
          </a:prstGeom>
        </p:spPr>
      </p:pic>
      <p:pic>
        <p:nvPicPr>
          <p:cNvPr id="8" name="Picture 7" descr="A colorful spiral of paper&#10;&#10;AI-generated content may be incorrect.">
            <a:extLst>
              <a:ext uri="{FF2B5EF4-FFF2-40B4-BE49-F238E27FC236}">
                <a16:creationId xmlns:a16="http://schemas.microsoft.com/office/drawing/2014/main" id="{B5E2AA70-0E7D-8859-661D-CF5E7FD9F86F}"/>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l="-403" t="8437" r="24933" b="17871"/>
          <a:stretch>
            <a:fillRect/>
          </a:stretch>
        </p:blipFill>
        <p:spPr>
          <a:xfrm>
            <a:off x="5488599" y="-1"/>
            <a:ext cx="6721295" cy="6704117"/>
          </a:xfrm>
          <a:prstGeom prst="rect">
            <a:avLst/>
          </a:prstGeom>
        </p:spPr>
      </p:pic>
      <p:pic>
        <p:nvPicPr>
          <p:cNvPr id="17" name="Picture 16">
            <a:extLst>
              <a:ext uri="{FF2B5EF4-FFF2-40B4-BE49-F238E27FC236}">
                <a16:creationId xmlns:a16="http://schemas.microsoft.com/office/drawing/2014/main" id="{8884D87A-9369-40DC-5CEA-822F1C220208}"/>
              </a:ext>
              <a:ext uri="{C183D7F6-B498-43B3-948B-1728B52AA6E4}">
                <adec:decorative xmlns:adec="http://schemas.microsoft.com/office/drawing/2017/decorative" val="1"/>
              </a:ext>
            </a:extLst>
          </p:cNvPr>
          <p:cNvPicPr>
            <a:picLocks noChangeAspect="1"/>
          </p:cNvPicPr>
          <p:nvPr userDrawn="1"/>
        </p:nvPicPr>
        <p:blipFill rotWithShape="1">
          <a:blip r:embed="rId4"/>
          <a:srcRect l="370" t="1" r="531" b="29523"/>
          <a:stretch>
            <a:fillRect/>
          </a:stretch>
        </p:blipFill>
        <p:spPr>
          <a:xfrm rot="10800000" flipV="1">
            <a:off x="-9333" y="6675119"/>
            <a:ext cx="12201331" cy="182880"/>
          </a:xfrm>
          <a:prstGeom prst="rect">
            <a:avLst/>
          </a:prstGeom>
          <a:ln>
            <a:noFill/>
          </a:ln>
          <a:effectLst/>
        </p:spPr>
      </p:pic>
      <p:sp>
        <p:nvSpPr>
          <p:cNvPr id="4" name="Title Placeholder 1">
            <a:extLst>
              <a:ext uri="{FF2B5EF4-FFF2-40B4-BE49-F238E27FC236}">
                <a16:creationId xmlns:a16="http://schemas.microsoft.com/office/drawing/2014/main" id="{B8291BFD-F619-0250-71BD-ED5F5475E9F4}"/>
              </a:ext>
            </a:extLst>
          </p:cNvPr>
          <p:cNvSpPr>
            <a:spLocks noGrp="1"/>
          </p:cNvSpPr>
          <p:nvPr>
            <p:ph type="title"/>
          </p:nvPr>
        </p:nvSpPr>
        <p:spPr>
          <a:xfrm>
            <a:off x="571500" y="2792795"/>
            <a:ext cx="4179404" cy="1089529"/>
          </a:xfrm>
          <a:prstGeom prst="rect">
            <a:avLst/>
          </a:prstGeom>
          <a:noFill/>
          <a:ln>
            <a:noFill/>
            <a:prstDash/>
          </a:ln>
          <a:effectLst/>
        </p:spPr>
        <p:txBody>
          <a:bodyPr wrap="square" lIns="0" rIns="0">
            <a:spAutoFit/>
          </a:bodyPr>
          <a:lstStyle>
            <a:lvl1pPr>
              <a:defRPr kumimoji="0" lang="en-US" sz="3600" i="0" u="none" strike="noStrike" spc="0" normalizeH="0" baseline="0" dirty="0">
                <a:ln>
                  <a:noFill/>
                </a:ln>
                <a:gradFill flip="none" rotWithShape="1">
                  <a:gsLst>
                    <a:gs pos="0">
                      <a:srgbClr val="94D8FE"/>
                    </a:gs>
                    <a:gs pos="100000">
                      <a:prstClr val="white"/>
                    </a:gs>
                  </a:gsLst>
                  <a:lin ang="16200000" scaled="1"/>
                  <a:tileRect/>
                </a:gradFill>
                <a:uLnTx/>
                <a:uFillTx/>
              </a:defRPr>
            </a:lvl1pPr>
          </a:lstStyle>
          <a:p>
            <a:pPr marL="0" marR="0" lvl="0" indent="0" defTabSz="457200" fontAlgn="auto">
              <a:lnSpc>
                <a:spcPct val="90000"/>
              </a:lnSpc>
              <a:spcBef>
                <a:spcPts val="0"/>
              </a:spcBef>
              <a:spcAft>
                <a:spcPts val="0"/>
              </a:spcAft>
              <a:buClrTx/>
              <a:buSzTx/>
              <a:buFontTx/>
              <a:tabLst/>
            </a:pPr>
            <a:r>
              <a:rPr lang="en-US"/>
              <a:t>Click to edit Master title style</a:t>
            </a:r>
          </a:p>
        </p:txBody>
      </p:sp>
    </p:spTree>
    <p:extLst>
      <p:ext uri="{BB962C8B-B14F-4D97-AF65-F5344CB8AC3E}">
        <p14:creationId xmlns:p14="http://schemas.microsoft.com/office/powerpoint/2010/main" val="206013483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94669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1413377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900841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24566822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03776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10494342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449903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673623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8134637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143123460"/>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71.xml"/><Relationship Id="rId21" Type="http://schemas.openxmlformats.org/officeDocument/2006/relationships/slideLayout" Target="../slideLayouts/slideLayout66.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63" Type="http://schemas.openxmlformats.org/officeDocument/2006/relationships/slideLayout" Target="../slideLayouts/slideLayout108.xml"/><Relationship Id="rId68" Type="http://schemas.openxmlformats.org/officeDocument/2006/relationships/slideLayout" Target="../slideLayouts/slideLayout11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9" Type="http://schemas.openxmlformats.org/officeDocument/2006/relationships/slideLayout" Target="../slideLayouts/slideLayout74.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3" Type="http://schemas.openxmlformats.org/officeDocument/2006/relationships/slideLayout" Target="../slideLayouts/slideLayout98.xml"/><Relationship Id="rId58" Type="http://schemas.openxmlformats.org/officeDocument/2006/relationships/slideLayout" Target="../slideLayouts/slideLayout103.xml"/><Relationship Id="rId66" Type="http://schemas.openxmlformats.org/officeDocument/2006/relationships/slideLayout" Target="../slideLayouts/slideLayout111.xml"/><Relationship Id="rId74" Type="http://schemas.openxmlformats.org/officeDocument/2006/relationships/slideLayout" Target="../slideLayouts/slideLayout119.xml"/><Relationship Id="rId5" Type="http://schemas.openxmlformats.org/officeDocument/2006/relationships/slideLayout" Target="../slideLayouts/slideLayout50.xml"/><Relationship Id="rId61" Type="http://schemas.openxmlformats.org/officeDocument/2006/relationships/slideLayout" Target="../slideLayouts/slideLayout106.xml"/><Relationship Id="rId19" Type="http://schemas.openxmlformats.org/officeDocument/2006/relationships/slideLayout" Target="../slideLayouts/slideLayout6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slideLayout" Target="../slideLayouts/slideLayout93.xml"/><Relationship Id="rId56" Type="http://schemas.openxmlformats.org/officeDocument/2006/relationships/slideLayout" Target="../slideLayouts/slideLayout101.xml"/><Relationship Id="rId64" Type="http://schemas.openxmlformats.org/officeDocument/2006/relationships/slideLayout" Target="../slideLayouts/slideLayout109.xml"/><Relationship Id="rId69" Type="http://schemas.openxmlformats.org/officeDocument/2006/relationships/slideLayout" Target="../slideLayouts/slideLayout114.xml"/><Relationship Id="rId8" Type="http://schemas.openxmlformats.org/officeDocument/2006/relationships/slideLayout" Target="../slideLayouts/slideLayout53.xml"/><Relationship Id="rId51" Type="http://schemas.openxmlformats.org/officeDocument/2006/relationships/slideLayout" Target="../slideLayouts/slideLayout96.xml"/><Relationship Id="rId72" Type="http://schemas.openxmlformats.org/officeDocument/2006/relationships/slideLayout" Target="../slideLayouts/slideLayout117.xml"/><Relationship Id="rId3" Type="http://schemas.openxmlformats.org/officeDocument/2006/relationships/slideLayout" Target="../slideLayouts/slideLayout48.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59" Type="http://schemas.openxmlformats.org/officeDocument/2006/relationships/slideLayout" Target="../slideLayouts/slideLayout104.xml"/><Relationship Id="rId67" Type="http://schemas.openxmlformats.org/officeDocument/2006/relationships/slideLayout" Target="../slideLayouts/slideLayout112.xml"/><Relationship Id="rId20" Type="http://schemas.openxmlformats.org/officeDocument/2006/relationships/slideLayout" Target="../slideLayouts/slideLayout65.xml"/><Relationship Id="rId41" Type="http://schemas.openxmlformats.org/officeDocument/2006/relationships/slideLayout" Target="../slideLayouts/slideLayout86.xml"/><Relationship Id="rId54" Type="http://schemas.openxmlformats.org/officeDocument/2006/relationships/slideLayout" Target="../slideLayouts/slideLayout99.xml"/><Relationship Id="rId62" Type="http://schemas.openxmlformats.org/officeDocument/2006/relationships/slideLayout" Target="../slideLayouts/slideLayout107.xml"/><Relationship Id="rId70" Type="http://schemas.openxmlformats.org/officeDocument/2006/relationships/slideLayout" Target="../slideLayouts/slideLayout115.xml"/><Relationship Id="rId75" Type="http://schemas.openxmlformats.org/officeDocument/2006/relationships/theme" Target="../theme/theme2.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slideLayout" Target="../slideLayouts/slideLayout94.xml"/><Relationship Id="rId57" Type="http://schemas.openxmlformats.org/officeDocument/2006/relationships/slideLayout" Target="../slideLayouts/slideLayout102.xml"/><Relationship Id="rId10" Type="http://schemas.openxmlformats.org/officeDocument/2006/relationships/slideLayout" Target="../slideLayouts/slideLayout55.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52" Type="http://schemas.openxmlformats.org/officeDocument/2006/relationships/slideLayout" Target="../slideLayouts/slideLayout97.xml"/><Relationship Id="rId60" Type="http://schemas.openxmlformats.org/officeDocument/2006/relationships/slideLayout" Target="../slideLayouts/slideLayout105.xml"/><Relationship Id="rId65" Type="http://schemas.openxmlformats.org/officeDocument/2006/relationships/slideLayout" Target="../slideLayouts/slideLayout110.xml"/><Relationship Id="rId73" Type="http://schemas.openxmlformats.org/officeDocument/2006/relationships/slideLayout" Target="../slideLayouts/slideLayout118.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9" Type="http://schemas.openxmlformats.org/officeDocument/2006/relationships/slideLayout" Target="../slideLayouts/slideLayout84.xml"/><Relationship Id="rId34" Type="http://schemas.openxmlformats.org/officeDocument/2006/relationships/slideLayout" Target="../slideLayouts/slideLayout79.xml"/><Relationship Id="rId50" Type="http://schemas.openxmlformats.org/officeDocument/2006/relationships/slideLayout" Target="../slideLayouts/slideLayout95.xml"/><Relationship Id="rId55" Type="http://schemas.openxmlformats.org/officeDocument/2006/relationships/slideLayout" Target="../slideLayouts/slideLayout100.xml"/><Relationship Id="rId76" Type="http://schemas.openxmlformats.org/officeDocument/2006/relationships/image" Target="../media/image2.svg"/><Relationship Id="rId7" Type="http://schemas.openxmlformats.org/officeDocument/2006/relationships/slideLayout" Target="../slideLayouts/slideLayout52.xml"/><Relationship Id="rId71" Type="http://schemas.openxmlformats.org/officeDocument/2006/relationships/slideLayout" Target="../slideLayouts/slideLayout11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5.xml"/><Relationship Id="rId21" Type="http://schemas.openxmlformats.org/officeDocument/2006/relationships/slideLayout" Target="../slideLayouts/slideLayout140.xml"/><Relationship Id="rId42" Type="http://schemas.openxmlformats.org/officeDocument/2006/relationships/slideLayout" Target="../slideLayouts/slideLayout161.xml"/><Relationship Id="rId47" Type="http://schemas.openxmlformats.org/officeDocument/2006/relationships/slideLayout" Target="../slideLayouts/slideLayout166.xml"/><Relationship Id="rId63" Type="http://schemas.openxmlformats.org/officeDocument/2006/relationships/slideLayout" Target="../slideLayouts/slideLayout182.xml"/><Relationship Id="rId68" Type="http://schemas.openxmlformats.org/officeDocument/2006/relationships/slideLayout" Target="../slideLayouts/slideLayout187.xml"/><Relationship Id="rId16" Type="http://schemas.openxmlformats.org/officeDocument/2006/relationships/slideLayout" Target="../slideLayouts/slideLayout135.xml"/><Relationship Id="rId11" Type="http://schemas.openxmlformats.org/officeDocument/2006/relationships/slideLayout" Target="../slideLayouts/slideLayout130.xml"/><Relationship Id="rId24" Type="http://schemas.openxmlformats.org/officeDocument/2006/relationships/slideLayout" Target="../slideLayouts/slideLayout143.xml"/><Relationship Id="rId32" Type="http://schemas.openxmlformats.org/officeDocument/2006/relationships/slideLayout" Target="../slideLayouts/slideLayout151.xml"/><Relationship Id="rId37" Type="http://schemas.openxmlformats.org/officeDocument/2006/relationships/slideLayout" Target="../slideLayouts/slideLayout156.xml"/><Relationship Id="rId40" Type="http://schemas.openxmlformats.org/officeDocument/2006/relationships/slideLayout" Target="../slideLayouts/slideLayout159.xml"/><Relationship Id="rId45" Type="http://schemas.openxmlformats.org/officeDocument/2006/relationships/slideLayout" Target="../slideLayouts/slideLayout164.xml"/><Relationship Id="rId53" Type="http://schemas.openxmlformats.org/officeDocument/2006/relationships/slideLayout" Target="../slideLayouts/slideLayout172.xml"/><Relationship Id="rId58" Type="http://schemas.openxmlformats.org/officeDocument/2006/relationships/slideLayout" Target="../slideLayouts/slideLayout177.xml"/><Relationship Id="rId66" Type="http://schemas.openxmlformats.org/officeDocument/2006/relationships/slideLayout" Target="../slideLayouts/slideLayout185.xml"/><Relationship Id="rId74" Type="http://schemas.openxmlformats.org/officeDocument/2006/relationships/slideLayout" Target="../slideLayouts/slideLayout193.xml"/><Relationship Id="rId79" Type="http://schemas.openxmlformats.org/officeDocument/2006/relationships/image" Target="../media/image2.svg"/><Relationship Id="rId5" Type="http://schemas.openxmlformats.org/officeDocument/2006/relationships/slideLayout" Target="../slideLayouts/slideLayout124.xml"/><Relationship Id="rId61" Type="http://schemas.openxmlformats.org/officeDocument/2006/relationships/slideLayout" Target="../slideLayouts/slideLayout180.xml"/><Relationship Id="rId19" Type="http://schemas.openxmlformats.org/officeDocument/2006/relationships/slideLayout" Target="../slideLayouts/slideLayout138.xml"/><Relationship Id="rId14" Type="http://schemas.openxmlformats.org/officeDocument/2006/relationships/slideLayout" Target="../slideLayouts/slideLayout133.xml"/><Relationship Id="rId22" Type="http://schemas.openxmlformats.org/officeDocument/2006/relationships/slideLayout" Target="../slideLayouts/slideLayout141.xml"/><Relationship Id="rId27" Type="http://schemas.openxmlformats.org/officeDocument/2006/relationships/slideLayout" Target="../slideLayouts/slideLayout146.xml"/><Relationship Id="rId30" Type="http://schemas.openxmlformats.org/officeDocument/2006/relationships/slideLayout" Target="../slideLayouts/slideLayout149.xml"/><Relationship Id="rId35" Type="http://schemas.openxmlformats.org/officeDocument/2006/relationships/slideLayout" Target="../slideLayouts/slideLayout154.xml"/><Relationship Id="rId43" Type="http://schemas.openxmlformats.org/officeDocument/2006/relationships/slideLayout" Target="../slideLayouts/slideLayout162.xml"/><Relationship Id="rId48" Type="http://schemas.openxmlformats.org/officeDocument/2006/relationships/slideLayout" Target="../slideLayouts/slideLayout167.xml"/><Relationship Id="rId56" Type="http://schemas.openxmlformats.org/officeDocument/2006/relationships/slideLayout" Target="../slideLayouts/slideLayout175.xml"/><Relationship Id="rId64" Type="http://schemas.openxmlformats.org/officeDocument/2006/relationships/slideLayout" Target="../slideLayouts/slideLayout183.xml"/><Relationship Id="rId69" Type="http://schemas.openxmlformats.org/officeDocument/2006/relationships/slideLayout" Target="../slideLayouts/slideLayout188.xml"/><Relationship Id="rId77" Type="http://schemas.openxmlformats.org/officeDocument/2006/relationships/slideLayout" Target="../slideLayouts/slideLayout196.xml"/><Relationship Id="rId8" Type="http://schemas.openxmlformats.org/officeDocument/2006/relationships/slideLayout" Target="../slideLayouts/slideLayout127.xml"/><Relationship Id="rId51" Type="http://schemas.openxmlformats.org/officeDocument/2006/relationships/slideLayout" Target="../slideLayouts/slideLayout170.xml"/><Relationship Id="rId72" Type="http://schemas.openxmlformats.org/officeDocument/2006/relationships/slideLayout" Target="../slideLayouts/slideLayout191.xml"/><Relationship Id="rId3" Type="http://schemas.openxmlformats.org/officeDocument/2006/relationships/slideLayout" Target="../slideLayouts/slideLayout122.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5" Type="http://schemas.openxmlformats.org/officeDocument/2006/relationships/slideLayout" Target="../slideLayouts/slideLayout144.xml"/><Relationship Id="rId33" Type="http://schemas.openxmlformats.org/officeDocument/2006/relationships/slideLayout" Target="../slideLayouts/slideLayout152.xml"/><Relationship Id="rId38" Type="http://schemas.openxmlformats.org/officeDocument/2006/relationships/slideLayout" Target="../slideLayouts/slideLayout157.xml"/><Relationship Id="rId46" Type="http://schemas.openxmlformats.org/officeDocument/2006/relationships/slideLayout" Target="../slideLayouts/slideLayout165.xml"/><Relationship Id="rId59" Type="http://schemas.openxmlformats.org/officeDocument/2006/relationships/slideLayout" Target="../slideLayouts/slideLayout178.xml"/><Relationship Id="rId67" Type="http://schemas.openxmlformats.org/officeDocument/2006/relationships/slideLayout" Target="../slideLayouts/slideLayout186.xml"/><Relationship Id="rId20" Type="http://schemas.openxmlformats.org/officeDocument/2006/relationships/slideLayout" Target="../slideLayouts/slideLayout139.xml"/><Relationship Id="rId41" Type="http://schemas.openxmlformats.org/officeDocument/2006/relationships/slideLayout" Target="../slideLayouts/slideLayout160.xml"/><Relationship Id="rId54" Type="http://schemas.openxmlformats.org/officeDocument/2006/relationships/slideLayout" Target="../slideLayouts/slideLayout173.xml"/><Relationship Id="rId62" Type="http://schemas.openxmlformats.org/officeDocument/2006/relationships/slideLayout" Target="../slideLayouts/slideLayout181.xml"/><Relationship Id="rId70" Type="http://schemas.openxmlformats.org/officeDocument/2006/relationships/slideLayout" Target="../slideLayouts/slideLayout189.xml"/><Relationship Id="rId75" Type="http://schemas.openxmlformats.org/officeDocument/2006/relationships/slideLayout" Target="../slideLayouts/slideLayout194.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5" Type="http://schemas.openxmlformats.org/officeDocument/2006/relationships/slideLayout" Target="../slideLayouts/slideLayout134.xml"/><Relationship Id="rId23" Type="http://schemas.openxmlformats.org/officeDocument/2006/relationships/slideLayout" Target="../slideLayouts/slideLayout142.xml"/><Relationship Id="rId28" Type="http://schemas.openxmlformats.org/officeDocument/2006/relationships/slideLayout" Target="../slideLayouts/slideLayout147.xml"/><Relationship Id="rId36" Type="http://schemas.openxmlformats.org/officeDocument/2006/relationships/slideLayout" Target="../slideLayouts/slideLayout155.xml"/><Relationship Id="rId49" Type="http://schemas.openxmlformats.org/officeDocument/2006/relationships/slideLayout" Target="../slideLayouts/slideLayout168.xml"/><Relationship Id="rId57" Type="http://schemas.openxmlformats.org/officeDocument/2006/relationships/slideLayout" Target="../slideLayouts/slideLayout176.xml"/><Relationship Id="rId10" Type="http://schemas.openxmlformats.org/officeDocument/2006/relationships/slideLayout" Target="../slideLayouts/slideLayout129.xml"/><Relationship Id="rId31" Type="http://schemas.openxmlformats.org/officeDocument/2006/relationships/slideLayout" Target="../slideLayouts/slideLayout150.xml"/><Relationship Id="rId44" Type="http://schemas.openxmlformats.org/officeDocument/2006/relationships/slideLayout" Target="../slideLayouts/slideLayout163.xml"/><Relationship Id="rId52" Type="http://schemas.openxmlformats.org/officeDocument/2006/relationships/slideLayout" Target="../slideLayouts/slideLayout171.xml"/><Relationship Id="rId60" Type="http://schemas.openxmlformats.org/officeDocument/2006/relationships/slideLayout" Target="../slideLayouts/slideLayout179.xml"/><Relationship Id="rId65" Type="http://schemas.openxmlformats.org/officeDocument/2006/relationships/slideLayout" Target="../slideLayouts/slideLayout184.xml"/><Relationship Id="rId73" Type="http://schemas.openxmlformats.org/officeDocument/2006/relationships/slideLayout" Target="../slideLayouts/slideLayout192.xml"/><Relationship Id="rId78" Type="http://schemas.openxmlformats.org/officeDocument/2006/relationships/theme" Target="../theme/theme3.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9" Type="http://schemas.openxmlformats.org/officeDocument/2006/relationships/slideLayout" Target="../slideLayouts/slideLayout158.xml"/><Relationship Id="rId34" Type="http://schemas.openxmlformats.org/officeDocument/2006/relationships/slideLayout" Target="../slideLayouts/slideLayout153.xml"/><Relationship Id="rId50" Type="http://schemas.openxmlformats.org/officeDocument/2006/relationships/slideLayout" Target="../slideLayouts/slideLayout169.xml"/><Relationship Id="rId55" Type="http://schemas.openxmlformats.org/officeDocument/2006/relationships/slideLayout" Target="../slideLayouts/slideLayout174.xml"/><Relationship Id="rId76" Type="http://schemas.openxmlformats.org/officeDocument/2006/relationships/slideLayout" Target="../slideLayouts/slideLayout195.xml"/><Relationship Id="rId7" Type="http://schemas.openxmlformats.org/officeDocument/2006/relationships/slideLayout" Target="../slideLayouts/slideLayout126.xml"/><Relationship Id="rId71" Type="http://schemas.openxmlformats.org/officeDocument/2006/relationships/slideLayout" Target="../slideLayouts/slideLayout190.xml"/><Relationship Id="rId2" Type="http://schemas.openxmlformats.org/officeDocument/2006/relationships/slideLayout" Target="../slideLayouts/slideLayout121.xml"/><Relationship Id="rId29" Type="http://schemas.openxmlformats.org/officeDocument/2006/relationships/slideLayout" Target="../slideLayouts/slideLayout1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6B07C2E4-0DFA-F8B9-B096-ECFDEA07D54A}"/>
              </a:ext>
              <a:ext uri="{C183D7F6-B498-43B3-948B-1728B52AA6E4}">
                <adec:decorative xmlns:adec="http://schemas.microsoft.com/office/drawing/2017/decorative" val="1"/>
              </a:ext>
            </a:extLst>
          </p:cNvPr>
          <p:cNvPicPr>
            <a:picLocks noChangeAspect="1"/>
          </p:cNvPicPr>
          <p:nvPr userDrawn="1"/>
        </p:nvPicPr>
        <p:blipFill rotWithShape="1">
          <a:blip r:embed="rId47"/>
          <a:srcRect l="370" t="1" r="531" b="29523"/>
          <a:stretch>
            <a:fillRect/>
          </a:stretch>
        </p:blipFill>
        <p:spPr>
          <a:xfrm rot="10800000" flipV="1">
            <a:off x="-9333" y="6675119"/>
            <a:ext cx="12201331" cy="182880"/>
          </a:xfrm>
          <a:prstGeom prst="rect">
            <a:avLst/>
          </a:prstGeom>
          <a:ln>
            <a:noFill/>
          </a:ln>
          <a:effectLst/>
        </p:spPr>
      </p:pic>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48"/>
              </a:ext>
            </a:extLst>
          </a:blip>
          <a:srcRect/>
          <a:stretch/>
        </p:blipFill>
        <p:spPr>
          <a:xfrm rot="5400000">
            <a:off x="9509919" y="2743200"/>
            <a:ext cx="6858000" cy="1371600"/>
          </a:xfrm>
          <a:prstGeom prst="rect">
            <a:avLst/>
          </a:prstGeom>
        </p:spPr>
      </p:pic>
      <p:sp>
        <p:nvSpPr>
          <p:cNvPr id="4" name="TextBox 3">
            <a:extLst>
              <a:ext uri="{FF2B5EF4-FFF2-40B4-BE49-F238E27FC236}">
                <a16:creationId xmlns:a16="http://schemas.microsoft.com/office/drawing/2014/main" id="{0525FE81-395B-A382-26DF-B28B7BCC91D1}"/>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808" r:id="rId1"/>
    <p:sldLayoutId id="2147485809" r:id="rId2"/>
    <p:sldLayoutId id="2147485810" r:id="rId3"/>
    <p:sldLayoutId id="2147485811" r:id="rId4"/>
    <p:sldLayoutId id="2147485824" r:id="rId5"/>
    <p:sldLayoutId id="2147485524" r:id="rId6"/>
    <p:sldLayoutId id="2147485827" r:id="rId7"/>
    <p:sldLayoutId id="2147485821" r:id="rId8"/>
    <p:sldLayoutId id="2147485822" r:id="rId9"/>
    <p:sldLayoutId id="2147485823" r:id="rId10"/>
    <p:sldLayoutId id="2147485829" r:id="rId11"/>
    <p:sldLayoutId id="2147485830" r:id="rId12"/>
    <p:sldLayoutId id="2147485828" r:id="rId13"/>
    <p:sldLayoutId id="2147485814" r:id="rId14"/>
    <p:sldLayoutId id="2147485815" r:id="rId15"/>
    <p:sldLayoutId id="2147485816" r:id="rId16"/>
    <p:sldLayoutId id="2147485817" r:id="rId17"/>
    <p:sldLayoutId id="2147485818" r:id="rId18"/>
    <p:sldLayoutId id="2147485819" r:id="rId19"/>
    <p:sldLayoutId id="2147485838" r:id="rId20"/>
    <p:sldLayoutId id="2147485839" r:id="rId21"/>
    <p:sldLayoutId id="2147485840" r:id="rId22"/>
    <p:sldLayoutId id="2147485732" r:id="rId23"/>
    <p:sldLayoutId id="2147485813" r:id="rId24"/>
    <p:sldLayoutId id="2147485820" r:id="rId25"/>
    <p:sldLayoutId id="2147485837" r:id="rId26"/>
    <p:sldLayoutId id="2147485826" r:id="rId27"/>
    <p:sldLayoutId id="2147485832" r:id="rId28"/>
    <p:sldLayoutId id="2147485833" r:id="rId29"/>
    <p:sldLayoutId id="2147485472" r:id="rId30"/>
    <p:sldLayoutId id="2147485473" r:id="rId31"/>
    <p:sldLayoutId id="2147485836" r:id="rId32"/>
    <p:sldLayoutId id="2147485831" r:id="rId33"/>
    <p:sldLayoutId id="2147485812" r:id="rId34"/>
    <p:sldLayoutId id="2147485462" r:id="rId35"/>
    <p:sldLayoutId id="2147485455" r:id="rId36"/>
    <p:sldLayoutId id="2147485459" r:id="rId37"/>
    <p:sldLayoutId id="2147485834" r:id="rId38"/>
    <p:sldLayoutId id="2147485835" r:id="rId39"/>
    <p:sldLayoutId id="2147485482" r:id="rId40"/>
    <p:sldLayoutId id="2147485842" r:id="rId41"/>
    <p:sldLayoutId id="2147485844" r:id="rId42"/>
    <p:sldLayoutId id="2147485845" r:id="rId43"/>
    <p:sldLayoutId id="2147485922" r:id="rId44"/>
    <p:sldLayoutId id="2147486002"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6"/>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47BDCD34-0B02-AED2-9890-599EDB03EA5D}"/>
              </a:ext>
            </a:extLst>
          </p:cNvPr>
          <p:cNvSpPr txBox="1"/>
          <p:nvPr>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4286136638"/>
      </p:ext>
    </p:extLst>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 id="2147485859" r:id="rId12"/>
    <p:sldLayoutId id="2147485860" r:id="rId13"/>
    <p:sldLayoutId id="2147485861" r:id="rId14"/>
    <p:sldLayoutId id="2147485862" r:id="rId15"/>
    <p:sldLayoutId id="2147485863" r:id="rId16"/>
    <p:sldLayoutId id="2147485864" r:id="rId17"/>
    <p:sldLayoutId id="2147485865" r:id="rId18"/>
    <p:sldLayoutId id="2147485866" r:id="rId19"/>
    <p:sldLayoutId id="2147485867" r:id="rId20"/>
    <p:sldLayoutId id="2147485868" r:id="rId21"/>
    <p:sldLayoutId id="2147485869" r:id="rId22"/>
    <p:sldLayoutId id="2147485870" r:id="rId23"/>
    <p:sldLayoutId id="2147485871" r:id="rId24"/>
    <p:sldLayoutId id="2147485872" r:id="rId25"/>
    <p:sldLayoutId id="2147485873" r:id="rId26"/>
    <p:sldLayoutId id="2147485874" r:id="rId27"/>
    <p:sldLayoutId id="2147485875" r:id="rId28"/>
    <p:sldLayoutId id="2147485876" r:id="rId29"/>
    <p:sldLayoutId id="2147485877" r:id="rId30"/>
    <p:sldLayoutId id="2147485878" r:id="rId31"/>
    <p:sldLayoutId id="2147485879" r:id="rId32"/>
    <p:sldLayoutId id="2147485880" r:id="rId33"/>
    <p:sldLayoutId id="2147485881" r:id="rId34"/>
    <p:sldLayoutId id="2147485882" r:id="rId35"/>
    <p:sldLayoutId id="2147485883" r:id="rId36"/>
    <p:sldLayoutId id="2147485884" r:id="rId37"/>
    <p:sldLayoutId id="2147485885" r:id="rId38"/>
    <p:sldLayoutId id="2147485886" r:id="rId39"/>
    <p:sldLayoutId id="2147485887" r:id="rId40"/>
    <p:sldLayoutId id="2147485888" r:id="rId41"/>
    <p:sldLayoutId id="2147485889" r:id="rId42"/>
    <p:sldLayoutId id="2147485890" r:id="rId43"/>
    <p:sldLayoutId id="2147485891" r:id="rId44"/>
    <p:sldLayoutId id="2147485892" r:id="rId45"/>
    <p:sldLayoutId id="2147485893" r:id="rId46"/>
    <p:sldLayoutId id="2147485894" r:id="rId47"/>
    <p:sldLayoutId id="2147485895" r:id="rId48"/>
    <p:sldLayoutId id="2147485896" r:id="rId49"/>
    <p:sldLayoutId id="2147485897" r:id="rId50"/>
    <p:sldLayoutId id="2147485898" r:id="rId51"/>
    <p:sldLayoutId id="2147485899" r:id="rId52"/>
    <p:sldLayoutId id="2147485900" r:id="rId53"/>
    <p:sldLayoutId id="2147485901" r:id="rId54"/>
    <p:sldLayoutId id="2147485902" r:id="rId55"/>
    <p:sldLayoutId id="2147485903" r:id="rId56"/>
    <p:sldLayoutId id="2147485904" r:id="rId57"/>
    <p:sldLayoutId id="2147485905" r:id="rId58"/>
    <p:sldLayoutId id="2147485906" r:id="rId59"/>
    <p:sldLayoutId id="2147485907" r:id="rId60"/>
    <p:sldLayoutId id="2147485908" r:id="rId61"/>
    <p:sldLayoutId id="2147485909" r:id="rId62"/>
    <p:sldLayoutId id="2147485910" r:id="rId63"/>
    <p:sldLayoutId id="2147485911" r:id="rId64"/>
    <p:sldLayoutId id="2147485912" r:id="rId65"/>
    <p:sldLayoutId id="2147485913" r:id="rId66"/>
    <p:sldLayoutId id="2147485914" r:id="rId67"/>
    <p:sldLayoutId id="2147485915" r:id="rId68"/>
    <p:sldLayoutId id="2147485916" r:id="rId69"/>
    <p:sldLayoutId id="2147485917" r:id="rId70"/>
    <p:sldLayoutId id="2147485918" r:id="rId71"/>
    <p:sldLayoutId id="2147485919" r:id="rId72"/>
    <p:sldLayoutId id="2147485920" r:id="rId73"/>
    <p:sldLayoutId id="2147485921" r:id="rId7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79"/>
              </a:ext>
            </a:extLst>
          </a:blip>
          <a:srcRect/>
          <a:stretch/>
        </p:blipFill>
        <p:spPr>
          <a:xfrm rot="5400000">
            <a:off x="9509919" y="2743200"/>
            <a:ext cx="6858000" cy="1371600"/>
          </a:xfrm>
          <a:prstGeom prst="rect">
            <a:avLst/>
          </a:prstGeom>
        </p:spPr>
      </p:pic>
      <p:sp>
        <p:nvSpPr>
          <p:cNvPr id="6" name="TextBox 5">
            <a:extLst>
              <a:ext uri="{FF2B5EF4-FFF2-40B4-BE49-F238E27FC236}">
                <a16:creationId xmlns:a16="http://schemas.microsoft.com/office/drawing/2014/main" id="{73324530-FDE9-0478-7F3E-601B0DF845A5}"/>
              </a:ext>
            </a:extLst>
          </p:cNvPr>
          <p:cNvSpPr txBox="1"/>
          <p:nvPr userDrawn="1">
            <p:extLst>
              <p:ext uri="{1162E1C5-73C7-4A58-AE30-91384D911F3F}">
                <p184:classification xmlns:p184="http://schemas.microsoft.com/office/powerpoint/2018/4/main" val="ftr"/>
              </p:ext>
            </p:extLst>
          </p:nvPr>
        </p:nvSpPr>
        <p:spPr>
          <a:xfrm>
            <a:off x="63500" y="6642100"/>
            <a:ext cx="1978025" cy="152400"/>
          </a:xfrm>
          <a:prstGeom prst="rect">
            <a:avLst/>
          </a:prstGeom>
        </p:spPr>
        <p:txBody>
          <a:bodyPr horzOverflow="overflow" lIns="0" tIns="0" rIns="0" bIns="0">
            <a:spAutoFit/>
          </a:bodyPr>
          <a:lstStyle/>
          <a:p>
            <a:pPr algn="l"/>
            <a:r>
              <a:rPr lang="en-US" sz="1000">
                <a:solidFill>
                  <a:srgbClr val="000000">
                    <a:alpha val="50000"/>
                  </a:srgbClr>
                </a:solidFill>
                <a:latin typeface="Aptos" panose="020B0004020202020204" pitchFamily="34" charset="0"/>
              </a:rPr>
              <a:t>Classified as Microsoft Confidential</a:t>
            </a:r>
          </a:p>
        </p:txBody>
      </p:sp>
    </p:spTree>
    <p:extLst>
      <p:ext uri="{BB962C8B-B14F-4D97-AF65-F5344CB8AC3E}">
        <p14:creationId xmlns:p14="http://schemas.microsoft.com/office/powerpoint/2010/main" val="1631755542"/>
      </p:ext>
    </p:extLst>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 id="2147485936" r:id="rId12"/>
    <p:sldLayoutId id="2147485937" r:id="rId13"/>
    <p:sldLayoutId id="2147485938" r:id="rId14"/>
    <p:sldLayoutId id="2147485939" r:id="rId15"/>
    <p:sldLayoutId id="2147485940" r:id="rId16"/>
    <p:sldLayoutId id="2147485941" r:id="rId17"/>
    <p:sldLayoutId id="2147485942" r:id="rId18"/>
    <p:sldLayoutId id="2147485943" r:id="rId19"/>
    <p:sldLayoutId id="2147485944" r:id="rId20"/>
    <p:sldLayoutId id="2147485945" r:id="rId21"/>
    <p:sldLayoutId id="2147485946" r:id="rId22"/>
    <p:sldLayoutId id="2147485947" r:id="rId23"/>
    <p:sldLayoutId id="2147485948" r:id="rId24"/>
    <p:sldLayoutId id="2147485949" r:id="rId25"/>
    <p:sldLayoutId id="2147485950" r:id="rId26"/>
    <p:sldLayoutId id="2147485951" r:id="rId27"/>
    <p:sldLayoutId id="2147485952" r:id="rId28"/>
    <p:sldLayoutId id="2147485953" r:id="rId29"/>
    <p:sldLayoutId id="2147485954" r:id="rId30"/>
    <p:sldLayoutId id="2147485955" r:id="rId31"/>
    <p:sldLayoutId id="2147485956" r:id="rId32"/>
    <p:sldLayoutId id="2147485957" r:id="rId33"/>
    <p:sldLayoutId id="2147485958" r:id="rId34"/>
    <p:sldLayoutId id="2147485959" r:id="rId35"/>
    <p:sldLayoutId id="2147485960" r:id="rId36"/>
    <p:sldLayoutId id="2147485961" r:id="rId37"/>
    <p:sldLayoutId id="2147485962" r:id="rId38"/>
    <p:sldLayoutId id="2147485963" r:id="rId39"/>
    <p:sldLayoutId id="2147485964" r:id="rId40"/>
    <p:sldLayoutId id="2147485965" r:id="rId41"/>
    <p:sldLayoutId id="2147485966" r:id="rId42"/>
    <p:sldLayoutId id="2147485967" r:id="rId43"/>
    <p:sldLayoutId id="2147485968" r:id="rId44"/>
    <p:sldLayoutId id="2147485969" r:id="rId45"/>
    <p:sldLayoutId id="2147485970" r:id="rId46"/>
    <p:sldLayoutId id="2147485971" r:id="rId47"/>
    <p:sldLayoutId id="2147485972" r:id="rId48"/>
    <p:sldLayoutId id="2147485973" r:id="rId49"/>
    <p:sldLayoutId id="2147485974" r:id="rId50"/>
    <p:sldLayoutId id="2147485975" r:id="rId51"/>
    <p:sldLayoutId id="2147485976" r:id="rId52"/>
    <p:sldLayoutId id="2147485977" r:id="rId53"/>
    <p:sldLayoutId id="2147485978" r:id="rId54"/>
    <p:sldLayoutId id="2147485979" r:id="rId55"/>
    <p:sldLayoutId id="2147485980" r:id="rId56"/>
    <p:sldLayoutId id="2147485981" r:id="rId57"/>
    <p:sldLayoutId id="2147485982" r:id="rId58"/>
    <p:sldLayoutId id="2147485983" r:id="rId59"/>
    <p:sldLayoutId id="2147485984" r:id="rId60"/>
    <p:sldLayoutId id="2147485985" r:id="rId61"/>
    <p:sldLayoutId id="2147485986" r:id="rId62"/>
    <p:sldLayoutId id="2147485987" r:id="rId63"/>
    <p:sldLayoutId id="2147485988" r:id="rId64"/>
    <p:sldLayoutId id="2147485989" r:id="rId65"/>
    <p:sldLayoutId id="2147485990" r:id="rId66"/>
    <p:sldLayoutId id="2147485991" r:id="rId67"/>
    <p:sldLayoutId id="2147485992" r:id="rId68"/>
    <p:sldLayoutId id="2147485993" r:id="rId69"/>
    <p:sldLayoutId id="2147485994" r:id="rId70"/>
    <p:sldLayoutId id="2147485995" r:id="rId71"/>
    <p:sldLayoutId id="2147485996" r:id="rId72"/>
    <p:sldLayoutId id="2147485997" r:id="rId73"/>
    <p:sldLayoutId id="2147485998" r:id="rId74"/>
    <p:sldLayoutId id="2147485999" r:id="rId75"/>
    <p:sldLayoutId id="2147486000" r:id="rId76"/>
    <p:sldLayoutId id="2147486001" r:id="rId7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0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hyperlink" Target="https://adoption.microsoft.com/customer-hub/"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hyperlink" Target="https://privacy.microsoft.com/privacystatement" TargetMode="External"/><Relationship Id="rId3" Type="http://schemas.openxmlformats.org/officeDocument/2006/relationships/hyperlink" Target="https://www.microsoft.com/licensing/docs/view/Microsoft-Products-and-Services-Data-Protection-Addendum-DPA" TargetMode="External"/><Relationship Id="rId7" Type="http://schemas.openxmlformats.org/officeDocument/2006/relationships/hyperlink" Target="https://www.microsoft.com/servicesagreement"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hyperlink" Target="https://learn.microsoft.com/en-us/purview/ai-microsoft-purview-considerations#compliance-management-considerations-for-copilot" TargetMode="External"/><Relationship Id="rId11" Type="http://schemas.openxmlformats.org/officeDocument/2006/relationships/hyperlink" Target="https://learn.microsoft.com/copilot/microsoft-365/enterprise-data-protection" TargetMode="External"/><Relationship Id="rId5" Type="http://schemas.openxmlformats.org/officeDocument/2006/relationships/hyperlink" Target="https://learn.microsoft.com/en-us/purview/retention-policies-copilot" TargetMode="External"/><Relationship Id="rId10" Type="http://schemas.openxmlformats.org/officeDocument/2006/relationships/image" Target="../media/image114.png"/><Relationship Id="rId4" Type="http://schemas.openxmlformats.org/officeDocument/2006/relationships/hyperlink" Target="https://www.microsoft.com/licensing/terms/product/PrivacyandSecurityTerms/all" TargetMode="External"/><Relationship Id="rId9" Type="http://schemas.openxmlformats.org/officeDocument/2006/relationships/image" Target="../media/image113.png"/></Relationships>
</file>

<file path=ppt/slides/_rels/slide14.xml.rels><?xml version="1.0" encoding="UTF-8" standalone="yes"?>
<Relationships xmlns="http://schemas.openxmlformats.org/package/2006/relationships"><Relationship Id="rId8" Type="http://schemas.openxmlformats.org/officeDocument/2006/relationships/hyperlink" Target="https://www.microsoft.com/licensing/docs/view/Microsoft-Products-and-Services-Data-Protection-Addendum-DPA" TargetMode="External"/><Relationship Id="rId13" Type="http://schemas.openxmlformats.org/officeDocument/2006/relationships/hyperlink" Target="https://learn.microsoft.com/en-us/purview/audit-search?tabs=microsoft-purview-portal" TargetMode="External"/><Relationship Id="rId3" Type="http://schemas.openxmlformats.org/officeDocument/2006/relationships/hyperlink" Target="https://learn.microsoft.com/en-us/compliance/regulatory/offering-ISO-27018?view=o365-worldwide" TargetMode="External"/><Relationship Id="rId7" Type="http://schemas.openxmlformats.org/officeDocument/2006/relationships/hyperlink" Target="https://learn.microsoft.com/en-us/compliance/regulatory/gdpr" TargetMode="External"/><Relationship Id="rId12" Type="http://schemas.openxmlformats.org/officeDocument/2006/relationships/hyperlink" Target="https://learn.microsoft.com/en-us/purview/retention-policies-copilot" TargetMode="External"/><Relationship Id="rId17" Type="http://schemas.openxmlformats.org/officeDocument/2006/relationships/hyperlink" Target="https://blogs.microsoft.com/on-the-issues/2023/09/07/copilot-copyright-commitment-ai-legal-concerns/" TargetMode="External"/><Relationship Id="rId2" Type="http://schemas.openxmlformats.org/officeDocument/2006/relationships/notesSlide" Target="../notesSlides/notesSlide14.xml"/><Relationship Id="rId16" Type="http://schemas.openxmlformats.org/officeDocument/2006/relationships/hyperlink" Target="https://learn.microsoft.com/en-us/copilot/microsoft-365/microsoft-365-copilot-privacy#does-copilot-provide-protected-material-detection" TargetMode="External"/><Relationship Id="rId1" Type="http://schemas.openxmlformats.org/officeDocument/2006/relationships/slideLayout" Target="../slideLayouts/slideLayout21.xml"/><Relationship Id="rId6" Type="http://schemas.openxmlformats.org/officeDocument/2006/relationships/hyperlink" Target="https://www.microsoft.com/en-us/trust-center/privacy" TargetMode="External"/><Relationship Id="rId11" Type="http://schemas.openxmlformats.org/officeDocument/2006/relationships/hyperlink" Target="https://learn.microsoft.com/en-us/purview/sensitivity-labels#sensitivity-labels-and-microsoft-copilot-for-microsoft-365" TargetMode="External"/><Relationship Id="rId5" Type="http://schemas.openxmlformats.org/officeDocument/2006/relationships/hyperlink" Target="https://learn.microsoft.com/en-us/compliance/assurance/assurance-microsoft-365-isolation-controls" TargetMode="External"/><Relationship Id="rId15" Type="http://schemas.openxmlformats.org/officeDocument/2006/relationships/hyperlink" Target="https://learn.microsoft.com/en-us/copilot/microsoft-365/microsoft-365-copilot-privacy#does-copilot-block-prompt-injections-jailbreak-attacks" TargetMode="External"/><Relationship Id="rId10" Type="http://schemas.openxmlformats.org/officeDocument/2006/relationships/hyperlink" Target="https://learn.microsoft.com/en-us/copilot/microsoft-365/microsoft-365-copilot-privacy#how-does-microsoft-copilot-for-microsoft-365-use-your-proprietary-organizational-data" TargetMode="External"/><Relationship Id="rId4" Type="http://schemas.openxmlformats.org/officeDocument/2006/relationships/hyperlink" Target="https://learn.microsoft.com/en-us/microsoft-365/compliance/office-365-encryption-in-the-microsoft-cloud-overview" TargetMode="External"/><Relationship Id="rId9" Type="http://schemas.openxmlformats.org/officeDocument/2006/relationships/hyperlink" Target="https://learn.microsoft.com/en-us/copilot/microsoft-365/microsoft-365-copilot-privacy#how-does-microsoft-copilot-for-microsoft-365-protect-organizational-data" TargetMode="External"/><Relationship Id="rId14" Type="http://schemas.openxmlformats.org/officeDocument/2006/relationships/hyperlink" Target="https://learn.microsoft.com/en-us/copilot/microsoft-365/microsoft-365-copilot-privacy#how-does-copilot-block-harmful-conten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hyperlink" Target="https://www.microsoft.com/en-us/worklab/ai-impact-at-3-industry-leading-companies"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hyperlink" Target="https://clouddamcdnprodep.azureedge.net/gdc/gdckHueRY/original" TargetMode="External"/><Relationship Id="rId5" Type="http://schemas.openxmlformats.org/officeDocument/2006/relationships/hyperlink" Target="https://www.microsoft.com/en-us/security/blog/2024/11/13/microsoft-data-security-index-annual-report-highlights-evolving-generative-ai-security-needs/?msockid=2167d00815d36b653ec2c46114606a6b" TargetMode="External"/><Relationship Id="rId4" Type="http://schemas.openxmlformats.org/officeDocument/2006/relationships/hyperlink" Target="https://www.microsoft.com/en-us/worklab/work-trend-index/ai-at-work-is-here-now-comes-the-hard-part" TargetMode="External"/></Relationships>
</file>

<file path=ppt/slides/_rels/slide1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7.xml"/><Relationship Id="rId5" Type="http://schemas.openxmlformats.org/officeDocument/2006/relationships/slideLayout" Target="../slideLayouts/slideLayout21.xml"/><Relationship Id="rId4"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microsoft.com/en-us/copilot/manage#microsoft-365--chat-eligibility"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3" Type="http://schemas.openxmlformats.org/officeDocument/2006/relationships/hyperlink" Target="https://learn.microsoft.com/en-us/copilot/manage#network-requirements"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1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learn.microsoft.com/en-us/copilot/manage"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hyperlink" Target="https://learn.microsoft.com/en-us/copilot/microsoft-365/pin-copilot" TargetMode="External"/><Relationship Id="rId4" Type="http://schemas.openxmlformats.org/officeDocument/2006/relationships/image" Target="../media/image117.png"/></Relationships>
</file>

<file path=ppt/slides/_rels/slide2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121.png"/><Relationship Id="rId4" Type="http://schemas.openxmlformats.org/officeDocument/2006/relationships/hyperlink" Target="https://learn.microsoft.com/en-us/copilot/microsoft-365/manage-public-web-access#controls-available-to-manage-web-search"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learn.microsoft.com/en-us/deployedge/microsoft-edge-management-service" TargetMode="External"/><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123.png"/><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1.png"/><Relationship Id="rId7"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hyperlink" Target="https://aka.ms/CustomerHubSessions" TargetMode="External"/><Relationship Id="rId5" Type="http://schemas.microsoft.com/office/2007/relationships/hdphoto" Target="../media/hdphoto2.wdp"/><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5.pn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hyperlink" Target="https://learn.microsoft.com/en-us/deployedge/microsoft-edge-policies#copilotpagecontext" TargetMode="External"/><Relationship Id="rId5" Type="http://schemas.openxmlformats.org/officeDocument/2006/relationships/hyperlink" Target="https://learn.microsoft.com/en-us/deployedge/microsoft-edge-browser-policies/microsoft365copilotchaticonenabled" TargetMode="External"/><Relationship Id="rId4" Type="http://schemas.openxmlformats.org/officeDocument/2006/relationships/hyperlink" Target="https://learn.microsoft.com/en-us/deployedge/microsoft-edge-policies#edgeentracopilotpagecontext"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127.png"/><Relationship Id="rId4" Type="http://schemas.openxmlformats.org/officeDocument/2006/relationships/image" Target="../media/image126.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17.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129.png"/><Relationship Id="rId5" Type="http://schemas.openxmlformats.org/officeDocument/2006/relationships/hyperlink" Target="https://learn.microsoft.com/en-us/purview/create-retention-policies?tabs=teams-retention#separate-an-existing-teams-chats-and-copilot-interactions-policy" TargetMode="External"/><Relationship Id="rId4" Type="http://schemas.openxmlformats.org/officeDocument/2006/relationships/hyperlink" Target="https://learn.microsoft.com/en-us/purview/retention-policies-copilot"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learn.microsoft.com/en-us/purview/sensitivity-labels#sensitivity-labels-for-microsoft-365-copilot-and-microsoft-365-copilot-chat" TargetMode="External"/><Relationship Id="rId2" Type="http://schemas.openxmlformats.org/officeDocument/2006/relationships/notesSlide" Target="../notesSlides/notesSlide34.xml"/><Relationship Id="rId1" Type="http://schemas.openxmlformats.org/officeDocument/2006/relationships/slideLayout" Target="../slideLayouts/slideLayout17.xml"/><Relationship Id="rId5" Type="http://schemas.openxmlformats.org/officeDocument/2006/relationships/image" Target="../media/image117.pn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hyperlink" Target="https://learn.microsoft.com/en-us/purview/audit-copilot"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5" Type="http://schemas.openxmlformats.org/officeDocument/2006/relationships/image" Target="../media/image117.png"/><Relationship Id="rId4" Type="http://schemas.openxmlformats.org/officeDocument/2006/relationships/image" Target="../media/image131.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microsoft.com/en-us/purview/ediscovery-search-and-delete-copilot-data"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6" Type="http://schemas.openxmlformats.org/officeDocument/2006/relationships/image" Target="../media/image117.png"/><Relationship Id="rId5" Type="http://schemas.openxmlformats.org/officeDocument/2006/relationships/image" Target="../media/image133.png"/><Relationship Id="rId4" Type="http://schemas.openxmlformats.org/officeDocument/2006/relationships/image" Target="../media/image132.png"/></Relationships>
</file>

<file path=ppt/slides/_rels/slide37.xml.rels><?xml version="1.0" encoding="UTF-8" standalone="yes"?>
<Relationships xmlns="http://schemas.openxmlformats.org/package/2006/relationships"><Relationship Id="rId3" Type="http://schemas.openxmlformats.org/officeDocument/2006/relationships/hyperlink" Target="https://learn.microsoft.com/en-us/purview/communication-compliance-copilot?tabs=purview-portal" TargetMode="External"/><Relationship Id="rId2" Type="http://schemas.openxmlformats.org/officeDocument/2006/relationships/notesSlide" Target="../notesSlides/notesSlide37.xml"/><Relationship Id="rId1" Type="http://schemas.openxmlformats.org/officeDocument/2006/relationships/slideLayout" Target="../slideLayouts/slideLayout17.xml"/><Relationship Id="rId5" Type="http://schemas.openxmlformats.org/officeDocument/2006/relationships/image" Target="../media/image135.pn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17.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hyperlink" Target="https://learn.microsoft.com/en-us/microsoft-365/admin/activity-reports/microsoft-copilot-usage?view=o365-worldwide" TargetMode="External"/><Relationship Id="rId5" Type="http://schemas.openxmlformats.org/officeDocument/2006/relationships/image" Target="../media/image138.png"/><Relationship Id="rId4" Type="http://schemas.openxmlformats.org/officeDocument/2006/relationships/image" Target="../media/image13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hyperlink" Target="https://adoption.microsoft.com/en-us/customer-hub/" TargetMode="External"/><Relationship Id="rId2" Type="http://schemas.openxmlformats.org/officeDocument/2006/relationships/notesSlide" Target="../notesSlides/notesSlide43.xml"/><Relationship Id="rId1" Type="http://schemas.openxmlformats.org/officeDocument/2006/relationships/slideLayout" Target="../slideLayouts/slideLayout29.xml"/><Relationship Id="rId6" Type="http://schemas.openxmlformats.org/officeDocument/2006/relationships/hyperlink" Target="https://adoption.microsoft.com/en-us/copilot-scenario-library/" TargetMode="External"/><Relationship Id="rId5" Type="http://schemas.openxmlformats.org/officeDocument/2006/relationships/hyperlink" Target="https://learn.microsoft.com/" TargetMode="External"/><Relationship Id="rId4" Type="http://schemas.openxmlformats.org/officeDocument/2006/relationships/hyperlink" Target="https://adoption.microsoft.com/en-us/copilot/"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esi.microsoft.com/" TargetMode="External"/><Relationship Id="rId3" Type="http://schemas.openxmlformats.org/officeDocument/2006/relationships/image" Target="../media/image124.png"/><Relationship Id="rId7" Type="http://schemas.openxmlformats.org/officeDocument/2006/relationships/hyperlink" Target="https://aka.ms/copilotsupport" TargetMode="External"/><Relationship Id="rId2" Type="http://schemas.openxmlformats.org/officeDocument/2006/relationships/notesSlide" Target="../notesSlides/notesSlide44.xml"/><Relationship Id="rId1" Type="http://schemas.openxmlformats.org/officeDocument/2006/relationships/slideLayout" Target="../slideLayouts/slideLayout21.xml"/><Relationship Id="rId6" Type="http://schemas.openxmlformats.org/officeDocument/2006/relationships/hyperlink" Target="https://cloudpartners.transform.microsoft.com/copilot-directory" TargetMode="External"/><Relationship Id="rId5" Type="http://schemas.openxmlformats.org/officeDocument/2006/relationships/hyperlink" Target="https://adoption.microsoft.com/" TargetMode="External"/><Relationship Id="rId10" Type="http://schemas.openxmlformats.org/officeDocument/2006/relationships/hyperlink" Target="https://aka.ms/unified" TargetMode="External"/><Relationship Id="rId4" Type="http://schemas.openxmlformats.org/officeDocument/2006/relationships/hyperlink" Target="https://adoption.microsoft.com/ai-agents/" TargetMode="External"/><Relationship Id="rId9" Type="http://schemas.openxmlformats.org/officeDocument/2006/relationships/hyperlink" Target="https://aka.ms/AMC/FASTTRACK"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5.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hyperlink" Target="https://aka.ms/CustomerHubSurvey"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6.svg"/><Relationship Id="rId4" Type="http://schemas.openxmlformats.org/officeDocument/2006/relationships/image" Target="../media/image10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m365.cloud.microsoft/chat"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0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7E258-B3A3-2BCC-E931-314E8F6CE507}"/>
            </a:ext>
          </a:extLst>
        </p:cNvPr>
        <p:cNvGrpSpPr/>
        <p:nvPr/>
      </p:nvGrpSpPr>
      <p:grpSpPr>
        <a:xfrm>
          <a:off x="0" y="0"/>
          <a:ext cx="0" cy="0"/>
          <a:chOff x="0" y="0"/>
          <a:chExt cx="0" cy="0"/>
        </a:xfrm>
      </p:grpSpPr>
      <p:sp>
        <p:nvSpPr>
          <p:cNvPr id="13" name="Title 15">
            <a:extLst>
              <a:ext uri="{FF2B5EF4-FFF2-40B4-BE49-F238E27FC236}">
                <a16:creationId xmlns:a16="http://schemas.microsoft.com/office/drawing/2014/main" id="{E6B4C57D-E008-1653-BD94-E347722291D0}"/>
              </a:ext>
            </a:extLst>
          </p:cNvPr>
          <p:cNvSpPr>
            <a:spLocks noGrp="1"/>
          </p:cNvSpPr>
          <p:nvPr>
            <p:ph type="title"/>
          </p:nvPr>
        </p:nvSpPr>
        <p:spPr>
          <a:xfrm>
            <a:off x="584198" y="2162063"/>
            <a:ext cx="8461189" cy="424732"/>
          </a:xfrm>
          <a:prstGeom prst="rect">
            <a:avLst/>
          </a:prstGeom>
        </p:spPr>
        <p:txBody>
          <a:bodyPr wrap="square">
            <a:spAutoFit/>
          </a:bodyPr>
          <a:lstStyle/>
          <a:p>
            <a:pPr defTabSz="457200">
              <a:lnSpc>
                <a:spcPct val="90000"/>
              </a:lnSpc>
              <a:spcBef>
                <a:spcPts val="0"/>
              </a:spcBef>
              <a:defRPr/>
            </a:pPr>
            <a:r>
              <a:rPr lang="es-es" sz="2400">
                <a:ln>
                  <a:noFill/>
                </a:ln>
                <a:gradFill flip="none" rotWithShape="1">
                  <a:gsLst>
                    <a:gs pos="0">
                      <a:srgbClr val="94D8FE"/>
                    </a:gs>
                    <a:gs pos="100000">
                      <a:prstClr val="white"/>
                    </a:gs>
                  </a:gsLst>
                  <a:lin ang="16200000" scaled="1"/>
                  <a:tileRect/>
                </a:gradFill>
                <a:latin typeface="Segoe Sans Display Semibold" pitchFamily="2" charset="0"/>
                <a:cs typeface="Segoe Sans Display Semibold" pitchFamily="2" charset="0"/>
              </a:rPr>
              <a:t>Hola. Te damos la bienvenida al Centro de clientes</a:t>
            </a:r>
          </a:p>
        </p:txBody>
      </p:sp>
      <p:sp>
        <p:nvSpPr>
          <p:cNvPr id="7" name="Text Placeholder 16">
            <a:extLst>
              <a:ext uri="{FF2B5EF4-FFF2-40B4-BE49-F238E27FC236}">
                <a16:creationId xmlns:a16="http://schemas.microsoft.com/office/drawing/2014/main" id="{A5BA77AF-28E6-709F-9D16-A7AD28A4E51F}"/>
              </a:ext>
            </a:extLst>
          </p:cNvPr>
          <p:cNvSpPr txBox="1">
            <a:spLocks/>
          </p:cNvSpPr>
          <p:nvPr/>
        </p:nvSpPr>
        <p:spPr>
          <a:xfrm>
            <a:off x="584199" y="2919239"/>
            <a:ext cx="7710136" cy="546826"/>
          </a:xfrm>
          <a:prstGeom prst="rect">
            <a:avLst/>
          </a:prstGeom>
        </p:spPr>
        <p:txBody>
          <a:bodyPr lIns="0" rIns="0"/>
          <a:lstStyle>
            <a:lvl1pPr marL="0" marR="0" indent="0" algn="l" defTabSz="932742" rtl="0" eaLnBrk="1" fontAlgn="auto" latinLnBrk="0" hangingPunct="1">
              <a:lnSpc>
                <a:spcPct val="100000"/>
              </a:lnSpc>
              <a:spcBef>
                <a:spcPct val="20000"/>
              </a:spcBef>
              <a:spcAft>
                <a:spcPts val="0"/>
              </a:spcAft>
              <a:buClrTx/>
              <a:buSzPct val="90000"/>
              <a:buFontTx/>
              <a:buNone/>
              <a:tabLst/>
              <a:defRPr sz="2800" kern="1200" spc="0" baseline="0">
                <a:solidFill>
                  <a:srgbClr val="091F2C"/>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91F2C"/>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91F2C"/>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91F2C"/>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Protege e implementa IA con </a:t>
            </a:r>
            <a:r>
              <a:rPr kumimoji="0" lang="es-es" sz="4000" b="0" i="0" u="none" strike="noStrike" kern="1200" cap="none" spc="0" normalizeH="0" baseline="0" noProof="0" err="1">
                <a:ln>
                  <a:noFill/>
                </a:ln>
                <a:solidFill>
                  <a:prstClr val="white"/>
                </a:solidFill>
                <a:effectLst/>
                <a:uLnTx/>
                <a:uFillTx/>
                <a:latin typeface="Segoe UI Semibold" panose="020B0702040204020203" pitchFamily="34" charset="0"/>
                <a:ea typeface="+mn-ea"/>
                <a:cs typeface="Segoe UI Semibold" panose="020B0702040204020203" pitchFamily="34" charset="0"/>
              </a:rPr>
              <a:t>Copilot</a:t>
            </a:r>
            <a:r>
              <a:rPr kumimoji="0" lang="es-es" sz="40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 Chat</a:t>
            </a:r>
            <a:br>
              <a:rPr/>
            </a:br>
            <a:endParaRPr kumimoji="0" lang="en-US"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endParaRPr>
          </a:p>
          <a:p>
            <a:pPr marL="0" marR="0" lvl="0" indent="0" algn="l" defTabSz="457200" rtl="0" eaLnBrk="1" fontAlgn="auto" latinLnBrk="0" hangingPunct="1">
              <a:lnSpc>
                <a:spcPct val="90000"/>
              </a:lnSpc>
              <a:spcBef>
                <a:spcPct val="20000"/>
              </a:spcBef>
              <a:spcAft>
                <a:spcPts val="0"/>
              </a:spcAft>
              <a:buClrTx/>
              <a:buSzTx/>
              <a:buFontTx/>
              <a:buNone/>
              <a:tabLst/>
              <a:defRPr/>
            </a:pPr>
            <a:r>
              <a:rPr kumimoji="0" lang="es-es" sz="2000" b="0" i="0" u="none" strike="noStrike" kern="1200" cap="none" spc="0" normalizeH="0" baseline="0" noProof="0" err="1">
                <a:ln>
                  <a:noFill/>
                </a:ln>
                <a:solidFill>
                  <a:prstClr val="white"/>
                </a:solidFill>
                <a:effectLst/>
                <a:uLnTx/>
                <a:uFillTx/>
                <a:latin typeface="Segoe Sans Display" pitchFamily="2" charset="0"/>
                <a:ea typeface="+mn-ea"/>
                <a:cs typeface="Segoe Sans Display" pitchFamily="2" charset="0"/>
              </a:rPr>
              <a:t>Em</a:t>
            </a:r>
            <a:r>
              <a:rPr lang="es-es" sz="2000">
                <a:solidFill>
                  <a:prstClr val="white"/>
                </a:solidFill>
                <a:latin typeface="Segoe Sans Display" pitchFamily="2" charset="0"/>
              </a:rPr>
              <a:t>pezaremos</a:t>
            </a:r>
            <a:r>
              <a:rPr kumimoji="0" lang="es-es" sz="2000" b="0" i="0" u="none" strike="noStrike" kern="1200" cap="none" spc="0" normalizeH="0" baseline="0" noProof="0">
                <a:ln>
                  <a:noFill/>
                </a:ln>
                <a:solidFill>
                  <a:prstClr val="white"/>
                </a:solidFill>
                <a:effectLst/>
                <a:uLnTx/>
                <a:uFillTx/>
                <a:latin typeface="Segoe Sans Display" pitchFamily="2" charset="0"/>
                <a:ea typeface="+mn-ea"/>
                <a:cs typeface="Segoe Sans Display" pitchFamily="2" charset="0"/>
              </a:rPr>
              <a:t> en breve.</a:t>
            </a:r>
          </a:p>
        </p:txBody>
      </p:sp>
      <p:sp>
        <p:nvSpPr>
          <p:cNvPr id="5" name="Rectangle: Rounded Corners 4">
            <a:extLst>
              <a:ext uri="{FF2B5EF4-FFF2-40B4-BE49-F238E27FC236}">
                <a16:creationId xmlns:a16="http://schemas.microsoft.com/office/drawing/2014/main" id="{38860FB2-F401-0224-13DA-AEF8D2F8E3CC}"/>
              </a:ext>
            </a:extLst>
          </p:cNvPr>
          <p:cNvSpPr/>
          <p:nvPr/>
        </p:nvSpPr>
        <p:spPr bwMode="auto">
          <a:xfrm>
            <a:off x="7956330" y="283780"/>
            <a:ext cx="3651469" cy="6190592"/>
          </a:xfrm>
          <a:prstGeom prst="roundRect">
            <a:avLst>
              <a:gd name="adj" fmla="val 6020"/>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91F2C"/>
              </a:solidFill>
              <a:effectLst/>
              <a:uLnTx/>
              <a:uFillTx/>
              <a:latin typeface="Segoe Sans Display"/>
              <a:ea typeface="Segoe UI" pitchFamily="34" charset="0"/>
              <a:cs typeface="Segoe UI" pitchFamily="34" charset="0"/>
            </a:endParaRPr>
          </a:p>
        </p:txBody>
      </p:sp>
      <p:pic>
        <p:nvPicPr>
          <p:cNvPr id="2" name="CustomerHub_Video_720_Compressed">
            <a:hlinkClick r:id="" action="ppaction://media"/>
            <a:extLst>
              <a:ext uri="{FF2B5EF4-FFF2-40B4-BE49-F238E27FC236}">
                <a16:creationId xmlns:a16="http://schemas.microsoft.com/office/drawing/2014/main" id="{B0736111-6F0F-0372-9D09-13473FB6E83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71136" y="515203"/>
            <a:ext cx="3221857" cy="5727746"/>
          </a:xfrm>
          <a:prstGeom prst="rect">
            <a:avLst/>
          </a:prstGeom>
        </p:spPr>
      </p:pic>
      <p:pic>
        <p:nvPicPr>
          <p:cNvPr id="3" name="Graphic 4">
            <a:extLst>
              <a:ext uri="{FF2B5EF4-FFF2-40B4-BE49-F238E27FC236}">
                <a16:creationId xmlns:a16="http://schemas.microsoft.com/office/drawing/2014/main" id="{B5A8FBF2-F189-BC39-13DE-1808A8DB4C96}"/>
              </a:ext>
            </a:extLst>
          </p:cNvPr>
          <p:cNvPicPr>
            <a:picLocks/>
          </p:cNvPicPr>
          <p:nvPr/>
        </p:nvPicPr>
        <p:blipFill>
          <a:blip r:embed="rId6"/>
          <a:srcRect/>
          <a:stretch/>
        </p:blipFill>
        <p:spPr>
          <a:xfrm>
            <a:off x="481040" y="712163"/>
            <a:ext cx="2971800" cy="704088"/>
          </a:xfrm>
          <a:prstGeom prst="rect">
            <a:avLst/>
          </a:prstGeom>
        </p:spPr>
      </p:pic>
    </p:spTree>
    <p:extLst>
      <p:ext uri="{BB962C8B-B14F-4D97-AF65-F5344CB8AC3E}">
        <p14:creationId xmlns:p14="http://schemas.microsoft.com/office/powerpoint/2010/main" val="1014166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16B9F-6772-832F-05E4-91E24C00B899}"/>
            </a:ext>
          </a:extLst>
        </p:cNvPr>
        <p:cNvGrpSpPr/>
        <p:nvPr/>
      </p:nvGrpSpPr>
      <p:grpSpPr>
        <a:xfrm>
          <a:off x="0" y="0"/>
          <a:ext cx="0" cy="0"/>
          <a:chOff x="0" y="0"/>
          <a:chExt cx="0" cy="0"/>
        </a:xfrm>
      </p:grpSpPr>
      <p:sp>
        <p:nvSpPr>
          <p:cNvPr id="46" name="Freeform: Shape 45">
            <a:extLst>
              <a:ext uri="{FF2B5EF4-FFF2-40B4-BE49-F238E27FC236}">
                <a16:creationId xmlns:a16="http://schemas.microsoft.com/office/drawing/2014/main" id="{A90BE13D-67C4-D88C-9B60-2B35646130AA}"/>
              </a:ext>
              <a:ext uri="{C183D7F6-B498-43B3-948B-1728B52AA6E4}">
                <adec:decorative xmlns:adec="http://schemas.microsoft.com/office/drawing/2017/decorative" val="1"/>
              </a:ext>
            </a:extLst>
          </p:cNvPr>
          <p:cNvSpPr/>
          <p:nvPr/>
        </p:nvSpPr>
        <p:spPr bwMode="auto">
          <a:xfrm>
            <a:off x="582612" y="712361"/>
            <a:ext cx="11026776" cy="5130089"/>
          </a:xfrm>
          <a:custGeom>
            <a:avLst/>
            <a:gdLst>
              <a:gd name="connsiteX0" fmla="*/ 125095 w 11026776"/>
              <a:gd name="connsiteY0" fmla="*/ 0 h 4512809"/>
              <a:gd name="connsiteX1" fmla="*/ 2832100 w 11026776"/>
              <a:gd name="connsiteY1" fmla="*/ 0 h 4512809"/>
              <a:gd name="connsiteX2" fmla="*/ 2832100 w 11026776"/>
              <a:gd name="connsiteY2" fmla="*/ 264619 h 4512809"/>
              <a:gd name="connsiteX3" fmla="*/ 8194676 w 11026776"/>
              <a:gd name="connsiteY3" fmla="*/ 264619 h 4512809"/>
              <a:gd name="connsiteX4" fmla="*/ 8194676 w 11026776"/>
              <a:gd name="connsiteY4" fmla="*/ 0 h 4512809"/>
              <a:gd name="connsiteX5" fmla="*/ 10901681 w 11026776"/>
              <a:gd name="connsiteY5" fmla="*/ 0 h 4512809"/>
              <a:gd name="connsiteX6" fmla="*/ 11026776 w 11026776"/>
              <a:gd name="connsiteY6" fmla="*/ 125095 h 4512809"/>
              <a:gd name="connsiteX7" fmla="*/ 11026776 w 11026776"/>
              <a:gd name="connsiteY7" fmla="*/ 4387714 h 4512809"/>
              <a:gd name="connsiteX8" fmla="*/ 10901681 w 11026776"/>
              <a:gd name="connsiteY8" fmla="*/ 4512809 h 4512809"/>
              <a:gd name="connsiteX9" fmla="*/ 125095 w 11026776"/>
              <a:gd name="connsiteY9" fmla="*/ 4512809 h 4512809"/>
              <a:gd name="connsiteX10" fmla="*/ 0 w 11026776"/>
              <a:gd name="connsiteY10" fmla="*/ 4387714 h 4512809"/>
              <a:gd name="connsiteX11" fmla="*/ 0 w 11026776"/>
              <a:gd name="connsiteY11" fmla="*/ 125095 h 4512809"/>
              <a:gd name="connsiteX12" fmla="*/ 125095 w 11026776"/>
              <a:gd name="connsiteY12" fmla="*/ 0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12" fmla="*/ 2923540 w 11026776"/>
              <a:gd name="connsiteY12" fmla="*/ 356059 h 4512809"/>
              <a:gd name="connsiteX0" fmla="*/ 2832100 w 11026776"/>
              <a:gd name="connsiteY0" fmla="*/ 264619 h 4512809"/>
              <a:gd name="connsiteX1" fmla="*/ 8194676 w 11026776"/>
              <a:gd name="connsiteY1" fmla="*/ 264619 h 4512809"/>
              <a:gd name="connsiteX2" fmla="*/ 8194676 w 11026776"/>
              <a:gd name="connsiteY2" fmla="*/ 0 h 4512809"/>
              <a:gd name="connsiteX3" fmla="*/ 10901681 w 11026776"/>
              <a:gd name="connsiteY3" fmla="*/ 0 h 4512809"/>
              <a:gd name="connsiteX4" fmla="*/ 11026776 w 11026776"/>
              <a:gd name="connsiteY4" fmla="*/ 125095 h 4512809"/>
              <a:gd name="connsiteX5" fmla="*/ 11026776 w 11026776"/>
              <a:gd name="connsiteY5" fmla="*/ 4387714 h 4512809"/>
              <a:gd name="connsiteX6" fmla="*/ 10901681 w 11026776"/>
              <a:gd name="connsiteY6" fmla="*/ 4512809 h 4512809"/>
              <a:gd name="connsiteX7" fmla="*/ 125095 w 11026776"/>
              <a:gd name="connsiteY7" fmla="*/ 4512809 h 4512809"/>
              <a:gd name="connsiteX8" fmla="*/ 0 w 11026776"/>
              <a:gd name="connsiteY8" fmla="*/ 4387714 h 4512809"/>
              <a:gd name="connsiteX9" fmla="*/ 0 w 11026776"/>
              <a:gd name="connsiteY9" fmla="*/ 125095 h 4512809"/>
              <a:gd name="connsiteX10" fmla="*/ 125095 w 11026776"/>
              <a:gd name="connsiteY10" fmla="*/ 0 h 4512809"/>
              <a:gd name="connsiteX11" fmla="*/ 2832100 w 11026776"/>
              <a:gd name="connsiteY11" fmla="*/ 0 h 4512809"/>
              <a:gd name="connsiteX0" fmla="*/ 8194676 w 11026776"/>
              <a:gd name="connsiteY0" fmla="*/ 264619 h 4512809"/>
              <a:gd name="connsiteX1" fmla="*/ 8194676 w 11026776"/>
              <a:gd name="connsiteY1" fmla="*/ 0 h 4512809"/>
              <a:gd name="connsiteX2" fmla="*/ 10901681 w 11026776"/>
              <a:gd name="connsiteY2" fmla="*/ 0 h 4512809"/>
              <a:gd name="connsiteX3" fmla="*/ 11026776 w 11026776"/>
              <a:gd name="connsiteY3" fmla="*/ 125095 h 4512809"/>
              <a:gd name="connsiteX4" fmla="*/ 11026776 w 11026776"/>
              <a:gd name="connsiteY4" fmla="*/ 4387714 h 4512809"/>
              <a:gd name="connsiteX5" fmla="*/ 10901681 w 11026776"/>
              <a:gd name="connsiteY5" fmla="*/ 4512809 h 4512809"/>
              <a:gd name="connsiteX6" fmla="*/ 125095 w 11026776"/>
              <a:gd name="connsiteY6" fmla="*/ 4512809 h 4512809"/>
              <a:gd name="connsiteX7" fmla="*/ 0 w 11026776"/>
              <a:gd name="connsiteY7" fmla="*/ 4387714 h 4512809"/>
              <a:gd name="connsiteX8" fmla="*/ 0 w 11026776"/>
              <a:gd name="connsiteY8" fmla="*/ 125095 h 4512809"/>
              <a:gd name="connsiteX9" fmla="*/ 125095 w 11026776"/>
              <a:gd name="connsiteY9" fmla="*/ 0 h 4512809"/>
              <a:gd name="connsiteX10" fmla="*/ 2832100 w 11026776"/>
              <a:gd name="connsiteY10" fmla="*/ 0 h 4512809"/>
              <a:gd name="connsiteX0" fmla="*/ 8194676 w 11026776"/>
              <a:gd name="connsiteY0" fmla="*/ 0 h 4512809"/>
              <a:gd name="connsiteX1" fmla="*/ 10901681 w 11026776"/>
              <a:gd name="connsiteY1" fmla="*/ 0 h 4512809"/>
              <a:gd name="connsiteX2" fmla="*/ 11026776 w 11026776"/>
              <a:gd name="connsiteY2" fmla="*/ 125095 h 4512809"/>
              <a:gd name="connsiteX3" fmla="*/ 11026776 w 11026776"/>
              <a:gd name="connsiteY3" fmla="*/ 4387714 h 4512809"/>
              <a:gd name="connsiteX4" fmla="*/ 10901681 w 11026776"/>
              <a:gd name="connsiteY4" fmla="*/ 4512809 h 4512809"/>
              <a:gd name="connsiteX5" fmla="*/ 125095 w 11026776"/>
              <a:gd name="connsiteY5" fmla="*/ 4512809 h 4512809"/>
              <a:gd name="connsiteX6" fmla="*/ 0 w 11026776"/>
              <a:gd name="connsiteY6" fmla="*/ 4387714 h 4512809"/>
              <a:gd name="connsiteX7" fmla="*/ 0 w 11026776"/>
              <a:gd name="connsiteY7" fmla="*/ 125095 h 4512809"/>
              <a:gd name="connsiteX8" fmla="*/ 125095 w 11026776"/>
              <a:gd name="connsiteY8" fmla="*/ 0 h 4512809"/>
              <a:gd name="connsiteX9" fmla="*/ 2832100 w 11026776"/>
              <a:gd name="connsiteY9" fmla="*/ 0 h 4512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6776" h="4512809">
                <a:moveTo>
                  <a:pt x="8194676" y="0"/>
                </a:moveTo>
                <a:lnTo>
                  <a:pt x="10901681" y="0"/>
                </a:lnTo>
                <a:cubicBezTo>
                  <a:pt x="10970769" y="0"/>
                  <a:pt x="11026776" y="56007"/>
                  <a:pt x="11026776" y="125095"/>
                </a:cubicBezTo>
                <a:lnTo>
                  <a:pt x="11026776" y="4387714"/>
                </a:lnTo>
                <a:cubicBezTo>
                  <a:pt x="11026776" y="4456802"/>
                  <a:pt x="10970769" y="4512809"/>
                  <a:pt x="10901681" y="4512809"/>
                </a:cubicBezTo>
                <a:lnTo>
                  <a:pt x="125095" y="4512809"/>
                </a:lnTo>
                <a:cubicBezTo>
                  <a:pt x="56007" y="4512809"/>
                  <a:pt x="0" y="4456802"/>
                  <a:pt x="0" y="4387714"/>
                </a:cubicBezTo>
                <a:lnTo>
                  <a:pt x="0" y="125095"/>
                </a:lnTo>
                <a:cubicBezTo>
                  <a:pt x="0" y="56007"/>
                  <a:pt x="56007" y="0"/>
                  <a:pt x="125095" y="0"/>
                </a:cubicBezTo>
                <a:lnTo>
                  <a:pt x="2832100" y="0"/>
                </a:lnTo>
              </a:path>
            </a:pathLst>
          </a:custGeom>
          <a:noFill/>
          <a:ln w="12700">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UI"/>
              <a:ea typeface="+mn-ea"/>
              <a:cs typeface="Segoe UI" pitchFamily="34" charset="0"/>
            </a:endParaRPr>
          </a:p>
        </p:txBody>
      </p:sp>
      <p:sp>
        <p:nvSpPr>
          <p:cNvPr id="47" name="TextBox 46">
            <a:extLst>
              <a:ext uri="{FF2B5EF4-FFF2-40B4-BE49-F238E27FC236}">
                <a16:creationId xmlns:a16="http://schemas.microsoft.com/office/drawing/2014/main" id="{7284FF07-D40B-F961-F674-6CEFC66481F3}"/>
              </a:ext>
            </a:extLst>
          </p:cNvPr>
          <p:cNvSpPr txBox="1"/>
          <p:nvPr/>
        </p:nvSpPr>
        <p:spPr>
          <a:xfrm>
            <a:off x="8486360" y="3988813"/>
            <a:ext cx="2468880" cy="276999"/>
          </a:xfrm>
          <a:prstGeom prst="rect">
            <a:avLst/>
          </a:prstGeom>
          <a:noFill/>
        </p:spPr>
        <p:txBody>
          <a:bodyPr wrap="square" lIns="0" tIns="0" rIns="0" bIns="0" rtlCol="0" anchor="t">
            <a:spAutoFit/>
          </a:bodyPr>
          <a:lstStyle/>
          <a:p>
            <a:pPr marL="0" marR="0" lvl="0" indent="0" algn="ctr" defTabSz="812485"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chemeClr val="bg1"/>
                </a:solidFill>
                <a:effectLst/>
                <a:uLnTx/>
                <a:uFillTx/>
                <a:latin typeface="Segoe UI Semibold"/>
                <a:ea typeface="+mn-ea"/>
                <a:cs typeface="+mn-cs"/>
              </a:rPr>
              <a:t>Controles de TI</a:t>
            </a:r>
          </a:p>
        </p:txBody>
      </p:sp>
      <p:sp>
        <p:nvSpPr>
          <p:cNvPr id="48" name="TextBox 47">
            <a:extLst>
              <a:ext uri="{FF2B5EF4-FFF2-40B4-BE49-F238E27FC236}">
                <a16:creationId xmlns:a16="http://schemas.microsoft.com/office/drawing/2014/main" id="{907EFD3B-3131-4C3F-2ED5-5401D622FA6E}"/>
              </a:ext>
            </a:extLst>
          </p:cNvPr>
          <p:cNvSpPr txBox="1">
            <a:spLocks/>
          </p:cNvSpPr>
          <p:nvPr/>
        </p:nvSpPr>
        <p:spPr>
          <a:xfrm>
            <a:off x="1466950" y="3973360"/>
            <a:ext cx="2011680" cy="276999"/>
          </a:xfrm>
          <a:prstGeom prst="rect">
            <a:avLst/>
          </a:prstGeom>
          <a:noFill/>
          <a:effectLst>
            <a:glow rad="127000">
              <a:schemeClr val="bg1"/>
            </a:glow>
          </a:effectLst>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a:ln>
                  <a:noFill/>
                </a:ln>
                <a:solidFill>
                  <a:schemeClr val="bg1"/>
                </a:solidFill>
                <a:effectLst>
                  <a:glow rad="12700">
                    <a:schemeClr val="bg1">
                      <a:alpha val="88964"/>
                    </a:schemeClr>
                  </a:glow>
                </a:effectLst>
                <a:uLnTx/>
                <a:uFillTx/>
                <a:latin typeface="Segoe UI Semibold"/>
                <a:ea typeface="+mn-ea"/>
                <a:cs typeface="+mn-cs"/>
              </a:rPr>
              <a:t>Chat</a:t>
            </a:r>
          </a:p>
        </p:txBody>
      </p:sp>
      <p:sp>
        <p:nvSpPr>
          <p:cNvPr id="49" name="TextBox 48">
            <a:extLst>
              <a:ext uri="{FF2B5EF4-FFF2-40B4-BE49-F238E27FC236}">
                <a16:creationId xmlns:a16="http://schemas.microsoft.com/office/drawing/2014/main" id="{D4C22E42-E5A3-D71E-032B-8E4A6F2E954D}"/>
              </a:ext>
            </a:extLst>
          </p:cNvPr>
          <p:cNvSpPr txBox="1"/>
          <p:nvPr/>
        </p:nvSpPr>
        <p:spPr>
          <a:xfrm>
            <a:off x="4837842" y="3973360"/>
            <a:ext cx="2517906" cy="27699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800" b="0" i="0" u="none" strike="noStrike" kern="1200" cap="none" spc="0" normalizeH="0" baseline="0" noProof="0">
                <a:ln>
                  <a:noFill/>
                </a:ln>
                <a:solidFill>
                  <a:schemeClr val="bg1"/>
                </a:solidFill>
                <a:effectLst/>
                <a:uLnTx/>
                <a:uFillTx/>
                <a:latin typeface="Segoe UI Semibold"/>
                <a:ea typeface="+mn-ea"/>
                <a:cs typeface="+mn-cs"/>
              </a:rPr>
              <a:t>Agentes</a:t>
            </a:r>
          </a:p>
        </p:txBody>
      </p:sp>
      <p:sp>
        <p:nvSpPr>
          <p:cNvPr id="50" name="TextBox 49">
            <a:extLst>
              <a:ext uri="{FF2B5EF4-FFF2-40B4-BE49-F238E27FC236}">
                <a16:creationId xmlns:a16="http://schemas.microsoft.com/office/drawing/2014/main" id="{5B4CCBDB-149C-F243-F87A-55474339FE7A}"/>
              </a:ext>
            </a:extLst>
          </p:cNvPr>
          <p:cNvSpPr txBox="1"/>
          <p:nvPr/>
        </p:nvSpPr>
        <p:spPr>
          <a:xfrm>
            <a:off x="736601" y="4486386"/>
            <a:ext cx="347237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Segoe UI"/>
                <a:ea typeface="+mn-ea"/>
                <a:cs typeface="+mn-cs"/>
              </a:rPr>
              <a:t>Chat seguro con IA gratuito:</a:t>
            </a:r>
          </a:p>
          <a:p>
            <a:pPr algn="ctr" defTabSz="914400">
              <a:defRPr/>
            </a:pPr>
            <a:r>
              <a:rPr kumimoji="0" lang="es-es" sz="1400" b="0" i="0" u="none" strike="noStrike" kern="1200" cap="none" spc="0" normalizeH="0" baseline="0" noProof="0" dirty="0">
                <a:ln>
                  <a:noFill/>
                </a:ln>
                <a:solidFill>
                  <a:schemeClr val="bg1"/>
                </a:solidFill>
                <a:effectLst/>
                <a:uLnTx/>
                <a:uFillTx/>
                <a:latin typeface="Segoe UI"/>
                <a:ea typeface="+mn-ea"/>
                <a:cs typeface="+mn-cs"/>
              </a:rPr>
              <a:t>funciona con </a:t>
            </a:r>
            <a:r>
              <a:rPr lang="es-es" sz="1400" dirty="0">
                <a:solidFill>
                  <a:schemeClr val="bg1"/>
                </a:solidFill>
                <a:latin typeface="Segoe UI"/>
              </a:rPr>
              <a:t>los últimos modelos GPT </a:t>
            </a:r>
            <a:br>
              <a:rPr lang="es-es" sz="1400" dirty="0">
                <a:solidFill>
                  <a:schemeClr val="bg1"/>
                </a:solidFill>
                <a:latin typeface="Segoe UI"/>
              </a:rPr>
            </a:br>
            <a:r>
              <a:rPr lang="es-es" sz="1400" dirty="0">
                <a:solidFill>
                  <a:schemeClr val="bg1"/>
                </a:solidFill>
                <a:latin typeface="Segoe UI"/>
              </a:rPr>
              <a:t>y</a:t>
            </a:r>
            <a:r>
              <a:rPr kumimoji="0" lang="es-es" sz="1400" b="0" i="0" u="none" strike="noStrike" kern="1200" cap="none" spc="0" normalizeH="0" baseline="0" noProof="0" dirty="0">
                <a:ln>
                  <a:noFill/>
                </a:ln>
                <a:solidFill>
                  <a:schemeClr val="bg1"/>
                </a:solidFill>
                <a:effectLst/>
                <a:uLnTx/>
                <a:uFillTx/>
                <a:latin typeface="Segoe UI"/>
                <a:ea typeface="+mn-ea"/>
                <a:cs typeface="+mn-cs"/>
              </a:rPr>
              <a:t> con información de la web </a:t>
            </a:r>
          </a:p>
        </p:txBody>
      </p:sp>
      <p:sp>
        <p:nvSpPr>
          <p:cNvPr id="51" name="TextBox 50">
            <a:extLst>
              <a:ext uri="{FF2B5EF4-FFF2-40B4-BE49-F238E27FC236}">
                <a16:creationId xmlns:a16="http://schemas.microsoft.com/office/drawing/2014/main" id="{B9143BF1-1CF7-6819-437C-E9B310B0C979}"/>
              </a:ext>
            </a:extLst>
          </p:cNvPr>
          <p:cNvSpPr txBox="1"/>
          <p:nvPr/>
        </p:nvSpPr>
        <p:spPr>
          <a:xfrm>
            <a:off x="4559429" y="4486386"/>
            <a:ext cx="30747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Segoe UI"/>
                <a:ea typeface="+mn-ea"/>
                <a:cs typeface="+mn-cs"/>
              </a:rPr>
              <a:t>Se integra en la experiencia de chat y se paga en función del consumo</a:t>
            </a:r>
          </a:p>
        </p:txBody>
      </p:sp>
      <p:sp>
        <p:nvSpPr>
          <p:cNvPr id="52" name="TextBox 51">
            <a:extLst>
              <a:ext uri="{FF2B5EF4-FFF2-40B4-BE49-F238E27FC236}">
                <a16:creationId xmlns:a16="http://schemas.microsoft.com/office/drawing/2014/main" id="{CED4511C-5998-DD64-DA9D-775DAA9D3F76}"/>
              </a:ext>
            </a:extLst>
          </p:cNvPr>
          <p:cNvSpPr txBox="1"/>
          <p:nvPr/>
        </p:nvSpPr>
        <p:spPr>
          <a:xfrm>
            <a:off x="8089693" y="4486386"/>
            <a:ext cx="326221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Segoe UI"/>
                <a:ea typeface="+mn-ea"/>
                <a:cs typeface="+mn-cs"/>
              </a:rPr>
              <a:t>Protección de datos empresariales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chemeClr val="bg1"/>
                </a:solidFill>
                <a:effectLst/>
                <a:uLnTx/>
                <a:uFillTx/>
                <a:latin typeface="Segoe UI"/>
                <a:ea typeface="+mn-ea"/>
                <a:cs typeface="+mn-cs"/>
              </a:rPr>
              <a:t>y gestión de agentes</a:t>
            </a:r>
          </a:p>
        </p:txBody>
      </p:sp>
      <p:sp>
        <p:nvSpPr>
          <p:cNvPr id="53" name="Graphic 43">
            <a:extLst>
              <a:ext uri="{FF2B5EF4-FFF2-40B4-BE49-F238E27FC236}">
                <a16:creationId xmlns:a16="http://schemas.microsoft.com/office/drawing/2014/main" id="{2016786B-579E-8D5B-F57B-B43B4B6A6C11}"/>
              </a:ext>
            </a:extLst>
          </p:cNvPr>
          <p:cNvSpPr/>
          <p:nvPr/>
        </p:nvSpPr>
        <p:spPr>
          <a:xfrm>
            <a:off x="4080899"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5" name="Rectangle: Rounded Corners 54">
            <a:extLst>
              <a:ext uri="{FF2B5EF4-FFF2-40B4-BE49-F238E27FC236}">
                <a16:creationId xmlns:a16="http://schemas.microsoft.com/office/drawing/2014/main" id="{4FDF069D-29FD-E1FB-F4BA-98611BB4E87D}"/>
              </a:ext>
              <a:ext uri="{C183D7F6-B498-43B3-948B-1728B52AA6E4}">
                <adec:decorative xmlns:adec="http://schemas.microsoft.com/office/drawing/2017/decorative" val="1"/>
              </a:ext>
            </a:extLst>
          </p:cNvPr>
          <p:cNvSpPr/>
          <p:nvPr/>
        </p:nvSpPr>
        <p:spPr bwMode="auto">
          <a:xfrm>
            <a:off x="4360606"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sp>
        <p:nvSpPr>
          <p:cNvPr id="56" name="Rectangle: Rounded Corners 55">
            <a:extLst>
              <a:ext uri="{FF2B5EF4-FFF2-40B4-BE49-F238E27FC236}">
                <a16:creationId xmlns:a16="http://schemas.microsoft.com/office/drawing/2014/main" id="{DFEBA76C-7F90-7B3D-115B-ED8E3ED7FDB6}"/>
              </a:ext>
              <a:ext uri="{C183D7F6-B498-43B3-948B-1728B52AA6E4}">
                <adec:decorative xmlns:adec="http://schemas.microsoft.com/office/drawing/2017/decorative" val="1"/>
              </a:ext>
            </a:extLst>
          </p:cNvPr>
          <p:cNvSpPr/>
          <p:nvPr/>
        </p:nvSpPr>
        <p:spPr bwMode="auto">
          <a:xfrm>
            <a:off x="7984612"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60" name="Picture 59" descr="Una captura de pantalla de un ordenador&#10;&#10;Descripción generada automáticamente">
            <a:extLst>
              <a:ext uri="{FF2B5EF4-FFF2-40B4-BE49-F238E27FC236}">
                <a16:creationId xmlns:a16="http://schemas.microsoft.com/office/drawing/2014/main" id="{CC5C5B45-AF01-C3C4-B118-4A8CA6C37406}"/>
              </a:ext>
            </a:extLst>
          </p:cNvPr>
          <p:cNvPicPr>
            <a:picLocks noChangeAspect="1"/>
          </p:cNvPicPr>
          <p:nvPr/>
        </p:nvPicPr>
        <p:blipFill>
          <a:blip r:embed="rId3">
            <a:extLst>
              <a:ext uri="{28A0092B-C50C-407E-A947-70E740481C1C}">
                <a14:useLocalDpi xmlns:a14="http://schemas.microsoft.com/office/drawing/2010/main" val="0"/>
              </a:ext>
            </a:extLst>
          </a:blip>
          <a:srcRect t="91" b="91"/>
          <a:stretch>
            <a:fillRect/>
          </a:stretch>
        </p:blipFill>
        <p:spPr bwMode="auto">
          <a:xfrm>
            <a:off x="8213387" y="1620898"/>
            <a:ext cx="3013752" cy="2001468"/>
          </a:xfrm>
          <a:prstGeom prst="rect">
            <a:avLst/>
          </a:prstGeom>
          <a:noFill/>
          <a:ln>
            <a:noFill/>
          </a:ln>
          <a:effectLst/>
          <a:extLst>
            <a:ext uri="{53640926-AAD7-44D8-BBD7-CCE9431645EC}">
              <a14:shadowObscured xmlns:a14="http://schemas.microsoft.com/office/drawing/2010/main"/>
            </a:ext>
          </a:extLst>
        </p:spPr>
      </p:pic>
      <p:pic>
        <p:nvPicPr>
          <p:cNvPr id="61" name="Picture 60">
            <a:extLst>
              <a:ext uri="{FF2B5EF4-FFF2-40B4-BE49-F238E27FC236}">
                <a16:creationId xmlns:a16="http://schemas.microsoft.com/office/drawing/2014/main" id="{B96EBA58-2469-EFB6-B4E3-4C7A555EC7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4481182" y="1720244"/>
            <a:ext cx="3239030" cy="1802776"/>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62" name="Graphic 43">
            <a:extLst>
              <a:ext uri="{FF2B5EF4-FFF2-40B4-BE49-F238E27FC236}">
                <a16:creationId xmlns:a16="http://schemas.microsoft.com/office/drawing/2014/main" id="{C930E8F8-CD3F-4B2C-4967-1231D5380EC5}"/>
              </a:ext>
            </a:extLst>
          </p:cNvPr>
          <p:cNvSpPr/>
          <p:nvPr/>
        </p:nvSpPr>
        <p:spPr>
          <a:xfrm>
            <a:off x="7704904" y="3998731"/>
            <a:ext cx="407788" cy="407788"/>
          </a:xfrm>
          <a:custGeom>
            <a:avLst/>
            <a:gdLst>
              <a:gd name="connsiteX0" fmla="*/ 199545 w 399090"/>
              <a:gd name="connsiteY0" fmla="*/ 0 h 399090"/>
              <a:gd name="connsiteX1" fmla="*/ 399090 w 399090"/>
              <a:gd name="connsiteY1" fmla="*/ 199545 h 399090"/>
              <a:gd name="connsiteX2" fmla="*/ 199545 w 399090"/>
              <a:gd name="connsiteY2" fmla="*/ 399090 h 399090"/>
              <a:gd name="connsiteX3" fmla="*/ 0 w 399090"/>
              <a:gd name="connsiteY3" fmla="*/ 199545 h 399090"/>
              <a:gd name="connsiteX4" fmla="*/ 199545 w 399090"/>
              <a:gd name="connsiteY4" fmla="*/ 0 h 399090"/>
              <a:gd name="connsiteX5" fmla="*/ 199545 w 399090"/>
              <a:gd name="connsiteY5" fmla="*/ 99773 h 399090"/>
              <a:gd name="connsiteX6" fmla="*/ 184715 w 399090"/>
              <a:gd name="connsiteY6" fmla="*/ 112708 h 399090"/>
              <a:gd name="connsiteX7" fmla="*/ 184579 w 399090"/>
              <a:gd name="connsiteY7" fmla="*/ 114738 h 399090"/>
              <a:gd name="connsiteX8" fmla="*/ 184579 w 399090"/>
              <a:gd name="connsiteY8" fmla="*/ 184579 h 399090"/>
              <a:gd name="connsiteX9" fmla="*/ 114738 w 399090"/>
              <a:gd name="connsiteY9" fmla="*/ 184579 h 399090"/>
              <a:gd name="connsiteX10" fmla="*/ 99773 w 399090"/>
              <a:gd name="connsiteY10" fmla="*/ 199545 h 399090"/>
              <a:gd name="connsiteX11" fmla="*/ 112708 w 399090"/>
              <a:gd name="connsiteY11" fmla="*/ 214375 h 399090"/>
              <a:gd name="connsiteX12" fmla="*/ 114738 w 399090"/>
              <a:gd name="connsiteY12" fmla="*/ 214511 h 399090"/>
              <a:gd name="connsiteX13" fmla="*/ 184579 w 399090"/>
              <a:gd name="connsiteY13" fmla="*/ 214511 h 399090"/>
              <a:gd name="connsiteX14" fmla="*/ 184579 w 399090"/>
              <a:gd name="connsiteY14" fmla="*/ 284352 h 399090"/>
              <a:gd name="connsiteX15" fmla="*/ 199545 w 399090"/>
              <a:gd name="connsiteY15" fmla="*/ 299318 h 399090"/>
              <a:gd name="connsiteX16" fmla="*/ 214375 w 399090"/>
              <a:gd name="connsiteY16" fmla="*/ 286383 h 399090"/>
              <a:gd name="connsiteX17" fmla="*/ 214511 w 399090"/>
              <a:gd name="connsiteY17" fmla="*/ 284352 h 399090"/>
              <a:gd name="connsiteX18" fmla="*/ 214511 w 399090"/>
              <a:gd name="connsiteY18" fmla="*/ 214511 h 399090"/>
              <a:gd name="connsiteX19" fmla="*/ 284352 w 399090"/>
              <a:gd name="connsiteY19" fmla="*/ 214511 h 399090"/>
              <a:gd name="connsiteX20" fmla="*/ 299318 w 399090"/>
              <a:gd name="connsiteY20" fmla="*/ 199545 h 399090"/>
              <a:gd name="connsiteX21" fmla="*/ 286383 w 399090"/>
              <a:gd name="connsiteY21" fmla="*/ 184715 h 399090"/>
              <a:gd name="connsiteX22" fmla="*/ 284352 w 399090"/>
              <a:gd name="connsiteY22" fmla="*/ 184579 h 399090"/>
              <a:gd name="connsiteX23" fmla="*/ 214511 w 399090"/>
              <a:gd name="connsiteY23" fmla="*/ 184579 h 399090"/>
              <a:gd name="connsiteX24" fmla="*/ 214511 w 399090"/>
              <a:gd name="connsiteY24" fmla="*/ 114738 h 399090"/>
              <a:gd name="connsiteX25" fmla="*/ 199545 w 399090"/>
              <a:gd name="connsiteY25" fmla="*/ 99773 h 39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090" h="399090">
                <a:moveTo>
                  <a:pt x="199545" y="0"/>
                </a:moveTo>
                <a:cubicBezTo>
                  <a:pt x="309750" y="0"/>
                  <a:pt x="399090" y="89339"/>
                  <a:pt x="399090" y="199545"/>
                </a:cubicBezTo>
                <a:cubicBezTo>
                  <a:pt x="399090" y="309750"/>
                  <a:pt x="309750" y="399090"/>
                  <a:pt x="199545" y="399090"/>
                </a:cubicBezTo>
                <a:cubicBezTo>
                  <a:pt x="89339" y="399090"/>
                  <a:pt x="0" y="309750"/>
                  <a:pt x="0" y="199545"/>
                </a:cubicBezTo>
                <a:cubicBezTo>
                  <a:pt x="0" y="89339"/>
                  <a:pt x="89339" y="0"/>
                  <a:pt x="199545" y="0"/>
                </a:cubicBezTo>
                <a:close/>
                <a:moveTo>
                  <a:pt x="199545" y="99773"/>
                </a:moveTo>
                <a:cubicBezTo>
                  <a:pt x="191968" y="99773"/>
                  <a:pt x="185707" y="105403"/>
                  <a:pt x="184715" y="112708"/>
                </a:cubicBezTo>
                <a:lnTo>
                  <a:pt x="184579" y="114738"/>
                </a:lnTo>
                <a:lnTo>
                  <a:pt x="184579" y="184579"/>
                </a:lnTo>
                <a:lnTo>
                  <a:pt x="114738" y="184579"/>
                </a:lnTo>
                <a:cubicBezTo>
                  <a:pt x="106473" y="184579"/>
                  <a:pt x="99773" y="191280"/>
                  <a:pt x="99773" y="199545"/>
                </a:cubicBezTo>
                <a:cubicBezTo>
                  <a:pt x="99773" y="207122"/>
                  <a:pt x="105403" y="213383"/>
                  <a:pt x="112708" y="214375"/>
                </a:cubicBezTo>
                <a:lnTo>
                  <a:pt x="114738" y="214511"/>
                </a:lnTo>
                <a:lnTo>
                  <a:pt x="184579" y="214511"/>
                </a:lnTo>
                <a:lnTo>
                  <a:pt x="184579" y="284352"/>
                </a:lnTo>
                <a:cubicBezTo>
                  <a:pt x="184579" y="292617"/>
                  <a:pt x="191280" y="299318"/>
                  <a:pt x="199545" y="299318"/>
                </a:cubicBezTo>
                <a:cubicBezTo>
                  <a:pt x="207122" y="299318"/>
                  <a:pt x="213383" y="293686"/>
                  <a:pt x="214375" y="286383"/>
                </a:cubicBezTo>
                <a:lnTo>
                  <a:pt x="214511" y="284352"/>
                </a:lnTo>
                <a:lnTo>
                  <a:pt x="214511" y="214511"/>
                </a:lnTo>
                <a:lnTo>
                  <a:pt x="284352" y="214511"/>
                </a:lnTo>
                <a:cubicBezTo>
                  <a:pt x="292617" y="214511"/>
                  <a:pt x="299318" y="207810"/>
                  <a:pt x="299318" y="199545"/>
                </a:cubicBezTo>
                <a:cubicBezTo>
                  <a:pt x="299318" y="191968"/>
                  <a:pt x="293686" y="185707"/>
                  <a:pt x="286383" y="184715"/>
                </a:cubicBezTo>
                <a:lnTo>
                  <a:pt x="284352" y="184579"/>
                </a:lnTo>
                <a:lnTo>
                  <a:pt x="214511" y="184579"/>
                </a:lnTo>
                <a:lnTo>
                  <a:pt x="214511" y="114738"/>
                </a:lnTo>
                <a:cubicBezTo>
                  <a:pt x="214511" y="106473"/>
                  <a:pt x="207810" y="99773"/>
                  <a:pt x="199545" y="9977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3" name="Rectangle: Top Corners Rounded 62">
            <a:extLst>
              <a:ext uri="{FF2B5EF4-FFF2-40B4-BE49-F238E27FC236}">
                <a16:creationId xmlns:a16="http://schemas.microsoft.com/office/drawing/2014/main" id="{F2987A45-CA60-1A84-442D-73808DCF5908}"/>
              </a:ext>
              <a:ext uri="{C183D7F6-B498-43B3-948B-1728B52AA6E4}">
                <adec:decorative xmlns:adec="http://schemas.microsoft.com/office/drawing/2017/decorative" val="1"/>
              </a:ext>
            </a:extLst>
          </p:cNvPr>
          <p:cNvSpPr/>
          <p:nvPr/>
        </p:nvSpPr>
        <p:spPr bwMode="auto">
          <a:xfrm>
            <a:off x="2103577" y="4340161"/>
            <a:ext cx="738426" cy="6780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4" name="Rectangle: Top Corners Rounded 63">
            <a:extLst>
              <a:ext uri="{FF2B5EF4-FFF2-40B4-BE49-F238E27FC236}">
                <a16:creationId xmlns:a16="http://schemas.microsoft.com/office/drawing/2014/main" id="{03B38025-64B8-2AE2-BD7B-40A7E957302E}"/>
              </a:ext>
              <a:ext uri="{C183D7F6-B498-43B3-948B-1728B52AA6E4}">
                <adec:decorative xmlns:adec="http://schemas.microsoft.com/office/drawing/2017/decorative" val="1"/>
              </a:ext>
            </a:extLst>
          </p:cNvPr>
          <p:cNvSpPr/>
          <p:nvPr/>
        </p:nvSpPr>
        <p:spPr bwMode="auto">
          <a:xfrm>
            <a:off x="5727582" y="4340161"/>
            <a:ext cx="738426" cy="6780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5" name="Rectangle: Top Corners Rounded 64">
            <a:extLst>
              <a:ext uri="{FF2B5EF4-FFF2-40B4-BE49-F238E27FC236}">
                <a16:creationId xmlns:a16="http://schemas.microsoft.com/office/drawing/2014/main" id="{6F0AB894-57F0-DCD1-4653-228FD5878027}"/>
              </a:ext>
              <a:ext uri="{C183D7F6-B498-43B3-948B-1728B52AA6E4}">
                <adec:decorative xmlns:adec="http://schemas.microsoft.com/office/drawing/2017/decorative" val="1"/>
              </a:ext>
            </a:extLst>
          </p:cNvPr>
          <p:cNvSpPr>
            <a:spLocks/>
          </p:cNvSpPr>
          <p:nvPr/>
        </p:nvSpPr>
        <p:spPr bwMode="auto">
          <a:xfrm>
            <a:off x="9351587" y="4340161"/>
            <a:ext cx="738426" cy="6780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6" name="Title 11">
            <a:extLst>
              <a:ext uri="{FF2B5EF4-FFF2-40B4-BE49-F238E27FC236}">
                <a16:creationId xmlns:a16="http://schemas.microsoft.com/office/drawing/2014/main" id="{0BF671E0-DDC7-F9F4-E651-865A74990D41}"/>
              </a:ext>
            </a:extLst>
          </p:cNvPr>
          <p:cNvSpPr txBox="1">
            <a:spLocks/>
          </p:cNvSpPr>
          <p:nvPr/>
        </p:nvSpPr>
        <p:spPr>
          <a:xfrm>
            <a:off x="2248470" y="387933"/>
            <a:ext cx="7602852" cy="861774"/>
          </a:xfrm>
          <a:prstGeom prst="rect">
            <a:avLst/>
          </a:prstGeom>
          <a:noFill/>
        </p:spPr>
        <p:txBody>
          <a:bodyPr vert="horz" wrap="square" lIns="45720" tIns="0" rIns="45720" bIns="0" rtlCol="0" anchor="t">
            <a:spAutoFit/>
          </a:bodyPr>
          <a:lstStyle>
            <a:lvl1pPr algn="l" defTabSz="932742" rtl="0" eaLnBrk="1" latinLnBrk="0" hangingPunct="1">
              <a:lnSpc>
                <a:spcPct val="100000"/>
              </a:lnSpc>
              <a:spcBef>
                <a:spcPct val="0"/>
              </a:spcBef>
              <a:buNone/>
              <a:defRPr lang="en-US" sz="3200" b="0" kern="1200" cap="none" spc="-50" baseline="0" dirty="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s-es" sz="2800" spc="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a:rPr>
              <a:t>Componentes de </a:t>
            </a:r>
            <a:br>
              <a:rPr lang="es-es" sz="2800" spc="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a:rPr>
            </a:br>
            <a:r>
              <a:rPr lang="es-es" sz="2800" spc="0" dirty="0" err="1">
                <a:ln>
                  <a:noFill/>
                </a:ln>
                <a:gradFill flip="none" rotWithShape="1">
                  <a:gsLst>
                    <a:gs pos="0">
                      <a:srgbClr val="94D8FE"/>
                    </a:gs>
                    <a:gs pos="100000">
                      <a:prstClr val="white"/>
                    </a:gs>
                  </a:gsLst>
                  <a:lin ang="16200000" scaled="1"/>
                  <a:tileRect/>
                </a:gradFill>
                <a:latin typeface="Segoe Sans Display Semibold" pitchFamily="2" charset="0"/>
                <a:cs typeface="Segoe Sans Display"/>
              </a:rPr>
              <a:t>Copilot</a:t>
            </a:r>
            <a:r>
              <a:rPr lang="es-es" sz="2800" spc="0" dirty="0">
                <a:ln>
                  <a:noFill/>
                </a:ln>
                <a:gradFill flip="none" rotWithShape="1">
                  <a:gsLst>
                    <a:gs pos="0">
                      <a:srgbClr val="94D8FE"/>
                    </a:gs>
                    <a:gs pos="100000">
                      <a:prstClr val="white"/>
                    </a:gs>
                  </a:gsLst>
                  <a:lin ang="16200000" scaled="1"/>
                  <a:tileRect/>
                </a:gradFill>
                <a:latin typeface="Segoe Sans Display Semibold" pitchFamily="2" charset="0"/>
                <a:cs typeface="Segoe Sans Display"/>
              </a:rPr>
              <a:t> Chat</a:t>
            </a:r>
          </a:p>
        </p:txBody>
      </p:sp>
      <p:sp>
        <p:nvSpPr>
          <p:cNvPr id="54" name="Rectangle: Rounded Corners 53">
            <a:extLst>
              <a:ext uri="{FF2B5EF4-FFF2-40B4-BE49-F238E27FC236}">
                <a16:creationId xmlns:a16="http://schemas.microsoft.com/office/drawing/2014/main" id="{8CB21AD0-12F8-8425-3E37-6722D657CA91}"/>
              </a:ext>
              <a:ext uri="{C183D7F6-B498-43B3-948B-1728B52AA6E4}">
                <adec:decorative xmlns:adec="http://schemas.microsoft.com/office/drawing/2017/decorative" val="1"/>
              </a:ext>
            </a:extLst>
          </p:cNvPr>
          <p:cNvSpPr/>
          <p:nvPr/>
        </p:nvSpPr>
        <p:spPr bwMode="auto">
          <a:xfrm>
            <a:off x="736601" y="1422086"/>
            <a:ext cx="3472378" cy="2399093"/>
          </a:xfrm>
          <a:prstGeom prst="roundRect">
            <a:avLst>
              <a:gd name="adj" fmla="val 3326"/>
            </a:avLst>
          </a:prstGeom>
          <a:solidFill>
            <a:srgbClr val="F4F3F5">
              <a:alpha val="76863"/>
            </a:srgbClr>
          </a:solidFill>
          <a:ln w="12700">
            <a:no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w="3175">
                <a:noFill/>
              </a:ln>
              <a:gradFill flip="none" rotWithShape="1">
                <a:gsLst>
                  <a:gs pos="0">
                    <a:srgbClr val="FF5C39"/>
                  </a:gs>
                  <a:gs pos="25000">
                    <a:srgbClr val="F4364C"/>
                  </a:gs>
                  <a:gs pos="75000">
                    <a:srgbClr val="0078D4"/>
                  </a:gs>
                  <a:gs pos="50000">
                    <a:srgbClr val="C03BC4"/>
                  </a:gs>
                  <a:gs pos="100000">
                    <a:srgbClr val="14938C"/>
                  </a:gs>
                </a:gsLst>
                <a:lin ang="0" scaled="1"/>
                <a:tileRect/>
              </a:gradFill>
              <a:effectLst/>
              <a:uLnTx/>
              <a:uFillTx/>
              <a:latin typeface="Segoe UI Semibold"/>
              <a:ea typeface="+mn-ea"/>
              <a:cs typeface="Segoe UI" panose="020B0502040204020203" pitchFamily="34" charset="0"/>
            </a:endParaRPr>
          </a:p>
        </p:txBody>
      </p:sp>
      <p:pic>
        <p:nvPicPr>
          <p:cNvPr id="2" name="Picture 1">
            <a:extLst>
              <a:ext uri="{FF2B5EF4-FFF2-40B4-BE49-F238E27FC236}">
                <a16:creationId xmlns:a16="http://schemas.microsoft.com/office/drawing/2014/main" id="{F81646E7-BA24-8711-68E6-822D277726CD}"/>
              </a:ext>
            </a:extLst>
          </p:cNvPr>
          <p:cNvPicPr>
            <a:picLocks noChangeAspect="1"/>
          </p:cNvPicPr>
          <p:nvPr/>
        </p:nvPicPr>
        <p:blipFill>
          <a:blip r:embed="rId5"/>
          <a:stretch>
            <a:fillRect/>
          </a:stretch>
        </p:blipFill>
        <p:spPr>
          <a:xfrm>
            <a:off x="890293" y="1649067"/>
            <a:ext cx="2996596" cy="1991689"/>
          </a:xfrm>
          <a:prstGeom prst="rect">
            <a:avLst/>
          </a:prstGeom>
          <a:noFill/>
          <a:ln>
            <a:noFill/>
          </a:ln>
          <a:effectLst/>
        </p:spPr>
      </p:pic>
      <p:pic>
        <p:nvPicPr>
          <p:cNvPr id="59" name="Picture 58">
            <a:extLst>
              <a:ext uri="{FF2B5EF4-FFF2-40B4-BE49-F238E27FC236}">
                <a16:creationId xmlns:a16="http://schemas.microsoft.com/office/drawing/2014/main" id="{17C9A3D0-D6E3-13AE-FD82-08AA102A2BA1}"/>
              </a:ext>
            </a:extLst>
          </p:cNvPr>
          <p:cNvPicPr>
            <a:picLocks noChangeAspect="1"/>
          </p:cNvPicPr>
          <p:nvPr/>
        </p:nvPicPr>
        <p:blipFill>
          <a:blip r:embed="rId6"/>
          <a:srcRect l="911" r="911"/>
          <a:stretch/>
        </p:blipFill>
        <p:spPr>
          <a:xfrm>
            <a:off x="3387346" y="2119259"/>
            <a:ext cx="689032" cy="1521498"/>
          </a:xfrm>
          <a:prstGeom prst="roundRect">
            <a:avLst>
              <a:gd name="adj" fmla="val 9561"/>
            </a:avLst>
          </a:prstGeom>
          <a:ln w="19050">
            <a:solidFill>
              <a:schemeClr val="tx1"/>
            </a:solidFill>
          </a:ln>
          <a:effectLst>
            <a:outerShdw blurRad="50800" dist="38100" dir="2700000" algn="ctr" rotWithShape="0">
              <a:srgbClr val="000000">
                <a:alpha val="15000"/>
              </a:srgbClr>
            </a:outerShdw>
          </a:effectLst>
        </p:spPr>
      </p:pic>
      <p:sp>
        <p:nvSpPr>
          <p:cNvPr id="3" name="Title 9">
            <a:extLst>
              <a:ext uri="{FF2B5EF4-FFF2-40B4-BE49-F238E27FC236}">
                <a16:creationId xmlns:a16="http://schemas.microsoft.com/office/drawing/2014/main" id="{E608BCCC-5E87-9F60-8F23-404CFA796422}"/>
              </a:ext>
            </a:extLst>
          </p:cNvPr>
          <p:cNvSpPr txBox="1">
            <a:spLocks noGrp="1"/>
          </p:cNvSpPr>
          <p:nvPr>
            <p:ph type="title"/>
          </p:nvPr>
        </p:nvSpPr>
        <p:spPr bwMode="auto">
          <a:xfrm>
            <a:off x="2294574" y="5555257"/>
            <a:ext cx="7520641" cy="523220"/>
          </a:xfrm>
          <a:prstGeom prst="roundRect">
            <a:avLst>
              <a:gd name="adj" fmla="val 50000"/>
            </a:avLst>
          </a:prstGeom>
          <a:gradFill>
            <a:gsLst>
              <a:gs pos="0">
                <a:srgbClr val="0078D4"/>
              </a:gs>
              <a:gs pos="94000">
                <a:srgbClr val="C73ECC"/>
              </a:gs>
            </a:gsLst>
            <a:lin ang="0" scaled="1"/>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1400" b="1" i="0" u="none" strike="noStrike" cap="none" spc="0" normalizeH="0" baseline="0">
                <a:ln>
                  <a:noFill/>
                </a:ln>
                <a:solidFill>
                  <a:srgbClr val="FFFFFF"/>
                </a:solidFill>
                <a:effectLst/>
                <a:uLnTx/>
                <a:uFillTx/>
                <a:latin typeface="Segoe Sans Display Semibold" pitchFamily="2" charset="0"/>
                <a:cs typeface="Segoe Sans Display Semibold" pitchFamily="2"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sz="2400" dirty="0">
                <a:solidFill>
                  <a:schemeClr val="bg1"/>
                </a:solidFill>
                <a:hlinkClick r:id="rId7">
                  <a:extLst>
                    <a:ext uri="{A12FA001-AC4F-418D-AE19-62706E023703}">
                      <ahyp:hlinkClr xmlns:ahyp="http://schemas.microsoft.com/office/drawing/2018/hyperlinkcolor" val="tx"/>
                    </a:ext>
                  </a:extLst>
                </a:hlinkClick>
              </a:rPr>
              <a:t>learn.microsoft.com/copilot/overview</a:t>
            </a:r>
          </a:p>
        </p:txBody>
      </p:sp>
    </p:spTree>
    <p:extLst>
      <p:ext uri="{BB962C8B-B14F-4D97-AF65-F5344CB8AC3E}">
        <p14:creationId xmlns:p14="http://schemas.microsoft.com/office/powerpoint/2010/main" val="19323156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p14="http://schemas.microsoft.com/office/powerpoint/2010/main" xmlns:ahyp="http://schemas.microsoft.com/office/drawing/2018/hyperlinkcolor" xmlns:a14="http://schemas.microsoft.com/office/drawing/2010/main" xmlns:adec="http://schemas.microsoft.com/office/drawing/2017/decorative" xmlns:a16="http://schemas.microsoft.com/office/drawing/2014/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250"/>
                                        <p:tgtEl>
                                          <p:spTgt spid="66"/>
                                        </p:tgtEl>
                                      </p:cBhvr>
                                    </p:animEffect>
                                  </p:childTnLst>
                                </p:cTn>
                              </p:par>
                              <p:par>
                                <p:cTn id="8" presetID="42" presetClass="path" presetSubtype="0" decel="100000" fill="hold" grpId="1" nodeType="withEffect">
                                  <p:stCondLst>
                                    <p:cond delay="0"/>
                                  </p:stCondLst>
                                  <p:childTnLst>
                                    <p:animMotion origin="layout" path="M 0 -0.03472 L 0 -2.22222E-6 " pathEditMode="relative" rAng="0" ptsTypes="AA">
                                      <p:cBhvr>
                                        <p:cTn id="9" dur="500" fill="hold"/>
                                        <p:tgtEl>
                                          <p:spTgt spid="66"/>
                                        </p:tgtEl>
                                        <p:attrNameLst>
                                          <p:attrName>ppt_x</p:attrName>
                                          <p:attrName>ppt_y</p:attrName>
                                        </p:attrNameLst>
                                      </p:cBhvr>
                                      <p:rCtr x="0" y="1736"/>
                                    </p:animMotion>
                                  </p:childTnLst>
                                </p:cTn>
                              </p:par>
                              <p:par>
                                <p:cTn id="10" presetID="10"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250"/>
                                        <p:tgtEl>
                                          <p:spTgt spid="46"/>
                                        </p:tgtEl>
                                      </p:cBhvr>
                                    </p:animEffect>
                                  </p:childTnLst>
                                </p:cTn>
                              </p:par>
                              <p:par>
                                <p:cTn id="13" presetID="42" presetClass="path" presetSubtype="0" decel="100000" fill="hold" grpId="1" nodeType="withEffect">
                                  <p:stCondLst>
                                    <p:cond delay="0"/>
                                  </p:stCondLst>
                                  <p:childTnLst>
                                    <p:animMotion origin="layout" path="M 0 -0.03472 L 0 2.22222E-6 " pathEditMode="relative" rAng="0" ptsTypes="AA">
                                      <p:cBhvr>
                                        <p:cTn id="14" dur="500" fill="hold"/>
                                        <p:tgtEl>
                                          <p:spTgt spid="46"/>
                                        </p:tgtEl>
                                        <p:attrNameLst>
                                          <p:attrName>ppt_x</p:attrName>
                                          <p:attrName>ppt_y</p:attrName>
                                        </p:attrNameLst>
                                      </p:cBhvr>
                                      <p:rCtr x="0" y="1736"/>
                                    </p:animMotion>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250"/>
                                        <p:tgtEl>
                                          <p:spTgt spid="48"/>
                                        </p:tgtEl>
                                      </p:cBhvr>
                                    </p:animEffect>
                                  </p:childTnLst>
                                </p:cTn>
                              </p:par>
                              <p:par>
                                <p:cTn id="19" presetID="42" presetClass="path" presetSubtype="0" decel="100000" fill="hold" grpId="1" nodeType="withEffect">
                                  <p:stCondLst>
                                    <p:cond delay="0"/>
                                  </p:stCondLst>
                                  <p:childTnLst>
                                    <p:animMotion origin="layout" path="M -4.375E-6 -0.03473 L -4.375E-6 2.96296E-6 " pathEditMode="relative" rAng="0" ptsTypes="AA">
                                      <p:cBhvr>
                                        <p:cTn id="20" dur="500" fill="hold"/>
                                        <p:tgtEl>
                                          <p:spTgt spid="48"/>
                                        </p:tgtEl>
                                        <p:attrNameLst>
                                          <p:attrName>ppt_x</p:attrName>
                                          <p:attrName>ppt_y</p:attrName>
                                        </p:attrNameLst>
                                      </p:cBhvr>
                                      <p:rCtr x="0" y="1736"/>
                                    </p:animMotion>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250"/>
                                        <p:tgtEl>
                                          <p:spTgt spid="50"/>
                                        </p:tgtEl>
                                      </p:cBhvr>
                                    </p:animEffect>
                                  </p:childTnLst>
                                </p:cTn>
                              </p:par>
                              <p:par>
                                <p:cTn id="24" presetID="42" presetClass="path" presetSubtype="0" decel="100000" fill="hold" grpId="1" nodeType="withEffect">
                                  <p:stCondLst>
                                    <p:cond delay="0"/>
                                  </p:stCondLst>
                                  <p:childTnLst>
                                    <p:animMotion origin="layout" path="M -4.375E-6 -0.03472 L -4.375E-6 -3.7037E-7 " pathEditMode="relative" rAng="0" ptsTypes="AA">
                                      <p:cBhvr>
                                        <p:cTn id="25" dur="500" fill="hold"/>
                                        <p:tgtEl>
                                          <p:spTgt spid="50"/>
                                        </p:tgtEl>
                                        <p:attrNameLst>
                                          <p:attrName>ppt_x</p:attrName>
                                          <p:attrName>ppt_y</p:attrName>
                                        </p:attrNameLst>
                                      </p:cBhvr>
                                      <p:rCtr x="0" y="1736"/>
                                    </p:animMotion>
                                  </p:childTnLst>
                                </p:cTn>
                              </p:par>
                              <p:par>
                                <p:cTn id="26" presetID="10" presetClass="entr" presetSubtype="0"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250"/>
                                        <p:tgtEl>
                                          <p:spTgt spid="53"/>
                                        </p:tgtEl>
                                      </p:cBhvr>
                                    </p:animEffect>
                                  </p:childTnLst>
                                </p:cTn>
                              </p:par>
                              <p:par>
                                <p:cTn id="29" presetID="42" presetClass="path" presetSubtype="0" decel="100000" fill="hold" grpId="1" nodeType="withEffect">
                                  <p:stCondLst>
                                    <p:cond delay="0"/>
                                  </p:stCondLst>
                                  <p:childTnLst>
                                    <p:animMotion origin="layout" path="M -2.29167E-6 -0.03472 L -2.29167E-6 -1.48148E-6 " pathEditMode="relative" rAng="0" ptsTypes="AA">
                                      <p:cBhvr>
                                        <p:cTn id="30" dur="500" fill="hold"/>
                                        <p:tgtEl>
                                          <p:spTgt spid="53"/>
                                        </p:tgtEl>
                                        <p:attrNameLst>
                                          <p:attrName>ppt_x</p:attrName>
                                          <p:attrName>ppt_y</p:attrName>
                                        </p:attrNameLst>
                                      </p:cBhvr>
                                      <p:rCtr x="0" y="1736"/>
                                    </p:animMotion>
                                  </p:childTnLst>
                                </p:cTn>
                              </p:par>
                              <p:par>
                                <p:cTn id="31" presetID="10"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250"/>
                                        <p:tgtEl>
                                          <p:spTgt spid="54"/>
                                        </p:tgtEl>
                                      </p:cBhvr>
                                    </p:animEffect>
                                  </p:childTnLst>
                                </p:cTn>
                              </p:par>
                              <p:par>
                                <p:cTn id="34" presetID="42" presetClass="path" presetSubtype="0" decel="100000" fill="hold" grpId="1" nodeType="withEffect">
                                  <p:stCondLst>
                                    <p:cond delay="0"/>
                                  </p:stCondLst>
                                  <p:childTnLst>
                                    <p:animMotion origin="layout" path="M -4.375E-6 -0.03473 L -4.375E-6 4.07407E-6 " pathEditMode="relative" rAng="0" ptsTypes="AA">
                                      <p:cBhvr>
                                        <p:cTn id="35" dur="500" fill="hold"/>
                                        <p:tgtEl>
                                          <p:spTgt spid="54"/>
                                        </p:tgtEl>
                                        <p:attrNameLst>
                                          <p:attrName>ppt_x</p:attrName>
                                          <p:attrName>ppt_y</p:attrName>
                                        </p:attrNameLst>
                                      </p:cBhvr>
                                      <p:rCtr x="0" y="1736"/>
                                    </p:animMotion>
                                  </p:childTnLst>
                                </p:cTn>
                              </p:par>
                              <p:par>
                                <p:cTn id="36" presetID="10" presetClass="entr" presetSubtype="0"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par>
                                <p:cTn id="39" presetID="10"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3"/>
                                        </p:tgtEl>
                                        <p:attrNameLst>
                                          <p:attrName>style.visibility</p:attrName>
                                        </p:attrNameLst>
                                      </p:cBhvr>
                                      <p:to>
                                        <p:strVal val="visible"/>
                                      </p:to>
                                    </p:set>
                                    <p:animEffect transition="in" filter="fade">
                                      <p:cBhvr>
                                        <p:cTn id="44" dur="250"/>
                                        <p:tgtEl>
                                          <p:spTgt spid="63"/>
                                        </p:tgtEl>
                                      </p:cBhvr>
                                    </p:animEffect>
                                  </p:childTnLst>
                                </p:cTn>
                              </p:par>
                              <p:par>
                                <p:cTn id="45" presetID="42" presetClass="path" presetSubtype="0" decel="100000" fill="hold" grpId="1" nodeType="withEffect">
                                  <p:stCondLst>
                                    <p:cond delay="0"/>
                                  </p:stCondLst>
                                  <p:childTnLst>
                                    <p:animMotion origin="layout" path="M -4.375E-6 -0.03472 L -4.375E-6 -1.48148E-6 " pathEditMode="relative" rAng="0" ptsTypes="AA">
                                      <p:cBhvr>
                                        <p:cTn id="46" dur="500" fill="hold"/>
                                        <p:tgtEl>
                                          <p:spTgt spid="63"/>
                                        </p:tgtEl>
                                        <p:attrNameLst>
                                          <p:attrName>ppt_x</p:attrName>
                                          <p:attrName>ppt_y</p:attrName>
                                        </p:attrNameLst>
                                      </p:cBhvr>
                                      <p:rCtr x="0" y="1736"/>
                                    </p:animMotion>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fade">
                                      <p:cBhvr>
                                        <p:cTn id="50" dur="250"/>
                                        <p:tgtEl>
                                          <p:spTgt spid="49"/>
                                        </p:tgtEl>
                                      </p:cBhvr>
                                    </p:animEffect>
                                  </p:childTnLst>
                                </p:cTn>
                              </p:par>
                              <p:par>
                                <p:cTn id="51" presetID="42" presetClass="path" presetSubtype="0" decel="100000" fill="hold" grpId="1" nodeType="withEffect">
                                  <p:stCondLst>
                                    <p:cond delay="0"/>
                                  </p:stCondLst>
                                  <p:childTnLst>
                                    <p:animMotion origin="layout" path="M 0 -0.03473 L 0 2.96296E-6 " pathEditMode="relative" rAng="0" ptsTypes="AA">
                                      <p:cBhvr>
                                        <p:cTn id="52" dur="500" fill="hold"/>
                                        <p:tgtEl>
                                          <p:spTgt spid="49"/>
                                        </p:tgtEl>
                                        <p:attrNameLst>
                                          <p:attrName>ppt_x</p:attrName>
                                          <p:attrName>ppt_y</p:attrName>
                                        </p:attrNameLst>
                                      </p:cBhvr>
                                      <p:rCtr x="0" y="1736"/>
                                    </p:animMotion>
                                  </p:childTnLst>
                                </p:cTn>
                              </p:par>
                              <p:par>
                                <p:cTn id="53" presetID="10" presetClass="entr" presetSubtype="0" fill="hold" grpId="0" nodeType="with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250"/>
                                        <p:tgtEl>
                                          <p:spTgt spid="51"/>
                                        </p:tgtEl>
                                      </p:cBhvr>
                                    </p:animEffect>
                                  </p:childTnLst>
                                </p:cTn>
                              </p:par>
                              <p:par>
                                <p:cTn id="56" presetID="42" presetClass="path" presetSubtype="0" decel="100000" fill="hold" grpId="1" nodeType="withEffect">
                                  <p:stCondLst>
                                    <p:cond delay="0"/>
                                  </p:stCondLst>
                                  <p:childTnLst>
                                    <p:animMotion origin="layout" path="M 0 -0.03472 L 0 -1.11111E-6 " pathEditMode="relative" rAng="0" ptsTypes="AA">
                                      <p:cBhvr>
                                        <p:cTn id="57" dur="500" fill="hold"/>
                                        <p:tgtEl>
                                          <p:spTgt spid="51"/>
                                        </p:tgtEl>
                                        <p:attrNameLst>
                                          <p:attrName>ppt_x</p:attrName>
                                          <p:attrName>ppt_y</p:attrName>
                                        </p:attrNameLst>
                                      </p:cBhvr>
                                      <p:rCtr x="0" y="1736"/>
                                    </p:animMotion>
                                  </p:childTnLst>
                                </p:cTn>
                              </p:par>
                              <p:par>
                                <p:cTn id="58" presetID="10" presetClass="entr" presetSubtype="0" fill="hold" grpId="0" nodeType="with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fade">
                                      <p:cBhvr>
                                        <p:cTn id="60" dur="250"/>
                                        <p:tgtEl>
                                          <p:spTgt spid="55"/>
                                        </p:tgtEl>
                                      </p:cBhvr>
                                    </p:animEffect>
                                  </p:childTnLst>
                                </p:cTn>
                              </p:par>
                              <p:par>
                                <p:cTn id="61" presetID="42" presetClass="path" presetSubtype="0" decel="100000" fill="hold" grpId="1" nodeType="withEffect">
                                  <p:stCondLst>
                                    <p:cond delay="0"/>
                                  </p:stCondLst>
                                  <p:childTnLst>
                                    <p:animMotion origin="layout" path="M 0 -0.03473 L 0 4.07407E-6 " pathEditMode="relative" rAng="0" ptsTypes="AA">
                                      <p:cBhvr>
                                        <p:cTn id="62" dur="500" fill="hold"/>
                                        <p:tgtEl>
                                          <p:spTgt spid="55"/>
                                        </p:tgtEl>
                                        <p:attrNameLst>
                                          <p:attrName>ppt_x</p:attrName>
                                          <p:attrName>ppt_y</p:attrName>
                                        </p:attrNameLst>
                                      </p:cBhvr>
                                      <p:rCtr x="0" y="1736"/>
                                    </p:animMotion>
                                  </p:childTnLst>
                                </p:cTn>
                              </p:par>
                              <p:par>
                                <p:cTn id="63" presetID="10"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fade">
                                      <p:cBhvr>
                                        <p:cTn id="65" dur="250"/>
                                        <p:tgtEl>
                                          <p:spTgt spid="61"/>
                                        </p:tgtEl>
                                      </p:cBhvr>
                                    </p:animEffect>
                                  </p:childTnLst>
                                </p:cTn>
                              </p:par>
                              <p:par>
                                <p:cTn id="66" presetID="42" presetClass="path" presetSubtype="0" decel="100000" fill="hold" nodeType="withEffect">
                                  <p:stCondLst>
                                    <p:cond delay="0"/>
                                  </p:stCondLst>
                                  <p:childTnLst>
                                    <p:animMotion origin="layout" path="M -6.25E-7 -0.03473 L -6.25E-7 4.07407E-6 " pathEditMode="relative" rAng="0" ptsTypes="AA">
                                      <p:cBhvr>
                                        <p:cTn id="67" dur="500" fill="hold"/>
                                        <p:tgtEl>
                                          <p:spTgt spid="61"/>
                                        </p:tgtEl>
                                        <p:attrNameLst>
                                          <p:attrName>ppt_x</p:attrName>
                                          <p:attrName>ppt_y</p:attrName>
                                        </p:attrNameLst>
                                      </p:cBhvr>
                                      <p:rCtr x="0" y="1736"/>
                                    </p:animMotion>
                                  </p:childTnLst>
                                </p:cTn>
                              </p:par>
                              <p:par>
                                <p:cTn id="68" presetID="10"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250"/>
                                        <p:tgtEl>
                                          <p:spTgt spid="62"/>
                                        </p:tgtEl>
                                      </p:cBhvr>
                                    </p:animEffect>
                                  </p:childTnLst>
                                </p:cTn>
                              </p:par>
                              <p:par>
                                <p:cTn id="71" presetID="42" presetClass="path" presetSubtype="0" decel="100000" fill="hold" grpId="1" nodeType="withEffect">
                                  <p:stCondLst>
                                    <p:cond delay="0"/>
                                  </p:stCondLst>
                                  <p:childTnLst>
                                    <p:animMotion origin="layout" path="M 2.29167E-6 -0.03472 L 2.29167E-6 -1.48148E-6 " pathEditMode="relative" rAng="0" ptsTypes="AA">
                                      <p:cBhvr>
                                        <p:cTn id="72" dur="500" fill="hold"/>
                                        <p:tgtEl>
                                          <p:spTgt spid="62"/>
                                        </p:tgtEl>
                                        <p:attrNameLst>
                                          <p:attrName>ppt_x</p:attrName>
                                          <p:attrName>ppt_y</p:attrName>
                                        </p:attrNameLst>
                                      </p:cBhvr>
                                      <p:rCtr x="0" y="1736"/>
                                    </p:animMotion>
                                  </p:childTnLst>
                                </p:cTn>
                              </p:par>
                              <p:par>
                                <p:cTn id="73" presetID="10" presetClass="entr" presetSubtype="0" fill="hold" grpId="0" nodeType="withEffect">
                                  <p:stCondLst>
                                    <p:cond delay="0"/>
                                  </p:stCondLst>
                                  <p:childTnLst>
                                    <p:set>
                                      <p:cBhvr>
                                        <p:cTn id="74" dur="1" fill="hold">
                                          <p:stCondLst>
                                            <p:cond delay="0"/>
                                          </p:stCondLst>
                                        </p:cTn>
                                        <p:tgtEl>
                                          <p:spTgt spid="64"/>
                                        </p:tgtEl>
                                        <p:attrNameLst>
                                          <p:attrName>style.visibility</p:attrName>
                                        </p:attrNameLst>
                                      </p:cBhvr>
                                      <p:to>
                                        <p:strVal val="visible"/>
                                      </p:to>
                                    </p:set>
                                    <p:animEffect transition="in" filter="fade">
                                      <p:cBhvr>
                                        <p:cTn id="75" dur="250"/>
                                        <p:tgtEl>
                                          <p:spTgt spid="64"/>
                                        </p:tgtEl>
                                      </p:cBhvr>
                                    </p:animEffect>
                                  </p:childTnLst>
                                </p:cTn>
                              </p:par>
                              <p:par>
                                <p:cTn id="76" presetID="42" presetClass="path" presetSubtype="0" decel="100000" fill="hold" grpId="1" nodeType="withEffect">
                                  <p:stCondLst>
                                    <p:cond delay="0"/>
                                  </p:stCondLst>
                                  <p:childTnLst>
                                    <p:animMotion origin="layout" path="M 0 -0.03472 L 0 -1.48148E-6 " pathEditMode="relative" rAng="0" ptsTypes="AA">
                                      <p:cBhvr>
                                        <p:cTn id="77" dur="500" fill="hold"/>
                                        <p:tgtEl>
                                          <p:spTgt spid="64"/>
                                        </p:tgtEl>
                                        <p:attrNameLst>
                                          <p:attrName>ppt_x</p:attrName>
                                          <p:attrName>ppt_y</p:attrName>
                                        </p:attrNameLst>
                                      </p:cBhvr>
                                      <p:rCtr x="0" y="1736"/>
                                    </p:animMotion>
                                  </p:childTnLst>
                                </p:cTn>
                              </p:par>
                            </p:childTnLst>
                          </p:cTn>
                        </p:par>
                        <p:par>
                          <p:cTn id="78" fill="hold">
                            <p:stCondLst>
                              <p:cond delay="1500"/>
                            </p:stCondLst>
                            <p:childTnLst>
                              <p:par>
                                <p:cTn id="79" presetID="10" presetClass="entr" presetSubtype="0" fill="hold" grpId="0" nodeType="after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250"/>
                                        <p:tgtEl>
                                          <p:spTgt spid="47"/>
                                        </p:tgtEl>
                                      </p:cBhvr>
                                    </p:animEffect>
                                  </p:childTnLst>
                                </p:cTn>
                              </p:par>
                              <p:par>
                                <p:cTn id="82" presetID="42" presetClass="path" presetSubtype="0" decel="100000" fill="hold" grpId="1" nodeType="withEffect">
                                  <p:stCondLst>
                                    <p:cond delay="0"/>
                                  </p:stCondLst>
                                  <p:childTnLst>
                                    <p:animMotion origin="layout" path="M 4.375E-6 -0.03472 L 4.375E-6 -1.85185E-6 " pathEditMode="relative" rAng="0" ptsTypes="AA">
                                      <p:cBhvr>
                                        <p:cTn id="83" dur="500" fill="hold"/>
                                        <p:tgtEl>
                                          <p:spTgt spid="47"/>
                                        </p:tgtEl>
                                        <p:attrNameLst>
                                          <p:attrName>ppt_x</p:attrName>
                                          <p:attrName>ppt_y</p:attrName>
                                        </p:attrNameLst>
                                      </p:cBhvr>
                                      <p:rCtr x="0" y="1736"/>
                                    </p:animMotion>
                                  </p:childTnLst>
                                </p:cTn>
                              </p:par>
                              <p:par>
                                <p:cTn id="84" presetID="10"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250"/>
                                        <p:tgtEl>
                                          <p:spTgt spid="52"/>
                                        </p:tgtEl>
                                      </p:cBhvr>
                                    </p:animEffect>
                                  </p:childTnLst>
                                </p:cTn>
                              </p:par>
                              <p:par>
                                <p:cTn id="87" presetID="42" presetClass="path" presetSubtype="0" decel="100000" fill="hold" grpId="1" nodeType="withEffect">
                                  <p:stCondLst>
                                    <p:cond delay="0"/>
                                  </p:stCondLst>
                                  <p:childTnLst>
                                    <p:animMotion origin="layout" path="M 4.375E-6 -0.03472 L 4.375E-6 -1.11111E-6 " pathEditMode="relative" rAng="0" ptsTypes="AA">
                                      <p:cBhvr>
                                        <p:cTn id="88" dur="500" fill="hold"/>
                                        <p:tgtEl>
                                          <p:spTgt spid="52"/>
                                        </p:tgtEl>
                                        <p:attrNameLst>
                                          <p:attrName>ppt_x</p:attrName>
                                          <p:attrName>ppt_y</p:attrName>
                                        </p:attrNameLst>
                                      </p:cBhvr>
                                      <p:rCtr x="0" y="1736"/>
                                    </p:animMotion>
                                  </p:childTnLst>
                                </p:cTn>
                              </p:par>
                              <p:par>
                                <p:cTn id="89" presetID="10"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250"/>
                                        <p:tgtEl>
                                          <p:spTgt spid="56"/>
                                        </p:tgtEl>
                                      </p:cBhvr>
                                    </p:animEffect>
                                  </p:childTnLst>
                                </p:cTn>
                              </p:par>
                              <p:par>
                                <p:cTn id="92" presetID="42" presetClass="path" presetSubtype="0" decel="100000" fill="hold" grpId="1" nodeType="withEffect">
                                  <p:stCondLst>
                                    <p:cond delay="0"/>
                                  </p:stCondLst>
                                  <p:childTnLst>
                                    <p:animMotion origin="layout" path="M 4.375E-6 -0.03473 L 4.375E-6 4.07407E-6 " pathEditMode="relative" rAng="0" ptsTypes="AA">
                                      <p:cBhvr>
                                        <p:cTn id="93" dur="500" fill="hold"/>
                                        <p:tgtEl>
                                          <p:spTgt spid="56"/>
                                        </p:tgtEl>
                                        <p:attrNameLst>
                                          <p:attrName>ppt_x</p:attrName>
                                          <p:attrName>ppt_y</p:attrName>
                                        </p:attrNameLst>
                                      </p:cBhvr>
                                      <p:rCtr x="0" y="1736"/>
                                    </p:animMotion>
                                  </p:childTnLst>
                                </p:cTn>
                              </p:par>
                              <p:par>
                                <p:cTn id="94" presetID="10" presetClass="entr" presetSubtype="0"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fade">
                                      <p:cBhvr>
                                        <p:cTn id="96" dur="250"/>
                                        <p:tgtEl>
                                          <p:spTgt spid="60"/>
                                        </p:tgtEl>
                                      </p:cBhvr>
                                    </p:animEffect>
                                  </p:childTnLst>
                                </p:cTn>
                              </p:par>
                              <p:par>
                                <p:cTn id="97" presetID="42" presetClass="path" presetSubtype="0" decel="100000" fill="hold" nodeType="withEffect">
                                  <p:stCondLst>
                                    <p:cond delay="0"/>
                                  </p:stCondLst>
                                  <p:childTnLst>
                                    <p:animMotion origin="layout" path="M 4.375E-6 -0.03473 L 4.375E-6 4.07407E-6 " pathEditMode="relative" rAng="0" ptsTypes="AA">
                                      <p:cBhvr>
                                        <p:cTn id="98" dur="500" fill="hold"/>
                                        <p:tgtEl>
                                          <p:spTgt spid="60"/>
                                        </p:tgtEl>
                                        <p:attrNameLst>
                                          <p:attrName>ppt_x</p:attrName>
                                          <p:attrName>ppt_y</p:attrName>
                                        </p:attrNameLst>
                                      </p:cBhvr>
                                      <p:rCtr x="0" y="1736"/>
                                    </p:animMotion>
                                  </p:childTnLst>
                                </p:cTn>
                              </p:par>
                              <p:par>
                                <p:cTn id="99" presetID="10" presetClass="entr" presetSubtype="0"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fade">
                                      <p:cBhvr>
                                        <p:cTn id="101" dur="250"/>
                                        <p:tgtEl>
                                          <p:spTgt spid="65"/>
                                        </p:tgtEl>
                                      </p:cBhvr>
                                    </p:animEffect>
                                  </p:childTnLst>
                                </p:cTn>
                              </p:par>
                              <p:par>
                                <p:cTn id="102" presetID="42" presetClass="path" presetSubtype="0" decel="100000" fill="hold" grpId="1" nodeType="withEffect">
                                  <p:stCondLst>
                                    <p:cond delay="0"/>
                                  </p:stCondLst>
                                  <p:childTnLst>
                                    <p:animMotion origin="layout" path="M 4.375E-6 -0.03472 L 4.375E-6 -1.48148E-6 " pathEditMode="relative" rAng="0" ptsTypes="AA">
                                      <p:cBhvr>
                                        <p:cTn id="103" dur="500" fill="hold"/>
                                        <p:tgtEl>
                                          <p:spTgt spid="65"/>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p:bldP spid="47" grpId="1"/>
      <p:bldP spid="48" grpId="0"/>
      <p:bldP spid="48" grpId="1"/>
      <p:bldP spid="49" grpId="0"/>
      <p:bldP spid="49" grpId="1"/>
      <p:bldP spid="50" grpId="0"/>
      <p:bldP spid="50" grpId="1"/>
      <p:bldP spid="51" grpId="0"/>
      <p:bldP spid="51" grpId="1"/>
      <p:bldP spid="52" grpId="0"/>
      <p:bldP spid="52" grpId="1"/>
      <p:bldP spid="53" grpId="0" animBg="1"/>
      <p:bldP spid="53" grpId="1" animBg="1"/>
      <p:bldP spid="55" grpId="0" animBg="1"/>
      <p:bldP spid="55" grpId="1" animBg="1"/>
      <p:bldP spid="56" grpId="0" animBg="1"/>
      <p:bldP spid="56" grpId="1" animBg="1"/>
      <p:bldP spid="62" grpId="0" animBg="1"/>
      <p:bldP spid="62" grpId="1" animBg="1"/>
      <p:bldP spid="63" grpId="0" animBg="1"/>
      <p:bldP spid="63" grpId="1" animBg="1"/>
      <p:bldP spid="64" grpId="0" animBg="1"/>
      <p:bldP spid="64" grpId="1" animBg="1"/>
      <p:bldP spid="65" grpId="0" animBg="1"/>
      <p:bldP spid="65" grpId="1" animBg="1"/>
      <p:bldP spid="66" grpId="0"/>
      <p:bldP spid="66" grpId="1"/>
      <p:bldP spid="54" grpId="0" animBg="1"/>
      <p:bldP spid="5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A6B89-F55C-20F6-9BCE-ECB74B6600D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8895CE8-2F86-0A8C-1424-9E744E0258C9}"/>
              </a:ext>
            </a:extLst>
          </p:cNvPr>
          <p:cNvSpPr>
            <a:spLocks noGrp="1"/>
          </p:cNvSpPr>
          <p:nvPr>
            <p:ph idx="1"/>
          </p:nvPr>
        </p:nvSpPr>
        <p:spPr>
          <a:xfrm>
            <a:off x="4966052" y="1903059"/>
            <a:ext cx="7103016" cy="3570208"/>
          </a:xfrm>
        </p:spPr>
        <p:txBody>
          <a:bodyPr/>
          <a:lstStyle/>
          <a:p>
            <a:pPr marL="457200" lvl="0" indent="-457200" fontAlgn="base">
              <a:spcBef>
                <a:spcPct val="0"/>
              </a:spcBef>
              <a:spcAft>
                <a:spcPts val="800"/>
              </a:spcAft>
              <a:buSzTx/>
              <a:buFont typeface="+mj-lt"/>
              <a:buAutoNum type="arabicPeriod"/>
              <a:defRPr/>
            </a:pPr>
            <a:r>
              <a:rPr lang="es-es" sz="2400" dirty="0"/>
              <a:t>Presentación de </a:t>
            </a:r>
            <a:r>
              <a:rPr lang="es-es" sz="2400" dirty="0" err="1"/>
              <a:t>Copilot</a:t>
            </a:r>
            <a:r>
              <a:rPr lang="es-es" sz="2400" dirty="0"/>
              <a:t> Chat</a:t>
            </a:r>
          </a:p>
          <a:p>
            <a:pPr marL="457200" lvl="0" indent="-457200" fontAlgn="base">
              <a:spcBef>
                <a:spcPct val="0"/>
              </a:spcBef>
              <a:spcAft>
                <a:spcPts val="800"/>
              </a:spcAft>
              <a:buSzTx/>
              <a:buFont typeface="+mj-lt"/>
              <a:buAutoNum type="arabicPeriod"/>
              <a:defRPr/>
            </a:pPr>
            <a:r>
              <a:rPr lang="es-es" sz="2400" kern="0" dirty="0">
                <a:ln w="3175">
                  <a:noFill/>
                </a:ln>
                <a:solidFill>
                  <a:srgbClr val="FFFF00"/>
                </a:solidFill>
                <a:latin typeface="Segoe UI"/>
              </a:rPr>
              <a:t>Protección de datos empresariales e IA en la sombra</a:t>
            </a:r>
          </a:p>
          <a:p>
            <a:pPr marL="457200" indent="-457200" fontAlgn="base">
              <a:spcBef>
                <a:spcPct val="0"/>
              </a:spcBef>
              <a:spcAft>
                <a:spcPts val="800"/>
              </a:spcAft>
              <a:buSzTx/>
              <a:buFont typeface="+mj-lt"/>
              <a:buAutoNum type="arabicPeriod"/>
              <a:defRPr/>
            </a:pPr>
            <a:r>
              <a:rPr lang="es-es" sz="2400" kern="0" dirty="0">
                <a:ln w="3175">
                  <a:noFill/>
                </a:ln>
                <a:latin typeface="Segoe UI"/>
              </a:rPr>
              <a:t>Habilitación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Administración y gobernanza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Informes de uso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Próximos pasos y llamada a la acción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849DE563-DC54-8522-AD7F-B6FC850F5F67}"/>
              </a:ext>
            </a:extLst>
          </p:cNvPr>
          <p:cNvSpPr>
            <a:spLocks noGrp="1"/>
          </p:cNvSpPr>
          <p:nvPr>
            <p:ph type="title"/>
          </p:nvPr>
        </p:nvSpPr>
        <p:spPr>
          <a:xfrm>
            <a:off x="589279" y="605657"/>
            <a:ext cx="2642191" cy="1939850"/>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455377D2-B5B3-D619-9135-3A3F20302FB7}"/>
              </a:ext>
              <a:ext uri="{C183D7F6-B498-43B3-948B-1728B52AA6E4}">
                <adec:decorative xmlns:adec="http://schemas.microsoft.com/office/drawing/2017/decorative" val="1"/>
              </a:ext>
            </a:extLst>
          </p:cNvPr>
          <p:cNvCxnSpPr>
            <a:cxnSpLocks/>
          </p:cNvCxnSpPr>
          <p:nvPr/>
        </p:nvCxnSpPr>
        <p:spPr>
          <a:xfrm>
            <a:off x="4645327" y="1814552"/>
            <a:ext cx="0" cy="402336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3624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CC903-D4F0-C565-7B89-874AC7899FA5}"/>
              </a:ext>
            </a:extLst>
          </p:cNvPr>
          <p:cNvSpPr>
            <a:spLocks noGrp="1"/>
          </p:cNvSpPr>
          <p:nvPr>
            <p:ph type="title"/>
          </p:nvPr>
        </p:nvSpPr>
        <p:spPr>
          <a:xfrm>
            <a:off x="571500" y="2792795"/>
            <a:ext cx="4179404" cy="1200329"/>
          </a:xfrm>
        </p:spPr>
        <p:txBody>
          <a:bodyPr/>
          <a:lstStyle/>
          <a:p>
            <a:r>
              <a:rPr lang="es-es" dirty="0"/>
              <a:t>Protección de datos empresariales</a:t>
            </a:r>
          </a:p>
        </p:txBody>
      </p:sp>
    </p:spTree>
    <p:extLst>
      <p:ext uri="{BB962C8B-B14F-4D97-AF65-F5344CB8AC3E}">
        <p14:creationId xmlns:p14="http://schemas.microsoft.com/office/powerpoint/2010/main" val="238323375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2E150-3C29-8C01-F9A8-AA3ECFB83216}"/>
            </a:ext>
          </a:extLst>
        </p:cNvPr>
        <p:cNvGrpSpPr/>
        <p:nvPr/>
      </p:nvGrpSpPr>
      <p:grpSpPr>
        <a:xfrm>
          <a:off x="0" y="0"/>
          <a:ext cx="0" cy="0"/>
          <a:chOff x="0" y="0"/>
          <a:chExt cx="0" cy="0"/>
        </a:xfrm>
      </p:grpSpPr>
      <p:sp>
        <p:nvSpPr>
          <p:cNvPr id="3" name="Title 3">
            <a:extLst>
              <a:ext uri="{FF2B5EF4-FFF2-40B4-BE49-F238E27FC236}">
                <a16:creationId xmlns:a16="http://schemas.microsoft.com/office/drawing/2014/main" id="{B10A33EE-720C-3D8E-7F9A-4074A3320875}"/>
              </a:ext>
            </a:extLst>
          </p:cNvPr>
          <p:cNvSpPr txBox="1">
            <a:spLocks/>
          </p:cNvSpPr>
          <p:nvPr/>
        </p:nvSpPr>
        <p:spPr>
          <a:xfrm>
            <a:off x="500229" y="175092"/>
            <a:ext cx="7756804" cy="969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defTabSz="932742">
              <a:lnSpc>
                <a:spcPct val="100000"/>
              </a:lnSpc>
              <a:defRPr/>
            </a:pPr>
            <a:r>
              <a:rPr lang="es-es" sz="2600" spc="0" dirty="0">
                <a:ln>
                  <a:noFill/>
                </a:ln>
                <a:solidFill>
                  <a:schemeClr val="bg1"/>
                </a:solidFill>
                <a:latin typeface="Segoe Sans Display Semibold" pitchFamily="2" charset="0"/>
                <a:ea typeface="+mn-ea"/>
                <a:cs typeface="Segoe Sans Display Semibold" pitchFamily="2" charset="0"/>
              </a:rPr>
              <a:t>Cómo se alinea la protección de datos empresariales con Copilot Chat</a:t>
            </a:r>
          </a:p>
        </p:txBody>
      </p:sp>
      <p:graphicFrame>
        <p:nvGraphicFramePr>
          <p:cNvPr id="4" name="Table 3">
            <a:extLst>
              <a:ext uri="{FF2B5EF4-FFF2-40B4-BE49-F238E27FC236}">
                <a16:creationId xmlns:a16="http://schemas.microsoft.com/office/drawing/2014/main" id="{50C3E622-4A97-1F0C-9CC7-5EFF19D75FB3}"/>
              </a:ext>
            </a:extLst>
          </p:cNvPr>
          <p:cNvGraphicFramePr>
            <a:graphicFrameLocks noGrp="1"/>
          </p:cNvGraphicFramePr>
          <p:nvPr>
            <p:extLst>
              <p:ext uri="{D42A27DB-BD31-4B8C-83A1-F6EECF244321}">
                <p14:modId xmlns:p14="http://schemas.microsoft.com/office/powerpoint/2010/main" val="3255177426"/>
              </p:ext>
            </p:extLst>
          </p:nvPr>
        </p:nvGraphicFramePr>
        <p:xfrm>
          <a:off x="588263" y="2469626"/>
          <a:ext cx="11103509" cy="4115659"/>
        </p:xfrm>
        <a:graphic>
          <a:graphicData uri="http://schemas.openxmlformats.org/drawingml/2006/table">
            <a:tbl>
              <a:tblPr firstRow="1" firstCol="1" bandRow="1"/>
              <a:tblGrid>
                <a:gridCol w="1361621">
                  <a:extLst>
                    <a:ext uri="{9D8B030D-6E8A-4147-A177-3AD203B41FA5}">
                      <a16:colId xmlns:a16="http://schemas.microsoft.com/office/drawing/2014/main" val="3286976840"/>
                    </a:ext>
                  </a:extLst>
                </a:gridCol>
                <a:gridCol w="4870944">
                  <a:extLst>
                    <a:ext uri="{9D8B030D-6E8A-4147-A177-3AD203B41FA5}">
                      <a16:colId xmlns:a16="http://schemas.microsoft.com/office/drawing/2014/main" val="75467376"/>
                    </a:ext>
                  </a:extLst>
                </a:gridCol>
                <a:gridCol w="4870944">
                  <a:extLst>
                    <a:ext uri="{9D8B030D-6E8A-4147-A177-3AD203B41FA5}">
                      <a16:colId xmlns:a16="http://schemas.microsoft.com/office/drawing/2014/main" val="2092254891"/>
                    </a:ext>
                  </a:extLst>
                </a:gridCol>
              </a:tblGrid>
              <a:tr h="377007">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s-es" sz="1200">
                          <a:solidFill>
                            <a:srgbClr val="242424"/>
                          </a:solidFill>
                          <a:effectLst/>
                          <a:latin typeface="+mj-lt"/>
                          <a:ea typeface="Times New Roman" panose="02020603050405020304" pitchFamily="18" charset="0"/>
                          <a:cs typeface="Segoe UI" panose="020B0502040204020203" pitchFamily="34" charset="0"/>
                        </a:rPr>
                        <a:t> </a:t>
                      </a:r>
                      <a:endParaRPr lang="en-US" sz="1200">
                        <a:effectLst/>
                        <a:latin typeface="+mj-lt"/>
                        <a:ea typeface="Calibri" panose="020F0502020204030204" pitchFamily="34" charset="0"/>
                        <a:cs typeface="Times New Roman" panose="02020603050405020304" pitchFamily="18" charset="0"/>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s-es" sz="1800" b="0" i="0" u="none" strike="noStrike" kern="1200" cap="none" spc="0" normalizeH="0" baseline="0" dirty="0" err="1">
                          <a:ln w="3175">
                            <a:noFill/>
                          </a:ln>
                          <a:solidFill>
                            <a:srgbClr val="0078D4"/>
                          </a:solidFill>
                          <a:effectLst/>
                          <a:uLnTx/>
                          <a:uFillTx/>
                          <a:latin typeface="Segoe UI Semibold"/>
                          <a:ea typeface="+mn-ea"/>
                          <a:cs typeface="+mn-cs"/>
                        </a:rPr>
                        <a:t>Copilot</a:t>
                      </a:r>
                      <a:r>
                        <a:rPr kumimoji="0" lang="es-es" sz="1800" b="0" i="0" u="none" strike="noStrike" kern="1200" cap="none" spc="0" normalizeH="0" baseline="0" dirty="0">
                          <a:ln w="3175">
                            <a:noFill/>
                          </a:ln>
                          <a:solidFill>
                            <a:srgbClr val="0078D4"/>
                          </a:solidFill>
                          <a:effectLst/>
                          <a:uLnTx/>
                          <a:uFillTx/>
                          <a:latin typeface="Segoe UI Semibold"/>
                          <a:ea typeface="+mn-ea"/>
                          <a:cs typeface="+mn-cs"/>
                        </a:rPr>
                        <a:t> Chat</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lvl="0" indent="0" algn="ctr" defTabSz="932742" rtl="0" eaLnBrk="1" fontAlgn="auto" latinLnBrk="0" hangingPunct="1">
                        <a:lnSpc>
                          <a:spcPct val="100000"/>
                        </a:lnSpc>
                        <a:spcBef>
                          <a:spcPts val="600"/>
                        </a:spcBef>
                        <a:spcAft>
                          <a:spcPts val="1200"/>
                        </a:spcAft>
                        <a:buClrTx/>
                        <a:buSzTx/>
                        <a:buFontTx/>
                        <a:buNone/>
                        <a:tabLst/>
                        <a:defRPr/>
                      </a:pPr>
                      <a:r>
                        <a:rPr kumimoji="0" lang="es-es" sz="1800" b="0" i="0" u="none" strike="noStrike" kern="1200" cap="none" spc="0" normalizeH="0" baseline="0" dirty="0">
                          <a:ln w="3175">
                            <a:noFill/>
                          </a:ln>
                          <a:solidFill>
                            <a:srgbClr val="0078D4"/>
                          </a:solidFill>
                          <a:effectLst/>
                          <a:uLnTx/>
                          <a:uFillTx/>
                          <a:latin typeface="Segoe UI Semibold"/>
                          <a:ea typeface="+mn-ea"/>
                          <a:cs typeface="+mn-cs"/>
                        </a:rPr>
                        <a:t>M365 </a:t>
                      </a:r>
                      <a:r>
                        <a:rPr kumimoji="0" lang="es-es" sz="1800" b="0" i="0" u="none" strike="noStrike" kern="1200" cap="none" spc="0" normalizeH="0" baseline="0" dirty="0" err="1">
                          <a:ln w="3175">
                            <a:noFill/>
                          </a:ln>
                          <a:solidFill>
                            <a:srgbClr val="0078D4"/>
                          </a:solidFill>
                          <a:effectLst/>
                          <a:uLnTx/>
                          <a:uFillTx/>
                          <a:latin typeface="Segoe UI Semibold"/>
                          <a:ea typeface="+mn-ea"/>
                          <a:cs typeface="+mn-cs"/>
                        </a:rPr>
                        <a:t>Copilot</a:t>
                      </a:r>
                      <a:endParaRPr kumimoji="0" lang="es-es" sz="1800" b="0" i="0" u="none" strike="noStrike" kern="1200" cap="none" spc="0" normalizeH="0" baseline="0" dirty="0">
                        <a:ln w="3175">
                          <a:noFill/>
                        </a:ln>
                        <a:solidFill>
                          <a:srgbClr val="0078D4"/>
                        </a:solidFill>
                        <a:effectLst/>
                        <a:uLnTx/>
                        <a:uFillTx/>
                        <a:latin typeface="Segoe UI Semibold"/>
                        <a:ea typeface="+mn-ea"/>
                        <a:cs typeface="+mn-cs"/>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573573"/>
                  </a:ext>
                </a:extLst>
              </a:tr>
              <a:tr h="53118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s-es" sz="1400" b="0" i="0" u="none" strike="noStrike" kern="1200" cap="none" spc="0" normalizeH="0" baseline="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Protección </a:t>
                      </a:r>
                      <a:br>
                        <a:rPr kumimoji="0" lang="es-es" sz="1400" b="0" i="0" u="none" strike="noStrike" kern="1200" cap="none" spc="0" normalizeH="0" baseline="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br>
                      <a:r>
                        <a:rPr kumimoji="0" lang="es-es" sz="1400" b="0" i="0" u="none" strike="noStrike" kern="1200" cap="none" spc="0" normalizeH="0" baseline="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de datos</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s-es" sz="1100" dirty="0">
                          <a:effectLst/>
                          <a:latin typeface="+mn-lt"/>
                          <a:ea typeface="Calibri" panose="020F0502020204030204" pitchFamily="34" charset="0"/>
                          <a:cs typeface="Times New Roman" panose="02020603050405020304" pitchFamily="18" charset="0"/>
                        </a:rPr>
                        <a:t>Protección de datos empresariales (EDP). </a:t>
                      </a:r>
                      <a:r>
                        <a:rPr lang="es-es" sz="1100" kern="1200" dirty="0">
                          <a:solidFill>
                            <a:srgbClr val="0070C0"/>
                          </a:solidFill>
                          <a:effectLst/>
                          <a:latin typeface="Segoe UI"/>
                          <a:ea typeface="Calibri" panose="020F0502020204030204" pitchFamily="34" charset="0"/>
                          <a:cs typeface="Times New Roman"/>
                          <a:hlinkClick r:id="rId3">
                            <a:extLst>
                              <a:ext uri="{A12FA001-AC4F-418D-AE19-62706E023703}">
                                <ahyp:hlinkClr xmlns:ahyp="http://schemas.microsoft.com/office/drawing/2018/hyperlinkcolor" val="tx"/>
                              </a:ext>
                            </a:extLst>
                          </a:hlinkClick>
                        </a:rPr>
                        <a:t>DPA</a:t>
                      </a:r>
                      <a:r>
                        <a:rPr lang="es-es" sz="1100" kern="1200" dirty="0">
                          <a:solidFill>
                            <a:schemeClr val="tx1"/>
                          </a:solidFill>
                          <a:effectLst/>
                          <a:latin typeface="Segoe UI"/>
                          <a:ea typeface="Calibri" panose="020F0502020204030204" pitchFamily="34" charset="0"/>
                          <a:cs typeface="Times New Roman"/>
                        </a:rPr>
                        <a:t> y </a:t>
                      </a:r>
                      <a:r>
                        <a:rPr lang="es-es" sz="1100" kern="1200" dirty="0">
                          <a:solidFill>
                            <a:srgbClr val="0070C0"/>
                          </a:solidFill>
                          <a:effectLst/>
                          <a:latin typeface="Segoe UI"/>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condiciones de productos</a:t>
                      </a:r>
                      <a:r>
                        <a:rPr lang="es-es" sz="1100" kern="1200" dirty="0">
                          <a:solidFill>
                            <a:srgbClr val="0070C0"/>
                          </a:solidFill>
                          <a:effectLst/>
                          <a:latin typeface="Segoe UI"/>
                          <a:ea typeface="Calibri" panose="020F0502020204030204" pitchFamily="34" charset="0"/>
                          <a:cs typeface="Times New Roman"/>
                        </a:rPr>
                        <a:t> </a:t>
                      </a:r>
                      <a:r>
                        <a:rPr lang="es-es" sz="1100" kern="1200" dirty="0">
                          <a:solidFill>
                            <a:schemeClr val="tx1"/>
                          </a:solidFill>
                          <a:effectLst/>
                          <a:latin typeface="Segoe UI"/>
                          <a:ea typeface="Calibri" panose="020F0502020204030204" pitchFamily="34" charset="0"/>
                          <a:cs typeface="Times New Roman"/>
                        </a:rPr>
                        <a:t>se aplican. Microsoft actúa como procesador de datos.</a:t>
                      </a:r>
                      <a:endParaRPr lang="en-US" sz="110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0535161"/>
                  </a:ext>
                </a:extLst>
              </a:tr>
              <a:tr h="1028815">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s-es" sz="1400" b="0" i="0" u="none" strike="noStrike" kern="1200" cap="none" spc="0" normalizeH="0" baseline="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Indicaciones </a:t>
                      </a:r>
                      <a:br>
                        <a:rPr kumimoji="0" lang="es-es" sz="1400" b="0" i="0" u="none" strike="noStrike" kern="1200" cap="none" spc="0" normalizeH="0" baseline="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br>
                      <a:r>
                        <a:rPr kumimoji="0" lang="es-es" sz="1400" b="0" i="0" u="none" strike="noStrike" kern="1200" cap="none" spc="0" normalizeH="0" baseline="0" dirty="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y respuestas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s-es" sz="1100" u="sng" spc="-20" baseline="0" dirty="0">
                          <a:solidFill>
                            <a:srgbClr val="0070C0"/>
                          </a:solidFill>
                          <a:effectLst/>
                          <a:latin typeface="+mn-lt"/>
                          <a:cs typeface="Segoe UI" panose="020B0502040204020203" pitchFamily="34" charset="0"/>
                          <a:hlinkClick r:id="rId5">
                            <a:extLst>
                              <a:ext uri="{A12FA001-AC4F-418D-AE19-62706E023703}">
                                <ahyp:hlinkClr xmlns:ahyp="http://schemas.microsoft.com/office/drawing/2018/hyperlinkcolor" val="tx"/>
                              </a:ext>
                            </a:extLst>
                          </a:hlinkClick>
                        </a:rPr>
                        <a:t>Se guardan en la bandeja de entrada de Exchange del usuario</a:t>
                      </a:r>
                      <a:r>
                        <a:rPr lang="es-es" sz="1100" spc="-20" baseline="0" dirty="0">
                          <a:solidFill>
                            <a:srgbClr val="0070C0"/>
                          </a:solidFill>
                          <a:effectLst/>
                          <a:latin typeface="+mn-lt"/>
                          <a:cs typeface="Segoe UI" panose="020B0502040204020203" pitchFamily="34" charset="0"/>
                          <a:hlinkClick r:id="rId5">
                            <a:extLst>
                              <a:ext uri="{A12FA001-AC4F-418D-AE19-62706E023703}">
                                <ahyp:hlinkClr xmlns:ahyp="http://schemas.microsoft.com/office/drawing/2018/hyperlinkcolor" val="tx"/>
                              </a:ext>
                            </a:extLst>
                          </a:hlinkClick>
                        </a:rPr>
                        <a:t> </a:t>
                      </a:r>
                      <a:r>
                        <a:rPr lang="es-es" sz="1100" spc="-20" baseline="0" dirty="0">
                          <a:solidFill>
                            <a:srgbClr val="242424"/>
                          </a:solidFill>
                          <a:effectLst/>
                          <a:latin typeface="+mn-lt"/>
                          <a:cs typeface="Segoe UI" panose="020B0502040204020203" pitchFamily="34" charset="0"/>
                        </a:rPr>
                        <a:t>para escenarios de cumplimiento (</a:t>
                      </a:r>
                      <a:r>
                        <a:rPr lang="es-es" sz="1100" u="sng" spc="-20" baseline="0" dirty="0">
                          <a:solidFill>
                            <a:srgbClr val="0070C0"/>
                          </a:solidFill>
                          <a:effectLst/>
                          <a:latin typeface="+mn-lt"/>
                          <a:cs typeface="Segoe UI" panose="020B0502040204020203" pitchFamily="34" charset="0"/>
                          <a:hlinkClick r:id="rId6">
                            <a:extLst>
                              <a:ext uri="{A12FA001-AC4F-418D-AE19-62706E023703}">
                                <ahyp:hlinkClr xmlns:ahyp="http://schemas.microsoft.com/office/drawing/2018/hyperlinkcolor" val="tx"/>
                              </a:ext>
                            </a:extLst>
                          </a:hlinkClick>
                        </a:rPr>
                        <a:t>no hay diferencia si el complemento está activado o desactivado</a:t>
                      </a:r>
                      <a:r>
                        <a:rPr lang="es-es" sz="1100" spc="-20" baseline="0" dirty="0">
                          <a:solidFill>
                            <a:srgbClr val="242424"/>
                          </a:solidFill>
                          <a:effectLst/>
                          <a:latin typeface="+mn-lt"/>
                          <a:cs typeface="Segoe UI" panose="020B0502040204020203" pitchFamily="34" charset="0"/>
                        </a:rPr>
                        <a:t>)</a:t>
                      </a:r>
                      <a:endParaRPr lang="en-US" sz="1100" spc="-20" baseline="0" dirty="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s-es" sz="1100" dirty="0">
                          <a:effectLst/>
                          <a:latin typeface="+mn-lt"/>
                          <a:ea typeface="Calibri" panose="020F0502020204030204" pitchFamily="34" charset="0"/>
                          <a:cs typeface="Times New Roman" panose="02020603050405020304" pitchFamily="18" charset="0"/>
                        </a:rPr>
                        <a:t>No se utilizan para entrenar modelos fundacionales.</a:t>
                      </a:r>
                      <a:r>
                        <a:rPr lang="es-es" sz="1100" dirty="0">
                          <a:solidFill>
                            <a:srgbClr val="242424"/>
                          </a:solidFill>
                          <a:effectLst/>
                          <a:latin typeface="+mn-lt"/>
                          <a:cs typeface="Segoe UI" panose="020B0502040204020203" pitchFamily="34" charset="0"/>
                        </a:rPr>
                        <a:t> </a:t>
                      </a:r>
                      <a:endParaRPr lang="en-US" sz="1100" dirty="0">
                        <a:effectLst/>
                        <a:latin typeface="+mn-lt"/>
                        <a:ea typeface="Calibri" panose="020F0502020204030204" pitchFamily="34" charset="0"/>
                        <a:cs typeface="Times New Roman" panose="02020603050405020304" pitchFamily="18" charset="0"/>
                      </a:endParaRPr>
                    </a:p>
                  </a:txBody>
                  <a:tcPr marL="0" marR="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2321096"/>
                  </a:ext>
                </a:extLst>
              </a:tr>
              <a:tr h="141914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s-e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Consultas de búsqueda </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a:lnSpc>
                          <a:spcPct val="107000"/>
                        </a:lnSpc>
                        <a:spcBef>
                          <a:spcPts val="0"/>
                        </a:spcBef>
                        <a:spcAft>
                          <a:spcPts val="800"/>
                        </a:spcAft>
                      </a:pPr>
                      <a:r>
                        <a:rPr lang="es-es" sz="1100" dirty="0">
                          <a:effectLst/>
                          <a:latin typeface="+mn-lt"/>
                          <a:ea typeface="Calibri" panose="020F0502020204030204" pitchFamily="34" charset="0"/>
                          <a:cs typeface="Times New Roman" panose="02020603050405020304" pitchFamily="18" charset="0"/>
                        </a:rPr>
                        <a:t>Se envían al servicio Búsqueda de Bing para obtener información de la web y fundamentar una respuesta.</a:t>
                      </a:r>
                    </a:p>
                    <a:p>
                      <a:pPr marL="0" marR="0" algn="ctr">
                        <a:lnSpc>
                          <a:spcPct val="107000"/>
                        </a:lnSpc>
                        <a:spcBef>
                          <a:spcPts val="0"/>
                        </a:spcBef>
                        <a:spcAft>
                          <a:spcPts val="800"/>
                        </a:spcAft>
                      </a:pPr>
                      <a:r>
                        <a:rPr lang="es-es" sz="1100" dirty="0">
                          <a:effectLst/>
                          <a:latin typeface="+mn-lt"/>
                          <a:ea typeface="Calibri" panose="020F0502020204030204" pitchFamily="34" charset="0"/>
                          <a:cs typeface="Times New Roman" panose="02020603050405020304" pitchFamily="18" charset="0"/>
                        </a:rPr>
                        <a:t>Se extraen y </a:t>
                      </a:r>
                      <a:r>
                        <a:rPr lang="es-es" sz="1100" dirty="0" err="1">
                          <a:effectLst/>
                          <a:latin typeface="+mn-lt"/>
                          <a:ea typeface="Calibri" panose="020F0502020204030204" pitchFamily="34" charset="0"/>
                          <a:cs typeface="Times New Roman" panose="02020603050405020304" pitchFamily="18" charset="0"/>
                        </a:rPr>
                        <a:t>desidentifican</a:t>
                      </a:r>
                      <a:r>
                        <a:rPr lang="es-es" sz="1100" dirty="0">
                          <a:effectLst/>
                          <a:latin typeface="+mn-lt"/>
                          <a:ea typeface="Calibri" panose="020F0502020204030204" pitchFamily="34" charset="0"/>
                          <a:cs typeface="Times New Roman" panose="02020603050405020304" pitchFamily="18" charset="0"/>
                        </a:rPr>
                        <a:t> de la indicación del usuario y de los datos de referencia.</a:t>
                      </a:r>
                    </a:p>
                    <a:p>
                      <a:pPr marL="0" marR="0" algn="ctr">
                        <a:lnSpc>
                          <a:spcPct val="107000"/>
                        </a:lnSpc>
                        <a:spcBef>
                          <a:spcPts val="0"/>
                        </a:spcBef>
                        <a:spcAft>
                          <a:spcPts val="800"/>
                        </a:spcAft>
                      </a:pPr>
                      <a:r>
                        <a:rPr lang="es-es" sz="1100" kern="1200" spc="-20" baseline="0" dirty="0">
                          <a:solidFill>
                            <a:schemeClr val="tx1"/>
                          </a:solidFill>
                          <a:effectLst/>
                          <a:latin typeface="Segoe UI"/>
                          <a:ea typeface="Calibri" panose="020F0502020204030204" pitchFamily="34" charset="0"/>
                          <a:cs typeface="Times New Roman"/>
                        </a:rPr>
                        <a:t>El uso de Bing está sujeto al </a:t>
                      </a:r>
                      <a:r>
                        <a:rPr lang="es-es" sz="1100" u="sng" kern="1200" spc="-20" baseline="0" dirty="0">
                          <a:solidFill>
                            <a:srgbClr val="0070C0"/>
                          </a:solidFill>
                          <a:effectLst/>
                          <a:latin typeface="Segoe UI"/>
                          <a:ea typeface="Calibri" panose="020F0502020204030204" pitchFamily="34" charset="0"/>
                          <a:cs typeface="Times New Roman"/>
                          <a:hlinkClick r:id="rId7" tooltip="https://www.microsoft.com/servicesagreement">
                            <a:extLst>
                              <a:ext uri="{A12FA001-AC4F-418D-AE19-62706E023703}">
                                <ahyp:hlinkClr xmlns:ahyp="http://schemas.microsoft.com/office/drawing/2018/hyperlinkcolor" val="tx"/>
                              </a:ext>
                            </a:extLst>
                          </a:hlinkClick>
                        </a:rPr>
                        <a:t>Acuerdo de servicios de Microsoft</a:t>
                      </a:r>
                      <a:r>
                        <a:rPr lang="es-es" sz="1100" kern="1200" spc="-20" baseline="0" dirty="0">
                          <a:solidFill>
                            <a:srgbClr val="0070C0"/>
                          </a:solidFill>
                          <a:effectLst/>
                          <a:latin typeface="Segoe UI"/>
                          <a:ea typeface="Calibri" panose="020F0502020204030204" pitchFamily="34" charset="0"/>
                          <a:cs typeface="Times New Roman"/>
                        </a:rPr>
                        <a:t> </a:t>
                      </a:r>
                      <a:r>
                        <a:rPr lang="es-es" sz="1100" kern="1200" spc="-20" baseline="0" dirty="0">
                          <a:solidFill>
                            <a:schemeClr val="tx1"/>
                          </a:solidFill>
                          <a:effectLst/>
                          <a:latin typeface="Segoe UI"/>
                          <a:ea typeface="Calibri" panose="020F0502020204030204" pitchFamily="34" charset="0"/>
                          <a:cs typeface="Times New Roman"/>
                        </a:rPr>
                        <a:t>entre cada usuario y Microsoft, junto con la </a:t>
                      </a:r>
                      <a:r>
                        <a:rPr lang="es-es" sz="1100" u="sng" kern="1200" spc="-20" baseline="0" dirty="0">
                          <a:solidFill>
                            <a:srgbClr val="0070C0"/>
                          </a:solidFill>
                          <a:effectLst/>
                          <a:latin typeface="Segoe UI"/>
                          <a:ea typeface="Calibri" panose="020F0502020204030204" pitchFamily="34" charset="0"/>
                          <a:cs typeface="Times New Roman"/>
                          <a:hlinkClick r:id="rId8" tooltip="https://privacy.microsoft.com/privacystatement">
                            <a:extLst>
                              <a:ext uri="{A12FA001-AC4F-418D-AE19-62706E023703}">
                                <ahyp:hlinkClr xmlns:ahyp="http://schemas.microsoft.com/office/drawing/2018/hyperlinkcolor" val="tx"/>
                              </a:ext>
                            </a:extLst>
                          </a:hlinkClick>
                        </a:rPr>
                        <a:t>Declaración de privacidad de Microsoft</a:t>
                      </a:r>
                      <a:r>
                        <a:rPr lang="es-es" sz="1100" kern="1200" spc="-20" baseline="0" dirty="0">
                          <a:solidFill>
                            <a:schemeClr val="tx1"/>
                          </a:solidFill>
                          <a:effectLst/>
                          <a:latin typeface="Segoe UI"/>
                          <a:ea typeface="Calibri" panose="020F0502020204030204" pitchFamily="34" charset="0"/>
                          <a:cs typeface="Times New Roman"/>
                        </a:rPr>
                        <a:t>. </a:t>
                      </a:r>
                      <a:br>
                        <a:rPr lang="es-es" sz="1100" kern="1200" spc="-20" baseline="0" dirty="0">
                          <a:solidFill>
                            <a:schemeClr val="tx1"/>
                          </a:solidFill>
                          <a:effectLst/>
                          <a:latin typeface="Segoe UI"/>
                          <a:ea typeface="Calibri" panose="020F0502020204030204" pitchFamily="34" charset="0"/>
                          <a:cs typeface="Times New Roman"/>
                        </a:rPr>
                      </a:br>
                      <a:r>
                        <a:rPr lang="es-es" sz="1100" kern="1200" spc="-20" baseline="0" dirty="0">
                          <a:solidFill>
                            <a:schemeClr val="tx1"/>
                          </a:solidFill>
                          <a:effectLst/>
                          <a:latin typeface="Segoe UI"/>
                          <a:ea typeface="Calibri" panose="020F0502020204030204" pitchFamily="34" charset="0"/>
                          <a:cs typeface="Times New Roman"/>
                        </a:rPr>
                        <a:t>Esto significa que Microsoft actúa como responsable del tratamiento de datos independiente, responsable de cumplir con toda la legislación vigente y las obligaciones del responsable del tratamiento. El </a:t>
                      </a:r>
                      <a:r>
                        <a:rPr lang="es-es" sz="1100" u="sng" kern="1200" spc="-20" baseline="0" dirty="0">
                          <a:solidFill>
                            <a:srgbClr val="0070C0"/>
                          </a:solidFill>
                          <a:effectLst/>
                          <a:latin typeface="Segoe UI"/>
                          <a:ea typeface="Calibri" panose="020F0502020204030204" pitchFamily="34" charset="0"/>
                          <a:cs typeface="Times New Roman"/>
                          <a:hlinkClick r:id="rId3" tooltip="https://www.microsoft.com/licensing/docs/view/microsoft-products-and-services-data-protection-addendum-dpa">
                            <a:extLst>
                              <a:ext uri="{A12FA001-AC4F-418D-AE19-62706E023703}">
                                <ahyp:hlinkClr xmlns:ahyp="http://schemas.microsoft.com/office/drawing/2018/hyperlinkcolor" val="tx"/>
                              </a:ext>
                            </a:extLst>
                          </a:hlinkClick>
                        </a:rPr>
                        <a:t>Anexo de protección de datos (DPA) de productos y servicios de Microsoft</a:t>
                      </a:r>
                      <a:r>
                        <a:rPr lang="es-es" sz="1100" kern="1200" spc="-20" baseline="0" dirty="0">
                          <a:solidFill>
                            <a:srgbClr val="0070C0"/>
                          </a:solidFill>
                          <a:effectLst/>
                          <a:latin typeface="Segoe UI"/>
                          <a:ea typeface="Calibri" panose="020F0502020204030204" pitchFamily="34" charset="0"/>
                          <a:cs typeface="Times New Roman"/>
                        </a:rPr>
                        <a:t> </a:t>
                      </a:r>
                      <a:r>
                        <a:rPr lang="es-es" sz="1100" kern="1200" spc="-20" baseline="0" dirty="0">
                          <a:solidFill>
                            <a:schemeClr val="tx1"/>
                          </a:solidFill>
                          <a:effectLst/>
                          <a:latin typeface="Segoe UI"/>
                          <a:ea typeface="Calibri" panose="020F0502020204030204" pitchFamily="34" charset="0"/>
                          <a:cs typeface="Times New Roman"/>
                        </a:rPr>
                        <a:t>no se aplica al uso de Bing.</a:t>
                      </a:r>
                    </a:p>
                  </a:txBody>
                  <a:tcPr marL="0" marR="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extLst>
                  <a:ext uri="{0D108BD9-81ED-4DB2-BD59-A6C34878D82A}">
                    <a16:rowId xmlns:a16="http://schemas.microsoft.com/office/drawing/2014/main" val="987687467"/>
                  </a:ext>
                </a:extLst>
              </a:tr>
              <a:tr h="759448">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gn="ctr" defTabSz="932742" rtl="0" eaLnBrk="1" latinLnBrk="0" hangingPunct="1">
                        <a:lnSpc>
                          <a:spcPct val="107000"/>
                        </a:lnSpc>
                        <a:spcBef>
                          <a:spcPts val="0"/>
                        </a:spcBef>
                        <a:spcAft>
                          <a:spcPts val="800"/>
                        </a:spcAft>
                      </a:pPr>
                      <a:r>
                        <a:rPr kumimoji="0" lang="es-es" sz="1400" b="0" i="0" u="none" strike="noStrike" kern="1200" cap="none" spc="0" normalizeH="0" baseline="0">
                          <a:ln>
                            <a:noFill/>
                          </a:ln>
                          <a:gradFill>
                            <a:gsLst>
                              <a:gs pos="52000">
                                <a:srgbClr val="593DA7"/>
                              </a:gs>
                              <a:gs pos="100000">
                                <a:srgbClr val="7030A0"/>
                              </a:gs>
                              <a:gs pos="0">
                                <a:srgbClr val="0070C0"/>
                              </a:gs>
                            </a:gsLst>
                            <a:lin ang="2700000" scaled="1"/>
                          </a:gradFill>
                          <a:effectLst/>
                          <a:uLnTx/>
                          <a:uFillTx/>
                          <a:latin typeface="Segoe UI Semibold"/>
                          <a:ea typeface="+mn-ea"/>
                          <a:cs typeface="+mn-cs"/>
                        </a:rPr>
                        <a:t>Control de usuario</a:t>
                      </a: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s-es" sz="1100">
                          <a:solidFill>
                            <a:srgbClr val="242424"/>
                          </a:solidFill>
                          <a:effectLst/>
                          <a:latin typeface="+mn-lt"/>
                          <a:ea typeface="Times New Roman" panose="02020603050405020304" pitchFamily="18" charset="0"/>
                          <a:cs typeface="Segoe UI" panose="020B0502040204020203" pitchFamily="34" charset="0"/>
                        </a:rPr>
                        <a:t>No disponible.</a:t>
                      </a:r>
                      <a:endParaRPr lang="en-US" sz="110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32742" rtl="0" eaLnBrk="1" latinLnBrk="0" hangingPunct="1">
                        <a:defRPr sz="1800" kern="1200">
                          <a:solidFill>
                            <a:schemeClr val="tx1"/>
                          </a:solidFill>
                          <a:latin typeface="Segoe UI"/>
                        </a:defRPr>
                      </a:lvl1pPr>
                      <a:lvl2pPr marL="466371" algn="l" defTabSz="932742" rtl="0" eaLnBrk="1" latinLnBrk="0" hangingPunct="1">
                        <a:defRPr sz="1800" kern="1200">
                          <a:solidFill>
                            <a:schemeClr val="tx1"/>
                          </a:solidFill>
                          <a:latin typeface="Segoe UI"/>
                        </a:defRPr>
                      </a:lvl2pPr>
                      <a:lvl3pPr marL="932742" algn="l" defTabSz="932742" rtl="0" eaLnBrk="1" latinLnBrk="0" hangingPunct="1">
                        <a:defRPr sz="1800" kern="1200">
                          <a:solidFill>
                            <a:schemeClr val="tx1"/>
                          </a:solidFill>
                          <a:latin typeface="Segoe UI"/>
                        </a:defRPr>
                      </a:lvl3pPr>
                      <a:lvl4pPr marL="1399113" algn="l" defTabSz="932742" rtl="0" eaLnBrk="1" latinLnBrk="0" hangingPunct="1">
                        <a:defRPr sz="1800" kern="1200">
                          <a:solidFill>
                            <a:schemeClr val="tx1"/>
                          </a:solidFill>
                          <a:latin typeface="Segoe UI"/>
                        </a:defRPr>
                      </a:lvl4pPr>
                      <a:lvl5pPr marL="1865484" algn="l" defTabSz="932742" rtl="0" eaLnBrk="1" latinLnBrk="0" hangingPunct="1">
                        <a:defRPr sz="1800" kern="1200">
                          <a:solidFill>
                            <a:schemeClr val="tx1"/>
                          </a:solidFill>
                          <a:latin typeface="Segoe UI"/>
                        </a:defRPr>
                      </a:lvl5pPr>
                      <a:lvl6pPr marL="2331856" algn="l" defTabSz="932742" rtl="0" eaLnBrk="1" latinLnBrk="0" hangingPunct="1">
                        <a:defRPr sz="1800" kern="1200">
                          <a:solidFill>
                            <a:schemeClr val="tx1"/>
                          </a:solidFill>
                          <a:latin typeface="Segoe UI"/>
                        </a:defRPr>
                      </a:lvl6pPr>
                      <a:lvl7pPr marL="2798226" algn="l" defTabSz="932742" rtl="0" eaLnBrk="1" latinLnBrk="0" hangingPunct="1">
                        <a:defRPr sz="1800" kern="1200">
                          <a:solidFill>
                            <a:schemeClr val="tx1"/>
                          </a:solidFill>
                          <a:latin typeface="Segoe UI"/>
                        </a:defRPr>
                      </a:lvl7pPr>
                      <a:lvl8pPr marL="3264597" algn="l" defTabSz="932742" rtl="0" eaLnBrk="1" latinLnBrk="0" hangingPunct="1">
                        <a:defRPr sz="1800" kern="1200">
                          <a:solidFill>
                            <a:schemeClr val="tx1"/>
                          </a:solidFill>
                          <a:latin typeface="Segoe UI"/>
                        </a:defRPr>
                      </a:lvl8pPr>
                      <a:lvl9pPr marL="3730969" algn="l" defTabSz="932742" rtl="0" eaLnBrk="1" latinLnBrk="0" hangingPunct="1">
                        <a:defRPr sz="1800" kern="1200">
                          <a:solidFill>
                            <a:schemeClr val="tx1"/>
                          </a:solidFill>
                          <a:latin typeface="Segoe UI"/>
                        </a:defRPr>
                      </a:lvl9pPr>
                    </a:lstStyle>
                    <a:p>
                      <a:pPr marL="0" marR="0">
                        <a:lnSpc>
                          <a:spcPct val="107000"/>
                        </a:lnSpc>
                        <a:spcBef>
                          <a:spcPts val="0"/>
                        </a:spcBef>
                        <a:spcAft>
                          <a:spcPts val="800"/>
                        </a:spcAft>
                      </a:pPr>
                      <a:r>
                        <a:rPr lang="es-es" sz="1100" dirty="0">
                          <a:solidFill>
                            <a:srgbClr val="242424"/>
                          </a:solidFill>
                          <a:effectLst/>
                          <a:latin typeface="+mn-lt"/>
                          <a:ea typeface="Times New Roman" panose="02020603050405020304" pitchFamily="18" charset="0"/>
                          <a:cs typeface="Segoe UI" panose="020B0502040204020203" pitchFamily="34" charset="0"/>
                        </a:rPr>
                        <a:t>Los usuarios finales pueden activar y desactivar el complemento web en cada sesión, si el administrador no lo ha desactivado por inquilino o grupo (función futura).</a:t>
                      </a:r>
                      <a:endParaRPr lang="en-US" sz="1100" dirty="0">
                        <a:effectLst/>
                        <a:latin typeface="+mn-lt"/>
                        <a:ea typeface="Calibri" panose="020F0502020204030204" pitchFamily="34" charset="0"/>
                        <a:cs typeface="Times New Roman" panose="02020603050405020304" pitchFamily="18" charset="0"/>
                      </a:endParaRPr>
                    </a:p>
                  </a:txBody>
                  <a:tcPr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3954337"/>
                  </a:ext>
                </a:extLst>
              </a:tr>
            </a:tbl>
          </a:graphicData>
        </a:graphic>
      </p:graphicFrame>
      <p:sp>
        <p:nvSpPr>
          <p:cNvPr id="5" name="Rectangle 4">
            <a:extLst>
              <a:ext uri="{FF2B5EF4-FFF2-40B4-BE49-F238E27FC236}">
                <a16:creationId xmlns:a16="http://schemas.microsoft.com/office/drawing/2014/main" id="{399068CE-3190-5BE2-9AAB-632825CC0FCE}"/>
              </a:ext>
            </a:extLst>
          </p:cNvPr>
          <p:cNvSpPr>
            <a:spLocks noChangeArrowheads="1"/>
          </p:cNvSpPr>
          <p:nvPr/>
        </p:nvSpPr>
        <p:spPr bwMode="auto">
          <a:xfrm>
            <a:off x="588263" y="1434216"/>
            <a:ext cx="658839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1" fontAlgn="auto" latinLnBrk="0" hangingPunct="1">
              <a:lnSpc>
                <a:spcPct val="100000"/>
              </a:lnSpc>
              <a:spcBef>
                <a:spcPts val="0"/>
              </a:spcBef>
              <a:spcAft>
                <a:spcPts val="400"/>
              </a:spcAft>
              <a:buClr>
                <a:prstClr val="black"/>
              </a:buClr>
              <a:buSzPct val="90000"/>
              <a:tabLst/>
              <a:defRPr/>
            </a:pPr>
            <a:r>
              <a:rPr lang="es-es" altLang="es-es" sz="1600" dirty="0">
                <a:solidFill>
                  <a:schemeClr val="bg1"/>
                </a:solidFill>
                <a:latin typeface="Segoe UI" panose="020B0502040204020203" pitchFamily="34" charset="0"/>
              </a:rPr>
              <a:t>Las indicaciones y respuestas aún no se utilizan para entrenar modelos fundacionales. Las indicaciones y respuestas se gestionan con EDP en experiencias con y sin licencia de M365 </a:t>
            </a:r>
            <a:r>
              <a:rPr lang="es-es" altLang="es-es" sz="1600" dirty="0" err="1">
                <a:solidFill>
                  <a:schemeClr val="bg1"/>
                </a:solidFill>
                <a:latin typeface="Segoe UI" panose="020B0502040204020203" pitchFamily="34" charset="0"/>
              </a:rPr>
              <a:t>Copilot</a:t>
            </a:r>
            <a:r>
              <a:rPr lang="es-es" altLang="es-es" sz="1600" dirty="0">
                <a:solidFill>
                  <a:schemeClr val="bg1"/>
                </a:solidFill>
                <a:latin typeface="Segoe UI" panose="020B0502040204020203" pitchFamily="34" charset="0"/>
              </a:rPr>
              <a:t> </a:t>
            </a:r>
          </a:p>
        </p:txBody>
      </p:sp>
      <p:sp>
        <p:nvSpPr>
          <p:cNvPr id="7" name="Rectangle: Rounded Corners 108">
            <a:extLst>
              <a:ext uri="{FF2B5EF4-FFF2-40B4-BE49-F238E27FC236}">
                <a16:creationId xmlns:a16="http://schemas.microsoft.com/office/drawing/2014/main" id="{951B6E45-B2CD-CFAF-8D63-BF9C777B0A91}"/>
              </a:ext>
            </a:extLst>
          </p:cNvPr>
          <p:cNvSpPr/>
          <p:nvPr/>
        </p:nvSpPr>
        <p:spPr bwMode="auto">
          <a:xfrm>
            <a:off x="588263" y="1124671"/>
            <a:ext cx="8138160" cy="45719"/>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1B3ABAFB-EE4F-A657-73A4-71ACD6C63AF8}"/>
              </a:ext>
            </a:extLst>
          </p:cNvPr>
          <p:cNvSpPr txBox="1"/>
          <p:nvPr/>
        </p:nvSpPr>
        <p:spPr>
          <a:xfrm>
            <a:off x="3396343" y="2920455"/>
            <a:ext cx="6825342" cy="363946"/>
          </a:xfrm>
          <a:prstGeom prst="rect">
            <a:avLst/>
          </a:prstGeom>
          <a:noFill/>
        </p:spPr>
        <p:txBody>
          <a:bodyPr wrap="square">
            <a:spAutoFit/>
          </a:bodyPr>
          <a:lstStyle/>
          <a:p>
            <a:r>
              <a:rPr lang="es-es" b="0" i="0">
                <a:solidFill>
                  <a:srgbClr val="000000"/>
                </a:solidFill>
                <a:effectLst/>
                <a:latin typeface="Times"/>
              </a:rPr>
              <a:t> </a:t>
            </a:r>
            <a:endParaRPr lang="en-US"/>
          </a:p>
        </p:txBody>
      </p:sp>
      <p:pic>
        <p:nvPicPr>
          <p:cNvPr id="2" name="Picture 1">
            <a:extLst>
              <a:ext uri="{FF2B5EF4-FFF2-40B4-BE49-F238E27FC236}">
                <a16:creationId xmlns:a16="http://schemas.microsoft.com/office/drawing/2014/main" id="{A620177C-F751-234D-7B79-520913B755A9}"/>
              </a:ext>
            </a:extLst>
          </p:cNvPr>
          <p:cNvPicPr>
            <a:picLocks noChangeAspect="1"/>
          </p:cNvPicPr>
          <p:nvPr/>
        </p:nvPicPr>
        <p:blipFill>
          <a:blip r:embed="rId9"/>
          <a:stretch>
            <a:fillRect/>
          </a:stretch>
        </p:blipFill>
        <p:spPr>
          <a:xfrm>
            <a:off x="-4196981" y="1250030"/>
            <a:ext cx="2042125" cy="856654"/>
          </a:xfrm>
          <a:prstGeom prst="rect">
            <a:avLst/>
          </a:prstGeom>
          <a:effectLst>
            <a:glow rad="63500">
              <a:schemeClr val="bg1">
                <a:lumMod val="95000"/>
                <a:alpha val="40000"/>
              </a:schemeClr>
            </a:glow>
          </a:effectLst>
        </p:spPr>
      </p:pic>
      <p:grpSp>
        <p:nvGrpSpPr>
          <p:cNvPr id="10" name="Group 9">
            <a:extLst>
              <a:ext uri="{FF2B5EF4-FFF2-40B4-BE49-F238E27FC236}">
                <a16:creationId xmlns:a16="http://schemas.microsoft.com/office/drawing/2014/main" id="{112687DC-E5EE-CACD-7D2A-7291C64E23AE}"/>
              </a:ext>
            </a:extLst>
          </p:cNvPr>
          <p:cNvGrpSpPr>
            <a:grpSpLocks noChangeAspect="1"/>
          </p:cNvGrpSpPr>
          <p:nvPr/>
        </p:nvGrpSpPr>
        <p:grpSpPr>
          <a:xfrm>
            <a:off x="10992097" y="353635"/>
            <a:ext cx="688236" cy="849674"/>
            <a:chOff x="10718771" y="342776"/>
            <a:chExt cx="745366" cy="920205"/>
          </a:xfrm>
        </p:grpSpPr>
        <p:sp>
          <p:nvSpPr>
            <p:cNvPr id="8" name="Oval 7">
              <a:extLst>
                <a:ext uri="{FF2B5EF4-FFF2-40B4-BE49-F238E27FC236}">
                  <a16:creationId xmlns:a16="http://schemas.microsoft.com/office/drawing/2014/main" id="{A8DC8D45-A753-F84E-266A-62C37D438D14}"/>
                </a:ext>
              </a:extLst>
            </p:cNvPr>
            <p:cNvSpPr/>
            <p:nvPr/>
          </p:nvSpPr>
          <p:spPr bwMode="auto">
            <a:xfrm>
              <a:off x="10819119" y="583987"/>
              <a:ext cx="560935" cy="540684"/>
            </a:xfrm>
            <a:prstGeom prst="ellips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chemeClr val="bg1"/>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13E491FD-8CBC-89E8-4923-63C9B7E8A0B5}"/>
                </a:ext>
              </a:extLst>
            </p:cNvPr>
            <p:cNvPicPr>
              <a:picLocks noChangeAspect="1"/>
            </p:cNvPicPr>
            <p:nvPr/>
          </p:nvPicPr>
          <p:blipFill>
            <a:blip r:embed="rId10"/>
            <a:stretch>
              <a:fillRect/>
            </a:stretch>
          </p:blipFill>
          <p:spPr>
            <a:xfrm>
              <a:off x="10718771" y="342776"/>
              <a:ext cx="745366" cy="920205"/>
            </a:xfrm>
            <a:prstGeom prst="rect">
              <a:avLst/>
            </a:prstGeom>
          </p:spPr>
        </p:pic>
      </p:grpSp>
      <p:sp>
        <p:nvSpPr>
          <p:cNvPr id="11" name="Rectangle: Rounded Corners 10">
            <a:extLst>
              <a:ext uri="{FF2B5EF4-FFF2-40B4-BE49-F238E27FC236}">
                <a16:creationId xmlns:a16="http://schemas.microsoft.com/office/drawing/2014/main" id="{E8EA9A05-171F-9430-2D10-5E5603E1FE74}"/>
              </a:ext>
            </a:extLst>
          </p:cNvPr>
          <p:cNvSpPr/>
          <p:nvPr/>
        </p:nvSpPr>
        <p:spPr bwMode="auto">
          <a:xfrm>
            <a:off x="9129234" y="1361211"/>
            <a:ext cx="2551099" cy="622407"/>
          </a:xfrm>
          <a:prstGeom prst="roundRect">
            <a:avLst/>
          </a:prstGeom>
          <a:solidFill>
            <a:schemeClr val="bg1"/>
          </a:solidFill>
          <a:ln>
            <a:noFill/>
            <a:headEnd type="none" w="med" len="med"/>
            <a:tailEnd type="none" w="med" len="med"/>
          </a:ln>
          <a:effectLst>
            <a:outerShdw blurRad="63500" sx="102000" sy="102000" algn="ctr"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800" dirty="0">
              <a:solidFill>
                <a:schemeClr val="bg1"/>
              </a:solidFill>
              <a:ea typeface="Segoe UI" pitchFamily="34" charset="0"/>
              <a:cs typeface="Segoe UI" pitchFamily="34" charset="0"/>
            </a:endParaRPr>
          </a:p>
        </p:txBody>
      </p:sp>
      <p:sp>
        <p:nvSpPr>
          <p:cNvPr id="13" name="TextBox 12">
            <a:extLst>
              <a:ext uri="{FF2B5EF4-FFF2-40B4-BE49-F238E27FC236}">
                <a16:creationId xmlns:a16="http://schemas.microsoft.com/office/drawing/2014/main" id="{D82F039D-F52A-C13F-1640-2C5FA7B4FFC2}"/>
              </a:ext>
            </a:extLst>
          </p:cNvPr>
          <p:cNvSpPr txBox="1"/>
          <p:nvPr/>
        </p:nvSpPr>
        <p:spPr>
          <a:xfrm>
            <a:off x="9129234" y="1365060"/>
            <a:ext cx="2612990" cy="584775"/>
          </a:xfrm>
          <a:prstGeom prst="rect">
            <a:avLst/>
          </a:prstGeom>
          <a:noFill/>
        </p:spPr>
        <p:txBody>
          <a:bodyPr wrap="square" tIns="0" rIns="0">
            <a:noAutofit/>
          </a:bodyPr>
          <a:lstStyle/>
          <a:p>
            <a:pPr algn="l" defTabSz="932472" fontAlgn="base">
              <a:spcBef>
                <a:spcPct val="0"/>
              </a:spcBef>
              <a:spcAft>
                <a:spcPct val="0"/>
              </a:spcAft>
            </a:pPr>
            <a:r>
              <a:rPr lang="es-es" sz="1300" dirty="0">
                <a:solidFill>
                  <a:srgbClr val="0078D4"/>
                </a:solidFill>
                <a:ea typeface="Segoe UI" pitchFamily="34" charset="0"/>
                <a:cs typeface="Segoe UI" pitchFamily="34" charset="0"/>
                <a:hlinkClick r:id="rId11">
                  <a:extLst>
                    <a:ext uri="{A12FA001-AC4F-418D-AE19-62706E023703}">
                      <ahyp:hlinkClr xmlns:ahyp="http://schemas.microsoft.com/office/drawing/2018/hyperlinkcolor" val="tx"/>
                    </a:ext>
                  </a:extLst>
                </a:hlinkClick>
              </a:rPr>
              <a:t>La protección de datos empresariales</a:t>
            </a:r>
            <a:r>
              <a:rPr lang="es-es" sz="1300" dirty="0">
                <a:solidFill>
                  <a:srgbClr val="0078D4"/>
                </a:solidFill>
                <a:ea typeface="Segoe UI" pitchFamily="34" charset="0"/>
                <a:cs typeface="Segoe UI" pitchFamily="34" charset="0"/>
              </a:rPr>
              <a:t> </a:t>
            </a:r>
            <a:r>
              <a:rPr lang="es-es" sz="1300" dirty="0">
                <a:ea typeface="Segoe UI" pitchFamily="34" charset="0"/>
                <a:cs typeface="Segoe UI" pitchFamily="34" charset="0"/>
              </a:rPr>
              <a:t>se aplica </a:t>
            </a:r>
            <a:br>
              <a:rPr lang="es-es" sz="1300" dirty="0">
                <a:ea typeface="Segoe UI" pitchFamily="34" charset="0"/>
                <a:cs typeface="Segoe UI" pitchFamily="34" charset="0"/>
              </a:rPr>
            </a:br>
            <a:r>
              <a:rPr lang="es-es" sz="1300" dirty="0">
                <a:ea typeface="Segoe UI" pitchFamily="34" charset="0"/>
                <a:cs typeface="Segoe UI" pitchFamily="34" charset="0"/>
              </a:rPr>
              <a:t>a este chat.</a:t>
            </a:r>
          </a:p>
        </p:txBody>
      </p:sp>
    </p:spTree>
    <p:extLst>
      <p:ext uri="{BB962C8B-B14F-4D97-AF65-F5344CB8AC3E}">
        <p14:creationId xmlns:p14="http://schemas.microsoft.com/office/powerpoint/2010/main" val="2211833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par>
                                <p:cTn id="8" presetID="42" presetClass="path" presetSubtype="0" decel="100000" fill="hold" grpId="1" nodeType="withEffect">
                                  <p:stCondLst>
                                    <p:cond delay="0"/>
                                  </p:stCondLst>
                                  <p:childTnLst>
                                    <p:animMotion origin="layout" path="M -3.75E-6 -0.03472 L -3.75E-6 1.85185E-6 " pathEditMode="relative" rAng="0" ptsTypes="AA">
                                      <p:cBhvr>
                                        <p:cTn id="9" dur="500" fill="hold"/>
                                        <p:tgtEl>
                                          <p:spTgt spid="7"/>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1D1A3-4921-8BE7-C2D8-E58F52D99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24094B-DD2D-F23C-5F79-729E85DF6924}"/>
              </a:ext>
            </a:extLst>
          </p:cNvPr>
          <p:cNvSpPr txBox="1">
            <a:spLocks/>
          </p:cNvSpPr>
          <p:nvPr/>
        </p:nvSpPr>
        <p:spPr>
          <a:xfrm>
            <a:off x="548640" y="570296"/>
            <a:ext cx="10328910"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2700" b="0" i="0" u="none" strike="noStrike" kern="1200" cap="none" spc="0" normalizeH="0" baseline="0" noProof="0" dirty="0">
                <a:ln>
                  <a:noFill/>
                </a:ln>
                <a:solidFill>
                  <a:schemeClr val="bg1"/>
                </a:solidFill>
                <a:effectLst/>
                <a:uLnTx/>
                <a:uFillTx/>
                <a:latin typeface="Segoe UI Semibold"/>
                <a:ea typeface="+mj-ea"/>
                <a:cs typeface="+mj-cs"/>
              </a:rPr>
              <a:t>Indicaciones y respuestas frente a consultas de búsqueda web</a:t>
            </a:r>
          </a:p>
        </p:txBody>
      </p:sp>
      <p:sp>
        <p:nvSpPr>
          <p:cNvPr id="3" name="TextBox 2">
            <a:extLst>
              <a:ext uri="{FF2B5EF4-FFF2-40B4-BE49-F238E27FC236}">
                <a16:creationId xmlns:a16="http://schemas.microsoft.com/office/drawing/2014/main" id="{AA0F6A92-55AD-4BFE-AFBE-9F95E0A3E0BE}"/>
              </a:ext>
            </a:extLst>
          </p:cNvPr>
          <p:cNvSpPr txBox="1"/>
          <p:nvPr/>
        </p:nvSpPr>
        <p:spPr>
          <a:xfrm>
            <a:off x="548640" y="1118936"/>
            <a:ext cx="11338560" cy="470450"/>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s-es" sz="1400" b="0" i="0" u="none" strike="noStrike" kern="1200" cap="none" spc="0" normalizeH="0" baseline="0" noProof="0" dirty="0">
                <a:ln>
                  <a:noFill/>
                </a:ln>
                <a:solidFill>
                  <a:schemeClr val="bg1"/>
                </a:solidFill>
                <a:effectLst/>
                <a:uLnTx/>
                <a:uFillTx/>
                <a:latin typeface="Segoe UI Semibold"/>
                <a:ea typeface="+mn-ea"/>
                <a:cs typeface="+mn-cs"/>
              </a:rPr>
              <a:t>El uso de </a:t>
            </a:r>
            <a:r>
              <a:rPr kumimoji="0" lang="es-es" sz="1400" b="0" i="0" u="none" strike="noStrike" kern="1200" cap="none" spc="0" normalizeH="0" baseline="0" noProof="0" dirty="0" err="1">
                <a:ln>
                  <a:noFill/>
                </a:ln>
                <a:solidFill>
                  <a:schemeClr val="bg1"/>
                </a:solidFill>
                <a:effectLst/>
                <a:uLnTx/>
                <a:uFillTx/>
                <a:latin typeface="Segoe UI Semibold"/>
                <a:ea typeface="+mn-ea"/>
                <a:cs typeface="+mn-cs"/>
              </a:rPr>
              <a:t>Copilot</a:t>
            </a:r>
            <a:r>
              <a:rPr kumimoji="0" lang="es-es" sz="1400" b="0" i="0" u="none" strike="noStrike" kern="1200" cap="none" spc="0" normalizeH="0" baseline="0" noProof="0" dirty="0">
                <a:ln>
                  <a:noFill/>
                </a:ln>
                <a:solidFill>
                  <a:schemeClr val="bg1"/>
                </a:solidFill>
                <a:effectLst/>
                <a:uLnTx/>
                <a:uFillTx/>
                <a:latin typeface="Segoe UI Semibold"/>
                <a:ea typeface="+mn-ea"/>
                <a:cs typeface="+mn-cs"/>
              </a:rPr>
              <a:t> Chat y M365 </a:t>
            </a:r>
            <a:r>
              <a:rPr kumimoji="0" lang="es-es" sz="1400" b="0" i="0" u="none" strike="noStrike" kern="1200" cap="none" spc="0" normalizeH="0" baseline="0" noProof="0" dirty="0" err="1">
                <a:ln>
                  <a:noFill/>
                </a:ln>
                <a:solidFill>
                  <a:schemeClr val="bg1"/>
                </a:solidFill>
                <a:effectLst/>
                <a:uLnTx/>
                <a:uFillTx/>
                <a:latin typeface="Segoe UI Semibold"/>
                <a:ea typeface="+mn-ea"/>
                <a:cs typeface="+mn-cs"/>
              </a:rPr>
              <a:t>Copilot</a:t>
            </a:r>
            <a:r>
              <a:rPr kumimoji="0" lang="es-es" sz="1400" b="0" i="0" u="none" strike="noStrike" kern="1200" cap="none" spc="0" normalizeH="0" baseline="0" noProof="0" dirty="0">
                <a:ln>
                  <a:noFill/>
                </a:ln>
                <a:solidFill>
                  <a:schemeClr val="bg1"/>
                </a:solidFill>
                <a:effectLst/>
                <a:uLnTx/>
                <a:uFillTx/>
                <a:latin typeface="Segoe UI Semibold"/>
                <a:ea typeface="+mn-ea"/>
                <a:cs typeface="+mn-cs"/>
              </a:rPr>
              <a:t> implica indicaciones (introducidas por los usuarios) y respuestas (contenido generado por </a:t>
            </a:r>
            <a:r>
              <a:rPr kumimoji="0" lang="es-es" sz="1400" b="0" i="0" u="none" strike="noStrike" kern="1200" cap="none" spc="0" normalizeH="0" baseline="0" noProof="0" dirty="0" err="1">
                <a:ln>
                  <a:noFill/>
                </a:ln>
                <a:solidFill>
                  <a:schemeClr val="bg1"/>
                </a:solidFill>
                <a:effectLst/>
                <a:uLnTx/>
                <a:uFillTx/>
                <a:latin typeface="Segoe UI Semibold"/>
                <a:ea typeface="+mn-ea"/>
                <a:cs typeface="+mn-cs"/>
              </a:rPr>
              <a:t>Copilot</a:t>
            </a:r>
            <a:r>
              <a:rPr kumimoji="0" lang="es-es" sz="1400" b="0" i="0" u="none" strike="noStrike" kern="1200" cap="none" spc="0" normalizeH="0" baseline="0" noProof="0" dirty="0">
                <a:ln>
                  <a:noFill/>
                </a:ln>
                <a:solidFill>
                  <a:schemeClr val="bg1"/>
                </a:solidFill>
                <a:effectLst/>
                <a:uLnTx/>
                <a:uFillTx/>
                <a:latin typeface="Segoe UI Semibold"/>
                <a:ea typeface="+mn-ea"/>
                <a:cs typeface="+mn-cs"/>
              </a:rPr>
              <a:t>). En </a:t>
            </a:r>
            <a:r>
              <a:rPr kumimoji="0" lang="es-es" sz="1400" b="0" i="0" u="none" strike="noStrike" kern="1200" cap="none" spc="0" normalizeH="0" baseline="0" noProof="0" dirty="0" err="1">
                <a:ln>
                  <a:noFill/>
                </a:ln>
                <a:solidFill>
                  <a:schemeClr val="bg1"/>
                </a:solidFill>
                <a:effectLst/>
                <a:uLnTx/>
                <a:uFillTx/>
                <a:latin typeface="Segoe UI Semibold"/>
                <a:ea typeface="+mn-ea"/>
                <a:cs typeface="+mn-cs"/>
              </a:rPr>
              <a:t>Copilot</a:t>
            </a:r>
            <a:r>
              <a:rPr kumimoji="0" lang="es-es" sz="1400" b="0" i="0" u="none" strike="noStrike" kern="1200" cap="none" spc="0" normalizeH="0" baseline="0" noProof="0" dirty="0">
                <a:ln>
                  <a:noFill/>
                </a:ln>
                <a:solidFill>
                  <a:schemeClr val="bg1"/>
                </a:solidFill>
                <a:effectLst/>
                <a:uLnTx/>
                <a:uFillTx/>
                <a:latin typeface="Segoe UI Semibold"/>
                <a:ea typeface="+mn-ea"/>
                <a:cs typeface="+mn-cs"/>
              </a:rPr>
              <a:t> Chat y M365 </a:t>
            </a:r>
            <a:r>
              <a:rPr kumimoji="0" lang="es-es" sz="1400" b="0" i="0" u="none" strike="noStrike" kern="1200" cap="none" spc="0" normalizeH="0" baseline="0" noProof="0" dirty="0" err="1">
                <a:ln>
                  <a:noFill/>
                </a:ln>
                <a:solidFill>
                  <a:schemeClr val="bg1"/>
                </a:solidFill>
                <a:effectLst/>
                <a:uLnTx/>
                <a:uFillTx/>
                <a:latin typeface="Segoe UI Semibold"/>
                <a:ea typeface="+mn-ea"/>
                <a:cs typeface="+mn-cs"/>
              </a:rPr>
              <a:t>Copilot</a:t>
            </a:r>
            <a:r>
              <a:rPr kumimoji="0" lang="es-es" sz="1400" b="0" i="0" u="none" strike="noStrike" kern="1200" cap="none" spc="0" normalizeH="0" baseline="0" noProof="0" dirty="0">
                <a:ln>
                  <a:noFill/>
                </a:ln>
                <a:solidFill>
                  <a:schemeClr val="bg1"/>
                </a:solidFill>
                <a:effectLst/>
                <a:uLnTx/>
                <a:uFillTx/>
                <a:latin typeface="Segoe UI Semibold"/>
                <a:ea typeface="+mn-ea"/>
                <a:cs typeface="+mn-cs"/>
              </a:rPr>
              <a:t>, las indicaciones y las respuestas están protegidas por la EDP.</a:t>
            </a:r>
          </a:p>
        </p:txBody>
      </p:sp>
      <p:grpSp>
        <p:nvGrpSpPr>
          <p:cNvPr id="4" name="Group 3">
            <a:extLst>
              <a:ext uri="{FF2B5EF4-FFF2-40B4-BE49-F238E27FC236}">
                <a16:creationId xmlns:a16="http://schemas.microsoft.com/office/drawing/2014/main" id="{E391B8D5-E41A-63AB-329E-1094DB78ACB4}"/>
              </a:ext>
            </a:extLst>
          </p:cNvPr>
          <p:cNvGrpSpPr/>
          <p:nvPr/>
        </p:nvGrpSpPr>
        <p:grpSpPr>
          <a:xfrm>
            <a:off x="466012" y="1796612"/>
            <a:ext cx="6595992" cy="4592153"/>
            <a:chOff x="5843012" y="1518557"/>
            <a:chExt cx="6739726" cy="4317636"/>
          </a:xfrm>
        </p:grpSpPr>
        <p:sp>
          <p:nvSpPr>
            <p:cNvPr id="5" name="Rectangle: Rounded Corners 16">
              <a:extLst>
                <a:ext uri="{FF2B5EF4-FFF2-40B4-BE49-F238E27FC236}">
                  <a16:creationId xmlns:a16="http://schemas.microsoft.com/office/drawing/2014/main" id="{0832C785-4A69-7671-4164-99D17EE08FFF}"/>
                </a:ext>
                <a:ext uri="{C183D7F6-B498-43B3-948B-1728B52AA6E4}">
                  <adec:decorative xmlns:adec="http://schemas.microsoft.com/office/drawing/2017/decorative" val="1"/>
                </a:ext>
              </a:extLst>
            </p:cNvPr>
            <p:cNvSpPr/>
            <p:nvPr/>
          </p:nvSpPr>
          <p:spPr bwMode="auto">
            <a:xfrm>
              <a:off x="5843015" y="1518557"/>
              <a:ext cx="6739723" cy="4299643"/>
            </a:xfrm>
            <a:prstGeom prst="roundRect">
              <a:avLst>
                <a:gd name="adj" fmla="val 3997"/>
              </a:avLst>
            </a:prstGeom>
            <a:solidFill>
              <a:srgbClr val="2A446F">
                <a:alpha val="10000"/>
              </a:srgbClr>
            </a:solidFill>
            <a:ln w="28575" cap="flat" cmpd="sng" algn="ctr">
              <a:solidFill>
                <a:srgbClr val="2A446F"/>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6" name="Round Same Side Corner Rectangle 15">
              <a:extLst>
                <a:ext uri="{FF2B5EF4-FFF2-40B4-BE49-F238E27FC236}">
                  <a16:creationId xmlns:a16="http://schemas.microsoft.com/office/drawing/2014/main" id="{C370036A-1F23-371E-C18B-0DC6EDEDAC09}"/>
                </a:ext>
              </a:extLst>
            </p:cNvPr>
            <p:cNvSpPr/>
            <p:nvPr/>
          </p:nvSpPr>
          <p:spPr bwMode="auto">
            <a:xfrm rot="10800000">
              <a:off x="5843012" y="5412393"/>
              <a:ext cx="6739722" cy="423800"/>
            </a:xfrm>
            <a:prstGeom prst="round2SameRect">
              <a:avLst>
                <a:gd name="adj1" fmla="val 36327"/>
                <a:gd name="adj2" fmla="val 0"/>
              </a:avLst>
            </a:prstGeom>
            <a:solidFill>
              <a:srgbClr val="2A446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w="3175">
                  <a:noFill/>
                </a:ln>
                <a:solidFill>
                  <a:prstClr val="white"/>
                </a:solidFill>
                <a:effectLst/>
                <a:uLnTx/>
                <a:uFillTx/>
                <a:latin typeface="Segoe UI Semibold"/>
                <a:ea typeface="+mj-lt"/>
                <a:cs typeface="Segoe UI Semibold"/>
              </a:endParaRPr>
            </a:p>
          </p:txBody>
        </p:sp>
        <p:sp>
          <p:nvSpPr>
            <p:cNvPr id="7" name="Rounded Rectangle 18">
              <a:extLst>
                <a:ext uri="{FF2B5EF4-FFF2-40B4-BE49-F238E27FC236}">
                  <a16:creationId xmlns:a16="http://schemas.microsoft.com/office/drawing/2014/main" id="{29D9CC43-6E21-5F10-B001-4584D7DE96D1}"/>
                </a:ext>
              </a:extLst>
            </p:cNvPr>
            <p:cNvSpPr txBox="1">
              <a:spLocks/>
            </p:cNvSpPr>
            <p:nvPr/>
          </p:nvSpPr>
          <p:spPr bwMode="auto">
            <a:xfrm>
              <a:off x="7501965" y="5451176"/>
              <a:ext cx="3421816" cy="346234"/>
            </a:xfrm>
            <a:prstGeom prst="roundRect">
              <a:avLst>
                <a:gd name="adj" fmla="val 50000"/>
              </a:avLst>
            </a:prstGeom>
            <a:no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s-es" sz="1600" b="0" i="0" u="none" strike="noStrike" kern="1200" cap="none" spc="0" normalizeH="0" baseline="0" noProof="0">
                  <a:ln w="3175">
                    <a:noFill/>
                  </a:ln>
                  <a:solidFill>
                    <a:prstClr val="white"/>
                  </a:solidFill>
                  <a:effectLst/>
                  <a:uLnTx/>
                  <a:uFillTx/>
                  <a:latin typeface="Segoe UI Semibold"/>
                  <a:ea typeface="+mn-ea"/>
                  <a:cs typeface="+mn-cs"/>
                </a:rPr>
                <a:t>Límite de servicio de Microsoft 365</a:t>
              </a:r>
              <a:endParaRPr kumimoji="0" lang="en-US" sz="1600" b="0" i="0" u="none" strike="noStrike" kern="1200" cap="none" spc="0" normalizeH="0" baseline="0" noProof="0">
                <a:ln>
                  <a:noFill/>
                </a:ln>
                <a:solidFill>
                  <a:prstClr val="white"/>
                </a:solidFill>
                <a:effectLst/>
                <a:uLnTx/>
                <a:uFillTx/>
                <a:latin typeface="Segoe UI Semibold"/>
                <a:ea typeface="Open Sans" panose="020B0606030504020204" pitchFamily="34" charset="0"/>
                <a:cs typeface="Open Sans" panose="020B0606030504020204" pitchFamily="34" charset="0"/>
              </a:endParaRPr>
            </a:p>
          </p:txBody>
        </p:sp>
      </p:grpSp>
      <p:sp>
        <p:nvSpPr>
          <p:cNvPr id="8" name="Rectangle: Rounded Corners 18">
            <a:extLst>
              <a:ext uri="{FF2B5EF4-FFF2-40B4-BE49-F238E27FC236}">
                <a16:creationId xmlns:a16="http://schemas.microsoft.com/office/drawing/2014/main" id="{AF4F5F73-4B9E-A515-E992-7C20C07652D1}"/>
              </a:ext>
              <a:ext uri="{C183D7F6-B498-43B3-948B-1728B52AA6E4}">
                <adec:decorative xmlns:adec="http://schemas.microsoft.com/office/drawing/2017/decorative" val="1"/>
              </a:ext>
            </a:extLst>
          </p:cNvPr>
          <p:cNvSpPr/>
          <p:nvPr/>
        </p:nvSpPr>
        <p:spPr bwMode="auto">
          <a:xfrm>
            <a:off x="635195" y="2158188"/>
            <a:ext cx="6212721" cy="3701960"/>
          </a:xfrm>
          <a:prstGeom prst="roundRect">
            <a:avLst>
              <a:gd name="adj" fmla="val 2038"/>
            </a:avLst>
          </a:prstGeom>
          <a:solidFill>
            <a:schemeClr val="bg1"/>
          </a:solidFill>
          <a:ln w="114300" cap="flat" cmpd="sng" algn="ctr">
            <a:no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9" name="Rectangle: Rounded Corners 18">
            <a:extLst>
              <a:ext uri="{FF2B5EF4-FFF2-40B4-BE49-F238E27FC236}">
                <a16:creationId xmlns:a16="http://schemas.microsoft.com/office/drawing/2014/main" id="{5658E348-11C5-B610-3102-12E4D623169B}"/>
              </a:ext>
              <a:ext uri="{C183D7F6-B498-43B3-948B-1728B52AA6E4}">
                <adec:decorative xmlns:adec="http://schemas.microsoft.com/office/drawing/2017/decorative" val="1"/>
              </a:ext>
            </a:extLst>
          </p:cNvPr>
          <p:cNvSpPr/>
          <p:nvPr/>
        </p:nvSpPr>
        <p:spPr bwMode="auto">
          <a:xfrm>
            <a:off x="638749" y="2163377"/>
            <a:ext cx="6242111" cy="3696771"/>
          </a:xfrm>
          <a:prstGeom prst="roundRect">
            <a:avLst>
              <a:gd name="adj" fmla="val 2038"/>
            </a:avLst>
          </a:prstGeom>
          <a:noFill/>
          <a:ln w="28575" cap="flat" cmpd="sng" algn="ctr">
            <a:gradFill>
              <a:gsLst>
                <a:gs pos="0">
                  <a:srgbClr val="0078D4"/>
                </a:gs>
                <a:gs pos="99000">
                  <a:srgbClr val="8661C5"/>
                </a:gs>
              </a:gsLst>
              <a:lin ang="5400000" scaled="1"/>
            </a:gra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0" name="TextBox 9">
            <a:extLst>
              <a:ext uri="{FF2B5EF4-FFF2-40B4-BE49-F238E27FC236}">
                <a16:creationId xmlns:a16="http://schemas.microsoft.com/office/drawing/2014/main" id="{BC4DDAC2-B21A-6060-48BF-17B2BC3D9A32}"/>
              </a:ext>
            </a:extLst>
          </p:cNvPr>
          <p:cNvSpPr txBox="1"/>
          <p:nvPr/>
        </p:nvSpPr>
        <p:spPr>
          <a:xfrm>
            <a:off x="2327664" y="2024192"/>
            <a:ext cx="3016422" cy="365760"/>
          </a:xfrm>
          <a:prstGeom prst="roundRect">
            <a:avLst>
              <a:gd name="adj" fmla="val 50000"/>
            </a:avLst>
          </a:prstGeom>
          <a:gradFill>
            <a:gsLst>
              <a:gs pos="0">
                <a:srgbClr val="0078D4"/>
              </a:gs>
              <a:gs pos="100000">
                <a:srgbClr val="8661C5"/>
              </a:gs>
            </a:gsLst>
            <a:lin ang="1500000" scaled="0"/>
          </a:gradFill>
          <a:ln w="50800">
            <a:noFill/>
          </a:ln>
        </p:spPr>
        <p:txBody>
          <a:bodyPr wrap="square" lIns="0" tIns="0" rIns="0" bIns="0" rtlCol="0" anchor="ctr">
            <a:noAutofit/>
          </a:bodyPr>
          <a:lstStyle/>
          <a:p>
            <a:pPr marL="0" marR="0" lvl="0" indent="0" algn="ctr" defTabSz="797999" rtl="0" eaLnBrk="1" fontAlgn="base" latinLnBrk="0" hangingPunct="1">
              <a:lnSpc>
                <a:spcPct val="100000"/>
              </a:lnSpc>
              <a:spcBef>
                <a:spcPct val="0"/>
              </a:spcBef>
              <a:spcAft>
                <a:spcPct val="0"/>
              </a:spcAft>
              <a:buClrTx/>
              <a:buSzTx/>
              <a:buFontTx/>
              <a:buNone/>
              <a:tabLst>
                <a:tab pos="920876" algn="l"/>
              </a:tabLst>
              <a:defRPr/>
            </a:pPr>
            <a:r>
              <a:rPr kumimoji="0" lang="es-es" sz="1400" b="0" i="0" u="none" strike="noStrike" kern="1200" cap="none" spc="0" normalizeH="0" baseline="0" noProof="0" dirty="0">
                <a:ln w="3175">
                  <a:noFill/>
                </a:ln>
                <a:solidFill>
                  <a:prstClr val="white"/>
                </a:solidFill>
                <a:effectLst/>
                <a:uLnTx/>
                <a:uFillTx/>
                <a:latin typeface="Segoe UI Semibold"/>
                <a:ea typeface="+mn-ea"/>
                <a:cs typeface="Segoe UI" pitchFamily="34" charset="0"/>
              </a:rPr>
              <a:t>Protección de datos empresariales</a:t>
            </a:r>
          </a:p>
        </p:txBody>
      </p:sp>
      <p:sp>
        <p:nvSpPr>
          <p:cNvPr id="11" name="TextBox 10">
            <a:extLst>
              <a:ext uri="{FF2B5EF4-FFF2-40B4-BE49-F238E27FC236}">
                <a16:creationId xmlns:a16="http://schemas.microsoft.com/office/drawing/2014/main" id="{FB7DF97E-1655-59E3-CB23-63B6AC6365A2}"/>
              </a:ext>
            </a:extLst>
          </p:cNvPr>
          <p:cNvSpPr txBox="1"/>
          <p:nvPr/>
        </p:nvSpPr>
        <p:spPr>
          <a:xfrm>
            <a:off x="7277718" y="3304451"/>
            <a:ext cx="1287652" cy="443198"/>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800" b="0" i="1" u="none" strike="noStrike" kern="0" cap="none" spc="0" normalizeH="0" baseline="0" noProof="0">
                <a:ln>
                  <a:noFill/>
                </a:ln>
                <a:solidFill>
                  <a:schemeClr val="bg1"/>
                </a:solidFill>
                <a:effectLst/>
                <a:uLnTx/>
                <a:uFillTx/>
                <a:latin typeface="Segoe UI" panose="020B0502040204020203" pitchFamily="34" charset="0"/>
                <a:ea typeface="+mn-ea"/>
                <a:cs typeface="Segoe UI" panose="020B0502040204020203" pitchFamily="34" charset="0"/>
              </a:rPr>
              <a:t>La función de fundamento web debe estar activada para enviar consultas de búsqueda web fuera del límite de servicio de M365</a:t>
            </a:r>
          </a:p>
        </p:txBody>
      </p:sp>
      <p:sp>
        <p:nvSpPr>
          <p:cNvPr id="12" name="Rectangle: Rounded Corners 32">
            <a:extLst>
              <a:ext uri="{FF2B5EF4-FFF2-40B4-BE49-F238E27FC236}">
                <a16:creationId xmlns:a16="http://schemas.microsoft.com/office/drawing/2014/main" id="{30603A09-2F88-8C04-5B19-CAB72230BDB0}"/>
              </a:ext>
            </a:extLst>
          </p:cNvPr>
          <p:cNvSpPr/>
          <p:nvPr/>
        </p:nvSpPr>
        <p:spPr>
          <a:xfrm>
            <a:off x="5724705" y="2679507"/>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0" i="0" u="none" strike="noStrike" kern="0" cap="none" spc="0" normalizeH="0" baseline="0" noProof="0" dirty="0">
                <a:ln>
                  <a:noFill/>
                </a:ln>
                <a:solidFill>
                  <a:prstClr val="white"/>
                </a:solidFill>
                <a:effectLst/>
                <a:uLnTx/>
                <a:uFillTx/>
                <a:latin typeface="Segoe UI Semibold"/>
                <a:ea typeface="+mn-ea"/>
                <a:cs typeface="+mn-cs"/>
              </a:rPr>
              <a:t>Indicación</a:t>
            </a:r>
          </a:p>
        </p:txBody>
      </p:sp>
      <p:sp>
        <p:nvSpPr>
          <p:cNvPr id="13" name="Rectangle: Rounded Corners 33">
            <a:extLst>
              <a:ext uri="{FF2B5EF4-FFF2-40B4-BE49-F238E27FC236}">
                <a16:creationId xmlns:a16="http://schemas.microsoft.com/office/drawing/2014/main" id="{F73BC1E5-FD26-C2FF-FFC9-C3F15E5D80B2}"/>
              </a:ext>
            </a:extLst>
          </p:cNvPr>
          <p:cNvSpPr/>
          <p:nvPr/>
        </p:nvSpPr>
        <p:spPr>
          <a:xfrm>
            <a:off x="5724705" y="4286773"/>
            <a:ext cx="976646" cy="544501"/>
          </a:xfrm>
          <a:prstGeom prst="roundRect">
            <a:avLst/>
          </a:prstGeom>
          <a:solidFill>
            <a:srgbClr val="0070C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white"/>
                </a:solidFill>
                <a:effectLst/>
                <a:uLnTx/>
                <a:uFillTx/>
                <a:latin typeface="Segoe UI Semibold"/>
                <a:ea typeface="+mn-ea"/>
                <a:cs typeface="+mn-cs"/>
              </a:rPr>
              <a:t>Respuesta</a:t>
            </a:r>
          </a:p>
        </p:txBody>
      </p:sp>
      <p:sp>
        <p:nvSpPr>
          <p:cNvPr id="14" name="Rectangle: Rounded Corners 34">
            <a:extLst>
              <a:ext uri="{FF2B5EF4-FFF2-40B4-BE49-F238E27FC236}">
                <a16:creationId xmlns:a16="http://schemas.microsoft.com/office/drawing/2014/main" id="{0704803E-4108-CC3F-54DF-98ECB2C3B5BE}"/>
              </a:ext>
            </a:extLst>
          </p:cNvPr>
          <p:cNvSpPr/>
          <p:nvPr/>
        </p:nvSpPr>
        <p:spPr>
          <a:xfrm>
            <a:off x="7335969" y="2679507"/>
            <a:ext cx="1211439"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white"/>
                </a:solidFill>
                <a:effectLst/>
                <a:uLnTx/>
                <a:uFillTx/>
                <a:latin typeface="Segoe UI Semibold"/>
                <a:ea typeface="+mn-ea"/>
                <a:cs typeface="+mn-cs"/>
              </a:rPr>
              <a:t>Consulta de búsqueda web²</a:t>
            </a:r>
            <a:endParaRPr kumimoji="0" lang="en-US" sz="1100" b="0" i="0" u="none" strike="noStrike" kern="0" cap="none" spc="0" normalizeH="0" baseline="0" noProof="0" dirty="0">
              <a:ln>
                <a:noFill/>
              </a:ln>
              <a:solidFill>
                <a:prstClr val="white"/>
              </a:solidFill>
              <a:effectLst/>
              <a:uLnTx/>
              <a:uFillTx/>
              <a:latin typeface="Segoe UI Semibold"/>
              <a:ea typeface="+mn-ea"/>
              <a:cs typeface="+mn-cs"/>
            </a:endParaRPr>
          </a:p>
        </p:txBody>
      </p:sp>
      <p:sp>
        <p:nvSpPr>
          <p:cNvPr id="15" name="Rectangle: Rounded Corners 35">
            <a:extLst>
              <a:ext uri="{FF2B5EF4-FFF2-40B4-BE49-F238E27FC236}">
                <a16:creationId xmlns:a16="http://schemas.microsoft.com/office/drawing/2014/main" id="{97024FCA-B6F0-E7DE-D8D1-7C07942683E6}"/>
              </a:ext>
            </a:extLst>
          </p:cNvPr>
          <p:cNvSpPr/>
          <p:nvPr/>
        </p:nvSpPr>
        <p:spPr>
          <a:xfrm>
            <a:off x="7335969" y="4286773"/>
            <a:ext cx="1199407" cy="544501"/>
          </a:xfrm>
          <a:prstGeom prst="roundRect">
            <a:avLst/>
          </a:prstGeom>
          <a:solidFill>
            <a:srgbClr val="2A446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100" b="0" i="0" u="none" strike="noStrike" kern="0" cap="none" spc="0" normalizeH="0" baseline="0" noProof="0" dirty="0">
                <a:ln>
                  <a:noFill/>
                </a:ln>
                <a:solidFill>
                  <a:prstClr val="white"/>
                </a:solidFill>
                <a:effectLst/>
                <a:uLnTx/>
                <a:uFillTx/>
                <a:latin typeface="Segoe UI Semibold"/>
                <a:ea typeface="+mn-ea"/>
                <a:cs typeface="+mn-cs"/>
              </a:rPr>
              <a:t>Datos web relevantes</a:t>
            </a:r>
          </a:p>
        </p:txBody>
      </p:sp>
      <p:cxnSp>
        <p:nvCxnSpPr>
          <p:cNvPr id="16" name="Straight Arrow Connector 15">
            <a:extLst>
              <a:ext uri="{FF2B5EF4-FFF2-40B4-BE49-F238E27FC236}">
                <a16:creationId xmlns:a16="http://schemas.microsoft.com/office/drawing/2014/main" id="{FD7EFB03-2194-9832-D863-3AC18BC836A2}"/>
              </a:ext>
            </a:extLst>
          </p:cNvPr>
          <p:cNvCxnSpPr>
            <a:cxnSpLocks/>
          </p:cNvCxnSpPr>
          <p:nvPr/>
        </p:nvCxnSpPr>
        <p:spPr>
          <a:xfrm flipV="1">
            <a:off x="8419884" y="2949182"/>
            <a:ext cx="384048" cy="5150"/>
          </a:xfrm>
          <a:prstGeom prst="straightConnector1">
            <a:avLst/>
          </a:prstGeom>
          <a:noFill/>
          <a:ln w="38100" cap="flat" cmpd="sng" algn="ctr">
            <a:solidFill>
              <a:srgbClr val="2A446F"/>
            </a:solidFill>
            <a:prstDash val="solid"/>
            <a:miter lim="800000"/>
            <a:tailEnd type="triangle"/>
          </a:ln>
          <a:effectLst/>
        </p:spPr>
      </p:cxnSp>
      <p:cxnSp>
        <p:nvCxnSpPr>
          <p:cNvPr id="17" name="Straight Arrow Connector 16">
            <a:extLst>
              <a:ext uri="{FF2B5EF4-FFF2-40B4-BE49-F238E27FC236}">
                <a16:creationId xmlns:a16="http://schemas.microsoft.com/office/drawing/2014/main" id="{A0BEF159-3D9C-AA37-1AF6-38DB33939B20}"/>
              </a:ext>
            </a:extLst>
          </p:cNvPr>
          <p:cNvCxnSpPr>
            <a:cxnSpLocks/>
          </p:cNvCxnSpPr>
          <p:nvPr/>
        </p:nvCxnSpPr>
        <p:spPr>
          <a:xfrm flipH="1" flipV="1">
            <a:off x="8526278" y="4559024"/>
            <a:ext cx="268556" cy="1935"/>
          </a:xfrm>
          <a:prstGeom prst="straightConnector1">
            <a:avLst/>
          </a:prstGeom>
          <a:noFill/>
          <a:ln w="38100" cap="flat" cmpd="sng" algn="ctr">
            <a:solidFill>
              <a:srgbClr val="2A446F"/>
            </a:solidFill>
            <a:prstDash val="solid"/>
            <a:miter lim="800000"/>
            <a:tailEnd type="triangle"/>
          </a:ln>
          <a:effectLst/>
        </p:spPr>
      </p:cxnSp>
      <p:sp>
        <p:nvSpPr>
          <p:cNvPr id="18" name="Rectangle: Rounded Corners 27">
            <a:extLst>
              <a:ext uri="{FF2B5EF4-FFF2-40B4-BE49-F238E27FC236}">
                <a16:creationId xmlns:a16="http://schemas.microsoft.com/office/drawing/2014/main" id="{7280D015-987E-F0F2-6A1F-995C90662918}"/>
              </a:ext>
              <a:ext uri="{C183D7F6-B498-43B3-948B-1728B52AA6E4}">
                <adec:decorative xmlns:adec="http://schemas.microsoft.com/office/drawing/2017/decorative" val="1"/>
              </a:ext>
            </a:extLst>
          </p:cNvPr>
          <p:cNvSpPr/>
          <p:nvPr/>
        </p:nvSpPr>
        <p:spPr bwMode="auto">
          <a:xfrm>
            <a:off x="8809341" y="2158188"/>
            <a:ext cx="2916644" cy="3948085"/>
          </a:xfrm>
          <a:prstGeom prst="roundRect">
            <a:avLst>
              <a:gd name="adj" fmla="val 3997"/>
            </a:avLst>
          </a:prstGeom>
          <a:solidFill>
            <a:srgbClr val="FFFFFF"/>
          </a:solidFill>
          <a:ln w="28575" cap="flat" cmpd="sng" algn="ctr">
            <a:solidFill>
              <a:srgbClr val="E6AD00"/>
            </a:solidFill>
            <a:prstDash val="solid"/>
            <a:miter lim="800000"/>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19" name="TextBox 18">
            <a:extLst>
              <a:ext uri="{FF2B5EF4-FFF2-40B4-BE49-F238E27FC236}">
                <a16:creationId xmlns:a16="http://schemas.microsoft.com/office/drawing/2014/main" id="{CB69097F-F405-3DB6-D633-0C1D31340A06}"/>
              </a:ext>
            </a:extLst>
          </p:cNvPr>
          <p:cNvSpPr txBox="1"/>
          <p:nvPr/>
        </p:nvSpPr>
        <p:spPr>
          <a:xfrm>
            <a:off x="9019860" y="2531951"/>
            <a:ext cx="2606989" cy="3616375"/>
          </a:xfrm>
          <a:prstGeom prst="rect">
            <a:avLst/>
          </a:prstGeom>
          <a:noFill/>
        </p:spPr>
        <p:txBody>
          <a:bodyPr wrap="square" lIns="0" tIns="0" rIns="0" bIns="0">
            <a:spAutoFit/>
          </a:bodyPr>
          <a:lstStyle/>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s-es" sz="900" b="1"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Consultas de búsqueda web: </a:t>
            </a: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consulta web breve y de pocas palabras derivada de una indicación del usuario. La indicación completa no se envía a Bing.</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s-es" sz="900" b="1"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Seguridad: </a:t>
            </a: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se envía a través de una conexión segura con identificadores de usuario </a:t>
            </a:r>
            <a:br>
              <a:rPr kumimoji="0" lang="es-es" sz="900" b="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br>
            <a:r>
              <a:rPr kumimoji="0" lang="es-es" sz="900" b="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e inquilino eliminados. </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s-es" sz="900" b="1"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Gestión: </a:t>
            </a:r>
            <a:r>
              <a:rPr kumimoji="0" lang="es-es" sz="900" b="0" i="0" u="none" strike="noStrike" kern="1200" cap="none" spc="0" normalizeH="0" baseline="0" noProof="0" dirty="0">
                <a:ln>
                  <a:noFill/>
                </a:ln>
                <a:solidFill>
                  <a:prstClr val="black"/>
                </a:solidFill>
                <a:effectLst/>
                <a:uLnTx/>
                <a:uFillTx/>
                <a:latin typeface="Segoe UI"/>
                <a:ea typeface="+mn-ea"/>
                <a:cs typeface="+mn-cs"/>
              </a:rPr>
              <a:t>no se comparte con los anunciantes. Sin impacto en el posicionamiento en los buscadores, respuestas, subtítulos enriquecidos ni funciones de redes sociales. No se utilizan para entrenar modelos fundacionales.</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s-es" sz="900" b="1"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Política de búsqueda web:</a:t>
            </a:r>
            <a:r>
              <a:rPr kumimoji="0" lang="es-es" sz="90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 Permite la gestión directa de la búsqueda web en </a:t>
            </a:r>
            <a:r>
              <a:rPr kumimoji="0" lang="es-es" sz="900" i="0" u="none" strike="noStrike" kern="1200" cap="none" spc="0" normalizeH="0" baseline="0" noProof="0" dirty="0" err="1">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Copilot</a:t>
            </a:r>
            <a:r>
              <a:rPr kumimoji="0" lang="es-es" sz="90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 con opciones para acceder de forma conjunta o por separado a la búsqueda para el trabajo frente </a:t>
            </a:r>
            <a:br>
              <a:rPr kumimoji="0" lang="es-es" sz="90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br>
            <a:r>
              <a:rPr kumimoji="0" lang="es-es" sz="900" i="0" u="none" strike="noStrike" kern="1200" cap="none" spc="0" normalizeH="0" baseline="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a la búsqueda web general. </a:t>
            </a:r>
          </a:p>
          <a:p>
            <a:pPr marL="171450" marR="0" lvl="0" indent="-171450" algn="l" defTabSz="914400" rtl="0" eaLnBrk="1" fontAlgn="auto" latinLnBrk="0" hangingPunct="1">
              <a:lnSpc>
                <a:spcPct val="100000"/>
              </a:lnSpc>
              <a:spcBef>
                <a:spcPts val="0"/>
              </a:spcBef>
              <a:spcAft>
                <a:spcPts val="900"/>
              </a:spcAft>
              <a:buClrTx/>
              <a:buSzTx/>
              <a:buFont typeface="Arial" panose="020B0604020202020204" pitchFamily="34" charset="0"/>
              <a:buChar char="•"/>
              <a:tabLst/>
              <a:defRPr/>
            </a:pPr>
            <a:r>
              <a:rPr kumimoji="0" lang="es-es" sz="900" b="1" i="0" u="none" strike="noStrike" kern="1200" cap="none" spc="-20" normalizeH="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Botón de activación/desactivación del usuario: </a:t>
            </a:r>
            <a:r>
              <a:rPr kumimoji="0" lang="es-es" sz="900" i="0" u="none" strike="noStrike" kern="1200" cap="none" spc="-20" normalizeH="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los usuarios de Microsoft 365 </a:t>
            </a:r>
            <a:r>
              <a:rPr kumimoji="0" lang="es-es" sz="900" i="0" u="none" strike="noStrike" kern="1200" cap="none" spc="-20" normalizeH="0" noProof="0" dirty="0" err="1">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Copilot</a:t>
            </a:r>
            <a:r>
              <a:rPr kumimoji="0" lang="es-es" sz="900" i="0" u="none" strike="noStrike" kern="1200" cap="none" spc="-20" normalizeH="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 tienen un botón de activación/ desactivación para las consultas de búsqueda web. </a:t>
            </a:r>
            <a:r>
              <a:rPr kumimoji="0" lang="es-es" sz="700" i="0" u="none" strike="noStrike" kern="1200" cap="none" spc="-20" normalizeH="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(solo disponible para usuarios con licencia de M365 </a:t>
            </a:r>
            <a:r>
              <a:rPr kumimoji="0" lang="es-es" sz="700" i="0" u="none" strike="noStrike" kern="1200" cap="none" spc="-20" normalizeH="0" noProof="0" dirty="0" err="1">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Copilot</a:t>
            </a:r>
            <a:r>
              <a:rPr kumimoji="0" lang="es-es" sz="700" i="0" u="none" strike="noStrike" kern="1200" cap="none" spc="-20" normalizeH="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rPr>
              <a:t>)</a:t>
            </a:r>
            <a:endParaRPr kumimoji="0" lang="en-US" sz="700" i="0" u="none" strike="noStrike" kern="1200" cap="none" spc="-20" normalizeH="0" noProof="0" dirty="0">
              <a:ln>
                <a:noFill/>
              </a:ln>
              <a:solidFill>
                <a:prstClr val="black"/>
              </a:solidFill>
              <a:effectLst/>
              <a:uLnTx/>
              <a:uFillTx/>
              <a:latin typeface="Segoe UI" panose="020B0502040204020203" pitchFamily="34" charset="0"/>
              <a:ea typeface="MS Mincho" panose="02020609040205080304" pitchFamily="49" charset="-128"/>
              <a:cs typeface="Segoe UI" panose="020B0502040204020203" pitchFamily="34" charset="0"/>
            </a:endParaRPr>
          </a:p>
        </p:txBody>
      </p:sp>
      <p:sp>
        <p:nvSpPr>
          <p:cNvPr id="20" name="Rounded Rectangle 18">
            <a:extLst>
              <a:ext uri="{FF2B5EF4-FFF2-40B4-BE49-F238E27FC236}">
                <a16:creationId xmlns:a16="http://schemas.microsoft.com/office/drawing/2014/main" id="{BD6BE3F2-EA59-5583-7014-0D53A869CE06}"/>
              </a:ext>
            </a:extLst>
          </p:cNvPr>
          <p:cNvSpPr txBox="1">
            <a:spLocks/>
          </p:cNvSpPr>
          <p:nvPr/>
        </p:nvSpPr>
        <p:spPr bwMode="auto">
          <a:xfrm>
            <a:off x="8942866" y="2024192"/>
            <a:ext cx="2476860" cy="365760"/>
          </a:xfrm>
          <a:prstGeom prst="roundRect">
            <a:avLst>
              <a:gd name="adj" fmla="val 50000"/>
            </a:avLst>
          </a:prstGeom>
          <a:solidFill>
            <a:srgbClr val="E6AD00"/>
          </a:solidFill>
          <a:ln w="44450" cap="rnd" cmpd="sng" algn="ctr">
            <a:noFill/>
            <a:prstDash val="solid"/>
            <a:miter lim="800000"/>
            <a:headEnd type="none" w="lg" len="med"/>
            <a:tailEnd type="none" w="lg" len="med"/>
          </a:ln>
          <a:effectLst/>
        </p:spPr>
        <p:txBody>
          <a:bodyPr rot="0" spcFirstLastPara="0" vertOverflow="overflow" horzOverflow="overflow" vert="horz" wrap="square" lIns="0" tIns="0" rIns="0" bIns="19896" numCol="1" spcCol="0" rtlCol="0" fromWordArt="0" anchor="ctr" anchorCtr="0" forceAA="0" compatLnSpc="1">
            <a:prstTxWarp prst="textNoShape">
              <a:avLst/>
            </a:prstTxWarp>
            <a:noAutofit/>
          </a:bodyPr>
          <a:lstStyle>
            <a:lvl1pPr algn="l" defTabSz="932384" rtl="0" eaLnBrk="1" latinLnBrk="0" hangingPunct="1">
              <a:lnSpc>
                <a:spcPct val="100000"/>
              </a:lnSpc>
              <a:spcBef>
                <a:spcPct val="0"/>
              </a:spcBef>
              <a:buNone/>
              <a:defRPr lang="en-US" sz="3600" b="0" kern="1200" cap="none" spc="-50" baseline="0" dirty="0" smtClean="0">
                <a:ln w="3175">
                  <a:noFill/>
                </a:ln>
                <a:solidFill>
                  <a:schemeClr val="tx1"/>
                </a:solidFill>
                <a:effectLst/>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marL="0" marR="0" lvl="0" indent="0" algn="ctr" defTabSz="491019" rtl="0" eaLnBrk="1" fontAlgn="base" latinLnBrk="0" hangingPunct="1">
              <a:lnSpc>
                <a:spcPct val="100000"/>
              </a:lnSpc>
              <a:spcBef>
                <a:spcPct val="0"/>
              </a:spcBef>
              <a:spcAft>
                <a:spcPct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Segoe UI Semibold"/>
                <a:ea typeface="Open Sans" panose="020B0606030504020204" pitchFamily="34" charset="0"/>
                <a:cs typeface="Open Sans" panose="020B0606030504020204" pitchFamily="34" charset="0"/>
              </a:rPr>
              <a:t>Servicio Búsqueda de Bing</a:t>
            </a:r>
          </a:p>
        </p:txBody>
      </p:sp>
      <p:cxnSp>
        <p:nvCxnSpPr>
          <p:cNvPr id="21" name="Straight Arrow Connector 20">
            <a:extLst>
              <a:ext uri="{FF2B5EF4-FFF2-40B4-BE49-F238E27FC236}">
                <a16:creationId xmlns:a16="http://schemas.microsoft.com/office/drawing/2014/main" id="{38017B9E-793E-FEB5-9143-0D50F81C8D30}"/>
              </a:ext>
            </a:extLst>
          </p:cNvPr>
          <p:cNvCxnSpPr>
            <a:cxnSpLocks/>
            <a:endCxn id="14" idx="1"/>
          </p:cNvCxnSpPr>
          <p:nvPr/>
        </p:nvCxnSpPr>
        <p:spPr>
          <a:xfrm>
            <a:off x="6701351" y="2951757"/>
            <a:ext cx="634618" cy="1"/>
          </a:xfrm>
          <a:prstGeom prst="straightConnector1">
            <a:avLst/>
          </a:prstGeom>
          <a:noFill/>
          <a:ln w="38100" cap="flat" cmpd="sng" algn="ctr">
            <a:solidFill>
              <a:srgbClr val="2A446F"/>
            </a:solidFill>
            <a:prstDash val="solid"/>
            <a:miter lim="800000"/>
            <a:tailEnd type="triangle"/>
          </a:ln>
          <a:effectLst/>
        </p:spPr>
      </p:cxnSp>
      <p:cxnSp>
        <p:nvCxnSpPr>
          <p:cNvPr id="22" name="Straight Arrow Connector 21">
            <a:extLst>
              <a:ext uri="{FF2B5EF4-FFF2-40B4-BE49-F238E27FC236}">
                <a16:creationId xmlns:a16="http://schemas.microsoft.com/office/drawing/2014/main" id="{E645C14F-5A5D-B059-BD3A-9BCB433FC6B1}"/>
              </a:ext>
            </a:extLst>
          </p:cNvPr>
          <p:cNvCxnSpPr>
            <a:cxnSpLocks/>
            <a:stCxn id="15" idx="1"/>
            <a:endCxn id="13" idx="3"/>
          </p:cNvCxnSpPr>
          <p:nvPr/>
        </p:nvCxnSpPr>
        <p:spPr>
          <a:xfrm flipH="1">
            <a:off x="6701351" y="4559024"/>
            <a:ext cx="634618" cy="0"/>
          </a:xfrm>
          <a:prstGeom prst="straightConnector1">
            <a:avLst/>
          </a:prstGeom>
          <a:noFill/>
          <a:ln w="38100" cap="flat" cmpd="sng" algn="ctr">
            <a:solidFill>
              <a:srgbClr val="2A446F"/>
            </a:solidFill>
            <a:prstDash val="solid"/>
            <a:miter lim="800000"/>
            <a:tailEnd type="triangle"/>
          </a:ln>
          <a:effectLst/>
        </p:spPr>
      </p:cxnSp>
      <p:sp>
        <p:nvSpPr>
          <p:cNvPr id="23" name="TextBox 22">
            <a:extLst>
              <a:ext uri="{FF2B5EF4-FFF2-40B4-BE49-F238E27FC236}">
                <a16:creationId xmlns:a16="http://schemas.microsoft.com/office/drawing/2014/main" id="{D34936C3-EEC7-400E-0358-0741787FB168}"/>
              </a:ext>
            </a:extLst>
          </p:cNvPr>
          <p:cNvSpPr txBox="1"/>
          <p:nvPr/>
        </p:nvSpPr>
        <p:spPr>
          <a:xfrm>
            <a:off x="6945271" y="6287704"/>
            <a:ext cx="4827196" cy="276999"/>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1" u="none" strike="noStrike" kern="1200" cap="none" spc="0" normalizeH="0" baseline="0" noProof="0">
                <a:ln>
                  <a:noFill/>
                </a:ln>
                <a:solidFill>
                  <a:schemeClr val="bg1"/>
                </a:solidFill>
                <a:effectLst/>
                <a:uLnTx/>
                <a:uFillTx/>
                <a:latin typeface="Segoe UI"/>
                <a:ea typeface="MS Mincho" panose="02020609040205080304" pitchFamily="49" charset="-128"/>
                <a:cs typeface="Arial" panose="020B0604020202020204" pitchFamily="34" charset="0"/>
              </a:rPr>
              <a:t>¹</a:t>
            </a:r>
            <a:r>
              <a:rPr kumimoji="0" lang="es-es" sz="900" b="0" i="1" u="none" strike="noStrike" kern="1200" cap="none" spc="0" normalizeH="0" baseline="0" noProof="0">
                <a:ln>
                  <a:noFill/>
                </a:ln>
                <a:solidFill>
                  <a:schemeClr val="bg1"/>
                </a:solidFill>
                <a:effectLst/>
                <a:uLnTx/>
                <a:uFillTx/>
                <a:latin typeface="Segoe UI"/>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Microsoft 365 Copilot se ejecuta en la plataforma Microsoft 365 con certificación ISO 27018</a:t>
            </a:r>
            <a:r>
              <a:rPr kumimoji="0" lang="es-e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hlinkClick r:id="rId3">
                  <a:extLst>
                    <a:ext uri="{A12FA001-AC4F-418D-AE19-62706E023703}">
                      <ahyp:hlinkClr xmlns:ahyp="http://schemas.microsoft.com/office/drawing/2018/hyperlinkcolor" val="tx"/>
                    </a:ext>
                  </a:extLst>
                </a:hlinkClick>
              </a:rPr>
              <a:t> </a:t>
            </a:r>
            <a:endParaRPr kumimoji="0" lang="en-U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30000" noProof="0">
                <a:ln>
                  <a:noFill/>
                </a:ln>
                <a:solidFill>
                  <a:schemeClr val="bg1"/>
                </a:solidFill>
                <a:effectLst/>
                <a:uLnTx/>
                <a:uFillTx/>
                <a:latin typeface="Segoe UI"/>
                <a:ea typeface="MS Mincho" panose="02020609040205080304" pitchFamily="49" charset="-128"/>
                <a:cs typeface="Arial" panose="020B0604020202020204" pitchFamily="34" charset="0"/>
              </a:rPr>
              <a:t>²</a:t>
            </a:r>
            <a:r>
              <a:rPr kumimoji="0" lang="es-es" sz="900" b="0" i="1" u="none" strike="noStrike" kern="1200" cap="none" spc="0" normalizeH="0" baseline="0" noProof="0">
                <a:ln>
                  <a:noFill/>
                </a:ln>
                <a:solidFill>
                  <a:schemeClr val="bg1"/>
                </a:solidFill>
                <a:effectLst/>
                <a:uLnTx/>
                <a:uFillTx/>
                <a:latin typeface="Segoe UI"/>
                <a:ea typeface="+mn-ea"/>
                <a:cs typeface="+mn-cs"/>
              </a:rPr>
              <a:t>Las consultas de búsqueda web son diferentes de las consultas de Microsoft Graph</a:t>
            </a:r>
          </a:p>
        </p:txBody>
      </p:sp>
      <p:sp>
        <p:nvSpPr>
          <p:cNvPr id="24" name="TextBox 23">
            <a:extLst>
              <a:ext uri="{FF2B5EF4-FFF2-40B4-BE49-F238E27FC236}">
                <a16:creationId xmlns:a16="http://schemas.microsoft.com/office/drawing/2014/main" id="{CD980F22-750D-9047-0363-9F1784ABA175}"/>
              </a:ext>
            </a:extLst>
          </p:cNvPr>
          <p:cNvSpPr txBox="1"/>
          <p:nvPr/>
        </p:nvSpPr>
        <p:spPr>
          <a:xfrm>
            <a:off x="789807" y="2527132"/>
            <a:ext cx="4918856" cy="3308598"/>
          </a:xfrm>
          <a:prstGeom prst="rect">
            <a:avLst/>
          </a:prstGeom>
          <a:noFill/>
        </p:spPr>
        <p:txBody>
          <a:bodyPr wrap="square" lIns="0" tIns="0" rIns="0" bIns="0" rtlCol="0" anchor="t">
            <a:spAutoFit/>
          </a:bodyPr>
          <a:lstStyle/>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Protegemos sus datos: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4" tooltip="https://learn.microsoft.com/en-us/microsoft-365/compliance/office-365-encryption-in-the-microsoft-cloud-overview">
                  <a:extLst>
                    <a:ext uri="{A12FA001-AC4F-418D-AE19-62706E023703}">
                      <ahyp:hlinkClr xmlns:ahyp="http://schemas.microsoft.com/office/drawing/2018/hyperlinkcolor" val="tx"/>
                    </a:ext>
                  </a:extLst>
                </a:hlinkClick>
              </a:rPr>
              <a:t>cifrado</a:t>
            </a:r>
            <a:r>
              <a:rPr kumimoji="0" lang="es-es" sz="1000" b="0" i="0" u="none" strike="noStrike" kern="1200" cap="none" spc="0" normalizeH="0" baseline="0" noProof="0" dirty="0">
                <a:ln>
                  <a:noFill/>
                </a:ln>
                <a:solidFill>
                  <a:prstClr val="black"/>
                </a:solidFill>
                <a:effectLst/>
                <a:uLnTx/>
                <a:uFillTx/>
                <a:latin typeface="Segoe UI"/>
                <a:ea typeface="+mn-ea"/>
                <a:cs typeface="+mn-cs"/>
              </a:rPr>
              <a:t> en reposo y en tránsito, rigurosos controles físicos de seguridad y </a:t>
            </a:r>
            <a:r>
              <a:rPr kumimoji="0" lang="es-es" sz="1000" b="0" i="0" u="sng" strike="noStrike" kern="1200" cap="none" spc="0" normalizeH="0" baseline="0" noProof="0" dirty="0">
                <a:ln>
                  <a:noFill/>
                </a:ln>
                <a:solidFill>
                  <a:srgbClr val="0070C0"/>
                </a:solidFill>
                <a:effectLst/>
                <a:uLnTx/>
                <a:uFillTx/>
                <a:latin typeface="Segoe UI"/>
                <a:ea typeface="+mn-ea"/>
                <a:cs typeface="+mn-cs"/>
                <a:hlinkClick r:id="rId5">
                  <a:extLst>
                    <a:ext uri="{A12FA001-AC4F-418D-AE19-62706E023703}">
                      <ahyp:hlinkClr xmlns:ahyp="http://schemas.microsoft.com/office/drawing/2018/hyperlinkcolor" val="tx"/>
                    </a:ext>
                  </a:extLst>
                </a:hlinkClick>
              </a:rPr>
              <a:t>aislamiento</a:t>
            </a:r>
            <a:r>
              <a:rPr kumimoji="0" lang="es-es" sz="1000" b="0" i="0" u="none" strike="noStrike" kern="1200" cap="none" spc="0" normalizeH="0" baseline="0" noProof="0" dirty="0">
                <a:ln>
                  <a:noFill/>
                </a:ln>
                <a:solidFill>
                  <a:prstClr val="black"/>
                </a:solidFill>
                <a:effectLst/>
                <a:uLnTx/>
                <a:uFillTx/>
                <a:latin typeface="Segoe UI"/>
                <a:ea typeface="+mn-ea"/>
                <a:cs typeface="+mn-cs"/>
              </a:rPr>
              <a:t> de datos entre entidades.</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Tus datos son privados: </a:t>
            </a:r>
            <a:r>
              <a:rPr kumimoji="0" lang="es-es" sz="1000" b="0" i="0" u="none" strike="noStrike" kern="1200" cap="none" spc="0" normalizeH="0" baseline="0" noProof="0" dirty="0">
                <a:ln>
                  <a:noFill/>
                </a:ln>
                <a:solidFill>
                  <a:prstClr val="black"/>
                </a:solidFill>
                <a:effectLst/>
                <a:uLnTx/>
                <a:uFillTx/>
                <a:latin typeface="Segoe UI"/>
                <a:ea typeface="+mn-ea"/>
                <a:cs typeface="+mn-cs"/>
              </a:rPr>
              <a:t>solo usaremos tus datos según tus instrucciones.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Los compromisos en materia de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6" tooltip="https://www.microsoft.com/en-us/trust-center/privacy">
                  <a:extLst>
                    <a:ext uri="{A12FA001-AC4F-418D-AE19-62706E023703}">
                      <ahyp:hlinkClr xmlns:ahyp="http://schemas.microsoft.com/office/drawing/2018/hyperlinkcolor" val="tx"/>
                    </a:ext>
                  </a:extLst>
                </a:hlinkClick>
              </a:rPr>
              <a:t>privacidad</a:t>
            </a:r>
            <a:r>
              <a:rPr kumimoji="0" lang="es-es" sz="1000" b="0" i="0" u="none" strike="noStrike" kern="1200" cap="none" spc="0" normalizeH="0" baseline="0" noProof="0" dirty="0">
                <a:ln>
                  <a:noFill/>
                </a:ln>
                <a:solidFill>
                  <a:prstClr val="black"/>
                </a:solidFill>
                <a:effectLst/>
                <a:uLnTx/>
                <a:uFillTx/>
                <a:latin typeface="Segoe UI"/>
                <a:ea typeface="+mn-ea"/>
                <a:cs typeface="+mn-cs"/>
              </a:rPr>
              <a:t> incluyen soporte para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7" tooltip="https://learn.microsoft.com/en-us/compliance/regulatory/gdpr">
                  <a:extLst>
                    <a:ext uri="{A12FA001-AC4F-418D-AE19-62706E023703}">
                      <ahyp:hlinkClr xmlns:ahyp="http://schemas.microsoft.com/office/drawing/2018/hyperlinkcolor" val="tx"/>
                    </a:ext>
                  </a:extLst>
                </a:hlinkClick>
              </a:rPr>
              <a:t>RGPD</a:t>
            </a:r>
            <a:r>
              <a:rPr kumimoji="0" lang="es-es" sz="1000" b="0" i="0" u="none" strike="noStrike" kern="1200" cap="none" spc="0" normalizeH="0" baseline="0" noProof="0" dirty="0">
                <a:ln>
                  <a:noFill/>
                </a:ln>
                <a:solidFill>
                  <a:prstClr val="black"/>
                </a:solidFill>
                <a:effectLst/>
                <a:uLnTx/>
                <a:uFillTx/>
                <a:latin typeface="Segoe UI"/>
                <a:ea typeface="+mn-ea"/>
                <a:cs typeface="+mn-cs"/>
              </a:rPr>
              <a:t>,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3" tooltip="https://learn.microsoft.com/en-us/compliance/regulatory/offering-iso-27018?view=o365-worldwide">
                  <a:extLst>
                    <a:ext uri="{A12FA001-AC4F-418D-AE19-62706E023703}">
                      <ahyp:hlinkClr xmlns:ahyp="http://schemas.microsoft.com/office/drawing/2018/hyperlinkcolor" val="tx"/>
                    </a:ext>
                  </a:extLst>
                </a:hlinkClick>
              </a:rPr>
              <a:t>ISO/IEC 27018</a:t>
            </a:r>
            <a:r>
              <a:rPr kumimoji="0" lang="es-es" sz="1000" b="0" i="0" u="none" strike="noStrike" kern="1200" cap="none" spc="0" normalizeH="0" baseline="0" noProof="0" dirty="0">
                <a:ln>
                  <a:noFill/>
                </a:ln>
                <a:solidFill>
                  <a:prstClr val="black"/>
                </a:solidFill>
                <a:effectLst/>
                <a:uLnTx/>
                <a:uFillTx/>
                <a:latin typeface="Segoe UI"/>
                <a:ea typeface="+mn-ea"/>
                <a:cs typeface="+mn-cs"/>
              </a:rPr>
              <a:t>² y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8" tooltip="https://www.microsoft.com/licensing/docs/view/microsoft-products-and-services-data-protection-addendum-dpa">
                  <a:extLst>
                    <a:ext uri="{A12FA001-AC4F-418D-AE19-62706E023703}">
                      <ahyp:hlinkClr xmlns:ahyp="http://schemas.microsoft.com/office/drawing/2018/hyperlinkcolor" val="tx"/>
                    </a:ext>
                  </a:extLst>
                </a:hlinkClick>
              </a:rPr>
              <a:t>Anexo de protección de datos</a:t>
            </a:r>
            <a:r>
              <a:rPr kumimoji="0" lang="es-es" sz="1000" b="0" i="0" u="none" strike="noStrike" kern="1200" cap="none" spc="0" normalizeH="0" baseline="0" noProof="0" dirty="0">
                <a:ln>
                  <a:noFill/>
                </a:ln>
                <a:solidFill>
                  <a:prstClr val="black"/>
                </a:solidFill>
                <a:effectLst/>
                <a:uLnTx/>
                <a:uFillTx/>
                <a:latin typeface="Segoe UI"/>
                <a:ea typeface="+mn-ea"/>
                <a:cs typeface="+mn-cs"/>
              </a:rPr>
              <a:t>.</a:t>
            </a:r>
          </a:p>
          <a:p>
            <a:pPr marL="228600" marR="0" lvl="0" indent="-2286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Tus controles de acceso y políticas se aplican a </a:t>
            </a:r>
            <a:r>
              <a:rPr kumimoji="0" lang="es-es" sz="1000" b="1" i="0" u="none" strike="noStrike" kern="1200" cap="none" spc="0" normalizeH="0" baseline="0" noProof="0" dirty="0" err="1">
                <a:ln>
                  <a:noFill/>
                </a:ln>
                <a:solidFill>
                  <a:prstClr val="black"/>
                </a:solidFill>
                <a:effectLst/>
                <a:uLnTx/>
                <a:uFillTx/>
                <a:latin typeface="Segoe UI"/>
                <a:ea typeface="+mn-ea"/>
                <a:cs typeface="+mn-cs"/>
              </a:rPr>
              <a:t>Copilot</a:t>
            </a:r>
            <a:r>
              <a:rPr kumimoji="0" lang="es-es" sz="1000" b="1" i="0" u="none" strike="noStrike" kern="1200" cap="none" spc="0" normalizeH="0" baseline="0" noProof="0" dirty="0">
                <a:ln>
                  <a:noFill/>
                </a:ln>
                <a:solidFill>
                  <a:prstClr val="black"/>
                </a:solidFill>
                <a:effectLst/>
                <a:uLnTx/>
                <a:uFillTx/>
                <a:latin typeface="Segoe UI"/>
                <a:ea typeface="+mn-ea"/>
                <a:cs typeface="+mn-cs"/>
              </a:rPr>
              <a:t>:</a:t>
            </a:r>
            <a:r>
              <a:rPr kumimoji="0" lang="es-es" sz="1000" b="0" i="0" u="none" strike="noStrike" kern="1200" cap="none" spc="0" normalizeH="0" baseline="0" noProof="0" dirty="0">
                <a:ln>
                  <a:noFill/>
                </a:ln>
                <a:solidFill>
                  <a:prstClr val="black"/>
                </a:solidFill>
                <a:effectLst/>
                <a:uLnTx/>
                <a:uFillTx/>
                <a:latin typeface="Segoe UI"/>
                <a:ea typeface="+mn-ea"/>
                <a:cs typeface="+mn-cs"/>
              </a:rPr>
              <a:t> </a:t>
            </a:r>
            <a:r>
              <a:rPr kumimoji="0" lang="es-es" sz="1000" b="0" i="0" u="none" strike="noStrike" kern="1200" cap="none" spc="0" normalizeH="0" baseline="0" noProof="0" dirty="0" err="1">
                <a:ln>
                  <a:noFill/>
                </a:ln>
                <a:solidFill>
                  <a:prstClr val="black"/>
                </a:solidFill>
                <a:effectLst/>
                <a:uLnTx/>
                <a:uFillTx/>
                <a:latin typeface="Segoe UI"/>
                <a:ea typeface="+mn-ea"/>
                <a:cs typeface="+mn-cs"/>
              </a:rPr>
              <a:t>Copilot</a:t>
            </a:r>
            <a:r>
              <a:rPr kumimoji="0" lang="es-es" sz="1000" b="0" i="0" u="none" strike="noStrike" kern="1200" cap="none" spc="0" normalizeH="0" baseline="0" noProof="0" dirty="0">
                <a:ln>
                  <a:noFill/>
                </a:ln>
                <a:solidFill>
                  <a:prstClr val="black"/>
                </a:solidFill>
                <a:effectLst/>
                <a:uLnTx/>
                <a:uFillTx/>
                <a:latin typeface="Segoe UI"/>
                <a:ea typeface="+mn-ea"/>
                <a:cs typeface="+mn-cs"/>
              </a:rPr>
              <a:t> respeta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tu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9" tooltip="https://learn.microsoft.com/en-us/copilot/microsoft-365/microsoft-365-copilot-privacy#how-does-microsoft-copilot-for-microsoft-365-protect-organizational-data">
                  <a:extLst>
                    <a:ext uri="{A12FA001-AC4F-418D-AE19-62706E023703}">
                      <ahyp:hlinkClr xmlns:ahyp="http://schemas.microsoft.com/office/drawing/2018/hyperlinkcolor" val="tx"/>
                    </a:ext>
                  </a:extLst>
                </a:hlinkClick>
              </a:rPr>
              <a:t>modelo de identidad</a:t>
            </a:r>
            <a:r>
              <a:rPr kumimoji="0" lang="es-es" sz="1000" b="0" i="0" u="none" strike="noStrike" kern="1200" cap="none" spc="0" normalizeH="0" baseline="0" noProof="0" dirty="0">
                <a:ln>
                  <a:noFill/>
                </a:ln>
                <a:solidFill>
                  <a:prstClr val="black"/>
                </a:solidFill>
                <a:effectLst/>
                <a:uLnTx/>
                <a:uFillTx/>
                <a:latin typeface="Segoe UI"/>
                <a:ea typeface="+mn-ea"/>
                <a:cs typeface="+mn-cs"/>
              </a:rPr>
              <a:t>,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10" tooltip="https://learn.microsoft.com/en-us/copilot/microsoft-365/microsoft-365-copilot-privacy#how-does-microsoft-copilot-for-microsoft-365-use-your-proprietary-organizational-data">
                  <a:extLst>
                    <a:ext uri="{A12FA001-AC4F-418D-AE19-62706E023703}">
                      <ahyp:hlinkClr xmlns:ahyp="http://schemas.microsoft.com/office/drawing/2018/hyperlinkcolor" val="tx"/>
                    </a:ext>
                  </a:extLst>
                </a:hlinkClick>
              </a:rPr>
              <a:t>permisos</a:t>
            </a:r>
            <a:r>
              <a:rPr kumimoji="0" lang="es-es" sz="1000" b="0" i="0" u="none" strike="noStrike" kern="1200" cap="none" spc="0" normalizeH="0" baseline="0" noProof="0" dirty="0">
                <a:ln>
                  <a:noFill/>
                </a:ln>
                <a:solidFill>
                  <a:prstClr val="black"/>
                </a:solidFill>
                <a:effectLst/>
                <a:uLnTx/>
                <a:uFillTx/>
                <a:latin typeface="Segoe UI"/>
                <a:ea typeface="+mn-ea"/>
                <a:cs typeface="+mn-cs"/>
              </a:rPr>
              <a:t>,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11" tooltip="https://learn.microsoft.com/en-us/purview/sensitivity-labels#sensitivity-labels-and-microsoft-copilot-for-microsoft-365">
                  <a:extLst>
                    <a:ext uri="{A12FA001-AC4F-418D-AE19-62706E023703}">
                      <ahyp:hlinkClr xmlns:ahyp="http://schemas.microsoft.com/office/drawing/2018/hyperlinkcolor" val="tx"/>
                    </a:ext>
                  </a:extLst>
                </a:hlinkClick>
              </a:rPr>
              <a:t>etiquetas de confidencialidad</a:t>
            </a:r>
            <a:r>
              <a:rPr kumimoji="0" lang="es-es" sz="1000" b="0" i="0" u="none" strike="noStrike" kern="1200" cap="none" spc="0" normalizeH="0" baseline="0" noProof="0" dirty="0">
                <a:ln>
                  <a:noFill/>
                </a:ln>
                <a:solidFill>
                  <a:prstClr val="black"/>
                </a:solidFill>
                <a:effectLst/>
                <a:uLnTx/>
                <a:uFillTx/>
                <a:latin typeface="Segoe UI"/>
                <a:ea typeface="+mn-ea"/>
                <a:cs typeface="+mn-cs"/>
              </a:rPr>
              <a:t>,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12" tooltip="https://learn.microsoft.com/en-us/purview/retention-policies-copilot">
                  <a:extLst>
                    <a:ext uri="{A12FA001-AC4F-418D-AE19-62706E023703}">
                      <ahyp:hlinkClr xmlns:ahyp="http://schemas.microsoft.com/office/drawing/2018/hyperlinkcolor" val="tx"/>
                    </a:ext>
                  </a:extLst>
                </a:hlinkClick>
              </a:rPr>
              <a:t>políticas </a:t>
            </a:r>
            <a:b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12" tooltip="https://learn.microsoft.com/en-us/purview/retention-policies-copilot">
                  <a:extLst>
                    <a:ext uri="{A12FA001-AC4F-418D-AE19-62706E023703}">
                      <ahyp:hlinkClr xmlns:ahyp="http://schemas.microsoft.com/office/drawing/2018/hyperlinkcolor" val="tx"/>
                    </a:ext>
                  </a:extLst>
                </a:hlinkClick>
              </a:rPr>
            </a:b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12" tooltip="https://learn.microsoft.com/en-us/purview/retention-policies-copilot">
                  <a:extLst>
                    <a:ext uri="{A12FA001-AC4F-418D-AE19-62706E023703}">
                      <ahyp:hlinkClr xmlns:ahyp="http://schemas.microsoft.com/office/drawing/2018/hyperlinkcolor" val="tx"/>
                    </a:ext>
                  </a:extLst>
                </a:hlinkClick>
              </a:rPr>
              <a:t>de retención</a:t>
            </a:r>
            <a:r>
              <a:rPr kumimoji="0" lang="es-es" sz="1000" b="0" i="0" u="none" strike="noStrike" kern="1200" cap="none" spc="0" normalizeH="0" baseline="0" noProof="0" dirty="0">
                <a:ln>
                  <a:noFill/>
                </a:ln>
                <a:solidFill>
                  <a:srgbClr val="0070C0"/>
                </a:solidFill>
                <a:effectLst/>
                <a:uLnTx/>
                <a:uFillTx/>
                <a:latin typeface="Segoe UI"/>
                <a:ea typeface="+mn-ea"/>
                <a:cs typeface="+mn-cs"/>
              </a:rPr>
              <a:t> </a:t>
            </a:r>
            <a:r>
              <a:rPr kumimoji="0" lang="es-es" sz="1000" b="0" i="0" u="none" strike="noStrike" kern="1200" cap="none" spc="0" normalizeH="0" baseline="0" noProof="0" dirty="0">
                <a:ln>
                  <a:noFill/>
                </a:ln>
                <a:solidFill>
                  <a:prstClr val="black"/>
                </a:solidFill>
                <a:effectLst/>
                <a:uLnTx/>
                <a:uFillTx/>
                <a:latin typeface="Segoe UI"/>
                <a:ea typeface="+mn-ea"/>
                <a:cs typeface="+mn-cs"/>
              </a:rPr>
              <a:t>y </a:t>
            </a:r>
            <a:r>
              <a:rPr kumimoji="0" lang="es-es" sz="1000" b="0" i="0" u="none" strike="noStrike" kern="1200" cap="none" spc="0" normalizeH="0" baseline="0" noProof="0" dirty="0">
                <a:ln>
                  <a:noFill/>
                </a:ln>
                <a:solidFill>
                  <a:srgbClr val="0070C0"/>
                </a:solidFill>
                <a:effectLst/>
                <a:uLnTx/>
                <a:uFillTx/>
                <a:latin typeface="Segoe UI"/>
                <a:ea typeface="+mn-ea"/>
                <a:cs typeface="+mn-cs"/>
                <a:hlinkClick r:id="rId13" tooltip="https://learn.microsoft.com/en-us/purview/audit-search?tabs=microsoft-purview-portal">
                  <a:extLst>
                    <a:ext uri="{A12FA001-AC4F-418D-AE19-62706E023703}">
                      <ahyp:hlinkClr xmlns:ahyp="http://schemas.microsoft.com/office/drawing/2018/hyperlinkcolor" val="tx"/>
                    </a:ext>
                  </a:extLst>
                </a:hlinkClick>
              </a:rPr>
              <a:t>registro de auditoría</a:t>
            </a:r>
            <a:r>
              <a:rPr kumimoji="0" lang="es-es" sz="1000" b="0" i="0" u="none" strike="noStrike" kern="1200" cap="none" spc="0" normalizeH="0" baseline="0" noProof="0" dirty="0">
                <a:ln>
                  <a:noFill/>
                </a:ln>
                <a:solidFill>
                  <a:prstClr val="black"/>
                </a:solidFill>
                <a:effectLst/>
                <a:uLnTx/>
                <a:uFillTx/>
                <a:latin typeface="Segoe UI"/>
                <a:ea typeface="+mn-ea"/>
                <a:cs typeface="+mn-cs"/>
              </a:rPr>
              <a:t>. También, sigue las configuraciones administrativas. Los controles específicos y las directivas variarán según </a:t>
            </a:r>
            <a:br>
              <a:rPr kumimoji="0" lang="es-es" sz="1000" b="0" i="0" u="none" strike="noStrike" kern="1200" cap="none" spc="0" normalizeH="0" baseline="0" noProof="0" dirty="0">
                <a:ln>
                  <a:noFill/>
                </a:ln>
                <a:solidFill>
                  <a:prstClr val="black"/>
                </a:solidFill>
                <a:effectLst/>
                <a:uLnTx/>
                <a:uFillTx/>
                <a:latin typeface="Segoe UI"/>
                <a:ea typeface="+mn-ea"/>
                <a:cs typeface="+mn-cs"/>
              </a:rPr>
            </a:br>
            <a:r>
              <a:rPr kumimoji="0" lang="es-es" sz="1000" b="0" i="0" u="none" strike="noStrike" kern="1200" cap="none" spc="0" normalizeH="0" baseline="0" noProof="0" dirty="0">
                <a:ln>
                  <a:noFill/>
                </a:ln>
                <a:solidFill>
                  <a:prstClr val="black"/>
                </a:solidFill>
                <a:effectLst/>
                <a:uLnTx/>
                <a:uFillTx/>
                <a:latin typeface="Segoe UI"/>
                <a:ea typeface="+mn-ea"/>
                <a:cs typeface="+mn-cs"/>
              </a:rPr>
              <a:t>el plan de suscripción subyacente.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Tienes protección contra riesgos de seguridad de IA y derechos de autor:</a:t>
            </a:r>
            <a:r>
              <a:rPr kumimoji="0" lang="es-es" sz="1000" b="0" i="0" u="none" strike="noStrike" kern="1200" cap="none" spc="0" normalizeH="0" baseline="0" noProof="0" dirty="0">
                <a:ln>
                  <a:noFill/>
                </a:ln>
                <a:solidFill>
                  <a:prstClr val="black"/>
                </a:solidFill>
                <a:effectLst/>
                <a:uLnTx/>
                <a:uFillTx/>
                <a:latin typeface="Segoe UI"/>
                <a:ea typeface="+mn-ea"/>
                <a:cs typeface="+mn-cs"/>
              </a:rPr>
              <a:t> ayudamos a salvaguardar contra riesgos relacionados con la IA, como </a:t>
            </a:r>
            <a:r>
              <a:rPr kumimoji="0" lang="es-es" sz="1000" b="0" i="0" u="sng" strike="noStrike" kern="1200" cap="none" spc="0" normalizeH="0" baseline="0" noProof="0" dirty="0">
                <a:ln>
                  <a:noFill/>
                </a:ln>
                <a:solidFill>
                  <a:srgbClr val="0070C0"/>
                </a:solidFill>
                <a:effectLst/>
                <a:uLnTx/>
                <a:uFillTx/>
                <a:latin typeface="Segoe UI"/>
                <a:ea typeface="+mn-ea"/>
                <a:cs typeface="+mn-cs"/>
                <a:hlinkClick r:id="rId14">
                  <a:extLst>
                    <a:ext uri="{A12FA001-AC4F-418D-AE19-62706E023703}">
                      <ahyp:hlinkClr xmlns:ahyp="http://schemas.microsoft.com/office/drawing/2018/hyperlinkcolor" val="tx"/>
                    </a:ext>
                  </a:extLst>
                </a:hlinkClick>
              </a:rPr>
              <a:t>contenido dañino</a:t>
            </a:r>
            <a:r>
              <a:rPr kumimoji="0" lang="es-es" sz="1000" b="0" i="0" u="none" strike="noStrike" kern="1200" cap="none" spc="0" normalizeH="0" baseline="0" noProof="0" dirty="0">
                <a:ln>
                  <a:noFill/>
                </a:ln>
                <a:solidFill>
                  <a:srgbClr val="0070C0"/>
                </a:solidFill>
                <a:effectLst/>
                <a:uLnTx/>
                <a:uFillTx/>
                <a:latin typeface="Segoe UI"/>
                <a:ea typeface="+mn-ea"/>
                <a:cs typeface="+mn-cs"/>
              </a:rPr>
              <a:t> </a:t>
            </a:r>
            <a:r>
              <a:rPr kumimoji="0" lang="es-es" sz="1000" b="0" i="0" u="none" strike="noStrike" kern="1200" cap="none" spc="0" normalizeH="0" baseline="0" noProof="0" dirty="0">
                <a:ln>
                  <a:noFill/>
                </a:ln>
                <a:solidFill>
                  <a:prstClr val="black"/>
                </a:solidFill>
                <a:effectLst/>
                <a:uLnTx/>
                <a:uFillTx/>
                <a:latin typeface="Segoe UI"/>
                <a:ea typeface="+mn-ea"/>
                <a:cs typeface="+mn-cs"/>
              </a:rPr>
              <a:t>e </a:t>
            </a:r>
            <a:r>
              <a:rPr kumimoji="0" lang="es-es" sz="1000" b="0" i="0" u="sng" strike="noStrike" kern="1200" cap="none" spc="0" normalizeH="0" baseline="0" noProof="0" dirty="0">
                <a:ln>
                  <a:noFill/>
                </a:ln>
                <a:solidFill>
                  <a:srgbClr val="0070C0"/>
                </a:solidFill>
                <a:effectLst/>
                <a:uLnTx/>
                <a:uFillTx/>
                <a:latin typeface="Segoe UI"/>
                <a:ea typeface="+mn-ea"/>
                <a:cs typeface="+mn-cs"/>
                <a:hlinkClick r:id="rId15">
                  <a:extLst>
                    <a:ext uri="{A12FA001-AC4F-418D-AE19-62706E023703}">
                      <ahyp:hlinkClr xmlns:ahyp="http://schemas.microsoft.com/office/drawing/2018/hyperlinkcolor" val="tx"/>
                    </a:ext>
                  </a:extLst>
                </a:hlinkClick>
              </a:rPr>
              <a:t>inyecciones de indicaciones</a:t>
            </a:r>
            <a:r>
              <a:rPr kumimoji="0" lang="es-es" sz="1000" b="0" i="0" u="none" strike="noStrike" kern="1200" cap="none" spc="0" normalizeH="0" baseline="0" noProof="0" dirty="0">
                <a:ln>
                  <a:noFill/>
                </a:ln>
                <a:solidFill>
                  <a:prstClr val="black"/>
                </a:solidFill>
                <a:effectLst/>
                <a:uLnTx/>
                <a:uFillTx/>
                <a:latin typeface="Segoe UI"/>
                <a:ea typeface="+mn-ea"/>
                <a:cs typeface="+mn-cs"/>
              </a:rPr>
              <a:t>. Para cuestiones de derechos de autor sobre contenido, ofrecemos</a:t>
            </a:r>
            <a:r>
              <a:rPr kumimoji="0" lang="es-es" sz="1000" b="0" i="0" u="sng" strike="noStrike" kern="1200" cap="none" spc="0" normalizeH="0" baseline="0" noProof="0" dirty="0">
                <a:ln>
                  <a:noFill/>
                </a:ln>
                <a:solidFill>
                  <a:srgbClr val="FFA38B"/>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 </a:t>
            </a:r>
            <a:r>
              <a:rPr kumimoji="0" lang="es-es" sz="1000" b="0" i="0" u="sng" strike="noStrike" kern="1200" cap="none" spc="0" normalizeH="0" baseline="0" noProof="0" dirty="0">
                <a:ln>
                  <a:noFill/>
                </a:ln>
                <a:solidFill>
                  <a:srgbClr val="0070C0"/>
                </a:solidFill>
                <a:effectLst/>
                <a:uLnTx/>
                <a:uFillTx/>
                <a:latin typeface="Segoe UI"/>
                <a:ea typeface="+mn-ea"/>
                <a:cs typeface="+mn-cs"/>
                <a:hlinkClick r:id="rId16">
                  <a:extLst>
                    <a:ext uri="{A12FA001-AC4F-418D-AE19-62706E023703}">
                      <ahyp:hlinkClr xmlns:ahyp="http://schemas.microsoft.com/office/drawing/2018/hyperlinkcolor" val="tx"/>
                    </a:ext>
                  </a:extLst>
                </a:hlinkClick>
              </a:rPr>
              <a:t>detección de material protegido</a:t>
            </a:r>
            <a:r>
              <a:rPr kumimoji="0" lang="es-es" sz="1000" b="0" i="0" u="none" strike="noStrike" kern="1200" cap="none" spc="0" normalizeH="0" baseline="0" noProof="0" dirty="0">
                <a:ln>
                  <a:noFill/>
                </a:ln>
                <a:solidFill>
                  <a:prstClr val="black"/>
                </a:solidFill>
                <a:effectLst/>
                <a:uLnTx/>
                <a:uFillTx/>
                <a:latin typeface="Segoe UI"/>
                <a:ea typeface="+mn-ea"/>
                <a:cs typeface="+mn-cs"/>
              </a:rPr>
              <a:t> y nuestro </a:t>
            </a:r>
            <a:r>
              <a:rPr kumimoji="0" lang="es-es" sz="1000" b="0" i="0" u="sng" strike="noStrike" kern="1200" cap="none" spc="0" normalizeH="0" baseline="0" noProof="0" dirty="0">
                <a:ln>
                  <a:noFill/>
                </a:ln>
                <a:solidFill>
                  <a:srgbClr val="0070C0"/>
                </a:solidFill>
                <a:effectLst/>
                <a:uLnTx/>
                <a:uFillTx/>
                <a:latin typeface="Segoe UI"/>
                <a:ea typeface="+mn-ea"/>
                <a:cs typeface="+mn-cs"/>
                <a:hlinkClick r:id="rId17">
                  <a:extLst>
                    <a:ext uri="{A12FA001-AC4F-418D-AE19-62706E023703}">
                      <ahyp:hlinkClr xmlns:ahyp="http://schemas.microsoft.com/office/drawing/2018/hyperlinkcolor" val="tx"/>
                    </a:ext>
                  </a:extLst>
                </a:hlinkClick>
              </a:rPr>
              <a:t>Compromiso de derechos de autor del cliente</a:t>
            </a:r>
            <a:r>
              <a:rPr kumimoji="0" lang="es-es" sz="1000" b="0" i="0" u="none" strike="noStrike" kern="1200" cap="none" spc="0" normalizeH="0" baseline="0" noProof="0" dirty="0">
                <a:ln>
                  <a:noFill/>
                </a:ln>
                <a:solidFill>
                  <a:prstClr val="black"/>
                </a:solidFill>
                <a:effectLst/>
                <a:uLnTx/>
                <a:uFillTx/>
                <a:latin typeface="Segoe U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000" b="1" i="0" u="none" strike="noStrike" kern="1200" cap="none" spc="0" normalizeH="0" baseline="0" noProof="0" dirty="0">
                <a:ln>
                  <a:noFill/>
                </a:ln>
                <a:solidFill>
                  <a:prstClr val="black"/>
                </a:solidFill>
                <a:effectLst/>
                <a:uLnTx/>
                <a:uFillTx/>
                <a:latin typeface="Segoe UI"/>
                <a:ea typeface="+mn-ea"/>
                <a:cs typeface="+mn-cs"/>
              </a:rPr>
              <a:t>Tus datos no se utilizan para entrenar modelos fundacionales: </a:t>
            </a:r>
            <a:r>
              <a:rPr kumimoji="0" lang="es-es" sz="1000" b="0" i="0" u="none" strike="noStrike" kern="1200" cap="none" spc="0" normalizeH="0" baseline="0" noProof="0" dirty="0">
                <a:ln>
                  <a:noFill/>
                </a:ln>
                <a:solidFill>
                  <a:prstClr val="black"/>
                </a:solidFill>
                <a:effectLst/>
                <a:uLnTx/>
                <a:uFillTx/>
                <a:latin typeface="Segoe UI"/>
                <a:ea typeface="+mn-ea"/>
                <a:cs typeface="+mn-cs"/>
              </a:rPr>
              <a:t>indicaciones, respuestas y datos a los que se accede a través de Microsoft </a:t>
            </a:r>
            <a:r>
              <a:rPr kumimoji="0" lang="es-es" sz="1000" b="0" i="0" u="none" strike="noStrike" kern="1200" cap="none" spc="0" normalizeH="0" baseline="0" noProof="0" dirty="0" err="1">
                <a:ln>
                  <a:noFill/>
                </a:ln>
                <a:solidFill>
                  <a:prstClr val="black"/>
                </a:solidFill>
                <a:effectLst/>
                <a:uLnTx/>
                <a:uFillTx/>
                <a:latin typeface="Segoe UI"/>
                <a:ea typeface="+mn-ea"/>
                <a:cs typeface="+mn-cs"/>
              </a:rPr>
              <a:t>Graph</a:t>
            </a:r>
            <a:r>
              <a:rPr kumimoji="0" lang="es-es" sz="1000" b="0" i="0" u="none" strike="noStrike" kern="1200" cap="none" spc="0" normalizeH="0" baseline="0" noProof="0" dirty="0">
                <a:ln>
                  <a:noFill/>
                </a:ln>
                <a:solidFill>
                  <a:prstClr val="black"/>
                </a:solidFill>
                <a:effectLst/>
                <a:uLnTx/>
                <a:uFillTx/>
                <a:latin typeface="Segoe UI"/>
                <a:ea typeface="+mn-ea"/>
                <a:cs typeface="+mn-cs"/>
              </a:rPr>
              <a:t> no se utilizan para entrenar modelos fundacionales. </a:t>
            </a:r>
          </a:p>
        </p:txBody>
      </p:sp>
    </p:spTree>
    <p:extLst>
      <p:ext uri="{BB962C8B-B14F-4D97-AF65-F5344CB8AC3E}">
        <p14:creationId xmlns:p14="http://schemas.microsoft.com/office/powerpoint/2010/main" val="20527893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B6925-44E5-53C8-5F45-3291C966033E}"/>
            </a:ext>
          </a:extLst>
        </p:cNvPr>
        <p:cNvGrpSpPr/>
        <p:nvPr/>
      </p:nvGrpSpPr>
      <p:grpSpPr>
        <a:xfrm>
          <a:off x="0" y="0"/>
          <a:ext cx="0" cy="0"/>
          <a:chOff x="0" y="0"/>
          <a:chExt cx="0" cy="0"/>
        </a:xfrm>
      </p:grpSpPr>
      <p:sp>
        <p:nvSpPr>
          <p:cNvPr id="8" name="Rectangle 12">
            <a:extLst>
              <a:ext uri="{FF2B5EF4-FFF2-40B4-BE49-F238E27FC236}">
                <a16:creationId xmlns:a16="http://schemas.microsoft.com/office/drawing/2014/main" id="{19835F11-7240-04AA-FEDF-E93343BADB1F}"/>
              </a:ext>
            </a:extLst>
          </p:cNvPr>
          <p:cNvSpPr>
            <a:spLocks noChangeArrowheads="1"/>
          </p:cNvSpPr>
          <p:nvPr/>
        </p:nvSpPr>
        <p:spPr bwMode="auto">
          <a:xfrm>
            <a:off x="585217" y="1025387"/>
            <a:ext cx="11188435"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s-es" altLang="es-e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Las consultas web enviadas al servicio de búsqueda Bing se procesan de manera idéntica en </a:t>
            </a:r>
            <a:r>
              <a:rPr kumimoji="0" lang="es-es" altLang="es-es" sz="1200" b="1" i="0" u="none" strike="noStrike" kern="1200" cap="none" spc="0" normalizeH="0" baseline="0" noProof="0" dirty="0" err="1">
                <a:ln>
                  <a:noFill/>
                </a:ln>
                <a:solidFill>
                  <a:schemeClr val="bg1"/>
                </a:solidFill>
                <a:effectLst/>
                <a:uLnTx/>
                <a:uFillTx/>
                <a:latin typeface="Segoe UI Semibold" panose="020B0502040204020203" pitchFamily="34" charset="0"/>
                <a:ea typeface="+mn-ea"/>
                <a:cs typeface="Segoe UI Semibold" panose="020B0502040204020203" pitchFamily="34" charset="0"/>
              </a:rPr>
              <a:t>Copilot</a:t>
            </a:r>
            <a:r>
              <a:rPr kumimoji="0" lang="es-es" altLang="es-e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 Chat y en M365 </a:t>
            </a:r>
            <a:r>
              <a:rPr kumimoji="0" lang="es-es" altLang="es-es" sz="1200" b="1" i="0" u="none" strike="noStrike" kern="1200" cap="none" spc="0" normalizeH="0" baseline="0" noProof="0" dirty="0" err="1">
                <a:ln>
                  <a:noFill/>
                </a:ln>
                <a:solidFill>
                  <a:schemeClr val="bg1"/>
                </a:solidFill>
                <a:effectLst/>
                <a:uLnTx/>
                <a:uFillTx/>
                <a:latin typeface="Segoe UI Semibold" panose="020B0502040204020203" pitchFamily="34" charset="0"/>
                <a:ea typeface="+mn-ea"/>
                <a:cs typeface="Segoe UI Semibold" panose="020B0502040204020203" pitchFamily="34" charset="0"/>
              </a:rPr>
              <a:t>Copilot</a:t>
            </a:r>
            <a:endParaRPr kumimoji="0" lang="es-es" altLang="es-e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endParaRPr>
          </a:p>
          <a:p>
            <a:pPr marL="228600" indent="-228600" eaLnBrk="1" fontAlgn="auto" hangingPunct="1">
              <a:spcBef>
                <a:spcPts val="0"/>
              </a:spcBef>
              <a:spcAft>
                <a:spcPts val="600"/>
              </a:spcAft>
              <a:buClr>
                <a:schemeClr val="accent2"/>
              </a:buClr>
              <a:buSzPct val="90000"/>
              <a:buFont typeface="Arial" panose="020B0604020202020204" pitchFamily="34" charset="0"/>
              <a:buChar char="•"/>
              <a:defRPr/>
            </a:pPr>
            <a:r>
              <a:rPr lang="es-es" altLang="es-es" sz="1200" b="1" dirty="0">
                <a:solidFill>
                  <a:schemeClr val="bg1"/>
                </a:solidFill>
                <a:latin typeface="Segoe UI Semibold" panose="020B0502040204020203" pitchFamily="34" charset="0"/>
                <a:cs typeface="Segoe UI Semibold" panose="020B0502040204020203" pitchFamily="34" charset="0"/>
              </a:rPr>
              <a:t>Las consultas web</a:t>
            </a:r>
            <a:r>
              <a:rPr kumimoji="0" lang="es-es" altLang="es-e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 generadas a partir de la indicación no incluyen la indicación completa, salvo que esta sea muy breve (por ejemplo, una palabra)</a:t>
            </a:r>
          </a:p>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s-es" altLang="es-e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Las consultas web se envían a través de una conexión segura, con los identificadores de usuario y de </a:t>
            </a:r>
            <a:r>
              <a:rPr kumimoji="0" lang="es-es" altLang="es-es" sz="1200" b="1" i="0" u="none" strike="noStrike" kern="1200" cap="none" spc="0" normalizeH="0" baseline="0" noProof="0" dirty="0" err="1">
                <a:ln>
                  <a:noFill/>
                </a:ln>
                <a:solidFill>
                  <a:schemeClr val="bg1"/>
                </a:solidFill>
                <a:effectLst/>
                <a:uLnTx/>
                <a:uFillTx/>
                <a:latin typeface="Segoe UI Semibold" panose="020B0502040204020203" pitchFamily="34" charset="0"/>
                <a:ea typeface="+mn-ea"/>
                <a:cs typeface="Segoe UI Semibold" panose="020B0502040204020203" pitchFamily="34" charset="0"/>
              </a:rPr>
              <a:t>tenant</a:t>
            </a:r>
            <a:r>
              <a:rPr kumimoji="0" lang="es-es" altLang="es-es" sz="1200" b="1" i="0" u="none" strike="noStrike" kern="1200" cap="none" spc="0" normalizeH="0" baseline="0" noProof="0" dirty="0">
                <a:ln>
                  <a:noFill/>
                </a:ln>
                <a:solidFill>
                  <a:schemeClr val="bg1"/>
                </a:solidFill>
                <a:effectLst/>
                <a:uLnTx/>
                <a:uFillTx/>
                <a:latin typeface="Segoe UI Semibold" panose="020B0502040204020203" pitchFamily="34" charset="0"/>
                <a:ea typeface="+mn-ea"/>
                <a:cs typeface="Segoe UI Semibold" panose="020B0502040204020203" pitchFamily="34" charset="0"/>
              </a:rPr>
              <a:t> eliminados</a:t>
            </a:r>
          </a:p>
          <a:p>
            <a:pPr marL="228600" marR="0" lvl="0" indent="-228600" algn="l" defTabSz="914400" rtl="0" eaLnBrk="1" fontAlgn="auto" latinLnBrk="0" hangingPunct="1">
              <a:lnSpc>
                <a:spcPct val="100000"/>
              </a:lnSpc>
              <a:spcBef>
                <a:spcPts val="0"/>
              </a:spcBef>
              <a:spcAft>
                <a:spcPts val="600"/>
              </a:spcAft>
              <a:buClr>
                <a:schemeClr val="accent2"/>
              </a:buClr>
              <a:buSzPct val="90000"/>
              <a:buFont typeface="Arial" panose="020B0604020202020204" pitchFamily="34" charset="0"/>
              <a:buChar char="•"/>
              <a:tabLst/>
              <a:defRPr/>
            </a:pPr>
            <a:r>
              <a:rPr kumimoji="0" lang="es-es" sz="1200" b="1" i="0" u="none" strike="noStrike" kern="1200" cap="none" spc="0" normalizeH="0" baseline="0" noProof="0" dirty="0">
                <a:ln>
                  <a:noFill/>
                </a:ln>
                <a:solidFill>
                  <a:schemeClr val="bg1"/>
                </a:solidFill>
                <a:effectLst/>
                <a:uLnTx/>
                <a:uFillTx/>
                <a:latin typeface="Segoe UI Semibold"/>
                <a:cs typeface="Segoe UI Semibold"/>
              </a:rPr>
              <a:t>Las consultas web no se comparten con los anunciantes</a:t>
            </a:r>
            <a:r>
              <a:rPr lang="es-es" sz="1200" b="1" dirty="0">
                <a:solidFill>
                  <a:schemeClr val="bg1"/>
                </a:solidFill>
                <a:latin typeface="Segoe UI Semibold"/>
                <a:cs typeface="Segoe UI Semibold"/>
              </a:rPr>
              <a:t>. No influyen en el posicionamiento en los motores de búsqueda, las respuestas, los subtítulos enriquecidos,</a:t>
            </a:r>
            <a:r>
              <a:rPr kumimoji="0" lang="es-es" sz="1200" b="1" i="0" u="none" strike="noStrike" kern="1200" cap="none" spc="0" normalizeH="0" baseline="0" noProof="0" dirty="0">
                <a:ln>
                  <a:noFill/>
                </a:ln>
                <a:solidFill>
                  <a:schemeClr val="bg1"/>
                </a:solidFill>
                <a:effectLst/>
                <a:uLnTx/>
                <a:uFillTx/>
                <a:latin typeface="Segoe UI Semibold"/>
                <a:cs typeface="Segoe UI Semibold"/>
              </a:rPr>
              <a:t> y </a:t>
            </a:r>
            <a:r>
              <a:rPr lang="es-es" sz="1200" b="1" dirty="0">
                <a:solidFill>
                  <a:schemeClr val="bg1"/>
                </a:solidFill>
                <a:latin typeface="Segoe UI Semibold"/>
                <a:cs typeface="Segoe UI Semibold"/>
              </a:rPr>
              <a:t>las funciones de redes sociales (como la sugerencia automática, tendencias, entrada cero). </a:t>
            </a:r>
            <a:endParaRPr lang="en-US" sz="1200" dirty="0">
              <a:solidFill>
                <a:schemeClr val="bg1"/>
              </a:solidFill>
              <a:latin typeface="Segoe UI Semibold"/>
              <a:cs typeface="Segoe UI Semibold"/>
            </a:endParaRPr>
          </a:p>
        </p:txBody>
      </p:sp>
      <p:sp>
        <p:nvSpPr>
          <p:cNvPr id="9" name="TextBox 8">
            <a:extLst>
              <a:ext uri="{FF2B5EF4-FFF2-40B4-BE49-F238E27FC236}">
                <a16:creationId xmlns:a16="http://schemas.microsoft.com/office/drawing/2014/main" id="{57327539-0074-3F8B-EACB-04A123F5284F}"/>
              </a:ext>
            </a:extLst>
          </p:cNvPr>
          <p:cNvSpPr txBox="1"/>
          <p:nvPr/>
        </p:nvSpPr>
        <p:spPr>
          <a:xfrm>
            <a:off x="548639" y="2616250"/>
            <a:ext cx="3957259" cy="61555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20" normalizeH="0" noProof="0">
                <a:ln>
                  <a:noFill/>
                </a:ln>
                <a:solidFill>
                  <a:schemeClr val="bg1"/>
                </a:solidFill>
                <a:effectLst/>
                <a:uLnTx/>
                <a:uFillTx/>
                <a:latin typeface="Segoe UI Semibold"/>
                <a:ea typeface="+mn-ea"/>
                <a:cs typeface="+mn-cs"/>
              </a:rPr>
              <a:t>Cómo Copilot utiliza las consultas cuando se fundamenta en la web</a:t>
            </a:r>
          </a:p>
        </p:txBody>
      </p:sp>
      <p:sp>
        <p:nvSpPr>
          <p:cNvPr id="10" name="Text Placeholder 4">
            <a:extLst>
              <a:ext uri="{FF2B5EF4-FFF2-40B4-BE49-F238E27FC236}">
                <a16:creationId xmlns:a16="http://schemas.microsoft.com/office/drawing/2014/main" id="{408739BA-A752-CC45-33F1-2841D35AD7BB}"/>
              </a:ext>
            </a:extLst>
          </p:cNvPr>
          <p:cNvSpPr txBox="1">
            <a:spLocks/>
          </p:cNvSpPr>
          <p:nvPr/>
        </p:nvSpPr>
        <p:spPr>
          <a:xfrm>
            <a:off x="548639" y="3410641"/>
            <a:ext cx="5003942" cy="3154710"/>
          </a:xfrm>
          <a:prstGeom prst="rect">
            <a:avLst/>
          </a:prstGeom>
        </p:spPr>
        <p:txBody>
          <a:bodyPr vert="horz" wrap="square" lIns="0" tIns="0" rIns="0" bIns="0" rtlCol="0" anchor="t">
            <a:sp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s-es" b="0" i="0" u="none" strike="noStrike" kern="1200" cap="none" spc="0" normalizeH="0" baseline="0" noProof="0" dirty="0">
                <a:ln>
                  <a:noFill/>
                </a:ln>
                <a:solidFill>
                  <a:schemeClr val="bg1"/>
                </a:solidFill>
                <a:effectLst/>
                <a:uLnTx/>
                <a:uFillTx/>
                <a:latin typeface="Segoe UI"/>
                <a:ea typeface="+mn-ea"/>
                <a:cs typeface="+mn-cs"/>
              </a:rPr>
              <a:t>La </a:t>
            </a:r>
            <a:r>
              <a:rPr kumimoji="0" lang="es-es" b="0" i="0" u="none" strike="noStrike" kern="1200" cap="none" spc="0" normalizeH="0" baseline="0" noProof="0" dirty="0">
                <a:ln>
                  <a:noFill/>
                </a:ln>
                <a:solidFill>
                  <a:schemeClr val="bg1"/>
                </a:solidFill>
                <a:effectLst/>
                <a:uLnTx/>
                <a:uFillTx/>
                <a:latin typeface="Segoe UI Semibold"/>
                <a:ea typeface="+mn-ea"/>
                <a:cs typeface="+mn-cs"/>
              </a:rPr>
              <a:t>indicación</a:t>
            </a:r>
            <a:r>
              <a:rPr kumimoji="0" lang="es-es" b="0" i="0" u="none" strike="noStrike" kern="1200" cap="none" spc="0" normalizeH="0" baseline="0" noProof="0" dirty="0">
                <a:ln>
                  <a:noFill/>
                </a:ln>
                <a:solidFill>
                  <a:schemeClr val="bg1"/>
                </a:solidFill>
                <a:effectLst/>
                <a:uLnTx/>
                <a:uFillTx/>
                <a:latin typeface="Segoe UI"/>
                <a:ea typeface="+mn-ea"/>
                <a:cs typeface="+mn-cs"/>
              </a:rPr>
              <a:t> es redactada por el usuario.</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s-es" b="0" i="0" u="none" strike="noStrike" kern="1200" cap="none" spc="0" normalizeH="0" baseline="0" noProof="0" dirty="0">
                <a:ln>
                  <a:noFill/>
                </a:ln>
                <a:solidFill>
                  <a:schemeClr val="bg1"/>
                </a:solidFill>
                <a:effectLst/>
                <a:uLnTx/>
                <a:uFillTx/>
                <a:latin typeface="Segoe UI"/>
                <a:ea typeface="+mn-ea"/>
                <a:cs typeface="+mn-cs"/>
              </a:rPr>
              <a:t>El LLM </a:t>
            </a:r>
            <a:r>
              <a:rPr kumimoji="0" lang="es-es" b="0" i="0" u="none" strike="noStrike" kern="1200" cap="none" spc="0" normalizeH="0" baseline="0" noProof="0" dirty="0" err="1">
                <a:ln>
                  <a:noFill/>
                </a:ln>
                <a:solidFill>
                  <a:schemeClr val="bg1"/>
                </a:solidFill>
                <a:effectLst/>
                <a:uLnTx/>
                <a:uFillTx/>
                <a:latin typeface="Segoe UI"/>
                <a:ea typeface="+mn-ea"/>
                <a:cs typeface="+mn-cs"/>
              </a:rPr>
              <a:t>Copilot</a:t>
            </a:r>
            <a:r>
              <a:rPr kumimoji="0" lang="es-es" b="0" i="0" u="none" strike="noStrike" kern="1200" cap="none" spc="0" normalizeH="0" baseline="0" noProof="0" dirty="0">
                <a:ln>
                  <a:noFill/>
                </a:ln>
                <a:solidFill>
                  <a:schemeClr val="bg1"/>
                </a:solidFill>
                <a:effectLst/>
                <a:uLnTx/>
                <a:uFillTx/>
                <a:latin typeface="Segoe UI"/>
                <a:ea typeface="+mn-ea"/>
                <a:cs typeface="+mn-cs"/>
              </a:rPr>
              <a:t> genera </a:t>
            </a:r>
            <a:r>
              <a:rPr kumimoji="0" lang="es-es" b="0" i="0" u="none" strike="noStrike" kern="1200" cap="none" spc="0" normalizeH="0" baseline="0" noProof="0" dirty="0">
                <a:ln>
                  <a:noFill/>
                </a:ln>
                <a:solidFill>
                  <a:schemeClr val="bg1"/>
                </a:solidFill>
                <a:effectLst/>
                <a:uLnTx/>
                <a:uFillTx/>
                <a:latin typeface="Segoe UI Semibold"/>
                <a:ea typeface="+mn-ea"/>
                <a:cs typeface="+mn-cs"/>
              </a:rPr>
              <a:t>consultas web </a:t>
            </a:r>
            <a:r>
              <a:rPr kumimoji="0" lang="es-es" b="0" i="0" u="none" strike="noStrike" kern="1200" cap="none" spc="0" normalizeH="0" baseline="0" noProof="0" dirty="0">
                <a:ln>
                  <a:noFill/>
                </a:ln>
                <a:solidFill>
                  <a:schemeClr val="bg1"/>
                </a:solidFill>
                <a:effectLst/>
                <a:uLnTx/>
                <a:uFillTx/>
                <a:latin typeface="Segoe UI"/>
                <a:ea typeface="+mn-ea"/>
                <a:cs typeface="+mn-cs"/>
              </a:rPr>
              <a:t>que se envían a la API </a:t>
            </a:r>
            <a:br>
              <a:rPr kumimoji="0" lang="es-es" b="0" i="0" u="none" strike="noStrike" kern="1200" cap="none" spc="0" normalizeH="0" baseline="0" noProof="0" dirty="0">
                <a:ln>
                  <a:noFill/>
                </a:ln>
                <a:solidFill>
                  <a:schemeClr val="bg1"/>
                </a:solidFill>
                <a:effectLst/>
                <a:uLnTx/>
                <a:uFillTx/>
                <a:latin typeface="Segoe UI"/>
                <a:ea typeface="+mn-ea"/>
                <a:cs typeface="+mn-cs"/>
              </a:rPr>
            </a:br>
            <a:r>
              <a:rPr kumimoji="0" lang="es-es" b="0" i="0" u="none" strike="noStrike" kern="1200" cap="none" spc="0" normalizeH="0" baseline="0" noProof="0" dirty="0">
                <a:ln>
                  <a:noFill/>
                </a:ln>
                <a:solidFill>
                  <a:schemeClr val="bg1"/>
                </a:solidFill>
                <a:effectLst/>
                <a:uLnTx/>
                <a:uFillTx/>
                <a:latin typeface="Segoe UI"/>
                <a:ea typeface="+mn-ea"/>
                <a:cs typeface="+mn-cs"/>
              </a:rPr>
              <a:t>de búsqueda de Bing: </a:t>
            </a:r>
          </a:p>
          <a:p>
            <a:pPr marL="800100" marR="0" lvl="1" indent="-3429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s-es" sz="1200" b="0" i="0" u="none" strike="noStrike" kern="1200" cap="none" spc="0" normalizeH="0" baseline="0" noProof="0" dirty="0">
                <a:ln>
                  <a:noFill/>
                </a:ln>
                <a:solidFill>
                  <a:schemeClr val="bg1"/>
                </a:solidFill>
                <a:effectLst/>
                <a:uLnTx/>
                <a:uFillTx/>
                <a:latin typeface="Segoe UI"/>
                <a:ea typeface="+mn-ea"/>
                <a:cs typeface="+mn-cs"/>
              </a:rPr>
              <a:t>Los documentos y archivos </a:t>
            </a:r>
            <a:r>
              <a:rPr kumimoji="0" lang="es-es" sz="1200" b="1" i="0" u="sng" strike="noStrike" kern="1200" cap="none" spc="0" normalizeH="0" baseline="0" noProof="0" dirty="0">
                <a:ln>
                  <a:noFill/>
                </a:ln>
                <a:solidFill>
                  <a:schemeClr val="bg1"/>
                </a:solidFill>
                <a:effectLst/>
                <a:uLnTx/>
                <a:uFillTx/>
                <a:latin typeface="Segoe UI"/>
                <a:ea typeface="+mn-ea"/>
                <a:cs typeface="+mn-cs"/>
              </a:rPr>
              <a:t>no</a:t>
            </a:r>
            <a:r>
              <a:rPr kumimoji="0" lang="es-es" sz="1200" b="0" i="0" u="none" strike="noStrike" kern="1200" cap="none" spc="0" normalizeH="0" baseline="0" noProof="0" dirty="0">
                <a:ln>
                  <a:noFill/>
                </a:ln>
                <a:solidFill>
                  <a:schemeClr val="bg1"/>
                </a:solidFill>
                <a:effectLst/>
                <a:uLnTx/>
                <a:uFillTx/>
                <a:latin typeface="Segoe UI"/>
                <a:ea typeface="+mn-ea"/>
                <a:cs typeface="+mn-cs"/>
              </a:rPr>
              <a:t> se envían al servicio de búsqueda de Bing. Solo se envían palabras clave de búsqueda. </a:t>
            </a:r>
          </a:p>
          <a:p>
            <a:pPr marL="800100" marR="0" lvl="1" indent="-342900" algn="l" defTabSz="914400" rtl="0" eaLnBrk="1" fontAlgn="auto" latinLnBrk="0" hangingPunct="1">
              <a:lnSpc>
                <a:spcPct val="100000"/>
              </a:lnSpc>
              <a:spcBef>
                <a:spcPts val="0"/>
              </a:spcBef>
              <a:buClrTx/>
              <a:buSzTx/>
              <a:buFont typeface="Arial" panose="020B0604020202020204" pitchFamily="34" charset="0"/>
              <a:buChar char="•"/>
              <a:tabLst/>
              <a:defRPr/>
            </a:pPr>
            <a:r>
              <a:rPr kumimoji="0" lang="es-es" sz="1200" b="0" i="0" u="none" strike="noStrike" kern="1200" cap="none" spc="0" normalizeH="0" baseline="0" noProof="0" dirty="0">
                <a:ln>
                  <a:noFill/>
                </a:ln>
                <a:solidFill>
                  <a:schemeClr val="bg1"/>
                </a:solidFill>
                <a:effectLst/>
                <a:uLnTx/>
                <a:uFillTx/>
                <a:latin typeface="Segoe UI"/>
                <a:ea typeface="+mn-ea"/>
                <a:cs typeface="+mn-cs"/>
              </a:rPr>
              <a:t>Las consultas que envía </a:t>
            </a:r>
            <a:r>
              <a:rPr kumimoji="0" lang="es-es" sz="1200" b="0" i="0" u="none" strike="noStrike" kern="1200" cap="none" spc="0" normalizeH="0" baseline="0" noProof="0" dirty="0" err="1">
                <a:ln>
                  <a:noFill/>
                </a:ln>
                <a:solidFill>
                  <a:schemeClr val="bg1"/>
                </a:solidFill>
                <a:effectLst/>
                <a:uLnTx/>
                <a:uFillTx/>
                <a:latin typeface="Segoe UI"/>
                <a:ea typeface="+mn-ea"/>
                <a:cs typeface="+mn-cs"/>
              </a:rPr>
              <a:t>Copilot</a:t>
            </a:r>
            <a:r>
              <a:rPr kumimoji="0" lang="es-es" sz="1200" b="0" i="0" u="none" strike="noStrike" kern="1200" cap="none" spc="0" normalizeH="0" baseline="0" noProof="0" dirty="0">
                <a:ln>
                  <a:noFill/>
                </a:ln>
                <a:solidFill>
                  <a:schemeClr val="bg1"/>
                </a:solidFill>
                <a:effectLst/>
                <a:uLnTx/>
                <a:uFillTx/>
                <a:latin typeface="Segoe UI"/>
                <a:ea typeface="+mn-ea"/>
                <a:cs typeface="+mn-cs"/>
              </a:rPr>
              <a:t> a Bing no se asocian </a:t>
            </a:r>
            <a:br>
              <a:rPr kumimoji="0" lang="es-es" sz="1200" b="0" i="0" u="none" strike="noStrike" kern="1200" cap="none" spc="0" normalizeH="0" baseline="0" noProof="0" dirty="0">
                <a:ln>
                  <a:noFill/>
                </a:ln>
                <a:solidFill>
                  <a:schemeClr val="bg1"/>
                </a:solidFill>
                <a:effectLst/>
                <a:uLnTx/>
                <a:uFillTx/>
                <a:latin typeface="Segoe UI"/>
                <a:ea typeface="+mn-ea"/>
                <a:cs typeface="+mn-cs"/>
              </a:rPr>
            </a:br>
            <a:r>
              <a:rPr kumimoji="0" lang="es-es" sz="1200" b="0" i="0" u="none" strike="noStrike" kern="1200" cap="none" spc="0" normalizeH="0" baseline="0" noProof="0" dirty="0">
                <a:ln>
                  <a:noFill/>
                </a:ln>
                <a:solidFill>
                  <a:schemeClr val="bg1"/>
                </a:solidFill>
                <a:effectLst/>
                <a:uLnTx/>
                <a:uFillTx/>
                <a:latin typeface="Segoe UI"/>
                <a:ea typeface="+mn-ea"/>
                <a:cs typeface="+mn-cs"/>
              </a:rPr>
              <a:t>al id de usuario ni al id </a:t>
            </a:r>
            <a:r>
              <a:rPr lang="es-ES" sz="1200" dirty="0">
                <a:solidFill>
                  <a:schemeClr val="bg1"/>
                </a:solidFill>
                <a:latin typeface="Segoe UI"/>
              </a:rPr>
              <a:t>del </a:t>
            </a:r>
            <a:r>
              <a:rPr lang="es-ES" sz="1200" dirty="0" err="1">
                <a:solidFill>
                  <a:schemeClr val="bg1"/>
                </a:solidFill>
                <a:latin typeface="Segoe UI"/>
              </a:rPr>
              <a:t>tenant</a:t>
            </a:r>
            <a:r>
              <a:rPr kumimoji="0" lang="es-es" sz="1200" b="0" i="0" u="none" strike="noStrike" kern="1200" cap="none" spc="0" normalizeH="0" baseline="0" noProof="0" dirty="0">
                <a:ln>
                  <a:noFill/>
                </a:ln>
                <a:solidFill>
                  <a:schemeClr val="bg1"/>
                </a:solidFill>
                <a:effectLst/>
                <a:uLnTx/>
                <a:uFillTx/>
                <a:latin typeface="Segoe UI"/>
                <a:ea typeface="+mn-ea"/>
                <a:cs typeface="+mn-cs"/>
              </a:rPr>
              <a:t>. </a:t>
            </a:r>
          </a:p>
          <a:p>
            <a:pPr marL="800100" marR="0" lvl="1"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s-es" sz="1200" b="0" i="0" u="none" strike="noStrike" kern="1200" cap="none" spc="0" normalizeH="0" baseline="0" noProof="0" dirty="0">
                <a:ln>
                  <a:noFill/>
                </a:ln>
                <a:solidFill>
                  <a:schemeClr val="bg1"/>
                </a:solidFill>
                <a:effectLst/>
                <a:uLnTx/>
                <a:uFillTx/>
                <a:latin typeface="Segoe UI"/>
                <a:ea typeface="+mn-ea"/>
                <a:cs typeface="+mn-cs"/>
              </a:rPr>
              <a:t>Las consultas de búsqueda web generalmente no contienen todas las palabras de la indicación del usuario (a menos que sean muy cortas). Por lo general, se basan en unos pocos términos que se utilizan para encontrar información pertinente en la web. Sin embargo, aún pueden incluir algunos datos confidenciales, según lo que el usuario haya incluido </a:t>
            </a:r>
            <a:br>
              <a:rPr kumimoji="0" lang="es-es" sz="1200" b="0" i="0" u="none" strike="noStrike" kern="1200" cap="none" spc="0" normalizeH="0" baseline="0" noProof="0" dirty="0">
                <a:ln>
                  <a:noFill/>
                </a:ln>
                <a:solidFill>
                  <a:schemeClr val="bg1"/>
                </a:solidFill>
                <a:effectLst/>
                <a:uLnTx/>
                <a:uFillTx/>
                <a:latin typeface="Segoe UI"/>
                <a:ea typeface="+mn-ea"/>
                <a:cs typeface="+mn-cs"/>
              </a:rPr>
            </a:br>
            <a:r>
              <a:rPr kumimoji="0" lang="es-es" sz="1200" b="0" i="0" u="none" strike="noStrike" kern="1200" cap="none" spc="0" normalizeH="0" baseline="0" noProof="0" dirty="0">
                <a:ln>
                  <a:noFill/>
                </a:ln>
                <a:solidFill>
                  <a:schemeClr val="bg1"/>
                </a:solidFill>
                <a:effectLst/>
                <a:uLnTx/>
                <a:uFillTx/>
                <a:latin typeface="Segoe UI"/>
                <a:ea typeface="+mn-ea"/>
                <a:cs typeface="+mn-cs"/>
              </a:rPr>
              <a:t>en la indicación. </a:t>
            </a:r>
          </a:p>
          <a:p>
            <a:pPr marL="342900" marR="0" lvl="0" indent="-342900" algn="l" defTabSz="914400" rtl="0" eaLnBrk="1" fontAlgn="auto" latinLnBrk="0" hangingPunct="1">
              <a:lnSpc>
                <a:spcPct val="100000"/>
              </a:lnSpc>
              <a:spcBef>
                <a:spcPts val="0"/>
              </a:spcBef>
              <a:spcAft>
                <a:spcPts val="1000"/>
              </a:spcAft>
              <a:buClrTx/>
              <a:buSzTx/>
              <a:buFont typeface="+mj-lt"/>
              <a:buAutoNum type="arabicPeriod"/>
              <a:tabLst/>
              <a:defRPr/>
            </a:pPr>
            <a:r>
              <a:rPr kumimoji="0" lang="es-es" b="0" i="0" u="none" strike="noStrike" kern="1200" cap="none" spc="0" normalizeH="0" baseline="0" noProof="0" dirty="0">
                <a:ln>
                  <a:noFill/>
                </a:ln>
                <a:solidFill>
                  <a:schemeClr val="bg1"/>
                </a:solidFill>
                <a:effectLst/>
                <a:uLnTx/>
                <a:uFillTx/>
                <a:latin typeface="Segoe UI"/>
                <a:ea typeface="+mn-ea"/>
                <a:cs typeface="+mn-cs"/>
              </a:rPr>
              <a:t>La</a:t>
            </a:r>
            <a:r>
              <a:rPr kumimoji="0" lang="es-es" b="0" i="0" u="none" strike="noStrike" kern="1200" cap="none" spc="0" normalizeH="0" baseline="0" noProof="0" dirty="0">
                <a:ln>
                  <a:noFill/>
                </a:ln>
                <a:solidFill>
                  <a:schemeClr val="bg1"/>
                </a:solidFill>
                <a:effectLst/>
                <a:uLnTx/>
                <a:uFillTx/>
                <a:latin typeface="Segoe UI Semibold"/>
                <a:ea typeface="+mn-ea"/>
                <a:cs typeface="+mn-cs"/>
              </a:rPr>
              <a:t> respuesta </a:t>
            </a:r>
            <a:r>
              <a:rPr kumimoji="0" lang="es-es" b="0" i="0" u="none" strike="noStrike" kern="1200" cap="none" spc="0" normalizeH="0" baseline="0" noProof="0" dirty="0">
                <a:ln>
                  <a:noFill/>
                </a:ln>
                <a:solidFill>
                  <a:schemeClr val="bg1"/>
                </a:solidFill>
                <a:effectLst/>
                <a:uLnTx/>
                <a:uFillTx/>
                <a:latin typeface="Segoe UI"/>
                <a:ea typeface="+mn-ea"/>
                <a:cs typeface="+mn-cs"/>
              </a:rPr>
              <a:t>es generada por el LLM de </a:t>
            </a:r>
            <a:r>
              <a:rPr kumimoji="0" lang="es-es" b="0" i="0" u="none" strike="noStrike" kern="1200" cap="none" spc="0" normalizeH="0" baseline="0" noProof="0" dirty="0" err="1">
                <a:ln>
                  <a:noFill/>
                </a:ln>
                <a:solidFill>
                  <a:schemeClr val="bg1"/>
                </a:solidFill>
                <a:effectLst/>
                <a:uLnTx/>
                <a:uFillTx/>
                <a:latin typeface="Segoe UI"/>
                <a:ea typeface="+mn-ea"/>
                <a:cs typeface="+mn-cs"/>
              </a:rPr>
              <a:t>Copilot</a:t>
            </a:r>
            <a:r>
              <a:rPr kumimoji="0" lang="es-es" b="0" i="0" u="none" strike="noStrike" kern="1200" cap="none" spc="0" normalizeH="0" baseline="0" noProof="0" dirty="0">
                <a:ln>
                  <a:noFill/>
                </a:ln>
                <a:solidFill>
                  <a:schemeClr val="bg1"/>
                </a:solidFill>
                <a:effectLst/>
                <a:uLnTx/>
                <a:uFillTx/>
                <a:latin typeface="Segoe UI"/>
                <a:ea typeface="+mn-ea"/>
                <a:cs typeface="+mn-cs"/>
              </a:rPr>
              <a:t>.</a:t>
            </a:r>
          </a:p>
        </p:txBody>
      </p:sp>
      <p:graphicFrame>
        <p:nvGraphicFramePr>
          <p:cNvPr id="11" name="Table 10">
            <a:extLst>
              <a:ext uri="{FF2B5EF4-FFF2-40B4-BE49-F238E27FC236}">
                <a16:creationId xmlns:a16="http://schemas.microsoft.com/office/drawing/2014/main" id="{1A0DEA91-0C3F-19AF-AF0C-AEDF249DADE7}"/>
              </a:ext>
            </a:extLst>
          </p:cNvPr>
          <p:cNvGraphicFramePr>
            <a:graphicFrameLocks noGrp="1"/>
          </p:cNvGraphicFramePr>
          <p:nvPr>
            <p:extLst>
              <p:ext uri="{D42A27DB-BD31-4B8C-83A1-F6EECF244321}">
                <p14:modId xmlns:p14="http://schemas.microsoft.com/office/powerpoint/2010/main" val="3539259835"/>
              </p:ext>
            </p:extLst>
          </p:nvPr>
        </p:nvGraphicFramePr>
        <p:xfrm>
          <a:off x="5963262" y="2414773"/>
          <a:ext cx="5701123" cy="3922776"/>
        </p:xfrm>
        <a:graphic>
          <a:graphicData uri="http://schemas.openxmlformats.org/drawingml/2006/table">
            <a:tbl>
              <a:tblPr firstRow="1" firstCol="1" bandRow="1"/>
              <a:tblGrid>
                <a:gridCol w="1245518">
                  <a:extLst>
                    <a:ext uri="{9D8B030D-6E8A-4147-A177-3AD203B41FA5}">
                      <a16:colId xmlns:a16="http://schemas.microsoft.com/office/drawing/2014/main" val="3286976840"/>
                    </a:ext>
                  </a:extLst>
                </a:gridCol>
                <a:gridCol w="4455605">
                  <a:extLst>
                    <a:ext uri="{9D8B030D-6E8A-4147-A177-3AD203B41FA5}">
                      <a16:colId xmlns:a16="http://schemas.microsoft.com/office/drawing/2014/main" val="2092254891"/>
                    </a:ext>
                  </a:extLst>
                </a:gridCol>
              </a:tblGrid>
              <a:tr h="294120">
                <a:tc>
                  <a:txBody>
                    <a:bodyPr/>
                    <a:lstStyle/>
                    <a:p>
                      <a:pPr marL="0" marR="0" algn="just">
                        <a:lnSpc>
                          <a:spcPct val="107000"/>
                        </a:lnSpc>
                        <a:spcBef>
                          <a:spcPts val="0"/>
                        </a:spcBef>
                        <a:spcAft>
                          <a:spcPts val="0"/>
                        </a:spcAft>
                      </a:pPr>
                      <a:r>
                        <a:rPr lang="es-es" sz="1200" b="1" dirty="0">
                          <a:effectLst/>
                          <a:latin typeface="+mj-lt"/>
                          <a:ea typeface="Segoe UI" panose="020B0502040204020203" pitchFamily="34" charset="0"/>
                          <a:cs typeface="Times New Roman" panose="02020603050405020304" pitchFamily="18" charset="0"/>
                        </a:rPr>
                        <a:t>Entidad</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just">
                        <a:lnSpc>
                          <a:spcPct val="107000"/>
                        </a:lnSpc>
                        <a:spcBef>
                          <a:spcPts val="0"/>
                        </a:spcBef>
                        <a:spcAft>
                          <a:spcPts val="0"/>
                        </a:spcAft>
                      </a:pPr>
                      <a:r>
                        <a:rPr lang="es-es" sz="1200" b="1">
                          <a:solidFill>
                            <a:schemeClr val="tx1"/>
                          </a:solidFill>
                          <a:effectLst/>
                          <a:latin typeface="+mj-lt"/>
                          <a:ea typeface="Segoe UI" panose="020B0502040204020203" pitchFamily="34" charset="0"/>
                          <a:cs typeface="Times New Roman" panose="02020603050405020304" pitchFamily="18" charset="0"/>
                        </a:rPr>
                        <a:t>Texto</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15573573"/>
                  </a:ext>
                </a:extLst>
              </a:tr>
              <a:tr h="502210">
                <a:tc>
                  <a:txBody>
                    <a:bodyPr/>
                    <a:lstStyle/>
                    <a:p>
                      <a:pPr marL="0" marR="0">
                        <a:lnSpc>
                          <a:spcPct val="107000"/>
                        </a:lnSpc>
                        <a:spcBef>
                          <a:spcPts val="0"/>
                        </a:spcBef>
                        <a:spcAft>
                          <a:spcPts val="0"/>
                        </a:spcAft>
                      </a:pPr>
                      <a:r>
                        <a:rPr lang="es-es" sz="800" dirty="0">
                          <a:effectLst/>
                          <a:latin typeface="+mj-lt"/>
                          <a:ea typeface="Segoe UI" panose="020B0502040204020203" pitchFamily="34" charset="0"/>
                          <a:cs typeface="Times New Roman" panose="02020603050405020304" pitchFamily="18" charset="0"/>
                        </a:rPr>
                        <a:t>Indicación</a:t>
                      </a:r>
                      <a:r>
                        <a:rPr lang="es-es" sz="800" dirty="0">
                          <a:effectLst/>
                          <a:latin typeface="+mn-lt"/>
                          <a:ea typeface="Segoe UI" panose="020B0502040204020203" pitchFamily="34" charset="0"/>
                          <a:cs typeface="Times New Roman" panose="02020603050405020304" pitchFamily="18" charset="0"/>
                        </a:rPr>
                        <a:t> </a:t>
                      </a:r>
                      <a:br>
                        <a:rPr lang="es-es" sz="800" dirty="0">
                          <a:effectLst/>
                          <a:latin typeface="+mn-lt"/>
                          <a:ea typeface="Segoe UI" panose="020B0502040204020203" pitchFamily="34" charset="0"/>
                          <a:cs typeface="Times New Roman" panose="02020603050405020304" pitchFamily="18" charset="0"/>
                        </a:rPr>
                      </a:br>
                      <a:r>
                        <a:rPr lang="es-es" sz="800" dirty="0">
                          <a:effectLst/>
                          <a:latin typeface="+mn-lt"/>
                          <a:ea typeface="Segoe UI" panose="020B0502040204020203" pitchFamily="34" charset="0"/>
                          <a:cs typeface="Times New Roman" panose="02020603050405020304" pitchFamily="18" charset="0"/>
                        </a:rPr>
                        <a:t>(escrita por el usuario)</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s-es" sz="800" i="1" dirty="0">
                          <a:solidFill>
                            <a:schemeClr val="tx1"/>
                          </a:solidFill>
                          <a:effectLst/>
                          <a:latin typeface="+mn-lt"/>
                          <a:ea typeface="Segoe UI" panose="020B0502040204020203" pitchFamily="34" charset="0"/>
                          <a:cs typeface="Times New Roman" panose="02020603050405020304" pitchFamily="18" charset="0"/>
                        </a:rPr>
                        <a:t>Estamos considerando una posible adquisición de </a:t>
                      </a:r>
                      <a:r>
                        <a:rPr lang="es-es" sz="800" i="1" dirty="0" err="1">
                          <a:solidFill>
                            <a:schemeClr val="tx1"/>
                          </a:solidFill>
                          <a:effectLst/>
                          <a:latin typeface="+mn-lt"/>
                          <a:ea typeface="Segoe UI" panose="020B0502040204020203" pitchFamily="34" charset="0"/>
                          <a:cs typeface="Times New Roman" panose="02020603050405020304" pitchFamily="18" charset="0"/>
                        </a:rPr>
                        <a:t>Fabrikam</a:t>
                      </a:r>
                      <a:r>
                        <a:rPr lang="es-es" sz="800" i="1" dirty="0">
                          <a:solidFill>
                            <a:schemeClr val="tx1"/>
                          </a:solidFill>
                          <a:effectLst/>
                          <a:latin typeface="+mn-lt"/>
                          <a:ea typeface="Segoe UI" panose="020B0502040204020203" pitchFamily="34" charset="0"/>
                          <a:cs typeface="Times New Roman" panose="02020603050405020304" pitchFamily="18" charset="0"/>
                        </a:rPr>
                        <a:t>. Ayúdame a elaborar un informe resumido de 200 palabras sobre la información financiera pública de la empresa, incluida su estrategia empresarial.</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32321096"/>
                  </a:ext>
                </a:extLst>
              </a:tr>
              <a:tr h="643679">
                <a:tc>
                  <a:txBody>
                    <a:bodyPr/>
                    <a:lstStyle/>
                    <a:p>
                      <a:pPr marL="0" marR="0">
                        <a:lnSpc>
                          <a:spcPct val="107000"/>
                        </a:lnSpc>
                        <a:spcBef>
                          <a:spcPts val="0"/>
                        </a:spcBef>
                        <a:spcAft>
                          <a:spcPts val="0"/>
                        </a:spcAft>
                      </a:pPr>
                      <a:r>
                        <a:rPr lang="es-es" sz="800" dirty="0">
                          <a:effectLst/>
                          <a:latin typeface="+mj-lt"/>
                          <a:ea typeface="Segoe UI" panose="020B0502040204020203" pitchFamily="34" charset="0"/>
                          <a:cs typeface="Times New Roman" panose="02020603050405020304" pitchFamily="18" charset="0"/>
                        </a:rPr>
                        <a:t>Consultas web </a:t>
                      </a:r>
                      <a:r>
                        <a:rPr lang="es-es" sz="800" dirty="0">
                          <a:effectLst/>
                          <a:latin typeface="+mn-lt"/>
                          <a:ea typeface="Segoe UI" panose="020B0502040204020203" pitchFamily="34" charset="0"/>
                          <a:cs typeface="Times New Roman" panose="02020603050405020304" pitchFamily="18" charset="0"/>
                        </a:rPr>
                        <a:t>(generadas por </a:t>
                      </a:r>
                      <a:r>
                        <a:rPr lang="es-es" sz="800" dirty="0" err="1">
                          <a:effectLst/>
                          <a:latin typeface="+mn-lt"/>
                          <a:ea typeface="Segoe UI" panose="020B0502040204020203" pitchFamily="34" charset="0"/>
                          <a:cs typeface="Times New Roman" panose="02020603050405020304" pitchFamily="18" charset="0"/>
                        </a:rPr>
                        <a:t>Copilot</a:t>
                      </a:r>
                      <a:r>
                        <a:rPr lang="es-es" sz="800" dirty="0">
                          <a:effectLst/>
                          <a:latin typeface="+mn-lt"/>
                          <a:ea typeface="Segoe UI" panose="020B0502040204020203" pitchFamily="34" charset="0"/>
                          <a:cs typeface="Times New Roman" panose="02020603050405020304" pitchFamily="18" charset="0"/>
                        </a:rPr>
                        <a:t> </a:t>
                      </a:r>
                      <a:br>
                        <a:rPr lang="es-es" sz="800" dirty="0">
                          <a:effectLst/>
                          <a:latin typeface="+mn-lt"/>
                          <a:ea typeface="Segoe UI" panose="020B0502040204020203" pitchFamily="34" charset="0"/>
                          <a:cs typeface="Times New Roman" panose="02020603050405020304" pitchFamily="18" charset="0"/>
                        </a:rPr>
                      </a:br>
                      <a:r>
                        <a:rPr lang="es-es" sz="800" dirty="0">
                          <a:effectLst/>
                          <a:latin typeface="+mn-lt"/>
                          <a:ea typeface="Segoe UI" panose="020B0502040204020203" pitchFamily="34" charset="0"/>
                          <a:cs typeface="Times New Roman" panose="02020603050405020304" pitchFamily="18" charset="0"/>
                        </a:rPr>
                        <a:t>y enviadas al servicio </a:t>
                      </a:r>
                      <a:br>
                        <a:rPr lang="es-es" sz="800" dirty="0">
                          <a:effectLst/>
                          <a:latin typeface="+mn-lt"/>
                          <a:ea typeface="Segoe UI" panose="020B0502040204020203" pitchFamily="34" charset="0"/>
                          <a:cs typeface="Times New Roman" panose="02020603050405020304" pitchFamily="18" charset="0"/>
                        </a:rPr>
                      </a:br>
                      <a:r>
                        <a:rPr lang="es-es" sz="800" dirty="0">
                          <a:effectLst/>
                          <a:latin typeface="+mn-lt"/>
                          <a:ea typeface="Segoe UI" panose="020B0502040204020203" pitchFamily="34" charset="0"/>
                          <a:cs typeface="Times New Roman" panose="02020603050405020304" pitchFamily="18" charset="0"/>
                        </a:rPr>
                        <a:t>de búsqueda Bing)</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s-es" sz="800" b="0" u="none" dirty="0" err="1">
                          <a:solidFill>
                            <a:schemeClr val="tx1"/>
                          </a:solidFill>
                          <a:effectLst/>
                          <a:latin typeface="+mn-lt"/>
                          <a:ea typeface="Segoe UI" panose="020B0502040204020203" pitchFamily="34" charset="0"/>
                          <a:cs typeface="Times New Roman"/>
                        </a:rPr>
                        <a:t>Estrategia de Fabrikam</a:t>
                      </a:r>
                      <a:br>
                        <a:rPr sz="800" dirty="0"/>
                      </a:br>
                      <a:r>
                        <a:rPr lang="es-es" sz="800" b="0" u="none" dirty="0" err="1">
                          <a:solidFill>
                            <a:schemeClr val="tx1"/>
                          </a:solidFill>
                          <a:effectLst/>
                          <a:latin typeface="+mn-lt"/>
                          <a:ea typeface="Segoe UI" panose="020B0502040204020203" pitchFamily="34" charset="0"/>
                          <a:cs typeface="Times New Roman"/>
                        </a:rPr>
                        <a:t>Informes financieros Fabrikam</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87687467"/>
                  </a:ext>
                </a:extLst>
              </a:tr>
              <a:tr h="2482767">
                <a:tc>
                  <a:txBody>
                    <a:bodyPr/>
                    <a:lstStyle/>
                    <a:p>
                      <a:pPr marL="0" marR="0">
                        <a:lnSpc>
                          <a:spcPct val="107000"/>
                        </a:lnSpc>
                        <a:spcBef>
                          <a:spcPts val="0"/>
                        </a:spcBef>
                        <a:spcAft>
                          <a:spcPts val="0"/>
                        </a:spcAft>
                      </a:pPr>
                      <a:r>
                        <a:rPr lang="es-es" sz="800" dirty="0">
                          <a:effectLst/>
                          <a:latin typeface="+mj-lt"/>
                          <a:ea typeface="Segoe UI" panose="020B0502040204020203" pitchFamily="34" charset="0"/>
                          <a:cs typeface="Times New Roman" panose="02020603050405020304" pitchFamily="18" charset="0"/>
                        </a:rPr>
                        <a:t>Respuesta</a:t>
                      </a:r>
                      <a:r>
                        <a:rPr lang="es-es" sz="800" dirty="0">
                          <a:effectLst/>
                          <a:latin typeface="+mn-lt"/>
                          <a:ea typeface="Segoe UI" panose="020B0502040204020203" pitchFamily="34" charset="0"/>
                          <a:cs typeface="Times New Roman" panose="02020603050405020304" pitchFamily="18" charset="0"/>
                        </a:rPr>
                        <a:t> </a:t>
                      </a:r>
                      <a:br>
                        <a:rPr sz="800"/>
                      </a:br>
                      <a:r>
                        <a:rPr lang="es-es" sz="800" dirty="0">
                          <a:effectLst/>
                          <a:latin typeface="+mn-lt"/>
                          <a:ea typeface="Segoe UI" panose="020B0502040204020203" pitchFamily="34" charset="0"/>
                          <a:cs typeface="Times New Roman" panose="02020603050405020304" pitchFamily="18" charset="0"/>
                        </a:rPr>
                        <a:t>(generada por Copilot)</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nSpc>
                          <a:spcPct val="107000"/>
                        </a:lnSpc>
                        <a:spcBef>
                          <a:spcPts val="0"/>
                        </a:spcBef>
                        <a:spcAft>
                          <a:spcPts val="0"/>
                        </a:spcAft>
                      </a:pPr>
                      <a:r>
                        <a:rPr lang="es-es" sz="800" dirty="0" err="1">
                          <a:solidFill>
                            <a:schemeClr val="tx1"/>
                          </a:solidFill>
                          <a:effectLst/>
                          <a:latin typeface="+mn-lt"/>
                          <a:ea typeface="Segoe UI" panose="020B0502040204020203" pitchFamily="34" charset="0"/>
                          <a:cs typeface="Times New Roman" panose="02020603050405020304" pitchFamily="18" charset="0"/>
                        </a:rPr>
                        <a:t>Fabrikam</a:t>
                      </a:r>
                      <a:r>
                        <a:rPr lang="es-es" sz="800" dirty="0">
                          <a:solidFill>
                            <a:schemeClr val="tx1"/>
                          </a:solidFill>
                          <a:effectLst/>
                          <a:latin typeface="+mn-lt"/>
                          <a:ea typeface="Segoe UI" panose="020B0502040204020203" pitchFamily="34" charset="0"/>
                          <a:cs typeface="Times New Roman" panose="02020603050405020304" pitchFamily="18" charset="0"/>
                        </a:rPr>
                        <a:t> es una startup de bienes de consumo que ofrece alternativas alimentarias más saludables, pero con el mismo sabor conocido que las marcas tradicionales. La empresa reunió 4.5 millones de dólares estadounidenses en financiación inicial en 2019 y recaudó 31.5 millones de dólares estadounidenses en una ronda de financiación serie B en 2022. A enero de 2023, </a:t>
                      </a:r>
                      <a:r>
                        <a:rPr lang="es-es" sz="800" dirty="0" err="1">
                          <a:solidFill>
                            <a:schemeClr val="tx1"/>
                          </a:solidFill>
                          <a:effectLst/>
                          <a:latin typeface="+mn-lt"/>
                          <a:ea typeface="Segoe UI" panose="020B0502040204020203" pitchFamily="34" charset="0"/>
                          <a:cs typeface="Times New Roman" panose="02020603050405020304" pitchFamily="18" charset="0"/>
                        </a:rPr>
                        <a:t>Fabrikam</a:t>
                      </a:r>
                      <a:r>
                        <a:rPr lang="es-es" sz="800" dirty="0">
                          <a:solidFill>
                            <a:schemeClr val="tx1"/>
                          </a:solidFill>
                          <a:effectLst/>
                          <a:latin typeface="+mn-lt"/>
                          <a:ea typeface="Segoe UI" panose="020B0502040204020203" pitchFamily="34" charset="0"/>
                          <a:cs typeface="Times New Roman" panose="02020603050405020304" pitchFamily="18" charset="0"/>
                        </a:rPr>
                        <a:t> había recaudado un total de 83.4 millones de dólares estadounidenses en financiación y va por buen camino para más que duplicar sus ventas este año.</a:t>
                      </a:r>
                      <a:br>
                        <a:rPr sz="800" dirty="0"/>
                      </a:br>
                      <a:br>
                        <a:rPr sz="800" dirty="0"/>
                      </a:br>
                      <a:r>
                        <a:rPr lang="es-es" sz="800" dirty="0">
                          <a:solidFill>
                            <a:schemeClr val="tx1"/>
                          </a:solidFill>
                          <a:effectLst/>
                          <a:latin typeface="+mn-lt"/>
                          <a:ea typeface="Segoe UI" panose="020B0502040204020203" pitchFamily="34" charset="0"/>
                          <a:cs typeface="Times New Roman" panose="02020603050405020304" pitchFamily="18" charset="0"/>
                        </a:rPr>
                        <a:t>Con la llegada de la pandemia, </a:t>
                      </a:r>
                      <a:r>
                        <a:rPr lang="es-es" sz="800" dirty="0" err="1">
                          <a:solidFill>
                            <a:schemeClr val="tx1"/>
                          </a:solidFill>
                          <a:effectLst/>
                          <a:latin typeface="+mn-lt"/>
                          <a:ea typeface="Segoe UI" panose="020B0502040204020203" pitchFamily="34" charset="0"/>
                          <a:cs typeface="Times New Roman" panose="02020603050405020304" pitchFamily="18" charset="0"/>
                        </a:rPr>
                        <a:t>Fabrikam</a:t>
                      </a:r>
                      <a:r>
                        <a:rPr lang="es-es" sz="800" dirty="0">
                          <a:solidFill>
                            <a:schemeClr val="tx1"/>
                          </a:solidFill>
                          <a:effectLst/>
                          <a:latin typeface="+mn-lt"/>
                          <a:ea typeface="Segoe UI" panose="020B0502040204020203" pitchFamily="34" charset="0"/>
                          <a:cs typeface="Times New Roman" panose="02020603050405020304" pitchFamily="18" charset="0"/>
                        </a:rPr>
                        <a:t> enfrentó el desafío de pasar de tiendas físicas a ventas por Internet, y ahí fue donde entró en juego su estrategia de marketing de </a:t>
                      </a:r>
                      <a:r>
                        <a:rPr lang="es-es" sz="800" dirty="0" err="1">
                          <a:solidFill>
                            <a:schemeClr val="tx1"/>
                          </a:solidFill>
                          <a:effectLst/>
                          <a:latin typeface="+mn-lt"/>
                          <a:ea typeface="Segoe UI" panose="020B0502040204020203" pitchFamily="34" charset="0"/>
                          <a:cs typeface="Times New Roman" panose="02020603050405020304" pitchFamily="18" charset="0"/>
                        </a:rPr>
                        <a:t>influencers</a:t>
                      </a:r>
                      <a:r>
                        <a:rPr lang="es-es" sz="800" dirty="0">
                          <a:solidFill>
                            <a:schemeClr val="tx1"/>
                          </a:solidFill>
                          <a:effectLst/>
                          <a:latin typeface="+mn-lt"/>
                          <a:ea typeface="Segoe UI" panose="020B0502040204020203" pitchFamily="34" charset="0"/>
                          <a:cs typeface="Times New Roman" panose="02020603050405020304" pitchFamily="18" charset="0"/>
                        </a:rPr>
                        <a:t>. En lugar </a:t>
                      </a:r>
                      <a:br>
                        <a:rPr lang="es-es" sz="800" dirty="0">
                          <a:solidFill>
                            <a:schemeClr val="tx1"/>
                          </a:solidFill>
                          <a:effectLst/>
                          <a:latin typeface="+mn-lt"/>
                          <a:ea typeface="Segoe UI" panose="020B0502040204020203" pitchFamily="34" charset="0"/>
                          <a:cs typeface="Times New Roman" panose="02020603050405020304" pitchFamily="18" charset="0"/>
                        </a:rPr>
                      </a:br>
                      <a:r>
                        <a:rPr lang="es-es" sz="800" dirty="0">
                          <a:solidFill>
                            <a:schemeClr val="tx1"/>
                          </a:solidFill>
                          <a:effectLst/>
                          <a:latin typeface="+mn-lt"/>
                          <a:ea typeface="Segoe UI" panose="020B0502040204020203" pitchFamily="34" charset="0"/>
                          <a:cs typeface="Times New Roman" panose="02020603050405020304" pitchFamily="18" charset="0"/>
                        </a:rPr>
                        <a:t>de depender de eventos y promociones en tiendas físicas, </a:t>
                      </a:r>
                      <a:r>
                        <a:rPr lang="es-es" sz="800" dirty="0" err="1">
                          <a:solidFill>
                            <a:schemeClr val="tx1"/>
                          </a:solidFill>
                          <a:effectLst/>
                          <a:latin typeface="+mn-lt"/>
                          <a:ea typeface="Segoe UI" panose="020B0502040204020203" pitchFamily="34" charset="0"/>
                          <a:cs typeface="Times New Roman" panose="02020603050405020304" pitchFamily="18" charset="0"/>
                        </a:rPr>
                        <a:t>Fabrikam</a:t>
                      </a:r>
                      <a:r>
                        <a:rPr lang="es-es" sz="800" dirty="0">
                          <a:solidFill>
                            <a:schemeClr val="tx1"/>
                          </a:solidFill>
                          <a:effectLst/>
                          <a:latin typeface="+mn-lt"/>
                          <a:ea typeface="Segoe UI" panose="020B0502040204020203" pitchFamily="34" charset="0"/>
                          <a:cs typeface="Times New Roman" panose="02020603050405020304" pitchFamily="18" charset="0"/>
                        </a:rPr>
                        <a:t> recurrió a las redes sociales </a:t>
                      </a:r>
                      <a:br>
                        <a:rPr lang="es-es" sz="800" dirty="0">
                          <a:solidFill>
                            <a:schemeClr val="tx1"/>
                          </a:solidFill>
                          <a:effectLst/>
                          <a:latin typeface="+mn-lt"/>
                          <a:ea typeface="Segoe UI" panose="020B0502040204020203" pitchFamily="34" charset="0"/>
                          <a:cs typeface="Times New Roman" panose="02020603050405020304" pitchFamily="18" charset="0"/>
                        </a:rPr>
                      </a:br>
                      <a:r>
                        <a:rPr lang="es-es" sz="800" dirty="0">
                          <a:solidFill>
                            <a:schemeClr val="tx1"/>
                          </a:solidFill>
                          <a:effectLst/>
                          <a:latin typeface="+mn-lt"/>
                          <a:ea typeface="Segoe UI" panose="020B0502040204020203" pitchFamily="34" charset="0"/>
                          <a:cs typeface="Times New Roman" panose="02020603050405020304" pitchFamily="18" charset="0"/>
                        </a:rPr>
                        <a:t>y alianzas con </a:t>
                      </a:r>
                      <a:r>
                        <a:rPr lang="es-es" sz="800" dirty="0" err="1">
                          <a:solidFill>
                            <a:schemeClr val="tx1"/>
                          </a:solidFill>
                          <a:effectLst/>
                          <a:latin typeface="+mn-lt"/>
                          <a:ea typeface="Segoe UI" panose="020B0502040204020203" pitchFamily="34" charset="0"/>
                          <a:cs typeface="Times New Roman" panose="02020603050405020304" pitchFamily="18" charset="0"/>
                        </a:rPr>
                        <a:t>influencers</a:t>
                      </a:r>
                      <a:r>
                        <a:rPr lang="es-es" sz="800" dirty="0">
                          <a:solidFill>
                            <a:schemeClr val="tx1"/>
                          </a:solidFill>
                          <a:effectLst/>
                          <a:latin typeface="+mn-lt"/>
                          <a:ea typeface="Segoe UI" panose="020B0502040204020203" pitchFamily="34" charset="0"/>
                          <a:cs typeface="Times New Roman" panose="02020603050405020304" pitchFamily="18" charset="0"/>
                        </a:rPr>
                        <a:t> para crear el reconocimiento de marca y llegar a un público más amplio. La empresa también abordó la innovación de forma genuina, lo que equilibra los factores tradicionales que impulsan el consumo con opciones más saludables y cuenta con una estrategia de distribución holística y robusta.</a:t>
                      </a:r>
                      <a:br>
                        <a:rPr sz="800" dirty="0"/>
                      </a:br>
                      <a:br>
                        <a:rPr sz="800" dirty="0"/>
                      </a:br>
                      <a:r>
                        <a:rPr lang="es-es" sz="800" dirty="0">
                          <a:solidFill>
                            <a:schemeClr val="tx1"/>
                          </a:solidFill>
                          <a:effectLst/>
                          <a:latin typeface="+mn-lt"/>
                          <a:ea typeface="Segoe UI" panose="020B0502040204020203" pitchFamily="34" charset="0"/>
                          <a:cs typeface="Times New Roman" panose="02020603050405020304" pitchFamily="18" charset="0"/>
                        </a:rPr>
                        <a:t>En resumen, </a:t>
                      </a:r>
                      <a:r>
                        <a:rPr lang="es-es" sz="800" dirty="0" err="1">
                          <a:solidFill>
                            <a:schemeClr val="tx1"/>
                          </a:solidFill>
                          <a:effectLst/>
                          <a:latin typeface="+mn-lt"/>
                          <a:ea typeface="Segoe UI" panose="020B0502040204020203" pitchFamily="34" charset="0"/>
                          <a:cs typeface="Times New Roman" panose="02020603050405020304" pitchFamily="18" charset="0"/>
                        </a:rPr>
                        <a:t>Fabrikam</a:t>
                      </a:r>
                      <a:r>
                        <a:rPr lang="es-es" sz="800" dirty="0">
                          <a:solidFill>
                            <a:schemeClr val="tx1"/>
                          </a:solidFill>
                          <a:effectLst/>
                          <a:latin typeface="+mn-lt"/>
                          <a:ea typeface="Segoe UI" panose="020B0502040204020203" pitchFamily="34" charset="0"/>
                          <a:cs typeface="Times New Roman" panose="02020603050405020304" pitchFamily="18" charset="0"/>
                        </a:rPr>
                        <a:t> ha recaudado más de 55 millones de dólares estadounidenses en financiamiento y cuenta con una sólida estrategia de marketing de </a:t>
                      </a:r>
                      <a:r>
                        <a:rPr lang="es-es" sz="800" dirty="0" err="1">
                          <a:solidFill>
                            <a:schemeClr val="tx1"/>
                          </a:solidFill>
                          <a:effectLst/>
                          <a:latin typeface="+mn-lt"/>
                          <a:ea typeface="Segoe UI" panose="020B0502040204020203" pitchFamily="34" charset="0"/>
                          <a:cs typeface="Times New Roman" panose="02020603050405020304" pitchFamily="18" charset="0"/>
                        </a:rPr>
                        <a:t>influencers</a:t>
                      </a:r>
                      <a:r>
                        <a:rPr lang="es-es" sz="800" dirty="0">
                          <a:solidFill>
                            <a:schemeClr val="tx1"/>
                          </a:solidFill>
                          <a:effectLst/>
                          <a:latin typeface="+mn-lt"/>
                          <a:ea typeface="Segoe UI" panose="020B0502040204020203" pitchFamily="34" charset="0"/>
                          <a:cs typeface="Times New Roman" panose="02020603050405020304" pitchFamily="18" charset="0"/>
                        </a:rPr>
                        <a:t> que les ha permitido migrar a las ventas por Internet durante la pandemia.</a:t>
                      </a:r>
                    </a:p>
                  </a:txBody>
                  <a:tcPr marL="45720" marR="45720" anchor="ctr">
                    <a:lnL w="9525" cap="flat" cmpd="sng" algn="ctr">
                      <a:solidFill>
                        <a:schemeClr val="bg1">
                          <a:lumMod val="65000"/>
                        </a:schemeClr>
                      </a:solidFill>
                      <a:prstDash val="solid"/>
                      <a:round/>
                      <a:headEnd type="none" w="med" len="med"/>
                      <a:tailEnd type="none" w="med" len="med"/>
                    </a:lnL>
                    <a:lnR w="9525" cap="flat" cmpd="sng" algn="ctr">
                      <a:solidFill>
                        <a:schemeClr val="bg1">
                          <a:lumMod val="65000"/>
                        </a:schemeClr>
                      </a:solidFill>
                      <a:prstDash val="solid"/>
                      <a:round/>
                      <a:headEnd type="none" w="med" len="med"/>
                      <a:tailEnd type="none" w="med" len="med"/>
                    </a:lnR>
                    <a:lnT w="9525" cap="flat" cmpd="sng" algn="ctr">
                      <a:solidFill>
                        <a:schemeClr val="bg1">
                          <a:lumMod val="65000"/>
                        </a:schemeClr>
                      </a:solidFill>
                      <a:prstDash val="solid"/>
                      <a:round/>
                      <a:headEnd type="none" w="med" len="med"/>
                      <a:tailEnd type="none" w="med" len="med"/>
                    </a:lnT>
                    <a:lnB w="9525"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08501624"/>
                  </a:ext>
                </a:extLst>
              </a:tr>
            </a:tbl>
          </a:graphicData>
        </a:graphic>
      </p:graphicFrame>
      <p:sp>
        <p:nvSpPr>
          <p:cNvPr id="12" name="Title 5">
            <a:extLst>
              <a:ext uri="{FF2B5EF4-FFF2-40B4-BE49-F238E27FC236}">
                <a16:creationId xmlns:a16="http://schemas.microsoft.com/office/drawing/2014/main" id="{6E462E68-9040-DB52-017B-4075D0D67ECE}"/>
              </a:ext>
            </a:extLst>
          </p:cNvPr>
          <p:cNvSpPr txBox="1">
            <a:spLocks/>
          </p:cNvSpPr>
          <p:nvPr/>
        </p:nvSpPr>
        <p:spPr>
          <a:xfrm>
            <a:off x="588263" y="457200"/>
            <a:ext cx="11018520" cy="923330"/>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s-es" sz="2400" dirty="0">
                <a:solidFill>
                  <a:schemeClr val="bg1"/>
                </a:solidFill>
                <a:latin typeface="Segoe UI Semibold"/>
              </a:rPr>
              <a:t>Gestión de consultas web en </a:t>
            </a:r>
            <a:r>
              <a:rPr lang="es-es" sz="2400" dirty="0" err="1">
                <a:solidFill>
                  <a:schemeClr val="bg1"/>
                </a:solidFill>
                <a:latin typeface="Segoe UI Semibold"/>
              </a:rPr>
              <a:t>Copilot</a:t>
            </a:r>
            <a:r>
              <a:rPr lang="es-es" sz="2400" dirty="0">
                <a:solidFill>
                  <a:schemeClr val="bg1"/>
                </a:solidFill>
                <a:latin typeface="Segoe UI Semibold"/>
              </a:rPr>
              <a:t> Chat y M365 Copilot</a:t>
            </a:r>
            <a:br>
              <a:rPr dirty="0"/>
            </a:br>
            <a:endParaRPr lang="en-US" dirty="0">
              <a:solidFill>
                <a:schemeClr val="bg1"/>
              </a:solidFill>
            </a:endParaRPr>
          </a:p>
        </p:txBody>
      </p:sp>
      <p:sp>
        <p:nvSpPr>
          <p:cNvPr id="13" name="Rectangle: Rounded Corners 108">
            <a:extLst>
              <a:ext uri="{FF2B5EF4-FFF2-40B4-BE49-F238E27FC236}">
                <a16:creationId xmlns:a16="http://schemas.microsoft.com/office/drawing/2014/main" id="{D9FB27FE-D3C8-26D4-B2F1-AA0E62CB2BE5}"/>
              </a:ext>
            </a:extLst>
          </p:cNvPr>
          <p:cNvSpPr/>
          <p:nvPr/>
        </p:nvSpPr>
        <p:spPr bwMode="auto">
          <a:xfrm>
            <a:off x="527615" y="2414773"/>
            <a:ext cx="5003942" cy="45719"/>
          </a:xfrm>
          <a:prstGeom prst="roundRect">
            <a:avLst>
              <a:gd name="adj" fmla="val 50000"/>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bold"/>
              <a:ea typeface="+mn-ea"/>
              <a:cs typeface="+mn-cs"/>
            </a:endParaRPr>
          </a:p>
        </p:txBody>
      </p:sp>
    </p:spTree>
    <p:extLst>
      <p:ext uri="{BB962C8B-B14F-4D97-AF65-F5344CB8AC3E}">
        <p14:creationId xmlns:p14="http://schemas.microsoft.com/office/powerpoint/2010/main" val="2234437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grpId="1" nodeType="withEffect">
                                  <p:stCondLst>
                                    <p:cond delay="0"/>
                                  </p:stCondLst>
                                  <p:childTnLst>
                                    <p:animMotion origin="layout" path="M 2.5E-6 -0.03472 L 2.5E-6 -4.07407E-6 " pathEditMode="relative" rAng="0" ptsTypes="AA">
                                      <p:cBhvr>
                                        <p:cTn id="9" dur="500" fill="hold"/>
                                        <p:tgtEl>
                                          <p:spTgt spid="13"/>
                                        </p:tgtEl>
                                        <p:attrNameLst>
                                          <p:attrName>ppt_x</p:attrName>
                                          <p:attrName>ppt_y</p:attrName>
                                        </p:attrNameLst>
                                      </p:cBhvr>
                                      <p:rCtr x="0" y="17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3A148-E0F5-A757-D177-19AA70B92F7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B8F7016-411E-2C48-A23E-9452F7467A83}"/>
              </a:ext>
            </a:extLst>
          </p:cNvPr>
          <p:cNvSpPr>
            <a:spLocks noGrp="1"/>
          </p:cNvSpPr>
          <p:nvPr>
            <p:ph type="title"/>
          </p:nvPr>
        </p:nvSpPr>
        <p:spPr>
          <a:xfrm>
            <a:off x="588263" y="485481"/>
            <a:ext cx="11018520" cy="1661993"/>
          </a:xfrm>
        </p:spPr>
        <p:txBody>
          <a:bodyPr/>
          <a:lstStyle/>
          <a:p>
            <a:r>
              <a:rPr lang="es-es" spc="-50" dirty="0"/>
              <a:t>Los riesgos de IT en la sombra</a:t>
            </a:r>
          </a:p>
        </p:txBody>
      </p:sp>
      <p:sp>
        <p:nvSpPr>
          <p:cNvPr id="5" name="Freeform: Shape 4">
            <a:extLst>
              <a:ext uri="{FF2B5EF4-FFF2-40B4-BE49-F238E27FC236}">
                <a16:creationId xmlns:a16="http://schemas.microsoft.com/office/drawing/2014/main" id="{12D385A9-89DE-52F0-F9F4-49095AE8A50B}"/>
              </a:ext>
              <a:ext uri="{C183D7F6-B498-43B3-948B-1728B52AA6E4}">
                <adec:decorative xmlns:adec="http://schemas.microsoft.com/office/drawing/2017/decorative" val="1"/>
              </a:ext>
            </a:extLst>
          </p:cNvPr>
          <p:cNvSpPr>
            <a:spLocks/>
          </p:cNvSpPr>
          <p:nvPr/>
        </p:nvSpPr>
        <p:spPr bwMode="auto">
          <a:xfrm>
            <a:off x="588965" y="1328794"/>
            <a:ext cx="11018520" cy="4937760"/>
          </a:xfrm>
          <a:custGeom>
            <a:avLst/>
            <a:gdLst>
              <a:gd name="connsiteX0" fmla="*/ 123444 w 11018520"/>
              <a:gd name="connsiteY0" fmla="*/ 0 h 4937760"/>
              <a:gd name="connsiteX1" fmla="*/ 5317237 w 11018520"/>
              <a:gd name="connsiteY1" fmla="*/ 0 h 4937760"/>
              <a:gd name="connsiteX2" fmla="*/ 5365285 w 11018520"/>
              <a:gd name="connsiteY2" fmla="*/ 9701 h 4937760"/>
              <a:gd name="connsiteX3" fmla="*/ 5440679 w 11018520"/>
              <a:gd name="connsiteY3" fmla="*/ 123444 h 4937760"/>
              <a:gd name="connsiteX4" fmla="*/ 5440679 w 11018520"/>
              <a:gd name="connsiteY4" fmla="*/ 2354579 h 4937760"/>
              <a:gd name="connsiteX5" fmla="*/ 5509259 w 11018520"/>
              <a:gd name="connsiteY5" fmla="*/ 2423159 h 4937760"/>
              <a:gd name="connsiteX6" fmla="*/ 5577839 w 11018520"/>
              <a:gd name="connsiteY6" fmla="*/ 2354579 h 4937760"/>
              <a:gd name="connsiteX7" fmla="*/ 5577839 w 11018520"/>
              <a:gd name="connsiteY7" fmla="*/ 123444 h 4937760"/>
              <a:gd name="connsiteX8" fmla="*/ 5653233 w 11018520"/>
              <a:gd name="connsiteY8" fmla="*/ 9701 h 4937760"/>
              <a:gd name="connsiteX9" fmla="*/ 5701282 w 11018520"/>
              <a:gd name="connsiteY9" fmla="*/ 0 h 4937760"/>
              <a:gd name="connsiteX10" fmla="*/ 10895076 w 11018520"/>
              <a:gd name="connsiteY10" fmla="*/ 0 h 4937760"/>
              <a:gd name="connsiteX11" fmla="*/ 11018520 w 11018520"/>
              <a:gd name="connsiteY11" fmla="*/ 123445 h 4937760"/>
              <a:gd name="connsiteX12" fmla="*/ 11018520 w 11018520"/>
              <a:gd name="connsiteY12" fmla="*/ 4814316 h 4937760"/>
              <a:gd name="connsiteX13" fmla="*/ 10895076 w 11018520"/>
              <a:gd name="connsiteY13" fmla="*/ 4937760 h 4937760"/>
              <a:gd name="connsiteX14" fmla="*/ 5701283 w 11018520"/>
              <a:gd name="connsiteY14" fmla="*/ 4937760 h 4937760"/>
              <a:gd name="connsiteX15" fmla="*/ 5577839 w 11018520"/>
              <a:gd name="connsiteY15" fmla="*/ 4814316 h 4937760"/>
              <a:gd name="connsiteX16" fmla="*/ 5577839 w 11018520"/>
              <a:gd name="connsiteY16" fmla="*/ 2628899 h 4937760"/>
              <a:gd name="connsiteX17" fmla="*/ 5509259 w 11018520"/>
              <a:gd name="connsiteY17" fmla="*/ 2560319 h 4937760"/>
              <a:gd name="connsiteX18" fmla="*/ 5440679 w 11018520"/>
              <a:gd name="connsiteY18" fmla="*/ 2628899 h 4937760"/>
              <a:gd name="connsiteX19" fmla="*/ 5440679 w 11018520"/>
              <a:gd name="connsiteY19" fmla="*/ 4814316 h 4937760"/>
              <a:gd name="connsiteX20" fmla="*/ 5317235 w 11018520"/>
              <a:gd name="connsiteY20" fmla="*/ 4937760 h 4937760"/>
              <a:gd name="connsiteX21" fmla="*/ 123444 w 11018520"/>
              <a:gd name="connsiteY21" fmla="*/ 4937760 h 4937760"/>
              <a:gd name="connsiteX22" fmla="*/ 0 w 11018520"/>
              <a:gd name="connsiteY22" fmla="*/ 4814316 h 4937760"/>
              <a:gd name="connsiteX23" fmla="*/ 0 w 11018520"/>
              <a:gd name="connsiteY23" fmla="*/ 123445 h 4937760"/>
              <a:gd name="connsiteX24" fmla="*/ 123444 w 11018520"/>
              <a:gd name="connsiteY24" fmla="*/ 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18520" h="4937760">
                <a:moveTo>
                  <a:pt x="123444" y="0"/>
                </a:moveTo>
                <a:lnTo>
                  <a:pt x="5317237" y="0"/>
                </a:lnTo>
                <a:lnTo>
                  <a:pt x="5365285" y="9701"/>
                </a:lnTo>
                <a:cubicBezTo>
                  <a:pt x="5409591" y="28441"/>
                  <a:pt x="5440679" y="72312"/>
                  <a:pt x="5440679" y="123444"/>
                </a:cubicBezTo>
                <a:lnTo>
                  <a:pt x="5440679" y="2354579"/>
                </a:lnTo>
                <a:cubicBezTo>
                  <a:pt x="5440679" y="2392455"/>
                  <a:pt x="5471383" y="2423159"/>
                  <a:pt x="5509259" y="2423159"/>
                </a:cubicBezTo>
                <a:cubicBezTo>
                  <a:pt x="5547135" y="2423159"/>
                  <a:pt x="5577839" y="2392455"/>
                  <a:pt x="5577839" y="2354579"/>
                </a:cubicBezTo>
                <a:lnTo>
                  <a:pt x="5577839" y="123444"/>
                </a:lnTo>
                <a:cubicBezTo>
                  <a:pt x="5577839" y="72312"/>
                  <a:pt x="5608928" y="28441"/>
                  <a:pt x="5653233" y="9701"/>
                </a:cubicBezTo>
                <a:lnTo>
                  <a:pt x="5701282" y="0"/>
                </a:lnTo>
                <a:lnTo>
                  <a:pt x="10895076" y="0"/>
                </a:lnTo>
                <a:cubicBezTo>
                  <a:pt x="10963252" y="0"/>
                  <a:pt x="11018520" y="55269"/>
                  <a:pt x="11018520" y="123445"/>
                </a:cubicBezTo>
                <a:lnTo>
                  <a:pt x="11018520" y="4814316"/>
                </a:lnTo>
                <a:cubicBezTo>
                  <a:pt x="11018520" y="4882492"/>
                  <a:pt x="10963252" y="4937760"/>
                  <a:pt x="10895076" y="4937760"/>
                </a:cubicBezTo>
                <a:lnTo>
                  <a:pt x="5701283" y="4937760"/>
                </a:lnTo>
                <a:cubicBezTo>
                  <a:pt x="5633107" y="4937760"/>
                  <a:pt x="5577839" y="4882492"/>
                  <a:pt x="5577839" y="4814316"/>
                </a:cubicBezTo>
                <a:lnTo>
                  <a:pt x="5577839" y="2628899"/>
                </a:lnTo>
                <a:cubicBezTo>
                  <a:pt x="5577839" y="2591023"/>
                  <a:pt x="5547135" y="2560319"/>
                  <a:pt x="5509259" y="2560319"/>
                </a:cubicBezTo>
                <a:cubicBezTo>
                  <a:pt x="5471383" y="2560319"/>
                  <a:pt x="5440679" y="2591023"/>
                  <a:pt x="5440679" y="2628899"/>
                </a:cubicBezTo>
                <a:lnTo>
                  <a:pt x="5440679" y="4814316"/>
                </a:lnTo>
                <a:cubicBezTo>
                  <a:pt x="5440679" y="4882492"/>
                  <a:pt x="5385411" y="4937760"/>
                  <a:pt x="5317235" y="4937760"/>
                </a:cubicBezTo>
                <a:lnTo>
                  <a:pt x="123444" y="4937760"/>
                </a:lnTo>
                <a:cubicBezTo>
                  <a:pt x="55268" y="4937760"/>
                  <a:pt x="0" y="4882492"/>
                  <a:pt x="0" y="4814316"/>
                </a:cubicBezTo>
                <a:lnTo>
                  <a:pt x="0" y="123445"/>
                </a:lnTo>
                <a:cubicBezTo>
                  <a:pt x="0" y="55269"/>
                  <a:pt x="55268" y="0"/>
                  <a:pt x="123444" y="0"/>
                </a:cubicBezTo>
                <a:close/>
              </a:path>
            </a:pathLst>
          </a:custGeom>
          <a:gradFill flip="none" rotWithShape="1">
            <a:gsLst>
              <a:gs pos="0">
                <a:srgbClr val="EBEDF5"/>
              </a:gs>
              <a:gs pos="100000">
                <a:srgbClr val="F5F2F0"/>
              </a:gs>
            </a:gsLst>
            <a:lin ang="2700000" scaled="1"/>
            <a:tileRect/>
          </a:gradFill>
          <a:ln w="6350">
            <a:solidFill>
              <a:srgbClr val="FFFFFF"/>
            </a:solidFill>
            <a:headEnd type="none" w="med" len="med"/>
            <a:tailEnd type="none" w="med" len="med"/>
          </a:ln>
          <a:effectLst>
            <a:outerShdw blurRad="1206500" dist="571500" dir="2700000" algn="tl"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2834640"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7" name="Oval 16">
            <a:extLst>
              <a:ext uri="{FF2B5EF4-FFF2-40B4-BE49-F238E27FC236}">
                <a16:creationId xmlns:a16="http://schemas.microsoft.com/office/drawing/2014/main" id="{16FDEAAB-0191-98D2-7113-6D14DA48EE8B}"/>
              </a:ext>
              <a:ext uri="{C183D7F6-B498-43B3-948B-1728B52AA6E4}">
                <adec:decorative xmlns:adec="http://schemas.microsoft.com/office/drawing/2017/decorative" val="1"/>
              </a:ext>
            </a:extLst>
          </p:cNvPr>
          <p:cNvSpPr>
            <a:spLocks noChangeAspect="1"/>
          </p:cNvSpPr>
          <p:nvPr/>
        </p:nvSpPr>
        <p:spPr bwMode="auto">
          <a:xfrm>
            <a:off x="2166304" y="1465953"/>
            <a:ext cx="2286000" cy="2286000"/>
          </a:xfrm>
          <a:prstGeom prst="ellipse">
            <a:avLst/>
          </a:prstGeom>
          <a:solidFill>
            <a:srgbClr val="FFFFFF">
              <a:alpha val="95000"/>
            </a:srgbClr>
          </a:solidFill>
          <a:effectLst>
            <a:innerShdw blurRad="127000">
              <a:prstClr val="black">
                <a:alpha val="15000"/>
              </a:prstClr>
            </a:inn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18" name="Oval 17">
            <a:extLst>
              <a:ext uri="{FF2B5EF4-FFF2-40B4-BE49-F238E27FC236}">
                <a16:creationId xmlns:a16="http://schemas.microsoft.com/office/drawing/2014/main" id="{FC34538F-9551-6F26-C0A0-763EB0771806}"/>
              </a:ext>
              <a:ext uri="{C183D7F6-B498-43B3-948B-1728B52AA6E4}">
                <adec:decorative xmlns:adec="http://schemas.microsoft.com/office/drawing/2017/decorative" val="1"/>
              </a:ext>
            </a:extLst>
          </p:cNvPr>
          <p:cNvSpPr>
            <a:spLocks noChangeAspect="1"/>
          </p:cNvSpPr>
          <p:nvPr/>
        </p:nvSpPr>
        <p:spPr bwMode="auto">
          <a:xfrm>
            <a:off x="2486344" y="1785993"/>
            <a:ext cx="1645920" cy="1645920"/>
          </a:xfrm>
          <a:prstGeom prst="ellipse">
            <a:avLst/>
          </a:prstGeom>
          <a:solidFill>
            <a:srgbClr val="FFFFFF">
              <a:alpha val="95000"/>
            </a:srgbClr>
          </a:solidFill>
          <a:effectLst>
            <a:outerShdw blurRad="254000" dist="50800" algn="ctr" rotWithShape="0">
              <a:prstClr val="black">
                <a:alpha val="10000"/>
              </a:prstClr>
            </a:outerShdw>
          </a:effectLst>
        </p:spPr>
        <p:txBody>
          <a:bodyPr vert="horz" wrap="square" lIns="274320" tIns="182880" rIns="274320" bIns="182880" rtlCol="0">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6600" b="1" i="0" u="none" strike="noStrike" kern="1200" cap="none" spc="0" normalizeH="0" baseline="0" noProof="0">
              <a:ln>
                <a:noFill/>
              </a:ln>
              <a:solidFill>
                <a:srgbClr val="091F2C"/>
              </a:solidFill>
              <a:effectLst/>
              <a:uLnTx/>
              <a:uFillTx/>
              <a:latin typeface="Segoe Sans Display"/>
              <a:ea typeface="+mn-ea"/>
              <a:cs typeface="Segoe Sans Display Semibold" pitchFamily="2" charset="0"/>
            </a:endParaRPr>
          </a:p>
        </p:txBody>
      </p:sp>
      <p:sp>
        <p:nvSpPr>
          <p:cNvPr id="19" name="Rectangle 18">
            <a:extLst>
              <a:ext uri="{FF2B5EF4-FFF2-40B4-BE49-F238E27FC236}">
                <a16:creationId xmlns:a16="http://schemas.microsoft.com/office/drawing/2014/main" id="{B41DFA37-7517-C89F-0ADF-DE159132B5F8}"/>
              </a:ext>
              <a:ext uri="{C183D7F6-B498-43B3-948B-1728B52AA6E4}">
                <adec:decorative xmlns:adec="http://schemas.microsoft.com/office/drawing/2017/decorative" val="1"/>
              </a:ext>
            </a:extLst>
          </p:cNvPr>
          <p:cNvSpPr>
            <a:spLocks/>
          </p:cNvSpPr>
          <p:nvPr/>
        </p:nvSpPr>
        <p:spPr bwMode="auto">
          <a:xfrm>
            <a:off x="6175247" y="1682534"/>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0" name="Arc 19">
            <a:extLst>
              <a:ext uri="{FF2B5EF4-FFF2-40B4-BE49-F238E27FC236}">
                <a16:creationId xmlns:a16="http://schemas.microsoft.com/office/drawing/2014/main" id="{7ACEFCE2-6A56-1957-6B99-9E4191B52AFA}"/>
              </a:ext>
              <a:ext uri="{C183D7F6-B498-43B3-948B-1728B52AA6E4}">
                <adec:decorative xmlns:adec="http://schemas.microsoft.com/office/drawing/2017/decorative" val="1"/>
              </a:ext>
            </a:extLst>
          </p:cNvPr>
          <p:cNvSpPr>
            <a:spLocks noChangeAspect="1"/>
          </p:cNvSpPr>
          <p:nvPr/>
        </p:nvSpPr>
        <p:spPr>
          <a:xfrm>
            <a:off x="2326324" y="1625973"/>
            <a:ext cx="1965960" cy="1965960"/>
          </a:xfrm>
          <a:prstGeom prst="arc">
            <a:avLst>
              <a:gd name="adj1" fmla="val 16200000"/>
              <a:gd name="adj2" fmla="val 11832711"/>
            </a:avLst>
          </a:prstGeom>
          <a:ln w="127000" cap="rnd">
            <a:gradFill flip="none" rotWithShape="1">
              <a:gsLst>
                <a:gs pos="52000">
                  <a:srgbClr val="6B6FD7"/>
                </a:gs>
                <a:gs pos="73000">
                  <a:srgbClr val="00B0F0"/>
                </a:gs>
                <a:gs pos="31000">
                  <a:srgbClr val="C03BC4"/>
                </a:gs>
                <a:gs pos="0">
                  <a:srgbClr val="FFA38B"/>
                </a:gs>
                <a:gs pos="100000">
                  <a:srgbClr val="0078D4"/>
                </a:gs>
              </a:gsLst>
              <a:lin ang="189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1" name="TextBox 20">
            <a:extLst>
              <a:ext uri="{FF2B5EF4-FFF2-40B4-BE49-F238E27FC236}">
                <a16:creationId xmlns:a16="http://schemas.microsoft.com/office/drawing/2014/main" id="{2AFC24CF-E781-4A26-A558-95B8DE428095}"/>
              </a:ext>
            </a:extLst>
          </p:cNvPr>
          <p:cNvSpPr txBox="1"/>
          <p:nvPr/>
        </p:nvSpPr>
        <p:spPr>
          <a:xfrm>
            <a:off x="2693751" y="2239616"/>
            <a:ext cx="1231106" cy="738664"/>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8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78%</a:t>
            </a:r>
          </a:p>
        </p:txBody>
      </p:sp>
      <p:sp>
        <p:nvSpPr>
          <p:cNvPr id="22" name="Rectangle: Rounded Corners 21">
            <a:extLst>
              <a:ext uri="{FF2B5EF4-FFF2-40B4-BE49-F238E27FC236}">
                <a16:creationId xmlns:a16="http://schemas.microsoft.com/office/drawing/2014/main" id="{20A07024-CA12-4F89-C027-CBD293166CDF}"/>
              </a:ext>
            </a:extLst>
          </p:cNvPr>
          <p:cNvSpPr>
            <a:spLocks/>
          </p:cNvSpPr>
          <p:nvPr/>
        </p:nvSpPr>
        <p:spPr bwMode="auto">
          <a:xfrm>
            <a:off x="726124" y="3889113"/>
            <a:ext cx="5166360" cy="2240281"/>
          </a:xfrm>
          <a:prstGeom prst="roundRect">
            <a:avLst>
              <a:gd name="adj" fmla="val 4000"/>
            </a:avLst>
          </a:prstGeom>
          <a:solidFill>
            <a:srgbClr val="FFF8F3">
              <a:alpha val="84000"/>
            </a:srgbClr>
          </a:solidFill>
          <a:ln>
            <a:noFill/>
          </a:ln>
          <a:effectLst>
            <a:outerShdw blurRad="139700" dist="50800" dir="2700000" algn="tl" rotWithShape="0">
              <a:schemeClr val="bg1">
                <a:lumMod val="50000"/>
                <a:alpha val="18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s-es" sz="2800" b="0" i="0" u="none" strike="noStrike" kern="1200" cap="none" spc="0" normalizeH="0" baseline="0" noProof="0" dirty="0">
                <a:ln>
                  <a:noFill/>
                </a:ln>
                <a:solidFill>
                  <a:srgbClr val="091F2C"/>
                </a:solidFill>
                <a:effectLst/>
                <a:uLnTx/>
                <a:uFillTx/>
                <a:latin typeface="Segoe Sans Display"/>
                <a:ea typeface="+mn-ea"/>
                <a:cs typeface="+mn-cs"/>
              </a:rPr>
              <a:t>de los empleados traen sus propias herramientas </a:t>
            </a:r>
            <a:br>
              <a:rPr kumimoji="0" lang="es-es" sz="28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2800" b="0" i="0" u="none" strike="noStrike" kern="1200" cap="none" spc="0" normalizeH="0" baseline="0" noProof="0" dirty="0">
                <a:ln>
                  <a:noFill/>
                </a:ln>
                <a:solidFill>
                  <a:srgbClr val="091F2C"/>
                </a:solidFill>
                <a:effectLst/>
                <a:uLnTx/>
                <a:uFillTx/>
                <a:latin typeface="Segoe Sans Display"/>
                <a:ea typeface="+mn-ea"/>
                <a:cs typeface="+mn-cs"/>
              </a:rPr>
              <a:t>de IA al trabajo.</a:t>
            </a:r>
            <a:r>
              <a:rPr kumimoji="0" lang="es-es" sz="2800" b="0" i="0" u="none" strike="noStrike" kern="1200" cap="none" spc="0" normalizeH="0" baseline="30000" noProof="0" dirty="0">
                <a:ln>
                  <a:noFill/>
                </a:ln>
                <a:solidFill>
                  <a:srgbClr val="091F2C"/>
                </a:solidFill>
                <a:effectLst/>
                <a:uLnTx/>
                <a:uFillTx/>
                <a:latin typeface="Segoe Sans Display"/>
                <a:ea typeface="+mn-ea"/>
                <a:cs typeface="+mn-cs"/>
              </a:rPr>
              <a:t>1</a:t>
            </a:r>
          </a:p>
        </p:txBody>
      </p:sp>
      <p:sp>
        <p:nvSpPr>
          <p:cNvPr id="23" name="TextBox 22">
            <a:hlinkClick r:id="rId3"/>
            <a:extLst>
              <a:ext uri="{FF2B5EF4-FFF2-40B4-BE49-F238E27FC236}">
                <a16:creationId xmlns:a16="http://schemas.microsoft.com/office/drawing/2014/main" id="{A9619816-427B-DF04-742E-2A43DE0FD0FB}"/>
              </a:ext>
            </a:extLst>
          </p:cNvPr>
          <p:cNvSpPr txBox="1">
            <a:spLocks/>
          </p:cNvSpPr>
          <p:nvPr/>
        </p:nvSpPr>
        <p:spPr>
          <a:xfrm>
            <a:off x="588963" y="6418348"/>
            <a:ext cx="11018521" cy="143950"/>
          </a:xfrm>
          <a:prstGeom prst="rect">
            <a:avLst/>
          </a:prstGeom>
          <a:noFill/>
        </p:spPr>
        <p:txBody>
          <a:bodyPr wrap="square" lIns="0" tIns="0" rIns="0" bIns="0" anchor="b">
            <a:spAutoFit/>
          </a:bodyPr>
          <a:lstStyle>
            <a:defPPr>
              <a:defRPr lang="en-US"/>
            </a:defPPr>
            <a:lvl1pPr defTabSz="914367">
              <a:spcAft>
                <a:spcPts val="200"/>
              </a:spcAft>
              <a:defRPr kumimoji="0" sz="900" b="0" i="0" u="none" strike="noStrike" kern="100" cap="none" spc="0" normalizeH="0" baseline="0">
                <a:ln>
                  <a:noFill/>
                </a:ln>
                <a:effectLst/>
                <a:uLnTx/>
                <a:uFillTx/>
                <a:ea typeface="Aptos" panose="020B0004020202020204" pitchFamily="34" charset="0"/>
                <a:cs typeface="Times New Roman" panose="02020603050405020304" pitchFamily="18" charset="0"/>
              </a:defRPr>
            </a:lvl1pPr>
          </a:lstStyle>
          <a:p>
            <a:pPr marL="0" marR="0" lvl="0" indent="0" algn="l" defTabSz="914367" rtl="0" eaLnBrk="1" fontAlgn="auto" latinLnBrk="0" hangingPunct="1">
              <a:lnSpc>
                <a:spcPct val="100000"/>
              </a:lnSpc>
              <a:spcBef>
                <a:spcPts val="0"/>
              </a:spcBef>
              <a:spcAft>
                <a:spcPts val="200"/>
              </a:spcAft>
              <a:buClrTx/>
              <a:buSzTx/>
              <a:buFontTx/>
              <a:buNone/>
              <a:tabLst/>
              <a:defRPr/>
            </a:pP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Fuente: 1. </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4">
                  <a:extLst>
                    <a:ext uri="{A12FA001-AC4F-418D-AE19-62706E023703}">
                      <ahyp:hlinkClr xmlns:ahyp="http://schemas.microsoft.com/office/drawing/2018/hyperlinkcolor" val="tx"/>
                    </a:ext>
                  </a:extLst>
                </a:hlinkClick>
              </a:rPr>
              <a:t>La IA ya ha llegado a los puestos de trabajo. Now Comes the Hard Part</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2: </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5">
                  <a:extLst>
                    <a:ext uri="{A12FA001-AC4F-418D-AE19-62706E023703}">
                      <ahyp:hlinkClr xmlns:ahyp="http://schemas.microsoft.com/office/drawing/2018/hyperlinkcolor" val="tx"/>
                    </a:ext>
                  </a:extLst>
                </a:hlinkClick>
              </a:rPr>
              <a:t>Microsoft Data Security Index Blog</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3: </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hlinkClick r:id="rId6">
                  <a:extLst>
                    <a:ext uri="{A12FA001-AC4F-418D-AE19-62706E023703}">
                      <ahyp:hlinkClr xmlns:ahyp="http://schemas.microsoft.com/office/drawing/2018/hyperlinkcolor" val="tx"/>
                    </a:ext>
                  </a:extLst>
                </a:hlinkClick>
              </a:rPr>
              <a:t>Microsoft Security Whitepaper</a:t>
            </a:r>
            <a:r>
              <a:rPr kumimoji="0" lang="es-es" sz="900" b="0" i="0" u="none" strike="noStrike" kern="100" cap="none" spc="0" normalizeH="0" baseline="0" noProof="0" dirty="0">
                <a:ln>
                  <a:noFill/>
                </a:ln>
                <a:solidFill>
                  <a:schemeClr val="bg1">
                    <a:lumMod val="95000"/>
                  </a:schemeClr>
                </a:solidFill>
                <a:effectLst/>
                <a:uLnTx/>
                <a:uFillTx/>
                <a:latin typeface="Segoe Sans Display"/>
                <a:cs typeface="Times New Roman" panose="02020603050405020304" pitchFamily="18" charset="0"/>
              </a:rPr>
              <a:t>,  </a:t>
            </a:r>
          </a:p>
        </p:txBody>
      </p:sp>
      <p:sp>
        <p:nvSpPr>
          <p:cNvPr id="24" name="TextBox 23">
            <a:extLst>
              <a:ext uri="{FF2B5EF4-FFF2-40B4-BE49-F238E27FC236}">
                <a16:creationId xmlns:a16="http://schemas.microsoft.com/office/drawing/2014/main" id="{31C53794-8673-6A67-8B9B-096AB78C36B8}"/>
              </a:ext>
            </a:extLst>
          </p:cNvPr>
          <p:cNvSpPr txBox="1"/>
          <p:nvPr/>
        </p:nvSpPr>
        <p:spPr>
          <a:xfrm>
            <a:off x="6905396" y="2082449"/>
            <a:ext cx="565861"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Doble</a:t>
            </a:r>
          </a:p>
        </p:txBody>
      </p:sp>
      <p:sp>
        <p:nvSpPr>
          <p:cNvPr id="25" name="TextBox 24">
            <a:extLst>
              <a:ext uri="{FF2B5EF4-FFF2-40B4-BE49-F238E27FC236}">
                <a16:creationId xmlns:a16="http://schemas.microsoft.com/office/drawing/2014/main" id="{9105E6C1-61EC-896C-B24F-5EE86570ECCE}"/>
              </a:ext>
            </a:extLst>
          </p:cNvPr>
          <p:cNvSpPr txBox="1"/>
          <p:nvPr/>
        </p:nvSpPr>
        <p:spPr>
          <a:xfrm>
            <a:off x="8368490" y="1974727"/>
            <a:ext cx="3009919" cy="73866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Los incidentes de seguridad de datos por el uso de aplicaciones de IA casi se duplicaron en 2024.</a:t>
            </a:r>
            <a:r>
              <a:rPr kumimoji="0" lang="es-es" sz="1600" b="0" i="0" u="none" strike="noStrike" kern="1200" cap="none" spc="0" normalizeH="0" baseline="30000" noProof="0" dirty="0">
                <a:ln>
                  <a:noFill/>
                </a:ln>
                <a:solidFill>
                  <a:srgbClr val="091F2C"/>
                </a:solidFill>
                <a:effectLst/>
                <a:uLnTx/>
                <a:uFillTx/>
                <a:latin typeface="Segoe Sans Display"/>
                <a:ea typeface="+mn-ea"/>
                <a:cs typeface="+mn-cs"/>
              </a:rPr>
              <a:t> 2</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26" name="Straight Connector 25">
            <a:extLst>
              <a:ext uri="{FF2B5EF4-FFF2-40B4-BE49-F238E27FC236}">
                <a16:creationId xmlns:a16="http://schemas.microsoft.com/office/drawing/2014/main" id="{9DEB8FD4-D460-9FAB-6EB9-18471CD827E8}"/>
              </a:ext>
              <a:ext uri="{C183D7F6-B498-43B3-948B-1728B52AA6E4}">
                <adec:decorative xmlns:adec="http://schemas.microsoft.com/office/drawing/2017/decorative" val="1"/>
              </a:ext>
            </a:extLst>
          </p:cNvPr>
          <p:cNvCxnSpPr>
            <a:cxnSpLocks/>
          </p:cNvCxnSpPr>
          <p:nvPr/>
        </p:nvCxnSpPr>
        <p:spPr>
          <a:xfrm>
            <a:off x="8045640" y="1872065"/>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B4514D1D-45BF-9BA6-6041-244E1D896550}"/>
              </a:ext>
              <a:ext uri="{C183D7F6-B498-43B3-948B-1728B52AA6E4}">
                <adec:decorative xmlns:adec="http://schemas.microsoft.com/office/drawing/2017/decorative" val="1"/>
              </a:ext>
            </a:extLst>
          </p:cNvPr>
          <p:cNvSpPr>
            <a:spLocks/>
          </p:cNvSpPr>
          <p:nvPr/>
        </p:nvSpPr>
        <p:spPr bwMode="auto">
          <a:xfrm>
            <a:off x="6175247" y="3187210"/>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8" name="TextBox 27">
            <a:extLst>
              <a:ext uri="{FF2B5EF4-FFF2-40B4-BE49-F238E27FC236}">
                <a16:creationId xmlns:a16="http://schemas.microsoft.com/office/drawing/2014/main" id="{45684069-5F98-A3C4-CB9E-AAD3FA37D50F}"/>
              </a:ext>
            </a:extLst>
          </p:cNvPr>
          <p:cNvSpPr txBox="1"/>
          <p:nvPr/>
        </p:nvSpPr>
        <p:spPr>
          <a:xfrm>
            <a:off x="6676168" y="3587125"/>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80%</a:t>
            </a:r>
          </a:p>
        </p:txBody>
      </p:sp>
      <p:sp>
        <p:nvSpPr>
          <p:cNvPr id="29" name="TextBox 28">
            <a:extLst>
              <a:ext uri="{FF2B5EF4-FFF2-40B4-BE49-F238E27FC236}">
                <a16:creationId xmlns:a16="http://schemas.microsoft.com/office/drawing/2014/main" id="{71AFF9B7-B764-AEF8-8645-256728063AE3}"/>
              </a:ext>
            </a:extLst>
          </p:cNvPr>
          <p:cNvSpPr txBox="1"/>
          <p:nvPr/>
        </p:nvSpPr>
        <p:spPr>
          <a:xfrm>
            <a:off x="8368490" y="3353900"/>
            <a:ext cx="3110274" cy="984885"/>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de los líderes citan la filtración de datos confidenciales como una de las principales preocupaciones del uso de IA.</a:t>
            </a:r>
            <a:r>
              <a:rPr kumimoji="0" lang="es-es" sz="1600" b="0" i="0" u="none" strike="noStrike" kern="1200" cap="none" spc="0" normalizeH="0" baseline="30000" noProof="0" dirty="0">
                <a:ln>
                  <a:noFill/>
                </a:ln>
                <a:solidFill>
                  <a:srgbClr val="091F2C"/>
                </a:solidFill>
                <a:effectLst/>
                <a:uLnTx/>
                <a:uFillTx/>
                <a:latin typeface="Segoe Sans Display"/>
                <a:ea typeface="+mn-ea"/>
                <a:cs typeface="+mn-cs"/>
              </a:rPr>
              <a:t> 3</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30" name="Straight Connector 29">
            <a:extLst>
              <a:ext uri="{FF2B5EF4-FFF2-40B4-BE49-F238E27FC236}">
                <a16:creationId xmlns:a16="http://schemas.microsoft.com/office/drawing/2014/main" id="{B89CA077-F674-E640-207A-9AECBEE68925}"/>
              </a:ext>
              <a:ext uri="{C183D7F6-B498-43B3-948B-1728B52AA6E4}">
                <adec:decorative xmlns:adec="http://schemas.microsoft.com/office/drawing/2017/decorative" val="1"/>
              </a:ext>
            </a:extLst>
          </p:cNvPr>
          <p:cNvCxnSpPr>
            <a:cxnSpLocks/>
          </p:cNvCxnSpPr>
          <p:nvPr/>
        </p:nvCxnSpPr>
        <p:spPr>
          <a:xfrm>
            <a:off x="8045640" y="3376741"/>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CB7790F-C45E-4483-6F33-A338BA7A1877}"/>
              </a:ext>
              <a:ext uri="{C183D7F6-B498-43B3-948B-1728B52AA6E4}">
                <adec:decorative xmlns:adec="http://schemas.microsoft.com/office/drawing/2017/decorative" val="1"/>
              </a:ext>
            </a:extLst>
          </p:cNvPr>
          <p:cNvSpPr>
            <a:spLocks/>
          </p:cNvSpPr>
          <p:nvPr/>
        </p:nvSpPr>
        <p:spPr bwMode="auto">
          <a:xfrm>
            <a:off x="6171499" y="4744081"/>
            <a:ext cx="5431536" cy="1371600"/>
          </a:xfrm>
          <a:prstGeom prst="rect">
            <a:avLst/>
          </a:prstGeom>
          <a:solidFill>
            <a:srgbClr val="FFF8F3">
              <a:alpha val="84000"/>
            </a:srgbClr>
          </a:solidFill>
          <a:ln>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endParaRPr kumimoji="0" lang="en-US" sz="2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32" name="TextBox 31">
            <a:extLst>
              <a:ext uri="{FF2B5EF4-FFF2-40B4-BE49-F238E27FC236}">
                <a16:creationId xmlns:a16="http://schemas.microsoft.com/office/drawing/2014/main" id="{DDED1665-65CD-42CB-B361-D847C432F94D}"/>
              </a:ext>
            </a:extLst>
          </p:cNvPr>
          <p:cNvSpPr txBox="1"/>
          <p:nvPr/>
        </p:nvSpPr>
        <p:spPr>
          <a:xfrm>
            <a:off x="6672420" y="5143996"/>
            <a:ext cx="1024319" cy="615553"/>
          </a:xfrm>
          <a:prstGeom prst="rect">
            <a:avLst/>
          </a:prstGeom>
          <a:noFill/>
        </p:spPr>
        <p:txBody>
          <a:bodyPr wrap="none" lIns="0" tIns="0" rIns="0" bIns="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4000" b="1" i="0" u="none" strike="noStrike" kern="1200" cap="none" spc="0" normalizeH="0" baseline="0" noProof="0">
                <a:ln>
                  <a:noFill/>
                </a:ln>
                <a:gradFill flip="none" rotWithShape="1">
                  <a:gsLst>
                    <a:gs pos="0">
                      <a:srgbClr val="702573"/>
                    </a:gs>
                    <a:gs pos="100000">
                      <a:srgbClr val="2A446F"/>
                    </a:gs>
                  </a:gsLst>
                  <a:lin ang="13500000" scaled="1"/>
                  <a:tileRect/>
                </a:gradFill>
                <a:effectLst/>
                <a:uLnTx/>
                <a:uFillTx/>
                <a:latin typeface="Segoe Sans Display"/>
                <a:ea typeface="+mn-ea"/>
                <a:cs typeface="+mn-cs"/>
              </a:rPr>
              <a:t>93%</a:t>
            </a:r>
          </a:p>
        </p:txBody>
      </p:sp>
      <p:sp>
        <p:nvSpPr>
          <p:cNvPr id="33" name="TextBox 32">
            <a:extLst>
              <a:ext uri="{FF2B5EF4-FFF2-40B4-BE49-F238E27FC236}">
                <a16:creationId xmlns:a16="http://schemas.microsoft.com/office/drawing/2014/main" id="{35CD15D1-5245-35BE-AE5A-5F8E3F2EA448}"/>
              </a:ext>
            </a:extLst>
          </p:cNvPr>
          <p:cNvSpPr txBox="1"/>
          <p:nvPr/>
        </p:nvSpPr>
        <p:spPr>
          <a:xfrm>
            <a:off x="8364742" y="4812149"/>
            <a:ext cx="3110271" cy="1231106"/>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a:ea typeface="+mn-ea"/>
                <a:cs typeface="+mn-cs"/>
              </a:rPr>
              <a:t>las empresas tomaron medidas proactivas. Implementaron nuevos controles para el uso de IA generativa por parte de los empleados.</a:t>
            </a:r>
            <a:r>
              <a:rPr kumimoji="0" lang="es-es" sz="1600" b="0" i="0" u="none" strike="noStrike" kern="1200" cap="none" spc="0" normalizeH="0" baseline="30000" noProof="0" dirty="0">
                <a:ln>
                  <a:noFill/>
                </a:ln>
                <a:solidFill>
                  <a:srgbClr val="091F2C"/>
                </a:solidFill>
                <a:effectLst/>
                <a:uLnTx/>
                <a:uFillTx/>
                <a:latin typeface="Segoe Sans Display"/>
                <a:ea typeface="+mn-ea"/>
                <a:cs typeface="+mn-cs"/>
              </a:rPr>
              <a:t> 2</a:t>
            </a:r>
            <a:endParaRPr kumimoji="0" lang="en-US" sz="1600" b="0" i="0" u="none" strike="noStrike" kern="1200" cap="none" spc="0" normalizeH="0" baseline="0" noProof="0" dirty="0">
              <a:ln>
                <a:noFill/>
              </a:ln>
              <a:solidFill>
                <a:srgbClr val="091F2C"/>
              </a:solidFill>
              <a:effectLst/>
              <a:uLnTx/>
              <a:uFillTx/>
              <a:latin typeface="Segoe Sans Display"/>
              <a:ea typeface="+mn-ea"/>
              <a:cs typeface="+mn-cs"/>
            </a:endParaRPr>
          </a:p>
        </p:txBody>
      </p:sp>
      <p:cxnSp>
        <p:nvCxnSpPr>
          <p:cNvPr id="34" name="Straight Connector 33">
            <a:extLst>
              <a:ext uri="{FF2B5EF4-FFF2-40B4-BE49-F238E27FC236}">
                <a16:creationId xmlns:a16="http://schemas.microsoft.com/office/drawing/2014/main" id="{8FC23A10-281D-076E-AB9F-887C4A0B7D77}"/>
              </a:ext>
              <a:ext uri="{C183D7F6-B498-43B3-948B-1728B52AA6E4}">
                <adec:decorative xmlns:adec="http://schemas.microsoft.com/office/drawing/2017/decorative" val="1"/>
              </a:ext>
            </a:extLst>
          </p:cNvPr>
          <p:cNvCxnSpPr>
            <a:cxnSpLocks/>
          </p:cNvCxnSpPr>
          <p:nvPr/>
        </p:nvCxnSpPr>
        <p:spPr>
          <a:xfrm>
            <a:off x="8041892" y="4933612"/>
            <a:ext cx="0" cy="1036320"/>
          </a:xfrm>
          <a:prstGeom prst="line">
            <a:avLst/>
          </a:prstGeom>
          <a:ln w="6350">
            <a:solidFill>
              <a:schemeClr val="bg2">
                <a:lumMod val="75000"/>
                <a:alpha val="71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7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42" presetClass="path" presetSubtype="0" accel="50000" decel="50000" fill="hold" grpId="1" nodeType="withEffect">
                                  <p:stCondLst>
                                    <p:cond delay="0"/>
                                  </p:stCondLst>
                                  <p:childTnLst>
                                    <p:animMotion origin="layout" path="M 0.02682 4.44444E-6 L 1.25E-6 4.44444E-6 " pathEditMode="relative" rAng="0" ptsTypes="AA">
                                      <p:cBhvr>
                                        <p:cTn id="9" dur="1000" fill="hold"/>
                                        <p:tgtEl>
                                          <p:spTgt spid="24"/>
                                        </p:tgtEl>
                                        <p:attrNameLst>
                                          <p:attrName>ppt_x</p:attrName>
                                          <p:attrName>ppt_y</p:attrName>
                                        </p:attrNameLst>
                                      </p:cBhvr>
                                      <p:rCtr x="-1341" y="0"/>
                                    </p:animMotion>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42" presetClass="path" presetSubtype="0" accel="50000" decel="50000" fill="hold" grpId="1" nodeType="withEffect">
                                  <p:stCondLst>
                                    <p:cond delay="0"/>
                                  </p:stCondLst>
                                  <p:childTnLst>
                                    <p:animMotion origin="layout" path="M 0.02682 4.44444E-6 L 2.91667E-6 4.44444E-6 " pathEditMode="relative" rAng="0" ptsTypes="AA">
                                      <p:cBhvr>
                                        <p:cTn id="14" dur="1000" fill="hold"/>
                                        <p:tgtEl>
                                          <p:spTgt spid="25"/>
                                        </p:tgtEl>
                                        <p:attrNameLst>
                                          <p:attrName>ppt_x</p:attrName>
                                          <p:attrName>ppt_y</p:attrName>
                                        </p:attrNameLst>
                                      </p:cBhvr>
                                      <p:rCtr x="-1341"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42" presetClass="path" presetSubtype="0" accel="50000" decel="50000" fill="hold" nodeType="withEffect">
                                  <p:stCondLst>
                                    <p:cond delay="0"/>
                                  </p:stCondLst>
                                  <p:childTnLst>
                                    <p:animMotion origin="layout" path="M 0.02682 2.96296E-6 L 1.25E-6 2.96296E-6 " pathEditMode="relative" rAng="0" ptsTypes="AA">
                                      <p:cBhvr>
                                        <p:cTn id="19" dur="1000" fill="hold"/>
                                        <p:tgtEl>
                                          <p:spTgt spid="26"/>
                                        </p:tgtEl>
                                        <p:attrNameLst>
                                          <p:attrName>ppt_x</p:attrName>
                                          <p:attrName>ppt_y</p:attrName>
                                        </p:attrNameLst>
                                      </p:cBhvr>
                                      <p:rCtr x="-1341" y="0"/>
                                    </p:animMotion>
                                  </p:childTnLst>
                                </p:cTn>
                              </p:par>
                              <p:par>
                                <p:cTn id="20" presetID="10"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par>
                                <p:cTn id="23" presetID="42" presetClass="path" presetSubtype="0" accel="50000" decel="50000" fill="hold" grpId="1" nodeType="withEffect">
                                  <p:stCondLst>
                                    <p:cond delay="0"/>
                                  </p:stCondLst>
                                  <p:childTnLst>
                                    <p:animMotion origin="layout" path="M 0.02682 4.44444E-6 L 1.25E-6 4.44444E-6 " pathEditMode="relative" rAng="0" ptsTypes="AA">
                                      <p:cBhvr>
                                        <p:cTn id="24" dur="1000" fill="hold"/>
                                        <p:tgtEl>
                                          <p:spTgt spid="28"/>
                                        </p:tgtEl>
                                        <p:attrNameLst>
                                          <p:attrName>ppt_x</p:attrName>
                                          <p:attrName>ppt_y</p:attrName>
                                        </p:attrNameLst>
                                      </p:cBhvr>
                                      <p:rCtr x="-1341" y="0"/>
                                    </p:animMotion>
                                  </p:childTnLst>
                                </p:cTn>
                              </p:par>
                              <p:par>
                                <p:cTn id="25" presetID="10"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par>
                                <p:cTn id="28" presetID="42" presetClass="path" presetSubtype="0" accel="50000" decel="50000" fill="hold" grpId="1" nodeType="withEffect">
                                  <p:stCondLst>
                                    <p:cond delay="0"/>
                                  </p:stCondLst>
                                  <p:childTnLst>
                                    <p:animMotion origin="layout" path="M 0.02682 4.44444E-6 L 2.91667E-6 4.44444E-6 " pathEditMode="relative" rAng="0" ptsTypes="AA">
                                      <p:cBhvr>
                                        <p:cTn id="29" dur="1000" fill="hold"/>
                                        <p:tgtEl>
                                          <p:spTgt spid="29"/>
                                        </p:tgtEl>
                                        <p:attrNameLst>
                                          <p:attrName>ppt_x</p:attrName>
                                          <p:attrName>ppt_y</p:attrName>
                                        </p:attrNameLst>
                                      </p:cBhvr>
                                      <p:rCtr x="-1341" y="0"/>
                                    </p:animMotion>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42" presetClass="path" presetSubtype="0" accel="50000" decel="50000" fill="hold" nodeType="withEffect">
                                  <p:stCondLst>
                                    <p:cond delay="0"/>
                                  </p:stCondLst>
                                  <p:childTnLst>
                                    <p:animMotion origin="layout" path="M 0.02682 2.96296E-6 L 1.25E-6 2.96296E-6 " pathEditMode="relative" rAng="0" ptsTypes="AA">
                                      <p:cBhvr>
                                        <p:cTn id="34" dur="1000" fill="hold"/>
                                        <p:tgtEl>
                                          <p:spTgt spid="30"/>
                                        </p:tgtEl>
                                        <p:attrNameLst>
                                          <p:attrName>ppt_x</p:attrName>
                                          <p:attrName>ppt_y</p:attrName>
                                        </p:attrNameLst>
                                      </p:cBhvr>
                                      <p:rCtr x="-1341" y="0"/>
                                    </p:animMotion>
                                  </p:childTnLst>
                                </p:cTn>
                              </p:par>
                              <p:par>
                                <p:cTn id="35" presetID="10"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par>
                                <p:cTn id="38" presetID="42" presetClass="path" presetSubtype="0" accel="50000" decel="50000" fill="hold" grpId="1" nodeType="withEffect">
                                  <p:stCondLst>
                                    <p:cond delay="0"/>
                                  </p:stCondLst>
                                  <p:childTnLst>
                                    <p:animMotion origin="layout" path="M 0.02682 4.44444E-6 L 1.25E-6 4.44444E-6 " pathEditMode="relative" rAng="0" ptsTypes="AA">
                                      <p:cBhvr>
                                        <p:cTn id="39" dur="1000" fill="hold"/>
                                        <p:tgtEl>
                                          <p:spTgt spid="32"/>
                                        </p:tgtEl>
                                        <p:attrNameLst>
                                          <p:attrName>ppt_x</p:attrName>
                                          <p:attrName>ppt_y</p:attrName>
                                        </p:attrNameLst>
                                      </p:cBhvr>
                                      <p:rCtr x="-1341" y="0"/>
                                    </p:animMotion>
                                  </p:childTnLst>
                                </p:cTn>
                              </p:par>
                              <p:par>
                                <p:cTn id="40" presetID="10" presetClass="entr" presetSubtype="0" fill="hold" grpId="0"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par>
                                <p:cTn id="43" presetID="42" presetClass="path" presetSubtype="0" accel="50000" decel="50000" fill="hold" grpId="1" nodeType="withEffect">
                                  <p:stCondLst>
                                    <p:cond delay="0"/>
                                  </p:stCondLst>
                                  <p:childTnLst>
                                    <p:animMotion origin="layout" path="M 0.02682 4.44444E-6 L 2.91667E-6 4.44444E-6 " pathEditMode="relative" rAng="0" ptsTypes="AA">
                                      <p:cBhvr>
                                        <p:cTn id="44" dur="1000" fill="hold"/>
                                        <p:tgtEl>
                                          <p:spTgt spid="33"/>
                                        </p:tgtEl>
                                        <p:attrNameLst>
                                          <p:attrName>ppt_x</p:attrName>
                                          <p:attrName>ppt_y</p:attrName>
                                        </p:attrNameLst>
                                      </p:cBhvr>
                                      <p:rCtr x="-1341" y="0"/>
                                    </p:animMotion>
                                  </p:childTnLst>
                                </p:cTn>
                              </p:par>
                              <p:par>
                                <p:cTn id="45" presetID="10"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42" presetClass="path" presetSubtype="0" accel="50000" decel="50000" fill="hold" nodeType="withEffect">
                                  <p:stCondLst>
                                    <p:cond delay="0"/>
                                  </p:stCondLst>
                                  <p:childTnLst>
                                    <p:animMotion origin="layout" path="M 0.02682 2.96296E-6 L 1.25E-6 2.96296E-6 " pathEditMode="relative" rAng="0" ptsTypes="AA">
                                      <p:cBhvr>
                                        <p:cTn id="49" dur="1000" fill="hold"/>
                                        <p:tgtEl>
                                          <p:spTgt spid="34"/>
                                        </p:tgtEl>
                                        <p:attrNameLst>
                                          <p:attrName>ppt_x</p:attrName>
                                          <p:attrName>ppt_y</p:attrName>
                                        </p:attrNameLst>
                                      </p:cBhvr>
                                      <p:rCtr x="-13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5" grpId="0"/>
      <p:bldP spid="25" grpId="1"/>
      <p:bldP spid="28" grpId="0"/>
      <p:bldP spid="28" grpId="1"/>
      <p:bldP spid="29" grpId="0"/>
      <p:bldP spid="29" grpId="1"/>
      <p:bldP spid="32" grpId="0"/>
      <p:bldP spid="32" grpId="1"/>
      <p:bldP spid="33" grpId="0"/>
      <p:bldP spid="3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1AB75-058C-5757-E1B1-EF6459C52FB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9BD4EE3-AC9F-4B35-AFE7-DA25CDC91783}"/>
              </a:ext>
              <a:ext uri="{C183D7F6-B498-43B3-948B-1728B52AA6E4}">
                <adec:decorative xmlns:adec="http://schemas.microsoft.com/office/drawing/2017/decorative" val="1"/>
              </a:ext>
            </a:extLst>
          </p:cNvPr>
          <p:cNvSpPr>
            <a:spLocks/>
          </p:cNvSpPr>
          <p:nvPr/>
        </p:nvSpPr>
        <p:spPr bwMode="auto">
          <a:xfrm>
            <a:off x="495299" y="4008768"/>
            <a:ext cx="11111483" cy="2074845"/>
          </a:xfrm>
          <a:prstGeom prst="roundRect">
            <a:avLst>
              <a:gd name="adj" fmla="val 3337"/>
            </a:avLst>
          </a:prstGeom>
          <a:solidFill>
            <a:schemeClr val="bg1">
              <a:lumMod val="95000"/>
            </a:schemeClr>
          </a:solidFill>
          <a:ln w="19050">
            <a:gradFill flip="none" rotWithShape="1">
              <a:gsLst>
                <a:gs pos="0">
                  <a:srgbClr val="0078D4"/>
                </a:gs>
                <a:gs pos="95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3" name="Rectangle: Rounded Corners 2">
            <a:extLst>
              <a:ext uri="{FF2B5EF4-FFF2-40B4-BE49-F238E27FC236}">
                <a16:creationId xmlns:a16="http://schemas.microsoft.com/office/drawing/2014/main" id="{9E393D90-D0AD-4F21-09E4-AE2B20DF5863}"/>
              </a:ext>
              <a:ext uri="{C183D7F6-B498-43B3-948B-1728B52AA6E4}">
                <adec:decorative xmlns:adec="http://schemas.microsoft.com/office/drawing/2017/decorative" val="0"/>
              </a:ext>
            </a:extLst>
          </p:cNvPr>
          <p:cNvSpPr/>
          <p:nvPr/>
        </p:nvSpPr>
        <p:spPr bwMode="auto">
          <a:xfrm>
            <a:off x="692239" y="3824082"/>
            <a:ext cx="6076114" cy="360003"/>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0" tIns="25718" rIns="0"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s-es" sz="1800" b="0" i="0" u="none" strike="noStrike" kern="1200" cap="none" spc="-20" normalizeH="0" noProof="0" dirty="0">
                <a:ln w="3175">
                  <a:noFill/>
                </a:ln>
                <a:solidFill>
                  <a:srgbClr val="FFFFFF"/>
                </a:solidFill>
                <a:effectLst/>
                <a:uLnTx/>
                <a:uFillTx/>
                <a:latin typeface="Segoe UI Semibold"/>
                <a:ea typeface="+mn-ea"/>
                <a:cs typeface="+mn-cs"/>
              </a:rPr>
              <a:t>¿Cómo identificar y gestionar el uso de la IA en la sombra?</a:t>
            </a:r>
          </a:p>
        </p:txBody>
      </p:sp>
      <p:sp>
        <p:nvSpPr>
          <p:cNvPr id="4" name="Title 1">
            <a:extLst>
              <a:ext uri="{FF2B5EF4-FFF2-40B4-BE49-F238E27FC236}">
                <a16:creationId xmlns:a16="http://schemas.microsoft.com/office/drawing/2014/main" id="{B9CC33A8-F422-AF04-0236-44F6FC0B0898}"/>
              </a:ext>
            </a:extLst>
          </p:cNvPr>
          <p:cNvSpPr txBox="1">
            <a:spLocks/>
          </p:cNvSpPr>
          <p:nvPr/>
        </p:nvSpPr>
        <p:spPr>
          <a:xfrm>
            <a:off x="515692" y="497541"/>
            <a:ext cx="11498829" cy="430887"/>
          </a:xfrm>
          <a:prstGeom prst="rect">
            <a:avLst/>
          </a:prstGeom>
        </p:spPr>
        <p:txBody>
          <a:bodyPr>
            <a:no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r>
              <a:rPr lang="es-es" sz="3200" dirty="0"/>
              <a:t>Mitiga los riesgos de la IA en la sombra mediante la gobernanza</a:t>
            </a:r>
          </a:p>
        </p:txBody>
      </p:sp>
      <p:sp>
        <p:nvSpPr>
          <p:cNvPr id="5" name="Rectangle: Rounded Corners 4">
            <a:extLst>
              <a:ext uri="{FF2B5EF4-FFF2-40B4-BE49-F238E27FC236}">
                <a16:creationId xmlns:a16="http://schemas.microsoft.com/office/drawing/2014/main" id="{2BB56AE4-839C-A27C-ECF2-00AD2DC259E1}"/>
              </a:ext>
              <a:ext uri="{C183D7F6-B498-43B3-948B-1728B52AA6E4}">
                <adec:decorative xmlns:adec="http://schemas.microsoft.com/office/drawing/2017/decorative" val="1"/>
              </a:ext>
            </a:extLst>
          </p:cNvPr>
          <p:cNvSpPr>
            <a:spLocks/>
          </p:cNvSpPr>
          <p:nvPr/>
        </p:nvSpPr>
        <p:spPr bwMode="auto">
          <a:xfrm>
            <a:off x="495299" y="1510232"/>
            <a:ext cx="11111483" cy="2074845"/>
          </a:xfrm>
          <a:prstGeom prst="roundRect">
            <a:avLst>
              <a:gd name="adj" fmla="val 3337"/>
            </a:avLst>
          </a:prstGeom>
          <a:solidFill>
            <a:schemeClr val="bg1">
              <a:lumMod val="95000"/>
            </a:schemeClr>
          </a:solidFill>
          <a:ln w="19050">
            <a:gradFill flip="none" rotWithShape="1">
              <a:gsLst>
                <a:gs pos="0">
                  <a:srgbClr val="0078D4"/>
                </a:gs>
                <a:gs pos="95000">
                  <a:srgbClr val="C73EC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Variable Display Semibold" pitchFamily="2" charset="0"/>
              <a:ea typeface="+mn-ea"/>
              <a:cs typeface="Segoe UI" pitchFamily="34" charset="0"/>
            </a:endParaRPr>
          </a:p>
        </p:txBody>
      </p:sp>
      <p:sp>
        <p:nvSpPr>
          <p:cNvPr id="6" name="Rectangle: Rounded Corners 5">
            <a:extLst>
              <a:ext uri="{FF2B5EF4-FFF2-40B4-BE49-F238E27FC236}">
                <a16:creationId xmlns:a16="http://schemas.microsoft.com/office/drawing/2014/main" id="{F326ADD5-4BED-EC47-2A71-1926048F170F}"/>
              </a:ext>
              <a:ext uri="{C183D7F6-B498-43B3-948B-1728B52AA6E4}">
                <adec:decorative xmlns:adec="http://schemas.microsoft.com/office/drawing/2017/decorative" val="0"/>
              </a:ext>
            </a:extLst>
          </p:cNvPr>
          <p:cNvSpPr/>
          <p:nvPr/>
        </p:nvSpPr>
        <p:spPr bwMode="auto">
          <a:xfrm>
            <a:off x="692239" y="1325546"/>
            <a:ext cx="5943569" cy="360003"/>
          </a:xfrm>
          <a:prstGeom prst="roundRect">
            <a:avLst>
              <a:gd name="adj" fmla="val 50000"/>
            </a:avLst>
          </a:pr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r>
              <a:rPr kumimoji="0" lang="es-es" sz="1800" b="0" i="0" u="none" strike="noStrike" kern="1200" cap="none" spc="0" normalizeH="0" baseline="0" noProof="0" dirty="0">
                <a:ln w="3175">
                  <a:noFill/>
                </a:ln>
                <a:solidFill>
                  <a:srgbClr val="FFFFFF"/>
                </a:solidFill>
                <a:effectLst/>
                <a:uLnTx/>
                <a:uFillTx/>
                <a:latin typeface="Segoe UI Semibold"/>
                <a:ea typeface="+mn-ea"/>
                <a:cs typeface="+mn-cs"/>
              </a:rPr>
              <a:t>¿Qué es la IA en la sombra y cuáles son los riesgos?</a:t>
            </a:r>
          </a:p>
        </p:txBody>
      </p:sp>
      <p:sp>
        <p:nvSpPr>
          <p:cNvPr id="7" name="TextBox 6">
            <a:extLst>
              <a:ext uri="{FF2B5EF4-FFF2-40B4-BE49-F238E27FC236}">
                <a16:creationId xmlns:a16="http://schemas.microsoft.com/office/drawing/2014/main" id="{002B6E0E-45FD-F4D7-9B14-F341C32958CE}"/>
              </a:ext>
            </a:extLst>
          </p:cNvPr>
          <p:cNvSpPr txBox="1"/>
          <p:nvPr/>
        </p:nvSpPr>
        <p:spPr>
          <a:xfrm>
            <a:off x="692239" y="4938610"/>
            <a:ext cx="2185431"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a:ea typeface="+mn-ea"/>
                <a:cs typeface="+mn-cs"/>
              </a:rPr>
              <a:t>Al obtener visibilidad sobre las aplicaciones de IA en la sombra en el entorno corporativo (puntos de conexión, red)</a:t>
            </a:r>
          </a:p>
        </p:txBody>
      </p:sp>
      <p:sp>
        <p:nvSpPr>
          <p:cNvPr id="8" name="TextBox 7">
            <a:extLst>
              <a:ext uri="{FF2B5EF4-FFF2-40B4-BE49-F238E27FC236}">
                <a16:creationId xmlns:a16="http://schemas.microsoft.com/office/drawing/2014/main" id="{31A7BD51-6A34-F9BD-EF87-ED1636E0AEB2}"/>
              </a:ext>
            </a:extLst>
          </p:cNvPr>
          <p:cNvSpPr txBox="1"/>
          <p:nvPr/>
        </p:nvSpPr>
        <p:spPr>
          <a:xfrm>
            <a:off x="3069601" y="5118383"/>
            <a:ext cx="3323574"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a:ea typeface="+mn-ea"/>
                <a:cs typeface="+mn-cs"/>
              </a:rPr>
              <a:t>Comprende los riesgos de seguridad y cumplimiento de las aplicaciones de IA en la nube específicas en comparación con un punto de referencia común (RGPD, informes SOC, etc.).</a:t>
            </a:r>
          </a:p>
        </p:txBody>
      </p:sp>
      <p:sp>
        <p:nvSpPr>
          <p:cNvPr id="9" name="TextBox 8">
            <a:extLst>
              <a:ext uri="{FF2B5EF4-FFF2-40B4-BE49-F238E27FC236}">
                <a16:creationId xmlns:a16="http://schemas.microsoft.com/office/drawing/2014/main" id="{29B78416-119B-81A7-E341-EF7522D8D4D7}"/>
              </a:ext>
            </a:extLst>
          </p:cNvPr>
          <p:cNvSpPr txBox="1"/>
          <p:nvPr/>
        </p:nvSpPr>
        <p:spPr>
          <a:xfrm>
            <a:off x="6620967" y="5100340"/>
            <a:ext cx="2294700"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a:ea typeface="+mn-ea"/>
                <a:cs typeface="+mn-cs"/>
              </a:rPr>
              <a:t>Audita y bloquea automáticamente las aplicaciones no autorizadas, además de gestionar las aplicaciones pertinentes con la seguridad de TI</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10" name="TextBox 9">
            <a:extLst>
              <a:ext uri="{FF2B5EF4-FFF2-40B4-BE49-F238E27FC236}">
                <a16:creationId xmlns:a16="http://schemas.microsoft.com/office/drawing/2014/main" id="{65EF75A2-AD53-32EB-95C5-60B49BCC240A}"/>
              </a:ext>
            </a:extLst>
          </p:cNvPr>
          <p:cNvSpPr txBox="1"/>
          <p:nvPr/>
        </p:nvSpPr>
        <p:spPr>
          <a:xfrm>
            <a:off x="9359156" y="5100340"/>
            <a:ext cx="2095744"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Segoe UI"/>
                <a:ea typeface="+mn-ea"/>
                <a:cs typeface="+mn-cs"/>
              </a:rPr>
              <a:t>Mejora la protección en las aplicaciones gestionadas mediante la aplicación de los procedimientos recomendados de clasificación de datos</a:t>
            </a:r>
          </a:p>
        </p:txBody>
      </p:sp>
      <p:grpSp>
        <p:nvGrpSpPr>
          <p:cNvPr id="11" name="Group 10" descr="Dos iconos (una nota y una persona) que simbolizan la organización, con una flecha apuntando hacia una nube titulada 'BYOAI'.">
            <a:extLst>
              <a:ext uri="{FF2B5EF4-FFF2-40B4-BE49-F238E27FC236}">
                <a16:creationId xmlns:a16="http://schemas.microsoft.com/office/drawing/2014/main" id="{3CE1E36D-2F67-C0D4-B258-A7E5D2513FFC}"/>
              </a:ext>
            </a:extLst>
          </p:cNvPr>
          <p:cNvGrpSpPr/>
          <p:nvPr/>
        </p:nvGrpSpPr>
        <p:grpSpPr>
          <a:xfrm>
            <a:off x="585218" y="1980277"/>
            <a:ext cx="3705152" cy="809535"/>
            <a:chOff x="833438" y="1640596"/>
            <a:chExt cx="3705152" cy="809535"/>
          </a:xfrm>
        </p:grpSpPr>
        <p:sp>
          <p:nvSpPr>
            <p:cNvPr id="12" name="Rectangle: Rounded Corners 11">
              <a:extLst>
                <a:ext uri="{FF2B5EF4-FFF2-40B4-BE49-F238E27FC236}">
                  <a16:creationId xmlns:a16="http://schemas.microsoft.com/office/drawing/2014/main" id="{5B006964-3183-DB55-BAE0-433ACFBE3D00}"/>
                </a:ext>
              </a:extLst>
            </p:cNvPr>
            <p:cNvSpPr/>
            <p:nvPr/>
          </p:nvSpPr>
          <p:spPr>
            <a:xfrm>
              <a:off x="833438" y="1640596"/>
              <a:ext cx="3705152" cy="809535"/>
            </a:xfrm>
            <a:prstGeom prst="roundRect">
              <a:avLst>
                <a:gd name="adj" fmla="val 7040"/>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13" name="TextBox 12">
              <a:extLst>
                <a:ext uri="{FF2B5EF4-FFF2-40B4-BE49-F238E27FC236}">
                  <a16:creationId xmlns:a16="http://schemas.microsoft.com/office/drawing/2014/main" id="{72340E08-F285-9371-EEB8-77817B6DEDB9}"/>
                </a:ext>
              </a:extLst>
            </p:cNvPr>
            <p:cNvSpPr txBox="1"/>
            <p:nvPr/>
          </p:nvSpPr>
          <p:spPr>
            <a:xfrm>
              <a:off x="3625708" y="2045363"/>
              <a:ext cx="403380" cy="166199"/>
            </a:xfrm>
            <a:prstGeom prst="rect">
              <a:avLst/>
            </a:prstGeom>
            <a:noFill/>
          </p:spPr>
          <p:txBody>
            <a:bodyPr wrap="none" lIns="0" tIns="0" rIns="0" bIns="0" rtlCol="0">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s-es" sz="1200" b="0" i="0" u="none" strike="noStrike" kern="1200" cap="none" spc="-50" normalizeH="0" baseline="0" noProof="0">
                  <a:ln w="3175">
                    <a:noFill/>
                  </a:ln>
                  <a:gradFill flip="none" rotWithShape="1">
                    <a:gsLst>
                      <a:gs pos="100000">
                        <a:srgbClr val="318581"/>
                      </a:gs>
                      <a:gs pos="0">
                        <a:srgbClr val="F65567"/>
                      </a:gs>
                      <a:gs pos="32000">
                        <a:srgbClr val="AC35AF"/>
                      </a:gs>
                      <a:gs pos="68000">
                        <a:srgbClr val="0A6BBA"/>
                      </a:gs>
                    </a:gsLst>
                    <a:path path="circle">
                      <a:fillToRect l="100000" t="100000"/>
                    </a:path>
                    <a:tileRect r="-100000" b="-100000"/>
                  </a:gradFill>
                  <a:effectLst/>
                  <a:uLnTx/>
                  <a:uFillTx/>
                  <a:latin typeface="Segoe UI Semibold"/>
                  <a:ea typeface="+mn-ea"/>
                  <a:cs typeface="+mn-cs"/>
                </a:rPr>
                <a:t>BYOAI</a:t>
              </a:r>
            </a:p>
          </p:txBody>
        </p:sp>
        <p:sp>
          <p:nvSpPr>
            <p:cNvPr id="14" name="Graphic 73" descr="Icono de nube ">
              <a:extLst>
                <a:ext uri="{FF2B5EF4-FFF2-40B4-BE49-F238E27FC236}">
                  <a16:creationId xmlns:a16="http://schemas.microsoft.com/office/drawing/2014/main" id="{48CEAAC5-1AEB-73C7-C5E5-59E74020D942}"/>
                </a:ext>
              </a:extLst>
            </p:cNvPr>
            <p:cNvSpPr/>
            <p:nvPr/>
          </p:nvSpPr>
          <p:spPr>
            <a:xfrm>
              <a:off x="3317821" y="1742604"/>
              <a:ext cx="1019153" cy="605520"/>
            </a:xfrm>
            <a:custGeom>
              <a:avLst/>
              <a:gdLst>
                <a:gd name="connsiteX0" fmla="*/ 63171 w 301427"/>
                <a:gd name="connsiteY0" fmla="*/ 73425 h 197087"/>
                <a:gd name="connsiteX1" fmla="*/ 150714 w 301427"/>
                <a:gd name="connsiteY1" fmla="*/ 0 h 197087"/>
                <a:gd name="connsiteX2" fmla="*/ 238258 w 301427"/>
                <a:gd name="connsiteY2" fmla="*/ 73425 h 197087"/>
                <a:gd name="connsiteX3" fmla="*/ 239596 w 301427"/>
                <a:gd name="connsiteY3" fmla="*/ 73425 h 197087"/>
                <a:gd name="connsiteX4" fmla="*/ 301428 w 301427"/>
                <a:gd name="connsiteY4" fmla="*/ 135256 h 197087"/>
                <a:gd name="connsiteX5" fmla="*/ 239596 w 301427"/>
                <a:gd name="connsiteY5" fmla="*/ 197087 h 197087"/>
                <a:gd name="connsiteX6" fmla="*/ 61831 w 301427"/>
                <a:gd name="connsiteY6" fmla="*/ 197087 h 197087"/>
                <a:gd name="connsiteX7" fmla="*/ 0 w 301427"/>
                <a:gd name="connsiteY7" fmla="*/ 135256 h 197087"/>
                <a:gd name="connsiteX8" fmla="*/ 61832 w 301427"/>
                <a:gd name="connsiteY8" fmla="*/ 73425 h 197087"/>
                <a:gd name="connsiteX9" fmla="*/ 63171 w 301427"/>
                <a:gd name="connsiteY9" fmla="*/ 73425 h 197087"/>
                <a:gd name="connsiteX10" fmla="*/ 150714 w 301427"/>
                <a:gd name="connsiteY10" fmla="*/ 23187 h 197087"/>
                <a:gd name="connsiteX11" fmla="*/ 85099 w 301427"/>
                <a:gd name="connsiteY11" fmla="*/ 85588 h 197087"/>
                <a:gd name="connsiteX12" fmla="*/ 73519 w 301427"/>
                <a:gd name="connsiteY12" fmla="*/ 96611 h 197087"/>
                <a:gd name="connsiteX13" fmla="*/ 61831 w 301427"/>
                <a:gd name="connsiteY13" fmla="*/ 96611 h 197087"/>
                <a:gd name="connsiteX14" fmla="*/ 23187 w 301427"/>
                <a:gd name="connsiteY14" fmla="*/ 135256 h 197087"/>
                <a:gd name="connsiteX15" fmla="*/ 61831 w 301427"/>
                <a:gd name="connsiteY15" fmla="*/ 173901 h 197087"/>
                <a:gd name="connsiteX16" fmla="*/ 239596 w 301427"/>
                <a:gd name="connsiteY16" fmla="*/ 173901 h 197087"/>
                <a:gd name="connsiteX17" fmla="*/ 278241 w 301427"/>
                <a:gd name="connsiteY17" fmla="*/ 135256 h 197087"/>
                <a:gd name="connsiteX18" fmla="*/ 239596 w 301427"/>
                <a:gd name="connsiteY18" fmla="*/ 96611 h 197087"/>
                <a:gd name="connsiteX19" fmla="*/ 227909 w 301427"/>
                <a:gd name="connsiteY19" fmla="*/ 96611 h 197087"/>
                <a:gd name="connsiteX20" fmla="*/ 216329 w 301427"/>
                <a:gd name="connsiteY20" fmla="*/ 85588 h 197087"/>
                <a:gd name="connsiteX21" fmla="*/ 150714 w 301427"/>
                <a:gd name="connsiteY21" fmla="*/ 23187 h 19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1427" h="197087">
                  <a:moveTo>
                    <a:pt x="63171" y="73425"/>
                  </a:moveTo>
                  <a:cubicBezTo>
                    <a:pt x="70503" y="31577"/>
                    <a:pt x="107039" y="0"/>
                    <a:pt x="150714" y="0"/>
                  </a:cubicBezTo>
                  <a:cubicBezTo>
                    <a:pt x="194388" y="0"/>
                    <a:pt x="230925" y="31577"/>
                    <a:pt x="238258" y="73425"/>
                  </a:cubicBezTo>
                  <a:lnTo>
                    <a:pt x="239596" y="73425"/>
                  </a:lnTo>
                  <a:cubicBezTo>
                    <a:pt x="273744" y="73425"/>
                    <a:pt x="301428" y="101108"/>
                    <a:pt x="301428" y="135256"/>
                  </a:cubicBezTo>
                  <a:cubicBezTo>
                    <a:pt x="301428" y="169404"/>
                    <a:pt x="273744" y="197087"/>
                    <a:pt x="239596" y="197087"/>
                  </a:cubicBezTo>
                  <a:lnTo>
                    <a:pt x="61831" y="197087"/>
                  </a:lnTo>
                  <a:cubicBezTo>
                    <a:pt x="27683" y="197087"/>
                    <a:pt x="0" y="169404"/>
                    <a:pt x="0" y="135256"/>
                  </a:cubicBezTo>
                  <a:cubicBezTo>
                    <a:pt x="0" y="101108"/>
                    <a:pt x="27683" y="73425"/>
                    <a:pt x="61832" y="73425"/>
                  </a:cubicBezTo>
                  <a:lnTo>
                    <a:pt x="63171" y="73425"/>
                  </a:lnTo>
                  <a:close/>
                  <a:moveTo>
                    <a:pt x="150714" y="23187"/>
                  </a:moveTo>
                  <a:cubicBezTo>
                    <a:pt x="115656" y="23187"/>
                    <a:pt x="86816" y="50721"/>
                    <a:pt x="85099" y="85588"/>
                  </a:cubicBezTo>
                  <a:cubicBezTo>
                    <a:pt x="84795" y="91762"/>
                    <a:pt x="79701" y="96611"/>
                    <a:pt x="73519" y="96611"/>
                  </a:cubicBezTo>
                  <a:lnTo>
                    <a:pt x="61831" y="96611"/>
                  </a:lnTo>
                  <a:cubicBezTo>
                    <a:pt x="40489" y="96611"/>
                    <a:pt x="23187" y="113913"/>
                    <a:pt x="23187" y="135256"/>
                  </a:cubicBezTo>
                  <a:cubicBezTo>
                    <a:pt x="23187" y="156599"/>
                    <a:pt x="40489" y="173901"/>
                    <a:pt x="61831" y="173901"/>
                  </a:cubicBezTo>
                  <a:lnTo>
                    <a:pt x="239596" y="173901"/>
                  </a:lnTo>
                  <a:cubicBezTo>
                    <a:pt x="260939" y="173901"/>
                    <a:pt x="278241" y="156599"/>
                    <a:pt x="278241" y="135256"/>
                  </a:cubicBezTo>
                  <a:cubicBezTo>
                    <a:pt x="278241" y="113913"/>
                    <a:pt x="260939" y="96611"/>
                    <a:pt x="239596" y="96611"/>
                  </a:cubicBezTo>
                  <a:lnTo>
                    <a:pt x="227909" y="96611"/>
                  </a:lnTo>
                  <a:cubicBezTo>
                    <a:pt x="221727" y="96611"/>
                    <a:pt x="216632" y="91762"/>
                    <a:pt x="216329" y="85588"/>
                  </a:cubicBezTo>
                  <a:cubicBezTo>
                    <a:pt x="214612" y="50721"/>
                    <a:pt x="185772" y="23187"/>
                    <a:pt x="150714" y="23187"/>
                  </a:cubicBezTo>
                  <a:close/>
                </a:path>
              </a:pathLst>
            </a:custGeom>
            <a:gradFill flip="none" rotWithShape="1">
              <a:gsLst>
                <a:gs pos="0">
                  <a:srgbClr val="F65567"/>
                </a:gs>
                <a:gs pos="32000">
                  <a:srgbClr val="AC35AF"/>
                </a:gs>
                <a:gs pos="68000">
                  <a:srgbClr val="0A6BBA"/>
                </a:gs>
                <a:gs pos="100000">
                  <a:srgbClr val="318581"/>
                </a:gs>
              </a:gsLst>
              <a:path path="circle">
                <a:fillToRect l="100000" t="100000"/>
              </a:path>
              <a:tileRect r="-100000" b="-100000"/>
            </a:gradFill>
          </p:spPr>
          <p:txBody>
            <a:bodyPr wrap="square" lIns="146957" tIns="25718" rIns="146957" bIns="27432" rtlCol="0" anchor="ctr">
              <a:noAutofit/>
            </a:bodyPr>
            <a:lstStyle/>
            <a:p>
              <a:pPr marL="0" marR="0" lvl="0" indent="0" algn="ctr" defTabSz="2275850" rtl="0" eaLnBrk="1" fontAlgn="base" latinLnBrk="0" hangingPunct="1">
                <a:lnSpc>
                  <a:spcPct val="100000"/>
                </a:lnSpc>
                <a:spcBef>
                  <a:spcPts val="1800"/>
                </a:spcBef>
                <a:spcAft>
                  <a:spcPts val="1800"/>
                </a:spcAft>
                <a:buClrTx/>
                <a:buSzTx/>
                <a:buFontTx/>
                <a:buNone/>
                <a:tabLst>
                  <a:tab pos="3701239" algn="l"/>
                </a:tabLst>
                <a:defRPr/>
              </a:pPr>
              <a:endParaRPr kumimoji="0" lang="en-US" sz="1800" b="0" i="0" u="none" strike="noStrike" kern="1200" cap="none" spc="0" normalizeH="0" baseline="0" noProof="0">
                <a:ln w="3175">
                  <a:noFill/>
                </a:ln>
                <a:solidFill>
                  <a:prstClr val="white"/>
                </a:solidFill>
                <a:effectLst/>
                <a:uLnTx/>
                <a:uFillTx/>
                <a:latin typeface="Segoe UI Semibold"/>
                <a:ea typeface="+mn-ea"/>
                <a:cs typeface="Segoe UI" pitchFamily="34" charset="0"/>
              </a:endParaRPr>
            </a:p>
          </p:txBody>
        </p:sp>
        <p:sp>
          <p:nvSpPr>
            <p:cNvPr id="15" name="Rectangle: Rounded Corners 14">
              <a:extLst>
                <a:ext uri="{FF2B5EF4-FFF2-40B4-BE49-F238E27FC236}">
                  <a16:creationId xmlns:a16="http://schemas.microsoft.com/office/drawing/2014/main" id="{B78F777B-2C85-8EB3-4EFC-7801292E6D9C}"/>
                </a:ext>
              </a:extLst>
            </p:cNvPr>
            <p:cNvSpPr/>
            <p:nvPr/>
          </p:nvSpPr>
          <p:spPr>
            <a:xfrm>
              <a:off x="897732" y="1890442"/>
              <a:ext cx="1076325" cy="494527"/>
            </a:xfrm>
            <a:prstGeom prst="roundRect">
              <a:avLst>
                <a:gd name="adj" fmla="val 9043"/>
              </a:avLst>
            </a:pr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6" name="Straight Arrow Connector 15">
              <a:extLst>
                <a:ext uri="{FF2B5EF4-FFF2-40B4-BE49-F238E27FC236}">
                  <a16:creationId xmlns:a16="http://schemas.microsoft.com/office/drawing/2014/main" id="{FFC7FBCB-07A7-A76C-6844-DF240C907776}"/>
                </a:ext>
              </a:extLst>
            </p:cNvPr>
            <p:cNvCxnSpPr>
              <a:cxnSpLocks/>
              <a:stCxn id="15" idx="3"/>
            </p:cNvCxnSpPr>
            <p:nvPr/>
          </p:nvCxnSpPr>
          <p:spPr>
            <a:xfrm>
              <a:off x="1974057" y="2137706"/>
              <a:ext cx="1264661" cy="0"/>
            </a:xfrm>
            <a:prstGeom prst="straightConnector1">
              <a:avLst/>
            </a:prstGeom>
            <a:ln w="12700">
              <a:solidFill>
                <a:schemeClr val="bg1">
                  <a:lumMod val="75000"/>
                </a:schemeClr>
              </a:solidFill>
              <a:tailEnd type="arrow" w="lg"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3321316-69FC-8410-7CF3-68EF468D5332}"/>
                </a:ext>
              </a:extLst>
            </p:cNvPr>
            <p:cNvSpPr txBox="1"/>
            <p:nvPr/>
          </p:nvSpPr>
          <p:spPr>
            <a:xfrm>
              <a:off x="1115862" y="1681719"/>
              <a:ext cx="679673" cy="15388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50" normalizeH="0" baseline="0" noProof="0">
                  <a:ln w="3175">
                    <a:noFill/>
                  </a:ln>
                  <a:gradFill>
                    <a:gsLst>
                      <a:gs pos="0">
                        <a:srgbClr val="0078D4"/>
                      </a:gs>
                      <a:gs pos="95000">
                        <a:srgbClr val="C73ECC"/>
                      </a:gs>
                    </a:gsLst>
                    <a:lin ang="0" scaled="1"/>
                  </a:gradFill>
                  <a:effectLst/>
                  <a:uLnTx/>
                  <a:uFillTx/>
                  <a:latin typeface="Segoe UI Semibold"/>
                  <a:ea typeface="+mn-ea"/>
                  <a:cs typeface="+mn-cs"/>
                </a:rPr>
                <a:t>Organización</a:t>
              </a:r>
              <a:endParaRPr kumimoji="0" lang="en-US" sz="1000" b="0" i="0" u="none" strike="noStrike" kern="1200" cap="none" spc="0" normalizeH="0" baseline="0" noProof="0">
                <a:ln>
                  <a:noFill/>
                </a:ln>
                <a:solidFill>
                  <a:prstClr val="black"/>
                </a:solidFill>
                <a:effectLst/>
                <a:uLnTx/>
                <a:uFillTx/>
                <a:latin typeface="Segoe UI Semibold"/>
                <a:ea typeface="+mn-ea"/>
                <a:cs typeface="+mn-cs"/>
              </a:endParaRPr>
            </a:p>
          </p:txBody>
        </p:sp>
        <p:sp>
          <p:nvSpPr>
            <p:cNvPr id="18" name="Graphic 108" descr="Icono de documento en blanco">
              <a:extLst>
                <a:ext uri="{FF2B5EF4-FFF2-40B4-BE49-F238E27FC236}">
                  <a16:creationId xmlns:a16="http://schemas.microsoft.com/office/drawing/2014/main" id="{70508E44-FF76-010F-C8AF-02F300381FFA}"/>
                </a:ext>
              </a:extLst>
            </p:cNvPr>
            <p:cNvSpPr/>
            <p:nvPr>
              <p:custDataLst>
                <p:tags r:id="rId3"/>
              </p:custDataLst>
            </p:nvPr>
          </p:nvSpPr>
          <p:spPr>
            <a:xfrm>
              <a:off x="1008626" y="1980063"/>
              <a:ext cx="246658" cy="308318"/>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Graphic 106" descr="Icono de persona">
              <a:extLst>
                <a:ext uri="{FF2B5EF4-FFF2-40B4-BE49-F238E27FC236}">
                  <a16:creationId xmlns:a16="http://schemas.microsoft.com/office/drawing/2014/main" id="{F88DFF24-B14F-DDA3-B5D3-EA51D5A92EC2}"/>
                </a:ext>
              </a:extLst>
            </p:cNvPr>
            <p:cNvSpPr/>
            <p:nvPr>
              <p:custDataLst>
                <p:tags r:id="rId4"/>
              </p:custDataLst>
            </p:nvPr>
          </p:nvSpPr>
          <p:spPr>
            <a:xfrm>
              <a:off x="1607203" y="1990328"/>
              <a:ext cx="257494" cy="321818"/>
            </a:xfrm>
            <a:custGeom>
              <a:avLst/>
              <a:gdLst>
                <a:gd name="connsiteX0" fmla="*/ 221321 w 257515"/>
                <a:gd name="connsiteY0" fmla="*/ 193068 h 321847"/>
                <a:gd name="connsiteX1" fmla="*/ 257516 w 257515"/>
                <a:gd name="connsiteY1" fmla="*/ 229264 h 321847"/>
                <a:gd name="connsiteX2" fmla="*/ 257516 w 257515"/>
                <a:gd name="connsiteY2" fmla="*/ 238525 h 321847"/>
                <a:gd name="connsiteX3" fmla="*/ 243012 w 257515"/>
                <a:gd name="connsiteY3" fmla="*/ 277774 h 321847"/>
                <a:gd name="connsiteX4" fmla="*/ 128705 w 257515"/>
                <a:gd name="connsiteY4" fmla="*/ 321847 h 321847"/>
                <a:gd name="connsiteX5" fmla="*/ 14458 w 257515"/>
                <a:gd name="connsiteY5" fmla="*/ 277756 h 321847"/>
                <a:gd name="connsiteX6" fmla="*/ 0 w 257515"/>
                <a:gd name="connsiteY6" fmla="*/ 238561 h 321847"/>
                <a:gd name="connsiteX7" fmla="*/ 0 w 257515"/>
                <a:gd name="connsiteY7" fmla="*/ 229264 h 321847"/>
                <a:gd name="connsiteX8" fmla="*/ 36196 w 257515"/>
                <a:gd name="connsiteY8" fmla="*/ 193068 h 321847"/>
                <a:gd name="connsiteX9" fmla="*/ 221321 w 257515"/>
                <a:gd name="connsiteY9" fmla="*/ 193068 h 321847"/>
                <a:gd name="connsiteX10" fmla="*/ 221321 w 257515"/>
                <a:gd name="connsiteY10" fmla="*/ 217211 h 321847"/>
                <a:gd name="connsiteX11" fmla="*/ 36196 w 257515"/>
                <a:gd name="connsiteY11" fmla="*/ 217211 h 321847"/>
                <a:gd name="connsiteX12" fmla="*/ 24143 w 257515"/>
                <a:gd name="connsiteY12" fmla="*/ 229264 h 321847"/>
                <a:gd name="connsiteX13" fmla="*/ 24143 w 257515"/>
                <a:gd name="connsiteY13" fmla="*/ 238561 h 321847"/>
                <a:gd name="connsiteX14" fmla="*/ 32818 w 257515"/>
                <a:gd name="connsiteY14" fmla="*/ 262078 h 321847"/>
                <a:gd name="connsiteX15" fmla="*/ 128705 w 257515"/>
                <a:gd name="connsiteY15" fmla="*/ 297705 h 321847"/>
                <a:gd name="connsiteX16" fmla="*/ 224672 w 257515"/>
                <a:gd name="connsiteY16" fmla="*/ 262074 h 321847"/>
                <a:gd name="connsiteX17" fmla="*/ 233373 w 257515"/>
                <a:gd name="connsiteY17" fmla="*/ 238525 h 321847"/>
                <a:gd name="connsiteX18" fmla="*/ 233373 w 257515"/>
                <a:gd name="connsiteY18" fmla="*/ 229264 h 321847"/>
                <a:gd name="connsiteX19" fmla="*/ 221321 w 257515"/>
                <a:gd name="connsiteY19" fmla="*/ 217211 h 321847"/>
                <a:gd name="connsiteX20" fmla="*/ 128705 w 257515"/>
                <a:gd name="connsiteY20" fmla="*/ 0 h 321847"/>
                <a:gd name="connsiteX21" fmla="*/ 209182 w 257515"/>
                <a:gd name="connsiteY21" fmla="*/ 80476 h 321847"/>
                <a:gd name="connsiteX22" fmla="*/ 128705 w 257515"/>
                <a:gd name="connsiteY22" fmla="*/ 160953 h 321847"/>
                <a:gd name="connsiteX23" fmla="*/ 48229 w 257515"/>
                <a:gd name="connsiteY23" fmla="*/ 80476 h 321847"/>
                <a:gd name="connsiteX24" fmla="*/ 128705 w 257515"/>
                <a:gd name="connsiteY24" fmla="*/ 0 h 321847"/>
                <a:gd name="connsiteX25" fmla="*/ 128705 w 257515"/>
                <a:gd name="connsiteY25" fmla="*/ 24143 h 321847"/>
                <a:gd name="connsiteX26" fmla="*/ 72372 w 257515"/>
                <a:gd name="connsiteY26" fmla="*/ 80476 h 321847"/>
                <a:gd name="connsiteX27" fmla="*/ 128705 w 257515"/>
                <a:gd name="connsiteY27" fmla="*/ 136810 h 321847"/>
                <a:gd name="connsiteX28" fmla="*/ 185039 w 257515"/>
                <a:gd name="connsiteY28" fmla="*/ 80476 h 321847"/>
                <a:gd name="connsiteX29" fmla="*/ 128705 w 257515"/>
                <a:gd name="connsiteY29" fmla="*/ 24143 h 321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7515" h="321847">
                  <a:moveTo>
                    <a:pt x="221321" y="193068"/>
                  </a:moveTo>
                  <a:cubicBezTo>
                    <a:pt x="241311" y="193068"/>
                    <a:pt x="257516" y="209272"/>
                    <a:pt x="257516" y="229264"/>
                  </a:cubicBezTo>
                  <a:lnTo>
                    <a:pt x="257516" y="238525"/>
                  </a:lnTo>
                  <a:cubicBezTo>
                    <a:pt x="257516" y="252919"/>
                    <a:pt x="252372" y="266839"/>
                    <a:pt x="243012" y="277774"/>
                  </a:cubicBezTo>
                  <a:cubicBezTo>
                    <a:pt x="217752" y="307284"/>
                    <a:pt x="179331" y="321847"/>
                    <a:pt x="128705" y="321847"/>
                  </a:cubicBezTo>
                  <a:cubicBezTo>
                    <a:pt x="78071" y="321847"/>
                    <a:pt x="39668" y="307280"/>
                    <a:pt x="14458" y="277756"/>
                  </a:cubicBezTo>
                  <a:cubicBezTo>
                    <a:pt x="5127" y="266829"/>
                    <a:pt x="0" y="252931"/>
                    <a:pt x="0" y="238561"/>
                  </a:cubicBezTo>
                  <a:lnTo>
                    <a:pt x="0" y="229264"/>
                  </a:lnTo>
                  <a:cubicBezTo>
                    <a:pt x="0" y="209272"/>
                    <a:pt x="16206" y="193068"/>
                    <a:pt x="36196" y="193068"/>
                  </a:cubicBezTo>
                  <a:lnTo>
                    <a:pt x="221321" y="193068"/>
                  </a:lnTo>
                  <a:close/>
                  <a:moveTo>
                    <a:pt x="221321" y="217211"/>
                  </a:moveTo>
                  <a:lnTo>
                    <a:pt x="36196" y="217211"/>
                  </a:lnTo>
                  <a:cubicBezTo>
                    <a:pt x="29539" y="217211"/>
                    <a:pt x="24143" y="222607"/>
                    <a:pt x="24143" y="229264"/>
                  </a:cubicBezTo>
                  <a:lnTo>
                    <a:pt x="24143" y="238561"/>
                  </a:lnTo>
                  <a:cubicBezTo>
                    <a:pt x="24143" y="247183"/>
                    <a:pt x="27219" y="255522"/>
                    <a:pt x="32818" y="262078"/>
                  </a:cubicBezTo>
                  <a:cubicBezTo>
                    <a:pt x="52990" y="285701"/>
                    <a:pt x="84631" y="297705"/>
                    <a:pt x="128705" y="297705"/>
                  </a:cubicBezTo>
                  <a:cubicBezTo>
                    <a:pt x="172779" y="297705"/>
                    <a:pt x="204448" y="285701"/>
                    <a:pt x="224672" y="262074"/>
                  </a:cubicBezTo>
                  <a:cubicBezTo>
                    <a:pt x="230287" y="255512"/>
                    <a:pt x="233373" y="247161"/>
                    <a:pt x="233373" y="238525"/>
                  </a:cubicBezTo>
                  <a:lnTo>
                    <a:pt x="233373" y="229264"/>
                  </a:lnTo>
                  <a:cubicBezTo>
                    <a:pt x="233373" y="222607"/>
                    <a:pt x="227976" y="217211"/>
                    <a:pt x="221321" y="217211"/>
                  </a:cubicBezTo>
                  <a:close/>
                  <a:moveTo>
                    <a:pt x="128705" y="0"/>
                  </a:moveTo>
                  <a:cubicBezTo>
                    <a:pt x="173151" y="0"/>
                    <a:pt x="209182" y="36031"/>
                    <a:pt x="209182" y="80476"/>
                  </a:cubicBezTo>
                  <a:cubicBezTo>
                    <a:pt x="209182" y="124922"/>
                    <a:pt x="173151" y="160953"/>
                    <a:pt x="128705" y="160953"/>
                  </a:cubicBezTo>
                  <a:cubicBezTo>
                    <a:pt x="84259" y="160953"/>
                    <a:pt x="48229" y="124922"/>
                    <a:pt x="48229" y="80476"/>
                  </a:cubicBezTo>
                  <a:cubicBezTo>
                    <a:pt x="48229" y="36031"/>
                    <a:pt x="84259" y="0"/>
                    <a:pt x="128705" y="0"/>
                  </a:cubicBezTo>
                  <a:close/>
                  <a:moveTo>
                    <a:pt x="128705" y="24143"/>
                  </a:moveTo>
                  <a:cubicBezTo>
                    <a:pt x="97593" y="24143"/>
                    <a:pt x="72372" y="49364"/>
                    <a:pt x="72372" y="80476"/>
                  </a:cubicBezTo>
                  <a:cubicBezTo>
                    <a:pt x="72372" y="111588"/>
                    <a:pt x="97593" y="136810"/>
                    <a:pt x="128705" y="136810"/>
                  </a:cubicBezTo>
                  <a:cubicBezTo>
                    <a:pt x="159817" y="136810"/>
                    <a:pt x="185039" y="111588"/>
                    <a:pt x="185039" y="80476"/>
                  </a:cubicBezTo>
                  <a:cubicBezTo>
                    <a:pt x="185039" y="49364"/>
                    <a:pt x="159817" y="24143"/>
                    <a:pt x="128705" y="24143"/>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20" name="TextBox 19">
            <a:extLst>
              <a:ext uri="{FF2B5EF4-FFF2-40B4-BE49-F238E27FC236}">
                <a16:creationId xmlns:a16="http://schemas.microsoft.com/office/drawing/2014/main" id="{0126218F-7A3F-8867-1380-6E50482C287F}"/>
              </a:ext>
            </a:extLst>
          </p:cNvPr>
          <p:cNvSpPr txBox="1"/>
          <p:nvPr/>
        </p:nvSpPr>
        <p:spPr>
          <a:xfrm>
            <a:off x="692239" y="2832563"/>
            <a:ext cx="3402009" cy="677108"/>
          </a:xfrm>
          <a:prstGeom prst="rect">
            <a:avLst/>
          </a:prstGeom>
          <a:noFill/>
        </p:spPr>
        <p:txBody>
          <a:bodyPr wrap="square" lIns="0" tIns="0" rIns="0" bIns="0" rtlCol="0">
            <a:spAutoFit/>
          </a:bodyPr>
          <a:lstStyle>
            <a:defPPr>
              <a:defRPr lang="en-US"/>
            </a:defPPr>
            <a:lvl1pPr algn="ctr">
              <a:defRPr sz="120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Segoe UI"/>
                <a:ea typeface="+mn-ea"/>
                <a:cs typeface="+mn-cs"/>
              </a:rPr>
              <a:t>Los empleados están entusiasmados por probar las aplicaciones de IA generativa debido a los beneficios de productividad. A veces, usan aplicaciones que </a:t>
            </a:r>
            <a:br>
              <a:rPr kumimoji="0" lang="es-es" sz="1100" b="0" i="0" u="none" strike="noStrike" kern="1200" cap="none" spc="0" normalizeH="0" baseline="0" noProof="0" dirty="0">
                <a:ln>
                  <a:noFill/>
                </a:ln>
                <a:solidFill>
                  <a:prstClr val="black"/>
                </a:solidFill>
                <a:effectLst/>
                <a:uLnTx/>
                <a:uFillTx/>
                <a:latin typeface="Segoe UI"/>
                <a:ea typeface="+mn-ea"/>
                <a:cs typeface="+mn-cs"/>
              </a:rPr>
            </a:br>
            <a:r>
              <a:rPr kumimoji="0" lang="es-es" sz="1100" b="0" i="0" u="none" strike="noStrike" kern="1200" cap="none" spc="0" normalizeH="0" baseline="0" noProof="0" dirty="0">
                <a:ln>
                  <a:noFill/>
                </a:ln>
                <a:solidFill>
                  <a:prstClr val="black"/>
                </a:solidFill>
                <a:effectLst/>
                <a:uLnTx/>
                <a:uFillTx/>
                <a:latin typeface="Segoe UI"/>
                <a:ea typeface="+mn-ea"/>
                <a:cs typeface="+mn-cs"/>
              </a:rPr>
              <a:t>no están autorizadas ni gestionadas por IT.</a:t>
            </a:r>
          </a:p>
        </p:txBody>
      </p:sp>
      <p:sp>
        <p:nvSpPr>
          <p:cNvPr id="21" name="Oval 20">
            <a:extLst>
              <a:ext uri="{FF2B5EF4-FFF2-40B4-BE49-F238E27FC236}">
                <a16:creationId xmlns:a16="http://schemas.microsoft.com/office/drawing/2014/main" id="{16EEEE10-481A-0E3A-1346-B807B384DABA}"/>
              </a:ext>
              <a:ext uri="{C183D7F6-B498-43B3-948B-1728B52AA6E4}">
                <adec:decorative xmlns:adec="http://schemas.microsoft.com/office/drawing/2017/decorative" val="1"/>
              </a:ext>
            </a:extLst>
          </p:cNvPr>
          <p:cNvSpPr/>
          <p:nvPr/>
        </p:nvSpPr>
        <p:spPr>
          <a:xfrm>
            <a:off x="5957889" y="2045285"/>
            <a:ext cx="614434" cy="614434"/>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22" name="Graphic 108" descr="Icono de documento en blanco">
            <a:extLst>
              <a:ext uri="{FF2B5EF4-FFF2-40B4-BE49-F238E27FC236}">
                <a16:creationId xmlns:a16="http://schemas.microsoft.com/office/drawing/2014/main" id="{29C7AC5D-CDC6-F7E3-D97F-A7B2D203C806}"/>
              </a:ext>
              <a:ext uri="{C183D7F6-B498-43B3-948B-1728B52AA6E4}">
                <adec:decorative xmlns:adec="http://schemas.microsoft.com/office/drawing/2017/decorative" val="0"/>
              </a:ext>
            </a:extLst>
          </p:cNvPr>
          <p:cNvSpPr/>
          <p:nvPr>
            <p:custDataLst>
              <p:tags r:id="rId1"/>
            </p:custDataLst>
          </p:nvPr>
        </p:nvSpPr>
        <p:spPr>
          <a:xfrm>
            <a:off x="6137038" y="2192418"/>
            <a:ext cx="256137" cy="320169"/>
          </a:xfrm>
          <a:custGeom>
            <a:avLst/>
            <a:gdLst>
              <a:gd name="connsiteX0" fmla="*/ 217519 w 240021"/>
              <a:gd name="connsiteY0" fmla="*/ 270024 h 300026"/>
              <a:gd name="connsiteX1" fmla="*/ 210019 w 240021"/>
              <a:gd name="connsiteY1" fmla="*/ 277525 h 300026"/>
              <a:gd name="connsiteX2" fmla="*/ 30003 w 240021"/>
              <a:gd name="connsiteY2" fmla="*/ 277525 h 300026"/>
              <a:gd name="connsiteX3" fmla="*/ 22502 w 240021"/>
              <a:gd name="connsiteY3" fmla="*/ 270024 h 300026"/>
              <a:gd name="connsiteX4" fmla="*/ 22502 w 240021"/>
              <a:gd name="connsiteY4" fmla="*/ 30003 h 300026"/>
              <a:gd name="connsiteX5" fmla="*/ 30003 w 240021"/>
              <a:gd name="connsiteY5" fmla="*/ 22502 h 300026"/>
              <a:gd name="connsiteX6" fmla="*/ 120011 w 240021"/>
              <a:gd name="connsiteY6" fmla="*/ 22502 h 300026"/>
              <a:gd name="connsiteX7" fmla="*/ 120011 w 240021"/>
              <a:gd name="connsiteY7" fmla="*/ 90008 h 300026"/>
              <a:gd name="connsiteX8" fmla="*/ 150013 w 240021"/>
              <a:gd name="connsiteY8" fmla="*/ 120011 h 300026"/>
              <a:gd name="connsiteX9" fmla="*/ 217519 w 240021"/>
              <a:gd name="connsiteY9" fmla="*/ 120011 h 300026"/>
              <a:gd name="connsiteX10" fmla="*/ 217519 w 240021"/>
              <a:gd name="connsiteY10" fmla="*/ 270024 h 300026"/>
              <a:gd name="connsiteX11" fmla="*/ 142513 w 240021"/>
              <a:gd name="connsiteY11" fmla="*/ 39318 h 300026"/>
              <a:gd name="connsiteX12" fmla="*/ 200688 w 240021"/>
              <a:gd name="connsiteY12" fmla="*/ 97509 h 300026"/>
              <a:gd name="connsiteX13" fmla="*/ 150013 w 240021"/>
              <a:gd name="connsiteY13" fmla="*/ 97509 h 300026"/>
              <a:gd name="connsiteX14" fmla="*/ 142513 w 240021"/>
              <a:gd name="connsiteY14" fmla="*/ 90008 h 300026"/>
              <a:gd name="connsiteX15" fmla="*/ 142513 w 240021"/>
              <a:gd name="connsiteY15" fmla="*/ 39318 h 300026"/>
              <a:gd name="connsiteX16" fmla="*/ 231231 w 240021"/>
              <a:gd name="connsiteY16" fmla="*/ 96219 h 300026"/>
              <a:gd name="connsiteX17" fmla="*/ 143788 w 240021"/>
              <a:gd name="connsiteY17" fmla="*/ 8791 h 300026"/>
              <a:gd name="connsiteX18" fmla="*/ 142513 w 240021"/>
              <a:gd name="connsiteY18" fmla="*/ 7741 h 300026"/>
              <a:gd name="connsiteX19" fmla="*/ 139227 w 240021"/>
              <a:gd name="connsiteY19" fmla="*/ 5040 h 300026"/>
              <a:gd name="connsiteX20" fmla="*/ 137307 w 240021"/>
              <a:gd name="connsiteY20" fmla="*/ 4020 h 300026"/>
              <a:gd name="connsiteX21" fmla="*/ 134067 w 240021"/>
              <a:gd name="connsiteY21" fmla="*/ 2280 h 300026"/>
              <a:gd name="connsiteX22" fmla="*/ 124706 w 240021"/>
              <a:gd name="connsiteY22" fmla="*/ 210 h 300026"/>
              <a:gd name="connsiteX23" fmla="*/ 122591 w 240021"/>
              <a:gd name="connsiteY23" fmla="*/ 0 h 300026"/>
              <a:gd name="connsiteX24" fmla="*/ 122576 w 240021"/>
              <a:gd name="connsiteY24" fmla="*/ 0 h 300026"/>
              <a:gd name="connsiteX25" fmla="*/ 120011 w 240021"/>
              <a:gd name="connsiteY25" fmla="*/ 0 h 300026"/>
              <a:gd name="connsiteX26" fmla="*/ 30003 w 240021"/>
              <a:gd name="connsiteY26" fmla="*/ 0 h 300026"/>
              <a:gd name="connsiteX27" fmla="*/ 0 w 240021"/>
              <a:gd name="connsiteY27" fmla="*/ 30003 h 300026"/>
              <a:gd name="connsiteX28" fmla="*/ 0 w 240021"/>
              <a:gd name="connsiteY28" fmla="*/ 270024 h 300026"/>
              <a:gd name="connsiteX29" fmla="*/ 30003 w 240021"/>
              <a:gd name="connsiteY29" fmla="*/ 300027 h 300026"/>
              <a:gd name="connsiteX30" fmla="*/ 210019 w 240021"/>
              <a:gd name="connsiteY30" fmla="*/ 300027 h 300026"/>
              <a:gd name="connsiteX31" fmla="*/ 240021 w 240021"/>
              <a:gd name="connsiteY31" fmla="*/ 270024 h 300026"/>
              <a:gd name="connsiteX32" fmla="*/ 240021 w 240021"/>
              <a:gd name="connsiteY32" fmla="*/ 120011 h 300026"/>
              <a:gd name="connsiteX33" fmla="*/ 240021 w 240021"/>
              <a:gd name="connsiteY33" fmla="*/ 117430 h 300026"/>
              <a:gd name="connsiteX34" fmla="*/ 231231 w 240021"/>
              <a:gd name="connsiteY34" fmla="*/ 96219 h 30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40021" h="300026">
                <a:moveTo>
                  <a:pt x="217519" y="270024"/>
                </a:moveTo>
                <a:cubicBezTo>
                  <a:pt x="217519" y="274149"/>
                  <a:pt x="214159" y="277525"/>
                  <a:pt x="210019" y="277525"/>
                </a:cubicBezTo>
                <a:lnTo>
                  <a:pt x="30003" y="277525"/>
                </a:lnTo>
                <a:cubicBezTo>
                  <a:pt x="25862" y="277525"/>
                  <a:pt x="22502" y="274149"/>
                  <a:pt x="22502" y="270024"/>
                </a:cubicBezTo>
                <a:lnTo>
                  <a:pt x="22502" y="30003"/>
                </a:lnTo>
                <a:cubicBezTo>
                  <a:pt x="22502" y="25877"/>
                  <a:pt x="25862" y="22502"/>
                  <a:pt x="30003" y="22502"/>
                </a:cubicBezTo>
                <a:lnTo>
                  <a:pt x="120011" y="22502"/>
                </a:lnTo>
                <a:lnTo>
                  <a:pt x="120011" y="90008"/>
                </a:lnTo>
                <a:cubicBezTo>
                  <a:pt x="120011" y="106569"/>
                  <a:pt x="133452" y="120011"/>
                  <a:pt x="150013" y="120011"/>
                </a:cubicBezTo>
                <a:lnTo>
                  <a:pt x="217519" y="120011"/>
                </a:lnTo>
                <a:lnTo>
                  <a:pt x="217519" y="270024"/>
                </a:lnTo>
                <a:close/>
                <a:moveTo>
                  <a:pt x="142513" y="39318"/>
                </a:moveTo>
                <a:lnTo>
                  <a:pt x="200688" y="97509"/>
                </a:lnTo>
                <a:lnTo>
                  <a:pt x="150013" y="97509"/>
                </a:lnTo>
                <a:cubicBezTo>
                  <a:pt x="145873" y="97509"/>
                  <a:pt x="142513" y="94133"/>
                  <a:pt x="142513" y="90008"/>
                </a:cubicBezTo>
                <a:lnTo>
                  <a:pt x="142513" y="39318"/>
                </a:lnTo>
                <a:close/>
                <a:moveTo>
                  <a:pt x="231231" y="96219"/>
                </a:moveTo>
                <a:lnTo>
                  <a:pt x="143788" y="8791"/>
                </a:lnTo>
                <a:cubicBezTo>
                  <a:pt x="143398" y="8401"/>
                  <a:pt x="142918" y="8101"/>
                  <a:pt x="142513" y="7741"/>
                </a:cubicBezTo>
                <a:cubicBezTo>
                  <a:pt x="141448" y="6781"/>
                  <a:pt x="140397" y="5836"/>
                  <a:pt x="139227" y="5040"/>
                </a:cubicBezTo>
                <a:cubicBezTo>
                  <a:pt x="138627" y="4635"/>
                  <a:pt x="137937" y="4365"/>
                  <a:pt x="137307" y="4020"/>
                </a:cubicBezTo>
                <a:cubicBezTo>
                  <a:pt x="136242" y="3420"/>
                  <a:pt x="135192" y="2760"/>
                  <a:pt x="134067" y="2280"/>
                </a:cubicBezTo>
                <a:cubicBezTo>
                  <a:pt x="131112" y="1050"/>
                  <a:pt x="127931" y="435"/>
                  <a:pt x="124706" y="210"/>
                </a:cubicBezTo>
                <a:cubicBezTo>
                  <a:pt x="124001" y="165"/>
                  <a:pt x="123311" y="0"/>
                  <a:pt x="122591" y="0"/>
                </a:cubicBezTo>
                <a:lnTo>
                  <a:pt x="122576" y="0"/>
                </a:lnTo>
                <a:lnTo>
                  <a:pt x="120011" y="0"/>
                </a:lnTo>
                <a:lnTo>
                  <a:pt x="30003" y="0"/>
                </a:lnTo>
                <a:cubicBezTo>
                  <a:pt x="13441" y="0"/>
                  <a:pt x="0" y="13441"/>
                  <a:pt x="0" y="30003"/>
                </a:cubicBezTo>
                <a:lnTo>
                  <a:pt x="0" y="270024"/>
                </a:lnTo>
                <a:cubicBezTo>
                  <a:pt x="0" y="286585"/>
                  <a:pt x="13441" y="300027"/>
                  <a:pt x="30003" y="300027"/>
                </a:cubicBezTo>
                <a:lnTo>
                  <a:pt x="210019" y="300027"/>
                </a:lnTo>
                <a:cubicBezTo>
                  <a:pt x="226580" y="300027"/>
                  <a:pt x="240021" y="286585"/>
                  <a:pt x="240021" y="270024"/>
                </a:cubicBezTo>
                <a:lnTo>
                  <a:pt x="240021" y="120011"/>
                </a:lnTo>
                <a:lnTo>
                  <a:pt x="240021" y="117430"/>
                </a:lnTo>
                <a:cubicBezTo>
                  <a:pt x="240021" y="109480"/>
                  <a:pt x="236856" y="101844"/>
                  <a:pt x="231231" y="96219"/>
                </a:cubicBezTo>
                <a:close/>
              </a:path>
            </a:pathLst>
          </a:custGeom>
          <a:solidFill>
            <a:schemeClr val="bg1">
              <a:lumMod val="75000"/>
            </a:schemeClr>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3" name="Oval 22" descr="Icono de resaltado">
            <a:extLst>
              <a:ext uri="{FF2B5EF4-FFF2-40B4-BE49-F238E27FC236}">
                <a16:creationId xmlns:a16="http://schemas.microsoft.com/office/drawing/2014/main" id="{F8E55CDA-D7F7-6E95-CFC2-706DD7EB1277}"/>
              </a:ext>
            </a:extLst>
          </p:cNvPr>
          <p:cNvSpPr/>
          <p:nvPr/>
        </p:nvSpPr>
        <p:spPr>
          <a:xfrm>
            <a:off x="5894404" y="1980354"/>
            <a:ext cx="741404" cy="744296"/>
          </a:xfrm>
          <a:prstGeom prst="ellipse">
            <a:avLst/>
          </a:prstGeom>
          <a:noFill/>
          <a:ln>
            <a:solidFill>
              <a:srgbClr val="EE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sp>
        <p:nvSpPr>
          <p:cNvPr id="24" name="TextBox 23">
            <a:extLst>
              <a:ext uri="{FF2B5EF4-FFF2-40B4-BE49-F238E27FC236}">
                <a16:creationId xmlns:a16="http://schemas.microsoft.com/office/drawing/2014/main" id="{DA51B92E-9380-7278-7859-3A9FDA72B7E4}"/>
              </a:ext>
            </a:extLst>
          </p:cNvPr>
          <p:cNvSpPr txBox="1"/>
          <p:nvPr/>
        </p:nvSpPr>
        <p:spPr>
          <a:xfrm>
            <a:off x="4419601" y="2828330"/>
            <a:ext cx="3784854"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20" normalizeH="0" noProof="0" dirty="0">
                <a:ln>
                  <a:noFill/>
                </a:ln>
                <a:solidFill>
                  <a:prstClr val="black"/>
                </a:solidFill>
                <a:effectLst/>
                <a:uLnTx/>
                <a:uFillTx/>
                <a:latin typeface="Segoe UI"/>
                <a:ea typeface="+mn-ea"/>
                <a:cs typeface="+mn-cs"/>
              </a:rPr>
              <a:t>Si no se controla, los datos confidenciales (p. ej., PII, propiedad intelectual) pueden compartirse con aplicaciones de “IA en la sombra”, lo que da lugar a riesgo de fugas, uso malicioso </a:t>
            </a:r>
            <a:br>
              <a:rPr kumimoji="0" lang="es-es" sz="1100" b="0" i="0" u="none" strike="noStrike" kern="1200" cap="none" spc="-20" normalizeH="0" noProof="0" dirty="0">
                <a:ln>
                  <a:noFill/>
                </a:ln>
                <a:solidFill>
                  <a:prstClr val="black"/>
                </a:solidFill>
                <a:effectLst/>
                <a:uLnTx/>
                <a:uFillTx/>
                <a:latin typeface="Segoe UI"/>
                <a:ea typeface="+mn-ea"/>
                <a:cs typeface="+mn-cs"/>
              </a:rPr>
            </a:br>
            <a:r>
              <a:rPr kumimoji="0" lang="es-es" sz="1100" b="0" i="0" u="none" strike="noStrike" kern="1200" cap="none" spc="-20" normalizeH="0" noProof="0" dirty="0">
                <a:ln>
                  <a:noFill/>
                </a:ln>
                <a:solidFill>
                  <a:prstClr val="black"/>
                </a:solidFill>
                <a:effectLst/>
                <a:uLnTx/>
                <a:uFillTx/>
                <a:latin typeface="Segoe UI"/>
                <a:ea typeface="+mn-ea"/>
                <a:cs typeface="+mn-cs"/>
              </a:rPr>
              <a:t>o uso para entrenar algoritmos de terceros.</a:t>
            </a:r>
          </a:p>
        </p:txBody>
      </p:sp>
      <p:sp>
        <p:nvSpPr>
          <p:cNvPr id="25" name="Oval 24">
            <a:extLst>
              <a:ext uri="{FF2B5EF4-FFF2-40B4-BE49-F238E27FC236}">
                <a16:creationId xmlns:a16="http://schemas.microsoft.com/office/drawing/2014/main" id="{BB6C5967-92C9-F3EB-9C91-7431C259AA47}"/>
              </a:ext>
              <a:ext uri="{C183D7F6-B498-43B3-948B-1728B52AA6E4}">
                <adec:decorative xmlns:adec="http://schemas.microsoft.com/office/drawing/2017/decorative" val="1"/>
              </a:ext>
            </a:extLst>
          </p:cNvPr>
          <p:cNvSpPr/>
          <p:nvPr/>
        </p:nvSpPr>
        <p:spPr>
          <a:xfrm>
            <a:off x="9612417" y="1974373"/>
            <a:ext cx="711272" cy="711272"/>
          </a:xfrm>
          <a:prstGeom prst="ellipse">
            <a:avLst/>
          </a:prstGeom>
          <a:solidFill>
            <a:schemeClr val="bg1"/>
          </a:solidFill>
          <a:ln>
            <a:noFill/>
          </a:ln>
          <a:effectLst>
            <a:outerShdw blurRad="127000" sx="103000" sy="103000" algn="ctr" rotWithShape="0">
              <a:prstClr val="black">
                <a:alpha val="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6" name="Group 25">
            <a:extLst>
              <a:ext uri="{FF2B5EF4-FFF2-40B4-BE49-F238E27FC236}">
                <a16:creationId xmlns:a16="http://schemas.microsoft.com/office/drawing/2014/main" id="{1AFF8197-B62E-9D3E-5049-4BEB08BEAD91}"/>
              </a:ext>
              <a:ext uri="{C183D7F6-B498-43B3-948B-1728B52AA6E4}">
                <adec:decorative xmlns:adec="http://schemas.microsoft.com/office/drawing/2017/decorative" val="1"/>
              </a:ext>
            </a:extLst>
          </p:cNvPr>
          <p:cNvGrpSpPr/>
          <p:nvPr/>
        </p:nvGrpSpPr>
        <p:grpSpPr>
          <a:xfrm>
            <a:off x="9774108" y="2152234"/>
            <a:ext cx="387888" cy="376261"/>
            <a:chOff x="2527204" y="4917258"/>
            <a:chExt cx="317389" cy="307875"/>
          </a:xfrm>
        </p:grpSpPr>
        <p:sp>
          <p:nvSpPr>
            <p:cNvPr id="27" name="Freeform: Shape 26" descr="Icono de dos personas con un signo de exclamación">
              <a:extLst>
                <a:ext uri="{FF2B5EF4-FFF2-40B4-BE49-F238E27FC236}">
                  <a16:creationId xmlns:a16="http://schemas.microsoft.com/office/drawing/2014/main" id="{68EA6614-7AEB-64EE-9A78-431FD2382C17}"/>
                </a:ext>
              </a:extLst>
            </p:cNvPr>
            <p:cNvSpPr>
              <a:spLocks/>
            </p:cNvSpPr>
            <p:nvPr/>
          </p:nvSpPr>
          <p:spPr>
            <a:xfrm>
              <a:off x="2527204" y="4917258"/>
              <a:ext cx="277684" cy="269470"/>
            </a:xfrm>
            <a:custGeom>
              <a:avLst/>
              <a:gdLst>
                <a:gd name="connsiteX0" fmla="*/ 202475 w 274320"/>
                <a:gd name="connsiteY0" fmla="*/ 233498 h 274320"/>
                <a:gd name="connsiteX1" fmla="*/ 194310 w 274320"/>
                <a:gd name="connsiteY1" fmla="*/ 241664 h 274320"/>
                <a:gd name="connsiteX2" fmla="*/ 202475 w 274320"/>
                <a:gd name="connsiteY2" fmla="*/ 249828 h 274320"/>
                <a:gd name="connsiteX3" fmla="*/ 210639 w 274320"/>
                <a:gd name="connsiteY3" fmla="*/ 241664 h 274320"/>
                <a:gd name="connsiteX4" fmla="*/ 202475 w 274320"/>
                <a:gd name="connsiteY4" fmla="*/ 233498 h 274320"/>
                <a:gd name="connsiteX5" fmla="*/ 202475 w 274320"/>
                <a:gd name="connsiteY5" fmla="*/ 156755 h 274320"/>
                <a:gd name="connsiteX6" fmla="*/ 195943 w 274320"/>
                <a:gd name="connsiteY6" fmla="*/ 163287 h 274320"/>
                <a:gd name="connsiteX7" fmla="*/ 195943 w 274320"/>
                <a:gd name="connsiteY7" fmla="*/ 215538 h 274320"/>
                <a:gd name="connsiteX8" fmla="*/ 202475 w 274320"/>
                <a:gd name="connsiteY8" fmla="*/ 222069 h 274320"/>
                <a:gd name="connsiteX9" fmla="*/ 209006 w 274320"/>
                <a:gd name="connsiteY9" fmla="*/ 215538 h 274320"/>
                <a:gd name="connsiteX10" fmla="*/ 209006 w 274320"/>
                <a:gd name="connsiteY10" fmla="*/ 163287 h 274320"/>
                <a:gd name="connsiteX11" fmla="*/ 202475 w 274320"/>
                <a:gd name="connsiteY11" fmla="*/ 156755 h 274320"/>
                <a:gd name="connsiteX12" fmla="*/ 26126 w 274320"/>
                <a:gd name="connsiteY12" fmla="*/ 143691 h 274320"/>
                <a:gd name="connsiteX13" fmla="*/ 141197 w 274320"/>
                <a:gd name="connsiteY13" fmla="*/ 143691 h 274320"/>
                <a:gd name="connsiteX14" fmla="*/ 127127 w 274320"/>
                <a:gd name="connsiteY14" fmla="*/ 163273 h 274320"/>
                <a:gd name="connsiteX15" fmla="*/ 26126 w 274320"/>
                <a:gd name="connsiteY15" fmla="*/ 163273 h 274320"/>
                <a:gd name="connsiteX16" fmla="*/ 24806 w 274320"/>
                <a:gd name="connsiteY16" fmla="*/ 163403 h 274320"/>
                <a:gd name="connsiteX17" fmla="*/ 21501 w 274320"/>
                <a:gd name="connsiteY17" fmla="*/ 165180 h 274320"/>
                <a:gd name="connsiteX18" fmla="*/ 19725 w 274320"/>
                <a:gd name="connsiteY18" fmla="*/ 168484 h 274320"/>
                <a:gd name="connsiteX19" fmla="*/ 19595 w 274320"/>
                <a:gd name="connsiteY19" fmla="*/ 169803 h 274320"/>
                <a:gd name="connsiteX20" fmla="*/ 19595 w 274320"/>
                <a:gd name="connsiteY20" fmla="*/ 189412 h 274320"/>
                <a:gd name="connsiteX21" fmla="*/ 38104 w 274320"/>
                <a:gd name="connsiteY21" fmla="*/ 218699 h 274320"/>
                <a:gd name="connsiteX22" fmla="*/ 80767 w 274320"/>
                <a:gd name="connsiteY22" fmla="*/ 228535 h 274320"/>
                <a:gd name="connsiteX23" fmla="*/ 84909 w 274320"/>
                <a:gd name="connsiteY23" fmla="*/ 228600 h 274320"/>
                <a:gd name="connsiteX24" fmla="*/ 89049 w 274320"/>
                <a:gd name="connsiteY24" fmla="*/ 228535 h 274320"/>
                <a:gd name="connsiteX25" fmla="*/ 120204 w 274320"/>
                <a:gd name="connsiteY25" fmla="*/ 223506 h 274320"/>
                <a:gd name="connsiteX26" fmla="*/ 127219 w 274320"/>
                <a:gd name="connsiteY26" fmla="*/ 241832 h 274320"/>
                <a:gd name="connsiteX27" fmla="*/ 84909 w 274320"/>
                <a:gd name="connsiteY27" fmla="*/ 248194 h 274320"/>
                <a:gd name="connsiteX28" fmla="*/ 66 w 274320"/>
                <a:gd name="connsiteY28" fmla="*/ 192415 h 274320"/>
                <a:gd name="connsiteX29" fmla="*/ 0 w 274320"/>
                <a:gd name="connsiteY29" fmla="*/ 189412 h 274320"/>
                <a:gd name="connsiteX30" fmla="*/ 0 w 274320"/>
                <a:gd name="connsiteY30" fmla="*/ 169817 h 274320"/>
                <a:gd name="connsiteX31" fmla="*/ 26126 w 274320"/>
                <a:gd name="connsiteY31" fmla="*/ 143691 h 274320"/>
                <a:gd name="connsiteX32" fmla="*/ 202475 w 274320"/>
                <a:gd name="connsiteY32" fmla="*/ 130629 h 274320"/>
                <a:gd name="connsiteX33" fmla="*/ 274320 w 274320"/>
                <a:gd name="connsiteY33" fmla="*/ 202475 h 274320"/>
                <a:gd name="connsiteX34" fmla="*/ 202475 w 274320"/>
                <a:gd name="connsiteY34" fmla="*/ 274320 h 274320"/>
                <a:gd name="connsiteX35" fmla="*/ 130629 w 274320"/>
                <a:gd name="connsiteY35" fmla="*/ 202475 h 274320"/>
                <a:gd name="connsiteX36" fmla="*/ 202475 w 274320"/>
                <a:gd name="connsiteY36" fmla="*/ 130629 h 274320"/>
                <a:gd name="connsiteX37" fmla="*/ 202475 w 274320"/>
                <a:gd name="connsiteY37" fmla="*/ 45721 h 274320"/>
                <a:gd name="connsiteX38" fmla="*/ 176349 w 274320"/>
                <a:gd name="connsiteY38" fmla="*/ 71846 h 274320"/>
                <a:gd name="connsiteX39" fmla="*/ 202475 w 274320"/>
                <a:gd name="connsiteY39" fmla="*/ 97972 h 274320"/>
                <a:gd name="connsiteX40" fmla="*/ 228600 w 274320"/>
                <a:gd name="connsiteY40" fmla="*/ 71846 h 274320"/>
                <a:gd name="connsiteX41" fmla="*/ 202475 w 274320"/>
                <a:gd name="connsiteY41" fmla="*/ 45721 h 274320"/>
                <a:gd name="connsiteX42" fmla="*/ 202475 w 274320"/>
                <a:gd name="connsiteY42" fmla="*/ 26126 h 274320"/>
                <a:gd name="connsiteX43" fmla="*/ 248194 w 274320"/>
                <a:gd name="connsiteY43" fmla="*/ 71846 h 274320"/>
                <a:gd name="connsiteX44" fmla="*/ 202475 w 274320"/>
                <a:gd name="connsiteY44" fmla="*/ 117566 h 274320"/>
                <a:gd name="connsiteX45" fmla="*/ 156754 w 274320"/>
                <a:gd name="connsiteY45" fmla="*/ 71846 h 274320"/>
                <a:gd name="connsiteX46" fmla="*/ 202475 w 274320"/>
                <a:gd name="connsiteY46" fmla="*/ 26126 h 274320"/>
                <a:gd name="connsiteX47" fmla="*/ 84909 w 274320"/>
                <a:gd name="connsiteY47" fmla="*/ 19595 h 274320"/>
                <a:gd name="connsiteX48" fmla="*/ 45721 w 274320"/>
                <a:gd name="connsiteY48" fmla="*/ 58784 h 274320"/>
                <a:gd name="connsiteX49" fmla="*/ 84909 w 274320"/>
                <a:gd name="connsiteY49" fmla="*/ 97972 h 274320"/>
                <a:gd name="connsiteX50" fmla="*/ 124098 w 274320"/>
                <a:gd name="connsiteY50" fmla="*/ 58784 h 274320"/>
                <a:gd name="connsiteX51" fmla="*/ 84909 w 274320"/>
                <a:gd name="connsiteY51" fmla="*/ 19595 h 274320"/>
                <a:gd name="connsiteX52" fmla="*/ 84909 w 274320"/>
                <a:gd name="connsiteY52" fmla="*/ 0 h 274320"/>
                <a:gd name="connsiteX53" fmla="*/ 143691 w 274320"/>
                <a:gd name="connsiteY53" fmla="*/ 58784 h 274320"/>
                <a:gd name="connsiteX54" fmla="*/ 84909 w 274320"/>
                <a:gd name="connsiteY54" fmla="*/ 117566 h 274320"/>
                <a:gd name="connsiteX55" fmla="*/ 26126 w 274320"/>
                <a:gd name="connsiteY55" fmla="*/ 58784 h 274320"/>
                <a:gd name="connsiteX56" fmla="*/ 84909 w 274320"/>
                <a:gd name="connsiteY5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74320" h="274320">
                  <a:moveTo>
                    <a:pt x="202475" y="233498"/>
                  </a:moveTo>
                  <a:cubicBezTo>
                    <a:pt x="197965" y="233498"/>
                    <a:pt x="194310" y="237153"/>
                    <a:pt x="194310" y="241664"/>
                  </a:cubicBezTo>
                  <a:cubicBezTo>
                    <a:pt x="194310" y="246173"/>
                    <a:pt x="197965" y="249828"/>
                    <a:pt x="202475" y="249828"/>
                  </a:cubicBezTo>
                  <a:cubicBezTo>
                    <a:pt x="206984" y="249828"/>
                    <a:pt x="210639" y="246173"/>
                    <a:pt x="210639" y="241664"/>
                  </a:cubicBezTo>
                  <a:cubicBezTo>
                    <a:pt x="210639" y="237153"/>
                    <a:pt x="206984" y="233498"/>
                    <a:pt x="202475" y="233498"/>
                  </a:cubicBezTo>
                  <a:close/>
                  <a:moveTo>
                    <a:pt x="202475" y="156755"/>
                  </a:moveTo>
                  <a:cubicBezTo>
                    <a:pt x="198868" y="156755"/>
                    <a:pt x="195943" y="159680"/>
                    <a:pt x="195943" y="163287"/>
                  </a:cubicBezTo>
                  <a:lnTo>
                    <a:pt x="195943" y="215538"/>
                  </a:lnTo>
                  <a:cubicBezTo>
                    <a:pt x="195943" y="219144"/>
                    <a:pt x="198868" y="222069"/>
                    <a:pt x="202475" y="222069"/>
                  </a:cubicBezTo>
                  <a:cubicBezTo>
                    <a:pt x="206081" y="222069"/>
                    <a:pt x="209006" y="219144"/>
                    <a:pt x="209006" y="215538"/>
                  </a:cubicBezTo>
                  <a:lnTo>
                    <a:pt x="209006" y="163287"/>
                  </a:lnTo>
                  <a:cubicBezTo>
                    <a:pt x="209006" y="159680"/>
                    <a:pt x="206081" y="156755"/>
                    <a:pt x="202475" y="156755"/>
                  </a:cubicBezTo>
                  <a:close/>
                  <a:moveTo>
                    <a:pt x="26126" y="143691"/>
                  </a:moveTo>
                  <a:lnTo>
                    <a:pt x="141197" y="143691"/>
                  </a:lnTo>
                  <a:cubicBezTo>
                    <a:pt x="135631" y="149491"/>
                    <a:pt x="130877" y="156088"/>
                    <a:pt x="127127" y="163273"/>
                  </a:cubicBezTo>
                  <a:lnTo>
                    <a:pt x="26126" y="163273"/>
                  </a:lnTo>
                  <a:lnTo>
                    <a:pt x="24806" y="163403"/>
                  </a:lnTo>
                  <a:cubicBezTo>
                    <a:pt x="23557" y="163668"/>
                    <a:pt x="22410" y="164283"/>
                    <a:pt x="21501" y="165180"/>
                  </a:cubicBezTo>
                  <a:cubicBezTo>
                    <a:pt x="20603" y="166087"/>
                    <a:pt x="19986" y="167235"/>
                    <a:pt x="19725" y="168484"/>
                  </a:cubicBezTo>
                  <a:lnTo>
                    <a:pt x="19595" y="169803"/>
                  </a:lnTo>
                  <a:lnTo>
                    <a:pt x="19595" y="189412"/>
                  </a:lnTo>
                  <a:cubicBezTo>
                    <a:pt x="19595" y="202591"/>
                    <a:pt x="25473" y="211906"/>
                    <a:pt x="38104" y="218699"/>
                  </a:cubicBezTo>
                  <a:cubicBezTo>
                    <a:pt x="48894" y="224511"/>
                    <a:pt x="64269" y="228024"/>
                    <a:pt x="80767" y="228535"/>
                  </a:cubicBezTo>
                  <a:lnTo>
                    <a:pt x="84909" y="228600"/>
                  </a:lnTo>
                  <a:lnTo>
                    <a:pt x="89049" y="228535"/>
                  </a:lnTo>
                  <a:cubicBezTo>
                    <a:pt x="100349" y="228195"/>
                    <a:pt x="111087" y="226431"/>
                    <a:pt x="120204" y="223506"/>
                  </a:cubicBezTo>
                  <a:cubicBezTo>
                    <a:pt x="121824" y="229946"/>
                    <a:pt x="124214" y="236084"/>
                    <a:pt x="127219" y="241832"/>
                  </a:cubicBezTo>
                  <a:cubicBezTo>
                    <a:pt x="113503" y="246404"/>
                    <a:pt x="98363" y="248194"/>
                    <a:pt x="84909" y="248194"/>
                  </a:cubicBezTo>
                  <a:cubicBezTo>
                    <a:pt x="49351" y="248194"/>
                    <a:pt x="2156" y="235706"/>
                    <a:pt x="66" y="192415"/>
                  </a:cubicBezTo>
                  <a:lnTo>
                    <a:pt x="0" y="189412"/>
                  </a:lnTo>
                  <a:lnTo>
                    <a:pt x="0" y="169817"/>
                  </a:lnTo>
                  <a:cubicBezTo>
                    <a:pt x="0" y="155388"/>
                    <a:pt x="11697" y="143691"/>
                    <a:pt x="26126" y="143691"/>
                  </a:cubicBezTo>
                  <a:close/>
                  <a:moveTo>
                    <a:pt x="202475" y="130629"/>
                  </a:moveTo>
                  <a:cubicBezTo>
                    <a:pt x="242155" y="130629"/>
                    <a:pt x="274320" y="162794"/>
                    <a:pt x="274320" y="202475"/>
                  </a:cubicBezTo>
                  <a:cubicBezTo>
                    <a:pt x="274320" y="242155"/>
                    <a:pt x="242155" y="274320"/>
                    <a:pt x="202475" y="274320"/>
                  </a:cubicBezTo>
                  <a:cubicBezTo>
                    <a:pt x="162794" y="274320"/>
                    <a:pt x="130629" y="242155"/>
                    <a:pt x="130629" y="202475"/>
                  </a:cubicBezTo>
                  <a:cubicBezTo>
                    <a:pt x="130629" y="162794"/>
                    <a:pt x="162794" y="130629"/>
                    <a:pt x="202475" y="130629"/>
                  </a:cubicBezTo>
                  <a:close/>
                  <a:moveTo>
                    <a:pt x="202475" y="45721"/>
                  </a:moveTo>
                  <a:cubicBezTo>
                    <a:pt x="188065" y="45721"/>
                    <a:pt x="176349" y="57437"/>
                    <a:pt x="176349" y="71846"/>
                  </a:cubicBezTo>
                  <a:cubicBezTo>
                    <a:pt x="176349" y="86255"/>
                    <a:pt x="188065" y="97972"/>
                    <a:pt x="202475" y="97972"/>
                  </a:cubicBezTo>
                  <a:cubicBezTo>
                    <a:pt x="216883" y="97972"/>
                    <a:pt x="228600" y="86255"/>
                    <a:pt x="228600" y="71846"/>
                  </a:cubicBezTo>
                  <a:cubicBezTo>
                    <a:pt x="228600" y="57437"/>
                    <a:pt x="216883" y="45721"/>
                    <a:pt x="202475" y="45721"/>
                  </a:cubicBezTo>
                  <a:close/>
                  <a:moveTo>
                    <a:pt x="202475" y="26126"/>
                  </a:moveTo>
                  <a:cubicBezTo>
                    <a:pt x="227724" y="26126"/>
                    <a:pt x="248194" y="46596"/>
                    <a:pt x="248194" y="71846"/>
                  </a:cubicBezTo>
                  <a:cubicBezTo>
                    <a:pt x="248194" y="97096"/>
                    <a:pt x="227724" y="117566"/>
                    <a:pt x="202475" y="117566"/>
                  </a:cubicBezTo>
                  <a:cubicBezTo>
                    <a:pt x="177224" y="117566"/>
                    <a:pt x="156754" y="97096"/>
                    <a:pt x="156754" y="71846"/>
                  </a:cubicBezTo>
                  <a:cubicBezTo>
                    <a:pt x="156754" y="46596"/>
                    <a:pt x="177224" y="26126"/>
                    <a:pt x="202475" y="26126"/>
                  </a:cubicBezTo>
                  <a:close/>
                  <a:moveTo>
                    <a:pt x="84909" y="19595"/>
                  </a:moveTo>
                  <a:cubicBezTo>
                    <a:pt x="63302" y="19595"/>
                    <a:pt x="45721" y="37177"/>
                    <a:pt x="45721" y="58784"/>
                  </a:cubicBezTo>
                  <a:cubicBezTo>
                    <a:pt x="45721" y="80389"/>
                    <a:pt x="63302" y="97972"/>
                    <a:pt x="84909" y="97972"/>
                  </a:cubicBezTo>
                  <a:cubicBezTo>
                    <a:pt x="106515" y="97972"/>
                    <a:pt x="124098" y="80389"/>
                    <a:pt x="124098" y="58784"/>
                  </a:cubicBezTo>
                  <a:cubicBezTo>
                    <a:pt x="124098" y="37177"/>
                    <a:pt x="106515" y="19595"/>
                    <a:pt x="84909" y="19595"/>
                  </a:cubicBezTo>
                  <a:close/>
                  <a:moveTo>
                    <a:pt x="84909" y="0"/>
                  </a:moveTo>
                  <a:cubicBezTo>
                    <a:pt x="117374" y="0"/>
                    <a:pt x="143691" y="26318"/>
                    <a:pt x="143691" y="58784"/>
                  </a:cubicBezTo>
                  <a:cubicBezTo>
                    <a:pt x="143691" y="91248"/>
                    <a:pt x="117374" y="117566"/>
                    <a:pt x="84909" y="117566"/>
                  </a:cubicBezTo>
                  <a:cubicBezTo>
                    <a:pt x="52443" y="117566"/>
                    <a:pt x="26126" y="91248"/>
                    <a:pt x="26126" y="58784"/>
                  </a:cubicBezTo>
                  <a:cubicBezTo>
                    <a:pt x="26126" y="26318"/>
                    <a:pt x="52443" y="0"/>
                    <a:pt x="84909" y="0"/>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28" name="Graphic 43" descr="Icono de una lupa">
              <a:extLst>
                <a:ext uri="{FF2B5EF4-FFF2-40B4-BE49-F238E27FC236}">
                  <a16:creationId xmlns:a16="http://schemas.microsoft.com/office/drawing/2014/main" id="{9DFB1813-D3AE-AC6F-95FE-13519B0F8F00}"/>
                </a:ext>
              </a:extLst>
            </p:cNvPr>
            <p:cNvSpPr>
              <a:spLocks/>
            </p:cNvSpPr>
            <p:nvPr>
              <p:custDataLst>
                <p:tags r:id="rId2"/>
              </p:custDataLst>
            </p:nvPr>
          </p:nvSpPr>
          <p:spPr>
            <a:xfrm>
              <a:off x="2655953" y="5036345"/>
              <a:ext cx="188640" cy="188788"/>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solidFill>
              <a:srgbClr val="0078D4"/>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grpSp>
      <p:sp>
        <p:nvSpPr>
          <p:cNvPr id="29" name="TextBox 28">
            <a:extLst>
              <a:ext uri="{FF2B5EF4-FFF2-40B4-BE49-F238E27FC236}">
                <a16:creationId xmlns:a16="http://schemas.microsoft.com/office/drawing/2014/main" id="{90C488F4-9892-A633-5D3D-3307B88D40BC}"/>
              </a:ext>
            </a:extLst>
          </p:cNvPr>
          <p:cNvSpPr txBox="1"/>
          <p:nvPr/>
        </p:nvSpPr>
        <p:spPr>
          <a:xfrm>
            <a:off x="8204455" y="2832563"/>
            <a:ext cx="3402327" cy="507831"/>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20" normalizeH="0" noProof="0" dirty="0">
                <a:ln>
                  <a:noFill/>
                </a:ln>
                <a:solidFill>
                  <a:prstClr val="black"/>
                </a:solidFill>
                <a:effectLst/>
                <a:uLnTx/>
                <a:uFillTx/>
                <a:latin typeface="Segoe UI"/>
                <a:ea typeface="+mn-ea"/>
                <a:cs typeface="+mn-cs"/>
              </a:rPr>
              <a:t>Supervisar la IA en la sombra puede ayudar a descubrir su uso en la empresa y gestionar los riesgos de seguridad, privacidad y cumplimiento normativo. </a:t>
            </a:r>
          </a:p>
        </p:txBody>
      </p:sp>
      <p:sp>
        <p:nvSpPr>
          <p:cNvPr id="30" name="Graphic 43" descr="Icono de una lupa">
            <a:extLst>
              <a:ext uri="{FF2B5EF4-FFF2-40B4-BE49-F238E27FC236}">
                <a16:creationId xmlns:a16="http://schemas.microsoft.com/office/drawing/2014/main" id="{2DEB6499-541B-46B0-466D-F77F61BEABF1}"/>
              </a:ext>
            </a:extLst>
          </p:cNvPr>
          <p:cNvSpPr>
            <a:spLocks noChangeAspect="1"/>
          </p:cNvSpPr>
          <p:nvPr/>
        </p:nvSpPr>
        <p:spPr>
          <a:xfrm>
            <a:off x="1487730" y="4445999"/>
            <a:ext cx="434984" cy="434984"/>
          </a:xfrm>
          <a:custGeom>
            <a:avLst/>
            <a:gdLst>
              <a:gd name="connsiteX0" fmla="*/ 110490 w 274319"/>
              <a:gd name="connsiteY0" fmla="*/ 0 h 274319"/>
              <a:gd name="connsiteX1" fmla="*/ 220980 w 274319"/>
              <a:gd name="connsiteY1" fmla="*/ 110490 h 274319"/>
              <a:gd name="connsiteX2" fmla="*/ 196284 w 274319"/>
              <a:gd name="connsiteY2" fmla="*/ 180119 h 274319"/>
              <a:gd name="connsiteX3" fmla="*/ 270972 w 274319"/>
              <a:gd name="connsiteY3" fmla="*/ 254808 h 274319"/>
              <a:gd name="connsiteX4" fmla="*/ 270972 w 274319"/>
              <a:gd name="connsiteY4" fmla="*/ 270972 h 274319"/>
              <a:gd name="connsiteX5" fmla="*/ 256090 w 274319"/>
              <a:gd name="connsiteY5" fmla="*/ 272078 h 274319"/>
              <a:gd name="connsiteX6" fmla="*/ 254808 w 274319"/>
              <a:gd name="connsiteY6" fmla="*/ 270972 h 274319"/>
              <a:gd name="connsiteX7" fmla="*/ 180119 w 274319"/>
              <a:gd name="connsiteY7" fmla="*/ 196284 h 274319"/>
              <a:gd name="connsiteX8" fmla="*/ 110490 w 274319"/>
              <a:gd name="connsiteY8" fmla="*/ 220980 h 274319"/>
              <a:gd name="connsiteX9" fmla="*/ 0 w 274319"/>
              <a:gd name="connsiteY9" fmla="*/ 110490 h 274319"/>
              <a:gd name="connsiteX10" fmla="*/ 110490 w 274319"/>
              <a:gd name="connsiteY10" fmla="*/ 0 h 274319"/>
              <a:gd name="connsiteX11" fmla="*/ 110490 w 274319"/>
              <a:gd name="connsiteY11" fmla="*/ 22860 h 274319"/>
              <a:gd name="connsiteX12" fmla="*/ 22860 w 274319"/>
              <a:gd name="connsiteY12" fmla="*/ 110490 h 274319"/>
              <a:gd name="connsiteX13" fmla="*/ 110490 w 274319"/>
              <a:gd name="connsiteY13" fmla="*/ 198120 h 274319"/>
              <a:gd name="connsiteX14" fmla="*/ 198120 w 274319"/>
              <a:gd name="connsiteY14" fmla="*/ 110490 h 274319"/>
              <a:gd name="connsiteX15" fmla="*/ 110490 w 274319"/>
              <a:gd name="connsiteY15" fmla="*/ 22860 h 27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4319" h="274319">
                <a:moveTo>
                  <a:pt x="110490" y="0"/>
                </a:moveTo>
                <a:cubicBezTo>
                  <a:pt x="171512" y="0"/>
                  <a:pt x="220980" y="49468"/>
                  <a:pt x="220980" y="110490"/>
                </a:cubicBezTo>
                <a:cubicBezTo>
                  <a:pt x="220980" y="136884"/>
                  <a:pt x="211725" y="161116"/>
                  <a:pt x="196284" y="180119"/>
                </a:cubicBezTo>
                <a:lnTo>
                  <a:pt x="270972" y="254808"/>
                </a:lnTo>
                <a:cubicBezTo>
                  <a:pt x="275436" y="259272"/>
                  <a:pt x="275436" y="266508"/>
                  <a:pt x="270972" y="270972"/>
                </a:cubicBezTo>
                <a:cubicBezTo>
                  <a:pt x="266915" y="275030"/>
                  <a:pt x="260564" y="275399"/>
                  <a:pt x="256090" y="272078"/>
                </a:cubicBezTo>
                <a:lnTo>
                  <a:pt x="254808" y="270972"/>
                </a:lnTo>
                <a:lnTo>
                  <a:pt x="180119" y="196284"/>
                </a:lnTo>
                <a:cubicBezTo>
                  <a:pt x="161116" y="211725"/>
                  <a:pt x="136884" y="220980"/>
                  <a:pt x="110490" y="220980"/>
                </a:cubicBezTo>
                <a:cubicBezTo>
                  <a:pt x="49468" y="220980"/>
                  <a:pt x="0" y="171512"/>
                  <a:pt x="0" y="110490"/>
                </a:cubicBezTo>
                <a:cubicBezTo>
                  <a:pt x="0" y="49468"/>
                  <a:pt x="49468" y="0"/>
                  <a:pt x="110490" y="0"/>
                </a:cubicBezTo>
                <a:close/>
                <a:moveTo>
                  <a:pt x="110490" y="22860"/>
                </a:moveTo>
                <a:cubicBezTo>
                  <a:pt x="62093" y="22860"/>
                  <a:pt x="22860" y="62093"/>
                  <a:pt x="22860" y="110490"/>
                </a:cubicBezTo>
                <a:cubicBezTo>
                  <a:pt x="22860" y="158886"/>
                  <a:pt x="62093" y="198120"/>
                  <a:pt x="110490" y="198120"/>
                </a:cubicBezTo>
                <a:cubicBezTo>
                  <a:pt x="158886" y="198120"/>
                  <a:pt x="198120" y="158886"/>
                  <a:pt x="198120" y="110490"/>
                </a:cubicBezTo>
                <a:cubicBezTo>
                  <a:pt x="198120" y="62093"/>
                  <a:pt x="158886" y="22860"/>
                  <a:pt x="110490" y="22860"/>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1" name="Graphic 77" descr="Icono de documento con una tilde">
            <a:extLst>
              <a:ext uri="{FF2B5EF4-FFF2-40B4-BE49-F238E27FC236}">
                <a16:creationId xmlns:a16="http://schemas.microsoft.com/office/drawing/2014/main" id="{BB91FE64-FF5B-DAF1-61D2-43BD7684B105}"/>
              </a:ext>
            </a:extLst>
          </p:cNvPr>
          <p:cNvSpPr/>
          <p:nvPr/>
        </p:nvSpPr>
        <p:spPr>
          <a:xfrm>
            <a:off x="10161996" y="4512651"/>
            <a:ext cx="388892" cy="429828"/>
          </a:xfrm>
          <a:custGeom>
            <a:avLst/>
            <a:gdLst>
              <a:gd name="connsiteX0" fmla="*/ 262783 w 293698"/>
              <a:gd name="connsiteY0" fmla="*/ 285970 h 324614"/>
              <a:gd name="connsiteX1" fmla="*/ 174176 w 293698"/>
              <a:gd name="connsiteY1" fmla="*/ 285970 h 324614"/>
              <a:gd name="connsiteX2" fmla="*/ 157522 w 293698"/>
              <a:gd name="connsiteY2" fmla="*/ 309157 h 324614"/>
              <a:gd name="connsiteX3" fmla="*/ 262783 w 293698"/>
              <a:gd name="connsiteY3" fmla="*/ 309157 h 324614"/>
              <a:gd name="connsiteX4" fmla="*/ 293699 w 293698"/>
              <a:gd name="connsiteY4" fmla="*/ 278241 h 324614"/>
              <a:gd name="connsiteX5" fmla="*/ 293699 w 293698"/>
              <a:gd name="connsiteY5" fmla="*/ 121004 h 324614"/>
              <a:gd name="connsiteX6" fmla="*/ 284641 w 293698"/>
              <a:gd name="connsiteY6" fmla="*/ 99147 h 324614"/>
              <a:gd name="connsiteX7" fmla="*/ 194537 w 293698"/>
              <a:gd name="connsiteY7" fmla="*/ 9058 h 324614"/>
              <a:gd name="connsiteX8" fmla="*/ 193784 w 293698"/>
              <a:gd name="connsiteY8" fmla="*/ 8428 h 324614"/>
              <a:gd name="connsiteX9" fmla="*/ 193223 w 293698"/>
              <a:gd name="connsiteY9" fmla="*/ 7976 h 324614"/>
              <a:gd name="connsiteX10" fmla="*/ 189838 w 293698"/>
              <a:gd name="connsiteY10" fmla="*/ 5194 h 324614"/>
              <a:gd name="connsiteX11" fmla="*/ 188593 w 293698"/>
              <a:gd name="connsiteY11" fmla="*/ 4515 h 324614"/>
              <a:gd name="connsiteX12" fmla="*/ 187859 w 293698"/>
              <a:gd name="connsiteY12" fmla="*/ 4143 h 324614"/>
              <a:gd name="connsiteX13" fmla="*/ 187086 w 293698"/>
              <a:gd name="connsiteY13" fmla="*/ 3700 h 324614"/>
              <a:gd name="connsiteX14" fmla="*/ 184520 w 293698"/>
              <a:gd name="connsiteY14" fmla="*/ 2350 h 324614"/>
              <a:gd name="connsiteX15" fmla="*/ 174874 w 293698"/>
              <a:gd name="connsiteY15" fmla="*/ 216 h 324614"/>
              <a:gd name="connsiteX16" fmla="*/ 173966 w 293698"/>
              <a:gd name="connsiteY16" fmla="*/ 115 h 324614"/>
              <a:gd name="connsiteX17" fmla="*/ 172695 w 293698"/>
              <a:gd name="connsiteY17" fmla="*/ 0 h 324614"/>
              <a:gd name="connsiteX18" fmla="*/ 77289 w 293698"/>
              <a:gd name="connsiteY18" fmla="*/ 0 h 324614"/>
              <a:gd name="connsiteX19" fmla="*/ 46374 w 293698"/>
              <a:gd name="connsiteY19" fmla="*/ 30916 h 324614"/>
              <a:gd name="connsiteX20" fmla="*/ 46374 w 293698"/>
              <a:gd name="connsiteY20" fmla="*/ 146822 h 324614"/>
              <a:gd name="connsiteX21" fmla="*/ 69560 w 293698"/>
              <a:gd name="connsiteY21" fmla="*/ 140301 h 324614"/>
              <a:gd name="connsiteX22" fmla="*/ 69560 w 293698"/>
              <a:gd name="connsiteY22" fmla="*/ 30916 h 324614"/>
              <a:gd name="connsiteX23" fmla="*/ 77289 w 293698"/>
              <a:gd name="connsiteY23" fmla="*/ 23187 h 324614"/>
              <a:gd name="connsiteX24" fmla="*/ 170036 w 293698"/>
              <a:gd name="connsiteY24" fmla="*/ 23187 h 324614"/>
              <a:gd name="connsiteX25" fmla="*/ 170036 w 293698"/>
              <a:gd name="connsiteY25" fmla="*/ 92747 h 324614"/>
              <a:gd name="connsiteX26" fmla="*/ 200952 w 293698"/>
              <a:gd name="connsiteY26" fmla="*/ 123663 h 324614"/>
              <a:gd name="connsiteX27" fmla="*/ 270512 w 293698"/>
              <a:gd name="connsiteY27" fmla="*/ 123663 h 324614"/>
              <a:gd name="connsiteX28" fmla="*/ 270512 w 293698"/>
              <a:gd name="connsiteY28" fmla="*/ 278241 h 324614"/>
              <a:gd name="connsiteX29" fmla="*/ 262783 w 293698"/>
              <a:gd name="connsiteY29" fmla="*/ 285970 h 324614"/>
              <a:gd name="connsiteX30" fmla="*/ 253168 w 293698"/>
              <a:gd name="connsiteY30" fmla="*/ 100476 h 324614"/>
              <a:gd name="connsiteX31" fmla="*/ 200952 w 293698"/>
              <a:gd name="connsiteY31" fmla="*/ 100476 h 324614"/>
              <a:gd name="connsiteX32" fmla="*/ 193223 w 293698"/>
              <a:gd name="connsiteY32" fmla="*/ 92747 h 324614"/>
              <a:gd name="connsiteX33" fmla="*/ 193223 w 293698"/>
              <a:gd name="connsiteY33" fmla="*/ 40515 h 324614"/>
              <a:gd name="connsiteX34" fmla="*/ 253168 w 293698"/>
              <a:gd name="connsiteY34" fmla="*/ 100476 h 324614"/>
              <a:gd name="connsiteX35" fmla="*/ 185494 w 293698"/>
              <a:gd name="connsiteY35" fmla="*/ 239596 h 324614"/>
              <a:gd name="connsiteX36" fmla="*/ 182806 w 293698"/>
              <a:gd name="connsiteY36" fmla="*/ 262783 h 324614"/>
              <a:gd name="connsiteX37" fmla="*/ 220274 w 293698"/>
              <a:gd name="connsiteY37" fmla="*/ 262783 h 324614"/>
              <a:gd name="connsiteX38" fmla="*/ 247325 w 293698"/>
              <a:gd name="connsiteY38" fmla="*/ 235732 h 324614"/>
              <a:gd name="connsiteX39" fmla="*/ 247325 w 293698"/>
              <a:gd name="connsiteY39" fmla="*/ 173901 h 324614"/>
              <a:gd name="connsiteX40" fmla="*/ 220274 w 293698"/>
              <a:gd name="connsiteY40" fmla="*/ 146849 h 324614"/>
              <a:gd name="connsiteX41" fmla="*/ 123731 w 293698"/>
              <a:gd name="connsiteY41" fmla="*/ 146849 h 324614"/>
              <a:gd name="connsiteX42" fmla="*/ 162307 w 293698"/>
              <a:gd name="connsiteY42" fmla="*/ 175391 h 324614"/>
              <a:gd name="connsiteX43" fmla="*/ 162307 w 293698"/>
              <a:gd name="connsiteY43" fmla="*/ 170036 h 324614"/>
              <a:gd name="connsiteX44" fmla="*/ 220274 w 293698"/>
              <a:gd name="connsiteY44" fmla="*/ 170036 h 324614"/>
              <a:gd name="connsiteX45" fmla="*/ 224139 w 293698"/>
              <a:gd name="connsiteY45" fmla="*/ 173901 h 324614"/>
              <a:gd name="connsiteX46" fmla="*/ 224139 w 293698"/>
              <a:gd name="connsiteY46" fmla="*/ 193223 h 324614"/>
              <a:gd name="connsiteX47" fmla="*/ 174176 w 293698"/>
              <a:gd name="connsiteY47" fmla="*/ 193223 h 324614"/>
              <a:gd name="connsiteX48" fmla="*/ 182806 w 293698"/>
              <a:gd name="connsiteY48" fmla="*/ 216410 h 324614"/>
              <a:gd name="connsiteX49" fmla="*/ 224139 w 293698"/>
              <a:gd name="connsiteY49" fmla="*/ 216410 h 324614"/>
              <a:gd name="connsiteX50" fmla="*/ 224139 w 293698"/>
              <a:gd name="connsiteY50" fmla="*/ 235732 h 324614"/>
              <a:gd name="connsiteX51" fmla="*/ 220274 w 293698"/>
              <a:gd name="connsiteY51" fmla="*/ 239596 h 324614"/>
              <a:gd name="connsiteX52" fmla="*/ 185494 w 293698"/>
              <a:gd name="connsiteY52" fmla="*/ 239596 h 324614"/>
              <a:gd name="connsiteX53" fmla="*/ 170036 w 293698"/>
              <a:gd name="connsiteY53" fmla="*/ 239596 h 324614"/>
              <a:gd name="connsiteX54" fmla="*/ 85018 w 293698"/>
              <a:gd name="connsiteY54" fmla="*/ 324615 h 324614"/>
              <a:gd name="connsiteX55" fmla="*/ 0 w 293698"/>
              <a:gd name="connsiteY55" fmla="*/ 239596 h 324614"/>
              <a:gd name="connsiteX56" fmla="*/ 85018 w 293698"/>
              <a:gd name="connsiteY56" fmla="*/ 154578 h 324614"/>
              <a:gd name="connsiteX57" fmla="*/ 170036 w 293698"/>
              <a:gd name="connsiteY57" fmla="*/ 239596 h 324614"/>
              <a:gd name="connsiteX58" fmla="*/ 136857 w 293698"/>
              <a:gd name="connsiteY58" fmla="*/ 203215 h 324614"/>
              <a:gd name="connsiteX59" fmla="*/ 125926 w 293698"/>
              <a:gd name="connsiteY59" fmla="*/ 203215 h 324614"/>
              <a:gd name="connsiteX60" fmla="*/ 69560 w 293698"/>
              <a:gd name="connsiteY60" fmla="*/ 259582 h 324614"/>
              <a:gd name="connsiteX61" fmla="*/ 44110 w 293698"/>
              <a:gd name="connsiteY61" fmla="*/ 234131 h 324614"/>
              <a:gd name="connsiteX62" fmla="*/ 33179 w 293698"/>
              <a:gd name="connsiteY62" fmla="*/ 234131 h 324614"/>
              <a:gd name="connsiteX63" fmla="*/ 33179 w 293698"/>
              <a:gd name="connsiteY63" fmla="*/ 245062 h 324614"/>
              <a:gd name="connsiteX64" fmla="*/ 64095 w 293698"/>
              <a:gd name="connsiteY64" fmla="*/ 275978 h 324614"/>
              <a:gd name="connsiteX65" fmla="*/ 75025 w 293698"/>
              <a:gd name="connsiteY65" fmla="*/ 275978 h 324614"/>
              <a:gd name="connsiteX66" fmla="*/ 136857 w 293698"/>
              <a:gd name="connsiteY66" fmla="*/ 214147 h 324614"/>
              <a:gd name="connsiteX67" fmla="*/ 136857 w 293698"/>
              <a:gd name="connsiteY67" fmla="*/ 203215 h 32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3698" h="324614">
                <a:moveTo>
                  <a:pt x="262783" y="285970"/>
                </a:moveTo>
                <a:lnTo>
                  <a:pt x="174176" y="285970"/>
                </a:lnTo>
                <a:cubicBezTo>
                  <a:pt x="169736" y="294487"/>
                  <a:pt x="164113" y="302289"/>
                  <a:pt x="157522" y="309157"/>
                </a:cubicBezTo>
                <a:lnTo>
                  <a:pt x="262783" y="309157"/>
                </a:lnTo>
                <a:cubicBezTo>
                  <a:pt x="279849" y="309157"/>
                  <a:pt x="293699" y="295306"/>
                  <a:pt x="293699" y="278241"/>
                </a:cubicBezTo>
                <a:lnTo>
                  <a:pt x="293699" y="121004"/>
                </a:lnTo>
                <a:cubicBezTo>
                  <a:pt x="293699" y="112811"/>
                  <a:pt x="290437" y="104943"/>
                  <a:pt x="284641" y="99147"/>
                </a:cubicBezTo>
                <a:lnTo>
                  <a:pt x="194537" y="9058"/>
                </a:lnTo>
                <a:cubicBezTo>
                  <a:pt x="194305" y="8827"/>
                  <a:pt x="194044" y="8627"/>
                  <a:pt x="193784" y="8428"/>
                </a:cubicBezTo>
                <a:cubicBezTo>
                  <a:pt x="193591" y="8280"/>
                  <a:pt x="193401" y="8134"/>
                  <a:pt x="193223" y="7976"/>
                </a:cubicBezTo>
                <a:cubicBezTo>
                  <a:pt x="192125" y="6987"/>
                  <a:pt x="191043" y="6013"/>
                  <a:pt x="189838" y="5194"/>
                </a:cubicBezTo>
                <a:cubicBezTo>
                  <a:pt x="189447" y="4930"/>
                  <a:pt x="189020" y="4722"/>
                  <a:pt x="188593" y="4515"/>
                </a:cubicBezTo>
                <a:cubicBezTo>
                  <a:pt x="188346" y="4394"/>
                  <a:pt x="188099" y="4274"/>
                  <a:pt x="187859" y="4143"/>
                </a:cubicBezTo>
                <a:cubicBezTo>
                  <a:pt x="187601" y="3997"/>
                  <a:pt x="187344" y="3849"/>
                  <a:pt x="187086" y="3700"/>
                </a:cubicBezTo>
                <a:cubicBezTo>
                  <a:pt x="186248" y="3215"/>
                  <a:pt x="185407" y="2728"/>
                  <a:pt x="184520" y="2350"/>
                </a:cubicBezTo>
                <a:cubicBezTo>
                  <a:pt x="181475" y="1082"/>
                  <a:pt x="178198" y="448"/>
                  <a:pt x="174874" y="216"/>
                </a:cubicBezTo>
                <a:cubicBezTo>
                  <a:pt x="174570" y="197"/>
                  <a:pt x="174269" y="156"/>
                  <a:pt x="173966" y="115"/>
                </a:cubicBezTo>
                <a:cubicBezTo>
                  <a:pt x="173547" y="57"/>
                  <a:pt x="173126" y="0"/>
                  <a:pt x="172695" y="0"/>
                </a:cubicBezTo>
                <a:lnTo>
                  <a:pt x="77289" y="0"/>
                </a:lnTo>
                <a:cubicBezTo>
                  <a:pt x="60224" y="0"/>
                  <a:pt x="46374" y="13850"/>
                  <a:pt x="46374" y="30916"/>
                </a:cubicBezTo>
                <a:lnTo>
                  <a:pt x="46374" y="146822"/>
                </a:lnTo>
                <a:cubicBezTo>
                  <a:pt x="53703" y="143764"/>
                  <a:pt x="61473" y="141550"/>
                  <a:pt x="69560" y="140301"/>
                </a:cubicBezTo>
                <a:lnTo>
                  <a:pt x="69560" y="30916"/>
                </a:lnTo>
                <a:cubicBezTo>
                  <a:pt x="69560" y="26665"/>
                  <a:pt x="73023" y="23187"/>
                  <a:pt x="77289" y="23187"/>
                </a:cubicBezTo>
                <a:lnTo>
                  <a:pt x="170036" y="23187"/>
                </a:lnTo>
                <a:lnTo>
                  <a:pt x="170036" y="92747"/>
                </a:lnTo>
                <a:cubicBezTo>
                  <a:pt x="170036" y="109812"/>
                  <a:pt x="183886" y="123663"/>
                  <a:pt x="200952" y="123663"/>
                </a:cubicBezTo>
                <a:lnTo>
                  <a:pt x="270512" y="123663"/>
                </a:lnTo>
                <a:lnTo>
                  <a:pt x="270512" y="278241"/>
                </a:lnTo>
                <a:cubicBezTo>
                  <a:pt x="270512" y="282492"/>
                  <a:pt x="267050" y="285970"/>
                  <a:pt x="262783" y="285970"/>
                </a:cubicBezTo>
                <a:close/>
                <a:moveTo>
                  <a:pt x="253168" y="100476"/>
                </a:moveTo>
                <a:lnTo>
                  <a:pt x="200952" y="100476"/>
                </a:lnTo>
                <a:cubicBezTo>
                  <a:pt x="196685" y="100476"/>
                  <a:pt x="193223" y="96998"/>
                  <a:pt x="193223" y="92747"/>
                </a:cubicBezTo>
                <a:lnTo>
                  <a:pt x="193223" y="40515"/>
                </a:lnTo>
                <a:lnTo>
                  <a:pt x="253168" y="100476"/>
                </a:lnTo>
                <a:close/>
                <a:moveTo>
                  <a:pt x="185494" y="239596"/>
                </a:moveTo>
                <a:cubicBezTo>
                  <a:pt x="185494" y="247577"/>
                  <a:pt x="184563" y="255340"/>
                  <a:pt x="182806" y="262783"/>
                </a:cubicBezTo>
                <a:lnTo>
                  <a:pt x="220274" y="262783"/>
                </a:lnTo>
                <a:cubicBezTo>
                  <a:pt x="235214" y="262783"/>
                  <a:pt x="247325" y="250672"/>
                  <a:pt x="247325" y="235732"/>
                </a:cubicBezTo>
                <a:lnTo>
                  <a:pt x="247325" y="173901"/>
                </a:lnTo>
                <a:cubicBezTo>
                  <a:pt x="247325" y="158961"/>
                  <a:pt x="235214" y="146849"/>
                  <a:pt x="220274" y="146849"/>
                </a:cubicBezTo>
                <a:lnTo>
                  <a:pt x="123731" y="146849"/>
                </a:lnTo>
                <a:cubicBezTo>
                  <a:pt x="138803" y="153148"/>
                  <a:pt x="152014" y="163014"/>
                  <a:pt x="162307" y="175391"/>
                </a:cubicBezTo>
                <a:lnTo>
                  <a:pt x="162307" y="170036"/>
                </a:lnTo>
                <a:lnTo>
                  <a:pt x="220274" y="170036"/>
                </a:lnTo>
                <a:cubicBezTo>
                  <a:pt x="222409" y="170036"/>
                  <a:pt x="224139" y="171766"/>
                  <a:pt x="224139" y="173901"/>
                </a:cubicBezTo>
                <a:lnTo>
                  <a:pt x="224139" y="193223"/>
                </a:lnTo>
                <a:lnTo>
                  <a:pt x="174176" y="193223"/>
                </a:lnTo>
                <a:cubicBezTo>
                  <a:pt x="177957" y="200477"/>
                  <a:pt x="180878" y="208251"/>
                  <a:pt x="182806" y="216410"/>
                </a:cubicBezTo>
                <a:lnTo>
                  <a:pt x="224139" y="216410"/>
                </a:lnTo>
                <a:lnTo>
                  <a:pt x="224139" y="235732"/>
                </a:lnTo>
                <a:cubicBezTo>
                  <a:pt x="224139" y="237867"/>
                  <a:pt x="222409" y="239596"/>
                  <a:pt x="220274" y="239596"/>
                </a:cubicBezTo>
                <a:lnTo>
                  <a:pt x="185494" y="239596"/>
                </a:lnTo>
                <a:close/>
                <a:moveTo>
                  <a:pt x="170036" y="239596"/>
                </a:moveTo>
                <a:cubicBezTo>
                  <a:pt x="170036" y="286551"/>
                  <a:pt x="131972" y="324615"/>
                  <a:pt x="85018" y="324615"/>
                </a:cubicBezTo>
                <a:cubicBezTo>
                  <a:pt x="38064" y="324615"/>
                  <a:pt x="0" y="286551"/>
                  <a:pt x="0" y="239596"/>
                </a:cubicBezTo>
                <a:cubicBezTo>
                  <a:pt x="0" y="192642"/>
                  <a:pt x="38064" y="154578"/>
                  <a:pt x="85018" y="154578"/>
                </a:cubicBezTo>
                <a:cubicBezTo>
                  <a:pt x="131972" y="154578"/>
                  <a:pt x="170036" y="192642"/>
                  <a:pt x="170036" y="239596"/>
                </a:cubicBezTo>
                <a:close/>
                <a:moveTo>
                  <a:pt x="136857" y="203215"/>
                </a:moveTo>
                <a:cubicBezTo>
                  <a:pt x="133838" y="200197"/>
                  <a:pt x="128945" y="200197"/>
                  <a:pt x="125926" y="203215"/>
                </a:cubicBezTo>
                <a:lnTo>
                  <a:pt x="69560" y="259582"/>
                </a:lnTo>
                <a:lnTo>
                  <a:pt x="44110" y="234131"/>
                </a:lnTo>
                <a:cubicBezTo>
                  <a:pt x="41091" y="231113"/>
                  <a:pt x="36198" y="231113"/>
                  <a:pt x="33179" y="234131"/>
                </a:cubicBezTo>
                <a:cubicBezTo>
                  <a:pt x="30161" y="237149"/>
                  <a:pt x="30161" y="242043"/>
                  <a:pt x="33179" y="245062"/>
                </a:cubicBezTo>
                <a:lnTo>
                  <a:pt x="64095" y="275978"/>
                </a:lnTo>
                <a:cubicBezTo>
                  <a:pt x="67113" y="278995"/>
                  <a:pt x="72007" y="278995"/>
                  <a:pt x="75025" y="275978"/>
                </a:cubicBezTo>
                <a:lnTo>
                  <a:pt x="136857" y="214147"/>
                </a:lnTo>
                <a:cubicBezTo>
                  <a:pt x="139875" y="211128"/>
                  <a:pt x="139875" y="206234"/>
                  <a:pt x="136857" y="203215"/>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2" name="Graphic 188" descr="Icono de una lista con viñetas y una señal de aviso">
            <a:extLst>
              <a:ext uri="{FF2B5EF4-FFF2-40B4-BE49-F238E27FC236}">
                <a16:creationId xmlns:a16="http://schemas.microsoft.com/office/drawing/2014/main" id="{9A5A4B53-844A-C577-F2F2-16B53252FD6A}"/>
              </a:ext>
            </a:extLst>
          </p:cNvPr>
          <p:cNvSpPr/>
          <p:nvPr/>
        </p:nvSpPr>
        <p:spPr>
          <a:xfrm>
            <a:off x="4627580" y="4442430"/>
            <a:ext cx="383546" cy="411578"/>
          </a:xfrm>
          <a:custGeom>
            <a:avLst/>
            <a:gdLst>
              <a:gd name="connsiteX0" fmla="*/ 34866 w 309918"/>
              <a:gd name="connsiteY0" fmla="*/ 0 h 309898"/>
              <a:gd name="connsiteX1" fmla="*/ 0 w 309918"/>
              <a:gd name="connsiteY1" fmla="*/ 34866 h 309898"/>
              <a:gd name="connsiteX2" fmla="*/ 0 w 309918"/>
              <a:gd name="connsiteY2" fmla="*/ 244061 h 309898"/>
              <a:gd name="connsiteX3" fmla="*/ 34866 w 309918"/>
              <a:gd name="connsiteY3" fmla="*/ 278927 h 309898"/>
              <a:gd name="connsiteX4" fmla="*/ 124745 w 309918"/>
              <a:gd name="connsiteY4" fmla="*/ 278927 h 309898"/>
              <a:gd name="connsiteX5" fmla="*/ 129084 w 309918"/>
              <a:gd name="connsiteY5" fmla="*/ 267402 h 309898"/>
              <a:gd name="connsiteX6" fmla="*/ 135788 w 309918"/>
              <a:gd name="connsiteY6" fmla="*/ 255683 h 309898"/>
              <a:gd name="connsiteX7" fmla="*/ 34866 w 309918"/>
              <a:gd name="connsiteY7" fmla="*/ 255683 h 309898"/>
              <a:gd name="connsiteX8" fmla="*/ 23244 w 309918"/>
              <a:gd name="connsiteY8" fmla="*/ 244061 h 309898"/>
              <a:gd name="connsiteX9" fmla="*/ 23244 w 309918"/>
              <a:gd name="connsiteY9" fmla="*/ 34866 h 309898"/>
              <a:gd name="connsiteX10" fmla="*/ 34866 w 309918"/>
              <a:gd name="connsiteY10" fmla="*/ 23244 h 309898"/>
              <a:gd name="connsiteX11" fmla="*/ 244061 w 309918"/>
              <a:gd name="connsiteY11" fmla="*/ 23244 h 309898"/>
              <a:gd name="connsiteX12" fmla="*/ 255683 w 309918"/>
              <a:gd name="connsiteY12" fmla="*/ 34866 h 309898"/>
              <a:gd name="connsiteX13" fmla="*/ 255683 w 309918"/>
              <a:gd name="connsiteY13" fmla="*/ 155020 h 309898"/>
              <a:gd name="connsiteX14" fmla="*/ 258263 w 309918"/>
              <a:gd name="connsiteY14" fmla="*/ 158956 h 309898"/>
              <a:gd name="connsiteX15" fmla="*/ 278927 w 309918"/>
              <a:gd name="connsiteY15" fmla="*/ 195081 h 309898"/>
              <a:gd name="connsiteX16" fmla="*/ 278927 w 309918"/>
              <a:gd name="connsiteY16" fmla="*/ 34866 h 309898"/>
              <a:gd name="connsiteX17" fmla="*/ 244061 w 309918"/>
              <a:gd name="connsiteY17" fmla="*/ 0 h 309898"/>
              <a:gd name="connsiteX18" fmla="*/ 34866 w 309918"/>
              <a:gd name="connsiteY18" fmla="*/ 0 h 309898"/>
              <a:gd name="connsiteX19" fmla="*/ 224689 w 309918"/>
              <a:gd name="connsiteY19" fmla="*/ 139463 h 309898"/>
              <a:gd name="connsiteX20" fmla="*/ 213067 w 309918"/>
              <a:gd name="connsiteY20" fmla="*/ 127841 h 309898"/>
              <a:gd name="connsiteX21" fmla="*/ 127843 w 309918"/>
              <a:gd name="connsiteY21" fmla="*/ 127841 h 309898"/>
              <a:gd name="connsiteX22" fmla="*/ 116221 w 309918"/>
              <a:gd name="connsiteY22" fmla="*/ 139463 h 309898"/>
              <a:gd name="connsiteX23" fmla="*/ 127843 w 309918"/>
              <a:gd name="connsiteY23" fmla="*/ 151085 h 309898"/>
              <a:gd name="connsiteX24" fmla="*/ 197051 w 309918"/>
              <a:gd name="connsiteY24" fmla="*/ 151085 h 309898"/>
              <a:gd name="connsiteX25" fmla="*/ 214546 w 309918"/>
              <a:gd name="connsiteY25" fmla="*/ 140822 h 309898"/>
              <a:gd name="connsiteX26" fmla="*/ 224689 w 309918"/>
              <a:gd name="connsiteY26" fmla="*/ 139463 h 309898"/>
              <a:gd name="connsiteX27" fmla="*/ 175673 w 309918"/>
              <a:gd name="connsiteY27" fmla="*/ 185951 h 309898"/>
              <a:gd name="connsiteX28" fmla="*/ 127843 w 309918"/>
              <a:gd name="connsiteY28" fmla="*/ 185951 h 309898"/>
              <a:gd name="connsiteX29" fmla="*/ 116221 w 309918"/>
              <a:gd name="connsiteY29" fmla="*/ 197573 h 309898"/>
              <a:gd name="connsiteX30" fmla="*/ 127843 w 309918"/>
              <a:gd name="connsiteY30" fmla="*/ 209195 h 309898"/>
              <a:gd name="connsiteX31" fmla="*/ 162377 w 309918"/>
              <a:gd name="connsiteY31" fmla="*/ 209195 h 309898"/>
              <a:gd name="connsiteX32" fmla="*/ 175673 w 309918"/>
              <a:gd name="connsiteY32" fmla="*/ 185951 h 309898"/>
              <a:gd name="connsiteX33" fmla="*/ 73606 w 309918"/>
              <a:gd name="connsiteY33" fmla="*/ 96849 h 309898"/>
              <a:gd name="connsiteX34" fmla="*/ 89102 w 309918"/>
              <a:gd name="connsiteY34" fmla="*/ 81354 h 309898"/>
              <a:gd name="connsiteX35" fmla="*/ 73606 w 309918"/>
              <a:gd name="connsiteY35" fmla="*/ 65858 h 309898"/>
              <a:gd name="connsiteX36" fmla="*/ 58110 w 309918"/>
              <a:gd name="connsiteY36" fmla="*/ 81354 h 309898"/>
              <a:gd name="connsiteX37" fmla="*/ 73606 w 309918"/>
              <a:gd name="connsiteY37" fmla="*/ 96849 h 309898"/>
              <a:gd name="connsiteX38" fmla="*/ 127841 w 309918"/>
              <a:gd name="connsiteY38" fmla="*/ 69732 h 309898"/>
              <a:gd name="connsiteX39" fmla="*/ 116219 w 309918"/>
              <a:gd name="connsiteY39" fmla="*/ 81354 h 309898"/>
              <a:gd name="connsiteX40" fmla="*/ 127841 w 309918"/>
              <a:gd name="connsiteY40" fmla="*/ 92976 h 309898"/>
              <a:gd name="connsiteX41" fmla="*/ 213069 w 309918"/>
              <a:gd name="connsiteY41" fmla="*/ 92976 h 309898"/>
              <a:gd name="connsiteX42" fmla="*/ 224691 w 309918"/>
              <a:gd name="connsiteY42" fmla="*/ 81354 h 309898"/>
              <a:gd name="connsiteX43" fmla="*/ 213069 w 309918"/>
              <a:gd name="connsiteY43" fmla="*/ 69732 h 309898"/>
              <a:gd name="connsiteX44" fmla="*/ 127841 w 309918"/>
              <a:gd name="connsiteY44" fmla="*/ 69732 h 309898"/>
              <a:gd name="connsiteX45" fmla="*/ 73606 w 309918"/>
              <a:gd name="connsiteY45" fmla="*/ 154959 h 309898"/>
              <a:gd name="connsiteX46" fmla="*/ 89102 w 309918"/>
              <a:gd name="connsiteY46" fmla="*/ 139463 h 309898"/>
              <a:gd name="connsiteX47" fmla="*/ 73606 w 309918"/>
              <a:gd name="connsiteY47" fmla="*/ 123967 h 309898"/>
              <a:gd name="connsiteX48" fmla="*/ 58110 w 309918"/>
              <a:gd name="connsiteY48" fmla="*/ 139463 h 309898"/>
              <a:gd name="connsiteX49" fmla="*/ 73606 w 309918"/>
              <a:gd name="connsiteY49" fmla="*/ 154959 h 309898"/>
              <a:gd name="connsiteX50" fmla="*/ 73606 w 309918"/>
              <a:gd name="connsiteY50" fmla="*/ 213069 h 309898"/>
              <a:gd name="connsiteX51" fmla="*/ 89102 w 309918"/>
              <a:gd name="connsiteY51" fmla="*/ 197573 h 309898"/>
              <a:gd name="connsiteX52" fmla="*/ 73606 w 309918"/>
              <a:gd name="connsiteY52" fmla="*/ 182077 h 309898"/>
              <a:gd name="connsiteX53" fmla="*/ 58110 w 309918"/>
              <a:gd name="connsiteY53" fmla="*/ 197573 h 309898"/>
              <a:gd name="connsiteX54" fmla="*/ 73606 w 309918"/>
              <a:gd name="connsiteY54" fmla="*/ 213069 h 309898"/>
              <a:gd name="connsiteX55" fmla="*/ 218613 w 309918"/>
              <a:gd name="connsiteY55" fmla="*/ 155776 h 309898"/>
              <a:gd name="connsiteX56" fmla="*/ 236214 w 309918"/>
              <a:gd name="connsiteY56" fmla="*/ 158037 h 309898"/>
              <a:gd name="connsiteX57" fmla="*/ 244812 w 309918"/>
              <a:gd name="connsiteY57" fmla="*/ 166649 h 309898"/>
              <a:gd name="connsiteX58" fmla="*/ 306842 w 309918"/>
              <a:gd name="connsiteY58" fmla="*/ 275096 h 309898"/>
              <a:gd name="connsiteX59" fmla="*/ 309102 w 309918"/>
              <a:gd name="connsiteY59" fmla="*/ 292749 h 309898"/>
              <a:gd name="connsiteX60" fmla="*/ 298244 w 309918"/>
              <a:gd name="connsiteY60" fmla="*/ 306825 h 309898"/>
              <a:gd name="connsiteX61" fmla="*/ 286718 w 309918"/>
              <a:gd name="connsiteY61" fmla="*/ 309898 h 309898"/>
              <a:gd name="connsiteX62" fmla="*/ 162658 w 309918"/>
              <a:gd name="connsiteY62" fmla="*/ 309898 h 309898"/>
              <a:gd name="connsiteX63" fmla="*/ 146261 w 309918"/>
              <a:gd name="connsiteY63" fmla="*/ 303094 h 309898"/>
              <a:gd name="connsiteX64" fmla="*/ 139463 w 309918"/>
              <a:gd name="connsiteY64" fmla="*/ 286654 h 309898"/>
              <a:gd name="connsiteX65" fmla="*/ 142535 w 309918"/>
              <a:gd name="connsiteY65" fmla="*/ 275096 h 309898"/>
              <a:gd name="connsiteX66" fmla="*/ 204565 w 309918"/>
              <a:gd name="connsiteY66" fmla="*/ 166649 h 309898"/>
              <a:gd name="connsiteX67" fmla="*/ 218613 w 309918"/>
              <a:gd name="connsiteY67" fmla="*/ 155776 h 309898"/>
              <a:gd name="connsiteX68" fmla="*/ 232371 w 309918"/>
              <a:gd name="connsiteY68" fmla="*/ 193699 h 309898"/>
              <a:gd name="connsiteX69" fmla="*/ 224623 w 309918"/>
              <a:gd name="connsiteY69" fmla="*/ 185951 h 309898"/>
              <a:gd name="connsiteX70" fmla="*/ 216875 w 309918"/>
              <a:gd name="connsiteY70" fmla="*/ 193699 h 309898"/>
              <a:gd name="connsiteX71" fmla="*/ 216875 w 309918"/>
              <a:gd name="connsiteY71" fmla="*/ 240187 h 309898"/>
              <a:gd name="connsiteX72" fmla="*/ 224623 w 309918"/>
              <a:gd name="connsiteY72" fmla="*/ 247935 h 309898"/>
              <a:gd name="connsiteX73" fmla="*/ 232371 w 309918"/>
              <a:gd name="connsiteY73" fmla="*/ 240187 h 309898"/>
              <a:gd name="connsiteX74" fmla="*/ 232371 w 309918"/>
              <a:gd name="connsiteY74" fmla="*/ 193699 h 309898"/>
              <a:gd name="connsiteX75" fmla="*/ 224691 w 309918"/>
              <a:gd name="connsiteY75" fmla="*/ 286674 h 309898"/>
              <a:gd name="connsiteX76" fmla="*/ 236313 w 309918"/>
              <a:gd name="connsiteY76" fmla="*/ 275053 h 309898"/>
              <a:gd name="connsiteX77" fmla="*/ 224691 w 309918"/>
              <a:gd name="connsiteY77" fmla="*/ 263431 h 309898"/>
              <a:gd name="connsiteX78" fmla="*/ 213069 w 309918"/>
              <a:gd name="connsiteY78" fmla="*/ 275053 h 309898"/>
              <a:gd name="connsiteX79" fmla="*/ 224691 w 309918"/>
              <a:gd name="connsiteY79" fmla="*/ 286674 h 309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309918" h="309898">
                <a:moveTo>
                  <a:pt x="34866" y="0"/>
                </a:moveTo>
                <a:cubicBezTo>
                  <a:pt x="15610" y="0"/>
                  <a:pt x="0" y="15610"/>
                  <a:pt x="0" y="34866"/>
                </a:cubicBezTo>
                <a:lnTo>
                  <a:pt x="0" y="244061"/>
                </a:lnTo>
                <a:cubicBezTo>
                  <a:pt x="0" y="263316"/>
                  <a:pt x="15610" y="278927"/>
                  <a:pt x="34866" y="278927"/>
                </a:cubicBezTo>
                <a:lnTo>
                  <a:pt x="124745" y="278927"/>
                </a:lnTo>
                <a:cubicBezTo>
                  <a:pt x="125565" y="274894"/>
                  <a:pt x="127025" y="271002"/>
                  <a:pt x="129084" y="267402"/>
                </a:cubicBezTo>
                <a:lnTo>
                  <a:pt x="135788" y="255683"/>
                </a:lnTo>
                <a:lnTo>
                  <a:pt x="34866" y="255683"/>
                </a:lnTo>
                <a:cubicBezTo>
                  <a:pt x="28447" y="255683"/>
                  <a:pt x="23244" y="250479"/>
                  <a:pt x="23244" y="244061"/>
                </a:cubicBezTo>
                <a:lnTo>
                  <a:pt x="23244" y="34866"/>
                </a:lnTo>
                <a:cubicBezTo>
                  <a:pt x="23244" y="28447"/>
                  <a:pt x="28447" y="23244"/>
                  <a:pt x="34866" y="23244"/>
                </a:cubicBezTo>
                <a:lnTo>
                  <a:pt x="244061" y="23244"/>
                </a:lnTo>
                <a:cubicBezTo>
                  <a:pt x="250479" y="23244"/>
                  <a:pt x="255683" y="28447"/>
                  <a:pt x="255683" y="34866"/>
                </a:cubicBezTo>
                <a:lnTo>
                  <a:pt x="255683" y="155020"/>
                </a:lnTo>
                <a:cubicBezTo>
                  <a:pt x="256619" y="156275"/>
                  <a:pt x="257480" y="157589"/>
                  <a:pt x="258263" y="158956"/>
                </a:cubicBezTo>
                <a:lnTo>
                  <a:pt x="278927" y="195081"/>
                </a:lnTo>
                <a:lnTo>
                  <a:pt x="278927" y="34866"/>
                </a:lnTo>
                <a:cubicBezTo>
                  <a:pt x="278927" y="15610"/>
                  <a:pt x="263316" y="0"/>
                  <a:pt x="244061" y="0"/>
                </a:cubicBezTo>
                <a:lnTo>
                  <a:pt x="34866" y="0"/>
                </a:lnTo>
                <a:close/>
                <a:moveTo>
                  <a:pt x="224689" y="139463"/>
                </a:moveTo>
                <a:cubicBezTo>
                  <a:pt x="224689" y="133045"/>
                  <a:pt x="219487" y="127841"/>
                  <a:pt x="213067" y="127841"/>
                </a:cubicBezTo>
                <a:lnTo>
                  <a:pt x="127843" y="127841"/>
                </a:lnTo>
                <a:cubicBezTo>
                  <a:pt x="121423" y="127841"/>
                  <a:pt x="116221" y="133045"/>
                  <a:pt x="116221" y="139463"/>
                </a:cubicBezTo>
                <a:cubicBezTo>
                  <a:pt x="116221" y="145882"/>
                  <a:pt x="121423" y="151085"/>
                  <a:pt x="127843" y="151085"/>
                </a:cubicBezTo>
                <a:lnTo>
                  <a:pt x="197051" y="151085"/>
                </a:lnTo>
                <a:cubicBezTo>
                  <a:pt x="201938" y="146088"/>
                  <a:pt x="208016" y="142600"/>
                  <a:pt x="214546" y="140822"/>
                </a:cubicBezTo>
                <a:cubicBezTo>
                  <a:pt x="217839" y="139928"/>
                  <a:pt x="221251" y="139466"/>
                  <a:pt x="224689" y="139463"/>
                </a:cubicBezTo>
                <a:close/>
                <a:moveTo>
                  <a:pt x="175673" y="185951"/>
                </a:moveTo>
                <a:lnTo>
                  <a:pt x="127843" y="185951"/>
                </a:lnTo>
                <a:cubicBezTo>
                  <a:pt x="121423" y="185951"/>
                  <a:pt x="116221" y="191155"/>
                  <a:pt x="116221" y="197573"/>
                </a:cubicBezTo>
                <a:cubicBezTo>
                  <a:pt x="116221" y="203991"/>
                  <a:pt x="121423" y="209195"/>
                  <a:pt x="127843" y="209195"/>
                </a:cubicBezTo>
                <a:lnTo>
                  <a:pt x="162377" y="209195"/>
                </a:lnTo>
                <a:lnTo>
                  <a:pt x="175673" y="185951"/>
                </a:lnTo>
                <a:close/>
                <a:moveTo>
                  <a:pt x="73606" y="96849"/>
                </a:moveTo>
                <a:cubicBezTo>
                  <a:pt x="82164" y="96849"/>
                  <a:pt x="89102" y="89912"/>
                  <a:pt x="89102" y="81354"/>
                </a:cubicBezTo>
                <a:cubicBezTo>
                  <a:pt x="89102" y="72795"/>
                  <a:pt x="82164" y="65858"/>
                  <a:pt x="73606" y="65858"/>
                </a:cubicBezTo>
                <a:cubicBezTo>
                  <a:pt x="65048" y="65858"/>
                  <a:pt x="58110" y="72795"/>
                  <a:pt x="58110" y="81354"/>
                </a:cubicBezTo>
                <a:cubicBezTo>
                  <a:pt x="58110" y="89912"/>
                  <a:pt x="65048" y="96849"/>
                  <a:pt x="73606" y="96849"/>
                </a:cubicBezTo>
                <a:close/>
                <a:moveTo>
                  <a:pt x="127841" y="69732"/>
                </a:moveTo>
                <a:cubicBezTo>
                  <a:pt x="121423" y="69732"/>
                  <a:pt x="116219" y="74935"/>
                  <a:pt x="116219" y="81354"/>
                </a:cubicBezTo>
                <a:cubicBezTo>
                  <a:pt x="116219" y="87772"/>
                  <a:pt x="121423" y="92976"/>
                  <a:pt x="127841" y="92976"/>
                </a:cubicBezTo>
                <a:lnTo>
                  <a:pt x="213069" y="92976"/>
                </a:lnTo>
                <a:cubicBezTo>
                  <a:pt x="219487" y="92976"/>
                  <a:pt x="224691" y="87772"/>
                  <a:pt x="224691" y="81354"/>
                </a:cubicBezTo>
                <a:cubicBezTo>
                  <a:pt x="224691" y="74935"/>
                  <a:pt x="219487" y="69732"/>
                  <a:pt x="213069" y="69732"/>
                </a:cubicBezTo>
                <a:lnTo>
                  <a:pt x="127841" y="69732"/>
                </a:lnTo>
                <a:close/>
                <a:moveTo>
                  <a:pt x="73606" y="154959"/>
                </a:moveTo>
                <a:cubicBezTo>
                  <a:pt x="82164" y="154959"/>
                  <a:pt x="89102" y="148022"/>
                  <a:pt x="89102" y="139463"/>
                </a:cubicBezTo>
                <a:cubicBezTo>
                  <a:pt x="89102" y="130905"/>
                  <a:pt x="82164" y="123967"/>
                  <a:pt x="73606" y="123967"/>
                </a:cubicBezTo>
                <a:cubicBezTo>
                  <a:pt x="65048" y="123967"/>
                  <a:pt x="58110" y="130905"/>
                  <a:pt x="58110" y="139463"/>
                </a:cubicBezTo>
                <a:cubicBezTo>
                  <a:pt x="58110" y="148022"/>
                  <a:pt x="65048" y="154959"/>
                  <a:pt x="73606" y="154959"/>
                </a:cubicBezTo>
                <a:close/>
                <a:moveTo>
                  <a:pt x="73606" y="213069"/>
                </a:moveTo>
                <a:cubicBezTo>
                  <a:pt x="82164" y="213069"/>
                  <a:pt x="89102" y="206131"/>
                  <a:pt x="89102" y="197573"/>
                </a:cubicBezTo>
                <a:cubicBezTo>
                  <a:pt x="89102" y="189015"/>
                  <a:pt x="82164" y="182077"/>
                  <a:pt x="73606" y="182077"/>
                </a:cubicBezTo>
                <a:cubicBezTo>
                  <a:pt x="65048" y="182077"/>
                  <a:pt x="58110" y="189015"/>
                  <a:pt x="58110" y="197573"/>
                </a:cubicBezTo>
                <a:cubicBezTo>
                  <a:pt x="58110" y="206131"/>
                  <a:pt x="65048" y="213069"/>
                  <a:pt x="73606" y="213069"/>
                </a:cubicBezTo>
                <a:close/>
                <a:moveTo>
                  <a:pt x="218613" y="155776"/>
                </a:moveTo>
                <a:cubicBezTo>
                  <a:pt x="224350" y="154215"/>
                  <a:pt x="230655" y="154848"/>
                  <a:pt x="236214" y="158037"/>
                </a:cubicBezTo>
                <a:cubicBezTo>
                  <a:pt x="239792" y="160090"/>
                  <a:pt x="242761" y="163062"/>
                  <a:pt x="244812" y="166649"/>
                </a:cubicBezTo>
                <a:lnTo>
                  <a:pt x="306842" y="275096"/>
                </a:lnTo>
                <a:cubicBezTo>
                  <a:pt x="310028" y="280668"/>
                  <a:pt x="310662" y="286994"/>
                  <a:pt x="309102" y="292749"/>
                </a:cubicBezTo>
                <a:cubicBezTo>
                  <a:pt x="307541" y="298504"/>
                  <a:pt x="303802" y="303636"/>
                  <a:pt x="298244" y="306825"/>
                </a:cubicBezTo>
                <a:cubicBezTo>
                  <a:pt x="294734" y="308840"/>
                  <a:pt x="290761" y="309898"/>
                  <a:pt x="286718" y="309898"/>
                </a:cubicBezTo>
                <a:lnTo>
                  <a:pt x="162658" y="309898"/>
                </a:lnTo>
                <a:cubicBezTo>
                  <a:pt x="156255" y="309898"/>
                  <a:pt x="150468" y="307309"/>
                  <a:pt x="146261" y="303094"/>
                </a:cubicBezTo>
                <a:cubicBezTo>
                  <a:pt x="142054" y="298881"/>
                  <a:pt x="139463" y="293079"/>
                  <a:pt x="139463" y="286654"/>
                </a:cubicBezTo>
                <a:cubicBezTo>
                  <a:pt x="139463" y="282598"/>
                  <a:pt x="140522" y="278613"/>
                  <a:pt x="142535" y="275096"/>
                </a:cubicBezTo>
                <a:lnTo>
                  <a:pt x="204565" y="166649"/>
                </a:lnTo>
                <a:cubicBezTo>
                  <a:pt x="207752" y="161077"/>
                  <a:pt x="212875" y="157336"/>
                  <a:pt x="218613" y="155776"/>
                </a:cubicBezTo>
                <a:close/>
                <a:moveTo>
                  <a:pt x="232371" y="193699"/>
                </a:moveTo>
                <a:cubicBezTo>
                  <a:pt x="232371" y="189421"/>
                  <a:pt x="228901" y="185951"/>
                  <a:pt x="224623" y="185951"/>
                </a:cubicBezTo>
                <a:cubicBezTo>
                  <a:pt x="220344" y="185951"/>
                  <a:pt x="216875" y="189421"/>
                  <a:pt x="216875" y="193699"/>
                </a:cubicBezTo>
                <a:lnTo>
                  <a:pt x="216875" y="240187"/>
                </a:lnTo>
                <a:cubicBezTo>
                  <a:pt x="216875" y="244465"/>
                  <a:pt x="220344" y="247935"/>
                  <a:pt x="224623" y="247935"/>
                </a:cubicBezTo>
                <a:cubicBezTo>
                  <a:pt x="228901" y="247935"/>
                  <a:pt x="232371" y="244465"/>
                  <a:pt x="232371" y="240187"/>
                </a:cubicBezTo>
                <a:lnTo>
                  <a:pt x="232371" y="193699"/>
                </a:lnTo>
                <a:close/>
                <a:moveTo>
                  <a:pt x="224691" y="286674"/>
                </a:moveTo>
                <a:cubicBezTo>
                  <a:pt x="231109" y="286674"/>
                  <a:pt x="236313" y="281471"/>
                  <a:pt x="236313" y="275053"/>
                </a:cubicBezTo>
                <a:cubicBezTo>
                  <a:pt x="236313" y="268634"/>
                  <a:pt x="231109" y="263431"/>
                  <a:pt x="224691" y="263431"/>
                </a:cubicBezTo>
                <a:cubicBezTo>
                  <a:pt x="218272" y="263431"/>
                  <a:pt x="213069" y="268634"/>
                  <a:pt x="213069" y="275053"/>
                </a:cubicBezTo>
                <a:cubicBezTo>
                  <a:pt x="213069" y="281471"/>
                  <a:pt x="218272" y="286674"/>
                  <a:pt x="224691" y="286674"/>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
        <p:nvSpPr>
          <p:cNvPr id="33" name="Graphic 186" descr="Icono de un escudo">
            <a:extLst>
              <a:ext uri="{FF2B5EF4-FFF2-40B4-BE49-F238E27FC236}">
                <a16:creationId xmlns:a16="http://schemas.microsoft.com/office/drawing/2014/main" id="{0CACB333-0188-C402-FFDC-1B27CFA61BF4}"/>
              </a:ext>
            </a:extLst>
          </p:cNvPr>
          <p:cNvSpPr/>
          <p:nvPr/>
        </p:nvSpPr>
        <p:spPr>
          <a:xfrm>
            <a:off x="7531793" y="4446132"/>
            <a:ext cx="383546" cy="429828"/>
          </a:xfrm>
          <a:custGeom>
            <a:avLst/>
            <a:gdLst>
              <a:gd name="connsiteX0" fmla="*/ 0 w 296704"/>
              <a:gd name="connsiteY0" fmla="*/ 61813 h 329671"/>
              <a:gd name="connsiteX1" fmla="*/ 12363 w 296704"/>
              <a:gd name="connsiteY1" fmla="*/ 49451 h 329671"/>
              <a:gd name="connsiteX2" fmla="*/ 140935 w 296704"/>
              <a:gd name="connsiteY2" fmla="*/ 2473 h 329671"/>
              <a:gd name="connsiteX3" fmla="*/ 155770 w 296704"/>
              <a:gd name="connsiteY3" fmla="*/ 2473 h 329671"/>
              <a:gd name="connsiteX4" fmla="*/ 284342 w 296704"/>
              <a:gd name="connsiteY4" fmla="*/ 49451 h 329671"/>
              <a:gd name="connsiteX5" fmla="*/ 296705 w 296704"/>
              <a:gd name="connsiteY5" fmla="*/ 61813 h 329671"/>
              <a:gd name="connsiteX6" fmla="*/ 296705 w 296704"/>
              <a:gd name="connsiteY6" fmla="*/ 148352 h 329671"/>
              <a:gd name="connsiteX7" fmla="*/ 152884 w 296704"/>
              <a:gd name="connsiteY7" fmla="*/ 328811 h 329671"/>
              <a:gd name="connsiteX8" fmla="*/ 143821 w 296704"/>
              <a:gd name="connsiteY8" fmla="*/ 328811 h 329671"/>
              <a:gd name="connsiteX9" fmla="*/ 0 w 296704"/>
              <a:gd name="connsiteY9" fmla="*/ 148352 h 329671"/>
              <a:gd name="connsiteX10" fmla="*/ 0 w 296704"/>
              <a:gd name="connsiteY10" fmla="*/ 61813 h 329671"/>
              <a:gd name="connsiteX11" fmla="*/ 24725 w 296704"/>
              <a:gd name="connsiteY11" fmla="*/ 73812 h 329671"/>
              <a:gd name="connsiteX12" fmla="*/ 24725 w 296704"/>
              <a:gd name="connsiteY12" fmla="*/ 148352 h 329671"/>
              <a:gd name="connsiteX13" fmla="*/ 148352 w 296704"/>
              <a:gd name="connsiteY13" fmla="*/ 303989 h 329671"/>
              <a:gd name="connsiteX14" fmla="*/ 271979 w 296704"/>
              <a:gd name="connsiteY14" fmla="*/ 148352 h 329671"/>
              <a:gd name="connsiteX15" fmla="*/ 271979 w 296704"/>
              <a:gd name="connsiteY15" fmla="*/ 73812 h 329671"/>
              <a:gd name="connsiteX16" fmla="*/ 148352 w 296704"/>
              <a:gd name="connsiteY16" fmla="*/ 27656 h 329671"/>
              <a:gd name="connsiteX17" fmla="*/ 24725 w 296704"/>
              <a:gd name="connsiteY17" fmla="*/ 73812 h 32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6704" h="329671">
                <a:moveTo>
                  <a:pt x="0" y="61813"/>
                </a:moveTo>
                <a:cubicBezTo>
                  <a:pt x="0" y="54986"/>
                  <a:pt x="5535" y="49451"/>
                  <a:pt x="12363" y="49451"/>
                </a:cubicBezTo>
                <a:cubicBezTo>
                  <a:pt x="56265" y="49451"/>
                  <a:pt x="99033" y="33899"/>
                  <a:pt x="140935" y="2473"/>
                </a:cubicBezTo>
                <a:cubicBezTo>
                  <a:pt x="145331" y="-824"/>
                  <a:pt x="151374" y="-824"/>
                  <a:pt x="155770" y="2473"/>
                </a:cubicBezTo>
                <a:cubicBezTo>
                  <a:pt x="197671" y="33899"/>
                  <a:pt x="240439" y="49451"/>
                  <a:pt x="284342" y="49451"/>
                </a:cubicBezTo>
                <a:cubicBezTo>
                  <a:pt x="291169" y="49451"/>
                  <a:pt x="296705" y="54986"/>
                  <a:pt x="296705" y="61813"/>
                </a:cubicBezTo>
                <a:lnTo>
                  <a:pt x="296705" y="148352"/>
                </a:lnTo>
                <a:cubicBezTo>
                  <a:pt x="296705" y="230790"/>
                  <a:pt x="247953" y="291359"/>
                  <a:pt x="152884" y="328811"/>
                </a:cubicBezTo>
                <a:cubicBezTo>
                  <a:pt x="149971" y="329959"/>
                  <a:pt x="146734" y="329959"/>
                  <a:pt x="143821" y="328811"/>
                </a:cubicBezTo>
                <a:cubicBezTo>
                  <a:pt x="48751" y="291359"/>
                  <a:pt x="0" y="230790"/>
                  <a:pt x="0" y="148352"/>
                </a:cubicBezTo>
                <a:lnTo>
                  <a:pt x="0" y="61813"/>
                </a:lnTo>
                <a:close/>
                <a:moveTo>
                  <a:pt x="24725" y="73812"/>
                </a:moveTo>
                <a:lnTo>
                  <a:pt x="24725" y="148352"/>
                </a:lnTo>
                <a:cubicBezTo>
                  <a:pt x="24725" y="218500"/>
                  <a:pt x="65166" y="269983"/>
                  <a:pt x="148352" y="303989"/>
                </a:cubicBezTo>
                <a:cubicBezTo>
                  <a:pt x="231538" y="269983"/>
                  <a:pt x="271979" y="218500"/>
                  <a:pt x="271979" y="148352"/>
                </a:cubicBezTo>
                <a:lnTo>
                  <a:pt x="271979" y="73812"/>
                </a:lnTo>
                <a:cubicBezTo>
                  <a:pt x="229496" y="71306"/>
                  <a:pt x="188229" y="55851"/>
                  <a:pt x="148352" y="27656"/>
                </a:cubicBezTo>
                <a:cubicBezTo>
                  <a:pt x="108476" y="55851"/>
                  <a:pt x="67209" y="71306"/>
                  <a:pt x="24725" y="73812"/>
                </a:cubicBezTo>
                <a:close/>
              </a:path>
            </a:pathLst>
          </a:custGeom>
          <a:gradFill>
            <a:gsLst>
              <a:gs pos="52000">
                <a:srgbClr val="0078D4"/>
              </a:gs>
              <a:gs pos="0">
                <a:srgbClr val="C73ECC"/>
              </a:gs>
            </a:gsLst>
            <a:lin ang="0" scaled="1"/>
          </a:gra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855614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1EDE6-4896-DB2F-BC1E-60AC868F3DC5}"/>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5C2F1A6E-DB9C-F5F5-8997-21617E02593F}"/>
              </a:ext>
            </a:extLst>
          </p:cNvPr>
          <p:cNvSpPr txBox="1">
            <a:spLocks/>
          </p:cNvSpPr>
          <p:nvPr/>
        </p:nvSpPr>
        <p:spPr>
          <a:xfrm>
            <a:off x="588263" y="457200"/>
            <a:ext cx="11018520" cy="615553"/>
          </a:xfrm>
          <a:prstGeom prst="rect">
            <a:avLst/>
          </a:prstGeom>
        </p:spPr>
        <p:txBody>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a:defRPr/>
            </a:pPr>
            <a:r>
              <a:rPr lang="es-es" sz="4000" dirty="0"/>
              <a:t>Procedimientos recomendados</a:t>
            </a:r>
          </a:p>
        </p:txBody>
      </p:sp>
      <p:sp>
        <p:nvSpPr>
          <p:cNvPr id="3" name="TextBox 2">
            <a:extLst>
              <a:ext uri="{FF2B5EF4-FFF2-40B4-BE49-F238E27FC236}">
                <a16:creationId xmlns:a16="http://schemas.microsoft.com/office/drawing/2014/main" id="{7D0369E2-1395-346F-FAF4-217694C14A0A}"/>
              </a:ext>
            </a:extLst>
          </p:cNvPr>
          <p:cNvSpPr txBox="1"/>
          <p:nvPr/>
        </p:nvSpPr>
        <p:spPr>
          <a:xfrm>
            <a:off x="957531" y="1969754"/>
            <a:ext cx="10649251" cy="3200876"/>
          </a:xfrm>
          <a:prstGeom prst="rect">
            <a:avLst/>
          </a:prstGeom>
          <a:noFill/>
        </p:spPr>
        <p:txBody>
          <a:bodyPr wrap="square" lIns="91440" tIns="45720" rIns="91440" bIns="45720" rtlCol="0" anchor="t">
            <a:spAutoFit/>
          </a:bodyPr>
          <a:lstStyle/>
          <a:p>
            <a:pPr defTabSz="914437" fontAlgn="base">
              <a:spcBef>
                <a:spcPct val="0"/>
              </a:spcBef>
              <a:tabLst>
                <a:tab pos="1371655" algn="l"/>
              </a:tabLst>
              <a:defRPr/>
            </a:pPr>
            <a:r>
              <a:rPr lang="es-es" sz="3600" spc="-50" dirty="0">
                <a:ln w="3175">
                  <a:noFill/>
                </a:ln>
                <a:solidFill>
                  <a:schemeClr val="bg1"/>
                </a:solidFill>
                <a:latin typeface="Segoe Sans Display Semibold" pitchFamily="2" charset="0"/>
                <a:cs typeface="Segoe Sans Display Semibold" pitchFamily="2" charset="0"/>
              </a:rPr>
              <a:t>Bloquea aplicaciones de IA no aprobadas:</a:t>
            </a:r>
          </a:p>
          <a:p>
            <a:endParaRPr lang="en-GB" sz="2000" dirty="0">
              <a:solidFill>
                <a:schemeClr val="bg1"/>
              </a:solidFill>
            </a:endParaRPr>
          </a:p>
          <a:p>
            <a:r>
              <a:rPr lang="es-es" sz="3200" dirty="0">
                <a:solidFill>
                  <a:schemeClr val="bg1"/>
                </a:solidFill>
              </a:rPr>
              <a:t>Redirige el acceso del usuario a una página web con un mensaje de la organización y guía a los usuarios para que utilicen aplicaciones aprobadas por IT, por ejemplo, Copilot Chat con enlace: </a:t>
            </a:r>
            <a:r>
              <a:rPr lang="es-es" sz="3200" dirty="0">
                <a:solidFill>
                  <a:schemeClr val="bg1"/>
                </a:solidFill>
                <a:hlinkClick r:id="rId3">
                  <a:extLst>
                    <a:ext uri="{A12FA001-AC4F-418D-AE19-62706E023703}">
                      <ahyp:hlinkClr xmlns:ahyp="http://schemas.microsoft.com/office/drawing/2018/hyperlinkcolor" val="tx"/>
                    </a:ext>
                  </a:extLst>
                </a:hlinkClick>
              </a:rPr>
              <a:t>https://m365copilot.com/</a:t>
            </a:r>
            <a:endParaRPr lang="en-GB" sz="3200" dirty="0"/>
          </a:p>
          <a:p>
            <a:endParaRPr lang="en-GB" sz="1800" dirty="0"/>
          </a:p>
        </p:txBody>
      </p:sp>
    </p:spTree>
    <p:extLst>
      <p:ext uri="{BB962C8B-B14F-4D97-AF65-F5344CB8AC3E}">
        <p14:creationId xmlns:p14="http://schemas.microsoft.com/office/powerpoint/2010/main" val="2301309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8.33333E-7 -7.40741E-7 L -8.33333E-7 0.01968 " pathEditMode="relative" rAng="0" ptsTypes="AA">
                                      <p:cBhvr>
                                        <p:cTn id="9" dur="500" spd="-100000" fill="hold"/>
                                        <p:tgtEl>
                                          <p:spTgt spid="2"/>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E672B-4CD0-C063-33F9-AB153E0384CC}"/>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EA47782-8827-D31D-5305-C86E229B7B31}"/>
              </a:ext>
            </a:extLst>
          </p:cNvPr>
          <p:cNvSpPr>
            <a:spLocks noGrp="1"/>
          </p:cNvSpPr>
          <p:nvPr>
            <p:ph idx="1"/>
          </p:nvPr>
        </p:nvSpPr>
        <p:spPr>
          <a:xfrm>
            <a:off x="4966052" y="1903059"/>
            <a:ext cx="7225948" cy="3108543"/>
          </a:xfrm>
        </p:spPr>
        <p:txBody>
          <a:bodyPr/>
          <a:lstStyle/>
          <a:p>
            <a:pPr marL="457200" lvl="0" indent="-457200" fontAlgn="base">
              <a:spcBef>
                <a:spcPct val="0"/>
              </a:spcBef>
              <a:spcAft>
                <a:spcPts val="800"/>
              </a:spcAft>
              <a:buSzTx/>
              <a:buFont typeface="+mj-lt"/>
              <a:buAutoNum type="arabicPeriod"/>
              <a:defRPr/>
            </a:pPr>
            <a:r>
              <a:rPr lang="es-es" sz="2300" dirty="0"/>
              <a:t>Presentación de </a:t>
            </a:r>
            <a:r>
              <a:rPr lang="es-es" sz="2300" dirty="0" err="1"/>
              <a:t>Copilot</a:t>
            </a:r>
            <a:r>
              <a:rPr lang="es-es" sz="2300" dirty="0"/>
              <a:t> Chat</a:t>
            </a:r>
          </a:p>
          <a:p>
            <a:pPr marL="457200" lvl="0" indent="-457200" fontAlgn="base">
              <a:spcBef>
                <a:spcPct val="0"/>
              </a:spcBef>
              <a:spcAft>
                <a:spcPts val="800"/>
              </a:spcAft>
              <a:buSzTx/>
              <a:buFont typeface="+mj-lt"/>
              <a:buAutoNum type="arabicPeriod"/>
              <a:defRPr/>
            </a:pPr>
            <a:r>
              <a:rPr lang="es-es" sz="2300" kern="0" spc="-20" dirty="0">
                <a:ln w="3175">
                  <a:noFill/>
                </a:ln>
                <a:latin typeface="Segoe UI"/>
              </a:rPr>
              <a:t>Protección de datos empresariales e IA en la sombra</a:t>
            </a:r>
          </a:p>
          <a:p>
            <a:pPr marL="457200" indent="-457200" fontAlgn="base">
              <a:spcBef>
                <a:spcPct val="0"/>
              </a:spcBef>
              <a:spcAft>
                <a:spcPts val="800"/>
              </a:spcAft>
              <a:buSzTx/>
              <a:buFont typeface="+mj-lt"/>
              <a:buAutoNum type="arabicPeriod"/>
              <a:defRPr/>
            </a:pPr>
            <a:r>
              <a:rPr lang="es-es" sz="2300" kern="0" dirty="0">
                <a:ln w="3175">
                  <a:noFill/>
                </a:ln>
                <a:solidFill>
                  <a:srgbClr val="FFFF00"/>
                </a:solidFill>
                <a:latin typeface="Segoe UI"/>
              </a:rPr>
              <a:t>Habilitación de </a:t>
            </a:r>
            <a:r>
              <a:rPr lang="es-es" sz="2300" kern="0" dirty="0" err="1">
                <a:ln w="3175">
                  <a:noFill/>
                </a:ln>
                <a:solidFill>
                  <a:srgbClr val="FFFF00"/>
                </a:solidFill>
                <a:latin typeface="Segoe UI"/>
              </a:rPr>
              <a:t>Copilot</a:t>
            </a:r>
            <a:r>
              <a:rPr lang="es-es" sz="2300" kern="0" dirty="0">
                <a:ln w="3175">
                  <a:noFill/>
                </a:ln>
                <a:solidFill>
                  <a:srgbClr val="FFFF00"/>
                </a:solidFill>
                <a:latin typeface="Segoe UI"/>
              </a:rPr>
              <a:t> Chat</a:t>
            </a:r>
          </a:p>
          <a:p>
            <a:pPr marL="457200" indent="-457200" fontAlgn="base">
              <a:spcBef>
                <a:spcPct val="0"/>
              </a:spcBef>
              <a:spcAft>
                <a:spcPts val="800"/>
              </a:spcAft>
              <a:buSzTx/>
              <a:buFont typeface="+mj-lt"/>
              <a:buAutoNum type="arabicPeriod"/>
              <a:defRPr/>
            </a:pPr>
            <a:r>
              <a:rPr lang="es-es" sz="2300" kern="0" dirty="0">
                <a:ln w="3175">
                  <a:noFill/>
                </a:ln>
                <a:latin typeface="Segoe UI"/>
              </a:rPr>
              <a:t>Administración y gobernanza de </a:t>
            </a:r>
            <a:r>
              <a:rPr lang="es-es" sz="2300" kern="0" dirty="0" err="1">
                <a:ln w="3175">
                  <a:noFill/>
                </a:ln>
                <a:latin typeface="Segoe UI"/>
              </a:rPr>
              <a:t>Copilot</a:t>
            </a:r>
            <a:r>
              <a:rPr lang="es-es" sz="2300" kern="0" dirty="0">
                <a:ln w="3175">
                  <a:noFill/>
                </a:ln>
                <a:latin typeface="Segoe UI"/>
              </a:rPr>
              <a:t> Chat</a:t>
            </a:r>
          </a:p>
          <a:p>
            <a:pPr marL="457200" indent="-457200" fontAlgn="base">
              <a:spcBef>
                <a:spcPct val="0"/>
              </a:spcBef>
              <a:spcAft>
                <a:spcPts val="800"/>
              </a:spcAft>
              <a:buSzTx/>
              <a:buFont typeface="+mj-lt"/>
              <a:buAutoNum type="arabicPeriod"/>
              <a:defRPr/>
            </a:pPr>
            <a:r>
              <a:rPr lang="es-es" sz="2300" kern="0" dirty="0">
                <a:ln w="3175">
                  <a:noFill/>
                </a:ln>
                <a:latin typeface="Segoe UI"/>
              </a:rPr>
              <a:t>Informes de uso de </a:t>
            </a:r>
            <a:r>
              <a:rPr lang="es-es" sz="2300" kern="0" dirty="0" err="1">
                <a:ln w="3175">
                  <a:noFill/>
                </a:ln>
                <a:latin typeface="Segoe UI"/>
              </a:rPr>
              <a:t>Copilot</a:t>
            </a:r>
            <a:r>
              <a:rPr lang="es-es" sz="2300" kern="0" dirty="0">
                <a:ln w="3175">
                  <a:noFill/>
                </a:ln>
                <a:latin typeface="Segoe UI"/>
              </a:rPr>
              <a:t> Chat</a:t>
            </a:r>
          </a:p>
          <a:p>
            <a:pPr marL="457200" indent="-457200" fontAlgn="base">
              <a:spcBef>
                <a:spcPct val="0"/>
              </a:spcBef>
              <a:spcAft>
                <a:spcPts val="800"/>
              </a:spcAft>
              <a:buSzTx/>
              <a:buFont typeface="+mj-lt"/>
              <a:buAutoNum type="arabicPeriod"/>
              <a:defRPr/>
            </a:pPr>
            <a:r>
              <a:rPr lang="es-es" sz="2300" kern="0" dirty="0">
                <a:ln w="3175">
                  <a:noFill/>
                </a:ln>
                <a:latin typeface="Segoe UI"/>
              </a:rPr>
              <a:t>Próximos pasos y llamada a la acción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8DA5ADDB-9514-0E18-C6BD-94D71D05E2FC}"/>
              </a:ext>
            </a:extLst>
          </p:cNvPr>
          <p:cNvSpPr>
            <a:spLocks noGrp="1"/>
          </p:cNvSpPr>
          <p:nvPr>
            <p:ph type="title"/>
          </p:nvPr>
        </p:nvSpPr>
        <p:spPr>
          <a:xfrm>
            <a:off x="589279" y="605657"/>
            <a:ext cx="2766473" cy="1939850"/>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92FE4A6F-0E28-F545-685F-64D3B8078299}"/>
              </a:ext>
              <a:ext uri="{C183D7F6-B498-43B3-948B-1728B52AA6E4}">
                <adec:decorative xmlns:adec="http://schemas.microsoft.com/office/drawing/2017/decorative" val="1"/>
              </a:ext>
            </a:extLst>
          </p:cNvPr>
          <p:cNvCxnSpPr>
            <a:cxnSpLocks/>
          </p:cNvCxnSpPr>
          <p:nvPr/>
        </p:nvCxnSpPr>
        <p:spPr>
          <a:xfrm>
            <a:off x="4645327" y="1895128"/>
            <a:ext cx="0" cy="34747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57172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70397-1D86-399A-4824-BC9AAA0F9132}"/>
              </a:ext>
            </a:extLst>
          </p:cNvPr>
          <p:cNvSpPr>
            <a:spLocks noGrp="1"/>
          </p:cNvSpPr>
          <p:nvPr>
            <p:ph type="title"/>
          </p:nvPr>
        </p:nvSpPr>
        <p:spPr>
          <a:xfrm>
            <a:off x="591450" y="2511166"/>
            <a:ext cx="7898126" cy="1477328"/>
          </a:xfrm>
          <a:prstGeom prst="rect">
            <a:avLst/>
          </a:prstGeom>
        </p:spPr>
        <p:txBody>
          <a:bodyPr/>
          <a:lstStyle/>
          <a:p>
            <a:r>
              <a:rPr lang="es-es" dirty="0"/>
              <a:t>Protege e implementa IA </a:t>
            </a:r>
            <a:br>
              <a:rPr dirty="0"/>
            </a:br>
            <a:r>
              <a:rPr lang="es-es" sz="3600" dirty="0"/>
              <a:t>con </a:t>
            </a:r>
            <a:r>
              <a:rPr lang="es-es" sz="3600" dirty="0" err="1"/>
              <a:t>Copilot</a:t>
            </a:r>
            <a:r>
              <a:rPr lang="es-es" sz="3600" dirty="0"/>
              <a:t> Chat</a:t>
            </a:r>
            <a:endParaRPr lang="en-US" dirty="0"/>
          </a:p>
        </p:txBody>
      </p:sp>
    </p:spTree>
    <p:extLst>
      <p:ext uri="{BB962C8B-B14F-4D97-AF65-F5344CB8AC3E}">
        <p14:creationId xmlns:p14="http://schemas.microsoft.com/office/powerpoint/2010/main" val="271148125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24742-5A0E-AF29-060E-BA2F5AC77B48}"/>
              </a:ext>
            </a:extLst>
          </p:cNvPr>
          <p:cNvSpPr>
            <a:spLocks noGrp="1"/>
          </p:cNvSpPr>
          <p:nvPr>
            <p:ph type="title"/>
          </p:nvPr>
        </p:nvSpPr>
        <p:spPr>
          <a:xfrm>
            <a:off x="571500" y="2792795"/>
            <a:ext cx="4179404" cy="646331"/>
          </a:xfrm>
        </p:spPr>
        <p:txBody>
          <a:bodyPr/>
          <a:lstStyle/>
          <a:p>
            <a:r>
              <a:rPr lang="es-es" dirty="0"/>
              <a:t>Habilitación de </a:t>
            </a:r>
            <a:r>
              <a:rPr lang="es-es" dirty="0" err="1"/>
              <a:t>Copilot</a:t>
            </a:r>
            <a:r>
              <a:rPr lang="es-es" dirty="0"/>
              <a:t> Chat</a:t>
            </a:r>
          </a:p>
        </p:txBody>
      </p:sp>
    </p:spTree>
    <p:extLst>
      <p:ext uri="{BB962C8B-B14F-4D97-AF65-F5344CB8AC3E}">
        <p14:creationId xmlns:p14="http://schemas.microsoft.com/office/powerpoint/2010/main" val="11864037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77614DB-53E2-F9FF-10B7-D8598C4840D0}"/>
              </a:ext>
            </a:extLst>
          </p:cNvPr>
          <p:cNvSpPr/>
          <p:nvPr/>
        </p:nvSpPr>
        <p:spPr bwMode="auto">
          <a:xfrm rot="5400000">
            <a:off x="6942428" y="1255623"/>
            <a:ext cx="6100852" cy="4398291"/>
          </a:xfrm>
          <a:prstGeom prst="roundRect">
            <a:avLst>
              <a:gd name="adj" fmla="val 3800"/>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Title 2">
            <a:extLst>
              <a:ext uri="{FF2B5EF4-FFF2-40B4-BE49-F238E27FC236}">
                <a16:creationId xmlns:a16="http://schemas.microsoft.com/office/drawing/2014/main" id="{45F630C3-12DB-8818-F164-E895F3C2FDE4}"/>
              </a:ext>
            </a:extLst>
          </p:cNvPr>
          <p:cNvSpPr>
            <a:spLocks noGrp="1"/>
          </p:cNvSpPr>
          <p:nvPr>
            <p:ph type="title"/>
          </p:nvPr>
        </p:nvSpPr>
        <p:spPr/>
        <p:txBody>
          <a:bodyPr/>
          <a:lstStyle/>
          <a:p>
            <a:r>
              <a:rPr lang="es-es" noProof="0"/>
              <a:t>Licencias</a:t>
            </a:r>
          </a:p>
        </p:txBody>
      </p:sp>
      <p:sp>
        <p:nvSpPr>
          <p:cNvPr id="14" name="TextBox 13">
            <a:extLst>
              <a:ext uri="{FF2B5EF4-FFF2-40B4-BE49-F238E27FC236}">
                <a16:creationId xmlns:a16="http://schemas.microsoft.com/office/drawing/2014/main" id="{B173A463-FA22-EAC7-E0EF-F4A840489C4C}"/>
              </a:ext>
            </a:extLst>
          </p:cNvPr>
          <p:cNvSpPr txBox="1"/>
          <p:nvPr/>
        </p:nvSpPr>
        <p:spPr>
          <a:xfrm>
            <a:off x="588263" y="1428452"/>
            <a:ext cx="6825343" cy="4001095"/>
          </a:xfrm>
          <a:prstGeom prst="rect">
            <a:avLst/>
          </a:prstGeom>
          <a:noFill/>
        </p:spPr>
        <p:txBody>
          <a:bodyPr wrap="square" lIns="0" tIns="0" rIns="0" bIns="0" rtlCol="0" anchor="t">
            <a:spAutoFit/>
          </a:bodyPr>
          <a:lstStyle/>
          <a:p>
            <a:pPr algn="l"/>
            <a:r>
              <a:rPr lang="es-es" sz="2000" noProof="0" dirty="0">
                <a:solidFill>
                  <a:schemeClr val="bg1"/>
                </a:solidFill>
              </a:rPr>
              <a:t>Todo </a:t>
            </a:r>
            <a:r>
              <a:rPr lang="es-es" sz="2000" b="1" noProof="0" dirty="0">
                <a:solidFill>
                  <a:schemeClr val="bg1"/>
                </a:solidFill>
              </a:rPr>
              <a:t>usuario de cuenta de Entra</a:t>
            </a:r>
            <a:r>
              <a:rPr lang="es-es" sz="2000" noProof="0" dirty="0">
                <a:solidFill>
                  <a:schemeClr val="bg1"/>
                </a:solidFill>
              </a:rPr>
              <a:t> </a:t>
            </a:r>
            <a:r>
              <a:rPr lang="es-es" sz="2000" b="1" noProof="0" dirty="0">
                <a:solidFill>
                  <a:schemeClr val="bg1"/>
                </a:solidFill>
              </a:rPr>
              <a:t>con una de las siguientes licencias </a:t>
            </a:r>
            <a:r>
              <a:rPr lang="es-es" sz="2000" noProof="0" dirty="0">
                <a:solidFill>
                  <a:schemeClr val="bg1"/>
                </a:solidFill>
              </a:rPr>
              <a:t>puede usar </a:t>
            </a:r>
            <a:r>
              <a:rPr lang="es-es" sz="2000" noProof="0" dirty="0" err="1">
                <a:solidFill>
                  <a:schemeClr val="bg1"/>
                </a:solidFill>
              </a:rPr>
              <a:t>Copilot</a:t>
            </a:r>
            <a:r>
              <a:rPr lang="es-es" sz="2000" noProof="0" dirty="0">
                <a:solidFill>
                  <a:schemeClr val="bg1"/>
                </a:solidFill>
              </a:rPr>
              <a:t> Chat:</a:t>
            </a:r>
          </a:p>
          <a:p>
            <a:pPr algn="l"/>
            <a:endParaRPr lang="en-US" sz="2000" noProof="0" dirty="0">
              <a:solidFill>
                <a:schemeClr val="bg1"/>
              </a:solidFill>
            </a:endParaRPr>
          </a:p>
          <a:p>
            <a:pPr marL="342900" indent="-342900" algn="l">
              <a:buClr>
                <a:srgbClr val="FFE399"/>
              </a:buClr>
              <a:buFont typeface="Wingdings" pitchFamily="2" charset="2"/>
              <a:buChar char="ü"/>
            </a:pPr>
            <a:r>
              <a:rPr lang="es-es" sz="2000" noProof="0" dirty="0">
                <a:solidFill>
                  <a:schemeClr val="bg1"/>
                </a:solidFill>
              </a:rPr>
              <a:t>Microsoft 365 A1/A3/A5*</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Microsoft 365 Empresa Básico/Microsoft 365 Empresa Estándar/Microsoft 365 Empresa Premium</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Microsoft 365 E3/E5/E7</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Microsoft 365 F1/F3</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Microsoft Teams/Teams Enterprise/Teams Essentials/Salas de Teams</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Office 365 A1/A1 Plus/A3/A5</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Office 365 E1/E1 Plus/E3/E5</a:t>
            </a:r>
            <a:endParaRPr lang="en-US" sz="2000" noProof="0" dirty="0">
              <a:solidFill>
                <a:schemeClr val="bg1"/>
              </a:solidFill>
              <a:cs typeface="Segoe Sans Display"/>
            </a:endParaRPr>
          </a:p>
          <a:p>
            <a:pPr marL="342900" indent="-342900" algn="l">
              <a:buClr>
                <a:srgbClr val="FFE399"/>
              </a:buClr>
              <a:buFont typeface="Wingdings" pitchFamily="2" charset="2"/>
              <a:buChar char="ü"/>
            </a:pPr>
            <a:r>
              <a:rPr lang="es-es" sz="2000" noProof="0" dirty="0">
                <a:solidFill>
                  <a:schemeClr val="bg1"/>
                </a:solidFill>
              </a:rPr>
              <a:t>Office 365 F3</a:t>
            </a:r>
          </a:p>
        </p:txBody>
      </p:sp>
      <p:sp>
        <p:nvSpPr>
          <p:cNvPr id="16" name="TextBox 15">
            <a:extLst>
              <a:ext uri="{FF2B5EF4-FFF2-40B4-BE49-F238E27FC236}">
                <a16:creationId xmlns:a16="http://schemas.microsoft.com/office/drawing/2014/main" id="{E43C7FEC-0109-6C77-5D14-0D43D12D66D9}"/>
              </a:ext>
            </a:extLst>
          </p:cNvPr>
          <p:cNvSpPr txBox="1"/>
          <p:nvPr/>
        </p:nvSpPr>
        <p:spPr>
          <a:xfrm>
            <a:off x="588263" y="5571062"/>
            <a:ext cx="6022087" cy="553998"/>
          </a:xfrm>
          <a:prstGeom prst="rect">
            <a:avLst/>
          </a:prstGeom>
          <a:noFill/>
        </p:spPr>
        <p:txBody>
          <a:bodyPr wrap="square">
            <a:spAutoFit/>
          </a:bodyPr>
          <a:lstStyle/>
          <a:p>
            <a:pPr marL="133350" indent="-133350" algn="l"/>
            <a:r>
              <a:rPr lang="es-es" sz="1800" noProof="0" dirty="0">
                <a:solidFill>
                  <a:schemeClr val="bg1"/>
                </a:solidFill>
              </a:rPr>
              <a:t>*</a:t>
            </a:r>
            <a:r>
              <a:rPr lang="es-es" sz="1200" noProof="0" dirty="0">
                <a:solidFill>
                  <a:schemeClr val="bg1"/>
                </a:solidFill>
              </a:rPr>
              <a:t> (tal como MA3/MA5 para estudiantes, MA3/MA5 para personal docente y beneficio de uso estudiantil MA3/MA5)</a:t>
            </a:r>
          </a:p>
        </p:txBody>
      </p:sp>
      <p:sp>
        <p:nvSpPr>
          <p:cNvPr id="18" name="TextBox 17">
            <a:extLst>
              <a:ext uri="{FF2B5EF4-FFF2-40B4-BE49-F238E27FC236}">
                <a16:creationId xmlns:a16="http://schemas.microsoft.com/office/drawing/2014/main" id="{E1127890-0E66-4A16-0134-284B4B119144}"/>
              </a:ext>
            </a:extLst>
          </p:cNvPr>
          <p:cNvSpPr txBox="1"/>
          <p:nvPr/>
        </p:nvSpPr>
        <p:spPr>
          <a:xfrm>
            <a:off x="588263" y="6112811"/>
            <a:ext cx="4536187" cy="369332"/>
          </a:xfrm>
          <a:prstGeom prst="rect">
            <a:avLst/>
          </a:prstGeom>
          <a:noFill/>
        </p:spPr>
        <p:txBody>
          <a:bodyPr wrap="square">
            <a:spAutoFit/>
          </a:bodyPr>
          <a:lstStyle/>
          <a:p>
            <a:r>
              <a:rPr lang="es-es" noProof="0" dirty="0">
                <a:solidFill>
                  <a:schemeClr val="bg1"/>
                </a:solidFill>
                <a:hlinkClick r:id="rId3">
                  <a:extLst>
                    <a:ext uri="{A12FA001-AC4F-418D-AE19-62706E023703}">
                      <ahyp:hlinkClr xmlns:ahyp="http://schemas.microsoft.com/office/drawing/2018/hyperlinkcolor" val="tx"/>
                    </a:ext>
                  </a:extLst>
                </a:hlinkClick>
              </a:rPr>
              <a:t>Elegibilidad de Microsoft 365 </a:t>
            </a:r>
            <a:r>
              <a:rPr lang="es-es" noProof="0" dirty="0" err="1">
                <a:solidFill>
                  <a:schemeClr val="bg1"/>
                </a:solidFill>
                <a:hlinkClick r:id="rId3">
                  <a:extLst>
                    <a:ext uri="{A12FA001-AC4F-418D-AE19-62706E023703}">
                      <ahyp:hlinkClr xmlns:ahyp="http://schemas.microsoft.com/office/drawing/2018/hyperlinkcolor" val="tx"/>
                    </a:ext>
                  </a:extLst>
                </a:hlinkClick>
              </a:rPr>
              <a:t>Copilot</a:t>
            </a:r>
            <a:r>
              <a:rPr lang="es-es" noProof="0" dirty="0">
                <a:solidFill>
                  <a:schemeClr val="bg1"/>
                </a:solidFill>
                <a:hlinkClick r:id="rId3">
                  <a:extLst>
                    <a:ext uri="{A12FA001-AC4F-418D-AE19-62706E023703}">
                      <ahyp:hlinkClr xmlns:ahyp="http://schemas.microsoft.com/office/drawing/2018/hyperlinkcolor" val="tx"/>
                    </a:ext>
                  </a:extLst>
                </a:hlinkClick>
              </a:rPr>
              <a:t> Chat</a:t>
            </a:r>
            <a:endParaRPr lang="en-US" noProof="0" dirty="0">
              <a:solidFill>
                <a:schemeClr val="bg1"/>
              </a:solidFill>
            </a:endParaRPr>
          </a:p>
        </p:txBody>
      </p:sp>
      <p:pic>
        <p:nvPicPr>
          <p:cNvPr id="2" name="Picture 1">
            <a:extLst>
              <a:ext uri="{FF2B5EF4-FFF2-40B4-BE49-F238E27FC236}">
                <a16:creationId xmlns:a16="http://schemas.microsoft.com/office/drawing/2014/main" id="{E9AC97E0-1217-7B11-8C2E-53D943971CBD}"/>
              </a:ext>
            </a:extLst>
          </p:cNvPr>
          <p:cNvPicPr>
            <a:picLocks noChangeAspect="1"/>
          </p:cNvPicPr>
          <p:nvPr/>
        </p:nvPicPr>
        <p:blipFill>
          <a:blip r:embed="rId4"/>
          <a:srcRect l="200" r="34098"/>
          <a:stretch>
            <a:fillRect/>
          </a:stretch>
        </p:blipFill>
        <p:spPr>
          <a:xfrm>
            <a:off x="8083550" y="620884"/>
            <a:ext cx="4108450" cy="5667768"/>
          </a:xfrm>
          <a:prstGeom prst="rect">
            <a:avLst/>
          </a:prstGeom>
        </p:spPr>
      </p:pic>
    </p:spTree>
    <p:extLst>
      <p:ext uri="{BB962C8B-B14F-4D97-AF65-F5344CB8AC3E}">
        <p14:creationId xmlns:p14="http://schemas.microsoft.com/office/powerpoint/2010/main" val="428925935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7FADBA6-983E-8447-22C5-9FD0B3075980}"/>
              </a:ext>
            </a:extLst>
          </p:cNvPr>
          <p:cNvSpPr/>
          <p:nvPr/>
        </p:nvSpPr>
        <p:spPr bwMode="auto">
          <a:xfrm rot="16200000" flipH="1">
            <a:off x="3384438" y="-2009196"/>
            <a:ext cx="5456276" cy="1192030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 name="Title 1">
            <a:extLst>
              <a:ext uri="{FF2B5EF4-FFF2-40B4-BE49-F238E27FC236}">
                <a16:creationId xmlns:a16="http://schemas.microsoft.com/office/drawing/2014/main" id="{41F245B3-C7F3-9751-A87C-1701020B3E30}"/>
              </a:ext>
            </a:extLst>
          </p:cNvPr>
          <p:cNvSpPr>
            <a:spLocks noGrp="1"/>
          </p:cNvSpPr>
          <p:nvPr>
            <p:ph type="title"/>
          </p:nvPr>
        </p:nvSpPr>
        <p:spPr>
          <a:xfrm>
            <a:off x="1219199" y="485481"/>
            <a:ext cx="10387583" cy="498598"/>
          </a:xfrm>
        </p:spPr>
        <p:txBody>
          <a:bodyPr/>
          <a:lstStyle/>
          <a:p>
            <a:r>
              <a:rPr lang="es-es" noProof="0">
                <a:cs typeface="Segoe Sans Display"/>
              </a:rPr>
              <a:t>Lista de comprobación de configuración</a:t>
            </a:r>
            <a:endParaRPr lang="en-US" noProof="0"/>
          </a:p>
        </p:txBody>
      </p:sp>
      <p:sp>
        <p:nvSpPr>
          <p:cNvPr id="6" name="Rectangle: Rounded Corners 6">
            <a:extLst>
              <a:ext uri="{FF2B5EF4-FFF2-40B4-BE49-F238E27FC236}">
                <a16:creationId xmlns:a16="http://schemas.microsoft.com/office/drawing/2014/main" id="{606163F6-4C5D-2113-EE14-FCB8E6837853}"/>
              </a:ext>
              <a:ext uri="{C183D7F6-B498-43B3-948B-1728B52AA6E4}">
                <adec:decorative xmlns:adec="http://schemas.microsoft.com/office/drawing/2017/decorative" val="1"/>
              </a:ext>
            </a:extLst>
          </p:cNvPr>
          <p:cNvSpPr>
            <a:spLocks/>
          </p:cNvSpPr>
          <p:nvPr/>
        </p:nvSpPr>
        <p:spPr>
          <a:xfrm>
            <a:off x="353350" y="1438766"/>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8" name="TextBox 7">
            <a:extLst>
              <a:ext uri="{FF2B5EF4-FFF2-40B4-BE49-F238E27FC236}">
                <a16:creationId xmlns:a16="http://schemas.microsoft.com/office/drawing/2014/main" id="{D2A81E1C-9C67-7A0C-B273-BB67111C1ABD}"/>
              </a:ext>
            </a:extLst>
          </p:cNvPr>
          <p:cNvSpPr txBox="1"/>
          <p:nvPr/>
        </p:nvSpPr>
        <p:spPr>
          <a:xfrm>
            <a:off x="447295" y="1546161"/>
            <a:ext cx="2099885" cy="307777"/>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Anclar </a:t>
            </a:r>
            <a:r>
              <a:rPr kumimoji="0" lang="es-es" sz="1400" b="0" i="0" u="none" strike="noStrike" kern="1200" cap="none" spc="0" normalizeH="0" baseline="0" noProof="0" dirty="0" err="1">
                <a:ln w="3175">
                  <a:noFill/>
                </a:ln>
                <a:solidFill>
                  <a:srgbClr val="000000"/>
                </a:solidFill>
                <a:effectLst/>
                <a:uLnTx/>
                <a:uFillTx/>
                <a:latin typeface="Segoe UI Semibold"/>
                <a:ea typeface="+mn-ea"/>
                <a:cs typeface="Segoe UI Semibold" panose="020B0502040204020203" pitchFamily="34" charset="0"/>
              </a:rPr>
              <a:t>Copilot</a:t>
            </a: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 Chat</a:t>
            </a:r>
          </a:p>
        </p:txBody>
      </p:sp>
      <p:cxnSp>
        <p:nvCxnSpPr>
          <p:cNvPr id="9" name="Straight Connector 8">
            <a:extLst>
              <a:ext uri="{FF2B5EF4-FFF2-40B4-BE49-F238E27FC236}">
                <a16:creationId xmlns:a16="http://schemas.microsoft.com/office/drawing/2014/main" id="{D9449020-F62F-6CAD-C46B-B0208E7949B4}"/>
              </a:ext>
              <a:ext uri="{C183D7F6-B498-43B3-948B-1728B52AA6E4}">
                <adec:decorative xmlns:adec="http://schemas.microsoft.com/office/drawing/2017/decorative" val="1"/>
              </a:ext>
            </a:extLst>
          </p:cNvPr>
          <p:cNvCxnSpPr>
            <a:cxnSpLocks/>
          </p:cNvCxnSpPr>
          <p:nvPr/>
        </p:nvCxnSpPr>
        <p:spPr>
          <a:xfrm>
            <a:off x="552878" y="2257919"/>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1" name="TextBox 10">
            <a:extLst>
              <a:ext uri="{FF2B5EF4-FFF2-40B4-BE49-F238E27FC236}">
                <a16:creationId xmlns:a16="http://schemas.microsoft.com/office/drawing/2014/main" id="{6868B08D-4054-528B-CD65-7F42E381BEA6}"/>
              </a:ext>
            </a:extLst>
          </p:cNvPr>
          <p:cNvSpPr txBox="1"/>
          <p:nvPr/>
        </p:nvSpPr>
        <p:spPr>
          <a:xfrm>
            <a:off x="637795" y="2405740"/>
            <a:ext cx="1909385"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Ancla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para garantizar que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cada usuario disfrute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de un acceso directo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y sin interrupciones a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a:t>
            </a:r>
          </a:p>
        </p:txBody>
      </p:sp>
      <p:sp>
        <p:nvSpPr>
          <p:cNvPr id="25" name="Rectangle: Rounded Corners 6">
            <a:extLst>
              <a:ext uri="{FF2B5EF4-FFF2-40B4-BE49-F238E27FC236}">
                <a16:creationId xmlns:a16="http://schemas.microsoft.com/office/drawing/2014/main" id="{5709C66A-6128-E34F-85E1-2199DB28B87F}"/>
              </a:ext>
              <a:ext uri="{C183D7F6-B498-43B3-948B-1728B52AA6E4}">
                <adec:decorative xmlns:adec="http://schemas.microsoft.com/office/drawing/2017/decorative" val="1"/>
              </a:ext>
            </a:extLst>
          </p:cNvPr>
          <p:cNvSpPr>
            <a:spLocks/>
          </p:cNvSpPr>
          <p:nvPr/>
        </p:nvSpPr>
        <p:spPr>
          <a:xfrm>
            <a:off x="353350"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26" name="TextBox 25">
            <a:extLst>
              <a:ext uri="{FF2B5EF4-FFF2-40B4-BE49-F238E27FC236}">
                <a16:creationId xmlns:a16="http://schemas.microsoft.com/office/drawing/2014/main" id="{3F35FBE2-B3FE-8CB1-B923-C5C04722A9ED}"/>
              </a:ext>
            </a:extLst>
          </p:cNvPr>
          <p:cNvSpPr txBox="1"/>
          <p:nvPr/>
        </p:nvSpPr>
        <p:spPr>
          <a:xfrm>
            <a:off x="447295" y="4141477"/>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Gestionar Copilot Chat en Edge</a:t>
            </a:r>
          </a:p>
        </p:txBody>
      </p:sp>
      <p:cxnSp>
        <p:nvCxnSpPr>
          <p:cNvPr id="27" name="Straight Connector 26">
            <a:extLst>
              <a:ext uri="{FF2B5EF4-FFF2-40B4-BE49-F238E27FC236}">
                <a16:creationId xmlns:a16="http://schemas.microsoft.com/office/drawing/2014/main" id="{2F7822B6-5868-252A-ADF0-5293892CB8B8}"/>
              </a:ext>
              <a:ext uri="{C183D7F6-B498-43B3-948B-1728B52AA6E4}">
                <adec:decorative xmlns:adec="http://schemas.microsoft.com/office/drawing/2017/decorative" val="1"/>
              </a:ext>
            </a:extLst>
          </p:cNvPr>
          <p:cNvCxnSpPr>
            <a:cxnSpLocks/>
          </p:cNvCxnSpPr>
          <p:nvPr/>
        </p:nvCxnSpPr>
        <p:spPr>
          <a:xfrm>
            <a:off x="552878"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8" name="TextBox 27">
            <a:extLst>
              <a:ext uri="{FF2B5EF4-FFF2-40B4-BE49-F238E27FC236}">
                <a16:creationId xmlns:a16="http://schemas.microsoft.com/office/drawing/2014/main" id="{1FC20134-FED7-5EED-CF3C-76FA650B5E96}"/>
              </a:ext>
            </a:extLst>
          </p:cNvPr>
          <p:cNvSpPr txBox="1"/>
          <p:nvPr/>
        </p:nvSpPr>
        <p:spPr>
          <a:xfrm>
            <a:off x="637795" y="5001056"/>
            <a:ext cx="1832627"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Los administradores pueden controlar si los usuarios pueden acceder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a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 y cómo pueden usarlo en Microsoft Edge.</a:t>
            </a:r>
          </a:p>
        </p:txBody>
      </p:sp>
      <p:sp>
        <p:nvSpPr>
          <p:cNvPr id="29" name="Rectangle: Rounded Corners 6">
            <a:extLst>
              <a:ext uri="{FF2B5EF4-FFF2-40B4-BE49-F238E27FC236}">
                <a16:creationId xmlns:a16="http://schemas.microsoft.com/office/drawing/2014/main" id="{D0A7B3D4-023D-52CC-9721-2BCBE4BF0BFF}"/>
              </a:ext>
              <a:ext uri="{C183D7F6-B498-43B3-948B-1728B52AA6E4}">
                <adec:decorative xmlns:adec="http://schemas.microsoft.com/office/drawing/2017/decorative" val="1"/>
              </a:ext>
            </a:extLst>
          </p:cNvPr>
          <p:cNvSpPr>
            <a:spLocks/>
          </p:cNvSpPr>
          <p:nvPr/>
        </p:nvSpPr>
        <p:spPr>
          <a:xfrm>
            <a:off x="2669950" y="1438766"/>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0" name="TextBox 29">
            <a:extLst>
              <a:ext uri="{FF2B5EF4-FFF2-40B4-BE49-F238E27FC236}">
                <a16:creationId xmlns:a16="http://schemas.microsoft.com/office/drawing/2014/main" id="{9F0365DB-3720-C2E0-CF16-F5F85AAD3050}"/>
              </a:ext>
            </a:extLst>
          </p:cNvPr>
          <p:cNvSpPr txBox="1"/>
          <p:nvPr/>
        </p:nvSpPr>
        <p:spPr>
          <a:xfrm>
            <a:off x="2763895" y="1546161"/>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Gestionar la búsqueda web en Copilot Chat</a:t>
            </a:r>
          </a:p>
        </p:txBody>
      </p:sp>
      <p:cxnSp>
        <p:nvCxnSpPr>
          <p:cNvPr id="31" name="Straight Connector 30">
            <a:extLst>
              <a:ext uri="{FF2B5EF4-FFF2-40B4-BE49-F238E27FC236}">
                <a16:creationId xmlns:a16="http://schemas.microsoft.com/office/drawing/2014/main" id="{E5B7E546-4406-CD35-F4D5-258C0482AE51}"/>
              </a:ext>
              <a:ext uri="{C183D7F6-B498-43B3-948B-1728B52AA6E4}">
                <adec:decorative xmlns:adec="http://schemas.microsoft.com/office/drawing/2017/decorative" val="1"/>
              </a:ext>
            </a:extLst>
          </p:cNvPr>
          <p:cNvCxnSpPr>
            <a:cxnSpLocks/>
          </p:cNvCxnSpPr>
          <p:nvPr/>
        </p:nvCxnSpPr>
        <p:spPr>
          <a:xfrm>
            <a:off x="2869478" y="2257919"/>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2" name="TextBox 31">
            <a:extLst>
              <a:ext uri="{FF2B5EF4-FFF2-40B4-BE49-F238E27FC236}">
                <a16:creationId xmlns:a16="http://schemas.microsoft.com/office/drawing/2014/main" id="{409022EF-D672-6F1F-BD1B-D2B2FEBC2840}"/>
              </a:ext>
            </a:extLst>
          </p:cNvPr>
          <p:cNvSpPr txBox="1"/>
          <p:nvPr/>
        </p:nvSpPr>
        <p:spPr>
          <a:xfrm>
            <a:off x="2954395" y="2405740"/>
            <a:ext cx="1832627"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Configura si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 debe basar sus respuestas en los resultados más recientes de búsqueda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web o aprovechar su conocimiento existente.</a:t>
            </a:r>
          </a:p>
        </p:txBody>
      </p:sp>
      <p:sp>
        <p:nvSpPr>
          <p:cNvPr id="33" name="Rectangle: Rounded Corners 6">
            <a:extLst>
              <a:ext uri="{FF2B5EF4-FFF2-40B4-BE49-F238E27FC236}">
                <a16:creationId xmlns:a16="http://schemas.microsoft.com/office/drawing/2014/main" id="{50E67A2E-A864-A891-AA46-455447CA294C}"/>
              </a:ext>
              <a:ext uri="{C183D7F6-B498-43B3-948B-1728B52AA6E4}">
                <adec:decorative xmlns:adec="http://schemas.microsoft.com/office/drawing/2017/decorative" val="1"/>
              </a:ext>
            </a:extLst>
          </p:cNvPr>
          <p:cNvSpPr>
            <a:spLocks/>
          </p:cNvSpPr>
          <p:nvPr/>
        </p:nvSpPr>
        <p:spPr>
          <a:xfrm>
            <a:off x="2669950"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4" name="TextBox 33">
            <a:extLst>
              <a:ext uri="{FF2B5EF4-FFF2-40B4-BE49-F238E27FC236}">
                <a16:creationId xmlns:a16="http://schemas.microsoft.com/office/drawing/2014/main" id="{712A1718-666C-5318-F433-04EB643A7459}"/>
              </a:ext>
            </a:extLst>
          </p:cNvPr>
          <p:cNvSpPr txBox="1"/>
          <p:nvPr/>
        </p:nvSpPr>
        <p:spPr>
          <a:xfrm>
            <a:off x="2763895" y="4141477"/>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Gestionar </a:t>
            </a:r>
            <a:r>
              <a:rPr kumimoji="0" lang="es-es" sz="1400" b="0" i="0" u="none" strike="noStrike" kern="1200" cap="none" spc="0" normalizeH="0" baseline="0" noProof="0" dirty="0" err="1">
                <a:ln w="3175">
                  <a:noFill/>
                </a:ln>
                <a:solidFill>
                  <a:srgbClr val="000000"/>
                </a:solidFill>
                <a:effectLst/>
                <a:uLnTx/>
                <a:uFillTx/>
                <a:latin typeface="Segoe UI Semibold"/>
                <a:ea typeface="+mn-ea"/>
                <a:cs typeface="Segoe UI Semibold" panose="020B0502040204020203" pitchFamily="34" charset="0"/>
              </a:rPr>
              <a:t>Copilot</a:t>
            </a: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 Chat en dispositivos móviles</a:t>
            </a:r>
          </a:p>
        </p:txBody>
      </p:sp>
      <p:cxnSp>
        <p:nvCxnSpPr>
          <p:cNvPr id="35" name="Straight Connector 34">
            <a:extLst>
              <a:ext uri="{FF2B5EF4-FFF2-40B4-BE49-F238E27FC236}">
                <a16:creationId xmlns:a16="http://schemas.microsoft.com/office/drawing/2014/main" id="{9A9D5C04-ECFA-7216-EE4B-CFC155F6E0C1}"/>
              </a:ext>
              <a:ext uri="{C183D7F6-B498-43B3-948B-1728B52AA6E4}">
                <adec:decorative xmlns:adec="http://schemas.microsoft.com/office/drawing/2017/decorative" val="1"/>
              </a:ext>
            </a:extLst>
          </p:cNvPr>
          <p:cNvCxnSpPr>
            <a:cxnSpLocks/>
          </p:cNvCxnSpPr>
          <p:nvPr/>
        </p:nvCxnSpPr>
        <p:spPr>
          <a:xfrm>
            <a:off x="2869478"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6" name="TextBox 35">
            <a:extLst>
              <a:ext uri="{FF2B5EF4-FFF2-40B4-BE49-F238E27FC236}">
                <a16:creationId xmlns:a16="http://schemas.microsoft.com/office/drawing/2014/main" id="{09F6D47F-2222-B1A1-48DB-4306F61C1A8D}"/>
              </a:ext>
            </a:extLst>
          </p:cNvPr>
          <p:cNvSpPr txBox="1"/>
          <p:nvPr/>
        </p:nvSpPr>
        <p:spPr>
          <a:xfrm>
            <a:off x="2954395" y="5001056"/>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Los administradores pueden mantener los mismos estándares de seguridad, privacidad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y cumplimiento para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sus usuarios móviles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de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a:t>
            </a:r>
          </a:p>
        </p:txBody>
      </p:sp>
      <p:sp>
        <p:nvSpPr>
          <p:cNvPr id="37" name="Rectangle: Rounded Corners 6">
            <a:extLst>
              <a:ext uri="{FF2B5EF4-FFF2-40B4-BE49-F238E27FC236}">
                <a16:creationId xmlns:a16="http://schemas.microsoft.com/office/drawing/2014/main" id="{2092C141-34F3-7BE3-4960-D668B439E0C5}"/>
              </a:ext>
              <a:ext uri="{C183D7F6-B498-43B3-948B-1728B52AA6E4}">
                <adec:decorative xmlns:adec="http://schemas.microsoft.com/office/drawing/2017/decorative" val="1"/>
              </a:ext>
            </a:extLst>
          </p:cNvPr>
          <p:cNvSpPr>
            <a:spLocks/>
          </p:cNvSpPr>
          <p:nvPr/>
        </p:nvSpPr>
        <p:spPr>
          <a:xfrm>
            <a:off x="4986550" y="1438765"/>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38" name="TextBox 37">
            <a:extLst>
              <a:ext uri="{FF2B5EF4-FFF2-40B4-BE49-F238E27FC236}">
                <a16:creationId xmlns:a16="http://schemas.microsoft.com/office/drawing/2014/main" id="{8A868FB2-551A-2FC0-45E9-DF337884DF3E}"/>
              </a:ext>
            </a:extLst>
          </p:cNvPr>
          <p:cNvSpPr txBox="1"/>
          <p:nvPr/>
        </p:nvSpPr>
        <p:spPr>
          <a:xfrm>
            <a:off x="5080495" y="1546160"/>
            <a:ext cx="2099885" cy="307777"/>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Requisitos de red</a:t>
            </a:r>
          </a:p>
        </p:txBody>
      </p:sp>
      <p:cxnSp>
        <p:nvCxnSpPr>
          <p:cNvPr id="39" name="Straight Connector 38">
            <a:extLst>
              <a:ext uri="{FF2B5EF4-FFF2-40B4-BE49-F238E27FC236}">
                <a16:creationId xmlns:a16="http://schemas.microsoft.com/office/drawing/2014/main" id="{643F0475-3E67-F114-840F-A97AE1A5CD46}"/>
              </a:ext>
              <a:ext uri="{C183D7F6-B498-43B3-948B-1728B52AA6E4}">
                <adec:decorative xmlns:adec="http://schemas.microsoft.com/office/drawing/2017/decorative" val="1"/>
              </a:ext>
            </a:extLst>
          </p:cNvPr>
          <p:cNvCxnSpPr>
            <a:cxnSpLocks/>
          </p:cNvCxnSpPr>
          <p:nvPr/>
        </p:nvCxnSpPr>
        <p:spPr>
          <a:xfrm>
            <a:off x="5186078" y="2257918"/>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0" name="TextBox 39">
            <a:extLst>
              <a:ext uri="{FF2B5EF4-FFF2-40B4-BE49-F238E27FC236}">
                <a16:creationId xmlns:a16="http://schemas.microsoft.com/office/drawing/2014/main" id="{71E05095-B430-0FCA-21F6-15B77EA7D984}"/>
              </a:ext>
            </a:extLst>
          </p:cNvPr>
          <p:cNvSpPr txBox="1"/>
          <p:nvPr/>
        </p:nvSpPr>
        <p:spPr>
          <a:xfrm>
            <a:off x="5270996" y="2405739"/>
            <a:ext cx="1747710"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Asegúrate de que todos los puntos de conexión de red necesarios estén permitidos en tu organización para garantizar un acceso fluido a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a:t>
            </a:r>
          </a:p>
        </p:txBody>
      </p:sp>
      <p:sp>
        <p:nvSpPr>
          <p:cNvPr id="41" name="Rectangle: Rounded Corners 6">
            <a:extLst>
              <a:ext uri="{FF2B5EF4-FFF2-40B4-BE49-F238E27FC236}">
                <a16:creationId xmlns:a16="http://schemas.microsoft.com/office/drawing/2014/main" id="{590CF946-E5BB-4023-84D7-24170832A55C}"/>
              </a:ext>
              <a:ext uri="{C183D7F6-B498-43B3-948B-1728B52AA6E4}">
                <adec:decorative xmlns:adec="http://schemas.microsoft.com/office/drawing/2017/decorative" val="1"/>
              </a:ext>
            </a:extLst>
          </p:cNvPr>
          <p:cNvSpPr>
            <a:spLocks/>
          </p:cNvSpPr>
          <p:nvPr/>
        </p:nvSpPr>
        <p:spPr>
          <a:xfrm>
            <a:off x="4997295" y="4034082"/>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42" name="TextBox 41">
            <a:extLst>
              <a:ext uri="{FF2B5EF4-FFF2-40B4-BE49-F238E27FC236}">
                <a16:creationId xmlns:a16="http://schemas.microsoft.com/office/drawing/2014/main" id="{9D5D6A57-51F6-F29A-8FFF-1F4A0FDA5473}"/>
              </a:ext>
            </a:extLst>
          </p:cNvPr>
          <p:cNvSpPr txBox="1"/>
          <p:nvPr/>
        </p:nvSpPr>
        <p:spPr>
          <a:xfrm>
            <a:off x="5080802" y="4099723"/>
            <a:ext cx="2037255" cy="646331"/>
          </a:xfrm>
          <a:prstGeom prst="rect">
            <a:avLst/>
          </a:prstGeom>
          <a:noFill/>
        </p:spPr>
        <p:txBody>
          <a:bodyPr wrap="square" lIns="91440" tIns="45720" rIns="91440" bIns="45720" anchor="t">
            <a:spAutoFit/>
          </a:bodyPr>
          <a:lstStyle/>
          <a:p>
            <a:pPr algn="ctr" defTabSz="914437" fontAlgn="base">
              <a:spcBef>
                <a:spcPct val="0"/>
              </a:spcBef>
              <a:tabLst>
                <a:tab pos="1371655" algn="l"/>
              </a:tabLst>
              <a:defRPr/>
            </a:pPr>
            <a:r>
              <a:rPr kumimoji="0" lang="es-es" sz="1200" b="0" i="0" u="none" strike="noStrike" kern="1200" cap="none" spc="0" normalizeH="0" baseline="0" noProof="0" dirty="0">
                <a:ln w="3175">
                  <a:noFill/>
                </a:ln>
                <a:solidFill>
                  <a:srgbClr val="000000"/>
                </a:solidFill>
                <a:effectLst/>
                <a:uLnTx/>
                <a:uFillTx/>
                <a:latin typeface="Segoe UI Semibold"/>
                <a:ea typeface="+mn-ea"/>
                <a:cs typeface="Segoe UI Semibold"/>
              </a:rPr>
              <a:t>Gestionar Copilot Chat </a:t>
            </a:r>
            <a:br>
              <a:rPr kumimoji="0" lang="es-es" sz="1200" b="0" i="0" u="none" strike="noStrike" kern="1200" cap="none" spc="0" normalizeH="0" baseline="0" noProof="0" dirty="0">
                <a:ln w="3175">
                  <a:noFill/>
                </a:ln>
                <a:solidFill>
                  <a:srgbClr val="000000"/>
                </a:solidFill>
                <a:effectLst/>
                <a:uLnTx/>
                <a:uFillTx/>
                <a:latin typeface="Segoe UI Semibold"/>
                <a:ea typeface="+mn-ea"/>
                <a:cs typeface="Segoe UI Semibold"/>
              </a:rPr>
            </a:br>
            <a:r>
              <a:rPr kumimoji="0" lang="es-es" sz="1200" b="0" i="0" u="none" strike="noStrike" kern="1200" cap="none" spc="0" normalizeH="0" baseline="0" noProof="0" dirty="0">
                <a:ln w="3175">
                  <a:noFill/>
                </a:ln>
                <a:solidFill>
                  <a:srgbClr val="000000"/>
                </a:solidFill>
                <a:effectLst/>
                <a:uLnTx/>
                <a:uFillTx/>
                <a:latin typeface="Segoe UI Semibold"/>
                <a:ea typeface="+mn-ea"/>
                <a:cs typeface="Segoe UI Semibold"/>
              </a:rPr>
              <a:t>en Outlook</a:t>
            </a:r>
            <a:r>
              <a:rPr lang="es-es" sz="1200" dirty="0">
                <a:ln w="3175">
                  <a:noFill/>
                </a:ln>
                <a:solidFill>
                  <a:srgbClr val="000000"/>
                </a:solidFill>
                <a:latin typeface="Segoe UI Semibold"/>
                <a:cs typeface="Segoe UI Semibold"/>
              </a:rPr>
              <a:t>,</a:t>
            </a:r>
            <a:r>
              <a:rPr kumimoji="0" lang="es-es" sz="1200" b="0" i="0" u="none" strike="noStrike" kern="1200" cap="none" spc="0" normalizeH="0" baseline="0" noProof="0" dirty="0">
                <a:ln w="3175">
                  <a:noFill/>
                </a:ln>
                <a:solidFill>
                  <a:srgbClr val="000000"/>
                </a:solidFill>
                <a:effectLst/>
                <a:uLnTx/>
                <a:uFillTx/>
                <a:latin typeface="Segoe UI Semibold"/>
                <a:ea typeface="+mn-ea"/>
                <a:cs typeface="Segoe UI Semibold"/>
              </a:rPr>
              <a:t> aplicación M365 Copilot y web</a:t>
            </a:r>
          </a:p>
        </p:txBody>
      </p:sp>
      <p:cxnSp>
        <p:nvCxnSpPr>
          <p:cNvPr id="43" name="Straight Connector 42">
            <a:extLst>
              <a:ext uri="{FF2B5EF4-FFF2-40B4-BE49-F238E27FC236}">
                <a16:creationId xmlns:a16="http://schemas.microsoft.com/office/drawing/2014/main" id="{08332245-BE06-AE1A-9E7E-369DD623C44A}"/>
              </a:ext>
              <a:ext uri="{C183D7F6-B498-43B3-948B-1728B52AA6E4}">
                <adec:decorative xmlns:adec="http://schemas.microsoft.com/office/drawing/2017/decorative" val="1"/>
              </a:ext>
            </a:extLst>
          </p:cNvPr>
          <p:cNvCxnSpPr>
            <a:cxnSpLocks/>
          </p:cNvCxnSpPr>
          <p:nvPr/>
        </p:nvCxnSpPr>
        <p:spPr>
          <a:xfrm>
            <a:off x="5196823" y="4853235"/>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4" name="TextBox 43">
            <a:extLst>
              <a:ext uri="{FF2B5EF4-FFF2-40B4-BE49-F238E27FC236}">
                <a16:creationId xmlns:a16="http://schemas.microsoft.com/office/drawing/2014/main" id="{8B6556E7-4418-06B6-0308-74D902A5B233}"/>
              </a:ext>
            </a:extLst>
          </p:cNvPr>
          <p:cNvSpPr txBox="1"/>
          <p:nvPr/>
        </p:nvSpPr>
        <p:spPr>
          <a:xfrm>
            <a:off x="5281740" y="5001056"/>
            <a:ext cx="1832627" cy="129266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Los administradores pueden controlar, a través del portal de aplicaciones integradas, si Copilot Chat está disponible en las aplicaciones de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Microsoft </a:t>
            </a:r>
            <a:r>
              <a:rPr lang="es-es" sz="1200" dirty="0">
                <a:solidFill>
                  <a:srgbClr val="091F2C"/>
                </a:solidFill>
                <a:latin typeface="Segoe Sans Display"/>
              </a:rPr>
              <a:t>365.</a:t>
            </a:r>
            <a:endParaRPr lang="en-US" sz="1200" b="0" i="0" u="none" strike="noStrike" kern="1200" cap="none" spc="0" normalizeH="0" baseline="0" noProof="0" dirty="0">
              <a:ln>
                <a:noFill/>
              </a:ln>
              <a:solidFill>
                <a:srgbClr val="091F2C"/>
              </a:solidFill>
              <a:effectLst/>
              <a:uLnTx/>
              <a:uFillTx/>
              <a:latin typeface="Segoe Sans Display"/>
              <a:cs typeface="Segoe Sans Display"/>
            </a:endParaRPr>
          </a:p>
        </p:txBody>
      </p:sp>
      <p:sp>
        <p:nvSpPr>
          <p:cNvPr id="45" name="Rectangle: Rounded Corners 6">
            <a:extLst>
              <a:ext uri="{FF2B5EF4-FFF2-40B4-BE49-F238E27FC236}">
                <a16:creationId xmlns:a16="http://schemas.microsoft.com/office/drawing/2014/main" id="{6DF35E67-B1E3-3EBC-19B1-50C77CC224E9}"/>
              </a:ext>
              <a:ext uri="{C183D7F6-B498-43B3-948B-1728B52AA6E4}">
                <adec:decorative xmlns:adec="http://schemas.microsoft.com/office/drawing/2017/decorative" val="1"/>
              </a:ext>
            </a:extLst>
          </p:cNvPr>
          <p:cNvSpPr>
            <a:spLocks/>
          </p:cNvSpPr>
          <p:nvPr/>
        </p:nvSpPr>
        <p:spPr>
          <a:xfrm>
            <a:off x="7303150" y="1438218"/>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46" name="TextBox 45">
            <a:extLst>
              <a:ext uri="{FF2B5EF4-FFF2-40B4-BE49-F238E27FC236}">
                <a16:creationId xmlns:a16="http://schemas.microsoft.com/office/drawing/2014/main" id="{32923BC1-ACCB-D86C-19A3-7EE3D14497EA}"/>
              </a:ext>
            </a:extLst>
          </p:cNvPr>
          <p:cNvSpPr txBox="1"/>
          <p:nvPr/>
        </p:nvSpPr>
        <p:spPr>
          <a:xfrm>
            <a:off x="7397095" y="154561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Informes de uso </a:t>
            </a:r>
            <a:b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b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de </a:t>
            </a:r>
            <a:r>
              <a:rPr kumimoji="0" lang="es-es" sz="1400" b="0" i="0" u="none" strike="noStrike" kern="1200" cap="none" spc="0" normalizeH="0" baseline="0" noProof="0" dirty="0" err="1">
                <a:ln w="3175">
                  <a:noFill/>
                </a:ln>
                <a:solidFill>
                  <a:srgbClr val="000000"/>
                </a:solidFill>
                <a:effectLst/>
                <a:uLnTx/>
                <a:uFillTx/>
                <a:latin typeface="Segoe UI Semibold"/>
                <a:ea typeface="+mn-ea"/>
                <a:cs typeface="Segoe UI Semibold" panose="020B0502040204020203" pitchFamily="34" charset="0"/>
              </a:rPr>
              <a:t>Copilot</a:t>
            </a: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 Chat</a:t>
            </a:r>
          </a:p>
        </p:txBody>
      </p:sp>
      <p:cxnSp>
        <p:nvCxnSpPr>
          <p:cNvPr id="47" name="Straight Connector 46">
            <a:extLst>
              <a:ext uri="{FF2B5EF4-FFF2-40B4-BE49-F238E27FC236}">
                <a16:creationId xmlns:a16="http://schemas.microsoft.com/office/drawing/2014/main" id="{4F3CA352-3D0E-822C-E387-E9C91DAA7A1E}"/>
              </a:ext>
              <a:ext uri="{C183D7F6-B498-43B3-948B-1728B52AA6E4}">
                <adec:decorative xmlns:adec="http://schemas.microsoft.com/office/drawing/2017/decorative" val="1"/>
              </a:ext>
            </a:extLst>
          </p:cNvPr>
          <p:cNvCxnSpPr>
            <a:cxnSpLocks/>
          </p:cNvCxnSpPr>
          <p:nvPr/>
        </p:nvCxnSpPr>
        <p:spPr>
          <a:xfrm>
            <a:off x="7502678" y="225737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48" name="TextBox 47">
            <a:extLst>
              <a:ext uri="{FF2B5EF4-FFF2-40B4-BE49-F238E27FC236}">
                <a16:creationId xmlns:a16="http://schemas.microsoft.com/office/drawing/2014/main" id="{BD3D12B8-22D8-E444-1487-4621A293AD96}"/>
              </a:ext>
            </a:extLst>
          </p:cNvPr>
          <p:cNvSpPr txBox="1"/>
          <p:nvPr/>
        </p:nvSpPr>
        <p:spPr>
          <a:xfrm>
            <a:off x="7587595" y="2405192"/>
            <a:ext cx="1917544" cy="110799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Implementa un proceso para revisar periódicamente el uso de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 para obtener información valiosa sobre cómo interactúan los usuarios con el producto.</a:t>
            </a:r>
          </a:p>
        </p:txBody>
      </p:sp>
      <p:sp>
        <p:nvSpPr>
          <p:cNvPr id="50" name="Rectangle: Rounded Corners 6">
            <a:extLst>
              <a:ext uri="{FF2B5EF4-FFF2-40B4-BE49-F238E27FC236}">
                <a16:creationId xmlns:a16="http://schemas.microsoft.com/office/drawing/2014/main" id="{8FD3E414-D8DB-8775-F100-CE1479289760}"/>
              </a:ext>
              <a:ext uri="{C183D7F6-B498-43B3-948B-1728B52AA6E4}">
                <adec:decorative xmlns:adec="http://schemas.microsoft.com/office/drawing/2017/decorative" val="1"/>
              </a:ext>
            </a:extLst>
          </p:cNvPr>
          <p:cNvSpPr>
            <a:spLocks/>
          </p:cNvSpPr>
          <p:nvPr/>
        </p:nvSpPr>
        <p:spPr>
          <a:xfrm>
            <a:off x="7322923" y="4053728"/>
            <a:ext cx="2231683" cy="2523634"/>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51" name="TextBox 50">
            <a:extLst>
              <a:ext uri="{FF2B5EF4-FFF2-40B4-BE49-F238E27FC236}">
                <a16:creationId xmlns:a16="http://schemas.microsoft.com/office/drawing/2014/main" id="{909AEF5E-AA9B-7D7D-92CA-22B35EE973DF}"/>
              </a:ext>
            </a:extLst>
          </p:cNvPr>
          <p:cNvSpPr txBox="1"/>
          <p:nvPr/>
        </p:nvSpPr>
        <p:spPr>
          <a:xfrm>
            <a:off x="7416868" y="416112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dirty="0">
                <a:ln w="3175">
                  <a:noFill/>
                </a:ln>
                <a:solidFill>
                  <a:srgbClr val="000000"/>
                </a:solidFill>
                <a:effectLst/>
                <a:uLnTx/>
                <a:uFillTx/>
                <a:latin typeface="Segoe UI Semibold"/>
                <a:ea typeface="+mn-ea"/>
                <a:cs typeface="Segoe UI Semibold" panose="020B0502040204020203" pitchFamily="34" charset="0"/>
              </a:rPr>
              <a:t>Gestionar Copilot Chat en Teams</a:t>
            </a:r>
          </a:p>
        </p:txBody>
      </p:sp>
      <p:cxnSp>
        <p:nvCxnSpPr>
          <p:cNvPr id="52" name="Straight Connector 51">
            <a:extLst>
              <a:ext uri="{FF2B5EF4-FFF2-40B4-BE49-F238E27FC236}">
                <a16:creationId xmlns:a16="http://schemas.microsoft.com/office/drawing/2014/main" id="{316D0D00-0ED9-1E2E-DE75-6567AEC9D64A}"/>
              </a:ext>
              <a:ext uri="{C183D7F6-B498-43B3-948B-1728B52AA6E4}">
                <adec:decorative xmlns:adec="http://schemas.microsoft.com/office/drawing/2017/decorative" val="1"/>
              </a:ext>
            </a:extLst>
          </p:cNvPr>
          <p:cNvCxnSpPr>
            <a:cxnSpLocks/>
          </p:cNvCxnSpPr>
          <p:nvPr/>
        </p:nvCxnSpPr>
        <p:spPr>
          <a:xfrm>
            <a:off x="7522451" y="487288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3" name="TextBox 52">
            <a:extLst>
              <a:ext uri="{FF2B5EF4-FFF2-40B4-BE49-F238E27FC236}">
                <a16:creationId xmlns:a16="http://schemas.microsoft.com/office/drawing/2014/main" id="{8E57629C-E3F9-2866-4F96-24A0DA3D3002}"/>
              </a:ext>
            </a:extLst>
          </p:cNvPr>
          <p:cNvSpPr txBox="1"/>
          <p:nvPr/>
        </p:nvSpPr>
        <p:spPr>
          <a:xfrm>
            <a:off x="7607368" y="5020702"/>
            <a:ext cx="1832627" cy="1292662"/>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Los administradores pueden aprovechar la gestión centrada en la aplicación y la política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de configuración de la aplicación para controlar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Copilot</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Chat en </a:t>
            </a:r>
            <a:r>
              <a:rPr kumimoji="0" lang="es-es" sz="1200" b="0" i="0" u="none" strike="noStrike" kern="1200" cap="none" spc="0" normalizeH="0" baseline="0" noProof="0" dirty="0" err="1">
                <a:ln>
                  <a:noFill/>
                </a:ln>
                <a:solidFill>
                  <a:srgbClr val="091F2C"/>
                </a:solidFill>
                <a:effectLst/>
                <a:uLnTx/>
                <a:uFillTx/>
                <a:latin typeface="Segoe Sans Display"/>
                <a:ea typeface="+mn-ea"/>
                <a:cs typeface="+mn-cs"/>
              </a:rPr>
              <a:t>Teams</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a:t>
            </a:r>
          </a:p>
        </p:txBody>
      </p:sp>
      <p:sp>
        <p:nvSpPr>
          <p:cNvPr id="54" name="Rectangle: Rounded Corners 6">
            <a:extLst>
              <a:ext uri="{FF2B5EF4-FFF2-40B4-BE49-F238E27FC236}">
                <a16:creationId xmlns:a16="http://schemas.microsoft.com/office/drawing/2014/main" id="{66E3A77D-57CE-D50B-5426-F8C32AFE2C95}"/>
              </a:ext>
              <a:ext uri="{C183D7F6-B498-43B3-948B-1728B52AA6E4}">
                <adec:decorative xmlns:adec="http://schemas.microsoft.com/office/drawing/2017/decorative" val="1"/>
              </a:ext>
            </a:extLst>
          </p:cNvPr>
          <p:cNvSpPr>
            <a:spLocks/>
          </p:cNvSpPr>
          <p:nvPr/>
        </p:nvSpPr>
        <p:spPr>
          <a:xfrm>
            <a:off x="9619813" y="1438218"/>
            <a:ext cx="2231683" cy="5119498"/>
          </a:xfrm>
          <a:prstGeom prst="roundRect">
            <a:avLst>
              <a:gd name="adj" fmla="val 2500"/>
            </a:avLst>
          </a:prstGeom>
          <a:solidFill>
            <a:srgbClr val="F4F3F5"/>
          </a:solidFill>
          <a:ln w="19050" cap="flat" cmpd="sng" algn="ctr">
            <a:noFill/>
            <a:prstDash val="soli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37" rtl="0" eaLnBrk="1" fontAlgn="base" latinLnBrk="0" hangingPunct="1">
              <a:lnSpc>
                <a:spcPct val="100000"/>
              </a:lnSpc>
              <a:spcBef>
                <a:spcPct val="0"/>
              </a:spcBef>
              <a:spcAft>
                <a:spcPts val="0"/>
              </a:spcAft>
              <a:buClrTx/>
              <a:buSzTx/>
              <a:buFontTx/>
              <a:buNone/>
              <a:tabLst>
                <a:tab pos="1371655" algn="l"/>
              </a:tabLst>
              <a:defRPr/>
            </a:pPr>
            <a:endParaRPr kumimoji="0" lang="en-US" sz="900" b="0" i="0" u="none" strike="noStrike" kern="0" cap="none" spc="0" normalizeH="0" baseline="0" noProof="0">
              <a:ln>
                <a:noFill/>
              </a:ln>
              <a:solidFill>
                <a:prstClr val="black"/>
              </a:solidFill>
              <a:effectLst/>
              <a:uLnTx/>
              <a:uFillTx/>
              <a:latin typeface="Segoe UI"/>
              <a:ea typeface="+mn-ea"/>
              <a:cs typeface="Segoe UI" pitchFamily="34" charset="0"/>
            </a:endParaRPr>
          </a:p>
        </p:txBody>
      </p:sp>
      <p:sp>
        <p:nvSpPr>
          <p:cNvPr id="55" name="TextBox 54">
            <a:extLst>
              <a:ext uri="{FF2B5EF4-FFF2-40B4-BE49-F238E27FC236}">
                <a16:creationId xmlns:a16="http://schemas.microsoft.com/office/drawing/2014/main" id="{8578C1A8-D5C0-7F46-943C-9C4A10C5195C}"/>
              </a:ext>
            </a:extLst>
          </p:cNvPr>
          <p:cNvSpPr txBox="1"/>
          <p:nvPr/>
        </p:nvSpPr>
        <p:spPr>
          <a:xfrm>
            <a:off x="9713758" y="1545613"/>
            <a:ext cx="2099885" cy="523220"/>
          </a:xfrm>
          <a:prstGeom prst="rect">
            <a:avLst/>
          </a:prstGeom>
          <a:noFill/>
        </p:spPr>
        <p:txBody>
          <a:bodyPr wrap="square">
            <a:spAutoFit/>
          </a:bodyPr>
          <a:lstStyle/>
          <a:p>
            <a:pPr marL="0" marR="0" lvl="0" indent="0" algn="ctr" defTabSz="914437" rtl="0" eaLnBrk="1" fontAlgn="base" latinLnBrk="0" hangingPunct="1">
              <a:lnSpc>
                <a:spcPct val="100000"/>
              </a:lnSpc>
              <a:spcBef>
                <a:spcPct val="0"/>
              </a:spcBef>
              <a:spcAft>
                <a:spcPts val="0"/>
              </a:spcAft>
              <a:buClrTx/>
              <a:buSzTx/>
              <a:buFontTx/>
              <a:buNone/>
              <a:tabLst>
                <a:tab pos="1371655" algn="l"/>
              </a:tabLst>
              <a:defRPr/>
            </a:pPr>
            <a:r>
              <a:rPr kumimoji="0" lang="es-es" sz="1400" b="0" i="0" u="none" strike="noStrike" kern="1200" cap="none" spc="0" normalizeH="0" baseline="0" noProof="0">
                <a:ln w="3175">
                  <a:noFill/>
                </a:ln>
                <a:solidFill>
                  <a:srgbClr val="000000"/>
                </a:solidFill>
                <a:effectLst/>
                <a:uLnTx/>
                <a:uFillTx/>
                <a:latin typeface="Segoe UI Semibold"/>
                <a:ea typeface="+mn-ea"/>
                <a:cs typeface="Segoe UI Semibold" panose="020B0502040204020203" pitchFamily="34" charset="0"/>
              </a:rPr>
              <a:t>Validar configuración del proxy</a:t>
            </a:r>
          </a:p>
        </p:txBody>
      </p:sp>
      <p:cxnSp>
        <p:nvCxnSpPr>
          <p:cNvPr id="56" name="Straight Connector 55">
            <a:extLst>
              <a:ext uri="{FF2B5EF4-FFF2-40B4-BE49-F238E27FC236}">
                <a16:creationId xmlns:a16="http://schemas.microsoft.com/office/drawing/2014/main" id="{4A433832-BF32-68F7-7453-EAF827953738}"/>
              </a:ext>
              <a:ext uri="{C183D7F6-B498-43B3-948B-1728B52AA6E4}">
                <adec:decorative xmlns:adec="http://schemas.microsoft.com/office/drawing/2017/decorative" val="1"/>
              </a:ext>
            </a:extLst>
          </p:cNvPr>
          <p:cNvCxnSpPr>
            <a:cxnSpLocks/>
          </p:cNvCxnSpPr>
          <p:nvPr/>
        </p:nvCxnSpPr>
        <p:spPr>
          <a:xfrm>
            <a:off x="9819341" y="2257371"/>
            <a:ext cx="1832627"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57" name="TextBox 56">
            <a:extLst>
              <a:ext uri="{FF2B5EF4-FFF2-40B4-BE49-F238E27FC236}">
                <a16:creationId xmlns:a16="http://schemas.microsoft.com/office/drawing/2014/main" id="{2EEC72DA-FD10-CF3F-0829-D1F20EA1FB60}"/>
              </a:ext>
            </a:extLst>
          </p:cNvPr>
          <p:cNvSpPr txBox="1"/>
          <p:nvPr/>
        </p:nvSpPr>
        <p:spPr>
          <a:xfrm>
            <a:off x="9904258" y="2405192"/>
            <a:ext cx="1832627" cy="332398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Los administradores deben verificar la configuración local del proxy para asegurar que los usuarios puedan acceder sin problemas al </a:t>
            </a:r>
            <a:r>
              <a:rPr lang="es-es" sz="1200" dirty="0">
                <a:solidFill>
                  <a:srgbClr val="091F2C"/>
                </a:solidFill>
                <a:latin typeface="Segoe Sans Display"/>
              </a:rPr>
              <a:t>punto </a:t>
            </a:r>
            <a:br>
              <a:rPr lang="es-es" sz="1200" dirty="0">
                <a:solidFill>
                  <a:srgbClr val="091F2C"/>
                </a:solidFill>
                <a:latin typeface="Segoe Sans Display"/>
              </a:rPr>
            </a:br>
            <a:r>
              <a:rPr lang="es-es" sz="1200" dirty="0">
                <a:solidFill>
                  <a:srgbClr val="091F2C"/>
                </a:solidFill>
                <a:latin typeface="Segoe Sans Display"/>
              </a:rPr>
              <a:t>de conexión</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 necesario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para Copilot Chat:</a:t>
            </a:r>
            <a:endParaRPr lang="en-US" sz="1200" b="0" i="0" u="none" strike="noStrike" kern="1200" cap="none" spc="0" normalizeH="0" baseline="0" noProof="0" dirty="0">
              <a:ln>
                <a:noFill/>
              </a:ln>
              <a:effectLst/>
              <a:uLnTx/>
              <a:uFillTx/>
              <a:latin typeface="Segoe Sans Display"/>
            </a:endParaRPr>
          </a:p>
          <a:p>
            <a:pPr marR="0" lvl="0" algn="l" defTabSz="914367" rtl="0" eaLnBrk="1" fontAlgn="auto" latinLnBrk="0" hangingPunct="1">
              <a:lnSpc>
                <a:spcPct val="100000"/>
              </a:lnSpc>
              <a:spcBef>
                <a:spcPts val="0"/>
              </a:spcBef>
              <a:spcAft>
                <a:spcPts val="0"/>
              </a:spcAft>
              <a:buClrTx/>
              <a:buSzTx/>
              <a:tabLst/>
              <a:defRPr/>
            </a:pPr>
            <a:endParaRPr lang="en-US" sz="1100" b="0" i="0" u="none" strike="noStrike" kern="1200" cap="none" spc="0" normalizeH="0" baseline="0" noProof="0" dirty="0">
              <a:ln>
                <a:noFill/>
              </a:ln>
              <a:solidFill>
                <a:srgbClr val="091F2C"/>
              </a:solidFill>
              <a:effectLst/>
              <a:uLnTx/>
              <a:uFillTx/>
              <a:latin typeface="Segoe Sans Display"/>
              <a:cs typeface="Segoe Sans Display"/>
            </a:endParaRPr>
          </a:p>
          <a:p>
            <a:pPr>
              <a:defRPr/>
            </a:pPr>
            <a:r>
              <a:rPr lang="es-es" sz="1000" dirty="0">
                <a:solidFill>
                  <a:srgbClr val="091F2C"/>
                </a:solidFill>
                <a:latin typeface="Segoe Sans Display"/>
              </a:rPr>
              <a:t>M365copilot.com</a:t>
            </a:r>
            <a:endParaRPr lang="en-US" sz="1000" dirty="0"/>
          </a:p>
          <a:p>
            <a:pPr>
              <a:defRPr/>
            </a:pPr>
            <a:r>
              <a:rPr lang="es-es" sz="1000" dirty="0" err="1">
                <a:solidFill>
                  <a:srgbClr val="091F2C"/>
                </a:solidFill>
                <a:latin typeface="Segoe Sans Display"/>
              </a:rPr>
              <a:t>Copilot.cloud.microsoft</a:t>
            </a:r>
            <a:endParaRPr lang="en-US" sz="1000" dirty="0"/>
          </a:p>
          <a:p>
            <a:pPr>
              <a:defRPr/>
            </a:pPr>
            <a:r>
              <a:rPr lang="es-es" sz="1000" dirty="0">
                <a:solidFill>
                  <a:srgbClr val="091F2C"/>
                </a:solidFill>
                <a:latin typeface="Segoe Sans Display"/>
              </a:rPr>
              <a:t>microsoft365.com</a:t>
            </a:r>
            <a:endParaRPr lang="en-US" sz="1000" dirty="0"/>
          </a:p>
          <a:p>
            <a:pPr>
              <a:defRPr/>
            </a:pPr>
            <a:r>
              <a:rPr lang="es-es" sz="1000" dirty="0">
                <a:solidFill>
                  <a:srgbClr val="091F2C"/>
                </a:solidFill>
                <a:latin typeface="Segoe Sans Display"/>
              </a:rPr>
              <a:t>office.com</a:t>
            </a:r>
            <a:endParaRPr lang="en-US" sz="1000" dirty="0"/>
          </a:p>
          <a:p>
            <a:pPr>
              <a:defRPr/>
            </a:pPr>
            <a:r>
              <a:rPr kumimoji="0" lang="es-es" sz="1000" b="0" i="0" u="none" strike="noStrike" kern="1200" cap="none" spc="0" normalizeH="0" baseline="0" noProof="0" dirty="0">
                <a:ln>
                  <a:noFill/>
                </a:ln>
                <a:solidFill>
                  <a:srgbClr val="091F2C"/>
                </a:solidFill>
                <a:effectLst/>
                <a:uLnTx/>
                <a:uFillTx/>
                <a:latin typeface="Segoe Sans Display"/>
                <a:ea typeface="+mn-ea"/>
                <a:cs typeface="+mn-cs"/>
              </a:rPr>
              <a:t>m365.cloud.microsoft </a:t>
            </a:r>
            <a:endParaRPr lang="en-US" sz="1000" dirty="0"/>
          </a:p>
          <a:p>
            <a:pPr marL="285750" indent="-285750">
              <a:buFont typeface="Arial" panose="020B0604020202020204" pitchFamily="34" charset="0"/>
              <a:buChar char="•"/>
              <a:defRPr/>
            </a:pPr>
            <a:endParaRPr lang="en-US" sz="1100" b="0" i="0" u="none" strike="noStrike" kern="1200" cap="none" spc="0" normalizeH="0" baseline="0" noProof="0" dirty="0">
              <a:ln>
                <a:noFill/>
              </a:ln>
              <a:solidFill>
                <a:srgbClr val="091F2C"/>
              </a:solidFill>
              <a:effectLst/>
              <a:uLnTx/>
              <a:uFillTx/>
              <a:latin typeface="Segoe Sans Display"/>
              <a:cs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C00000"/>
                </a:solidFill>
                <a:effectLst/>
                <a:uLnTx/>
                <a:uFillTx/>
                <a:latin typeface="Segoe Sans Display"/>
                <a:ea typeface="+mn-ea"/>
                <a:cs typeface="+mn-cs"/>
              </a:rPr>
              <a:t>Nota: </a:t>
            </a:r>
            <a:r>
              <a:rPr kumimoji="0" lang="es-es" sz="1200" b="0" i="0" u="none" strike="noStrike" kern="1200" cap="none" spc="0" normalizeH="0" baseline="0" noProof="0" dirty="0">
                <a:ln>
                  <a:noFill/>
                </a:ln>
                <a:solidFill>
                  <a:srgbClr val="000000"/>
                </a:solidFill>
                <a:effectLst/>
                <a:uLnTx/>
                <a:uFillTx/>
                <a:latin typeface="Segoe Sans Display"/>
                <a:ea typeface="+mn-ea"/>
                <a:cs typeface="+mn-cs"/>
              </a:rPr>
              <a:t>S</a:t>
            </a: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e requieren puntos de conexión adicionales </a:t>
            </a:r>
            <a:br>
              <a:rPr kumimoji="0" lang="es-es" sz="1200" b="0" i="0" u="none" strike="noStrike" kern="1200" cap="none" spc="0" normalizeH="0" baseline="0" noProof="0" dirty="0">
                <a:ln>
                  <a:noFill/>
                </a:ln>
                <a:solidFill>
                  <a:srgbClr val="091F2C"/>
                </a:solidFill>
                <a:effectLst/>
                <a:uLnTx/>
                <a:uFillTx/>
                <a:latin typeface="Segoe Sans Display"/>
                <a:ea typeface="+mn-ea"/>
                <a:cs typeface="+mn-cs"/>
              </a:rPr>
            </a:br>
            <a:r>
              <a:rPr kumimoji="0" lang="es-es" sz="1200" b="0" i="0" u="none" strike="noStrike" kern="1200" cap="none" spc="0" normalizeH="0" baseline="0" noProof="0" dirty="0">
                <a:ln>
                  <a:noFill/>
                </a:ln>
                <a:solidFill>
                  <a:srgbClr val="091F2C"/>
                </a:solidFill>
                <a:effectLst/>
                <a:uLnTx/>
                <a:uFillTx/>
                <a:latin typeface="Segoe Sans Display"/>
                <a:ea typeface="+mn-ea"/>
                <a:cs typeface="+mn-cs"/>
              </a:rPr>
              <a:t>y se mencionan aquí:</a:t>
            </a:r>
            <a:endParaRPr lang="en-US" sz="1200" b="0" i="0" u="none" strike="noStrike" kern="1200" cap="none" spc="0" normalizeH="0" baseline="0" noProof="0" dirty="0">
              <a:ln>
                <a:noFill/>
              </a:ln>
              <a:solidFill>
                <a:srgbClr val="091F2C"/>
              </a:solidFill>
              <a:effectLst/>
              <a:uLnTx/>
              <a:uFillTx/>
              <a:latin typeface="Segoe Sans Display"/>
              <a:cs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91F2C"/>
                </a:solidFill>
                <a:effectLst/>
                <a:uLnTx/>
                <a:uFillTx/>
                <a:latin typeface="Segoe Sans Display"/>
                <a:ea typeface="+mn-ea"/>
                <a:cs typeface="+mn-cs"/>
                <a:hlinkClick r:id="rId3"/>
              </a:rPr>
              <a:t>Requisitos de red</a:t>
            </a:r>
            <a:endParaRPr kumimoji="0" lang="en-US" sz="1050" b="0" i="0" u="none" strike="noStrike" kern="1200" cap="none" spc="0" normalizeH="0" baseline="0" noProof="0" dirty="0">
              <a:ln>
                <a:noFill/>
              </a:ln>
              <a:solidFill>
                <a:srgbClr val="091F2C"/>
              </a:solidFill>
              <a:effectLst/>
              <a:uLnTx/>
              <a:uFillTx/>
              <a:latin typeface="Segoe Sans Display"/>
              <a:ea typeface="+mn-ea"/>
              <a:cs typeface="+mn-cs"/>
            </a:endParaRPr>
          </a:p>
        </p:txBody>
      </p:sp>
      <p:pic>
        <p:nvPicPr>
          <p:cNvPr id="60" name="Picture 59" descr="Un logotipo colorido con texto blanco&#10;&#10;El contenido generado por IA puede ser incorrecto.">
            <a:extLst>
              <a:ext uri="{FF2B5EF4-FFF2-40B4-BE49-F238E27FC236}">
                <a16:creationId xmlns:a16="http://schemas.microsoft.com/office/drawing/2014/main" id="{33CDC4AF-0B11-CFD1-9419-C72CBE5C445E}"/>
              </a:ext>
            </a:extLst>
          </p:cNvPr>
          <p:cNvPicPr>
            <a:picLocks noChangeAspect="1"/>
          </p:cNvPicPr>
          <p:nvPr/>
        </p:nvPicPr>
        <p:blipFill>
          <a:blip r:embed="rId4"/>
          <a:stretch>
            <a:fillRect/>
          </a:stretch>
        </p:blipFill>
        <p:spPr>
          <a:xfrm>
            <a:off x="353350" y="372302"/>
            <a:ext cx="724437" cy="730105"/>
          </a:xfrm>
          <a:prstGeom prst="rect">
            <a:avLst/>
          </a:prstGeom>
        </p:spPr>
      </p:pic>
    </p:spTree>
    <p:extLst>
      <p:ext uri="{BB962C8B-B14F-4D97-AF65-F5344CB8AC3E}">
        <p14:creationId xmlns:p14="http://schemas.microsoft.com/office/powerpoint/2010/main" val="223425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9"/>
                                        </p:tgtEl>
                                        <p:attrNameLst>
                                          <p:attrName>ppt_x</p:attrName>
                                          <p:attrName>ppt_y</p:attrName>
                                        </p:attrNameLst>
                                      </p:cBhvr>
                                      <p:rCtr x="859" y="0"/>
                                    </p:animMotion>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50"/>
                                        <p:tgtEl>
                                          <p:spTgt spid="27"/>
                                        </p:tgtEl>
                                      </p:cBhvr>
                                    </p:animEffect>
                                  </p:childTnLst>
                                </p:cTn>
                              </p:par>
                              <p:par>
                                <p:cTn id="13" presetID="42" presetClass="path" presetSubtype="0" decel="100000" fill="hold" nodeType="withEffect">
                                  <p:stCondLst>
                                    <p:cond delay="0"/>
                                  </p:stCondLst>
                                  <p:childTnLst>
                                    <p:animMotion origin="layout" path="M -0.01719 -0.00023 L -1.25E-6 1.85185E-6 " pathEditMode="relative" rAng="0" ptsTypes="AA">
                                      <p:cBhvr>
                                        <p:cTn id="14" dur="500" fill="hold"/>
                                        <p:tgtEl>
                                          <p:spTgt spid="27"/>
                                        </p:tgtEl>
                                        <p:attrNameLst>
                                          <p:attrName>ppt_x</p:attrName>
                                          <p:attrName>ppt_y</p:attrName>
                                        </p:attrNameLst>
                                      </p:cBhvr>
                                      <p:rCtr x="859" y="0"/>
                                    </p:animMotion>
                                  </p:childTnLst>
                                </p:cTn>
                              </p:par>
                              <p:par>
                                <p:cTn id="15" presetID="10"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par>
                                <p:cTn id="18" presetID="42" presetClass="path" presetSubtype="0" decel="100000" fill="hold" nodeType="withEffect">
                                  <p:stCondLst>
                                    <p:cond delay="0"/>
                                  </p:stCondLst>
                                  <p:childTnLst>
                                    <p:animMotion origin="layout" path="M -0.01719 -0.00023 L -1.25E-6 1.85185E-6 " pathEditMode="relative" rAng="0" ptsTypes="AA">
                                      <p:cBhvr>
                                        <p:cTn id="19" dur="500" fill="hold"/>
                                        <p:tgtEl>
                                          <p:spTgt spid="31"/>
                                        </p:tgtEl>
                                        <p:attrNameLst>
                                          <p:attrName>ppt_x</p:attrName>
                                          <p:attrName>ppt_y</p:attrName>
                                        </p:attrNameLst>
                                      </p:cBhvr>
                                      <p:rCtr x="859" y="0"/>
                                    </p:animMotion>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250"/>
                                        <p:tgtEl>
                                          <p:spTgt spid="35"/>
                                        </p:tgtEl>
                                      </p:cBhvr>
                                    </p:animEffect>
                                  </p:childTnLst>
                                </p:cTn>
                              </p:par>
                              <p:par>
                                <p:cTn id="23" presetID="42" presetClass="path" presetSubtype="0" decel="100000" fill="hold" nodeType="withEffect">
                                  <p:stCondLst>
                                    <p:cond delay="0"/>
                                  </p:stCondLst>
                                  <p:childTnLst>
                                    <p:animMotion origin="layout" path="M -0.01719 -0.00023 L -1.25E-6 1.85185E-6 " pathEditMode="relative" rAng="0" ptsTypes="AA">
                                      <p:cBhvr>
                                        <p:cTn id="24" dur="500" fill="hold"/>
                                        <p:tgtEl>
                                          <p:spTgt spid="35"/>
                                        </p:tgtEl>
                                        <p:attrNameLst>
                                          <p:attrName>ppt_x</p:attrName>
                                          <p:attrName>ppt_y</p:attrName>
                                        </p:attrNameLst>
                                      </p:cBhvr>
                                      <p:rCtr x="859" y="0"/>
                                    </p:animMotion>
                                  </p:childTnLst>
                                </p:cTn>
                              </p:par>
                              <p:par>
                                <p:cTn id="25" presetID="10"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250"/>
                                        <p:tgtEl>
                                          <p:spTgt spid="39"/>
                                        </p:tgtEl>
                                      </p:cBhvr>
                                    </p:animEffect>
                                  </p:childTnLst>
                                </p:cTn>
                              </p:par>
                              <p:par>
                                <p:cTn id="28" presetID="42" presetClass="path" presetSubtype="0" decel="100000" fill="hold" nodeType="withEffect">
                                  <p:stCondLst>
                                    <p:cond delay="0"/>
                                  </p:stCondLst>
                                  <p:childTnLst>
                                    <p:animMotion origin="layout" path="M -0.01719 -0.00023 L -1.25E-6 1.85185E-6 " pathEditMode="relative" rAng="0" ptsTypes="AA">
                                      <p:cBhvr>
                                        <p:cTn id="29" dur="500" fill="hold"/>
                                        <p:tgtEl>
                                          <p:spTgt spid="39"/>
                                        </p:tgtEl>
                                        <p:attrNameLst>
                                          <p:attrName>ppt_x</p:attrName>
                                          <p:attrName>ppt_y</p:attrName>
                                        </p:attrNameLst>
                                      </p:cBhvr>
                                      <p:rCtr x="859" y="0"/>
                                    </p:animMotion>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250"/>
                                        <p:tgtEl>
                                          <p:spTgt spid="43"/>
                                        </p:tgtEl>
                                      </p:cBhvr>
                                    </p:animEffect>
                                  </p:childTnLst>
                                </p:cTn>
                              </p:par>
                              <p:par>
                                <p:cTn id="33" presetID="42" presetClass="path" presetSubtype="0" decel="100000" fill="hold" nodeType="withEffect">
                                  <p:stCondLst>
                                    <p:cond delay="0"/>
                                  </p:stCondLst>
                                  <p:childTnLst>
                                    <p:animMotion origin="layout" path="M -0.01719 -0.00023 L -1.25E-6 1.85185E-6 " pathEditMode="relative" rAng="0" ptsTypes="AA">
                                      <p:cBhvr>
                                        <p:cTn id="34" dur="500" fill="hold"/>
                                        <p:tgtEl>
                                          <p:spTgt spid="43"/>
                                        </p:tgtEl>
                                        <p:attrNameLst>
                                          <p:attrName>ppt_x</p:attrName>
                                          <p:attrName>ppt_y</p:attrName>
                                        </p:attrNameLst>
                                      </p:cBhvr>
                                      <p:rCtr x="859" y="0"/>
                                    </p:animMotion>
                                  </p:childTnLst>
                                </p:cTn>
                              </p:par>
                              <p:par>
                                <p:cTn id="35" presetID="10"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250"/>
                                        <p:tgtEl>
                                          <p:spTgt spid="47"/>
                                        </p:tgtEl>
                                      </p:cBhvr>
                                    </p:animEffect>
                                  </p:childTnLst>
                                </p:cTn>
                              </p:par>
                              <p:par>
                                <p:cTn id="38" presetID="42" presetClass="path" presetSubtype="0" decel="100000" fill="hold" nodeType="withEffect">
                                  <p:stCondLst>
                                    <p:cond delay="0"/>
                                  </p:stCondLst>
                                  <p:childTnLst>
                                    <p:animMotion origin="layout" path="M -0.01719 -0.00023 L -1.25E-6 1.85185E-6 " pathEditMode="relative" rAng="0" ptsTypes="AA">
                                      <p:cBhvr>
                                        <p:cTn id="39" dur="500" fill="hold"/>
                                        <p:tgtEl>
                                          <p:spTgt spid="47"/>
                                        </p:tgtEl>
                                        <p:attrNameLst>
                                          <p:attrName>ppt_x</p:attrName>
                                          <p:attrName>ppt_y</p:attrName>
                                        </p:attrNameLst>
                                      </p:cBhvr>
                                      <p:rCtr x="859" y="0"/>
                                    </p:animMotion>
                                  </p:childTnLst>
                                </p:cTn>
                              </p:par>
                              <p:par>
                                <p:cTn id="40" presetID="10"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250"/>
                                        <p:tgtEl>
                                          <p:spTgt spid="52"/>
                                        </p:tgtEl>
                                      </p:cBhvr>
                                    </p:animEffect>
                                  </p:childTnLst>
                                </p:cTn>
                              </p:par>
                              <p:par>
                                <p:cTn id="43" presetID="42" presetClass="path" presetSubtype="0" decel="100000" fill="hold" nodeType="withEffect">
                                  <p:stCondLst>
                                    <p:cond delay="0"/>
                                  </p:stCondLst>
                                  <p:childTnLst>
                                    <p:animMotion origin="layout" path="M -0.01719 -0.00023 L -1.25E-6 1.85185E-6 " pathEditMode="relative" rAng="0" ptsTypes="AA">
                                      <p:cBhvr>
                                        <p:cTn id="44" dur="500" fill="hold"/>
                                        <p:tgtEl>
                                          <p:spTgt spid="52"/>
                                        </p:tgtEl>
                                        <p:attrNameLst>
                                          <p:attrName>ppt_x</p:attrName>
                                          <p:attrName>ppt_y</p:attrName>
                                        </p:attrNameLst>
                                      </p:cBhvr>
                                      <p:rCtr x="859" y="0"/>
                                    </p:animMotion>
                                  </p:childTnLst>
                                </p:cTn>
                              </p:par>
                              <p:par>
                                <p:cTn id="45" presetID="10"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250"/>
                                        <p:tgtEl>
                                          <p:spTgt spid="56"/>
                                        </p:tgtEl>
                                      </p:cBhvr>
                                    </p:animEffect>
                                  </p:childTnLst>
                                </p:cTn>
                              </p:par>
                              <p:par>
                                <p:cTn id="48" presetID="42" presetClass="path" presetSubtype="0" decel="100000" fill="hold" nodeType="withEffect">
                                  <p:stCondLst>
                                    <p:cond delay="0"/>
                                  </p:stCondLst>
                                  <p:childTnLst>
                                    <p:animMotion origin="layout" path="M -0.01719 -0.00023 L -1.25E-6 1.85185E-6 " pathEditMode="relative" rAng="0" ptsTypes="AA">
                                      <p:cBhvr>
                                        <p:cTn id="49" dur="500" fill="hold"/>
                                        <p:tgtEl>
                                          <p:spTgt spid="56"/>
                                        </p:tgtEl>
                                        <p:attrNameLst>
                                          <p:attrName>ppt_x</p:attrName>
                                          <p:attrName>ppt_y</p:attrName>
                                        </p:attrNameLst>
                                      </p:cBhvr>
                                      <p:rCtr x="859" y="0"/>
                                    </p:animMotion>
                                  </p:childTnLst>
                                </p:cTn>
                              </p:par>
                              <p:par>
                                <p:cTn id="50" presetID="10" presetClass="entr" presetSubtype="0" fill="hold"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fade">
                                      <p:cBhvr>
                                        <p:cTn id="52" dur="500"/>
                                        <p:tgtEl>
                                          <p:spTgt spid="60"/>
                                        </p:tgtEl>
                                      </p:cBhvr>
                                    </p:animEffect>
                                  </p:childTnLst>
                                </p:cTn>
                              </p:par>
                              <p:par>
                                <p:cTn id="53" presetID="42" presetClass="path" presetSubtype="0" decel="100000" fill="hold" nodeType="withEffect">
                                  <p:stCondLst>
                                    <p:cond delay="0"/>
                                  </p:stCondLst>
                                  <p:childTnLst>
                                    <p:animMotion origin="layout" path="M -2.70833E-6 2.96296E-6 L -2.70833E-6 0.03541 " pathEditMode="relative" rAng="0" ptsTypes="AA">
                                      <p:cBhvr>
                                        <p:cTn id="54" dur="700" spd="-100000" fill="hold"/>
                                        <p:tgtEl>
                                          <p:spTgt spid="6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97E04-19B0-B4C2-3B62-50A770877993}"/>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1089351-92CD-A465-67E2-D46B6C772775}"/>
              </a:ext>
            </a:extLst>
          </p:cNvPr>
          <p:cNvSpPr>
            <a:spLocks noGrp="1"/>
          </p:cNvSpPr>
          <p:nvPr>
            <p:ph idx="1"/>
          </p:nvPr>
        </p:nvSpPr>
        <p:spPr>
          <a:xfrm>
            <a:off x="4966052" y="1903059"/>
            <a:ext cx="7103016" cy="3570208"/>
          </a:xfrm>
        </p:spPr>
        <p:txBody>
          <a:bodyPr/>
          <a:lstStyle/>
          <a:p>
            <a:pPr marL="457200" lvl="0" indent="-457200" fontAlgn="base">
              <a:spcBef>
                <a:spcPct val="0"/>
              </a:spcBef>
              <a:spcAft>
                <a:spcPts val="800"/>
              </a:spcAft>
              <a:buSzTx/>
              <a:buFont typeface="+mj-lt"/>
              <a:buAutoNum type="arabicPeriod"/>
              <a:defRPr/>
            </a:pPr>
            <a:r>
              <a:rPr lang="es-es" sz="2400" dirty="0"/>
              <a:t>Presentación de </a:t>
            </a:r>
            <a:r>
              <a:rPr lang="es-es" sz="2400" dirty="0" err="1"/>
              <a:t>Copilot</a:t>
            </a:r>
            <a:r>
              <a:rPr lang="es-es" sz="2400" dirty="0"/>
              <a:t> Chat</a:t>
            </a:r>
          </a:p>
          <a:p>
            <a:pPr marL="457200" lvl="0" indent="-457200" fontAlgn="base">
              <a:spcBef>
                <a:spcPct val="0"/>
              </a:spcBef>
              <a:spcAft>
                <a:spcPts val="800"/>
              </a:spcAft>
              <a:buSzTx/>
              <a:buFont typeface="+mj-lt"/>
              <a:buAutoNum type="arabicPeriod"/>
              <a:defRPr/>
            </a:pPr>
            <a:r>
              <a:rPr lang="es-es" sz="2400" kern="0" dirty="0">
                <a:ln w="3175">
                  <a:noFill/>
                </a:ln>
                <a:latin typeface="Segoe UI"/>
              </a:rPr>
              <a:t>Protección de datos empresariales e IA en la sombra</a:t>
            </a:r>
          </a:p>
          <a:p>
            <a:pPr marL="457200" indent="-457200" fontAlgn="base">
              <a:spcBef>
                <a:spcPct val="0"/>
              </a:spcBef>
              <a:spcAft>
                <a:spcPts val="800"/>
              </a:spcAft>
              <a:buSzTx/>
              <a:buFont typeface="+mj-lt"/>
              <a:buAutoNum type="arabicPeriod"/>
              <a:defRPr/>
            </a:pPr>
            <a:r>
              <a:rPr lang="es-es" sz="2400" kern="0" dirty="0">
                <a:ln w="3175">
                  <a:noFill/>
                </a:ln>
                <a:latin typeface="Segoe UI"/>
              </a:rPr>
              <a:t>Habilitación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solidFill>
                  <a:srgbClr val="FFFF00"/>
                </a:solidFill>
                <a:latin typeface="Segoe UI"/>
              </a:rPr>
              <a:t>Administración y gobernanza de </a:t>
            </a:r>
            <a:r>
              <a:rPr lang="es-es" sz="2400" kern="0" dirty="0" err="1">
                <a:ln w="3175">
                  <a:noFill/>
                </a:ln>
                <a:solidFill>
                  <a:srgbClr val="FFFF00"/>
                </a:solidFill>
                <a:latin typeface="Segoe UI"/>
              </a:rPr>
              <a:t>Copilot</a:t>
            </a:r>
            <a:r>
              <a:rPr lang="es-es" sz="2400" kern="0" dirty="0">
                <a:ln w="3175">
                  <a:noFill/>
                </a:ln>
                <a:solidFill>
                  <a:srgbClr val="FFFF00"/>
                </a:solidFill>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Informes de uso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Próximos pasos y llamada a la acción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16000D96-8D17-3494-B56F-97E760626B05}"/>
              </a:ext>
            </a:extLst>
          </p:cNvPr>
          <p:cNvSpPr>
            <a:spLocks noGrp="1"/>
          </p:cNvSpPr>
          <p:nvPr>
            <p:ph type="title"/>
          </p:nvPr>
        </p:nvSpPr>
        <p:spPr>
          <a:xfrm>
            <a:off x="589279" y="605656"/>
            <a:ext cx="2739845" cy="2510405"/>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FDBA7630-679C-33C7-DB8C-5E333761B157}"/>
              </a:ext>
              <a:ext uri="{C183D7F6-B498-43B3-948B-1728B52AA6E4}">
                <adec:decorative xmlns:adec="http://schemas.microsoft.com/office/drawing/2017/decorative" val="1"/>
              </a:ext>
            </a:extLst>
          </p:cNvPr>
          <p:cNvCxnSpPr>
            <a:cxnSpLocks/>
          </p:cNvCxnSpPr>
          <p:nvPr/>
        </p:nvCxnSpPr>
        <p:spPr>
          <a:xfrm>
            <a:off x="4645327" y="1863229"/>
            <a:ext cx="0" cy="402336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2619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8E892-5E89-F862-4210-7AAEF6A72635}"/>
              </a:ext>
            </a:extLst>
          </p:cNvPr>
          <p:cNvSpPr>
            <a:spLocks noGrp="1"/>
          </p:cNvSpPr>
          <p:nvPr>
            <p:ph type="title"/>
          </p:nvPr>
        </p:nvSpPr>
        <p:spPr>
          <a:xfrm>
            <a:off x="571500" y="2792795"/>
            <a:ext cx="4179404" cy="1200329"/>
          </a:xfrm>
        </p:spPr>
        <p:txBody>
          <a:bodyPr/>
          <a:lstStyle/>
          <a:p>
            <a:r>
              <a:rPr lang="es-es" dirty="0"/>
              <a:t>Gestionar </a:t>
            </a:r>
            <a:r>
              <a:rPr lang="es-es" dirty="0" err="1"/>
              <a:t>Copilot</a:t>
            </a:r>
            <a:r>
              <a:rPr lang="es-es" dirty="0"/>
              <a:t> Chat</a:t>
            </a:r>
          </a:p>
        </p:txBody>
      </p:sp>
    </p:spTree>
    <p:extLst>
      <p:ext uri="{BB962C8B-B14F-4D97-AF65-F5344CB8AC3E}">
        <p14:creationId xmlns:p14="http://schemas.microsoft.com/office/powerpoint/2010/main" val="172165994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03D17-BABB-558D-2BF5-447AD44F2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3B0C0-12B1-ED96-7EC1-6BFCAA00E1B3}"/>
              </a:ext>
            </a:extLst>
          </p:cNvPr>
          <p:cNvSpPr>
            <a:spLocks noGrp="1"/>
          </p:cNvSpPr>
          <p:nvPr>
            <p:ph type="title"/>
          </p:nvPr>
        </p:nvSpPr>
        <p:spPr/>
        <p:txBody>
          <a:bodyPr>
            <a:noAutofit/>
          </a:bodyPr>
          <a:lstStyle/>
          <a:p>
            <a:r>
              <a:rPr lang="es-es" noProof="0" dirty="0">
                <a:solidFill>
                  <a:schemeClr val="bg1"/>
                </a:solidFill>
              </a:rPr>
              <a:t>Gestión de </a:t>
            </a:r>
            <a:r>
              <a:rPr lang="es-es" noProof="0" dirty="0" err="1">
                <a:solidFill>
                  <a:schemeClr val="bg1"/>
                </a:solidFill>
                <a:ea typeface="+mn-ea"/>
                <a:cs typeface="+mn-cs"/>
              </a:rPr>
              <a:t>Copilot</a:t>
            </a:r>
            <a:r>
              <a:rPr lang="es-es" noProof="0" dirty="0">
                <a:solidFill>
                  <a:schemeClr val="bg1"/>
                </a:solidFill>
                <a:ea typeface="+mn-ea"/>
                <a:cs typeface="+mn-cs"/>
              </a:rPr>
              <a:t> Chat</a:t>
            </a:r>
          </a:p>
        </p:txBody>
      </p:sp>
      <p:sp>
        <p:nvSpPr>
          <p:cNvPr id="6" name="TextBox 5">
            <a:extLst>
              <a:ext uri="{FF2B5EF4-FFF2-40B4-BE49-F238E27FC236}">
                <a16:creationId xmlns:a16="http://schemas.microsoft.com/office/drawing/2014/main" id="{767E6AD5-DB3F-D544-7457-255AE009A9FC}"/>
              </a:ext>
            </a:extLst>
          </p:cNvPr>
          <p:cNvSpPr txBox="1"/>
          <p:nvPr/>
        </p:nvSpPr>
        <p:spPr>
          <a:xfrm>
            <a:off x="587375" y="5219268"/>
            <a:ext cx="6096000" cy="338554"/>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chemeClr val="bg1"/>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Gestionar Microsoft 365 </a:t>
            </a:r>
            <a:r>
              <a:rPr kumimoji="0" lang="es-es" sz="1600" b="0" i="0" u="none" strike="noStrike" kern="1200" cap="none" spc="0" normalizeH="0" baseline="0" noProof="0" dirty="0" err="1">
                <a:ln>
                  <a:noFill/>
                </a:ln>
                <a:solidFill>
                  <a:schemeClr val="bg1"/>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Copilot</a:t>
            </a:r>
            <a:r>
              <a:rPr kumimoji="0" lang="es-es" sz="1600" b="0" i="0" u="none" strike="noStrike" kern="1200" cap="none" spc="0" normalizeH="0" baseline="0" noProof="0" dirty="0">
                <a:ln>
                  <a:noFill/>
                </a:ln>
                <a:solidFill>
                  <a:schemeClr val="bg1"/>
                </a:solidFill>
                <a:effectLst/>
                <a:uLnTx/>
                <a:uFillTx/>
                <a:latin typeface="Segoe Sans Display"/>
                <a:ea typeface="+mn-ea"/>
                <a:cs typeface="+mn-cs"/>
                <a:hlinkClick r:id="rId3">
                  <a:extLst>
                    <a:ext uri="{A12FA001-AC4F-418D-AE19-62706E023703}">
                      <ahyp:hlinkClr xmlns:ahyp="http://schemas.microsoft.com/office/drawing/2018/hyperlinkcolor" val="tx"/>
                    </a:ext>
                  </a:extLst>
                </a:hlinkClick>
              </a:rPr>
              <a:t> Chat</a:t>
            </a:r>
            <a:endParaRPr kumimoji="0" lang="en-US" sz="1600" b="0" i="0" u="none" strike="noStrike" kern="1200" cap="none" spc="0" normalizeH="0" baseline="0" noProof="0" dirty="0">
              <a:ln>
                <a:noFill/>
              </a:ln>
              <a:solidFill>
                <a:schemeClr val="bg1"/>
              </a:solidFill>
              <a:effectLst/>
              <a:uLnTx/>
              <a:uFillTx/>
              <a:latin typeface="Segoe Sans Display"/>
              <a:ea typeface="+mn-ea"/>
              <a:cs typeface="+mn-cs"/>
            </a:endParaRPr>
          </a:p>
        </p:txBody>
      </p:sp>
      <p:sp>
        <p:nvSpPr>
          <p:cNvPr id="7" name="TextBox 6">
            <a:extLst>
              <a:ext uri="{FF2B5EF4-FFF2-40B4-BE49-F238E27FC236}">
                <a16:creationId xmlns:a16="http://schemas.microsoft.com/office/drawing/2014/main" id="{12F28485-AFA5-2486-1E59-129B9709D8A7}"/>
              </a:ext>
            </a:extLst>
          </p:cNvPr>
          <p:cNvSpPr txBox="1"/>
          <p:nvPr/>
        </p:nvSpPr>
        <p:spPr>
          <a:xfrm>
            <a:off x="587375" y="3710145"/>
            <a:ext cx="4307587" cy="92333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chemeClr val="bg1"/>
                </a:solidFill>
                <a:effectLst/>
                <a:uLnTx/>
                <a:uFillTx/>
                <a:latin typeface="Segoe Sans Display"/>
                <a:ea typeface="+mn-ea"/>
                <a:cs typeface="+mn-cs"/>
              </a:rPr>
              <a:t>Los administradores tienen múltiples opciones para gestionar la experiencia de </a:t>
            </a:r>
            <a:r>
              <a:rPr kumimoji="0" lang="es-es" sz="20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2000" b="0" i="0" u="none" strike="noStrike" kern="1200" cap="none" spc="0" normalizeH="0" baseline="0" noProof="0" dirty="0">
                <a:ln>
                  <a:noFill/>
                </a:ln>
                <a:solidFill>
                  <a:schemeClr val="bg1"/>
                </a:solidFill>
                <a:effectLst/>
                <a:uLnTx/>
                <a:uFillTx/>
                <a:latin typeface="Segoe Sans Display"/>
                <a:ea typeface="+mn-ea"/>
                <a:cs typeface="+mn-cs"/>
              </a:rPr>
              <a:t> Chat para sus usuarios.</a:t>
            </a:r>
          </a:p>
        </p:txBody>
      </p:sp>
      <p:sp>
        <p:nvSpPr>
          <p:cNvPr id="9" name="TextBox 8">
            <a:extLst>
              <a:ext uri="{FF2B5EF4-FFF2-40B4-BE49-F238E27FC236}">
                <a16:creationId xmlns:a16="http://schemas.microsoft.com/office/drawing/2014/main" id="{306F71A3-067A-5C10-1D95-A578894D90E0}"/>
              </a:ext>
            </a:extLst>
          </p:cNvPr>
          <p:cNvSpPr txBox="1"/>
          <p:nvPr/>
        </p:nvSpPr>
        <p:spPr>
          <a:xfrm>
            <a:off x="5273646" y="3208717"/>
            <a:ext cx="6918354" cy="2179828"/>
          </a:xfrm>
          <a:prstGeom prst="rect">
            <a:avLst/>
          </a:prstGeom>
          <a:noFill/>
        </p:spPr>
        <p:txBody>
          <a:bodyPr wrap="squar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1" i="0" u="none" strike="noStrike" kern="1200" cap="none" spc="0" normalizeH="0" baseline="0" noProof="0" dirty="0">
                <a:ln>
                  <a:noFill/>
                </a:ln>
                <a:solidFill>
                  <a:schemeClr val="bg1"/>
                </a:solidFill>
                <a:effectLst/>
                <a:uLnTx/>
                <a:uFillTx/>
                <a:latin typeface="Segoe Sans Display"/>
                <a:ea typeface="+mn-ea"/>
                <a:cs typeface="+mn-cs"/>
              </a:rPr>
              <a:t>Las s</a:t>
            </a:r>
            <a:r>
              <a:rPr kumimoji="0" lang="es-es" sz="1800" b="1" i="0" u="none" strike="noStrike" kern="1200" cap="none" spc="0" normalizeH="0" baseline="0" noProof="0" dirty="0">
                <a:ln>
                  <a:noFill/>
                </a:ln>
                <a:solidFill>
                  <a:schemeClr val="bg1"/>
                </a:solidFill>
                <a:effectLst/>
                <a:uLnTx/>
                <a:uFillTx/>
                <a:latin typeface="Segoe Sans Display"/>
                <a:ea typeface="+mn-ea"/>
                <a:cs typeface="+mn-cs"/>
              </a:rPr>
              <a:t>iguientes </a:t>
            </a:r>
            <a:r>
              <a:rPr kumimoji="0" lang="es-es" sz="1765" b="1" i="0" u="none" strike="noStrike" kern="1200" cap="none" spc="0" normalizeH="0" baseline="0" noProof="0" dirty="0">
                <a:ln>
                  <a:noFill/>
                </a:ln>
                <a:solidFill>
                  <a:schemeClr val="bg1"/>
                </a:solidFill>
                <a:effectLst/>
                <a:uLnTx/>
                <a:uFillTx/>
                <a:latin typeface="Segoe Sans Display"/>
                <a:ea typeface="+mn-ea"/>
                <a:cs typeface="+mn-cs"/>
              </a:rPr>
              <a:t>opciones de gestión administrativa </a:t>
            </a:r>
            <a:r>
              <a:rPr kumimoji="0" lang="es-es" sz="1800" b="1" i="0" u="none" strike="noStrike" kern="1200" cap="none" spc="0" normalizeH="0" baseline="0" noProof="0" dirty="0">
                <a:ln>
                  <a:noFill/>
                </a:ln>
                <a:solidFill>
                  <a:schemeClr val="bg1"/>
                </a:solidFill>
                <a:effectLst/>
                <a:uLnTx/>
                <a:uFillTx/>
                <a:latin typeface="Segoe Sans Display"/>
                <a:ea typeface="+mn-ea"/>
                <a:cs typeface="+mn-cs"/>
              </a:rPr>
              <a:t>están disponibles</a:t>
            </a:r>
            <a:r>
              <a:rPr kumimoji="0" lang="es-es" sz="1800" b="0" i="0" u="none" strike="noStrike" kern="1200" cap="none" spc="0" normalizeH="0" baseline="0" noProof="0" dirty="0">
                <a:ln>
                  <a:noFill/>
                </a:ln>
                <a:solidFill>
                  <a:schemeClr val="bg1"/>
                </a:solidFill>
                <a:effectLst/>
                <a:uLnTx/>
                <a:uFillTx/>
                <a:latin typeface="Segoe Sans Display"/>
                <a:ea typeface="+mn-ea"/>
                <a:cs typeface="+mn-cs"/>
              </a:rPr>
              <a: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chemeClr val="bg1"/>
              </a:solidFill>
              <a:effectLst/>
              <a:uLnTx/>
              <a:uFillTx/>
              <a:latin typeface="Segoe Sans Display"/>
              <a:ea typeface="+mn-ea"/>
              <a:cs typeface="+mn-cs"/>
            </a:endParaRP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Gestionar el acceso a </a:t>
            </a:r>
            <a:r>
              <a:rPr kumimoji="0" lang="es-es" sz="16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 Chat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Gestionar consultas de búsqueda web en </a:t>
            </a:r>
            <a:r>
              <a:rPr kumimoji="0" lang="es-es" sz="16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 Chat</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Gestionar la configuración y el comportamiento de </a:t>
            </a:r>
            <a:r>
              <a:rPr kumimoji="0" lang="es-es" sz="16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 Edge</a:t>
            </a:r>
          </a:p>
          <a:p>
            <a:pPr marL="285750" marR="0" lvl="0" indent="-285750" algn="l" defTabSz="914367" rtl="0" eaLnBrk="1" fontAlgn="auto" latinLnBrk="0" hangingPunct="1">
              <a:lnSpc>
                <a:spcPct val="100000"/>
              </a:lnSpc>
              <a:spcBef>
                <a:spcPts val="0"/>
              </a:spcBef>
              <a:spcAft>
                <a:spcPts val="0"/>
              </a:spcAft>
              <a:buClr>
                <a:srgbClr val="8661C5"/>
              </a:buClr>
              <a:buSzTx/>
              <a:buFont typeface="Arial" panose="020B0604020202020204" pitchFamily="34" charset="0"/>
              <a:buChar char="•"/>
              <a:tabLst/>
              <a:defRPr/>
            </a:pP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Gestionar </a:t>
            </a:r>
            <a:r>
              <a:rPr kumimoji="0" lang="es-es" sz="16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1600" b="0" i="0" u="none" strike="noStrike" kern="1200" cap="none" spc="0" normalizeH="0" baseline="0" noProof="0" dirty="0">
                <a:ln>
                  <a:noFill/>
                </a:ln>
                <a:solidFill>
                  <a:schemeClr val="bg1"/>
                </a:solidFill>
                <a:effectLst/>
                <a:uLnTx/>
                <a:uFillTx/>
                <a:latin typeface="Segoe Sans Display"/>
                <a:ea typeface="+mn-ea"/>
                <a:cs typeface="+mn-cs"/>
              </a:rPr>
              <a:t> Chat en las aplicaciones móviles de Microsoft 365</a:t>
            </a:r>
          </a:p>
          <a:p>
            <a:pPr marL="285750" marR="0" lvl="0" indent="-28575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65" b="0" i="0" u="none" strike="noStrike" kern="1200" cap="none" spc="0" normalizeH="0" baseline="0" noProof="0" dirty="0">
              <a:ln>
                <a:noFill/>
              </a:ln>
              <a:solidFill>
                <a:srgbClr val="091F2C"/>
              </a:solidFill>
              <a:effectLst/>
              <a:uLnTx/>
              <a:uFillTx/>
              <a:latin typeface="Segoe Sans Display"/>
              <a:ea typeface="+mn-ea"/>
              <a:cs typeface="+mn-cs"/>
            </a:endParaRPr>
          </a:p>
        </p:txBody>
      </p:sp>
      <p:pic>
        <p:nvPicPr>
          <p:cNvPr id="8" name="Picture 7" descr="Un círculo blanco con texto blanco&#10;&#10;El contenido generado por IA puede ser incorrecto.">
            <a:extLst>
              <a:ext uri="{FF2B5EF4-FFF2-40B4-BE49-F238E27FC236}">
                <a16:creationId xmlns:a16="http://schemas.microsoft.com/office/drawing/2014/main" id="{8FF94711-00CE-2C30-AD08-7470A783B0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278" y="2423319"/>
            <a:ext cx="1334372" cy="1334372"/>
          </a:xfrm>
          <a:prstGeom prst="rect">
            <a:avLst/>
          </a:prstGeom>
        </p:spPr>
      </p:pic>
      <p:sp>
        <p:nvSpPr>
          <p:cNvPr id="15" name="Graphic 57" descr="Icono de un engranaje">
            <a:extLst>
              <a:ext uri="{FF2B5EF4-FFF2-40B4-BE49-F238E27FC236}">
                <a16:creationId xmlns:a16="http://schemas.microsoft.com/office/drawing/2014/main" id="{BAECB5BA-BE51-DA97-7331-2786626714E7}"/>
              </a:ext>
            </a:extLst>
          </p:cNvPr>
          <p:cNvSpPr/>
          <p:nvPr/>
        </p:nvSpPr>
        <p:spPr>
          <a:xfrm>
            <a:off x="795438" y="2856887"/>
            <a:ext cx="450053" cy="46868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2439866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15"/>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01936-9E84-A9B1-1719-5AC39098B60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A81FAC-A24C-7B18-669A-BBDACF361D01}"/>
              </a:ext>
            </a:extLst>
          </p:cNvPr>
          <p:cNvPicPr>
            <a:picLocks noChangeAspect="1"/>
          </p:cNvPicPr>
          <p:nvPr/>
        </p:nvPicPr>
        <p:blipFill>
          <a:blip r:embed="rId3"/>
          <a:srcRect l="-24711" r="50739"/>
          <a:stretch>
            <a:fillRect/>
          </a:stretch>
        </p:blipFill>
        <p:spPr>
          <a:xfrm>
            <a:off x="3467100" y="0"/>
            <a:ext cx="8680450" cy="6858000"/>
          </a:xfrm>
          <a:prstGeom prst="rect">
            <a:avLst/>
          </a:prstGeom>
        </p:spPr>
      </p:pic>
      <p:pic>
        <p:nvPicPr>
          <p:cNvPr id="11" name="Picture 10" descr="Un círculo blanco con texto blanco&#10;&#10;El contenido generado por IA puede ser incorrecto.">
            <a:extLst>
              <a:ext uri="{FF2B5EF4-FFF2-40B4-BE49-F238E27FC236}">
                <a16:creationId xmlns:a16="http://schemas.microsoft.com/office/drawing/2014/main" id="{AC1A47E7-4573-0AE4-4B03-BC8AD7569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18" y="1575179"/>
            <a:ext cx="1334372" cy="1334372"/>
          </a:xfrm>
          <a:prstGeom prst="rect">
            <a:avLst/>
          </a:prstGeom>
        </p:spPr>
      </p:pic>
      <p:sp>
        <p:nvSpPr>
          <p:cNvPr id="18" name="Title 1">
            <a:extLst>
              <a:ext uri="{FF2B5EF4-FFF2-40B4-BE49-F238E27FC236}">
                <a16:creationId xmlns:a16="http://schemas.microsoft.com/office/drawing/2014/main" id="{CB9E7E0C-9D87-40C4-4517-4E066F67BDCF}"/>
              </a:ext>
            </a:extLst>
          </p:cNvPr>
          <p:cNvSpPr txBox="1">
            <a:spLocks/>
          </p:cNvSpPr>
          <p:nvPr/>
        </p:nvSpPr>
        <p:spPr>
          <a:xfrm>
            <a:off x="588263" y="457200"/>
            <a:ext cx="4945762" cy="86177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s-es" sz="2800" b="0" i="0" u="none" strike="noStrike" kern="1200" cap="none" spc="-50" normalizeH="0" baseline="0" noProof="0" dirty="0">
                <a:ln w="3175">
                  <a:noFill/>
                </a:ln>
                <a:solidFill>
                  <a:schemeClr val="bg1"/>
                </a:solidFill>
                <a:effectLst/>
                <a:uLnTx/>
                <a:uFillTx/>
                <a:latin typeface="Segoe UI Semibold"/>
                <a:ea typeface="+mn-ea"/>
                <a:cs typeface="Segoe UI" pitchFamily="34" charset="0"/>
              </a:rPr>
              <a:t>Fija </a:t>
            </a:r>
            <a:r>
              <a:rPr kumimoji="0" lang="es-es" sz="2800" b="0" i="0" u="none" strike="noStrike" kern="1200" cap="none" spc="-50" normalizeH="0" baseline="0" noProof="0" dirty="0" err="1">
                <a:ln w="3175">
                  <a:noFill/>
                </a:ln>
                <a:solidFill>
                  <a:schemeClr val="bg1"/>
                </a:solidFill>
                <a:effectLst/>
                <a:uLnTx/>
                <a:uFillTx/>
                <a:latin typeface="Segoe UI Semibold"/>
                <a:ea typeface="+mn-ea"/>
                <a:cs typeface="Segoe UI" pitchFamily="34" charset="0"/>
              </a:rPr>
              <a:t>Copilot</a:t>
            </a:r>
            <a:r>
              <a:rPr kumimoji="0" lang="es-es" sz="2800" b="0" i="0" u="none" strike="noStrike" kern="1200" cap="none" spc="-50" normalizeH="0" baseline="0" noProof="0" dirty="0">
                <a:ln w="3175">
                  <a:noFill/>
                </a:ln>
                <a:solidFill>
                  <a:schemeClr val="bg1"/>
                </a:solidFill>
                <a:effectLst/>
                <a:uLnTx/>
                <a:uFillTx/>
                <a:latin typeface="Segoe UI Semibold"/>
                <a:ea typeface="+mn-ea"/>
                <a:cs typeface="Segoe UI" pitchFamily="34" charset="0"/>
              </a:rPr>
              <a:t> Chat en la barra de navegación</a:t>
            </a:r>
          </a:p>
        </p:txBody>
      </p:sp>
      <p:sp>
        <p:nvSpPr>
          <p:cNvPr id="23" name="TextBox 22">
            <a:extLst>
              <a:ext uri="{FF2B5EF4-FFF2-40B4-BE49-F238E27FC236}">
                <a16:creationId xmlns:a16="http://schemas.microsoft.com/office/drawing/2014/main" id="{DCA9CADC-36AF-0627-CB56-A7694590074B}"/>
              </a:ext>
            </a:extLst>
          </p:cNvPr>
          <p:cNvSpPr txBox="1"/>
          <p:nvPr/>
        </p:nvSpPr>
        <p:spPr>
          <a:xfrm>
            <a:off x="441118" y="2956723"/>
            <a:ext cx="5540582" cy="1631216"/>
          </a:xfrm>
          <a:prstGeom prst="rect">
            <a:avLst/>
          </a:prstGeom>
          <a:noFill/>
        </p:spPr>
        <p:txBody>
          <a:bodyPr wrap="square" lIns="91440" tIns="45720" rIns="91440" bIns="45720" anchor="t">
            <a:spAutoFit/>
          </a:bodyPr>
          <a:lstStyle/>
          <a:p>
            <a:pPr>
              <a:defRPr/>
            </a:pPr>
            <a:r>
              <a:rPr kumimoji="0" lang="es-es" sz="2000" b="0" i="0" u="none" strike="noStrike" kern="1200" cap="none" spc="-20" normalizeH="0" baseline="0" noProof="0" dirty="0">
                <a:ln>
                  <a:noFill/>
                </a:ln>
                <a:solidFill>
                  <a:schemeClr val="bg1"/>
                </a:solidFill>
                <a:effectLst/>
                <a:uLnTx/>
                <a:uFillTx/>
                <a:latin typeface="Segoe Sans Display"/>
                <a:ea typeface="+mn-ea"/>
                <a:cs typeface="+mn-cs"/>
              </a:rPr>
              <a:t>Los administradores pueden alentar a los usuarios a usar </a:t>
            </a:r>
            <a:r>
              <a:rPr kumimoji="0" lang="es-es" sz="2000" b="0" i="0" u="none" strike="noStrike" kern="1200" cap="none" spc="-20" normalizeH="0" baseline="0" noProof="0" dirty="0" err="1">
                <a:ln>
                  <a:noFill/>
                </a:ln>
                <a:solidFill>
                  <a:schemeClr val="bg1"/>
                </a:solidFill>
                <a:effectLst/>
                <a:uLnTx/>
                <a:uFillTx/>
                <a:latin typeface="Segoe Sans Display"/>
                <a:ea typeface="+mn-ea"/>
                <a:cs typeface="+mn-cs"/>
              </a:rPr>
              <a:t>Copilot</a:t>
            </a:r>
            <a:r>
              <a:rPr kumimoji="0" lang="es-es" sz="2000" b="0" i="0" u="none" strike="noStrike" kern="1200" cap="none" spc="-20" normalizeH="0" baseline="0" noProof="0" dirty="0">
                <a:ln>
                  <a:noFill/>
                </a:ln>
                <a:solidFill>
                  <a:schemeClr val="bg1"/>
                </a:solidFill>
                <a:effectLst/>
                <a:uLnTx/>
                <a:uFillTx/>
                <a:latin typeface="Segoe Sans Display"/>
                <a:ea typeface="+mn-ea"/>
                <a:cs typeface="+mn-cs"/>
              </a:rPr>
              <a:t> Chat al </a:t>
            </a:r>
            <a:r>
              <a:rPr lang="es-es" sz="2000" spc="-20" noProof="0" dirty="0">
                <a:solidFill>
                  <a:schemeClr val="bg1"/>
                </a:solidFill>
                <a:latin typeface="Segoe Sans Display"/>
              </a:rPr>
              <a:t>fijar </a:t>
            </a:r>
            <a:r>
              <a:rPr lang="es-es" sz="2000" spc="-20" noProof="0" dirty="0" err="1">
                <a:solidFill>
                  <a:schemeClr val="bg1"/>
                </a:solidFill>
                <a:latin typeface="Segoe Sans Display"/>
              </a:rPr>
              <a:t>Copilot</a:t>
            </a:r>
            <a:r>
              <a:rPr lang="es-es" sz="2000" spc="-20" noProof="0" dirty="0">
                <a:solidFill>
                  <a:schemeClr val="bg1"/>
                </a:solidFill>
                <a:latin typeface="Segoe Sans Display"/>
              </a:rPr>
              <a:t> Chat en la barra de navegación</a:t>
            </a:r>
            <a:r>
              <a:rPr lang="es-es" sz="2000" spc="-20" dirty="0">
                <a:solidFill>
                  <a:schemeClr val="bg1"/>
                </a:solidFill>
                <a:latin typeface="Segoe Sans Display"/>
              </a:rPr>
              <a:t> de las aplicaciones de Microsoft 365, la aplicación </a:t>
            </a:r>
            <a:r>
              <a:rPr lang="es-es" sz="2000" spc="-20" noProof="0" dirty="0" err="1">
                <a:solidFill>
                  <a:schemeClr val="bg1"/>
                </a:solidFill>
                <a:latin typeface="Segoe Sans Display"/>
              </a:rPr>
              <a:t>Copilot</a:t>
            </a:r>
            <a:r>
              <a:rPr lang="es-es" sz="2000" spc="-20" noProof="0" dirty="0">
                <a:solidFill>
                  <a:schemeClr val="bg1"/>
                </a:solidFill>
                <a:latin typeface="Segoe Sans Display"/>
              </a:rPr>
              <a:t> en la web, </a:t>
            </a:r>
            <a:br>
              <a:rPr lang="es-es" sz="2000" spc="-20" noProof="0" dirty="0">
                <a:solidFill>
                  <a:schemeClr val="bg1"/>
                </a:solidFill>
                <a:latin typeface="Segoe Sans Display"/>
              </a:rPr>
            </a:br>
            <a:r>
              <a:rPr lang="es-es" sz="2000" spc="-20" noProof="0" dirty="0">
                <a:solidFill>
                  <a:schemeClr val="bg1"/>
                </a:solidFill>
                <a:latin typeface="Segoe Sans Display"/>
              </a:rPr>
              <a:t>el escritorio y dispositivos móviles.</a:t>
            </a:r>
          </a:p>
        </p:txBody>
      </p:sp>
      <p:sp>
        <p:nvSpPr>
          <p:cNvPr id="25" name="TextBox 24">
            <a:extLst>
              <a:ext uri="{FF2B5EF4-FFF2-40B4-BE49-F238E27FC236}">
                <a16:creationId xmlns:a16="http://schemas.microsoft.com/office/drawing/2014/main" id="{5EE814EE-AEF3-BFBA-F457-A3D437853B62}"/>
              </a:ext>
            </a:extLst>
          </p:cNvPr>
          <p:cNvSpPr txBox="1"/>
          <p:nvPr/>
        </p:nvSpPr>
        <p:spPr>
          <a:xfrm>
            <a:off x="441119" y="5119742"/>
            <a:ext cx="4313938" cy="646331"/>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765" b="0" i="0" u="none" strike="noStrike" kern="1200" cap="none" spc="0" normalizeH="0" baseline="0" noProof="0" dirty="0">
                <a:ln>
                  <a:noFill/>
                </a:ln>
                <a:solidFill>
                  <a:schemeClr val="bg1"/>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Fija </a:t>
            </a:r>
            <a:r>
              <a:rPr kumimoji="0" lang="es-es" sz="1765" b="0" i="0" u="none" strike="noStrike" kern="1200" cap="none" spc="0" normalizeH="0" baseline="0" noProof="0" dirty="0" err="1">
                <a:ln>
                  <a:noFill/>
                </a:ln>
                <a:solidFill>
                  <a:schemeClr val="bg1"/>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Copilot</a:t>
            </a:r>
            <a:r>
              <a:rPr kumimoji="0" lang="es-es" sz="1765" b="0" i="0" u="none" strike="noStrike" kern="1200" cap="none" spc="0" normalizeH="0" baseline="0" noProof="0" dirty="0">
                <a:ln>
                  <a:noFill/>
                </a:ln>
                <a:solidFill>
                  <a:schemeClr val="bg1"/>
                </a:solidFill>
                <a:effectLst/>
                <a:uLnTx/>
                <a:uFillTx/>
                <a:latin typeface="Segoe Sans Display"/>
                <a:ea typeface="+mn-ea"/>
                <a:cs typeface="+mn-cs"/>
                <a:hlinkClick r:id="rId5">
                  <a:extLst>
                    <a:ext uri="{A12FA001-AC4F-418D-AE19-62706E023703}">
                      <ahyp:hlinkClr xmlns:ahyp="http://schemas.microsoft.com/office/drawing/2018/hyperlinkcolor" val="tx"/>
                    </a:ext>
                  </a:extLst>
                </a:hlinkClick>
              </a:rPr>
              <a:t> Chat en las aplicaciones de Microsoft 365</a:t>
            </a:r>
          </a:p>
        </p:txBody>
      </p:sp>
      <p:sp>
        <p:nvSpPr>
          <p:cNvPr id="3" name="Rectangle: Rounded Corners 2">
            <a:extLst>
              <a:ext uri="{FF2B5EF4-FFF2-40B4-BE49-F238E27FC236}">
                <a16:creationId xmlns:a16="http://schemas.microsoft.com/office/drawing/2014/main" id="{C962BACA-E531-4DD4-6E00-BC2142672E1E}"/>
              </a:ext>
            </a:extLst>
          </p:cNvPr>
          <p:cNvSpPr/>
          <p:nvPr/>
        </p:nvSpPr>
        <p:spPr bwMode="auto">
          <a:xfrm>
            <a:off x="7119522" y="2540000"/>
            <a:ext cx="2767427" cy="628650"/>
          </a:xfrm>
          <a:prstGeom prst="roundRect">
            <a:avLst>
              <a:gd name="adj" fmla="val 10361"/>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mn-ea"/>
              <a:cs typeface="Segoe UI" pitchFamily="34" charset="0"/>
            </a:endParaRPr>
          </a:p>
        </p:txBody>
      </p:sp>
      <p:sp>
        <p:nvSpPr>
          <p:cNvPr id="2" name="pin" title="Icono de una chincheta">
            <a:extLst>
              <a:ext uri="{FF2B5EF4-FFF2-40B4-BE49-F238E27FC236}">
                <a16:creationId xmlns:a16="http://schemas.microsoft.com/office/drawing/2014/main" id="{0BA2125A-6A30-4615-A110-0E1F4B8ED267}"/>
              </a:ext>
            </a:extLst>
          </p:cNvPr>
          <p:cNvSpPr>
            <a:spLocks noChangeAspect="1" noEditPoints="1"/>
          </p:cNvSpPr>
          <p:nvPr/>
        </p:nvSpPr>
        <p:spPr bwMode="auto">
          <a:xfrm rot="16200000">
            <a:off x="748464" y="2119549"/>
            <a:ext cx="411480" cy="272136"/>
          </a:xfrm>
          <a:custGeom>
            <a:avLst/>
            <a:gdLst>
              <a:gd name="T0" fmla="*/ 353 w 353"/>
              <a:gd name="T1" fmla="*/ 18 h 174"/>
              <a:gd name="T2" fmla="*/ 353 w 353"/>
              <a:gd name="T3" fmla="*/ 86 h 174"/>
              <a:gd name="T4" fmla="*/ 353 w 353"/>
              <a:gd name="T5" fmla="*/ 88 h 174"/>
              <a:gd name="T6" fmla="*/ 353 w 353"/>
              <a:gd name="T7" fmla="*/ 156 h 174"/>
              <a:gd name="T8" fmla="*/ 311 w 353"/>
              <a:gd name="T9" fmla="*/ 130 h 174"/>
              <a:gd name="T10" fmla="*/ 213 w 353"/>
              <a:gd name="T11" fmla="*/ 130 h 174"/>
              <a:gd name="T12" fmla="*/ 147 w 353"/>
              <a:gd name="T13" fmla="*/ 174 h 174"/>
              <a:gd name="T14" fmla="*/ 147 w 353"/>
              <a:gd name="T15" fmla="*/ 88 h 174"/>
              <a:gd name="T16" fmla="*/ 147 w 353"/>
              <a:gd name="T17" fmla="*/ 86 h 174"/>
              <a:gd name="T18" fmla="*/ 147 w 353"/>
              <a:gd name="T19" fmla="*/ 0 h 174"/>
              <a:gd name="T20" fmla="*/ 213 w 353"/>
              <a:gd name="T21" fmla="*/ 44 h 174"/>
              <a:gd name="T22" fmla="*/ 311 w 353"/>
              <a:gd name="T23" fmla="*/ 44 h 174"/>
              <a:gd name="T24" fmla="*/ 353 w 353"/>
              <a:gd name="T25" fmla="*/ 18 h 174"/>
              <a:gd name="T26" fmla="*/ 147 w 353"/>
              <a:gd name="T27" fmla="*/ 86 h 174"/>
              <a:gd name="T28" fmla="*/ 0 w 353"/>
              <a:gd name="T29" fmla="*/ 8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174">
                <a:moveTo>
                  <a:pt x="353" y="18"/>
                </a:moveTo>
                <a:cubicBezTo>
                  <a:pt x="353" y="86"/>
                  <a:pt x="353" y="86"/>
                  <a:pt x="353" y="86"/>
                </a:cubicBezTo>
                <a:cubicBezTo>
                  <a:pt x="353" y="88"/>
                  <a:pt x="353" y="88"/>
                  <a:pt x="353" y="88"/>
                </a:cubicBezTo>
                <a:cubicBezTo>
                  <a:pt x="353" y="156"/>
                  <a:pt x="353" y="156"/>
                  <a:pt x="353" y="156"/>
                </a:cubicBezTo>
                <a:cubicBezTo>
                  <a:pt x="326" y="154"/>
                  <a:pt x="311" y="130"/>
                  <a:pt x="311" y="130"/>
                </a:cubicBezTo>
                <a:cubicBezTo>
                  <a:pt x="213" y="130"/>
                  <a:pt x="213" y="130"/>
                  <a:pt x="213" y="130"/>
                </a:cubicBezTo>
                <a:cubicBezTo>
                  <a:pt x="205" y="168"/>
                  <a:pt x="147" y="174"/>
                  <a:pt x="147" y="174"/>
                </a:cubicBezTo>
                <a:cubicBezTo>
                  <a:pt x="147" y="88"/>
                  <a:pt x="147" y="88"/>
                  <a:pt x="147" y="88"/>
                </a:cubicBezTo>
                <a:cubicBezTo>
                  <a:pt x="147" y="86"/>
                  <a:pt x="147" y="86"/>
                  <a:pt x="147" y="86"/>
                </a:cubicBezTo>
                <a:cubicBezTo>
                  <a:pt x="147" y="0"/>
                  <a:pt x="147" y="0"/>
                  <a:pt x="147" y="0"/>
                </a:cubicBezTo>
                <a:cubicBezTo>
                  <a:pt x="147" y="0"/>
                  <a:pt x="205" y="6"/>
                  <a:pt x="213" y="44"/>
                </a:cubicBezTo>
                <a:cubicBezTo>
                  <a:pt x="311" y="44"/>
                  <a:pt x="311" y="44"/>
                  <a:pt x="311" y="44"/>
                </a:cubicBezTo>
                <a:cubicBezTo>
                  <a:pt x="311" y="44"/>
                  <a:pt x="326" y="20"/>
                  <a:pt x="353" y="18"/>
                </a:cubicBezTo>
                <a:close/>
                <a:moveTo>
                  <a:pt x="147" y="86"/>
                </a:moveTo>
                <a:cubicBezTo>
                  <a:pt x="0" y="86"/>
                  <a:pt x="0" y="86"/>
                  <a:pt x="0" y="86"/>
                </a:cubicBezTo>
              </a:path>
            </a:pathLst>
          </a:custGeom>
          <a:gradFill>
            <a:gsLst>
              <a:gs pos="75000">
                <a:srgbClr val="0078D4"/>
              </a:gs>
              <a:gs pos="50000">
                <a:srgbClr val="C03BC4"/>
              </a:gs>
              <a:gs pos="100000">
                <a:srgbClr val="14938C"/>
              </a:gs>
              <a:gs pos="25000">
                <a:srgbClr val="F4364C"/>
              </a:gs>
              <a:gs pos="0">
                <a:srgbClr val="FF5C39"/>
              </a:gs>
            </a:gsLst>
            <a:path path="circle">
              <a:fillToRect r="100000" b="100000"/>
            </a:path>
          </a:gradFill>
          <a:ln w="15875" cap="sq">
            <a:solidFill>
              <a:schemeClr val="tx2">
                <a:lumMod val="75000"/>
                <a:lumOff val="2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noProof="0">
              <a:gradFill>
                <a:gsLst>
                  <a:gs pos="0">
                    <a:srgbClr val="505050"/>
                  </a:gs>
                  <a:gs pos="100000">
                    <a:srgbClr val="505050"/>
                  </a:gs>
                </a:gsLst>
              </a:gradFill>
            </a:endParaRPr>
          </a:p>
        </p:txBody>
      </p:sp>
    </p:spTree>
    <p:extLst>
      <p:ext uri="{BB962C8B-B14F-4D97-AF65-F5344CB8AC3E}">
        <p14:creationId xmlns:p14="http://schemas.microsoft.com/office/powerpoint/2010/main" val="405881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14="http://schemas.microsoft.com/office/drawing/2010/main" xmlns:a16="http://schemas.microsoft.com/office/drawing/2014/main"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AA790-B352-D555-BF44-07E42E00FBDE}"/>
            </a:ext>
          </a:extLst>
        </p:cNvPr>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074D33C-A363-ACAC-84D9-F1EEE8DADA1E}"/>
              </a:ext>
            </a:extLst>
          </p:cNvPr>
          <p:cNvSpPr/>
          <p:nvPr/>
        </p:nvSpPr>
        <p:spPr bwMode="auto">
          <a:xfrm rot="16200000" flipH="1">
            <a:off x="6607354" y="1952528"/>
            <a:ext cx="4108666" cy="448583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0" name="TextBox 19">
            <a:extLst>
              <a:ext uri="{FF2B5EF4-FFF2-40B4-BE49-F238E27FC236}">
                <a16:creationId xmlns:a16="http://schemas.microsoft.com/office/drawing/2014/main" id="{53440C65-5119-3216-D40F-26FAAFE47C34}"/>
              </a:ext>
            </a:extLst>
          </p:cNvPr>
          <p:cNvSpPr txBox="1"/>
          <p:nvPr/>
        </p:nvSpPr>
        <p:spPr>
          <a:xfrm>
            <a:off x="588263" y="2399567"/>
            <a:ext cx="5602987" cy="1323439"/>
          </a:xfrm>
          <a:prstGeom prst="rect">
            <a:avLst/>
          </a:prstGeom>
          <a:noFill/>
        </p:spPr>
        <p:txBody>
          <a:bodyPr wrap="square">
            <a:spAutoFit/>
          </a:bodyPr>
          <a:lstStyle/>
          <a:p>
            <a:r>
              <a:rPr lang="es-es" sz="2000" b="0" i="0" noProof="0" dirty="0">
                <a:solidFill>
                  <a:schemeClr val="bg1"/>
                </a:solidFill>
                <a:effectLst/>
                <a:latin typeface="Segoe UI" panose="020B0502040204020203" pitchFamily="34" charset="0"/>
              </a:rPr>
              <a:t>Los administradores globales pueden </a:t>
            </a:r>
            <a:br>
              <a:rPr lang="es-es" sz="2000" b="0" i="0" noProof="0" dirty="0">
                <a:solidFill>
                  <a:schemeClr val="bg1"/>
                </a:solidFill>
                <a:effectLst/>
                <a:latin typeface="Segoe UI" panose="020B0502040204020203" pitchFamily="34" charset="0"/>
              </a:rPr>
            </a:br>
            <a:r>
              <a:rPr lang="es-es" sz="2000" b="0" i="0" noProof="0" dirty="0">
                <a:solidFill>
                  <a:schemeClr val="bg1"/>
                </a:solidFill>
                <a:effectLst/>
                <a:latin typeface="Segoe UI" panose="020B0502040204020203" pitchFamily="34" charset="0"/>
              </a:rPr>
              <a:t>acceder a esta configuración en el Centro </a:t>
            </a:r>
            <a:br>
              <a:rPr lang="es-es" sz="2000" b="0" i="0" noProof="0" dirty="0">
                <a:solidFill>
                  <a:schemeClr val="bg1"/>
                </a:solidFill>
                <a:effectLst/>
                <a:latin typeface="Segoe UI" panose="020B0502040204020203" pitchFamily="34" charset="0"/>
              </a:rPr>
            </a:br>
            <a:r>
              <a:rPr lang="es-es" sz="2000" b="0" i="0" noProof="0" dirty="0">
                <a:solidFill>
                  <a:schemeClr val="bg1"/>
                </a:solidFill>
                <a:effectLst/>
                <a:latin typeface="Segoe UI" panose="020B0502040204020203" pitchFamily="34" charset="0"/>
              </a:rPr>
              <a:t>de administración de Microsoft 365. </a:t>
            </a:r>
            <a:br>
              <a:rPr lang="es-es" sz="2000" b="0" i="0" noProof="0" dirty="0">
                <a:solidFill>
                  <a:schemeClr val="bg1"/>
                </a:solidFill>
                <a:effectLst/>
                <a:latin typeface="Segoe UI" panose="020B0502040204020203" pitchFamily="34" charset="0"/>
              </a:rPr>
            </a:br>
            <a:r>
              <a:rPr lang="es-es" sz="2000" b="0" i="0" noProof="0" dirty="0">
                <a:solidFill>
                  <a:schemeClr val="bg1"/>
                </a:solidFill>
                <a:effectLst/>
                <a:latin typeface="Segoe UI" panose="020B0502040204020203" pitchFamily="34" charset="0"/>
              </a:rPr>
              <a:t>Tienen que ir a </a:t>
            </a:r>
            <a:r>
              <a:rPr lang="es-es" sz="2000" b="1" i="0" noProof="0" dirty="0" err="1">
                <a:solidFill>
                  <a:schemeClr val="bg1"/>
                </a:solidFill>
                <a:effectLst/>
                <a:latin typeface="Segoe UI" panose="020B0502040204020203" pitchFamily="34" charset="0"/>
              </a:rPr>
              <a:t>Copilot</a:t>
            </a:r>
            <a:r>
              <a:rPr lang="es-es" sz="2000" b="0" i="0" noProof="0" dirty="0">
                <a:solidFill>
                  <a:schemeClr val="bg1"/>
                </a:solidFill>
                <a:effectLst/>
                <a:latin typeface="Segoe UI" panose="020B0502040204020203" pitchFamily="34" charset="0"/>
              </a:rPr>
              <a:t> &gt; </a:t>
            </a:r>
            <a:r>
              <a:rPr lang="es-es" sz="2000" b="1" i="0" noProof="0" dirty="0">
                <a:solidFill>
                  <a:schemeClr val="bg1"/>
                </a:solidFill>
                <a:effectLst/>
                <a:latin typeface="Segoe UI" panose="020B0502040204020203" pitchFamily="34" charset="0"/>
              </a:rPr>
              <a:t>Configuración</a:t>
            </a:r>
            <a:r>
              <a:rPr lang="es-es" sz="2000" b="0" i="0" noProof="0" dirty="0">
                <a:solidFill>
                  <a:schemeClr val="bg1"/>
                </a:solidFill>
                <a:effectLst/>
                <a:latin typeface="Segoe UI" panose="020B0502040204020203" pitchFamily="34" charset="0"/>
              </a:rPr>
              <a:t>.</a:t>
            </a:r>
            <a:endParaRPr lang="en-US" sz="2000" noProof="0" dirty="0">
              <a:solidFill>
                <a:schemeClr val="bg1"/>
              </a:solidFill>
            </a:endParaRPr>
          </a:p>
        </p:txBody>
      </p:sp>
      <p:pic>
        <p:nvPicPr>
          <p:cNvPr id="5" name="Picture 4">
            <a:extLst>
              <a:ext uri="{FF2B5EF4-FFF2-40B4-BE49-F238E27FC236}">
                <a16:creationId xmlns:a16="http://schemas.microsoft.com/office/drawing/2014/main" id="{1E92DB67-565F-5129-0942-4D3D963992AE}"/>
              </a:ext>
            </a:extLst>
          </p:cNvPr>
          <p:cNvPicPr>
            <a:picLocks noChangeAspect="1"/>
          </p:cNvPicPr>
          <p:nvPr/>
        </p:nvPicPr>
        <p:blipFill>
          <a:blip r:embed="rId3"/>
          <a:stretch>
            <a:fillRect/>
          </a:stretch>
        </p:blipFill>
        <p:spPr>
          <a:xfrm>
            <a:off x="6576313" y="2251762"/>
            <a:ext cx="4172252" cy="3863994"/>
          </a:xfrm>
          <a:prstGeom prst="rect">
            <a:avLst/>
          </a:prstGeom>
        </p:spPr>
      </p:pic>
      <p:sp>
        <p:nvSpPr>
          <p:cNvPr id="10" name="Rectangle: Rounded Corners 9">
            <a:extLst>
              <a:ext uri="{FF2B5EF4-FFF2-40B4-BE49-F238E27FC236}">
                <a16:creationId xmlns:a16="http://schemas.microsoft.com/office/drawing/2014/main" id="{2FF2AE67-F299-41FD-7814-D7CB99F4BBAD}"/>
              </a:ext>
            </a:extLst>
          </p:cNvPr>
          <p:cNvSpPr/>
          <p:nvPr/>
        </p:nvSpPr>
        <p:spPr bwMode="auto">
          <a:xfrm>
            <a:off x="6692954" y="4157254"/>
            <a:ext cx="2762701" cy="620314"/>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sp>
        <p:nvSpPr>
          <p:cNvPr id="2" name="Title 1">
            <a:extLst>
              <a:ext uri="{FF2B5EF4-FFF2-40B4-BE49-F238E27FC236}">
                <a16:creationId xmlns:a16="http://schemas.microsoft.com/office/drawing/2014/main" id="{8A181840-723A-224A-7CDE-9538E8A1D449}"/>
              </a:ext>
            </a:extLst>
          </p:cNvPr>
          <p:cNvSpPr>
            <a:spLocks noGrp="1"/>
          </p:cNvSpPr>
          <p:nvPr>
            <p:ph type="title"/>
          </p:nvPr>
        </p:nvSpPr>
        <p:spPr/>
        <p:txBody>
          <a:bodyPr/>
          <a:lstStyle/>
          <a:p>
            <a:r>
              <a:rPr lang="es-es" dirty="0">
                <a:latin typeface="Segoe UI Semibold"/>
              </a:rPr>
              <a:t>Fija </a:t>
            </a:r>
            <a:r>
              <a:rPr lang="es-es" dirty="0" err="1">
                <a:latin typeface="Segoe UI Semibold"/>
              </a:rPr>
              <a:t>Copilot</a:t>
            </a:r>
            <a:r>
              <a:rPr lang="es-es" dirty="0">
                <a:latin typeface="Segoe UI Semibold"/>
              </a:rPr>
              <a:t> Chat en la barra </a:t>
            </a:r>
            <a:br>
              <a:rPr lang="es-es" dirty="0">
                <a:latin typeface="Segoe UI Semibold"/>
              </a:rPr>
            </a:br>
            <a:r>
              <a:rPr lang="es-es" dirty="0">
                <a:latin typeface="Segoe UI Semibold"/>
              </a:rPr>
              <a:t>de navegación</a:t>
            </a:r>
            <a:br>
              <a:rPr dirty="0"/>
            </a:br>
            <a:endParaRPr lang="en-US" dirty="0"/>
          </a:p>
        </p:txBody>
      </p:sp>
    </p:spTree>
    <p:extLst>
      <p:ext uri="{BB962C8B-B14F-4D97-AF65-F5344CB8AC3E}">
        <p14:creationId xmlns:p14="http://schemas.microsoft.com/office/powerpoint/2010/main" val="5559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27973-1041-D60F-F4F4-52223760449C}"/>
            </a:ext>
          </a:extLst>
        </p:cNvPr>
        <p:cNvGrpSpPr/>
        <p:nvPr/>
      </p:nvGrpSpPr>
      <p:grpSpPr>
        <a:xfrm>
          <a:off x="0" y="0"/>
          <a:ext cx="0" cy="0"/>
          <a:chOff x="0" y="0"/>
          <a:chExt cx="0" cy="0"/>
        </a:xfrm>
      </p:grpSpPr>
      <p:sp>
        <p:nvSpPr>
          <p:cNvPr id="13" name="Rectangle: Rounded Corners 13">
            <a:extLst>
              <a:ext uri="{FF2B5EF4-FFF2-40B4-BE49-F238E27FC236}">
                <a16:creationId xmlns:a16="http://schemas.microsoft.com/office/drawing/2014/main" id="{F8E3FF91-A12B-AC1A-CFB4-CCF1E3317036}"/>
              </a:ext>
            </a:extLst>
          </p:cNvPr>
          <p:cNvSpPr/>
          <p:nvPr/>
        </p:nvSpPr>
        <p:spPr bwMode="auto">
          <a:xfrm rot="16200000" flipH="1">
            <a:off x="6822085" y="1917005"/>
            <a:ext cx="4421874" cy="448915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2" name="Rectangle: Rounded Corners 13">
            <a:extLst>
              <a:ext uri="{FF2B5EF4-FFF2-40B4-BE49-F238E27FC236}">
                <a16:creationId xmlns:a16="http://schemas.microsoft.com/office/drawing/2014/main" id="{1FC14459-9712-05E3-C463-86649D12C3A5}"/>
              </a:ext>
            </a:extLst>
          </p:cNvPr>
          <p:cNvSpPr/>
          <p:nvPr/>
        </p:nvSpPr>
        <p:spPr bwMode="auto">
          <a:xfrm rot="16200000" flipH="1">
            <a:off x="2190948" y="412633"/>
            <a:ext cx="2595383" cy="611584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1" name="TextBox 10">
            <a:extLst>
              <a:ext uri="{FF2B5EF4-FFF2-40B4-BE49-F238E27FC236}">
                <a16:creationId xmlns:a16="http://schemas.microsoft.com/office/drawing/2014/main" id="{0FF00004-32F5-0C12-9660-1A1495650DE2}"/>
              </a:ext>
            </a:extLst>
          </p:cNvPr>
          <p:cNvSpPr txBox="1"/>
          <p:nvPr/>
        </p:nvSpPr>
        <p:spPr>
          <a:xfrm>
            <a:off x="588261" y="1107154"/>
            <a:ext cx="11186796" cy="830997"/>
          </a:xfrm>
          <a:prstGeom prst="rect">
            <a:avLst/>
          </a:prstGeom>
          <a:noFill/>
        </p:spPr>
        <p:txBody>
          <a:bodyPr wrap="square">
            <a:spAutoFit/>
          </a:bodyPr>
          <a:lstStyle/>
          <a:p>
            <a:r>
              <a:rPr lang="es-ES" sz="1600" noProof="0" dirty="0">
                <a:solidFill>
                  <a:schemeClr val="bg1"/>
                </a:solidFill>
                <a:effectLst/>
                <a:latin typeface="Segoe UI" panose="020B0502040204020203" pitchFamily="34" charset="0"/>
              </a:rPr>
              <a:t>Esta configuración permite habilitar o deshabilitar el acceso a contenido de Internet desde </a:t>
            </a:r>
            <a:r>
              <a:rPr lang="es-ES" sz="1600" noProof="0" dirty="0" err="1">
                <a:solidFill>
                  <a:schemeClr val="bg1"/>
                </a:solidFill>
                <a:effectLst/>
                <a:latin typeface="Segoe UI" panose="020B0502040204020203" pitchFamily="34" charset="0"/>
              </a:rPr>
              <a:t>Copilot</a:t>
            </a:r>
            <a:r>
              <a:rPr lang="es-ES" sz="1600" noProof="0" dirty="0">
                <a:solidFill>
                  <a:schemeClr val="bg1"/>
                </a:solidFill>
                <a:effectLst/>
                <a:latin typeface="Segoe UI" panose="020B0502040204020203" pitchFamily="34" charset="0"/>
              </a:rPr>
              <a:t> Chat y M365 </a:t>
            </a:r>
            <a:r>
              <a:rPr lang="es-ES" sz="1600" noProof="0" dirty="0" err="1">
                <a:solidFill>
                  <a:schemeClr val="bg1"/>
                </a:solidFill>
                <a:effectLst/>
                <a:latin typeface="Segoe UI" panose="020B0502040204020203" pitchFamily="34" charset="0"/>
              </a:rPr>
              <a:t>Copilot</a:t>
            </a:r>
            <a:r>
              <a:rPr lang="es-ES" sz="1600" noProof="0" dirty="0">
                <a:solidFill>
                  <a:schemeClr val="bg1"/>
                </a:solidFill>
                <a:effectLst/>
                <a:latin typeface="Segoe UI" panose="020B0502040204020203" pitchFamily="34" charset="0"/>
              </a:rPr>
              <a:t>. </a:t>
            </a:r>
          </a:p>
          <a:p>
            <a:r>
              <a:rPr lang="es-ES" sz="1600" noProof="0" dirty="0">
                <a:solidFill>
                  <a:schemeClr val="bg1"/>
                </a:solidFill>
                <a:effectLst/>
                <a:latin typeface="Segoe UI" panose="020B0502040204020203" pitchFamily="34" charset="0"/>
              </a:rPr>
              <a:t>La información procedente de la web se rige por las condiciones de Bing (contexto consumidor) y no por las políticas de tratamiento de datos de Microsoft 365.</a:t>
            </a:r>
            <a:endParaRPr lang="en-US" sz="1600" noProof="0" dirty="0">
              <a:solidFill>
                <a:schemeClr val="bg1"/>
              </a:solidFill>
            </a:endParaRPr>
          </a:p>
        </p:txBody>
      </p:sp>
      <p:pic>
        <p:nvPicPr>
          <p:cNvPr id="2" name="Picture 1">
            <a:extLst>
              <a:ext uri="{FF2B5EF4-FFF2-40B4-BE49-F238E27FC236}">
                <a16:creationId xmlns:a16="http://schemas.microsoft.com/office/drawing/2014/main" id="{D68F1AD6-BA16-8B3A-DFB5-E9D224B16338}"/>
              </a:ext>
            </a:extLst>
          </p:cNvPr>
          <p:cNvPicPr>
            <a:picLocks noChangeAspect="1"/>
          </p:cNvPicPr>
          <p:nvPr/>
        </p:nvPicPr>
        <p:blipFill>
          <a:blip r:embed="rId3"/>
          <a:stretch>
            <a:fillRect/>
          </a:stretch>
        </p:blipFill>
        <p:spPr>
          <a:xfrm>
            <a:off x="588261" y="2314790"/>
            <a:ext cx="5839519" cy="2344801"/>
          </a:xfrm>
          <a:prstGeom prst="rect">
            <a:avLst/>
          </a:prstGeom>
          <a:noFill/>
          <a:ln w="25400" cap="rnd">
            <a:noFill/>
            <a:headEnd type="none" w="med" len="med"/>
            <a:tailEnd type="none" w="med" len="med"/>
          </a:ln>
          <a:effectLst/>
        </p:spPr>
      </p:pic>
      <p:sp>
        <p:nvSpPr>
          <p:cNvPr id="6" name="Rounded Rectangle 4">
            <a:extLst>
              <a:ext uri="{FF2B5EF4-FFF2-40B4-BE49-F238E27FC236}">
                <a16:creationId xmlns:a16="http://schemas.microsoft.com/office/drawing/2014/main" id="{A9E39042-07E0-0CC7-879E-3D4C5E4586A9}"/>
              </a:ext>
            </a:extLst>
          </p:cNvPr>
          <p:cNvSpPr/>
          <p:nvPr/>
        </p:nvSpPr>
        <p:spPr bwMode="auto">
          <a:xfrm>
            <a:off x="1045971" y="3964078"/>
            <a:ext cx="5221825" cy="204107"/>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6" name="Straight Connector 15">
            <a:extLst>
              <a:ext uri="{FF2B5EF4-FFF2-40B4-BE49-F238E27FC236}">
                <a16:creationId xmlns:a16="http://schemas.microsoft.com/office/drawing/2014/main" id="{E21B129D-31E1-A986-A21B-5F8E29D9DBFF}"/>
              </a:ext>
            </a:extLst>
          </p:cNvPr>
          <p:cNvCxnSpPr>
            <a:cxnSpLocks/>
          </p:cNvCxnSpPr>
          <p:nvPr/>
        </p:nvCxnSpPr>
        <p:spPr>
          <a:xfrm>
            <a:off x="6267796" y="5096788"/>
            <a:ext cx="0" cy="1064820"/>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TextBox 17">
            <a:extLst>
              <a:ext uri="{FF2B5EF4-FFF2-40B4-BE49-F238E27FC236}">
                <a16:creationId xmlns:a16="http://schemas.microsoft.com/office/drawing/2014/main" id="{99D3ED47-7F57-E1F1-873B-12D283D1C802}"/>
              </a:ext>
            </a:extLst>
          </p:cNvPr>
          <p:cNvSpPr txBox="1"/>
          <p:nvPr/>
        </p:nvSpPr>
        <p:spPr>
          <a:xfrm>
            <a:off x="539159" y="4899724"/>
            <a:ext cx="5697142" cy="1138773"/>
          </a:xfrm>
          <a:prstGeom prst="rect">
            <a:avLst/>
          </a:prstGeom>
          <a:noFill/>
        </p:spPr>
        <p:txBody>
          <a:bodyPr wrap="square">
            <a:spAutoFit/>
          </a:bodyPr>
          <a:lstStyle/>
          <a:p>
            <a:pPr algn="l"/>
            <a:r>
              <a:rPr lang="es-es" sz="1200" b="0" i="0" noProof="0" dirty="0">
                <a:solidFill>
                  <a:schemeClr val="bg1"/>
                </a:solidFill>
                <a:effectLst/>
                <a:latin typeface="Segoe UI" panose="020B0502040204020203" pitchFamily="34" charset="0"/>
                <a:cs typeface="Segoe UI" panose="020B0502040204020203" pitchFamily="34" charset="0"/>
              </a:rPr>
              <a:t>La directiva </a:t>
            </a:r>
            <a:r>
              <a:rPr lang="es-es" sz="1200" noProof="0" dirty="0">
                <a:solidFill>
                  <a:schemeClr val="bg1"/>
                </a:solidFill>
                <a:latin typeface="Segoe UI" panose="020B0502040204020203" pitchFamily="34" charset="0"/>
                <a:cs typeface="Segoe UI" panose="020B0502040204020203" pitchFamily="34" charset="0"/>
              </a:rPr>
              <a:t>ofrece</a:t>
            </a:r>
            <a:r>
              <a:rPr lang="es-es" sz="1800" b="1" spc="-50" noProof="0" dirty="0">
                <a:ln w="3175">
                  <a:noFill/>
                </a:ln>
                <a:solidFill>
                  <a:schemeClr val="bg1"/>
                </a:solidFill>
                <a:latin typeface="Segoe UI" panose="020B0502040204020203" pitchFamily="34" charset="0"/>
                <a:cs typeface="Segoe UI" panose="020B0502040204020203" pitchFamily="34" charset="0"/>
              </a:rPr>
              <a:t> </a:t>
            </a:r>
            <a:r>
              <a:rPr lang="es-es" sz="1400" b="1" spc="-50" noProof="0" dirty="0">
                <a:ln w="3175">
                  <a:noFill/>
                </a:ln>
                <a:solidFill>
                  <a:schemeClr val="bg1"/>
                </a:solidFill>
                <a:latin typeface="Segoe UI" panose="020B0502040204020203" pitchFamily="34" charset="0"/>
                <a:cs typeface="Segoe UI" panose="020B0502040204020203" pitchFamily="34" charset="0"/>
              </a:rPr>
              <a:t>3 opciones</a:t>
            </a:r>
            <a:r>
              <a:rPr lang="es-es" sz="1200" b="0" i="0" noProof="0" dirty="0">
                <a:solidFill>
                  <a:schemeClr val="bg1"/>
                </a:solidFill>
                <a:effectLst/>
                <a:latin typeface="Segoe UI" panose="020B0502040204020203" pitchFamily="34" charset="0"/>
                <a:cs typeface="Segoe UI" panose="020B0502040204020203" pitchFamily="34" charset="0"/>
              </a:rPr>
              <a:t>:</a:t>
            </a:r>
            <a:endParaRPr lang="en-US" sz="1200" noProof="0" dirty="0">
              <a:solidFill>
                <a:schemeClr val="bg1"/>
              </a:solidFill>
              <a:latin typeface="Segoe UI" panose="020B0502040204020203" pitchFamily="34" charset="0"/>
              <a:cs typeface="Segoe UI" panose="020B0502040204020203" pitchFamily="34" charset="0"/>
            </a:endParaRPr>
          </a:p>
          <a:p>
            <a:pPr marL="285750" indent="-285750" algn="l">
              <a:buClr>
                <a:schemeClr val="accent1"/>
              </a:buClr>
              <a:buFont typeface="Arial" panose="020B0604020202020204" pitchFamily="34" charset="0"/>
              <a:buChar char="•"/>
            </a:pPr>
            <a:r>
              <a:rPr lang="es-es" sz="1200" b="1" i="0" noProof="0" dirty="0">
                <a:solidFill>
                  <a:schemeClr val="bg1"/>
                </a:solidFill>
                <a:effectLst/>
                <a:latin typeface="Segoe UI" panose="020B0502040204020203" pitchFamily="34" charset="0"/>
                <a:cs typeface="Segoe UI" panose="020B0502040204020203" pitchFamily="34" charset="0"/>
              </a:rPr>
              <a:t>Habilitada</a:t>
            </a:r>
            <a:r>
              <a:rPr lang="es-es" sz="1200" b="0" i="0" noProof="0" dirty="0">
                <a:solidFill>
                  <a:schemeClr val="bg1"/>
                </a:solidFill>
                <a:effectLst/>
                <a:latin typeface="Segoe UI" panose="020B0502040204020203" pitchFamily="34" charset="0"/>
                <a:cs typeface="Segoe UI" panose="020B0502040204020203" pitchFamily="34" charset="0"/>
              </a:rPr>
              <a:t> en M365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y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Chat</a:t>
            </a:r>
          </a:p>
          <a:p>
            <a:pPr marL="285750" indent="-285750" algn="l">
              <a:buClr>
                <a:schemeClr val="accent1"/>
              </a:buClr>
              <a:buFont typeface="Arial" panose="020B0604020202020204" pitchFamily="34" charset="0"/>
              <a:buChar char="•"/>
            </a:pPr>
            <a:r>
              <a:rPr lang="es-es" sz="1200" b="1" i="0" noProof="0" dirty="0">
                <a:solidFill>
                  <a:schemeClr val="bg1"/>
                </a:solidFill>
                <a:effectLst/>
                <a:latin typeface="Segoe UI" panose="020B0502040204020203" pitchFamily="34" charset="0"/>
                <a:cs typeface="Segoe UI" panose="020B0502040204020203" pitchFamily="34" charset="0"/>
              </a:rPr>
              <a:t>Deshabilitada</a:t>
            </a:r>
            <a:r>
              <a:rPr lang="es-es" sz="1200" b="0" i="0" noProof="0" dirty="0">
                <a:solidFill>
                  <a:schemeClr val="bg1"/>
                </a:solidFill>
                <a:effectLst/>
                <a:latin typeface="Segoe UI" panose="020B0502040204020203" pitchFamily="34" charset="0"/>
                <a:cs typeface="Segoe UI" panose="020B0502040204020203" pitchFamily="34" charset="0"/>
              </a:rPr>
              <a:t> en M365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y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Chat</a:t>
            </a:r>
          </a:p>
          <a:p>
            <a:pPr marL="285750" indent="-285750" algn="l">
              <a:buClr>
                <a:schemeClr val="accent1"/>
              </a:buClr>
              <a:buFont typeface="Arial" panose="020B0604020202020204" pitchFamily="34" charset="0"/>
              <a:buChar char="•"/>
            </a:pPr>
            <a:r>
              <a:rPr lang="es-es" sz="1200" b="1" i="0" noProof="0" dirty="0">
                <a:solidFill>
                  <a:schemeClr val="bg1"/>
                </a:solidFill>
                <a:effectLst/>
                <a:latin typeface="Segoe UI" panose="020B0502040204020203" pitchFamily="34" charset="0"/>
                <a:cs typeface="Segoe UI" panose="020B0502040204020203" pitchFamily="34" charset="0"/>
              </a:rPr>
              <a:t>Deshabilitada</a:t>
            </a:r>
            <a:r>
              <a:rPr lang="es-es" sz="1200" b="0" i="0" noProof="0" dirty="0">
                <a:solidFill>
                  <a:schemeClr val="bg1"/>
                </a:solidFill>
                <a:effectLst/>
                <a:latin typeface="Segoe UI" panose="020B0502040204020203" pitchFamily="34" charset="0"/>
                <a:cs typeface="Segoe UI" panose="020B0502040204020203" pitchFamily="34" charset="0"/>
              </a:rPr>
              <a:t> en el modo de trabajo de M365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a:t>
            </a:r>
            <a:r>
              <a:rPr lang="es-es" sz="1200" b="1" i="0" noProof="0" dirty="0">
                <a:solidFill>
                  <a:schemeClr val="bg1"/>
                </a:solidFill>
                <a:effectLst/>
                <a:latin typeface="Segoe UI" panose="020B0502040204020203" pitchFamily="34" charset="0"/>
                <a:cs typeface="Segoe UI" panose="020B0502040204020203" pitchFamily="34" charset="0"/>
              </a:rPr>
              <a:t>Habilitada </a:t>
            </a:r>
            <a:r>
              <a:rPr lang="es-es" sz="1200" b="0" i="0" noProof="0" dirty="0">
                <a:solidFill>
                  <a:schemeClr val="bg1"/>
                </a:solidFill>
                <a:effectLst/>
                <a:latin typeface="Segoe UI" panose="020B0502040204020203" pitchFamily="34" charset="0"/>
                <a:cs typeface="Segoe UI" panose="020B0502040204020203" pitchFamily="34" charset="0"/>
              </a:rPr>
              <a:t>en el modo web de M365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y en </a:t>
            </a:r>
            <a:r>
              <a:rPr lang="es-es" sz="1200" b="0" i="0" noProof="0" dirty="0" err="1">
                <a:solidFill>
                  <a:schemeClr val="bg1"/>
                </a:solidFill>
                <a:effectLst/>
                <a:latin typeface="Segoe UI" panose="020B0502040204020203" pitchFamily="34" charset="0"/>
                <a:cs typeface="Segoe UI" panose="020B0502040204020203" pitchFamily="34" charset="0"/>
              </a:rPr>
              <a:t>Copilot</a:t>
            </a:r>
            <a:r>
              <a:rPr lang="es-es" sz="1200" b="0" i="0" noProof="0" dirty="0">
                <a:solidFill>
                  <a:schemeClr val="bg1"/>
                </a:solidFill>
                <a:effectLst/>
                <a:latin typeface="Segoe UI" panose="020B0502040204020203" pitchFamily="34" charset="0"/>
                <a:cs typeface="Segoe UI" panose="020B0502040204020203" pitchFamily="34" charset="0"/>
              </a:rPr>
              <a:t> Chat</a:t>
            </a:r>
          </a:p>
        </p:txBody>
      </p:sp>
      <p:sp>
        <p:nvSpPr>
          <p:cNvPr id="22" name="TextBox 21">
            <a:extLst>
              <a:ext uri="{FF2B5EF4-FFF2-40B4-BE49-F238E27FC236}">
                <a16:creationId xmlns:a16="http://schemas.microsoft.com/office/drawing/2014/main" id="{C3556B0E-F7CF-8744-F0B5-7971D345344A}"/>
              </a:ext>
            </a:extLst>
          </p:cNvPr>
          <p:cNvSpPr txBox="1"/>
          <p:nvPr/>
        </p:nvSpPr>
        <p:spPr>
          <a:xfrm>
            <a:off x="539159" y="6258706"/>
            <a:ext cx="4489158" cy="307777"/>
          </a:xfrm>
          <a:prstGeom prst="rect">
            <a:avLst/>
          </a:prstGeom>
          <a:noFill/>
        </p:spPr>
        <p:txBody>
          <a:bodyPr wrap="square">
            <a:spAutoFit/>
          </a:bodyPr>
          <a:lstStyle/>
          <a:p>
            <a:r>
              <a:rPr lang="es-es" sz="1400" noProof="0" dirty="0">
                <a:solidFill>
                  <a:schemeClr val="bg1"/>
                </a:solidFill>
                <a:hlinkClick r:id="rId4">
                  <a:extLst>
                    <a:ext uri="{A12FA001-AC4F-418D-AE19-62706E023703}">
                      <ahyp:hlinkClr xmlns:ahyp="http://schemas.microsoft.com/office/drawing/2018/hyperlinkcolor" val="tx"/>
                    </a:ext>
                  </a:extLst>
                </a:hlinkClick>
              </a:rPr>
              <a:t>Controles disponibles para gestionar la búsqueda web</a:t>
            </a:r>
            <a:endParaRPr lang="en-US" sz="1400" noProof="0" dirty="0">
              <a:solidFill>
                <a:schemeClr val="bg1"/>
              </a:solidFill>
            </a:endParaRPr>
          </a:p>
        </p:txBody>
      </p:sp>
      <p:pic>
        <p:nvPicPr>
          <p:cNvPr id="9" name="Picture 8">
            <a:extLst>
              <a:ext uri="{FF2B5EF4-FFF2-40B4-BE49-F238E27FC236}">
                <a16:creationId xmlns:a16="http://schemas.microsoft.com/office/drawing/2014/main" id="{96A84868-EDC4-F853-EE4B-78F29F533899}"/>
              </a:ext>
            </a:extLst>
          </p:cNvPr>
          <p:cNvPicPr>
            <a:picLocks noChangeAspect="1"/>
          </p:cNvPicPr>
          <p:nvPr/>
        </p:nvPicPr>
        <p:blipFill>
          <a:blip r:embed="rId5"/>
          <a:stretch>
            <a:fillRect/>
          </a:stretch>
        </p:blipFill>
        <p:spPr>
          <a:xfrm>
            <a:off x="6940860" y="2103847"/>
            <a:ext cx="4193052" cy="4135809"/>
          </a:xfrm>
          <a:prstGeom prst="rect">
            <a:avLst/>
          </a:prstGeom>
        </p:spPr>
      </p:pic>
      <p:sp>
        <p:nvSpPr>
          <p:cNvPr id="7" name="Rounded Rectangle 4">
            <a:extLst>
              <a:ext uri="{FF2B5EF4-FFF2-40B4-BE49-F238E27FC236}">
                <a16:creationId xmlns:a16="http://schemas.microsoft.com/office/drawing/2014/main" id="{8E7C18CF-E0E8-D1E5-4D93-405F06886712}"/>
              </a:ext>
            </a:extLst>
          </p:cNvPr>
          <p:cNvSpPr/>
          <p:nvPr/>
        </p:nvSpPr>
        <p:spPr bwMode="auto">
          <a:xfrm>
            <a:off x="7313767" y="5016468"/>
            <a:ext cx="3704753" cy="1173848"/>
          </a:xfrm>
          <a:prstGeom prst="roundRect">
            <a:avLst>
              <a:gd name="adj" fmla="val 8584"/>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cxnSp>
        <p:nvCxnSpPr>
          <p:cNvPr id="10" name="Straight Connector 9">
            <a:extLst>
              <a:ext uri="{FF2B5EF4-FFF2-40B4-BE49-F238E27FC236}">
                <a16:creationId xmlns:a16="http://schemas.microsoft.com/office/drawing/2014/main" id="{9F3A1A8F-D434-2BAD-996F-1CA25F3F4639}"/>
              </a:ext>
            </a:extLst>
          </p:cNvPr>
          <p:cNvCxnSpPr>
            <a:cxnSpLocks/>
          </p:cNvCxnSpPr>
          <p:nvPr/>
        </p:nvCxnSpPr>
        <p:spPr>
          <a:xfrm flipH="1">
            <a:off x="6267796" y="5888016"/>
            <a:ext cx="104597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3" name="Title 2">
            <a:extLst>
              <a:ext uri="{FF2B5EF4-FFF2-40B4-BE49-F238E27FC236}">
                <a16:creationId xmlns:a16="http://schemas.microsoft.com/office/drawing/2014/main" id="{9F442F95-3AD0-B167-64BD-9095A5B091CF}"/>
              </a:ext>
            </a:extLst>
          </p:cNvPr>
          <p:cNvSpPr>
            <a:spLocks noGrp="1"/>
          </p:cNvSpPr>
          <p:nvPr>
            <p:ph type="title"/>
          </p:nvPr>
        </p:nvSpPr>
        <p:spPr>
          <a:xfrm>
            <a:off x="588263" y="380706"/>
            <a:ext cx="9258102" cy="498598"/>
          </a:xfrm>
        </p:spPr>
        <p:txBody>
          <a:bodyPr/>
          <a:lstStyle/>
          <a:p>
            <a:r>
              <a:rPr lang="es-es" dirty="0">
                <a:latin typeface="Segoe UI Semibold"/>
                <a:cs typeface="Segoe UI" pitchFamily="34" charset="0"/>
              </a:rPr>
              <a:t>Control de búsqueda web para Copilot Chat</a:t>
            </a:r>
            <a:br>
              <a:rPr dirty="0"/>
            </a:br>
            <a:endParaRPr lang="en-US" dirty="0"/>
          </a:p>
        </p:txBody>
      </p:sp>
    </p:spTree>
    <p:extLst>
      <p:ext uri="{BB962C8B-B14F-4D97-AF65-F5344CB8AC3E}">
        <p14:creationId xmlns:p14="http://schemas.microsoft.com/office/powerpoint/2010/main" val="2463775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64A48B0-AC09-94F4-905E-19CDFDC18B43}"/>
              </a:ext>
            </a:extLst>
          </p:cNvPr>
          <p:cNvSpPr txBox="1">
            <a:spLocks/>
          </p:cNvSpPr>
          <p:nvPr/>
        </p:nvSpPr>
        <p:spPr>
          <a:xfrm>
            <a:off x="588263" y="580311"/>
            <a:ext cx="4031362" cy="430887"/>
          </a:xfrm>
          <a:prstGeom prst="rect">
            <a:avLst/>
          </a:prstGeom>
        </p:spPr>
        <p:txBody>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endParaRPr lang="en-US" sz="2400" noProof="0"/>
          </a:p>
        </p:txBody>
      </p:sp>
      <p:sp>
        <p:nvSpPr>
          <p:cNvPr id="6" name="TextBox 5">
            <a:extLst>
              <a:ext uri="{FF2B5EF4-FFF2-40B4-BE49-F238E27FC236}">
                <a16:creationId xmlns:a16="http://schemas.microsoft.com/office/drawing/2014/main" id="{B2A510E2-EC43-48A5-D93E-72155EAA60EF}"/>
              </a:ext>
            </a:extLst>
          </p:cNvPr>
          <p:cNvSpPr txBox="1"/>
          <p:nvPr/>
        </p:nvSpPr>
        <p:spPr>
          <a:xfrm>
            <a:off x="588263" y="1579871"/>
            <a:ext cx="4307587" cy="1846659"/>
          </a:xfrm>
          <a:prstGeom prst="rect">
            <a:avLst/>
          </a:prstGeom>
          <a:noFill/>
        </p:spPr>
        <p:txBody>
          <a:bodyPr wrap="square" lIns="0" tIns="0" rIns="0" bIns="0" rtlCol="0">
            <a:spAutoFit/>
          </a:bodyPr>
          <a:lstStyle/>
          <a:p>
            <a:pPr algn="l"/>
            <a:r>
              <a:rPr lang="es-es" sz="2000" noProof="0" dirty="0">
                <a:solidFill>
                  <a:schemeClr val="bg1"/>
                </a:solidFill>
              </a:rPr>
              <a:t>Los administradores pueden usar perfiles de configuración en el Centro de administración de Microsoft 365 para gestionar la configuración </a:t>
            </a:r>
            <a:br>
              <a:rPr lang="es-es" sz="2000" noProof="0" dirty="0">
                <a:solidFill>
                  <a:schemeClr val="bg1"/>
                </a:solidFill>
              </a:rPr>
            </a:br>
            <a:r>
              <a:rPr lang="es-es" sz="2000" noProof="0" dirty="0">
                <a:solidFill>
                  <a:schemeClr val="bg1"/>
                </a:solidFill>
              </a:rPr>
              <a:t>y las integraciones disponibles en Microsoft Edge para </a:t>
            </a:r>
            <a:r>
              <a:rPr lang="es-es" sz="2000" noProof="0" dirty="0" err="1">
                <a:solidFill>
                  <a:schemeClr val="bg1"/>
                </a:solidFill>
              </a:rPr>
              <a:t>Copilot</a:t>
            </a:r>
            <a:r>
              <a:rPr lang="es-es" sz="2000" noProof="0" dirty="0">
                <a:solidFill>
                  <a:schemeClr val="bg1"/>
                </a:solidFill>
              </a:rPr>
              <a:t> Chat</a:t>
            </a:r>
            <a:r>
              <a:rPr lang="es-es" sz="2000" noProof="0" dirty="0"/>
              <a:t>.</a:t>
            </a:r>
          </a:p>
        </p:txBody>
      </p:sp>
      <p:sp>
        <p:nvSpPr>
          <p:cNvPr id="8" name="TextBox 7">
            <a:extLst>
              <a:ext uri="{FF2B5EF4-FFF2-40B4-BE49-F238E27FC236}">
                <a16:creationId xmlns:a16="http://schemas.microsoft.com/office/drawing/2014/main" id="{D9D3CF75-0C70-6F19-D251-F6805DF5F92F}"/>
              </a:ext>
            </a:extLst>
          </p:cNvPr>
          <p:cNvSpPr txBox="1"/>
          <p:nvPr/>
        </p:nvSpPr>
        <p:spPr>
          <a:xfrm>
            <a:off x="588263" y="3828041"/>
            <a:ext cx="4307587" cy="2808461"/>
          </a:xfrm>
          <a:prstGeom prst="rect">
            <a:avLst/>
          </a:prstGeom>
          <a:noFill/>
        </p:spPr>
        <p:txBody>
          <a:bodyPr wrap="square">
            <a:spAutoFit/>
          </a:bodyPr>
          <a:lstStyle/>
          <a:p>
            <a:r>
              <a:rPr lang="es-es" noProof="0" dirty="0">
                <a:solidFill>
                  <a:schemeClr val="bg1"/>
                </a:solidFill>
                <a:hlinkClick r:id="rId3">
                  <a:extLst>
                    <a:ext uri="{A12FA001-AC4F-418D-AE19-62706E023703}">
                      <ahyp:hlinkClr xmlns:ahyp="http://schemas.microsoft.com/office/drawing/2018/hyperlinkcolor" val="tx"/>
                    </a:ext>
                  </a:extLst>
                </a:hlinkClick>
              </a:rPr>
              <a:t>Servicio de gestión de Microsoft Edge | Microsoft </a:t>
            </a:r>
            <a:r>
              <a:rPr lang="es-es" noProof="0" dirty="0" err="1">
                <a:solidFill>
                  <a:schemeClr val="bg1"/>
                </a:solidFill>
                <a:hlinkClick r:id="rId3">
                  <a:extLst>
                    <a:ext uri="{A12FA001-AC4F-418D-AE19-62706E023703}">
                      <ahyp:hlinkClr xmlns:ahyp="http://schemas.microsoft.com/office/drawing/2018/hyperlinkcolor" val="tx"/>
                    </a:ext>
                  </a:extLst>
                </a:hlinkClick>
              </a:rPr>
              <a:t>Learn</a:t>
            </a:r>
            <a:endParaRPr lang="en-US" noProof="0" dirty="0">
              <a:solidFill>
                <a:schemeClr val="bg1"/>
              </a:solidFill>
            </a:endParaRPr>
          </a:p>
          <a:p>
            <a:endParaRPr lang="en-US" noProof="0" dirty="0">
              <a:solidFill>
                <a:schemeClr val="bg1"/>
              </a:solidFill>
            </a:endParaRPr>
          </a:p>
          <a:p>
            <a:r>
              <a:rPr lang="es-es" b="1" noProof="0" dirty="0">
                <a:solidFill>
                  <a:schemeClr val="bg1"/>
                </a:solidFill>
              </a:rPr>
              <a:t>Requisitos indispensables:</a:t>
            </a:r>
          </a:p>
          <a:p>
            <a:pPr marL="285750" indent="-285750">
              <a:buFont typeface="Arial" panose="020B0604020202020204" pitchFamily="34" charset="0"/>
              <a:buChar char="•"/>
            </a:pPr>
            <a:r>
              <a:rPr lang="es-es" noProof="0" dirty="0">
                <a:solidFill>
                  <a:schemeClr val="bg1"/>
                </a:solidFill>
              </a:rPr>
              <a:t>Microsoft Edge 115.0.1901.7 o superior </a:t>
            </a:r>
          </a:p>
          <a:p>
            <a:pPr marL="285750" indent="-285750">
              <a:buFont typeface="Arial" panose="020B0604020202020204" pitchFamily="34" charset="0"/>
              <a:buChar char="•"/>
            </a:pPr>
            <a:r>
              <a:rPr lang="es-es" noProof="0" dirty="0">
                <a:solidFill>
                  <a:schemeClr val="bg1"/>
                </a:solidFill>
              </a:rPr>
              <a:t>Administrador de Microsoft Edge para acceder a la experiencia en el Centro de administración de Microsoft 365</a:t>
            </a:r>
          </a:p>
          <a:p>
            <a:pPr marL="285750" indent="-285750">
              <a:buFont typeface="Arial" panose="020B0604020202020204" pitchFamily="34" charset="0"/>
              <a:buChar char="•"/>
            </a:pPr>
            <a:r>
              <a:rPr lang="es-es" noProof="0" dirty="0">
                <a:solidFill>
                  <a:schemeClr val="bg1"/>
                </a:solidFill>
              </a:rPr>
              <a:t>Windows 11 o Windows Server 2016 o posterior</a:t>
            </a:r>
          </a:p>
        </p:txBody>
      </p:sp>
      <p:sp>
        <p:nvSpPr>
          <p:cNvPr id="9" name="Title 8">
            <a:extLst>
              <a:ext uri="{FF2B5EF4-FFF2-40B4-BE49-F238E27FC236}">
                <a16:creationId xmlns:a16="http://schemas.microsoft.com/office/drawing/2014/main" id="{4B04350B-F598-9A3E-1D78-4FB1600D358B}"/>
              </a:ext>
            </a:extLst>
          </p:cNvPr>
          <p:cNvSpPr>
            <a:spLocks noGrp="1"/>
          </p:cNvSpPr>
          <p:nvPr>
            <p:ph type="title"/>
          </p:nvPr>
        </p:nvSpPr>
        <p:spPr>
          <a:xfrm>
            <a:off x="588263" y="379465"/>
            <a:ext cx="11018520" cy="498598"/>
          </a:xfrm>
        </p:spPr>
        <p:txBody>
          <a:bodyPr>
            <a:noAutofit/>
          </a:bodyPr>
          <a:lstStyle/>
          <a:p>
            <a:pPr defTabSz="914400">
              <a:defRPr/>
            </a:pPr>
            <a:r>
              <a:rPr lang="es-es" sz="3200" noProof="0" dirty="0">
                <a:solidFill>
                  <a:schemeClr val="bg1"/>
                </a:solidFill>
                <a:latin typeface="Segoe UI Semibold"/>
                <a:cs typeface="Segoe Sans Display"/>
              </a:rPr>
              <a:t>Controles</a:t>
            </a:r>
            <a:r>
              <a:rPr lang="es-es" sz="3200" dirty="0">
                <a:solidFill>
                  <a:schemeClr val="bg1"/>
                </a:solidFill>
                <a:latin typeface="Segoe UI Semibold"/>
                <a:cs typeface="Segoe Sans Display"/>
              </a:rPr>
              <a:t> de</a:t>
            </a:r>
            <a:r>
              <a:rPr lang="es-es" sz="3200" noProof="0" dirty="0">
                <a:solidFill>
                  <a:schemeClr val="bg1"/>
                </a:solidFill>
                <a:latin typeface="Segoe UI Semibold"/>
                <a:cs typeface="Segoe Sans Display"/>
              </a:rPr>
              <a:t> </a:t>
            </a:r>
            <a:br>
              <a:rPr lang="es-es" sz="3200" noProof="0" dirty="0">
                <a:solidFill>
                  <a:schemeClr val="bg1"/>
                </a:solidFill>
                <a:latin typeface="Segoe UI Semibold"/>
                <a:cs typeface="Segoe Sans Display"/>
              </a:rPr>
            </a:br>
            <a:r>
              <a:rPr lang="es-es" sz="3200" noProof="0" dirty="0">
                <a:solidFill>
                  <a:schemeClr val="bg1"/>
                </a:solidFill>
                <a:latin typeface="Segoe UI Semibold"/>
                <a:cs typeface="Segoe Sans Display"/>
              </a:rPr>
              <a:t>     </a:t>
            </a:r>
            <a:r>
              <a:rPr lang="es-es" sz="3200" noProof="0" dirty="0" err="1">
                <a:solidFill>
                  <a:schemeClr val="bg1"/>
                </a:solidFill>
                <a:latin typeface="Segoe UI Semibold"/>
                <a:cs typeface="Segoe Sans Display"/>
              </a:rPr>
              <a:t>Copilot</a:t>
            </a:r>
            <a:r>
              <a:rPr lang="es-es" sz="3200" noProof="0" dirty="0">
                <a:solidFill>
                  <a:schemeClr val="bg1"/>
                </a:solidFill>
                <a:latin typeface="Segoe UI Semibold"/>
                <a:cs typeface="Segoe Sans Display"/>
              </a:rPr>
              <a:t> en Edge</a:t>
            </a:r>
            <a:endParaRPr lang="en-US" sz="3200" noProof="0" dirty="0">
              <a:solidFill>
                <a:schemeClr val="bg1"/>
              </a:solidFill>
              <a:latin typeface="Segoe UI Semibold"/>
            </a:endParaRPr>
          </a:p>
        </p:txBody>
      </p:sp>
      <p:pic>
        <p:nvPicPr>
          <p:cNvPr id="2" name="Picture 1" descr="Un logo de remolino azul, verde y amarillo&#10;&#10;El contenido generado por IA puede ser incorrecto.">
            <a:extLst>
              <a:ext uri="{FF2B5EF4-FFF2-40B4-BE49-F238E27FC236}">
                <a16:creationId xmlns:a16="http://schemas.microsoft.com/office/drawing/2014/main" id="{70C608EB-77CF-50CF-6761-3C3217CC3DB5}"/>
              </a:ext>
            </a:extLst>
          </p:cNvPr>
          <p:cNvPicPr>
            <a:picLocks noChangeAspect="1"/>
          </p:cNvPicPr>
          <p:nvPr/>
        </p:nvPicPr>
        <p:blipFill>
          <a:blip r:embed="rId4"/>
          <a:stretch>
            <a:fillRect/>
          </a:stretch>
        </p:blipFill>
        <p:spPr>
          <a:xfrm>
            <a:off x="588263" y="981689"/>
            <a:ext cx="389155" cy="389155"/>
          </a:xfrm>
          <a:prstGeom prst="rect">
            <a:avLst/>
          </a:prstGeom>
        </p:spPr>
      </p:pic>
      <p:pic>
        <p:nvPicPr>
          <p:cNvPr id="7" name="Picture 6">
            <a:extLst>
              <a:ext uri="{FF2B5EF4-FFF2-40B4-BE49-F238E27FC236}">
                <a16:creationId xmlns:a16="http://schemas.microsoft.com/office/drawing/2014/main" id="{B9CD3D3E-1423-5B95-7A8B-D90AB8AD0602}"/>
              </a:ext>
            </a:extLst>
          </p:cNvPr>
          <p:cNvPicPr>
            <a:picLocks noChangeAspect="1"/>
          </p:cNvPicPr>
          <p:nvPr/>
        </p:nvPicPr>
        <p:blipFill>
          <a:blip r:embed="rId5"/>
          <a:srcRect l="-32" t="-109" r="22052" b="109"/>
          <a:stretch>
            <a:fillRect/>
          </a:stretch>
        </p:blipFill>
        <p:spPr>
          <a:xfrm>
            <a:off x="5196172" y="621974"/>
            <a:ext cx="6995828" cy="6234545"/>
          </a:xfrm>
          <a:prstGeom prst="rect">
            <a:avLst/>
          </a:prstGeom>
        </p:spPr>
      </p:pic>
      <p:sp>
        <p:nvSpPr>
          <p:cNvPr id="12" name="Rounded Rectangle 4">
            <a:extLst>
              <a:ext uri="{FF2B5EF4-FFF2-40B4-BE49-F238E27FC236}">
                <a16:creationId xmlns:a16="http://schemas.microsoft.com/office/drawing/2014/main" id="{466BD641-17A7-5133-FE65-006A940D35B4}"/>
              </a:ext>
            </a:extLst>
          </p:cNvPr>
          <p:cNvSpPr/>
          <p:nvPr/>
        </p:nvSpPr>
        <p:spPr bwMode="auto">
          <a:xfrm>
            <a:off x="5344438" y="6421154"/>
            <a:ext cx="840462" cy="231246"/>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4" name="Rounded Rectangle 4">
            <a:extLst>
              <a:ext uri="{FF2B5EF4-FFF2-40B4-BE49-F238E27FC236}">
                <a16:creationId xmlns:a16="http://schemas.microsoft.com/office/drawing/2014/main" id="{B923A12E-49F2-93EE-4200-478E0CDEF0F5}"/>
              </a:ext>
            </a:extLst>
          </p:cNvPr>
          <p:cNvSpPr/>
          <p:nvPr/>
        </p:nvSpPr>
        <p:spPr bwMode="auto">
          <a:xfrm>
            <a:off x="8947150" y="949537"/>
            <a:ext cx="1181100" cy="157908"/>
          </a:xfrm>
          <a:prstGeom prst="roundRect">
            <a:avLst>
              <a:gd name="adj" fmla="val 20395"/>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1974266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769FFE3-B4A9-DABD-6587-4FE32909B048}"/>
              </a:ext>
            </a:extLst>
          </p:cNvPr>
          <p:cNvSpPr/>
          <p:nvPr/>
        </p:nvSpPr>
        <p:spPr bwMode="auto">
          <a:xfrm rot="16200000" flipH="1">
            <a:off x="-136453" y="2742488"/>
            <a:ext cx="4025649" cy="2576099"/>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7" name="Picture 6" descr="Un código QR sobre fondo blanco">
            <a:extLst>
              <a:ext uri="{FF2B5EF4-FFF2-40B4-BE49-F238E27FC236}">
                <a16:creationId xmlns:a16="http://schemas.microsoft.com/office/drawing/2014/main" id="{73434B69-5AE9-898D-CD74-79C32E94922A}"/>
              </a:ext>
            </a:extLst>
          </p:cNvPr>
          <p:cNvPicPr>
            <a:picLocks noChangeAspect="1"/>
          </p:cNvPicPr>
          <p:nvPr/>
        </p:nvPicPr>
        <p:blipFill>
          <a:blip r:embed="rId3"/>
          <a:stretch>
            <a:fillRect/>
          </a:stretch>
        </p:blipFill>
        <p:spPr>
          <a:xfrm>
            <a:off x="971115" y="2441954"/>
            <a:ext cx="1810512" cy="1810512"/>
          </a:xfrm>
          <a:prstGeom prst="roundRect">
            <a:avLst>
              <a:gd name="adj" fmla="val 2933"/>
            </a:avLst>
          </a:prstGeom>
          <a:noFill/>
        </p:spPr>
      </p:pic>
      <p:grpSp>
        <p:nvGrpSpPr>
          <p:cNvPr id="9" name="Group 8">
            <a:extLst>
              <a:ext uri="{FF2B5EF4-FFF2-40B4-BE49-F238E27FC236}">
                <a16:creationId xmlns:a16="http://schemas.microsoft.com/office/drawing/2014/main" id="{820D5F12-A3A3-A4CD-77D1-C117AD33C91C}"/>
              </a:ext>
            </a:extLst>
          </p:cNvPr>
          <p:cNvGrpSpPr/>
          <p:nvPr/>
        </p:nvGrpSpPr>
        <p:grpSpPr>
          <a:xfrm>
            <a:off x="370476" y="4696070"/>
            <a:ext cx="7503737" cy="844463"/>
            <a:chOff x="5607459" y="5376024"/>
            <a:chExt cx="5795892" cy="844463"/>
          </a:xfrm>
        </p:grpSpPr>
        <p:sp>
          <p:nvSpPr>
            <p:cNvPr id="10" name="Rectangle: Rounded Corners 11">
              <a:extLst>
                <a:ext uri="{FF2B5EF4-FFF2-40B4-BE49-F238E27FC236}">
                  <a16:creationId xmlns:a16="http://schemas.microsoft.com/office/drawing/2014/main" id="{A5462F07-51EC-FE13-93F4-2314FCEFECD5}"/>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11" name="Rectangle: Rounded Corners 11">
              <a:extLst>
                <a:ext uri="{FF2B5EF4-FFF2-40B4-BE49-F238E27FC236}">
                  <a16:creationId xmlns:a16="http://schemas.microsoft.com/office/drawing/2014/main" id="{E7411E11-9611-5596-57F4-8F8E3C1C7A50}"/>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pic>
        <p:nvPicPr>
          <p:cNvPr id="12" name="Picture 11" descr="Una imagen borrosa de un cielo naranja y rosa&#10;&#10;El contenido generado por IA puede ser incorrecto.">
            <a:extLst>
              <a:ext uri="{FF2B5EF4-FFF2-40B4-BE49-F238E27FC236}">
                <a16:creationId xmlns:a16="http://schemas.microsoft.com/office/drawing/2014/main" id="{8B53E518-C6A8-9ECF-F889-F03B4CEBA56D}"/>
              </a:ext>
            </a:extLst>
          </p:cNvPr>
          <p:cNvPicPr>
            <a:picLocks noChangeAspect="1"/>
          </p:cNvPicPr>
          <p:nvPr/>
        </p:nvPicPr>
        <p:blipFill>
          <a:blip r:embed="rId4">
            <a:alphaModFix/>
            <a:extLst>
              <a:ext uri="{BEBA8EAE-BF5A-486C-A8C5-ECC9F3942E4B}">
                <a14:imgProps xmlns:a14="http://schemas.microsoft.com/office/drawing/2010/main">
                  <a14:imgLayer r:embed="rId5">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16522" t="1189" r="13264" b="356"/>
          <a:stretch>
            <a:fillRect/>
          </a:stretch>
        </p:blipFill>
        <p:spPr>
          <a:xfrm rot="10800000" flipV="1">
            <a:off x="3624479" y="2"/>
            <a:ext cx="8567520" cy="6646984"/>
          </a:xfrm>
          <a:prstGeom prst="rect">
            <a:avLst/>
          </a:prstGeom>
          <a:effectLst/>
        </p:spPr>
      </p:pic>
      <p:sp>
        <p:nvSpPr>
          <p:cNvPr id="13" name="TextBox 12">
            <a:extLst>
              <a:ext uri="{FF2B5EF4-FFF2-40B4-BE49-F238E27FC236}">
                <a16:creationId xmlns:a16="http://schemas.microsoft.com/office/drawing/2014/main" id="{C4CABB8F-80F5-8CBA-B0D9-1B0D8B936F4A}"/>
              </a:ext>
            </a:extLst>
          </p:cNvPr>
          <p:cNvSpPr txBox="1"/>
          <p:nvPr/>
        </p:nvSpPr>
        <p:spPr>
          <a:xfrm>
            <a:off x="4088315" y="686105"/>
            <a:ext cx="7532185" cy="1255728"/>
          </a:xfrm>
          <a:prstGeom prst="rect">
            <a:avLst/>
          </a:prstGeom>
          <a:noFill/>
          <a:ln>
            <a:noFill/>
            <a:prstDash/>
          </a:ln>
          <a:effectLst/>
        </p:spPr>
        <p:txBody>
          <a:bodyPr wrap="square">
            <a:spAutoFit/>
          </a:bodyPr>
          <a:lstStyle/>
          <a:p>
            <a:pPr marL="0" marR="0" lvl="0" indent="0" algn="ctr" defTabSz="914367" rtl="0" eaLnBrk="1" fontAlgn="auto" latinLnBrk="0" hangingPunct="1">
              <a:lnSpc>
                <a:spcPct val="90000"/>
              </a:lnSpc>
              <a:spcBef>
                <a:spcPts val="0"/>
              </a:spcBef>
              <a:spcAft>
                <a:spcPts val="1800"/>
              </a:spcAft>
              <a:buClrTx/>
              <a:buSzTx/>
              <a:buFontTx/>
              <a:buNone/>
              <a:tabLst/>
              <a:defRPr/>
            </a:pP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Visita el </a:t>
            </a: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hlinkClick r:id="rId6">
                  <a:extLst>
                    <a:ext uri="{A12FA001-AC4F-418D-AE19-62706E023703}">
                      <ahyp:hlinkClr xmlns:ahyp="http://schemas.microsoft.com/office/drawing/2018/hyperlinkcolor" val="tx"/>
                    </a:ext>
                  </a:extLst>
                </a:hlinkClick>
              </a:rPr>
              <a:t>sitio web del Centro de clientes</a:t>
            </a: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 para conocer las próximas sesiones, novedades </a:t>
            </a:r>
            <a:b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br>
            <a:r>
              <a:rPr kumimoji="0" lang="es-es" sz="28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y contenido a demanda.</a:t>
            </a:r>
          </a:p>
        </p:txBody>
      </p:sp>
      <p:sp>
        <p:nvSpPr>
          <p:cNvPr id="14" name="Rectangle: Rounded Corners 13">
            <a:extLst>
              <a:ext uri="{FF2B5EF4-FFF2-40B4-BE49-F238E27FC236}">
                <a16:creationId xmlns:a16="http://schemas.microsoft.com/office/drawing/2014/main" id="{DE7ED2F4-D21B-084A-2A38-BC93B81F409C}"/>
              </a:ext>
            </a:extLst>
          </p:cNvPr>
          <p:cNvSpPr/>
          <p:nvPr/>
        </p:nvSpPr>
        <p:spPr bwMode="auto">
          <a:xfrm rot="16200000" flipH="1">
            <a:off x="5821723" y="257308"/>
            <a:ext cx="4052645" cy="7519459"/>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16" name="Picture 15">
            <a:extLst>
              <a:ext uri="{FF2B5EF4-FFF2-40B4-BE49-F238E27FC236}">
                <a16:creationId xmlns:a16="http://schemas.microsoft.com/office/drawing/2014/main" id="{09B68A1B-6C97-5CBE-8BA3-9965A9A3366F}"/>
              </a:ext>
            </a:extLst>
          </p:cNvPr>
          <p:cNvPicPr>
            <a:picLocks noChangeAspect="1"/>
          </p:cNvPicPr>
          <p:nvPr/>
        </p:nvPicPr>
        <p:blipFill>
          <a:blip r:embed="rId7"/>
          <a:stretch>
            <a:fillRect/>
          </a:stretch>
        </p:blipFill>
        <p:spPr>
          <a:xfrm>
            <a:off x="4354189" y="2266134"/>
            <a:ext cx="6987712" cy="3527026"/>
          </a:xfrm>
          <a:prstGeom prst="rect">
            <a:avLst/>
          </a:prstGeom>
        </p:spPr>
      </p:pic>
      <p:sp>
        <p:nvSpPr>
          <p:cNvPr id="18" name="TextBox 17">
            <a:extLst>
              <a:ext uri="{FF2B5EF4-FFF2-40B4-BE49-F238E27FC236}">
                <a16:creationId xmlns:a16="http://schemas.microsoft.com/office/drawing/2014/main" id="{DDBD7BC9-C94D-BA17-C3A3-5295E41DE562}"/>
              </a:ext>
            </a:extLst>
          </p:cNvPr>
          <p:cNvSpPr txBox="1"/>
          <p:nvPr/>
        </p:nvSpPr>
        <p:spPr>
          <a:xfrm>
            <a:off x="711789" y="5033662"/>
            <a:ext cx="2329164" cy="169277"/>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091F2C"/>
                </a:solidFill>
                <a:effectLst/>
                <a:uLnTx/>
                <a:uFillTx/>
                <a:latin typeface="Segoe Sans Text"/>
                <a:ea typeface="+mn-ea"/>
                <a:cs typeface="+mn-cs"/>
                <a:hlinkClick r:id="rId6">
                  <a:extLst>
                    <a:ext uri="{A12FA001-AC4F-418D-AE19-62706E023703}">
                      <ahyp:hlinkClr xmlns:ahyp="http://schemas.microsoft.com/office/drawing/2018/hyperlinkcolor" val="tx"/>
                    </a:ext>
                  </a:extLst>
                </a:hlinkClick>
              </a:rPr>
              <a:t>https://aka.ms/CustomerHubSessions</a:t>
            </a:r>
            <a:r>
              <a:rPr kumimoji="0" lang="es-es" sz="1100" b="0" i="0" u="none" strike="noStrike" kern="1200" cap="none" spc="0" normalizeH="0" baseline="0" noProof="0">
                <a:ln>
                  <a:noFill/>
                </a:ln>
                <a:solidFill>
                  <a:srgbClr val="091F2C"/>
                </a:solidFill>
                <a:effectLst/>
                <a:uLnTx/>
                <a:uFillTx/>
                <a:latin typeface="Segoe Sans Text"/>
                <a:ea typeface="+mn-ea"/>
                <a:cs typeface="+mn-cs"/>
              </a:rPr>
              <a:t>​</a:t>
            </a:r>
          </a:p>
        </p:txBody>
      </p:sp>
      <p:pic>
        <p:nvPicPr>
          <p:cNvPr id="2" name="Graphic 7">
            <a:extLst>
              <a:ext uri="{FF2B5EF4-FFF2-40B4-BE49-F238E27FC236}">
                <a16:creationId xmlns:a16="http://schemas.microsoft.com/office/drawing/2014/main" id="{589AE2EC-DBF6-B66A-8C01-17DCC38F4F92}"/>
              </a:ext>
            </a:extLst>
          </p:cNvPr>
          <p:cNvPicPr>
            <a:picLocks/>
          </p:cNvPicPr>
          <p:nvPr/>
        </p:nvPicPr>
        <p:blipFill>
          <a:blip r:embed="rId8"/>
          <a:srcRect/>
          <a:stretch/>
        </p:blipFill>
        <p:spPr>
          <a:xfrm>
            <a:off x="284218" y="858978"/>
            <a:ext cx="2971800" cy="704088"/>
          </a:xfrm>
          <a:prstGeom prst="rect">
            <a:avLst/>
          </a:prstGeom>
        </p:spPr>
      </p:pic>
    </p:spTree>
    <p:extLst>
      <p:ext uri="{BB962C8B-B14F-4D97-AF65-F5344CB8AC3E}">
        <p14:creationId xmlns:p14="http://schemas.microsoft.com/office/powerpoint/2010/main" val="58106301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B3FCD2-C108-4BDA-7E1F-4C92F636921F}"/>
              </a:ext>
              <a:ext uri="{C183D7F6-B498-43B3-948B-1728B52AA6E4}">
                <adec:decorative xmlns:adec="http://schemas.microsoft.com/office/drawing/2017/decorative" val="1"/>
              </a:ext>
            </a:extLst>
          </p:cNvPr>
          <p:cNvPicPr>
            <a:picLocks/>
          </p:cNvPicPr>
          <p:nvPr/>
        </p:nvPicPr>
        <p:blipFill rotWithShape="1">
          <a:blip r:embed="rId3">
            <a:alphaModFix amt="45000"/>
          </a:blip>
          <a:srcRect t="4168" b="4168"/>
          <a:stretch/>
        </p:blipFill>
        <p:spPr>
          <a:xfrm>
            <a:off x="586473" y="2345637"/>
            <a:ext cx="5369054" cy="4015408"/>
          </a:xfrm>
          <a:prstGeom prst="roundRect">
            <a:avLst>
              <a:gd name="adj" fmla="val 2655"/>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headEnd type="none" w="med" len="med"/>
            <a:tailEnd type="none" w="med" len="med"/>
          </a:ln>
          <a:effectLst>
            <a:outerShdw blurRad="63500" dist="127000" dir="2700000" algn="tl" rotWithShape="0">
              <a:srgbClr val="454142">
                <a:alpha val="20000"/>
              </a:srgbClr>
            </a:outerShdw>
          </a:effectLst>
        </p:spPr>
      </p:pic>
      <p:sp>
        <p:nvSpPr>
          <p:cNvPr id="44" name="Rectangle: Rounded Corners 43">
            <a:extLst>
              <a:ext uri="{FF2B5EF4-FFF2-40B4-BE49-F238E27FC236}">
                <a16:creationId xmlns:a16="http://schemas.microsoft.com/office/drawing/2014/main" id="{A47F7C46-92C6-5796-B990-108F4C978B18}"/>
              </a:ext>
            </a:extLst>
          </p:cNvPr>
          <p:cNvSpPr/>
          <p:nvPr/>
        </p:nvSpPr>
        <p:spPr bwMode="auto">
          <a:xfrm>
            <a:off x="6682461" y="3034550"/>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0" name="TextBox 9">
            <a:extLst>
              <a:ext uri="{FF2B5EF4-FFF2-40B4-BE49-F238E27FC236}">
                <a16:creationId xmlns:a16="http://schemas.microsoft.com/office/drawing/2014/main" id="{DC79C83F-FD4D-56EE-FEA5-F88E14142A38}"/>
              </a:ext>
            </a:extLst>
          </p:cNvPr>
          <p:cNvSpPr txBox="1"/>
          <p:nvPr/>
        </p:nvSpPr>
        <p:spPr>
          <a:xfrm>
            <a:off x="588262" y="1488922"/>
            <a:ext cx="5507737" cy="767518"/>
          </a:xfrm>
          <a:prstGeom prst="rect">
            <a:avLst/>
          </a:prstGeom>
          <a:noFill/>
        </p:spPr>
        <p:txBody>
          <a:bodyPr wrap="square" lIns="0" tIns="0" rIns="0" bIns="0" rtlCol="0" anchor="t">
            <a:spAutoFit/>
          </a:bodyPr>
          <a:lstStyle/>
          <a:p>
            <a:pPr marL="0" marR="0" lvl="0" indent="0" algn="l" defTabSz="914367" rtl="0" eaLnBrk="1" fontAlgn="auto" latinLnBrk="0" hangingPunct="1">
              <a:lnSpc>
                <a:spcPct val="95000"/>
              </a:lnSpc>
              <a:spcBef>
                <a:spcPts val="0"/>
              </a:spcBef>
              <a:spcAft>
                <a:spcPts val="0"/>
              </a:spcAft>
              <a:buClrTx/>
              <a:buSzTx/>
              <a:buFontTx/>
              <a:buNone/>
              <a:tabLst/>
              <a:defRPr/>
            </a:pPr>
            <a:r>
              <a:rPr kumimoji="0" lang="es-es" sz="1750" b="0" i="0" u="none" strike="noStrike" kern="1200" cap="none" spc="0" normalizeH="0" baseline="0" noProof="0" dirty="0">
                <a:ln>
                  <a:noFill/>
                </a:ln>
                <a:solidFill>
                  <a:schemeClr val="bg1"/>
                </a:solidFill>
                <a:effectLst/>
                <a:uLnTx/>
                <a:uFillTx/>
                <a:latin typeface="Segoe UI"/>
                <a:ea typeface="+mn-ea"/>
                <a:cs typeface="Segoe UI"/>
              </a:rPr>
              <a:t>Los administradores pueden usar la configuración de directivas de grupo para gestionar el </a:t>
            </a:r>
            <a:r>
              <a:rPr lang="es-es" sz="1750" dirty="0">
                <a:solidFill>
                  <a:schemeClr val="bg1"/>
                </a:solidFill>
                <a:latin typeface="Segoe UI"/>
                <a:cs typeface="Segoe UI"/>
              </a:rPr>
              <a:t>comportamiento</a:t>
            </a:r>
            <a:r>
              <a:rPr kumimoji="0" lang="es-es" sz="1750" b="0" i="0" u="none" strike="noStrike" kern="1200" cap="none" spc="0" normalizeH="0" baseline="0" noProof="0" dirty="0">
                <a:ln>
                  <a:noFill/>
                </a:ln>
                <a:solidFill>
                  <a:schemeClr val="bg1"/>
                </a:solidFill>
                <a:effectLst/>
                <a:uLnTx/>
                <a:uFillTx/>
                <a:latin typeface="Segoe UI"/>
                <a:ea typeface="+mn-ea"/>
                <a:cs typeface="Segoe UI"/>
              </a:rPr>
              <a:t> de </a:t>
            </a:r>
            <a:r>
              <a:rPr kumimoji="0" lang="es-es" sz="1750" b="0" i="0" u="none" strike="noStrike" kern="1200" cap="none" spc="0" normalizeH="0" baseline="0" noProof="0" dirty="0" err="1">
                <a:ln>
                  <a:noFill/>
                </a:ln>
                <a:solidFill>
                  <a:schemeClr val="bg1"/>
                </a:solidFill>
                <a:effectLst/>
                <a:uLnTx/>
                <a:uFillTx/>
                <a:latin typeface="Segoe UI"/>
                <a:ea typeface="+mn-ea"/>
                <a:cs typeface="Segoe UI"/>
              </a:rPr>
              <a:t>Copilot</a:t>
            </a:r>
            <a:r>
              <a:rPr kumimoji="0" lang="es-es" sz="1750" b="0" i="0" u="none" strike="noStrike" kern="1200" cap="none" spc="0" normalizeH="0" baseline="0" noProof="0" dirty="0">
                <a:ln>
                  <a:noFill/>
                </a:ln>
                <a:solidFill>
                  <a:schemeClr val="bg1"/>
                </a:solidFill>
                <a:effectLst/>
                <a:uLnTx/>
                <a:uFillTx/>
                <a:latin typeface="Segoe UI"/>
                <a:ea typeface="+mn-ea"/>
                <a:cs typeface="Segoe UI"/>
              </a:rPr>
              <a:t> en Edge en la barra lateral.</a:t>
            </a:r>
          </a:p>
        </p:txBody>
      </p:sp>
      <p:sp>
        <p:nvSpPr>
          <p:cNvPr id="7" name="TextBox 6">
            <a:extLst>
              <a:ext uri="{FF2B5EF4-FFF2-40B4-BE49-F238E27FC236}">
                <a16:creationId xmlns:a16="http://schemas.microsoft.com/office/drawing/2014/main" id="{C5FA6146-5D7C-287C-C608-FD8462DB6EEC}"/>
              </a:ext>
            </a:extLst>
          </p:cNvPr>
          <p:cNvSpPr txBox="1"/>
          <p:nvPr/>
        </p:nvSpPr>
        <p:spPr>
          <a:xfrm>
            <a:off x="6723109" y="944318"/>
            <a:ext cx="4899550" cy="384393"/>
          </a:xfrm>
          <a:prstGeom prst="roundRect">
            <a:avLst>
              <a:gd name="adj" fmla="val 21303"/>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algn="ctr" defTabSz="932472" fontAlgn="base">
              <a:spcBef>
                <a:spcPct val="0"/>
              </a:spcBef>
              <a:spcAft>
                <a:spcPct val="0"/>
              </a:spcAft>
              <a:defRPr sz="1600">
                <a:solidFill>
                  <a:srgbClr val="FFFFFF"/>
                </a:solidFill>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 name="TextBox 8">
            <a:extLst>
              <a:ext uri="{FF2B5EF4-FFF2-40B4-BE49-F238E27FC236}">
                <a16:creationId xmlns:a16="http://schemas.microsoft.com/office/drawing/2014/main" id="{1DAD2DF4-69F0-17A7-9693-BD3DCA2E12C6}"/>
              </a:ext>
            </a:extLst>
          </p:cNvPr>
          <p:cNvSpPr txBox="1"/>
          <p:nvPr/>
        </p:nvSpPr>
        <p:spPr>
          <a:xfrm>
            <a:off x="7872831" y="981566"/>
            <a:ext cx="2600106" cy="276999"/>
          </a:xfrm>
          <a:prstGeom prst="rect">
            <a:avLst/>
          </a:prstGeom>
          <a:noFill/>
        </p:spPr>
        <p:txBody>
          <a:bodyPr wrap="square">
            <a:spAutoFit/>
          </a:bodyPr>
          <a:lstStyle/>
          <a:p>
            <a:pPr marL="0" marR="0" lvl="0" indent="0" algn="l" defTabSz="914367" rtl="0" eaLnBrk="1" fontAlgn="auto" latinLnBrk="0" hangingPunct="1">
              <a:lnSpc>
                <a:spcPct val="100000"/>
              </a:lnSpc>
              <a:spcBef>
                <a:spcPts val="2250"/>
              </a:spcBef>
              <a:spcAft>
                <a:spcPts val="1350"/>
              </a:spcAft>
              <a:buClrTx/>
              <a:buSzTx/>
              <a:buFontTx/>
              <a:buNone/>
              <a:tabLst/>
              <a:defRPr/>
            </a:pPr>
            <a:r>
              <a:rPr kumimoji="0" lang="es-es" sz="1200" b="1"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EdgeEntraCopilotPageContext</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1" name="TextBox 10">
            <a:extLst>
              <a:ext uri="{FF2B5EF4-FFF2-40B4-BE49-F238E27FC236}">
                <a16:creationId xmlns:a16="http://schemas.microsoft.com/office/drawing/2014/main" id="{BCE76E34-F2E4-7727-A676-563B83A77E6E}"/>
              </a:ext>
            </a:extLst>
          </p:cNvPr>
          <p:cNvSpPr txBox="1"/>
          <p:nvPr/>
        </p:nvSpPr>
        <p:spPr>
          <a:xfrm>
            <a:off x="6723109" y="2851720"/>
            <a:ext cx="4899550" cy="390942"/>
          </a:xfrm>
          <a:prstGeom prst="roundRect">
            <a:avLst>
              <a:gd name="adj" fmla="val 23966"/>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2" name="TextBox 11">
            <a:extLst>
              <a:ext uri="{FF2B5EF4-FFF2-40B4-BE49-F238E27FC236}">
                <a16:creationId xmlns:a16="http://schemas.microsoft.com/office/drawing/2014/main" id="{5BE2D147-360C-D1DA-DFE4-014A360E0A1B}"/>
              </a:ext>
            </a:extLst>
          </p:cNvPr>
          <p:cNvSpPr txBox="1"/>
          <p:nvPr/>
        </p:nvSpPr>
        <p:spPr>
          <a:xfrm>
            <a:off x="7534964" y="2897889"/>
            <a:ext cx="3120336" cy="276999"/>
          </a:xfrm>
          <a:prstGeom prst="rect">
            <a:avLst/>
          </a:prstGeom>
          <a:noFill/>
        </p:spPr>
        <p:txBody>
          <a:bodyPr wrap="square">
            <a:spAutoFit/>
          </a:bodyPr>
          <a:lstStyle/>
          <a:p>
            <a:pPr lvl="0" algn="ctr" fontAlgn="base">
              <a:spcBef>
                <a:spcPts val="2250"/>
              </a:spcBef>
              <a:spcAft>
                <a:spcPts val="1350"/>
              </a:spcAft>
              <a:defRPr/>
            </a:pPr>
            <a:r>
              <a:rPr lang="es-es" sz="1200" b="1" dirty="0">
                <a:solidFill>
                  <a:srgbClr val="FFFFFF"/>
                </a:solidFill>
                <a:latin typeface="Segoe UI" panose="020B0502040204020203" pitchFamily="34" charset="0"/>
              </a:rPr>
              <a:t>Microsoft365CopilotChatIconEnabled</a:t>
            </a:r>
            <a:endParaRPr kumimoji="0" lang="en-US" sz="1200" b="1" i="0" u="none" strike="noStrike" kern="1200" cap="none" spc="0" normalizeH="0" baseline="0" noProof="0" dirty="0">
              <a:ln>
                <a:noFill/>
              </a:ln>
              <a:solidFill>
                <a:srgbClr val="FFFFFF"/>
              </a:solidFill>
              <a:effectLst/>
              <a:uLnTx/>
              <a:uFillTx/>
              <a:latin typeface="Segoe UI" panose="020B0502040204020203" pitchFamily="34" charset="0"/>
              <a:ea typeface="+mn-ea"/>
              <a:cs typeface="+mn-cs"/>
            </a:endParaRPr>
          </a:p>
        </p:txBody>
      </p:sp>
      <p:sp>
        <p:nvSpPr>
          <p:cNvPr id="14" name="TextBox 13">
            <a:extLst>
              <a:ext uri="{FF2B5EF4-FFF2-40B4-BE49-F238E27FC236}">
                <a16:creationId xmlns:a16="http://schemas.microsoft.com/office/drawing/2014/main" id="{61C98F76-2F87-E0F7-14EF-F7445BB022DC}"/>
              </a:ext>
            </a:extLst>
          </p:cNvPr>
          <p:cNvSpPr txBox="1"/>
          <p:nvPr/>
        </p:nvSpPr>
        <p:spPr>
          <a:xfrm>
            <a:off x="6811084" y="1374880"/>
            <a:ext cx="4652010" cy="1015663"/>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Esta directiva </a:t>
            </a:r>
            <a:r>
              <a:rPr kumimoji="0" lang="es-es" sz="1200" b="0" i="0" u="none" strike="noStrike" kern="1200" cap="none" spc="0" normalizeH="0" baseline="0" noProof="0" dirty="0">
                <a:ln>
                  <a:noFill/>
                </a:ln>
                <a:solidFill>
                  <a:schemeClr val="bg1"/>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controla el acceso al contenido de las páginas</a:t>
            </a: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 </a:t>
            </a:r>
            <a:r>
              <a:rPr kumimoji="0" lang="es-es" sz="1200" b="0" i="0" u="none" strike="noStrike" kern="1200" cap="none" spc="0" normalizeH="0" baseline="0" noProof="0">
                <a:ln>
                  <a:noFill/>
                </a:ln>
                <a:solidFill>
                  <a:schemeClr val="bg1"/>
                </a:solidFill>
                <a:effectLst/>
                <a:uLnTx/>
                <a:uFillTx/>
                <a:latin typeface="Segoe Sans Display"/>
                <a:ea typeface="+mn-ea"/>
                <a:cs typeface="+mn-cs"/>
              </a:rPr>
              <a:t>para Copilot </a:t>
            </a: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Chat con protección de datos empresariales (EDP) en la barra lateral de Microsoft Edge, solo para la pestaña web. Esta directiva controla </a:t>
            </a:r>
            <a:r>
              <a:rPr kumimoji="0" lang="es-es" sz="1200" b="0" i="0" u="none" strike="noStrike" kern="1200" cap="none" spc="0" normalizeH="0" baseline="0" noProof="0">
                <a:ln>
                  <a:noFill/>
                </a:ln>
                <a:solidFill>
                  <a:schemeClr val="bg1"/>
                </a:solidFill>
                <a:effectLst/>
                <a:uLnTx/>
                <a:uFillTx/>
                <a:latin typeface="Segoe Sans Display"/>
                <a:ea typeface="+mn-ea"/>
                <a:cs typeface="+mn-cs"/>
              </a:rPr>
              <a:t>si Copilot </a:t>
            </a: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Chat puede hacer un resumen de páginas y consultas contextuales similares.</a:t>
            </a:r>
          </a:p>
        </p:txBody>
      </p:sp>
      <p:sp>
        <p:nvSpPr>
          <p:cNvPr id="20" name="TextBox 19">
            <a:extLst>
              <a:ext uri="{FF2B5EF4-FFF2-40B4-BE49-F238E27FC236}">
                <a16:creationId xmlns:a16="http://schemas.microsoft.com/office/drawing/2014/main" id="{A963C9EA-8597-E9B7-6F7E-B91F3C6DCC75}"/>
              </a:ext>
            </a:extLst>
          </p:cNvPr>
          <p:cNvSpPr txBox="1"/>
          <p:nvPr/>
        </p:nvSpPr>
        <p:spPr>
          <a:xfrm>
            <a:off x="6811083" y="3296317"/>
            <a:ext cx="4652011" cy="830997"/>
          </a:xfrm>
          <a:prstGeom prst="rect">
            <a:avLst/>
          </a:prstGeom>
          <a:noFill/>
        </p:spPr>
        <p:txBody>
          <a:bodyPr wrap="square" lIns="91440" tIns="45720" rIns="91440" bIns="45720" anchor="t">
            <a:spAutoFit/>
          </a:bodyPr>
          <a:lstStyle/>
          <a:p>
            <a:r>
              <a:rPr lang="es-es" sz="1200" spc="-20" dirty="0">
                <a:solidFill>
                  <a:schemeClr val="bg1"/>
                </a:solidFill>
              </a:rPr>
              <a:t>Esta directiva controla la visualización del icono de Microsoft 365 </a:t>
            </a:r>
            <a:r>
              <a:rPr lang="es-es" sz="1200" spc="-20" dirty="0" err="1">
                <a:solidFill>
                  <a:schemeClr val="bg1"/>
                </a:solidFill>
              </a:rPr>
              <a:t>Copilot</a:t>
            </a:r>
            <a:r>
              <a:rPr lang="es-es" sz="1200" spc="-20" dirty="0">
                <a:solidFill>
                  <a:schemeClr val="bg1"/>
                </a:solidFill>
              </a:rPr>
              <a:t> Chat en la barra de herramientas de Microsoft Edge para Empresas para los usuarios con o sin licencia de M365 </a:t>
            </a:r>
            <a:r>
              <a:rPr lang="es-es" sz="1200" spc="-20" dirty="0" err="1">
                <a:solidFill>
                  <a:schemeClr val="bg1"/>
                </a:solidFill>
              </a:rPr>
              <a:t>Copilot</a:t>
            </a:r>
            <a:r>
              <a:rPr lang="es-es" sz="1200" spc="-20" dirty="0">
                <a:solidFill>
                  <a:schemeClr val="bg1"/>
                </a:solidFill>
              </a:rPr>
              <a:t>. </a:t>
            </a:r>
            <a:r>
              <a:rPr lang="es-es" sz="1200" spc="-20" dirty="0">
                <a:solidFill>
                  <a:schemeClr val="bg1"/>
                </a:solidFill>
                <a:hlinkClick r:id="rId5">
                  <a:extLst>
                    <a:ext uri="{A12FA001-AC4F-418D-AE19-62706E023703}">
                      <ahyp:hlinkClr xmlns:ahyp="http://schemas.microsoft.com/office/drawing/2018/hyperlinkcolor" val="tx"/>
                    </a:ext>
                  </a:extLst>
                </a:hlinkClick>
              </a:rPr>
              <a:t>Microsoft365CopilotChatIconEnabled</a:t>
            </a:r>
            <a:endParaRPr kumimoji="0" lang="en-US" sz="1200" b="0" i="0" u="none" strike="noStrike" kern="1200" cap="none" spc="-20" normalizeH="0" noProof="0" dirty="0">
              <a:ln>
                <a:noFill/>
              </a:ln>
              <a:solidFill>
                <a:schemeClr val="bg1"/>
              </a:solidFill>
              <a:effectLst/>
              <a:uLnTx/>
              <a:uFillTx/>
              <a:latin typeface="Segoe Sans Display"/>
              <a:ea typeface="+mn-ea"/>
              <a:cs typeface="+mn-cs"/>
            </a:endParaRPr>
          </a:p>
        </p:txBody>
      </p:sp>
      <p:sp>
        <p:nvSpPr>
          <p:cNvPr id="3" name="Rectangle: Rounded Corners 2">
            <a:extLst>
              <a:ext uri="{FF2B5EF4-FFF2-40B4-BE49-F238E27FC236}">
                <a16:creationId xmlns:a16="http://schemas.microsoft.com/office/drawing/2014/main" id="{AA4851FC-9941-B941-B4CF-B00F4EAEF1BA}"/>
              </a:ext>
            </a:extLst>
          </p:cNvPr>
          <p:cNvSpPr/>
          <p:nvPr/>
        </p:nvSpPr>
        <p:spPr bwMode="auto">
          <a:xfrm>
            <a:off x="6682461" y="4620091"/>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UI" pitchFamily="34" charset="0"/>
            </a:endParaRPr>
          </a:p>
        </p:txBody>
      </p:sp>
      <p:sp>
        <p:nvSpPr>
          <p:cNvPr id="13" name="TextBox 12">
            <a:extLst>
              <a:ext uri="{FF2B5EF4-FFF2-40B4-BE49-F238E27FC236}">
                <a16:creationId xmlns:a16="http://schemas.microsoft.com/office/drawing/2014/main" id="{3148F475-2C74-B9B6-4A11-0EF3F78E10A6}"/>
              </a:ext>
            </a:extLst>
          </p:cNvPr>
          <p:cNvSpPr txBox="1"/>
          <p:nvPr/>
        </p:nvSpPr>
        <p:spPr>
          <a:xfrm>
            <a:off x="6723109" y="4425801"/>
            <a:ext cx="4899550" cy="413861"/>
          </a:xfrm>
          <a:prstGeom prst="roundRect">
            <a:avLst>
              <a:gd name="adj" fmla="val 31954"/>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a:glow rad="63500">
              <a:schemeClr val="bg1">
                <a:alpha val="81000"/>
              </a:schemeClr>
            </a:glo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defPPr>
              <a:defRPr lang="en-US"/>
            </a:defPPr>
            <a:lvl1pPr marR="0" lvl="0" indent="0" algn="ctr" defTabSz="932472" fontAlgn="base">
              <a:lnSpc>
                <a:spcPct val="100000"/>
              </a:lnSpc>
              <a:spcBef>
                <a:spcPct val="0"/>
              </a:spcBef>
              <a:spcAft>
                <a:spcPct val="0"/>
              </a:spcAft>
              <a:buClrTx/>
              <a:buSzTx/>
              <a:buFontTx/>
              <a:buNone/>
              <a:tabLst/>
              <a:defRPr kumimoji="0" sz="1600" b="0" i="0" u="none" strike="noStrike" cap="none" spc="0" normalizeH="0" baseline="0">
                <a:ln>
                  <a:noFill/>
                </a:ln>
                <a:solidFill>
                  <a:srgbClr val="FFFFFF"/>
                </a:solidFill>
                <a:effectLst/>
                <a:uLnTx/>
                <a:uFillTx/>
                <a:latin typeface="Segoe UI Semibold"/>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US"/>
          </a:p>
        </p:txBody>
      </p:sp>
      <p:sp>
        <p:nvSpPr>
          <p:cNvPr id="15" name="TextBox 14">
            <a:extLst>
              <a:ext uri="{FF2B5EF4-FFF2-40B4-BE49-F238E27FC236}">
                <a16:creationId xmlns:a16="http://schemas.microsoft.com/office/drawing/2014/main" id="{9ACCFF87-CF62-BF9C-FE12-0E3D9B8AF011}"/>
              </a:ext>
            </a:extLst>
          </p:cNvPr>
          <p:cNvSpPr txBox="1"/>
          <p:nvPr/>
        </p:nvSpPr>
        <p:spPr>
          <a:xfrm>
            <a:off x="7534964" y="4483430"/>
            <a:ext cx="2600106" cy="276999"/>
          </a:xfrm>
          <a:prstGeom prst="rect">
            <a:avLst/>
          </a:prstGeom>
          <a:noFill/>
        </p:spPr>
        <p:txBody>
          <a:bodyPr wrap="square">
            <a:spAutoFit/>
          </a:bodyPr>
          <a:lstStyle/>
          <a:p>
            <a:pPr marL="0" marR="0" lvl="0" indent="0" algn="ctr" defTabSz="914367" rtl="0" eaLnBrk="1" fontAlgn="base" latinLnBrk="0" hangingPunct="1">
              <a:lnSpc>
                <a:spcPct val="100000"/>
              </a:lnSpc>
              <a:spcBef>
                <a:spcPts val="2250"/>
              </a:spcBef>
              <a:spcAft>
                <a:spcPts val="1350"/>
              </a:spcAft>
              <a:buClrTx/>
              <a:buSzTx/>
              <a:buFontTx/>
              <a:buNone/>
              <a:tabLst/>
              <a:defRPr/>
            </a:pPr>
            <a:r>
              <a:rPr kumimoji="0" lang="es-es" sz="1200" b="1" i="0" u="none" strike="noStrike" kern="1200" cap="none" spc="0" normalizeH="0" baseline="0" noProof="0" err="1">
                <a:ln>
                  <a:noFill/>
                </a:ln>
                <a:solidFill>
                  <a:srgbClr val="FFFFFF"/>
                </a:solidFill>
                <a:effectLst/>
                <a:uLnTx/>
                <a:uFillTx/>
                <a:latin typeface="Segoe UI" panose="020B0502040204020203" pitchFamily="34" charset="0"/>
                <a:ea typeface="+mn-ea"/>
                <a:cs typeface="+mn-cs"/>
              </a:rPr>
              <a:t>CopilotPageContext</a:t>
            </a:r>
            <a:endParaRPr kumimoji="0" lang="en-US" sz="1200" b="1" i="0" u="none" strike="noStrike" kern="1200" cap="none" spc="0" normalizeH="0" baseline="0" noProof="0">
              <a:ln>
                <a:noFill/>
              </a:ln>
              <a:solidFill>
                <a:srgbClr val="FFFFFF"/>
              </a:solidFill>
              <a:effectLst/>
              <a:uLnTx/>
              <a:uFillTx/>
              <a:latin typeface="Segoe UI" panose="020B0502040204020203" pitchFamily="34" charset="0"/>
              <a:ea typeface="+mn-ea"/>
              <a:cs typeface="+mn-cs"/>
            </a:endParaRPr>
          </a:p>
        </p:txBody>
      </p:sp>
      <p:sp>
        <p:nvSpPr>
          <p:cNvPr id="16" name="TextBox 15">
            <a:extLst>
              <a:ext uri="{FF2B5EF4-FFF2-40B4-BE49-F238E27FC236}">
                <a16:creationId xmlns:a16="http://schemas.microsoft.com/office/drawing/2014/main" id="{9FE7F134-2797-3F32-F027-7967948602F6}"/>
              </a:ext>
            </a:extLst>
          </p:cNvPr>
          <p:cNvSpPr txBox="1"/>
          <p:nvPr/>
        </p:nvSpPr>
        <p:spPr>
          <a:xfrm>
            <a:off x="6811083" y="4881858"/>
            <a:ext cx="4899550" cy="138499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0000"/>
              </a:lnSpc>
              <a:spcBef>
                <a:spcPts val="1200"/>
              </a:spcBef>
              <a:spcAft>
                <a:spcPts val="120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Para permitir o bloquear que </a:t>
            </a:r>
            <a:r>
              <a:rPr kumimoji="0" lang="es-es" sz="12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 en Edge use el contexto de navegación cuando los usuarios inician sesión con su cuenta personal de MSA Bing mientras están en el perfil de trabajo de Edge, usa la directiva </a:t>
            </a:r>
            <a:r>
              <a:rPr kumimoji="0" lang="es-es" sz="1200" b="0" i="0" u="none" strike="noStrike" kern="1200" cap="none" spc="0" normalizeH="0" baseline="0" noProof="0" dirty="0" err="1">
                <a:ln>
                  <a:noFill/>
                </a:ln>
                <a:solidFill>
                  <a:schemeClr val="bg1"/>
                </a:solidFill>
                <a:effectLst/>
                <a:uLnTx/>
                <a:uFillTx/>
                <a:latin typeface="Segoe Sans Display"/>
                <a:ea typeface="+mn-ea"/>
                <a:cs typeface="+mn-cs"/>
                <a:hlinkClick r:id="rId6">
                  <a:extLst>
                    <a:ext uri="{A12FA001-AC4F-418D-AE19-62706E023703}">
                      <ahyp:hlinkClr xmlns:ahyp="http://schemas.microsoft.com/office/drawing/2018/hyperlinkcolor" val="tx"/>
                    </a:ext>
                  </a:extLst>
                </a:hlinkClick>
              </a:rPr>
              <a:t>CopilotPageContext</a:t>
            </a: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 Esta directiva evita que la versión personal de </a:t>
            </a:r>
            <a:r>
              <a:rPr kumimoji="0" lang="es-es" sz="1200" b="0" i="0" u="none" strike="noStrike" kern="1200" cap="none" spc="0" normalizeH="0" baseline="0" noProof="0" dirty="0" err="1">
                <a:ln>
                  <a:noFill/>
                </a:ln>
                <a:solidFill>
                  <a:schemeClr val="bg1"/>
                </a:solidFill>
                <a:effectLst/>
                <a:uLnTx/>
                <a:uFillTx/>
                <a:latin typeface="Segoe Sans Display"/>
                <a:ea typeface="+mn-ea"/>
                <a:cs typeface="+mn-cs"/>
              </a:rPr>
              <a:t>Copilot</a:t>
            </a:r>
            <a:r>
              <a:rPr kumimoji="0" lang="es-es" sz="1200" b="0" i="0" u="none" strike="noStrike" kern="1200" cap="none" spc="0" normalizeH="0" baseline="0" noProof="0" dirty="0">
                <a:ln>
                  <a:noFill/>
                </a:ln>
                <a:solidFill>
                  <a:schemeClr val="bg1"/>
                </a:solidFill>
                <a:effectLst/>
                <a:uLnTx/>
                <a:uFillTx/>
                <a:latin typeface="Segoe Sans Display"/>
                <a:ea typeface="+mn-ea"/>
                <a:cs typeface="+mn-cs"/>
              </a:rPr>
              <a:t> sin protección de datos empresariales utilice contenido de páginas web o PDF cuando formula respuestas a las indicaciones.</a:t>
            </a:r>
          </a:p>
        </p:txBody>
      </p:sp>
      <p:pic>
        <p:nvPicPr>
          <p:cNvPr id="18" name="Picture 17">
            <a:extLst>
              <a:ext uri="{FF2B5EF4-FFF2-40B4-BE49-F238E27FC236}">
                <a16:creationId xmlns:a16="http://schemas.microsoft.com/office/drawing/2014/main" id="{F74E0FA5-BB58-9778-CC2A-3F5679561C22}"/>
              </a:ext>
            </a:extLst>
          </p:cNvPr>
          <p:cNvPicPr>
            <a:picLocks noChangeAspect="1"/>
          </p:cNvPicPr>
          <p:nvPr/>
        </p:nvPicPr>
        <p:blipFill>
          <a:blip r:embed="rId7"/>
          <a:srcRect l="39009"/>
          <a:stretch/>
        </p:blipFill>
        <p:spPr>
          <a:xfrm>
            <a:off x="663615" y="2423754"/>
            <a:ext cx="5214541" cy="3873964"/>
          </a:xfrm>
          <a:prstGeom prst="rect">
            <a:avLst/>
          </a:prstGeom>
        </p:spPr>
      </p:pic>
      <p:sp>
        <p:nvSpPr>
          <p:cNvPr id="29" name="Rectangle: Rounded Corners 28">
            <a:extLst>
              <a:ext uri="{FF2B5EF4-FFF2-40B4-BE49-F238E27FC236}">
                <a16:creationId xmlns:a16="http://schemas.microsoft.com/office/drawing/2014/main" id="{8D486EA2-BEC7-4EBC-9A9B-FAE7560BDC7F}"/>
              </a:ext>
            </a:extLst>
          </p:cNvPr>
          <p:cNvSpPr/>
          <p:nvPr/>
        </p:nvSpPr>
        <p:spPr bwMode="auto">
          <a:xfrm>
            <a:off x="5605695" y="2550973"/>
            <a:ext cx="272461" cy="386555"/>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sp>
        <p:nvSpPr>
          <p:cNvPr id="2" name="Title 1">
            <a:extLst>
              <a:ext uri="{FF2B5EF4-FFF2-40B4-BE49-F238E27FC236}">
                <a16:creationId xmlns:a16="http://schemas.microsoft.com/office/drawing/2014/main" id="{E03ACB3F-8D88-E01E-2972-5F4D02C33D1D}"/>
              </a:ext>
            </a:extLst>
          </p:cNvPr>
          <p:cNvSpPr>
            <a:spLocks noGrp="1"/>
          </p:cNvSpPr>
          <p:nvPr>
            <p:ph type="title"/>
          </p:nvPr>
        </p:nvSpPr>
        <p:spPr>
          <a:xfrm>
            <a:off x="588262" y="485481"/>
            <a:ext cx="5774438" cy="498598"/>
          </a:xfrm>
        </p:spPr>
        <p:txBody>
          <a:bodyPr/>
          <a:lstStyle/>
          <a:p>
            <a:r>
              <a:rPr lang="es-es" sz="2400" dirty="0"/>
              <a:t>Controles de administrador para Microsoft Edge (Windows)</a:t>
            </a:r>
            <a:br>
              <a:rPr dirty="0"/>
            </a:br>
            <a:endParaRPr lang="en-US" sz="2400" dirty="0"/>
          </a:p>
        </p:txBody>
      </p:sp>
    </p:spTree>
    <p:extLst>
      <p:ext uri="{BB962C8B-B14F-4D97-AF65-F5344CB8AC3E}">
        <p14:creationId xmlns:p14="http://schemas.microsoft.com/office/powerpoint/2010/main" val="264741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dec="http://schemas.microsoft.com/office/drawing/2017/decorative" xmlns:a16="http://schemas.microsoft.com/office/drawing/2014/main"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97DCDEFD-A4E5-D21B-91B7-627A3126BE3F}"/>
              </a:ext>
            </a:extLst>
          </p:cNvPr>
          <p:cNvSpPr/>
          <p:nvPr/>
        </p:nvSpPr>
        <p:spPr bwMode="auto">
          <a:xfrm rot="16200000" flipH="1">
            <a:off x="8336722" y="1796434"/>
            <a:ext cx="2057396" cy="532253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12" name="Rectangle: Rounded Corners 13">
            <a:extLst>
              <a:ext uri="{FF2B5EF4-FFF2-40B4-BE49-F238E27FC236}">
                <a16:creationId xmlns:a16="http://schemas.microsoft.com/office/drawing/2014/main" id="{0A3C9F5C-2632-7540-D46B-01E3B8936F6D}"/>
              </a:ext>
            </a:extLst>
          </p:cNvPr>
          <p:cNvSpPr/>
          <p:nvPr/>
        </p:nvSpPr>
        <p:spPr bwMode="auto">
          <a:xfrm rot="16200000" flipH="1">
            <a:off x="1718973" y="1390460"/>
            <a:ext cx="3623299" cy="614675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5" name="Title 4">
            <a:extLst>
              <a:ext uri="{FF2B5EF4-FFF2-40B4-BE49-F238E27FC236}">
                <a16:creationId xmlns:a16="http://schemas.microsoft.com/office/drawing/2014/main" id="{8C01E7A7-3687-B3C3-BA01-DE339BC587C8}"/>
              </a:ext>
            </a:extLst>
          </p:cNvPr>
          <p:cNvSpPr>
            <a:spLocks noGrp="1"/>
          </p:cNvSpPr>
          <p:nvPr>
            <p:ph type="title"/>
          </p:nvPr>
        </p:nvSpPr>
        <p:spPr>
          <a:xfrm>
            <a:off x="588261" y="485481"/>
            <a:ext cx="8736713" cy="498598"/>
          </a:xfrm>
        </p:spPr>
        <p:txBody>
          <a:bodyPr/>
          <a:lstStyle/>
          <a:p>
            <a:r>
              <a:rPr lang="es-es" dirty="0"/>
              <a:t>Control de usuario en     Microsoft Edge</a:t>
            </a:r>
          </a:p>
        </p:txBody>
      </p:sp>
      <p:sp>
        <p:nvSpPr>
          <p:cNvPr id="25" name="TextBox 24">
            <a:extLst>
              <a:ext uri="{FF2B5EF4-FFF2-40B4-BE49-F238E27FC236}">
                <a16:creationId xmlns:a16="http://schemas.microsoft.com/office/drawing/2014/main" id="{28AF49D8-F79C-EBD7-3CF1-1D69D5596B51}"/>
              </a:ext>
            </a:extLst>
          </p:cNvPr>
          <p:cNvSpPr txBox="1"/>
          <p:nvPr/>
        </p:nvSpPr>
        <p:spPr>
          <a:xfrm>
            <a:off x="527586" y="1143040"/>
            <a:ext cx="11040127" cy="338554"/>
          </a:xfrm>
          <a:prstGeom prst="rect">
            <a:avLst/>
          </a:prstGeom>
          <a:noFill/>
        </p:spPr>
        <p:txBody>
          <a:bodyPr wrap="square" rtlCol="0">
            <a:spAutoFit/>
          </a:bodyPr>
          <a:lstStyle/>
          <a:p>
            <a:r>
              <a:rPr lang="es-es" sz="1600" noProof="0">
                <a:solidFill>
                  <a:schemeClr val="bg1"/>
                </a:solidFill>
                <a:latin typeface="Segoe UI "/>
              </a:rPr>
              <a:t>Los usuarios tienen control total sobre su experiencia con Copilot en Microsoft Edge</a:t>
            </a:r>
          </a:p>
        </p:txBody>
      </p:sp>
      <p:sp>
        <p:nvSpPr>
          <p:cNvPr id="31" name="Title 1">
            <a:extLst>
              <a:ext uri="{FF2B5EF4-FFF2-40B4-BE49-F238E27FC236}">
                <a16:creationId xmlns:a16="http://schemas.microsoft.com/office/drawing/2014/main" id="{330F9B73-1D9F-741D-EF5A-A1B79DB328E4}"/>
              </a:ext>
            </a:extLst>
          </p:cNvPr>
          <p:cNvSpPr txBox="1">
            <a:spLocks/>
          </p:cNvSpPr>
          <p:nvPr/>
        </p:nvSpPr>
        <p:spPr>
          <a:xfrm>
            <a:off x="982765" y="-659378"/>
            <a:ext cx="11018520" cy="430887"/>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defTabSz="914367">
              <a:defRPr/>
            </a:pPr>
            <a:r>
              <a:rPr lang="es-es" sz="2800" noProof="0">
                <a:latin typeface="Segoe UI Semibold"/>
                <a:cs typeface="Segoe UI"/>
              </a:rPr>
              <a:t>Control de usuario en Microsoft Edge</a:t>
            </a:r>
          </a:p>
        </p:txBody>
      </p:sp>
      <p:sp>
        <p:nvSpPr>
          <p:cNvPr id="44" name="Rectangle: Rounded Corners 43">
            <a:extLst>
              <a:ext uri="{FF2B5EF4-FFF2-40B4-BE49-F238E27FC236}">
                <a16:creationId xmlns:a16="http://schemas.microsoft.com/office/drawing/2014/main" id="{A47F7C46-92C6-5796-B990-108F4C978B18}"/>
              </a:ext>
            </a:extLst>
          </p:cNvPr>
          <p:cNvSpPr/>
          <p:nvPr/>
        </p:nvSpPr>
        <p:spPr bwMode="auto">
          <a:xfrm>
            <a:off x="5858634" y="3544311"/>
            <a:ext cx="237366" cy="137565"/>
          </a:xfrm>
          <a:prstGeom prst="roundRect">
            <a:avLst/>
          </a:prstGeom>
          <a:noFill/>
          <a:ln>
            <a:noFill/>
            <a:headEnd type="none" w="med" len="med"/>
            <a:tailEnd type="none" w="med" len="med"/>
          </a:ln>
          <a:effectLst>
            <a:outerShdw blurRad="214029" dist="43797" dir="2700000" algn="tl" rotWithShape="0">
              <a:prstClr val="black">
                <a:alpha val="1488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noProof="0">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DC79C83F-FD4D-56EE-FEA5-F88E14142A38}"/>
              </a:ext>
            </a:extLst>
          </p:cNvPr>
          <p:cNvSpPr txBox="1"/>
          <p:nvPr/>
        </p:nvSpPr>
        <p:spPr>
          <a:xfrm>
            <a:off x="588263" y="1945342"/>
            <a:ext cx="10303617" cy="553998"/>
          </a:xfrm>
          <a:prstGeom prst="rect">
            <a:avLst/>
          </a:prstGeom>
          <a:noFill/>
        </p:spPr>
        <p:txBody>
          <a:bodyPr wrap="square" lIns="0" tIns="0" rIns="0" bIns="0" rtlCol="0">
            <a:spAutoFit/>
          </a:bodyPr>
          <a:lstStyle/>
          <a:p>
            <a:pPr algn="l"/>
            <a:r>
              <a:rPr lang="es-es" noProof="0" dirty="0">
                <a:solidFill>
                  <a:schemeClr val="bg1"/>
                </a:solidFill>
              </a:rPr>
              <a:t>En la configuración de Microsoft Edge, en la sección </a:t>
            </a:r>
            <a:r>
              <a:rPr lang="es-es" spc="-50" noProof="0" dirty="0">
                <a:ln w="3175">
                  <a:noFill/>
                </a:ln>
                <a:solidFill>
                  <a:schemeClr val="bg1"/>
                </a:solidFill>
                <a:latin typeface="Segoe UI Semibold"/>
                <a:cs typeface="Segoe UI" pitchFamily="34" charset="0"/>
              </a:rPr>
              <a:t>Apariencia &gt; </a:t>
            </a:r>
            <a:r>
              <a:rPr lang="es-es" spc="-50" noProof="0" dirty="0" err="1">
                <a:ln w="3175">
                  <a:noFill/>
                </a:ln>
                <a:solidFill>
                  <a:schemeClr val="bg1"/>
                </a:solidFill>
                <a:latin typeface="Segoe UI Semibold"/>
                <a:cs typeface="Segoe UI" pitchFamily="34" charset="0"/>
              </a:rPr>
              <a:t>Copilot</a:t>
            </a:r>
            <a:r>
              <a:rPr lang="es-es" spc="-50" noProof="0" dirty="0">
                <a:ln w="3175">
                  <a:noFill/>
                </a:ln>
                <a:solidFill>
                  <a:schemeClr val="bg1"/>
                </a:solidFill>
                <a:latin typeface="Segoe UI Semibold"/>
                <a:cs typeface="Segoe UI" pitchFamily="34" charset="0"/>
              </a:rPr>
              <a:t> y barra lateral</a:t>
            </a:r>
            <a:r>
              <a:rPr lang="es-es" noProof="0" dirty="0">
                <a:solidFill>
                  <a:schemeClr val="bg1"/>
                </a:solidFill>
              </a:rPr>
              <a:t>, los usuarios pueden gestionar la disponibilidad y el comportamiento de </a:t>
            </a:r>
            <a:r>
              <a:rPr lang="es-es" noProof="0" dirty="0" err="1">
                <a:solidFill>
                  <a:schemeClr val="bg1"/>
                </a:solidFill>
              </a:rPr>
              <a:t>Copilot</a:t>
            </a:r>
            <a:r>
              <a:rPr lang="es-es" noProof="0" dirty="0">
                <a:solidFill>
                  <a:schemeClr val="bg1"/>
                </a:solidFill>
              </a:rPr>
              <a:t> en su experiencia de navegación.</a:t>
            </a:r>
          </a:p>
        </p:txBody>
      </p:sp>
      <p:cxnSp>
        <p:nvCxnSpPr>
          <p:cNvPr id="8" name="Straight Connector 7">
            <a:extLst>
              <a:ext uri="{FF2B5EF4-FFF2-40B4-BE49-F238E27FC236}">
                <a16:creationId xmlns:a16="http://schemas.microsoft.com/office/drawing/2014/main" id="{40BCE6E1-A7E2-E5E9-EE69-64A80EB0FD42}"/>
              </a:ext>
              <a:ext uri="{C183D7F6-B498-43B3-948B-1728B52AA6E4}">
                <adec:decorative xmlns:adec="http://schemas.microsoft.com/office/drawing/2017/decorative" val="1"/>
              </a:ext>
            </a:extLst>
          </p:cNvPr>
          <p:cNvCxnSpPr>
            <a:cxnSpLocks/>
          </p:cNvCxnSpPr>
          <p:nvPr/>
        </p:nvCxnSpPr>
        <p:spPr>
          <a:xfrm flipV="1">
            <a:off x="0" y="1648529"/>
            <a:ext cx="12192000" cy="1"/>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pic>
        <p:nvPicPr>
          <p:cNvPr id="2" name="Picture 1" descr="Un logo de remolino azul, verde y amarillo&#10;&#10;El contenido generado por IA puede ser incorrecto.">
            <a:extLst>
              <a:ext uri="{FF2B5EF4-FFF2-40B4-BE49-F238E27FC236}">
                <a16:creationId xmlns:a16="http://schemas.microsoft.com/office/drawing/2014/main" id="{D7A315BB-B263-52CE-ADAF-6384602478E1}"/>
              </a:ext>
            </a:extLst>
          </p:cNvPr>
          <p:cNvPicPr>
            <a:picLocks noChangeAspect="1"/>
          </p:cNvPicPr>
          <p:nvPr/>
        </p:nvPicPr>
        <p:blipFill>
          <a:blip r:embed="rId3"/>
          <a:stretch>
            <a:fillRect/>
          </a:stretch>
        </p:blipFill>
        <p:spPr>
          <a:xfrm>
            <a:off x="5147427" y="620613"/>
            <a:ext cx="389155" cy="389155"/>
          </a:xfrm>
          <a:prstGeom prst="rect">
            <a:avLst/>
          </a:prstGeom>
        </p:spPr>
      </p:pic>
      <p:pic>
        <p:nvPicPr>
          <p:cNvPr id="13" name="Picture 12">
            <a:extLst>
              <a:ext uri="{FF2B5EF4-FFF2-40B4-BE49-F238E27FC236}">
                <a16:creationId xmlns:a16="http://schemas.microsoft.com/office/drawing/2014/main" id="{7A141B7E-9959-9720-2AF0-E523C8113EC4}"/>
              </a:ext>
            </a:extLst>
          </p:cNvPr>
          <p:cNvPicPr>
            <a:picLocks noChangeAspect="1"/>
          </p:cNvPicPr>
          <p:nvPr/>
        </p:nvPicPr>
        <p:blipFill>
          <a:blip r:embed="rId4"/>
          <a:stretch>
            <a:fillRect/>
          </a:stretch>
        </p:blipFill>
        <p:spPr>
          <a:xfrm>
            <a:off x="588263" y="2795665"/>
            <a:ext cx="5903762" cy="3362408"/>
          </a:xfrm>
          <a:prstGeom prst="rect">
            <a:avLst/>
          </a:prstGeom>
        </p:spPr>
      </p:pic>
      <p:sp>
        <p:nvSpPr>
          <p:cNvPr id="9" name="Rectangle: Rounded Corners 8">
            <a:extLst>
              <a:ext uri="{FF2B5EF4-FFF2-40B4-BE49-F238E27FC236}">
                <a16:creationId xmlns:a16="http://schemas.microsoft.com/office/drawing/2014/main" id="{54F7AE5F-F376-DBE7-6C61-CF03DAE1B61B}"/>
              </a:ext>
            </a:extLst>
          </p:cNvPr>
          <p:cNvSpPr/>
          <p:nvPr/>
        </p:nvSpPr>
        <p:spPr bwMode="auto">
          <a:xfrm>
            <a:off x="2524421" y="5450152"/>
            <a:ext cx="3876379" cy="355195"/>
          </a:xfrm>
          <a:prstGeom prst="roundRect">
            <a:avLst>
              <a:gd name="adj" fmla="val 6540"/>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sp>
        <p:nvSpPr>
          <p:cNvPr id="7" name="Rectangle: Rounded Corners 6">
            <a:extLst>
              <a:ext uri="{FF2B5EF4-FFF2-40B4-BE49-F238E27FC236}">
                <a16:creationId xmlns:a16="http://schemas.microsoft.com/office/drawing/2014/main" id="{FE16F743-7178-0AD1-126B-191EEBFAD6D9}"/>
              </a:ext>
            </a:extLst>
          </p:cNvPr>
          <p:cNvSpPr/>
          <p:nvPr/>
        </p:nvSpPr>
        <p:spPr bwMode="auto">
          <a:xfrm>
            <a:off x="749591" y="3971880"/>
            <a:ext cx="778267" cy="178287"/>
          </a:xfrm>
          <a:prstGeom prst="round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noProof="0">
              <a:gradFill>
                <a:gsLst>
                  <a:gs pos="0">
                    <a:srgbClr val="FFFFFF"/>
                  </a:gs>
                  <a:gs pos="100000">
                    <a:srgbClr val="FFFFFF"/>
                  </a:gs>
                </a:gsLst>
                <a:lin ang="5400000" scaled="0"/>
              </a:gradFill>
              <a:cs typeface="Segoe UI" pitchFamily="34" charset="0"/>
            </a:endParaRPr>
          </a:p>
        </p:txBody>
      </p:sp>
      <p:pic>
        <p:nvPicPr>
          <p:cNvPr id="15" name="Picture 14">
            <a:extLst>
              <a:ext uri="{FF2B5EF4-FFF2-40B4-BE49-F238E27FC236}">
                <a16:creationId xmlns:a16="http://schemas.microsoft.com/office/drawing/2014/main" id="{BD1AC3FA-A0D6-7E61-7A78-0FA19B27FFB2}"/>
              </a:ext>
            </a:extLst>
          </p:cNvPr>
          <p:cNvPicPr>
            <a:picLocks noChangeAspect="1"/>
          </p:cNvPicPr>
          <p:nvPr/>
        </p:nvPicPr>
        <p:blipFill>
          <a:blip r:embed="rId5"/>
          <a:stretch>
            <a:fillRect/>
          </a:stretch>
        </p:blipFill>
        <p:spPr>
          <a:xfrm>
            <a:off x="6809365" y="3603197"/>
            <a:ext cx="5116095" cy="1747344"/>
          </a:xfrm>
          <a:prstGeom prst="rect">
            <a:avLst/>
          </a:prstGeom>
        </p:spPr>
      </p:pic>
    </p:spTree>
    <p:extLst>
      <p:ext uri="{BB962C8B-B14F-4D97-AF65-F5344CB8AC3E}">
        <p14:creationId xmlns:p14="http://schemas.microsoft.com/office/powerpoint/2010/main" val="411199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dec="http://schemas.microsoft.com/office/drawing/2017/decorative"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8"/>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9FD3B-FFA4-DCF7-59CC-85288BCAE3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9676E5-D7AB-3122-5FEF-DF3EA735E0B8}"/>
              </a:ext>
            </a:extLst>
          </p:cNvPr>
          <p:cNvSpPr>
            <a:spLocks noGrp="1"/>
          </p:cNvSpPr>
          <p:nvPr>
            <p:ph type="title"/>
          </p:nvPr>
        </p:nvSpPr>
        <p:spPr>
          <a:xfrm>
            <a:off x="571500" y="2792795"/>
            <a:ext cx="4179404" cy="1200329"/>
          </a:xfrm>
        </p:spPr>
        <p:txBody>
          <a:bodyPr/>
          <a:lstStyle/>
          <a:p>
            <a:r>
              <a:rPr lang="es-es"/>
              <a:t>Gobernar Copilot Chat</a:t>
            </a:r>
          </a:p>
        </p:txBody>
      </p:sp>
    </p:spTree>
    <p:extLst>
      <p:ext uri="{BB962C8B-B14F-4D97-AF65-F5344CB8AC3E}">
        <p14:creationId xmlns:p14="http://schemas.microsoft.com/office/powerpoint/2010/main" val="309867409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06133-FD17-62A0-D568-EC64B4F77F35}"/>
            </a:ext>
          </a:extLst>
        </p:cNvPr>
        <p:cNvGrpSpPr/>
        <p:nvPr/>
      </p:nvGrpSpPr>
      <p:grpSpPr>
        <a:xfrm>
          <a:off x="0" y="0"/>
          <a:ext cx="0" cy="0"/>
          <a:chOff x="0" y="0"/>
          <a:chExt cx="0" cy="0"/>
        </a:xfrm>
      </p:grpSpPr>
      <p:sp>
        <p:nvSpPr>
          <p:cNvPr id="19" name="Rectangle: Rounded Corners 13">
            <a:extLst>
              <a:ext uri="{FF2B5EF4-FFF2-40B4-BE49-F238E27FC236}">
                <a16:creationId xmlns:a16="http://schemas.microsoft.com/office/drawing/2014/main" id="{EB11BB52-1D17-40C7-DBD7-A7D235BCC120}"/>
              </a:ext>
            </a:extLst>
          </p:cNvPr>
          <p:cNvSpPr/>
          <p:nvPr/>
        </p:nvSpPr>
        <p:spPr bwMode="auto">
          <a:xfrm rot="16200000" flipH="1">
            <a:off x="2977900" y="2267023"/>
            <a:ext cx="584775" cy="617793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pic>
        <p:nvPicPr>
          <p:cNvPr id="5122" name="Picture 2" descr="Diagrama del flujo de retención para mensajes de Copilot.">
            <a:extLst>
              <a:ext uri="{FF2B5EF4-FFF2-40B4-BE49-F238E27FC236}">
                <a16:creationId xmlns:a16="http://schemas.microsoft.com/office/drawing/2014/main" id="{30E3AB72-E471-1645-6BA8-E51EFCC6E1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8211" y="1323946"/>
            <a:ext cx="5029516" cy="35883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E8E804-B54C-2585-4432-B381B04F3FDB}"/>
              </a:ext>
            </a:extLst>
          </p:cNvPr>
          <p:cNvSpPr txBox="1"/>
          <p:nvPr/>
        </p:nvSpPr>
        <p:spPr>
          <a:xfrm>
            <a:off x="500977" y="2183815"/>
            <a:ext cx="6016181" cy="2826158"/>
          </a:xfrm>
          <a:prstGeom prst="rect">
            <a:avLst/>
          </a:prstGeom>
          <a:noFill/>
        </p:spPr>
        <p:txBody>
          <a:bodyPr wrap="square" rtlCol="0">
            <a:spAutoFit/>
          </a:bodyPr>
          <a:lstStyle/>
          <a:p>
            <a:pPr marL="285750" indent="-285750">
              <a:lnSpc>
                <a:spcPct val="95000"/>
              </a:lnSpc>
              <a:buFont typeface="Arial" panose="020B0604020202020204" pitchFamily="34" charset="0"/>
              <a:buChar char="•"/>
            </a:pPr>
            <a:r>
              <a:rPr lang="es-es" sz="1700" dirty="0">
                <a:solidFill>
                  <a:schemeClr val="bg1"/>
                </a:solidFill>
              </a:rPr>
              <a:t>En una interacción de Copilot, los usuarios pueden </a:t>
            </a:r>
            <a:r>
              <a:rPr lang="es-es" sz="1700" b="1" dirty="0">
                <a:solidFill>
                  <a:schemeClr val="bg1"/>
                </a:solidFill>
              </a:rPr>
              <a:t>cargar archivos locales</a:t>
            </a:r>
            <a:r>
              <a:rPr lang="es-es" sz="1700" dirty="0">
                <a:solidFill>
                  <a:schemeClr val="bg1"/>
                </a:solidFill>
              </a:rPr>
              <a:t> que se almacenan automáticamente </a:t>
            </a:r>
            <a:br>
              <a:rPr lang="es-es" sz="1700" dirty="0">
                <a:solidFill>
                  <a:schemeClr val="bg1"/>
                </a:solidFill>
              </a:rPr>
            </a:br>
            <a:r>
              <a:rPr lang="es-es" sz="1700" dirty="0">
                <a:solidFill>
                  <a:schemeClr val="bg1"/>
                </a:solidFill>
              </a:rPr>
              <a:t>en la carpeta Archivos de Microsoft Copilot Chat </a:t>
            </a:r>
            <a:br>
              <a:rPr lang="es-es" sz="1700" dirty="0">
                <a:solidFill>
                  <a:schemeClr val="bg1"/>
                </a:solidFill>
              </a:rPr>
            </a:br>
            <a:r>
              <a:rPr lang="es-es" sz="1700" dirty="0">
                <a:solidFill>
                  <a:schemeClr val="bg1"/>
                </a:solidFill>
              </a:rPr>
              <a:t>en el OneDrive del usuario.</a:t>
            </a:r>
          </a:p>
          <a:p>
            <a:pPr marL="285750" indent="-285750">
              <a:lnSpc>
                <a:spcPct val="95000"/>
              </a:lnSpc>
              <a:buFont typeface="Arial" panose="020B0604020202020204" pitchFamily="34" charset="0"/>
              <a:buChar char="•"/>
            </a:pPr>
            <a:endParaRPr lang="en-US" sz="1700" dirty="0">
              <a:solidFill>
                <a:schemeClr val="bg1"/>
              </a:solidFill>
            </a:endParaRPr>
          </a:p>
          <a:p>
            <a:pPr marL="285750" indent="-285750">
              <a:lnSpc>
                <a:spcPct val="95000"/>
              </a:lnSpc>
              <a:buFont typeface="Arial" panose="020B0604020202020204" pitchFamily="34" charset="0"/>
              <a:buChar char="•"/>
            </a:pPr>
            <a:r>
              <a:rPr lang="es-es" sz="1700" b="1" dirty="0">
                <a:solidFill>
                  <a:schemeClr val="bg1"/>
                </a:solidFill>
              </a:rPr>
              <a:t>Los chats de Copilot </a:t>
            </a:r>
            <a:r>
              <a:rPr lang="es-es" sz="1700" dirty="0">
                <a:solidFill>
                  <a:schemeClr val="bg1"/>
                </a:solidFill>
              </a:rPr>
              <a:t>se almacenan en el buzón del usuario (carpeta oculta) </a:t>
            </a:r>
            <a:br>
              <a:rPr sz="1700" dirty="0"/>
            </a:br>
            <a:endParaRPr lang="en-US" sz="1700" dirty="0">
              <a:solidFill>
                <a:schemeClr val="bg1"/>
              </a:solidFill>
            </a:endParaRPr>
          </a:p>
          <a:p>
            <a:pPr>
              <a:lnSpc>
                <a:spcPct val="95000"/>
              </a:lnSpc>
            </a:pPr>
            <a:r>
              <a:rPr lang="es-es" sz="1700" dirty="0">
                <a:solidFill>
                  <a:schemeClr val="bg1"/>
                </a:solidFill>
              </a:rPr>
              <a:t>Cuánto tiempo se almacenarán los datos de </a:t>
            </a:r>
            <a:r>
              <a:rPr lang="es-es" sz="1700" dirty="0" err="1">
                <a:solidFill>
                  <a:schemeClr val="bg1"/>
                </a:solidFill>
              </a:rPr>
              <a:t>Copilot</a:t>
            </a:r>
            <a:r>
              <a:rPr lang="es-es" sz="1700" dirty="0">
                <a:solidFill>
                  <a:schemeClr val="bg1"/>
                </a:solidFill>
              </a:rPr>
              <a:t> </a:t>
            </a:r>
            <a:br>
              <a:rPr lang="es-es" sz="1700" dirty="0">
                <a:solidFill>
                  <a:schemeClr val="bg1"/>
                </a:solidFill>
              </a:rPr>
            </a:br>
            <a:r>
              <a:rPr lang="es-es" sz="1700" dirty="0">
                <a:solidFill>
                  <a:schemeClr val="bg1"/>
                </a:solidFill>
              </a:rPr>
              <a:t>(y los chats de Teams) depende de la configuración </a:t>
            </a:r>
            <a:br>
              <a:rPr lang="es-es" sz="1700" dirty="0">
                <a:solidFill>
                  <a:schemeClr val="bg1"/>
                </a:solidFill>
              </a:rPr>
            </a:br>
            <a:r>
              <a:rPr lang="es-es" sz="1700" dirty="0">
                <a:solidFill>
                  <a:schemeClr val="bg1"/>
                </a:solidFill>
              </a:rPr>
              <a:t>de retención para los chats de Copilot</a:t>
            </a:r>
          </a:p>
        </p:txBody>
      </p:sp>
      <p:sp>
        <p:nvSpPr>
          <p:cNvPr id="5" name="TextBox 4">
            <a:extLst>
              <a:ext uri="{FF2B5EF4-FFF2-40B4-BE49-F238E27FC236}">
                <a16:creationId xmlns:a16="http://schemas.microsoft.com/office/drawing/2014/main" id="{955086CC-4430-E8DF-EA0E-63D8287061CE}"/>
              </a:ext>
            </a:extLst>
          </p:cNvPr>
          <p:cNvSpPr txBox="1"/>
          <p:nvPr/>
        </p:nvSpPr>
        <p:spPr>
          <a:xfrm>
            <a:off x="500978" y="5831502"/>
            <a:ext cx="5771493" cy="830997"/>
          </a:xfrm>
          <a:prstGeom prst="rect">
            <a:avLst/>
          </a:prstGeom>
          <a:noFill/>
        </p:spPr>
        <p:txBody>
          <a:bodyPr wrap="square">
            <a:spAutoFit/>
          </a:bodyPr>
          <a:lstStyle/>
          <a:p>
            <a:r>
              <a:rPr lang="es-es" sz="1600" dirty="0">
                <a:solidFill>
                  <a:schemeClr val="bg1"/>
                </a:solidFill>
                <a:hlinkClick r:id="rId4">
                  <a:extLst>
                    <a:ext uri="{A12FA001-AC4F-418D-AE19-62706E023703}">
                      <ahyp:hlinkClr xmlns:ahyp="http://schemas.microsoft.com/office/drawing/2018/hyperlinkcolor" val="tx"/>
                    </a:ext>
                  </a:extLst>
                </a:hlinkClick>
              </a:rPr>
              <a:t>Información sobre la retención para </a:t>
            </a:r>
            <a:r>
              <a:rPr lang="es-es" sz="1600" dirty="0" err="1">
                <a:solidFill>
                  <a:schemeClr val="bg1"/>
                </a:solidFill>
                <a:hlinkClick r:id="rId4">
                  <a:extLst>
                    <a:ext uri="{A12FA001-AC4F-418D-AE19-62706E023703}">
                      <ahyp:hlinkClr xmlns:ahyp="http://schemas.microsoft.com/office/drawing/2018/hyperlinkcolor" val="tx"/>
                    </a:ext>
                  </a:extLst>
                </a:hlinkClick>
              </a:rPr>
              <a:t>Copilot</a:t>
            </a:r>
            <a:r>
              <a:rPr lang="es-es" sz="1600" dirty="0">
                <a:solidFill>
                  <a:schemeClr val="bg1"/>
                </a:solidFill>
                <a:hlinkClick r:id="rId4">
                  <a:extLst>
                    <a:ext uri="{A12FA001-AC4F-418D-AE19-62706E023703}">
                      <ahyp:hlinkClr xmlns:ahyp="http://schemas.microsoft.com/office/drawing/2018/hyperlinkcolor" val="tx"/>
                    </a:ext>
                  </a:extLst>
                </a:hlinkClick>
              </a:rPr>
              <a:t> y aplicaciones </a:t>
            </a:r>
            <a:br>
              <a:rPr lang="es-es" sz="1600" dirty="0">
                <a:solidFill>
                  <a:schemeClr val="bg1"/>
                </a:solidFill>
                <a:hlinkClick r:id="rId4">
                  <a:extLst>
                    <a:ext uri="{A12FA001-AC4F-418D-AE19-62706E023703}">
                      <ahyp:hlinkClr xmlns:ahyp="http://schemas.microsoft.com/office/drawing/2018/hyperlinkcolor" val="tx"/>
                    </a:ext>
                  </a:extLst>
                </a:hlinkClick>
              </a:rPr>
            </a:br>
            <a:r>
              <a:rPr lang="es-es" sz="1600" dirty="0">
                <a:solidFill>
                  <a:schemeClr val="bg1"/>
                </a:solidFill>
                <a:hlinkClick r:id="rId4">
                  <a:extLst>
                    <a:ext uri="{A12FA001-AC4F-418D-AE19-62706E023703}">
                      <ahyp:hlinkClr xmlns:ahyp="http://schemas.microsoft.com/office/drawing/2018/hyperlinkcolor" val="tx"/>
                    </a:ext>
                  </a:extLst>
                </a:hlinkClick>
              </a:rPr>
              <a:t>de IA</a:t>
            </a:r>
            <a:r>
              <a:rPr lang="es-es" sz="1600" dirty="0">
                <a:solidFill>
                  <a:schemeClr val="bg1"/>
                </a:solidFill>
              </a:rPr>
              <a:t> | </a:t>
            </a:r>
            <a:r>
              <a:rPr lang="es-es" sz="1600" dirty="0">
                <a:solidFill>
                  <a:schemeClr val="bg1"/>
                </a:solidFill>
                <a:hlinkClick r:id="rId5">
                  <a:extLst>
                    <a:ext uri="{A12FA001-AC4F-418D-AE19-62706E023703}">
                      <ahyp:hlinkClr xmlns:ahyp="http://schemas.microsoft.com/office/drawing/2018/hyperlinkcolor" val="tx"/>
                    </a:ext>
                  </a:extLst>
                </a:hlinkClick>
              </a:rPr>
              <a:t>Directiva independiente actual para chats de </a:t>
            </a:r>
            <a:r>
              <a:rPr lang="es-es" sz="1600" dirty="0" err="1">
                <a:solidFill>
                  <a:schemeClr val="bg1"/>
                </a:solidFill>
                <a:hlinkClick r:id="rId5">
                  <a:extLst>
                    <a:ext uri="{A12FA001-AC4F-418D-AE19-62706E023703}">
                      <ahyp:hlinkClr xmlns:ahyp="http://schemas.microsoft.com/office/drawing/2018/hyperlinkcolor" val="tx"/>
                    </a:ext>
                  </a:extLst>
                </a:hlinkClick>
              </a:rPr>
              <a:t>Teams</a:t>
            </a:r>
            <a:r>
              <a:rPr lang="es-es" sz="1600" dirty="0">
                <a:solidFill>
                  <a:schemeClr val="bg1"/>
                </a:solidFill>
                <a:hlinkClick r:id="rId5">
                  <a:extLst>
                    <a:ext uri="{A12FA001-AC4F-418D-AE19-62706E023703}">
                      <ahyp:hlinkClr xmlns:ahyp="http://schemas.microsoft.com/office/drawing/2018/hyperlinkcolor" val="tx"/>
                    </a:ext>
                  </a:extLst>
                </a:hlinkClick>
              </a:rPr>
              <a:t> </a:t>
            </a:r>
            <a:br>
              <a:rPr lang="es-es" sz="1600" dirty="0">
                <a:solidFill>
                  <a:schemeClr val="bg1"/>
                </a:solidFill>
                <a:hlinkClick r:id="rId5">
                  <a:extLst>
                    <a:ext uri="{A12FA001-AC4F-418D-AE19-62706E023703}">
                      <ahyp:hlinkClr xmlns:ahyp="http://schemas.microsoft.com/office/drawing/2018/hyperlinkcolor" val="tx"/>
                    </a:ext>
                  </a:extLst>
                </a:hlinkClick>
              </a:rPr>
            </a:br>
            <a:r>
              <a:rPr lang="es-es" sz="1600" dirty="0">
                <a:solidFill>
                  <a:schemeClr val="bg1"/>
                </a:solidFill>
                <a:hlinkClick r:id="rId5">
                  <a:extLst>
                    <a:ext uri="{A12FA001-AC4F-418D-AE19-62706E023703}">
                      <ahyp:hlinkClr xmlns:ahyp="http://schemas.microsoft.com/office/drawing/2018/hyperlinkcolor" val="tx"/>
                    </a:ext>
                  </a:extLst>
                </a:hlinkClick>
              </a:rPr>
              <a:t>e interacciones con </a:t>
            </a:r>
            <a:r>
              <a:rPr lang="es-es" sz="1600" dirty="0" err="1">
                <a:solidFill>
                  <a:schemeClr val="bg1"/>
                </a:solidFill>
                <a:hlinkClick r:id="rId5">
                  <a:extLst>
                    <a:ext uri="{A12FA001-AC4F-418D-AE19-62706E023703}">
                      <ahyp:hlinkClr xmlns:ahyp="http://schemas.microsoft.com/office/drawing/2018/hyperlinkcolor" val="tx"/>
                    </a:ext>
                  </a:extLst>
                </a:hlinkClick>
              </a:rPr>
              <a:t>Copilot</a:t>
            </a:r>
            <a:endParaRPr lang="en-US" sz="1600" dirty="0">
              <a:solidFill>
                <a:schemeClr val="bg1"/>
              </a:solidFill>
            </a:endParaRPr>
          </a:p>
        </p:txBody>
      </p:sp>
      <p:grpSp>
        <p:nvGrpSpPr>
          <p:cNvPr id="17" name="Group 16">
            <a:extLst>
              <a:ext uri="{FF2B5EF4-FFF2-40B4-BE49-F238E27FC236}">
                <a16:creationId xmlns:a16="http://schemas.microsoft.com/office/drawing/2014/main" id="{AFEBF362-C97C-A49B-CD84-D27B78C2859F}"/>
              </a:ext>
            </a:extLst>
          </p:cNvPr>
          <p:cNvGrpSpPr/>
          <p:nvPr/>
        </p:nvGrpSpPr>
        <p:grpSpPr>
          <a:xfrm>
            <a:off x="6272471" y="5073629"/>
            <a:ext cx="5520696" cy="1400383"/>
            <a:chOff x="6480286" y="5526240"/>
            <a:chExt cx="5520696" cy="1400383"/>
          </a:xfrm>
        </p:grpSpPr>
        <p:grpSp>
          <p:nvGrpSpPr>
            <p:cNvPr id="10" name="Group 9">
              <a:extLst>
                <a:ext uri="{FF2B5EF4-FFF2-40B4-BE49-F238E27FC236}">
                  <a16:creationId xmlns:a16="http://schemas.microsoft.com/office/drawing/2014/main" id="{039627D9-AACF-10C2-9B3B-FA694905D5DB}"/>
                </a:ext>
              </a:extLst>
            </p:cNvPr>
            <p:cNvGrpSpPr/>
            <p:nvPr/>
          </p:nvGrpSpPr>
          <p:grpSpPr>
            <a:xfrm>
              <a:off x="6480286" y="5618375"/>
              <a:ext cx="766003" cy="1207327"/>
              <a:chOff x="6771208" y="4362380"/>
              <a:chExt cx="895906" cy="1207327"/>
            </a:xfrm>
          </p:grpSpPr>
          <p:cxnSp>
            <p:nvCxnSpPr>
              <p:cNvPr id="4" name="Straight Connector 3">
                <a:extLst>
                  <a:ext uri="{FF2B5EF4-FFF2-40B4-BE49-F238E27FC236}">
                    <a16:creationId xmlns:a16="http://schemas.microsoft.com/office/drawing/2014/main" id="{693B1211-C0EF-AE86-E43C-42912DB4401C}"/>
                  </a:ext>
                </a:extLst>
              </p:cNvPr>
              <p:cNvCxnSpPr>
                <a:cxnSpLocks/>
              </p:cNvCxnSpPr>
              <p:nvPr/>
            </p:nvCxnSpPr>
            <p:spPr>
              <a:xfrm flipH="1">
                <a:off x="6771208" y="4514066"/>
                <a:ext cx="862468"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6" name="Straight Connector 5">
                <a:extLst>
                  <a:ext uri="{FF2B5EF4-FFF2-40B4-BE49-F238E27FC236}">
                    <a16:creationId xmlns:a16="http://schemas.microsoft.com/office/drawing/2014/main" id="{5CFCAA31-5920-158D-CE55-7B3CD8C06B3C}"/>
                  </a:ext>
                </a:extLst>
              </p:cNvPr>
              <p:cNvCxnSpPr>
                <a:cxnSpLocks/>
              </p:cNvCxnSpPr>
              <p:nvPr/>
            </p:nvCxnSpPr>
            <p:spPr>
              <a:xfrm>
                <a:off x="7667114" y="4362380"/>
                <a:ext cx="0" cy="1207327"/>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2" name="TextBox 11">
              <a:extLst>
                <a:ext uri="{FF2B5EF4-FFF2-40B4-BE49-F238E27FC236}">
                  <a16:creationId xmlns:a16="http://schemas.microsoft.com/office/drawing/2014/main" id="{278062AE-0FEF-C8CE-1CED-BC89EA3B3BAD}"/>
                </a:ext>
              </a:extLst>
            </p:cNvPr>
            <p:cNvSpPr txBox="1"/>
            <p:nvPr/>
          </p:nvSpPr>
          <p:spPr>
            <a:xfrm>
              <a:off x="7246289" y="5526240"/>
              <a:ext cx="4754693" cy="1400383"/>
            </a:xfrm>
            <a:prstGeom prst="rect">
              <a:avLst/>
            </a:prstGeom>
            <a:noFill/>
          </p:spPr>
          <p:txBody>
            <a:bodyPr wrap="square">
              <a:spAutoFit/>
            </a:bodyPr>
            <a:lstStyle/>
            <a:p>
              <a:r>
                <a:rPr lang="es-es" sz="1700" dirty="0">
                  <a:solidFill>
                    <a:schemeClr val="bg1"/>
                  </a:solidFill>
                </a:rPr>
                <a:t>Para las directivas de retención que permiten </a:t>
              </a:r>
              <a:br>
                <a:rPr lang="es-es" sz="1700" dirty="0">
                  <a:solidFill>
                    <a:schemeClr val="bg1"/>
                  </a:solidFill>
                </a:rPr>
              </a:br>
              <a:r>
                <a:rPr lang="es-es" sz="1700" dirty="0">
                  <a:solidFill>
                    <a:schemeClr val="bg1"/>
                  </a:solidFill>
                </a:rPr>
                <a:t>la retención y eliminación automáticas, las indicaciones y respuestas de los usuarios se identifican e incluyen en la ubicación de la directiva de Microsoft </a:t>
              </a:r>
              <a:r>
                <a:rPr lang="es-es" sz="1700" dirty="0" err="1">
                  <a:solidFill>
                    <a:schemeClr val="bg1"/>
                  </a:solidFill>
                </a:rPr>
                <a:t>Copilot</a:t>
              </a:r>
              <a:r>
                <a:rPr lang="es-es" sz="1700" dirty="0">
                  <a:solidFill>
                    <a:schemeClr val="bg1"/>
                  </a:solidFill>
                </a:rPr>
                <a:t> </a:t>
              </a:r>
              <a:r>
                <a:rPr lang="es-es" sz="1700" dirty="0" err="1">
                  <a:solidFill>
                    <a:schemeClr val="bg1"/>
                  </a:solidFill>
                </a:rPr>
                <a:t>Experiences</a:t>
              </a:r>
              <a:r>
                <a:rPr lang="es-es" sz="1700" dirty="0">
                  <a:solidFill>
                    <a:schemeClr val="bg1"/>
                  </a:solidFill>
                </a:rPr>
                <a:t>. </a:t>
              </a:r>
            </a:p>
          </p:txBody>
        </p:sp>
      </p:grpSp>
      <p:pic>
        <p:nvPicPr>
          <p:cNvPr id="11" name="Picture 10">
            <a:extLst>
              <a:ext uri="{FF2B5EF4-FFF2-40B4-BE49-F238E27FC236}">
                <a16:creationId xmlns:a16="http://schemas.microsoft.com/office/drawing/2014/main" id="{263C7052-C59B-AB14-8BDB-E0C200A34718}"/>
              </a:ext>
            </a:extLst>
          </p:cNvPr>
          <p:cNvPicPr>
            <a:picLocks noChangeAspect="1"/>
          </p:cNvPicPr>
          <p:nvPr/>
        </p:nvPicPr>
        <p:blipFill>
          <a:blip r:embed="rId6"/>
          <a:stretch>
            <a:fillRect/>
          </a:stretch>
        </p:blipFill>
        <p:spPr>
          <a:xfrm>
            <a:off x="260734" y="5136522"/>
            <a:ext cx="6016182" cy="425462"/>
          </a:xfrm>
          <a:prstGeom prst="rect">
            <a:avLst/>
          </a:prstGeom>
        </p:spPr>
      </p:pic>
      <p:sp>
        <p:nvSpPr>
          <p:cNvPr id="9" name="Title 8">
            <a:extLst>
              <a:ext uri="{FF2B5EF4-FFF2-40B4-BE49-F238E27FC236}">
                <a16:creationId xmlns:a16="http://schemas.microsoft.com/office/drawing/2014/main" id="{728B3F30-D3EC-F082-5722-A7F2F9BC74AB}"/>
              </a:ext>
            </a:extLst>
          </p:cNvPr>
          <p:cNvSpPr>
            <a:spLocks noGrp="1"/>
          </p:cNvSpPr>
          <p:nvPr>
            <p:ph type="title"/>
          </p:nvPr>
        </p:nvSpPr>
        <p:spPr>
          <a:xfrm>
            <a:off x="588262" y="485481"/>
            <a:ext cx="6662201" cy="498598"/>
          </a:xfrm>
        </p:spPr>
        <p:txBody>
          <a:bodyPr/>
          <a:lstStyle/>
          <a:p>
            <a:r>
              <a:rPr lang="es-es" spc="-50" dirty="0">
                <a:latin typeface="Segoe UI Semibold"/>
                <a:cs typeface="Segoe UI" pitchFamily="34" charset="0"/>
              </a:rPr>
              <a:t>Retención de Copilot Chats</a:t>
            </a:r>
            <a:br>
              <a:rPr dirty="0"/>
            </a:br>
            <a:endParaRPr lang="en-US" dirty="0"/>
          </a:p>
        </p:txBody>
      </p:sp>
      <p:pic>
        <p:nvPicPr>
          <p:cNvPr id="18" name="Picture 17" descr="Un círculo blanco con texto blanco&#10;&#10;El contenido generado por IA puede ser incorrecto.">
            <a:extLst>
              <a:ext uri="{FF2B5EF4-FFF2-40B4-BE49-F238E27FC236}">
                <a16:creationId xmlns:a16="http://schemas.microsoft.com/office/drawing/2014/main" id="{5B62BAEE-9061-D26B-425E-70200A2077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734" y="1090997"/>
            <a:ext cx="1123657" cy="1123657"/>
          </a:xfrm>
          <a:prstGeom prst="rect">
            <a:avLst/>
          </a:prstGeom>
        </p:spPr>
      </p:pic>
      <p:sp>
        <p:nvSpPr>
          <p:cNvPr id="15" name="Graphic 80" descr="Icono de bombilla">
            <a:extLst>
              <a:ext uri="{FF2B5EF4-FFF2-40B4-BE49-F238E27FC236}">
                <a16:creationId xmlns:a16="http://schemas.microsoft.com/office/drawing/2014/main" id="{15E7A609-5FA9-96C2-C20D-FD131DDA99CA}"/>
              </a:ext>
            </a:extLst>
          </p:cNvPr>
          <p:cNvSpPr>
            <a:spLocks/>
          </p:cNvSpPr>
          <p:nvPr/>
        </p:nvSpPr>
        <p:spPr>
          <a:xfrm>
            <a:off x="723407" y="1433231"/>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372440362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BBC44-2192-9519-A411-4A5BBA9DAC5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3C2DC01-9547-03A1-E32F-C1D173CA4B81}"/>
              </a:ext>
            </a:extLst>
          </p:cNvPr>
          <p:cNvSpPr txBox="1"/>
          <p:nvPr/>
        </p:nvSpPr>
        <p:spPr>
          <a:xfrm>
            <a:off x="463611" y="2420134"/>
            <a:ext cx="11099733" cy="1200329"/>
          </a:xfrm>
          <a:prstGeom prst="rect">
            <a:avLst/>
          </a:prstGeom>
          <a:noFill/>
        </p:spPr>
        <p:txBody>
          <a:bodyPr wrap="square" rtlCol="0">
            <a:spAutoFit/>
          </a:bodyPr>
          <a:lstStyle/>
          <a:p>
            <a:pPr marL="285750" indent="-285750">
              <a:buFont typeface="Arial" panose="020B0604020202020204" pitchFamily="34" charset="0"/>
              <a:buChar char="•"/>
            </a:pPr>
            <a:r>
              <a:rPr lang="es-es" dirty="0">
                <a:solidFill>
                  <a:schemeClr val="bg1"/>
                </a:solidFill>
              </a:rPr>
              <a:t>Las etiquetas de confidencialidad que se utilizan para proteger los datos de tu organización son reconocidas y utilizadas por </a:t>
            </a:r>
            <a:r>
              <a:rPr lang="es-es" dirty="0" err="1">
                <a:solidFill>
                  <a:schemeClr val="bg1"/>
                </a:solidFill>
              </a:rPr>
              <a:t>Copilot</a:t>
            </a:r>
            <a:r>
              <a:rPr lang="es-es" dirty="0">
                <a:solidFill>
                  <a:schemeClr val="bg1"/>
                </a:solidFill>
              </a:rPr>
              <a:t> Chat para proporcionar una capa adicional de protección.</a:t>
            </a:r>
          </a:p>
          <a:p>
            <a:pPr marL="285750" indent="-285750">
              <a:buFont typeface="Arial" panose="020B0604020202020204" pitchFamily="34" charset="0"/>
              <a:buChar char="•"/>
            </a:pPr>
            <a:r>
              <a:rPr lang="es-es" dirty="0">
                <a:solidFill>
                  <a:schemeClr val="bg1"/>
                </a:solidFill>
              </a:rPr>
              <a:t>Si las etiquetas aplicaron cifrado de Microsoft </a:t>
            </a:r>
            <a:r>
              <a:rPr lang="es-es" dirty="0" err="1">
                <a:solidFill>
                  <a:schemeClr val="bg1"/>
                </a:solidFill>
              </a:rPr>
              <a:t>Purview</a:t>
            </a:r>
            <a:r>
              <a:rPr lang="es-es" dirty="0">
                <a:solidFill>
                  <a:schemeClr val="bg1"/>
                </a:solidFill>
              </a:rPr>
              <a:t> </a:t>
            </a:r>
            <a:r>
              <a:rPr lang="es-es" dirty="0" err="1">
                <a:solidFill>
                  <a:schemeClr val="bg1"/>
                </a:solidFill>
              </a:rPr>
              <a:t>Information</a:t>
            </a:r>
            <a:r>
              <a:rPr lang="es-es" dirty="0">
                <a:solidFill>
                  <a:schemeClr val="bg1"/>
                </a:solidFill>
              </a:rPr>
              <a:t> </a:t>
            </a:r>
            <a:r>
              <a:rPr lang="es-es" dirty="0" err="1">
                <a:solidFill>
                  <a:schemeClr val="bg1"/>
                </a:solidFill>
              </a:rPr>
              <a:t>Protection</a:t>
            </a:r>
            <a:r>
              <a:rPr lang="es-es" dirty="0">
                <a:solidFill>
                  <a:schemeClr val="bg1"/>
                </a:solidFill>
              </a:rPr>
              <a:t>, </a:t>
            </a:r>
            <a:r>
              <a:rPr lang="es-es" dirty="0" err="1">
                <a:solidFill>
                  <a:schemeClr val="bg1"/>
                </a:solidFill>
              </a:rPr>
              <a:t>Copilot</a:t>
            </a:r>
            <a:r>
              <a:rPr lang="es-es" dirty="0">
                <a:solidFill>
                  <a:schemeClr val="bg1"/>
                </a:solidFill>
              </a:rPr>
              <a:t> comprueba los derechos de uso para el usuario. </a:t>
            </a:r>
          </a:p>
        </p:txBody>
      </p:sp>
      <p:sp>
        <p:nvSpPr>
          <p:cNvPr id="5" name="TextBox 4">
            <a:extLst>
              <a:ext uri="{FF2B5EF4-FFF2-40B4-BE49-F238E27FC236}">
                <a16:creationId xmlns:a16="http://schemas.microsoft.com/office/drawing/2014/main" id="{F01212D3-E570-B729-0F23-2AC02755C498}"/>
              </a:ext>
            </a:extLst>
          </p:cNvPr>
          <p:cNvSpPr txBox="1"/>
          <p:nvPr/>
        </p:nvSpPr>
        <p:spPr>
          <a:xfrm>
            <a:off x="463612" y="5732871"/>
            <a:ext cx="10109138" cy="369332"/>
          </a:xfrm>
          <a:prstGeom prst="rect">
            <a:avLst/>
          </a:prstGeom>
          <a:noFill/>
        </p:spPr>
        <p:txBody>
          <a:bodyPr wrap="square">
            <a:spAutoFit/>
          </a:bodyPr>
          <a:lstStyle/>
          <a:p>
            <a:r>
              <a:rPr lang="es-es" dirty="0">
                <a:solidFill>
                  <a:schemeClr val="bg1"/>
                </a:solidFill>
                <a:hlinkClick r:id="rId3">
                  <a:extLst>
                    <a:ext uri="{A12FA001-AC4F-418D-AE19-62706E023703}">
                      <ahyp:hlinkClr xmlns:ahyp="http://schemas.microsoft.com/office/drawing/2018/hyperlinkcolor" val="tx"/>
                    </a:ext>
                  </a:extLst>
                </a:hlinkClick>
              </a:rPr>
              <a:t>Etiquetas de confidencialidad para M365 </a:t>
            </a:r>
            <a:r>
              <a:rPr lang="es-es" dirty="0" err="1">
                <a:solidFill>
                  <a:schemeClr val="bg1"/>
                </a:solidFill>
                <a:hlinkClick r:id="rId3">
                  <a:extLst>
                    <a:ext uri="{A12FA001-AC4F-418D-AE19-62706E023703}">
                      <ahyp:hlinkClr xmlns:ahyp="http://schemas.microsoft.com/office/drawing/2018/hyperlinkcolor" val="tx"/>
                    </a:ext>
                  </a:extLst>
                </a:hlinkClick>
              </a:rPr>
              <a:t>Copilot</a:t>
            </a:r>
            <a:r>
              <a:rPr lang="es-es" dirty="0">
                <a:solidFill>
                  <a:schemeClr val="bg1"/>
                </a:solidFill>
                <a:hlinkClick r:id="rId3">
                  <a:extLst>
                    <a:ext uri="{A12FA001-AC4F-418D-AE19-62706E023703}">
                      <ahyp:hlinkClr xmlns:ahyp="http://schemas.microsoft.com/office/drawing/2018/hyperlinkcolor" val="tx"/>
                    </a:ext>
                  </a:extLst>
                </a:hlinkClick>
              </a:rPr>
              <a:t> y </a:t>
            </a:r>
            <a:r>
              <a:rPr lang="es-es" dirty="0" err="1">
                <a:solidFill>
                  <a:schemeClr val="bg1"/>
                </a:solidFill>
                <a:hlinkClick r:id="rId3">
                  <a:extLst>
                    <a:ext uri="{A12FA001-AC4F-418D-AE19-62706E023703}">
                      <ahyp:hlinkClr xmlns:ahyp="http://schemas.microsoft.com/office/drawing/2018/hyperlinkcolor" val="tx"/>
                    </a:ext>
                  </a:extLst>
                </a:hlinkClick>
              </a:rPr>
              <a:t>Copilot</a:t>
            </a:r>
            <a:r>
              <a:rPr lang="es-es" dirty="0">
                <a:solidFill>
                  <a:schemeClr val="bg1"/>
                </a:solidFill>
                <a:hlinkClick r:id="rId3">
                  <a:extLst>
                    <a:ext uri="{A12FA001-AC4F-418D-AE19-62706E023703}">
                      <ahyp:hlinkClr xmlns:ahyp="http://schemas.microsoft.com/office/drawing/2018/hyperlinkcolor" val="tx"/>
                    </a:ext>
                  </a:extLst>
                </a:hlinkClick>
              </a:rPr>
              <a:t> Chat</a:t>
            </a:r>
            <a:endParaRPr lang="en-US" dirty="0">
              <a:solidFill>
                <a:schemeClr val="bg1"/>
              </a:solidFill>
            </a:endParaRPr>
          </a:p>
        </p:txBody>
      </p:sp>
      <p:sp>
        <p:nvSpPr>
          <p:cNvPr id="4" name="Rectangle: Rounded Corners 13">
            <a:extLst>
              <a:ext uri="{FF2B5EF4-FFF2-40B4-BE49-F238E27FC236}">
                <a16:creationId xmlns:a16="http://schemas.microsoft.com/office/drawing/2014/main" id="{24A7EA27-7A2D-FFBB-377A-2A25B9F314E5}"/>
              </a:ext>
            </a:extLst>
          </p:cNvPr>
          <p:cNvSpPr/>
          <p:nvPr/>
        </p:nvSpPr>
        <p:spPr bwMode="auto">
          <a:xfrm rot="16200000" flipH="1">
            <a:off x="3243519" y="1109962"/>
            <a:ext cx="1055758" cy="6615572"/>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grpSp>
        <p:nvGrpSpPr>
          <p:cNvPr id="25" name="Group 24">
            <a:extLst>
              <a:ext uri="{FF2B5EF4-FFF2-40B4-BE49-F238E27FC236}">
                <a16:creationId xmlns:a16="http://schemas.microsoft.com/office/drawing/2014/main" id="{4EFB8B31-905B-506B-A6F2-2B74D8A7F7F1}"/>
              </a:ext>
            </a:extLst>
          </p:cNvPr>
          <p:cNvGrpSpPr/>
          <p:nvPr/>
        </p:nvGrpSpPr>
        <p:grpSpPr>
          <a:xfrm>
            <a:off x="587375" y="4014085"/>
            <a:ext cx="11186424" cy="1218805"/>
            <a:chOff x="587375" y="4014085"/>
            <a:chExt cx="11186424" cy="1218805"/>
          </a:xfrm>
        </p:grpSpPr>
        <p:grpSp>
          <p:nvGrpSpPr>
            <p:cNvPr id="18" name="Group 17">
              <a:extLst>
                <a:ext uri="{FF2B5EF4-FFF2-40B4-BE49-F238E27FC236}">
                  <a16:creationId xmlns:a16="http://schemas.microsoft.com/office/drawing/2014/main" id="{F2C19B1A-6256-235C-7F7B-3230436F20E4}"/>
                </a:ext>
              </a:extLst>
            </p:cNvPr>
            <p:cNvGrpSpPr/>
            <p:nvPr/>
          </p:nvGrpSpPr>
          <p:grpSpPr>
            <a:xfrm>
              <a:off x="587375" y="4014085"/>
              <a:ext cx="7079739" cy="1208996"/>
              <a:chOff x="394492" y="3510853"/>
              <a:chExt cx="7079739" cy="1208996"/>
            </a:xfrm>
          </p:grpSpPr>
          <p:pic>
            <p:nvPicPr>
              <p:cNvPr id="19" name="Picture 18">
                <a:extLst>
                  <a:ext uri="{FF2B5EF4-FFF2-40B4-BE49-F238E27FC236}">
                    <a16:creationId xmlns:a16="http://schemas.microsoft.com/office/drawing/2014/main" id="{2F54BE3B-AA05-337D-665A-BA1F98B6824D}"/>
                  </a:ext>
                </a:extLst>
              </p:cNvPr>
              <p:cNvPicPr>
                <a:picLocks noChangeAspect="1"/>
              </p:cNvPicPr>
              <p:nvPr/>
            </p:nvPicPr>
            <p:blipFill>
              <a:blip r:embed="rId4"/>
              <a:stretch>
                <a:fillRect/>
              </a:stretch>
            </p:blipFill>
            <p:spPr>
              <a:xfrm>
                <a:off x="394492" y="3510853"/>
                <a:ext cx="6390621" cy="822185"/>
              </a:xfrm>
              <a:prstGeom prst="rect">
                <a:avLst/>
              </a:prstGeom>
            </p:spPr>
          </p:pic>
          <p:grpSp>
            <p:nvGrpSpPr>
              <p:cNvPr id="20" name="Group 19">
                <a:extLst>
                  <a:ext uri="{FF2B5EF4-FFF2-40B4-BE49-F238E27FC236}">
                    <a16:creationId xmlns:a16="http://schemas.microsoft.com/office/drawing/2014/main" id="{B10261CC-0B67-E9C1-A51C-406F19D3204A}"/>
                  </a:ext>
                </a:extLst>
              </p:cNvPr>
              <p:cNvGrpSpPr/>
              <p:nvPr/>
            </p:nvGrpSpPr>
            <p:grpSpPr>
              <a:xfrm flipH="1">
                <a:off x="6578325" y="3510853"/>
                <a:ext cx="895906" cy="1208996"/>
                <a:chOff x="6227244" y="4738731"/>
                <a:chExt cx="1086523" cy="1466229"/>
              </a:xfrm>
            </p:grpSpPr>
            <p:cxnSp>
              <p:nvCxnSpPr>
                <p:cNvPr id="22" name="Straight Connector 21">
                  <a:extLst>
                    <a:ext uri="{FF2B5EF4-FFF2-40B4-BE49-F238E27FC236}">
                      <a16:creationId xmlns:a16="http://schemas.microsoft.com/office/drawing/2014/main" id="{A9DE88EF-9FF5-099B-DB34-58DD4636E0D4}"/>
                    </a:ext>
                  </a:extLst>
                </p:cNvPr>
                <p:cNvCxnSpPr>
                  <a:cxnSpLocks/>
                </p:cNvCxnSpPr>
                <p:nvPr/>
              </p:nvCxnSpPr>
              <p:spPr>
                <a:xfrm>
                  <a:off x="6267796" y="5345091"/>
                  <a:ext cx="104597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2E275A7D-6B06-FE97-DD15-CD1C97C784B2}"/>
                    </a:ext>
                  </a:extLst>
                </p:cNvPr>
                <p:cNvCxnSpPr>
                  <a:cxnSpLocks/>
                </p:cNvCxnSpPr>
                <p:nvPr/>
              </p:nvCxnSpPr>
              <p:spPr>
                <a:xfrm flipH="1">
                  <a:off x="6227244" y="4738731"/>
                  <a:ext cx="0" cy="1466229"/>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1" name="Rounded Rectangle 4">
                <a:extLst>
                  <a:ext uri="{FF2B5EF4-FFF2-40B4-BE49-F238E27FC236}">
                    <a16:creationId xmlns:a16="http://schemas.microsoft.com/office/drawing/2014/main" id="{767FC0FD-D310-5455-07F2-14ED2794205D}"/>
                  </a:ext>
                </a:extLst>
              </p:cNvPr>
              <p:cNvSpPr/>
              <p:nvPr/>
            </p:nvSpPr>
            <p:spPr bwMode="auto">
              <a:xfrm flipH="1">
                <a:off x="4087844" y="3860404"/>
                <a:ext cx="2467736" cy="158963"/>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F8A468B3-7E43-870B-E33F-12B1E7716025}"/>
                </a:ext>
              </a:extLst>
            </p:cNvPr>
            <p:cNvSpPr txBox="1"/>
            <p:nvPr/>
          </p:nvSpPr>
          <p:spPr>
            <a:xfrm>
              <a:off x="7771079" y="4032561"/>
              <a:ext cx="4002720" cy="1200329"/>
            </a:xfrm>
            <a:prstGeom prst="rect">
              <a:avLst/>
            </a:prstGeom>
            <a:noFill/>
          </p:spPr>
          <p:txBody>
            <a:bodyPr wrap="square">
              <a:spAutoFit/>
            </a:bodyPr>
            <a:lstStyle/>
            <a:p>
              <a:r>
                <a:rPr lang="es-es">
                  <a:solidFill>
                    <a:schemeClr val="bg1"/>
                  </a:solidFill>
                </a:rPr>
                <a:t>Solo si al usuario se le conceden permisos para copiar (el derecho de uso EXTRACT) de un elemento, Copilot devuelve los datos de ese elemento.</a:t>
              </a:r>
            </a:p>
          </p:txBody>
        </p:sp>
      </p:grpSp>
      <p:sp>
        <p:nvSpPr>
          <p:cNvPr id="6" name="Title 5">
            <a:extLst>
              <a:ext uri="{FF2B5EF4-FFF2-40B4-BE49-F238E27FC236}">
                <a16:creationId xmlns:a16="http://schemas.microsoft.com/office/drawing/2014/main" id="{0FBEF86A-E688-4ED4-B34B-07BC09489758}"/>
              </a:ext>
            </a:extLst>
          </p:cNvPr>
          <p:cNvSpPr>
            <a:spLocks noGrp="1"/>
          </p:cNvSpPr>
          <p:nvPr>
            <p:ph type="title"/>
          </p:nvPr>
        </p:nvSpPr>
        <p:spPr>
          <a:xfrm>
            <a:off x="588262" y="485481"/>
            <a:ext cx="9622537" cy="498598"/>
          </a:xfrm>
        </p:spPr>
        <p:txBody>
          <a:bodyPr/>
          <a:lstStyle/>
          <a:p>
            <a:r>
              <a:rPr lang="es-es" spc="-50" dirty="0">
                <a:latin typeface="Segoe UI Semibold"/>
                <a:cs typeface="Segoe UI" pitchFamily="34" charset="0"/>
              </a:rPr>
              <a:t>Copilot Chat y etiquetas de confidencialidad</a:t>
            </a:r>
            <a:br>
              <a:rPr dirty="0"/>
            </a:br>
            <a:endParaRPr lang="en-US" dirty="0"/>
          </a:p>
        </p:txBody>
      </p:sp>
      <p:pic>
        <p:nvPicPr>
          <p:cNvPr id="10" name="Picture 9" descr="Un círculo blanco con texto blanco&#10;&#10;El contenido generado por IA puede ser incorrecto.">
            <a:extLst>
              <a:ext uri="{FF2B5EF4-FFF2-40B4-BE49-F238E27FC236}">
                <a16:creationId xmlns:a16="http://schemas.microsoft.com/office/drawing/2014/main" id="{038F109A-EAC2-F768-A0B8-54D111FB3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12" y="1248904"/>
            <a:ext cx="1123657" cy="1123657"/>
          </a:xfrm>
          <a:prstGeom prst="rect">
            <a:avLst/>
          </a:prstGeom>
        </p:spPr>
      </p:pic>
      <p:sp>
        <p:nvSpPr>
          <p:cNvPr id="11" name="Graphic 80" descr="Icono de bombilla">
            <a:extLst>
              <a:ext uri="{FF2B5EF4-FFF2-40B4-BE49-F238E27FC236}">
                <a16:creationId xmlns:a16="http://schemas.microsoft.com/office/drawing/2014/main" id="{4C94406E-9FEC-FC62-40A7-2890F2472C3B}"/>
              </a:ext>
            </a:extLst>
          </p:cNvPr>
          <p:cNvSpPr>
            <a:spLocks/>
          </p:cNvSpPr>
          <p:nvPr/>
        </p:nvSpPr>
        <p:spPr>
          <a:xfrm>
            <a:off x="876285" y="1591138"/>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62424964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BCD4B-A756-D453-7E8A-72CD67917A62}"/>
            </a:ext>
          </a:extLst>
        </p:cNvPr>
        <p:cNvGrpSpPr/>
        <p:nvPr/>
      </p:nvGrpSpPr>
      <p:grpSpPr>
        <a:xfrm>
          <a:off x="0" y="0"/>
          <a:ext cx="0" cy="0"/>
          <a:chOff x="0" y="0"/>
          <a:chExt cx="0" cy="0"/>
        </a:xfrm>
      </p:grpSpPr>
      <p:sp>
        <p:nvSpPr>
          <p:cNvPr id="11" name="Rectangle: Rounded Corners 13">
            <a:extLst>
              <a:ext uri="{FF2B5EF4-FFF2-40B4-BE49-F238E27FC236}">
                <a16:creationId xmlns:a16="http://schemas.microsoft.com/office/drawing/2014/main" id="{D2608CD5-9490-93E5-A853-66D7B92F6036}"/>
              </a:ext>
            </a:extLst>
          </p:cNvPr>
          <p:cNvSpPr/>
          <p:nvPr/>
        </p:nvSpPr>
        <p:spPr bwMode="auto">
          <a:xfrm rot="16200000" flipH="1">
            <a:off x="2705886" y="1418264"/>
            <a:ext cx="1736877" cy="5415741"/>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5B685380-02EA-8BD1-488E-E8A54EC0B0FF}"/>
              </a:ext>
            </a:extLst>
          </p:cNvPr>
          <p:cNvSpPr txBox="1"/>
          <p:nvPr/>
        </p:nvSpPr>
        <p:spPr>
          <a:xfrm>
            <a:off x="463611" y="2360919"/>
            <a:ext cx="11351751" cy="907171"/>
          </a:xfrm>
          <a:prstGeom prst="rect">
            <a:avLst/>
          </a:prstGeom>
          <a:noFill/>
        </p:spPr>
        <p:txBody>
          <a:bodyPr wrap="square" rtlCol="0">
            <a:spAutoFit/>
          </a:bodyPr>
          <a:lstStyle/>
          <a:p>
            <a:r>
              <a:rPr lang="es-es" dirty="0">
                <a:solidFill>
                  <a:schemeClr val="bg1"/>
                </a:solidFill>
              </a:rPr>
              <a:t>Cada interacción con </a:t>
            </a:r>
            <a:r>
              <a:rPr lang="es-es" dirty="0" err="1">
                <a:solidFill>
                  <a:schemeClr val="bg1"/>
                </a:solidFill>
              </a:rPr>
              <a:t>Copilot</a:t>
            </a:r>
            <a:r>
              <a:rPr lang="es-es" dirty="0">
                <a:solidFill>
                  <a:schemeClr val="bg1"/>
                </a:solidFill>
              </a:rPr>
              <a:t> genera una entrada de registro de auditoría de la misma manera que las acciones de usuario en SharePoint, OneDrive o </a:t>
            </a:r>
            <a:r>
              <a:rPr lang="es-es" dirty="0" err="1">
                <a:solidFill>
                  <a:schemeClr val="bg1"/>
                </a:solidFill>
              </a:rPr>
              <a:t>Teams</a:t>
            </a:r>
            <a:r>
              <a:rPr lang="es-es" dirty="0">
                <a:solidFill>
                  <a:schemeClr val="bg1"/>
                </a:solidFill>
              </a:rPr>
              <a:t> actualmente, </a:t>
            </a:r>
            <a:r>
              <a:rPr lang="es-es" dirty="0" err="1">
                <a:solidFill>
                  <a:schemeClr val="bg1"/>
                </a:solidFill>
              </a:rPr>
              <a:t>buscable</a:t>
            </a:r>
            <a:r>
              <a:rPr lang="es-es" dirty="0">
                <a:solidFill>
                  <a:schemeClr val="bg1"/>
                </a:solidFill>
              </a:rPr>
              <a:t> mediante la </a:t>
            </a:r>
            <a:r>
              <a:rPr lang="es-es" b="0" i="0" dirty="0">
                <a:solidFill>
                  <a:schemeClr val="bg1"/>
                </a:solidFill>
                <a:effectLst/>
                <a:latin typeface="Segoe UI" panose="020B0502040204020203" pitchFamily="34" charset="0"/>
              </a:rPr>
              <a:t>actividad de auditoría denominada </a:t>
            </a:r>
            <a:r>
              <a:rPr lang="es-es" b="0" i="1" dirty="0">
                <a:solidFill>
                  <a:schemeClr val="bg1"/>
                </a:solidFill>
                <a:effectLst/>
                <a:latin typeface="Segoe UI" panose="020B0502040204020203" pitchFamily="34" charset="0"/>
              </a:rPr>
              <a:t>Interactuó con </a:t>
            </a:r>
            <a:r>
              <a:rPr lang="es-es" b="0" i="1" dirty="0" err="1">
                <a:solidFill>
                  <a:schemeClr val="bg1"/>
                </a:solidFill>
                <a:effectLst/>
                <a:latin typeface="Segoe UI" panose="020B0502040204020203" pitchFamily="34" charset="0"/>
              </a:rPr>
              <a:t>Copilot</a:t>
            </a:r>
            <a:r>
              <a:rPr lang="es-es" dirty="0">
                <a:solidFill>
                  <a:schemeClr val="bg1"/>
                </a:solidFill>
              </a:rPr>
              <a:t>. </a:t>
            </a:r>
          </a:p>
        </p:txBody>
      </p:sp>
      <p:sp>
        <p:nvSpPr>
          <p:cNvPr id="5" name="TextBox 4">
            <a:extLst>
              <a:ext uri="{FF2B5EF4-FFF2-40B4-BE49-F238E27FC236}">
                <a16:creationId xmlns:a16="http://schemas.microsoft.com/office/drawing/2014/main" id="{DFE88C34-6D1D-81AE-E37E-068497A9C31A}"/>
              </a:ext>
            </a:extLst>
          </p:cNvPr>
          <p:cNvSpPr txBox="1"/>
          <p:nvPr/>
        </p:nvSpPr>
        <p:spPr>
          <a:xfrm>
            <a:off x="964818" y="5611164"/>
            <a:ext cx="7961971" cy="369332"/>
          </a:xfrm>
          <a:prstGeom prst="rect">
            <a:avLst/>
          </a:prstGeom>
          <a:noFill/>
        </p:spPr>
        <p:txBody>
          <a:bodyPr wrap="square">
            <a:spAutoFit/>
          </a:bodyPr>
          <a:lstStyle/>
          <a:p>
            <a:r>
              <a:rPr lang="es-es">
                <a:solidFill>
                  <a:schemeClr val="bg1"/>
                </a:solidFill>
                <a:hlinkClick r:id="rId3">
                  <a:extLst>
                    <a:ext uri="{A12FA001-AC4F-418D-AE19-62706E023703}">
                      <ahyp:hlinkClr xmlns:ahyp="http://schemas.microsoft.com/office/drawing/2018/hyperlinkcolor" val="tx"/>
                    </a:ext>
                  </a:extLst>
                </a:hlinkClick>
              </a:rPr>
              <a:t>Registros de auditoría de las actividades de Copilot e IA</a:t>
            </a:r>
            <a:endParaRPr lang="en-US">
              <a:solidFill>
                <a:schemeClr val="bg1"/>
              </a:solidFill>
            </a:endParaRPr>
          </a:p>
        </p:txBody>
      </p:sp>
      <p:grpSp>
        <p:nvGrpSpPr>
          <p:cNvPr id="43" name="Group 42">
            <a:extLst>
              <a:ext uri="{FF2B5EF4-FFF2-40B4-BE49-F238E27FC236}">
                <a16:creationId xmlns:a16="http://schemas.microsoft.com/office/drawing/2014/main" id="{2F128058-8BDD-685B-605E-3F9BFB01E28C}"/>
              </a:ext>
            </a:extLst>
          </p:cNvPr>
          <p:cNvGrpSpPr/>
          <p:nvPr/>
        </p:nvGrpSpPr>
        <p:grpSpPr>
          <a:xfrm>
            <a:off x="964818" y="3365405"/>
            <a:ext cx="10117386" cy="1679777"/>
            <a:chOff x="1237601" y="4528458"/>
            <a:chExt cx="10117386" cy="1679777"/>
          </a:xfrm>
        </p:grpSpPr>
        <p:pic>
          <p:nvPicPr>
            <p:cNvPr id="27" name="Picture 26">
              <a:extLst>
                <a:ext uri="{FF2B5EF4-FFF2-40B4-BE49-F238E27FC236}">
                  <a16:creationId xmlns:a16="http://schemas.microsoft.com/office/drawing/2014/main" id="{DC52CAA9-640B-FEF1-E147-13E36463A9B8}"/>
                </a:ext>
              </a:extLst>
            </p:cNvPr>
            <p:cNvPicPr>
              <a:picLocks noChangeAspect="1"/>
            </p:cNvPicPr>
            <p:nvPr/>
          </p:nvPicPr>
          <p:blipFill>
            <a:blip r:embed="rId4"/>
            <a:srcRect l="28997" t="21113"/>
            <a:stretch/>
          </p:blipFill>
          <p:spPr>
            <a:xfrm>
              <a:off x="1237601" y="4528458"/>
              <a:ext cx="5218980" cy="1525345"/>
            </a:xfrm>
            <a:prstGeom prst="rect">
              <a:avLst/>
            </a:prstGeom>
          </p:spPr>
        </p:pic>
        <p:grpSp>
          <p:nvGrpSpPr>
            <p:cNvPr id="25" name="Group 24">
              <a:extLst>
                <a:ext uri="{FF2B5EF4-FFF2-40B4-BE49-F238E27FC236}">
                  <a16:creationId xmlns:a16="http://schemas.microsoft.com/office/drawing/2014/main" id="{BCDC8000-6456-B08F-019A-069D2683B1C3}"/>
                </a:ext>
              </a:extLst>
            </p:cNvPr>
            <p:cNvGrpSpPr/>
            <p:nvPr/>
          </p:nvGrpSpPr>
          <p:grpSpPr>
            <a:xfrm>
              <a:off x="3992938" y="5007906"/>
              <a:ext cx="7362049" cy="1200329"/>
              <a:chOff x="4505195" y="4573343"/>
              <a:chExt cx="7362049" cy="1200329"/>
            </a:xfrm>
          </p:grpSpPr>
          <p:grpSp>
            <p:nvGrpSpPr>
              <p:cNvPr id="18" name="Group 17">
                <a:extLst>
                  <a:ext uri="{FF2B5EF4-FFF2-40B4-BE49-F238E27FC236}">
                    <a16:creationId xmlns:a16="http://schemas.microsoft.com/office/drawing/2014/main" id="{D5C19199-2F6C-7507-3880-C330C0CC8243}"/>
                  </a:ext>
                </a:extLst>
              </p:cNvPr>
              <p:cNvGrpSpPr/>
              <p:nvPr/>
            </p:nvGrpSpPr>
            <p:grpSpPr>
              <a:xfrm>
                <a:off x="4505195" y="4647347"/>
                <a:ext cx="3142385" cy="1095025"/>
                <a:chOff x="4312312" y="4144115"/>
                <a:chExt cx="3142385" cy="1095025"/>
              </a:xfrm>
            </p:grpSpPr>
            <p:grpSp>
              <p:nvGrpSpPr>
                <p:cNvPr id="20" name="Group 19">
                  <a:extLst>
                    <a:ext uri="{FF2B5EF4-FFF2-40B4-BE49-F238E27FC236}">
                      <a16:creationId xmlns:a16="http://schemas.microsoft.com/office/drawing/2014/main" id="{616D7239-1264-6869-2AB5-4982D49DD1D7}"/>
                    </a:ext>
                  </a:extLst>
                </p:cNvPr>
                <p:cNvGrpSpPr/>
                <p:nvPr/>
              </p:nvGrpSpPr>
              <p:grpSpPr>
                <a:xfrm flipH="1">
                  <a:off x="6889078" y="4144115"/>
                  <a:ext cx="565619" cy="1095025"/>
                  <a:chOff x="6250928" y="4540637"/>
                  <a:chExt cx="685962" cy="1095025"/>
                </a:xfrm>
              </p:grpSpPr>
              <p:cxnSp>
                <p:nvCxnSpPr>
                  <p:cNvPr id="22" name="Straight Connector 21">
                    <a:extLst>
                      <a:ext uri="{FF2B5EF4-FFF2-40B4-BE49-F238E27FC236}">
                        <a16:creationId xmlns:a16="http://schemas.microsoft.com/office/drawing/2014/main" id="{C843F4AC-1829-ACEA-ED60-AC518FC5DE05}"/>
                      </a:ext>
                    </a:extLst>
                  </p:cNvPr>
                  <p:cNvCxnSpPr>
                    <a:cxnSpLocks/>
                  </p:cNvCxnSpPr>
                  <p:nvPr/>
                </p:nvCxnSpPr>
                <p:spPr>
                  <a:xfrm>
                    <a:off x="6250928" y="5141171"/>
                    <a:ext cx="685962"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23" name="Straight Connector 22">
                    <a:extLst>
                      <a:ext uri="{FF2B5EF4-FFF2-40B4-BE49-F238E27FC236}">
                        <a16:creationId xmlns:a16="http://schemas.microsoft.com/office/drawing/2014/main" id="{3C89067D-342B-88E2-AD79-7E41EE4BEA2D}"/>
                      </a:ext>
                    </a:extLst>
                  </p:cNvPr>
                  <p:cNvCxnSpPr>
                    <a:cxnSpLocks/>
                  </p:cNvCxnSpPr>
                  <p:nvPr/>
                </p:nvCxnSpPr>
                <p:spPr>
                  <a:xfrm>
                    <a:off x="6250928" y="4540637"/>
                    <a:ext cx="5936" cy="1095025"/>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21" name="Rounded Rectangle 4">
                  <a:extLst>
                    <a:ext uri="{FF2B5EF4-FFF2-40B4-BE49-F238E27FC236}">
                      <a16:creationId xmlns:a16="http://schemas.microsoft.com/office/drawing/2014/main" id="{E8CC8BB8-B85A-EF09-FB2D-A67B4F30BC39}"/>
                    </a:ext>
                  </a:extLst>
                </p:cNvPr>
                <p:cNvSpPr/>
                <p:nvPr/>
              </p:nvSpPr>
              <p:spPr bwMode="auto">
                <a:xfrm flipH="1">
                  <a:off x="4312312" y="4662735"/>
                  <a:ext cx="2571872" cy="487629"/>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4" name="TextBox 23">
                <a:extLst>
                  <a:ext uri="{FF2B5EF4-FFF2-40B4-BE49-F238E27FC236}">
                    <a16:creationId xmlns:a16="http://schemas.microsoft.com/office/drawing/2014/main" id="{9508974C-7E3B-D46E-DFA3-C8DEB4153E60}"/>
                  </a:ext>
                </a:extLst>
              </p:cNvPr>
              <p:cNvSpPr txBox="1"/>
              <p:nvPr/>
            </p:nvSpPr>
            <p:spPr>
              <a:xfrm>
                <a:off x="7680209" y="4573343"/>
                <a:ext cx="4187035" cy="1200329"/>
              </a:xfrm>
              <a:prstGeom prst="rect">
                <a:avLst/>
              </a:prstGeom>
              <a:noFill/>
            </p:spPr>
            <p:txBody>
              <a:bodyPr wrap="square">
                <a:spAutoFit/>
              </a:bodyPr>
              <a:lstStyle/>
              <a:p>
                <a:pPr lvl="0">
                  <a:defRPr/>
                </a:pPr>
                <a:r>
                  <a:rPr lang="es-es" dirty="0">
                    <a:solidFill>
                      <a:schemeClr val="bg1"/>
                    </a:solidFill>
                  </a:rPr>
                  <a:t>Revisa la actividad de los usuarios finales con </a:t>
                </a:r>
                <a:r>
                  <a:rPr lang="es-es" dirty="0" err="1">
                    <a:solidFill>
                      <a:schemeClr val="bg1"/>
                    </a:solidFill>
                  </a:rPr>
                  <a:t>Copilot</a:t>
                </a:r>
                <a:r>
                  <a:rPr lang="es-es" dirty="0">
                    <a:solidFill>
                      <a:schemeClr val="bg1"/>
                    </a:solidFill>
                  </a:rPr>
                  <a:t> Chat a través de la barra lateral de </a:t>
                </a:r>
                <a:r>
                  <a:rPr lang="es-es" dirty="0" err="1">
                    <a:solidFill>
                      <a:schemeClr val="bg1"/>
                    </a:solidFill>
                  </a:rPr>
                  <a:t>Copilot</a:t>
                </a:r>
                <a:r>
                  <a:rPr lang="es-es" dirty="0">
                    <a:solidFill>
                      <a:schemeClr val="bg1"/>
                    </a:solidFill>
                  </a:rPr>
                  <a:t> en el navegador Edge y las aplicaciones de Microsoft 365.</a:t>
                </a:r>
              </a:p>
            </p:txBody>
          </p:sp>
        </p:grpSp>
      </p:grpSp>
      <p:sp>
        <p:nvSpPr>
          <p:cNvPr id="4" name="Title 3">
            <a:extLst>
              <a:ext uri="{FF2B5EF4-FFF2-40B4-BE49-F238E27FC236}">
                <a16:creationId xmlns:a16="http://schemas.microsoft.com/office/drawing/2014/main" id="{8B590B0C-07A7-D08F-79E6-A04F87ADD97A}"/>
              </a:ext>
            </a:extLst>
          </p:cNvPr>
          <p:cNvSpPr>
            <a:spLocks noGrp="1"/>
          </p:cNvSpPr>
          <p:nvPr>
            <p:ph type="title"/>
          </p:nvPr>
        </p:nvSpPr>
        <p:spPr>
          <a:xfrm>
            <a:off x="588263" y="485481"/>
            <a:ext cx="9841612" cy="498598"/>
          </a:xfrm>
        </p:spPr>
        <p:txBody>
          <a:bodyPr/>
          <a:lstStyle/>
          <a:p>
            <a:r>
              <a:rPr lang="es-es" spc="-50" dirty="0">
                <a:latin typeface="Segoe UI Semibold"/>
                <a:cs typeface="Segoe UI" pitchFamily="34" charset="0"/>
              </a:rPr>
              <a:t>Auditoría de las interacciones en Copilot Chat</a:t>
            </a:r>
            <a:br>
              <a:rPr dirty="0"/>
            </a:br>
            <a:endParaRPr lang="en-US" dirty="0"/>
          </a:p>
        </p:txBody>
      </p:sp>
      <p:pic>
        <p:nvPicPr>
          <p:cNvPr id="9" name="Picture 8" descr="Un círculo blanco con texto blanco&#10;&#10;El contenido generado por IA puede ser incorrecto.">
            <a:extLst>
              <a:ext uri="{FF2B5EF4-FFF2-40B4-BE49-F238E27FC236}">
                <a16:creationId xmlns:a16="http://schemas.microsoft.com/office/drawing/2014/main" id="{5BA74F4A-5BDC-1848-1495-0D9FCC9F2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612" y="1248904"/>
            <a:ext cx="1123657" cy="1123657"/>
          </a:xfrm>
          <a:prstGeom prst="rect">
            <a:avLst/>
          </a:prstGeom>
        </p:spPr>
      </p:pic>
      <p:sp>
        <p:nvSpPr>
          <p:cNvPr id="10" name="Graphic 80" descr="Icono de bombilla">
            <a:extLst>
              <a:ext uri="{FF2B5EF4-FFF2-40B4-BE49-F238E27FC236}">
                <a16:creationId xmlns:a16="http://schemas.microsoft.com/office/drawing/2014/main" id="{213097EB-ED8D-0A0B-9D71-5065A2386A9E}"/>
              </a:ext>
            </a:extLst>
          </p:cNvPr>
          <p:cNvSpPr>
            <a:spLocks/>
          </p:cNvSpPr>
          <p:nvPr/>
        </p:nvSpPr>
        <p:spPr>
          <a:xfrm>
            <a:off x="876285" y="1591138"/>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17122405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0AE00-481F-2EA8-BB7E-3DF830EDE119}"/>
            </a:ext>
          </a:extLst>
        </p:cNvPr>
        <p:cNvGrpSpPr/>
        <p:nvPr/>
      </p:nvGrpSpPr>
      <p:grpSpPr>
        <a:xfrm>
          <a:off x="0" y="0"/>
          <a:ext cx="0" cy="0"/>
          <a:chOff x="0" y="0"/>
          <a:chExt cx="0" cy="0"/>
        </a:xfrm>
      </p:grpSpPr>
      <p:sp>
        <p:nvSpPr>
          <p:cNvPr id="21" name="Rectangle: Rounded Corners 13">
            <a:extLst>
              <a:ext uri="{FF2B5EF4-FFF2-40B4-BE49-F238E27FC236}">
                <a16:creationId xmlns:a16="http://schemas.microsoft.com/office/drawing/2014/main" id="{4EB871DB-2B4B-E4E1-9DF3-BF7515659839}"/>
              </a:ext>
            </a:extLst>
          </p:cNvPr>
          <p:cNvSpPr/>
          <p:nvPr/>
        </p:nvSpPr>
        <p:spPr bwMode="auto">
          <a:xfrm rot="16200000" flipH="1">
            <a:off x="7269734" y="961745"/>
            <a:ext cx="1806415" cy="5493273"/>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22" name="Rectangle: Rounded Corners 13">
            <a:extLst>
              <a:ext uri="{FF2B5EF4-FFF2-40B4-BE49-F238E27FC236}">
                <a16:creationId xmlns:a16="http://schemas.microsoft.com/office/drawing/2014/main" id="{1A0D9DBB-FA96-94A8-E44A-2811C4FC7A4C}"/>
              </a:ext>
            </a:extLst>
          </p:cNvPr>
          <p:cNvSpPr/>
          <p:nvPr/>
        </p:nvSpPr>
        <p:spPr bwMode="auto">
          <a:xfrm rot="16200000" flipH="1">
            <a:off x="2321641" y="2702219"/>
            <a:ext cx="1701835" cy="5207918"/>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DF168775-A63B-9BDC-3FE6-1421AAE1D075}"/>
              </a:ext>
            </a:extLst>
          </p:cNvPr>
          <p:cNvSpPr txBox="1"/>
          <p:nvPr/>
        </p:nvSpPr>
        <p:spPr>
          <a:xfrm>
            <a:off x="509070" y="2158402"/>
            <a:ext cx="11173860" cy="907171"/>
          </a:xfrm>
          <a:prstGeom prst="rect">
            <a:avLst/>
          </a:prstGeom>
          <a:noFill/>
        </p:spPr>
        <p:txBody>
          <a:bodyPr wrap="square" rtlCol="0">
            <a:spAutoFit/>
          </a:bodyPr>
          <a:lstStyle/>
          <a:p>
            <a:r>
              <a:rPr lang="es-es" sz="1700" dirty="0">
                <a:solidFill>
                  <a:schemeClr val="bg1"/>
                </a:solidFill>
              </a:rPr>
              <a:t>Dado que las interacciones de Microsoft 365 </a:t>
            </a:r>
            <a:r>
              <a:rPr lang="es-es" sz="1700" dirty="0" err="1">
                <a:solidFill>
                  <a:schemeClr val="bg1"/>
                </a:solidFill>
              </a:rPr>
              <a:t>Copilot</a:t>
            </a:r>
            <a:r>
              <a:rPr lang="es-es" sz="1700" dirty="0">
                <a:solidFill>
                  <a:schemeClr val="bg1"/>
                </a:solidFill>
              </a:rPr>
              <a:t> Chat se almacenan de la misma manera que los mensajes </a:t>
            </a:r>
            <a:br>
              <a:rPr lang="es-es" sz="1700" dirty="0">
                <a:solidFill>
                  <a:schemeClr val="bg1"/>
                </a:solidFill>
              </a:rPr>
            </a:br>
            <a:r>
              <a:rPr lang="es-es" sz="1700" dirty="0">
                <a:solidFill>
                  <a:schemeClr val="bg1"/>
                </a:solidFill>
              </a:rPr>
              <a:t>de chat de Microsoft </a:t>
            </a:r>
            <a:r>
              <a:rPr lang="es-es" sz="1700" dirty="0" err="1">
                <a:solidFill>
                  <a:schemeClr val="bg1"/>
                </a:solidFill>
              </a:rPr>
              <a:t>Teams</a:t>
            </a:r>
            <a:r>
              <a:rPr lang="es-es" sz="1700" dirty="0">
                <a:solidFill>
                  <a:schemeClr val="bg1"/>
                </a:solidFill>
              </a:rPr>
              <a:t>, los clientes tienen disponibles las mismas funciones de Búsqueda de contenido </a:t>
            </a:r>
            <a:br>
              <a:rPr lang="es-es" sz="1700" dirty="0">
                <a:solidFill>
                  <a:schemeClr val="bg1"/>
                </a:solidFill>
              </a:rPr>
            </a:br>
            <a:r>
              <a:rPr lang="es-es" sz="1700" dirty="0">
                <a:solidFill>
                  <a:schemeClr val="bg1"/>
                </a:solidFill>
              </a:rPr>
              <a:t>y </a:t>
            </a:r>
            <a:r>
              <a:rPr lang="es-es" sz="1700" dirty="0" err="1">
                <a:solidFill>
                  <a:schemeClr val="bg1"/>
                </a:solidFill>
              </a:rPr>
              <a:t>eDiscovery</a:t>
            </a:r>
            <a:r>
              <a:rPr lang="es-es" sz="1700" dirty="0">
                <a:solidFill>
                  <a:schemeClr val="bg1"/>
                </a:solidFill>
              </a:rPr>
              <a:t> para acceder a estas.</a:t>
            </a:r>
          </a:p>
        </p:txBody>
      </p:sp>
      <p:sp>
        <p:nvSpPr>
          <p:cNvPr id="5" name="TextBox 4">
            <a:extLst>
              <a:ext uri="{FF2B5EF4-FFF2-40B4-BE49-F238E27FC236}">
                <a16:creationId xmlns:a16="http://schemas.microsoft.com/office/drawing/2014/main" id="{9E610083-CF83-51D9-776A-A19BB99A4FF7}"/>
              </a:ext>
            </a:extLst>
          </p:cNvPr>
          <p:cNvSpPr txBox="1"/>
          <p:nvPr/>
        </p:nvSpPr>
        <p:spPr>
          <a:xfrm>
            <a:off x="509070" y="6174372"/>
            <a:ext cx="7961971" cy="369332"/>
          </a:xfrm>
          <a:prstGeom prst="rect">
            <a:avLst/>
          </a:prstGeom>
          <a:noFill/>
        </p:spPr>
        <p:txBody>
          <a:bodyPr wrap="square">
            <a:spAutoFit/>
          </a:bodyPr>
          <a:lstStyle/>
          <a:p>
            <a:r>
              <a:rPr lang="es-es">
                <a:solidFill>
                  <a:schemeClr val="bg1"/>
                </a:solidFill>
                <a:hlinkClick r:id="rId3">
                  <a:extLst>
                    <a:ext uri="{A12FA001-AC4F-418D-AE19-62706E023703}">
                      <ahyp:hlinkClr xmlns:ahyp="http://schemas.microsoft.com/office/drawing/2018/hyperlinkcolor" val="tx"/>
                    </a:ext>
                  </a:extLst>
                </a:hlinkClick>
              </a:rPr>
              <a:t>Buscar y eliminar datos de Copilot</a:t>
            </a:r>
            <a:endParaRPr lang="en-US">
              <a:solidFill>
                <a:schemeClr val="bg1"/>
              </a:solidFill>
            </a:endParaRPr>
          </a:p>
        </p:txBody>
      </p:sp>
      <p:grpSp>
        <p:nvGrpSpPr>
          <p:cNvPr id="42" name="Group 41">
            <a:extLst>
              <a:ext uri="{FF2B5EF4-FFF2-40B4-BE49-F238E27FC236}">
                <a16:creationId xmlns:a16="http://schemas.microsoft.com/office/drawing/2014/main" id="{13D8C85A-6020-0FEC-E040-42F53B2AF9AC}"/>
              </a:ext>
            </a:extLst>
          </p:cNvPr>
          <p:cNvGrpSpPr/>
          <p:nvPr/>
        </p:nvGrpSpPr>
        <p:grpSpPr>
          <a:xfrm>
            <a:off x="914277" y="2892391"/>
            <a:ext cx="9927769" cy="1615115"/>
            <a:chOff x="882216" y="2398988"/>
            <a:chExt cx="10241806" cy="1666205"/>
          </a:xfrm>
        </p:grpSpPr>
        <p:pic>
          <p:nvPicPr>
            <p:cNvPr id="32" name="Picture 31">
              <a:extLst>
                <a:ext uri="{FF2B5EF4-FFF2-40B4-BE49-F238E27FC236}">
                  <a16:creationId xmlns:a16="http://schemas.microsoft.com/office/drawing/2014/main" id="{E19A688C-AC3D-E0F4-CB3B-38F70BB999C8}"/>
                </a:ext>
              </a:extLst>
            </p:cNvPr>
            <p:cNvPicPr>
              <a:picLocks noChangeAspect="1"/>
            </p:cNvPicPr>
            <p:nvPr/>
          </p:nvPicPr>
          <p:blipFill>
            <a:blip r:embed="rId4"/>
            <a:stretch>
              <a:fillRect/>
            </a:stretch>
          </p:blipFill>
          <p:spPr>
            <a:xfrm>
              <a:off x="5622300" y="2398988"/>
              <a:ext cx="5501722" cy="1666205"/>
            </a:xfrm>
            <a:prstGeom prst="rect">
              <a:avLst/>
            </a:prstGeom>
          </p:spPr>
        </p:pic>
        <p:grpSp>
          <p:nvGrpSpPr>
            <p:cNvPr id="34" name="Group 33">
              <a:extLst>
                <a:ext uri="{FF2B5EF4-FFF2-40B4-BE49-F238E27FC236}">
                  <a16:creationId xmlns:a16="http://schemas.microsoft.com/office/drawing/2014/main" id="{56880622-44FD-164A-B173-00E32B1E3027}"/>
                </a:ext>
              </a:extLst>
            </p:cNvPr>
            <p:cNvGrpSpPr/>
            <p:nvPr/>
          </p:nvGrpSpPr>
          <p:grpSpPr>
            <a:xfrm flipH="1">
              <a:off x="5028942" y="2575640"/>
              <a:ext cx="5898386" cy="1482582"/>
              <a:chOff x="2040583" y="4044135"/>
              <a:chExt cx="5898386" cy="1482582"/>
            </a:xfrm>
          </p:grpSpPr>
          <p:grpSp>
            <p:nvGrpSpPr>
              <p:cNvPr id="36" name="Group 35">
                <a:extLst>
                  <a:ext uri="{FF2B5EF4-FFF2-40B4-BE49-F238E27FC236}">
                    <a16:creationId xmlns:a16="http://schemas.microsoft.com/office/drawing/2014/main" id="{6AB86DCA-BF42-45C1-5D69-AE1601793D0A}"/>
                  </a:ext>
                </a:extLst>
              </p:cNvPr>
              <p:cNvGrpSpPr/>
              <p:nvPr/>
            </p:nvGrpSpPr>
            <p:grpSpPr>
              <a:xfrm flipH="1">
                <a:off x="7345611" y="4044135"/>
                <a:ext cx="593358" cy="1312013"/>
                <a:chOff x="5663621" y="5385475"/>
                <a:chExt cx="719603" cy="1591164"/>
              </a:xfrm>
            </p:grpSpPr>
            <p:cxnSp>
              <p:nvCxnSpPr>
                <p:cNvPr id="38" name="Straight Connector 37">
                  <a:extLst>
                    <a:ext uri="{FF2B5EF4-FFF2-40B4-BE49-F238E27FC236}">
                      <a16:creationId xmlns:a16="http://schemas.microsoft.com/office/drawing/2014/main" id="{569CFBE2-615D-581B-EF4C-01FB8D828DF8}"/>
                    </a:ext>
                  </a:extLst>
                </p:cNvPr>
                <p:cNvCxnSpPr>
                  <a:cxnSpLocks/>
                </p:cNvCxnSpPr>
                <p:nvPr/>
              </p:nvCxnSpPr>
              <p:spPr>
                <a:xfrm>
                  <a:off x="5697261" y="6705466"/>
                  <a:ext cx="685963"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9" name="Straight Connector 38">
                  <a:extLst>
                    <a:ext uri="{FF2B5EF4-FFF2-40B4-BE49-F238E27FC236}">
                      <a16:creationId xmlns:a16="http://schemas.microsoft.com/office/drawing/2014/main" id="{85061349-9A35-62C8-5FC8-B6EFE730FEDC}"/>
                    </a:ext>
                  </a:extLst>
                </p:cNvPr>
                <p:cNvCxnSpPr>
                  <a:cxnSpLocks/>
                </p:cNvCxnSpPr>
                <p:nvPr/>
              </p:nvCxnSpPr>
              <p:spPr>
                <a:xfrm>
                  <a:off x="5663621" y="5385475"/>
                  <a:ext cx="0" cy="1591164"/>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37" name="Rounded Rectangle 4">
                <a:extLst>
                  <a:ext uri="{FF2B5EF4-FFF2-40B4-BE49-F238E27FC236}">
                    <a16:creationId xmlns:a16="http://schemas.microsoft.com/office/drawing/2014/main" id="{35598353-AB29-2853-7416-022B63B079EB}"/>
                  </a:ext>
                </a:extLst>
              </p:cNvPr>
              <p:cNvSpPr/>
              <p:nvPr/>
            </p:nvSpPr>
            <p:spPr bwMode="auto">
              <a:xfrm flipH="1">
                <a:off x="2040583" y="4882684"/>
                <a:ext cx="5277292" cy="644033"/>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40" name="TextBox 39">
              <a:extLst>
                <a:ext uri="{FF2B5EF4-FFF2-40B4-BE49-F238E27FC236}">
                  <a16:creationId xmlns:a16="http://schemas.microsoft.com/office/drawing/2014/main" id="{800F1C87-AAE4-57C9-FFCB-8FCBD3CB5783}"/>
                </a:ext>
              </a:extLst>
            </p:cNvPr>
            <p:cNvSpPr txBox="1"/>
            <p:nvPr/>
          </p:nvSpPr>
          <p:spPr>
            <a:xfrm>
              <a:off x="882216" y="2582043"/>
              <a:ext cx="4217550" cy="1174796"/>
            </a:xfrm>
            <a:prstGeom prst="rect">
              <a:avLst/>
            </a:prstGeom>
            <a:noFill/>
          </p:spPr>
          <p:txBody>
            <a:bodyPr wrap="square">
              <a:spAutoFit/>
            </a:bodyPr>
            <a:lstStyle/>
            <a:p>
              <a:r>
                <a:rPr lang="es-es" sz="1700" dirty="0">
                  <a:solidFill>
                    <a:schemeClr val="bg1"/>
                  </a:solidFill>
                </a:rPr>
                <a:t>Las interacciones de </a:t>
              </a:r>
              <a:r>
                <a:rPr lang="es-es" sz="1700" dirty="0" err="1">
                  <a:solidFill>
                    <a:schemeClr val="bg1"/>
                  </a:solidFill>
                </a:rPr>
                <a:t>Copilot</a:t>
              </a:r>
              <a:r>
                <a:rPr lang="es-es" sz="1700" dirty="0">
                  <a:solidFill>
                    <a:schemeClr val="bg1"/>
                  </a:solidFill>
                </a:rPr>
                <a:t> Chat se pueden buscar con las herramientas administrativas de Búsqueda de contenido y </a:t>
              </a:r>
              <a:r>
                <a:rPr lang="es-es" sz="1700" dirty="0" err="1">
                  <a:solidFill>
                    <a:schemeClr val="bg1"/>
                  </a:solidFill>
                </a:rPr>
                <a:t>eDiscovery</a:t>
              </a:r>
              <a:r>
                <a:rPr lang="es-es" sz="1700" dirty="0">
                  <a:solidFill>
                    <a:schemeClr val="bg1"/>
                  </a:solidFill>
                </a:rPr>
                <a:t>.</a:t>
              </a:r>
            </a:p>
          </p:txBody>
        </p:sp>
      </p:grpSp>
      <p:grpSp>
        <p:nvGrpSpPr>
          <p:cNvPr id="17" name="Group 16">
            <a:extLst>
              <a:ext uri="{FF2B5EF4-FFF2-40B4-BE49-F238E27FC236}">
                <a16:creationId xmlns:a16="http://schemas.microsoft.com/office/drawing/2014/main" id="{87E0F5F5-E3D9-35D9-8F78-A86A30AF3674}"/>
              </a:ext>
            </a:extLst>
          </p:cNvPr>
          <p:cNvGrpSpPr/>
          <p:nvPr/>
        </p:nvGrpSpPr>
        <p:grpSpPr>
          <a:xfrm>
            <a:off x="666831" y="4542051"/>
            <a:ext cx="10464917" cy="1562522"/>
            <a:chOff x="1491045" y="4460425"/>
            <a:chExt cx="11457379" cy="1710707"/>
          </a:xfrm>
        </p:grpSpPr>
        <p:pic>
          <p:nvPicPr>
            <p:cNvPr id="46" name="Picture 45">
              <a:extLst>
                <a:ext uri="{FF2B5EF4-FFF2-40B4-BE49-F238E27FC236}">
                  <a16:creationId xmlns:a16="http://schemas.microsoft.com/office/drawing/2014/main" id="{21034F8F-B344-22E2-653D-1D59D12C5E54}"/>
                </a:ext>
              </a:extLst>
            </p:cNvPr>
            <p:cNvPicPr>
              <a:picLocks noChangeAspect="1"/>
            </p:cNvPicPr>
            <p:nvPr/>
          </p:nvPicPr>
          <p:blipFill>
            <a:blip r:embed="rId5"/>
            <a:stretch>
              <a:fillRect/>
            </a:stretch>
          </p:blipFill>
          <p:spPr>
            <a:xfrm>
              <a:off x="1491045" y="4460425"/>
              <a:ext cx="5501723" cy="1661412"/>
            </a:xfrm>
            <a:prstGeom prst="rect">
              <a:avLst/>
            </a:prstGeom>
          </p:spPr>
        </p:pic>
        <p:sp>
          <p:nvSpPr>
            <p:cNvPr id="4" name="Rounded Rectangle 4">
              <a:extLst>
                <a:ext uri="{FF2B5EF4-FFF2-40B4-BE49-F238E27FC236}">
                  <a16:creationId xmlns:a16="http://schemas.microsoft.com/office/drawing/2014/main" id="{54058C11-D3EE-BF57-7DDD-48CD20C3BCFA}"/>
                </a:ext>
              </a:extLst>
            </p:cNvPr>
            <p:cNvSpPr/>
            <p:nvPr/>
          </p:nvSpPr>
          <p:spPr bwMode="auto">
            <a:xfrm>
              <a:off x="1491045" y="5224744"/>
              <a:ext cx="2619042" cy="205096"/>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6" name="Rounded Rectangle 4">
              <a:extLst>
                <a:ext uri="{FF2B5EF4-FFF2-40B4-BE49-F238E27FC236}">
                  <a16:creationId xmlns:a16="http://schemas.microsoft.com/office/drawing/2014/main" id="{74EB8EB8-196F-2F61-1A4B-1CEC751A2F47}"/>
                </a:ext>
              </a:extLst>
            </p:cNvPr>
            <p:cNvSpPr/>
            <p:nvPr/>
          </p:nvSpPr>
          <p:spPr bwMode="auto">
            <a:xfrm>
              <a:off x="4241906" y="5931932"/>
              <a:ext cx="1291628" cy="189905"/>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1" name="Group 10">
              <a:extLst>
                <a:ext uri="{FF2B5EF4-FFF2-40B4-BE49-F238E27FC236}">
                  <a16:creationId xmlns:a16="http://schemas.microsoft.com/office/drawing/2014/main" id="{F789A4E1-749E-F969-FA30-4F8AB55C7DB3}"/>
                </a:ext>
              </a:extLst>
            </p:cNvPr>
            <p:cNvGrpSpPr/>
            <p:nvPr/>
          </p:nvGrpSpPr>
          <p:grpSpPr>
            <a:xfrm flipH="1" flipV="1">
              <a:off x="5533534" y="4688548"/>
              <a:ext cx="1674710" cy="1482584"/>
              <a:chOff x="7522085" y="4384568"/>
              <a:chExt cx="1674710" cy="1482584"/>
            </a:xfrm>
          </p:grpSpPr>
          <p:cxnSp>
            <p:nvCxnSpPr>
              <p:cNvPr id="9" name="Straight Connector 8">
                <a:extLst>
                  <a:ext uri="{FF2B5EF4-FFF2-40B4-BE49-F238E27FC236}">
                    <a16:creationId xmlns:a16="http://schemas.microsoft.com/office/drawing/2014/main" id="{406198EB-0774-7DA2-4FAC-FCA5EF16024A}"/>
                  </a:ext>
                </a:extLst>
              </p:cNvPr>
              <p:cNvCxnSpPr>
                <a:cxnSpLocks/>
              </p:cNvCxnSpPr>
              <p:nvPr/>
            </p:nvCxnSpPr>
            <p:spPr>
              <a:xfrm flipV="1">
                <a:off x="7565338" y="4534390"/>
                <a:ext cx="1631457" cy="13245"/>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0" name="Straight Connector 9">
                <a:extLst>
                  <a:ext uri="{FF2B5EF4-FFF2-40B4-BE49-F238E27FC236}">
                    <a16:creationId xmlns:a16="http://schemas.microsoft.com/office/drawing/2014/main" id="{5D4FB2FD-B8EE-2EE5-46DB-47BC9D71544C}"/>
                  </a:ext>
                </a:extLst>
              </p:cNvPr>
              <p:cNvCxnSpPr>
                <a:cxnSpLocks/>
              </p:cNvCxnSpPr>
              <p:nvPr/>
            </p:nvCxnSpPr>
            <p:spPr>
              <a:xfrm flipH="1">
                <a:off x="7522085" y="4384568"/>
                <a:ext cx="4895" cy="1482584"/>
              </a:xfrm>
              <a:prstGeom prst="line">
                <a:avLst/>
              </a:prstGeom>
              <a:noFill/>
              <a:ln w="47625"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grpSp>
        <p:sp>
          <p:nvSpPr>
            <p:cNvPr id="16" name="TextBox 15">
              <a:extLst>
                <a:ext uri="{FF2B5EF4-FFF2-40B4-BE49-F238E27FC236}">
                  <a16:creationId xmlns:a16="http://schemas.microsoft.com/office/drawing/2014/main" id="{CD4D7E88-FAA1-7482-B133-ADE580180777}"/>
                </a:ext>
              </a:extLst>
            </p:cNvPr>
            <p:cNvSpPr txBox="1"/>
            <p:nvPr/>
          </p:nvSpPr>
          <p:spPr>
            <a:xfrm>
              <a:off x="7246601" y="5089110"/>
              <a:ext cx="5701823" cy="960351"/>
            </a:xfrm>
            <a:prstGeom prst="rect">
              <a:avLst/>
            </a:prstGeom>
            <a:noFill/>
          </p:spPr>
          <p:txBody>
            <a:bodyPr wrap="square">
              <a:spAutoFit/>
            </a:bodyPr>
            <a:lstStyle/>
            <a:p>
              <a:r>
                <a:rPr lang="es-es" sz="1700" dirty="0">
                  <a:solidFill>
                    <a:schemeClr val="bg1"/>
                  </a:solidFill>
                </a:rPr>
                <a:t>Los administradores pueden buscar y previsualizar las indicaciones que los usuarios finales envían </a:t>
              </a:r>
              <a:br>
                <a:rPr lang="es-es" sz="1700" dirty="0">
                  <a:solidFill>
                    <a:schemeClr val="bg1"/>
                  </a:solidFill>
                </a:rPr>
              </a:br>
              <a:r>
                <a:rPr lang="es-es" sz="1700" dirty="0">
                  <a:solidFill>
                    <a:schemeClr val="bg1"/>
                  </a:solidFill>
                </a:rPr>
                <a:t>a </a:t>
              </a:r>
              <a:r>
                <a:rPr lang="es-es" sz="1700" dirty="0" err="1">
                  <a:solidFill>
                    <a:schemeClr val="bg1"/>
                  </a:solidFill>
                </a:rPr>
                <a:t>Copilot</a:t>
              </a:r>
              <a:r>
                <a:rPr lang="es-es" sz="1700" dirty="0">
                  <a:solidFill>
                    <a:schemeClr val="bg1"/>
                  </a:solidFill>
                </a:rPr>
                <a:t> Chat.</a:t>
              </a:r>
            </a:p>
          </p:txBody>
        </p:sp>
      </p:grpSp>
      <p:sp>
        <p:nvSpPr>
          <p:cNvPr id="12" name="Title 11">
            <a:extLst>
              <a:ext uri="{FF2B5EF4-FFF2-40B4-BE49-F238E27FC236}">
                <a16:creationId xmlns:a16="http://schemas.microsoft.com/office/drawing/2014/main" id="{F00A99C3-C41A-23C7-D83A-77FB81C00091}"/>
              </a:ext>
            </a:extLst>
          </p:cNvPr>
          <p:cNvSpPr>
            <a:spLocks noGrp="1"/>
          </p:cNvSpPr>
          <p:nvPr>
            <p:ph type="title"/>
          </p:nvPr>
        </p:nvSpPr>
        <p:spPr>
          <a:xfrm>
            <a:off x="588263" y="485481"/>
            <a:ext cx="9441562" cy="498598"/>
          </a:xfrm>
        </p:spPr>
        <p:txBody>
          <a:bodyPr/>
          <a:lstStyle/>
          <a:p>
            <a:r>
              <a:rPr lang="es-es" spc="-50" dirty="0">
                <a:latin typeface="Segoe UI Semibold"/>
                <a:cs typeface="Segoe UI" pitchFamily="34" charset="0"/>
              </a:rPr>
              <a:t>Búsqueda de interacciones de Copilot Chat</a:t>
            </a:r>
            <a:br>
              <a:rPr dirty="0"/>
            </a:br>
            <a:endParaRPr lang="en-US" dirty="0"/>
          </a:p>
        </p:txBody>
      </p:sp>
      <p:pic>
        <p:nvPicPr>
          <p:cNvPr id="19" name="Picture 18" descr="Un círculo blanco con texto blanco&#10;&#10;El contenido generado por IA puede ser incorrecto.">
            <a:extLst>
              <a:ext uri="{FF2B5EF4-FFF2-40B4-BE49-F238E27FC236}">
                <a16:creationId xmlns:a16="http://schemas.microsoft.com/office/drawing/2014/main" id="{2D667659-7538-C478-50BA-96C3654435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978" y="1120362"/>
            <a:ext cx="1123657" cy="1123657"/>
          </a:xfrm>
          <a:prstGeom prst="rect">
            <a:avLst/>
          </a:prstGeom>
        </p:spPr>
      </p:pic>
      <p:sp>
        <p:nvSpPr>
          <p:cNvPr id="20" name="Graphic 80" descr="Icono de bombilla">
            <a:extLst>
              <a:ext uri="{FF2B5EF4-FFF2-40B4-BE49-F238E27FC236}">
                <a16:creationId xmlns:a16="http://schemas.microsoft.com/office/drawing/2014/main" id="{ADB6654E-97D4-027F-B7DF-0558CB69049B}"/>
              </a:ext>
            </a:extLst>
          </p:cNvPr>
          <p:cNvSpPr>
            <a:spLocks/>
          </p:cNvSpPr>
          <p:nvPr/>
        </p:nvSpPr>
        <p:spPr>
          <a:xfrm>
            <a:off x="880651" y="1462596"/>
            <a:ext cx="298309" cy="447468"/>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825067905"/>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CB474-C62A-6945-14AD-E546A30D31A8}"/>
            </a:ext>
          </a:extLst>
        </p:cNvPr>
        <p:cNvGrpSpPr/>
        <p:nvPr/>
      </p:nvGrpSpPr>
      <p:grpSpPr>
        <a:xfrm>
          <a:off x="0" y="0"/>
          <a:ext cx="0" cy="0"/>
          <a:chOff x="0" y="0"/>
          <a:chExt cx="0" cy="0"/>
        </a:xfrm>
      </p:grpSpPr>
      <p:sp>
        <p:nvSpPr>
          <p:cNvPr id="10" name="Rectangle: Rounded Corners 13">
            <a:extLst>
              <a:ext uri="{FF2B5EF4-FFF2-40B4-BE49-F238E27FC236}">
                <a16:creationId xmlns:a16="http://schemas.microsoft.com/office/drawing/2014/main" id="{C5CE7CDF-FFD0-A639-05E8-8BB385C4F26E}"/>
              </a:ext>
            </a:extLst>
          </p:cNvPr>
          <p:cNvSpPr/>
          <p:nvPr/>
        </p:nvSpPr>
        <p:spPr bwMode="auto">
          <a:xfrm rot="16200000" flipH="1">
            <a:off x="7366469" y="1054157"/>
            <a:ext cx="1162840" cy="6738085"/>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9" name="Rectangle: Rounded Corners 13">
            <a:extLst>
              <a:ext uri="{FF2B5EF4-FFF2-40B4-BE49-F238E27FC236}">
                <a16:creationId xmlns:a16="http://schemas.microsoft.com/office/drawing/2014/main" id="{57CFCAD0-D08D-5A14-5507-8FBDD42F044C}"/>
              </a:ext>
            </a:extLst>
          </p:cNvPr>
          <p:cNvSpPr/>
          <p:nvPr/>
        </p:nvSpPr>
        <p:spPr bwMode="auto">
          <a:xfrm rot="16200000" flipH="1">
            <a:off x="1372279" y="2710705"/>
            <a:ext cx="2126033" cy="3517084"/>
          </a:xfrm>
          <a:prstGeom prst="roundRect">
            <a:avLst>
              <a:gd name="adj" fmla="val 3551"/>
            </a:avLst>
          </a:prstGeom>
          <a:solidFill>
            <a:srgbClr val="94D8FE">
              <a:alpha val="25000"/>
            </a:srgb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20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mn-ea"/>
              <a:cs typeface="Segoe UI" pitchFamily="34" charset="0"/>
            </a:endParaRPr>
          </a:p>
        </p:txBody>
      </p:sp>
      <p:sp>
        <p:nvSpPr>
          <p:cNvPr id="3" name="TextBox 2">
            <a:extLst>
              <a:ext uri="{FF2B5EF4-FFF2-40B4-BE49-F238E27FC236}">
                <a16:creationId xmlns:a16="http://schemas.microsoft.com/office/drawing/2014/main" id="{CCC11CA1-603E-A476-F534-23F738AD8812}"/>
              </a:ext>
            </a:extLst>
          </p:cNvPr>
          <p:cNvSpPr txBox="1"/>
          <p:nvPr/>
        </p:nvSpPr>
        <p:spPr>
          <a:xfrm>
            <a:off x="509070" y="2256166"/>
            <a:ext cx="9901755" cy="923330"/>
          </a:xfrm>
          <a:prstGeom prst="rect">
            <a:avLst/>
          </a:prstGeom>
          <a:noFill/>
        </p:spPr>
        <p:txBody>
          <a:bodyPr wrap="square" rtlCol="0">
            <a:spAutoFit/>
          </a:bodyPr>
          <a:lstStyle/>
          <a:p>
            <a:r>
              <a:rPr lang="es-es" dirty="0">
                <a:solidFill>
                  <a:schemeClr val="bg1"/>
                </a:solidFill>
              </a:rPr>
              <a:t>Las directivas de cumplimiento de comunicaciones pueden analizar las indicaciones y respuestas de </a:t>
            </a:r>
            <a:r>
              <a:rPr lang="es-es" dirty="0" err="1">
                <a:solidFill>
                  <a:schemeClr val="bg1"/>
                </a:solidFill>
              </a:rPr>
              <a:t>Copilot</a:t>
            </a:r>
            <a:r>
              <a:rPr lang="es-es" dirty="0">
                <a:solidFill>
                  <a:schemeClr val="bg1"/>
                </a:solidFill>
              </a:rPr>
              <a:t> Chat para identificar interacciones inadecuadas o riesgosas, así como la divulgación de información confidencial.</a:t>
            </a:r>
          </a:p>
        </p:txBody>
      </p:sp>
      <p:sp>
        <p:nvSpPr>
          <p:cNvPr id="5" name="TextBox 4">
            <a:extLst>
              <a:ext uri="{FF2B5EF4-FFF2-40B4-BE49-F238E27FC236}">
                <a16:creationId xmlns:a16="http://schemas.microsoft.com/office/drawing/2014/main" id="{D6BD682A-96FF-FD59-5F1B-CFAB1B5C9CF0}"/>
              </a:ext>
            </a:extLst>
          </p:cNvPr>
          <p:cNvSpPr txBox="1"/>
          <p:nvPr/>
        </p:nvSpPr>
        <p:spPr>
          <a:xfrm>
            <a:off x="509070" y="5893995"/>
            <a:ext cx="7961971" cy="369332"/>
          </a:xfrm>
          <a:prstGeom prst="rect">
            <a:avLst/>
          </a:prstGeom>
          <a:noFill/>
        </p:spPr>
        <p:txBody>
          <a:bodyPr wrap="square">
            <a:spAutoFit/>
          </a:bodyPr>
          <a:lstStyle/>
          <a:p>
            <a:r>
              <a:rPr lang="es-es">
                <a:solidFill>
                  <a:schemeClr val="bg1"/>
                </a:solidFill>
                <a:hlinkClick r:id="rId3">
                  <a:extLst>
                    <a:ext uri="{A12FA001-AC4F-418D-AE19-62706E023703}">
                      <ahyp:hlinkClr xmlns:ahyp="http://schemas.microsoft.com/office/drawing/2018/hyperlinkcolor" val="tx"/>
                    </a:ext>
                  </a:extLst>
                </a:hlinkClick>
              </a:rPr>
              <a:t>Copilot y cumplimiento de comunicaciones</a:t>
            </a:r>
            <a:endParaRPr lang="en-US">
              <a:solidFill>
                <a:schemeClr val="bg1"/>
              </a:solidFill>
            </a:endParaRPr>
          </a:p>
        </p:txBody>
      </p:sp>
      <p:grpSp>
        <p:nvGrpSpPr>
          <p:cNvPr id="13" name="Group 12">
            <a:extLst>
              <a:ext uri="{FF2B5EF4-FFF2-40B4-BE49-F238E27FC236}">
                <a16:creationId xmlns:a16="http://schemas.microsoft.com/office/drawing/2014/main" id="{6642E570-D25B-6AF9-1270-B4BDCC085F6C}"/>
              </a:ext>
            </a:extLst>
          </p:cNvPr>
          <p:cNvGrpSpPr/>
          <p:nvPr/>
        </p:nvGrpSpPr>
        <p:grpSpPr>
          <a:xfrm>
            <a:off x="587375" y="1230904"/>
            <a:ext cx="763348" cy="830200"/>
            <a:chOff x="584202" y="1692638"/>
            <a:chExt cx="796686" cy="796680"/>
          </a:xfrm>
        </p:grpSpPr>
        <p:sp>
          <p:nvSpPr>
            <p:cNvPr id="14" name="Oval 13">
              <a:extLst>
                <a:ext uri="{FF2B5EF4-FFF2-40B4-BE49-F238E27FC236}">
                  <a16:creationId xmlns:a16="http://schemas.microsoft.com/office/drawing/2014/main" id="{3262310C-1A18-16EB-F0C9-12DCCC46791B}"/>
                </a:ext>
              </a:extLst>
            </p:cNvPr>
            <p:cNvSpPr/>
            <p:nvPr/>
          </p:nvSpPr>
          <p:spPr bwMode="auto">
            <a:xfrm>
              <a:off x="584202" y="1692638"/>
              <a:ext cx="796686" cy="796680"/>
            </a:xfrm>
            <a:prstGeom prst="ellipse">
              <a:avLst/>
            </a:pr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5" name="Graphic 80" descr="Icono de bombilla">
              <a:extLst>
                <a:ext uri="{FF2B5EF4-FFF2-40B4-BE49-F238E27FC236}">
                  <a16:creationId xmlns:a16="http://schemas.microsoft.com/office/drawing/2014/main" id="{F98D9E53-DCFC-40F0-ED88-77CA768EA446}"/>
                </a:ext>
              </a:extLst>
            </p:cNvPr>
            <p:cNvSpPr>
              <a:spLocks/>
            </p:cNvSpPr>
            <p:nvPr/>
          </p:nvSpPr>
          <p:spPr>
            <a:xfrm>
              <a:off x="822461" y="1865777"/>
              <a:ext cx="311337" cy="429401"/>
            </a:xfrm>
            <a:custGeom>
              <a:avLst/>
              <a:gdLst>
                <a:gd name="connsiteX0" fmla="*/ 102756 w 138112"/>
                <a:gd name="connsiteY0" fmla="*/ 161906 h 190490"/>
                <a:gd name="connsiteX1" fmla="*/ 99993 w 138112"/>
                <a:gd name="connsiteY1" fmla="*/ 173898 h 190490"/>
                <a:gd name="connsiteX2" fmla="*/ 80753 w 138112"/>
                <a:gd name="connsiteY2" fmla="*/ 190424 h 190490"/>
                <a:gd name="connsiteX3" fmla="*/ 79105 w 138112"/>
                <a:gd name="connsiteY3" fmla="*/ 190490 h 190490"/>
                <a:gd name="connsiteX4" fmla="*/ 58998 w 138112"/>
                <a:gd name="connsiteY4" fmla="*/ 190490 h 190490"/>
                <a:gd name="connsiteX5" fmla="*/ 38548 w 138112"/>
                <a:gd name="connsiteY5" fmla="*/ 175470 h 190490"/>
                <a:gd name="connsiteX6" fmla="*/ 38110 w 138112"/>
                <a:gd name="connsiteY6" fmla="*/ 173879 h 190490"/>
                <a:gd name="connsiteX7" fmla="*/ 35347 w 138112"/>
                <a:gd name="connsiteY7" fmla="*/ 161906 h 190490"/>
                <a:gd name="connsiteX8" fmla="*/ 102756 w 138112"/>
                <a:gd name="connsiteY8" fmla="*/ 161906 h 190490"/>
                <a:gd name="connsiteX9" fmla="*/ 69056 w 138112"/>
                <a:gd name="connsiteY9" fmla="*/ 0 h 190490"/>
                <a:gd name="connsiteX10" fmla="*/ 138113 w 138112"/>
                <a:gd name="connsiteY10" fmla="*/ 69056 h 190490"/>
                <a:gd name="connsiteX11" fmla="*/ 111776 w 138112"/>
                <a:gd name="connsiteY11" fmla="*/ 124682 h 190490"/>
                <a:gd name="connsiteX12" fmla="*/ 111100 w 138112"/>
                <a:gd name="connsiteY12" fmla="*/ 125873 h 190490"/>
                <a:gd name="connsiteX13" fmla="*/ 106070 w 138112"/>
                <a:gd name="connsiteY13" fmla="*/ 147618 h 190490"/>
                <a:gd name="connsiteX14" fmla="*/ 76200 w 138112"/>
                <a:gd name="connsiteY14" fmla="*/ 147618 h 190490"/>
                <a:gd name="connsiteX15" fmla="*/ 76200 w 138112"/>
                <a:gd name="connsiteY15" fmla="*/ 83334 h 190490"/>
                <a:gd name="connsiteX16" fmla="*/ 69056 w 138112"/>
                <a:gd name="connsiteY16" fmla="*/ 76190 h 190490"/>
                <a:gd name="connsiteX17" fmla="*/ 61913 w 138112"/>
                <a:gd name="connsiteY17" fmla="*/ 83334 h 190490"/>
                <a:gd name="connsiteX18" fmla="*/ 61913 w 138112"/>
                <a:gd name="connsiteY18" fmla="*/ 147628 h 190490"/>
                <a:gd name="connsiteX19" fmla="*/ 32042 w 138112"/>
                <a:gd name="connsiteY19" fmla="*/ 147628 h 190490"/>
                <a:gd name="connsiteX20" fmla="*/ 27032 w 138112"/>
                <a:gd name="connsiteY20" fmla="*/ 125882 h 190490"/>
                <a:gd name="connsiteX21" fmla="*/ 26356 w 138112"/>
                <a:gd name="connsiteY21" fmla="*/ 124701 h 190490"/>
                <a:gd name="connsiteX22" fmla="*/ 0 w 138112"/>
                <a:gd name="connsiteY22" fmla="*/ 69047 h 190490"/>
                <a:gd name="connsiteX23" fmla="*/ 69056 w 138112"/>
                <a:gd name="connsiteY23" fmla="*/ 0 h 190490"/>
                <a:gd name="connsiteX24" fmla="*/ 61913 w 138112"/>
                <a:gd name="connsiteY24" fmla="*/ 45244 h 190490"/>
                <a:gd name="connsiteX25" fmla="*/ 61913 w 138112"/>
                <a:gd name="connsiteY25" fmla="*/ 59531 h 190490"/>
                <a:gd name="connsiteX26" fmla="*/ 69056 w 138112"/>
                <a:gd name="connsiteY26" fmla="*/ 66675 h 190490"/>
                <a:gd name="connsiteX27" fmla="*/ 76200 w 138112"/>
                <a:gd name="connsiteY27" fmla="*/ 59531 h 190490"/>
                <a:gd name="connsiteX28" fmla="*/ 76200 w 138112"/>
                <a:gd name="connsiteY28" fmla="*/ 45244 h 190490"/>
                <a:gd name="connsiteX29" fmla="*/ 69056 w 138112"/>
                <a:gd name="connsiteY29" fmla="*/ 38100 h 190490"/>
                <a:gd name="connsiteX30" fmla="*/ 61913 w 138112"/>
                <a:gd name="connsiteY30" fmla="*/ 45244 h 190490"/>
                <a:gd name="connsiteX31" fmla="*/ 109823 w 138112"/>
                <a:gd name="connsiteY31" fmla="*/ 59198 h 190490"/>
                <a:gd name="connsiteX32" fmla="*/ 99727 w 138112"/>
                <a:gd name="connsiteY32" fmla="*/ 59198 h 190490"/>
                <a:gd name="connsiteX33" fmla="*/ 89621 w 138112"/>
                <a:gd name="connsiteY33" fmla="*/ 69294 h 190490"/>
                <a:gd name="connsiteX34" fmla="*/ 89441 w 138112"/>
                <a:gd name="connsiteY34" fmla="*/ 79396 h 190490"/>
                <a:gd name="connsiteX35" fmla="*/ 99542 w 138112"/>
                <a:gd name="connsiteY35" fmla="*/ 79576 h 190490"/>
                <a:gd name="connsiteX36" fmla="*/ 99717 w 138112"/>
                <a:gd name="connsiteY36" fmla="*/ 79400 h 190490"/>
                <a:gd name="connsiteX37" fmla="*/ 109823 w 138112"/>
                <a:gd name="connsiteY37" fmla="*/ 69304 h 190490"/>
                <a:gd name="connsiteX38" fmla="*/ 109823 w 138112"/>
                <a:gd name="connsiteY38" fmla="*/ 59207 h 190490"/>
                <a:gd name="connsiteX39" fmla="*/ 38386 w 138112"/>
                <a:gd name="connsiteY39" fmla="*/ 59198 h 190490"/>
                <a:gd name="connsiteX40" fmla="*/ 28289 w 138112"/>
                <a:gd name="connsiteY40" fmla="*/ 59554 h 190490"/>
                <a:gd name="connsiteX41" fmla="*/ 28289 w 138112"/>
                <a:gd name="connsiteY41" fmla="*/ 69294 h 190490"/>
                <a:gd name="connsiteX42" fmla="*/ 38386 w 138112"/>
                <a:gd name="connsiteY42" fmla="*/ 79400 h 190490"/>
                <a:gd name="connsiteX43" fmla="*/ 48487 w 138112"/>
                <a:gd name="connsiteY43" fmla="*/ 79580 h 190490"/>
                <a:gd name="connsiteX44" fmla="*/ 48667 w 138112"/>
                <a:gd name="connsiteY44" fmla="*/ 69479 h 190490"/>
                <a:gd name="connsiteX45" fmla="*/ 48492 w 138112"/>
                <a:gd name="connsiteY45" fmla="*/ 69304 h 190490"/>
                <a:gd name="connsiteX46" fmla="*/ 38395 w 138112"/>
                <a:gd name="connsiteY46" fmla="*/ 59207 h 19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38112" h="190490">
                  <a:moveTo>
                    <a:pt x="102756" y="161906"/>
                  </a:moveTo>
                  <a:lnTo>
                    <a:pt x="99993" y="173898"/>
                  </a:lnTo>
                  <a:cubicBezTo>
                    <a:pt x="97878" y="183018"/>
                    <a:pt x="90087" y="189708"/>
                    <a:pt x="80753" y="190424"/>
                  </a:cubicBezTo>
                  <a:lnTo>
                    <a:pt x="79105" y="190490"/>
                  </a:lnTo>
                  <a:lnTo>
                    <a:pt x="58998" y="190490"/>
                  </a:lnTo>
                  <a:cubicBezTo>
                    <a:pt x="49631" y="190490"/>
                    <a:pt x="41349" y="184408"/>
                    <a:pt x="38548" y="175470"/>
                  </a:cubicBezTo>
                  <a:lnTo>
                    <a:pt x="38110" y="173879"/>
                  </a:lnTo>
                  <a:lnTo>
                    <a:pt x="35347" y="161906"/>
                  </a:lnTo>
                  <a:lnTo>
                    <a:pt x="102756" y="161906"/>
                  </a:lnTo>
                  <a:close/>
                  <a:moveTo>
                    <a:pt x="69056" y="0"/>
                  </a:moveTo>
                  <a:cubicBezTo>
                    <a:pt x="107195" y="0"/>
                    <a:pt x="138113" y="30918"/>
                    <a:pt x="138113" y="69056"/>
                  </a:cubicBezTo>
                  <a:cubicBezTo>
                    <a:pt x="138113" y="89402"/>
                    <a:pt x="129197" y="108042"/>
                    <a:pt x="111776" y="124682"/>
                  </a:cubicBezTo>
                  <a:cubicBezTo>
                    <a:pt x="111439" y="125004"/>
                    <a:pt x="111203" y="125419"/>
                    <a:pt x="111100" y="125873"/>
                  </a:cubicBezTo>
                  <a:lnTo>
                    <a:pt x="106070" y="147618"/>
                  </a:lnTo>
                  <a:lnTo>
                    <a:pt x="76200" y="147618"/>
                  </a:lnTo>
                  <a:lnTo>
                    <a:pt x="76200" y="83334"/>
                  </a:lnTo>
                  <a:cubicBezTo>
                    <a:pt x="76200" y="79389"/>
                    <a:pt x="73002" y="76190"/>
                    <a:pt x="69056" y="76190"/>
                  </a:cubicBezTo>
                  <a:cubicBezTo>
                    <a:pt x="65111" y="76190"/>
                    <a:pt x="61913" y="79389"/>
                    <a:pt x="61913" y="83334"/>
                  </a:cubicBezTo>
                  <a:lnTo>
                    <a:pt x="61913" y="147628"/>
                  </a:lnTo>
                  <a:lnTo>
                    <a:pt x="32042" y="147628"/>
                  </a:lnTo>
                  <a:lnTo>
                    <a:pt x="27032" y="125882"/>
                  </a:lnTo>
                  <a:cubicBezTo>
                    <a:pt x="26926" y="125431"/>
                    <a:pt x="26691" y="125020"/>
                    <a:pt x="26356" y="124701"/>
                  </a:cubicBezTo>
                  <a:cubicBezTo>
                    <a:pt x="8925" y="108042"/>
                    <a:pt x="0" y="89402"/>
                    <a:pt x="0" y="69047"/>
                  </a:cubicBezTo>
                  <a:cubicBezTo>
                    <a:pt x="5" y="30912"/>
                    <a:pt x="30921" y="0"/>
                    <a:pt x="69056" y="0"/>
                  </a:cubicBezTo>
                  <a:close/>
                  <a:moveTo>
                    <a:pt x="61913" y="45244"/>
                  </a:moveTo>
                  <a:lnTo>
                    <a:pt x="61913" y="59531"/>
                  </a:lnTo>
                  <a:cubicBezTo>
                    <a:pt x="61913" y="63477"/>
                    <a:pt x="65111" y="66675"/>
                    <a:pt x="69056" y="66675"/>
                  </a:cubicBezTo>
                  <a:cubicBezTo>
                    <a:pt x="73002" y="66675"/>
                    <a:pt x="76200" y="63477"/>
                    <a:pt x="76200" y="59531"/>
                  </a:cubicBezTo>
                  <a:lnTo>
                    <a:pt x="76200" y="45244"/>
                  </a:lnTo>
                  <a:cubicBezTo>
                    <a:pt x="76200" y="41298"/>
                    <a:pt x="73002" y="38100"/>
                    <a:pt x="69056" y="38100"/>
                  </a:cubicBezTo>
                  <a:cubicBezTo>
                    <a:pt x="65111" y="38100"/>
                    <a:pt x="61913" y="41298"/>
                    <a:pt x="61913" y="45244"/>
                  </a:cubicBezTo>
                  <a:close/>
                  <a:moveTo>
                    <a:pt x="109823" y="59198"/>
                  </a:moveTo>
                  <a:cubicBezTo>
                    <a:pt x="107034" y="56412"/>
                    <a:pt x="102516" y="56412"/>
                    <a:pt x="99727" y="59198"/>
                  </a:cubicBezTo>
                  <a:lnTo>
                    <a:pt x="89621" y="69294"/>
                  </a:lnTo>
                  <a:cubicBezTo>
                    <a:pt x="86781" y="72034"/>
                    <a:pt x="86701" y="76556"/>
                    <a:pt x="89441" y="79396"/>
                  </a:cubicBezTo>
                  <a:cubicBezTo>
                    <a:pt x="92180" y="82235"/>
                    <a:pt x="96703" y="82315"/>
                    <a:pt x="99542" y="79576"/>
                  </a:cubicBezTo>
                  <a:cubicBezTo>
                    <a:pt x="99601" y="79519"/>
                    <a:pt x="99660" y="79459"/>
                    <a:pt x="99717" y="79400"/>
                  </a:cubicBezTo>
                  <a:lnTo>
                    <a:pt x="109823" y="69304"/>
                  </a:lnTo>
                  <a:cubicBezTo>
                    <a:pt x="112609" y="66515"/>
                    <a:pt x="112609" y="61997"/>
                    <a:pt x="109823" y="59207"/>
                  </a:cubicBezTo>
                  <a:close/>
                  <a:moveTo>
                    <a:pt x="38386" y="59198"/>
                  </a:moveTo>
                  <a:cubicBezTo>
                    <a:pt x="35499" y="56508"/>
                    <a:pt x="30979" y="56668"/>
                    <a:pt x="28289" y="59554"/>
                  </a:cubicBezTo>
                  <a:cubicBezTo>
                    <a:pt x="25733" y="62298"/>
                    <a:pt x="25733" y="66551"/>
                    <a:pt x="28289" y="69294"/>
                  </a:cubicBezTo>
                  <a:lnTo>
                    <a:pt x="38386" y="79400"/>
                  </a:lnTo>
                  <a:cubicBezTo>
                    <a:pt x="41125" y="82240"/>
                    <a:pt x="45648" y="82320"/>
                    <a:pt x="48487" y="79580"/>
                  </a:cubicBezTo>
                  <a:cubicBezTo>
                    <a:pt x="51326" y="76841"/>
                    <a:pt x="51406" y="72319"/>
                    <a:pt x="48667" y="69479"/>
                  </a:cubicBezTo>
                  <a:cubicBezTo>
                    <a:pt x="48610" y="69420"/>
                    <a:pt x="48551" y="69361"/>
                    <a:pt x="48492" y="69304"/>
                  </a:cubicBezTo>
                  <a:lnTo>
                    <a:pt x="38395" y="59207"/>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grpSp>
      <p:grpSp>
        <p:nvGrpSpPr>
          <p:cNvPr id="51" name="Group 50">
            <a:extLst>
              <a:ext uri="{FF2B5EF4-FFF2-40B4-BE49-F238E27FC236}">
                <a16:creationId xmlns:a16="http://schemas.microsoft.com/office/drawing/2014/main" id="{4FEE528B-5097-40EB-6F00-06E2A48C8732}"/>
              </a:ext>
            </a:extLst>
          </p:cNvPr>
          <p:cNvGrpSpPr/>
          <p:nvPr/>
        </p:nvGrpSpPr>
        <p:grpSpPr>
          <a:xfrm>
            <a:off x="790719" y="3425892"/>
            <a:ext cx="10406290" cy="1953080"/>
            <a:chOff x="815664" y="3674016"/>
            <a:chExt cx="10406290" cy="1953080"/>
          </a:xfrm>
        </p:grpSpPr>
        <p:grpSp>
          <p:nvGrpSpPr>
            <p:cNvPr id="21" name="Group 20">
              <a:extLst>
                <a:ext uri="{FF2B5EF4-FFF2-40B4-BE49-F238E27FC236}">
                  <a16:creationId xmlns:a16="http://schemas.microsoft.com/office/drawing/2014/main" id="{17582BF3-FC32-6F0D-D933-BA78F3EE5FBC}"/>
                </a:ext>
              </a:extLst>
            </p:cNvPr>
            <p:cNvGrpSpPr/>
            <p:nvPr/>
          </p:nvGrpSpPr>
          <p:grpSpPr>
            <a:xfrm>
              <a:off x="815664" y="3763334"/>
              <a:ext cx="10406290" cy="1861783"/>
              <a:chOff x="1464740" y="4076074"/>
              <a:chExt cx="10406290" cy="1861783"/>
            </a:xfrm>
          </p:grpSpPr>
          <p:pic>
            <p:nvPicPr>
              <p:cNvPr id="18" name="Picture 17">
                <a:extLst>
                  <a:ext uri="{FF2B5EF4-FFF2-40B4-BE49-F238E27FC236}">
                    <a16:creationId xmlns:a16="http://schemas.microsoft.com/office/drawing/2014/main" id="{5CFCFA9F-F2DD-9189-D236-7CA7D96CE4CD}"/>
                  </a:ext>
                </a:extLst>
              </p:cNvPr>
              <p:cNvPicPr>
                <a:picLocks noChangeAspect="1"/>
              </p:cNvPicPr>
              <p:nvPr/>
            </p:nvPicPr>
            <p:blipFill>
              <a:blip r:embed="rId4"/>
              <a:stretch>
                <a:fillRect/>
              </a:stretch>
            </p:blipFill>
            <p:spPr>
              <a:xfrm>
                <a:off x="5350650" y="4529040"/>
                <a:ext cx="6520380" cy="926788"/>
              </a:xfrm>
              <a:prstGeom prst="rect">
                <a:avLst/>
              </a:prstGeom>
            </p:spPr>
          </p:pic>
          <p:pic>
            <p:nvPicPr>
              <p:cNvPr id="20" name="Picture 19">
                <a:extLst>
                  <a:ext uri="{FF2B5EF4-FFF2-40B4-BE49-F238E27FC236}">
                    <a16:creationId xmlns:a16="http://schemas.microsoft.com/office/drawing/2014/main" id="{18D8B713-8736-AC86-5D23-B5AB855F7BDD}"/>
                  </a:ext>
                </a:extLst>
              </p:cNvPr>
              <p:cNvPicPr>
                <a:picLocks noChangeAspect="1"/>
              </p:cNvPicPr>
              <p:nvPr/>
            </p:nvPicPr>
            <p:blipFill>
              <a:blip r:embed="rId5"/>
              <a:stretch>
                <a:fillRect/>
              </a:stretch>
            </p:blipFill>
            <p:spPr>
              <a:xfrm>
                <a:off x="1464740" y="4076074"/>
                <a:ext cx="3305339" cy="1861783"/>
              </a:xfrm>
              <a:prstGeom prst="rect">
                <a:avLst/>
              </a:prstGeom>
            </p:spPr>
          </p:pic>
        </p:grpSp>
        <p:grpSp>
          <p:nvGrpSpPr>
            <p:cNvPr id="22" name="Group 21">
              <a:extLst>
                <a:ext uri="{FF2B5EF4-FFF2-40B4-BE49-F238E27FC236}">
                  <a16:creationId xmlns:a16="http://schemas.microsoft.com/office/drawing/2014/main" id="{93CEAB2E-FF5C-CAC5-A1FD-DE875EC8CBB2}"/>
                </a:ext>
              </a:extLst>
            </p:cNvPr>
            <p:cNvGrpSpPr/>
            <p:nvPr/>
          </p:nvGrpSpPr>
          <p:grpSpPr>
            <a:xfrm>
              <a:off x="815664" y="3674016"/>
              <a:ext cx="7255334" cy="1953080"/>
              <a:chOff x="1653992" y="2654129"/>
              <a:chExt cx="7943409" cy="2138305"/>
            </a:xfrm>
          </p:grpSpPr>
          <p:sp>
            <p:nvSpPr>
              <p:cNvPr id="25" name="Rounded Rectangle 4">
                <a:extLst>
                  <a:ext uri="{FF2B5EF4-FFF2-40B4-BE49-F238E27FC236}">
                    <a16:creationId xmlns:a16="http://schemas.microsoft.com/office/drawing/2014/main" id="{198E7ECF-5459-4FF9-62DB-B8D5B57055D6}"/>
                  </a:ext>
                </a:extLst>
              </p:cNvPr>
              <p:cNvSpPr/>
              <p:nvPr/>
            </p:nvSpPr>
            <p:spPr bwMode="auto">
              <a:xfrm>
                <a:off x="1653992" y="4498643"/>
                <a:ext cx="1646277" cy="291624"/>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474AE6B8-00C9-9257-979B-7E7F4D399821}"/>
                  </a:ext>
                </a:extLst>
              </p:cNvPr>
              <p:cNvCxnSpPr>
                <a:cxnSpLocks/>
              </p:cNvCxnSpPr>
              <p:nvPr/>
            </p:nvCxnSpPr>
            <p:spPr>
              <a:xfrm flipH="1">
                <a:off x="3300268" y="4792434"/>
                <a:ext cx="1972531" cy="0"/>
              </a:xfrm>
              <a:prstGeom prst="line">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7" name="TextBox 26">
                <a:extLst>
                  <a:ext uri="{FF2B5EF4-FFF2-40B4-BE49-F238E27FC236}">
                    <a16:creationId xmlns:a16="http://schemas.microsoft.com/office/drawing/2014/main" id="{86ADE5D7-F61E-41EF-98C3-1CD8AAFD8EE9}"/>
                  </a:ext>
                </a:extLst>
              </p:cNvPr>
              <p:cNvSpPr txBox="1"/>
              <p:nvPr/>
            </p:nvSpPr>
            <p:spPr>
              <a:xfrm>
                <a:off x="5379851" y="2654129"/>
                <a:ext cx="4217550" cy="404359"/>
              </a:xfrm>
              <a:prstGeom prst="rect">
                <a:avLst/>
              </a:prstGeom>
              <a:noFill/>
            </p:spPr>
            <p:txBody>
              <a:bodyPr wrap="square">
                <a:spAutoFit/>
              </a:bodyPr>
              <a:lstStyle/>
              <a:p>
                <a:endParaRPr lang="en-US"/>
              </a:p>
            </p:txBody>
          </p:sp>
          <p:sp>
            <p:nvSpPr>
              <p:cNvPr id="30" name="Rounded Rectangle 4">
                <a:extLst>
                  <a:ext uri="{FF2B5EF4-FFF2-40B4-BE49-F238E27FC236}">
                    <a16:creationId xmlns:a16="http://schemas.microsoft.com/office/drawing/2014/main" id="{60EF1FBF-8015-5093-443C-F6D49E3F2511}"/>
                  </a:ext>
                </a:extLst>
              </p:cNvPr>
              <p:cNvSpPr/>
              <p:nvPr/>
            </p:nvSpPr>
            <p:spPr bwMode="auto">
              <a:xfrm>
                <a:off x="6169166" y="4048237"/>
                <a:ext cx="905660" cy="205975"/>
              </a:xfrm>
              <a:prstGeom prst="rect">
                <a:avLst/>
              </a:prstGeom>
              <a:noFill/>
              <a:ln w="25400" cap="rnd">
                <a:gradFill flip="none" rotWithShape="1">
                  <a:gsLst>
                    <a:gs pos="25000">
                      <a:srgbClr val="F4364C"/>
                    </a:gs>
                    <a:gs pos="0">
                      <a:srgbClr val="FF5C39"/>
                    </a:gs>
                    <a:gs pos="50000">
                      <a:srgbClr val="C03BC4"/>
                    </a:gs>
                    <a:gs pos="75000">
                      <a:srgbClr val="0078D4"/>
                    </a:gs>
                    <a:gs pos="100000">
                      <a:srgbClr val="14938C"/>
                    </a:gs>
                  </a:gsLst>
                  <a:lin ang="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100000"/>
                  </a:lnSpc>
                  <a:spcBef>
                    <a:spcPct val="0"/>
                  </a:spcBef>
                  <a:spcAft>
                    <a:spcPct val="0"/>
                  </a:spcAft>
                  <a:buClrTx/>
                  <a:buSzTx/>
                  <a:buFontTx/>
                  <a:buNone/>
                  <a:tabLst/>
                  <a:defRPr/>
                </a:pPr>
                <a:endParaRPr kumimoji="0" lang="en-DE" sz="2000" b="0" i="0" u="none" strike="noStrike" kern="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sp>
        <p:nvSpPr>
          <p:cNvPr id="4" name="Title 3">
            <a:extLst>
              <a:ext uri="{FF2B5EF4-FFF2-40B4-BE49-F238E27FC236}">
                <a16:creationId xmlns:a16="http://schemas.microsoft.com/office/drawing/2014/main" id="{990A1443-BE83-26B0-E166-7E98994DA331}"/>
              </a:ext>
            </a:extLst>
          </p:cNvPr>
          <p:cNvSpPr>
            <a:spLocks noGrp="1"/>
          </p:cNvSpPr>
          <p:nvPr>
            <p:ph type="title"/>
          </p:nvPr>
        </p:nvSpPr>
        <p:spPr>
          <a:xfrm>
            <a:off x="588263" y="485481"/>
            <a:ext cx="9371814" cy="498598"/>
          </a:xfrm>
        </p:spPr>
        <p:txBody>
          <a:bodyPr/>
          <a:lstStyle/>
          <a:p>
            <a:r>
              <a:rPr lang="es-es" spc="-50" dirty="0">
                <a:latin typeface="Segoe UI Semibold"/>
                <a:cs typeface="Segoe UI" pitchFamily="34" charset="0"/>
              </a:rPr>
              <a:t>Búsqueda de interacciones de Copilot Chat</a:t>
            </a:r>
            <a:br/>
            <a:endParaRPr lang="en-US" dirty="0"/>
          </a:p>
        </p:txBody>
      </p:sp>
    </p:spTree>
    <p:extLst>
      <p:ext uri="{BB962C8B-B14F-4D97-AF65-F5344CB8AC3E}">
        <p14:creationId xmlns:p14="http://schemas.microsoft.com/office/powerpoint/2010/main" val="737649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par>
                                <p:cTn id="8" presetID="42" presetClass="path" presetSubtype="0" decel="100000" fill="hold" nodeType="withEffect">
                                  <p:stCondLst>
                                    <p:cond delay="0"/>
                                  </p:stCondLst>
                                  <p:childTnLst>
                                    <p:animMotion origin="layout" path="M -0.01719 -0.00023 L -1.25E-6 1.85185E-6 " pathEditMode="relative" rAng="0" ptsTypes="AA">
                                      <p:cBhvr>
                                        <p:cTn id="9" dur="500" fill="hold"/>
                                        <p:tgtEl>
                                          <p:spTgt spid="13"/>
                                        </p:tgtEl>
                                        <p:attrNameLst>
                                          <p:attrName>ppt_x</p:attrName>
                                          <p:attrName>ppt_y</p:attrName>
                                        </p:attrNameLst>
                                      </p:cBhvr>
                                      <p:rCtr x="85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C77D6-AF6A-0355-7031-9B5916C90BE4}"/>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BEB11D8B-130F-6B41-0094-14EB53AFEC10}"/>
              </a:ext>
            </a:extLst>
          </p:cNvPr>
          <p:cNvSpPr>
            <a:spLocks noGrp="1"/>
          </p:cNvSpPr>
          <p:nvPr>
            <p:ph idx="1"/>
          </p:nvPr>
        </p:nvSpPr>
        <p:spPr>
          <a:xfrm>
            <a:off x="4966052" y="1903059"/>
            <a:ext cx="7103016" cy="3570208"/>
          </a:xfrm>
        </p:spPr>
        <p:txBody>
          <a:bodyPr/>
          <a:lstStyle/>
          <a:p>
            <a:pPr marL="457200" lvl="0" indent="-457200" fontAlgn="base">
              <a:spcBef>
                <a:spcPct val="0"/>
              </a:spcBef>
              <a:spcAft>
                <a:spcPts val="800"/>
              </a:spcAft>
              <a:buSzTx/>
              <a:buFont typeface="+mj-lt"/>
              <a:buAutoNum type="arabicPeriod"/>
              <a:defRPr/>
            </a:pPr>
            <a:r>
              <a:rPr lang="es-es" sz="2400" dirty="0"/>
              <a:t>Presentación de </a:t>
            </a:r>
            <a:r>
              <a:rPr lang="es-es" sz="2400" dirty="0" err="1"/>
              <a:t>Copilot</a:t>
            </a:r>
            <a:r>
              <a:rPr lang="es-es" sz="2400" dirty="0"/>
              <a:t> Chat</a:t>
            </a:r>
          </a:p>
          <a:p>
            <a:pPr marL="457200" lvl="0" indent="-457200" fontAlgn="base">
              <a:spcBef>
                <a:spcPct val="0"/>
              </a:spcBef>
              <a:spcAft>
                <a:spcPts val="800"/>
              </a:spcAft>
              <a:buSzTx/>
              <a:buFont typeface="+mj-lt"/>
              <a:buAutoNum type="arabicPeriod"/>
              <a:defRPr/>
            </a:pPr>
            <a:r>
              <a:rPr lang="es-es" sz="2400" kern="0" dirty="0">
                <a:ln w="3175">
                  <a:noFill/>
                </a:ln>
                <a:latin typeface="Segoe UI"/>
              </a:rPr>
              <a:t>Protección de datos empresariales e IA en la sombra</a:t>
            </a:r>
          </a:p>
          <a:p>
            <a:pPr marL="457200" indent="-457200" fontAlgn="base">
              <a:spcBef>
                <a:spcPct val="0"/>
              </a:spcBef>
              <a:spcAft>
                <a:spcPts val="800"/>
              </a:spcAft>
              <a:buSzTx/>
              <a:buFont typeface="+mj-lt"/>
              <a:buAutoNum type="arabicPeriod"/>
              <a:defRPr/>
            </a:pPr>
            <a:r>
              <a:rPr lang="es-es" sz="2400" kern="0" dirty="0">
                <a:ln w="3175">
                  <a:noFill/>
                </a:ln>
                <a:latin typeface="Segoe UI"/>
              </a:rPr>
              <a:t>Habilitación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Administración y gobernanza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solidFill>
                  <a:srgbClr val="FFFF00"/>
                </a:solidFill>
                <a:latin typeface="Segoe UI"/>
              </a:rPr>
              <a:t>Informes de uso de </a:t>
            </a:r>
            <a:r>
              <a:rPr lang="es-es" sz="2400" kern="0" dirty="0" err="1">
                <a:ln w="3175">
                  <a:noFill/>
                </a:ln>
                <a:solidFill>
                  <a:srgbClr val="FFFF00"/>
                </a:solidFill>
                <a:latin typeface="Segoe UI"/>
              </a:rPr>
              <a:t>Copilot</a:t>
            </a:r>
            <a:r>
              <a:rPr lang="es-es" sz="2400" kern="0" dirty="0">
                <a:ln w="3175">
                  <a:noFill/>
                </a:ln>
                <a:solidFill>
                  <a:srgbClr val="FFFF00"/>
                </a:solidFill>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Próximos pasos y llamada a la acción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B44289DD-99E1-486F-0FAC-C8F607C9437E}"/>
              </a:ext>
            </a:extLst>
          </p:cNvPr>
          <p:cNvSpPr>
            <a:spLocks noGrp="1"/>
          </p:cNvSpPr>
          <p:nvPr>
            <p:ph type="title"/>
          </p:nvPr>
        </p:nvSpPr>
        <p:spPr>
          <a:xfrm>
            <a:off x="589279" y="605657"/>
            <a:ext cx="2580045" cy="1939850"/>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719E4E95-8550-3DDC-E21E-528D6627B329}"/>
              </a:ext>
              <a:ext uri="{C183D7F6-B498-43B3-948B-1728B52AA6E4}">
                <adec:decorative xmlns:adec="http://schemas.microsoft.com/office/drawing/2017/decorative" val="1"/>
              </a:ext>
            </a:extLst>
          </p:cNvPr>
          <p:cNvCxnSpPr>
            <a:cxnSpLocks/>
          </p:cNvCxnSpPr>
          <p:nvPr/>
        </p:nvCxnSpPr>
        <p:spPr>
          <a:xfrm>
            <a:off x="4645327" y="1990825"/>
            <a:ext cx="0" cy="3651023"/>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2280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D436B-9FCC-42CE-1F6C-A1C4BCEDE5B9}"/>
              </a:ext>
            </a:extLst>
          </p:cNvPr>
          <p:cNvSpPr>
            <a:spLocks noGrp="1"/>
          </p:cNvSpPr>
          <p:nvPr>
            <p:ph type="title"/>
          </p:nvPr>
        </p:nvSpPr>
        <p:spPr>
          <a:xfrm>
            <a:off x="571500" y="2792795"/>
            <a:ext cx="4179404" cy="646331"/>
          </a:xfrm>
        </p:spPr>
        <p:txBody>
          <a:bodyPr/>
          <a:lstStyle/>
          <a:p>
            <a:r>
              <a:rPr lang="es-es"/>
              <a:t>Informes de uso</a:t>
            </a:r>
          </a:p>
        </p:txBody>
      </p:sp>
    </p:spTree>
    <p:extLst>
      <p:ext uri="{BB962C8B-B14F-4D97-AF65-F5344CB8AC3E}">
        <p14:creationId xmlns:p14="http://schemas.microsoft.com/office/powerpoint/2010/main" val="319030140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7">
            <a:extLst>
              <a:ext uri="{FF2B5EF4-FFF2-40B4-BE49-F238E27FC236}">
                <a16:creationId xmlns:a16="http://schemas.microsoft.com/office/drawing/2014/main" id="{85117A2D-2D6F-C59F-02D2-A7D793A76446}"/>
              </a:ext>
            </a:extLst>
          </p:cNvPr>
          <p:cNvSpPr/>
          <p:nvPr/>
        </p:nvSpPr>
        <p:spPr bwMode="auto">
          <a:xfrm>
            <a:off x="956623"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3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dirty="0">
                <a:solidFill>
                  <a:prstClr val="black"/>
                </a:solidFill>
                <a:latin typeface="Segoe Sans Display" pitchFamily="2" charset="0"/>
                <a:cs typeface="Segoe Sans Display" pitchFamily="2" charset="0"/>
              </a:rPr>
              <a:t>Chat seguro con IA</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Basado en la web y</a:t>
            </a:r>
            <a:br>
              <a:rPr dirty="0"/>
            </a:br>
            <a:r>
              <a:rPr lang="es-es" sz="2000" dirty="0">
                <a:solidFill>
                  <a:prstClr val="black"/>
                </a:solidFill>
                <a:latin typeface="Segoe Sans Display" pitchFamily="2" charset="0"/>
                <a:cs typeface="Segoe Sans Display" pitchFamily="2" charset="0"/>
              </a:rPr>
              <a:t>archivos referenciados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Acceso estándar</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Agentes de uso medido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Protección de datos empresariales</a:t>
            </a:r>
          </a:p>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2000"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Incluido en Microsoft 365</a:t>
            </a:r>
          </a:p>
        </p:txBody>
      </p:sp>
      <p:sp>
        <p:nvSpPr>
          <p:cNvPr id="6" name="Rectangle: Rounded Corners 7">
            <a:extLst>
              <a:ext uri="{FF2B5EF4-FFF2-40B4-BE49-F238E27FC236}">
                <a16:creationId xmlns:a16="http://schemas.microsoft.com/office/drawing/2014/main" id="{3CEB58ED-069C-A8C3-C404-B0848CF7B122}"/>
              </a:ext>
              <a:ext uri="{C183D7F6-B498-43B3-948B-1728B52AA6E4}">
                <adec:decorative xmlns:adec="http://schemas.microsoft.com/office/drawing/2017/decorative" val="0"/>
              </a:ext>
            </a:extLst>
          </p:cNvPr>
          <p:cNvSpPr>
            <a:spLocks noChangeAspect="1"/>
          </p:cNvSpPr>
          <p:nvPr/>
        </p:nvSpPr>
        <p:spPr bwMode="auto">
          <a:xfrm>
            <a:off x="1471656"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a:ln>
                  <a:noFill/>
                </a:ln>
                <a:solidFill>
                  <a:srgbClr val="FFFFFF"/>
                </a:solidFill>
                <a:effectLst/>
                <a:uLnTx/>
                <a:uFillTx/>
                <a:latin typeface="Segoe Sans Display Semibold"/>
                <a:ea typeface="+mn-ea"/>
                <a:cs typeface="+mn-cs"/>
              </a:rPr>
              <a:t>Copilot Chat</a:t>
            </a:r>
          </a:p>
        </p:txBody>
      </p:sp>
      <p:pic>
        <p:nvPicPr>
          <p:cNvPr id="9" name="Graphic 8">
            <a:extLst>
              <a:ext uri="{FF2B5EF4-FFF2-40B4-BE49-F238E27FC236}">
                <a16:creationId xmlns:a16="http://schemas.microsoft.com/office/drawing/2014/main" id="{B73CF76A-4FDB-A2B3-F6FB-6DA89FE362E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10415" y="504809"/>
            <a:ext cx="924225" cy="902733"/>
          </a:xfrm>
          <a:prstGeom prst="rect">
            <a:avLst/>
          </a:prstGeom>
          <a:effectLst/>
        </p:spPr>
      </p:pic>
      <p:sp>
        <p:nvSpPr>
          <p:cNvPr id="11" name="Rounded Rectangle 17">
            <a:extLst>
              <a:ext uri="{FF2B5EF4-FFF2-40B4-BE49-F238E27FC236}">
                <a16:creationId xmlns:a16="http://schemas.microsoft.com/office/drawing/2014/main" id="{56B3B52E-B75C-C15F-F614-633EDE0EE87E}"/>
              </a:ext>
            </a:extLst>
          </p:cNvPr>
          <p:cNvSpPr/>
          <p:nvPr/>
        </p:nvSpPr>
        <p:spPr bwMode="auto">
          <a:xfrm>
            <a:off x="6483684" y="1756022"/>
            <a:ext cx="4831808" cy="3979760"/>
          </a:xfrm>
          <a:prstGeom prst="roundRect">
            <a:avLst>
              <a:gd name="adj" fmla="val 9102"/>
            </a:avLst>
          </a:prstGeom>
          <a:solidFill>
            <a:srgbClr val="FFFFFF">
              <a:alpha val="75000"/>
            </a:srgbClr>
          </a:solidFill>
          <a:ln w="12700" cap="flat" cmpd="sng" algn="ctr">
            <a:solidFill>
              <a:srgbClr val="FFFFFF"/>
            </a:solidFill>
            <a:prstDash val="solid"/>
          </a:ln>
          <a:effectLst>
            <a:outerShdw blurRad="190500" dist="25400" dir="2700000" algn="tl" rotWithShape="0">
              <a:srgbClr val="463668">
                <a:alpha val="15000"/>
              </a:srgbClr>
            </a:outerShdw>
          </a:effectLst>
        </p:spPr>
        <p:txBody>
          <a:bodyPr rot="0" spcFirstLastPara="0" vertOverflow="overflow" horzOverflow="overflow" vert="horz" wrap="square" lIns="108000" tIns="180000" rIns="10800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1200"/>
              </a:spcAft>
              <a:buClrTx/>
              <a:buSzTx/>
              <a:buFontTx/>
              <a:buNone/>
              <a:tabLst/>
              <a:defRPr/>
            </a:pPr>
            <a:endParaRPr lang="en-US" sz="100" b="1" dirty="0">
              <a:solidFill>
                <a:prstClr val="black"/>
              </a:solidFill>
              <a:latin typeface="Segoe Sans Display" pitchFamily="2" charset="0"/>
              <a:cs typeface="Segoe Sans Display" pitchFamily="2" charset="0"/>
            </a:endParaRP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b="1" dirty="0">
                <a:solidFill>
                  <a:prstClr val="black"/>
                </a:solidFill>
                <a:latin typeface="Segoe Sans Display" pitchFamily="2" charset="0"/>
                <a:cs typeface="Segoe Sans Display" pitchFamily="2" charset="0"/>
              </a:rPr>
              <a:t>Copilot Chat más: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Microsoft 365 Work IQ</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Acceso prioritario</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Habilidades avanzadas en las aplicaciones de Microsoft 365</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i="0" u="none" strike="noStrike" kern="1200" cap="none" spc="0" normalizeH="0" baseline="0" noProof="0" dirty="0">
                <a:ln>
                  <a:noFill/>
                </a:ln>
                <a:solidFill>
                  <a:prstClr val="black"/>
                </a:solidFill>
                <a:effectLst/>
                <a:uLnTx/>
                <a:uFillTx/>
                <a:latin typeface="Segoe Sans Display" pitchFamily="2" charset="0"/>
                <a:cs typeface="Segoe Sans Display" pitchFamily="2" charset="0"/>
              </a:rPr>
              <a:t>Acceso a agentes y herramientas</a:t>
            </a:r>
          </a:p>
          <a:p>
            <a:pPr marL="0" marR="0" lvl="0" indent="0" algn="ctr" defTabSz="932472" rtl="0" eaLnBrk="1" fontAlgn="base" latinLnBrk="0" hangingPunct="1">
              <a:lnSpc>
                <a:spcPct val="100000"/>
              </a:lnSpc>
              <a:spcBef>
                <a:spcPct val="0"/>
              </a:spcBef>
              <a:spcAft>
                <a:spcPts val="1200"/>
              </a:spcAft>
              <a:buClrTx/>
              <a:buSzTx/>
              <a:buFontTx/>
              <a:buNone/>
              <a:tabLst/>
              <a:defRPr/>
            </a:pPr>
            <a:r>
              <a:rPr lang="es-es" sz="2000" dirty="0">
                <a:solidFill>
                  <a:prstClr val="black"/>
                </a:solidFill>
                <a:latin typeface="Segoe Sans Display" pitchFamily="2" charset="0"/>
                <a:cs typeface="Segoe Sans Display" pitchFamily="2" charset="0"/>
              </a:rPr>
              <a:t>Análisis de Copilot</a:t>
            </a:r>
          </a:p>
          <a:p>
            <a:pPr marL="0" marR="0" lvl="0" indent="0" algn="ctr" defTabSz="932472" rtl="0" eaLnBrk="1" fontAlgn="base" latinLnBrk="0" hangingPunct="1">
              <a:lnSpc>
                <a:spcPct val="100000"/>
              </a:lnSpc>
              <a:spcBef>
                <a:spcPct val="0"/>
              </a:spcBef>
              <a:spcAft>
                <a:spcPts val="1200"/>
              </a:spcAft>
              <a:buClrTx/>
              <a:buSzTx/>
              <a:buFontTx/>
              <a:buNone/>
              <a:tabLst/>
              <a:defRPr/>
            </a:pPr>
            <a:r>
              <a:rPr kumimoji="0" lang="es-e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rPr>
              <a:t>30</a:t>
            </a:r>
            <a:r>
              <a:rPr kumimoji="0" lang="es-es" sz="2000" b="1" i="0" u="none" strike="noStrike" kern="1200" cap="none" spc="0" normalizeH="0" noProof="0" dirty="0">
                <a:ln>
                  <a:noFill/>
                </a:ln>
                <a:solidFill>
                  <a:schemeClr val="accent6">
                    <a:lumMod val="60000"/>
                    <a:lumOff val="40000"/>
                  </a:schemeClr>
                </a:solidFill>
                <a:effectLst/>
                <a:uLnTx/>
                <a:uFillTx/>
                <a:latin typeface="Segoe Sans Display" pitchFamily="2" charset="0"/>
                <a:cs typeface="Segoe Sans Display" pitchFamily="2" charset="0"/>
              </a:rPr>
              <a:t> USD / usuario / mes</a:t>
            </a:r>
            <a:endParaRPr kumimoji="0" lang="en-US" sz="2000" b="1" i="0" u="none" strike="noStrike" kern="1200" cap="none" spc="0" normalizeH="0" baseline="0" noProof="0" dirty="0">
              <a:ln>
                <a:noFill/>
              </a:ln>
              <a:solidFill>
                <a:schemeClr val="accent6">
                  <a:lumMod val="60000"/>
                  <a:lumOff val="40000"/>
                </a:schemeClr>
              </a:solidFill>
              <a:effectLst/>
              <a:uLnTx/>
              <a:uFillTx/>
              <a:latin typeface="Segoe Sans Display" pitchFamily="2" charset="0"/>
              <a:cs typeface="Segoe Sans Display" pitchFamily="2" charset="0"/>
            </a:endParaRPr>
          </a:p>
        </p:txBody>
      </p:sp>
      <p:sp>
        <p:nvSpPr>
          <p:cNvPr id="12" name="Rectangle: Rounded Corners 7">
            <a:extLst>
              <a:ext uri="{FF2B5EF4-FFF2-40B4-BE49-F238E27FC236}">
                <a16:creationId xmlns:a16="http://schemas.microsoft.com/office/drawing/2014/main" id="{D499EF36-9B5F-9DD5-6B8E-6D8CBA04193C}"/>
              </a:ext>
              <a:ext uri="{C183D7F6-B498-43B3-948B-1728B52AA6E4}">
                <adec:decorative xmlns:adec="http://schemas.microsoft.com/office/drawing/2017/decorative" val="0"/>
              </a:ext>
            </a:extLst>
          </p:cNvPr>
          <p:cNvSpPr>
            <a:spLocks noChangeAspect="1"/>
          </p:cNvSpPr>
          <p:nvPr/>
        </p:nvSpPr>
        <p:spPr bwMode="auto">
          <a:xfrm>
            <a:off x="6998717" y="1493267"/>
            <a:ext cx="3801742" cy="486403"/>
          </a:xfrm>
          <a:prstGeom prst="roundRect">
            <a:avLst>
              <a:gd name="adj" fmla="val 50000"/>
            </a:avLst>
          </a:prstGeom>
          <a:gradFill flip="none" rotWithShape="1">
            <a:gsLst>
              <a:gs pos="6000">
                <a:srgbClr val="C03BC4"/>
              </a:gs>
              <a:gs pos="95000">
                <a:srgbClr val="0078D4"/>
              </a:gs>
            </a:gsLst>
            <a:path path="circle">
              <a:fillToRect l="100000" t="100000"/>
            </a:path>
            <a:tileRect r="-100000" b="-100000"/>
          </a:gradFill>
          <a:ln w="50800" cap="flat" cmpd="sng" algn="ctr">
            <a:solidFill>
              <a:srgbClr val="FFFFFF"/>
            </a:solidFill>
            <a:prstDash val="solid"/>
            <a:round/>
            <a:headEnd type="none" w="lg" len="sm"/>
            <a:tailEnd type="none" w="lg" len="sm"/>
          </a:ln>
          <a:effectLst>
            <a:outerShdw blurRad="101600" dist="114300" dir="5400000" algn="t" rotWithShape="0">
              <a:prstClr val="black">
                <a:alpha val="5000"/>
              </a:prstClr>
            </a:outerShdw>
          </a:effectLst>
        </p:spPr>
        <p:txBody>
          <a:bodyPr rtlCol="0" anchor="ct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FFFFFF"/>
                </a:solidFill>
                <a:effectLst/>
                <a:uLnTx/>
                <a:uFillTx/>
                <a:latin typeface="Segoe Sans Display Semibold"/>
                <a:ea typeface="+mn-ea"/>
                <a:cs typeface="+mn-cs"/>
              </a:rPr>
              <a:t>Microsoft 365 Copilot</a:t>
            </a:r>
          </a:p>
        </p:txBody>
      </p:sp>
      <p:pic>
        <p:nvPicPr>
          <p:cNvPr id="14" name="Graphic 13">
            <a:extLst>
              <a:ext uri="{FF2B5EF4-FFF2-40B4-BE49-F238E27FC236}">
                <a16:creationId xmlns:a16="http://schemas.microsoft.com/office/drawing/2014/main" id="{7309C250-D84C-B491-5085-CE7FAA3F9E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37476" y="504809"/>
            <a:ext cx="924225" cy="902733"/>
          </a:xfrm>
          <a:prstGeom prst="rect">
            <a:avLst/>
          </a:prstGeom>
          <a:effectLst/>
        </p:spPr>
      </p:pic>
      <p:sp>
        <p:nvSpPr>
          <p:cNvPr id="21" name="TextBox 20">
            <a:extLst>
              <a:ext uri="{FF2B5EF4-FFF2-40B4-BE49-F238E27FC236}">
                <a16:creationId xmlns:a16="http://schemas.microsoft.com/office/drawing/2014/main" id="{0F532237-9E36-3C8C-6880-F032A7AA27FC}"/>
              </a:ext>
            </a:extLst>
          </p:cNvPr>
          <p:cNvSpPr txBox="1"/>
          <p:nvPr/>
        </p:nvSpPr>
        <p:spPr>
          <a:xfrm>
            <a:off x="1396538" y="5976852"/>
            <a:ext cx="4089862" cy="307777"/>
          </a:xfrm>
          <a:prstGeom prst="rect">
            <a:avLst/>
          </a:prstGeom>
          <a:noFill/>
        </p:spPr>
        <p:txBody>
          <a:bodyPr wrap="square" lIns="0" tIns="0" rIns="0" bIns="0" rtlCol="0">
            <a:spAutoFit/>
          </a:bodyPr>
          <a:lstStyle/>
          <a:p>
            <a:pPr algn="ctr"/>
            <a:r>
              <a:rPr lang="es-es" sz="2400" baseline="30000" dirty="0">
                <a:solidFill>
                  <a:srgbClr val="FFFFFF"/>
                </a:solidFill>
                <a:sym typeface="Wingdings" panose="05000000000000000000" pitchFamily="2" charset="2"/>
              </a:rPr>
              <a:t></a:t>
            </a:r>
            <a:r>
              <a:rPr lang="es-es" sz="2000" dirty="0">
                <a:solidFill>
                  <a:srgbClr val="FFFFFF"/>
                </a:solidFill>
                <a:sym typeface="Wingdings" panose="05000000000000000000" pitchFamily="2" charset="2"/>
              </a:rPr>
              <a:t> </a:t>
            </a:r>
            <a:r>
              <a:rPr lang="es-es" sz="2000" dirty="0">
                <a:solidFill>
                  <a:srgbClr val="FFFFFF"/>
                </a:solidFill>
              </a:rPr>
              <a:t>Sesión de hoy</a:t>
            </a:r>
          </a:p>
        </p:txBody>
      </p:sp>
    </p:spTree>
    <p:extLst>
      <p:ext uri="{BB962C8B-B14F-4D97-AF65-F5344CB8AC3E}">
        <p14:creationId xmlns:p14="http://schemas.microsoft.com/office/powerpoint/2010/main" val="4246287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decel="100000" fill="hold" grpId="1" nodeType="withEffect">
                                  <p:stCondLst>
                                    <p:cond delay="100"/>
                                  </p:stCondLst>
                                  <p:childTnLst>
                                    <p:animMotion origin="layout" path="M 2.5E-6 -3.7037E-7 L 2.5E-6 0.03542 " pathEditMode="relative" rAng="0" ptsTypes="AA">
                                      <p:cBhvr>
                                        <p:cTn id="9" dur="700" spd="-100000" fill="hold"/>
                                        <p:tgtEl>
                                          <p:spTgt spid="6"/>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2.5E-6 2.22222E-6 L 2.5E-6 0.03541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
                                        <p:tgtEl>
                                          <p:spTgt spid="9"/>
                                        </p:tgtEl>
                                      </p:cBhvr>
                                    </p:animEffect>
                                  </p:childTnLst>
                                </p:cTn>
                              </p:par>
                              <p:par>
                                <p:cTn id="18" presetID="42" presetClass="path" presetSubtype="0" decel="100000" fill="hold" nodeType="withEffect">
                                  <p:stCondLst>
                                    <p:cond delay="0"/>
                                  </p:stCondLst>
                                  <p:childTnLst>
                                    <p:animMotion origin="layout" path="M 3.125E-6 0.03889 L 3.125E-6 -1.48148E-6 " pathEditMode="relative" rAng="0" ptsTypes="AA">
                                      <p:cBhvr>
                                        <p:cTn id="19" dur="50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42" presetClass="path" presetSubtype="0" decel="100000" fill="hold" grpId="1" nodeType="withEffect">
                                  <p:stCondLst>
                                    <p:cond delay="100"/>
                                  </p:stCondLst>
                                  <p:childTnLst>
                                    <p:animMotion origin="layout" path="M 2.5E-6 -3.7037E-7 L 2.5E-6 0.03542 " pathEditMode="relative" rAng="0" ptsTypes="AA">
                                      <p:cBhvr>
                                        <p:cTn id="24" dur="700" spd="-100000" fill="hold"/>
                                        <p:tgtEl>
                                          <p:spTgt spid="12"/>
                                        </p:tgtEl>
                                        <p:attrNameLst>
                                          <p:attrName>ppt_x</p:attrName>
                                          <p:attrName>ppt_y</p:attrName>
                                        </p:attrNameLst>
                                      </p:cBhvr>
                                      <p:rCtr x="0" y="1759"/>
                                    </p:animMotion>
                                  </p:childTnLst>
                                </p:cTn>
                              </p:par>
                              <p:par>
                                <p:cTn id="25" presetID="10" presetClass="entr" presetSubtype="0" fill="hold" grpId="0" nodeType="withEffect">
                                  <p:stCondLst>
                                    <p:cond delay="1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grpId="1" nodeType="withEffect">
                                  <p:stCondLst>
                                    <p:cond delay="100"/>
                                  </p:stCondLst>
                                  <p:childTnLst>
                                    <p:animMotion origin="layout" path="M 2.5E-6 2.22222E-6 L 2.5E-6 0.03541 " pathEditMode="relative" rAng="0" ptsTypes="AA">
                                      <p:cBhvr>
                                        <p:cTn id="29" dur="7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
                                        <p:tgtEl>
                                          <p:spTgt spid="14"/>
                                        </p:tgtEl>
                                      </p:cBhvr>
                                    </p:animEffect>
                                  </p:childTnLst>
                                </p:cTn>
                              </p:par>
                              <p:par>
                                <p:cTn id="33" presetID="42" presetClass="path" presetSubtype="0" decel="100000" fill="hold" nodeType="withEffect">
                                  <p:stCondLst>
                                    <p:cond delay="0"/>
                                  </p:stCondLst>
                                  <p:childTnLst>
                                    <p:animMotion origin="layout" path="M 3.125E-6 0.03889 L 3.125E-6 -1.48148E-6 " pathEditMode="relative" rAng="0" ptsTypes="AA">
                                      <p:cBhvr>
                                        <p:cTn id="34" dur="500" fill="hold"/>
                                        <p:tgtEl>
                                          <p:spTgt spid="1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11" grpId="0" animBg="1"/>
      <p:bldP spid="11" grpId="1" animBg="1"/>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D65D-631E-84E4-01FC-DEB16B074F1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2C259D1-EEC1-C3BB-E07B-C6FB35A5EAF3}"/>
              </a:ext>
            </a:extLst>
          </p:cNvPr>
          <p:cNvSpPr txBox="1"/>
          <p:nvPr/>
        </p:nvSpPr>
        <p:spPr>
          <a:xfrm>
            <a:off x="628794" y="2592640"/>
            <a:ext cx="6305763" cy="3262432"/>
          </a:xfrm>
          <a:prstGeom prst="rect">
            <a:avLst/>
          </a:prstGeom>
          <a:noFill/>
        </p:spPr>
        <p:txBody>
          <a:bodyPr wrap="square">
            <a:spAutoFit/>
          </a:bodyPr>
          <a:lstStyle/>
          <a:p>
            <a:r>
              <a:rPr lang="es-es" sz="2000" dirty="0">
                <a:solidFill>
                  <a:schemeClr val="bg1"/>
                </a:solidFill>
                <a:latin typeface="Segoe UI" panose="020B0502040204020203" pitchFamily="34" charset="0"/>
              </a:rPr>
              <a:t>El informe de uso de </a:t>
            </a:r>
            <a:r>
              <a:rPr lang="es-es" sz="2000" dirty="0" err="1">
                <a:solidFill>
                  <a:schemeClr val="bg1"/>
                </a:solidFill>
                <a:latin typeface="Segoe UI" panose="020B0502040204020203" pitchFamily="34" charset="0"/>
              </a:rPr>
              <a:t>Copilot</a:t>
            </a:r>
            <a:r>
              <a:rPr lang="es-es" sz="2000" dirty="0">
                <a:solidFill>
                  <a:schemeClr val="bg1"/>
                </a:solidFill>
                <a:latin typeface="Segoe UI" panose="020B0502040204020203" pitchFamily="34" charset="0"/>
              </a:rPr>
              <a:t> Chat ofrece información sobre el uso de Microsoft 365 </a:t>
            </a:r>
            <a:r>
              <a:rPr lang="es-es" sz="2000" dirty="0" err="1">
                <a:solidFill>
                  <a:schemeClr val="bg1"/>
                </a:solidFill>
                <a:latin typeface="Segoe UI" panose="020B0502040204020203" pitchFamily="34" charset="0"/>
              </a:rPr>
              <a:t>Copilot</a:t>
            </a:r>
            <a:r>
              <a:rPr lang="es-es" sz="2000" dirty="0">
                <a:solidFill>
                  <a:schemeClr val="bg1"/>
                </a:solidFill>
                <a:latin typeface="Segoe UI" panose="020B0502040204020203" pitchFamily="34" charset="0"/>
              </a:rPr>
              <a:t> Chat en tu organización. </a:t>
            </a:r>
          </a:p>
          <a:p>
            <a:endParaRPr lang="en-US" sz="2000" dirty="0">
              <a:solidFill>
                <a:schemeClr val="bg1"/>
              </a:solidFill>
              <a:latin typeface="Segoe UI" panose="020B0502040204020203" pitchFamily="34" charset="0"/>
            </a:endParaRPr>
          </a:p>
          <a:p>
            <a:pPr marL="342900" indent="-342900">
              <a:buFont typeface="Arial" panose="020B0604020202020204" pitchFamily="34" charset="0"/>
              <a:buChar char="•"/>
            </a:pPr>
            <a:r>
              <a:rPr lang="es-es" sz="1800" dirty="0">
                <a:solidFill>
                  <a:schemeClr val="bg1"/>
                </a:solidFill>
              </a:rPr>
              <a:t>Usuarios activos (totales y diarios)</a:t>
            </a:r>
          </a:p>
          <a:p>
            <a:pPr marL="342900" indent="-342900">
              <a:buFont typeface="Arial" panose="020B0604020202020204" pitchFamily="34" charset="0"/>
              <a:buChar char="•"/>
            </a:pPr>
            <a:r>
              <a:rPr lang="es-es" sz="1800" dirty="0">
                <a:solidFill>
                  <a:schemeClr val="bg1"/>
                </a:solidFill>
              </a:rPr>
              <a:t>Los informes están disponibles para los últimos </a:t>
            </a:r>
            <a:br>
              <a:rPr lang="es-es" sz="1800" dirty="0">
                <a:solidFill>
                  <a:schemeClr val="bg1"/>
                </a:solidFill>
              </a:rPr>
            </a:br>
            <a:r>
              <a:rPr lang="es-es" sz="1800" dirty="0">
                <a:solidFill>
                  <a:schemeClr val="bg1"/>
                </a:solidFill>
              </a:rPr>
              <a:t>7, 30, 90 y 180 días</a:t>
            </a:r>
            <a:endParaRPr lang="de-DE" sz="1800" dirty="0">
              <a:solidFill>
                <a:schemeClr val="bg1"/>
              </a:solidFill>
            </a:endParaRPr>
          </a:p>
          <a:p>
            <a:pPr marL="342900" indent="-342900">
              <a:buFont typeface="Arial" panose="020B0604020202020204" pitchFamily="34" charset="0"/>
              <a:buChar char="•"/>
            </a:pPr>
            <a:r>
              <a:rPr lang="es-es" sz="1800" dirty="0">
                <a:solidFill>
                  <a:schemeClr val="bg1"/>
                </a:solidFill>
              </a:rPr>
              <a:t>Recomendaciones para mejorar la adopción</a:t>
            </a:r>
            <a:endParaRPr lang="de-DE" sz="1800" dirty="0">
              <a:solidFill>
                <a:schemeClr val="bg1"/>
              </a:solidFill>
            </a:endParaRPr>
          </a:p>
          <a:p>
            <a:pPr marL="342900" indent="-342900">
              <a:buFont typeface="Arial" panose="020B0604020202020204" pitchFamily="34" charset="0"/>
              <a:buChar char="•"/>
            </a:pPr>
            <a:r>
              <a:rPr lang="es-es" sz="1800" dirty="0">
                <a:solidFill>
                  <a:schemeClr val="bg1"/>
                </a:solidFill>
              </a:rPr>
              <a:t>Tendencias de adopción por aplicación </a:t>
            </a:r>
            <a:br>
              <a:rPr lang="es-es" sz="1800" dirty="0">
                <a:solidFill>
                  <a:schemeClr val="bg1"/>
                </a:solidFill>
              </a:rPr>
            </a:br>
            <a:r>
              <a:rPr lang="es-es" sz="1800" dirty="0">
                <a:solidFill>
                  <a:schemeClr val="bg1"/>
                </a:solidFill>
              </a:rPr>
              <a:t>(</a:t>
            </a:r>
            <a:r>
              <a:rPr lang="es-es" sz="1800" dirty="0" err="1">
                <a:solidFill>
                  <a:schemeClr val="bg1"/>
                </a:solidFill>
              </a:rPr>
              <a:t>Copilot</a:t>
            </a:r>
            <a:r>
              <a:rPr lang="es-es" sz="1800" dirty="0">
                <a:solidFill>
                  <a:schemeClr val="bg1"/>
                </a:solidFill>
              </a:rPr>
              <a:t> Chat y Edge)</a:t>
            </a:r>
          </a:p>
          <a:p>
            <a:pPr marL="342900" indent="-342900">
              <a:buFont typeface="Arial" panose="020B0604020202020204" pitchFamily="34" charset="0"/>
              <a:buChar char="•"/>
            </a:pPr>
            <a:r>
              <a:rPr lang="es-es" sz="1800" dirty="0">
                <a:solidFill>
                  <a:schemeClr val="bg1"/>
                </a:solidFill>
              </a:rPr>
              <a:t>Tabla detallada de última actividad</a:t>
            </a:r>
            <a:endParaRPr lang="LID4096" sz="1800" dirty="0">
              <a:solidFill>
                <a:schemeClr val="bg1"/>
              </a:solidFill>
            </a:endParaRPr>
          </a:p>
        </p:txBody>
      </p:sp>
      <p:sp>
        <p:nvSpPr>
          <p:cNvPr id="18" name="Title 1">
            <a:extLst>
              <a:ext uri="{FF2B5EF4-FFF2-40B4-BE49-F238E27FC236}">
                <a16:creationId xmlns:a16="http://schemas.microsoft.com/office/drawing/2014/main" id="{3F635167-713D-E446-DEEC-45BD81F26879}"/>
              </a:ext>
            </a:extLst>
          </p:cNvPr>
          <p:cNvSpPr>
            <a:spLocks noGrp="1"/>
          </p:cNvSpPr>
          <p:nvPr>
            <p:ph type="title"/>
          </p:nvPr>
        </p:nvSpPr>
        <p:spPr/>
        <p:txBody>
          <a:bodyPr>
            <a:normAutofit fontScale="90000"/>
          </a:bodyPr>
          <a:lstStyle/>
          <a:p>
            <a:r>
              <a:rPr lang="es-es" sz="3800" dirty="0"/>
              <a:t>Informe de uso de Copilot Chat</a:t>
            </a:r>
            <a:br>
              <a:rPr dirty="0"/>
            </a:br>
            <a:endParaRPr lang="en-DE" dirty="0"/>
          </a:p>
        </p:txBody>
      </p:sp>
      <p:pic>
        <p:nvPicPr>
          <p:cNvPr id="1026" name="Picture 2">
            <a:extLst>
              <a:ext uri="{FF2B5EF4-FFF2-40B4-BE49-F238E27FC236}">
                <a16:creationId xmlns:a16="http://schemas.microsoft.com/office/drawing/2014/main" id="{CFA4E8D7-6351-A22A-FB13-41F142DDE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875" y="691973"/>
            <a:ext cx="5122124" cy="2073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FFEC86B-7ED9-5930-84F4-CA34C2EB7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937"/>
          <a:stretch/>
        </p:blipFill>
        <p:spPr bwMode="auto">
          <a:xfrm>
            <a:off x="7069875" y="2765598"/>
            <a:ext cx="5122124" cy="21618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28D7C05-82F7-5FB4-37FA-86E049D61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1322" y="4927421"/>
            <a:ext cx="4920677" cy="16244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5A5D64-EC8D-438F-16E9-3FB36196071F}"/>
              </a:ext>
            </a:extLst>
          </p:cNvPr>
          <p:cNvSpPr/>
          <p:nvPr/>
        </p:nvSpPr>
        <p:spPr bwMode="auto">
          <a:xfrm>
            <a:off x="7069875" y="4541572"/>
            <a:ext cx="202971" cy="201030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DE" sz="2000">
              <a:solidFill>
                <a:schemeClr val="bg1"/>
              </a:solidFill>
              <a:ea typeface="Segoe UI" pitchFamily="34" charset="0"/>
              <a:cs typeface="Segoe UI" pitchFamily="34" charset="0"/>
            </a:endParaRPr>
          </a:p>
        </p:txBody>
      </p:sp>
      <p:sp>
        <p:nvSpPr>
          <p:cNvPr id="6" name="TextBox 5">
            <a:extLst>
              <a:ext uri="{FF2B5EF4-FFF2-40B4-BE49-F238E27FC236}">
                <a16:creationId xmlns:a16="http://schemas.microsoft.com/office/drawing/2014/main" id="{C2F2CB96-0899-972F-6351-87C27C92BC9B}"/>
              </a:ext>
            </a:extLst>
          </p:cNvPr>
          <p:cNvSpPr txBox="1"/>
          <p:nvPr/>
        </p:nvSpPr>
        <p:spPr>
          <a:xfrm>
            <a:off x="588263" y="6000671"/>
            <a:ext cx="6819900" cy="363946"/>
          </a:xfrm>
          <a:prstGeom prst="rect">
            <a:avLst/>
          </a:prstGeom>
          <a:noFill/>
        </p:spPr>
        <p:txBody>
          <a:bodyPr wrap="square">
            <a:spAutoFit/>
          </a:bodyPr>
          <a:lstStyle/>
          <a:p>
            <a:r>
              <a:rPr lang="es-es" dirty="0">
                <a:solidFill>
                  <a:schemeClr val="bg1"/>
                </a:solidFill>
                <a:hlinkClick r:id="rId6">
                  <a:extLst>
                    <a:ext uri="{A12FA001-AC4F-418D-AE19-62706E023703}">
                      <ahyp:hlinkClr xmlns:ahyp="http://schemas.microsoft.com/office/drawing/2018/hyperlinkcolor" val="tx"/>
                    </a:ext>
                  </a:extLst>
                </a:hlinkClick>
              </a:rPr>
              <a:t>Informe de uso de Microsoft 365 </a:t>
            </a:r>
            <a:r>
              <a:rPr lang="es-es" dirty="0" err="1">
                <a:solidFill>
                  <a:schemeClr val="bg1"/>
                </a:solidFill>
                <a:hlinkClick r:id="rId6">
                  <a:extLst>
                    <a:ext uri="{A12FA001-AC4F-418D-AE19-62706E023703}">
                      <ahyp:hlinkClr xmlns:ahyp="http://schemas.microsoft.com/office/drawing/2018/hyperlinkcolor" val="tx"/>
                    </a:ext>
                  </a:extLst>
                </a:hlinkClick>
              </a:rPr>
              <a:t>Copilot</a:t>
            </a:r>
            <a:r>
              <a:rPr lang="es-es" dirty="0">
                <a:solidFill>
                  <a:schemeClr val="bg1"/>
                </a:solidFill>
                <a:hlinkClick r:id="rId6">
                  <a:extLst>
                    <a:ext uri="{A12FA001-AC4F-418D-AE19-62706E023703}">
                      <ahyp:hlinkClr xmlns:ahyp="http://schemas.microsoft.com/office/drawing/2018/hyperlinkcolor" val="tx"/>
                    </a:ext>
                  </a:extLst>
                </a:hlinkClick>
              </a:rPr>
              <a:t> Chat</a:t>
            </a:r>
            <a:endParaRPr lang="en-DE" dirty="0">
              <a:solidFill>
                <a:schemeClr val="bg1"/>
              </a:solidFill>
            </a:endParaRPr>
          </a:p>
        </p:txBody>
      </p:sp>
      <p:pic>
        <p:nvPicPr>
          <p:cNvPr id="3" name="Picture 2" descr="Un círculo blanco con texto blanco&#10;&#10;El contenido generado por IA puede ser incorrecto.">
            <a:extLst>
              <a:ext uri="{FF2B5EF4-FFF2-40B4-BE49-F238E27FC236}">
                <a16:creationId xmlns:a16="http://schemas.microsoft.com/office/drawing/2014/main" id="{635F44A4-33EF-8D8F-736B-5DF627CB3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263" y="1446243"/>
            <a:ext cx="1123657" cy="1123657"/>
          </a:xfrm>
          <a:prstGeom prst="rect">
            <a:avLst/>
          </a:prstGeom>
        </p:spPr>
      </p:pic>
      <p:sp>
        <p:nvSpPr>
          <p:cNvPr id="17" name="Graphic 57" descr="Icono de un engranaje">
            <a:extLst>
              <a:ext uri="{FF2B5EF4-FFF2-40B4-BE49-F238E27FC236}">
                <a16:creationId xmlns:a16="http://schemas.microsoft.com/office/drawing/2014/main" id="{8FD3E249-9B48-612D-9805-C51A1B24CF35}"/>
              </a:ext>
            </a:extLst>
          </p:cNvPr>
          <p:cNvSpPr/>
          <p:nvPr/>
        </p:nvSpPr>
        <p:spPr>
          <a:xfrm>
            <a:off x="925064" y="1768416"/>
            <a:ext cx="450053" cy="468684"/>
          </a:xfrm>
          <a:custGeom>
            <a:avLst/>
            <a:gdLst>
              <a:gd name="connsiteX0" fmla="*/ 89274 w 178348"/>
              <a:gd name="connsiteY0" fmla="*/ 0 h 185732"/>
              <a:gd name="connsiteX1" fmla="*/ 110058 w 178348"/>
              <a:gd name="connsiteY1" fmla="*/ 2410 h 185732"/>
              <a:gd name="connsiteX2" fmla="*/ 115601 w 178348"/>
              <a:gd name="connsiteY2" fmla="*/ 8592 h 185732"/>
              <a:gd name="connsiteX3" fmla="*/ 117221 w 178348"/>
              <a:gd name="connsiteY3" fmla="*/ 23136 h 185732"/>
              <a:gd name="connsiteX4" fmla="*/ 131783 w 178348"/>
              <a:gd name="connsiteY4" fmla="*/ 34777 h 185732"/>
              <a:gd name="connsiteX5" fmla="*/ 135575 w 178348"/>
              <a:gd name="connsiteY5" fmla="*/ 33766 h 185732"/>
              <a:gd name="connsiteX6" fmla="*/ 148920 w 178348"/>
              <a:gd name="connsiteY6" fmla="*/ 27908 h 185732"/>
              <a:gd name="connsiteX7" fmla="*/ 157016 w 178348"/>
              <a:gd name="connsiteY7" fmla="*/ 29566 h 185732"/>
              <a:gd name="connsiteX8" fmla="*/ 178009 w 178348"/>
              <a:gd name="connsiteY8" fmla="*/ 65684 h 185732"/>
              <a:gd name="connsiteX9" fmla="*/ 175428 w 178348"/>
              <a:gd name="connsiteY9" fmla="*/ 73543 h 185732"/>
              <a:gd name="connsiteX10" fmla="*/ 163598 w 178348"/>
              <a:gd name="connsiteY10" fmla="*/ 82267 h 185732"/>
              <a:gd name="connsiteX11" fmla="*/ 160784 w 178348"/>
              <a:gd name="connsiteY11" fmla="*/ 100656 h 185732"/>
              <a:gd name="connsiteX12" fmla="*/ 163598 w 178348"/>
              <a:gd name="connsiteY12" fmla="*/ 103470 h 185732"/>
              <a:gd name="connsiteX13" fmla="*/ 175437 w 178348"/>
              <a:gd name="connsiteY13" fmla="*/ 112185 h 185732"/>
              <a:gd name="connsiteX14" fmla="*/ 178028 w 178348"/>
              <a:gd name="connsiteY14" fmla="*/ 120053 h 185732"/>
              <a:gd name="connsiteX15" fmla="*/ 157035 w 178348"/>
              <a:gd name="connsiteY15" fmla="*/ 156172 h 185732"/>
              <a:gd name="connsiteX16" fmla="*/ 148958 w 178348"/>
              <a:gd name="connsiteY16" fmla="*/ 157839 h 185732"/>
              <a:gd name="connsiteX17" fmla="*/ 135556 w 178348"/>
              <a:gd name="connsiteY17" fmla="*/ 151962 h 185732"/>
              <a:gd name="connsiteX18" fmla="*/ 118240 w 178348"/>
              <a:gd name="connsiteY18" fmla="*/ 158722 h 185732"/>
              <a:gd name="connsiteX19" fmla="*/ 117211 w 178348"/>
              <a:gd name="connsiteY19" fmla="*/ 162573 h 185732"/>
              <a:gd name="connsiteX20" fmla="*/ 115601 w 178348"/>
              <a:gd name="connsiteY20" fmla="*/ 177108 h 185732"/>
              <a:gd name="connsiteX21" fmla="*/ 110153 w 178348"/>
              <a:gd name="connsiteY21" fmla="*/ 183271 h 185732"/>
              <a:gd name="connsiteX22" fmla="*/ 68186 w 178348"/>
              <a:gd name="connsiteY22" fmla="*/ 183271 h 185732"/>
              <a:gd name="connsiteX23" fmla="*/ 62738 w 178348"/>
              <a:gd name="connsiteY23" fmla="*/ 177108 h 185732"/>
              <a:gd name="connsiteX24" fmla="*/ 61137 w 178348"/>
              <a:gd name="connsiteY24" fmla="*/ 162592 h 185732"/>
              <a:gd name="connsiteX25" fmla="*/ 46567 w 178348"/>
              <a:gd name="connsiteY25" fmla="*/ 151004 h 185732"/>
              <a:gd name="connsiteX26" fmla="*/ 42792 w 178348"/>
              <a:gd name="connsiteY26" fmla="*/ 152019 h 185732"/>
              <a:gd name="connsiteX27" fmla="*/ 29400 w 178348"/>
              <a:gd name="connsiteY27" fmla="*/ 157886 h 185732"/>
              <a:gd name="connsiteX28" fmla="*/ 21313 w 178348"/>
              <a:gd name="connsiteY28" fmla="*/ 156220 h 185732"/>
              <a:gd name="connsiteX29" fmla="*/ 320 w 178348"/>
              <a:gd name="connsiteY29" fmla="*/ 120063 h 185732"/>
              <a:gd name="connsiteX30" fmla="*/ 2911 w 178348"/>
              <a:gd name="connsiteY30" fmla="*/ 112195 h 185732"/>
              <a:gd name="connsiteX31" fmla="*/ 14751 w 178348"/>
              <a:gd name="connsiteY31" fmla="*/ 103470 h 185732"/>
              <a:gd name="connsiteX32" fmla="*/ 17581 w 178348"/>
              <a:gd name="connsiteY32" fmla="*/ 85098 h 185732"/>
              <a:gd name="connsiteX33" fmla="*/ 14751 w 178348"/>
              <a:gd name="connsiteY33" fmla="*/ 82267 h 185732"/>
              <a:gd name="connsiteX34" fmla="*/ 2911 w 178348"/>
              <a:gd name="connsiteY34" fmla="*/ 73562 h 185732"/>
              <a:gd name="connsiteX35" fmla="*/ 330 w 178348"/>
              <a:gd name="connsiteY35" fmla="*/ 65694 h 185732"/>
              <a:gd name="connsiteX36" fmla="*/ 21323 w 178348"/>
              <a:gd name="connsiteY36" fmla="*/ 29575 h 185732"/>
              <a:gd name="connsiteX37" fmla="*/ 29419 w 178348"/>
              <a:gd name="connsiteY37" fmla="*/ 27918 h 185732"/>
              <a:gd name="connsiteX38" fmla="*/ 42754 w 178348"/>
              <a:gd name="connsiteY38" fmla="*/ 33776 h 185732"/>
              <a:gd name="connsiteX39" fmla="*/ 60130 w 178348"/>
              <a:gd name="connsiteY39" fmla="*/ 26909 h 185732"/>
              <a:gd name="connsiteX40" fmla="*/ 61137 w 178348"/>
              <a:gd name="connsiteY40" fmla="*/ 23127 h 185732"/>
              <a:gd name="connsiteX41" fmla="*/ 62757 w 178348"/>
              <a:gd name="connsiteY41" fmla="*/ 8592 h 185732"/>
              <a:gd name="connsiteX42" fmla="*/ 68310 w 178348"/>
              <a:gd name="connsiteY42" fmla="*/ 2400 h 185732"/>
              <a:gd name="connsiteX43" fmla="*/ 89274 w 178348"/>
              <a:gd name="connsiteY43" fmla="*/ 0 h 185732"/>
              <a:gd name="connsiteX44" fmla="*/ 89160 w 178348"/>
              <a:gd name="connsiteY44" fmla="*/ 64294 h 185732"/>
              <a:gd name="connsiteX45" fmla="*/ 60585 w 178348"/>
              <a:gd name="connsiteY45" fmla="*/ 92869 h 185732"/>
              <a:gd name="connsiteX46" fmla="*/ 89160 w 178348"/>
              <a:gd name="connsiteY46" fmla="*/ 121444 h 185732"/>
              <a:gd name="connsiteX47" fmla="*/ 117735 w 178348"/>
              <a:gd name="connsiteY47" fmla="*/ 92869 h 185732"/>
              <a:gd name="connsiteX48" fmla="*/ 89160 w 178348"/>
              <a:gd name="connsiteY48" fmla="*/ 64294 h 18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8348" h="185732">
                <a:moveTo>
                  <a:pt x="89274" y="0"/>
                </a:moveTo>
                <a:cubicBezTo>
                  <a:pt x="96266" y="76"/>
                  <a:pt x="103228" y="886"/>
                  <a:pt x="110058" y="2410"/>
                </a:cubicBezTo>
                <a:cubicBezTo>
                  <a:pt x="113036" y="3075"/>
                  <a:pt x="115264" y="5558"/>
                  <a:pt x="115601" y="8592"/>
                </a:cubicBezTo>
                <a:lnTo>
                  <a:pt x="117221" y="23136"/>
                </a:lnTo>
                <a:cubicBezTo>
                  <a:pt x="118027" y="30372"/>
                  <a:pt x="124547" y="35584"/>
                  <a:pt x="131783" y="34777"/>
                </a:cubicBezTo>
                <a:cubicBezTo>
                  <a:pt x="133090" y="34631"/>
                  <a:pt x="134369" y="34290"/>
                  <a:pt x="135575" y="33766"/>
                </a:cubicBezTo>
                <a:lnTo>
                  <a:pt x="148920" y="27908"/>
                </a:lnTo>
                <a:cubicBezTo>
                  <a:pt x="151697" y="26685"/>
                  <a:pt x="154943" y="27350"/>
                  <a:pt x="157016" y="29566"/>
                </a:cubicBezTo>
                <a:cubicBezTo>
                  <a:pt x="166655" y="39863"/>
                  <a:pt x="173832" y="52212"/>
                  <a:pt x="178009" y="65684"/>
                </a:cubicBezTo>
                <a:cubicBezTo>
                  <a:pt x="178907" y="68586"/>
                  <a:pt x="177871" y="71738"/>
                  <a:pt x="175428" y="73543"/>
                </a:cubicBezTo>
                <a:lnTo>
                  <a:pt x="163598" y="82267"/>
                </a:lnTo>
                <a:cubicBezTo>
                  <a:pt x="157743" y="86568"/>
                  <a:pt x="156483" y="94801"/>
                  <a:pt x="160784" y="100656"/>
                </a:cubicBezTo>
                <a:cubicBezTo>
                  <a:pt x="161573" y="101731"/>
                  <a:pt x="162522" y="102680"/>
                  <a:pt x="163598" y="103470"/>
                </a:cubicBezTo>
                <a:lnTo>
                  <a:pt x="175437" y="112185"/>
                </a:lnTo>
                <a:cubicBezTo>
                  <a:pt x="177888" y="113989"/>
                  <a:pt x="178928" y="117146"/>
                  <a:pt x="178028" y="120053"/>
                </a:cubicBezTo>
                <a:cubicBezTo>
                  <a:pt x="173850" y="133525"/>
                  <a:pt x="166672" y="145874"/>
                  <a:pt x="157035" y="156172"/>
                </a:cubicBezTo>
                <a:cubicBezTo>
                  <a:pt x="154968" y="158383"/>
                  <a:pt x="151731" y="159050"/>
                  <a:pt x="148958" y="157839"/>
                </a:cubicBezTo>
                <a:lnTo>
                  <a:pt x="135556" y="151962"/>
                </a:lnTo>
                <a:cubicBezTo>
                  <a:pt x="128908" y="149047"/>
                  <a:pt x="121155" y="152073"/>
                  <a:pt x="118240" y="158722"/>
                </a:cubicBezTo>
                <a:cubicBezTo>
                  <a:pt x="117703" y="159946"/>
                  <a:pt x="117356" y="161244"/>
                  <a:pt x="117211" y="162573"/>
                </a:cubicBezTo>
                <a:lnTo>
                  <a:pt x="115601" y="177108"/>
                </a:lnTo>
                <a:cubicBezTo>
                  <a:pt x="115269" y="180106"/>
                  <a:pt x="113088" y="182573"/>
                  <a:pt x="110153" y="183271"/>
                </a:cubicBezTo>
                <a:cubicBezTo>
                  <a:pt x="96356" y="186553"/>
                  <a:pt x="81982" y="186553"/>
                  <a:pt x="68186" y="183271"/>
                </a:cubicBezTo>
                <a:cubicBezTo>
                  <a:pt x="65251" y="182573"/>
                  <a:pt x="63070" y="180106"/>
                  <a:pt x="62738" y="177108"/>
                </a:cubicBezTo>
                <a:lnTo>
                  <a:pt x="61137" y="162592"/>
                </a:lnTo>
                <a:cubicBezTo>
                  <a:pt x="60314" y="155369"/>
                  <a:pt x="53790" y="150181"/>
                  <a:pt x="46567" y="151004"/>
                </a:cubicBezTo>
                <a:cubicBezTo>
                  <a:pt x="45265" y="151153"/>
                  <a:pt x="43993" y="151495"/>
                  <a:pt x="42792" y="152019"/>
                </a:cubicBezTo>
                <a:lnTo>
                  <a:pt x="29400" y="157886"/>
                </a:lnTo>
                <a:cubicBezTo>
                  <a:pt x="26624" y="159103"/>
                  <a:pt x="23382" y="158434"/>
                  <a:pt x="21313" y="156220"/>
                </a:cubicBezTo>
                <a:cubicBezTo>
                  <a:pt x="11671" y="145910"/>
                  <a:pt x="4493" y="133547"/>
                  <a:pt x="320" y="120063"/>
                </a:cubicBezTo>
                <a:cubicBezTo>
                  <a:pt x="-580" y="117156"/>
                  <a:pt x="460" y="113998"/>
                  <a:pt x="2911" y="112195"/>
                </a:cubicBezTo>
                <a:lnTo>
                  <a:pt x="14751" y="103470"/>
                </a:lnTo>
                <a:cubicBezTo>
                  <a:pt x="20606" y="99178"/>
                  <a:pt x="21873" y="90953"/>
                  <a:pt x="17581" y="85098"/>
                </a:cubicBezTo>
                <a:cubicBezTo>
                  <a:pt x="16787" y="84015"/>
                  <a:pt x="15833" y="83061"/>
                  <a:pt x="14751" y="82267"/>
                </a:cubicBezTo>
                <a:lnTo>
                  <a:pt x="2911" y="73562"/>
                </a:lnTo>
                <a:cubicBezTo>
                  <a:pt x="463" y="71756"/>
                  <a:pt x="-572" y="68599"/>
                  <a:pt x="330" y="65694"/>
                </a:cubicBezTo>
                <a:cubicBezTo>
                  <a:pt x="4507" y="52222"/>
                  <a:pt x="11684" y="39873"/>
                  <a:pt x="21323" y="29575"/>
                </a:cubicBezTo>
                <a:cubicBezTo>
                  <a:pt x="23396" y="27359"/>
                  <a:pt x="26642" y="26695"/>
                  <a:pt x="29419" y="27918"/>
                </a:cubicBezTo>
                <a:lnTo>
                  <a:pt x="42754" y="33776"/>
                </a:lnTo>
                <a:cubicBezTo>
                  <a:pt x="49448" y="36678"/>
                  <a:pt x="57228" y="33603"/>
                  <a:pt x="60130" y="26909"/>
                </a:cubicBezTo>
                <a:cubicBezTo>
                  <a:pt x="60652" y="25705"/>
                  <a:pt x="60991" y="24430"/>
                  <a:pt x="61137" y="23127"/>
                </a:cubicBezTo>
                <a:lnTo>
                  <a:pt x="62757" y="8592"/>
                </a:lnTo>
                <a:cubicBezTo>
                  <a:pt x="63092" y="5552"/>
                  <a:pt x="65324" y="3063"/>
                  <a:pt x="68310" y="2400"/>
                </a:cubicBezTo>
                <a:cubicBezTo>
                  <a:pt x="75139" y="886"/>
                  <a:pt x="82121" y="86"/>
                  <a:pt x="89274" y="0"/>
                </a:cubicBezTo>
                <a:close/>
                <a:moveTo>
                  <a:pt x="89160" y="64294"/>
                </a:moveTo>
                <a:cubicBezTo>
                  <a:pt x="73378" y="64294"/>
                  <a:pt x="60585" y="77087"/>
                  <a:pt x="60585" y="92869"/>
                </a:cubicBezTo>
                <a:cubicBezTo>
                  <a:pt x="60585" y="108650"/>
                  <a:pt x="73378" y="121444"/>
                  <a:pt x="89160" y="121444"/>
                </a:cubicBezTo>
                <a:cubicBezTo>
                  <a:pt x="104941" y="121444"/>
                  <a:pt x="117735" y="108650"/>
                  <a:pt x="117735" y="92869"/>
                </a:cubicBezTo>
                <a:cubicBezTo>
                  <a:pt x="117735" y="77087"/>
                  <a:pt x="104941" y="64294"/>
                  <a:pt x="89160" y="6429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a:ln>
                <a:noFill/>
              </a:ln>
              <a:solidFill>
                <a:srgbClr val="FFFFFF"/>
              </a:solidFill>
              <a:effectLst/>
              <a:uLnTx/>
              <a:uFillTx/>
              <a:latin typeface="Segoe UI Semibold"/>
              <a:ea typeface="+mn-ea"/>
              <a:cs typeface="Segoe UI Semibold" panose="020B0502040204020203" pitchFamily="34" charset="0"/>
            </a:endParaRPr>
          </a:p>
        </p:txBody>
      </p:sp>
    </p:spTree>
    <p:extLst>
      <p:ext uri="{BB962C8B-B14F-4D97-AF65-F5344CB8AC3E}">
        <p14:creationId xmlns:p14="http://schemas.microsoft.com/office/powerpoint/2010/main" val="381750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path" presetSubtype="0" decel="100000" fill="hold" grpId="1" nodeType="withEffect">
                                  <p:stCondLst>
                                    <p:cond delay="0"/>
                                  </p:stCondLst>
                                  <p:childTnLst>
                                    <p:animMotion origin="layout" path="M 0.01666 -0.00046 L 3.75E-6 1.85185E-6 " pathEditMode="relative" rAng="0" ptsTypes="AA">
                                      <p:cBhvr>
                                        <p:cTn id="9" dur="500" fill="hold"/>
                                        <p:tgtEl>
                                          <p:spTgt spid="17"/>
                                        </p:tgtEl>
                                        <p:attrNameLst>
                                          <p:attrName>ppt_x</p:attrName>
                                          <p:attrName>ppt_y</p:attrName>
                                        </p:attrNameLst>
                                      </p:cBhvr>
                                      <p:rCtr x="-83300" y="2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D3935-66B7-EFE0-5577-48F190946C6A}"/>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7A34076-C5A4-C1AE-3AB1-1EF3E2277C8E}"/>
              </a:ext>
            </a:extLst>
          </p:cNvPr>
          <p:cNvSpPr>
            <a:spLocks noGrp="1"/>
          </p:cNvSpPr>
          <p:nvPr>
            <p:ph idx="1"/>
          </p:nvPr>
        </p:nvSpPr>
        <p:spPr>
          <a:xfrm>
            <a:off x="4966052" y="1903059"/>
            <a:ext cx="7103016" cy="3939540"/>
          </a:xfrm>
        </p:spPr>
        <p:txBody>
          <a:bodyPr/>
          <a:lstStyle/>
          <a:p>
            <a:pPr marL="457200" lvl="0" indent="-457200" fontAlgn="base">
              <a:spcBef>
                <a:spcPct val="0"/>
              </a:spcBef>
              <a:spcAft>
                <a:spcPts val="800"/>
              </a:spcAft>
              <a:buSzTx/>
              <a:buFont typeface="+mj-lt"/>
              <a:buAutoNum type="arabicPeriod"/>
              <a:defRPr/>
            </a:pPr>
            <a:r>
              <a:rPr lang="es-es" sz="2400" dirty="0"/>
              <a:t>Presentación de Microsoft 365 Copilot Chat</a:t>
            </a:r>
          </a:p>
          <a:p>
            <a:pPr marL="457200" lvl="0" indent="-457200" fontAlgn="base">
              <a:spcBef>
                <a:spcPct val="0"/>
              </a:spcBef>
              <a:spcAft>
                <a:spcPts val="800"/>
              </a:spcAft>
              <a:buSzTx/>
              <a:buFont typeface="+mj-lt"/>
              <a:buAutoNum type="arabicPeriod"/>
              <a:defRPr/>
            </a:pPr>
            <a:r>
              <a:rPr lang="es-es" sz="2400" kern="0" dirty="0">
                <a:ln w="3175">
                  <a:noFill/>
                </a:ln>
                <a:latin typeface="Segoe UI"/>
              </a:rPr>
              <a:t>Protección de datos empresariales e IA en la sombra</a:t>
            </a:r>
          </a:p>
          <a:p>
            <a:pPr marL="457200" indent="-457200" fontAlgn="base">
              <a:spcBef>
                <a:spcPct val="0"/>
              </a:spcBef>
              <a:spcAft>
                <a:spcPts val="800"/>
              </a:spcAft>
              <a:buSzTx/>
              <a:buFont typeface="+mj-lt"/>
              <a:buAutoNum type="arabicPeriod"/>
              <a:defRPr/>
            </a:pPr>
            <a:r>
              <a:rPr lang="es-es" sz="2400" kern="0" dirty="0">
                <a:ln w="3175">
                  <a:noFill/>
                </a:ln>
                <a:latin typeface="Segoe UI"/>
              </a:rPr>
              <a:t>Habilitación de Microsoft 365 Copilot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Administración y gobernanza de Microsoft 365 Copilot Chat</a:t>
            </a:r>
          </a:p>
          <a:p>
            <a:pPr marL="457200" indent="-457200" fontAlgn="base">
              <a:spcBef>
                <a:spcPct val="0"/>
              </a:spcBef>
              <a:spcAft>
                <a:spcPts val="800"/>
              </a:spcAft>
              <a:buSzTx/>
              <a:buFont typeface="+mj-lt"/>
              <a:buAutoNum type="arabicPeriod"/>
              <a:defRPr/>
            </a:pPr>
            <a:r>
              <a:rPr lang="es-es" sz="2400" kern="0" dirty="0">
                <a:ln w="3175">
                  <a:noFill/>
                </a:ln>
                <a:latin typeface="Segoe UI"/>
              </a:rPr>
              <a:t>Informes de uso de </a:t>
            </a:r>
            <a:r>
              <a:rPr lang="es-es" sz="2400" kern="0" dirty="0" err="1">
                <a:ln w="3175">
                  <a:noFill/>
                </a:ln>
                <a:latin typeface="Segoe UI"/>
              </a:rPr>
              <a:t>Copilot</a:t>
            </a:r>
            <a:r>
              <a:rPr lang="es-es" sz="2400" kern="0" dirty="0">
                <a:ln w="3175">
                  <a:noFill/>
                </a:ln>
                <a:latin typeface="Segoe UI"/>
              </a:rPr>
              <a:t> Chat</a:t>
            </a:r>
          </a:p>
          <a:p>
            <a:pPr marL="457200" indent="-457200" fontAlgn="base">
              <a:spcBef>
                <a:spcPct val="0"/>
              </a:spcBef>
              <a:spcAft>
                <a:spcPts val="800"/>
              </a:spcAft>
              <a:buSzTx/>
              <a:buFont typeface="+mj-lt"/>
              <a:buAutoNum type="arabicPeriod"/>
              <a:defRPr/>
            </a:pPr>
            <a:r>
              <a:rPr lang="es-es" sz="2400" kern="0" dirty="0">
                <a:ln w="3175">
                  <a:noFill/>
                </a:ln>
                <a:solidFill>
                  <a:srgbClr val="FFFF00"/>
                </a:solidFill>
                <a:latin typeface="Segoe UI"/>
              </a:rPr>
              <a:t>Próximos pasos y llamada a la acción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11520CF1-F5F1-C678-213C-E15C90301A95}"/>
              </a:ext>
            </a:extLst>
          </p:cNvPr>
          <p:cNvSpPr>
            <a:spLocks noGrp="1"/>
          </p:cNvSpPr>
          <p:nvPr>
            <p:ph type="title"/>
          </p:nvPr>
        </p:nvSpPr>
        <p:spPr>
          <a:xfrm>
            <a:off x="589279" y="605657"/>
            <a:ext cx="3192607" cy="1939850"/>
          </a:xfrm>
        </p:spPr>
        <p:txBody>
          <a:bodyPr/>
          <a:lstStyle/>
          <a:p>
            <a:r>
              <a:rPr lang="es-es" dirty="0"/>
              <a:t>Para qué est</a:t>
            </a:r>
            <a:r>
              <a:rPr lang="es-ES" dirty="0"/>
              <a:t>am</a:t>
            </a:r>
            <a:r>
              <a:rPr lang="es-es" dirty="0"/>
              <a:t>os aquí</a:t>
            </a:r>
          </a:p>
        </p:txBody>
      </p:sp>
      <p:cxnSp>
        <p:nvCxnSpPr>
          <p:cNvPr id="11" name="Straight Connector 10">
            <a:extLst>
              <a:ext uri="{FF2B5EF4-FFF2-40B4-BE49-F238E27FC236}">
                <a16:creationId xmlns:a16="http://schemas.microsoft.com/office/drawing/2014/main" id="{C6D14160-11E5-A16B-B534-31159881053A}"/>
              </a:ext>
              <a:ext uri="{C183D7F6-B498-43B3-948B-1728B52AA6E4}">
                <adec:decorative xmlns:adec="http://schemas.microsoft.com/office/drawing/2017/decorative" val="1"/>
              </a:ext>
            </a:extLst>
          </p:cNvPr>
          <p:cNvCxnSpPr>
            <a:cxnSpLocks/>
          </p:cNvCxnSpPr>
          <p:nvPr/>
        </p:nvCxnSpPr>
        <p:spPr>
          <a:xfrm>
            <a:off x="4645327" y="1873861"/>
            <a:ext cx="0" cy="3931920"/>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0651898"/>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1243-DEB3-89C0-F059-4DBDD717C1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0D46F-56C9-C072-D07C-B76D58542B35}"/>
              </a:ext>
            </a:extLst>
          </p:cNvPr>
          <p:cNvSpPr>
            <a:spLocks noGrp="1"/>
          </p:cNvSpPr>
          <p:nvPr>
            <p:ph type="title"/>
          </p:nvPr>
        </p:nvSpPr>
        <p:spPr>
          <a:xfrm>
            <a:off x="571500" y="2792795"/>
            <a:ext cx="4179404" cy="1200329"/>
          </a:xfrm>
        </p:spPr>
        <p:txBody>
          <a:bodyPr/>
          <a:lstStyle/>
          <a:p>
            <a:r>
              <a:rPr lang="es-es" dirty="0"/>
              <a:t>Próximos pasos y llamada a la acción</a:t>
            </a:r>
          </a:p>
        </p:txBody>
      </p:sp>
    </p:spTree>
    <p:extLst>
      <p:ext uri="{BB962C8B-B14F-4D97-AF65-F5344CB8AC3E}">
        <p14:creationId xmlns:p14="http://schemas.microsoft.com/office/powerpoint/2010/main" val="25564600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9E197-79F5-4BD4-2789-7FD63D5D0E8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A312CA3-D747-31F1-D25A-04EB0866A058}"/>
              </a:ext>
            </a:extLst>
          </p:cNvPr>
          <p:cNvSpPr>
            <a:spLocks noGrp="1"/>
          </p:cNvSpPr>
          <p:nvPr>
            <p:ph type="title"/>
          </p:nvPr>
        </p:nvSpPr>
        <p:spPr>
          <a:xfrm>
            <a:off x="588263" y="485481"/>
            <a:ext cx="11603738" cy="498598"/>
          </a:xfrm>
          <a:prstGeom prst="rect">
            <a:avLst/>
          </a:prstGeom>
        </p:spPr>
        <p:txBody>
          <a:bodyPr/>
          <a:lstStyle/>
          <a:p>
            <a:r>
              <a:rPr lang="es-es" sz="3000" dirty="0"/>
              <a:t>Explora recursos clave para hacer avanzar tu recorrido con </a:t>
            </a:r>
            <a:r>
              <a:rPr lang="es-es" sz="3000" dirty="0" err="1"/>
              <a:t>Copilot</a:t>
            </a:r>
            <a:endParaRPr lang="es-es" sz="3000" dirty="0"/>
          </a:p>
        </p:txBody>
      </p:sp>
      <p:grpSp>
        <p:nvGrpSpPr>
          <p:cNvPr id="28" name="Group 27">
            <a:extLst>
              <a:ext uri="{FF2B5EF4-FFF2-40B4-BE49-F238E27FC236}">
                <a16:creationId xmlns:a16="http://schemas.microsoft.com/office/drawing/2014/main" id="{BDD9AE4C-AFFF-D058-A812-7A95E09116CD}"/>
              </a:ext>
            </a:extLst>
          </p:cNvPr>
          <p:cNvGrpSpPr/>
          <p:nvPr/>
        </p:nvGrpSpPr>
        <p:grpSpPr>
          <a:xfrm>
            <a:off x="684331" y="1677460"/>
            <a:ext cx="479546" cy="479546"/>
            <a:chOff x="684331" y="1677460"/>
            <a:chExt cx="479546" cy="479546"/>
          </a:xfrm>
        </p:grpSpPr>
        <p:sp>
          <p:nvSpPr>
            <p:cNvPr id="2" name="Graphic 6">
              <a:extLst>
                <a:ext uri="{FF2B5EF4-FFF2-40B4-BE49-F238E27FC236}">
                  <a16:creationId xmlns:a16="http://schemas.microsoft.com/office/drawing/2014/main" id="{357FDC5F-6740-C7C4-7834-629D7DE0358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8" name="Straight Connector 7">
              <a:extLst>
                <a:ext uri="{FF2B5EF4-FFF2-40B4-BE49-F238E27FC236}">
                  <a16:creationId xmlns:a16="http://schemas.microsoft.com/office/drawing/2014/main" id="{F982F5A0-1E96-D19C-656A-91816E65D21F}"/>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5DBB69A-98A0-7FD5-699C-091B07468B42}"/>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F16664-38D4-7AC6-0CA6-69C254EE77CA}"/>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53F3BC9-CB6D-99FD-6D53-F028F8BEC5F8}"/>
              </a:ext>
            </a:extLst>
          </p:cNvPr>
          <p:cNvGrpSpPr/>
          <p:nvPr/>
        </p:nvGrpSpPr>
        <p:grpSpPr>
          <a:xfrm>
            <a:off x="690288" y="2821146"/>
            <a:ext cx="479546" cy="479546"/>
            <a:chOff x="684331" y="1677460"/>
            <a:chExt cx="479546" cy="479546"/>
          </a:xfrm>
        </p:grpSpPr>
        <p:sp>
          <p:nvSpPr>
            <p:cNvPr id="30" name="Graphic 6">
              <a:extLst>
                <a:ext uri="{FF2B5EF4-FFF2-40B4-BE49-F238E27FC236}">
                  <a16:creationId xmlns:a16="http://schemas.microsoft.com/office/drawing/2014/main" id="{2624EBD7-AFA5-D9C7-CA2B-AA1B6362A971}"/>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1" name="Straight Connector 30">
              <a:extLst>
                <a:ext uri="{FF2B5EF4-FFF2-40B4-BE49-F238E27FC236}">
                  <a16:creationId xmlns:a16="http://schemas.microsoft.com/office/drawing/2014/main" id="{BEA17FE8-E270-4B25-BEB1-67E6D0757762}"/>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158C742-F356-B108-12DB-9A8633716E7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756B0-B796-68C0-6AE6-19A256FCB67B}"/>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19694C9F-CAE2-38F7-6550-4211C006F037}"/>
              </a:ext>
            </a:extLst>
          </p:cNvPr>
          <p:cNvSpPr txBox="1"/>
          <p:nvPr/>
        </p:nvSpPr>
        <p:spPr>
          <a:xfrm>
            <a:off x="1302065" y="1593511"/>
            <a:ext cx="10493695" cy="73866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i="0" u="none" strike="noStrike" kern="1200" cap="none" spc="0" normalizeH="0" baseline="0" noProof="0" dirty="0">
                <a:ln>
                  <a:noFill/>
                </a:ln>
                <a:solidFill>
                  <a:schemeClr val="bg2">
                    <a:lumMod val="90000"/>
                  </a:schemeClr>
                </a:solidFill>
                <a:effectLst/>
                <a:uLnTx/>
                <a:uFillTx/>
                <a:latin typeface="Segoe Sans Display Semibold" pitchFamily="2" charset="0"/>
                <a:cs typeface="Segoe Sans Display Semibold" pitchFamily="2" charset="0"/>
                <a:hlinkClick r:id="rId3">
                  <a:extLst>
                    <a:ext uri="{A12FA001-AC4F-418D-AE19-62706E023703}">
                      <ahyp:hlinkClr xmlns:ahyp="http://schemas.microsoft.com/office/drawing/2018/hyperlinkcolor" val="tx"/>
                    </a:ext>
                  </a:extLst>
                </a:hlinkClick>
              </a:rPr>
              <a:t>Sesiones de Centro de clientes</a:t>
            </a:r>
            <a:endParaRPr kumimoji="0" lang="en-US" sz="2400" i="0" u="none" strike="noStrike" kern="1200" cap="none" spc="0" normalizeH="0" baseline="0" noProof="0" dirty="0">
              <a:ln>
                <a:noFill/>
              </a:ln>
              <a:solidFill>
                <a:schemeClr val="bg2">
                  <a:lumMod val="90000"/>
                </a:schemeClr>
              </a:solidFill>
              <a:effectLst/>
              <a:uLnTx/>
              <a:uFillTx/>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Segoe UI"/>
                <a:ea typeface="+mn-ea"/>
                <a:cs typeface="+mn-cs"/>
              </a:rPr>
              <a:t>Descubre próximas sesiones, novedades y contenido a petición</a:t>
            </a:r>
          </a:p>
        </p:txBody>
      </p:sp>
      <p:sp>
        <p:nvSpPr>
          <p:cNvPr id="35" name="TextBox 34">
            <a:extLst>
              <a:ext uri="{FF2B5EF4-FFF2-40B4-BE49-F238E27FC236}">
                <a16:creationId xmlns:a16="http://schemas.microsoft.com/office/drawing/2014/main" id="{167A5620-C89B-58A0-16F6-FC8E62FBDEDE}"/>
              </a:ext>
            </a:extLst>
          </p:cNvPr>
          <p:cNvSpPr txBox="1"/>
          <p:nvPr/>
        </p:nvSpPr>
        <p:spPr>
          <a:xfrm>
            <a:off x="1302064" y="2690336"/>
            <a:ext cx="10493695" cy="738664"/>
          </a:xfrm>
          <a:prstGeom prst="rect">
            <a:avLst/>
          </a:prstGeom>
          <a:noFill/>
        </p:spPr>
        <p:txBody>
          <a:bodyPr wrap="square" lIns="0" tIns="0" rIns="0" bIns="0" rtlCol="0" anchor="t">
            <a:spAutoFit/>
          </a:bodyPr>
          <a:lstStyle/>
          <a:p>
            <a:pPr defTabSz="914400">
              <a:defRPr/>
            </a:pPr>
            <a:r>
              <a:rPr lang="es-es" sz="2400" dirty="0">
                <a:solidFill>
                  <a:schemeClr val="bg2">
                    <a:lumMod val="90000"/>
                  </a:schemeClr>
                </a:solidFill>
                <a:latin typeface="Segoe Sans Display Semibold" pitchFamily="2" charset="0"/>
                <a:cs typeface="Segoe Sans Display Semibold" pitchFamily="2" charset="0"/>
                <a:hlinkClick r:id="rId4">
                  <a:extLst>
                    <a:ext uri="{A12FA001-AC4F-418D-AE19-62706E023703}">
                      <ahyp:hlinkClr xmlns:ahyp="http://schemas.microsoft.com/office/drawing/2018/hyperlinkcolor" val="tx"/>
                    </a:ext>
                  </a:extLst>
                </a:hlinkClick>
              </a:rPr>
              <a:t>Adopción de clientes</a:t>
            </a:r>
            <a:endParaRPr lang="en-US" sz="2400" dirty="0">
              <a:solidFill>
                <a:schemeClr val="bg2">
                  <a:lumMod val="90000"/>
                </a:schemeClr>
              </a:solidFill>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Segoe UI"/>
                <a:ea typeface="+mn-ea"/>
                <a:cs typeface="+mn-cs"/>
              </a:rPr>
              <a:t>Accede a guías, kits de éxito y procedimientos recomendados</a:t>
            </a:r>
          </a:p>
        </p:txBody>
      </p:sp>
      <p:grpSp>
        <p:nvGrpSpPr>
          <p:cNvPr id="36" name="Group 35">
            <a:extLst>
              <a:ext uri="{FF2B5EF4-FFF2-40B4-BE49-F238E27FC236}">
                <a16:creationId xmlns:a16="http://schemas.microsoft.com/office/drawing/2014/main" id="{9D8A571A-2514-02ED-3763-E93787D4DDEB}"/>
              </a:ext>
            </a:extLst>
          </p:cNvPr>
          <p:cNvGrpSpPr/>
          <p:nvPr/>
        </p:nvGrpSpPr>
        <p:grpSpPr>
          <a:xfrm>
            <a:off x="684331" y="3994747"/>
            <a:ext cx="479546" cy="479546"/>
            <a:chOff x="684331" y="1677460"/>
            <a:chExt cx="479546" cy="479546"/>
          </a:xfrm>
        </p:grpSpPr>
        <p:sp>
          <p:nvSpPr>
            <p:cNvPr id="37" name="Graphic 6">
              <a:extLst>
                <a:ext uri="{FF2B5EF4-FFF2-40B4-BE49-F238E27FC236}">
                  <a16:creationId xmlns:a16="http://schemas.microsoft.com/office/drawing/2014/main" id="{2707547F-458F-DEAA-4119-260AA809D6EE}"/>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38" name="Straight Connector 37">
              <a:extLst>
                <a:ext uri="{FF2B5EF4-FFF2-40B4-BE49-F238E27FC236}">
                  <a16:creationId xmlns:a16="http://schemas.microsoft.com/office/drawing/2014/main" id="{14CA3077-28EA-C63E-62B3-F6ECB83671D0}"/>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105BE7A-8154-F69B-134E-6C5E2FE1AEF0}"/>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951B262-6311-6D5E-7D57-54C9F9F0E969}"/>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730DF9F5-DBE4-7D7C-3583-2EF314D211D2}"/>
              </a:ext>
            </a:extLst>
          </p:cNvPr>
          <p:cNvSpPr txBox="1"/>
          <p:nvPr/>
        </p:nvSpPr>
        <p:spPr>
          <a:xfrm>
            <a:off x="1266669" y="3863263"/>
            <a:ext cx="10493695" cy="738664"/>
          </a:xfrm>
          <a:prstGeom prst="rect">
            <a:avLst/>
          </a:prstGeom>
          <a:noFill/>
        </p:spPr>
        <p:txBody>
          <a:bodyPr wrap="square" lIns="0" tIns="0" rIns="0" bIns="0" rtlCol="0" anchor="t">
            <a:spAutoFit/>
          </a:bodyPr>
          <a:lstStyle/>
          <a:p>
            <a:pPr defTabSz="914400">
              <a:defRPr/>
            </a:pPr>
            <a:r>
              <a:rPr lang="es-es" sz="2400" dirty="0">
                <a:solidFill>
                  <a:schemeClr val="bg2">
                    <a:lumMod val="90000"/>
                  </a:schemeClr>
                </a:solidFill>
                <a:latin typeface="Segoe Sans Display Semibold" pitchFamily="2" charset="0"/>
                <a:cs typeface="Segoe Sans Display Semibold" pitchFamily="2" charset="0"/>
                <a:hlinkClick r:id="rId5">
                  <a:extLst>
                    <a:ext uri="{A12FA001-AC4F-418D-AE19-62706E023703}">
                      <ahyp:hlinkClr xmlns:ahyp="http://schemas.microsoft.com/office/drawing/2018/hyperlinkcolor" val="tx"/>
                    </a:ext>
                  </a:extLst>
                </a:hlinkClick>
              </a:rPr>
              <a:t>Microsoft Learn</a:t>
            </a:r>
            <a:endParaRPr lang="en-US" sz="2400" dirty="0">
              <a:solidFill>
                <a:schemeClr val="bg2">
                  <a:lumMod val="90000"/>
                </a:schemeClr>
              </a:solidFill>
              <a:latin typeface="Segoe Sans Display Semibold" pitchFamily="2" charset="0"/>
              <a:cs typeface="Segoe Sans Display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Segoe UI"/>
                <a:ea typeface="+mn-ea"/>
                <a:cs typeface="+mn-cs"/>
              </a:rPr>
              <a:t>Haz cursos, certifícate, profundiza en temas de productividad de Copilot e IA</a:t>
            </a:r>
          </a:p>
        </p:txBody>
      </p:sp>
      <p:grpSp>
        <p:nvGrpSpPr>
          <p:cNvPr id="42" name="Group 41">
            <a:extLst>
              <a:ext uri="{FF2B5EF4-FFF2-40B4-BE49-F238E27FC236}">
                <a16:creationId xmlns:a16="http://schemas.microsoft.com/office/drawing/2014/main" id="{09F882B8-1D7D-0228-F98E-ECD55B643B43}"/>
              </a:ext>
            </a:extLst>
          </p:cNvPr>
          <p:cNvGrpSpPr/>
          <p:nvPr/>
        </p:nvGrpSpPr>
        <p:grpSpPr>
          <a:xfrm>
            <a:off x="684331" y="5091572"/>
            <a:ext cx="479546" cy="479546"/>
            <a:chOff x="684331" y="1677460"/>
            <a:chExt cx="479546" cy="479546"/>
          </a:xfrm>
        </p:grpSpPr>
        <p:sp>
          <p:nvSpPr>
            <p:cNvPr id="43" name="Graphic 6">
              <a:extLst>
                <a:ext uri="{FF2B5EF4-FFF2-40B4-BE49-F238E27FC236}">
                  <a16:creationId xmlns:a16="http://schemas.microsoft.com/office/drawing/2014/main" id="{A1F2DCCF-542C-3135-B99C-8D5DCEC98453}"/>
                </a:ext>
                <a:ext uri="{C183D7F6-B498-43B3-948B-1728B52AA6E4}">
                  <adec:decorative xmlns:adec="http://schemas.microsoft.com/office/drawing/2017/decorative" val="1"/>
                </a:ext>
              </a:extLst>
            </p:cNvPr>
            <p:cNvSpPr/>
            <p:nvPr/>
          </p:nvSpPr>
          <p:spPr>
            <a:xfrm>
              <a:off x="684331" y="1677460"/>
              <a:ext cx="479546" cy="479546"/>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Segoe UI Semibold"/>
                <a:ea typeface="+mn-ea"/>
                <a:cs typeface="+mn-cs"/>
              </a:endParaRPr>
            </a:p>
          </p:txBody>
        </p:sp>
        <p:cxnSp>
          <p:nvCxnSpPr>
            <p:cNvPr id="44" name="Straight Connector 43">
              <a:extLst>
                <a:ext uri="{FF2B5EF4-FFF2-40B4-BE49-F238E27FC236}">
                  <a16:creationId xmlns:a16="http://schemas.microsoft.com/office/drawing/2014/main" id="{FA973435-F1EA-7B57-B6D6-7474741794D1}"/>
                </a:ext>
              </a:extLst>
            </p:cNvPr>
            <p:cNvCxnSpPr>
              <a:cxnSpLocks/>
            </p:cNvCxnSpPr>
            <p:nvPr/>
          </p:nvCxnSpPr>
          <p:spPr>
            <a:xfrm>
              <a:off x="822519" y="1915308"/>
              <a:ext cx="198420" cy="0"/>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D925A43-8A3B-B83C-64A0-1F6155D74DCC}"/>
                </a:ext>
              </a:extLst>
            </p:cNvPr>
            <p:cNvCxnSpPr>
              <a:cxnSpLocks/>
            </p:cNvCxnSpPr>
            <p:nvPr/>
          </p:nvCxnSpPr>
          <p:spPr>
            <a:xfrm>
              <a:off x="930061" y="1820237"/>
              <a:ext cx="90878"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7F1E29D-E5A2-A0A0-4190-490C09C81C83}"/>
                </a:ext>
              </a:extLst>
            </p:cNvPr>
            <p:cNvCxnSpPr>
              <a:cxnSpLocks/>
            </p:cNvCxnSpPr>
            <p:nvPr/>
          </p:nvCxnSpPr>
          <p:spPr>
            <a:xfrm flipH="1">
              <a:off x="930061" y="1915308"/>
              <a:ext cx="92142" cy="95071"/>
            </a:xfrm>
            <a:prstGeom prst="line">
              <a:avLst/>
            </a:prstGeom>
            <a:ln w="34925" cap="rnd">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6EEF5744-E6C8-74EB-6252-D4CC8FBE6BC3}"/>
              </a:ext>
            </a:extLst>
          </p:cNvPr>
          <p:cNvSpPr txBox="1"/>
          <p:nvPr/>
        </p:nvSpPr>
        <p:spPr>
          <a:xfrm>
            <a:off x="1266669" y="4960088"/>
            <a:ext cx="10493695" cy="738664"/>
          </a:xfrm>
          <a:prstGeom prst="rect">
            <a:avLst/>
          </a:prstGeom>
          <a:noFill/>
        </p:spPr>
        <p:txBody>
          <a:bodyPr wrap="square" lIns="0" tIns="0" rIns="0" bIns="0" rtlCol="0" anchor="t">
            <a:spAutoFit/>
          </a:bodyPr>
          <a:lstStyle/>
          <a:p>
            <a:pPr defTabSz="914400">
              <a:defRPr/>
            </a:pPr>
            <a:r>
              <a:rPr lang="es-es" sz="2400" dirty="0">
                <a:solidFill>
                  <a:schemeClr val="bg2">
                    <a:lumMod val="90000"/>
                  </a:schemeClr>
                </a:solidFill>
                <a:latin typeface="Segoe Sans Display Semibold" pitchFamily="2" charset="0"/>
                <a:cs typeface="Segoe Sans Display Semibold" pitchFamily="2" charset="0"/>
                <a:hlinkClick r:id="rId6">
                  <a:extLst>
                    <a:ext uri="{A12FA001-AC4F-418D-AE19-62706E023703}">
                      <ahyp:hlinkClr xmlns:ahyp="http://schemas.microsoft.com/office/drawing/2018/hyperlinkcolor" val="tx"/>
                    </a:ext>
                  </a:extLst>
                </a:hlinkClick>
              </a:rPr>
              <a:t>Biblioteca de escenarios de Copilot</a:t>
            </a:r>
            <a:endParaRPr lang="en-US" sz="2400" dirty="0">
              <a:solidFill>
                <a:schemeClr val="bg2">
                  <a:lumMod val="90000"/>
                </a:schemeClr>
              </a:solidFill>
              <a:latin typeface="Segoe Sans Display Semibold" pitchFamily="2" charset="0"/>
              <a:cs typeface="Segoe Sans Display Semibold" pitchFamily="2" charset="0"/>
            </a:endParaRPr>
          </a:p>
          <a:p>
            <a:pPr lvl="0" defTabSz="914400">
              <a:defRPr/>
            </a:pPr>
            <a:r>
              <a:rPr kumimoji="0" lang="es-es" sz="2400" b="0" i="0" u="none" strike="noStrike" kern="1200" cap="none" spc="0" normalizeH="0" baseline="0" noProof="0" dirty="0">
                <a:ln>
                  <a:noFill/>
                </a:ln>
                <a:solidFill>
                  <a:prstClr val="white"/>
                </a:solidFill>
                <a:effectLst/>
                <a:uLnTx/>
                <a:uFillTx/>
                <a:latin typeface="Segoe UI"/>
                <a:ea typeface="+mn-ea"/>
                <a:cs typeface="+mn-cs"/>
              </a:rPr>
              <a:t>Explora casos de uso reales </a:t>
            </a:r>
            <a:r>
              <a:rPr lang="es-ES" sz="2400" dirty="0">
                <a:solidFill>
                  <a:prstClr val="white"/>
                </a:solidFill>
                <a:latin typeface="Segoe UI"/>
              </a:rPr>
              <a:t>e</a:t>
            </a:r>
            <a:r>
              <a:rPr kumimoji="0" lang="es-es" sz="2400" b="0" i="0" u="none" strike="noStrike" kern="1200" cap="none" spc="0" normalizeH="0" baseline="0" noProof="0" dirty="0">
                <a:ln>
                  <a:noFill/>
                </a:ln>
                <a:solidFill>
                  <a:prstClr val="white"/>
                </a:solidFill>
                <a:effectLst/>
                <a:uLnTx/>
                <a:uFillTx/>
                <a:latin typeface="Segoe UI"/>
                <a:ea typeface="+mn-ea"/>
                <a:cs typeface="+mn-cs"/>
              </a:rPr>
              <a:t> ideas inspiradoras</a:t>
            </a:r>
          </a:p>
        </p:txBody>
      </p:sp>
    </p:spTree>
    <p:extLst>
      <p:ext uri="{BB962C8B-B14F-4D97-AF65-F5344CB8AC3E}">
        <p14:creationId xmlns:p14="http://schemas.microsoft.com/office/powerpoint/2010/main" val="3551408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250"/>
                                        <p:tgtEl>
                                          <p:spTgt spid="34"/>
                                        </p:tgtEl>
                                      </p:cBhvr>
                                    </p:animEffect>
                                  </p:childTnLst>
                                </p:cTn>
                              </p:par>
                              <p:par>
                                <p:cTn id="8" presetID="42" presetClass="path" presetSubtype="0" decel="100000" fill="hold" grpId="1" nodeType="withEffect">
                                  <p:stCondLst>
                                    <p:cond delay="0"/>
                                  </p:stCondLst>
                                  <p:childTnLst>
                                    <p:animMotion origin="layout" path="M 6.25E-7 0.03889 L 6.25E-7 -1.11111E-6 " pathEditMode="relative" rAng="0" ptsTypes="AA">
                                      <p:cBhvr>
                                        <p:cTn id="9" dur="500" fill="hold"/>
                                        <p:tgtEl>
                                          <p:spTgt spid="3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50"/>
                                        <p:tgtEl>
                                          <p:spTgt spid="35"/>
                                        </p:tgtEl>
                                      </p:cBhvr>
                                    </p:animEffect>
                                  </p:childTnLst>
                                </p:cTn>
                              </p:par>
                              <p:par>
                                <p:cTn id="13" presetID="42" presetClass="path" presetSubtype="0" decel="100000" fill="hold" grpId="1" nodeType="withEffect">
                                  <p:stCondLst>
                                    <p:cond delay="0"/>
                                  </p:stCondLst>
                                  <p:childTnLst>
                                    <p:animMotion origin="layout" path="M 6.25E-7 0.03889 L 6.25E-7 -4.81481E-6 " pathEditMode="relative" rAng="0" ptsTypes="AA">
                                      <p:cBhvr>
                                        <p:cTn id="14" dur="500" fill="hold"/>
                                        <p:tgtEl>
                                          <p:spTgt spid="35"/>
                                        </p:tgtEl>
                                        <p:attrNameLst>
                                          <p:attrName>ppt_x</p:attrName>
                                          <p:attrName>ppt_y</p:attrName>
                                        </p:attrNameLst>
                                      </p:cBhvr>
                                      <p:rCtr x="0" y="-1944"/>
                                    </p:animMotion>
                                  </p:childTnLst>
                                </p:cTn>
                              </p:par>
                              <p:par>
                                <p:cTn id="15" presetID="10"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250"/>
                                        <p:tgtEl>
                                          <p:spTgt spid="41"/>
                                        </p:tgtEl>
                                      </p:cBhvr>
                                    </p:animEffect>
                                  </p:childTnLst>
                                </p:cTn>
                              </p:par>
                              <p:par>
                                <p:cTn id="18" presetID="42" presetClass="path" presetSubtype="0" decel="100000" fill="hold" grpId="1" nodeType="withEffect">
                                  <p:stCondLst>
                                    <p:cond delay="0"/>
                                  </p:stCondLst>
                                  <p:childTnLst>
                                    <p:animMotion origin="layout" path="M -4.79167E-6 0.03889 L -4.79167E-6 3.7037E-7 " pathEditMode="relative" rAng="0" ptsTypes="AA">
                                      <p:cBhvr>
                                        <p:cTn id="19" dur="500" fill="hold"/>
                                        <p:tgtEl>
                                          <p:spTgt spid="41"/>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250"/>
                                        <p:tgtEl>
                                          <p:spTgt spid="74"/>
                                        </p:tgtEl>
                                      </p:cBhvr>
                                    </p:animEffect>
                                  </p:childTnLst>
                                </p:cTn>
                              </p:par>
                              <p:par>
                                <p:cTn id="23" presetID="42" presetClass="path" presetSubtype="0" decel="100000" fill="hold" grpId="1" nodeType="withEffect">
                                  <p:stCondLst>
                                    <p:cond delay="0"/>
                                  </p:stCondLst>
                                  <p:childTnLst>
                                    <p:animMotion origin="layout" path="M -4.79167E-6 0.03889 L -4.79167E-6 -3.33333E-6 " pathEditMode="relative" rAng="0" ptsTypes="AA">
                                      <p:cBhvr>
                                        <p:cTn id="24" dur="500" fill="hold"/>
                                        <p:tgtEl>
                                          <p:spTgt spid="7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41" grpId="0"/>
      <p:bldP spid="41" grpId="1"/>
      <p:bldP spid="74" grpId="0"/>
      <p:bldP spid="74"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5983757-FF62-EEE5-7AB0-982D0CA9AD4F}"/>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2326055" y="3887472"/>
            <a:ext cx="7864241"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23" name="Rectangle: Top Corners Rounded 22">
            <a:extLst>
              <a:ext uri="{FF2B5EF4-FFF2-40B4-BE49-F238E27FC236}">
                <a16:creationId xmlns:a16="http://schemas.microsoft.com/office/drawing/2014/main" id="{148CACDB-8B99-582C-8F4F-E9D3123415C2}"/>
              </a:ext>
              <a:ext uri="{C183D7F6-B498-43B3-948B-1728B52AA6E4}">
                <adec:decorative xmlns:adec="http://schemas.microsoft.com/office/drawing/2017/decorative" val="1"/>
              </a:ext>
            </a:extLst>
          </p:cNvPr>
          <p:cNvSpPr>
            <a:spLocks/>
          </p:cNvSpPr>
          <p:nvPr/>
        </p:nvSpPr>
        <p:spPr bwMode="auto">
          <a:xfrm>
            <a:off x="2326055" y="6051364"/>
            <a:ext cx="7863840"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82" name="TextBox 81">
            <a:extLst>
              <a:ext uri="{FF2B5EF4-FFF2-40B4-BE49-F238E27FC236}">
                <a16:creationId xmlns:a16="http://schemas.microsoft.com/office/drawing/2014/main" id="{B32EE09D-2B83-E8DE-183A-754C9D46C02A}"/>
              </a:ext>
              <a:ext uri="{C183D7F6-B498-43B3-948B-1728B52AA6E4}">
                <adec:decorative xmlns:adec="http://schemas.microsoft.com/office/drawing/2017/decorative" val="1"/>
              </a:ext>
            </a:extLst>
          </p:cNvPr>
          <p:cNvSpPr txBox="1">
            <a:spLocks/>
          </p:cNvSpPr>
          <p:nvPr/>
        </p:nvSpPr>
        <p:spPr>
          <a:xfrm>
            <a:off x="2394492" y="3996900"/>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5" name="Title 4">
            <a:extLst>
              <a:ext uri="{FF2B5EF4-FFF2-40B4-BE49-F238E27FC236}">
                <a16:creationId xmlns:a16="http://schemas.microsoft.com/office/drawing/2014/main" id="{5C9A7C4A-0536-1F37-DE83-47C0C8491735}"/>
              </a:ext>
            </a:extLst>
          </p:cNvPr>
          <p:cNvSpPr>
            <a:spLocks noGrp="1"/>
          </p:cNvSpPr>
          <p:nvPr>
            <p:ph type="title" idx="4294967295"/>
          </p:nvPr>
        </p:nvSpPr>
        <p:spPr>
          <a:xfrm>
            <a:off x="40375" y="51600"/>
            <a:ext cx="12085983" cy="3840480"/>
          </a:xfrm>
        </p:spPr>
        <p:txBody>
          <a:bodyPr wrap="square">
            <a:spAutoFit/>
          </a:bodyPr>
          <a:lstStyle/>
          <a:p>
            <a:pPr algn="ctr"/>
            <a:r>
              <a:rPr lang="es-es" dirty="0">
                <a:solidFill>
                  <a:schemeClr val="bg1"/>
                </a:solidFill>
              </a:rPr>
              <a:t>Recursos de Microsoft para acelerar tu tiempo para obtener valor</a:t>
            </a:r>
          </a:p>
        </p:txBody>
      </p:sp>
      <p:pic>
        <p:nvPicPr>
          <p:cNvPr id="2" name="Picture 1">
            <a:extLst>
              <a:ext uri="{FF2B5EF4-FFF2-40B4-BE49-F238E27FC236}">
                <a16:creationId xmlns:a16="http://schemas.microsoft.com/office/drawing/2014/main" id="{67915510-118A-6029-1C2F-62F893052CB6}"/>
              </a:ext>
              <a:ext uri="{C183D7F6-B498-43B3-948B-1728B52AA6E4}">
                <adec:decorative xmlns:adec="http://schemas.microsoft.com/office/drawing/2017/decorative" val="1"/>
              </a:ext>
            </a:extLst>
          </p:cNvPr>
          <p:cNvPicPr>
            <a:picLocks/>
          </p:cNvPicPr>
          <p:nvPr/>
        </p:nvPicPr>
        <p:blipFill rotWithShape="1">
          <a:blip r:embed="rId3">
            <a:alphaModFix amt="45000"/>
          </a:blip>
          <a:srcRect l="7533" t="35613" r="65955" b="15124"/>
          <a:stretch/>
        </p:blipFill>
        <p:spPr>
          <a:xfrm>
            <a:off x="974471" y="1202144"/>
            <a:ext cx="10455746" cy="2561144"/>
          </a:xfrm>
          <a:prstGeom prst="roundRect">
            <a:avLst>
              <a:gd name="adj" fmla="val 4731"/>
            </a:avLst>
          </a:prstGeom>
          <a:solidFill>
            <a:schemeClr val="bg1">
              <a:lumMod val="95000"/>
            </a:schemeClr>
          </a:solidFill>
          <a:ln>
            <a:noFill/>
            <a:headEnd type="none" w="med" len="med"/>
            <a:tailEnd type="none" w="med" len="med"/>
          </a:ln>
          <a:effectLst>
            <a:outerShdw blurRad="63500" dist="127000" dir="2700000" algn="tl" rotWithShape="0">
              <a:srgbClr val="454142">
                <a:alpha val="20000"/>
              </a:srgbClr>
            </a:outerShdw>
          </a:effectLst>
        </p:spPr>
      </p:pic>
      <p:sp>
        <p:nvSpPr>
          <p:cNvPr id="6" name="Rectangle: Top Corners Rounded 5">
            <a:extLst>
              <a:ext uri="{FF2B5EF4-FFF2-40B4-BE49-F238E27FC236}">
                <a16:creationId xmlns:a16="http://schemas.microsoft.com/office/drawing/2014/main" id="{C4CB7184-0299-51B1-BF69-B9A4ACF92838}"/>
              </a:ext>
              <a:ext uri="{C183D7F6-B498-43B3-948B-1728B52AA6E4}">
                <adec:decorative xmlns:adec="http://schemas.microsoft.com/office/drawing/2017/decorative" val="1"/>
              </a:ext>
            </a:extLst>
          </p:cNvPr>
          <p:cNvSpPr>
            <a:spLocks/>
          </p:cNvSpPr>
          <p:nvPr/>
        </p:nvSpPr>
        <p:spPr bwMode="auto">
          <a:xfrm>
            <a:off x="970052" y="3365394"/>
            <a:ext cx="10455746" cy="402729"/>
          </a:xfrm>
          <a:prstGeom prst="round2SameRect">
            <a:avLst>
              <a:gd name="adj1" fmla="val 0"/>
              <a:gd name="adj2" fmla="val 29391"/>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8E01AF9E-FF17-FC65-E60D-CDD41B7320CC}"/>
              </a:ext>
              <a:ext uri="{C183D7F6-B498-43B3-948B-1728B52AA6E4}">
                <adec:decorative xmlns:adec="http://schemas.microsoft.com/office/drawing/2017/decorative" val="1"/>
              </a:ext>
            </a:extLst>
          </p:cNvPr>
          <p:cNvSpPr txBox="1">
            <a:spLocks/>
          </p:cNvSpPr>
          <p:nvPr/>
        </p:nvSpPr>
        <p:spPr>
          <a:xfrm>
            <a:off x="3658475"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3" name="TextBox 12">
            <a:extLst>
              <a:ext uri="{FF2B5EF4-FFF2-40B4-BE49-F238E27FC236}">
                <a16:creationId xmlns:a16="http://schemas.microsoft.com/office/drawing/2014/main" id="{73681691-20BB-3D4C-2F76-5868DD0BF3E0}"/>
              </a:ext>
              <a:ext uri="{C183D7F6-B498-43B3-948B-1728B52AA6E4}">
                <adec:decorative xmlns:adec="http://schemas.microsoft.com/office/drawing/2017/decorative" val="1"/>
              </a:ext>
            </a:extLst>
          </p:cNvPr>
          <p:cNvSpPr txBox="1">
            <a:spLocks/>
          </p:cNvSpPr>
          <p:nvPr/>
        </p:nvSpPr>
        <p:spPr>
          <a:xfrm>
            <a:off x="8849889"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17" name="Rectangle: Top Corners Rounded 16">
            <a:extLst>
              <a:ext uri="{FF2B5EF4-FFF2-40B4-BE49-F238E27FC236}">
                <a16:creationId xmlns:a16="http://schemas.microsoft.com/office/drawing/2014/main" id="{5D2A3FB4-7639-F59C-C966-FC8B96EED6F1}"/>
              </a:ext>
              <a:ext uri="{C183D7F6-B498-43B3-948B-1728B52AA6E4}">
                <adec:decorative xmlns:adec="http://schemas.microsoft.com/office/drawing/2017/decorative" val="1"/>
              </a:ext>
            </a:extLst>
          </p:cNvPr>
          <p:cNvSpPr/>
          <p:nvPr/>
        </p:nvSpPr>
        <p:spPr bwMode="auto">
          <a:xfrm>
            <a:off x="4651010"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8" name="Rectangle: Top Corners Rounded 17">
            <a:extLst>
              <a:ext uri="{FF2B5EF4-FFF2-40B4-BE49-F238E27FC236}">
                <a16:creationId xmlns:a16="http://schemas.microsoft.com/office/drawing/2014/main" id="{7D4C55B4-C4BE-34D2-C7AB-1B27FE243C07}"/>
              </a:ext>
              <a:ext uri="{C183D7F6-B498-43B3-948B-1728B52AA6E4}">
                <adec:decorative xmlns:adec="http://schemas.microsoft.com/office/drawing/2017/decorative" val="1"/>
              </a:ext>
            </a:extLst>
          </p:cNvPr>
          <p:cNvSpPr>
            <a:spLocks/>
          </p:cNvSpPr>
          <p:nvPr/>
        </p:nvSpPr>
        <p:spPr bwMode="auto">
          <a:xfrm>
            <a:off x="9826613" y="1987061"/>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9" name="TextBox 18">
            <a:extLst>
              <a:ext uri="{FF2B5EF4-FFF2-40B4-BE49-F238E27FC236}">
                <a16:creationId xmlns:a16="http://schemas.microsoft.com/office/drawing/2014/main" id="{1CA52D74-D3EF-4A3E-A379-85ADA397C946}"/>
              </a:ext>
            </a:extLst>
          </p:cNvPr>
          <p:cNvSpPr txBox="1"/>
          <p:nvPr/>
        </p:nvSpPr>
        <p:spPr>
          <a:xfrm>
            <a:off x="3775393" y="2190054"/>
            <a:ext cx="2277626" cy="369332"/>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Empieza a crear agentes de IA para Microsoft 365 Copilot</a:t>
            </a:r>
          </a:p>
        </p:txBody>
      </p:sp>
      <p:sp>
        <p:nvSpPr>
          <p:cNvPr id="35" name="TextBox 34">
            <a:extLst>
              <a:ext uri="{FF2B5EF4-FFF2-40B4-BE49-F238E27FC236}">
                <a16:creationId xmlns:a16="http://schemas.microsoft.com/office/drawing/2014/main" id="{E0C2927B-7403-59DF-EE1E-90C5A54567BE}"/>
              </a:ext>
              <a:ext uri="{C183D7F6-B498-43B3-948B-1728B52AA6E4}">
                <adec:decorative xmlns:adec="http://schemas.microsoft.com/office/drawing/2017/decorative" val="1"/>
              </a:ext>
            </a:extLst>
          </p:cNvPr>
          <p:cNvSpPr txBox="1">
            <a:spLocks/>
          </p:cNvSpPr>
          <p:nvPr/>
        </p:nvSpPr>
        <p:spPr>
          <a:xfrm>
            <a:off x="6255880"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8" name="Rectangle: Top Corners Rounded 37">
            <a:extLst>
              <a:ext uri="{FF2B5EF4-FFF2-40B4-BE49-F238E27FC236}">
                <a16:creationId xmlns:a16="http://schemas.microsoft.com/office/drawing/2014/main" id="{9E69B886-851A-4BFC-B42B-0DB3A1083649}"/>
              </a:ext>
              <a:ext uri="{C183D7F6-B498-43B3-948B-1728B52AA6E4}">
                <adec:decorative xmlns:adec="http://schemas.microsoft.com/office/drawing/2017/decorative" val="1"/>
              </a:ext>
            </a:extLst>
          </p:cNvPr>
          <p:cNvSpPr/>
          <p:nvPr/>
        </p:nvSpPr>
        <p:spPr bwMode="auto">
          <a:xfrm>
            <a:off x="7232604" y="1987061"/>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DBD0298A-FAE0-CE7C-83BD-AD035A9707E2}"/>
              </a:ext>
            </a:extLst>
          </p:cNvPr>
          <p:cNvSpPr txBox="1"/>
          <p:nvPr/>
        </p:nvSpPr>
        <p:spPr>
          <a:xfrm>
            <a:off x="6356986" y="2190054"/>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Incorpora a gran escala con recursos que facilitan la adopción, el uso, el cambio y los resultados empresariales.</a:t>
            </a:r>
          </a:p>
        </p:txBody>
      </p:sp>
      <p:sp>
        <p:nvSpPr>
          <p:cNvPr id="41" name="TextBox 40">
            <a:extLst>
              <a:ext uri="{FF2B5EF4-FFF2-40B4-BE49-F238E27FC236}">
                <a16:creationId xmlns:a16="http://schemas.microsoft.com/office/drawing/2014/main" id="{9BF808FC-1B6F-4ED3-A609-8BD36DB8C8F2}"/>
              </a:ext>
            </a:extLst>
          </p:cNvPr>
          <p:cNvSpPr txBox="1"/>
          <p:nvPr/>
        </p:nvSpPr>
        <p:spPr>
          <a:xfrm>
            <a:off x="8950996" y="2190054"/>
            <a:ext cx="2277626" cy="923330"/>
          </a:xfrm>
          <a:prstGeom prst="rect">
            <a:avLst/>
          </a:prstGeom>
          <a:noFill/>
        </p:spPr>
        <p:txBody>
          <a:bodyPr wrap="square" lIns="0" tIns="0" rIns="0" bIns="0" rtlCol="0" anchor="t">
            <a:spAutoFit/>
          </a:bodyPr>
          <a:lstStyle/>
          <a:p>
            <a:pPr lvl="0" algn="ctr" defTabSz="914400">
              <a:defRPr/>
            </a:pPr>
            <a:r>
              <a:rPr lang="es-es" sz="1200" dirty="0">
                <a:solidFill>
                  <a:srgbClr val="000000"/>
                </a:solidFill>
                <a:latin typeface="Segoe UI"/>
              </a:rPr>
              <a:t>Encuentra socios que te ayuden con escenarios de Microsoft 365 </a:t>
            </a:r>
            <a:r>
              <a:rPr lang="es-es" sz="1200" dirty="0" err="1">
                <a:solidFill>
                  <a:srgbClr val="000000"/>
                </a:solidFill>
                <a:latin typeface="Segoe UI"/>
              </a:rPr>
              <a:t>Copilot</a:t>
            </a:r>
            <a:r>
              <a:rPr lang="es-es" sz="1200" dirty="0">
                <a:solidFill>
                  <a:srgbClr val="000000"/>
                </a:solidFill>
                <a:latin typeface="Segoe UI"/>
              </a:rPr>
              <a:t>, adopción </a:t>
            </a:r>
            <a:br>
              <a:rPr lang="es-es" sz="1200" dirty="0">
                <a:solidFill>
                  <a:srgbClr val="000000"/>
                </a:solidFill>
                <a:latin typeface="Segoe UI"/>
              </a:rPr>
            </a:br>
            <a:r>
              <a:rPr lang="es-es" sz="1200" dirty="0">
                <a:solidFill>
                  <a:srgbClr val="000000"/>
                </a:solidFill>
                <a:latin typeface="Segoe UI"/>
              </a:rPr>
              <a:t>y transformación basada </a:t>
            </a:r>
            <a:br>
              <a:rPr lang="es-es" sz="1200" dirty="0">
                <a:solidFill>
                  <a:srgbClr val="000000"/>
                </a:solidFill>
                <a:latin typeface="Segoe UI"/>
              </a:rPr>
            </a:br>
            <a:r>
              <a:rPr lang="es-es" sz="1200" dirty="0">
                <a:solidFill>
                  <a:srgbClr val="000000"/>
                </a:solidFill>
                <a:latin typeface="Segoe UI"/>
              </a:rPr>
              <a:t>en agentes </a:t>
            </a:r>
          </a:p>
        </p:txBody>
      </p:sp>
      <p:sp>
        <p:nvSpPr>
          <p:cNvPr id="42" name="Rectangle: Rounded Corners 41">
            <a:extLst>
              <a:ext uri="{FF2B5EF4-FFF2-40B4-BE49-F238E27FC236}">
                <a16:creationId xmlns:a16="http://schemas.microsoft.com/office/drawing/2014/main" id="{E254328C-50E5-EFF4-38D1-C35709195A27}"/>
              </a:ext>
            </a:extLst>
          </p:cNvPr>
          <p:cNvSpPr>
            <a:spLocks/>
          </p:cNvSpPr>
          <p:nvPr/>
        </p:nvSpPr>
        <p:spPr bwMode="auto">
          <a:xfrm>
            <a:off x="3775393"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4"/>
              </a:rPr>
              <a:t>Centro de agentes de IA</a:t>
            </a:r>
            <a:endParaRPr kumimoji="0" lang="en-US" sz="1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3" name="Rectangle: Rounded Corners 42">
            <a:extLst>
              <a:ext uri="{FF2B5EF4-FFF2-40B4-BE49-F238E27FC236}">
                <a16:creationId xmlns:a16="http://schemas.microsoft.com/office/drawing/2014/main" id="{C1F0D71F-275E-62C3-C81C-9A0FDF1CCBED}"/>
              </a:ext>
            </a:extLst>
          </p:cNvPr>
          <p:cNvSpPr>
            <a:spLocks/>
          </p:cNvSpPr>
          <p:nvPr/>
        </p:nvSpPr>
        <p:spPr bwMode="auto">
          <a:xfrm>
            <a:off x="635698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0" cap="none" spc="0" normalizeH="0" baseline="0" noProof="0">
                <a:ln>
                  <a:noFill/>
                </a:ln>
                <a:solidFill>
                  <a:srgbClr val="0078D4"/>
                </a:solidFill>
                <a:effectLst/>
                <a:uLnTx/>
                <a:uFillTx/>
                <a:latin typeface="Segoe UI Semibold"/>
                <a:ea typeface="Segoe UI" pitchFamily="34" charset="0"/>
                <a:cs typeface="Segoe UI Semibold"/>
                <a:hlinkClick r:id="rId5">
                  <a:extLst>
                    <a:ext uri="{A12FA001-AC4F-418D-AE19-62706E023703}">
                      <ahyp:hlinkClr xmlns:ahyp="http://schemas.microsoft.com/office/drawing/2018/hyperlinkcolor" val="tx"/>
                    </a:ext>
                  </a:extLst>
                </a:hlinkClick>
              </a:rPr>
              <a:t>adoption.microsoft.com</a:t>
            </a:r>
            <a:endParaRPr kumimoji="0" lang="en-US" sz="1000" b="0" i="0" u="none" strike="noStrike" kern="1200" cap="none" spc="0" normalizeH="0" baseline="0" noProof="0">
              <a:ln>
                <a:noFill/>
              </a:ln>
              <a:solidFill>
                <a:srgbClr val="0078D4"/>
              </a:solidFill>
              <a:effectLst/>
              <a:uLnTx/>
              <a:uFillTx/>
              <a:latin typeface="Segoe UI Semibold"/>
              <a:ea typeface="Calibri" panose="020F0502020204030204" pitchFamily="34" charset="0"/>
              <a:cs typeface="+mn-cs"/>
            </a:endParaRPr>
          </a:p>
        </p:txBody>
      </p:sp>
      <p:sp>
        <p:nvSpPr>
          <p:cNvPr id="44" name="Rectangle: Rounded Corners 43">
            <a:extLst>
              <a:ext uri="{FF2B5EF4-FFF2-40B4-BE49-F238E27FC236}">
                <a16:creationId xmlns:a16="http://schemas.microsoft.com/office/drawing/2014/main" id="{C9F09923-D651-73EA-1851-1C29A3706FE7}"/>
              </a:ext>
            </a:extLst>
          </p:cNvPr>
          <p:cNvSpPr>
            <a:spLocks/>
          </p:cNvSpPr>
          <p:nvPr/>
        </p:nvSpPr>
        <p:spPr bwMode="auto">
          <a:xfrm>
            <a:off x="8950997"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lvl="0" defTabSz="914400">
              <a:spcAft>
                <a:spcPts val="600"/>
              </a:spcAft>
              <a:defRPr/>
            </a:pPr>
            <a:r>
              <a:rPr lang="es-es" sz="100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Directorio de socios </a:t>
            </a:r>
            <a:br>
              <a:rPr lang="es-es" sz="100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br>
            <a:r>
              <a:rPr lang="es-es" sz="1000" dirty="0">
                <a:solidFill>
                  <a:srgbClr val="0078D4"/>
                </a:solidFill>
                <a:latin typeface="Segoe UI Semibold" panose="020B0702040204020203" pitchFamily="34" charset="0"/>
                <a:cs typeface="Segoe UI Semibold" panose="020B0702040204020203" pitchFamily="34" charset="0"/>
                <a:hlinkClick r:id="rId6">
                  <a:extLst>
                    <a:ext uri="{A12FA001-AC4F-418D-AE19-62706E023703}">
                      <ahyp:hlinkClr xmlns:ahyp="http://schemas.microsoft.com/office/drawing/2018/hyperlinkcolor" val="tx"/>
                    </a:ext>
                  </a:extLst>
                </a:hlinkClick>
              </a:rPr>
              <a:t>de Microsoft 365 Copilot</a:t>
            </a:r>
            <a:endParaRPr lang="en-US" sz="1000" dirty="0">
              <a:solidFill>
                <a:srgbClr val="0078D4"/>
              </a:solidFill>
              <a:latin typeface="Segoe UI Semibold"/>
              <a:ea typeface="Calibri" panose="020F0502020204030204" pitchFamily="34" charset="0"/>
            </a:endParaRPr>
          </a:p>
        </p:txBody>
      </p:sp>
      <p:sp>
        <p:nvSpPr>
          <p:cNvPr id="47" name="Freeform: Shape 115">
            <a:extLst>
              <a:ext uri="{FF2B5EF4-FFF2-40B4-BE49-F238E27FC236}">
                <a16:creationId xmlns:a16="http://schemas.microsoft.com/office/drawing/2014/main" id="{FF246A9C-9882-9E05-7657-569692785013}"/>
              </a:ext>
              <a:ext uri="{C183D7F6-B498-43B3-948B-1728B52AA6E4}">
                <adec:decorative xmlns:adec="http://schemas.microsoft.com/office/drawing/2017/decorative" val="1"/>
              </a:ext>
            </a:extLst>
          </p:cNvPr>
          <p:cNvSpPr/>
          <p:nvPr/>
        </p:nvSpPr>
        <p:spPr bwMode="auto">
          <a:xfrm>
            <a:off x="3805945"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Graphic 255" descr="Icono de un dedo tocando una pantalla">
            <a:extLst>
              <a:ext uri="{FF2B5EF4-FFF2-40B4-BE49-F238E27FC236}">
                <a16:creationId xmlns:a16="http://schemas.microsoft.com/office/drawing/2014/main" id="{28D9AF22-0DB2-C64A-31D2-1F55F81B7673}"/>
              </a:ext>
            </a:extLst>
          </p:cNvPr>
          <p:cNvSpPr/>
          <p:nvPr/>
        </p:nvSpPr>
        <p:spPr>
          <a:xfrm>
            <a:off x="3904290"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0" name="Freeform: Shape 115">
            <a:extLst>
              <a:ext uri="{FF2B5EF4-FFF2-40B4-BE49-F238E27FC236}">
                <a16:creationId xmlns:a16="http://schemas.microsoft.com/office/drawing/2014/main" id="{844C3B0A-085E-ED01-0723-E92574F558FC}"/>
              </a:ext>
              <a:ext uri="{C183D7F6-B498-43B3-948B-1728B52AA6E4}">
                <adec:decorative xmlns:adec="http://schemas.microsoft.com/office/drawing/2017/decorative" val="1"/>
              </a:ext>
            </a:extLst>
          </p:cNvPr>
          <p:cNvSpPr/>
          <p:nvPr/>
        </p:nvSpPr>
        <p:spPr bwMode="auto">
          <a:xfrm>
            <a:off x="6387538"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1" name="Graphic 255" descr="Icono de un dedo tocando una pantalla">
            <a:extLst>
              <a:ext uri="{FF2B5EF4-FFF2-40B4-BE49-F238E27FC236}">
                <a16:creationId xmlns:a16="http://schemas.microsoft.com/office/drawing/2014/main" id="{2A9BFABE-1A21-4EEF-2D5E-EBF2599AB15D}"/>
              </a:ext>
            </a:extLst>
          </p:cNvPr>
          <p:cNvSpPr/>
          <p:nvPr/>
        </p:nvSpPr>
        <p:spPr>
          <a:xfrm>
            <a:off x="6485883"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3" name="Freeform: Shape 115">
            <a:extLst>
              <a:ext uri="{FF2B5EF4-FFF2-40B4-BE49-F238E27FC236}">
                <a16:creationId xmlns:a16="http://schemas.microsoft.com/office/drawing/2014/main" id="{323855ED-6191-A38E-650D-8A32D451EBDF}"/>
              </a:ext>
              <a:ext uri="{C183D7F6-B498-43B3-948B-1728B52AA6E4}">
                <adec:decorative xmlns:adec="http://schemas.microsoft.com/office/drawing/2017/decorative" val="1"/>
              </a:ext>
            </a:extLst>
          </p:cNvPr>
          <p:cNvSpPr/>
          <p:nvPr/>
        </p:nvSpPr>
        <p:spPr bwMode="auto">
          <a:xfrm>
            <a:off x="8981549"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4" name="Graphic 255" descr="Icono de un dedo tocando una pantalla">
            <a:extLst>
              <a:ext uri="{FF2B5EF4-FFF2-40B4-BE49-F238E27FC236}">
                <a16:creationId xmlns:a16="http://schemas.microsoft.com/office/drawing/2014/main" id="{3A73A677-766E-3260-EC80-2A14347B3BBA}"/>
              </a:ext>
            </a:extLst>
          </p:cNvPr>
          <p:cNvSpPr/>
          <p:nvPr/>
        </p:nvSpPr>
        <p:spPr>
          <a:xfrm>
            <a:off x="9079894"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3" name="TextBox 2">
            <a:extLst>
              <a:ext uri="{FF2B5EF4-FFF2-40B4-BE49-F238E27FC236}">
                <a16:creationId xmlns:a16="http://schemas.microsoft.com/office/drawing/2014/main" id="{7061BC56-6766-FE3D-9AEB-2E20F9ABBD39}"/>
              </a:ext>
              <a:ext uri="{C183D7F6-B498-43B3-948B-1728B52AA6E4}">
                <adec:decorative xmlns:adec="http://schemas.microsoft.com/office/drawing/2017/decorative" val="1"/>
              </a:ext>
            </a:extLst>
          </p:cNvPr>
          <p:cNvSpPr txBox="1">
            <a:spLocks/>
          </p:cNvSpPr>
          <p:nvPr/>
        </p:nvSpPr>
        <p:spPr>
          <a:xfrm>
            <a:off x="1086137" y="1308674"/>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4" name="Rectangle: Top Corners Rounded 3">
            <a:extLst>
              <a:ext uri="{FF2B5EF4-FFF2-40B4-BE49-F238E27FC236}">
                <a16:creationId xmlns:a16="http://schemas.microsoft.com/office/drawing/2014/main" id="{20D02DD8-6105-A501-3334-C101A6547919}"/>
              </a:ext>
              <a:ext uri="{C183D7F6-B498-43B3-948B-1728B52AA6E4}">
                <adec:decorative xmlns:adec="http://schemas.microsoft.com/office/drawing/2017/decorative" val="1"/>
              </a:ext>
            </a:extLst>
          </p:cNvPr>
          <p:cNvSpPr/>
          <p:nvPr/>
        </p:nvSpPr>
        <p:spPr bwMode="auto">
          <a:xfrm>
            <a:off x="2062861" y="1987061"/>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8" name="TextBox 7">
            <a:extLst>
              <a:ext uri="{FF2B5EF4-FFF2-40B4-BE49-F238E27FC236}">
                <a16:creationId xmlns:a16="http://schemas.microsoft.com/office/drawing/2014/main" id="{7DC6CA85-1325-8F12-FF52-3167B8847110}"/>
              </a:ext>
            </a:extLst>
          </p:cNvPr>
          <p:cNvSpPr txBox="1"/>
          <p:nvPr/>
        </p:nvSpPr>
        <p:spPr>
          <a:xfrm>
            <a:off x="1187244" y="2190054"/>
            <a:ext cx="2277626"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Ayuda y aprendizaje para usuarios finales de Microsoft 365 Copilot, artículos de ayuda, vídeos tutoriales</a:t>
            </a:r>
          </a:p>
        </p:txBody>
      </p:sp>
      <p:sp>
        <p:nvSpPr>
          <p:cNvPr id="11" name="Rectangle: Rounded Corners 10">
            <a:extLst>
              <a:ext uri="{FF2B5EF4-FFF2-40B4-BE49-F238E27FC236}">
                <a16:creationId xmlns:a16="http://schemas.microsoft.com/office/drawing/2014/main" id="{55DF7DD2-133C-09F3-B0F8-5A499426C061}"/>
              </a:ext>
            </a:extLst>
          </p:cNvPr>
          <p:cNvSpPr>
            <a:spLocks/>
          </p:cNvSpPr>
          <p:nvPr/>
        </p:nvSpPr>
        <p:spPr bwMode="auto">
          <a:xfrm>
            <a:off x="1187244" y="3197508"/>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Ayuda y aprendizaje </a:t>
            </a:r>
            <a:br>
              <a:rPr kumimoji="0" lang="es-es" sz="10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br>
            <a:r>
              <a:rPr kumimoji="0" lang="es-es" sz="10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7"/>
              </a:rPr>
              <a:t>de Microsoft 365 Copilot</a:t>
            </a:r>
            <a:endParaRPr kumimoji="0" lang="en-US" sz="100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16" name="Freeform: Shape 115">
            <a:extLst>
              <a:ext uri="{FF2B5EF4-FFF2-40B4-BE49-F238E27FC236}">
                <a16:creationId xmlns:a16="http://schemas.microsoft.com/office/drawing/2014/main" id="{B2F92510-3A4B-1D59-9994-78CD0EA5A8CB}"/>
              </a:ext>
              <a:ext uri="{C183D7F6-B498-43B3-948B-1728B52AA6E4}">
                <adec:decorative xmlns:adec="http://schemas.microsoft.com/office/drawing/2017/decorative" val="1"/>
              </a:ext>
            </a:extLst>
          </p:cNvPr>
          <p:cNvSpPr/>
          <p:nvPr/>
        </p:nvSpPr>
        <p:spPr bwMode="auto">
          <a:xfrm>
            <a:off x="1217796" y="3223953"/>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 name="Graphic 255" descr="Icono de un dedo tocando una pantalla">
            <a:extLst>
              <a:ext uri="{FF2B5EF4-FFF2-40B4-BE49-F238E27FC236}">
                <a16:creationId xmlns:a16="http://schemas.microsoft.com/office/drawing/2014/main" id="{C8C685A5-37DA-272F-36D2-C38F920D48C1}"/>
              </a:ext>
            </a:extLst>
          </p:cNvPr>
          <p:cNvSpPr/>
          <p:nvPr/>
        </p:nvSpPr>
        <p:spPr>
          <a:xfrm>
            <a:off x="1316141" y="3294054"/>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25" name="TextBox 24">
            <a:extLst>
              <a:ext uri="{FF2B5EF4-FFF2-40B4-BE49-F238E27FC236}">
                <a16:creationId xmlns:a16="http://schemas.microsoft.com/office/drawing/2014/main" id="{272A377D-2200-59C6-8158-10886D57DBBC}"/>
              </a:ext>
              <a:ext uri="{C183D7F6-B498-43B3-948B-1728B52AA6E4}">
                <adec:decorative xmlns:adec="http://schemas.microsoft.com/office/drawing/2017/decorative" val="1"/>
              </a:ext>
            </a:extLst>
          </p:cNvPr>
          <p:cNvSpPr txBox="1">
            <a:spLocks/>
          </p:cNvSpPr>
          <p:nvPr/>
        </p:nvSpPr>
        <p:spPr>
          <a:xfrm>
            <a:off x="7609969"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26" name="Rectangle: Top Corners Rounded 25">
            <a:extLst>
              <a:ext uri="{FF2B5EF4-FFF2-40B4-BE49-F238E27FC236}">
                <a16:creationId xmlns:a16="http://schemas.microsoft.com/office/drawing/2014/main" id="{4CB28AA1-3ED9-5B77-6BEE-1A8DCBA1AF55}"/>
              </a:ext>
              <a:ext uri="{C183D7F6-B498-43B3-948B-1728B52AA6E4}">
                <adec:decorative xmlns:adec="http://schemas.microsoft.com/office/drawing/2017/decorative" val="1"/>
              </a:ext>
            </a:extLst>
          </p:cNvPr>
          <p:cNvSpPr/>
          <p:nvPr/>
        </p:nvSpPr>
        <p:spPr bwMode="auto">
          <a:xfrm>
            <a:off x="3411090" y="4672389"/>
            <a:ext cx="526391" cy="48336"/>
          </a:xfrm>
          <a:prstGeom prst="round2SameRect">
            <a:avLst>
              <a:gd name="adj1" fmla="val 50000"/>
              <a:gd name="adj2" fmla="val 0"/>
            </a:avLst>
          </a:prstGeom>
          <a:solidFill>
            <a:srgbClr val="F4364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7" name="Rectangle: Top Corners Rounded 26">
            <a:extLst>
              <a:ext uri="{FF2B5EF4-FFF2-40B4-BE49-F238E27FC236}">
                <a16:creationId xmlns:a16="http://schemas.microsoft.com/office/drawing/2014/main" id="{1B5D548E-5075-2997-0CF1-8D5D054249B9}"/>
              </a:ext>
              <a:ext uri="{C183D7F6-B498-43B3-948B-1728B52AA6E4}">
                <adec:decorative xmlns:adec="http://schemas.microsoft.com/office/drawing/2017/decorative" val="1"/>
              </a:ext>
            </a:extLst>
          </p:cNvPr>
          <p:cNvSpPr>
            <a:spLocks/>
          </p:cNvSpPr>
          <p:nvPr/>
        </p:nvSpPr>
        <p:spPr bwMode="auto">
          <a:xfrm>
            <a:off x="8586693" y="4672389"/>
            <a:ext cx="526391" cy="48336"/>
          </a:xfrm>
          <a:prstGeom prst="round2SameRect">
            <a:avLst>
              <a:gd name="adj1" fmla="val 50000"/>
              <a:gd name="adj2" fmla="val 0"/>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8" name="TextBox 27">
            <a:extLst>
              <a:ext uri="{FF2B5EF4-FFF2-40B4-BE49-F238E27FC236}">
                <a16:creationId xmlns:a16="http://schemas.microsoft.com/office/drawing/2014/main" id="{4F54C0F9-7D6A-6601-09AD-F61A60A83D35}"/>
              </a:ext>
            </a:extLst>
          </p:cNvPr>
          <p:cNvSpPr txBox="1"/>
          <p:nvPr/>
        </p:nvSpPr>
        <p:spPr>
          <a:xfrm>
            <a:off x="2422666" y="4875382"/>
            <a:ext cx="2419008" cy="92333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Plan de desarrollo de habilidades empresariales, formación impartida por instructores de Microsoft, descuentos en certificación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de Microsoft</a:t>
            </a:r>
          </a:p>
        </p:txBody>
      </p:sp>
      <p:sp>
        <p:nvSpPr>
          <p:cNvPr id="29" name="TextBox 28">
            <a:extLst>
              <a:ext uri="{FF2B5EF4-FFF2-40B4-BE49-F238E27FC236}">
                <a16:creationId xmlns:a16="http://schemas.microsoft.com/office/drawing/2014/main" id="{41975101-A275-84B2-33C2-9B52EC16A015}"/>
              </a:ext>
              <a:ext uri="{C183D7F6-B498-43B3-948B-1728B52AA6E4}">
                <adec:decorative xmlns:adec="http://schemas.microsoft.com/office/drawing/2017/decorative" val="1"/>
              </a:ext>
            </a:extLst>
          </p:cNvPr>
          <p:cNvSpPr txBox="1">
            <a:spLocks/>
          </p:cNvSpPr>
          <p:nvPr/>
        </p:nvSpPr>
        <p:spPr>
          <a:xfrm>
            <a:off x="5015960" y="3994002"/>
            <a:ext cx="2479839" cy="2313488"/>
          </a:xfrm>
          <a:prstGeom prst="roundRect">
            <a:avLst>
              <a:gd name="adj" fmla="val 4700"/>
            </a:avLst>
          </a:prstGeom>
          <a:solidFill>
            <a:schemeClr val="bg1"/>
          </a:solidFill>
          <a:ln w="19050"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defRPr lang="en-US"/>
            </a:defPPr>
            <a:lvl1pPr marR="0" lvl="0" indent="0" algn="ctr" defTabSz="932472" fontAlgn="base">
              <a:lnSpc>
                <a:spcPct val="100000"/>
              </a:lnSpc>
              <a:spcBef>
                <a:spcPct val="0"/>
              </a:spcBef>
              <a:spcAft>
                <a:spcPct val="0"/>
              </a:spcAft>
              <a:buClrTx/>
              <a:buSzTx/>
              <a:buFontTx/>
              <a:buNone/>
              <a:tabLst/>
              <a:defRPr kumimoji="0" sz="2400" b="0" i="0" u="none" strike="noStrike" kern="0" cap="none" spc="0" normalizeH="0" baseline="0">
                <a:ln>
                  <a:noFill/>
                </a:ln>
                <a:solidFill>
                  <a:srgbClr val="FFFFFF"/>
                </a:solidFill>
                <a:effectLst/>
                <a:uLnTx/>
                <a:uFillTx/>
                <a:latin typeface="Segoe UI Semibold"/>
                <a:cs typeface="Segoe UI" pitchFamily="34" charset="0"/>
              </a:defRPr>
            </a:lvl1pPr>
          </a:lstStyle>
          <a:p>
            <a:pPr marL="0" marR="0" lvl="0" indent="0" algn="ctr" defTabSz="932742" rtl="0" eaLnBrk="1" fontAlgn="base" latinLnBrk="0" hangingPunct="1">
              <a:lnSpc>
                <a:spcPct val="100000"/>
              </a:lnSpc>
              <a:spcBef>
                <a:spcPct val="0"/>
              </a:spcBef>
              <a:spcAft>
                <a:spcPct val="0"/>
              </a:spcAft>
              <a:buClrTx/>
              <a:buSzTx/>
              <a:buFontTx/>
              <a:buNone/>
              <a:tabLst/>
              <a:defRPr/>
            </a:pPr>
            <a:endParaRPr kumimoji="0" lang="en-US" sz="1000" b="0" i="0" u="none" strike="noStrike" kern="1200" cap="none" spc="0" normalizeH="0" baseline="0" noProof="0">
              <a:ln w="3175">
                <a:noFill/>
              </a:ln>
              <a:solidFill>
                <a:srgbClr val="000000"/>
              </a:solidFill>
              <a:effectLst/>
              <a:uLnTx/>
              <a:uFillTx/>
              <a:latin typeface="Segoe UI"/>
              <a:ea typeface="+mn-ea"/>
              <a:cs typeface="Segoe UI" pitchFamily="34" charset="0"/>
            </a:endParaRPr>
          </a:p>
        </p:txBody>
      </p:sp>
      <p:sp>
        <p:nvSpPr>
          <p:cNvPr id="30" name="Rectangle: Top Corners Rounded 29">
            <a:extLst>
              <a:ext uri="{FF2B5EF4-FFF2-40B4-BE49-F238E27FC236}">
                <a16:creationId xmlns:a16="http://schemas.microsoft.com/office/drawing/2014/main" id="{F214EDD1-94CF-1C3B-7F9E-896DEDF3C9F8}"/>
              </a:ext>
              <a:ext uri="{C183D7F6-B498-43B3-948B-1728B52AA6E4}">
                <adec:decorative xmlns:adec="http://schemas.microsoft.com/office/drawing/2017/decorative" val="1"/>
              </a:ext>
            </a:extLst>
          </p:cNvPr>
          <p:cNvSpPr/>
          <p:nvPr/>
        </p:nvSpPr>
        <p:spPr bwMode="auto">
          <a:xfrm>
            <a:off x="5992684" y="4672389"/>
            <a:ext cx="526391" cy="48336"/>
          </a:xfrm>
          <a:prstGeom prst="round2SameRect">
            <a:avLst>
              <a:gd name="adj1" fmla="val 50000"/>
              <a:gd name="adj2" fmla="val 0"/>
            </a:avLst>
          </a:prstGeom>
          <a:solidFill>
            <a:srgbClr val="C03BC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1" name="TextBox 30">
            <a:extLst>
              <a:ext uri="{FF2B5EF4-FFF2-40B4-BE49-F238E27FC236}">
                <a16:creationId xmlns:a16="http://schemas.microsoft.com/office/drawing/2014/main" id="{FE95316A-CD27-2BC1-F81F-4437E060E877}"/>
              </a:ext>
            </a:extLst>
          </p:cNvPr>
          <p:cNvSpPr txBox="1"/>
          <p:nvPr/>
        </p:nvSpPr>
        <p:spPr>
          <a:xfrm>
            <a:off x="5117066" y="4875382"/>
            <a:ext cx="2277626"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Los clientes elegibles</a:t>
            </a:r>
            <a:br>
              <a:rPr sz="1200" dirty="0"/>
            </a:br>
            <a:r>
              <a:rPr kumimoji="0" lang="es-es" sz="1200" b="0" i="0" u="none" strike="noStrike" kern="1200" cap="none" spc="0" normalizeH="0" baseline="0" noProof="0" dirty="0">
                <a:ln>
                  <a:noFill/>
                </a:ln>
                <a:solidFill>
                  <a:srgbClr val="000000"/>
                </a:solidFill>
                <a:effectLst/>
                <a:uLnTx/>
                <a:uFillTx/>
                <a:latin typeface="Segoe UI"/>
                <a:ea typeface="+mn-ea"/>
                <a:cs typeface="+mn-cs"/>
              </a:rPr>
              <a:t>pueden solicitar asistencia técnica y de implementación a Microsoft.</a:t>
            </a:r>
          </a:p>
        </p:txBody>
      </p:sp>
      <p:sp>
        <p:nvSpPr>
          <p:cNvPr id="32" name="TextBox 31">
            <a:extLst>
              <a:ext uri="{FF2B5EF4-FFF2-40B4-BE49-F238E27FC236}">
                <a16:creationId xmlns:a16="http://schemas.microsoft.com/office/drawing/2014/main" id="{C37CF60F-A830-C041-E3C3-D1AA4FE7B837}"/>
              </a:ext>
            </a:extLst>
          </p:cNvPr>
          <p:cNvSpPr txBox="1"/>
          <p:nvPr/>
        </p:nvSpPr>
        <p:spPr>
          <a:xfrm>
            <a:off x="7637428" y="4875382"/>
            <a:ext cx="2452380" cy="738664"/>
          </a:xfrm>
          <a:prstGeom prst="rect">
            <a:avLst/>
          </a:prstGeom>
          <a:noFill/>
        </p:spPr>
        <p:txBody>
          <a:bodyPr wrap="square" lIns="0" tIns="0" rIns="0" bIns="0" rtlCol="0" anchor="t">
            <a:spAutoFit/>
          </a:bodyPr>
          <a:lstStyle/>
          <a:p>
            <a:pPr algn="ctr" defTabSz="914400">
              <a:defRPr/>
            </a:pPr>
            <a:r>
              <a:rPr kumimoji="0" lang="es-es" sz="1200" b="0" i="0" u="none" strike="noStrike" kern="1200" cap="none" spc="0" normalizeH="0" baseline="0" noProof="0" dirty="0">
                <a:ln>
                  <a:noFill/>
                </a:ln>
                <a:solidFill>
                  <a:srgbClr val="000000"/>
                </a:solidFill>
                <a:effectLst/>
                <a:uLnTx/>
                <a:uFillTx/>
                <a:latin typeface="Segoe UI"/>
                <a:ea typeface="+mn-ea"/>
                <a:cs typeface="+mn-cs"/>
              </a:rPr>
              <a:t>Ofertas de soporte unificado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de Microsoft y talleres enfocados </a:t>
            </a:r>
            <a:br>
              <a:rPr kumimoji="0" lang="es-es" sz="1200" b="0" i="0" u="none" strike="noStrike" kern="1200" cap="none" spc="0" normalizeH="0" baseline="0" noProof="0" dirty="0">
                <a:ln>
                  <a:noFill/>
                </a:ln>
                <a:solidFill>
                  <a:srgbClr val="000000"/>
                </a:solidFill>
                <a:effectLst/>
                <a:uLnTx/>
                <a:uFillTx/>
                <a:latin typeface="Segoe UI"/>
                <a:ea typeface="+mn-ea"/>
                <a:cs typeface="+mn-cs"/>
              </a:rPr>
            </a:br>
            <a:r>
              <a:rPr kumimoji="0" lang="es-es" sz="1200" b="0" i="0" u="none" strike="noStrike" kern="1200" cap="none" spc="0" normalizeH="0" baseline="0" noProof="0" dirty="0">
                <a:ln>
                  <a:noFill/>
                </a:ln>
                <a:solidFill>
                  <a:srgbClr val="000000"/>
                </a:solidFill>
                <a:effectLst/>
                <a:uLnTx/>
                <a:uFillTx/>
                <a:latin typeface="Segoe UI"/>
                <a:ea typeface="+mn-ea"/>
                <a:cs typeface="+mn-cs"/>
              </a:rPr>
              <a:t>en el valor </a:t>
            </a:r>
            <a:r>
              <a:rPr lang="es-es" sz="1200" dirty="0">
                <a:latin typeface="Segoe Sans Display" pitchFamily="2" charset="0"/>
              </a:rPr>
              <a:t>empresarial, la gobernanza y la habilitación.</a:t>
            </a:r>
            <a:endParaRPr kumimoji="0" lang="en-US"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33" name="Rectangle: Rounded Corners 32">
            <a:extLst>
              <a:ext uri="{FF2B5EF4-FFF2-40B4-BE49-F238E27FC236}">
                <a16:creationId xmlns:a16="http://schemas.microsoft.com/office/drawing/2014/main" id="{4C7DAD1C-A6E2-57A2-A309-F20D773C2644}"/>
              </a:ext>
            </a:extLst>
          </p:cNvPr>
          <p:cNvSpPr>
            <a:spLocks/>
          </p:cNvSpPr>
          <p:nvPr/>
        </p:nvSpPr>
        <p:spPr bwMode="auto">
          <a:xfrm>
            <a:off x="2535473"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457200" marR="0" lvl="0" algn="l"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1200" cap="none" spc="0" normalizeH="0" baseline="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Iniciativa de habilidades</a:t>
            </a:r>
            <a:r>
              <a:rPr kumimoji="0" lang="es-es" sz="100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 </a:t>
            </a:r>
            <a:br>
              <a:rPr kumimoji="0" lang="es-es" sz="100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br>
            <a:r>
              <a:rPr kumimoji="0" lang="es-es" sz="1000" b="0" i="0" u="none" strike="noStrike" kern="1200" cap="none" spc="0" normalizeH="0" noProof="0" dirty="0">
                <a:ln>
                  <a:noFill/>
                </a:ln>
                <a:solidFill>
                  <a:srgbClr val="0078D4"/>
                </a:solidFill>
                <a:effectLst/>
                <a:uLnTx/>
                <a:uFillTx/>
                <a:latin typeface="Segoe UI Semibold" panose="020B0702040204020203" pitchFamily="34" charset="0"/>
                <a:ea typeface="+mn-ea"/>
                <a:cs typeface="Segoe UI Semibold" panose="020B0702040204020203" pitchFamily="34" charset="0"/>
                <a:hlinkClick r:id="rId8"/>
              </a:rPr>
              <a:t>empresariales</a:t>
            </a:r>
            <a:endParaRPr kumimoji="0" lang="en-US" sz="100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4" name="Rectangle: Rounded Corners 33">
            <a:extLst>
              <a:ext uri="{FF2B5EF4-FFF2-40B4-BE49-F238E27FC236}">
                <a16:creationId xmlns:a16="http://schemas.microsoft.com/office/drawing/2014/main" id="{92654D4E-DE44-3BBB-7D00-0115F0FBB2DE}"/>
              </a:ext>
            </a:extLst>
          </p:cNvPr>
          <p:cNvSpPr>
            <a:spLocks/>
          </p:cNvSpPr>
          <p:nvPr/>
        </p:nvSpPr>
        <p:spPr bwMode="auto">
          <a:xfrm>
            <a:off x="511706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0" cap="none" spc="0" normalizeH="0" baseline="0" noProof="0" dirty="0">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Microsoft </a:t>
            </a:r>
            <a:r>
              <a:rPr kumimoji="0" lang="es-es" sz="1000" b="0" i="0" u="none" strike="noStrike" kern="0" cap="none" spc="0" normalizeH="0" baseline="0" noProof="0" dirty="0" err="1">
                <a:ln>
                  <a:noFill/>
                </a:ln>
                <a:solidFill>
                  <a:srgbClr val="0078D4"/>
                </a:solidFill>
                <a:effectLst/>
                <a:uLnTx/>
                <a:uFillTx/>
                <a:latin typeface="Segoe UI Semibold"/>
                <a:ea typeface="Segoe UI" pitchFamily="34" charset="0"/>
                <a:cs typeface="Segoe UI Semibold"/>
                <a:hlinkClick r:id="rId9">
                  <a:extLst>
                    <a:ext uri="{A12FA001-AC4F-418D-AE19-62706E023703}">
                      <ahyp:hlinkClr xmlns:ahyp="http://schemas.microsoft.com/office/drawing/2018/hyperlinkcolor" val="tx"/>
                    </a:ext>
                  </a:extLst>
                </a:hlinkClick>
              </a:rPr>
              <a:t>FastTrack</a:t>
            </a:r>
            <a:endParaRPr kumimoji="0" lang="en-US" sz="100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6" name="Rectangle: Rounded Corners 35">
            <a:extLst>
              <a:ext uri="{FF2B5EF4-FFF2-40B4-BE49-F238E27FC236}">
                <a16:creationId xmlns:a16="http://schemas.microsoft.com/office/drawing/2014/main" id="{6638F1C3-A45B-043B-4BA5-8F9A71063B3F}"/>
              </a:ext>
            </a:extLst>
          </p:cNvPr>
          <p:cNvSpPr>
            <a:spLocks/>
          </p:cNvSpPr>
          <p:nvPr/>
        </p:nvSpPr>
        <p:spPr bwMode="auto">
          <a:xfrm>
            <a:off x="7711077" y="5882836"/>
            <a:ext cx="2277625" cy="422814"/>
          </a:xfrm>
          <a:prstGeom prst="roundRect">
            <a:avLst>
              <a:gd name="adj" fmla="val 50000"/>
            </a:avLst>
          </a:prstGeom>
          <a:solidFill>
            <a:schemeClr val="bg1">
              <a:lumMod val="95000"/>
            </a:schemeClr>
          </a:solidFill>
          <a:ln w="6350" cap="flat" cmpd="sng" algn="ctr">
            <a:noFill/>
            <a:prstDash val="solid"/>
            <a:miter lim="800000"/>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515938" marR="0" lvl="0" algn="l" defTabSz="914400" rtl="0" eaLnBrk="1" fontAlgn="auto" latinLnBrk="0" hangingPunct="1">
              <a:lnSpc>
                <a:spcPct val="100000"/>
              </a:lnSpc>
              <a:spcBef>
                <a:spcPts val="0"/>
              </a:spcBef>
              <a:spcAft>
                <a:spcPts val="600"/>
              </a:spcAft>
              <a:buClrTx/>
              <a:buSzTx/>
              <a:buFontTx/>
              <a:buNone/>
              <a:tabLst/>
              <a:defRPr/>
            </a:pPr>
            <a:r>
              <a:rPr kumimoji="0" lang="es-es" sz="1000" b="0" i="0" u="none" strike="noStrike" kern="0" cap="none" spc="0" normalizeH="0" baseline="0" noProof="0" dirty="0">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Microsoft </a:t>
            </a:r>
            <a:r>
              <a:rPr kumimoji="0" lang="es-es" sz="1000" b="0" i="0" u="none" strike="noStrike" kern="0" cap="none" spc="0" normalizeH="0" baseline="0" noProof="0" dirty="0" err="1">
                <a:ln>
                  <a:noFill/>
                </a:ln>
                <a:solidFill>
                  <a:srgbClr val="0078D4"/>
                </a:solidFill>
                <a:effectLst/>
                <a:uLnTx/>
                <a:uFillTx/>
                <a:latin typeface="Segoe UI Semibold"/>
                <a:ea typeface="Segoe UI" pitchFamily="34" charset="0"/>
                <a:cs typeface="Segoe UI Semibold"/>
                <a:hlinkClick r:id="rId10">
                  <a:extLst>
                    <a:ext uri="{A12FA001-AC4F-418D-AE19-62706E023703}">
                      <ahyp:hlinkClr xmlns:ahyp="http://schemas.microsoft.com/office/drawing/2018/hyperlinkcolor" val="tx"/>
                    </a:ext>
                  </a:extLst>
                </a:hlinkClick>
              </a:rPr>
              <a:t>Unified</a:t>
            </a:r>
            <a:endParaRPr kumimoji="0" lang="en-US" sz="1000" b="0" i="0" u="none" strike="noStrike" kern="1200" cap="none" spc="0" normalizeH="0" baseline="0" noProof="0" dirty="0">
              <a:ln>
                <a:noFill/>
              </a:ln>
              <a:solidFill>
                <a:srgbClr val="0078D4"/>
              </a:solidFill>
              <a:effectLst/>
              <a:uLnTx/>
              <a:uFillTx/>
              <a:latin typeface="Segoe UI Semibold"/>
              <a:ea typeface="Calibri" panose="020F0502020204030204" pitchFamily="34" charset="0"/>
              <a:cs typeface="+mn-cs"/>
            </a:endParaRPr>
          </a:p>
        </p:txBody>
      </p:sp>
      <p:sp>
        <p:nvSpPr>
          <p:cNvPr id="39" name="Graphic 5">
            <a:extLst>
              <a:ext uri="{FF2B5EF4-FFF2-40B4-BE49-F238E27FC236}">
                <a16:creationId xmlns:a16="http://schemas.microsoft.com/office/drawing/2014/main" id="{2A74193C-BC34-7671-1B62-1B30E347994C}"/>
              </a:ext>
              <a:ext uri="{C183D7F6-B498-43B3-948B-1728B52AA6E4}">
                <adec:decorative xmlns:adec="http://schemas.microsoft.com/office/drawing/2017/decorative" val="1"/>
              </a:ext>
            </a:extLst>
          </p:cNvPr>
          <p:cNvSpPr/>
          <p:nvPr/>
        </p:nvSpPr>
        <p:spPr>
          <a:xfrm>
            <a:off x="6083367" y="4206358"/>
            <a:ext cx="345025" cy="341847"/>
          </a:xfrm>
          <a:custGeom>
            <a:avLst/>
            <a:gdLst>
              <a:gd name="connsiteX0" fmla="*/ 22232 w 308503"/>
              <a:gd name="connsiteY0" fmla="*/ 163035 h 305660"/>
              <a:gd name="connsiteX1" fmla="*/ 160204 w 308503"/>
              <a:gd name="connsiteY1" fmla="*/ 163035 h 305660"/>
              <a:gd name="connsiteX2" fmla="*/ 133392 w 308503"/>
              <a:gd name="connsiteY2" fmla="*/ 229731 h 305660"/>
              <a:gd name="connsiteX3" fmla="*/ 144345 w 308503"/>
              <a:gd name="connsiteY3" fmla="*/ 274387 h 305660"/>
              <a:gd name="connsiteX4" fmla="*/ 96339 w 308503"/>
              <a:gd name="connsiteY4" fmla="*/ 281605 h 305660"/>
              <a:gd name="connsiteX5" fmla="*/ 74 w 308503"/>
              <a:gd name="connsiteY5" fmla="*/ 218318 h 305660"/>
              <a:gd name="connsiteX6" fmla="*/ 0 w 308503"/>
              <a:gd name="connsiteY6" fmla="*/ 214909 h 305660"/>
              <a:gd name="connsiteX7" fmla="*/ 0 w 308503"/>
              <a:gd name="connsiteY7" fmla="*/ 185267 h 305660"/>
              <a:gd name="connsiteX8" fmla="*/ 20098 w 308503"/>
              <a:gd name="connsiteY8" fmla="*/ 163138 h 305660"/>
              <a:gd name="connsiteX9" fmla="*/ 22232 w 308503"/>
              <a:gd name="connsiteY9" fmla="*/ 163035 h 305660"/>
              <a:gd name="connsiteX10" fmla="*/ 281605 w 308503"/>
              <a:gd name="connsiteY10" fmla="*/ 81517 h 305660"/>
              <a:gd name="connsiteX11" fmla="*/ 229731 w 308503"/>
              <a:gd name="connsiteY11" fmla="*/ 133392 h 305660"/>
              <a:gd name="connsiteX12" fmla="*/ 177856 w 308503"/>
              <a:gd name="connsiteY12" fmla="*/ 81517 h 305660"/>
              <a:gd name="connsiteX13" fmla="*/ 229731 w 308503"/>
              <a:gd name="connsiteY13" fmla="*/ 29643 h 305660"/>
              <a:gd name="connsiteX14" fmla="*/ 281605 w 308503"/>
              <a:gd name="connsiteY14" fmla="*/ 81517 h 305660"/>
              <a:gd name="connsiteX15" fmla="*/ 96339 w 308503"/>
              <a:gd name="connsiteY15" fmla="*/ 0 h 305660"/>
              <a:gd name="connsiteX16" fmla="*/ 163035 w 308503"/>
              <a:gd name="connsiteY16" fmla="*/ 66696 h 305660"/>
              <a:gd name="connsiteX17" fmla="*/ 96339 w 308503"/>
              <a:gd name="connsiteY17" fmla="*/ 133392 h 305660"/>
              <a:gd name="connsiteX18" fmla="*/ 29643 w 308503"/>
              <a:gd name="connsiteY18" fmla="*/ 66696 h 305660"/>
              <a:gd name="connsiteX19" fmla="*/ 96339 w 308503"/>
              <a:gd name="connsiteY19" fmla="*/ 0 h 305660"/>
              <a:gd name="connsiteX20" fmla="*/ 181962 w 308503"/>
              <a:gd name="connsiteY20" fmla="*/ 177485 h 305660"/>
              <a:gd name="connsiteX21" fmla="*/ 161719 w 308503"/>
              <a:gd name="connsiteY21" fmla="*/ 214195 h 305660"/>
              <a:gd name="connsiteX22" fmla="*/ 160604 w 308503"/>
              <a:gd name="connsiteY22" fmla="*/ 214494 h 305660"/>
              <a:gd name="connsiteX23" fmla="*/ 151948 w 308503"/>
              <a:gd name="connsiteY23" fmla="*/ 216629 h 305660"/>
              <a:gd name="connsiteX24" fmla="*/ 152037 w 308503"/>
              <a:gd name="connsiteY24" fmla="*/ 243411 h 305660"/>
              <a:gd name="connsiteX25" fmla="*/ 160041 w 308503"/>
              <a:gd name="connsiteY25" fmla="*/ 245338 h 305660"/>
              <a:gd name="connsiteX26" fmla="*/ 181917 w 308503"/>
              <a:gd name="connsiteY26" fmla="*/ 281097 h 305660"/>
              <a:gd name="connsiteX27" fmla="*/ 181532 w 308503"/>
              <a:gd name="connsiteY27" fmla="*/ 282539 h 305660"/>
              <a:gd name="connsiteX28" fmla="*/ 178760 w 308503"/>
              <a:gd name="connsiteY28" fmla="*/ 291906 h 305660"/>
              <a:gd name="connsiteX29" fmla="*/ 200770 w 308503"/>
              <a:gd name="connsiteY29" fmla="*/ 305557 h 305660"/>
              <a:gd name="connsiteX30" fmla="*/ 208077 w 308503"/>
              <a:gd name="connsiteY30" fmla="*/ 297879 h 305660"/>
              <a:gd name="connsiteX31" fmla="*/ 249984 w 308503"/>
              <a:gd name="connsiteY31" fmla="*/ 296819 h 305660"/>
              <a:gd name="connsiteX32" fmla="*/ 251044 w 308503"/>
              <a:gd name="connsiteY32" fmla="*/ 297879 h 305660"/>
              <a:gd name="connsiteX33" fmla="*/ 258440 w 308503"/>
              <a:gd name="connsiteY33" fmla="*/ 305660 h 305660"/>
              <a:gd name="connsiteX34" fmla="*/ 280405 w 308503"/>
              <a:gd name="connsiteY34" fmla="*/ 292128 h 305660"/>
              <a:gd name="connsiteX35" fmla="*/ 277470 w 308503"/>
              <a:gd name="connsiteY35" fmla="*/ 281961 h 305660"/>
              <a:gd name="connsiteX36" fmla="*/ 297735 w 308503"/>
              <a:gd name="connsiteY36" fmla="*/ 245263 h 305660"/>
              <a:gd name="connsiteX37" fmla="*/ 298843 w 308503"/>
              <a:gd name="connsiteY37" fmla="*/ 244967 h 305660"/>
              <a:gd name="connsiteX38" fmla="*/ 307483 w 308503"/>
              <a:gd name="connsiteY38" fmla="*/ 242833 h 305660"/>
              <a:gd name="connsiteX39" fmla="*/ 307394 w 308503"/>
              <a:gd name="connsiteY39" fmla="*/ 216036 h 305660"/>
              <a:gd name="connsiteX40" fmla="*/ 299391 w 308503"/>
              <a:gd name="connsiteY40" fmla="*/ 214109 h 305660"/>
              <a:gd name="connsiteX41" fmla="*/ 277531 w 308503"/>
              <a:gd name="connsiteY41" fmla="*/ 178338 h 305660"/>
              <a:gd name="connsiteX42" fmla="*/ 277915 w 308503"/>
              <a:gd name="connsiteY42" fmla="*/ 176907 h 305660"/>
              <a:gd name="connsiteX43" fmla="*/ 280672 w 308503"/>
              <a:gd name="connsiteY43" fmla="*/ 167570 h 305660"/>
              <a:gd name="connsiteX44" fmla="*/ 258677 w 308503"/>
              <a:gd name="connsiteY44" fmla="*/ 153890 h 305660"/>
              <a:gd name="connsiteX45" fmla="*/ 251370 w 308503"/>
              <a:gd name="connsiteY45" fmla="*/ 161582 h 305660"/>
              <a:gd name="connsiteX46" fmla="*/ 209462 w 308503"/>
              <a:gd name="connsiteY46" fmla="*/ 162657 h 305660"/>
              <a:gd name="connsiteX47" fmla="*/ 208388 w 308503"/>
              <a:gd name="connsiteY47" fmla="*/ 161582 h 305660"/>
              <a:gd name="connsiteX48" fmla="*/ 201007 w 308503"/>
              <a:gd name="connsiteY48" fmla="*/ 153801 h 305660"/>
              <a:gd name="connsiteX49" fmla="*/ 179027 w 308503"/>
              <a:gd name="connsiteY49" fmla="*/ 167318 h 305660"/>
              <a:gd name="connsiteX50" fmla="*/ 181962 w 308503"/>
              <a:gd name="connsiteY50" fmla="*/ 177485 h 305660"/>
              <a:gd name="connsiteX51" fmla="*/ 229731 w 308503"/>
              <a:gd name="connsiteY51" fmla="*/ 251963 h 305660"/>
              <a:gd name="connsiteX52" fmla="*/ 208240 w 308503"/>
              <a:gd name="connsiteY52" fmla="*/ 229731 h 305660"/>
              <a:gd name="connsiteX53" fmla="*/ 229731 w 308503"/>
              <a:gd name="connsiteY53" fmla="*/ 207499 h 305660"/>
              <a:gd name="connsiteX54" fmla="*/ 251222 w 308503"/>
              <a:gd name="connsiteY54" fmla="*/ 229731 h 305660"/>
              <a:gd name="connsiteX55" fmla="*/ 229731 w 308503"/>
              <a:gd name="connsiteY55" fmla="*/ 251963 h 305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8503" h="305660">
                <a:moveTo>
                  <a:pt x="22232" y="163035"/>
                </a:moveTo>
                <a:lnTo>
                  <a:pt x="160204" y="163035"/>
                </a:lnTo>
                <a:cubicBezTo>
                  <a:pt x="142967" y="180957"/>
                  <a:pt x="133356" y="204865"/>
                  <a:pt x="133392" y="229731"/>
                </a:cubicBezTo>
                <a:cubicBezTo>
                  <a:pt x="133392" y="245841"/>
                  <a:pt x="137349" y="261033"/>
                  <a:pt x="144345" y="274387"/>
                </a:cubicBezTo>
                <a:cubicBezTo>
                  <a:pt x="128783" y="279575"/>
                  <a:pt x="111619" y="281605"/>
                  <a:pt x="96339" y="281605"/>
                </a:cubicBezTo>
                <a:cubicBezTo>
                  <a:pt x="55995" y="281605"/>
                  <a:pt x="2446" y="267436"/>
                  <a:pt x="74" y="218318"/>
                </a:cubicBezTo>
                <a:lnTo>
                  <a:pt x="0" y="214909"/>
                </a:lnTo>
                <a:lnTo>
                  <a:pt x="0" y="185267"/>
                </a:lnTo>
                <a:cubicBezTo>
                  <a:pt x="1" y="173816"/>
                  <a:pt x="8699" y="164238"/>
                  <a:pt x="20098" y="163138"/>
                </a:cubicBezTo>
                <a:lnTo>
                  <a:pt x="22232" y="163035"/>
                </a:lnTo>
                <a:close/>
                <a:moveTo>
                  <a:pt x="281605" y="81517"/>
                </a:moveTo>
                <a:cubicBezTo>
                  <a:pt x="281605" y="110167"/>
                  <a:pt x="258380" y="133392"/>
                  <a:pt x="229731" y="133392"/>
                </a:cubicBezTo>
                <a:cubicBezTo>
                  <a:pt x="201081" y="133392"/>
                  <a:pt x="177856" y="110167"/>
                  <a:pt x="177856" y="81517"/>
                </a:cubicBezTo>
                <a:cubicBezTo>
                  <a:pt x="177856" y="52868"/>
                  <a:pt x="201081" y="29643"/>
                  <a:pt x="229731" y="29643"/>
                </a:cubicBezTo>
                <a:cubicBezTo>
                  <a:pt x="258380" y="29643"/>
                  <a:pt x="281605" y="52868"/>
                  <a:pt x="281605" y="81517"/>
                </a:cubicBezTo>
                <a:close/>
                <a:moveTo>
                  <a:pt x="96339" y="0"/>
                </a:moveTo>
                <a:cubicBezTo>
                  <a:pt x="133174" y="0"/>
                  <a:pt x="163035" y="29861"/>
                  <a:pt x="163035" y="66696"/>
                </a:cubicBezTo>
                <a:cubicBezTo>
                  <a:pt x="163035" y="103531"/>
                  <a:pt x="133174" y="133392"/>
                  <a:pt x="96339" y="133392"/>
                </a:cubicBezTo>
                <a:cubicBezTo>
                  <a:pt x="59504" y="133392"/>
                  <a:pt x="29643" y="103531"/>
                  <a:pt x="29643" y="66696"/>
                </a:cubicBezTo>
                <a:cubicBezTo>
                  <a:pt x="29643" y="29861"/>
                  <a:pt x="59504" y="0"/>
                  <a:pt x="96339" y="0"/>
                </a:cubicBezTo>
                <a:close/>
                <a:moveTo>
                  <a:pt x="181962" y="177485"/>
                </a:moveTo>
                <a:cubicBezTo>
                  <a:pt x="186509" y="193212"/>
                  <a:pt x="177445" y="209648"/>
                  <a:pt x="161719" y="214195"/>
                </a:cubicBezTo>
                <a:cubicBezTo>
                  <a:pt x="161349" y="214302"/>
                  <a:pt x="160977" y="214402"/>
                  <a:pt x="160604" y="214494"/>
                </a:cubicBezTo>
                <a:lnTo>
                  <a:pt x="151948" y="216629"/>
                </a:lnTo>
                <a:cubicBezTo>
                  <a:pt x="150561" y="225505"/>
                  <a:pt x="150591" y="234545"/>
                  <a:pt x="152037" y="243411"/>
                </a:cubicBezTo>
                <a:lnTo>
                  <a:pt x="160041" y="245338"/>
                </a:lnTo>
                <a:cubicBezTo>
                  <a:pt x="175957" y="249172"/>
                  <a:pt x="185751" y="265182"/>
                  <a:pt x="181917" y="281097"/>
                </a:cubicBezTo>
                <a:cubicBezTo>
                  <a:pt x="181801" y="281582"/>
                  <a:pt x="181672" y="282062"/>
                  <a:pt x="181532" y="282539"/>
                </a:cubicBezTo>
                <a:lnTo>
                  <a:pt x="178760" y="291906"/>
                </a:lnTo>
                <a:cubicBezTo>
                  <a:pt x="185282" y="297627"/>
                  <a:pt x="192692" y="302266"/>
                  <a:pt x="200770" y="305557"/>
                </a:cubicBezTo>
                <a:lnTo>
                  <a:pt x="208077" y="297879"/>
                </a:lnTo>
                <a:cubicBezTo>
                  <a:pt x="219357" y="286015"/>
                  <a:pt x="238120" y="285540"/>
                  <a:pt x="249984" y="296819"/>
                </a:cubicBezTo>
                <a:cubicBezTo>
                  <a:pt x="250346" y="297163"/>
                  <a:pt x="250700" y="297518"/>
                  <a:pt x="251044" y="297879"/>
                </a:cubicBezTo>
                <a:lnTo>
                  <a:pt x="258440" y="305660"/>
                </a:lnTo>
                <a:cubicBezTo>
                  <a:pt x="266459" y="302395"/>
                  <a:pt x="273882" y="297823"/>
                  <a:pt x="280405" y="292128"/>
                </a:cubicBezTo>
                <a:lnTo>
                  <a:pt x="277470" y="281961"/>
                </a:lnTo>
                <a:cubicBezTo>
                  <a:pt x="272932" y="266231"/>
                  <a:pt x="282006" y="249802"/>
                  <a:pt x="297735" y="245263"/>
                </a:cubicBezTo>
                <a:cubicBezTo>
                  <a:pt x="298103" y="245158"/>
                  <a:pt x="298472" y="245059"/>
                  <a:pt x="298843" y="244967"/>
                </a:cubicBezTo>
                <a:lnTo>
                  <a:pt x="307483" y="242833"/>
                </a:lnTo>
                <a:cubicBezTo>
                  <a:pt x="308872" y="233952"/>
                  <a:pt x="308843" y="224908"/>
                  <a:pt x="307394" y="216036"/>
                </a:cubicBezTo>
                <a:lnTo>
                  <a:pt x="299391" y="214109"/>
                </a:lnTo>
                <a:cubicBezTo>
                  <a:pt x="283477" y="210267"/>
                  <a:pt x="273689" y="194253"/>
                  <a:pt x="277531" y="178338"/>
                </a:cubicBezTo>
                <a:cubicBezTo>
                  <a:pt x="277647" y="177859"/>
                  <a:pt x="277776" y="177382"/>
                  <a:pt x="277915" y="176907"/>
                </a:cubicBezTo>
                <a:lnTo>
                  <a:pt x="280672" y="167570"/>
                </a:lnTo>
                <a:cubicBezTo>
                  <a:pt x="274152" y="161819"/>
                  <a:pt x="266717" y="157197"/>
                  <a:pt x="258677" y="153890"/>
                </a:cubicBezTo>
                <a:lnTo>
                  <a:pt x="251370" y="161582"/>
                </a:lnTo>
                <a:cubicBezTo>
                  <a:pt x="240094" y="173451"/>
                  <a:pt x="221331" y="173933"/>
                  <a:pt x="209462" y="162657"/>
                </a:cubicBezTo>
                <a:cubicBezTo>
                  <a:pt x="209095" y="162308"/>
                  <a:pt x="208736" y="161950"/>
                  <a:pt x="208388" y="161582"/>
                </a:cubicBezTo>
                <a:lnTo>
                  <a:pt x="201007" y="153801"/>
                </a:lnTo>
                <a:cubicBezTo>
                  <a:pt x="192944" y="157062"/>
                  <a:pt x="185533" y="161656"/>
                  <a:pt x="179027" y="167318"/>
                </a:cubicBezTo>
                <a:lnTo>
                  <a:pt x="181962" y="177485"/>
                </a:lnTo>
                <a:close/>
                <a:moveTo>
                  <a:pt x="229731" y="251963"/>
                </a:moveTo>
                <a:cubicBezTo>
                  <a:pt x="217874" y="251963"/>
                  <a:pt x="208240" y="242003"/>
                  <a:pt x="208240" y="229731"/>
                </a:cubicBezTo>
                <a:cubicBezTo>
                  <a:pt x="208240" y="217444"/>
                  <a:pt x="217874" y="207499"/>
                  <a:pt x="229731" y="207499"/>
                </a:cubicBezTo>
                <a:cubicBezTo>
                  <a:pt x="241588" y="207499"/>
                  <a:pt x="251222" y="217444"/>
                  <a:pt x="251222" y="229731"/>
                </a:cubicBezTo>
                <a:cubicBezTo>
                  <a:pt x="251222" y="242003"/>
                  <a:pt x="241588" y="251963"/>
                  <a:pt x="229731" y="251963"/>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5" name="Graphic 6">
            <a:extLst>
              <a:ext uri="{FF2B5EF4-FFF2-40B4-BE49-F238E27FC236}">
                <a16:creationId xmlns:a16="http://schemas.microsoft.com/office/drawing/2014/main" id="{6C073C25-0E4A-7950-DA1F-696A328EE463}"/>
              </a:ext>
              <a:ext uri="{C183D7F6-B498-43B3-948B-1728B52AA6E4}">
                <adec:decorative xmlns:adec="http://schemas.microsoft.com/office/drawing/2017/decorative" val="1"/>
              </a:ext>
            </a:extLst>
          </p:cNvPr>
          <p:cNvSpPr/>
          <p:nvPr/>
        </p:nvSpPr>
        <p:spPr>
          <a:xfrm>
            <a:off x="8678965" y="4206358"/>
            <a:ext cx="341847" cy="341847"/>
          </a:xfrm>
          <a:custGeom>
            <a:avLst/>
            <a:gdLst>
              <a:gd name="connsiteX0" fmla="*/ 148213 w 296426"/>
              <a:gd name="connsiteY0" fmla="*/ 0 h 296426"/>
              <a:gd name="connsiteX1" fmla="*/ 296427 w 296426"/>
              <a:gd name="connsiteY1" fmla="*/ 148213 h 296426"/>
              <a:gd name="connsiteX2" fmla="*/ 148213 w 296426"/>
              <a:gd name="connsiteY2" fmla="*/ 296427 h 296426"/>
              <a:gd name="connsiteX3" fmla="*/ 0 w 296426"/>
              <a:gd name="connsiteY3" fmla="*/ 148213 h 296426"/>
              <a:gd name="connsiteX4" fmla="*/ 148213 w 296426"/>
              <a:gd name="connsiteY4" fmla="*/ 0 h 296426"/>
              <a:gd name="connsiteX5" fmla="*/ 159789 w 296426"/>
              <a:gd name="connsiteY5" fmla="*/ 81058 h 296426"/>
              <a:gd name="connsiteX6" fmla="*/ 158544 w 296426"/>
              <a:gd name="connsiteY6" fmla="*/ 79976 h 296426"/>
              <a:gd name="connsiteX7" fmla="*/ 145457 w 296426"/>
              <a:gd name="connsiteY7" fmla="*/ 79872 h 296426"/>
              <a:gd name="connsiteX8" fmla="*/ 144063 w 296426"/>
              <a:gd name="connsiteY8" fmla="*/ 81058 h 296426"/>
              <a:gd name="connsiteX9" fmla="*/ 142996 w 296426"/>
              <a:gd name="connsiteY9" fmla="*/ 82303 h 296426"/>
              <a:gd name="connsiteX10" fmla="*/ 142892 w 296426"/>
              <a:gd name="connsiteY10" fmla="*/ 95390 h 296426"/>
              <a:gd name="connsiteX11" fmla="*/ 144078 w 296426"/>
              <a:gd name="connsiteY11" fmla="*/ 96783 h 296426"/>
              <a:gd name="connsiteX12" fmla="*/ 184377 w 296426"/>
              <a:gd name="connsiteY12" fmla="*/ 137097 h 296426"/>
              <a:gd name="connsiteX13" fmla="*/ 85223 w 296426"/>
              <a:gd name="connsiteY13" fmla="*/ 137097 h 296426"/>
              <a:gd name="connsiteX14" fmla="*/ 83711 w 296426"/>
              <a:gd name="connsiteY14" fmla="*/ 137186 h 296426"/>
              <a:gd name="connsiteX15" fmla="*/ 74210 w 296426"/>
              <a:gd name="connsiteY15" fmla="*/ 146702 h 296426"/>
              <a:gd name="connsiteX16" fmla="*/ 74107 w 296426"/>
              <a:gd name="connsiteY16" fmla="*/ 148199 h 296426"/>
              <a:gd name="connsiteX17" fmla="*/ 74210 w 296426"/>
              <a:gd name="connsiteY17" fmla="*/ 149710 h 296426"/>
              <a:gd name="connsiteX18" fmla="*/ 83711 w 296426"/>
              <a:gd name="connsiteY18" fmla="*/ 159211 h 296426"/>
              <a:gd name="connsiteX19" fmla="*/ 85223 w 296426"/>
              <a:gd name="connsiteY19" fmla="*/ 159315 h 296426"/>
              <a:gd name="connsiteX20" fmla="*/ 184377 w 296426"/>
              <a:gd name="connsiteY20" fmla="*/ 159315 h 296426"/>
              <a:gd name="connsiteX21" fmla="*/ 144063 w 296426"/>
              <a:gd name="connsiteY21" fmla="*/ 199629 h 296426"/>
              <a:gd name="connsiteX22" fmla="*/ 142981 w 296426"/>
              <a:gd name="connsiteY22" fmla="*/ 200888 h 296426"/>
              <a:gd name="connsiteX23" fmla="*/ 145205 w 296426"/>
              <a:gd name="connsiteY23" fmla="*/ 216451 h 296426"/>
              <a:gd name="connsiteX24" fmla="*/ 158544 w 296426"/>
              <a:gd name="connsiteY24" fmla="*/ 216451 h 296426"/>
              <a:gd name="connsiteX25" fmla="*/ 159774 w 296426"/>
              <a:gd name="connsiteY25" fmla="*/ 215369 h 296426"/>
              <a:gd name="connsiteX26" fmla="*/ 219089 w 296426"/>
              <a:gd name="connsiteY26" fmla="*/ 156083 h 296426"/>
              <a:gd name="connsiteX27" fmla="*/ 220156 w 296426"/>
              <a:gd name="connsiteY27" fmla="*/ 154824 h 296426"/>
              <a:gd name="connsiteX28" fmla="*/ 220275 w 296426"/>
              <a:gd name="connsiteY28" fmla="*/ 141751 h 296426"/>
              <a:gd name="connsiteX29" fmla="*/ 219089 w 296426"/>
              <a:gd name="connsiteY29" fmla="*/ 140358 h 296426"/>
              <a:gd name="connsiteX30" fmla="*/ 159804 w 296426"/>
              <a:gd name="connsiteY30" fmla="*/ 81058 h 296426"/>
              <a:gd name="connsiteX31" fmla="*/ 158544 w 296426"/>
              <a:gd name="connsiteY31" fmla="*/ 79976 h 296426"/>
              <a:gd name="connsiteX32" fmla="*/ 159789 w 296426"/>
              <a:gd name="connsiteY32" fmla="*/ 81058 h 29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96426" h="296426">
                <a:moveTo>
                  <a:pt x="148213" y="0"/>
                </a:moveTo>
                <a:cubicBezTo>
                  <a:pt x="230086" y="0"/>
                  <a:pt x="296427" y="66355"/>
                  <a:pt x="296427" y="148213"/>
                </a:cubicBezTo>
                <a:cubicBezTo>
                  <a:pt x="296427" y="230072"/>
                  <a:pt x="230086" y="296427"/>
                  <a:pt x="148213" y="296427"/>
                </a:cubicBezTo>
                <a:cubicBezTo>
                  <a:pt x="66370" y="296427"/>
                  <a:pt x="0" y="230072"/>
                  <a:pt x="0" y="148213"/>
                </a:cubicBezTo>
                <a:cubicBezTo>
                  <a:pt x="0" y="66355"/>
                  <a:pt x="66370" y="0"/>
                  <a:pt x="148213" y="0"/>
                </a:cubicBezTo>
                <a:close/>
                <a:moveTo>
                  <a:pt x="159789" y="81058"/>
                </a:moveTo>
                <a:lnTo>
                  <a:pt x="158544" y="79976"/>
                </a:lnTo>
                <a:cubicBezTo>
                  <a:pt x="154667" y="77105"/>
                  <a:pt x="149380" y="77063"/>
                  <a:pt x="145457" y="79872"/>
                </a:cubicBezTo>
                <a:lnTo>
                  <a:pt x="144063" y="81058"/>
                </a:lnTo>
                <a:lnTo>
                  <a:pt x="142996" y="82303"/>
                </a:lnTo>
                <a:cubicBezTo>
                  <a:pt x="140125" y="86180"/>
                  <a:pt x="140084" y="91467"/>
                  <a:pt x="142892" y="95390"/>
                </a:cubicBezTo>
                <a:lnTo>
                  <a:pt x="144078" y="96783"/>
                </a:lnTo>
                <a:lnTo>
                  <a:pt x="184377" y="137097"/>
                </a:lnTo>
                <a:lnTo>
                  <a:pt x="85223" y="137097"/>
                </a:lnTo>
                <a:lnTo>
                  <a:pt x="83711" y="137186"/>
                </a:lnTo>
                <a:cubicBezTo>
                  <a:pt x="78767" y="137867"/>
                  <a:pt x="74882" y="141757"/>
                  <a:pt x="74210" y="146702"/>
                </a:cubicBezTo>
                <a:lnTo>
                  <a:pt x="74107" y="148199"/>
                </a:lnTo>
                <a:lnTo>
                  <a:pt x="74210" y="149710"/>
                </a:lnTo>
                <a:cubicBezTo>
                  <a:pt x="74889" y="154649"/>
                  <a:pt x="78772" y="158532"/>
                  <a:pt x="83711" y="159211"/>
                </a:cubicBezTo>
                <a:lnTo>
                  <a:pt x="85223" y="159315"/>
                </a:lnTo>
                <a:lnTo>
                  <a:pt x="184377" y="159315"/>
                </a:lnTo>
                <a:lnTo>
                  <a:pt x="144063" y="199629"/>
                </a:lnTo>
                <a:lnTo>
                  <a:pt x="142981" y="200888"/>
                </a:lnTo>
                <a:cubicBezTo>
                  <a:pt x="139298" y="205800"/>
                  <a:pt x="140293" y="212768"/>
                  <a:pt x="145205" y="216451"/>
                </a:cubicBezTo>
                <a:cubicBezTo>
                  <a:pt x="149157" y="219415"/>
                  <a:pt x="154591" y="219415"/>
                  <a:pt x="158544" y="216451"/>
                </a:cubicBezTo>
                <a:lnTo>
                  <a:pt x="159774" y="215369"/>
                </a:lnTo>
                <a:lnTo>
                  <a:pt x="219089" y="156083"/>
                </a:lnTo>
                <a:lnTo>
                  <a:pt x="220156" y="154824"/>
                </a:lnTo>
                <a:cubicBezTo>
                  <a:pt x="223024" y="150952"/>
                  <a:pt x="223073" y="145674"/>
                  <a:pt x="220275" y="141751"/>
                </a:cubicBezTo>
                <a:lnTo>
                  <a:pt x="219089" y="140358"/>
                </a:lnTo>
                <a:lnTo>
                  <a:pt x="159804" y="81058"/>
                </a:lnTo>
                <a:lnTo>
                  <a:pt x="158544" y="79976"/>
                </a:lnTo>
                <a:lnTo>
                  <a:pt x="159789" y="81058"/>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55" name="Freeform: Shape 115">
            <a:extLst>
              <a:ext uri="{FF2B5EF4-FFF2-40B4-BE49-F238E27FC236}">
                <a16:creationId xmlns:a16="http://schemas.microsoft.com/office/drawing/2014/main" id="{259B4635-4902-CE99-AE34-B0F0B5774C21}"/>
              </a:ext>
              <a:ext uri="{C183D7F6-B498-43B3-948B-1728B52AA6E4}">
                <adec:decorative xmlns:adec="http://schemas.microsoft.com/office/drawing/2017/decorative" val="1"/>
              </a:ext>
            </a:extLst>
          </p:cNvPr>
          <p:cNvSpPr/>
          <p:nvPr/>
        </p:nvSpPr>
        <p:spPr bwMode="auto">
          <a:xfrm>
            <a:off x="2566025"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6" name="Graphic 255" descr="Icono de un dedo tocando una pantalla">
            <a:extLst>
              <a:ext uri="{FF2B5EF4-FFF2-40B4-BE49-F238E27FC236}">
                <a16:creationId xmlns:a16="http://schemas.microsoft.com/office/drawing/2014/main" id="{66253349-0FB6-FC62-446D-74BD04CF7A8C}"/>
              </a:ext>
            </a:extLst>
          </p:cNvPr>
          <p:cNvSpPr/>
          <p:nvPr/>
        </p:nvSpPr>
        <p:spPr>
          <a:xfrm>
            <a:off x="2664370"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7" name="Freeform: Shape 115">
            <a:extLst>
              <a:ext uri="{FF2B5EF4-FFF2-40B4-BE49-F238E27FC236}">
                <a16:creationId xmlns:a16="http://schemas.microsoft.com/office/drawing/2014/main" id="{AA662D5D-E8E3-807C-9FF3-A0E9F2D885BF}"/>
              </a:ext>
              <a:ext uri="{C183D7F6-B498-43B3-948B-1728B52AA6E4}">
                <adec:decorative xmlns:adec="http://schemas.microsoft.com/office/drawing/2017/decorative" val="1"/>
              </a:ext>
            </a:extLst>
          </p:cNvPr>
          <p:cNvSpPr/>
          <p:nvPr/>
        </p:nvSpPr>
        <p:spPr bwMode="auto">
          <a:xfrm>
            <a:off x="5147618"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Graphic 255" descr="Icono de un dedo tocando una pantalla">
            <a:extLst>
              <a:ext uri="{FF2B5EF4-FFF2-40B4-BE49-F238E27FC236}">
                <a16:creationId xmlns:a16="http://schemas.microsoft.com/office/drawing/2014/main" id="{6DF9DA4C-83AE-0D90-FFD5-ED8FADFAA76B}"/>
              </a:ext>
            </a:extLst>
          </p:cNvPr>
          <p:cNvSpPr/>
          <p:nvPr/>
        </p:nvSpPr>
        <p:spPr>
          <a:xfrm>
            <a:off x="5245963"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59" name="Freeform: Shape 115">
            <a:extLst>
              <a:ext uri="{FF2B5EF4-FFF2-40B4-BE49-F238E27FC236}">
                <a16:creationId xmlns:a16="http://schemas.microsoft.com/office/drawing/2014/main" id="{7DC7BDBC-6F7E-24F8-3654-45648E03FE69}"/>
              </a:ext>
              <a:ext uri="{C183D7F6-B498-43B3-948B-1728B52AA6E4}">
                <adec:decorative xmlns:adec="http://schemas.microsoft.com/office/drawing/2017/decorative" val="1"/>
              </a:ext>
            </a:extLst>
          </p:cNvPr>
          <p:cNvSpPr/>
          <p:nvPr/>
        </p:nvSpPr>
        <p:spPr bwMode="auto">
          <a:xfrm>
            <a:off x="7741629" y="5909281"/>
            <a:ext cx="369922" cy="369922"/>
          </a:xfrm>
          <a:custGeom>
            <a:avLst/>
            <a:gdLst>
              <a:gd name="connsiteX0" fmla="*/ 685801 w 1371600"/>
              <a:gd name="connsiteY0" fmla="*/ 0 h 1371600"/>
              <a:gd name="connsiteX1" fmla="*/ 1357668 w 1371600"/>
              <a:gd name="connsiteY1" fmla="*/ 547587 h 1371600"/>
              <a:gd name="connsiteX2" fmla="*/ 1371302 w 1371600"/>
              <a:gd name="connsiteY2" fmla="*/ 682827 h 1371600"/>
              <a:gd name="connsiteX3" fmla="*/ 1371301 w 1371600"/>
              <a:gd name="connsiteY3" fmla="*/ 682827 h 1371600"/>
              <a:gd name="connsiteX4" fmla="*/ 1371600 w 1371600"/>
              <a:gd name="connsiteY4" fmla="*/ 685800 h 1371600"/>
              <a:gd name="connsiteX5" fmla="*/ 685800 w 1371600"/>
              <a:gd name="connsiteY5" fmla="*/ 1371600 h 1371600"/>
              <a:gd name="connsiteX6" fmla="*/ 0 w 1371600"/>
              <a:gd name="connsiteY6" fmla="*/ 685800 h 1371600"/>
              <a:gd name="connsiteX7" fmla="*/ 300 w 1371600"/>
              <a:gd name="connsiteY7" fmla="*/ 682827 h 1371600"/>
              <a:gd name="connsiteX8" fmla="*/ 301 w 1371600"/>
              <a:gd name="connsiteY8" fmla="*/ 682827 h 1371600"/>
              <a:gd name="connsiteX9" fmla="*/ 13934 w 1371600"/>
              <a:gd name="connsiteY9" fmla="*/ 547587 h 1371600"/>
              <a:gd name="connsiteX10" fmla="*/ 685801 w 1371600"/>
              <a:gd name="connsiteY10"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1600" h="1371600">
                <a:moveTo>
                  <a:pt x="685801" y="0"/>
                </a:moveTo>
                <a:cubicBezTo>
                  <a:pt x="1017214" y="0"/>
                  <a:pt x="1293720" y="235080"/>
                  <a:pt x="1357668" y="547587"/>
                </a:cubicBezTo>
                <a:lnTo>
                  <a:pt x="1371302" y="682827"/>
                </a:lnTo>
                <a:lnTo>
                  <a:pt x="1371301" y="682827"/>
                </a:lnTo>
                <a:lnTo>
                  <a:pt x="1371600" y="685800"/>
                </a:lnTo>
                <a:cubicBezTo>
                  <a:pt x="1371600" y="1064557"/>
                  <a:pt x="1064557" y="1371600"/>
                  <a:pt x="685800" y="1371600"/>
                </a:cubicBezTo>
                <a:cubicBezTo>
                  <a:pt x="307043" y="1371600"/>
                  <a:pt x="0" y="1064557"/>
                  <a:pt x="0" y="685800"/>
                </a:cubicBezTo>
                <a:lnTo>
                  <a:pt x="300" y="682827"/>
                </a:lnTo>
                <a:lnTo>
                  <a:pt x="301" y="682827"/>
                </a:lnTo>
                <a:lnTo>
                  <a:pt x="13934" y="547587"/>
                </a:lnTo>
                <a:cubicBezTo>
                  <a:pt x="77883" y="235080"/>
                  <a:pt x="354389" y="0"/>
                  <a:pt x="685801" y="0"/>
                </a:cubicBezTo>
                <a:close/>
              </a:path>
            </a:pathLst>
          </a:custGeom>
          <a:solidFill>
            <a:schemeClr val="bg1"/>
          </a:solidFill>
          <a:ln>
            <a:noFill/>
            <a:headEnd type="none" w="med" len="med"/>
            <a:tailEnd type="none" w="med" len="med"/>
          </a:ln>
          <a:effectLst>
            <a:outerShdw blurRad="63500" sx="103000" sy="1030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0" name="Graphic 255" descr="Icono de un dedo tocando una pantalla">
            <a:extLst>
              <a:ext uri="{FF2B5EF4-FFF2-40B4-BE49-F238E27FC236}">
                <a16:creationId xmlns:a16="http://schemas.microsoft.com/office/drawing/2014/main" id="{09D1A8DD-387D-6AFE-2EC0-CCE854E448B3}"/>
              </a:ext>
            </a:extLst>
          </p:cNvPr>
          <p:cNvSpPr/>
          <p:nvPr/>
        </p:nvSpPr>
        <p:spPr>
          <a:xfrm>
            <a:off x="7839974" y="5979382"/>
            <a:ext cx="173232" cy="229720"/>
          </a:xfrm>
          <a:custGeom>
            <a:avLst/>
            <a:gdLst>
              <a:gd name="connsiteX0" fmla="*/ 93411 w 193276"/>
              <a:gd name="connsiteY0" fmla="*/ 48380 h 256300"/>
              <a:gd name="connsiteX1" fmla="*/ 121057 w 193276"/>
              <a:gd name="connsiteY1" fmla="*/ 80532 h 256300"/>
              <a:gd name="connsiteX2" fmla="*/ 121099 w 193276"/>
              <a:gd name="connsiteY2" fmla="*/ 83145 h 256300"/>
              <a:gd name="connsiteX3" fmla="*/ 121099 w 193276"/>
              <a:gd name="connsiteY3" fmla="*/ 117494 h 256300"/>
              <a:gd name="connsiteX4" fmla="*/ 160784 w 193276"/>
              <a:gd name="connsiteY4" fmla="*/ 123328 h 256300"/>
              <a:gd name="connsiteX5" fmla="*/ 192868 w 193276"/>
              <a:gd name="connsiteY5" fmla="*/ 166462 h 256300"/>
              <a:gd name="connsiteX6" fmla="*/ 192466 w 193276"/>
              <a:gd name="connsiteY6" fmla="*/ 168722 h 256300"/>
              <a:gd name="connsiteX7" fmla="*/ 191913 w 193276"/>
              <a:gd name="connsiteY7" fmla="*/ 171072 h 256300"/>
              <a:gd name="connsiteX8" fmla="*/ 174939 w 193276"/>
              <a:gd name="connsiteY8" fmla="*/ 232473 h 256300"/>
              <a:gd name="connsiteX9" fmla="*/ 157079 w 193276"/>
              <a:gd name="connsiteY9" fmla="*/ 249600 h 256300"/>
              <a:gd name="connsiteX10" fmla="*/ 155061 w 193276"/>
              <a:gd name="connsiteY10" fmla="*/ 249973 h 256300"/>
              <a:gd name="connsiteX11" fmla="*/ 112750 w 193276"/>
              <a:gd name="connsiteY11" fmla="*/ 256055 h 256300"/>
              <a:gd name="connsiteX12" fmla="*/ 87523 w 193276"/>
              <a:gd name="connsiteY12" fmla="*/ 242605 h 256300"/>
              <a:gd name="connsiteX13" fmla="*/ 86693 w 193276"/>
              <a:gd name="connsiteY13" fmla="*/ 240670 h 256300"/>
              <a:gd name="connsiteX14" fmla="*/ 83694 w 193276"/>
              <a:gd name="connsiteY14" fmla="*/ 232763 h 256300"/>
              <a:gd name="connsiteX15" fmla="*/ 67438 w 193276"/>
              <a:gd name="connsiteY15" fmla="*/ 209624 h 256300"/>
              <a:gd name="connsiteX16" fmla="*/ 64632 w 193276"/>
              <a:gd name="connsiteY16" fmla="*/ 207371 h 256300"/>
              <a:gd name="connsiteX17" fmla="*/ 42571 w 193276"/>
              <a:gd name="connsiteY17" fmla="*/ 190783 h 256300"/>
              <a:gd name="connsiteX18" fmla="*/ 38894 w 193276"/>
              <a:gd name="connsiteY18" fmla="*/ 188489 h 256300"/>
              <a:gd name="connsiteX19" fmla="*/ 36917 w 193276"/>
              <a:gd name="connsiteY19" fmla="*/ 187604 h 256300"/>
              <a:gd name="connsiteX20" fmla="*/ 6576 w 193276"/>
              <a:gd name="connsiteY20" fmla="*/ 175606 h 256300"/>
              <a:gd name="connsiteX21" fmla="*/ 24 w 193276"/>
              <a:gd name="connsiteY21" fmla="*/ 166483 h 256300"/>
              <a:gd name="connsiteX22" fmla="*/ 19680 w 193276"/>
              <a:gd name="connsiteY22" fmla="*/ 142818 h 256300"/>
              <a:gd name="connsiteX23" fmla="*/ 62061 w 193276"/>
              <a:gd name="connsiteY23" fmla="*/ 143412 h 256300"/>
              <a:gd name="connsiteX24" fmla="*/ 65821 w 193276"/>
              <a:gd name="connsiteY24" fmla="*/ 144518 h 256300"/>
              <a:gd name="connsiteX25" fmla="*/ 65821 w 193276"/>
              <a:gd name="connsiteY25" fmla="*/ 83006 h 256300"/>
              <a:gd name="connsiteX26" fmla="*/ 93411 w 193276"/>
              <a:gd name="connsiteY26" fmla="*/ 48366 h 256300"/>
              <a:gd name="connsiteX27" fmla="*/ 93411 w 193276"/>
              <a:gd name="connsiteY27" fmla="*/ 0 h 256300"/>
              <a:gd name="connsiteX28" fmla="*/ 172934 w 193276"/>
              <a:gd name="connsiteY28" fmla="*/ 79440 h 256300"/>
              <a:gd name="connsiteX29" fmla="*/ 166673 w 193276"/>
              <a:gd name="connsiteY29" fmla="*/ 110403 h 256300"/>
              <a:gd name="connsiteX30" fmla="*/ 169064 w 193276"/>
              <a:gd name="connsiteY30" fmla="*/ 110984 h 256300"/>
              <a:gd name="connsiteX31" fmla="*/ 162802 w 193276"/>
              <a:gd name="connsiteY31" fmla="*/ 109671 h 256300"/>
              <a:gd name="connsiteX32" fmla="*/ 145289 w 193276"/>
              <a:gd name="connsiteY32" fmla="*/ 107100 h 256300"/>
              <a:gd name="connsiteX33" fmla="*/ 121021 w 193276"/>
              <a:gd name="connsiteY33" fmla="*/ 27642 h 256300"/>
              <a:gd name="connsiteX34" fmla="*/ 41563 w 193276"/>
              <a:gd name="connsiteY34" fmla="*/ 51909 h 256300"/>
              <a:gd name="connsiteX35" fmla="*/ 52012 w 193276"/>
              <a:gd name="connsiteY35" fmla="*/ 121171 h 256300"/>
              <a:gd name="connsiteX36" fmla="*/ 51998 w 193276"/>
              <a:gd name="connsiteY36" fmla="*/ 126908 h 256300"/>
              <a:gd name="connsiteX37" fmla="*/ 28886 w 193276"/>
              <a:gd name="connsiteY37" fmla="*/ 125913 h 256300"/>
              <a:gd name="connsiteX38" fmla="*/ 46965 w 193276"/>
              <a:gd name="connsiteY38" fmla="*/ 14972 h 256300"/>
              <a:gd name="connsiteX39" fmla="*/ 93425 w 193276"/>
              <a:gd name="connsiteY39" fmla="*/ 0 h 25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3276" h="256300">
                <a:moveTo>
                  <a:pt x="93411" y="48380"/>
                </a:moveTo>
                <a:cubicBezTo>
                  <a:pt x="112183" y="48380"/>
                  <a:pt x="120394" y="60793"/>
                  <a:pt x="121057" y="80532"/>
                </a:cubicBezTo>
                <a:lnTo>
                  <a:pt x="121099" y="83145"/>
                </a:lnTo>
                <a:lnTo>
                  <a:pt x="121099" y="117494"/>
                </a:lnTo>
                <a:lnTo>
                  <a:pt x="160784" y="123328"/>
                </a:lnTo>
                <a:cubicBezTo>
                  <a:pt x="181556" y="126380"/>
                  <a:pt x="195919" y="145692"/>
                  <a:pt x="192868" y="166462"/>
                </a:cubicBezTo>
                <a:cubicBezTo>
                  <a:pt x="192756" y="167219"/>
                  <a:pt x="192622" y="167973"/>
                  <a:pt x="192466" y="168722"/>
                </a:cubicBezTo>
                <a:lnTo>
                  <a:pt x="191913" y="171072"/>
                </a:lnTo>
                <a:lnTo>
                  <a:pt x="174939" y="232473"/>
                </a:lnTo>
                <a:cubicBezTo>
                  <a:pt x="172576" y="241025"/>
                  <a:pt x="165723" y="247598"/>
                  <a:pt x="157079" y="249600"/>
                </a:cubicBezTo>
                <a:lnTo>
                  <a:pt x="155061" y="249973"/>
                </a:lnTo>
                <a:lnTo>
                  <a:pt x="112750" y="256055"/>
                </a:lnTo>
                <a:cubicBezTo>
                  <a:pt x="102308" y="257552"/>
                  <a:pt x="92100" y="252110"/>
                  <a:pt x="87523" y="242605"/>
                </a:cubicBezTo>
                <a:lnTo>
                  <a:pt x="86693" y="240670"/>
                </a:lnTo>
                <a:lnTo>
                  <a:pt x="83694" y="232763"/>
                </a:lnTo>
                <a:cubicBezTo>
                  <a:pt x="80302" y="223809"/>
                  <a:pt x="74712" y="215851"/>
                  <a:pt x="67438" y="209624"/>
                </a:cubicBezTo>
                <a:lnTo>
                  <a:pt x="64632" y="207371"/>
                </a:lnTo>
                <a:lnTo>
                  <a:pt x="42571" y="190783"/>
                </a:lnTo>
                <a:cubicBezTo>
                  <a:pt x="41416" y="189910"/>
                  <a:pt x="40186" y="189143"/>
                  <a:pt x="38894" y="188489"/>
                </a:cubicBezTo>
                <a:lnTo>
                  <a:pt x="36917" y="187604"/>
                </a:lnTo>
                <a:lnTo>
                  <a:pt x="6576" y="175606"/>
                </a:lnTo>
                <a:cubicBezTo>
                  <a:pt x="2791" y="174114"/>
                  <a:pt x="229" y="170545"/>
                  <a:pt x="24" y="166483"/>
                </a:cubicBezTo>
                <a:cubicBezTo>
                  <a:pt x="-474" y="156503"/>
                  <a:pt x="6797" y="149259"/>
                  <a:pt x="19680" y="142818"/>
                </a:cubicBezTo>
                <a:cubicBezTo>
                  <a:pt x="29619" y="137842"/>
                  <a:pt x="43552" y="138256"/>
                  <a:pt x="62061" y="143412"/>
                </a:cubicBezTo>
                <a:lnTo>
                  <a:pt x="65821" y="144518"/>
                </a:lnTo>
                <a:lnTo>
                  <a:pt x="65821" y="83006"/>
                </a:lnTo>
                <a:cubicBezTo>
                  <a:pt x="65821" y="61747"/>
                  <a:pt x="73810" y="48366"/>
                  <a:pt x="93411" y="48366"/>
                </a:cubicBezTo>
                <a:close/>
                <a:moveTo>
                  <a:pt x="93411" y="0"/>
                </a:moveTo>
                <a:cubicBezTo>
                  <a:pt x="137307" y="-23"/>
                  <a:pt x="172911" y="35544"/>
                  <a:pt x="172934" y="79440"/>
                </a:cubicBezTo>
                <a:cubicBezTo>
                  <a:pt x="172940" y="90076"/>
                  <a:pt x="170810" y="100605"/>
                  <a:pt x="166673" y="110403"/>
                </a:cubicBezTo>
                <a:lnTo>
                  <a:pt x="169064" y="110984"/>
                </a:lnTo>
                <a:cubicBezTo>
                  <a:pt x="167006" y="110419"/>
                  <a:pt x="164914" y="109979"/>
                  <a:pt x="162802" y="109671"/>
                </a:cubicBezTo>
                <a:lnTo>
                  <a:pt x="145289" y="107100"/>
                </a:lnTo>
                <a:cubicBezTo>
                  <a:pt x="160528" y="78457"/>
                  <a:pt x="149664" y="42882"/>
                  <a:pt x="121021" y="27642"/>
                </a:cubicBezTo>
                <a:cubicBezTo>
                  <a:pt x="92377" y="12401"/>
                  <a:pt x="56803" y="23267"/>
                  <a:pt x="41563" y="51909"/>
                </a:cubicBezTo>
                <a:cubicBezTo>
                  <a:pt x="29396" y="74776"/>
                  <a:pt x="33641" y="102912"/>
                  <a:pt x="52012" y="121171"/>
                </a:cubicBezTo>
                <a:lnTo>
                  <a:pt x="51998" y="126908"/>
                </a:lnTo>
                <a:cubicBezTo>
                  <a:pt x="43511" y="125401"/>
                  <a:pt x="35853" y="125028"/>
                  <a:pt x="28886" y="125913"/>
                </a:cubicBezTo>
                <a:cubicBezTo>
                  <a:pt x="3243" y="90285"/>
                  <a:pt x="11337" y="40615"/>
                  <a:pt x="46965" y="14972"/>
                </a:cubicBezTo>
                <a:cubicBezTo>
                  <a:pt x="60498" y="5232"/>
                  <a:pt x="76751" y="-6"/>
                  <a:pt x="93425" y="0"/>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144000" tIns="0" rIns="14400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69" name="Graphic 2">
            <a:extLst>
              <a:ext uri="{FF2B5EF4-FFF2-40B4-BE49-F238E27FC236}">
                <a16:creationId xmlns:a16="http://schemas.microsoft.com/office/drawing/2014/main" id="{22D036D0-5536-8CB8-4807-5EB1E35240B4}"/>
              </a:ext>
              <a:ext uri="{C183D7F6-B498-43B3-948B-1728B52AA6E4}">
                <adec:decorative xmlns:adec="http://schemas.microsoft.com/office/drawing/2017/decorative" val="1"/>
              </a:ext>
            </a:extLst>
          </p:cNvPr>
          <p:cNvSpPr/>
          <p:nvPr/>
        </p:nvSpPr>
        <p:spPr>
          <a:xfrm>
            <a:off x="9944177" y="1509946"/>
            <a:ext cx="291261" cy="364014"/>
          </a:xfrm>
          <a:custGeom>
            <a:avLst/>
            <a:gdLst>
              <a:gd name="connsiteX0" fmla="*/ 237141 w 237141"/>
              <a:gd name="connsiteY0" fmla="*/ 211124 h 296376"/>
              <a:gd name="connsiteX1" fmla="*/ 203808 w 237141"/>
              <a:gd name="connsiteY1" fmla="*/ 177791 h 296376"/>
              <a:gd name="connsiteX2" fmla="*/ 203793 w 237141"/>
              <a:gd name="connsiteY2" fmla="*/ 177791 h 296376"/>
              <a:gd name="connsiteX3" fmla="*/ 33348 w 237141"/>
              <a:gd name="connsiteY3" fmla="*/ 177791 h 296376"/>
              <a:gd name="connsiteX4" fmla="*/ 0 w 237141"/>
              <a:gd name="connsiteY4" fmla="*/ 211110 h 296376"/>
              <a:gd name="connsiteX5" fmla="*/ 0 w 237141"/>
              <a:gd name="connsiteY5" fmla="*/ 211139 h 296376"/>
              <a:gd name="connsiteX6" fmla="*/ 0 w 237141"/>
              <a:gd name="connsiteY6" fmla="*/ 224775 h 296376"/>
              <a:gd name="connsiteX7" fmla="*/ 7559 w 237141"/>
              <a:gd name="connsiteY7" fmla="*/ 248415 h 296376"/>
              <a:gd name="connsiteX8" fmla="*/ 118511 w 237141"/>
              <a:gd name="connsiteY8" fmla="*/ 296377 h 296376"/>
              <a:gd name="connsiteX9" fmla="*/ 229523 w 237141"/>
              <a:gd name="connsiteY9" fmla="*/ 248430 h 296376"/>
              <a:gd name="connsiteX10" fmla="*/ 237141 w 237141"/>
              <a:gd name="connsiteY10" fmla="*/ 224760 h 296376"/>
              <a:gd name="connsiteX11" fmla="*/ 237141 w 237141"/>
              <a:gd name="connsiteY11" fmla="*/ 211139 h 296376"/>
              <a:gd name="connsiteX12" fmla="*/ 192633 w 237141"/>
              <a:gd name="connsiteY12" fmla="*/ 74116 h 296376"/>
              <a:gd name="connsiteX13" fmla="*/ 118535 w 237141"/>
              <a:gd name="connsiteY13" fmla="*/ 0 h 296376"/>
              <a:gd name="connsiteX14" fmla="*/ 58870 w 237141"/>
              <a:gd name="connsiteY14" fmla="*/ 30141 h 296376"/>
              <a:gd name="connsiteX15" fmla="*/ 55550 w 237141"/>
              <a:gd name="connsiteY15" fmla="*/ 29622 h 296376"/>
              <a:gd name="connsiteX16" fmla="*/ 18527 w 237141"/>
              <a:gd name="connsiteY16" fmla="*/ 29622 h 296376"/>
              <a:gd name="connsiteX17" fmla="*/ 7411 w 237141"/>
              <a:gd name="connsiteY17" fmla="*/ 40738 h 296376"/>
              <a:gd name="connsiteX18" fmla="*/ 7411 w 237141"/>
              <a:gd name="connsiteY18" fmla="*/ 122226 h 296376"/>
              <a:gd name="connsiteX19" fmla="*/ 48140 w 237141"/>
              <a:gd name="connsiteY19" fmla="*/ 163014 h 296376"/>
              <a:gd name="connsiteX20" fmla="*/ 48169 w 237141"/>
              <a:gd name="connsiteY20" fmla="*/ 163014 h 296376"/>
              <a:gd name="connsiteX21" fmla="*/ 51875 w 237141"/>
              <a:gd name="connsiteY21" fmla="*/ 163014 h 296376"/>
              <a:gd name="connsiteX22" fmla="*/ 51875 w 237141"/>
              <a:gd name="connsiteY22" fmla="*/ 162955 h 296376"/>
              <a:gd name="connsiteX23" fmla="*/ 52023 w 237141"/>
              <a:gd name="connsiteY23" fmla="*/ 162955 h 296376"/>
              <a:gd name="connsiteX24" fmla="*/ 66838 w 237141"/>
              <a:gd name="connsiteY24" fmla="*/ 148187 h 296376"/>
              <a:gd name="connsiteX25" fmla="*/ 52069 w 237141"/>
              <a:gd name="connsiteY25" fmla="*/ 133372 h 296376"/>
              <a:gd name="connsiteX26" fmla="*/ 40373 w 237141"/>
              <a:gd name="connsiteY26" fmla="*/ 139078 h 296376"/>
              <a:gd name="connsiteX27" fmla="*/ 29643 w 237141"/>
              <a:gd name="connsiteY27" fmla="*/ 122241 h 296376"/>
              <a:gd name="connsiteX28" fmla="*/ 29643 w 237141"/>
              <a:gd name="connsiteY28" fmla="*/ 118550 h 296376"/>
              <a:gd name="connsiteX29" fmla="*/ 40729 w 237141"/>
              <a:gd name="connsiteY29" fmla="*/ 118550 h 296376"/>
              <a:gd name="connsiteX30" fmla="*/ 55847 w 237141"/>
              <a:gd name="connsiteY30" fmla="*/ 113689 h 296376"/>
              <a:gd name="connsiteX31" fmla="*/ 158062 w 237141"/>
              <a:gd name="connsiteY31" fmla="*/ 136832 h 296376"/>
              <a:gd name="connsiteX32" fmla="*/ 192633 w 237141"/>
              <a:gd name="connsiteY32" fmla="*/ 74116 h 296376"/>
              <a:gd name="connsiteX33" fmla="*/ 44420 w 237141"/>
              <a:gd name="connsiteY33" fmla="*/ 72545 h 296376"/>
              <a:gd name="connsiteX34" fmla="*/ 44420 w 237141"/>
              <a:gd name="connsiteY34" fmla="*/ 75687 h 296376"/>
              <a:gd name="connsiteX35" fmla="*/ 44420 w 237141"/>
              <a:gd name="connsiteY35" fmla="*/ 92598 h 296376"/>
              <a:gd name="connsiteX36" fmla="*/ 40714 w 237141"/>
              <a:gd name="connsiteY36" fmla="*/ 96304 h 296376"/>
              <a:gd name="connsiteX37" fmla="*/ 29643 w 237141"/>
              <a:gd name="connsiteY37" fmla="*/ 96304 h 296376"/>
              <a:gd name="connsiteX38" fmla="*/ 29643 w 237141"/>
              <a:gd name="connsiteY38" fmla="*/ 51869 h 296376"/>
              <a:gd name="connsiteX39" fmla="*/ 44434 w 237141"/>
              <a:gd name="connsiteY39" fmla="*/ 51869 h 296376"/>
              <a:gd name="connsiteX40" fmla="*/ 44434 w 237141"/>
              <a:gd name="connsiteY40" fmla="*/ 72545 h 29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7141" h="296376">
                <a:moveTo>
                  <a:pt x="237141" y="211124"/>
                </a:moveTo>
                <a:cubicBezTo>
                  <a:pt x="237141" y="192715"/>
                  <a:pt x="222218" y="177791"/>
                  <a:pt x="203808" y="177791"/>
                </a:cubicBezTo>
                <a:cubicBezTo>
                  <a:pt x="203804" y="177791"/>
                  <a:pt x="203798" y="177791"/>
                  <a:pt x="203793" y="177791"/>
                </a:cubicBezTo>
                <a:lnTo>
                  <a:pt x="33348" y="177791"/>
                </a:lnTo>
                <a:cubicBezTo>
                  <a:pt x="14939" y="177782"/>
                  <a:pt x="8" y="192700"/>
                  <a:pt x="0" y="211110"/>
                </a:cubicBezTo>
                <a:cubicBezTo>
                  <a:pt x="0" y="211120"/>
                  <a:pt x="0" y="211129"/>
                  <a:pt x="0" y="211139"/>
                </a:cubicBezTo>
                <a:lnTo>
                  <a:pt x="0" y="224775"/>
                </a:lnTo>
                <a:cubicBezTo>
                  <a:pt x="0" y="233238"/>
                  <a:pt x="2638" y="241508"/>
                  <a:pt x="7559" y="248415"/>
                </a:cubicBezTo>
                <a:cubicBezTo>
                  <a:pt x="30428" y="280488"/>
                  <a:pt x="67808" y="296377"/>
                  <a:pt x="118511" y="296377"/>
                </a:cubicBezTo>
                <a:cubicBezTo>
                  <a:pt x="169200" y="296377"/>
                  <a:pt x="206624" y="280503"/>
                  <a:pt x="229523" y="248430"/>
                </a:cubicBezTo>
                <a:cubicBezTo>
                  <a:pt x="234466" y="241526"/>
                  <a:pt x="237129" y="233251"/>
                  <a:pt x="237141" y="224760"/>
                </a:cubicBezTo>
                <a:lnTo>
                  <a:pt x="237141" y="211139"/>
                </a:lnTo>
                <a:close/>
                <a:moveTo>
                  <a:pt x="192633" y="74116"/>
                </a:moveTo>
                <a:cubicBezTo>
                  <a:pt x="192637" y="33188"/>
                  <a:pt x="159463" y="5"/>
                  <a:pt x="118535" y="0"/>
                </a:cubicBezTo>
                <a:cubicBezTo>
                  <a:pt x="94988" y="-3"/>
                  <a:pt x="72840" y="11185"/>
                  <a:pt x="58870" y="30141"/>
                </a:cubicBezTo>
                <a:cubicBezTo>
                  <a:pt x="57796" y="29801"/>
                  <a:pt x="56677" y="29626"/>
                  <a:pt x="55550" y="29622"/>
                </a:cubicBezTo>
                <a:lnTo>
                  <a:pt x="18527" y="29622"/>
                </a:lnTo>
                <a:cubicBezTo>
                  <a:pt x="12388" y="29622"/>
                  <a:pt x="7411" y="34599"/>
                  <a:pt x="7411" y="40738"/>
                </a:cubicBezTo>
                <a:lnTo>
                  <a:pt x="7411" y="122226"/>
                </a:lnTo>
                <a:cubicBezTo>
                  <a:pt x="7394" y="144737"/>
                  <a:pt x="25629" y="162998"/>
                  <a:pt x="48140" y="163014"/>
                </a:cubicBezTo>
                <a:cubicBezTo>
                  <a:pt x="48150" y="163014"/>
                  <a:pt x="48159" y="163014"/>
                  <a:pt x="48169" y="163014"/>
                </a:cubicBezTo>
                <a:lnTo>
                  <a:pt x="51875" y="163014"/>
                </a:lnTo>
                <a:lnTo>
                  <a:pt x="51875" y="162955"/>
                </a:lnTo>
                <a:lnTo>
                  <a:pt x="52023" y="162955"/>
                </a:lnTo>
                <a:cubicBezTo>
                  <a:pt x="60192" y="162968"/>
                  <a:pt x="66825" y="156355"/>
                  <a:pt x="66838" y="148187"/>
                </a:cubicBezTo>
                <a:cubicBezTo>
                  <a:pt x="66850" y="140018"/>
                  <a:pt x="60238" y="133385"/>
                  <a:pt x="52069" y="133372"/>
                </a:cubicBezTo>
                <a:cubicBezTo>
                  <a:pt x="47498" y="133364"/>
                  <a:pt x="43181" y="135470"/>
                  <a:pt x="40373" y="139078"/>
                </a:cubicBezTo>
                <a:cubicBezTo>
                  <a:pt x="33820" y="136038"/>
                  <a:pt x="29631" y="129465"/>
                  <a:pt x="29643" y="122241"/>
                </a:cubicBezTo>
                <a:lnTo>
                  <a:pt x="29643" y="118550"/>
                </a:lnTo>
                <a:lnTo>
                  <a:pt x="40729" y="118550"/>
                </a:lnTo>
                <a:cubicBezTo>
                  <a:pt x="46361" y="118550"/>
                  <a:pt x="51593" y="116742"/>
                  <a:pt x="55847" y="113689"/>
                </a:cubicBezTo>
                <a:cubicBezTo>
                  <a:pt x="77682" y="148306"/>
                  <a:pt x="123445" y="158667"/>
                  <a:pt x="158062" y="136832"/>
                </a:cubicBezTo>
                <a:cubicBezTo>
                  <a:pt x="179593" y="123252"/>
                  <a:pt x="192646" y="99572"/>
                  <a:pt x="192633" y="74116"/>
                </a:cubicBezTo>
                <a:close/>
                <a:moveTo>
                  <a:pt x="44420" y="72545"/>
                </a:moveTo>
                <a:cubicBezTo>
                  <a:pt x="44398" y="73592"/>
                  <a:pt x="44398" y="74640"/>
                  <a:pt x="44420" y="75687"/>
                </a:cubicBezTo>
                <a:lnTo>
                  <a:pt x="44420" y="92598"/>
                </a:lnTo>
                <a:cubicBezTo>
                  <a:pt x="44420" y="94645"/>
                  <a:pt x="42761" y="96304"/>
                  <a:pt x="40714" y="96304"/>
                </a:cubicBezTo>
                <a:lnTo>
                  <a:pt x="29643" y="96304"/>
                </a:lnTo>
                <a:lnTo>
                  <a:pt x="29643" y="51869"/>
                </a:lnTo>
                <a:lnTo>
                  <a:pt x="44434" y="51869"/>
                </a:lnTo>
                <a:lnTo>
                  <a:pt x="44434" y="72545"/>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grpSp>
        <p:nvGrpSpPr>
          <p:cNvPr id="74" name="Group 73">
            <a:extLst>
              <a:ext uri="{FF2B5EF4-FFF2-40B4-BE49-F238E27FC236}">
                <a16:creationId xmlns:a16="http://schemas.microsoft.com/office/drawing/2014/main" id="{58A6509C-97E9-7FF5-FD13-6E7AF3380231}"/>
              </a:ext>
            </a:extLst>
          </p:cNvPr>
          <p:cNvGrpSpPr>
            <a:grpSpLocks noChangeAspect="1"/>
          </p:cNvGrpSpPr>
          <p:nvPr/>
        </p:nvGrpSpPr>
        <p:grpSpPr bwMode="black">
          <a:xfrm>
            <a:off x="7413309" y="1461967"/>
            <a:ext cx="196660" cy="379414"/>
            <a:chOff x="3360738" y="989012"/>
            <a:chExt cx="746125" cy="1439864"/>
          </a:xfrm>
        </p:grpSpPr>
        <p:sp>
          <p:nvSpPr>
            <p:cNvPr id="75" name="Freeform 36">
              <a:extLst>
                <a:ext uri="{FF2B5EF4-FFF2-40B4-BE49-F238E27FC236}">
                  <a16:creationId xmlns:a16="http://schemas.microsoft.com/office/drawing/2014/main" id="{0F78D58B-F234-AC22-363D-A8BE9BE274E0}"/>
                </a:ext>
              </a:extLst>
            </p:cNvPr>
            <p:cNvSpPr>
              <a:spLocks/>
            </p:cNvSpPr>
            <p:nvPr/>
          </p:nvSpPr>
          <p:spPr bwMode="black">
            <a:xfrm>
              <a:off x="3360738" y="1255713"/>
              <a:ext cx="525463" cy="1173163"/>
            </a:xfrm>
            <a:custGeom>
              <a:avLst/>
              <a:gdLst>
                <a:gd name="T0" fmla="*/ 252 w 562"/>
                <a:gd name="T1" fmla="*/ 272 h 1256"/>
                <a:gd name="T2" fmla="*/ 234 w 562"/>
                <a:gd name="T3" fmla="*/ 192 h 1256"/>
                <a:gd name="T4" fmla="*/ 407 w 562"/>
                <a:gd name="T5" fmla="*/ 20 h 1256"/>
                <a:gd name="T6" fmla="*/ 534 w 562"/>
                <a:gd name="T7" fmla="*/ 76 h 1256"/>
                <a:gd name="T8" fmla="*/ 562 w 562"/>
                <a:gd name="T9" fmla="*/ 51 h 1256"/>
                <a:gd name="T10" fmla="*/ 443 w 562"/>
                <a:gd name="T11" fmla="*/ 0 h 1256"/>
                <a:gd name="T12" fmla="*/ 164 w 562"/>
                <a:gd name="T13" fmla="*/ 0 h 1256"/>
                <a:gd name="T14" fmla="*/ 0 w 562"/>
                <a:gd name="T15" fmla="*/ 163 h 1256"/>
                <a:gd name="T16" fmla="*/ 0 w 562"/>
                <a:gd name="T17" fmla="*/ 556 h 1256"/>
                <a:gd name="T18" fmla="*/ 55 w 562"/>
                <a:gd name="T19" fmla="*/ 612 h 1256"/>
                <a:gd name="T20" fmla="*/ 110 w 562"/>
                <a:gd name="T21" fmla="*/ 556 h 1256"/>
                <a:gd name="T22" fmla="*/ 110 w 562"/>
                <a:gd name="T23" fmla="*/ 201 h 1256"/>
                <a:gd name="T24" fmla="*/ 139 w 562"/>
                <a:gd name="T25" fmla="*/ 201 h 1256"/>
                <a:gd name="T26" fmla="*/ 139 w 562"/>
                <a:gd name="T27" fmla="*/ 1182 h 1256"/>
                <a:gd name="T28" fmla="*/ 214 w 562"/>
                <a:gd name="T29" fmla="*/ 1256 h 1256"/>
                <a:gd name="T30" fmla="*/ 288 w 562"/>
                <a:gd name="T31" fmla="*/ 1182 h 1256"/>
                <a:gd name="T32" fmla="*/ 288 w 562"/>
                <a:gd name="T33" fmla="*/ 615 h 1256"/>
                <a:gd name="T34" fmla="*/ 317 w 562"/>
                <a:gd name="T35" fmla="*/ 615 h 1256"/>
                <a:gd name="T36" fmla="*/ 317 w 562"/>
                <a:gd name="T37" fmla="*/ 1182 h 1256"/>
                <a:gd name="T38" fmla="*/ 392 w 562"/>
                <a:gd name="T39" fmla="*/ 1256 h 1256"/>
                <a:gd name="T40" fmla="*/ 467 w 562"/>
                <a:gd name="T41" fmla="*/ 1182 h 1256"/>
                <a:gd name="T42" fmla="*/ 467 w 562"/>
                <a:gd name="T43" fmla="*/ 516 h 1256"/>
                <a:gd name="T44" fmla="*/ 252 w 562"/>
                <a:gd name="T45" fmla="*/ 272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2" h="1256">
                  <a:moveTo>
                    <a:pt x="252" y="272"/>
                  </a:moveTo>
                  <a:cubicBezTo>
                    <a:pt x="248" y="262"/>
                    <a:pt x="234" y="225"/>
                    <a:pt x="234" y="192"/>
                  </a:cubicBezTo>
                  <a:cubicBezTo>
                    <a:pt x="234" y="97"/>
                    <a:pt x="312" y="20"/>
                    <a:pt x="407" y="20"/>
                  </a:cubicBezTo>
                  <a:cubicBezTo>
                    <a:pt x="456" y="20"/>
                    <a:pt x="501" y="41"/>
                    <a:pt x="534" y="76"/>
                  </a:cubicBezTo>
                  <a:cubicBezTo>
                    <a:pt x="542" y="66"/>
                    <a:pt x="551" y="58"/>
                    <a:pt x="562" y="51"/>
                  </a:cubicBezTo>
                  <a:cubicBezTo>
                    <a:pt x="532" y="20"/>
                    <a:pt x="490" y="0"/>
                    <a:pt x="443" y="0"/>
                  </a:cubicBezTo>
                  <a:cubicBezTo>
                    <a:pt x="164" y="0"/>
                    <a:pt x="164" y="0"/>
                    <a:pt x="164" y="0"/>
                  </a:cubicBezTo>
                  <a:cubicBezTo>
                    <a:pt x="73" y="0"/>
                    <a:pt x="0" y="73"/>
                    <a:pt x="0" y="163"/>
                  </a:cubicBezTo>
                  <a:cubicBezTo>
                    <a:pt x="0" y="556"/>
                    <a:pt x="0" y="556"/>
                    <a:pt x="0" y="556"/>
                  </a:cubicBezTo>
                  <a:cubicBezTo>
                    <a:pt x="0" y="587"/>
                    <a:pt x="25" y="612"/>
                    <a:pt x="55" y="612"/>
                  </a:cubicBezTo>
                  <a:cubicBezTo>
                    <a:pt x="86" y="612"/>
                    <a:pt x="110" y="587"/>
                    <a:pt x="110" y="556"/>
                  </a:cubicBezTo>
                  <a:cubicBezTo>
                    <a:pt x="110" y="201"/>
                    <a:pt x="110" y="201"/>
                    <a:pt x="110" y="201"/>
                  </a:cubicBezTo>
                  <a:cubicBezTo>
                    <a:pt x="139" y="201"/>
                    <a:pt x="139" y="201"/>
                    <a:pt x="139" y="201"/>
                  </a:cubicBezTo>
                  <a:cubicBezTo>
                    <a:pt x="139" y="1182"/>
                    <a:pt x="139" y="1182"/>
                    <a:pt x="139" y="1182"/>
                  </a:cubicBezTo>
                  <a:cubicBezTo>
                    <a:pt x="139" y="1223"/>
                    <a:pt x="173" y="1256"/>
                    <a:pt x="214" y="1256"/>
                  </a:cubicBezTo>
                  <a:cubicBezTo>
                    <a:pt x="255" y="1256"/>
                    <a:pt x="288" y="1223"/>
                    <a:pt x="288" y="1182"/>
                  </a:cubicBezTo>
                  <a:cubicBezTo>
                    <a:pt x="288" y="615"/>
                    <a:pt x="288" y="615"/>
                    <a:pt x="288" y="615"/>
                  </a:cubicBezTo>
                  <a:cubicBezTo>
                    <a:pt x="317" y="615"/>
                    <a:pt x="317" y="615"/>
                    <a:pt x="317" y="615"/>
                  </a:cubicBezTo>
                  <a:cubicBezTo>
                    <a:pt x="317" y="1182"/>
                    <a:pt x="317" y="1182"/>
                    <a:pt x="317" y="1182"/>
                  </a:cubicBezTo>
                  <a:cubicBezTo>
                    <a:pt x="317" y="1223"/>
                    <a:pt x="351" y="1256"/>
                    <a:pt x="392" y="1256"/>
                  </a:cubicBezTo>
                  <a:cubicBezTo>
                    <a:pt x="433" y="1256"/>
                    <a:pt x="467" y="1223"/>
                    <a:pt x="467" y="1182"/>
                  </a:cubicBezTo>
                  <a:cubicBezTo>
                    <a:pt x="467" y="516"/>
                    <a:pt x="467" y="516"/>
                    <a:pt x="467" y="516"/>
                  </a:cubicBezTo>
                  <a:cubicBezTo>
                    <a:pt x="398" y="459"/>
                    <a:pt x="284" y="354"/>
                    <a:pt x="252" y="272"/>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6" name="Freeform 37">
              <a:extLst>
                <a:ext uri="{FF2B5EF4-FFF2-40B4-BE49-F238E27FC236}">
                  <a16:creationId xmlns:a16="http://schemas.microsoft.com/office/drawing/2014/main" id="{E7857693-EA32-206F-9B22-08A6F0F7123F}"/>
                </a:ext>
              </a:extLst>
            </p:cNvPr>
            <p:cNvSpPr>
              <a:spLocks/>
            </p:cNvSpPr>
            <p:nvPr/>
          </p:nvSpPr>
          <p:spPr bwMode="black">
            <a:xfrm>
              <a:off x="3824288" y="1733550"/>
              <a:ext cx="103188" cy="93663"/>
            </a:xfrm>
            <a:custGeom>
              <a:avLst/>
              <a:gdLst>
                <a:gd name="T0" fmla="*/ 58 w 110"/>
                <a:gd name="T1" fmla="*/ 43 h 101"/>
                <a:gd name="T2" fmla="*/ 38 w 110"/>
                <a:gd name="T3" fmla="*/ 59 h 101"/>
                <a:gd name="T4" fmla="*/ 17 w 110"/>
                <a:gd name="T5" fmla="*/ 43 h 101"/>
                <a:gd name="T6" fmla="*/ 0 w 110"/>
                <a:gd name="T7" fmla="*/ 29 h 101"/>
                <a:gd name="T8" fmla="*/ 0 w 110"/>
                <a:gd name="T9" fmla="*/ 45 h 101"/>
                <a:gd name="T10" fmla="*/ 56 w 110"/>
                <a:gd name="T11" fmla="*/ 101 h 101"/>
                <a:gd name="T12" fmla="*/ 110 w 110"/>
                <a:gd name="T13" fmla="*/ 45 h 101"/>
                <a:gd name="T14" fmla="*/ 110 w 110"/>
                <a:gd name="T15" fmla="*/ 0 h 101"/>
                <a:gd name="T16" fmla="*/ 58 w 110"/>
                <a:gd name="T17" fmla="*/ 4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101">
                  <a:moveTo>
                    <a:pt x="58" y="43"/>
                  </a:moveTo>
                  <a:cubicBezTo>
                    <a:pt x="38" y="59"/>
                    <a:pt x="38" y="59"/>
                    <a:pt x="38" y="59"/>
                  </a:cubicBezTo>
                  <a:cubicBezTo>
                    <a:pt x="17" y="43"/>
                    <a:pt x="17" y="43"/>
                    <a:pt x="17" y="43"/>
                  </a:cubicBezTo>
                  <a:cubicBezTo>
                    <a:pt x="13" y="40"/>
                    <a:pt x="7" y="35"/>
                    <a:pt x="0" y="29"/>
                  </a:cubicBezTo>
                  <a:cubicBezTo>
                    <a:pt x="0" y="45"/>
                    <a:pt x="0" y="45"/>
                    <a:pt x="0" y="45"/>
                  </a:cubicBezTo>
                  <a:cubicBezTo>
                    <a:pt x="0" y="76"/>
                    <a:pt x="25" y="101"/>
                    <a:pt x="56" y="101"/>
                  </a:cubicBezTo>
                  <a:cubicBezTo>
                    <a:pt x="85" y="101"/>
                    <a:pt x="110" y="76"/>
                    <a:pt x="110" y="45"/>
                  </a:cubicBezTo>
                  <a:cubicBezTo>
                    <a:pt x="110" y="0"/>
                    <a:pt x="110" y="0"/>
                    <a:pt x="110" y="0"/>
                  </a:cubicBezTo>
                  <a:cubicBezTo>
                    <a:pt x="86" y="20"/>
                    <a:pt x="67" y="35"/>
                    <a:pt x="58" y="43"/>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7" name="Oval 38">
              <a:extLst>
                <a:ext uri="{FF2B5EF4-FFF2-40B4-BE49-F238E27FC236}">
                  <a16:creationId xmlns:a16="http://schemas.microsoft.com/office/drawing/2014/main" id="{1F4A6C60-3D41-C569-D6F8-5F8274F8F808}"/>
                </a:ext>
              </a:extLst>
            </p:cNvPr>
            <p:cNvSpPr>
              <a:spLocks noChangeArrowheads="1"/>
            </p:cNvSpPr>
            <p:nvPr/>
          </p:nvSpPr>
          <p:spPr bwMode="black">
            <a:xfrm>
              <a:off x="3525838" y="989012"/>
              <a:ext cx="234950" cy="238125"/>
            </a:xfrm>
            <a:prstGeom prst="ellipse">
              <a:avLst/>
            </a:pr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78" name="Freeform 39">
              <a:extLst>
                <a:ext uri="{FF2B5EF4-FFF2-40B4-BE49-F238E27FC236}">
                  <a16:creationId xmlns:a16="http://schemas.microsoft.com/office/drawing/2014/main" id="{04F24171-BAD1-584A-D0F3-3287E5364E4E}"/>
                </a:ext>
              </a:extLst>
            </p:cNvPr>
            <p:cNvSpPr>
              <a:spLocks/>
            </p:cNvSpPr>
            <p:nvPr/>
          </p:nvSpPr>
          <p:spPr bwMode="black">
            <a:xfrm>
              <a:off x="3606800" y="1304925"/>
              <a:ext cx="500063" cy="444500"/>
            </a:xfrm>
            <a:custGeom>
              <a:avLst/>
              <a:gdLst>
                <a:gd name="T0" fmla="*/ 267 w 535"/>
                <a:gd name="T1" fmla="*/ 476 h 477"/>
                <a:gd name="T2" fmla="*/ 15 w 535"/>
                <a:gd name="T3" fmla="*/ 208 h 477"/>
                <a:gd name="T4" fmla="*/ 0 w 535"/>
                <a:gd name="T5" fmla="*/ 140 h 477"/>
                <a:gd name="T6" fmla="*/ 141 w 535"/>
                <a:gd name="T7" fmla="*/ 0 h 477"/>
                <a:gd name="T8" fmla="*/ 268 w 535"/>
                <a:gd name="T9" fmla="*/ 80 h 477"/>
                <a:gd name="T10" fmla="*/ 394 w 535"/>
                <a:gd name="T11" fmla="*/ 0 h 477"/>
                <a:gd name="T12" fmla="*/ 535 w 535"/>
                <a:gd name="T13" fmla="*/ 140 h 477"/>
                <a:gd name="T14" fmla="*/ 520 w 535"/>
                <a:gd name="T15" fmla="*/ 208 h 477"/>
                <a:gd name="T16" fmla="*/ 269 w 535"/>
                <a:gd name="T17" fmla="*/ 476 h 477"/>
                <a:gd name="T18" fmla="*/ 268 w 535"/>
                <a:gd name="T19" fmla="*/ 477 h 477"/>
                <a:gd name="T20" fmla="*/ 267 w 535"/>
                <a:gd name="T21" fmla="*/ 476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5" h="477">
                  <a:moveTo>
                    <a:pt x="267" y="476"/>
                  </a:moveTo>
                  <a:cubicBezTo>
                    <a:pt x="247" y="461"/>
                    <a:pt x="55" y="310"/>
                    <a:pt x="15" y="208"/>
                  </a:cubicBezTo>
                  <a:cubicBezTo>
                    <a:pt x="8" y="189"/>
                    <a:pt x="0" y="162"/>
                    <a:pt x="0" y="140"/>
                  </a:cubicBezTo>
                  <a:cubicBezTo>
                    <a:pt x="0" y="63"/>
                    <a:pt x="63" y="0"/>
                    <a:pt x="141" y="0"/>
                  </a:cubicBezTo>
                  <a:cubicBezTo>
                    <a:pt x="197" y="0"/>
                    <a:pt x="245" y="33"/>
                    <a:pt x="268" y="80"/>
                  </a:cubicBezTo>
                  <a:cubicBezTo>
                    <a:pt x="290" y="33"/>
                    <a:pt x="339" y="0"/>
                    <a:pt x="394" y="0"/>
                  </a:cubicBezTo>
                  <a:cubicBezTo>
                    <a:pt x="472" y="0"/>
                    <a:pt x="535" y="63"/>
                    <a:pt x="535" y="140"/>
                  </a:cubicBezTo>
                  <a:cubicBezTo>
                    <a:pt x="535" y="162"/>
                    <a:pt x="527" y="189"/>
                    <a:pt x="520" y="208"/>
                  </a:cubicBezTo>
                  <a:cubicBezTo>
                    <a:pt x="480" y="310"/>
                    <a:pt x="288" y="461"/>
                    <a:pt x="269" y="476"/>
                  </a:cubicBezTo>
                  <a:cubicBezTo>
                    <a:pt x="268" y="477"/>
                    <a:pt x="268" y="477"/>
                    <a:pt x="268" y="477"/>
                  </a:cubicBezTo>
                  <a:lnTo>
                    <a:pt x="267" y="476"/>
                  </a:ln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grpSp>
      <p:sp>
        <p:nvSpPr>
          <p:cNvPr id="79" name="Freeform 15">
            <a:extLst>
              <a:ext uri="{FF2B5EF4-FFF2-40B4-BE49-F238E27FC236}">
                <a16:creationId xmlns:a16="http://schemas.microsoft.com/office/drawing/2014/main" id="{B9A323FC-7D40-36BF-6CD1-6FD8C50E23AB}"/>
              </a:ext>
            </a:extLst>
          </p:cNvPr>
          <p:cNvSpPr>
            <a:spLocks noEditPoints="1"/>
          </p:cNvSpPr>
          <p:nvPr/>
        </p:nvSpPr>
        <p:spPr bwMode="black">
          <a:xfrm>
            <a:off x="3487591" y="4207326"/>
            <a:ext cx="373388" cy="352930"/>
          </a:xfrm>
          <a:custGeom>
            <a:avLst/>
            <a:gdLst>
              <a:gd name="T0" fmla="*/ 436 w 2416"/>
              <a:gd name="T1" fmla="*/ 708 h 2209"/>
              <a:gd name="T2" fmla="*/ 524 w 2416"/>
              <a:gd name="T3" fmla="*/ 768 h 2209"/>
              <a:gd name="T4" fmla="*/ 883 w 2416"/>
              <a:gd name="T5" fmla="*/ 698 h 2209"/>
              <a:gd name="T6" fmla="*/ 1293 w 2416"/>
              <a:gd name="T7" fmla="*/ 707 h 2209"/>
              <a:gd name="T8" fmla="*/ 1449 w 2416"/>
              <a:gd name="T9" fmla="*/ 702 h 2209"/>
              <a:gd name="T10" fmla="*/ 1429 w 2416"/>
              <a:gd name="T11" fmla="*/ 399 h 2209"/>
              <a:gd name="T12" fmla="*/ 1317 w 2416"/>
              <a:gd name="T13" fmla="*/ 124 h 2209"/>
              <a:gd name="T14" fmla="*/ 1101 w 2416"/>
              <a:gd name="T15" fmla="*/ 21 h 2209"/>
              <a:gd name="T16" fmla="*/ 536 w 2416"/>
              <a:gd name="T17" fmla="*/ 250 h 2209"/>
              <a:gd name="T18" fmla="*/ 353 w 2416"/>
              <a:gd name="T19" fmla="*/ 433 h 2209"/>
              <a:gd name="T20" fmla="*/ 387 w 2416"/>
              <a:gd name="T21" fmla="*/ 530 h 2209"/>
              <a:gd name="T22" fmla="*/ 450 w 2416"/>
              <a:gd name="T23" fmla="*/ 1207 h 2209"/>
              <a:gd name="T24" fmla="*/ 617 w 2416"/>
              <a:gd name="T25" fmla="*/ 1272 h 2209"/>
              <a:gd name="T26" fmla="*/ 689 w 2416"/>
              <a:gd name="T27" fmla="*/ 1270 h 2209"/>
              <a:gd name="T28" fmla="*/ 653 w 2416"/>
              <a:gd name="T29" fmla="*/ 1190 h 2209"/>
              <a:gd name="T30" fmla="*/ 626 w 2416"/>
              <a:gd name="T31" fmla="*/ 1126 h 2209"/>
              <a:gd name="T32" fmla="*/ 553 w 2416"/>
              <a:gd name="T33" fmla="*/ 1010 h 2209"/>
              <a:gd name="T34" fmla="*/ 386 w 2416"/>
              <a:gd name="T35" fmla="*/ 755 h 2209"/>
              <a:gd name="T36" fmla="*/ 209 w 2416"/>
              <a:gd name="T37" fmla="*/ 573 h 2209"/>
              <a:gd name="T38" fmla="*/ 48 w 2416"/>
              <a:gd name="T39" fmla="*/ 787 h 2209"/>
              <a:gd name="T40" fmla="*/ 121 w 2416"/>
              <a:gd name="T41" fmla="*/ 1190 h 2209"/>
              <a:gd name="T42" fmla="*/ 355 w 2416"/>
              <a:gd name="T43" fmla="*/ 1178 h 2209"/>
              <a:gd name="T44" fmla="*/ 2011 w 2416"/>
              <a:gd name="T45" fmla="*/ 189 h 2209"/>
              <a:gd name="T46" fmla="*/ 1470 w 2416"/>
              <a:gd name="T47" fmla="*/ 25 h 2209"/>
              <a:gd name="T48" fmla="*/ 1383 w 2416"/>
              <a:gd name="T49" fmla="*/ 196 h 2209"/>
              <a:gd name="T50" fmla="*/ 1533 w 2416"/>
              <a:gd name="T51" fmla="*/ 610 h 2209"/>
              <a:gd name="T52" fmla="*/ 1588 w 2416"/>
              <a:gd name="T53" fmla="*/ 803 h 2209"/>
              <a:gd name="T54" fmla="*/ 1722 w 2416"/>
              <a:gd name="T55" fmla="*/ 938 h 2209"/>
              <a:gd name="T56" fmla="*/ 1907 w 2416"/>
              <a:gd name="T57" fmla="*/ 1240 h 2209"/>
              <a:gd name="T58" fmla="*/ 2277 w 2416"/>
              <a:gd name="T59" fmla="*/ 1135 h 2209"/>
              <a:gd name="T60" fmla="*/ 2323 w 2416"/>
              <a:gd name="T61" fmla="*/ 506 h 2209"/>
              <a:gd name="T62" fmla="*/ 1781 w 2416"/>
              <a:gd name="T63" fmla="*/ 1200 h 2209"/>
              <a:gd name="T64" fmla="*/ 1773 w 2416"/>
              <a:gd name="T65" fmla="*/ 1172 h 2209"/>
              <a:gd name="T66" fmla="*/ 1585 w 2416"/>
              <a:gd name="T67" fmla="*/ 862 h 2209"/>
              <a:gd name="T68" fmla="*/ 1317 w 2416"/>
              <a:gd name="T69" fmla="*/ 747 h 2209"/>
              <a:gd name="T70" fmla="*/ 907 w 2416"/>
              <a:gd name="T71" fmla="*/ 739 h 2209"/>
              <a:gd name="T72" fmla="*/ 489 w 2416"/>
              <a:gd name="T73" fmla="*/ 831 h 2209"/>
              <a:gd name="T74" fmla="*/ 627 w 2416"/>
              <a:gd name="T75" fmla="*/ 1004 h 2209"/>
              <a:gd name="T76" fmla="*/ 704 w 2416"/>
              <a:gd name="T77" fmla="*/ 1182 h 2209"/>
              <a:gd name="T78" fmla="*/ 704 w 2416"/>
              <a:gd name="T79" fmla="*/ 1183 h 2209"/>
              <a:gd name="T80" fmla="*/ 871 w 2416"/>
              <a:gd name="T81" fmla="*/ 1334 h 2209"/>
              <a:gd name="T82" fmla="*/ 1184 w 2416"/>
              <a:gd name="T83" fmla="*/ 1421 h 2209"/>
              <a:gd name="T84" fmla="*/ 1422 w 2416"/>
              <a:gd name="T85" fmla="*/ 1539 h 2209"/>
              <a:gd name="T86" fmla="*/ 1716 w 2416"/>
              <a:gd name="T87" fmla="*/ 1526 h 2209"/>
              <a:gd name="T88" fmla="*/ 1811 w 2416"/>
              <a:gd name="T89" fmla="*/ 1387 h 2209"/>
              <a:gd name="T90" fmla="*/ 1809 w 2416"/>
              <a:gd name="T91" fmla="*/ 1295 h 2209"/>
              <a:gd name="T92" fmla="*/ 1173 w 2416"/>
              <a:gd name="T93" fmla="*/ 1486 h 2209"/>
              <a:gd name="T94" fmla="*/ 1044 w 2416"/>
              <a:gd name="T95" fmla="*/ 1466 h 2209"/>
              <a:gd name="T96" fmla="*/ 984 w 2416"/>
              <a:gd name="T97" fmla="*/ 1573 h 2209"/>
              <a:gd name="T98" fmla="*/ 809 w 2416"/>
              <a:gd name="T99" fmla="*/ 1794 h 2209"/>
              <a:gd name="T100" fmla="*/ 752 w 2416"/>
              <a:gd name="T101" fmla="*/ 2011 h 2209"/>
              <a:gd name="T102" fmla="*/ 778 w 2416"/>
              <a:gd name="T103" fmla="*/ 2150 h 2209"/>
              <a:gd name="T104" fmla="*/ 880 w 2416"/>
              <a:gd name="T105" fmla="*/ 2177 h 2209"/>
              <a:gd name="T106" fmla="*/ 1012 w 2416"/>
              <a:gd name="T107" fmla="*/ 2005 h 2209"/>
              <a:gd name="T108" fmla="*/ 1226 w 2416"/>
              <a:gd name="T109" fmla="*/ 1733 h 2209"/>
              <a:gd name="T110" fmla="*/ 1245 w 2416"/>
              <a:gd name="T111" fmla="*/ 1541 h 2209"/>
              <a:gd name="T112" fmla="*/ 797 w 2416"/>
              <a:gd name="T113" fmla="*/ 1718 h 2209"/>
              <a:gd name="T114" fmla="*/ 977 w 2416"/>
              <a:gd name="T115" fmla="*/ 1520 h 2209"/>
              <a:gd name="T116" fmla="*/ 831 w 2416"/>
              <a:gd name="T117" fmla="*/ 1386 h 2209"/>
              <a:gd name="T118" fmla="*/ 584 w 2416"/>
              <a:gd name="T119" fmla="*/ 1299 h 2209"/>
              <a:gd name="T120" fmla="*/ 222 w 2416"/>
              <a:gd name="T121" fmla="*/ 1510 h 2209"/>
              <a:gd name="T122" fmla="*/ 569 w 2416"/>
              <a:gd name="T123" fmla="*/ 1809 h 2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6" h="2209">
                <a:moveTo>
                  <a:pt x="387" y="530"/>
                </a:moveTo>
                <a:cubicBezTo>
                  <a:pt x="412" y="587"/>
                  <a:pt x="412" y="651"/>
                  <a:pt x="436" y="708"/>
                </a:cubicBezTo>
                <a:cubicBezTo>
                  <a:pt x="445" y="729"/>
                  <a:pt x="445" y="729"/>
                  <a:pt x="445" y="729"/>
                </a:cubicBezTo>
                <a:cubicBezTo>
                  <a:pt x="454" y="752"/>
                  <a:pt x="490" y="770"/>
                  <a:pt x="524" y="768"/>
                </a:cubicBezTo>
                <a:cubicBezTo>
                  <a:pt x="524" y="768"/>
                  <a:pt x="524" y="768"/>
                  <a:pt x="553" y="767"/>
                </a:cubicBezTo>
                <a:cubicBezTo>
                  <a:pt x="666" y="760"/>
                  <a:pt x="772" y="718"/>
                  <a:pt x="883" y="698"/>
                </a:cubicBezTo>
                <a:cubicBezTo>
                  <a:pt x="954" y="685"/>
                  <a:pt x="1003" y="722"/>
                  <a:pt x="1070" y="733"/>
                </a:cubicBezTo>
                <a:cubicBezTo>
                  <a:pt x="1146" y="746"/>
                  <a:pt x="1215" y="702"/>
                  <a:pt x="1293" y="707"/>
                </a:cubicBezTo>
                <a:cubicBezTo>
                  <a:pt x="1348" y="710"/>
                  <a:pt x="1362" y="715"/>
                  <a:pt x="1362" y="715"/>
                </a:cubicBezTo>
                <a:cubicBezTo>
                  <a:pt x="1391" y="726"/>
                  <a:pt x="1424" y="722"/>
                  <a:pt x="1449" y="702"/>
                </a:cubicBezTo>
                <a:cubicBezTo>
                  <a:pt x="1478" y="678"/>
                  <a:pt x="1478" y="646"/>
                  <a:pt x="1477" y="611"/>
                </a:cubicBezTo>
                <a:cubicBezTo>
                  <a:pt x="1474" y="540"/>
                  <a:pt x="1468" y="462"/>
                  <a:pt x="1429" y="399"/>
                </a:cubicBezTo>
                <a:cubicBezTo>
                  <a:pt x="1401" y="353"/>
                  <a:pt x="1374" y="306"/>
                  <a:pt x="1351" y="256"/>
                </a:cubicBezTo>
                <a:cubicBezTo>
                  <a:pt x="1332" y="215"/>
                  <a:pt x="1322" y="170"/>
                  <a:pt x="1317" y="124"/>
                </a:cubicBezTo>
                <a:cubicBezTo>
                  <a:pt x="1312" y="92"/>
                  <a:pt x="1317" y="40"/>
                  <a:pt x="1281" y="23"/>
                </a:cubicBezTo>
                <a:cubicBezTo>
                  <a:pt x="1229" y="0"/>
                  <a:pt x="1155" y="13"/>
                  <a:pt x="1101" y="21"/>
                </a:cubicBezTo>
                <a:cubicBezTo>
                  <a:pt x="972" y="38"/>
                  <a:pt x="844" y="76"/>
                  <a:pt x="727" y="134"/>
                </a:cubicBezTo>
                <a:cubicBezTo>
                  <a:pt x="660" y="167"/>
                  <a:pt x="596" y="206"/>
                  <a:pt x="536" y="250"/>
                </a:cubicBezTo>
                <a:cubicBezTo>
                  <a:pt x="488" y="285"/>
                  <a:pt x="440" y="319"/>
                  <a:pt x="399" y="362"/>
                </a:cubicBezTo>
                <a:cubicBezTo>
                  <a:pt x="380" y="382"/>
                  <a:pt x="359" y="405"/>
                  <a:pt x="353" y="433"/>
                </a:cubicBezTo>
                <a:cubicBezTo>
                  <a:pt x="346" y="467"/>
                  <a:pt x="367" y="492"/>
                  <a:pt x="381" y="520"/>
                </a:cubicBezTo>
                <a:cubicBezTo>
                  <a:pt x="383" y="523"/>
                  <a:pt x="385" y="527"/>
                  <a:pt x="387" y="530"/>
                </a:cubicBezTo>
                <a:close/>
                <a:moveTo>
                  <a:pt x="355" y="1178"/>
                </a:moveTo>
                <a:cubicBezTo>
                  <a:pt x="385" y="1181"/>
                  <a:pt x="417" y="1193"/>
                  <a:pt x="450" y="1207"/>
                </a:cubicBezTo>
                <a:cubicBezTo>
                  <a:pt x="487" y="1223"/>
                  <a:pt x="524" y="1242"/>
                  <a:pt x="558" y="1255"/>
                </a:cubicBezTo>
                <a:cubicBezTo>
                  <a:pt x="577" y="1263"/>
                  <a:pt x="598" y="1267"/>
                  <a:pt x="617" y="1272"/>
                </a:cubicBezTo>
                <a:cubicBezTo>
                  <a:pt x="635" y="1276"/>
                  <a:pt x="647" y="1281"/>
                  <a:pt x="665" y="1278"/>
                </a:cubicBezTo>
                <a:cubicBezTo>
                  <a:pt x="673" y="1276"/>
                  <a:pt x="684" y="1277"/>
                  <a:pt x="689" y="1270"/>
                </a:cubicBezTo>
                <a:cubicBezTo>
                  <a:pt x="701" y="1256"/>
                  <a:pt x="690" y="1228"/>
                  <a:pt x="680" y="1218"/>
                </a:cubicBezTo>
                <a:cubicBezTo>
                  <a:pt x="670" y="1209"/>
                  <a:pt x="661" y="1200"/>
                  <a:pt x="653" y="1190"/>
                </a:cubicBezTo>
                <a:cubicBezTo>
                  <a:pt x="648" y="1184"/>
                  <a:pt x="643" y="1177"/>
                  <a:pt x="640" y="1169"/>
                </a:cubicBezTo>
                <a:cubicBezTo>
                  <a:pt x="634" y="1156"/>
                  <a:pt x="627" y="1141"/>
                  <a:pt x="626" y="1126"/>
                </a:cubicBezTo>
                <a:cubicBezTo>
                  <a:pt x="625" y="1110"/>
                  <a:pt x="624" y="1097"/>
                  <a:pt x="619" y="1082"/>
                </a:cubicBezTo>
                <a:cubicBezTo>
                  <a:pt x="607" y="1051"/>
                  <a:pt x="583" y="1023"/>
                  <a:pt x="553" y="1010"/>
                </a:cubicBezTo>
                <a:cubicBezTo>
                  <a:pt x="553" y="1010"/>
                  <a:pt x="521" y="997"/>
                  <a:pt x="479" y="944"/>
                </a:cubicBezTo>
                <a:cubicBezTo>
                  <a:pt x="450" y="907"/>
                  <a:pt x="395" y="775"/>
                  <a:pt x="386" y="755"/>
                </a:cubicBezTo>
                <a:cubicBezTo>
                  <a:pt x="364" y="704"/>
                  <a:pt x="374" y="643"/>
                  <a:pt x="356" y="592"/>
                </a:cubicBezTo>
                <a:cubicBezTo>
                  <a:pt x="333" y="526"/>
                  <a:pt x="256" y="534"/>
                  <a:pt x="209" y="573"/>
                </a:cubicBezTo>
                <a:cubicBezTo>
                  <a:pt x="209" y="573"/>
                  <a:pt x="194" y="586"/>
                  <a:pt x="138" y="637"/>
                </a:cubicBezTo>
                <a:cubicBezTo>
                  <a:pt x="94" y="677"/>
                  <a:pt x="73" y="735"/>
                  <a:pt x="48" y="787"/>
                </a:cubicBezTo>
                <a:cubicBezTo>
                  <a:pt x="6" y="879"/>
                  <a:pt x="0" y="959"/>
                  <a:pt x="1" y="1058"/>
                </a:cubicBezTo>
                <a:cubicBezTo>
                  <a:pt x="2" y="1136"/>
                  <a:pt x="54" y="1160"/>
                  <a:pt x="121" y="1190"/>
                </a:cubicBezTo>
                <a:cubicBezTo>
                  <a:pt x="121" y="1190"/>
                  <a:pt x="132" y="1194"/>
                  <a:pt x="176" y="1197"/>
                </a:cubicBezTo>
                <a:cubicBezTo>
                  <a:pt x="235" y="1201"/>
                  <a:pt x="297" y="1172"/>
                  <a:pt x="355" y="1178"/>
                </a:cubicBezTo>
                <a:close/>
                <a:moveTo>
                  <a:pt x="2323" y="506"/>
                </a:moveTo>
                <a:cubicBezTo>
                  <a:pt x="2249" y="371"/>
                  <a:pt x="2134" y="255"/>
                  <a:pt x="2011" y="189"/>
                </a:cubicBezTo>
                <a:cubicBezTo>
                  <a:pt x="1900" y="130"/>
                  <a:pt x="1747" y="56"/>
                  <a:pt x="1622" y="40"/>
                </a:cubicBezTo>
                <a:cubicBezTo>
                  <a:pt x="1540" y="30"/>
                  <a:pt x="1470" y="25"/>
                  <a:pt x="1470" y="25"/>
                </a:cubicBezTo>
                <a:cubicBezTo>
                  <a:pt x="1417" y="21"/>
                  <a:pt x="1369" y="61"/>
                  <a:pt x="1364" y="114"/>
                </a:cubicBezTo>
                <a:cubicBezTo>
                  <a:pt x="1364" y="114"/>
                  <a:pt x="1362" y="137"/>
                  <a:pt x="1383" y="196"/>
                </a:cubicBezTo>
                <a:cubicBezTo>
                  <a:pt x="1409" y="267"/>
                  <a:pt x="1445" y="333"/>
                  <a:pt x="1485" y="398"/>
                </a:cubicBezTo>
                <a:cubicBezTo>
                  <a:pt x="1524" y="460"/>
                  <a:pt x="1530" y="538"/>
                  <a:pt x="1533" y="610"/>
                </a:cubicBezTo>
                <a:cubicBezTo>
                  <a:pt x="1535" y="657"/>
                  <a:pt x="1535" y="657"/>
                  <a:pt x="1535" y="657"/>
                </a:cubicBezTo>
                <a:cubicBezTo>
                  <a:pt x="1520" y="707"/>
                  <a:pt x="1544" y="773"/>
                  <a:pt x="1588" y="803"/>
                </a:cubicBezTo>
                <a:cubicBezTo>
                  <a:pt x="1588" y="803"/>
                  <a:pt x="1613" y="820"/>
                  <a:pt x="1644" y="848"/>
                </a:cubicBezTo>
                <a:cubicBezTo>
                  <a:pt x="1669" y="872"/>
                  <a:pt x="1698" y="902"/>
                  <a:pt x="1722" y="938"/>
                </a:cubicBezTo>
                <a:cubicBezTo>
                  <a:pt x="1755" y="989"/>
                  <a:pt x="1775" y="1050"/>
                  <a:pt x="1797" y="1107"/>
                </a:cubicBezTo>
                <a:cubicBezTo>
                  <a:pt x="1822" y="1173"/>
                  <a:pt x="1827" y="1230"/>
                  <a:pt x="1907" y="1240"/>
                </a:cubicBezTo>
                <a:cubicBezTo>
                  <a:pt x="1980" y="1250"/>
                  <a:pt x="2041" y="1287"/>
                  <a:pt x="2115" y="1256"/>
                </a:cubicBezTo>
                <a:cubicBezTo>
                  <a:pt x="2175" y="1230"/>
                  <a:pt x="2231" y="1180"/>
                  <a:pt x="2277" y="1135"/>
                </a:cubicBezTo>
                <a:cubicBezTo>
                  <a:pt x="2362" y="1050"/>
                  <a:pt x="2402" y="950"/>
                  <a:pt x="2409" y="847"/>
                </a:cubicBezTo>
                <a:cubicBezTo>
                  <a:pt x="2416" y="732"/>
                  <a:pt x="2383" y="613"/>
                  <a:pt x="2323" y="506"/>
                </a:cubicBezTo>
                <a:close/>
                <a:moveTo>
                  <a:pt x="1809" y="1295"/>
                </a:moveTo>
                <a:cubicBezTo>
                  <a:pt x="1803" y="1263"/>
                  <a:pt x="1789" y="1231"/>
                  <a:pt x="1781" y="1200"/>
                </a:cubicBezTo>
                <a:cubicBezTo>
                  <a:pt x="1781" y="1200"/>
                  <a:pt x="1781" y="1200"/>
                  <a:pt x="1774" y="1177"/>
                </a:cubicBezTo>
                <a:cubicBezTo>
                  <a:pt x="1774" y="1176"/>
                  <a:pt x="1773" y="1174"/>
                  <a:pt x="1773" y="1172"/>
                </a:cubicBezTo>
                <a:cubicBezTo>
                  <a:pt x="1752" y="1100"/>
                  <a:pt x="1731" y="1044"/>
                  <a:pt x="1689" y="980"/>
                </a:cubicBezTo>
                <a:cubicBezTo>
                  <a:pt x="1661" y="936"/>
                  <a:pt x="1625" y="896"/>
                  <a:pt x="1585" y="862"/>
                </a:cubicBezTo>
                <a:cubicBezTo>
                  <a:pt x="1552" y="833"/>
                  <a:pt x="1515" y="809"/>
                  <a:pt x="1476" y="790"/>
                </a:cubicBezTo>
                <a:cubicBezTo>
                  <a:pt x="1426" y="766"/>
                  <a:pt x="1372" y="751"/>
                  <a:pt x="1317" y="747"/>
                </a:cubicBezTo>
                <a:cubicBezTo>
                  <a:pt x="1239" y="743"/>
                  <a:pt x="1170" y="787"/>
                  <a:pt x="1094" y="774"/>
                </a:cubicBezTo>
                <a:cubicBezTo>
                  <a:pt x="1027" y="762"/>
                  <a:pt x="978" y="726"/>
                  <a:pt x="907" y="739"/>
                </a:cubicBezTo>
                <a:cubicBezTo>
                  <a:pt x="796" y="758"/>
                  <a:pt x="690" y="801"/>
                  <a:pt x="577" y="807"/>
                </a:cubicBezTo>
                <a:cubicBezTo>
                  <a:pt x="548" y="809"/>
                  <a:pt x="488" y="788"/>
                  <a:pt x="489" y="831"/>
                </a:cubicBezTo>
                <a:cubicBezTo>
                  <a:pt x="489" y="859"/>
                  <a:pt x="535" y="915"/>
                  <a:pt x="553" y="938"/>
                </a:cubicBezTo>
                <a:cubicBezTo>
                  <a:pt x="595" y="991"/>
                  <a:pt x="627" y="1004"/>
                  <a:pt x="627" y="1004"/>
                </a:cubicBezTo>
                <a:cubicBezTo>
                  <a:pt x="676" y="1025"/>
                  <a:pt x="709" y="1085"/>
                  <a:pt x="700" y="1137"/>
                </a:cubicBezTo>
                <a:cubicBezTo>
                  <a:pt x="700" y="1137"/>
                  <a:pt x="699" y="1143"/>
                  <a:pt x="704" y="1182"/>
                </a:cubicBezTo>
                <a:cubicBezTo>
                  <a:pt x="704" y="1182"/>
                  <a:pt x="704" y="1183"/>
                  <a:pt x="704" y="1183"/>
                </a:cubicBezTo>
                <a:cubicBezTo>
                  <a:pt x="704" y="1183"/>
                  <a:pt x="704" y="1183"/>
                  <a:pt x="704" y="1183"/>
                </a:cubicBezTo>
                <a:cubicBezTo>
                  <a:pt x="707" y="1209"/>
                  <a:pt x="734" y="1224"/>
                  <a:pt x="753" y="1238"/>
                </a:cubicBezTo>
                <a:cubicBezTo>
                  <a:pt x="796" y="1269"/>
                  <a:pt x="821" y="1312"/>
                  <a:pt x="871" y="1334"/>
                </a:cubicBezTo>
                <a:cubicBezTo>
                  <a:pt x="921" y="1356"/>
                  <a:pt x="975" y="1374"/>
                  <a:pt x="1030" y="1384"/>
                </a:cubicBezTo>
                <a:cubicBezTo>
                  <a:pt x="1079" y="1393"/>
                  <a:pt x="1143" y="1388"/>
                  <a:pt x="1184" y="1421"/>
                </a:cubicBezTo>
                <a:cubicBezTo>
                  <a:pt x="1223" y="1453"/>
                  <a:pt x="1247" y="1484"/>
                  <a:pt x="1295" y="1503"/>
                </a:cubicBezTo>
                <a:cubicBezTo>
                  <a:pt x="1335" y="1518"/>
                  <a:pt x="1380" y="1527"/>
                  <a:pt x="1422" y="1539"/>
                </a:cubicBezTo>
                <a:cubicBezTo>
                  <a:pt x="1463" y="1552"/>
                  <a:pt x="1502" y="1574"/>
                  <a:pt x="1545" y="1579"/>
                </a:cubicBezTo>
                <a:cubicBezTo>
                  <a:pt x="1608" y="1586"/>
                  <a:pt x="1668" y="1566"/>
                  <a:pt x="1716" y="1526"/>
                </a:cubicBezTo>
                <a:cubicBezTo>
                  <a:pt x="1739" y="1506"/>
                  <a:pt x="1759" y="1483"/>
                  <a:pt x="1775" y="1458"/>
                </a:cubicBezTo>
                <a:cubicBezTo>
                  <a:pt x="1790" y="1436"/>
                  <a:pt x="1806" y="1413"/>
                  <a:pt x="1811" y="1387"/>
                </a:cubicBezTo>
                <a:cubicBezTo>
                  <a:pt x="1816" y="1367"/>
                  <a:pt x="1814" y="1341"/>
                  <a:pt x="1812" y="1320"/>
                </a:cubicBezTo>
                <a:cubicBezTo>
                  <a:pt x="1812" y="1312"/>
                  <a:pt x="1810" y="1304"/>
                  <a:pt x="1809" y="1295"/>
                </a:cubicBezTo>
                <a:close/>
                <a:moveTo>
                  <a:pt x="1174" y="1487"/>
                </a:moveTo>
                <a:cubicBezTo>
                  <a:pt x="1173" y="1486"/>
                  <a:pt x="1173" y="1486"/>
                  <a:pt x="1173" y="1486"/>
                </a:cubicBezTo>
                <a:cubicBezTo>
                  <a:pt x="1149" y="1474"/>
                  <a:pt x="1132" y="1463"/>
                  <a:pt x="1105" y="1460"/>
                </a:cubicBezTo>
                <a:cubicBezTo>
                  <a:pt x="1086" y="1457"/>
                  <a:pt x="1058" y="1447"/>
                  <a:pt x="1044" y="1466"/>
                </a:cubicBezTo>
                <a:cubicBezTo>
                  <a:pt x="1035" y="1479"/>
                  <a:pt x="1028" y="1493"/>
                  <a:pt x="1021" y="1506"/>
                </a:cubicBezTo>
                <a:cubicBezTo>
                  <a:pt x="1009" y="1528"/>
                  <a:pt x="998" y="1552"/>
                  <a:pt x="984" y="1573"/>
                </a:cubicBezTo>
                <a:cubicBezTo>
                  <a:pt x="956" y="1616"/>
                  <a:pt x="925" y="1656"/>
                  <a:pt x="892" y="1695"/>
                </a:cubicBezTo>
                <a:cubicBezTo>
                  <a:pt x="866" y="1726"/>
                  <a:pt x="825" y="1756"/>
                  <a:pt x="809" y="1794"/>
                </a:cubicBezTo>
                <a:cubicBezTo>
                  <a:pt x="793" y="1830"/>
                  <a:pt x="802" y="1871"/>
                  <a:pt x="789" y="1907"/>
                </a:cubicBezTo>
                <a:cubicBezTo>
                  <a:pt x="776" y="1941"/>
                  <a:pt x="762" y="1975"/>
                  <a:pt x="752" y="2011"/>
                </a:cubicBezTo>
                <a:cubicBezTo>
                  <a:pt x="743" y="2043"/>
                  <a:pt x="720" y="2102"/>
                  <a:pt x="735" y="2135"/>
                </a:cubicBezTo>
                <a:cubicBezTo>
                  <a:pt x="746" y="2160"/>
                  <a:pt x="754" y="2153"/>
                  <a:pt x="778" y="2150"/>
                </a:cubicBezTo>
                <a:cubicBezTo>
                  <a:pt x="811" y="2145"/>
                  <a:pt x="847" y="2145"/>
                  <a:pt x="872" y="2170"/>
                </a:cubicBezTo>
                <a:cubicBezTo>
                  <a:pt x="880" y="2177"/>
                  <a:pt x="880" y="2177"/>
                  <a:pt x="880" y="2177"/>
                </a:cubicBezTo>
                <a:cubicBezTo>
                  <a:pt x="895" y="2209"/>
                  <a:pt x="926" y="2196"/>
                  <a:pt x="948" y="2148"/>
                </a:cubicBezTo>
                <a:cubicBezTo>
                  <a:pt x="948" y="2148"/>
                  <a:pt x="979" y="2082"/>
                  <a:pt x="1012" y="2005"/>
                </a:cubicBezTo>
                <a:cubicBezTo>
                  <a:pt x="1044" y="1930"/>
                  <a:pt x="1099" y="1861"/>
                  <a:pt x="1154" y="1801"/>
                </a:cubicBezTo>
                <a:cubicBezTo>
                  <a:pt x="1177" y="1776"/>
                  <a:pt x="1206" y="1761"/>
                  <a:pt x="1226" y="1733"/>
                </a:cubicBezTo>
                <a:cubicBezTo>
                  <a:pt x="1248" y="1702"/>
                  <a:pt x="1265" y="1664"/>
                  <a:pt x="1267" y="1625"/>
                </a:cubicBezTo>
                <a:cubicBezTo>
                  <a:pt x="1269" y="1596"/>
                  <a:pt x="1263" y="1564"/>
                  <a:pt x="1245" y="1541"/>
                </a:cubicBezTo>
                <a:cubicBezTo>
                  <a:pt x="1226" y="1515"/>
                  <a:pt x="1202" y="1501"/>
                  <a:pt x="1174" y="1487"/>
                </a:cubicBezTo>
                <a:close/>
                <a:moveTo>
                  <a:pt x="797" y="1718"/>
                </a:moveTo>
                <a:cubicBezTo>
                  <a:pt x="838" y="1673"/>
                  <a:pt x="878" y="1628"/>
                  <a:pt x="919" y="1583"/>
                </a:cubicBezTo>
                <a:cubicBezTo>
                  <a:pt x="935" y="1566"/>
                  <a:pt x="962" y="1543"/>
                  <a:pt x="977" y="1520"/>
                </a:cubicBezTo>
                <a:cubicBezTo>
                  <a:pt x="981" y="1515"/>
                  <a:pt x="984" y="1510"/>
                  <a:pt x="986" y="1504"/>
                </a:cubicBezTo>
                <a:cubicBezTo>
                  <a:pt x="1012" y="1431"/>
                  <a:pt x="881" y="1406"/>
                  <a:pt x="831" y="1386"/>
                </a:cubicBezTo>
                <a:cubicBezTo>
                  <a:pt x="782" y="1366"/>
                  <a:pt x="699" y="1338"/>
                  <a:pt x="649" y="1322"/>
                </a:cubicBezTo>
                <a:cubicBezTo>
                  <a:pt x="649" y="1322"/>
                  <a:pt x="623" y="1314"/>
                  <a:pt x="584" y="1299"/>
                </a:cubicBezTo>
                <a:cubicBezTo>
                  <a:pt x="473" y="1257"/>
                  <a:pt x="194" y="1132"/>
                  <a:pt x="183" y="1346"/>
                </a:cubicBezTo>
                <a:cubicBezTo>
                  <a:pt x="180" y="1402"/>
                  <a:pt x="206" y="1458"/>
                  <a:pt x="222" y="1510"/>
                </a:cubicBezTo>
                <a:cubicBezTo>
                  <a:pt x="253" y="1611"/>
                  <a:pt x="320" y="1720"/>
                  <a:pt x="409" y="1779"/>
                </a:cubicBezTo>
                <a:cubicBezTo>
                  <a:pt x="458" y="1811"/>
                  <a:pt x="512" y="1813"/>
                  <a:pt x="569" y="1809"/>
                </a:cubicBezTo>
                <a:cubicBezTo>
                  <a:pt x="666" y="1800"/>
                  <a:pt x="729" y="1795"/>
                  <a:pt x="797" y="1718"/>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0" name="Freeform 125">
            <a:extLst>
              <a:ext uri="{FF2B5EF4-FFF2-40B4-BE49-F238E27FC236}">
                <a16:creationId xmlns:a16="http://schemas.microsoft.com/office/drawing/2014/main" id="{5D20459E-D6E5-2D80-B2A2-B81F60AA0A99}"/>
              </a:ext>
            </a:extLst>
          </p:cNvPr>
          <p:cNvSpPr>
            <a:spLocks noChangeAspect="1" noEditPoints="1"/>
          </p:cNvSpPr>
          <p:nvPr/>
        </p:nvSpPr>
        <p:spPr bwMode="black">
          <a:xfrm>
            <a:off x="2212326" y="1581402"/>
            <a:ext cx="182166" cy="274320"/>
          </a:xfrm>
          <a:custGeom>
            <a:avLst/>
            <a:gdLst>
              <a:gd name="T0" fmla="*/ 2 w 51"/>
              <a:gd name="T1" fmla="*/ 16 h 77"/>
              <a:gd name="T2" fmla="*/ 7 w 51"/>
              <a:gd name="T3" fmla="*/ 8 h 77"/>
              <a:gd name="T4" fmla="*/ 15 w 51"/>
              <a:gd name="T5" fmla="*/ 2 h 77"/>
              <a:gd name="T6" fmla="*/ 25 w 51"/>
              <a:gd name="T7" fmla="*/ 0 h 77"/>
              <a:gd name="T8" fmla="*/ 37 w 51"/>
              <a:gd name="T9" fmla="*/ 2 h 77"/>
              <a:gd name="T10" fmla="*/ 45 w 51"/>
              <a:gd name="T11" fmla="*/ 7 h 77"/>
              <a:gd name="T12" fmla="*/ 50 w 51"/>
              <a:gd name="T13" fmla="*/ 14 h 77"/>
              <a:gd name="T14" fmla="*/ 51 w 51"/>
              <a:gd name="T15" fmla="*/ 20 h 77"/>
              <a:gd name="T16" fmla="*/ 50 w 51"/>
              <a:gd name="T17" fmla="*/ 29 h 77"/>
              <a:gd name="T18" fmla="*/ 46 w 51"/>
              <a:gd name="T19" fmla="*/ 34 h 77"/>
              <a:gd name="T20" fmla="*/ 42 w 51"/>
              <a:gd name="T21" fmla="*/ 38 h 77"/>
              <a:gd name="T22" fmla="*/ 38 w 51"/>
              <a:gd name="T23" fmla="*/ 41 h 77"/>
              <a:gd name="T24" fmla="*/ 34 w 51"/>
              <a:gd name="T25" fmla="*/ 45 h 77"/>
              <a:gd name="T26" fmla="*/ 32 w 51"/>
              <a:gd name="T27" fmla="*/ 50 h 77"/>
              <a:gd name="T28" fmla="*/ 32 w 51"/>
              <a:gd name="T29" fmla="*/ 54 h 77"/>
              <a:gd name="T30" fmla="*/ 18 w 51"/>
              <a:gd name="T31" fmla="*/ 54 h 77"/>
              <a:gd name="T32" fmla="*/ 18 w 51"/>
              <a:gd name="T33" fmla="*/ 49 h 77"/>
              <a:gd name="T34" fmla="*/ 20 w 51"/>
              <a:gd name="T35" fmla="*/ 42 h 77"/>
              <a:gd name="T36" fmla="*/ 23 w 51"/>
              <a:gd name="T37" fmla="*/ 37 h 77"/>
              <a:gd name="T38" fmla="*/ 27 w 51"/>
              <a:gd name="T39" fmla="*/ 33 h 77"/>
              <a:gd name="T40" fmla="*/ 31 w 51"/>
              <a:gd name="T41" fmla="*/ 30 h 77"/>
              <a:gd name="T42" fmla="*/ 34 w 51"/>
              <a:gd name="T43" fmla="*/ 27 h 77"/>
              <a:gd name="T44" fmla="*/ 35 w 51"/>
              <a:gd name="T45" fmla="*/ 22 h 77"/>
              <a:gd name="T46" fmla="*/ 32 w 51"/>
              <a:gd name="T47" fmla="*/ 15 h 77"/>
              <a:gd name="T48" fmla="*/ 26 w 51"/>
              <a:gd name="T49" fmla="*/ 13 h 77"/>
              <a:gd name="T50" fmla="*/ 21 w 51"/>
              <a:gd name="T51" fmla="*/ 14 h 77"/>
              <a:gd name="T52" fmla="*/ 18 w 51"/>
              <a:gd name="T53" fmla="*/ 17 h 77"/>
              <a:gd name="T54" fmla="*/ 16 w 51"/>
              <a:gd name="T55" fmla="*/ 21 h 77"/>
              <a:gd name="T56" fmla="*/ 15 w 51"/>
              <a:gd name="T57" fmla="*/ 26 h 77"/>
              <a:gd name="T58" fmla="*/ 0 w 51"/>
              <a:gd name="T59" fmla="*/ 26 h 77"/>
              <a:gd name="T60" fmla="*/ 2 w 51"/>
              <a:gd name="T61" fmla="*/ 16 h 77"/>
              <a:gd name="T62" fmla="*/ 33 w 51"/>
              <a:gd name="T63" fmla="*/ 68 h 77"/>
              <a:gd name="T64" fmla="*/ 25 w 51"/>
              <a:gd name="T65" fmla="*/ 60 h 77"/>
              <a:gd name="T66" fmla="*/ 17 w 51"/>
              <a:gd name="T67" fmla="*/ 68 h 77"/>
              <a:gd name="T68" fmla="*/ 25 w 51"/>
              <a:gd name="T69" fmla="*/ 77 h 77"/>
              <a:gd name="T70" fmla="*/ 33 w 51"/>
              <a:gd name="T71" fmla="*/ 68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 h="77">
                <a:moveTo>
                  <a:pt x="2" y="16"/>
                </a:moveTo>
                <a:cubicBezTo>
                  <a:pt x="3" y="13"/>
                  <a:pt x="5" y="10"/>
                  <a:pt x="7" y="8"/>
                </a:cubicBezTo>
                <a:cubicBezTo>
                  <a:pt x="9" y="5"/>
                  <a:pt x="12" y="4"/>
                  <a:pt x="15" y="2"/>
                </a:cubicBezTo>
                <a:cubicBezTo>
                  <a:pt x="18" y="1"/>
                  <a:pt x="21" y="0"/>
                  <a:pt x="25" y="0"/>
                </a:cubicBezTo>
                <a:cubicBezTo>
                  <a:pt x="30" y="0"/>
                  <a:pt x="34" y="1"/>
                  <a:pt x="37" y="2"/>
                </a:cubicBezTo>
                <a:cubicBezTo>
                  <a:pt x="41" y="4"/>
                  <a:pt x="43" y="5"/>
                  <a:pt x="45" y="7"/>
                </a:cubicBezTo>
                <a:cubicBezTo>
                  <a:pt x="47" y="9"/>
                  <a:pt x="49" y="12"/>
                  <a:pt x="50" y="14"/>
                </a:cubicBezTo>
                <a:cubicBezTo>
                  <a:pt x="50" y="16"/>
                  <a:pt x="51" y="18"/>
                  <a:pt x="51" y="20"/>
                </a:cubicBezTo>
                <a:cubicBezTo>
                  <a:pt x="51" y="24"/>
                  <a:pt x="50" y="26"/>
                  <a:pt x="50" y="29"/>
                </a:cubicBezTo>
                <a:cubicBezTo>
                  <a:pt x="49" y="31"/>
                  <a:pt x="48" y="33"/>
                  <a:pt x="46" y="34"/>
                </a:cubicBezTo>
                <a:cubicBezTo>
                  <a:pt x="45" y="36"/>
                  <a:pt x="44" y="37"/>
                  <a:pt x="42" y="38"/>
                </a:cubicBezTo>
                <a:cubicBezTo>
                  <a:pt x="41" y="39"/>
                  <a:pt x="39" y="40"/>
                  <a:pt x="38" y="41"/>
                </a:cubicBezTo>
                <a:cubicBezTo>
                  <a:pt x="36" y="42"/>
                  <a:pt x="35" y="44"/>
                  <a:pt x="34" y="45"/>
                </a:cubicBezTo>
                <a:cubicBezTo>
                  <a:pt x="33" y="46"/>
                  <a:pt x="32" y="48"/>
                  <a:pt x="32" y="50"/>
                </a:cubicBezTo>
                <a:cubicBezTo>
                  <a:pt x="32" y="54"/>
                  <a:pt x="32" y="54"/>
                  <a:pt x="32" y="54"/>
                </a:cubicBezTo>
                <a:cubicBezTo>
                  <a:pt x="18" y="54"/>
                  <a:pt x="18" y="54"/>
                  <a:pt x="18" y="54"/>
                </a:cubicBezTo>
                <a:cubicBezTo>
                  <a:pt x="18" y="49"/>
                  <a:pt x="18" y="49"/>
                  <a:pt x="18" y="49"/>
                </a:cubicBezTo>
                <a:cubicBezTo>
                  <a:pt x="18" y="46"/>
                  <a:pt x="19" y="44"/>
                  <a:pt x="20" y="42"/>
                </a:cubicBezTo>
                <a:cubicBezTo>
                  <a:pt x="21" y="40"/>
                  <a:pt x="22" y="38"/>
                  <a:pt x="23" y="37"/>
                </a:cubicBezTo>
                <a:cubicBezTo>
                  <a:pt x="24" y="35"/>
                  <a:pt x="25" y="34"/>
                  <a:pt x="27" y="33"/>
                </a:cubicBezTo>
                <a:cubicBezTo>
                  <a:pt x="28" y="32"/>
                  <a:pt x="30" y="31"/>
                  <a:pt x="31" y="30"/>
                </a:cubicBezTo>
                <a:cubicBezTo>
                  <a:pt x="32" y="29"/>
                  <a:pt x="33" y="28"/>
                  <a:pt x="34" y="27"/>
                </a:cubicBezTo>
                <a:cubicBezTo>
                  <a:pt x="34" y="25"/>
                  <a:pt x="35" y="24"/>
                  <a:pt x="35" y="22"/>
                </a:cubicBezTo>
                <a:cubicBezTo>
                  <a:pt x="35" y="19"/>
                  <a:pt x="34" y="16"/>
                  <a:pt x="32" y="15"/>
                </a:cubicBezTo>
                <a:cubicBezTo>
                  <a:pt x="31" y="13"/>
                  <a:pt x="29" y="13"/>
                  <a:pt x="26" y="13"/>
                </a:cubicBezTo>
                <a:cubicBezTo>
                  <a:pt x="24" y="13"/>
                  <a:pt x="22" y="13"/>
                  <a:pt x="21" y="14"/>
                </a:cubicBezTo>
                <a:cubicBezTo>
                  <a:pt x="20" y="14"/>
                  <a:pt x="18" y="15"/>
                  <a:pt x="18" y="17"/>
                </a:cubicBezTo>
                <a:cubicBezTo>
                  <a:pt x="17" y="18"/>
                  <a:pt x="16" y="19"/>
                  <a:pt x="16" y="21"/>
                </a:cubicBezTo>
                <a:cubicBezTo>
                  <a:pt x="15" y="22"/>
                  <a:pt x="15" y="24"/>
                  <a:pt x="15" y="26"/>
                </a:cubicBezTo>
                <a:cubicBezTo>
                  <a:pt x="0" y="26"/>
                  <a:pt x="0" y="26"/>
                  <a:pt x="0" y="26"/>
                </a:cubicBezTo>
                <a:cubicBezTo>
                  <a:pt x="0" y="22"/>
                  <a:pt x="0" y="19"/>
                  <a:pt x="2" y="16"/>
                </a:cubicBezTo>
                <a:moveTo>
                  <a:pt x="33" y="68"/>
                </a:moveTo>
                <a:cubicBezTo>
                  <a:pt x="33" y="64"/>
                  <a:pt x="29" y="60"/>
                  <a:pt x="25" y="60"/>
                </a:cubicBezTo>
                <a:cubicBezTo>
                  <a:pt x="20" y="60"/>
                  <a:pt x="17" y="64"/>
                  <a:pt x="17" y="68"/>
                </a:cubicBezTo>
                <a:cubicBezTo>
                  <a:pt x="17" y="73"/>
                  <a:pt x="20" y="77"/>
                  <a:pt x="25" y="77"/>
                </a:cubicBezTo>
                <a:cubicBezTo>
                  <a:pt x="29" y="77"/>
                  <a:pt x="33" y="73"/>
                  <a:pt x="33" y="68"/>
                </a:cubicBezTo>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sz="1600">
              <a:solidFill>
                <a:srgbClr val="FFFFFF"/>
              </a:solidFill>
              <a:latin typeface="Segoe UI Semibold"/>
            </a:endParaRPr>
          </a:p>
        </p:txBody>
      </p:sp>
      <p:sp>
        <p:nvSpPr>
          <p:cNvPr id="81" name="Freeform 84">
            <a:extLst>
              <a:ext uri="{FF2B5EF4-FFF2-40B4-BE49-F238E27FC236}">
                <a16:creationId xmlns:a16="http://schemas.microsoft.com/office/drawing/2014/main" id="{FDE01BB7-7983-3E36-7156-19141E43F700}"/>
              </a:ext>
            </a:extLst>
          </p:cNvPr>
          <p:cNvSpPr>
            <a:spLocks noEditPoints="1"/>
          </p:cNvSpPr>
          <p:nvPr/>
        </p:nvSpPr>
        <p:spPr bwMode="black">
          <a:xfrm>
            <a:off x="4723405" y="1524714"/>
            <a:ext cx="370344" cy="404403"/>
          </a:xfrm>
          <a:custGeom>
            <a:avLst/>
            <a:gdLst>
              <a:gd name="T0" fmla="*/ 604 w 1838"/>
              <a:gd name="T1" fmla="*/ 253 h 2192"/>
              <a:gd name="T2" fmla="*/ 1159 w 1838"/>
              <a:gd name="T3" fmla="*/ 963 h 2192"/>
              <a:gd name="T4" fmla="*/ 1105 w 1838"/>
              <a:gd name="T5" fmla="*/ 573 h 2192"/>
              <a:gd name="T6" fmla="*/ 214 w 1838"/>
              <a:gd name="T7" fmla="*/ 0 h 2192"/>
              <a:gd name="T8" fmla="*/ 1159 w 1838"/>
              <a:gd name="T9" fmla="*/ 694 h 2192"/>
              <a:gd name="T10" fmla="*/ 1088 w 1838"/>
              <a:gd name="T11" fmla="*/ 764 h 2192"/>
              <a:gd name="T12" fmla="*/ 284 w 1838"/>
              <a:gd name="T13" fmla="*/ 198 h 2192"/>
              <a:gd name="T14" fmla="*/ 214 w 1838"/>
              <a:gd name="T15" fmla="*/ 128 h 2192"/>
              <a:gd name="T16" fmla="*/ 1443 w 1838"/>
              <a:gd name="T17" fmla="*/ 262 h 2192"/>
              <a:gd name="T18" fmla="*/ 1309 w 1838"/>
              <a:gd name="T19" fmla="*/ 1063 h 2192"/>
              <a:gd name="T20" fmla="*/ 903 w 1838"/>
              <a:gd name="T21" fmla="*/ 764 h 2192"/>
              <a:gd name="T22" fmla="*/ 639 w 1838"/>
              <a:gd name="T23" fmla="*/ 952 h 2192"/>
              <a:gd name="T24" fmla="*/ 704 w 1838"/>
              <a:gd name="T25" fmla="*/ 1683 h 2192"/>
              <a:gd name="T26" fmla="*/ 767 w 1838"/>
              <a:gd name="T27" fmla="*/ 1191 h 2192"/>
              <a:gd name="T28" fmla="*/ 1683 w 1838"/>
              <a:gd name="T29" fmla="*/ 390 h 2192"/>
              <a:gd name="T30" fmla="*/ 1443 w 1838"/>
              <a:gd name="T31" fmla="*/ 134 h 2192"/>
              <a:gd name="T32" fmla="*/ 960 w 1838"/>
              <a:gd name="T33" fmla="*/ 198 h 2192"/>
              <a:gd name="T34" fmla="*/ 704 w 1838"/>
              <a:gd name="T35" fmla="*/ 1555 h 2192"/>
              <a:gd name="T36" fmla="*/ 775 w 1838"/>
              <a:gd name="T37" fmla="*/ 1484 h 2192"/>
              <a:gd name="T38" fmla="*/ 704 w 1838"/>
              <a:gd name="T39" fmla="*/ 694 h 2192"/>
              <a:gd name="T40" fmla="*/ 1631 w 1838"/>
              <a:gd name="T41" fmla="*/ 128 h 2192"/>
              <a:gd name="T42" fmla="*/ 1560 w 1838"/>
              <a:gd name="T43" fmla="*/ 198 h 2192"/>
              <a:gd name="T44" fmla="*/ 1230 w 1838"/>
              <a:gd name="T45" fmla="*/ 198 h 2192"/>
              <a:gd name="T46" fmla="*/ 1159 w 1838"/>
              <a:gd name="T47" fmla="*/ 128 h 2192"/>
              <a:gd name="T48" fmla="*/ 1823 w 1838"/>
              <a:gd name="T49" fmla="*/ 1484 h 2192"/>
              <a:gd name="T50" fmla="*/ 1553 w 1838"/>
              <a:gd name="T51" fmla="*/ 1670 h 2192"/>
              <a:gd name="T52" fmla="*/ 1362 w 1838"/>
              <a:gd name="T53" fmla="*/ 1922 h 2192"/>
              <a:gd name="T54" fmla="*/ 1177 w 1838"/>
              <a:gd name="T55" fmla="*/ 2192 h 2192"/>
              <a:gd name="T56" fmla="*/ 1639 w 1838"/>
              <a:gd name="T57" fmla="*/ 2192 h 2192"/>
              <a:gd name="T58" fmla="*/ 1177 w 1838"/>
              <a:gd name="T59" fmla="*/ 2064 h 2192"/>
              <a:gd name="T60" fmla="*/ 1247 w 1838"/>
              <a:gd name="T61" fmla="*/ 1993 h 2192"/>
              <a:gd name="T62" fmla="*/ 1695 w 1838"/>
              <a:gd name="T63" fmla="*/ 1484 h 2192"/>
              <a:gd name="T64" fmla="*/ 1624 w 1838"/>
              <a:gd name="T65" fmla="*/ 1414 h 2192"/>
              <a:gd name="T66" fmla="*/ 1639 w 1838"/>
              <a:gd name="T67" fmla="*/ 1922 h 2192"/>
              <a:gd name="T68" fmla="*/ 1133 w 1838"/>
              <a:gd name="T69" fmla="*/ 1678 h 2192"/>
              <a:gd name="T70" fmla="*/ 1177 w 1838"/>
              <a:gd name="T71" fmla="*/ 1286 h 2192"/>
              <a:gd name="T72" fmla="*/ 807 w 1838"/>
              <a:gd name="T73" fmla="*/ 1823 h 2192"/>
              <a:gd name="T74" fmla="*/ 384 w 1838"/>
              <a:gd name="T75" fmla="*/ 1922 h 2192"/>
              <a:gd name="T76" fmla="*/ 412 w 1838"/>
              <a:gd name="T77" fmla="*/ 764 h 2192"/>
              <a:gd name="T78" fmla="*/ 157 w 1838"/>
              <a:gd name="T79" fmla="*/ 955 h 2192"/>
              <a:gd name="T80" fmla="*/ 199 w 1838"/>
              <a:gd name="T81" fmla="*/ 2192 h 2192"/>
              <a:gd name="T82" fmla="*/ 704 w 1838"/>
              <a:gd name="T83" fmla="*/ 2192 h 2192"/>
              <a:gd name="T84" fmla="*/ 1133 w 1838"/>
              <a:gd name="T85" fmla="*/ 1678 h 2192"/>
              <a:gd name="T86" fmla="*/ 1177 w 1838"/>
              <a:gd name="T87" fmla="*/ 1555 h 2192"/>
              <a:gd name="T88" fmla="*/ 199 w 1838"/>
              <a:gd name="T89" fmla="*/ 2064 h 2192"/>
              <a:gd name="T90" fmla="*/ 270 w 1838"/>
              <a:gd name="T91" fmla="*/ 1993 h 2192"/>
              <a:gd name="T92" fmla="*/ 143 w 1838"/>
              <a:gd name="T93" fmla="*/ 764 h 2192"/>
              <a:gd name="T94" fmla="*/ 214 w 1838"/>
              <a:gd name="T95" fmla="*/ 835 h 2192"/>
              <a:gd name="T96" fmla="*/ 704 w 1838"/>
              <a:gd name="T97" fmla="*/ 1922 h 2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38" h="2192">
                <a:moveTo>
                  <a:pt x="214" y="397"/>
                </a:moveTo>
                <a:cubicBezTo>
                  <a:pt x="304" y="397"/>
                  <a:pt x="381" y="336"/>
                  <a:pt x="405" y="253"/>
                </a:cubicBezTo>
                <a:cubicBezTo>
                  <a:pt x="604" y="253"/>
                  <a:pt x="604" y="253"/>
                  <a:pt x="604" y="253"/>
                </a:cubicBezTo>
                <a:cubicBezTo>
                  <a:pt x="998" y="647"/>
                  <a:pt x="998" y="647"/>
                  <a:pt x="998" y="647"/>
                </a:cubicBezTo>
                <a:cubicBezTo>
                  <a:pt x="974" y="680"/>
                  <a:pt x="960" y="720"/>
                  <a:pt x="960" y="764"/>
                </a:cubicBezTo>
                <a:cubicBezTo>
                  <a:pt x="960" y="874"/>
                  <a:pt x="1049" y="963"/>
                  <a:pt x="1159" y="963"/>
                </a:cubicBezTo>
                <a:cubicBezTo>
                  <a:pt x="1268" y="963"/>
                  <a:pt x="1358" y="874"/>
                  <a:pt x="1358" y="764"/>
                </a:cubicBezTo>
                <a:cubicBezTo>
                  <a:pt x="1358" y="655"/>
                  <a:pt x="1268" y="566"/>
                  <a:pt x="1159" y="566"/>
                </a:cubicBezTo>
                <a:cubicBezTo>
                  <a:pt x="1140" y="566"/>
                  <a:pt x="1122" y="568"/>
                  <a:pt x="1105" y="573"/>
                </a:cubicBezTo>
                <a:cubicBezTo>
                  <a:pt x="657" y="125"/>
                  <a:pt x="657" y="125"/>
                  <a:pt x="657" y="125"/>
                </a:cubicBezTo>
                <a:cubicBezTo>
                  <a:pt x="398" y="125"/>
                  <a:pt x="398" y="125"/>
                  <a:pt x="398" y="125"/>
                </a:cubicBezTo>
                <a:cubicBezTo>
                  <a:pt x="369" y="51"/>
                  <a:pt x="297" y="0"/>
                  <a:pt x="214" y="0"/>
                </a:cubicBezTo>
                <a:cubicBezTo>
                  <a:pt x="104" y="0"/>
                  <a:pt x="15" y="89"/>
                  <a:pt x="15" y="198"/>
                </a:cubicBezTo>
                <a:cubicBezTo>
                  <a:pt x="15" y="308"/>
                  <a:pt x="104" y="397"/>
                  <a:pt x="214" y="397"/>
                </a:cubicBezTo>
                <a:close/>
                <a:moveTo>
                  <a:pt x="1159" y="694"/>
                </a:moveTo>
                <a:cubicBezTo>
                  <a:pt x="1198" y="694"/>
                  <a:pt x="1230" y="725"/>
                  <a:pt x="1230" y="764"/>
                </a:cubicBezTo>
                <a:cubicBezTo>
                  <a:pt x="1230" y="803"/>
                  <a:pt x="1198" y="835"/>
                  <a:pt x="1159" y="835"/>
                </a:cubicBezTo>
                <a:cubicBezTo>
                  <a:pt x="1120" y="835"/>
                  <a:pt x="1088" y="803"/>
                  <a:pt x="1088" y="764"/>
                </a:cubicBezTo>
                <a:cubicBezTo>
                  <a:pt x="1088" y="725"/>
                  <a:pt x="1120" y="694"/>
                  <a:pt x="1159" y="694"/>
                </a:cubicBezTo>
                <a:close/>
                <a:moveTo>
                  <a:pt x="214" y="128"/>
                </a:moveTo>
                <a:cubicBezTo>
                  <a:pt x="253" y="128"/>
                  <a:pt x="284" y="159"/>
                  <a:pt x="284" y="198"/>
                </a:cubicBezTo>
                <a:cubicBezTo>
                  <a:pt x="284" y="237"/>
                  <a:pt x="253" y="269"/>
                  <a:pt x="214" y="269"/>
                </a:cubicBezTo>
                <a:cubicBezTo>
                  <a:pt x="175" y="269"/>
                  <a:pt x="143" y="237"/>
                  <a:pt x="143" y="198"/>
                </a:cubicBezTo>
                <a:cubicBezTo>
                  <a:pt x="143" y="159"/>
                  <a:pt x="175" y="128"/>
                  <a:pt x="214" y="128"/>
                </a:cubicBezTo>
                <a:close/>
                <a:moveTo>
                  <a:pt x="1159" y="397"/>
                </a:moveTo>
                <a:cubicBezTo>
                  <a:pt x="1246" y="397"/>
                  <a:pt x="1320" y="341"/>
                  <a:pt x="1347" y="262"/>
                </a:cubicBezTo>
                <a:cubicBezTo>
                  <a:pt x="1443" y="262"/>
                  <a:pt x="1443" y="262"/>
                  <a:pt x="1443" y="262"/>
                </a:cubicBezTo>
                <a:cubicBezTo>
                  <a:pt x="1461" y="317"/>
                  <a:pt x="1503" y="360"/>
                  <a:pt x="1555" y="382"/>
                </a:cubicBezTo>
                <a:cubicBezTo>
                  <a:pt x="1555" y="817"/>
                  <a:pt x="1555" y="817"/>
                  <a:pt x="1555" y="817"/>
                </a:cubicBezTo>
                <a:cubicBezTo>
                  <a:pt x="1309" y="1063"/>
                  <a:pt x="1309" y="1063"/>
                  <a:pt x="1309" y="1063"/>
                </a:cubicBezTo>
                <a:cubicBezTo>
                  <a:pt x="767" y="1063"/>
                  <a:pt x="767" y="1063"/>
                  <a:pt x="767" y="1063"/>
                </a:cubicBezTo>
                <a:cubicBezTo>
                  <a:pt x="767" y="953"/>
                  <a:pt x="767" y="953"/>
                  <a:pt x="767" y="953"/>
                </a:cubicBezTo>
                <a:cubicBezTo>
                  <a:pt x="846" y="927"/>
                  <a:pt x="903" y="852"/>
                  <a:pt x="903" y="764"/>
                </a:cubicBezTo>
                <a:cubicBezTo>
                  <a:pt x="903" y="655"/>
                  <a:pt x="814" y="566"/>
                  <a:pt x="704" y="566"/>
                </a:cubicBezTo>
                <a:cubicBezTo>
                  <a:pt x="595" y="566"/>
                  <a:pt x="506" y="655"/>
                  <a:pt x="506" y="764"/>
                </a:cubicBezTo>
                <a:cubicBezTo>
                  <a:pt x="506" y="851"/>
                  <a:pt x="561" y="925"/>
                  <a:pt x="639" y="952"/>
                </a:cubicBezTo>
                <a:cubicBezTo>
                  <a:pt x="639" y="1297"/>
                  <a:pt x="639" y="1297"/>
                  <a:pt x="639" y="1297"/>
                </a:cubicBezTo>
                <a:cubicBezTo>
                  <a:pt x="561" y="1324"/>
                  <a:pt x="506" y="1398"/>
                  <a:pt x="506" y="1484"/>
                </a:cubicBezTo>
                <a:cubicBezTo>
                  <a:pt x="506" y="1594"/>
                  <a:pt x="595" y="1683"/>
                  <a:pt x="704" y="1683"/>
                </a:cubicBezTo>
                <a:cubicBezTo>
                  <a:pt x="814" y="1683"/>
                  <a:pt x="903" y="1594"/>
                  <a:pt x="903" y="1484"/>
                </a:cubicBezTo>
                <a:cubicBezTo>
                  <a:pt x="903" y="1397"/>
                  <a:pt x="846" y="1322"/>
                  <a:pt x="767" y="1296"/>
                </a:cubicBezTo>
                <a:cubicBezTo>
                  <a:pt x="767" y="1191"/>
                  <a:pt x="767" y="1191"/>
                  <a:pt x="767" y="1191"/>
                </a:cubicBezTo>
                <a:cubicBezTo>
                  <a:pt x="1362" y="1191"/>
                  <a:pt x="1362" y="1191"/>
                  <a:pt x="1362" y="1191"/>
                </a:cubicBezTo>
                <a:cubicBezTo>
                  <a:pt x="1683" y="870"/>
                  <a:pt x="1683" y="870"/>
                  <a:pt x="1683" y="870"/>
                </a:cubicBezTo>
                <a:cubicBezTo>
                  <a:pt x="1683" y="390"/>
                  <a:pt x="1683" y="390"/>
                  <a:pt x="1683" y="390"/>
                </a:cubicBezTo>
                <a:cubicBezTo>
                  <a:pt x="1768" y="367"/>
                  <a:pt x="1830" y="290"/>
                  <a:pt x="1830" y="198"/>
                </a:cubicBezTo>
                <a:cubicBezTo>
                  <a:pt x="1830" y="89"/>
                  <a:pt x="1740" y="0"/>
                  <a:pt x="1631" y="0"/>
                </a:cubicBezTo>
                <a:cubicBezTo>
                  <a:pt x="1544" y="0"/>
                  <a:pt x="1469" y="56"/>
                  <a:pt x="1443" y="134"/>
                </a:cubicBezTo>
                <a:cubicBezTo>
                  <a:pt x="1347" y="134"/>
                  <a:pt x="1347" y="134"/>
                  <a:pt x="1347" y="134"/>
                </a:cubicBezTo>
                <a:cubicBezTo>
                  <a:pt x="1320" y="56"/>
                  <a:pt x="1246" y="0"/>
                  <a:pt x="1159" y="0"/>
                </a:cubicBezTo>
                <a:cubicBezTo>
                  <a:pt x="1049" y="0"/>
                  <a:pt x="960" y="89"/>
                  <a:pt x="960" y="198"/>
                </a:cubicBezTo>
                <a:cubicBezTo>
                  <a:pt x="960" y="308"/>
                  <a:pt x="1049" y="397"/>
                  <a:pt x="1159" y="397"/>
                </a:cubicBezTo>
                <a:close/>
                <a:moveTo>
                  <a:pt x="775" y="1484"/>
                </a:moveTo>
                <a:cubicBezTo>
                  <a:pt x="775" y="1523"/>
                  <a:pt x="743" y="1555"/>
                  <a:pt x="704" y="1555"/>
                </a:cubicBezTo>
                <a:cubicBezTo>
                  <a:pt x="665" y="1555"/>
                  <a:pt x="634" y="1523"/>
                  <a:pt x="634" y="1484"/>
                </a:cubicBezTo>
                <a:cubicBezTo>
                  <a:pt x="634" y="1445"/>
                  <a:pt x="665" y="1414"/>
                  <a:pt x="704" y="1414"/>
                </a:cubicBezTo>
                <a:cubicBezTo>
                  <a:pt x="743" y="1414"/>
                  <a:pt x="775" y="1445"/>
                  <a:pt x="775" y="1484"/>
                </a:cubicBezTo>
                <a:close/>
                <a:moveTo>
                  <a:pt x="704" y="835"/>
                </a:moveTo>
                <a:cubicBezTo>
                  <a:pt x="665" y="835"/>
                  <a:pt x="634" y="803"/>
                  <a:pt x="634" y="764"/>
                </a:cubicBezTo>
                <a:cubicBezTo>
                  <a:pt x="634" y="725"/>
                  <a:pt x="665" y="694"/>
                  <a:pt x="704" y="694"/>
                </a:cubicBezTo>
                <a:cubicBezTo>
                  <a:pt x="743" y="694"/>
                  <a:pt x="775" y="725"/>
                  <a:pt x="775" y="764"/>
                </a:cubicBezTo>
                <a:cubicBezTo>
                  <a:pt x="775" y="803"/>
                  <a:pt x="743" y="835"/>
                  <a:pt x="704" y="835"/>
                </a:cubicBezTo>
                <a:close/>
                <a:moveTo>
                  <a:pt x="1631" y="128"/>
                </a:moveTo>
                <a:cubicBezTo>
                  <a:pt x="1670" y="128"/>
                  <a:pt x="1702" y="159"/>
                  <a:pt x="1702" y="198"/>
                </a:cubicBezTo>
                <a:cubicBezTo>
                  <a:pt x="1702" y="237"/>
                  <a:pt x="1670" y="269"/>
                  <a:pt x="1631" y="269"/>
                </a:cubicBezTo>
                <a:cubicBezTo>
                  <a:pt x="1592" y="269"/>
                  <a:pt x="1560" y="237"/>
                  <a:pt x="1560" y="198"/>
                </a:cubicBezTo>
                <a:cubicBezTo>
                  <a:pt x="1560" y="159"/>
                  <a:pt x="1592" y="128"/>
                  <a:pt x="1631" y="128"/>
                </a:cubicBezTo>
                <a:close/>
                <a:moveTo>
                  <a:pt x="1159" y="128"/>
                </a:moveTo>
                <a:cubicBezTo>
                  <a:pt x="1198" y="128"/>
                  <a:pt x="1230" y="159"/>
                  <a:pt x="1230" y="198"/>
                </a:cubicBezTo>
                <a:cubicBezTo>
                  <a:pt x="1230" y="237"/>
                  <a:pt x="1198" y="269"/>
                  <a:pt x="1159" y="269"/>
                </a:cubicBezTo>
                <a:cubicBezTo>
                  <a:pt x="1120" y="269"/>
                  <a:pt x="1088" y="237"/>
                  <a:pt x="1088" y="198"/>
                </a:cubicBezTo>
                <a:cubicBezTo>
                  <a:pt x="1088" y="159"/>
                  <a:pt x="1120" y="128"/>
                  <a:pt x="1159" y="128"/>
                </a:cubicBezTo>
                <a:close/>
                <a:moveTo>
                  <a:pt x="1681" y="1799"/>
                </a:moveTo>
                <a:cubicBezTo>
                  <a:pt x="1681" y="1675"/>
                  <a:pt x="1681" y="1675"/>
                  <a:pt x="1681" y="1675"/>
                </a:cubicBezTo>
                <a:cubicBezTo>
                  <a:pt x="1763" y="1650"/>
                  <a:pt x="1823" y="1574"/>
                  <a:pt x="1823" y="1484"/>
                </a:cubicBezTo>
                <a:cubicBezTo>
                  <a:pt x="1823" y="1375"/>
                  <a:pt x="1734" y="1286"/>
                  <a:pt x="1624" y="1286"/>
                </a:cubicBezTo>
                <a:cubicBezTo>
                  <a:pt x="1514" y="1286"/>
                  <a:pt x="1425" y="1375"/>
                  <a:pt x="1425" y="1484"/>
                </a:cubicBezTo>
                <a:cubicBezTo>
                  <a:pt x="1425" y="1569"/>
                  <a:pt x="1478" y="1641"/>
                  <a:pt x="1553" y="1670"/>
                </a:cubicBezTo>
                <a:cubicBezTo>
                  <a:pt x="1553" y="1814"/>
                  <a:pt x="1553" y="1814"/>
                  <a:pt x="1553" y="1814"/>
                </a:cubicBezTo>
                <a:cubicBezTo>
                  <a:pt x="1507" y="1836"/>
                  <a:pt x="1472" y="1874"/>
                  <a:pt x="1453" y="1922"/>
                </a:cubicBezTo>
                <a:cubicBezTo>
                  <a:pt x="1362" y="1922"/>
                  <a:pt x="1362" y="1922"/>
                  <a:pt x="1362" y="1922"/>
                </a:cubicBezTo>
                <a:cubicBezTo>
                  <a:pt x="1333" y="1847"/>
                  <a:pt x="1261" y="1794"/>
                  <a:pt x="1177" y="1794"/>
                </a:cubicBezTo>
                <a:cubicBezTo>
                  <a:pt x="1067" y="1794"/>
                  <a:pt x="978" y="1883"/>
                  <a:pt x="978" y="1993"/>
                </a:cubicBezTo>
                <a:cubicBezTo>
                  <a:pt x="978" y="2103"/>
                  <a:pt x="1067" y="2192"/>
                  <a:pt x="1177" y="2192"/>
                </a:cubicBezTo>
                <a:cubicBezTo>
                  <a:pt x="1266" y="2192"/>
                  <a:pt x="1343" y="2132"/>
                  <a:pt x="1367" y="2050"/>
                </a:cubicBezTo>
                <a:cubicBezTo>
                  <a:pt x="1448" y="2050"/>
                  <a:pt x="1448" y="2050"/>
                  <a:pt x="1448" y="2050"/>
                </a:cubicBezTo>
                <a:cubicBezTo>
                  <a:pt x="1473" y="2132"/>
                  <a:pt x="1549" y="2192"/>
                  <a:pt x="1639" y="2192"/>
                </a:cubicBezTo>
                <a:cubicBezTo>
                  <a:pt x="1748" y="2192"/>
                  <a:pt x="1838" y="2103"/>
                  <a:pt x="1838" y="1993"/>
                </a:cubicBezTo>
                <a:cubicBezTo>
                  <a:pt x="1838" y="1898"/>
                  <a:pt x="1770" y="1818"/>
                  <a:pt x="1681" y="1799"/>
                </a:cubicBezTo>
                <a:close/>
                <a:moveTo>
                  <a:pt x="1177" y="2064"/>
                </a:moveTo>
                <a:cubicBezTo>
                  <a:pt x="1138" y="2064"/>
                  <a:pt x="1106" y="2032"/>
                  <a:pt x="1106" y="1993"/>
                </a:cubicBezTo>
                <a:cubicBezTo>
                  <a:pt x="1106" y="1954"/>
                  <a:pt x="1138" y="1922"/>
                  <a:pt x="1177" y="1922"/>
                </a:cubicBezTo>
                <a:cubicBezTo>
                  <a:pt x="1216" y="1922"/>
                  <a:pt x="1247" y="1954"/>
                  <a:pt x="1247" y="1993"/>
                </a:cubicBezTo>
                <a:cubicBezTo>
                  <a:pt x="1247" y="2032"/>
                  <a:pt x="1216" y="2064"/>
                  <a:pt x="1177" y="2064"/>
                </a:cubicBezTo>
                <a:close/>
                <a:moveTo>
                  <a:pt x="1624" y="1414"/>
                </a:moveTo>
                <a:cubicBezTo>
                  <a:pt x="1663" y="1414"/>
                  <a:pt x="1695" y="1445"/>
                  <a:pt x="1695" y="1484"/>
                </a:cubicBezTo>
                <a:cubicBezTo>
                  <a:pt x="1695" y="1523"/>
                  <a:pt x="1663" y="1555"/>
                  <a:pt x="1624" y="1555"/>
                </a:cubicBezTo>
                <a:cubicBezTo>
                  <a:pt x="1585" y="1555"/>
                  <a:pt x="1553" y="1523"/>
                  <a:pt x="1553" y="1484"/>
                </a:cubicBezTo>
                <a:cubicBezTo>
                  <a:pt x="1553" y="1445"/>
                  <a:pt x="1585" y="1414"/>
                  <a:pt x="1624" y="1414"/>
                </a:cubicBezTo>
                <a:close/>
                <a:moveTo>
                  <a:pt x="1639" y="2064"/>
                </a:moveTo>
                <a:cubicBezTo>
                  <a:pt x="1600" y="2064"/>
                  <a:pt x="1568" y="2032"/>
                  <a:pt x="1568" y="1993"/>
                </a:cubicBezTo>
                <a:cubicBezTo>
                  <a:pt x="1568" y="1954"/>
                  <a:pt x="1600" y="1922"/>
                  <a:pt x="1639" y="1922"/>
                </a:cubicBezTo>
                <a:cubicBezTo>
                  <a:pt x="1678" y="1922"/>
                  <a:pt x="1710" y="1954"/>
                  <a:pt x="1710" y="1993"/>
                </a:cubicBezTo>
                <a:cubicBezTo>
                  <a:pt x="1710" y="2032"/>
                  <a:pt x="1678" y="2064"/>
                  <a:pt x="1639" y="2064"/>
                </a:cubicBezTo>
                <a:close/>
                <a:moveTo>
                  <a:pt x="1133" y="1678"/>
                </a:moveTo>
                <a:cubicBezTo>
                  <a:pt x="1147" y="1681"/>
                  <a:pt x="1162" y="1683"/>
                  <a:pt x="1177" y="1683"/>
                </a:cubicBezTo>
                <a:cubicBezTo>
                  <a:pt x="1286" y="1683"/>
                  <a:pt x="1375" y="1594"/>
                  <a:pt x="1375" y="1484"/>
                </a:cubicBezTo>
                <a:cubicBezTo>
                  <a:pt x="1375" y="1375"/>
                  <a:pt x="1286" y="1286"/>
                  <a:pt x="1177" y="1286"/>
                </a:cubicBezTo>
                <a:cubicBezTo>
                  <a:pt x="1067" y="1286"/>
                  <a:pt x="978" y="1375"/>
                  <a:pt x="978" y="1484"/>
                </a:cubicBezTo>
                <a:cubicBezTo>
                  <a:pt x="978" y="1531"/>
                  <a:pt x="994" y="1575"/>
                  <a:pt x="1022" y="1609"/>
                </a:cubicBezTo>
                <a:cubicBezTo>
                  <a:pt x="807" y="1823"/>
                  <a:pt x="807" y="1823"/>
                  <a:pt x="807" y="1823"/>
                </a:cubicBezTo>
                <a:cubicBezTo>
                  <a:pt x="777" y="1805"/>
                  <a:pt x="742" y="1794"/>
                  <a:pt x="704" y="1794"/>
                </a:cubicBezTo>
                <a:cubicBezTo>
                  <a:pt x="620" y="1794"/>
                  <a:pt x="548" y="1847"/>
                  <a:pt x="519" y="1922"/>
                </a:cubicBezTo>
                <a:cubicBezTo>
                  <a:pt x="384" y="1922"/>
                  <a:pt x="384" y="1922"/>
                  <a:pt x="384" y="1922"/>
                </a:cubicBezTo>
                <a:cubicBezTo>
                  <a:pt x="366" y="1874"/>
                  <a:pt x="330" y="1836"/>
                  <a:pt x="285" y="1814"/>
                </a:cubicBezTo>
                <a:cubicBezTo>
                  <a:pt x="285" y="950"/>
                  <a:pt x="285" y="950"/>
                  <a:pt x="285" y="950"/>
                </a:cubicBezTo>
                <a:cubicBezTo>
                  <a:pt x="359" y="921"/>
                  <a:pt x="412" y="849"/>
                  <a:pt x="412" y="764"/>
                </a:cubicBezTo>
                <a:cubicBezTo>
                  <a:pt x="412" y="655"/>
                  <a:pt x="323" y="566"/>
                  <a:pt x="214" y="566"/>
                </a:cubicBezTo>
                <a:cubicBezTo>
                  <a:pt x="104" y="566"/>
                  <a:pt x="15" y="655"/>
                  <a:pt x="15" y="764"/>
                </a:cubicBezTo>
                <a:cubicBezTo>
                  <a:pt x="15" y="854"/>
                  <a:pt x="75" y="930"/>
                  <a:pt x="157" y="955"/>
                </a:cubicBezTo>
                <a:cubicBezTo>
                  <a:pt x="157" y="1799"/>
                  <a:pt x="157" y="1799"/>
                  <a:pt x="157" y="1799"/>
                </a:cubicBezTo>
                <a:cubicBezTo>
                  <a:pt x="67" y="1818"/>
                  <a:pt x="0" y="1898"/>
                  <a:pt x="0" y="1993"/>
                </a:cubicBezTo>
                <a:cubicBezTo>
                  <a:pt x="0" y="2103"/>
                  <a:pt x="89" y="2192"/>
                  <a:pt x="199" y="2192"/>
                </a:cubicBezTo>
                <a:cubicBezTo>
                  <a:pt x="289" y="2192"/>
                  <a:pt x="365" y="2132"/>
                  <a:pt x="389" y="2050"/>
                </a:cubicBezTo>
                <a:cubicBezTo>
                  <a:pt x="514" y="2050"/>
                  <a:pt x="514" y="2050"/>
                  <a:pt x="514" y="2050"/>
                </a:cubicBezTo>
                <a:cubicBezTo>
                  <a:pt x="538" y="2132"/>
                  <a:pt x="615" y="2192"/>
                  <a:pt x="704" y="2192"/>
                </a:cubicBezTo>
                <a:cubicBezTo>
                  <a:pt x="814" y="2192"/>
                  <a:pt x="903" y="2103"/>
                  <a:pt x="903" y="1993"/>
                </a:cubicBezTo>
                <a:cubicBezTo>
                  <a:pt x="903" y="1968"/>
                  <a:pt x="898" y="1944"/>
                  <a:pt x="890" y="1922"/>
                </a:cubicBezTo>
                <a:lnTo>
                  <a:pt x="1133" y="1678"/>
                </a:lnTo>
                <a:close/>
                <a:moveTo>
                  <a:pt x="1177" y="1414"/>
                </a:moveTo>
                <a:cubicBezTo>
                  <a:pt x="1216" y="1414"/>
                  <a:pt x="1247" y="1445"/>
                  <a:pt x="1247" y="1484"/>
                </a:cubicBezTo>
                <a:cubicBezTo>
                  <a:pt x="1247" y="1523"/>
                  <a:pt x="1216" y="1555"/>
                  <a:pt x="1177" y="1555"/>
                </a:cubicBezTo>
                <a:cubicBezTo>
                  <a:pt x="1138" y="1555"/>
                  <a:pt x="1106" y="1523"/>
                  <a:pt x="1106" y="1484"/>
                </a:cubicBezTo>
                <a:cubicBezTo>
                  <a:pt x="1106" y="1445"/>
                  <a:pt x="1138" y="1414"/>
                  <a:pt x="1177" y="1414"/>
                </a:cubicBezTo>
                <a:close/>
                <a:moveTo>
                  <a:pt x="199" y="2064"/>
                </a:moveTo>
                <a:cubicBezTo>
                  <a:pt x="160" y="2064"/>
                  <a:pt x="128" y="2032"/>
                  <a:pt x="128" y="1993"/>
                </a:cubicBezTo>
                <a:cubicBezTo>
                  <a:pt x="128" y="1954"/>
                  <a:pt x="160" y="1922"/>
                  <a:pt x="199" y="1922"/>
                </a:cubicBezTo>
                <a:cubicBezTo>
                  <a:pt x="238" y="1922"/>
                  <a:pt x="270" y="1954"/>
                  <a:pt x="270" y="1993"/>
                </a:cubicBezTo>
                <a:cubicBezTo>
                  <a:pt x="270" y="2032"/>
                  <a:pt x="238" y="2064"/>
                  <a:pt x="199" y="2064"/>
                </a:cubicBezTo>
                <a:close/>
                <a:moveTo>
                  <a:pt x="214" y="835"/>
                </a:moveTo>
                <a:cubicBezTo>
                  <a:pt x="175" y="835"/>
                  <a:pt x="143" y="803"/>
                  <a:pt x="143" y="764"/>
                </a:cubicBezTo>
                <a:cubicBezTo>
                  <a:pt x="143" y="725"/>
                  <a:pt x="175" y="694"/>
                  <a:pt x="214" y="694"/>
                </a:cubicBezTo>
                <a:cubicBezTo>
                  <a:pt x="253" y="694"/>
                  <a:pt x="284" y="725"/>
                  <a:pt x="284" y="764"/>
                </a:cubicBezTo>
                <a:cubicBezTo>
                  <a:pt x="284" y="803"/>
                  <a:pt x="253" y="835"/>
                  <a:pt x="214" y="835"/>
                </a:cubicBezTo>
                <a:close/>
                <a:moveTo>
                  <a:pt x="704" y="2064"/>
                </a:moveTo>
                <a:cubicBezTo>
                  <a:pt x="665" y="2064"/>
                  <a:pt x="634" y="2032"/>
                  <a:pt x="634" y="1993"/>
                </a:cubicBezTo>
                <a:cubicBezTo>
                  <a:pt x="634" y="1954"/>
                  <a:pt x="665" y="1922"/>
                  <a:pt x="704" y="1922"/>
                </a:cubicBezTo>
                <a:cubicBezTo>
                  <a:pt x="743" y="1922"/>
                  <a:pt x="775" y="1954"/>
                  <a:pt x="775" y="1993"/>
                </a:cubicBezTo>
                <a:cubicBezTo>
                  <a:pt x="775" y="2032"/>
                  <a:pt x="743" y="2064"/>
                  <a:pt x="704" y="2064"/>
                </a:cubicBezTo>
                <a:close/>
              </a:path>
            </a:pathLst>
          </a:custGeom>
          <a:gradFill flip="none" rotWithShape="1">
            <a:gsLst>
              <a:gs pos="75000">
                <a:srgbClr val="0078D4"/>
              </a:gs>
              <a:gs pos="50000">
                <a:srgbClr val="C03BC4"/>
              </a:gs>
              <a:gs pos="100000">
                <a:srgbClr val="14938C"/>
              </a:gs>
              <a:gs pos="25000">
                <a:srgbClr val="F4364C"/>
              </a:gs>
              <a:gs pos="0">
                <a:srgbClr val="FF5C39"/>
              </a:gs>
            </a:gsLst>
            <a:path path="circle">
              <a:fillToRect r="100000" b="100000"/>
            </a:path>
            <a:tileRect l="-100000" t="-100000"/>
          </a:gradFill>
          <a:ln w="635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932472" fontAlgn="base">
              <a:spcBef>
                <a:spcPct val="0"/>
              </a:spcBef>
              <a:spcAft>
                <a:spcPct val="0"/>
              </a:spcAft>
            </a:pPr>
            <a:endParaRPr lang="en-US" sz="1600">
              <a:solidFill>
                <a:srgbClr val="FFFFFF"/>
              </a:solidFill>
              <a:latin typeface="Segoe UI Semibold"/>
            </a:endParaRPr>
          </a:p>
        </p:txBody>
      </p:sp>
    </p:spTree>
    <p:extLst>
      <p:ext uri="{BB962C8B-B14F-4D97-AF65-F5344CB8AC3E}">
        <p14:creationId xmlns:p14="http://schemas.microsoft.com/office/powerpoint/2010/main" val="273080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adec="http://schemas.microsoft.com/office/drawing/2017/decorative" xmlns:a16="http://schemas.microsoft.com/office/drawing/2014/main"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B574C26-438B-9E3E-82EC-D8F28756706E}"/>
              </a:ext>
            </a:extLst>
          </p:cNvPr>
          <p:cNvSpPr/>
          <p:nvPr/>
        </p:nvSpPr>
        <p:spPr bwMode="auto">
          <a:xfrm rot="16200000" flipH="1">
            <a:off x="7444947" y="2092709"/>
            <a:ext cx="4778309" cy="3072762"/>
          </a:xfrm>
          <a:prstGeom prst="roundRect">
            <a:avLst>
              <a:gd name="adj" fmla="val 14295"/>
            </a:avLst>
          </a:prstGeom>
          <a:solidFill>
            <a:schemeClr val="accent5">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Segoe Sans Display"/>
              <a:ea typeface="Segoe UI" pitchFamily="34" charset="0"/>
              <a:cs typeface="Segoe UI" pitchFamily="34" charset="0"/>
            </a:endParaRPr>
          </a:p>
        </p:txBody>
      </p:sp>
      <p:pic>
        <p:nvPicPr>
          <p:cNvPr id="4" name="Picture 2" descr="Un código QR">
            <a:extLst>
              <a:ext uri="{FF2B5EF4-FFF2-40B4-BE49-F238E27FC236}">
                <a16:creationId xmlns:a16="http://schemas.microsoft.com/office/drawing/2014/main" id="{E0CEA7AE-2C4E-9AEE-E196-A14037070F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2636" y="1616582"/>
            <a:ext cx="2202932" cy="2202930"/>
          </a:xfrm>
          <a:prstGeom prst="roundRect">
            <a:avLst>
              <a:gd name="adj" fmla="val 2933"/>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E95CE7F-4B9E-E2B6-19AF-B22BAEFF52D9}"/>
              </a:ext>
            </a:extLst>
          </p:cNvPr>
          <p:cNvGrpSpPr/>
          <p:nvPr/>
        </p:nvGrpSpPr>
        <p:grpSpPr>
          <a:xfrm>
            <a:off x="4491348" y="4140925"/>
            <a:ext cx="7503737" cy="844463"/>
            <a:chOff x="5607459" y="5376024"/>
            <a:chExt cx="5795892" cy="844463"/>
          </a:xfrm>
        </p:grpSpPr>
        <p:sp>
          <p:nvSpPr>
            <p:cNvPr id="6" name="Rectangle: Rounded Corners 11">
              <a:extLst>
                <a:ext uri="{FF2B5EF4-FFF2-40B4-BE49-F238E27FC236}">
                  <a16:creationId xmlns:a16="http://schemas.microsoft.com/office/drawing/2014/main" id="{B31A9F0F-D339-2CF1-AE14-AAA60BFD4372}"/>
                </a:ext>
              </a:extLst>
            </p:cNvPr>
            <p:cNvSpPr/>
            <p:nvPr/>
          </p:nvSpPr>
          <p:spPr>
            <a:xfrm>
              <a:off x="5607459" y="5376024"/>
              <a:ext cx="5795892" cy="844463"/>
            </a:xfrm>
            <a:prstGeom prst="roundRect">
              <a:avLst>
                <a:gd name="adj" fmla="val 50000"/>
              </a:avLst>
            </a:prstGeom>
            <a:gradFill>
              <a:gsLst>
                <a:gs pos="27000">
                  <a:schemeClr val="bg1">
                    <a:alpha val="80000"/>
                  </a:schemeClr>
                </a:gs>
                <a:gs pos="100000">
                  <a:schemeClr val="bg1">
                    <a:alpha val="50000"/>
                  </a:schemeClr>
                </a:gs>
              </a:gsLst>
              <a:lin ang="2400000" scaled="0"/>
            </a:gradFill>
            <a:ln>
              <a:gradFill>
                <a:gsLst>
                  <a:gs pos="0">
                    <a:schemeClr val="accent1">
                      <a:lumMod val="5000"/>
                      <a:lumOff val="95000"/>
                      <a:alpha val="80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sp>
          <p:nvSpPr>
            <p:cNvPr id="7" name="Rectangle: Rounded Corners 11">
              <a:extLst>
                <a:ext uri="{FF2B5EF4-FFF2-40B4-BE49-F238E27FC236}">
                  <a16:creationId xmlns:a16="http://schemas.microsoft.com/office/drawing/2014/main" id="{C2895031-2100-907D-B0E1-B5CD30A4FB47}"/>
                </a:ext>
              </a:extLst>
            </p:cNvPr>
            <p:cNvSpPr/>
            <p:nvPr/>
          </p:nvSpPr>
          <p:spPr>
            <a:xfrm>
              <a:off x="5683476" y="5460239"/>
              <a:ext cx="5643859" cy="676033"/>
            </a:xfrm>
            <a:prstGeom prst="roundRect">
              <a:avLst>
                <a:gd name="adj" fmla="val 50000"/>
              </a:avLst>
            </a:prstGeom>
            <a:gradFill>
              <a:gsLst>
                <a:gs pos="27000">
                  <a:schemeClr val="bg1">
                    <a:alpha val="90000"/>
                  </a:schemeClr>
                </a:gs>
                <a:gs pos="100000">
                  <a:schemeClr val="bg1">
                    <a:alpha val="90000"/>
                  </a:schemeClr>
                </a:gs>
              </a:gsLst>
              <a:lin ang="2400000" scaled="0"/>
            </a:gradFill>
            <a:ln>
              <a:solidFill>
                <a:schemeClr val="bg1"/>
              </a:soli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Segoe Sans Display"/>
                <a:ea typeface="+mn-ea"/>
                <a:cs typeface="+mn-cs"/>
              </a:endParaRPr>
            </a:p>
          </p:txBody>
        </p:sp>
      </p:grpSp>
      <p:sp>
        <p:nvSpPr>
          <p:cNvPr id="8" name="TextBox 7">
            <a:extLst>
              <a:ext uri="{FF2B5EF4-FFF2-40B4-BE49-F238E27FC236}">
                <a16:creationId xmlns:a16="http://schemas.microsoft.com/office/drawing/2014/main" id="{D97A4B4F-8A86-8C8C-C020-6F19A5DEFEAC}"/>
              </a:ext>
            </a:extLst>
          </p:cNvPr>
          <p:cNvSpPr txBox="1"/>
          <p:nvPr/>
        </p:nvSpPr>
        <p:spPr>
          <a:xfrm>
            <a:off x="5309717" y="4424657"/>
            <a:ext cx="2869183" cy="246221"/>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91F2C"/>
                </a:solidFill>
                <a:effectLst/>
                <a:uLnTx/>
                <a:uFillTx/>
                <a:latin typeface="Segoe Sans Display Semibold"/>
                <a:ea typeface="+mn-ea"/>
                <a:cs typeface="+mn-cs"/>
                <a:hlinkClick r:id="rId4">
                  <a:extLst>
                    <a:ext uri="{A12FA001-AC4F-418D-AE19-62706E023703}">
                      <ahyp:hlinkClr xmlns:ahyp="http://schemas.microsoft.com/office/drawing/2018/hyperlinkcolor" val="tx"/>
                    </a:ext>
                  </a:extLst>
                </a:hlinkClick>
              </a:rPr>
              <a:t>Encuesta de Centro de clientes</a:t>
            </a:r>
            <a:endParaRPr kumimoji="0" lang="en-US" sz="1600" b="0" i="0" u="none" strike="noStrike" kern="1200" cap="none" spc="0" normalizeH="0" baseline="0" noProof="0" dirty="0">
              <a:ln>
                <a:noFill/>
              </a:ln>
              <a:solidFill>
                <a:srgbClr val="091F2C"/>
              </a:solidFill>
              <a:effectLst/>
              <a:uLnTx/>
              <a:uFillTx/>
              <a:latin typeface="Segoe Sans Display Semibold"/>
              <a:ea typeface="+mn-ea"/>
              <a:cs typeface="+mn-cs"/>
            </a:endParaRPr>
          </a:p>
        </p:txBody>
      </p:sp>
      <p:sp>
        <p:nvSpPr>
          <p:cNvPr id="9" name="TextBox 8">
            <a:extLst>
              <a:ext uri="{FF2B5EF4-FFF2-40B4-BE49-F238E27FC236}">
                <a16:creationId xmlns:a16="http://schemas.microsoft.com/office/drawing/2014/main" id="{B423CCA0-76FD-A476-81B5-C277DC3A8A6B}"/>
              </a:ext>
            </a:extLst>
          </p:cNvPr>
          <p:cNvSpPr txBox="1"/>
          <p:nvPr/>
        </p:nvSpPr>
        <p:spPr>
          <a:xfrm>
            <a:off x="8688756" y="4455434"/>
            <a:ext cx="2290692" cy="215444"/>
          </a:xfrm>
          <a:prstGeom prst="rect">
            <a:avLst/>
          </a:prstGeom>
          <a:noFill/>
        </p:spPr>
        <p:txBody>
          <a:bodyPr wrap="none" lIns="0" tIns="0" rIns="0" bIns="0">
            <a:spAutoFit/>
          </a:bodyPr>
          <a:lstStyle>
            <a:defPPr>
              <a:defRPr lang="en-US"/>
            </a:defPPr>
            <a:lvl1pPr marR="0" lvl="0" algn="r" fontAlgn="auto">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aka.ms/</a:t>
            </a:r>
            <a:r>
              <a:rPr kumimoji="0" lang="es-es" sz="1400" b="0" i="0" u="none" strike="noStrike" kern="1200" cap="none" spc="0" normalizeH="0" baseline="0" noProof="0" dirty="0" err="1">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CustomerHubSurvey</a:t>
            </a:r>
            <a:r>
              <a:rPr kumimoji="0" lang="es-es" sz="1400" b="0" i="0" u="none" strike="noStrike" kern="1200" cap="none" spc="0" normalizeH="0" baseline="0" noProof="0" dirty="0">
                <a:ln>
                  <a:noFill/>
                </a:ln>
                <a:solidFill>
                  <a:srgbClr val="091F2C"/>
                </a:solidFill>
                <a:effectLst/>
                <a:uLnTx/>
                <a:uFillTx/>
                <a:latin typeface="Segoe Sans Text"/>
                <a:ea typeface="+mn-ea"/>
                <a:cs typeface="+mn-cs"/>
                <a:hlinkClick r:id="rId4">
                  <a:extLst>
                    <a:ext uri="{A12FA001-AC4F-418D-AE19-62706E023703}">
                      <ahyp:hlinkClr xmlns:ahyp="http://schemas.microsoft.com/office/drawing/2018/hyperlinkcolor" val="tx"/>
                    </a:ext>
                  </a:extLst>
                </a:hlinkClick>
              </a:rPr>
              <a:t> </a:t>
            </a:r>
            <a:endParaRPr kumimoji="0" lang="en-US" sz="1400" b="0" i="0" u="none" strike="noStrike" kern="1200" cap="none" spc="0" normalizeH="0" baseline="0" noProof="0" dirty="0">
              <a:ln>
                <a:noFill/>
              </a:ln>
              <a:solidFill>
                <a:srgbClr val="091F2C"/>
              </a:solidFill>
              <a:effectLst/>
              <a:uLnTx/>
              <a:uFillTx/>
              <a:latin typeface="Segoe Sans Text"/>
              <a:ea typeface="+mn-ea"/>
              <a:cs typeface="+mn-cs"/>
            </a:endParaRPr>
          </a:p>
        </p:txBody>
      </p:sp>
      <p:cxnSp>
        <p:nvCxnSpPr>
          <p:cNvPr id="10" name="Straight Connector 9">
            <a:extLst>
              <a:ext uri="{FF2B5EF4-FFF2-40B4-BE49-F238E27FC236}">
                <a16:creationId xmlns:a16="http://schemas.microsoft.com/office/drawing/2014/main" id="{75AE50B5-E83E-D89F-14B2-82C4F27EC20A}"/>
              </a:ext>
              <a:ext uri="{C183D7F6-B498-43B3-948B-1728B52AA6E4}">
                <adec:decorative xmlns:adec="http://schemas.microsoft.com/office/drawing/2017/decorative" val="1"/>
              </a:ext>
            </a:extLst>
          </p:cNvPr>
          <p:cNvCxnSpPr>
            <a:cxnSpLocks/>
          </p:cNvCxnSpPr>
          <p:nvPr/>
        </p:nvCxnSpPr>
        <p:spPr>
          <a:xfrm>
            <a:off x="8297721" y="4393752"/>
            <a:ext cx="0" cy="338809"/>
          </a:xfrm>
          <a:prstGeom prst="line">
            <a:avLst/>
          </a:prstGeom>
          <a:ln w="12700">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F0B7E56-D4D1-0BDD-6911-15765004285E}"/>
              </a:ext>
              <a:ext uri="{C183D7F6-B498-43B3-948B-1728B52AA6E4}">
                <adec:decorative xmlns:adec="http://schemas.microsoft.com/office/drawing/2017/decorative" val="1"/>
              </a:ext>
            </a:extLst>
          </p:cNvPr>
          <p:cNvSpPr txBox="1"/>
          <p:nvPr/>
        </p:nvSpPr>
        <p:spPr>
          <a:xfrm>
            <a:off x="8420101" y="5118896"/>
            <a:ext cx="2817032" cy="830997"/>
          </a:xfrm>
          <a:prstGeom prst="rect">
            <a:avLst/>
          </a:prstGeom>
          <a:noFill/>
        </p:spPr>
        <p:txBody>
          <a:bodyPr wrap="square" lIns="0" tIns="0" rIns="0" bIns="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8DC8E8"/>
                </a:solidFill>
                <a:effectLst/>
                <a:uLnTx/>
                <a:uFillTx/>
                <a:latin typeface="Segoe Sans Display"/>
                <a:ea typeface="+mn-ea"/>
                <a:cs typeface="Segoe UI Light" panose="020B0502040204020203" pitchFamily="34" charset="0"/>
              </a:rPr>
              <a:t>Selecciona la serie Copilot Chat para todos los usuarios</a:t>
            </a:r>
          </a:p>
        </p:txBody>
      </p:sp>
      <p:sp>
        <p:nvSpPr>
          <p:cNvPr id="12" name="TextBox 11">
            <a:extLst>
              <a:ext uri="{FF2B5EF4-FFF2-40B4-BE49-F238E27FC236}">
                <a16:creationId xmlns:a16="http://schemas.microsoft.com/office/drawing/2014/main" id="{72A3C751-AA86-5CCC-1606-E07694130D4A}"/>
              </a:ext>
              <a:ext uri="{C183D7F6-B498-43B3-948B-1728B52AA6E4}">
                <adec:decorative xmlns:adec="http://schemas.microsoft.com/office/drawing/2017/decorative" val="1"/>
              </a:ext>
            </a:extLst>
          </p:cNvPr>
          <p:cNvSpPr txBox="1"/>
          <p:nvPr/>
        </p:nvSpPr>
        <p:spPr>
          <a:xfrm>
            <a:off x="6170438" y="1838848"/>
            <a:ext cx="1764009" cy="430887"/>
          </a:xfrm>
          <a:prstGeom prst="rect">
            <a:avLst/>
          </a:prstGeom>
          <a:noFill/>
        </p:spPr>
        <p:txBody>
          <a:bodyPr wrap="squar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mn-cs"/>
              </a:rPr>
              <a:t>Escanea con la cámara de tu dispositivo móvil</a:t>
            </a:r>
          </a:p>
        </p:txBody>
      </p:sp>
      <p:sp>
        <p:nvSpPr>
          <p:cNvPr id="13" name="TextBox 12">
            <a:extLst>
              <a:ext uri="{FF2B5EF4-FFF2-40B4-BE49-F238E27FC236}">
                <a16:creationId xmlns:a16="http://schemas.microsoft.com/office/drawing/2014/main" id="{B9DB2F65-825D-538A-E6EA-44804CBDBD3D}"/>
              </a:ext>
            </a:extLst>
          </p:cNvPr>
          <p:cNvSpPr txBox="1"/>
          <p:nvPr/>
        </p:nvSpPr>
        <p:spPr>
          <a:xfrm>
            <a:off x="7160196" y="2610326"/>
            <a:ext cx="774251" cy="430887"/>
          </a:xfrm>
          <a:prstGeom prst="rect">
            <a:avLst/>
          </a:prstGeom>
          <a:noFill/>
        </p:spPr>
        <p:txBody>
          <a:bodyPr wrap="none" lIns="0" tIns="0" rIns="0" bIns="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prstClr val="white"/>
                </a:solidFill>
                <a:effectLst/>
                <a:uLnTx/>
                <a:uFillTx/>
                <a:latin typeface="Segoe Sans Display"/>
                <a:ea typeface="+mn-ea"/>
                <a:cs typeface="+mn-cs"/>
              </a:rPr>
              <a:t>O BIEN</a:t>
            </a:r>
          </a:p>
        </p:txBody>
      </p:sp>
      <p:sp>
        <p:nvSpPr>
          <p:cNvPr id="14" name="TextBox 13">
            <a:extLst>
              <a:ext uri="{FF2B5EF4-FFF2-40B4-BE49-F238E27FC236}">
                <a16:creationId xmlns:a16="http://schemas.microsoft.com/office/drawing/2014/main" id="{6C92478C-9060-36A9-FFAF-A9F33635E5BF}"/>
              </a:ext>
            </a:extLst>
          </p:cNvPr>
          <p:cNvSpPr txBox="1"/>
          <p:nvPr/>
        </p:nvSpPr>
        <p:spPr>
          <a:xfrm>
            <a:off x="7387022" y="3381803"/>
            <a:ext cx="338233" cy="215444"/>
          </a:xfrm>
          <a:prstGeom prst="rect">
            <a:avLst/>
          </a:prstGeom>
          <a:noFill/>
        </p:spPr>
        <p:txBody>
          <a:bodyPr wrap="none" lIns="0" tIns="0" rIns="0" bIns="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white"/>
                </a:solidFill>
                <a:effectLst/>
                <a:uLnTx/>
                <a:uFillTx/>
                <a:latin typeface="Segoe Sans Display"/>
                <a:ea typeface="+mn-ea"/>
                <a:cs typeface="+mn-cs"/>
              </a:rPr>
              <a:t>Visita</a:t>
            </a:r>
          </a:p>
        </p:txBody>
      </p:sp>
      <p:pic>
        <p:nvPicPr>
          <p:cNvPr id="15" name="Picture 14" descr="Una imagen borrosa de un cielo naranja y rosa&#10;&#10;El contenido generado por IA puede ser incorrecto.">
            <a:extLst>
              <a:ext uri="{FF2B5EF4-FFF2-40B4-BE49-F238E27FC236}">
                <a16:creationId xmlns:a16="http://schemas.microsoft.com/office/drawing/2014/main" id="{0063B506-7055-28E0-DEF9-F8AAC471EEF3}"/>
              </a:ext>
            </a:extLst>
          </p:cNvPr>
          <p:cNvPicPr>
            <a:picLocks noChangeAspect="1"/>
          </p:cNvPicPr>
          <p:nvPr/>
        </p:nvPicPr>
        <p:blipFill>
          <a:blip r:embed="rId5">
            <a:alphaModFix/>
            <a:extLst>
              <a:ext uri="{BEBA8EAE-BF5A-486C-A8C5-ECC9F3942E4B}">
                <a14:imgProps xmlns:a14="http://schemas.microsoft.com/office/drawing/2010/main">
                  <a14:imgLayer r:embed="rId6">
                    <a14:imgEffect>
                      <a14:colorTemperature colorTemp="4700"/>
                    </a14:imgEffect>
                    <a14:imgEffect>
                      <a14:brightnessContrast bright="-20000" contrast="40000"/>
                    </a14:imgEffect>
                  </a14:imgLayer>
                </a14:imgProps>
              </a:ext>
              <a:ext uri="{28A0092B-C50C-407E-A947-70E740481C1C}">
                <a14:useLocalDpi xmlns:a14="http://schemas.microsoft.com/office/drawing/2010/main" val="0"/>
              </a:ext>
            </a:extLst>
          </a:blip>
          <a:srcRect l="44582" t="1189" r="13264" b="356"/>
          <a:stretch>
            <a:fillRect/>
          </a:stretch>
        </p:blipFill>
        <p:spPr>
          <a:xfrm rot="10800000" flipV="1">
            <a:off x="0" y="0"/>
            <a:ext cx="5143502" cy="6675118"/>
          </a:xfrm>
          <a:prstGeom prst="rect">
            <a:avLst/>
          </a:prstGeom>
          <a:effectLst/>
        </p:spPr>
      </p:pic>
      <p:sp>
        <p:nvSpPr>
          <p:cNvPr id="18" name="Title 19">
            <a:extLst>
              <a:ext uri="{FF2B5EF4-FFF2-40B4-BE49-F238E27FC236}">
                <a16:creationId xmlns:a16="http://schemas.microsoft.com/office/drawing/2014/main" id="{23B379DE-A416-BAF3-D079-7F2CA492E061}"/>
              </a:ext>
            </a:extLst>
          </p:cNvPr>
          <p:cNvSpPr txBox="1">
            <a:spLocks/>
          </p:cNvSpPr>
          <p:nvPr/>
        </p:nvSpPr>
        <p:spPr>
          <a:xfrm>
            <a:off x="588263" y="457200"/>
            <a:ext cx="4393312" cy="1089529"/>
          </a:xfrm>
          <a:prstGeom prst="rect">
            <a:avLst/>
          </a:prstGeom>
        </p:spPr>
        <p:txBody>
          <a:bodyPr vert="horz" wrap="square" lIns="0" tIns="45720" rIns="0" bIns="45720" rtlCol="0" anchor="t">
            <a:spAutoFit/>
          </a:bodyPr>
          <a:lstStyle>
            <a:lvl1pPr algn="l" defTabSz="932742" rtl="0" eaLnBrk="1" latinLnBrk="0" hangingPunct="1">
              <a:lnSpc>
                <a:spcPct val="100000"/>
              </a:lnSpc>
              <a:spcBef>
                <a:spcPct val="0"/>
              </a:spcBef>
              <a:buNone/>
              <a:defRPr lang="en-US" sz="3600" b="0" kern="1200" cap="none" spc="-50" baseline="0">
                <a:ln w="3175">
                  <a:noFill/>
                </a:ln>
                <a:gradFill flip="none" rotWithShape="1">
                  <a:gsLst>
                    <a:gs pos="0">
                      <a:srgbClr val="94D8FE"/>
                    </a:gs>
                    <a:gs pos="100000">
                      <a:schemeClr val="bg1"/>
                    </a:gs>
                  </a:gsLst>
                  <a:lin ang="13500000" scaled="1"/>
                  <a:tileRect/>
                </a:gradFill>
                <a:effectLst/>
                <a:latin typeface="Segoe Sans Display Semibold" pitchFamily="2" charset="0"/>
                <a:ea typeface="+mn-ea"/>
                <a:cs typeface="Segoe Sans Display Semibold" pitchFamily="2"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600" b="0" i="0" u="none" strike="noStrike" kern="1200" cap="none" spc="0" normalizeH="0" baseline="0" noProof="0" dirty="0">
                <a:ln w="3175">
                  <a:noFill/>
                </a:ln>
                <a:gradFill flip="none" rotWithShape="1">
                  <a:gsLst>
                    <a:gs pos="0">
                      <a:srgbClr val="94D8FE"/>
                    </a:gs>
                    <a:gs pos="100000">
                      <a:prstClr val="white"/>
                    </a:gs>
                  </a:gsLst>
                  <a:lin ang="13500000" scaled="1"/>
                  <a:tileRect/>
                </a:gradFill>
                <a:effectLst/>
                <a:uLnTx/>
                <a:uFillTx/>
                <a:latin typeface="Segoe Sans Display Semibold" pitchFamily="2" charset="0"/>
                <a:ea typeface="+mn-ea"/>
                <a:cs typeface="Segoe Sans Display Semibold" pitchFamily="2" charset="0"/>
              </a:rPr>
              <a:t>GRACIAS. Tus comentarios son esenciales</a:t>
            </a:r>
          </a:p>
        </p:txBody>
      </p:sp>
      <p:sp>
        <p:nvSpPr>
          <p:cNvPr id="19" name="TextBox 18">
            <a:extLst>
              <a:ext uri="{FF2B5EF4-FFF2-40B4-BE49-F238E27FC236}">
                <a16:creationId xmlns:a16="http://schemas.microsoft.com/office/drawing/2014/main" id="{5B58808B-612F-B5E0-ED1C-2E295298D00F}"/>
              </a:ext>
            </a:extLst>
          </p:cNvPr>
          <p:cNvSpPr txBox="1"/>
          <p:nvPr/>
        </p:nvSpPr>
        <p:spPr>
          <a:xfrm>
            <a:off x="588263" y="3183661"/>
            <a:ext cx="3725998" cy="256429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a:rPr>
              <a:t>Estamos comprometidos a que tu </a:t>
            </a:r>
            <a:r>
              <a:rPr kumimoji="0" lang="es-es" sz="1800" b="1" i="0" u="none" strike="noStrike" kern="1200" cap="none" spc="0" normalizeH="0" baseline="0" noProof="0" dirty="0">
                <a:ln>
                  <a:noFill/>
                </a:ln>
                <a:solidFill>
                  <a:prstClr val="white"/>
                </a:solidFill>
                <a:effectLst/>
                <a:uLnTx/>
                <a:uFillTx/>
                <a:latin typeface="Segoe Sans Display"/>
                <a:ea typeface="+mn-ea"/>
                <a:cs typeface="Segoe UI Light"/>
              </a:rPr>
              <a:t>Centro de clientes</a:t>
            </a: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a:rPr>
              <a:t> sea la mejor experiencia posible. Tus comentarios son un componente fundamental para esto.</a:t>
            </a:r>
          </a:p>
          <a:p>
            <a:pPr marL="0" marR="0" lvl="0" indent="0" algn="l" defTabSz="914400" rtl="0" eaLnBrk="1" fontAlgn="auto" latinLnBrk="0" hangingPunct="1">
              <a:lnSpc>
                <a:spcPct val="110000"/>
              </a:lnSpc>
              <a:spcBef>
                <a:spcPts val="0"/>
              </a:spcBef>
              <a:spcAft>
                <a:spcPts val="120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Antes de que te vayas, dedica </a:t>
            </a:r>
            <a:b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br>
            <a:r>
              <a:rPr kumimoji="0" lang="es-es" sz="1800" b="0" i="0" u="none" strike="noStrike" kern="1200" cap="none" spc="0" normalizeH="0" baseline="0" noProof="0" dirty="0">
                <a:ln>
                  <a:noFill/>
                </a:ln>
                <a:solidFill>
                  <a:prstClr val="white"/>
                </a:solidFill>
                <a:effectLst/>
                <a:uLnTx/>
                <a:uFillTx/>
                <a:latin typeface="Segoe Sans Display"/>
                <a:ea typeface="+mn-ea"/>
                <a:cs typeface="Segoe UI Light" panose="020B0502040204020203" pitchFamily="34" charset="0"/>
              </a:rPr>
              <a:t>un momento para enviar tus comentarios.</a:t>
            </a:r>
          </a:p>
        </p:txBody>
      </p:sp>
      <p:sp>
        <p:nvSpPr>
          <p:cNvPr id="20" name="Graphic 3">
            <a:extLst>
              <a:ext uri="{FF2B5EF4-FFF2-40B4-BE49-F238E27FC236}">
                <a16:creationId xmlns:a16="http://schemas.microsoft.com/office/drawing/2014/main" id="{A64DB5FA-1813-0E1E-B6B4-7AD949EB203C}"/>
              </a:ext>
              <a:ext uri="{C183D7F6-B498-43B3-948B-1728B52AA6E4}">
                <adec:decorative xmlns:adec="http://schemas.microsoft.com/office/drawing/2017/decorative" val="1"/>
              </a:ext>
            </a:extLst>
          </p:cNvPr>
          <p:cNvSpPr/>
          <p:nvPr/>
        </p:nvSpPr>
        <p:spPr>
          <a:xfrm>
            <a:off x="588262" y="2556747"/>
            <a:ext cx="447435" cy="404469"/>
          </a:xfrm>
          <a:custGeom>
            <a:avLst/>
            <a:gdLst>
              <a:gd name="connsiteX0" fmla="*/ 97511 w 190073"/>
              <a:gd name="connsiteY0" fmla="*/ 0 h 171822"/>
              <a:gd name="connsiteX1" fmla="*/ 91986 w 190073"/>
              <a:gd name="connsiteY1" fmla="*/ 2629 h 171822"/>
              <a:gd name="connsiteX2" fmla="*/ 91434 w 190073"/>
              <a:gd name="connsiteY2" fmla="*/ 3039 h 171822"/>
              <a:gd name="connsiteX3" fmla="*/ 31750 w 190073"/>
              <a:gd name="connsiteY3" fmla="*/ 17831 h 171822"/>
              <a:gd name="connsiteX4" fmla="*/ 15215 w 190073"/>
              <a:gd name="connsiteY4" fmla="*/ 70314 h 171822"/>
              <a:gd name="connsiteX5" fmla="*/ 15072 w 190073"/>
              <a:gd name="connsiteY5" fmla="*/ 70457 h 171822"/>
              <a:gd name="connsiteX6" fmla="*/ 5947 w 190073"/>
              <a:gd name="connsiteY6" fmla="*/ 79515 h 171822"/>
              <a:gd name="connsiteX7" fmla="*/ 5815 w 190073"/>
              <a:gd name="connsiteY7" fmla="*/ 107910 h 171822"/>
              <a:gd name="connsiteX8" fmla="*/ 5947 w 190073"/>
              <a:gd name="connsiteY8" fmla="*/ 108043 h 171822"/>
              <a:gd name="connsiteX9" fmla="*/ 23025 w 190073"/>
              <a:gd name="connsiteY9" fmla="*/ 113767 h 171822"/>
              <a:gd name="connsiteX10" fmla="*/ 40961 w 190073"/>
              <a:gd name="connsiteY10" fmla="*/ 128607 h 171822"/>
              <a:gd name="connsiteX11" fmla="*/ 60173 w 190073"/>
              <a:gd name="connsiteY11" fmla="*/ 147105 h 171822"/>
              <a:gd name="connsiteX12" fmla="*/ 66098 w 190073"/>
              <a:gd name="connsiteY12" fmla="*/ 160354 h 171822"/>
              <a:gd name="connsiteX13" fmla="*/ 92644 w 190073"/>
              <a:gd name="connsiteY13" fmla="*/ 162230 h 171822"/>
              <a:gd name="connsiteX14" fmla="*/ 96330 w 190073"/>
              <a:gd name="connsiteY14" fmla="*/ 165888 h 171822"/>
              <a:gd name="connsiteX15" fmla="*/ 125172 w 190073"/>
              <a:gd name="connsiteY15" fmla="*/ 165888 h 171822"/>
              <a:gd name="connsiteX16" fmla="*/ 131077 w 190073"/>
              <a:gd name="connsiteY16" fmla="*/ 153334 h 171822"/>
              <a:gd name="connsiteX17" fmla="*/ 149556 w 190073"/>
              <a:gd name="connsiteY17" fmla="*/ 134932 h 171822"/>
              <a:gd name="connsiteX18" fmla="*/ 167367 w 190073"/>
              <a:gd name="connsiteY18" fmla="*/ 119654 h 171822"/>
              <a:gd name="connsiteX19" fmla="*/ 184131 w 190073"/>
              <a:gd name="connsiteY19" fmla="*/ 113881 h 171822"/>
              <a:gd name="connsiteX20" fmla="*/ 184254 w 190073"/>
              <a:gd name="connsiteY20" fmla="*/ 85486 h 171822"/>
              <a:gd name="connsiteX21" fmla="*/ 184131 w 190073"/>
              <a:gd name="connsiteY21" fmla="*/ 85364 h 171822"/>
              <a:gd name="connsiteX22" fmla="*/ 176197 w 190073"/>
              <a:gd name="connsiteY22" fmla="*/ 77467 h 171822"/>
              <a:gd name="connsiteX23" fmla="*/ 177835 w 190073"/>
              <a:gd name="connsiteY23" fmla="*/ 71124 h 171822"/>
              <a:gd name="connsiteX24" fmla="*/ 172835 w 190073"/>
              <a:gd name="connsiteY24" fmla="*/ 30138 h 171822"/>
              <a:gd name="connsiteX25" fmla="*/ 122324 w 190073"/>
              <a:gd name="connsiteY25" fmla="*/ 39 h 171822"/>
              <a:gd name="connsiteX26" fmla="*/ 107017 w 190073"/>
              <a:gd name="connsiteY26" fmla="*/ 39 h 171822"/>
              <a:gd name="connsiteX27" fmla="*/ 105055 w 190073"/>
              <a:gd name="connsiteY27" fmla="*/ 0 h 171822"/>
              <a:gd name="connsiteX28" fmla="*/ 97521 w 190073"/>
              <a:gd name="connsiteY28" fmla="*/ 0 h 171822"/>
              <a:gd name="connsiteX29" fmla="*/ 125372 w 190073"/>
              <a:gd name="connsiteY29" fmla="*/ 47102 h 171822"/>
              <a:gd name="connsiteX30" fmla="*/ 158366 w 190073"/>
              <a:gd name="connsiteY30" fmla="*/ 79887 h 171822"/>
              <a:gd name="connsiteX31" fmla="*/ 158395 w 190073"/>
              <a:gd name="connsiteY31" fmla="*/ 79925 h 171822"/>
              <a:gd name="connsiteX32" fmla="*/ 158528 w 190073"/>
              <a:gd name="connsiteY32" fmla="*/ 80049 h 171822"/>
              <a:gd name="connsiteX33" fmla="*/ 174006 w 190073"/>
              <a:gd name="connsiteY33" fmla="*/ 95431 h 171822"/>
              <a:gd name="connsiteX34" fmla="*/ 174037 w 190073"/>
              <a:gd name="connsiteY34" fmla="*/ 103783 h 171822"/>
              <a:gd name="connsiteX35" fmla="*/ 174006 w 190073"/>
              <a:gd name="connsiteY35" fmla="*/ 103813 h 171822"/>
              <a:gd name="connsiteX36" fmla="*/ 165567 w 190073"/>
              <a:gd name="connsiteY36" fmla="*/ 103813 h 171822"/>
              <a:gd name="connsiteX37" fmla="*/ 150089 w 190073"/>
              <a:gd name="connsiteY37" fmla="*/ 88431 h 171822"/>
              <a:gd name="connsiteX38" fmla="*/ 139954 w 190073"/>
              <a:gd name="connsiteY38" fmla="*/ 88431 h 171822"/>
              <a:gd name="connsiteX39" fmla="*/ 139802 w 190073"/>
              <a:gd name="connsiteY39" fmla="*/ 88593 h 171822"/>
              <a:gd name="connsiteX40" fmla="*/ 139756 w 190073"/>
              <a:gd name="connsiteY40" fmla="*/ 98615 h 171822"/>
              <a:gd name="connsiteX41" fmla="*/ 139802 w 190073"/>
              <a:gd name="connsiteY41" fmla="*/ 98660 h 171822"/>
              <a:gd name="connsiteX42" fmla="*/ 151861 w 190073"/>
              <a:gd name="connsiteY42" fmla="*/ 110652 h 171822"/>
              <a:gd name="connsiteX43" fmla="*/ 151891 w 190073"/>
              <a:gd name="connsiteY43" fmla="*/ 119004 h 171822"/>
              <a:gd name="connsiteX44" fmla="*/ 151861 w 190073"/>
              <a:gd name="connsiteY44" fmla="*/ 119034 h 171822"/>
              <a:gd name="connsiteX45" fmla="*/ 144060 w 190073"/>
              <a:gd name="connsiteY45" fmla="*/ 119606 h 171822"/>
              <a:gd name="connsiteX46" fmla="*/ 134658 w 190073"/>
              <a:gd name="connsiteY46" fmla="*/ 120273 h 171822"/>
              <a:gd name="connsiteX47" fmla="*/ 134068 w 190073"/>
              <a:gd name="connsiteY47" fmla="*/ 129626 h 171822"/>
              <a:gd name="connsiteX48" fmla="*/ 133544 w 190073"/>
              <a:gd name="connsiteY48" fmla="*/ 137427 h 171822"/>
              <a:gd name="connsiteX49" fmla="*/ 125638 w 190073"/>
              <a:gd name="connsiteY49" fmla="*/ 137903 h 171822"/>
              <a:gd name="connsiteX50" fmla="*/ 116161 w 190073"/>
              <a:gd name="connsiteY50" fmla="*/ 138446 h 171822"/>
              <a:gd name="connsiteX51" fmla="*/ 115551 w 190073"/>
              <a:gd name="connsiteY51" fmla="*/ 147867 h 171822"/>
              <a:gd name="connsiteX52" fmla="*/ 115037 w 190073"/>
              <a:gd name="connsiteY52" fmla="*/ 155810 h 171822"/>
              <a:gd name="connsiteX53" fmla="*/ 106464 w 190073"/>
              <a:gd name="connsiteY53" fmla="*/ 155810 h 171822"/>
              <a:gd name="connsiteX54" fmla="*/ 102921 w 190073"/>
              <a:gd name="connsiteY54" fmla="*/ 152296 h 171822"/>
              <a:gd name="connsiteX55" fmla="*/ 103921 w 190073"/>
              <a:gd name="connsiteY55" fmla="*/ 151296 h 171822"/>
              <a:gd name="connsiteX56" fmla="*/ 104044 w 190073"/>
              <a:gd name="connsiteY56" fmla="*/ 122901 h 171822"/>
              <a:gd name="connsiteX57" fmla="*/ 103921 w 190073"/>
              <a:gd name="connsiteY57" fmla="*/ 122778 h 171822"/>
              <a:gd name="connsiteX58" fmla="*/ 90586 w 190073"/>
              <a:gd name="connsiteY58" fmla="*/ 116891 h 171822"/>
              <a:gd name="connsiteX59" fmla="*/ 71974 w 190073"/>
              <a:gd name="connsiteY59" fmla="*/ 97803 h 171822"/>
              <a:gd name="connsiteX60" fmla="*/ 66098 w 190073"/>
              <a:gd name="connsiteY60" fmla="*/ 85192 h 171822"/>
              <a:gd name="connsiteX61" fmla="*/ 49019 w 190073"/>
              <a:gd name="connsiteY61" fmla="*/ 79468 h 171822"/>
              <a:gd name="connsiteX62" fmla="*/ 28845 w 190073"/>
              <a:gd name="connsiteY62" fmla="*/ 64561 h 171822"/>
              <a:gd name="connsiteX63" fmla="*/ 41885 w 190073"/>
              <a:gd name="connsiteY63" fmla="*/ 27890 h 171822"/>
              <a:gd name="connsiteX64" fmla="*/ 75994 w 190073"/>
              <a:gd name="connsiteY64" fmla="*/ 14745 h 171822"/>
              <a:gd name="connsiteX65" fmla="*/ 61735 w 190073"/>
              <a:gd name="connsiteY65" fmla="*/ 25537 h 171822"/>
              <a:gd name="connsiteX66" fmla="*/ 57461 w 190073"/>
              <a:gd name="connsiteY66" fmla="*/ 56413 h 171822"/>
              <a:gd name="connsiteX67" fmla="*/ 57544 w 190073"/>
              <a:gd name="connsiteY67" fmla="*/ 56522 h 171822"/>
              <a:gd name="connsiteX68" fmla="*/ 88577 w 190073"/>
              <a:gd name="connsiteY68" fmla="*/ 60722 h 171822"/>
              <a:gd name="connsiteX69" fmla="*/ 106569 w 190073"/>
              <a:gd name="connsiteY69" fmla="*/ 47092 h 171822"/>
              <a:gd name="connsiteX70" fmla="*/ 125372 w 190073"/>
              <a:gd name="connsiteY70" fmla="*/ 47092 h 171822"/>
              <a:gd name="connsiteX71" fmla="*/ 70355 w 190073"/>
              <a:gd name="connsiteY71" fmla="*/ 36938 h 171822"/>
              <a:gd name="connsiteX72" fmla="*/ 100254 w 190073"/>
              <a:gd name="connsiteY72" fmla="*/ 14288 h 171822"/>
              <a:gd name="connsiteX73" fmla="*/ 105055 w 190073"/>
              <a:gd name="connsiteY73" fmla="*/ 14288 h 171822"/>
              <a:gd name="connsiteX74" fmla="*/ 106836 w 190073"/>
              <a:gd name="connsiteY74" fmla="*/ 14336 h 171822"/>
              <a:gd name="connsiteX75" fmla="*/ 122324 w 190073"/>
              <a:gd name="connsiteY75" fmla="*/ 14336 h 171822"/>
              <a:gd name="connsiteX76" fmla="*/ 160252 w 190073"/>
              <a:gd name="connsiteY76" fmla="*/ 36910 h 171822"/>
              <a:gd name="connsiteX77" fmla="*/ 164481 w 190073"/>
              <a:gd name="connsiteY77" fmla="*/ 65437 h 171822"/>
              <a:gd name="connsiteX78" fmla="*/ 133896 w 190073"/>
              <a:gd name="connsiteY78" fmla="*/ 34995 h 171822"/>
              <a:gd name="connsiteX79" fmla="*/ 128763 w 190073"/>
              <a:gd name="connsiteY79" fmla="*/ 32814 h 171822"/>
              <a:gd name="connsiteX80" fmla="*/ 104178 w 190073"/>
              <a:gd name="connsiteY80" fmla="*/ 32814 h 171822"/>
              <a:gd name="connsiteX81" fmla="*/ 99864 w 190073"/>
              <a:gd name="connsiteY81" fmla="*/ 34262 h 171822"/>
              <a:gd name="connsiteX82" fmla="*/ 79956 w 190073"/>
              <a:gd name="connsiteY82" fmla="*/ 49340 h 171822"/>
              <a:gd name="connsiteX83" fmla="*/ 68888 w 190073"/>
              <a:gd name="connsiteY83" fmla="*/ 47845 h 171822"/>
              <a:gd name="connsiteX84" fmla="*/ 70319 w 190073"/>
              <a:gd name="connsiteY84" fmla="*/ 36973 h 171822"/>
              <a:gd name="connsiteX85" fmla="*/ 70365 w 190073"/>
              <a:gd name="connsiteY85" fmla="*/ 36938 h 171822"/>
              <a:gd name="connsiteX86" fmla="*/ 38408 w 190073"/>
              <a:gd name="connsiteY86" fmla="*/ 112710 h 171822"/>
              <a:gd name="connsiteX87" fmla="*/ 38378 w 190073"/>
              <a:gd name="connsiteY87" fmla="*/ 104358 h 171822"/>
              <a:gd name="connsiteX88" fmla="*/ 38408 w 190073"/>
              <a:gd name="connsiteY88" fmla="*/ 104328 h 171822"/>
              <a:gd name="connsiteX89" fmla="*/ 47524 w 190073"/>
              <a:gd name="connsiteY89" fmla="*/ 95260 h 171822"/>
              <a:gd name="connsiteX90" fmla="*/ 55963 w 190073"/>
              <a:gd name="connsiteY90" fmla="*/ 95260 h 171822"/>
              <a:gd name="connsiteX91" fmla="*/ 56039 w 190073"/>
              <a:gd name="connsiteY91" fmla="*/ 103566 h 171822"/>
              <a:gd name="connsiteX92" fmla="*/ 55963 w 190073"/>
              <a:gd name="connsiteY92" fmla="*/ 103642 h 171822"/>
              <a:gd name="connsiteX93" fmla="*/ 46848 w 190073"/>
              <a:gd name="connsiteY93" fmla="*/ 112700 h 171822"/>
              <a:gd name="connsiteX94" fmla="*/ 46762 w 190073"/>
              <a:gd name="connsiteY94" fmla="*/ 112786 h 171822"/>
              <a:gd name="connsiteX95" fmla="*/ 38408 w 190073"/>
              <a:gd name="connsiteY95" fmla="*/ 112710 h 171822"/>
              <a:gd name="connsiteX96" fmla="*/ 33732 w 190073"/>
              <a:gd name="connsiteY96" fmla="*/ 80620 h 171822"/>
              <a:gd name="connsiteX97" fmla="*/ 33636 w 190073"/>
              <a:gd name="connsiteY97" fmla="*/ 88907 h 171822"/>
              <a:gd name="connsiteX98" fmla="*/ 24521 w 190073"/>
              <a:gd name="connsiteY98" fmla="*/ 97975 h 171822"/>
              <a:gd name="connsiteX99" fmla="*/ 16082 w 190073"/>
              <a:gd name="connsiteY99" fmla="*/ 97975 h 171822"/>
              <a:gd name="connsiteX100" fmla="*/ 16051 w 190073"/>
              <a:gd name="connsiteY100" fmla="*/ 89623 h 171822"/>
              <a:gd name="connsiteX101" fmla="*/ 16082 w 190073"/>
              <a:gd name="connsiteY101" fmla="*/ 89593 h 171822"/>
              <a:gd name="connsiteX102" fmla="*/ 25207 w 190073"/>
              <a:gd name="connsiteY102" fmla="*/ 80534 h 171822"/>
              <a:gd name="connsiteX103" fmla="*/ 33646 w 190073"/>
              <a:gd name="connsiteY103" fmla="*/ 80534 h 171822"/>
              <a:gd name="connsiteX104" fmla="*/ 33732 w 190073"/>
              <a:gd name="connsiteY104" fmla="*/ 80620 h 171822"/>
              <a:gd name="connsiteX105" fmla="*/ 84671 w 190073"/>
              <a:gd name="connsiteY105" fmla="*/ 150286 h 171822"/>
              <a:gd name="connsiteX106" fmla="*/ 76232 w 190073"/>
              <a:gd name="connsiteY106" fmla="*/ 150286 h 171822"/>
              <a:gd name="connsiteX107" fmla="*/ 76202 w 190073"/>
              <a:gd name="connsiteY107" fmla="*/ 141934 h 171822"/>
              <a:gd name="connsiteX108" fmla="*/ 76232 w 190073"/>
              <a:gd name="connsiteY108" fmla="*/ 141904 h 171822"/>
              <a:gd name="connsiteX109" fmla="*/ 85348 w 190073"/>
              <a:gd name="connsiteY109" fmla="*/ 132846 h 171822"/>
              <a:gd name="connsiteX110" fmla="*/ 93787 w 190073"/>
              <a:gd name="connsiteY110" fmla="*/ 132846 h 171822"/>
              <a:gd name="connsiteX111" fmla="*/ 93817 w 190073"/>
              <a:gd name="connsiteY111" fmla="*/ 141197 h 171822"/>
              <a:gd name="connsiteX112" fmla="*/ 93787 w 190073"/>
              <a:gd name="connsiteY112" fmla="*/ 141228 h 171822"/>
              <a:gd name="connsiteX113" fmla="*/ 84671 w 190073"/>
              <a:gd name="connsiteY113" fmla="*/ 150286 h 171822"/>
              <a:gd name="connsiteX114" fmla="*/ 65421 w 190073"/>
              <a:gd name="connsiteY114" fmla="*/ 131160 h 171822"/>
              <a:gd name="connsiteX115" fmla="*/ 56982 w 190073"/>
              <a:gd name="connsiteY115" fmla="*/ 131160 h 171822"/>
              <a:gd name="connsiteX116" fmla="*/ 56896 w 190073"/>
              <a:gd name="connsiteY116" fmla="*/ 122854 h 171822"/>
              <a:gd name="connsiteX117" fmla="*/ 56982 w 190073"/>
              <a:gd name="connsiteY117" fmla="*/ 122778 h 171822"/>
              <a:gd name="connsiteX118" fmla="*/ 66098 w 190073"/>
              <a:gd name="connsiteY118" fmla="*/ 113719 h 171822"/>
              <a:gd name="connsiteX119" fmla="*/ 66174 w 190073"/>
              <a:gd name="connsiteY119" fmla="*/ 113634 h 171822"/>
              <a:gd name="connsiteX120" fmla="*/ 74537 w 190073"/>
              <a:gd name="connsiteY120" fmla="*/ 113719 h 171822"/>
              <a:gd name="connsiteX121" fmla="*/ 74567 w 190073"/>
              <a:gd name="connsiteY121" fmla="*/ 122071 h 171822"/>
              <a:gd name="connsiteX122" fmla="*/ 74537 w 190073"/>
              <a:gd name="connsiteY122" fmla="*/ 122101 h 171822"/>
              <a:gd name="connsiteX123" fmla="*/ 65421 w 190073"/>
              <a:gd name="connsiteY123" fmla="*/ 131160 h 171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90073" h="171822">
                <a:moveTo>
                  <a:pt x="97511" y="0"/>
                </a:moveTo>
                <a:cubicBezTo>
                  <a:pt x="95368" y="1"/>
                  <a:pt x="93339" y="967"/>
                  <a:pt x="91986" y="2629"/>
                </a:cubicBezTo>
                <a:lnTo>
                  <a:pt x="91434" y="3039"/>
                </a:lnTo>
                <a:cubicBezTo>
                  <a:pt x="70333" y="-3383"/>
                  <a:pt x="47410" y="2298"/>
                  <a:pt x="31750" y="17831"/>
                </a:cubicBezTo>
                <a:cubicBezTo>
                  <a:pt x="17920" y="31527"/>
                  <a:pt x="11733" y="51163"/>
                  <a:pt x="15215" y="70314"/>
                </a:cubicBezTo>
                <a:lnTo>
                  <a:pt x="15072" y="70457"/>
                </a:lnTo>
                <a:lnTo>
                  <a:pt x="5947" y="79515"/>
                </a:lnTo>
                <a:cubicBezTo>
                  <a:pt x="-1930" y="87320"/>
                  <a:pt x="-1990" y="100033"/>
                  <a:pt x="5815" y="107910"/>
                </a:cubicBezTo>
                <a:cubicBezTo>
                  <a:pt x="5859" y="107955"/>
                  <a:pt x="5903" y="107999"/>
                  <a:pt x="5947" y="108043"/>
                </a:cubicBezTo>
                <a:cubicBezTo>
                  <a:pt x="10439" y="112504"/>
                  <a:pt x="16752" y="114621"/>
                  <a:pt x="23025" y="113767"/>
                </a:cubicBezTo>
                <a:cubicBezTo>
                  <a:pt x="25287" y="121995"/>
                  <a:pt x="32456" y="127926"/>
                  <a:pt x="40961" y="128607"/>
                </a:cubicBezTo>
                <a:cubicBezTo>
                  <a:pt x="41844" y="138707"/>
                  <a:pt x="50047" y="146605"/>
                  <a:pt x="60173" y="147105"/>
                </a:cubicBezTo>
                <a:cubicBezTo>
                  <a:pt x="60421" y="151934"/>
                  <a:pt x="62392" y="156677"/>
                  <a:pt x="66098" y="160354"/>
                </a:cubicBezTo>
                <a:cubicBezTo>
                  <a:pt x="73337" y="167555"/>
                  <a:pt x="84690" y="168174"/>
                  <a:pt x="92644" y="162230"/>
                </a:cubicBezTo>
                <a:lnTo>
                  <a:pt x="96330" y="165888"/>
                </a:lnTo>
                <a:cubicBezTo>
                  <a:pt x="104316" y="173800"/>
                  <a:pt x="117186" y="173800"/>
                  <a:pt x="125172" y="165888"/>
                </a:cubicBezTo>
                <a:cubicBezTo>
                  <a:pt x="128696" y="162383"/>
                  <a:pt x="130668" y="157906"/>
                  <a:pt x="131077" y="153334"/>
                </a:cubicBezTo>
                <a:cubicBezTo>
                  <a:pt x="140889" y="152502"/>
                  <a:pt x="148684" y="144740"/>
                  <a:pt x="149556" y="134932"/>
                </a:cubicBezTo>
                <a:cubicBezTo>
                  <a:pt x="158137" y="134143"/>
                  <a:pt x="165281" y="128015"/>
                  <a:pt x="167367" y="119654"/>
                </a:cubicBezTo>
                <a:cubicBezTo>
                  <a:pt x="173544" y="120394"/>
                  <a:pt x="179719" y="118267"/>
                  <a:pt x="184131" y="113881"/>
                </a:cubicBezTo>
                <a:cubicBezTo>
                  <a:pt x="192007" y="106074"/>
                  <a:pt x="192061" y="93361"/>
                  <a:pt x="184254" y="85486"/>
                </a:cubicBezTo>
                <a:cubicBezTo>
                  <a:pt x="184213" y="85445"/>
                  <a:pt x="184172" y="85404"/>
                  <a:pt x="184131" y="85364"/>
                </a:cubicBezTo>
                <a:lnTo>
                  <a:pt x="176197" y="77467"/>
                </a:lnTo>
                <a:lnTo>
                  <a:pt x="177835" y="71124"/>
                </a:lnTo>
                <a:cubicBezTo>
                  <a:pt x="181380" y="57319"/>
                  <a:pt x="179595" y="42685"/>
                  <a:pt x="172835" y="30138"/>
                </a:cubicBezTo>
                <a:cubicBezTo>
                  <a:pt x="162814" y="11578"/>
                  <a:pt x="143415" y="18"/>
                  <a:pt x="122324" y="39"/>
                </a:cubicBezTo>
                <a:lnTo>
                  <a:pt x="107017" y="39"/>
                </a:lnTo>
                <a:cubicBezTo>
                  <a:pt x="106364" y="10"/>
                  <a:pt x="105709" y="-3"/>
                  <a:pt x="105055" y="0"/>
                </a:cubicBezTo>
                <a:lnTo>
                  <a:pt x="97521" y="0"/>
                </a:lnTo>
                <a:close/>
                <a:moveTo>
                  <a:pt x="125372" y="47102"/>
                </a:moveTo>
                <a:lnTo>
                  <a:pt x="158366" y="79887"/>
                </a:lnTo>
                <a:lnTo>
                  <a:pt x="158395" y="79925"/>
                </a:lnTo>
                <a:lnTo>
                  <a:pt x="158528" y="80049"/>
                </a:lnTo>
                <a:lnTo>
                  <a:pt x="174006" y="95431"/>
                </a:lnTo>
                <a:cubicBezTo>
                  <a:pt x="176321" y="97729"/>
                  <a:pt x="176334" y="101468"/>
                  <a:pt x="174037" y="103783"/>
                </a:cubicBezTo>
                <a:cubicBezTo>
                  <a:pt x="174026" y="103793"/>
                  <a:pt x="174017" y="103803"/>
                  <a:pt x="174006" y="103813"/>
                </a:cubicBezTo>
                <a:cubicBezTo>
                  <a:pt x="171668" y="106125"/>
                  <a:pt x="167906" y="106125"/>
                  <a:pt x="165567" y="103813"/>
                </a:cubicBezTo>
                <a:lnTo>
                  <a:pt x="150089" y="88431"/>
                </a:lnTo>
                <a:cubicBezTo>
                  <a:pt x="147283" y="85651"/>
                  <a:pt x="142760" y="85651"/>
                  <a:pt x="139954" y="88431"/>
                </a:cubicBezTo>
                <a:lnTo>
                  <a:pt x="139802" y="88593"/>
                </a:lnTo>
                <a:cubicBezTo>
                  <a:pt x="137022" y="91347"/>
                  <a:pt x="137002" y="95834"/>
                  <a:pt x="139756" y="98615"/>
                </a:cubicBezTo>
                <a:cubicBezTo>
                  <a:pt x="139772" y="98630"/>
                  <a:pt x="139787" y="98645"/>
                  <a:pt x="139802" y="98660"/>
                </a:cubicBezTo>
                <a:lnTo>
                  <a:pt x="151861" y="110652"/>
                </a:lnTo>
                <a:cubicBezTo>
                  <a:pt x="154175" y="112950"/>
                  <a:pt x="154189" y="116689"/>
                  <a:pt x="151891" y="119004"/>
                </a:cubicBezTo>
                <a:cubicBezTo>
                  <a:pt x="151881" y="119014"/>
                  <a:pt x="151871" y="119024"/>
                  <a:pt x="151861" y="119034"/>
                </a:cubicBezTo>
                <a:cubicBezTo>
                  <a:pt x="149758" y="121126"/>
                  <a:pt x="146444" y="121369"/>
                  <a:pt x="144060" y="119606"/>
                </a:cubicBezTo>
                <a:cubicBezTo>
                  <a:pt x="141195" y="117462"/>
                  <a:pt x="137191" y="117746"/>
                  <a:pt x="134658" y="120273"/>
                </a:cubicBezTo>
                <a:cubicBezTo>
                  <a:pt x="132133" y="122797"/>
                  <a:pt x="131881" y="126805"/>
                  <a:pt x="134068" y="129626"/>
                </a:cubicBezTo>
                <a:cubicBezTo>
                  <a:pt x="135886" y="131987"/>
                  <a:pt x="135661" y="135332"/>
                  <a:pt x="133544" y="137427"/>
                </a:cubicBezTo>
                <a:cubicBezTo>
                  <a:pt x="131403" y="139549"/>
                  <a:pt x="128019" y="139753"/>
                  <a:pt x="125638" y="137903"/>
                </a:cubicBezTo>
                <a:cubicBezTo>
                  <a:pt x="122790" y="135681"/>
                  <a:pt x="118736" y="135914"/>
                  <a:pt x="116161" y="138446"/>
                </a:cubicBezTo>
                <a:cubicBezTo>
                  <a:pt x="113591" y="140974"/>
                  <a:pt x="113329" y="145028"/>
                  <a:pt x="115551" y="147867"/>
                </a:cubicBezTo>
                <a:cubicBezTo>
                  <a:pt x="117413" y="150263"/>
                  <a:pt x="117192" y="153674"/>
                  <a:pt x="115037" y="155810"/>
                </a:cubicBezTo>
                <a:cubicBezTo>
                  <a:pt x="112662" y="158159"/>
                  <a:pt x="108839" y="158159"/>
                  <a:pt x="106464" y="155810"/>
                </a:cubicBezTo>
                <a:lnTo>
                  <a:pt x="102921" y="152296"/>
                </a:lnTo>
                <a:lnTo>
                  <a:pt x="103921" y="151296"/>
                </a:lnTo>
                <a:cubicBezTo>
                  <a:pt x="111797" y="143488"/>
                  <a:pt x="111851" y="130775"/>
                  <a:pt x="104044" y="122901"/>
                </a:cubicBezTo>
                <a:cubicBezTo>
                  <a:pt x="104003" y="122860"/>
                  <a:pt x="103962" y="122819"/>
                  <a:pt x="103921" y="122778"/>
                </a:cubicBezTo>
                <a:cubicBezTo>
                  <a:pt x="100359" y="119232"/>
                  <a:pt x="95607" y="117134"/>
                  <a:pt x="90586" y="116891"/>
                </a:cubicBezTo>
                <a:cubicBezTo>
                  <a:pt x="90024" y="106772"/>
                  <a:pt x="82077" y="98620"/>
                  <a:pt x="71974" y="97803"/>
                </a:cubicBezTo>
                <a:cubicBezTo>
                  <a:pt x="71584" y="93032"/>
                  <a:pt x="69500" y="88559"/>
                  <a:pt x="66098" y="85192"/>
                </a:cubicBezTo>
                <a:cubicBezTo>
                  <a:pt x="61606" y="80731"/>
                  <a:pt x="55293" y="78614"/>
                  <a:pt x="49019" y="79468"/>
                </a:cubicBezTo>
                <a:cubicBezTo>
                  <a:pt x="46531" y="70445"/>
                  <a:pt x="38201" y="64290"/>
                  <a:pt x="28845" y="64561"/>
                </a:cubicBezTo>
                <a:cubicBezTo>
                  <a:pt x="27380" y="50989"/>
                  <a:pt x="32180" y="37490"/>
                  <a:pt x="41885" y="27890"/>
                </a:cubicBezTo>
                <a:cubicBezTo>
                  <a:pt x="50911" y="18923"/>
                  <a:pt x="63285" y="14154"/>
                  <a:pt x="75994" y="14745"/>
                </a:cubicBezTo>
                <a:lnTo>
                  <a:pt x="61735" y="25537"/>
                </a:lnTo>
                <a:cubicBezTo>
                  <a:pt x="52029" y="32883"/>
                  <a:pt x="50115" y="46707"/>
                  <a:pt x="57461" y="56413"/>
                </a:cubicBezTo>
                <a:cubicBezTo>
                  <a:pt x="57489" y="56449"/>
                  <a:pt x="57516" y="56486"/>
                  <a:pt x="57544" y="56522"/>
                </a:cubicBezTo>
                <a:cubicBezTo>
                  <a:pt x="64977" y="66211"/>
                  <a:pt x="78835" y="68087"/>
                  <a:pt x="88577" y="60722"/>
                </a:cubicBezTo>
                <a:lnTo>
                  <a:pt x="106569" y="47092"/>
                </a:lnTo>
                <a:lnTo>
                  <a:pt x="125372" y="47092"/>
                </a:lnTo>
                <a:close/>
                <a:moveTo>
                  <a:pt x="70355" y="36938"/>
                </a:moveTo>
                <a:lnTo>
                  <a:pt x="100254" y="14288"/>
                </a:lnTo>
                <a:lnTo>
                  <a:pt x="105055" y="14288"/>
                </a:lnTo>
                <a:cubicBezTo>
                  <a:pt x="105649" y="14284"/>
                  <a:pt x="106243" y="14299"/>
                  <a:pt x="106836" y="14336"/>
                </a:cubicBezTo>
                <a:lnTo>
                  <a:pt x="122324" y="14336"/>
                </a:lnTo>
                <a:cubicBezTo>
                  <a:pt x="138155" y="14314"/>
                  <a:pt x="152722" y="22984"/>
                  <a:pt x="160252" y="36910"/>
                </a:cubicBezTo>
                <a:cubicBezTo>
                  <a:pt x="164967" y="45673"/>
                  <a:pt x="166443" y="55750"/>
                  <a:pt x="164481" y="65437"/>
                </a:cubicBezTo>
                <a:lnTo>
                  <a:pt x="133896" y="34995"/>
                </a:lnTo>
                <a:cubicBezTo>
                  <a:pt x="132552" y="33603"/>
                  <a:pt x="130699" y="32815"/>
                  <a:pt x="128763" y="32814"/>
                </a:cubicBezTo>
                <a:lnTo>
                  <a:pt x="104178" y="32814"/>
                </a:lnTo>
                <a:cubicBezTo>
                  <a:pt x="102621" y="32813"/>
                  <a:pt x="101106" y="33322"/>
                  <a:pt x="99864" y="34262"/>
                </a:cubicBezTo>
                <a:lnTo>
                  <a:pt x="79956" y="49340"/>
                </a:lnTo>
                <a:cubicBezTo>
                  <a:pt x="76482" y="51962"/>
                  <a:pt x="71543" y="51295"/>
                  <a:pt x="68888" y="47845"/>
                </a:cubicBezTo>
                <a:cubicBezTo>
                  <a:pt x="66281" y="44448"/>
                  <a:pt x="66922" y="39580"/>
                  <a:pt x="70319" y="36973"/>
                </a:cubicBezTo>
                <a:cubicBezTo>
                  <a:pt x="70334" y="36962"/>
                  <a:pt x="70349" y="36950"/>
                  <a:pt x="70365" y="36938"/>
                </a:cubicBezTo>
                <a:close/>
                <a:moveTo>
                  <a:pt x="38408" y="112710"/>
                </a:moveTo>
                <a:cubicBezTo>
                  <a:pt x="36094" y="110412"/>
                  <a:pt x="36080" y="106673"/>
                  <a:pt x="38378" y="104358"/>
                </a:cubicBezTo>
                <a:cubicBezTo>
                  <a:pt x="38388" y="104348"/>
                  <a:pt x="38398" y="104338"/>
                  <a:pt x="38408" y="104328"/>
                </a:cubicBezTo>
                <a:lnTo>
                  <a:pt x="47524" y="95260"/>
                </a:lnTo>
                <a:cubicBezTo>
                  <a:pt x="49862" y="92948"/>
                  <a:pt x="53625" y="92948"/>
                  <a:pt x="55963" y="95260"/>
                </a:cubicBezTo>
                <a:cubicBezTo>
                  <a:pt x="58260" y="97540"/>
                  <a:pt x="58294" y="101244"/>
                  <a:pt x="56039" y="103566"/>
                </a:cubicBezTo>
                <a:lnTo>
                  <a:pt x="55963" y="103642"/>
                </a:lnTo>
                <a:lnTo>
                  <a:pt x="46848" y="112700"/>
                </a:lnTo>
                <a:lnTo>
                  <a:pt x="46762" y="112786"/>
                </a:lnTo>
                <a:cubicBezTo>
                  <a:pt x="44414" y="115022"/>
                  <a:pt x="40715" y="114987"/>
                  <a:pt x="38408" y="112710"/>
                </a:cubicBezTo>
                <a:close/>
                <a:moveTo>
                  <a:pt x="33732" y="80620"/>
                </a:moveTo>
                <a:cubicBezTo>
                  <a:pt x="35979" y="82940"/>
                  <a:pt x="35937" y="86639"/>
                  <a:pt x="33636" y="88907"/>
                </a:cubicBezTo>
                <a:lnTo>
                  <a:pt x="24521" y="97975"/>
                </a:lnTo>
                <a:cubicBezTo>
                  <a:pt x="22183" y="100286"/>
                  <a:pt x="18420" y="100286"/>
                  <a:pt x="16082" y="97975"/>
                </a:cubicBezTo>
                <a:cubicBezTo>
                  <a:pt x="13767" y="95677"/>
                  <a:pt x="13754" y="91938"/>
                  <a:pt x="16051" y="89623"/>
                </a:cubicBezTo>
                <a:cubicBezTo>
                  <a:pt x="16061" y="89613"/>
                  <a:pt x="16072" y="89603"/>
                  <a:pt x="16082" y="89593"/>
                </a:cubicBezTo>
                <a:lnTo>
                  <a:pt x="25207" y="80534"/>
                </a:lnTo>
                <a:cubicBezTo>
                  <a:pt x="27545" y="78223"/>
                  <a:pt x="31308" y="78223"/>
                  <a:pt x="33646" y="80534"/>
                </a:cubicBezTo>
                <a:lnTo>
                  <a:pt x="33732" y="80620"/>
                </a:lnTo>
                <a:close/>
                <a:moveTo>
                  <a:pt x="84671" y="150286"/>
                </a:moveTo>
                <a:cubicBezTo>
                  <a:pt x="82333" y="152598"/>
                  <a:pt x="78571" y="152598"/>
                  <a:pt x="76232" y="150286"/>
                </a:cubicBezTo>
                <a:cubicBezTo>
                  <a:pt x="73917" y="147988"/>
                  <a:pt x="73904" y="144249"/>
                  <a:pt x="76202" y="141934"/>
                </a:cubicBezTo>
                <a:cubicBezTo>
                  <a:pt x="76212" y="141924"/>
                  <a:pt x="76222" y="141914"/>
                  <a:pt x="76232" y="141904"/>
                </a:cubicBezTo>
                <a:lnTo>
                  <a:pt x="85348" y="132846"/>
                </a:lnTo>
                <a:cubicBezTo>
                  <a:pt x="87686" y="130534"/>
                  <a:pt x="91448" y="130534"/>
                  <a:pt x="93787" y="132846"/>
                </a:cubicBezTo>
                <a:cubicBezTo>
                  <a:pt x="96101" y="135143"/>
                  <a:pt x="96115" y="138883"/>
                  <a:pt x="93817" y="141197"/>
                </a:cubicBezTo>
                <a:cubicBezTo>
                  <a:pt x="93807" y="141208"/>
                  <a:pt x="93797" y="141217"/>
                  <a:pt x="93787" y="141228"/>
                </a:cubicBezTo>
                <a:lnTo>
                  <a:pt x="84671" y="150286"/>
                </a:lnTo>
                <a:close/>
                <a:moveTo>
                  <a:pt x="65421" y="131160"/>
                </a:moveTo>
                <a:cubicBezTo>
                  <a:pt x="63085" y="133477"/>
                  <a:pt x="59318" y="133477"/>
                  <a:pt x="56982" y="131160"/>
                </a:cubicBezTo>
                <a:cubicBezTo>
                  <a:pt x="54682" y="128882"/>
                  <a:pt x="54644" y="125178"/>
                  <a:pt x="56896" y="122854"/>
                </a:cubicBezTo>
                <a:lnTo>
                  <a:pt x="56982" y="122778"/>
                </a:lnTo>
                <a:lnTo>
                  <a:pt x="66098" y="113719"/>
                </a:lnTo>
                <a:lnTo>
                  <a:pt x="66174" y="113634"/>
                </a:lnTo>
                <a:cubicBezTo>
                  <a:pt x="68525" y="111395"/>
                  <a:pt x="72231" y="111433"/>
                  <a:pt x="74537" y="113719"/>
                </a:cubicBezTo>
                <a:cubicBezTo>
                  <a:pt x="76851" y="116017"/>
                  <a:pt x="76865" y="119756"/>
                  <a:pt x="74567" y="122071"/>
                </a:cubicBezTo>
                <a:cubicBezTo>
                  <a:pt x="74557" y="122081"/>
                  <a:pt x="74547" y="122091"/>
                  <a:pt x="74537" y="122101"/>
                </a:cubicBezTo>
                <a:lnTo>
                  <a:pt x="65421" y="131160"/>
                </a:lnTo>
                <a:close/>
              </a:path>
            </a:pathLst>
          </a:custGeom>
          <a:solidFill>
            <a:schemeClr val="bg1"/>
          </a:solidFill>
          <a:ln w="155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Tree>
    <p:extLst>
      <p:ext uri="{BB962C8B-B14F-4D97-AF65-F5344CB8AC3E}">
        <p14:creationId xmlns:p14="http://schemas.microsoft.com/office/powerpoint/2010/main" val="294936423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53785-7DCD-212A-A12B-62EF604F673E}"/>
              </a:ext>
            </a:extLst>
          </p:cNvPr>
          <p:cNvSpPr txBox="1"/>
          <p:nvPr/>
        </p:nvSpPr>
        <p:spPr>
          <a:xfrm>
            <a:off x="583952" y="1624415"/>
            <a:ext cx="3797548" cy="1754326"/>
          </a:xfrm>
          <a:prstGeom prst="rect">
            <a:avLst/>
          </a:prstGeom>
          <a:noFill/>
          <a:ln>
            <a:noFill/>
            <a:prstDash/>
          </a:ln>
          <a:effectLst/>
        </p:spPr>
        <p:txBody>
          <a:bodyPr wrap="square" lIns="0" rIns="0">
            <a:spAutoFit/>
          </a:bodyPr>
          <a:lstStyle/>
          <a:p>
            <a:pPr marL="0" marR="0" lvl="0" indent="0" algn="l" defTabSz="914367" rtl="0" eaLnBrk="1" fontAlgn="auto" latinLnBrk="0" hangingPunct="1">
              <a:lnSpc>
                <a:spcPct val="90000"/>
              </a:lnSpc>
              <a:spcBef>
                <a:spcPts val="0"/>
              </a:spcBef>
              <a:spcAft>
                <a:spcPts val="600"/>
              </a:spcAft>
              <a:buClrTx/>
              <a:buSzTx/>
              <a:buFontTx/>
              <a:buNone/>
              <a:tabLst/>
              <a:defRPr/>
            </a:pPr>
            <a:r>
              <a:rPr kumimoji="0" lang="es-e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P</a:t>
            </a:r>
            <a:r>
              <a:rPr kumimoji="0" lang="es-es" sz="72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y</a:t>
            </a:r>
            <a:r>
              <a:rPr kumimoji="0" lang="es-es" sz="12100" b="0" i="0" u="none" strike="noStrike" kern="1200" cap="none" spc="0" normalizeH="0" baseline="0" noProof="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R</a:t>
            </a:r>
          </a:p>
        </p:txBody>
      </p:sp>
      <p:sp>
        <p:nvSpPr>
          <p:cNvPr id="4" name="Text Placeholder 4">
            <a:extLst>
              <a:ext uri="{FF2B5EF4-FFF2-40B4-BE49-F238E27FC236}">
                <a16:creationId xmlns:a16="http://schemas.microsoft.com/office/drawing/2014/main" id="{4C5BCC02-F254-165A-B419-7E09F13385A9}"/>
              </a:ext>
            </a:extLst>
          </p:cNvPr>
          <p:cNvSpPr txBox="1">
            <a:spLocks/>
          </p:cNvSpPr>
          <p:nvPr/>
        </p:nvSpPr>
        <p:spPr>
          <a:xfrm>
            <a:off x="699284" y="3341014"/>
            <a:ext cx="4545815" cy="738664"/>
          </a:xfrm>
          <a:prstGeom prst="rect">
            <a:avLst/>
          </a:prstGeom>
        </p:spPr>
        <p:txBody>
          <a:bodyPr wrap="square"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b="0" i="0" kern="1200" spc="0" baseline="0">
                <a:solidFill>
                  <a:schemeClr val="tx1"/>
                </a:solidFill>
                <a:latin typeface="Segoe UI" panose="020B0502040204020203" pitchFamily="34" charset="0"/>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Segoe UI" panose="020B0502040204020203" pitchFamily="34" charset="0"/>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Segoe UI" panose="020B0502040204020203" pitchFamily="34" charset="0"/>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Segoe UI" panose="020B0502040204020203" pitchFamily="34" charset="0"/>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s-es" sz="2400" b="0" i="0" u="none" strike="noStrike" kern="1200" cap="none" spc="0" normalizeH="0" baseline="0" noProof="0" dirty="0">
                <a:ln>
                  <a:noFill/>
                </a:ln>
                <a:gradFill flip="none" rotWithShape="1">
                  <a:gsLst>
                    <a:gs pos="0">
                      <a:srgbClr val="94D8FE"/>
                    </a:gs>
                    <a:gs pos="100000">
                      <a:srgbClr val="FFFFFF"/>
                    </a:gs>
                  </a:gsLst>
                  <a:lin ang="13500000" scaled="1"/>
                  <a:tileRect/>
                </a:gradFill>
                <a:effectLst/>
                <a:uLnTx/>
                <a:uFillTx/>
                <a:latin typeface="Segoe Sans Display Semibold" pitchFamily="2" charset="0"/>
                <a:ea typeface="+mn-ea"/>
                <a:cs typeface="Segoe Sans Display Semibold" pitchFamily="2" charset="0"/>
              </a:rPr>
              <a:t>Levanta la mano y activa el micrófono cuando se te indique</a:t>
            </a:r>
          </a:p>
        </p:txBody>
      </p:sp>
      <p:sp>
        <p:nvSpPr>
          <p:cNvPr id="5" name="Rectangle: Rounded Corners 4">
            <a:extLst>
              <a:ext uri="{FF2B5EF4-FFF2-40B4-BE49-F238E27FC236}">
                <a16:creationId xmlns:a16="http://schemas.microsoft.com/office/drawing/2014/main" id="{790C1B4C-D324-4FDC-5CED-9EDCC9C2BD37}"/>
              </a:ext>
            </a:extLst>
          </p:cNvPr>
          <p:cNvSpPr/>
          <p:nvPr/>
        </p:nvSpPr>
        <p:spPr bwMode="auto">
          <a:xfrm rot="5400000">
            <a:off x="7699054" y="439533"/>
            <a:ext cx="3452506" cy="6565900"/>
          </a:xfrm>
          <a:prstGeom prst="roundRect">
            <a:avLst>
              <a:gd name="adj" fmla="val 14295"/>
            </a:avLst>
          </a:prstGeom>
          <a:solidFill>
            <a:schemeClr val="bg1">
              <a:alpha val="5000"/>
            </a:schemeClr>
          </a:solidFill>
          <a:ln w="15875">
            <a:gradFill flip="none" rotWithShape="1">
              <a:gsLst>
                <a:gs pos="60000">
                  <a:srgbClr val="3D80A6">
                    <a:alpha val="0"/>
                  </a:srgbClr>
                </a:gs>
                <a:gs pos="40000">
                  <a:srgbClr val="66A5C8">
                    <a:alpha val="0"/>
                  </a:srgbClr>
                </a:gs>
                <a:gs pos="0">
                  <a:schemeClr val="bg1">
                    <a:alpha val="30000"/>
                  </a:schemeClr>
                </a:gs>
                <a:gs pos="100000">
                  <a:schemeClr val="bg1">
                    <a:alpha val="15000"/>
                  </a:schemeClr>
                </a:gs>
              </a:gsLst>
              <a:lin ang="8100000" scaled="1"/>
              <a:tileRect/>
            </a:gradFill>
          </a:ln>
          <a:effectLst>
            <a:outerShdw blurRad="127000" dist="50800" dir="5400000" algn="t"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6" name="Picture 5">
            <a:extLst>
              <a:ext uri="{FF2B5EF4-FFF2-40B4-BE49-F238E27FC236}">
                <a16:creationId xmlns:a16="http://schemas.microsoft.com/office/drawing/2014/main" id="{E8755E77-6AF4-FE9D-57AB-73980E358AB4}"/>
              </a:ext>
            </a:extLst>
          </p:cNvPr>
          <p:cNvPicPr>
            <a:picLocks noChangeAspect="1"/>
          </p:cNvPicPr>
          <p:nvPr/>
        </p:nvPicPr>
        <p:blipFill>
          <a:blip r:embed="rId3"/>
          <a:stretch>
            <a:fillRect/>
          </a:stretch>
        </p:blipFill>
        <p:spPr>
          <a:xfrm>
            <a:off x="6762842" y="3067289"/>
            <a:ext cx="5048158" cy="1286114"/>
          </a:xfrm>
          <a:prstGeom prst="roundRect">
            <a:avLst>
              <a:gd name="adj" fmla="val 12717"/>
            </a:avLst>
          </a:prstGeom>
          <a:effectLst/>
        </p:spPr>
      </p:pic>
      <p:sp>
        <p:nvSpPr>
          <p:cNvPr id="7" name="Freeform: Shape 6">
            <a:extLst>
              <a:ext uri="{FF2B5EF4-FFF2-40B4-BE49-F238E27FC236}">
                <a16:creationId xmlns:a16="http://schemas.microsoft.com/office/drawing/2014/main" id="{6760E164-D3B4-D288-E0C7-CBED5F9FEAD4}"/>
              </a:ext>
            </a:extLst>
          </p:cNvPr>
          <p:cNvSpPr/>
          <p:nvPr/>
        </p:nvSpPr>
        <p:spPr bwMode="auto">
          <a:xfrm>
            <a:off x="9020969" y="2542893"/>
            <a:ext cx="364331" cy="876300"/>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8" name="Oval 7">
            <a:extLst>
              <a:ext uri="{FF2B5EF4-FFF2-40B4-BE49-F238E27FC236}">
                <a16:creationId xmlns:a16="http://schemas.microsoft.com/office/drawing/2014/main" id="{535A04CC-0F12-6126-ABD6-D3414DC1D1EF}"/>
              </a:ext>
              <a:ext uri="{C183D7F6-B498-43B3-948B-1728B52AA6E4}">
                <adec:decorative xmlns:adec="http://schemas.microsoft.com/office/drawing/2017/decorative" val="1"/>
              </a:ext>
            </a:extLst>
          </p:cNvPr>
          <p:cNvSpPr/>
          <p:nvPr/>
        </p:nvSpPr>
        <p:spPr bwMode="auto">
          <a:xfrm>
            <a:off x="9385557" y="2327210"/>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1</a:t>
            </a:r>
          </a:p>
        </p:txBody>
      </p:sp>
      <p:sp>
        <p:nvSpPr>
          <p:cNvPr id="9" name="Freeform: Shape 8">
            <a:extLst>
              <a:ext uri="{FF2B5EF4-FFF2-40B4-BE49-F238E27FC236}">
                <a16:creationId xmlns:a16="http://schemas.microsoft.com/office/drawing/2014/main" id="{7D15C4CB-F9D7-B775-BD2B-36FA94563851}"/>
              </a:ext>
            </a:extLst>
          </p:cNvPr>
          <p:cNvSpPr/>
          <p:nvPr/>
        </p:nvSpPr>
        <p:spPr bwMode="auto">
          <a:xfrm rot="10800000">
            <a:off x="8398926" y="4166791"/>
            <a:ext cx="364331" cy="757352"/>
          </a:xfrm>
          <a:custGeom>
            <a:avLst/>
            <a:gdLst>
              <a:gd name="connsiteX0" fmla="*/ 0 w 731520"/>
              <a:gd name="connsiteY0" fmla="*/ 1158240 h 1158240"/>
              <a:gd name="connsiteX1" fmla="*/ 0 w 731520"/>
              <a:gd name="connsiteY1" fmla="*/ 0 h 1158240"/>
              <a:gd name="connsiteX2" fmla="*/ 731520 w 731520"/>
              <a:gd name="connsiteY2" fmla="*/ 0 h 1158240"/>
            </a:gdLst>
            <a:ahLst/>
            <a:cxnLst>
              <a:cxn ang="0">
                <a:pos x="connsiteX0" y="connsiteY0"/>
              </a:cxn>
              <a:cxn ang="0">
                <a:pos x="connsiteX1" y="connsiteY1"/>
              </a:cxn>
              <a:cxn ang="0">
                <a:pos x="connsiteX2" y="connsiteY2"/>
              </a:cxn>
            </a:cxnLst>
            <a:rect l="l" t="t" r="r" b="b"/>
            <a:pathLst>
              <a:path w="731520" h="1158240">
                <a:moveTo>
                  <a:pt x="0" y="1158240"/>
                </a:moveTo>
                <a:lnTo>
                  <a:pt x="0" y="0"/>
                </a:lnTo>
                <a:lnTo>
                  <a:pt x="731520" y="0"/>
                </a:lnTo>
              </a:path>
            </a:pathLst>
          </a:custGeom>
          <a:noFill/>
          <a:ln>
            <a:solidFill>
              <a:schemeClr val="bg1">
                <a:lumMod val="95000"/>
              </a:schemeClr>
            </a:solidFill>
            <a:headEnd type="oval" w="med" len="med"/>
            <a:tailEnd type="none" w="med" len="med"/>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Text"/>
              <a:ea typeface="+mn-ea"/>
              <a:cs typeface="+mn-cs"/>
            </a:endParaRPr>
          </a:p>
        </p:txBody>
      </p:sp>
      <p:sp>
        <p:nvSpPr>
          <p:cNvPr id="10" name="Oval 9">
            <a:extLst>
              <a:ext uri="{FF2B5EF4-FFF2-40B4-BE49-F238E27FC236}">
                <a16:creationId xmlns:a16="http://schemas.microsoft.com/office/drawing/2014/main" id="{2746385E-65F4-A2A7-2271-8D47D24FFE0A}"/>
              </a:ext>
              <a:ext uri="{C183D7F6-B498-43B3-948B-1728B52AA6E4}">
                <adec:decorative xmlns:adec="http://schemas.microsoft.com/office/drawing/2017/decorative" val="1"/>
              </a:ext>
            </a:extLst>
          </p:cNvPr>
          <p:cNvSpPr/>
          <p:nvPr/>
        </p:nvSpPr>
        <p:spPr bwMode="auto">
          <a:xfrm>
            <a:off x="7970750" y="4711269"/>
            <a:ext cx="425540" cy="425540"/>
          </a:xfrm>
          <a:prstGeom prst="ellipse">
            <a:avLst/>
          </a:prstGeom>
          <a:gradFill>
            <a:gsLst>
              <a:gs pos="27000">
                <a:schemeClr val="bg1">
                  <a:alpha val="80000"/>
                </a:schemeClr>
              </a:gs>
              <a:gs pos="100000">
                <a:schemeClr val="bg1">
                  <a:alpha val="50000"/>
                </a:schemeClr>
              </a:gs>
            </a:gsLst>
            <a:lin ang="2400000" scaled="0"/>
          </a:gradFill>
          <a:ln>
            <a:gradFill>
              <a:gsLst>
                <a:gs pos="0">
                  <a:schemeClr val="accent1">
                    <a:alpha val="80000"/>
                    <a:lumMod val="7000"/>
                    <a:lumOff val="93000"/>
                  </a:schemeClr>
                </a:gs>
                <a:gs pos="100000">
                  <a:schemeClr val="bg1">
                    <a:alpha val="80000"/>
                  </a:schemeClr>
                </a:gs>
              </a:gsLst>
              <a:lin ang="4800000" scaled="0"/>
            </a:gradFill>
          </a:ln>
          <a:effectLst>
            <a:outerShdw blurRad="50800" dist="12700" dir="5400000" algn="t" rotWithShape="0">
              <a:prstClr val="black">
                <a:alpha val="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Segoe Sans Display Semibold"/>
                <a:ea typeface="+mn-ea"/>
                <a:cs typeface="+mn-cs"/>
              </a:rPr>
              <a:t>2</a:t>
            </a:r>
          </a:p>
        </p:txBody>
      </p:sp>
    </p:spTree>
    <p:extLst>
      <p:ext uri="{BB962C8B-B14F-4D97-AF65-F5344CB8AC3E}">
        <p14:creationId xmlns:p14="http://schemas.microsoft.com/office/powerpoint/2010/main" val="424030097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57802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6BE364DA-A19B-30EA-9B1B-320F7978267C}"/>
              </a:ext>
            </a:extLst>
          </p:cNvPr>
          <p:cNvSpPr txBox="1">
            <a:spLocks/>
          </p:cNvSpPr>
          <p:nvPr/>
        </p:nvSpPr>
        <p:spPr>
          <a:xfrm>
            <a:off x="861977"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solidFill>
                  <a:schemeClr val="bg1"/>
                </a:solidFill>
                <a:latin typeface="Segoe Sans Display Semibold" pitchFamily="2" charset="0"/>
                <a:cs typeface="Segoe Sans Display Semibold" pitchFamily="2" charset="0"/>
              </a:rPr>
              <a:t>Durante la presentación</a:t>
            </a:r>
          </a:p>
        </p:txBody>
      </p:sp>
      <p:sp>
        <p:nvSpPr>
          <p:cNvPr id="7" name="TextBox 6">
            <a:extLst>
              <a:ext uri="{FF2B5EF4-FFF2-40B4-BE49-F238E27FC236}">
                <a16:creationId xmlns:a16="http://schemas.microsoft.com/office/drawing/2014/main" id="{04F19507-F8D1-A92F-0092-3D1FC7B67534}"/>
              </a:ext>
            </a:extLst>
          </p:cNvPr>
          <p:cNvSpPr txBox="1"/>
          <p:nvPr/>
        </p:nvSpPr>
        <p:spPr>
          <a:xfrm>
            <a:off x="1613676" y="2649378"/>
            <a:ext cx="3724014" cy="58221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Silenciaremos tu micrófono durante la primera parte de la llamada de hoy.</a:t>
            </a:r>
          </a:p>
        </p:txBody>
      </p:sp>
      <p:sp>
        <p:nvSpPr>
          <p:cNvPr id="8" name="TextBox 7">
            <a:extLst>
              <a:ext uri="{FF2B5EF4-FFF2-40B4-BE49-F238E27FC236}">
                <a16:creationId xmlns:a16="http://schemas.microsoft.com/office/drawing/2014/main" id="{34C57B09-A016-CF69-732F-36AE6C88041B}"/>
              </a:ext>
            </a:extLst>
          </p:cNvPr>
          <p:cNvSpPr txBox="1"/>
          <p:nvPr/>
        </p:nvSpPr>
        <p:spPr>
          <a:xfrm>
            <a:off x="1613679" y="3838334"/>
            <a:ext cx="3576886" cy="11916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1800" b="0" i="0" u="none" strike="noStrike" kern="1200" cap="none" spc="0" normalizeH="0" noProof="0" dirty="0">
                <a:ln>
                  <a:noFill/>
                </a:ln>
                <a:solidFill>
                  <a:schemeClr val="bg1"/>
                </a:solidFill>
                <a:effectLst/>
                <a:uLnTx/>
                <a:uFillTx/>
                <a:ea typeface="+mn-ea"/>
                <a:cs typeface="Segoe UI Light" panose="020B0502040204020203" pitchFamily="34" charset="0"/>
              </a:rPr>
              <a:t>Haz tus preguntas por chat, responderemos a todas, en directo o después. Las preguntas comunes se responderán en voz alta</a:t>
            </a:r>
          </a:p>
        </p:txBody>
      </p:sp>
      <p:pic>
        <p:nvPicPr>
          <p:cNvPr id="9" name="Graphic 8">
            <a:extLst>
              <a:ext uri="{FF2B5EF4-FFF2-40B4-BE49-F238E27FC236}">
                <a16:creationId xmlns:a16="http://schemas.microsoft.com/office/drawing/2014/main" id="{6C3F7F46-1559-08E6-598A-15137726ABD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11177" y="2644616"/>
            <a:ext cx="576422" cy="576422"/>
          </a:xfrm>
          <a:prstGeom prst="rect">
            <a:avLst/>
          </a:prstGeom>
        </p:spPr>
      </p:pic>
      <p:sp>
        <p:nvSpPr>
          <p:cNvPr id="10" name="Graphic 15">
            <a:extLst>
              <a:ext uri="{FF2B5EF4-FFF2-40B4-BE49-F238E27FC236}">
                <a16:creationId xmlns:a16="http://schemas.microsoft.com/office/drawing/2014/main" id="{835636AA-5253-4436-44BF-0C11631D929B}"/>
              </a:ext>
              <a:ext uri="{C183D7F6-B498-43B3-948B-1728B52AA6E4}">
                <adec:decorative xmlns:adec="http://schemas.microsoft.com/office/drawing/2017/decorative" val="1"/>
              </a:ext>
            </a:extLst>
          </p:cNvPr>
          <p:cNvSpPr>
            <a:spLocks noChangeAspect="1"/>
          </p:cNvSpPr>
          <p:nvPr/>
        </p:nvSpPr>
        <p:spPr>
          <a:xfrm>
            <a:off x="811176" y="3838333"/>
            <a:ext cx="487787" cy="437720"/>
          </a:xfrm>
          <a:custGeom>
            <a:avLst/>
            <a:gdLst>
              <a:gd name="connsiteX0" fmla="*/ 111552 w 295982"/>
              <a:gd name="connsiteY0" fmla="*/ 0 h 265602"/>
              <a:gd name="connsiteX1" fmla="*/ 908 w 295982"/>
              <a:gd name="connsiteY1" fmla="*/ 110643 h 265602"/>
              <a:gd name="connsiteX2" fmla="*/ 11274 w 295982"/>
              <a:gd name="connsiteY2" fmla="*/ 157458 h 265602"/>
              <a:gd name="connsiteX3" fmla="*/ 590 w 295982"/>
              <a:gd name="connsiteY3" fmla="*/ 199374 h 265602"/>
              <a:gd name="connsiteX4" fmla="*/ 22774 w 295982"/>
              <a:gd name="connsiteY4" fmla="*/ 221862 h 265602"/>
              <a:gd name="connsiteX5" fmla="*/ 66009 w 295982"/>
              <a:gd name="connsiteY5" fmla="*/ 211505 h 265602"/>
              <a:gd name="connsiteX6" fmla="*/ 111552 w 295982"/>
              <a:gd name="connsiteY6" fmla="*/ 221286 h 265602"/>
              <a:gd name="connsiteX7" fmla="*/ 222195 w 295982"/>
              <a:gd name="connsiteY7" fmla="*/ 110643 h 265602"/>
              <a:gd name="connsiteX8" fmla="*/ 111552 w 295982"/>
              <a:gd name="connsiteY8" fmla="*/ 0 h 265602"/>
              <a:gd name="connsiteX9" fmla="*/ 23037 w 295982"/>
              <a:gd name="connsiteY9" fmla="*/ 110643 h 265602"/>
              <a:gd name="connsiteX10" fmla="*/ 111552 w 295982"/>
              <a:gd name="connsiteY10" fmla="*/ 22129 h 265602"/>
              <a:gd name="connsiteX11" fmla="*/ 200066 w 295982"/>
              <a:gd name="connsiteY11" fmla="*/ 110643 h 265602"/>
              <a:gd name="connsiteX12" fmla="*/ 111552 w 295982"/>
              <a:gd name="connsiteY12" fmla="*/ 199158 h 265602"/>
              <a:gd name="connsiteX13" fmla="*/ 72163 w 295982"/>
              <a:gd name="connsiteY13" fmla="*/ 189936 h 265602"/>
              <a:gd name="connsiteX14" fmla="*/ 68572 w 295982"/>
              <a:gd name="connsiteY14" fmla="*/ 188148 h 265602"/>
              <a:gd name="connsiteX15" fmla="*/ 64670 w 295982"/>
              <a:gd name="connsiteY15" fmla="*/ 189077 h 265602"/>
              <a:gd name="connsiteX16" fmla="*/ 23544 w 295982"/>
              <a:gd name="connsiteY16" fmla="*/ 198919 h 265602"/>
              <a:gd name="connsiteX17" fmla="*/ 33724 w 295982"/>
              <a:gd name="connsiteY17" fmla="*/ 158968 h 265602"/>
              <a:gd name="connsiteX18" fmla="*/ 34759 w 295982"/>
              <a:gd name="connsiteY18" fmla="*/ 154897 h 265602"/>
              <a:gd name="connsiteX19" fmla="*/ 32834 w 295982"/>
              <a:gd name="connsiteY19" fmla="*/ 151165 h 265602"/>
              <a:gd name="connsiteX20" fmla="*/ 23037 w 295982"/>
              <a:gd name="connsiteY20" fmla="*/ 110643 h 265602"/>
              <a:gd name="connsiteX21" fmla="*/ 185314 w 295982"/>
              <a:gd name="connsiteY21" fmla="*/ 265545 h 265602"/>
              <a:gd name="connsiteX22" fmla="*/ 110081 w 295982"/>
              <a:gd name="connsiteY22" fmla="*/ 236031 h 265602"/>
              <a:gd name="connsiteX23" fmla="*/ 111552 w 295982"/>
              <a:gd name="connsiteY23" fmla="*/ 236040 h 265602"/>
              <a:gd name="connsiteX24" fmla="*/ 142253 w 295982"/>
              <a:gd name="connsiteY24" fmla="*/ 232253 h 265602"/>
              <a:gd name="connsiteX25" fmla="*/ 185314 w 295982"/>
              <a:gd name="connsiteY25" fmla="*/ 243416 h 265602"/>
              <a:gd name="connsiteX26" fmla="*/ 224703 w 295982"/>
              <a:gd name="connsiteY26" fmla="*/ 234193 h 265602"/>
              <a:gd name="connsiteX27" fmla="*/ 228294 w 295982"/>
              <a:gd name="connsiteY27" fmla="*/ 232405 h 265602"/>
              <a:gd name="connsiteX28" fmla="*/ 232196 w 295982"/>
              <a:gd name="connsiteY28" fmla="*/ 233335 h 265602"/>
              <a:gd name="connsiteX29" fmla="*/ 272606 w 295982"/>
              <a:gd name="connsiteY29" fmla="*/ 242326 h 265602"/>
              <a:gd name="connsiteX30" fmla="*/ 263142 w 295982"/>
              <a:gd name="connsiteY30" fmla="*/ 203225 h 265602"/>
              <a:gd name="connsiteX31" fmla="*/ 262106 w 295982"/>
              <a:gd name="connsiteY31" fmla="*/ 199156 h 265602"/>
              <a:gd name="connsiteX32" fmla="*/ 264031 w 295982"/>
              <a:gd name="connsiteY32" fmla="*/ 195424 h 265602"/>
              <a:gd name="connsiteX33" fmla="*/ 273828 w 295982"/>
              <a:gd name="connsiteY33" fmla="*/ 154902 h 265602"/>
              <a:gd name="connsiteX34" fmla="*/ 233304 w 295982"/>
              <a:gd name="connsiteY34" fmla="*/ 80513 h 265602"/>
              <a:gd name="connsiteX35" fmla="*/ 221508 w 295982"/>
              <a:gd name="connsiteY35" fmla="*/ 50313 h 265602"/>
              <a:gd name="connsiteX36" fmla="*/ 295957 w 295982"/>
              <a:gd name="connsiteY36" fmla="*/ 154902 h 265602"/>
              <a:gd name="connsiteX37" fmla="*/ 285586 w 295982"/>
              <a:gd name="connsiteY37" fmla="*/ 201726 h 265602"/>
              <a:gd name="connsiteX38" fmla="*/ 295497 w 295982"/>
              <a:gd name="connsiteY38" fmla="*/ 243080 h 265602"/>
              <a:gd name="connsiteX39" fmla="*/ 273849 w 295982"/>
              <a:gd name="connsiteY39" fmla="*/ 265201 h 265602"/>
              <a:gd name="connsiteX40" fmla="*/ 230868 w 295982"/>
              <a:gd name="connsiteY40" fmla="*/ 255758 h 265602"/>
              <a:gd name="connsiteX41" fmla="*/ 185314 w 295982"/>
              <a:gd name="connsiteY41" fmla="*/ 265545 h 26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95982" h="265602">
                <a:moveTo>
                  <a:pt x="111552" y="0"/>
                </a:moveTo>
                <a:cubicBezTo>
                  <a:pt x="50445" y="0"/>
                  <a:pt x="908" y="49537"/>
                  <a:pt x="908" y="110643"/>
                </a:cubicBezTo>
                <a:cubicBezTo>
                  <a:pt x="908" y="127356"/>
                  <a:pt x="4621" y="143228"/>
                  <a:pt x="11274" y="157458"/>
                </a:cubicBezTo>
                <a:cubicBezTo>
                  <a:pt x="7527" y="172181"/>
                  <a:pt x="3340" y="188598"/>
                  <a:pt x="590" y="199374"/>
                </a:cubicBezTo>
                <a:cubicBezTo>
                  <a:pt x="-2848" y="212848"/>
                  <a:pt x="9285" y="225104"/>
                  <a:pt x="22774" y="221862"/>
                </a:cubicBezTo>
                <a:cubicBezTo>
                  <a:pt x="33841" y="219202"/>
                  <a:pt x="50851" y="215118"/>
                  <a:pt x="66009" y="211505"/>
                </a:cubicBezTo>
                <a:cubicBezTo>
                  <a:pt x="79911" y="217791"/>
                  <a:pt x="95336" y="221286"/>
                  <a:pt x="111552" y="221286"/>
                </a:cubicBezTo>
                <a:cubicBezTo>
                  <a:pt x="172658" y="221286"/>
                  <a:pt x="222195" y="171749"/>
                  <a:pt x="222195" y="110643"/>
                </a:cubicBezTo>
                <a:cubicBezTo>
                  <a:pt x="222195" y="49537"/>
                  <a:pt x="172658" y="0"/>
                  <a:pt x="111552" y="0"/>
                </a:cubicBezTo>
                <a:close/>
                <a:moveTo>
                  <a:pt x="23037" y="110643"/>
                </a:moveTo>
                <a:cubicBezTo>
                  <a:pt x="23037" y="61758"/>
                  <a:pt x="62666" y="22129"/>
                  <a:pt x="111552" y="22129"/>
                </a:cubicBezTo>
                <a:cubicBezTo>
                  <a:pt x="160437" y="22129"/>
                  <a:pt x="200066" y="61758"/>
                  <a:pt x="200066" y="110643"/>
                </a:cubicBezTo>
                <a:cubicBezTo>
                  <a:pt x="200066" y="159528"/>
                  <a:pt x="160437" y="199158"/>
                  <a:pt x="111552" y="199158"/>
                </a:cubicBezTo>
                <a:cubicBezTo>
                  <a:pt x="97378" y="199158"/>
                  <a:pt x="84013" y="195835"/>
                  <a:pt x="72163" y="189936"/>
                </a:cubicBezTo>
                <a:lnTo>
                  <a:pt x="68572" y="188148"/>
                </a:lnTo>
                <a:lnTo>
                  <a:pt x="64670" y="189077"/>
                </a:lnTo>
                <a:cubicBezTo>
                  <a:pt x="51057" y="192317"/>
                  <a:pt x="35330" y="196088"/>
                  <a:pt x="23544" y="198919"/>
                </a:cubicBezTo>
                <a:cubicBezTo>
                  <a:pt x="26476" y="187425"/>
                  <a:pt x="30358" y="172196"/>
                  <a:pt x="33724" y="158968"/>
                </a:cubicBezTo>
                <a:lnTo>
                  <a:pt x="34759" y="154897"/>
                </a:lnTo>
                <a:lnTo>
                  <a:pt x="32834" y="151165"/>
                </a:lnTo>
                <a:cubicBezTo>
                  <a:pt x="26576" y="139036"/>
                  <a:pt x="23037" y="125269"/>
                  <a:pt x="23037" y="110643"/>
                </a:cubicBezTo>
                <a:close/>
                <a:moveTo>
                  <a:pt x="185314" y="265545"/>
                </a:moveTo>
                <a:cubicBezTo>
                  <a:pt x="156261" y="265545"/>
                  <a:pt x="129823" y="254346"/>
                  <a:pt x="110081" y="236031"/>
                </a:cubicBezTo>
                <a:cubicBezTo>
                  <a:pt x="110571" y="236037"/>
                  <a:pt x="111061" y="236040"/>
                  <a:pt x="111552" y="236040"/>
                </a:cubicBezTo>
                <a:cubicBezTo>
                  <a:pt x="122144" y="236040"/>
                  <a:pt x="132429" y="234726"/>
                  <a:pt x="142253" y="232253"/>
                </a:cubicBezTo>
                <a:cubicBezTo>
                  <a:pt x="154999" y="239364"/>
                  <a:pt x="169684" y="243416"/>
                  <a:pt x="185314" y="243416"/>
                </a:cubicBezTo>
                <a:cubicBezTo>
                  <a:pt x="199487" y="243416"/>
                  <a:pt x="212852" y="240093"/>
                  <a:pt x="224703" y="234193"/>
                </a:cubicBezTo>
                <a:lnTo>
                  <a:pt x="228294" y="232405"/>
                </a:lnTo>
                <a:lnTo>
                  <a:pt x="232196" y="233335"/>
                </a:lnTo>
                <a:cubicBezTo>
                  <a:pt x="245791" y="236571"/>
                  <a:pt x="261186" y="239911"/>
                  <a:pt x="272606" y="242326"/>
                </a:cubicBezTo>
                <a:cubicBezTo>
                  <a:pt x="270024" y="231254"/>
                  <a:pt x="266502" y="216434"/>
                  <a:pt x="263142" y="203225"/>
                </a:cubicBezTo>
                <a:lnTo>
                  <a:pt x="262106" y="199156"/>
                </a:lnTo>
                <a:lnTo>
                  <a:pt x="264031" y="195424"/>
                </a:lnTo>
                <a:cubicBezTo>
                  <a:pt x="270289" y="183294"/>
                  <a:pt x="273828" y="169527"/>
                  <a:pt x="273828" y="154902"/>
                </a:cubicBezTo>
                <a:cubicBezTo>
                  <a:pt x="273828" y="123703"/>
                  <a:pt x="257689" y="96277"/>
                  <a:pt x="233304" y="80513"/>
                </a:cubicBezTo>
                <a:cubicBezTo>
                  <a:pt x="230673" y="69843"/>
                  <a:pt x="226675" y="59711"/>
                  <a:pt x="221508" y="50313"/>
                </a:cubicBezTo>
                <a:cubicBezTo>
                  <a:pt x="264840" y="65307"/>
                  <a:pt x="295957" y="106470"/>
                  <a:pt x="295957" y="154902"/>
                </a:cubicBezTo>
                <a:cubicBezTo>
                  <a:pt x="295957" y="171618"/>
                  <a:pt x="292242" y="187494"/>
                  <a:pt x="285586" y="201726"/>
                </a:cubicBezTo>
                <a:cubicBezTo>
                  <a:pt x="289320" y="216596"/>
                  <a:pt x="293100" y="232705"/>
                  <a:pt x="295497" y="243080"/>
                </a:cubicBezTo>
                <a:cubicBezTo>
                  <a:pt x="298512" y="256136"/>
                  <a:pt x="287014" y="267953"/>
                  <a:pt x="273849" y="265201"/>
                </a:cubicBezTo>
                <a:cubicBezTo>
                  <a:pt x="263121" y="262959"/>
                  <a:pt x="246267" y="259362"/>
                  <a:pt x="230868" y="255758"/>
                </a:cubicBezTo>
                <a:cubicBezTo>
                  <a:pt x="216964" y="262047"/>
                  <a:pt x="201534" y="265545"/>
                  <a:pt x="185314" y="265545"/>
                </a:cubicBezTo>
                <a:close/>
              </a:path>
            </a:pathLst>
          </a:custGeom>
          <a:solidFill>
            <a:schemeClr val="bg1"/>
          </a:solidFill>
          <a:ln w="1508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Text"/>
              <a:ea typeface="+mn-ea"/>
              <a:cs typeface="+mn-cs"/>
            </a:endParaRPr>
          </a:p>
        </p:txBody>
      </p:sp>
      <p:sp>
        <p:nvSpPr>
          <p:cNvPr id="11" name="Text Placeholder 2">
            <a:extLst>
              <a:ext uri="{FF2B5EF4-FFF2-40B4-BE49-F238E27FC236}">
                <a16:creationId xmlns:a16="http://schemas.microsoft.com/office/drawing/2014/main" id="{CBCAA3C6-D822-CC3B-5140-DE3F7E0071FE}"/>
              </a:ext>
            </a:extLst>
          </p:cNvPr>
          <p:cNvSpPr txBox="1">
            <a:spLocks/>
          </p:cNvSpPr>
          <p:nvPr/>
        </p:nvSpPr>
        <p:spPr>
          <a:xfrm>
            <a:off x="6954929" y="898294"/>
            <a:ext cx="4114800" cy="997196"/>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200" b="1" i="0" kern="1200" spc="0" baseline="0">
                <a:solidFill>
                  <a:schemeClr val="accent1"/>
                </a:solidFill>
                <a:latin typeface="Segoe UI Semibold" panose="020B0502040204020203" pitchFamily="34" charset="0"/>
                <a:ea typeface="+mn-ea"/>
                <a:cs typeface="Segoe UI Semibold"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b="0" i="0" kern="1200" spc="0" baseline="0">
                <a:solidFill>
                  <a:schemeClr val="tx1"/>
                </a:solidFill>
                <a:latin typeface="+mn-lt"/>
                <a:ea typeface="+mn-ea"/>
                <a:cs typeface="Segoe UI" panose="020B0502040204020203" pitchFamily="34" charset="0"/>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b="0" i="0" kern="1200" spc="0" baseline="0">
                <a:solidFill>
                  <a:schemeClr val="tx1"/>
                </a:solidFill>
                <a:latin typeface="+mn-lt"/>
                <a:ea typeface="+mn-ea"/>
                <a:cs typeface="Segoe UI" panose="020B0502040204020203" pitchFamily="34" charset="0"/>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b="0" i="0" kern="1200" spc="0" baseline="0">
                <a:solidFill>
                  <a:schemeClr val="tx1"/>
                </a:soli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defTabSz="914400" fontAlgn="auto">
              <a:lnSpc>
                <a:spcPct val="90000"/>
              </a:lnSpc>
              <a:spcBef>
                <a:spcPct val="0"/>
              </a:spcBef>
              <a:spcAft>
                <a:spcPts val="0"/>
              </a:spcAft>
              <a:buClrTx/>
              <a:buSzPct val="90000"/>
              <a:tabLst/>
              <a:defRPr/>
            </a:pPr>
            <a:r>
              <a:rPr lang="es-es" sz="3600" b="0">
                <a:ln w="3175">
                  <a:noFill/>
                </a:ln>
                <a:gradFill flip="none" rotWithShape="1">
                  <a:gsLst>
                    <a:gs pos="14000">
                      <a:srgbClr val="94D8FE"/>
                    </a:gs>
                    <a:gs pos="100000">
                      <a:schemeClr val="bg1"/>
                    </a:gs>
                  </a:gsLst>
                  <a:lin ang="13500000" scaled="1"/>
                  <a:tileRect/>
                </a:gradFill>
                <a:latin typeface="Segoe Sans Display Semibold" pitchFamily="2" charset="0"/>
                <a:cs typeface="Segoe Sans Display Semibold" pitchFamily="2" charset="0"/>
              </a:rPr>
              <a:t>Después de la presentación</a:t>
            </a:r>
          </a:p>
        </p:txBody>
      </p:sp>
      <p:sp>
        <p:nvSpPr>
          <p:cNvPr id="12" name="TextBox 11">
            <a:extLst>
              <a:ext uri="{FF2B5EF4-FFF2-40B4-BE49-F238E27FC236}">
                <a16:creationId xmlns:a16="http://schemas.microsoft.com/office/drawing/2014/main" id="{26684F27-9249-AD6C-E0CA-E961E296E004}"/>
              </a:ext>
            </a:extLst>
          </p:cNvPr>
          <p:cNvSpPr txBox="1"/>
          <p:nvPr/>
        </p:nvSpPr>
        <p:spPr>
          <a:xfrm>
            <a:off x="7579630" y="3838334"/>
            <a:ext cx="3801194" cy="646908"/>
          </a:xfrm>
          <a:prstGeom prst="rect">
            <a:avLst/>
          </a:prstGeom>
          <a:noFill/>
        </p:spPr>
        <p:txBody>
          <a:bodyPr wrap="square" lIns="0" tIns="0" rIns="0" bIns="0" rtlCol="0" anchor="t">
            <a:spAutoFit/>
          </a:bodyPr>
          <a:lstStyle/>
          <a:p>
            <a:pPr lvl="0" defTabSz="914400">
              <a:lnSpc>
                <a:spcPct val="110000"/>
              </a:lnSpc>
              <a:defRPr/>
            </a:pPr>
            <a:r>
              <a:rPr lang="es-es" sz="2000" dirty="0">
                <a:solidFill>
                  <a:schemeClr val="bg1"/>
                </a:solidFill>
                <a:cs typeface="Segoe UI Light" panose="020B0502040204020203" pitchFamily="34" charset="0"/>
              </a:rPr>
              <a:t>Micrófono abierto:</a:t>
            </a:r>
            <a:r>
              <a:rPr lang="es-es" sz="2000" dirty="0">
                <a:solidFill>
                  <a:schemeClr val="bg1"/>
                </a:solidFill>
                <a:cs typeface="Segoe UI Light" panose="020B0502040204020203" pitchFamily="34" charset="0"/>
                <a:sym typeface="Symbol" panose="05050102010706020507" pitchFamily="18" charset="2"/>
              </a:rPr>
              <a:t> de</a:t>
            </a:r>
            <a:r>
              <a:rPr lang="es-es" sz="2000" dirty="0">
                <a:solidFill>
                  <a:schemeClr val="bg1"/>
                </a:solidFill>
                <a:cs typeface="Segoe UI Light" panose="020B0502040204020203" pitchFamily="34" charset="0"/>
              </a:rPr>
              <a:t>sactiva el silencio y pregunta lo que quieras</a:t>
            </a:r>
          </a:p>
        </p:txBody>
      </p:sp>
      <p:pic>
        <p:nvPicPr>
          <p:cNvPr id="13" name="Graphic 12">
            <a:extLst>
              <a:ext uri="{FF2B5EF4-FFF2-40B4-BE49-F238E27FC236}">
                <a16:creationId xmlns:a16="http://schemas.microsoft.com/office/drawing/2014/main" id="{65AB42F6-64BE-3215-F365-58F2561290E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859597" y="3838333"/>
            <a:ext cx="576072" cy="576072"/>
          </a:xfrm>
          <a:prstGeom prst="rect">
            <a:avLst/>
          </a:prstGeom>
        </p:spPr>
      </p:pic>
      <p:pic>
        <p:nvPicPr>
          <p:cNvPr id="14" name="Graphic 13">
            <a:extLst>
              <a:ext uri="{FF2B5EF4-FFF2-40B4-BE49-F238E27FC236}">
                <a16:creationId xmlns:a16="http://schemas.microsoft.com/office/drawing/2014/main" id="{2297191D-BE1F-6D52-1EC6-D0DE1E9A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854311" y="2644616"/>
            <a:ext cx="581184" cy="581184"/>
          </a:xfrm>
          <a:prstGeom prst="rect">
            <a:avLst/>
          </a:prstGeom>
        </p:spPr>
      </p:pic>
      <p:sp>
        <p:nvSpPr>
          <p:cNvPr id="15" name="TextBox 14">
            <a:extLst>
              <a:ext uri="{FF2B5EF4-FFF2-40B4-BE49-F238E27FC236}">
                <a16:creationId xmlns:a16="http://schemas.microsoft.com/office/drawing/2014/main" id="{4A284CF6-D14F-DF56-1331-5EA56741FEEB}"/>
              </a:ext>
            </a:extLst>
          </p:cNvPr>
          <p:cNvSpPr txBox="1"/>
          <p:nvPr/>
        </p:nvSpPr>
        <p:spPr>
          <a:xfrm>
            <a:off x="7579628" y="2649378"/>
            <a:ext cx="3490101" cy="64690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s-es" sz="2000" b="0" i="0" u="none" strike="noStrike" kern="1200" cap="none" spc="0" normalizeH="0" noProof="0" dirty="0">
                <a:ln>
                  <a:noFill/>
                </a:ln>
                <a:solidFill>
                  <a:schemeClr val="bg1"/>
                </a:solidFill>
                <a:effectLst/>
                <a:uLnTx/>
                <a:uFillTx/>
                <a:ea typeface="+mn-ea"/>
                <a:cs typeface="Segoe UI Light" panose="020B0502040204020203" pitchFamily="34" charset="0"/>
              </a:rPr>
              <a:t>Levanta la mano y te daremos la palabra</a:t>
            </a:r>
          </a:p>
        </p:txBody>
      </p:sp>
    </p:spTree>
    <p:extLst>
      <p:ext uri="{BB962C8B-B14F-4D97-AF65-F5344CB8AC3E}">
        <p14:creationId xmlns:p14="http://schemas.microsoft.com/office/powerpoint/2010/main" val="96936748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F9FEAD-A6B6-504E-CFA2-B4BAD2C42276}"/>
              </a:ext>
            </a:extLst>
          </p:cNvPr>
          <p:cNvSpPr>
            <a:spLocks noGrp="1"/>
          </p:cNvSpPr>
          <p:nvPr>
            <p:ph idx="1"/>
          </p:nvPr>
        </p:nvSpPr>
        <p:spPr>
          <a:xfrm>
            <a:off x="4966052" y="1903059"/>
            <a:ext cx="7103016" cy="3016210"/>
          </a:xfrm>
        </p:spPr>
        <p:txBody>
          <a:bodyPr/>
          <a:lstStyle/>
          <a:p>
            <a:pPr marL="457200" lvl="0" indent="-457200" fontAlgn="base">
              <a:spcBef>
                <a:spcPct val="0"/>
              </a:spcBef>
              <a:spcAft>
                <a:spcPts val="800"/>
              </a:spcAft>
              <a:buSzTx/>
              <a:buFont typeface="+mj-lt"/>
              <a:buAutoNum type="arabicPeriod"/>
              <a:defRPr/>
            </a:pPr>
            <a:r>
              <a:rPr lang="es-es" sz="2200" dirty="0"/>
              <a:t>Presentación de </a:t>
            </a:r>
            <a:r>
              <a:rPr lang="es-es" sz="2200" dirty="0" err="1"/>
              <a:t>Copilot</a:t>
            </a:r>
            <a:r>
              <a:rPr lang="es-es" sz="2200" dirty="0"/>
              <a:t> Chat</a:t>
            </a:r>
          </a:p>
          <a:p>
            <a:pPr marL="457200" lvl="0" indent="-457200" fontAlgn="base">
              <a:spcBef>
                <a:spcPct val="0"/>
              </a:spcBef>
              <a:spcAft>
                <a:spcPts val="800"/>
              </a:spcAft>
              <a:buSzTx/>
              <a:buFont typeface="+mj-lt"/>
              <a:buAutoNum type="arabicPeriod"/>
              <a:defRPr/>
            </a:pPr>
            <a:r>
              <a:rPr lang="es-es" sz="2200" kern="0" dirty="0">
                <a:ln w="3175">
                  <a:noFill/>
                </a:ln>
                <a:latin typeface="Segoe UI"/>
              </a:rPr>
              <a:t>Protección de datos empresariales e IA en la sombra</a:t>
            </a:r>
          </a:p>
          <a:p>
            <a:pPr marL="457200" indent="-457200" fontAlgn="base">
              <a:spcBef>
                <a:spcPct val="0"/>
              </a:spcBef>
              <a:spcAft>
                <a:spcPts val="800"/>
              </a:spcAft>
              <a:buSzTx/>
              <a:buFont typeface="+mj-lt"/>
              <a:buAutoNum type="arabicPeriod"/>
              <a:defRPr/>
            </a:pPr>
            <a:r>
              <a:rPr lang="es-es" sz="2200" kern="0" dirty="0">
                <a:ln w="3175">
                  <a:noFill/>
                </a:ln>
                <a:latin typeface="Segoe UI"/>
              </a:rPr>
              <a:t>Habilitación de </a:t>
            </a:r>
            <a:r>
              <a:rPr lang="es-es" sz="2200" kern="0" dirty="0" err="1">
                <a:ln w="3175">
                  <a:noFill/>
                </a:ln>
                <a:latin typeface="Segoe UI"/>
              </a:rPr>
              <a:t>Copilot</a:t>
            </a:r>
            <a:r>
              <a:rPr lang="es-es" sz="2200" kern="0" dirty="0">
                <a:ln w="3175">
                  <a:noFill/>
                </a:ln>
                <a:latin typeface="Segoe UI"/>
              </a:rPr>
              <a:t> Chat</a:t>
            </a:r>
          </a:p>
          <a:p>
            <a:pPr marL="457200" indent="-457200" fontAlgn="base">
              <a:spcBef>
                <a:spcPct val="0"/>
              </a:spcBef>
              <a:spcAft>
                <a:spcPts val="800"/>
              </a:spcAft>
              <a:buSzTx/>
              <a:buFont typeface="+mj-lt"/>
              <a:buAutoNum type="arabicPeriod"/>
              <a:defRPr/>
            </a:pPr>
            <a:r>
              <a:rPr lang="es-es" sz="2200" kern="0" dirty="0">
                <a:ln w="3175">
                  <a:noFill/>
                </a:ln>
                <a:latin typeface="Segoe UI"/>
              </a:rPr>
              <a:t>Administración y gobernanza de </a:t>
            </a:r>
            <a:r>
              <a:rPr lang="es-es" sz="2200" kern="0" dirty="0" err="1">
                <a:ln w="3175">
                  <a:noFill/>
                </a:ln>
                <a:latin typeface="Segoe UI"/>
              </a:rPr>
              <a:t>Copilot</a:t>
            </a:r>
            <a:r>
              <a:rPr lang="es-es" sz="2200" kern="0" dirty="0">
                <a:ln w="3175">
                  <a:noFill/>
                </a:ln>
                <a:latin typeface="Segoe UI"/>
              </a:rPr>
              <a:t> Chat</a:t>
            </a:r>
          </a:p>
          <a:p>
            <a:pPr marL="457200" indent="-457200" fontAlgn="base">
              <a:spcBef>
                <a:spcPct val="0"/>
              </a:spcBef>
              <a:spcAft>
                <a:spcPts val="800"/>
              </a:spcAft>
              <a:buSzTx/>
              <a:buFont typeface="+mj-lt"/>
              <a:buAutoNum type="arabicPeriod"/>
              <a:defRPr/>
            </a:pPr>
            <a:r>
              <a:rPr lang="es-es" sz="2200" kern="0" dirty="0">
                <a:ln w="3175">
                  <a:noFill/>
                </a:ln>
                <a:latin typeface="Segoe UI"/>
              </a:rPr>
              <a:t>Informes de uso de </a:t>
            </a:r>
            <a:r>
              <a:rPr lang="es-es" sz="2200" kern="0" dirty="0" err="1">
                <a:ln w="3175">
                  <a:noFill/>
                </a:ln>
                <a:latin typeface="Segoe UI"/>
              </a:rPr>
              <a:t>Copilot</a:t>
            </a:r>
            <a:r>
              <a:rPr lang="es-es" sz="2200" kern="0" dirty="0">
                <a:ln w="3175">
                  <a:noFill/>
                </a:ln>
                <a:latin typeface="Segoe UI"/>
              </a:rPr>
              <a:t> Chat</a:t>
            </a:r>
          </a:p>
          <a:p>
            <a:pPr marL="457200" indent="-457200" fontAlgn="base">
              <a:spcBef>
                <a:spcPct val="0"/>
              </a:spcBef>
              <a:spcAft>
                <a:spcPts val="800"/>
              </a:spcAft>
              <a:buSzTx/>
              <a:buFont typeface="+mj-lt"/>
              <a:buAutoNum type="arabicPeriod"/>
              <a:defRPr/>
            </a:pPr>
            <a:r>
              <a:rPr lang="es-es" sz="2200" kern="0" dirty="0">
                <a:ln w="3175">
                  <a:noFill/>
                </a:ln>
                <a:latin typeface="Segoe UI"/>
              </a:rPr>
              <a:t>Próximos pasos y llamada a la acción</a:t>
            </a:r>
          </a:p>
          <a:p>
            <a:pPr lvl="0" fontAlgn="base">
              <a:spcBef>
                <a:spcPct val="0"/>
              </a:spcBef>
              <a:spcAft>
                <a:spcPct val="0"/>
              </a:spcAft>
              <a:buSzTx/>
              <a:defRPr/>
            </a:pPr>
            <a:endParaRPr lang="en-US" sz="2400" kern="0" dirty="0">
              <a:ln w="3175">
                <a:noFill/>
              </a:ln>
              <a:latin typeface="Segoe UI"/>
            </a:endParaRPr>
          </a:p>
        </p:txBody>
      </p:sp>
      <p:sp>
        <p:nvSpPr>
          <p:cNvPr id="9" name="Title 8">
            <a:extLst>
              <a:ext uri="{FF2B5EF4-FFF2-40B4-BE49-F238E27FC236}">
                <a16:creationId xmlns:a16="http://schemas.microsoft.com/office/drawing/2014/main" id="{4BA1EBAE-1D52-4D45-80BB-BA0E5E112711}"/>
              </a:ext>
            </a:extLst>
          </p:cNvPr>
          <p:cNvSpPr>
            <a:spLocks noGrp="1"/>
          </p:cNvSpPr>
          <p:nvPr>
            <p:ph type="title"/>
          </p:nvPr>
        </p:nvSpPr>
        <p:spPr>
          <a:xfrm>
            <a:off x="589279" y="605656"/>
            <a:ext cx="2491269" cy="2394995"/>
          </a:xfrm>
        </p:spPr>
        <p:txBody>
          <a:bodyPr/>
          <a:lstStyle/>
          <a:p>
            <a:r>
              <a:rPr lang="es-es" dirty="0"/>
              <a:t>Para qué estamos aquí</a:t>
            </a:r>
          </a:p>
        </p:txBody>
      </p:sp>
      <p:cxnSp>
        <p:nvCxnSpPr>
          <p:cNvPr id="11" name="Straight Connector 10">
            <a:extLst>
              <a:ext uri="{FF2B5EF4-FFF2-40B4-BE49-F238E27FC236}">
                <a16:creationId xmlns:a16="http://schemas.microsoft.com/office/drawing/2014/main" id="{1ED95B53-DDF2-6191-A9CC-CC607C737C1E}"/>
              </a:ext>
              <a:ext uri="{C183D7F6-B498-43B3-948B-1728B52AA6E4}">
                <adec:decorative xmlns:adec="http://schemas.microsoft.com/office/drawing/2017/decorative" val="1"/>
              </a:ext>
            </a:extLst>
          </p:cNvPr>
          <p:cNvCxnSpPr>
            <a:cxnSpLocks/>
          </p:cNvCxnSpPr>
          <p:nvPr/>
        </p:nvCxnSpPr>
        <p:spPr>
          <a:xfrm>
            <a:off x="4645327" y="1990825"/>
            <a:ext cx="0" cy="3193823"/>
          </a:xfrm>
          <a:prstGeom prst="line">
            <a:avLst/>
          </a:prstGeom>
          <a:ln w="25400">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19619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1FDE-F5CF-2305-C0EB-30581BE9E229}"/>
              </a:ext>
            </a:extLst>
          </p:cNvPr>
          <p:cNvSpPr>
            <a:spLocks noGrp="1"/>
          </p:cNvSpPr>
          <p:nvPr>
            <p:ph type="title"/>
          </p:nvPr>
        </p:nvSpPr>
        <p:spPr>
          <a:xfrm>
            <a:off x="571500" y="2792795"/>
            <a:ext cx="4179404" cy="1200329"/>
          </a:xfrm>
        </p:spPr>
        <p:txBody>
          <a:bodyPr/>
          <a:lstStyle/>
          <a:p>
            <a:r>
              <a:rPr lang="es-es" dirty="0"/>
              <a:t>Presentación de </a:t>
            </a:r>
            <a:r>
              <a:rPr lang="es-es" dirty="0" err="1"/>
              <a:t>Copilot</a:t>
            </a:r>
            <a:r>
              <a:rPr lang="es-es" dirty="0"/>
              <a:t> Chat</a:t>
            </a:r>
          </a:p>
        </p:txBody>
      </p:sp>
    </p:spTree>
    <p:extLst>
      <p:ext uri="{BB962C8B-B14F-4D97-AF65-F5344CB8AC3E}">
        <p14:creationId xmlns:p14="http://schemas.microsoft.com/office/powerpoint/2010/main" val="29599811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32E4E-0C24-A8FA-F2C4-D4A7A244C32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1862340-5600-E3D9-6760-48B7D79F6E35}"/>
              </a:ext>
              <a:ext uri="{C183D7F6-B498-43B3-948B-1728B52AA6E4}">
                <adec:decorative xmlns:adec="http://schemas.microsoft.com/office/drawing/2017/decorative" val="1"/>
              </a:ext>
            </a:extLst>
          </p:cNvPr>
          <p:cNvSpPr>
            <a:spLocks/>
          </p:cNvSpPr>
          <p:nvPr/>
        </p:nvSpPr>
        <p:spPr bwMode="auto">
          <a:xfrm>
            <a:off x="4014134" y="1198619"/>
            <a:ext cx="7632000" cy="4248000"/>
          </a:xfrm>
          <a:prstGeom prst="roundRect">
            <a:avLst>
              <a:gd name="adj" fmla="val 4735"/>
            </a:avLst>
          </a:prstGeom>
          <a:solidFill>
            <a:srgbClr val="F4F3F5">
              <a:alpha val="90000"/>
            </a:srgbClr>
          </a:solidFill>
          <a:ln w="12700">
            <a:solidFill>
              <a:schemeClr val="bg1">
                <a:alpha val="50000"/>
              </a:schemeClr>
            </a:solidFill>
            <a:headEnd type="none" w="med" len="med"/>
            <a:tailEnd type="none" w="med" len="med"/>
          </a:ln>
          <a:effectLst>
            <a:outerShdw blurRad="63500" algn="ctr" rotWithShape="0">
              <a:prstClr val="black">
                <a:alpha val="1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1600" b="0" i="0" u="none" strike="noStrike" kern="1200" cap="none" spc="0" normalizeH="0" baseline="0" noProof="0">
              <a:ln w="3175">
                <a:noFill/>
              </a:ln>
              <a:gradFill>
                <a:gsLst>
                  <a:gs pos="50000">
                    <a:srgbClr val="8661C5"/>
                  </a:gs>
                  <a:gs pos="0">
                    <a:srgbClr val="3E76D4"/>
                  </a:gs>
                  <a:gs pos="100000">
                    <a:srgbClr val="C73ECC"/>
                  </a:gs>
                </a:gsLst>
                <a:lin ang="2700000" scaled="1"/>
              </a:gradFill>
              <a:effectLst/>
              <a:uLnTx/>
              <a:uFillTx/>
              <a:latin typeface="Segoe UI Semibold"/>
              <a:ea typeface="+mn-ea"/>
              <a:cs typeface="Segoe UI" panose="020B0502040204020203" pitchFamily="34" charset="0"/>
            </a:endParaRPr>
          </a:p>
        </p:txBody>
      </p:sp>
      <p:sp>
        <p:nvSpPr>
          <p:cNvPr id="59" name="TextBox 58">
            <a:extLst>
              <a:ext uri="{FF2B5EF4-FFF2-40B4-BE49-F238E27FC236}">
                <a16:creationId xmlns:a16="http://schemas.microsoft.com/office/drawing/2014/main" id="{2B74BD0D-EAA6-8EED-4149-A48ABD0DABF6}"/>
              </a:ext>
            </a:extLst>
          </p:cNvPr>
          <p:cNvSpPr txBox="1"/>
          <p:nvPr/>
        </p:nvSpPr>
        <p:spPr>
          <a:xfrm>
            <a:off x="8862183" y="2564678"/>
            <a:ext cx="953787" cy="477054"/>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w="3175">
                  <a:noFill/>
                </a:ln>
                <a:solidFill>
                  <a:prstClr val="black"/>
                </a:solidFill>
                <a:effectLst/>
                <a:uLnTx/>
                <a:uFillTx/>
                <a:latin typeface="Segoe UI Semibold"/>
                <a:ea typeface="+mn-ea"/>
                <a:cs typeface="Segoe UI Semibold"/>
              </a:rPr>
              <a:t>Chat</a:t>
            </a:r>
            <a:br/>
            <a:r>
              <a:rPr kumimoji="0" lang="es-es" sz="1100" b="0" i="0" u="none" strike="noStrike" kern="1200" cap="none" spc="0" normalizeH="0" baseline="0" noProof="0" dirty="0">
                <a:ln w="3175">
                  <a:noFill/>
                </a:ln>
                <a:solidFill>
                  <a:sysClr val="windowText" lastClr="000000"/>
                </a:solidFill>
                <a:effectLst/>
                <a:uLnTx/>
                <a:uFillTx/>
                <a:latin typeface="Segoe UI" panose="020B0502040204020203" pitchFamily="34" charset="0"/>
                <a:ea typeface="+mn-ea"/>
                <a:cs typeface="Segoe UI" panose="020B0502040204020203" pitchFamily="34" charset="0"/>
              </a:rPr>
              <a:t>con información de la web</a:t>
            </a:r>
          </a:p>
        </p:txBody>
      </p:sp>
      <p:sp>
        <p:nvSpPr>
          <p:cNvPr id="61" name="TextBox 60">
            <a:extLst>
              <a:ext uri="{FF2B5EF4-FFF2-40B4-BE49-F238E27FC236}">
                <a16:creationId xmlns:a16="http://schemas.microsoft.com/office/drawing/2014/main" id="{D69A8E72-A58E-F5F6-1FA2-546CF9509241}"/>
              </a:ext>
            </a:extLst>
          </p:cNvPr>
          <p:cNvSpPr txBox="1"/>
          <p:nvPr/>
        </p:nvSpPr>
        <p:spPr>
          <a:xfrm>
            <a:off x="8851764" y="3288103"/>
            <a:ext cx="846386"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prstClr val="black"/>
                </a:solidFill>
                <a:effectLst/>
                <a:uLnTx/>
                <a:uFillTx/>
                <a:latin typeface="Segoe UI Semibold"/>
                <a:ea typeface="+mn-ea"/>
                <a:cs typeface="Segoe UI Semibold"/>
              </a:rPr>
              <a:t>Agentes</a:t>
            </a:r>
          </a:p>
        </p:txBody>
      </p:sp>
      <p:sp>
        <p:nvSpPr>
          <p:cNvPr id="62" name="TextBox 61">
            <a:extLst>
              <a:ext uri="{FF2B5EF4-FFF2-40B4-BE49-F238E27FC236}">
                <a16:creationId xmlns:a16="http://schemas.microsoft.com/office/drawing/2014/main" id="{1FB20AC8-C98B-E1D6-11AD-C9980882C9E5}"/>
              </a:ext>
            </a:extLst>
          </p:cNvPr>
          <p:cNvSpPr txBox="1"/>
          <p:nvPr/>
        </p:nvSpPr>
        <p:spPr>
          <a:xfrm>
            <a:off x="8869141" y="3842251"/>
            <a:ext cx="1227259" cy="30777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a:ln w="3175">
                  <a:noFill/>
                </a:ln>
                <a:solidFill>
                  <a:prstClr val="black"/>
                </a:solidFill>
                <a:effectLst/>
                <a:uLnTx/>
                <a:uFillTx/>
                <a:latin typeface="Segoe UI Semibold"/>
                <a:ea typeface="+mn-ea"/>
                <a:cs typeface="Segoe UI Semibold"/>
              </a:rPr>
              <a:t>Controles de TI</a:t>
            </a:r>
          </a:p>
        </p:txBody>
      </p:sp>
      <p:sp>
        <p:nvSpPr>
          <p:cNvPr id="16" name="TextBox 15">
            <a:extLst>
              <a:ext uri="{FF2B5EF4-FFF2-40B4-BE49-F238E27FC236}">
                <a16:creationId xmlns:a16="http://schemas.microsoft.com/office/drawing/2014/main" id="{27317F81-C859-9998-9746-FE11928FA23C}"/>
              </a:ext>
            </a:extLst>
          </p:cNvPr>
          <p:cNvSpPr txBox="1"/>
          <p:nvPr/>
        </p:nvSpPr>
        <p:spPr>
          <a:xfrm>
            <a:off x="5067246" y="3322619"/>
            <a:ext cx="2084673" cy="430887"/>
          </a:xfrm>
          <a:prstGeom prst="rect">
            <a:avLst/>
          </a:prstGeom>
          <a:noFill/>
        </p:spPr>
        <p:txBody>
          <a:bodyPr wrap="none" lIns="0" tIns="0" rIns="0" bIns="0" rtlCol="0">
            <a:spAutoFit/>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a:ln>
                  <a:noFill/>
                </a:ln>
                <a:solidFill>
                  <a:prstClr val="black"/>
                </a:solidFill>
                <a:effectLst/>
                <a:uLnTx/>
                <a:uFillTx/>
                <a:latin typeface="Segoe UI Semibold"/>
                <a:ea typeface="+mn-ea"/>
                <a:cs typeface="Segoe UI Semibold"/>
              </a:rPr>
              <a:t>Copilot Chat</a:t>
            </a:r>
          </a:p>
        </p:txBody>
      </p:sp>
      <p:sp>
        <p:nvSpPr>
          <p:cNvPr id="2" name="TextBox 1">
            <a:extLst>
              <a:ext uri="{FF2B5EF4-FFF2-40B4-BE49-F238E27FC236}">
                <a16:creationId xmlns:a16="http://schemas.microsoft.com/office/drawing/2014/main" id="{BA142687-4481-146E-10F1-E17D9264A140}"/>
              </a:ext>
            </a:extLst>
          </p:cNvPr>
          <p:cNvSpPr txBox="1"/>
          <p:nvPr/>
        </p:nvSpPr>
        <p:spPr>
          <a:xfrm>
            <a:off x="5199529" y="3850179"/>
            <a:ext cx="1873623" cy="147733"/>
          </a:xfrm>
          <a:prstGeom prst="rect">
            <a:avLst/>
          </a:prstGeom>
          <a:noFill/>
        </p:spPr>
        <p:txBody>
          <a:bodyPr wrap="square" lIns="0" tIns="0" rIns="0" bIns="0" rtlCol="0" anchor="t">
            <a:spAutoFit/>
          </a:bodyPr>
          <a:lstStyle>
            <a:defPPr>
              <a:defRPr lang="en-US"/>
            </a:defPPr>
            <a:lvl1pPr marR="0" lvl="0" indent="0" algn="ctr" defTabSz="932742" fontAlgn="auto">
              <a:lnSpc>
                <a:spcPct val="80000"/>
              </a:lnSpc>
              <a:spcBef>
                <a:spcPts val="0"/>
              </a:spcBef>
              <a:spcAft>
                <a:spcPts val="0"/>
              </a:spcAft>
              <a:buClrTx/>
              <a:buSzTx/>
              <a:buFontTx/>
              <a:buNone/>
              <a:tabLst/>
              <a:defRPr kumimoji="0" sz="1600" b="0" i="0" u="none" strike="noStrike" cap="none" spc="0" normalizeH="0" baseline="0">
                <a:ln>
                  <a:noFill/>
                </a:ln>
                <a:solidFill>
                  <a:srgbClr val="454142"/>
                </a:solidFill>
                <a:effectLst/>
                <a:uLnTx/>
                <a:uFillTx/>
                <a:latin typeface="Segoe UI Variable Display" pitchFamily="2" charset="0"/>
                <a:cs typeface="Segoe UI Semibold"/>
              </a:defRPr>
            </a:lvl1pPr>
          </a:lstStyle>
          <a:p>
            <a:pPr marL="0" marR="0" lvl="0" indent="0" algn="ctr" defTabSz="932742" rtl="0" eaLnBrk="1" fontAlgn="auto" latinLnBrk="0" hangingPunct="1">
              <a:lnSpc>
                <a:spcPct val="8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454142"/>
                </a:solidFill>
                <a:effectLst/>
                <a:uLnTx/>
                <a:uFillTx/>
                <a:latin typeface="Segoe UI" panose="020B0502040204020203" pitchFamily="34" charset="0"/>
                <a:ea typeface="+mn-ea"/>
                <a:cs typeface="Segoe UI Semibold"/>
              </a:rPr>
              <a:t>Chat seguro con IA gratuito</a:t>
            </a:r>
          </a:p>
        </p:txBody>
      </p:sp>
      <p:sp>
        <p:nvSpPr>
          <p:cNvPr id="7" name="Title 6">
            <a:extLst>
              <a:ext uri="{FF2B5EF4-FFF2-40B4-BE49-F238E27FC236}">
                <a16:creationId xmlns:a16="http://schemas.microsoft.com/office/drawing/2014/main" id="{FDDCA095-A17B-EDC2-60B6-0E6D16E38679}"/>
              </a:ext>
            </a:extLst>
          </p:cNvPr>
          <p:cNvSpPr>
            <a:spLocks noGrp="1"/>
          </p:cNvSpPr>
          <p:nvPr>
            <p:ph type="title"/>
          </p:nvPr>
        </p:nvSpPr>
        <p:spPr>
          <a:xfrm>
            <a:off x="0" y="2872604"/>
            <a:ext cx="3841834" cy="830997"/>
          </a:xfrm>
          <a:noFill/>
          <a:effectLst/>
        </p:spPr>
        <p:txBody>
          <a:bodyPr wrap="square" lIns="0" tIns="0" rIns="0" bIns="0" rtlCol="0" anchor="t" anchorCtr="0">
            <a:spAutoFit/>
          </a:bodyPr>
          <a:lstStyle/>
          <a:p>
            <a:pPr algn="ctr" defTabSz="914437" fontAlgn="base">
              <a:spcAft>
                <a:spcPts val="1200"/>
              </a:spcAft>
              <a:tabLst>
                <a:tab pos="1371655" algn="l"/>
              </a:tabLst>
            </a:pPr>
            <a:r>
              <a:rPr lang="es-es" sz="5400" dirty="0">
                <a:cs typeface="Segoe Sans Display"/>
              </a:rPr>
              <a:t>IA para todos</a:t>
            </a:r>
            <a:endParaRPr lang="ru-UA" sz="5400" dirty="0">
              <a:cs typeface="Segoe Sans Display"/>
            </a:endParaRPr>
          </a:p>
        </p:txBody>
      </p:sp>
      <p:pic>
        <p:nvPicPr>
          <p:cNvPr id="18" name="Picture 17" descr="Logotipo de Microsoft 365">
            <a:extLst>
              <a:ext uri="{FF2B5EF4-FFF2-40B4-BE49-F238E27FC236}">
                <a16:creationId xmlns:a16="http://schemas.microsoft.com/office/drawing/2014/main" id="{61FDCADC-436B-6D81-FE93-3A2D6C46C1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89818" y="2573693"/>
            <a:ext cx="639528" cy="644532"/>
          </a:xfrm>
          <a:prstGeom prst="rect">
            <a:avLst/>
          </a:prstGeom>
        </p:spPr>
      </p:pic>
      <p:cxnSp>
        <p:nvCxnSpPr>
          <p:cNvPr id="4" name="Straight Connector 3">
            <a:extLst>
              <a:ext uri="{FF2B5EF4-FFF2-40B4-BE49-F238E27FC236}">
                <a16:creationId xmlns:a16="http://schemas.microsoft.com/office/drawing/2014/main" id="{24250C71-E63C-3013-27C2-F10C0DF0B3AE}"/>
              </a:ext>
              <a:ext uri="{C183D7F6-B498-43B3-948B-1728B52AA6E4}">
                <adec:decorative xmlns:adec="http://schemas.microsoft.com/office/drawing/2017/decorative" val="1"/>
              </a:ext>
            </a:extLst>
          </p:cNvPr>
          <p:cNvCxnSpPr>
            <a:cxnSpLocks/>
          </p:cNvCxnSpPr>
          <p:nvPr/>
        </p:nvCxnSpPr>
        <p:spPr>
          <a:xfrm>
            <a:off x="7830134" y="2426146"/>
            <a:ext cx="0" cy="1882140"/>
          </a:xfrm>
          <a:prstGeom prst="line">
            <a:avLst/>
          </a:prstGeom>
          <a:ln w="12700">
            <a:solidFill>
              <a:srgbClr val="D9D9D6"/>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1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dec="http://schemas.microsoft.com/office/drawing/2017/decorative" xmlns:a16="http://schemas.microsoft.com/office/drawing/2014/main"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D5D51-92BE-9F8C-5CD4-992F5B2A8E25}"/>
            </a:ext>
          </a:extLst>
        </p:cNvPr>
        <p:cNvGrpSpPr/>
        <p:nvPr/>
      </p:nvGrpSpPr>
      <p:grpSpPr>
        <a:xfrm>
          <a:off x="0" y="0"/>
          <a:ext cx="0" cy="0"/>
          <a:chOff x="0" y="0"/>
          <a:chExt cx="0" cy="0"/>
        </a:xfrm>
      </p:grpSpPr>
      <p:sp>
        <p:nvSpPr>
          <p:cNvPr id="3" name="Title 25">
            <a:extLst>
              <a:ext uri="{FF2B5EF4-FFF2-40B4-BE49-F238E27FC236}">
                <a16:creationId xmlns:a16="http://schemas.microsoft.com/office/drawing/2014/main" id="{F2844792-5DF7-E0C3-FCCB-AC0ABBDB551F}"/>
              </a:ext>
            </a:extLst>
          </p:cNvPr>
          <p:cNvSpPr txBox="1">
            <a:spLocks/>
          </p:cNvSpPr>
          <p:nvPr/>
        </p:nvSpPr>
        <p:spPr>
          <a:xfrm>
            <a:off x="573723" y="1024442"/>
            <a:ext cx="4127692" cy="646331"/>
          </a:xfrm>
          <a:prstGeom prst="rect">
            <a:avLst/>
          </a:prstGeom>
          <a:noFill/>
          <a:ln>
            <a:noFill/>
            <a:prstDash/>
          </a:ln>
          <a:effectLst/>
        </p:spPr>
        <p:txBody>
          <a:bodyPr rot="0" spcFirstLastPara="0" vertOverflow="overflow" horzOverflow="overflow" vert="horz" wrap="square" lIns="0" tIns="45720" rIns="91440" bIns="45720" numCol="1" spcCol="0" rtlCol="0" fromWordArt="0" anchor="ctr" anchorCtr="0" forceAA="0" compatLnSpc="1">
            <a:prstTxWarp prst="textNoShape">
              <a:avLst/>
            </a:prstTxWarp>
            <a:spAutoFit/>
          </a:bodyPr>
          <a:lstStyle>
            <a:lvl1pPr algn="l" defTabSz="914400" rtl="0" eaLnBrk="1" latinLnBrk="0" hangingPunct="1">
              <a:lnSpc>
                <a:spcPct val="90000"/>
              </a:lnSpc>
              <a:spcBef>
                <a:spcPct val="0"/>
              </a:spcBef>
              <a:buNone/>
              <a:defRPr lang="en-US" sz="3000" b="1" i="0" kern="1200" cap="none" spc="-20" baseline="0">
                <a:ln w="3175">
                  <a:noFill/>
                </a:ln>
                <a:solidFill>
                  <a:srgbClr val="000000"/>
                </a:solidFill>
                <a:effectLst/>
                <a:latin typeface="Segoe Sans Display Semibold" pitchFamily="2" charset="0"/>
                <a:ea typeface="+mj-ea"/>
                <a:cs typeface="Segoe Sans Display Semibold" pitchFamily="2"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s-es" sz="3600" b="0" spc="0" dirty="0" err="1">
                <a:ln>
                  <a:noFill/>
                </a:ln>
                <a:gradFill flip="none" rotWithShape="1">
                  <a:gsLst>
                    <a:gs pos="0">
                      <a:srgbClr val="94D8FE"/>
                    </a:gs>
                    <a:gs pos="100000">
                      <a:prstClr val="white"/>
                    </a:gs>
                  </a:gsLst>
                  <a:lin ang="16200000" scaled="1"/>
                  <a:tileRect/>
                </a:gradFill>
                <a:ea typeface="+mn-ea"/>
                <a:cs typeface="Segoe Sans Display"/>
              </a:rPr>
              <a:t>Copilot</a:t>
            </a:r>
            <a:r>
              <a:rPr lang="es-es" sz="3600" b="0" spc="0" dirty="0">
                <a:ln>
                  <a:noFill/>
                </a:ln>
                <a:gradFill flip="none" rotWithShape="1">
                  <a:gsLst>
                    <a:gs pos="0">
                      <a:srgbClr val="94D8FE"/>
                    </a:gs>
                    <a:gs pos="100000">
                      <a:prstClr val="white"/>
                    </a:gs>
                  </a:gsLst>
                  <a:lin ang="16200000" scaled="1"/>
                  <a:tileRect/>
                </a:gradFill>
                <a:ea typeface="+mn-ea"/>
                <a:cs typeface="Segoe Sans Display"/>
              </a:rPr>
              <a:t> Chat</a:t>
            </a:r>
          </a:p>
        </p:txBody>
      </p:sp>
      <p:sp>
        <p:nvSpPr>
          <p:cNvPr id="4" name="TextBox 3">
            <a:extLst>
              <a:ext uri="{FF2B5EF4-FFF2-40B4-BE49-F238E27FC236}">
                <a16:creationId xmlns:a16="http://schemas.microsoft.com/office/drawing/2014/main" id="{F1D289D7-90A5-E97B-0021-84B40A087A79}"/>
              </a:ext>
            </a:extLst>
          </p:cNvPr>
          <p:cNvSpPr txBox="1"/>
          <p:nvPr/>
        </p:nvSpPr>
        <p:spPr>
          <a:xfrm>
            <a:off x="573723" y="1984455"/>
            <a:ext cx="3254206" cy="4301690"/>
          </a:xfrm>
          <a:prstGeom prst="rect">
            <a:avLst/>
          </a:prstGeom>
          <a:noFill/>
        </p:spPr>
        <p:txBody>
          <a:bodyPr wrap="square" lIns="0" tIns="0" rIns="0" bIns="0" rtlCol="0">
            <a:spAutoFit/>
          </a:bodyPr>
          <a:lstStyle/>
          <a:p>
            <a:pPr lvl="0" defTabSz="914400">
              <a:lnSpc>
                <a:spcPct val="110000"/>
              </a:lnSpc>
              <a:defRPr/>
            </a:pPr>
            <a:r>
              <a:rPr kumimoji="0" lang="es-es" sz="1600" b="0" i="0" u="none" strike="noStrike" kern="1200" cap="none" spc="0" normalizeH="0" baseline="0" noProof="0" dirty="0">
                <a:ln>
                  <a:noFill/>
                </a:ln>
                <a:solidFill>
                  <a:srgbClr val="FFFFFF"/>
                </a:solidFill>
                <a:effectLst/>
                <a:uLnTx/>
                <a:uFillTx/>
                <a:latin typeface="Segoe Sans Display"/>
                <a:ea typeface="+mn-ea"/>
                <a:cs typeface="Segoe Sans Display"/>
              </a:rPr>
              <a:t>Chat de IA seguro, con </a:t>
            </a:r>
            <a:r>
              <a:rPr lang="es-ES" sz="1600" dirty="0">
                <a:solidFill>
                  <a:srgbClr val="FFFFFF"/>
                </a:solidFill>
                <a:cs typeface="Segoe Sans Display"/>
              </a:rPr>
              <a:t>la</a:t>
            </a:r>
            <a:r>
              <a:rPr kumimoji="0" lang="es-es" sz="1600" b="0" i="0" u="none" strike="noStrike" kern="1200" cap="none" spc="0" normalizeH="0" baseline="0" noProof="0" dirty="0">
                <a:ln>
                  <a:noFill/>
                </a:ln>
                <a:solidFill>
                  <a:srgbClr val="FFFFFF"/>
                </a:solidFill>
                <a:effectLst/>
                <a:uLnTx/>
                <a:uFillTx/>
                <a:latin typeface="Segoe Sans Display"/>
                <a:ea typeface="+mn-ea"/>
                <a:cs typeface="Segoe Sans Display"/>
              </a:rPr>
              <a:t> tecnología de los modelos más recientes, basado en información de </a:t>
            </a:r>
            <a:br>
              <a:rPr kumimoji="0" lang="es-es" sz="16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600" b="0" i="0" u="none" strike="noStrike" kern="1200" cap="none" spc="0" normalizeH="0" baseline="0" noProof="0" dirty="0">
                <a:ln>
                  <a:noFill/>
                </a:ln>
                <a:solidFill>
                  <a:srgbClr val="FFFFFF"/>
                </a:solidFill>
                <a:effectLst/>
                <a:uLnTx/>
                <a:uFillTx/>
                <a:latin typeface="Segoe Sans Display"/>
                <a:ea typeface="+mn-ea"/>
                <a:cs typeface="Segoe Sans Display"/>
              </a:rPr>
              <a:t>la web y consciente del contexto, comprende el contenido </a:t>
            </a:r>
            <a:br>
              <a:rPr kumimoji="0" lang="es-es" sz="1600" b="0" i="0" u="none" strike="noStrike" kern="1200" cap="none" spc="0" normalizeH="0" baseline="0" noProof="0" dirty="0">
                <a:ln>
                  <a:noFill/>
                </a:ln>
                <a:solidFill>
                  <a:srgbClr val="FFFFFF"/>
                </a:solidFill>
                <a:effectLst/>
                <a:uLnTx/>
                <a:uFillTx/>
                <a:latin typeface="Segoe Sans Display"/>
                <a:ea typeface="+mn-ea"/>
                <a:cs typeface="Segoe Sans Display"/>
              </a:rPr>
            </a:br>
            <a:r>
              <a:rPr kumimoji="0" lang="es-es" sz="1600" b="0" i="0" u="none" strike="noStrike" kern="1200" cap="none" spc="0" normalizeH="0" baseline="0" noProof="0" dirty="0">
                <a:ln>
                  <a:noFill/>
                </a:ln>
                <a:solidFill>
                  <a:srgbClr val="FFFFFF"/>
                </a:solidFill>
                <a:effectLst/>
                <a:uLnTx/>
                <a:uFillTx/>
                <a:latin typeface="Segoe Sans Display"/>
                <a:ea typeface="+mn-ea"/>
                <a:cs typeface="Segoe Sans Display"/>
              </a:rPr>
              <a:t>en el que trabajas y adapta las respuestas según corresponda.</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Segoe Sans Display"/>
              <a:ea typeface="+mn-ea"/>
              <a:cs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600" b="1" dirty="0">
                <a:solidFill>
                  <a:srgbClr val="FFFFFF"/>
                </a:solidFill>
                <a:latin typeface="Segoe Sans Display"/>
                <a:cs typeface="Segoe Sans Display"/>
              </a:rPr>
              <a:t>En la web</a:t>
            </a:r>
            <a:br>
              <a:rPr sz="1600" dirty="0"/>
            </a:br>
            <a:r>
              <a:rPr kumimoji="0" lang="es-es" sz="1600" b="0" i="0" u="none" strike="noStrike" kern="1200" cap="none" spc="0" normalizeH="0" baseline="0" noProof="0" dirty="0">
                <a:ln>
                  <a:noFill/>
                </a:ln>
                <a:solidFill>
                  <a:prstClr val="white"/>
                </a:solidFill>
                <a:effectLst/>
                <a:uLnTx/>
                <a:uFillTx/>
                <a:latin typeface="Segoe Sans Display"/>
                <a:hlinkClick r:id="rId3">
                  <a:extLst>
                    <a:ext uri="{A12FA001-AC4F-418D-AE19-62706E023703}">
                      <ahyp:hlinkClr xmlns:ahyp="http://schemas.microsoft.com/office/drawing/2018/hyperlinkcolor" val="tx"/>
                    </a:ext>
                  </a:extLst>
                </a:hlinkClick>
              </a:rPr>
              <a:t>m365.cloud.microsoft/chat</a:t>
            </a:r>
            <a:endParaRPr kumimoji="0" lang="en-US" sz="1600" b="0" i="0" u="none" strike="noStrike" kern="1200" cap="none" spc="0" normalizeH="0" baseline="0" noProof="0" dirty="0">
              <a:ln>
                <a:noFill/>
              </a:ln>
              <a:solidFill>
                <a:prstClr val="white"/>
              </a:solidFill>
              <a:effectLst/>
              <a:uLnTx/>
              <a:uFillTx/>
              <a:latin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s-es" sz="1600" b="1" i="0" u="none" strike="noStrike" kern="1200" cap="none" spc="0" normalizeH="0" baseline="0" noProof="0" dirty="0">
                <a:ln>
                  <a:noFill/>
                </a:ln>
                <a:solidFill>
                  <a:prstClr val="white"/>
                </a:solidFill>
                <a:effectLst/>
                <a:uLnTx/>
                <a:uFillTx/>
                <a:latin typeface="Segoe Sans Display"/>
              </a:rPr>
              <a:t>Windows y macOS</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600" b="1" dirty="0">
                <a:solidFill>
                  <a:prstClr val="white"/>
                </a:solidFill>
                <a:latin typeface="Segoe Sans Display"/>
              </a:rPr>
              <a:t>Microsoft </a:t>
            </a:r>
            <a:r>
              <a:rPr lang="es-es" sz="1600" b="1" dirty="0" err="1">
                <a:solidFill>
                  <a:prstClr val="white"/>
                </a:solidFill>
                <a:latin typeface="Segoe Sans Display"/>
              </a:rPr>
              <a:t>Teams</a:t>
            </a:r>
            <a:r>
              <a:rPr lang="es-es" sz="1600" b="1" dirty="0">
                <a:solidFill>
                  <a:prstClr val="white"/>
                </a:solidFill>
                <a:latin typeface="Segoe Sans Display"/>
              </a:rPr>
              <a:t>, Outlook</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600" b="1" dirty="0">
                <a:solidFill>
                  <a:prstClr val="white"/>
                </a:solidFill>
                <a:latin typeface="Segoe Sans Display"/>
              </a:rPr>
              <a:t>Barra lateral de Edge</a:t>
            </a:r>
            <a:endParaRPr lang="es-es" sz="1600" b="1" dirty="0">
              <a:solidFill>
                <a:prstClr val="white"/>
              </a:solidFill>
              <a:latin typeface="Segoe Sans Display"/>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s-es" sz="1600" b="1" dirty="0">
                <a:solidFill>
                  <a:prstClr val="white"/>
                </a:solidFill>
                <a:latin typeface="Segoe Sans Display"/>
              </a:rPr>
              <a:t>iOS y Android</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Sans Display"/>
              <a:ea typeface="+mn-ea"/>
              <a:cs typeface="+mn-cs"/>
            </a:endParaRPr>
          </a:p>
        </p:txBody>
      </p:sp>
      <p:pic>
        <p:nvPicPr>
          <p:cNvPr id="5" name="Picture 4">
            <a:extLst>
              <a:ext uri="{FF2B5EF4-FFF2-40B4-BE49-F238E27FC236}">
                <a16:creationId xmlns:a16="http://schemas.microsoft.com/office/drawing/2014/main" id="{2C3652D7-5CDB-1C3D-732B-B8F5973AC033}"/>
              </a:ext>
            </a:extLst>
          </p:cNvPr>
          <p:cNvPicPr>
            <a:picLocks noChangeAspect="1"/>
          </p:cNvPicPr>
          <p:nvPr/>
        </p:nvPicPr>
        <p:blipFill>
          <a:blip r:embed="rId4"/>
          <a:stretch>
            <a:fillRect/>
          </a:stretch>
        </p:blipFill>
        <p:spPr>
          <a:xfrm>
            <a:off x="4118641" y="1266067"/>
            <a:ext cx="7705825" cy="4325866"/>
          </a:xfrm>
          <a:prstGeom prst="roundRect">
            <a:avLst>
              <a:gd name="adj" fmla="val 2742"/>
            </a:avLst>
          </a:prstGeom>
          <a:solidFill>
            <a:srgbClr val="FFFFFF">
              <a:shade val="85000"/>
            </a:srgbClr>
          </a:solidFill>
          <a:ln>
            <a:noFill/>
          </a:ln>
          <a:effectLst/>
        </p:spPr>
      </p:pic>
    </p:spTree>
    <p:extLst>
      <p:ext uri="{BB962C8B-B14F-4D97-AF65-F5344CB8AC3E}">
        <p14:creationId xmlns:p14="http://schemas.microsoft.com/office/powerpoint/2010/main" val="1560864879"/>
      </p:ext>
    </p:extLst>
  </p:cSld>
  <p:clrMapOvr>
    <a:masterClrMapping/>
  </p:clrMapOvr>
  <mc:AlternateContent xmlns:mc="http://schemas.openxmlformats.org/markup-compatibility/2006" xmlns:p14="http://schemas.microsoft.com/office/powerpoint/2010/main">
    <mc:Choice Requires="p14">
      <p:transition p14:dur="0"/>
    </mc:Choice>
    <mc:Fallback xmlns:ahyp="http://schemas.microsoft.com/office/drawing/2018/hyperlinkcolor"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path" presetSubtype="0" decel="100000" fill="hold" grpId="1" nodeType="withEffect">
                                  <p:stCondLst>
                                    <p:cond delay="0"/>
                                  </p:stCondLst>
                                  <p:childTnLst>
                                    <p:animMotion origin="layout" path="M 3.95833E-6 -4.81481E-6 L 3.95833E-6 0.03542 " pathEditMode="relative" rAng="0" ptsTypes="AA">
                                      <p:cBhvr>
                                        <p:cTn id="9" dur="700" spd="-100000" fill="hold"/>
                                        <p:tgtEl>
                                          <p:spTgt spid="3"/>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42" presetClass="path" presetSubtype="0" decel="100000" fill="hold" grpId="1" nodeType="withEffect">
                                  <p:stCondLst>
                                    <p:cond delay="100"/>
                                  </p:stCondLst>
                                  <p:childTnLst>
                                    <p:animMotion origin="layout" path="M -3.75E-6 1.11111E-6 L -3.75E-6 0.03542 " pathEditMode="relative" rAng="0" ptsTypes="AA">
                                      <p:cBhvr>
                                        <p:cTn id="14" dur="7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APLORISLIBHASH" val="1.162_dcnoP6RCmJTk0zH5Pc+8cGX3Knc="/>
  <p:tag name="APLORISLIBID" val="L7ccc5791-5bcb-4f97-8934-09e264ef6a5c.1.DkWWnA=="/>
</p:tagLst>
</file>

<file path=ppt/tags/tag2.xml><?xml version="1.0" encoding="utf-8"?>
<p:tagLst xmlns:a="http://schemas.openxmlformats.org/drawingml/2006/main" xmlns:r="http://schemas.openxmlformats.org/officeDocument/2006/relationships" xmlns:p="http://schemas.openxmlformats.org/presentationml/2006/main">
  <p:tag name="APLORISLIBHASH" val="1.162_SqLd/i//AOfeP90+MkpNwEU5AG4="/>
  <p:tag name="APLORISLIBID" val="L15da7d11-1966-4eb2-aec7-e4a3e637b817.1.ZODZQw=="/>
</p:tagLst>
</file>

<file path=ppt/tags/tag3.xml><?xml version="1.0" encoding="utf-8"?>
<p:tagLst xmlns:a="http://schemas.openxmlformats.org/drawingml/2006/main" xmlns:r="http://schemas.openxmlformats.org/officeDocument/2006/relationships" xmlns:p="http://schemas.openxmlformats.org/presentationml/2006/main">
  <p:tag name="APLORISLIBHASH" val="1.162_dcnoP6RCmJTk0zH5Pc+8cGX3Knc="/>
  <p:tag name="APLORISLIBID" val="L7ccc5791-5bcb-4f97-8934-09e264ef6a5c.1.DkWWnA=="/>
</p:tagLst>
</file>

<file path=ppt/tags/tag4.xml><?xml version="1.0" encoding="utf-8"?>
<p:tagLst xmlns:a="http://schemas.openxmlformats.org/drawingml/2006/main" xmlns:r="http://schemas.openxmlformats.org/officeDocument/2006/relationships" xmlns:p="http://schemas.openxmlformats.org/presentationml/2006/main">
  <p:tag name="APLORISLIBHASH" val="1.162_JZs885YIUzx0RPXTMLJUG23cQIY="/>
  <p:tag name="APLORISLIBID" val="Lbcb1a644-d6a0-48ad-b0d5-5614d3b3d57a.1.dI7rXw=="/>
</p:tagLst>
</file>

<file path=ppt/theme/theme1.xml><?xml version="1.0" encoding="utf-8"?>
<a:theme xmlns:a="http://schemas.openxmlformats.org/drawingml/2006/main" name="Customer Hub Template">
  <a:themeElements>
    <a:clrScheme name="Customer Hub">
      <a:dk1>
        <a:srgbClr val="091F2C"/>
      </a:dk1>
      <a:lt1>
        <a:sysClr val="window" lastClr="FFFFFF"/>
      </a:lt1>
      <a:dk2>
        <a:srgbClr val="091F2C"/>
      </a:dk2>
      <a:lt2>
        <a:srgbClr val="EFF8FF"/>
      </a:lt2>
      <a:accent1>
        <a:srgbClr val="8DC8E8"/>
      </a:accent1>
      <a:accent2>
        <a:srgbClr val="0078D4"/>
      </a:accent2>
      <a:accent3>
        <a:srgbClr val="D59ED7"/>
      </a:accent3>
      <a:accent4>
        <a:srgbClr val="C03BC4"/>
      </a:accent4>
      <a:accent5>
        <a:srgbClr val="FFA38B"/>
      </a:accent5>
      <a:accent6>
        <a:srgbClr val="702573"/>
      </a:accent6>
      <a:hlink>
        <a:srgbClr val="006ECC"/>
      </a:hlink>
      <a:folHlink>
        <a:srgbClr val="3399F0"/>
      </a:folHlink>
    </a:clrScheme>
    <a:fontScheme name="Customer Hub">
      <a:majorFont>
        <a:latin typeface="Segoe Sans Display"/>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3.xml><?xml version="1.0" encoding="utf-8"?>
<a:theme xmlns:a="http://schemas.openxmlformats.org/drawingml/2006/main" name="1_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adfd4c8-54de-4fa2-b73e-b86369895801">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D2BB8FCA7FEB347BAC36A8D039FB81C" ma:contentTypeVersion="14" ma:contentTypeDescription="Create a new document." ma:contentTypeScope="" ma:versionID="f2a0b8957ab5fa9de4fbd953ee5e964c">
  <xsd:schema xmlns:xsd="http://www.w3.org/2001/XMLSchema" xmlns:xs="http://www.w3.org/2001/XMLSchema" xmlns:p="http://schemas.microsoft.com/office/2006/metadata/properties" xmlns:ns1="http://schemas.microsoft.com/sharepoint/v3" xmlns:ns2="6adfd4c8-54de-4fa2-b73e-b86369895801" targetNamespace="http://schemas.microsoft.com/office/2006/metadata/properties" ma:root="true" ma:fieldsID="6ffd9ea1e3518e6e0782accd3cd1fd75" ns1:_="" ns2:_="">
    <xsd:import namespace="http://schemas.microsoft.com/sharepoint/v3"/>
    <xsd:import namespace="6adfd4c8-54de-4fa2-b73e-b863698958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1:_ip_UnifiedCompliancePolicyProperties" minOccurs="0"/>
                <xsd:element ref="ns1:_ip_UnifiedCompliancePolicyUIAction" minOccurs="0"/>
                <xsd:element ref="ns2:MediaServiceOCR" minOccurs="0"/>
                <xsd:element ref="ns2:lcf76f155ced4ddcb4097134ff3c332f"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dfd4c8-54de-4fa2-b73e-b863698958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1" nillable="true" ma:displayName="MediaServiceBillingMetadata" ma:hidden="true" ma:internalName="MediaServiceBillingMetadata"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dcmitype/"/>
    <ds:schemaRef ds:uri="http://schemas.openxmlformats.org/package/2006/metadata/core-properties"/>
    <ds:schemaRef ds:uri="http://www.w3.org/XML/1998/namespace"/>
    <ds:schemaRef ds:uri="http://schemas.microsoft.com/sharepoint/v3"/>
    <ds:schemaRef ds:uri="http://schemas.microsoft.com/office/2006/documentManagement/types"/>
    <ds:schemaRef ds:uri="6adfd4c8-54de-4fa2-b73e-b86369895801"/>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39EFDCD-DFBE-4D9D-8535-B2D0527400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adfd4c8-54de-4fa2-b73e-b863698958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a19d03a-48bc-4359-8038-5b5f6d5847c3}"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16260</Words>
  <Application>Microsoft Office PowerPoint</Application>
  <PresentationFormat>Widescreen</PresentationFormat>
  <Paragraphs>617</Paragraphs>
  <Slides>47</Slides>
  <Notes>47</Notes>
  <HiddenSlides>0</HiddenSlides>
  <MMClips>1</MMClips>
  <ScaleCrop>false</ScaleCrop>
  <HeadingPairs>
    <vt:vector size="4" baseType="variant">
      <vt:variant>
        <vt:lpstr>Theme</vt:lpstr>
      </vt:variant>
      <vt:variant>
        <vt:i4>3</vt:i4>
      </vt:variant>
      <vt:variant>
        <vt:lpstr>Slide Titles</vt:lpstr>
      </vt:variant>
      <vt:variant>
        <vt:i4>47</vt:i4>
      </vt:variant>
    </vt:vector>
  </HeadingPairs>
  <TitlesOfParts>
    <vt:vector size="50" baseType="lpstr">
      <vt:lpstr>Customer Hub Template</vt:lpstr>
      <vt:lpstr>Microsoft 365 Copilot Template</vt:lpstr>
      <vt:lpstr>1_Microsoft 365 Copilot Template</vt:lpstr>
      <vt:lpstr>Hola. Te damos la bienvenida al Centro de clientes</vt:lpstr>
      <vt:lpstr>Protege e implementa IA  con Copilot Chat</vt:lpstr>
      <vt:lpstr>PowerPoint Presentation</vt:lpstr>
      <vt:lpstr>PowerPoint Presentation</vt:lpstr>
      <vt:lpstr>PowerPoint Presentation</vt:lpstr>
      <vt:lpstr>Para qué estamos aquí</vt:lpstr>
      <vt:lpstr>Presentación de Copilot Chat</vt:lpstr>
      <vt:lpstr>IA para todos</vt:lpstr>
      <vt:lpstr>PowerPoint Presentation</vt:lpstr>
      <vt:lpstr>learn.microsoft.com/copilot/overview</vt:lpstr>
      <vt:lpstr>Para qué estamos aquí</vt:lpstr>
      <vt:lpstr>Protección de datos empresariales</vt:lpstr>
      <vt:lpstr>PowerPoint Presentation</vt:lpstr>
      <vt:lpstr>PowerPoint Presentation</vt:lpstr>
      <vt:lpstr>PowerPoint Presentation</vt:lpstr>
      <vt:lpstr>Los riesgos de IT en la sombra</vt:lpstr>
      <vt:lpstr>PowerPoint Presentation</vt:lpstr>
      <vt:lpstr>PowerPoint Presentation</vt:lpstr>
      <vt:lpstr>Para qué estamos aquí</vt:lpstr>
      <vt:lpstr>Habilitación de Copilot Chat</vt:lpstr>
      <vt:lpstr>Licencias</vt:lpstr>
      <vt:lpstr>Lista de comprobación de configuración</vt:lpstr>
      <vt:lpstr>Para qué estamos aquí</vt:lpstr>
      <vt:lpstr>Gestionar Copilot Chat</vt:lpstr>
      <vt:lpstr>Gestión de Copilot Chat</vt:lpstr>
      <vt:lpstr>PowerPoint Presentation</vt:lpstr>
      <vt:lpstr>Fija Copilot Chat en la barra  de navegación </vt:lpstr>
      <vt:lpstr>Control de búsqueda web para Copilot Chat </vt:lpstr>
      <vt:lpstr>Controles de       Copilot en Edge</vt:lpstr>
      <vt:lpstr>Controles de administrador para Microsoft Edge (Windows) </vt:lpstr>
      <vt:lpstr>Control de usuario en     Microsoft Edge</vt:lpstr>
      <vt:lpstr>Gobernar Copilot Chat</vt:lpstr>
      <vt:lpstr>Retención de Copilot Chats </vt:lpstr>
      <vt:lpstr>Copilot Chat y etiquetas de confidencialidad </vt:lpstr>
      <vt:lpstr>Auditoría de las interacciones en Copilot Chat </vt:lpstr>
      <vt:lpstr>Búsqueda de interacciones de Copilot Chat </vt:lpstr>
      <vt:lpstr>Búsqueda de interacciones de Copilot Chat </vt:lpstr>
      <vt:lpstr>Para qué estamos aquí</vt:lpstr>
      <vt:lpstr>Informes de uso</vt:lpstr>
      <vt:lpstr>Informe de uso de Copilot Chat </vt:lpstr>
      <vt:lpstr>Para qué estamos aquí</vt:lpstr>
      <vt:lpstr>Próximos pasos y llamada a la acción</vt:lpstr>
      <vt:lpstr>Explora recursos clave para hacer avanzar tu recorrido con Copilot</vt:lpstr>
      <vt:lpstr>Recursos de Microsoft para acelerar tu tiempo para obtener valor</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Jignesh.Thakkar@microsoft.com</dc:creator>
  <cp:keywords/>
  <dc:description/>
  <cp:lastModifiedBy>Victoria Blasich (FREEMIND SEATTLE LLC)</cp:lastModifiedBy>
  <cp:revision>24</cp:revision>
  <cp:lastPrinted>2023-02-15T20:48:24Z</cp:lastPrinted>
  <dcterms:created xsi:type="dcterms:W3CDTF">2025-03-03T10:30:40Z</dcterms:created>
  <dcterms:modified xsi:type="dcterms:W3CDTF">2026-07-07T16:31:26Z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0x0101000D2BB8FCA7FEB347BAC36A8D039FB81C</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j7ed6b1749d644c580569ee38d7710d7">
    <vt:lpwstr/>
  </property>
  <property fmtid="{D5CDD505-2E9C-101B-9397-08002B2CF9AE}" pid="19" name="e93e2550f0ac4199ae3cf1406d72085e">
    <vt:lpwstr/>
  </property>
  <property fmtid="{D5CDD505-2E9C-101B-9397-08002B2CF9AE}" pid="20" name="o92d4232daec467abb08246282070aa9">
    <vt:lpwstr/>
  </property>
  <property fmtid="{D5CDD505-2E9C-101B-9397-08002B2CF9AE}" pid="21" name="bc8cca776fa8455c8c00307ee3c527ad">
    <vt:lpwstr/>
  </property>
  <property fmtid="{D5CDD505-2E9C-101B-9397-08002B2CF9AE}" pid="22" name="_dlc_DocIdItemGuid">
    <vt:lpwstr>4230617f-e31b-4f22-8a5a-7761a22ded76</vt:lpwstr>
  </property>
  <property fmtid="{D5CDD505-2E9C-101B-9397-08002B2CF9AE}" pid="23" name="o1dbacbd0e564fc293d11b6c4775302e">
    <vt:lpwstr/>
  </property>
  <property fmtid="{D5CDD505-2E9C-101B-9397-08002B2CF9AE}" pid="24" name="MediaServiceImageTags">
    <vt:lpwstr/>
  </property>
  <property fmtid="{D5CDD505-2E9C-101B-9397-08002B2CF9AE}" pid="25" name="epPlatforms">
    <vt:lpwstr/>
  </property>
  <property fmtid="{D5CDD505-2E9C-101B-9397-08002B2CF9AE}" pid="26" name="ClassificationContentMarkingFooterLocations">
    <vt:lpwstr>Customer Hub Template:4\Microsoft 365 Copilot Template:6\1_Microsoft 365 Copilot Template:6</vt:lpwstr>
  </property>
  <property fmtid="{D5CDD505-2E9C-101B-9397-08002B2CF9AE}" pid="27" name="ClassificationContentMarkingFooterText">
    <vt:lpwstr>Classified as Microsoft Confidential</vt:lpwstr>
  </property>
</Properties>
</file>