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5447" r:id="rId4"/>
    <p:sldMasterId id="2147485847" r:id="rId5"/>
  </p:sldMasterIdLst>
  <p:notesMasterIdLst>
    <p:notesMasterId r:id="rId61"/>
  </p:notesMasterIdLst>
  <p:handoutMasterIdLst>
    <p:handoutMasterId r:id="rId62"/>
  </p:handoutMasterIdLst>
  <p:sldIdLst>
    <p:sldId id="2147482455" r:id="rId6"/>
    <p:sldId id="2147482452" r:id="rId7"/>
    <p:sldId id="2147482476" r:id="rId8"/>
    <p:sldId id="307" r:id="rId9"/>
    <p:sldId id="2147482477" r:id="rId10"/>
    <p:sldId id="279" r:id="rId11"/>
    <p:sldId id="2147482478" r:id="rId12"/>
    <p:sldId id="264" r:id="rId13"/>
    <p:sldId id="2147483623" r:id="rId14"/>
    <p:sldId id="2147483633" r:id="rId15"/>
    <p:sldId id="294" r:id="rId16"/>
    <p:sldId id="262" r:id="rId17"/>
    <p:sldId id="271" r:id="rId18"/>
    <p:sldId id="257" r:id="rId19"/>
    <p:sldId id="310" r:id="rId20"/>
    <p:sldId id="2147483647" r:id="rId21"/>
    <p:sldId id="263" r:id="rId22"/>
    <p:sldId id="2147483638" r:id="rId23"/>
    <p:sldId id="2147483624" r:id="rId24"/>
    <p:sldId id="2147483640" r:id="rId25"/>
    <p:sldId id="2147483642" r:id="rId26"/>
    <p:sldId id="2147483641" r:id="rId27"/>
    <p:sldId id="260" r:id="rId28"/>
    <p:sldId id="2147483645" r:id="rId29"/>
    <p:sldId id="256" r:id="rId30"/>
    <p:sldId id="265" r:id="rId31"/>
    <p:sldId id="2147483625" r:id="rId32"/>
    <p:sldId id="282" r:id="rId33"/>
    <p:sldId id="259" r:id="rId34"/>
    <p:sldId id="2147483626" r:id="rId35"/>
    <p:sldId id="2147483628" r:id="rId36"/>
    <p:sldId id="267" r:id="rId37"/>
    <p:sldId id="291" r:id="rId38"/>
    <p:sldId id="288" r:id="rId39"/>
    <p:sldId id="304" r:id="rId40"/>
    <p:sldId id="305" r:id="rId41"/>
    <p:sldId id="2147481773" r:id="rId42"/>
    <p:sldId id="306" r:id="rId43"/>
    <p:sldId id="2147483629" r:id="rId44"/>
    <p:sldId id="283" r:id="rId45"/>
    <p:sldId id="280" r:id="rId46"/>
    <p:sldId id="2147483630" r:id="rId47"/>
    <p:sldId id="281" r:id="rId48"/>
    <p:sldId id="2147483631" r:id="rId49"/>
    <p:sldId id="2147483627" r:id="rId50"/>
    <p:sldId id="258" r:id="rId51"/>
    <p:sldId id="277" r:id="rId52"/>
    <p:sldId id="275" r:id="rId53"/>
    <p:sldId id="2147483646" r:id="rId54"/>
    <p:sldId id="278" r:id="rId55"/>
    <p:sldId id="2147482454" r:id="rId56"/>
    <p:sldId id="261" r:id="rId57"/>
    <p:sldId id="2147482472" r:id="rId58"/>
    <p:sldId id="2147482479" r:id="rId59"/>
    <p:sldId id="2147482480" r:id="rId60"/>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Intro to Customer Hub" id="{0CB07BD8-A729-44C3-AF36-735DAE1433D6}">
          <p14:sldIdLst>
            <p14:sldId id="2147482455"/>
            <p14:sldId id="2147482452"/>
            <p14:sldId id="2147482476"/>
            <p14:sldId id="307"/>
            <p14:sldId id="2147482477"/>
            <p14:sldId id="279"/>
          </p14:sldIdLst>
        </p14:section>
        <p14:section name="Agenda" id="{DD82AEF7-3D49-7D46-8162-44357B96C6BD}">
          <p14:sldIdLst>
            <p14:sldId id="2147482478"/>
          </p14:sldIdLst>
        </p14:section>
        <p14:section name="Introduction" id="{6C5CAF2F-9FA5-7C46-A80B-FC5A24F28CD6}">
          <p14:sldIdLst>
            <p14:sldId id="264"/>
            <p14:sldId id="2147483623"/>
            <p14:sldId id="2147483633"/>
            <p14:sldId id="294"/>
            <p14:sldId id="262"/>
            <p14:sldId id="271"/>
            <p14:sldId id="257"/>
            <p14:sldId id="310"/>
            <p14:sldId id="2147483647"/>
            <p14:sldId id="263"/>
            <p14:sldId id="2147483638"/>
          </p14:sldIdLst>
        </p14:section>
        <p14:section name="Enterprise Data Protection" id="{4A5E4D68-E821-524F-8FF2-E483447A3094}">
          <p14:sldIdLst>
            <p14:sldId id="2147483624"/>
            <p14:sldId id="2147483640"/>
            <p14:sldId id="2147483642"/>
            <p14:sldId id="2147483641"/>
            <p14:sldId id="260"/>
            <p14:sldId id="2147483645"/>
            <p14:sldId id="256"/>
          </p14:sldIdLst>
        </p14:section>
        <p14:section name="Enable Copilot Chat" id="{4ACAC2A3-9BFC-8F40-85E9-F465707A4451}">
          <p14:sldIdLst>
            <p14:sldId id="265"/>
            <p14:sldId id="2147483625"/>
            <p14:sldId id="282"/>
            <p14:sldId id="259"/>
          </p14:sldIdLst>
        </p14:section>
        <p14:section name="Manage and Govern" id="{9475D1D9-7EA4-0C48-A8E1-AF7705C78D1C}">
          <p14:sldIdLst>
            <p14:sldId id="2147483626"/>
            <p14:sldId id="2147483628"/>
            <p14:sldId id="267"/>
            <p14:sldId id="291"/>
            <p14:sldId id="288"/>
            <p14:sldId id="304"/>
            <p14:sldId id="305"/>
            <p14:sldId id="2147481773"/>
            <p14:sldId id="306"/>
            <p14:sldId id="2147483629"/>
            <p14:sldId id="283"/>
            <p14:sldId id="280"/>
            <p14:sldId id="2147483630"/>
            <p14:sldId id="281"/>
            <p14:sldId id="2147483631"/>
          </p14:sldIdLst>
        </p14:section>
        <p14:section name="Usage Reporting" id="{FCB30347-F242-B74A-8AD4-29F8590B035A}">
          <p14:sldIdLst>
            <p14:sldId id="2147483627"/>
            <p14:sldId id="258"/>
          </p14:sldIdLst>
        </p14:section>
        <p14:section name="Next Steps and Call to Action" id="{A064E81D-FE02-B448-907C-1CE119ABE280}">
          <p14:sldIdLst>
            <p14:sldId id="277"/>
            <p14:sldId id="275"/>
            <p14:sldId id="2147483646"/>
            <p14:sldId id="278"/>
            <p14:sldId id="2147482454"/>
            <p14:sldId id="261"/>
            <p14:sldId id="2147482472"/>
            <p14:sldId id="2147482479"/>
            <p14:sldId id="2147482480"/>
          </p14:sldIdLst>
        </p14:section>
      </p14:sectionLst>
    </p:ext>
    <p:ext uri="{EFAFB233-063F-42B5-8137-9DF3F51BA10A}">
      <p15:sldGuideLst xmlns:p15="http://schemas.microsoft.com/office/powerpoint/2012/main">
        <p15:guide id="1" orient="horz" pos="528" userDrawn="1">
          <p15:clr>
            <a:srgbClr val="A4A3A4"/>
          </p15:clr>
        </p15:guide>
        <p15:guide id="2" orient="horz" pos="960" userDrawn="1">
          <p15:clr>
            <a:srgbClr val="A4A3A4"/>
          </p15:clr>
        </p15:guide>
        <p15:guide id="3" pos="55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1E47"/>
    <a:srgbClr val="091F2C"/>
    <a:srgbClr val="3F3C3E"/>
    <a:srgbClr val="FEFEFF"/>
    <a:srgbClr val="E9F2F8"/>
    <a:srgbClr val="2A446F"/>
    <a:srgbClr val="94D8FE"/>
    <a:srgbClr val="C03BC4"/>
    <a:srgbClr val="FF5C39"/>
    <a:srgbClr val="FFE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1CCA63-47FD-496A-9E49-C53D460155C5}" v="6" dt="2025-09-29T17:57:33.1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9" d="100"/>
          <a:sy n="129" d="100"/>
        </p:scale>
        <p:origin x="72" y="376"/>
      </p:cViewPr>
      <p:guideLst>
        <p:guide orient="horz" pos="528"/>
        <p:guide orient="horz" pos="960"/>
        <p:guide pos="552"/>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commentAuthors" Target="commentAuthors.xml"/><Relationship Id="rId68"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notesMaster" Target="notesMasters/notesMaster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presProps" Target="presProps.xml"/><Relationship Id="rId69" Type="http://schemas.microsoft.com/office/2018/10/relationships/authors" Target="author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gradFill>
                <a:gsLst>
                  <a:gs pos="0">
                    <a:srgbClr val="8661C5"/>
                  </a:gs>
                  <a:gs pos="99000">
                    <a:srgbClr val="7030A0"/>
                  </a:gs>
                </a:gsLst>
                <a:lin ang="0" scaled="0"/>
              </a:gradFill>
              <a:ln w="19050">
                <a:solidFill>
                  <a:schemeClr val="lt1"/>
                </a:solidFill>
              </a:ln>
              <a:effectLst/>
            </c:spPr>
            <c:extLst>
              <c:ext xmlns:c16="http://schemas.microsoft.com/office/drawing/2014/chart" uri="{C3380CC4-5D6E-409C-BE32-E72D297353CC}">
                <c16:uniqueId val="{00000001-D2B7-45BD-961E-1111A10B8D03}"/>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3-D2B7-45BD-961E-1111A10B8D03}"/>
              </c:ext>
            </c:extLst>
          </c:dPt>
          <c:cat>
            <c:strRef>
              <c:f>Sheet1!$A$2:$A$3</c:f>
              <c:strCache>
                <c:ptCount val="2"/>
                <c:pt idx="0">
                  <c:v>1st Qtr</c:v>
                </c:pt>
                <c:pt idx="1">
                  <c:v>2nd Qtr</c:v>
                </c:pt>
              </c:strCache>
            </c:strRef>
          </c:cat>
          <c:val>
            <c:numRef>
              <c:f>Sheet1!$B$2:$B$3</c:f>
              <c:numCache>
                <c:formatCode>General</c:formatCode>
                <c:ptCount val="2"/>
                <c:pt idx="0">
                  <c:v>78</c:v>
                </c:pt>
                <c:pt idx="1">
                  <c:v>22</c:v>
                </c:pt>
              </c:numCache>
            </c:numRef>
          </c:val>
          <c:extLst>
            <c:ext xmlns:c16="http://schemas.microsoft.com/office/drawing/2014/chart" uri="{C3380CC4-5D6E-409C-BE32-E72D297353CC}">
              <c16:uniqueId val="{00000004-D2B7-45BD-961E-1111A10B8D03}"/>
            </c:ext>
          </c:extLst>
        </c:ser>
        <c:dLbls>
          <c:showLegendKey val="0"/>
          <c:showVal val="0"/>
          <c:showCatName val="0"/>
          <c:showSerName val="0"/>
          <c:showPercent val="0"/>
          <c:showBubbleSize val="0"/>
          <c:showLeaderLines val="1"/>
        </c:dLbls>
        <c:firstSliceAng val="187"/>
        <c:holeSize val="73"/>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gradFill>
                <a:gsLst>
                  <a:gs pos="0">
                    <a:schemeClr val="accent1"/>
                  </a:gs>
                  <a:gs pos="99000">
                    <a:srgbClr val="8661C5"/>
                  </a:gs>
                </a:gsLst>
                <a:lin ang="0" scaled="0"/>
              </a:gradFill>
              <a:ln w="19050">
                <a:solidFill>
                  <a:schemeClr val="lt1"/>
                </a:solidFill>
              </a:ln>
              <a:effectLst/>
            </c:spPr>
            <c:extLst>
              <c:ext xmlns:c16="http://schemas.microsoft.com/office/drawing/2014/chart" uri="{C3380CC4-5D6E-409C-BE32-E72D297353CC}">
                <c16:uniqueId val="{00000001-EE69-4B8E-B6E4-9785EBA094A6}"/>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3-EE69-4B8E-B6E4-9785EBA094A6}"/>
              </c:ext>
            </c:extLst>
          </c:dPt>
          <c:cat>
            <c:strRef>
              <c:f>Sheet1!$A$2:$A$3</c:f>
              <c:strCache>
                <c:ptCount val="2"/>
                <c:pt idx="0">
                  <c:v>1st Qtr</c:v>
                </c:pt>
                <c:pt idx="1">
                  <c:v>2nd Qtr</c:v>
                </c:pt>
              </c:strCache>
            </c:strRef>
          </c:cat>
          <c:val>
            <c:numRef>
              <c:f>Sheet1!$B$2:$B$3</c:f>
              <c:numCache>
                <c:formatCode>General</c:formatCode>
                <c:ptCount val="2"/>
                <c:pt idx="0">
                  <c:v>75</c:v>
                </c:pt>
                <c:pt idx="1">
                  <c:v>25</c:v>
                </c:pt>
              </c:numCache>
            </c:numRef>
          </c:val>
          <c:extLst>
            <c:ext xmlns:c16="http://schemas.microsoft.com/office/drawing/2014/chart" uri="{C3380CC4-5D6E-409C-BE32-E72D297353CC}">
              <c16:uniqueId val="{00000004-EE69-4B8E-B6E4-9785EBA094A6}"/>
            </c:ext>
          </c:extLst>
        </c:ser>
        <c:dLbls>
          <c:showLegendKey val="0"/>
          <c:showVal val="0"/>
          <c:showCatName val="0"/>
          <c:showSerName val="0"/>
          <c:showPercent val="0"/>
          <c:showBubbleSize val="0"/>
          <c:showLeaderLines val="1"/>
        </c:dLbls>
        <c:firstSliceAng val="32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Sans Display" pitchFamily="2"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Sans Display" pitchFamily="2" charset="0"/>
              </a:rPr>
              <a:t>10/7/2025 5:21 PM</a:t>
            </a:fld>
            <a:endParaRPr lang="en-US">
              <a:latin typeface="Segoe Sans Display" pitchFamily="2"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Sans Display" pitchFamily="2" charset="0"/>
              </a:rPr>
              <a:t>‹#›</a:t>
            </a:fld>
            <a:endParaRPr lang="en-US">
              <a:latin typeface="Segoe Sans Display" pitchFamily="2"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Sans Display" pitchFamily="2"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atin typeface="Segoe Sans Display" pitchFamily="2" charset="0"/>
                <a:cs typeface="Segoe Sans Display" pitchFamily="2" charset="0"/>
              </a:defRPr>
            </a:lvl1p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Sans Display" pitchFamily="2" charset="0"/>
              </a:defRPr>
            </a:lvl1pPr>
          </a:lstStyle>
          <a:p>
            <a:fld id="{386CE63F-9E7F-4C04-9D0D-FCA25A8E9E86}" type="datetime8">
              <a:rPr lang="en-US" smtClean="0"/>
              <a:pPr/>
              <a:t>10/7/2025 5:21 PM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Sans Display" pitchFamily="2"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Sans Display" pitchFamily="2"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10/7/2025 5:21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a:t>
            </a:fld>
            <a:endParaRPr lang="en-US"/>
          </a:p>
        </p:txBody>
      </p:sp>
    </p:spTree>
    <p:extLst>
      <p:ext uri="{BB962C8B-B14F-4D97-AF65-F5344CB8AC3E}">
        <p14:creationId xmlns:p14="http://schemas.microsoft.com/office/powerpoint/2010/main" val="742396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936D9-E0AE-85E2-6F1F-80099A2998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34732B-15AC-27E7-FC4E-E3FA94B5BD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C30926-3DB9-27D3-C248-A63FB0760F4D}"/>
              </a:ext>
            </a:extLst>
          </p:cNvPr>
          <p:cNvSpPr>
            <a:spLocks noGrp="1"/>
          </p:cNvSpPr>
          <p:nvPr>
            <p:ph type="body" idx="1"/>
          </p:nvPr>
        </p:nvSpPr>
        <p:spPr/>
        <p:txBody>
          <a:bodyPr/>
          <a:lstStyle/>
          <a:p>
            <a:pPr algn="l"/>
            <a:endParaRPr lang="LID4096"/>
          </a:p>
        </p:txBody>
      </p:sp>
      <p:sp>
        <p:nvSpPr>
          <p:cNvPr id="4" name="Slide Number Placeholder 3">
            <a:extLst>
              <a:ext uri="{FF2B5EF4-FFF2-40B4-BE49-F238E27FC236}">
                <a16:creationId xmlns:a16="http://schemas.microsoft.com/office/drawing/2014/main" id="{60E797B8-BA59-A9EC-C47D-850F4ED956A9}"/>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EE18963D-725B-467F-9103-A103F1BEB9D2}"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6204538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6F02D1-BFD4-8169-900A-AD55748645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CF1DA1-A58C-8B24-B518-234D9D02EC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E645DD-EEB9-3BFF-B23A-FDD7A10FD03B}"/>
              </a:ext>
            </a:extLst>
          </p:cNvPr>
          <p:cNvSpPr>
            <a:spLocks noGrp="1"/>
          </p:cNvSpPr>
          <p:nvPr>
            <p:ph type="body" idx="1"/>
          </p:nvPr>
        </p:nvSpPr>
        <p:spPr/>
        <p:txBody>
          <a:bodyPr/>
          <a:lstStyle/>
          <a:p>
            <a:endParaRPr lang="en-US" sz="850">
              <a:solidFill>
                <a:srgbClr val="5A5A71"/>
              </a:solidFill>
              <a:latin typeface="Segoe Sans Display"/>
              <a:ea typeface="Calibri"/>
              <a:cs typeface="Segoe Sans Display"/>
            </a:endParaRPr>
          </a:p>
        </p:txBody>
      </p:sp>
      <p:sp>
        <p:nvSpPr>
          <p:cNvPr id="4" name="Slide Number Placeholder 3">
            <a:extLst>
              <a:ext uri="{FF2B5EF4-FFF2-40B4-BE49-F238E27FC236}">
                <a16:creationId xmlns:a16="http://schemas.microsoft.com/office/drawing/2014/main" id="{CF70E93D-6824-9DDF-9F80-EC074A0B8BB3}"/>
              </a:ext>
            </a:extLst>
          </p:cNvPr>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8E2843E-4E3F-4539-8169-3BC120CDD5F2}"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31158614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A42BB-866C-2D14-5371-40DF78A3E6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78C1DA-EFBA-7063-47A5-4DA0D599D7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862D7E-45CF-7B88-9775-B9B8D6CEF0E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71DCD94-E209-9F29-8CD8-FF68BA93C411}"/>
              </a:ext>
            </a:extLst>
          </p:cNvPr>
          <p:cNvSpPr>
            <a:spLocks noGrp="1"/>
          </p:cNvSpPr>
          <p:nvPr>
            <p:ph type="sldNum" sz="quarter" idx="10"/>
          </p:nvPr>
        </p:nvSpPr>
        <p:spPr/>
        <p:txBody>
          <a:bodyPr/>
          <a:lstStyle/>
          <a:p>
            <a:fld id="{78E2843E-4E3F-4539-8169-3BC120CDD5F2}" type="slidenum">
              <a:rPr lang="en-US" smtClean="0"/>
              <a:t>34</a:t>
            </a:fld>
            <a:endParaRPr lang="en-US"/>
          </a:p>
        </p:txBody>
      </p:sp>
    </p:spTree>
    <p:extLst>
      <p:ext uri="{BB962C8B-B14F-4D97-AF65-F5344CB8AC3E}">
        <p14:creationId xmlns:p14="http://schemas.microsoft.com/office/powerpoint/2010/main" val="6755231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10/7/2025 5:21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35</a:t>
            </a:fld>
            <a:endParaRPr lang="en-US"/>
          </a:p>
        </p:txBody>
      </p:sp>
    </p:spTree>
    <p:extLst>
      <p:ext uri="{BB962C8B-B14F-4D97-AF65-F5344CB8AC3E}">
        <p14:creationId xmlns:p14="http://schemas.microsoft.com/office/powerpoint/2010/main" val="15586502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3B20C7D-B0DB-4444-A81A-30B6738DF5C1}" type="slidenum">
              <a:rPr lang="en-US" smtClean="0"/>
              <a:t>36</a:t>
            </a:fld>
            <a:endParaRPr lang="en-US"/>
          </a:p>
        </p:txBody>
      </p:sp>
    </p:spTree>
    <p:extLst>
      <p:ext uri="{BB962C8B-B14F-4D97-AF65-F5344CB8AC3E}">
        <p14:creationId xmlns:p14="http://schemas.microsoft.com/office/powerpoint/2010/main" val="34555565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8E2843E-4E3F-4539-8169-3BC120CDD5F2}"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1565509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8E2843E-4E3F-4539-8169-3BC120CDD5F2}" type="slidenum">
              <a:rPr lang="en-US" smtClean="0"/>
              <a:t>38</a:t>
            </a:fld>
            <a:endParaRPr lang="en-US"/>
          </a:p>
        </p:txBody>
      </p:sp>
    </p:spTree>
    <p:extLst>
      <p:ext uri="{BB962C8B-B14F-4D97-AF65-F5344CB8AC3E}">
        <p14:creationId xmlns:p14="http://schemas.microsoft.com/office/powerpoint/2010/main" val="6675140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A7B4E-70E6-7BEB-9F9B-497538ADD2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237D0B-0954-1527-7FBE-D9544DD0BE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CEBEF3-5404-17FE-0430-577855128C07}"/>
              </a:ext>
            </a:extLst>
          </p:cNvPr>
          <p:cNvSpPr>
            <a:spLocks noGrp="1"/>
          </p:cNvSpPr>
          <p:nvPr>
            <p:ph type="body" idx="1"/>
          </p:nvPr>
        </p:nvSpPr>
        <p:spPr/>
        <p:txBody>
          <a:bodyPr/>
          <a:lstStyle/>
          <a:p>
            <a:pPr algn="l"/>
            <a:endParaRPr lang="en-US"/>
          </a:p>
        </p:txBody>
      </p:sp>
      <p:sp>
        <p:nvSpPr>
          <p:cNvPr id="4" name="Slide Number Placeholder 3">
            <a:extLst>
              <a:ext uri="{FF2B5EF4-FFF2-40B4-BE49-F238E27FC236}">
                <a16:creationId xmlns:a16="http://schemas.microsoft.com/office/drawing/2014/main" id="{78A54861-C085-A163-FC04-5168F916CCD4}"/>
              </a:ext>
            </a:extLst>
          </p:cNvPr>
          <p:cNvSpPr>
            <a:spLocks noGrp="1"/>
          </p:cNvSpPr>
          <p:nvPr>
            <p:ph type="sldNum" sz="quarter" idx="5"/>
          </p:nvPr>
        </p:nvSpPr>
        <p:spPr/>
        <p:txBody>
          <a:bodyPr/>
          <a:lstStyle/>
          <a:p>
            <a:fld id="{EE18963D-725B-467F-9103-A103F1BEB9D2}" type="slidenum">
              <a:rPr lang="en-US" smtClean="0"/>
              <a:t>40</a:t>
            </a:fld>
            <a:endParaRPr lang="en-US"/>
          </a:p>
        </p:txBody>
      </p:sp>
    </p:spTree>
    <p:extLst>
      <p:ext uri="{BB962C8B-B14F-4D97-AF65-F5344CB8AC3E}">
        <p14:creationId xmlns:p14="http://schemas.microsoft.com/office/powerpoint/2010/main" val="36119135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A0C6CE-A16C-3934-00DA-277507BEB7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C7ABE7-B2DD-AD6E-E4CC-19FE27A124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EB860A-4F48-72F5-B252-B21ADF876B1A}"/>
              </a:ext>
            </a:extLst>
          </p:cNvPr>
          <p:cNvSpPr>
            <a:spLocks noGrp="1"/>
          </p:cNvSpPr>
          <p:nvPr>
            <p:ph type="body" idx="1"/>
          </p:nvPr>
        </p:nvSpPr>
        <p:spPr/>
        <p:txBody>
          <a:bodyPr/>
          <a:lstStyle/>
          <a:p>
            <a:pPr algn="l"/>
            <a:endParaRPr lang="en-US" b="0" i="0">
              <a:solidFill>
                <a:srgbClr val="161616"/>
              </a:solidFill>
              <a:effectLst/>
              <a:latin typeface="Segoe UI" panose="020B0502040204020203" pitchFamily="34" charset="0"/>
            </a:endParaRPr>
          </a:p>
        </p:txBody>
      </p:sp>
      <p:sp>
        <p:nvSpPr>
          <p:cNvPr id="4" name="Slide Number Placeholder 3">
            <a:extLst>
              <a:ext uri="{FF2B5EF4-FFF2-40B4-BE49-F238E27FC236}">
                <a16:creationId xmlns:a16="http://schemas.microsoft.com/office/drawing/2014/main" id="{97029436-9F3C-4BBE-83E1-CF4CBA3FF201}"/>
              </a:ext>
            </a:extLst>
          </p:cNvPr>
          <p:cNvSpPr>
            <a:spLocks noGrp="1"/>
          </p:cNvSpPr>
          <p:nvPr>
            <p:ph type="sldNum" sz="quarter" idx="5"/>
          </p:nvPr>
        </p:nvSpPr>
        <p:spPr/>
        <p:txBody>
          <a:bodyPr/>
          <a:lstStyle/>
          <a:p>
            <a:fld id="{EE18963D-725B-467F-9103-A103F1BEB9D2}" type="slidenum">
              <a:rPr lang="en-US" smtClean="0"/>
              <a:t>41</a:t>
            </a:fld>
            <a:endParaRPr lang="en-US"/>
          </a:p>
        </p:txBody>
      </p:sp>
    </p:spTree>
    <p:extLst>
      <p:ext uri="{BB962C8B-B14F-4D97-AF65-F5344CB8AC3E}">
        <p14:creationId xmlns:p14="http://schemas.microsoft.com/office/powerpoint/2010/main" val="38876510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C96B02-52D7-51D6-9AD4-17C2AD96BD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1A111D-48C5-B1FD-82FC-A97DE6D52A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E9B11C-7A5F-A412-5EBE-49BFDD4A5A40}"/>
              </a:ext>
            </a:extLst>
          </p:cNvPr>
          <p:cNvSpPr>
            <a:spLocks noGrp="1"/>
          </p:cNvSpPr>
          <p:nvPr>
            <p:ph type="body" idx="1"/>
          </p:nvPr>
        </p:nvSpPr>
        <p:spPr/>
        <p:txBody>
          <a:bodyPr/>
          <a:lstStyle/>
          <a:p>
            <a:pPr algn="l"/>
            <a:endParaRPr lang="en-US" b="0" i="0">
              <a:solidFill>
                <a:srgbClr val="161616"/>
              </a:solidFill>
              <a:effectLst/>
              <a:latin typeface="Segoe UI" panose="020B0502040204020203" pitchFamily="34" charset="0"/>
            </a:endParaRPr>
          </a:p>
        </p:txBody>
      </p:sp>
      <p:sp>
        <p:nvSpPr>
          <p:cNvPr id="4" name="Slide Number Placeholder 3">
            <a:extLst>
              <a:ext uri="{FF2B5EF4-FFF2-40B4-BE49-F238E27FC236}">
                <a16:creationId xmlns:a16="http://schemas.microsoft.com/office/drawing/2014/main" id="{83EC0DBC-E7BC-FD92-3BFC-F996866CA9A6}"/>
              </a:ext>
            </a:extLst>
          </p:cNvPr>
          <p:cNvSpPr>
            <a:spLocks noGrp="1"/>
          </p:cNvSpPr>
          <p:nvPr>
            <p:ph type="sldNum" sz="quarter" idx="5"/>
          </p:nvPr>
        </p:nvSpPr>
        <p:spPr/>
        <p:txBody>
          <a:bodyPr/>
          <a:lstStyle/>
          <a:p>
            <a:fld id="{EE18963D-725B-467F-9103-A103F1BEB9D2}" type="slidenum">
              <a:rPr lang="en-US" smtClean="0"/>
              <a:t>42</a:t>
            </a:fld>
            <a:endParaRPr lang="en-US"/>
          </a:p>
        </p:txBody>
      </p:sp>
    </p:spTree>
    <p:extLst>
      <p:ext uri="{BB962C8B-B14F-4D97-AF65-F5344CB8AC3E}">
        <p14:creationId xmlns:p14="http://schemas.microsoft.com/office/powerpoint/2010/main" val="3552665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10/7/2025 5:21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7</a:t>
            </a:fld>
            <a:endParaRPr lang="en-US"/>
          </a:p>
        </p:txBody>
      </p:sp>
    </p:spTree>
    <p:extLst>
      <p:ext uri="{BB962C8B-B14F-4D97-AF65-F5344CB8AC3E}">
        <p14:creationId xmlns:p14="http://schemas.microsoft.com/office/powerpoint/2010/main" val="36294174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C6163-856D-9362-88A3-861DC4326F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19AF6A-D93B-960A-A265-7CF816C060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988C1C-F152-8051-5854-6BD66958A4AD}"/>
              </a:ext>
            </a:extLst>
          </p:cNvPr>
          <p:cNvSpPr>
            <a:spLocks noGrp="1"/>
          </p:cNvSpPr>
          <p:nvPr>
            <p:ph type="body" idx="1"/>
          </p:nvPr>
        </p:nvSpPr>
        <p:spPr/>
        <p:txBody>
          <a:bodyPr/>
          <a:lstStyle/>
          <a:p>
            <a:pPr algn="l"/>
            <a:endParaRPr lang="en-US" b="0" i="0">
              <a:solidFill>
                <a:srgbClr val="161616"/>
              </a:solidFill>
              <a:effectLst/>
              <a:latin typeface="Segoe UI" panose="020B0502040204020203" pitchFamily="34" charset="0"/>
            </a:endParaRPr>
          </a:p>
        </p:txBody>
      </p:sp>
      <p:sp>
        <p:nvSpPr>
          <p:cNvPr id="4" name="Slide Number Placeholder 3">
            <a:extLst>
              <a:ext uri="{FF2B5EF4-FFF2-40B4-BE49-F238E27FC236}">
                <a16:creationId xmlns:a16="http://schemas.microsoft.com/office/drawing/2014/main" id="{32D39883-8112-C7A3-A18A-E72F53A406D7}"/>
              </a:ext>
            </a:extLst>
          </p:cNvPr>
          <p:cNvSpPr>
            <a:spLocks noGrp="1"/>
          </p:cNvSpPr>
          <p:nvPr>
            <p:ph type="sldNum" sz="quarter" idx="5"/>
          </p:nvPr>
        </p:nvSpPr>
        <p:spPr/>
        <p:txBody>
          <a:bodyPr/>
          <a:lstStyle/>
          <a:p>
            <a:fld id="{EE18963D-725B-467F-9103-A103F1BEB9D2}" type="slidenum">
              <a:rPr lang="en-US" smtClean="0"/>
              <a:t>43</a:t>
            </a:fld>
            <a:endParaRPr lang="en-US"/>
          </a:p>
        </p:txBody>
      </p:sp>
    </p:spTree>
    <p:extLst>
      <p:ext uri="{BB962C8B-B14F-4D97-AF65-F5344CB8AC3E}">
        <p14:creationId xmlns:p14="http://schemas.microsoft.com/office/powerpoint/2010/main" val="25639901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5134B-C948-6EA0-F594-4BB56C13AD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BD297B-8083-BC40-79BF-2CD0113E81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77A98D-518C-36DB-C57B-CC970B2AFB16}"/>
              </a:ext>
            </a:extLst>
          </p:cNvPr>
          <p:cNvSpPr>
            <a:spLocks noGrp="1"/>
          </p:cNvSpPr>
          <p:nvPr>
            <p:ph type="body" idx="1"/>
          </p:nvPr>
        </p:nvSpPr>
        <p:spPr/>
        <p:txBody>
          <a:bodyPr/>
          <a:lstStyle/>
          <a:p>
            <a:pPr algn="l"/>
            <a:endParaRPr lang="en-US" b="0" i="0">
              <a:solidFill>
                <a:srgbClr val="161616"/>
              </a:solidFill>
              <a:effectLst/>
              <a:latin typeface="Segoe UI" panose="020B0502040204020203" pitchFamily="34" charset="0"/>
            </a:endParaRPr>
          </a:p>
        </p:txBody>
      </p:sp>
      <p:sp>
        <p:nvSpPr>
          <p:cNvPr id="4" name="Slide Number Placeholder 3">
            <a:extLst>
              <a:ext uri="{FF2B5EF4-FFF2-40B4-BE49-F238E27FC236}">
                <a16:creationId xmlns:a16="http://schemas.microsoft.com/office/drawing/2014/main" id="{537A4980-6E1E-401E-C764-6E2DE64E3EA1}"/>
              </a:ext>
            </a:extLst>
          </p:cNvPr>
          <p:cNvSpPr>
            <a:spLocks noGrp="1"/>
          </p:cNvSpPr>
          <p:nvPr>
            <p:ph type="sldNum" sz="quarter" idx="5"/>
          </p:nvPr>
        </p:nvSpPr>
        <p:spPr/>
        <p:txBody>
          <a:bodyPr/>
          <a:lstStyle/>
          <a:p>
            <a:fld id="{EE18963D-725B-467F-9103-A103F1BEB9D2}" type="slidenum">
              <a:rPr lang="en-US" smtClean="0"/>
              <a:t>44</a:t>
            </a:fld>
            <a:endParaRPr lang="en-US"/>
          </a:p>
        </p:txBody>
      </p:sp>
    </p:spTree>
    <p:extLst>
      <p:ext uri="{BB962C8B-B14F-4D97-AF65-F5344CB8AC3E}">
        <p14:creationId xmlns:p14="http://schemas.microsoft.com/office/powerpoint/2010/main" val="38599678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4DD3F-310B-B999-65BA-962E995189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8A0C8A-A570-68BD-8965-B8E8FCBDE2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B9FBE2-69E0-A51D-3466-08B42C69702A}"/>
              </a:ext>
            </a:extLst>
          </p:cNvPr>
          <p:cNvSpPr>
            <a:spLocks noGrp="1"/>
          </p:cNvSpPr>
          <p:nvPr>
            <p:ph type="body" idx="1"/>
          </p:nvPr>
        </p:nvSpPr>
        <p:spPr/>
        <p:txBody>
          <a:bodyPr/>
          <a:lstStyle/>
          <a:p>
            <a:endParaRPr lang="LID4096"/>
          </a:p>
        </p:txBody>
      </p:sp>
      <p:sp>
        <p:nvSpPr>
          <p:cNvPr id="4" name="Slide Number Placeholder 3">
            <a:extLst>
              <a:ext uri="{FF2B5EF4-FFF2-40B4-BE49-F238E27FC236}">
                <a16:creationId xmlns:a16="http://schemas.microsoft.com/office/drawing/2014/main" id="{93EEE6DF-06A3-3459-1E5C-F0E66900726E}"/>
              </a:ext>
            </a:extLst>
          </p:cNvPr>
          <p:cNvSpPr>
            <a:spLocks noGrp="1"/>
          </p:cNvSpPr>
          <p:nvPr>
            <p:ph type="sldNum" sz="quarter" idx="5"/>
          </p:nvPr>
        </p:nvSpPr>
        <p:spPr/>
        <p:txBody>
          <a:bodyPr/>
          <a:lstStyle/>
          <a:p>
            <a:fld id="{E3B20C7D-B0DB-4444-A81A-30B6738DF5C1}" type="slidenum">
              <a:rPr lang="en-US" smtClean="0"/>
              <a:t>46</a:t>
            </a:fld>
            <a:endParaRPr lang="en-US"/>
          </a:p>
        </p:txBody>
      </p:sp>
    </p:spTree>
    <p:extLst>
      <p:ext uri="{BB962C8B-B14F-4D97-AF65-F5344CB8AC3E}">
        <p14:creationId xmlns:p14="http://schemas.microsoft.com/office/powerpoint/2010/main" val="33798296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03D3D-351A-4968-B376-2415CEA4667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232285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77440-D32C-FDC7-CA44-06CA601CA4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36F9EB-C380-3D95-FA2B-42AD68F3F3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C77FF8-3084-8AD8-4064-C839EFE9D26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67D5460-D3AB-B851-BE94-08068BEA42A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03D3D-351A-4968-B376-2415CEA4667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150456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01779-B23E-8778-B929-7A92515019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68BFD2-12DD-9102-AEA3-007B119BB2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BF961C-A428-3C3F-873A-FBE2FACD8DA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BE7C301-14D8-95CE-B180-95F2273A651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03D3D-351A-4968-B376-2415CEA4667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72243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10/7/2025 5:21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10</a:t>
            </a:fld>
            <a:endParaRPr lang="en-US"/>
          </a:p>
        </p:txBody>
      </p:sp>
    </p:spTree>
    <p:extLst>
      <p:ext uri="{BB962C8B-B14F-4D97-AF65-F5344CB8AC3E}">
        <p14:creationId xmlns:p14="http://schemas.microsoft.com/office/powerpoint/2010/main" val="235084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10/7/2025 5:21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11</a:t>
            </a:fld>
            <a:endParaRPr lang="en-US"/>
          </a:p>
        </p:txBody>
      </p:sp>
    </p:spTree>
    <p:extLst>
      <p:ext uri="{BB962C8B-B14F-4D97-AF65-F5344CB8AC3E}">
        <p14:creationId xmlns:p14="http://schemas.microsoft.com/office/powerpoint/2010/main" val="28500573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10/7/2025 5:21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12</a:t>
            </a:fld>
            <a:endParaRPr lang="en-US"/>
          </a:p>
        </p:txBody>
      </p:sp>
    </p:spTree>
    <p:extLst>
      <p:ext uri="{BB962C8B-B14F-4D97-AF65-F5344CB8AC3E}">
        <p14:creationId xmlns:p14="http://schemas.microsoft.com/office/powerpoint/2010/main" val="38061351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2000D-940B-564C-79F9-DDDCA8FD70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EBB92C-517B-24A1-772D-57F28958AAEE}"/>
              </a:ext>
            </a:extLst>
          </p:cNvPr>
          <p:cNvSpPr>
            <a:spLocks noGrp="1" noRot="1" noChangeAspect="1"/>
          </p:cNvSpPr>
          <p:nvPr>
            <p:ph type="sldImg"/>
          </p:nvPr>
        </p:nvSpPr>
        <p:spPr>
          <a:xfrm>
            <a:off x="777875" y="1200150"/>
            <a:ext cx="5759450" cy="3240088"/>
          </a:xfrm>
        </p:spPr>
      </p:sp>
      <p:sp>
        <p:nvSpPr>
          <p:cNvPr id="3" name="Notes Placeholder 2">
            <a:extLst>
              <a:ext uri="{FF2B5EF4-FFF2-40B4-BE49-F238E27FC236}">
                <a16:creationId xmlns:a16="http://schemas.microsoft.com/office/drawing/2014/main" id="{8577490F-3FC6-A6C1-7E36-79FA7696AE8C}"/>
              </a:ext>
            </a:extLst>
          </p:cNvPr>
          <p:cNvSpPr>
            <a:spLocks noGrp="1"/>
          </p:cNvSpPr>
          <p:nvPr>
            <p:ph type="body" idx="1"/>
          </p:nvPr>
        </p:nvSpPr>
        <p:spPr/>
        <p:txBody>
          <a:bodyPr/>
          <a:lstStyle/>
          <a:p>
            <a:pPr>
              <a:lnSpc>
                <a:spcPct val="107000"/>
              </a:lnSpc>
              <a:spcAft>
                <a:spcPts val="800"/>
              </a:spcAft>
            </a:pPr>
            <a:endParaRPr lang="en-US"/>
          </a:p>
        </p:txBody>
      </p:sp>
      <p:sp>
        <p:nvSpPr>
          <p:cNvPr id="4" name="Slide Number Placeholder 3">
            <a:extLst>
              <a:ext uri="{FF2B5EF4-FFF2-40B4-BE49-F238E27FC236}">
                <a16:creationId xmlns:a16="http://schemas.microsoft.com/office/drawing/2014/main" id="{2C9C736D-12AD-8B02-B808-3BE9DFB003CE}"/>
              </a:ext>
            </a:extLst>
          </p:cNvPr>
          <p:cNvSpPr>
            <a:spLocks noGrp="1"/>
          </p:cNvSpPr>
          <p:nvPr>
            <p:ph type="sldNum" sz="quarter" idx="5"/>
          </p:nvPr>
        </p:nvSpPr>
        <p:spPr/>
        <p:txBody>
          <a:bodyPr/>
          <a:lstStyle/>
          <a:p>
            <a:pPr marL="0" marR="0" lvl="0" indent="0" algn="r" defTabSz="664393" rtl="0" eaLnBrk="1" fontAlgn="auto" latinLnBrk="0" hangingPunct="1">
              <a:lnSpc>
                <a:spcPct val="100000"/>
              </a:lnSpc>
              <a:spcBef>
                <a:spcPts val="0"/>
              </a:spcBef>
              <a:spcAft>
                <a:spcPts val="0"/>
              </a:spcAft>
              <a:buClrTx/>
              <a:buSzTx/>
              <a:buFontTx/>
              <a:buNone/>
              <a:tabLst/>
              <a:defRPr/>
            </a:pPr>
            <a:fld id="{760CD717-BA3E-410B-AAE6-2C9310D382A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64393" rtl="0" eaLnBrk="1" fontAlgn="auto" latinLnBrk="0" hangingPunct="1">
                <a:lnSpc>
                  <a:spcPct val="100000"/>
                </a:lnSpc>
                <a:spcBef>
                  <a:spcPts val="0"/>
                </a:spcBef>
                <a:spcAft>
                  <a:spcPts val="0"/>
                </a:spcAft>
                <a:buClrTx/>
                <a:buSzTx/>
                <a:buFontTx/>
                <a:buNone/>
                <a:tabLst/>
                <a:defRPr/>
              </a:pPr>
              <a:t>13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32029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40257-B145-4286-3B3D-BF1151EA74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0D1C6C-B3F5-8B15-E21C-C12A282B4C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6FF451-BCC8-9FD0-64A3-750E6528463A}"/>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38020461-6860-DCA7-2521-3602F47B9733}"/>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74D92851-27B7-4370-F9FC-D30DD74DA062}"/>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6EA9AFBF-63A2-FAE2-A62E-43F425116004}"/>
              </a:ext>
            </a:extLst>
          </p:cNvPr>
          <p:cNvSpPr>
            <a:spLocks noGrp="1"/>
          </p:cNvSpPr>
          <p:nvPr>
            <p:ph type="dt" idx="1"/>
          </p:nvPr>
        </p:nvSpPr>
        <p:spPr/>
        <p:txBody>
          <a:bodyPr/>
          <a:lstStyle/>
          <a:p>
            <a:fld id="{386CE63F-9E7F-4C04-9D0D-FCA25A8E9E86}" type="datetime8">
              <a:rPr lang="en-US" smtClean="0"/>
              <a:pPr/>
              <a:t>10/7/2025 5:21 PM</a:t>
            </a:fld>
            <a:endParaRPr lang="en-US"/>
          </a:p>
        </p:txBody>
      </p:sp>
      <p:sp>
        <p:nvSpPr>
          <p:cNvPr id="7" name="Slide Number Placeholder 6">
            <a:extLst>
              <a:ext uri="{FF2B5EF4-FFF2-40B4-BE49-F238E27FC236}">
                <a16:creationId xmlns:a16="http://schemas.microsoft.com/office/drawing/2014/main" id="{C44934DA-6D70-4CCA-1470-65D6655F02F7}"/>
              </a:ext>
            </a:extLst>
          </p:cNvPr>
          <p:cNvSpPr>
            <a:spLocks noGrp="1"/>
          </p:cNvSpPr>
          <p:nvPr>
            <p:ph type="sldNum" sz="quarter" idx="5"/>
          </p:nvPr>
        </p:nvSpPr>
        <p:spPr/>
        <p:txBody>
          <a:bodyPr/>
          <a:lstStyle/>
          <a:p>
            <a:fld id="{B4008EB6-D09E-4580-8CD6-DDB14511944F}" type="slidenum">
              <a:rPr lang="en-US" smtClean="0"/>
              <a:pPr/>
              <a:t>15</a:t>
            </a:fld>
            <a:endParaRPr lang="en-US"/>
          </a:p>
        </p:txBody>
      </p:sp>
    </p:spTree>
    <p:extLst>
      <p:ext uri="{BB962C8B-B14F-4D97-AF65-F5344CB8AC3E}">
        <p14:creationId xmlns:p14="http://schemas.microsoft.com/office/powerpoint/2010/main" val="20002604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10/7/2025 5:21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28</a:t>
            </a:fld>
            <a:endParaRPr lang="en-US"/>
          </a:p>
        </p:txBody>
      </p:sp>
    </p:spTree>
    <p:extLst>
      <p:ext uri="{BB962C8B-B14F-4D97-AF65-F5344CB8AC3E}">
        <p14:creationId xmlns:p14="http://schemas.microsoft.com/office/powerpoint/2010/main" val="3242359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10/7/2025 5:21 PM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33297171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emf"/><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emf"/><Relationship Id="rId2" Type="http://schemas.openxmlformats.org/officeDocument/2006/relationships/image" Target="../media/image15.jpe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Master" Target="../slideMasters/slideMaster2.xml"/><Relationship Id="rId4" Type="http://schemas.microsoft.com/office/2007/relationships/hdphoto" Target="../media/hdphoto7.wdp"/></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Master" Target="../slideMasters/slideMaster2.xml"/><Relationship Id="rId4" Type="http://schemas.openxmlformats.org/officeDocument/2006/relationships/image" Target="../media/image99.svg"/></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5.png"/></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Master" Target="../slideMasters/slideMaster2.xml"/><Relationship Id="rId5" Type="http://schemas.openxmlformats.org/officeDocument/2006/relationships/image" Target="../media/image104.svg"/><Relationship Id="rId4" Type="http://schemas.openxmlformats.org/officeDocument/2006/relationships/image" Target="../media/image103.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06.svg"/><Relationship Id="rId2" Type="http://schemas.openxmlformats.org/officeDocument/2006/relationships/image" Target="../media/image105.pn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22.png"/></Relationships>
</file>

<file path=ppt/slideLayouts/_rels/slideLayout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emf"/><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0.png"/></Relationships>
</file>

<file path=ppt/slideLayouts/_rels/slideLayout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8.jpeg"/><Relationship Id="rId1" Type="http://schemas.openxmlformats.org/officeDocument/2006/relationships/slideMaster" Target="../slideMasters/slideMaster1.xml"/><Relationship Id="rId4" Type="http://schemas.openxmlformats.org/officeDocument/2006/relationships/image" Target="../media/image29.emf"/></Relationships>
</file>

<file path=ppt/slideLayouts/_rels/slideLayout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0.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1.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14.svg"/><Relationship Id="rId4" Type="http://schemas.openxmlformats.org/officeDocument/2006/relationships/image" Target="../media/image1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8.jpe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33.jpe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8.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36.png"/><Relationship Id="rId4" Type="http://schemas.openxmlformats.org/officeDocument/2006/relationships/image" Target="../media/image35.jpeg"/></Relationships>
</file>

<file path=ppt/slideLayouts/_rels/slideLayout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1.xml"/><Relationship Id="rId4" Type="http://schemas.openxmlformats.org/officeDocument/2006/relationships/image" Target="../media/image36.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6.png"/><Relationship Id="rId7"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1.emf"/></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0.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7.jpeg"/><Relationship Id="rId1" Type="http://schemas.openxmlformats.org/officeDocument/2006/relationships/slideMaster" Target="../slideMasters/slideMaster2.xml"/><Relationship Id="rId4" Type="http://schemas.openxmlformats.org/officeDocument/2006/relationships/image" Target="../media/image38.png"/></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5.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4.png"/><Relationship Id="rId1" Type="http://schemas.openxmlformats.org/officeDocument/2006/relationships/slideMaster" Target="../slideMasters/slideMaster2.xml"/><Relationship Id="rId4" Type="http://schemas.openxmlformats.org/officeDocument/2006/relationships/image" Target="../media/image43.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Master" Target="../slideMasters/slideMaster2.xml"/><Relationship Id="rId4" Type="http://schemas.openxmlformats.org/officeDocument/2006/relationships/image" Target="../media/image46.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Master" Target="../slideMasters/slideMaster2.xml"/><Relationship Id="rId6" Type="http://schemas.openxmlformats.org/officeDocument/2006/relationships/image" Target="../media/image51.png"/><Relationship Id="rId5" Type="http://schemas.openxmlformats.org/officeDocument/2006/relationships/image" Target="../media/image42.jpeg"/><Relationship Id="rId4" Type="http://schemas.microsoft.com/office/2007/relationships/hdphoto" Target="../media/hdphoto6.wdp"/></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2.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5.pn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2.xml"/><Relationship Id="rId4" Type="http://schemas.openxmlformats.org/officeDocument/2006/relationships/image" Target="../media/image36.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Master" Target="../slideMasters/slideMaster2.xml"/><Relationship Id="rId5" Type="http://schemas.openxmlformats.org/officeDocument/2006/relationships/image" Target="../media/image58.jpeg"/><Relationship Id="rId4" Type="http://schemas.openxmlformats.org/officeDocument/2006/relationships/image" Target="../media/image57.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Master" Target="../slideMasters/slideMaster2.xml"/><Relationship Id="rId4" Type="http://schemas.openxmlformats.org/officeDocument/2006/relationships/image" Target="../media/image63.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Master" Target="../slideMasters/slideMaster2.xml"/><Relationship Id="rId5" Type="http://schemas.openxmlformats.org/officeDocument/2006/relationships/image" Target="../media/image67.jpeg"/><Relationship Id="rId4" Type="http://schemas.openxmlformats.org/officeDocument/2006/relationships/image" Target="../media/image66.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Master" Target="../slideMasters/slideMaster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10.png"/><Relationship Id="rId4" Type="http://schemas.openxmlformats.org/officeDocument/2006/relationships/image" Target="../media/image9.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Master" Target="../slideMasters/slideMaster2.xml"/><Relationship Id="rId4" Type="http://schemas.openxmlformats.org/officeDocument/2006/relationships/image" Target="../media/image75.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Master" Target="../slideMasters/slideMaster2.xml"/><Relationship Id="rId5" Type="http://schemas.openxmlformats.org/officeDocument/2006/relationships/image" Target="../media/image76.jpeg"/><Relationship Id="rId4" Type="http://schemas.openxmlformats.org/officeDocument/2006/relationships/image" Target="../media/image75.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Master" Target="../slideMasters/slideMaster2.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B53FBF24-EE52-9152-2D40-87550FF4CB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209893" cy="6858000"/>
          </a:xfrm>
          <a:prstGeom prst="rect">
            <a:avLst/>
          </a:prstGeom>
        </p:spPr>
      </p:pic>
      <p:pic>
        <p:nvPicPr>
          <p:cNvPr id="6" name="Picture 5" descr="A close up of a corner of a paper&#10;&#10;AI-generated content may be incorrect.">
            <a:extLst>
              <a:ext uri="{FF2B5EF4-FFF2-40B4-BE49-F238E27FC236}">
                <a16:creationId xmlns:a16="http://schemas.microsoft.com/office/drawing/2014/main" id="{58082223-228D-0D73-1BE9-2EF2BFACD893}"/>
              </a:ext>
            </a:extLst>
          </p:cNvPr>
          <p:cNvPicPr>
            <a:picLocks noChangeAspect="1"/>
          </p:cNvPicPr>
          <p:nvPr userDrawn="1"/>
        </p:nvPicPr>
        <p:blipFill>
          <a:blip r:embed="rId3">
            <a:alphaModFix amt="85000"/>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59835" t="-3489" r="308" b="3489"/>
          <a:stretch>
            <a:fillRect/>
          </a:stretch>
        </p:blipFill>
        <p:spPr>
          <a:xfrm rot="5400000" flipV="1">
            <a:off x="5793471" y="281511"/>
            <a:ext cx="6730538" cy="6125480"/>
          </a:xfrm>
          <a:prstGeom prst="rect">
            <a:avLst/>
          </a:prstGeom>
        </p:spPr>
      </p:pic>
      <p:pic>
        <p:nvPicPr>
          <p:cNvPr id="9" name="Graphic 8">
            <a:extLst>
              <a:ext uri="{FF2B5EF4-FFF2-40B4-BE49-F238E27FC236}">
                <a16:creationId xmlns:a16="http://schemas.microsoft.com/office/drawing/2014/main" id="{2D81F35F-51EF-1A05-D21F-30E9EB908F3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81040" y="713232"/>
            <a:ext cx="1337566" cy="705394"/>
          </a:xfrm>
          <a:prstGeom prst="rect">
            <a:avLst/>
          </a:prstGeom>
        </p:spPr>
      </p:pic>
      <p:pic>
        <p:nvPicPr>
          <p:cNvPr id="13" name="Picture 12">
            <a:extLst>
              <a:ext uri="{FF2B5EF4-FFF2-40B4-BE49-F238E27FC236}">
                <a16:creationId xmlns:a16="http://schemas.microsoft.com/office/drawing/2014/main" id="{5349DB46-2E1F-33DC-CBA7-D279F98549A8}"/>
              </a:ext>
              <a:ext uri="{C183D7F6-B498-43B3-948B-1728B52AA6E4}">
                <adec:decorative xmlns:adec="http://schemas.microsoft.com/office/drawing/2017/decorative" val="1"/>
              </a:ext>
            </a:extLst>
          </p:cNvPr>
          <p:cNvPicPr>
            <a:picLocks noChangeAspect="1"/>
          </p:cNvPicPr>
          <p:nvPr userDrawn="1"/>
        </p:nvPicPr>
        <p:blipFill rotWithShape="1">
          <a:blip r:embed="rId7"/>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B0CEF29F-AD69-0E43-342A-9B87F2F60C02}"/>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4" name="Text Placeholder 14">
            <a:extLst>
              <a:ext uri="{FF2B5EF4-FFF2-40B4-BE49-F238E27FC236}">
                <a16:creationId xmlns:a16="http://schemas.microsoft.com/office/drawing/2014/main" id="{8B3CE10E-3DEF-3797-28AD-A45FD0739AA4}"/>
              </a:ext>
            </a:extLst>
          </p:cNvPr>
          <p:cNvSpPr>
            <a:spLocks noGrp="1"/>
          </p:cNvSpPr>
          <p:nvPr>
            <p:ph type="body" sz="quarter" idx="10"/>
          </p:nvPr>
        </p:nvSpPr>
        <p:spPr>
          <a:xfrm>
            <a:off x="591450" y="4606146"/>
            <a:ext cx="6805629"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14997507"/>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6">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32A62DAB-36D9-50B3-CA29-6779D875C0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5202"/>
          </a:xfrm>
          <a:prstGeom prst="rect">
            <a:avLst/>
          </a:prstGeom>
        </p:spPr>
      </p:pic>
      <p:pic>
        <p:nvPicPr>
          <p:cNvPr id="4" name="Picture 3" descr="A blue circle with black background&#10;&#10;AI-generated content may be incorrect.">
            <a:extLst>
              <a:ext uri="{FF2B5EF4-FFF2-40B4-BE49-F238E27FC236}">
                <a16:creationId xmlns:a16="http://schemas.microsoft.com/office/drawing/2014/main" id="{44A82DC8-455C-0F2C-1032-B058C57EC06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a:off x="6281018" y="-151084"/>
            <a:ext cx="5910982" cy="6855201"/>
          </a:xfrm>
          <a:prstGeom prst="rect">
            <a:avLst/>
          </a:prstGeom>
        </p:spPr>
      </p:pic>
      <p:pic>
        <p:nvPicPr>
          <p:cNvPr id="9" name="Picture 8" descr="A colorful curved object on a black background&#10;&#10;AI-generated content may be incorrect.">
            <a:extLst>
              <a:ext uri="{FF2B5EF4-FFF2-40B4-BE49-F238E27FC236}">
                <a16:creationId xmlns:a16="http://schemas.microsoft.com/office/drawing/2014/main" id="{4C624749-40EB-A7DA-DF96-C094DB00C1C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a:xfrm rot="7200000" flipH="1">
            <a:off x="4046280" y="-1221645"/>
            <a:ext cx="9393608" cy="9286969"/>
          </a:xfrm>
          <a:custGeom>
            <a:avLst/>
            <a:gdLst>
              <a:gd name="connsiteX0" fmla="*/ 5967086 w 9393608"/>
              <a:gd name="connsiteY0" fmla="*/ 9286969 h 9286969"/>
              <a:gd name="connsiteX1" fmla="*/ 9393608 w 9393608"/>
              <a:gd name="connsiteY1" fmla="*/ 3352059 h 9286969"/>
              <a:gd name="connsiteX2" fmla="*/ 3587672 w 9393608"/>
              <a:gd name="connsiteY2" fmla="*/ 0 h 9286969"/>
              <a:gd name="connsiteX3" fmla="*/ 0 w 9393608"/>
              <a:gd name="connsiteY3" fmla="*/ 6214032 h 9286969"/>
              <a:gd name="connsiteX4" fmla="*/ 0 w 9393608"/>
              <a:gd name="connsiteY4" fmla="*/ 9101821 h 9286969"/>
              <a:gd name="connsiteX5" fmla="*/ 320686 w 9393608"/>
              <a:gd name="connsiteY5" fmla="*/ 9286969 h 9286969"/>
              <a:gd name="connsiteX6" fmla="*/ 5967086 w 9393608"/>
              <a:gd name="connsiteY6" fmla="*/ 9286969 h 928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3608" h="9286969">
                <a:moveTo>
                  <a:pt x="5967086" y="9286969"/>
                </a:moveTo>
                <a:lnTo>
                  <a:pt x="9393608" y="3352059"/>
                </a:lnTo>
                <a:lnTo>
                  <a:pt x="3587672" y="0"/>
                </a:lnTo>
                <a:lnTo>
                  <a:pt x="0" y="6214032"/>
                </a:lnTo>
                <a:lnTo>
                  <a:pt x="0" y="9101821"/>
                </a:lnTo>
                <a:lnTo>
                  <a:pt x="320686" y="9286969"/>
                </a:lnTo>
                <a:lnTo>
                  <a:pt x="5967086" y="9286969"/>
                </a:lnTo>
                <a:close/>
              </a:path>
            </a:pathLst>
          </a:custGeom>
        </p:spPr>
      </p:pic>
      <p:pic>
        <p:nvPicPr>
          <p:cNvPr id="11" name="Picture 10" descr="A colorful curved object on a black background&#10;&#10;AI-generated content may be incorrect.">
            <a:extLst>
              <a:ext uri="{FF2B5EF4-FFF2-40B4-BE49-F238E27FC236}">
                <a16:creationId xmlns:a16="http://schemas.microsoft.com/office/drawing/2014/main" id="{389E9885-11D0-D164-763E-AA86CF2FB73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a:xfrm rot="7200000" flipH="1">
            <a:off x="2373306" y="4982500"/>
            <a:ext cx="320686" cy="185148"/>
          </a:xfrm>
          <a:custGeom>
            <a:avLst/>
            <a:gdLst>
              <a:gd name="connsiteX0" fmla="*/ 320686 w 320686"/>
              <a:gd name="connsiteY0" fmla="*/ 185148 h 185148"/>
              <a:gd name="connsiteX1" fmla="*/ 0 w 320686"/>
              <a:gd name="connsiteY1" fmla="*/ 0 h 185148"/>
              <a:gd name="connsiteX2" fmla="*/ 0 w 320686"/>
              <a:gd name="connsiteY2" fmla="*/ 185148 h 185148"/>
              <a:gd name="connsiteX3" fmla="*/ 320686 w 320686"/>
              <a:gd name="connsiteY3" fmla="*/ 185148 h 185148"/>
            </a:gdLst>
            <a:ahLst/>
            <a:cxnLst>
              <a:cxn ang="0">
                <a:pos x="connsiteX0" y="connsiteY0"/>
              </a:cxn>
              <a:cxn ang="0">
                <a:pos x="connsiteX1" y="connsiteY1"/>
              </a:cxn>
              <a:cxn ang="0">
                <a:pos x="connsiteX2" y="connsiteY2"/>
              </a:cxn>
              <a:cxn ang="0">
                <a:pos x="connsiteX3" y="connsiteY3"/>
              </a:cxn>
            </a:cxnLst>
            <a:rect l="l" t="t" r="r" b="b"/>
            <a:pathLst>
              <a:path w="320686" h="185148">
                <a:moveTo>
                  <a:pt x="320686" y="185148"/>
                </a:moveTo>
                <a:lnTo>
                  <a:pt x="0" y="0"/>
                </a:lnTo>
                <a:lnTo>
                  <a:pt x="0" y="185148"/>
                </a:lnTo>
                <a:lnTo>
                  <a:pt x="320686" y="185148"/>
                </a:lnTo>
                <a:close/>
              </a:path>
            </a:pathLst>
          </a:custGeom>
        </p:spPr>
      </p:pic>
      <p:pic>
        <p:nvPicPr>
          <p:cNvPr id="12" name="Picture 11" descr="A colorful curved object on a black background&#10;&#10;AI-generated content may be incorrect.">
            <a:extLst>
              <a:ext uri="{FF2B5EF4-FFF2-40B4-BE49-F238E27FC236}">
                <a16:creationId xmlns:a16="http://schemas.microsoft.com/office/drawing/2014/main" id="{0EE75A0C-1662-63EB-2967-E5DC23F78E4F}"/>
              </a:ext>
            </a:extLst>
          </p:cNvPr>
          <p:cNvPicPr>
            <a:picLocks noChangeAspect="1"/>
          </p:cNvPicPr>
          <p:nvPr userDrawn="1"/>
        </p:nvPicPr>
        <p:blipFill>
          <a:blip r:embed="rId6"/>
          <a:srcRect/>
          <a:stretch/>
        </p:blipFill>
        <p:spPr>
          <a:xfrm rot="7200000" flipH="1">
            <a:off x="2846261" y="5079736"/>
            <a:ext cx="1250450" cy="2887789"/>
          </a:xfrm>
          <a:custGeom>
            <a:avLst/>
            <a:gdLst>
              <a:gd name="connsiteX0" fmla="*/ 1250450 w 1250450"/>
              <a:gd name="connsiteY0" fmla="*/ 2887789 h 2887789"/>
              <a:gd name="connsiteX1" fmla="*/ 1250450 w 1250450"/>
              <a:gd name="connsiteY1" fmla="*/ 0 h 2887789"/>
              <a:gd name="connsiteX2" fmla="*/ 0 w 1250450"/>
              <a:gd name="connsiteY2" fmla="*/ 2165842 h 2887789"/>
              <a:gd name="connsiteX3" fmla="*/ 1250450 w 1250450"/>
              <a:gd name="connsiteY3" fmla="*/ 2887789 h 2887789"/>
            </a:gdLst>
            <a:ahLst/>
            <a:cxnLst>
              <a:cxn ang="0">
                <a:pos x="connsiteX0" y="connsiteY0"/>
              </a:cxn>
              <a:cxn ang="0">
                <a:pos x="connsiteX1" y="connsiteY1"/>
              </a:cxn>
              <a:cxn ang="0">
                <a:pos x="connsiteX2" y="connsiteY2"/>
              </a:cxn>
              <a:cxn ang="0">
                <a:pos x="connsiteX3" y="connsiteY3"/>
              </a:cxn>
            </a:cxnLst>
            <a:rect l="l" t="t" r="r" b="b"/>
            <a:pathLst>
              <a:path w="1250450" h="2887789">
                <a:moveTo>
                  <a:pt x="1250450" y="2887789"/>
                </a:moveTo>
                <a:lnTo>
                  <a:pt x="1250450" y="0"/>
                </a:lnTo>
                <a:lnTo>
                  <a:pt x="0" y="2165842"/>
                </a:lnTo>
                <a:lnTo>
                  <a:pt x="1250450" y="2887789"/>
                </a:lnTo>
                <a:close/>
              </a:path>
            </a:pathLst>
          </a:custGeom>
        </p:spPr>
      </p:pic>
      <p:pic>
        <p:nvPicPr>
          <p:cNvPr id="20" name="Picture 19">
            <a:extLst>
              <a:ext uri="{FF2B5EF4-FFF2-40B4-BE49-F238E27FC236}">
                <a16:creationId xmlns:a16="http://schemas.microsoft.com/office/drawing/2014/main" id="{E4E9EB89-3423-77CD-AABD-EC6467D0497D}"/>
              </a:ext>
              <a:ext uri="{C183D7F6-B498-43B3-948B-1728B52AA6E4}">
                <adec:decorative xmlns:adec="http://schemas.microsoft.com/office/drawing/2017/decorative" val="1"/>
              </a:ext>
            </a:extLst>
          </p:cNvPr>
          <p:cNvPicPr>
            <a:picLocks noChangeAspect="1"/>
          </p:cNvPicPr>
          <p:nvPr userDrawn="1"/>
        </p:nvPicPr>
        <p:blipFill rotWithShape="1">
          <a:blip r:embed="rId7"/>
          <a:srcRect l="370" t="1" r="531" b="29523"/>
          <a:stretch>
            <a:fillRect/>
          </a:stretch>
        </p:blipFill>
        <p:spPr>
          <a:xfrm rot="10800000" flipV="1">
            <a:off x="-9333" y="6675119"/>
            <a:ext cx="12201331" cy="182880"/>
          </a:xfrm>
          <a:prstGeom prst="rect">
            <a:avLst/>
          </a:prstGeom>
          <a:ln>
            <a:noFill/>
          </a:ln>
          <a:effectLst/>
        </p:spPr>
      </p:pic>
      <p:sp>
        <p:nvSpPr>
          <p:cNvPr id="5" name="Title Placeholder 1">
            <a:extLst>
              <a:ext uri="{FF2B5EF4-FFF2-40B4-BE49-F238E27FC236}">
                <a16:creationId xmlns:a16="http://schemas.microsoft.com/office/drawing/2014/main" id="{ABB3877C-3695-9A63-E3CF-23A2DD86137C}"/>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1935481735"/>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ection Title 7">
    <p:bg>
      <p:bgPr>
        <a:solidFill>
          <a:schemeClr val="accent3"/>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251775142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5953265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680114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271586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Blank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159407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ntent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BC87E-4CC9-0F44-6DF9-7F6E2A04362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3" name="Content Placeholder 3">
            <a:extLst>
              <a:ext uri="{FF2B5EF4-FFF2-40B4-BE49-F238E27FC236}">
                <a16:creationId xmlns:a16="http://schemas.microsoft.com/office/drawing/2014/main" id="{2155222B-26E4-2F43-D7F5-FC045289128D}"/>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49DBCD25-6DFA-052F-4ED9-1E8C8737F934}"/>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39019551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25692622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ntent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6B235D-925E-935A-C0D1-66A1BCB69698}"/>
              </a:ext>
            </a:extLst>
          </p:cNvPr>
          <p:cNvPicPr>
            <a:picLocks noChangeAspect="1"/>
          </p:cNvPicPr>
          <p:nvPr userDrawn="1"/>
        </p:nvPicPr>
        <p:blipFill>
          <a:blip r:embed="rId3">
            <a:lum bright="10000"/>
            <a:extLst>
              <a:ext uri="{96DAC541-7B7A-43D3-8B79-37D633B846F1}">
                <asvg:svgBlip xmlns:asvg="http://schemas.microsoft.com/office/drawing/2016/SVG/main" r:embed="rId4"/>
              </a:ext>
            </a:extLst>
          </a:blip>
          <a:srcRect l="29" r="29"/>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8A31E95-ADF9-9E3F-1324-0D2A40C31A9D}"/>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855F23D6-B0F2-95EC-6A60-E33F63B03998}"/>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1A9544-8C8F-F52A-1876-F01F4D0915FE}"/>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5786282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196164435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Big Numb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CD05008-D889-2657-9E64-AE1A68432B3A}"/>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B90B9417-A140-ED0E-9B15-EC46E435206D}"/>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AE6AC568-C052-9C82-938A-92DB6B485D9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44313192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t="-247"/>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4" name="Picture 3" descr="A close up of a corner of a paper&#10;&#10;AI-generated content may be incorrect.">
            <a:extLst>
              <a:ext uri="{FF2B5EF4-FFF2-40B4-BE49-F238E27FC236}">
                <a16:creationId xmlns:a16="http://schemas.microsoft.com/office/drawing/2014/main" id="{738AF8BF-88B4-941B-796C-002169F5D814}"/>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40746" t="4251" r="284" b="4637"/>
          <a:stretch>
            <a:fillRect/>
          </a:stretch>
        </p:blipFill>
        <p:spPr>
          <a:xfrm rot="10800000" flipH="1" flipV="1">
            <a:off x="-4" y="4289179"/>
            <a:ext cx="4267201" cy="2391535"/>
          </a:xfrm>
          <a:prstGeom prst="rect">
            <a:avLst/>
          </a:prstGeom>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hasCustomPrompt="1"/>
          </p:nvPr>
        </p:nvSpPr>
        <p:spPr>
          <a:xfrm>
            <a:off x="5178287" y="605657"/>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hasCustomPrompt="1"/>
          </p:nvPr>
        </p:nvSpPr>
        <p:spPr>
          <a:xfrm>
            <a:off x="589280" y="605657"/>
            <a:ext cx="2373598" cy="1939850"/>
          </a:xfrm>
          <a:prstGeom prst="rect">
            <a:avLst/>
          </a:prstGeom>
        </p:spPr>
        <p:txBody>
          <a:bodyPr lIns="0" rIns="0"/>
          <a:lstStyle>
            <a:lvl1pPr>
              <a:defRPr sz="4800" spc="0" baseline="0"/>
            </a:lvl1pPr>
          </a:lstStyle>
          <a:p>
            <a:r>
              <a:rPr lang="en-US"/>
              <a:t>Agenda</a:t>
            </a:r>
          </a:p>
        </p:txBody>
      </p:sp>
      <p:sp>
        <p:nvSpPr>
          <p:cNvPr id="5" name="Text Placeholder 3">
            <a:extLst>
              <a:ext uri="{FF2B5EF4-FFF2-40B4-BE49-F238E27FC236}">
                <a16:creationId xmlns:a16="http://schemas.microsoft.com/office/drawing/2014/main" id="{481F9AB0-2AFF-1686-C6D2-FA4E95E9CF7A}"/>
              </a:ext>
            </a:extLst>
          </p:cNvPr>
          <p:cNvSpPr>
            <a:spLocks noGrp="1"/>
          </p:cNvSpPr>
          <p:nvPr>
            <p:ph idx="10" hasCustomPrompt="1"/>
          </p:nvPr>
        </p:nvSpPr>
        <p:spPr>
          <a:xfrm>
            <a:off x="8873985" y="605657"/>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0" name="Text Placeholder 3">
            <a:extLst>
              <a:ext uri="{FF2B5EF4-FFF2-40B4-BE49-F238E27FC236}">
                <a16:creationId xmlns:a16="http://schemas.microsoft.com/office/drawing/2014/main" id="{E521278D-83E6-60F0-DE85-9BBB167AD000}"/>
              </a:ext>
            </a:extLst>
          </p:cNvPr>
          <p:cNvSpPr>
            <a:spLocks noGrp="1"/>
          </p:cNvSpPr>
          <p:nvPr>
            <p:ph idx="11" hasCustomPrompt="1"/>
          </p:nvPr>
        </p:nvSpPr>
        <p:spPr>
          <a:xfrm>
            <a:off x="5178287" y="2607985"/>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1" name="Text Placeholder 3">
            <a:extLst>
              <a:ext uri="{FF2B5EF4-FFF2-40B4-BE49-F238E27FC236}">
                <a16:creationId xmlns:a16="http://schemas.microsoft.com/office/drawing/2014/main" id="{A21CEE09-B3B0-47A7-6B86-65FF85C6967C}"/>
              </a:ext>
            </a:extLst>
          </p:cNvPr>
          <p:cNvSpPr>
            <a:spLocks noGrp="1"/>
          </p:cNvSpPr>
          <p:nvPr>
            <p:ph idx="12" hasCustomPrompt="1"/>
          </p:nvPr>
        </p:nvSpPr>
        <p:spPr>
          <a:xfrm>
            <a:off x="8873985" y="2607985"/>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4" name="Text Placeholder 3">
            <a:extLst>
              <a:ext uri="{FF2B5EF4-FFF2-40B4-BE49-F238E27FC236}">
                <a16:creationId xmlns:a16="http://schemas.microsoft.com/office/drawing/2014/main" id="{45337E61-848B-2D2F-C9C0-746F07AA0467}"/>
              </a:ext>
            </a:extLst>
          </p:cNvPr>
          <p:cNvSpPr>
            <a:spLocks noGrp="1"/>
          </p:cNvSpPr>
          <p:nvPr>
            <p:ph idx="13" hasCustomPrompt="1"/>
          </p:nvPr>
        </p:nvSpPr>
        <p:spPr>
          <a:xfrm>
            <a:off x="5178287" y="4610313"/>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5" name="Text Placeholder 3">
            <a:extLst>
              <a:ext uri="{FF2B5EF4-FFF2-40B4-BE49-F238E27FC236}">
                <a16:creationId xmlns:a16="http://schemas.microsoft.com/office/drawing/2014/main" id="{C23AA298-3C87-59E0-54D9-D70EB4EF262F}"/>
              </a:ext>
            </a:extLst>
          </p:cNvPr>
          <p:cNvSpPr>
            <a:spLocks noGrp="1"/>
          </p:cNvSpPr>
          <p:nvPr>
            <p:ph idx="14" hasCustomPrompt="1"/>
          </p:nvPr>
        </p:nvSpPr>
        <p:spPr>
          <a:xfrm>
            <a:off x="8873985" y="4610313"/>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Tree>
    <p:extLst>
      <p:ext uri="{BB962C8B-B14F-4D97-AF65-F5344CB8AC3E}">
        <p14:creationId xmlns:p14="http://schemas.microsoft.com/office/powerpoint/2010/main" val="1382752761"/>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Big Numb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1F03AAB-35E4-75D5-BC32-B2CE3D93644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D1F2F5D4-3A80-B49A-353F-38D18DF589C8}"/>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E7DA8D6A-DC14-6890-FE2C-FDB67210F327}"/>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273607064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rgbClr val="FFF8F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28B26F-D58F-C59C-79A9-B632CC130CA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925569"/>
            <a:ext cx="12192000" cy="1932431"/>
          </a:xfrm>
          <a:prstGeom prst="rect">
            <a:avLst/>
          </a:prstGeom>
        </p:spPr>
      </p:pic>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570830" y="31212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571500" y="3647032"/>
            <a:ext cx="5957887" cy="246221"/>
          </a:xfrm>
        </p:spPr>
        <p:txBody>
          <a:bodyPr/>
          <a:lstStyle>
            <a:lvl1pPr marL="0" indent="0" algn="r">
              <a:buNone/>
              <a:defRPr sz="1600"/>
            </a:lvl1pPr>
          </a:lstStyle>
          <a:p>
            <a:pPr lvl="0"/>
            <a:r>
              <a:rPr lang="en-US"/>
              <a:t>Quote author, Title, Organization</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4F713963-A5EA-2AC4-41B1-2A1162C6E1A4}"/>
              </a:ext>
            </a:extLst>
          </p:cNvPr>
          <p:cNvSpPr>
            <a:spLocks noGrp="1"/>
          </p:cNvSpPr>
          <p:nvPr>
            <p:ph type="pic" sz="quarter" idx="11" hasCustomPrompt="1"/>
          </p:nvPr>
        </p:nvSpPr>
        <p:spPr bwMode="ltGray">
          <a:xfrm>
            <a:off x="7505699"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70830" y="585788"/>
            <a:ext cx="674370" cy="587754"/>
          </a:xfrm>
          <a:prstGeom prst="rect">
            <a:avLst/>
          </a:prstGeom>
        </p:spPr>
      </p:pic>
    </p:spTree>
    <p:extLst>
      <p:ext uri="{BB962C8B-B14F-4D97-AF65-F5344CB8AC3E}">
        <p14:creationId xmlns:p14="http://schemas.microsoft.com/office/powerpoint/2010/main" val="1298064148"/>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Quote Slide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2549561" y="31593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2549561" y="3647032"/>
            <a:ext cx="5957887" cy="246221"/>
          </a:xfrm>
        </p:spPr>
        <p:txBody>
          <a:bodyPr/>
          <a:lstStyle>
            <a:lvl1pPr marL="0" indent="0" algn="r">
              <a:buNone/>
              <a:defRPr sz="1600"/>
            </a:lvl1pPr>
          </a:lstStyle>
          <a:p>
            <a:pPr lvl="0"/>
            <a:r>
              <a:rPr lang="en-US"/>
              <a:t>Quote author, Title, Organization</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571500" y="585788"/>
            <a:ext cx="674370" cy="587754"/>
          </a:xfrm>
          <a:prstGeom prst="rect">
            <a:avLst/>
          </a:prstGeom>
        </p:spPr>
      </p:pic>
      <p:pic>
        <p:nvPicPr>
          <p:cNvPr id="3" name="Graphic 2" descr="Quote mark">
            <a:extLst>
              <a:ext uri="{FF2B5EF4-FFF2-40B4-BE49-F238E27FC236}">
                <a16:creationId xmlns:a16="http://schemas.microsoft.com/office/drawing/2014/main" id="{3884F2AA-E820-B43C-3C64-DA0CC8A6998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34846" y="5845760"/>
            <a:ext cx="485654" cy="423277"/>
          </a:xfrm>
          <a:prstGeom prst="rect">
            <a:avLst/>
          </a:prstGeom>
        </p:spPr>
      </p:pic>
    </p:spTree>
    <p:extLst>
      <p:ext uri="{BB962C8B-B14F-4D97-AF65-F5344CB8AC3E}">
        <p14:creationId xmlns:p14="http://schemas.microsoft.com/office/powerpoint/2010/main" val="2197317499"/>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1867719514"/>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Corporation. All rights reserved. </a:t>
            </a:r>
          </a:p>
        </p:txBody>
      </p:sp>
      <p:pic>
        <p:nvPicPr>
          <p:cNvPr id="3" name="Picture 2" descr="A black background with white text&#10;&#10;AI-generated content may be incorrect.">
            <a:extLst>
              <a:ext uri="{FF2B5EF4-FFF2-40B4-BE49-F238E27FC236}">
                <a16:creationId xmlns:a16="http://schemas.microsoft.com/office/drawing/2014/main" id="{90C61D91-9BB4-1227-BFAB-6332849052E8}"/>
              </a:ext>
            </a:extLst>
          </p:cNvPr>
          <p:cNvPicPr>
            <a:picLocks noChangeAspect="1"/>
          </p:cNvPicPr>
          <p:nvPr userDrawn="1"/>
        </p:nvPicPr>
        <p:blipFill>
          <a:blip r:embed="rId2"/>
          <a:stretch>
            <a:fillRect/>
          </a:stretch>
        </p:blipFill>
        <p:spPr>
          <a:xfrm>
            <a:off x="571500" y="581978"/>
            <a:ext cx="1454782" cy="309085"/>
          </a:xfrm>
          <a:prstGeom prst="rect">
            <a:avLst/>
          </a:prstGeom>
        </p:spPr>
      </p:pic>
    </p:spTree>
    <p:extLst>
      <p:ext uri="{BB962C8B-B14F-4D97-AF65-F5344CB8AC3E}">
        <p14:creationId xmlns:p14="http://schemas.microsoft.com/office/powerpoint/2010/main" val="43196098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Sans Display" pitchFamily="2" charset="0"/>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274851219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Title Only">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0769164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1_Title Only - left side ">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97289336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1_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064898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1_Closing logo slide">
    <p:bg>
      <p:bgRef idx="1001">
        <a:schemeClr val="bg1"/>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Corporation. All rights reserved. </a:t>
            </a:r>
          </a:p>
        </p:txBody>
      </p:sp>
      <p:pic>
        <p:nvPicPr>
          <p:cNvPr id="5" name="Picture 4" descr="A logo of a computer company&#10;&#10;AI-generated content may be incorrect.">
            <a:extLst>
              <a:ext uri="{FF2B5EF4-FFF2-40B4-BE49-F238E27FC236}">
                <a16:creationId xmlns:a16="http://schemas.microsoft.com/office/drawing/2014/main" id="{9E5A6E02-99B3-B984-E50F-6820D1CAC1D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71500" y="581978"/>
            <a:ext cx="1465020" cy="309085"/>
          </a:xfrm>
          <a:prstGeom prst="rect">
            <a:avLst/>
          </a:prstGeom>
        </p:spPr>
      </p:pic>
    </p:spTree>
    <p:extLst>
      <p:ext uri="{BB962C8B-B14F-4D97-AF65-F5344CB8AC3E}">
        <p14:creationId xmlns:p14="http://schemas.microsoft.com/office/powerpoint/2010/main" val="231054549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t="-247"/>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7" name="Picture 6" descr="A colorful curved object on a black background&#10;&#10;AI-generated content may be incorrect.">
            <a:extLst>
              <a:ext uri="{FF2B5EF4-FFF2-40B4-BE49-F238E27FC236}">
                <a16:creationId xmlns:a16="http://schemas.microsoft.com/office/drawing/2014/main" id="{0B19AD7D-AD70-629E-3C43-4550DB340BB4}"/>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r="-43958"/>
          <a:stretch>
            <a:fillRect/>
          </a:stretch>
        </p:blipFill>
        <p:spPr>
          <a:xfrm rot="14957738">
            <a:off x="-1612069" y="511985"/>
            <a:ext cx="7143866" cy="6393705"/>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8" name="Text Placeholder 3">
            <a:extLst>
              <a:ext uri="{FF2B5EF4-FFF2-40B4-BE49-F238E27FC236}">
                <a16:creationId xmlns:a16="http://schemas.microsoft.com/office/drawing/2014/main" id="{1237AE35-A655-4E3E-2695-F11A2D8F4871}"/>
              </a:ext>
            </a:extLst>
          </p:cNvPr>
          <p:cNvSpPr>
            <a:spLocks noGrp="1"/>
          </p:cNvSpPr>
          <p:nvPr>
            <p:ph idx="1"/>
          </p:nvPr>
        </p:nvSpPr>
        <p:spPr>
          <a:xfrm>
            <a:off x="6091332" y="1441655"/>
            <a:ext cx="5511388" cy="2499146"/>
          </a:xfrm>
          <a:prstGeom prst="rect">
            <a:avLst/>
          </a:prstGeom>
        </p:spPr>
        <p:txBody>
          <a:bodyPr vert="horz" wrap="square" lIns="0" tIns="0" rIns="0" bIns="0" rtlCol="0">
            <a:spAutoFit/>
          </a:bodyPr>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2EDA46B1-A4F7-91DB-14EA-5ACDCE48E9BA}"/>
              </a:ext>
            </a:extLst>
          </p:cNvPr>
          <p:cNvSpPr>
            <a:spLocks noGrp="1"/>
          </p:cNvSpPr>
          <p:nvPr>
            <p:ph type="title" hasCustomPrompt="1"/>
          </p:nvPr>
        </p:nvSpPr>
        <p:spPr>
          <a:xfrm>
            <a:off x="589280" y="605657"/>
            <a:ext cx="2373598" cy="1939850"/>
          </a:xfrm>
          <a:prstGeom prst="rect">
            <a:avLst/>
          </a:prstGeom>
        </p:spPr>
        <p:txBody>
          <a:bodyPr lIns="0" rIns="0"/>
          <a:lstStyle>
            <a:lvl1pPr>
              <a:defRPr sz="4800" spc="0" baseline="0"/>
            </a:lvl1pPr>
          </a:lstStyle>
          <a:p>
            <a:r>
              <a:rPr lang="en-US"/>
              <a:t>Agenda</a:t>
            </a:r>
          </a:p>
        </p:txBody>
      </p:sp>
    </p:spTree>
    <p:extLst>
      <p:ext uri="{BB962C8B-B14F-4D97-AF65-F5344CB8AC3E}">
        <p14:creationId xmlns:p14="http://schemas.microsoft.com/office/powerpoint/2010/main" val="228772451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t="-247"/>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178287" y="605657"/>
            <a:ext cx="6442213" cy="1465016"/>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80" y="605657"/>
            <a:ext cx="2482166" cy="1939850"/>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69842472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ackground 1">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63143516-6F43-972F-F75D-B6F86D60E18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BD644AA-78DC-4B3D-C942-06D502534D8E}"/>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6" name="Text Placeholder 3">
            <a:extLst>
              <a:ext uri="{FF2B5EF4-FFF2-40B4-BE49-F238E27FC236}">
                <a16:creationId xmlns:a16="http://schemas.microsoft.com/office/drawing/2014/main" id="{B5CA8737-F968-D9D4-0E15-E2F00BEC5F9F}"/>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0098791"/>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ackground 2">
    <p:spTree>
      <p:nvGrpSpPr>
        <p:cNvPr id="1" name=""/>
        <p:cNvGrpSpPr/>
        <p:nvPr/>
      </p:nvGrpSpPr>
      <p:grpSpPr>
        <a:xfrm>
          <a:off x="0" y="0"/>
          <a:ext cx="0" cy="0"/>
          <a:chOff x="0" y="0"/>
          <a:chExt cx="0" cy="0"/>
        </a:xfrm>
      </p:grpSpPr>
      <p:pic>
        <p:nvPicPr>
          <p:cNvPr id="6" name="Picture 5" descr="A blue and orange background&#10;&#10;AI-generated content may be incorrect.">
            <a:extLst>
              <a:ext uri="{FF2B5EF4-FFF2-40B4-BE49-F238E27FC236}">
                <a16:creationId xmlns:a16="http://schemas.microsoft.com/office/drawing/2014/main" id="{81C1390B-DA6C-0C43-6516-B4F79B35830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1"/>
            <a:ext cx="12191998"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2D2FB8B6-DDDF-697C-B70D-3ADE6D7DB1E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00088318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ckground 3">
    <p:spTree>
      <p:nvGrpSpPr>
        <p:cNvPr id="1" name=""/>
        <p:cNvGrpSpPr/>
        <p:nvPr/>
      </p:nvGrpSpPr>
      <p:grpSpPr>
        <a:xfrm>
          <a:off x="0" y="0"/>
          <a:ext cx="0" cy="0"/>
          <a:chOff x="0" y="0"/>
          <a:chExt cx="0" cy="0"/>
        </a:xfrm>
      </p:grpSpPr>
      <p:pic>
        <p:nvPicPr>
          <p:cNvPr id="3" name="Picture 2" descr="A blue and red background&#10;&#10;AI-generated content may be incorrect.">
            <a:extLst>
              <a:ext uri="{FF2B5EF4-FFF2-40B4-BE49-F238E27FC236}">
                <a16:creationId xmlns:a16="http://schemas.microsoft.com/office/drawing/2014/main" id="{BBFC8868-BCF8-2EF4-AE9B-8641F358F3F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0"/>
            <a:ext cx="12191998"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17832389-BBB4-D415-2E01-214D01BA99EF}"/>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377231938"/>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ackground 4">
    <p:spTree>
      <p:nvGrpSpPr>
        <p:cNvPr id="1" name=""/>
        <p:cNvGrpSpPr/>
        <p:nvPr/>
      </p:nvGrpSpPr>
      <p:grpSpPr>
        <a:xfrm>
          <a:off x="0" y="0"/>
          <a:ext cx="0" cy="0"/>
          <a:chOff x="0" y="0"/>
          <a:chExt cx="0" cy="0"/>
        </a:xfrm>
      </p:grpSpPr>
      <p:pic>
        <p:nvPicPr>
          <p:cNvPr id="6" name="Picture 5" descr="A blue and orange background&#10;&#10;AI-generated content may be incorrect.">
            <a:extLst>
              <a:ext uri="{FF2B5EF4-FFF2-40B4-BE49-F238E27FC236}">
                <a16:creationId xmlns:a16="http://schemas.microsoft.com/office/drawing/2014/main" id="{E3AEC7EF-E1D3-2298-1DBE-67672CD44B5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334" y="1"/>
            <a:ext cx="12201333"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90CC1B2A-918B-0FDA-2DDE-31F074644669}"/>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001960294"/>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ackground 5">
    <p:spTree>
      <p:nvGrpSpPr>
        <p:cNvPr id="1" name=""/>
        <p:cNvGrpSpPr/>
        <p:nvPr/>
      </p:nvGrpSpPr>
      <p:grpSpPr>
        <a:xfrm>
          <a:off x="0" y="0"/>
          <a:ext cx="0" cy="0"/>
          <a:chOff x="0" y="0"/>
          <a:chExt cx="0" cy="0"/>
        </a:xfrm>
      </p:grpSpPr>
      <p:pic>
        <p:nvPicPr>
          <p:cNvPr id="2" name="Picture 1" descr="A blue and black background&#10;&#10;AI-generated content may be incorrect.">
            <a:extLst>
              <a:ext uri="{FF2B5EF4-FFF2-40B4-BE49-F238E27FC236}">
                <a16:creationId xmlns:a16="http://schemas.microsoft.com/office/drawing/2014/main" id="{01333BD5-0115-B424-BB58-BBB0B87C1CE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 y="0"/>
            <a:ext cx="12201331"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6" name="Title 1">
            <a:extLst>
              <a:ext uri="{FF2B5EF4-FFF2-40B4-BE49-F238E27FC236}">
                <a16:creationId xmlns:a16="http://schemas.microsoft.com/office/drawing/2014/main" id="{847134EB-8BAD-722F-C9AD-CF4EF682FF56}"/>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409420795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ackground 6">
    <p:spTree>
      <p:nvGrpSpPr>
        <p:cNvPr id="1" name=""/>
        <p:cNvGrpSpPr/>
        <p:nvPr/>
      </p:nvGrpSpPr>
      <p:grpSpPr>
        <a:xfrm>
          <a:off x="0" y="0"/>
          <a:ext cx="0" cy="0"/>
          <a:chOff x="0" y="0"/>
          <a:chExt cx="0" cy="0"/>
        </a:xfrm>
      </p:grpSpPr>
      <p:pic>
        <p:nvPicPr>
          <p:cNvPr id="3" name="Picture 2" descr="A blue background with a light&#10;&#10;AI-generated content may be incorrect.">
            <a:extLst>
              <a:ext uri="{FF2B5EF4-FFF2-40B4-BE49-F238E27FC236}">
                <a16:creationId xmlns:a16="http://schemas.microsoft.com/office/drawing/2014/main" id="{58CC931A-0D2A-512C-EAB0-14D8857A356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32F7015F-B3C8-994E-AF5D-DEDEF171EB6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34605491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10" name="Picture 9" descr="A blue and orange sky&#10;&#10;AI-generated content may be incorrect.">
            <a:extLst>
              <a:ext uri="{FF2B5EF4-FFF2-40B4-BE49-F238E27FC236}">
                <a16:creationId xmlns:a16="http://schemas.microsoft.com/office/drawing/2014/main" id="{36BB8605-FEC0-0FC5-C8C9-E5B7F1CE430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17894" y="0"/>
            <a:ext cx="12209894" cy="6868066"/>
          </a:xfrm>
          <a:prstGeom prst="rect">
            <a:avLst/>
          </a:prstGeom>
        </p:spPr>
      </p:pic>
      <p:pic>
        <p:nvPicPr>
          <p:cNvPr id="12" name="Picture 11" descr="A blue circle with black background&#10;&#10;AI-generated content may be incorrect.">
            <a:extLst>
              <a:ext uri="{FF2B5EF4-FFF2-40B4-BE49-F238E27FC236}">
                <a16:creationId xmlns:a16="http://schemas.microsoft.com/office/drawing/2014/main" id="{A73E0640-5519-86A0-6849-E968EE5EEAB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a:off x="7446404" y="1244481"/>
            <a:ext cx="4763490" cy="5641901"/>
          </a:xfrm>
          <a:prstGeom prst="rect">
            <a:avLst/>
          </a:prstGeom>
        </p:spPr>
      </p:pic>
      <p:pic>
        <p:nvPicPr>
          <p:cNvPr id="18" name="Picture 17" descr="A colorful curved object on a black background&#10;&#10;AI-generated content may be incorrect.">
            <a:extLst>
              <a:ext uri="{FF2B5EF4-FFF2-40B4-BE49-F238E27FC236}">
                <a16:creationId xmlns:a16="http://schemas.microsoft.com/office/drawing/2014/main" id="{79275648-820F-4B65-2BC8-22FEB5FF5670}"/>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a:xfrm rot="14957738">
            <a:off x="5617646" y="-195983"/>
            <a:ext cx="8020528" cy="7178311"/>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26" name="Graphic 25">
            <a:extLst>
              <a:ext uri="{FF2B5EF4-FFF2-40B4-BE49-F238E27FC236}">
                <a16:creationId xmlns:a16="http://schemas.microsoft.com/office/drawing/2014/main" id="{D68EE504-0061-C86F-7C4A-E4787ED6DEB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81040" y="713232"/>
            <a:ext cx="1337566" cy="705394"/>
          </a:xfrm>
          <a:prstGeom prst="rect">
            <a:avLst/>
          </a:prstGeom>
        </p:spPr>
      </p:pic>
      <p:pic>
        <p:nvPicPr>
          <p:cNvPr id="28" name="Picture 27">
            <a:extLst>
              <a:ext uri="{FF2B5EF4-FFF2-40B4-BE49-F238E27FC236}">
                <a16:creationId xmlns:a16="http://schemas.microsoft.com/office/drawing/2014/main" id="{F6DC3C18-D5A2-1F6F-0177-1B1AE311CACB}"/>
              </a:ext>
              <a:ext uri="{C183D7F6-B498-43B3-948B-1728B52AA6E4}">
                <adec:decorative xmlns:adec="http://schemas.microsoft.com/office/drawing/2017/decorative" val="1"/>
              </a:ext>
            </a:extLst>
          </p:cNvPr>
          <p:cNvPicPr>
            <a:picLocks noChangeAspect="1"/>
          </p:cNvPicPr>
          <p:nvPr userDrawn="1"/>
        </p:nvPicPr>
        <p:blipFill rotWithShape="1">
          <a:blip r:embed="rId7"/>
          <a:srcRect l="370" t="1" r="531" b="29523"/>
          <a:stretch>
            <a:fillRect/>
          </a:stretch>
        </p:blipFill>
        <p:spPr>
          <a:xfrm rot="10800000" flipV="1">
            <a:off x="-9333" y="6675119"/>
            <a:ext cx="12201331" cy="182880"/>
          </a:xfrm>
          <a:prstGeom prst="rect">
            <a:avLst/>
          </a:prstGeom>
          <a:ln>
            <a:noFill/>
          </a:ln>
          <a:effectLst/>
        </p:spPr>
      </p:pic>
      <p:sp>
        <p:nvSpPr>
          <p:cNvPr id="4" name="Title Placeholder 1">
            <a:extLst>
              <a:ext uri="{FF2B5EF4-FFF2-40B4-BE49-F238E27FC236}">
                <a16:creationId xmlns:a16="http://schemas.microsoft.com/office/drawing/2014/main" id="{BF8EC1A4-C990-1806-D162-5E0CA8201959}"/>
              </a:ext>
            </a:extLst>
          </p:cNvPr>
          <p:cNvSpPr>
            <a:spLocks noGrp="1"/>
          </p:cNvSpPr>
          <p:nvPr>
            <p:ph type="title"/>
          </p:nvPr>
        </p:nvSpPr>
        <p:spPr>
          <a:xfrm>
            <a:off x="591451" y="2511166"/>
            <a:ext cx="5504550"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5" name="Text Placeholder 14">
            <a:extLst>
              <a:ext uri="{FF2B5EF4-FFF2-40B4-BE49-F238E27FC236}">
                <a16:creationId xmlns:a16="http://schemas.microsoft.com/office/drawing/2014/main" id="{865ED941-89EA-A7B1-0F7E-AB2C3A360992}"/>
              </a:ext>
            </a:extLst>
          </p:cNvPr>
          <p:cNvSpPr>
            <a:spLocks noGrp="1"/>
          </p:cNvSpPr>
          <p:nvPr>
            <p:ph type="body" sz="quarter" idx="10"/>
          </p:nvPr>
        </p:nvSpPr>
        <p:spPr>
          <a:xfrm>
            <a:off x="591451" y="4606146"/>
            <a:ext cx="5504550"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359854558"/>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ackground 7">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FFED00C8-116A-78FA-9CC6-526E7C5C5815}"/>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a:effectLst/>
        </p:spPr>
      </p:pic>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6" name="Text Placeholder 3">
            <a:extLst>
              <a:ext uri="{FF2B5EF4-FFF2-40B4-BE49-F238E27FC236}">
                <a16:creationId xmlns:a16="http://schemas.microsoft.com/office/drawing/2014/main" id="{15B616D5-ACB3-F40B-E303-B79FE7D1C934}"/>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56370C7-A3D5-E477-12B1-A448861CBE35}"/>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406447557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ackground 7 Blank">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FFED00C8-116A-78FA-9CC6-526E7C5C5815}"/>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a:effectLst/>
        </p:spPr>
      </p:pic>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383054059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Navy Background">
    <p:bg>
      <p:bgPr>
        <a:solidFill>
          <a:srgbClr val="151E47"/>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2"/>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498412154"/>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1"/>
        </a:solidFill>
        <a:effectLst/>
      </p:bgPr>
    </p:bg>
    <p:spTree>
      <p:nvGrpSpPr>
        <p:cNvPr id="1" name=""/>
        <p:cNvGrpSpPr/>
        <p:nvPr/>
      </p:nvGrpSpPr>
      <p:grpSpPr>
        <a:xfrm>
          <a:off x="0" y="0"/>
          <a:ext cx="0" cy="0"/>
          <a:chOff x="0" y="0"/>
          <a:chExt cx="0" cy="0"/>
        </a:xfrm>
      </p:grpSpPr>
      <p:pic>
        <p:nvPicPr>
          <p:cNvPr id="11" name="Picture 10" descr="A blue background with a light&#10;&#10;AI-generated content may be incorrect.">
            <a:extLst>
              <a:ext uri="{FF2B5EF4-FFF2-40B4-BE49-F238E27FC236}">
                <a16:creationId xmlns:a16="http://schemas.microsoft.com/office/drawing/2014/main" id="{3FC72557-3C59-DB05-F117-34400904D0D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334" y="0"/>
            <a:ext cx="12201333" cy="6857999"/>
          </a:xfrm>
          <a:prstGeom prst="rect">
            <a:avLst/>
          </a:prstGeom>
        </p:spPr>
      </p:pic>
      <p:pic>
        <p:nvPicPr>
          <p:cNvPr id="6" name="Picture 5">
            <a:extLst>
              <a:ext uri="{FF2B5EF4-FFF2-40B4-BE49-F238E27FC236}">
                <a16:creationId xmlns:a16="http://schemas.microsoft.com/office/drawing/2014/main" id="{B9EE9B54-C910-AF4F-330A-965CE1B959D5}"/>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0" i="0" spc="0" baseline="0">
                <a:solidFill>
                  <a:schemeClr val="tx1"/>
                </a:solidFill>
                <a:latin typeface="+mn-lt"/>
                <a:cs typeface="Segoe UI" panose="020B0502040204020203" pitchFamily="34" charset="0"/>
              </a:defRPr>
            </a:lvl1pPr>
          </a:lstStyle>
          <a:p>
            <a:pPr lvl="0"/>
            <a:r>
              <a:rPr lang="en-US"/>
              <a:t>Company or position</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4060953"/>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1" i="0" spc="0" baseline="0">
                <a:solidFill>
                  <a:schemeClr val="tx1"/>
                </a:solidFill>
                <a:latin typeface="+mn-lt"/>
                <a:cs typeface="Segoe UI Semibold" panose="020B0502040204020203" pitchFamily="34" charset="0"/>
              </a:defRPr>
            </a:lvl1pPr>
          </a:lstStyle>
          <a:p>
            <a:pPr lvl="0"/>
            <a:r>
              <a:rPr lang="en-US"/>
              <a:t>Name</a:t>
            </a:r>
          </a:p>
        </p:txBody>
      </p:sp>
      <p:pic>
        <p:nvPicPr>
          <p:cNvPr id="7" name="Picture 6" descr="Quotation mark">
            <a:extLst>
              <a:ext uri="{FF2B5EF4-FFF2-40B4-BE49-F238E27FC236}">
                <a16:creationId xmlns:a16="http://schemas.microsoft.com/office/drawing/2014/main" id="{EABB847D-C857-0388-8E19-D6724CB4046B}"/>
              </a:ext>
            </a:extLst>
          </p:cNvPr>
          <p:cNvPicPr>
            <a:picLocks noChangeAspect="1"/>
          </p:cNvPicPr>
          <p:nvPr userDrawn="1"/>
        </p:nvPicPr>
        <p:blipFill>
          <a:blip r:embed="rId4"/>
          <a:stretch>
            <a:fillRect/>
          </a:stretch>
        </p:blipFill>
        <p:spPr>
          <a:xfrm>
            <a:off x="584200" y="1490472"/>
            <a:ext cx="2226687" cy="1938528"/>
          </a:xfrm>
          <a:prstGeom prst="rect">
            <a:avLst/>
          </a:prstGeom>
          <a:noFill/>
        </p:spPr>
      </p:pic>
      <p:sp>
        <p:nvSpPr>
          <p:cNvPr id="3" name="Title 1">
            <a:extLst>
              <a:ext uri="{FF2B5EF4-FFF2-40B4-BE49-F238E27FC236}">
                <a16:creationId xmlns:a16="http://schemas.microsoft.com/office/drawing/2014/main" id="{C62AA90A-06F1-29E3-2ABB-61028BFA1A77}"/>
              </a:ext>
            </a:extLst>
          </p:cNvPr>
          <p:cNvSpPr>
            <a:spLocks noGrp="1"/>
          </p:cNvSpPr>
          <p:nvPr>
            <p:ph type="title"/>
          </p:nvPr>
        </p:nvSpPr>
        <p:spPr>
          <a:xfrm>
            <a:off x="3582416" y="3088260"/>
            <a:ext cx="8025384" cy="498598"/>
          </a:xfrm>
          <a:prstGeom prst="rect">
            <a:avLst/>
          </a:prstGeom>
        </p:spPr>
        <p:txBody>
          <a:bodyPr lIns="0" rIns="0"/>
          <a:lstStyle>
            <a:lvl1pPr marL="0" algn="l" defTabSz="457200" rtl="0" eaLnBrk="1" latinLnBrk="0" hangingPunct="1">
              <a:lnSpc>
                <a:spcPct val="90000"/>
              </a:lnSpc>
              <a:spcBef>
                <a:spcPts val="0"/>
              </a:spcBef>
              <a:buNone/>
              <a:defRPr lang="en-US" sz="3600" b="0" kern="1200" cap="none" spc="0" baseline="0" dirty="0">
                <a:ln>
                  <a:noFill/>
                </a:ln>
                <a:gradFill flip="none" rotWithShape="1">
                  <a:gsLst>
                    <a:gs pos="0">
                      <a:srgbClr val="94D8FE"/>
                    </a:gs>
                    <a:gs pos="100000">
                      <a:prstClr val="white"/>
                    </a:gs>
                  </a:gsLst>
                  <a:lin ang="16200000" scaled="1"/>
                  <a:tileRect/>
                </a:gra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368478413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170BB12D-8CE0-A385-EFC8-00809E995063}"/>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p:spPr>
      </p:pic>
      <p:sp>
        <p:nvSpPr>
          <p:cNvPr id="2" name="Title 1">
            <a:extLst>
              <a:ext uri="{FF2B5EF4-FFF2-40B4-BE49-F238E27FC236}">
                <a16:creationId xmlns:a16="http://schemas.microsoft.com/office/drawing/2014/main" id="{5841A6FB-2885-3BFF-70D4-A220E7814E50}"/>
              </a:ext>
            </a:extLst>
          </p:cNvPr>
          <p:cNvSpPr>
            <a:spLocks noGrp="1"/>
          </p:cNvSpPr>
          <p:nvPr>
            <p:ph type="title"/>
          </p:nvPr>
        </p:nvSpPr>
        <p:spPr>
          <a:xfrm>
            <a:off x="588263" y="2090220"/>
            <a:ext cx="5624968" cy="1588127"/>
          </a:xfrm>
          <a:prstGeom prst="rect">
            <a:avLst/>
          </a:prstGeom>
        </p:spPr>
        <p:txBody>
          <a:bodyPr wrap="square" lIns="0" tIns="45720" rIns="0" bIns="45720">
            <a:spAutoFit/>
          </a:bodyPr>
          <a:lstStyle>
            <a:lvl1pPr>
              <a:defRPr lang="en-US" sz="5400" spc="0" baseline="0">
                <a:ln>
                  <a:noFill/>
                </a:ln>
                <a:gradFill flip="none" rotWithShape="1">
                  <a:gsLst>
                    <a:gs pos="0">
                      <a:srgbClr val="94D8FE"/>
                    </a:gs>
                    <a:gs pos="100000">
                      <a:prstClr val="white"/>
                    </a:gs>
                  </a:gsLst>
                  <a:lin ang="16200000" scaled="1"/>
                  <a:tileRect/>
                </a:gradFill>
              </a:defRPr>
            </a:lvl1pPr>
          </a:lstStyle>
          <a:p>
            <a:pPr marL="0" lvl="0" defTabSz="457200">
              <a:lnSpc>
                <a:spcPct val="90000"/>
              </a:lnSpc>
              <a:spcBef>
                <a:spcPts val="0"/>
              </a:spcBef>
            </a:pPr>
            <a:r>
              <a:rPr lang="en-US"/>
              <a:t>Click to edit Master title style</a:t>
            </a:r>
          </a:p>
        </p:txBody>
      </p:sp>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84200" y="4253049"/>
            <a:ext cx="11018520" cy="1138773"/>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166898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yout 2">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63143516-6F43-972F-F75D-B6F86D60E18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D0E162CF-D51E-042E-52CB-B4C7AD85FF93}"/>
              </a:ext>
            </a:extLst>
          </p:cNvPr>
          <p:cNvSpPr/>
          <p:nvPr userDrawn="1"/>
        </p:nvSpPr>
        <p:spPr bwMode="auto">
          <a:xfrm rot="16200000" flipH="1">
            <a:off x="3202634" y="-2045346"/>
            <a:ext cx="5786733" cy="11049002"/>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2" name="Title 1">
            <a:extLst>
              <a:ext uri="{FF2B5EF4-FFF2-40B4-BE49-F238E27FC236}">
                <a16:creationId xmlns:a16="http://schemas.microsoft.com/office/drawing/2014/main" id="{7BD644AA-78DC-4B3D-C942-06D502534D8E}"/>
              </a:ext>
            </a:extLst>
          </p:cNvPr>
          <p:cNvSpPr>
            <a:spLocks noGrp="1"/>
          </p:cNvSpPr>
          <p:nvPr>
            <p:ph type="title"/>
          </p:nvPr>
        </p:nvSpPr>
        <p:spPr>
          <a:xfrm>
            <a:off x="1182813" y="940284"/>
            <a:ext cx="10098100" cy="498598"/>
          </a:xfrm>
          <a:prstGeom prst="rect">
            <a:avLst/>
          </a:prstGeom>
        </p:spPr>
        <p:txBody>
          <a:bodyPr lIns="0" rIns="0"/>
          <a:lstStyle>
            <a:lvl1pPr>
              <a:defRPr spc="0" baseline="0">
                <a:solidFill>
                  <a:schemeClr val="bg1"/>
                </a:solidFill>
              </a:defRPr>
            </a:lvl1pPr>
          </a:lstStyle>
          <a:p>
            <a:r>
              <a:rPr lang="en-US"/>
              <a:t>Click to edit Master title style</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6" name="Text Placeholder 3">
            <a:extLst>
              <a:ext uri="{FF2B5EF4-FFF2-40B4-BE49-F238E27FC236}">
                <a16:creationId xmlns:a16="http://schemas.microsoft.com/office/drawing/2014/main" id="{B5CA8737-F968-D9D4-0E15-E2F00BEC5F9F}"/>
              </a:ext>
            </a:extLst>
          </p:cNvPr>
          <p:cNvSpPr>
            <a:spLocks noGrp="1"/>
          </p:cNvSpPr>
          <p:nvPr>
            <p:ph idx="1"/>
          </p:nvPr>
        </p:nvSpPr>
        <p:spPr>
          <a:xfrm>
            <a:off x="1182813" y="1741480"/>
            <a:ext cx="10098100" cy="1612749"/>
          </a:xfrm>
          <a:prstGeom prst="rect">
            <a:avLst/>
          </a:prstGeom>
        </p:spPr>
        <p:txBody>
          <a:bodyPr vert="horz" wrap="square" lIns="0" tIns="0" rIns="0" bIns="0" rtlCol="0">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3253690"/>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yout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840B3E2-2543-6A21-CBC3-324EA6159EDA}"/>
              </a:ext>
            </a:extLst>
          </p:cNvPr>
          <p:cNvSpPr/>
          <p:nvPr userDrawn="1"/>
        </p:nvSpPr>
        <p:spPr bwMode="auto">
          <a:xfrm>
            <a:off x="3048" y="0"/>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5" name="Picture 4" descr="A blurry image of a blue and orange sky&#10;&#10;AI-generated content may be incorrect.">
            <a:extLst>
              <a:ext uri="{FF2B5EF4-FFF2-40B4-BE49-F238E27FC236}">
                <a16:creationId xmlns:a16="http://schemas.microsoft.com/office/drawing/2014/main" id="{7ECCAC18-2F4F-C147-45FB-166E499C5522}"/>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rot="10800000" flipV="1">
            <a:off x="3621432" y="1"/>
            <a:ext cx="8567520" cy="6857999"/>
          </a:xfrm>
          <a:prstGeom prst="rect">
            <a:avLst/>
          </a:prstGeom>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4253948" y="2117026"/>
            <a:ext cx="7348772" cy="1465016"/>
          </a:xfrm>
          <a:prstGeom prst="rect">
            <a:avLst/>
          </a:prstGeom>
        </p:spPr>
        <p:txBody>
          <a:bodyPr vert="horz" wrap="square" lIns="0" tIns="0" rIns="0" bIns="0" rtlCol="0">
            <a:spAutoFit/>
          </a:bodyPr>
          <a:lstStyle>
            <a:lvl1pPr marL="0" indent="0">
              <a:buFontTx/>
              <a:buNone/>
              <a:defRPr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80" y="2117026"/>
            <a:ext cx="2373598" cy="1939850"/>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1837082189"/>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ayout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89DEF3-0942-1417-41F0-756470802144}"/>
              </a:ext>
            </a:extLst>
          </p:cNvPr>
          <p:cNvSpPr/>
          <p:nvPr userDrawn="1"/>
        </p:nvSpPr>
        <p:spPr bwMode="auto">
          <a:xfrm>
            <a:off x="3048" y="0"/>
            <a:ext cx="12188952" cy="6858000"/>
          </a:xfrm>
          <a:prstGeom prst="rect">
            <a:avLst/>
          </a:prstGeom>
          <a:solidFill>
            <a:srgbClr val="151E47"/>
          </a:solidFill>
          <a:ln>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9DDE651D-7217-BBE7-49BC-45969F3319F3}"/>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t="-247"/>
          <a:stretch>
            <a:fillRect/>
          </a:stretch>
        </p:blipFill>
        <p:spPr>
          <a:xfrm flipH="1" flipV="1">
            <a:off x="6096000" y="4492"/>
            <a:ext cx="6095994" cy="6730536"/>
          </a:xfrm>
          <a:prstGeom prst="roundRect">
            <a:avLst>
              <a:gd name="adj" fmla="val 0"/>
            </a:avLst>
          </a:prstGeom>
          <a:effectLst>
            <a:outerShdw blurRad="127000" dist="63500" dir="5400000" algn="t" rotWithShape="0">
              <a:prstClr val="black">
                <a:alpha val="10000"/>
              </a:prstClr>
            </a:outerShdw>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89279" y="2859619"/>
            <a:ext cx="4589008" cy="1465016"/>
          </a:xfrm>
          <a:prstGeom prst="rect">
            <a:avLst/>
          </a:prstGeom>
        </p:spPr>
        <p:txBody>
          <a:bodyPr vert="horz" wrap="square" lIns="0" tIns="0" rIns="0" bIns="0" rtlCol="0">
            <a:spAutoFit/>
          </a:bodyPr>
          <a:lstStyle>
            <a:lvl1pPr marL="0" indent="0">
              <a:buFontTx/>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79" y="1140036"/>
            <a:ext cx="4589008" cy="1297925"/>
          </a:xfrm>
          <a:prstGeom prst="rect">
            <a:avLst/>
          </a:prstGeom>
        </p:spPr>
        <p:txBody>
          <a:bodyPr lIns="0" rIns="0"/>
          <a:lstStyle>
            <a:lvl1pPr>
              <a:defRPr spc="0" baseline="0"/>
            </a:lvl1pPr>
          </a:lstStyle>
          <a:p>
            <a:r>
              <a:rPr lang="en-US"/>
              <a:t>Click to edit Master title style</a:t>
            </a:r>
          </a:p>
        </p:txBody>
      </p:sp>
      <p:sp>
        <p:nvSpPr>
          <p:cNvPr id="7" name="Text Placeholder 3">
            <a:extLst>
              <a:ext uri="{FF2B5EF4-FFF2-40B4-BE49-F238E27FC236}">
                <a16:creationId xmlns:a16="http://schemas.microsoft.com/office/drawing/2014/main" id="{8C2EA7BC-13E3-34AE-5CA1-6EACB20A3A70}"/>
              </a:ext>
            </a:extLst>
          </p:cNvPr>
          <p:cNvSpPr>
            <a:spLocks noGrp="1"/>
          </p:cNvSpPr>
          <p:nvPr>
            <p:ph idx="10"/>
          </p:nvPr>
        </p:nvSpPr>
        <p:spPr>
          <a:xfrm>
            <a:off x="7031492" y="2859619"/>
            <a:ext cx="4589008" cy="1465016"/>
          </a:xfrm>
          <a:prstGeom prst="rect">
            <a:avLst/>
          </a:prstGeom>
        </p:spPr>
        <p:txBody>
          <a:bodyPr vert="horz" wrap="square" lIns="0" tIns="0" rIns="0" bIns="0" rtlCol="0">
            <a:spAutoFit/>
          </a:bodyPr>
          <a:lstStyle>
            <a:lvl1pPr marL="0" indent="0">
              <a:buFontTx/>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19FC8DB7-4630-1E38-B757-DD8B179A530D}"/>
              </a:ext>
            </a:extLst>
          </p:cNvPr>
          <p:cNvSpPr>
            <a:spLocks noGrp="1"/>
          </p:cNvSpPr>
          <p:nvPr>
            <p:ph idx="11" hasCustomPrompt="1"/>
          </p:nvPr>
        </p:nvSpPr>
        <p:spPr>
          <a:xfrm>
            <a:off x="7031492" y="1140036"/>
            <a:ext cx="4589008" cy="1107996"/>
          </a:xfrm>
          <a:prstGeom prst="rect">
            <a:avLst/>
          </a:prstGeom>
        </p:spPr>
        <p:txBody>
          <a:bodyPr vert="horz" wrap="square" lIns="0" tIns="0" rIns="0" bIns="0" rtlCol="0">
            <a:spAutoFit/>
          </a:bodyPr>
          <a:lstStyle>
            <a:lvl1pPr marL="0" indent="0" algn="l" defTabSz="932742" rtl="0" eaLnBrk="1" latinLnBrk="0" hangingPunct="1">
              <a:lnSpc>
                <a:spcPct val="100000"/>
              </a:lnSpc>
              <a:spcBef>
                <a:spcPct val="0"/>
              </a:spcBef>
              <a:buFontTx/>
              <a:buNone/>
              <a:defRPr lang="en-US" sz="3600" b="0" kern="1200" cap="none" spc="0" baseline="0" dirty="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title style</a:t>
            </a:r>
          </a:p>
        </p:txBody>
      </p:sp>
    </p:spTree>
    <p:extLst>
      <p:ext uri="{BB962C8B-B14F-4D97-AF65-F5344CB8AC3E}">
        <p14:creationId xmlns:p14="http://schemas.microsoft.com/office/powerpoint/2010/main" val="264570937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pic>
        <p:nvPicPr>
          <p:cNvPr id="2" name="Picture 1" descr="A blue background with a light&#10;&#10;AI-generated content may be incorrect.">
            <a:extLst>
              <a:ext uri="{FF2B5EF4-FFF2-40B4-BE49-F238E27FC236}">
                <a16:creationId xmlns:a16="http://schemas.microsoft.com/office/drawing/2014/main" id="{86725FD6-88E3-D175-3BB1-C08805073FE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334" y="0"/>
            <a:ext cx="12201333" cy="6857999"/>
          </a:xfrm>
          <a:prstGeom prst="rect">
            <a:avLst/>
          </a:prstGeom>
        </p:spPr>
      </p:pic>
      <p:sp>
        <p:nvSpPr>
          <p:cNvPr id="7" name="Content Placeholder 4">
            <a:extLst>
              <a:ext uri="{FF2B5EF4-FFF2-40B4-BE49-F238E27FC236}">
                <a16:creationId xmlns:a16="http://schemas.microsoft.com/office/drawing/2014/main" id="{42164CE7-7EBA-E88A-2231-BDF02151AE93}"/>
              </a:ext>
            </a:extLst>
          </p:cNvPr>
          <p:cNvSpPr>
            <a:spLocks noGrp="1"/>
          </p:cNvSpPr>
          <p:nvPr>
            <p:ph sz="quarter" idx="12"/>
          </p:nvPr>
        </p:nvSpPr>
        <p:spPr>
          <a:xfrm>
            <a:off x="584200" y="1435100"/>
            <a:ext cx="5211763" cy="4833938"/>
          </a:xfrm>
          <a:prstGeom prst="rect">
            <a:avLst/>
          </a:prstGeom>
        </p:spPr>
        <p:txBody>
          <a:bodyPr lIns="0" rIns="0"/>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8">
            <a:extLst>
              <a:ext uri="{FF2B5EF4-FFF2-40B4-BE49-F238E27FC236}">
                <a16:creationId xmlns:a16="http://schemas.microsoft.com/office/drawing/2014/main" id="{E3FFCAA8-00AC-8B58-6070-7C9FBA29B3C8}"/>
              </a:ext>
            </a:extLst>
          </p:cNvPr>
          <p:cNvSpPr>
            <a:spLocks noGrp="1"/>
          </p:cNvSpPr>
          <p:nvPr>
            <p:ph sz="quarter" idx="13"/>
          </p:nvPr>
        </p:nvSpPr>
        <p:spPr>
          <a:xfrm>
            <a:off x="6389688" y="1435100"/>
            <a:ext cx="5219700" cy="4833938"/>
          </a:xfrm>
          <a:prstGeom prst="rect">
            <a:avLst/>
          </a:prstGeom>
        </p:spPr>
        <p:txBody>
          <a:bodyPr lIns="0" rIns="0"/>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532D0726-123A-C3BC-D902-F43835E657A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4" name="Title 1">
            <a:extLst>
              <a:ext uri="{FF2B5EF4-FFF2-40B4-BE49-F238E27FC236}">
                <a16:creationId xmlns:a16="http://schemas.microsoft.com/office/drawing/2014/main" id="{DEE10654-E662-486A-91E4-A0B519907B3A}"/>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44584036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our column bullet">
    <p:spTree>
      <p:nvGrpSpPr>
        <p:cNvPr id="1" name=""/>
        <p:cNvGrpSpPr/>
        <p:nvPr/>
      </p:nvGrpSpPr>
      <p:grpSpPr>
        <a:xfrm>
          <a:off x="0" y="0"/>
          <a:ext cx="0" cy="0"/>
          <a:chOff x="0" y="0"/>
          <a:chExt cx="0" cy="0"/>
        </a:xfrm>
      </p:grpSpPr>
      <p:pic>
        <p:nvPicPr>
          <p:cNvPr id="2" name="Picture 1" descr="A blue background with a light&#10;&#10;AI-generated content may be incorrect.">
            <a:extLst>
              <a:ext uri="{FF2B5EF4-FFF2-40B4-BE49-F238E27FC236}">
                <a16:creationId xmlns:a16="http://schemas.microsoft.com/office/drawing/2014/main" id="{EC0129C9-611E-40C7-935F-FE79CCB43F1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334" y="0"/>
            <a:ext cx="12201333" cy="6857999"/>
          </a:xfrm>
          <a:prstGeom prst="rect">
            <a:avLst/>
          </a:prstGeom>
        </p:spPr>
      </p:pic>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0AF402B5-027B-5EC2-96FF-0F2D2940C8EC}"/>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5" name="Title 1">
            <a:extLst>
              <a:ext uri="{FF2B5EF4-FFF2-40B4-BE49-F238E27FC236}">
                <a16:creationId xmlns:a16="http://schemas.microsoft.com/office/drawing/2014/main" id="{E069B642-F814-0105-94A5-568EB275A72B}"/>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112703015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title 3">
    <p:spTree>
      <p:nvGrpSpPr>
        <p:cNvPr id="1" name=""/>
        <p:cNvGrpSpPr/>
        <p:nvPr/>
      </p:nvGrpSpPr>
      <p:grpSpPr>
        <a:xfrm>
          <a:off x="0" y="0"/>
          <a:ext cx="0" cy="0"/>
          <a:chOff x="0" y="0"/>
          <a:chExt cx="0" cy="0"/>
        </a:xfrm>
      </p:grpSpPr>
      <p:pic>
        <p:nvPicPr>
          <p:cNvPr id="3" name="Picture 2" descr="A blue and orange background&#10;&#10;AI-generated content may be incorrect.">
            <a:extLst>
              <a:ext uri="{FF2B5EF4-FFF2-40B4-BE49-F238E27FC236}">
                <a16:creationId xmlns:a16="http://schemas.microsoft.com/office/drawing/2014/main" id="{24E3C02A-A35C-AD37-5455-3DCD407E97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0" y="-1"/>
            <a:ext cx="12192000" cy="6858001"/>
          </a:xfrm>
          <a:prstGeom prst="rect">
            <a:avLst/>
          </a:prstGeom>
        </p:spPr>
      </p:pic>
      <p:pic>
        <p:nvPicPr>
          <p:cNvPr id="8" name="Picture 7" descr="A colorful spiral of paper&#10;&#10;AI-generated content may be incorrect.">
            <a:extLst>
              <a:ext uri="{FF2B5EF4-FFF2-40B4-BE49-F238E27FC236}">
                <a16:creationId xmlns:a16="http://schemas.microsoft.com/office/drawing/2014/main" id="{B5E2AA70-0E7D-8859-661D-CF5E7FD9F86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537"/>
          <a:stretch>
            <a:fillRect/>
          </a:stretch>
        </p:blipFill>
        <p:spPr>
          <a:xfrm>
            <a:off x="5488599" y="-1"/>
            <a:ext cx="6721295" cy="6704117"/>
          </a:xfrm>
          <a:prstGeom prst="rect">
            <a:avLst/>
          </a:prstGeom>
        </p:spPr>
      </p:pic>
      <p:pic>
        <p:nvPicPr>
          <p:cNvPr id="9" name="Graphic 8">
            <a:extLst>
              <a:ext uri="{FF2B5EF4-FFF2-40B4-BE49-F238E27FC236}">
                <a16:creationId xmlns:a16="http://schemas.microsoft.com/office/drawing/2014/main" id="{E56B8725-F274-0386-69F7-43D4973C88FB}"/>
              </a:ext>
            </a:extLst>
          </p:cNvPr>
          <p:cNvPicPr>
            <a:picLocks noChangeAspect="1"/>
          </p:cNvPicPr>
          <p:nvPr userDrawn="1"/>
        </p:nvPicPr>
        <p:blipFill>
          <a:blip r:embed="rId4">
            <a:extLst>
              <a:ext uri="{96DAC541-7B7A-43D3-8B79-37D633B846F1}">
                <asvg:svgBlip xmlns:asvg="http://schemas.microsoft.com/office/drawing/2016/SVG/main" r:embed="rId5"/>
              </a:ext>
            </a:extLst>
          </a:blip>
          <a:srcRect l="42711"/>
          <a:stretch>
            <a:fillRect/>
          </a:stretch>
        </p:blipFill>
        <p:spPr>
          <a:xfrm>
            <a:off x="553107" y="645732"/>
            <a:ext cx="1187697" cy="787800"/>
          </a:xfrm>
          <a:prstGeom prst="rect">
            <a:avLst/>
          </a:prstGeom>
        </p:spPr>
      </p:pic>
      <p:pic>
        <p:nvPicPr>
          <p:cNvPr id="17" name="Picture 16">
            <a:extLst>
              <a:ext uri="{FF2B5EF4-FFF2-40B4-BE49-F238E27FC236}">
                <a16:creationId xmlns:a16="http://schemas.microsoft.com/office/drawing/2014/main" id="{8884D87A-9369-40DC-5CEA-822F1C220208}"/>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90DDCB4A-090E-DB77-E702-EFFDB3D32280}"/>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4" name="Text Placeholder 14">
            <a:extLst>
              <a:ext uri="{FF2B5EF4-FFF2-40B4-BE49-F238E27FC236}">
                <a16:creationId xmlns:a16="http://schemas.microsoft.com/office/drawing/2014/main" id="{88599F99-D574-5D55-8723-03233D2B17BF}"/>
              </a:ext>
            </a:extLst>
          </p:cNvPr>
          <p:cNvSpPr>
            <a:spLocks noGrp="1"/>
          </p:cNvSpPr>
          <p:nvPr>
            <p:ph type="body" sz="quarter" idx="10"/>
          </p:nvPr>
        </p:nvSpPr>
        <p:spPr>
          <a:xfrm>
            <a:off x="591451" y="4606146"/>
            <a:ext cx="5504550"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893149369"/>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pic>
        <p:nvPicPr>
          <p:cNvPr id="5" name="Picture 4" descr="A blue background with a light&#10;&#10;AI-generated content may be incorrect.">
            <a:extLst>
              <a:ext uri="{FF2B5EF4-FFF2-40B4-BE49-F238E27FC236}">
                <a16:creationId xmlns:a16="http://schemas.microsoft.com/office/drawing/2014/main" id="{84830D14-0F50-91A0-8E6A-E336C41030D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282096"/>
            <a:ext cx="5367528"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1618146"/>
            <a:ext cx="5367528"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282096"/>
            <a:ext cx="5367528"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1618146"/>
            <a:ext cx="5367528" cy="3474720"/>
          </a:xfrm>
          <a:prstGeom prst="rect">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6" name="Picture 5">
            <a:extLst>
              <a:ext uri="{FF2B5EF4-FFF2-40B4-BE49-F238E27FC236}">
                <a16:creationId xmlns:a16="http://schemas.microsoft.com/office/drawing/2014/main" id="{EA9B12E0-2F4A-3379-ADB3-EBE82CFC317D}"/>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3" name="Title 1">
            <a:extLst>
              <a:ext uri="{FF2B5EF4-FFF2-40B4-BE49-F238E27FC236}">
                <a16:creationId xmlns:a16="http://schemas.microsoft.com/office/drawing/2014/main" id="{74A51CF8-7460-331F-A702-675E514AAA6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85682386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pic>
        <p:nvPicPr>
          <p:cNvPr id="5" name="Picture 4" descr="A blue background with a light&#10;&#10;AI-generated content may be incorrect.">
            <a:extLst>
              <a:ext uri="{FF2B5EF4-FFF2-40B4-BE49-F238E27FC236}">
                <a16:creationId xmlns:a16="http://schemas.microsoft.com/office/drawing/2014/main" id="{CB772E2F-77B4-7D2D-FBA0-B04CAA0DD52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282095"/>
            <a:ext cx="3475037"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1618145"/>
            <a:ext cx="3474720"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282095"/>
            <a:ext cx="3475037"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1618145"/>
            <a:ext cx="3474720" cy="3474720"/>
          </a:xfrm>
          <a:prstGeom prst="rect">
            <a:avLst/>
          </a:prstGeo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282095"/>
            <a:ext cx="3475037"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1618145"/>
            <a:ext cx="3474720" cy="3474720"/>
          </a:xfrm>
          <a:prstGeom prst="rect">
            <a:avLst/>
          </a:prstGeom>
          <a:blipFill>
            <a:blip r:embed="rId5"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Title 1">
            <a:extLst>
              <a:ext uri="{FF2B5EF4-FFF2-40B4-BE49-F238E27FC236}">
                <a16:creationId xmlns:a16="http://schemas.microsoft.com/office/drawing/2014/main" id="{C6B2DF11-B020-17DD-ECE5-E997AF073F0A}"/>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r>
              <a:rPr lang="en-US"/>
              <a:t>Click to edit Master title style</a:t>
            </a:r>
          </a:p>
        </p:txBody>
      </p:sp>
      <p:pic>
        <p:nvPicPr>
          <p:cNvPr id="6" name="Picture 5">
            <a:extLst>
              <a:ext uri="{FF2B5EF4-FFF2-40B4-BE49-F238E27FC236}">
                <a16:creationId xmlns:a16="http://schemas.microsoft.com/office/drawing/2014/main" id="{D91CBE31-E5B4-E569-7834-1EB2C63206A3}"/>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23135711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A30EF81F-2C86-F935-8EF6-F64F7E255C36}"/>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p:spPr>
      </p:pic>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a:prstGeom prst="rect">
            <a:avLst/>
          </a:prstGeom>
        </p:spPr>
        <p:txBody>
          <a:bodyPr lIns="0" rIns="0" anchor="t"/>
          <a:lstStyle>
            <a:lvl1pPr>
              <a:defRPr spc="0" baseline="0">
                <a:solidFill>
                  <a:schemeClr val="bg1"/>
                </a:solidFill>
                <a:latin typeface="+mn-lt"/>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a:prstGeom prst="rect">
            <a:avLst/>
          </a:prstGeom>
        </p:spPr>
        <p:txBody>
          <a:bodyPr lIns="0" rIns="0" anchor="t"/>
          <a:lstStyle>
            <a:lvl1pPr marL="231775" indent="-231775">
              <a:spcAft>
                <a:spcPts val="600"/>
              </a:spcAft>
              <a:buFont typeface="Wingdings" panose="05000000000000000000" pitchFamily="2" charset="2"/>
              <a:buChar char=""/>
              <a:defRPr baseline="0">
                <a:solidFill>
                  <a:schemeClr val="bg1"/>
                </a:solidFill>
                <a:latin typeface="+mn-lt"/>
              </a:defRPr>
            </a:lvl1pPr>
          </a:lstStyle>
          <a:p>
            <a:pPr lvl="0"/>
            <a:r>
              <a:rPr lang="en-US"/>
              <a:t>Click to edit Master text styles</a:t>
            </a:r>
          </a:p>
        </p:txBody>
      </p: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9" name="Picture 8">
            <a:extLst>
              <a:ext uri="{FF2B5EF4-FFF2-40B4-BE49-F238E27FC236}">
                <a16:creationId xmlns:a16="http://schemas.microsoft.com/office/drawing/2014/main" id="{52D052A6-D7A7-1A83-F3DB-CB85339C32AA}"/>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cxnSp>
        <p:nvCxnSpPr>
          <p:cNvPr id="12" name="Straight Connector 11">
            <a:extLst>
              <a:ext uri="{FF2B5EF4-FFF2-40B4-BE49-F238E27FC236}">
                <a16:creationId xmlns:a16="http://schemas.microsoft.com/office/drawing/2014/main" id="{A07110ED-B1D6-28CC-E2DD-7818577AFE6B}"/>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96CD54E-4D0E-5619-759C-8BCEADCCBCF9}"/>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590432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a:effectLst/>
        </p:spPr>
      </p:pic>
      <p:pic>
        <p:nvPicPr>
          <p:cNvPr id="5" name="Picture 4" descr="A close up of a corner of a paper&#10;&#10;AI-generated content may be incorrect.">
            <a:extLst>
              <a:ext uri="{FF2B5EF4-FFF2-40B4-BE49-F238E27FC236}">
                <a16:creationId xmlns:a16="http://schemas.microsoft.com/office/drawing/2014/main" id="{DFB73796-4E7B-0C74-4CA1-AA47D2F077A4}"/>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59455" t="5931" r="688" b="15639"/>
          <a:stretch>
            <a:fillRect/>
          </a:stretch>
        </p:blipFill>
        <p:spPr>
          <a:xfrm rot="16200000">
            <a:off x="6433950" y="963158"/>
            <a:ext cx="6730538" cy="4804224"/>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3" name="TextBox 2">
            <a:extLst>
              <a:ext uri="{FF2B5EF4-FFF2-40B4-BE49-F238E27FC236}">
                <a16:creationId xmlns:a16="http://schemas.microsoft.com/office/drawing/2014/main" id="{0F2B7703-B80B-4610-1A72-01F0C5AC4D49}"/>
              </a:ext>
            </a:extLst>
          </p:cNvPr>
          <p:cNvSpPr txBox="1"/>
          <p:nvPr userDrawn="1"/>
        </p:nvSpPr>
        <p:spPr>
          <a:xfrm>
            <a:off x="583953" y="2139416"/>
            <a:ext cx="7331228" cy="2579168"/>
          </a:xfrm>
          <a:prstGeom prst="rect">
            <a:avLst/>
          </a:prstGeom>
          <a:noFill/>
          <a:ln>
            <a:noFill/>
            <a:prstDash/>
          </a:ln>
          <a:effectLst/>
        </p:spPr>
        <p:txBody>
          <a:bodyPr wrap="square" lIns="0" rIns="0">
            <a:spAutoFit/>
          </a:bodyPr>
          <a:lstStyle/>
          <a:p>
            <a:pPr>
              <a:lnSpc>
                <a:spcPct val="80000"/>
              </a:lnSpc>
              <a:spcAft>
                <a:spcPts val="600"/>
              </a:spcAft>
            </a:pPr>
            <a:r>
              <a:rPr lang="en-US" sz="10100" spc="0" baseline="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t>Thank</a:t>
            </a:r>
            <a:br>
              <a:rPr lang="en-US" sz="10100" spc="0" baseline="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br>
            <a:r>
              <a:rPr lang="en-US" sz="10100" spc="0" baseline="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t>      you!</a:t>
            </a:r>
          </a:p>
        </p:txBody>
      </p:sp>
    </p:spTree>
    <p:extLst>
      <p:ext uri="{BB962C8B-B14F-4D97-AF65-F5344CB8AC3E}">
        <p14:creationId xmlns:p14="http://schemas.microsoft.com/office/powerpoint/2010/main" val="27345473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slide 1 - ligh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8E53CB7-242F-DE31-5043-E20246F1EB33}"/>
              </a:ext>
              <a:ext uri="{C183D7F6-B498-43B3-948B-1728B52AA6E4}">
                <adec:decorative xmlns:adec="http://schemas.microsoft.com/office/drawing/2017/decorative" val="1"/>
              </a:ext>
            </a:extLst>
          </p:cNvPr>
          <p:cNvPicPr>
            <a:picLocks noChangeAspect="1"/>
          </p:cNvPicPr>
          <p:nvPr userDrawn="1"/>
        </p:nvPicPr>
        <p:blipFill rotWithShape="1">
          <a:blip r:embed="rId2"/>
          <a:srcRect l="370" t="1" r="531" b="29523"/>
          <a:stretch>
            <a:fillRect/>
          </a:stretch>
        </p:blipFill>
        <p:spPr>
          <a:xfrm rot="10800000" flipV="1">
            <a:off x="-9333" y="6675119"/>
            <a:ext cx="12201331" cy="182880"/>
          </a:xfrm>
          <a:prstGeom prst="rect">
            <a:avLst/>
          </a:prstGeom>
          <a:ln>
            <a:noFill/>
          </a:ln>
          <a:effectLst/>
        </p:spPr>
      </p:pic>
      <p:sp>
        <p:nvSpPr>
          <p:cNvPr id="19" name="Title 1">
            <a:extLst>
              <a:ext uri="{FF2B5EF4-FFF2-40B4-BE49-F238E27FC236}">
                <a16:creationId xmlns:a16="http://schemas.microsoft.com/office/drawing/2014/main" id="{72535865-A229-5507-A2C7-11ECB16F392F}"/>
              </a:ext>
            </a:extLst>
          </p:cNvPr>
          <p:cNvSpPr>
            <a:spLocks noGrp="1"/>
          </p:cNvSpPr>
          <p:nvPr>
            <p:ph type="title"/>
          </p:nvPr>
        </p:nvSpPr>
        <p:spPr>
          <a:xfrm>
            <a:off x="588263" y="485481"/>
            <a:ext cx="11018520" cy="498598"/>
          </a:xfrm>
          <a:prstGeom prst="rect">
            <a:avLst/>
          </a:prstGeom>
        </p:spPr>
        <p:txBody>
          <a:bodyPr lIns="0" rIns="0"/>
          <a:lstStyle>
            <a:lvl1pPr>
              <a:defRPr spc="0" baseline="0">
                <a:solidFill>
                  <a:srgbClr val="151E47"/>
                </a:solidFill>
                <a:latin typeface="Segoe Sans Display Semibold" pitchFamily="2" charset="0"/>
                <a:cs typeface="Segoe Sans Display Semibold" pitchFamily="2" charset="0"/>
              </a:defRPr>
            </a:lvl1pPr>
          </a:lstStyle>
          <a:p>
            <a:r>
              <a:rPr lang="en-US"/>
              <a:t>Click to edit Master title style</a:t>
            </a:r>
          </a:p>
        </p:txBody>
      </p:sp>
      <p:sp>
        <p:nvSpPr>
          <p:cNvPr id="21" name="Text Placeholder 3">
            <a:extLst>
              <a:ext uri="{FF2B5EF4-FFF2-40B4-BE49-F238E27FC236}">
                <a16:creationId xmlns:a16="http://schemas.microsoft.com/office/drawing/2014/main" id="{C221563D-9D7D-59D4-15F5-691342AAF2A4}"/>
              </a:ext>
            </a:extLst>
          </p:cNvPr>
          <p:cNvSpPr>
            <a:spLocks noGrp="1"/>
          </p:cNvSpPr>
          <p:nvPr>
            <p:ph idx="1"/>
          </p:nvPr>
        </p:nvSpPr>
        <p:spPr>
          <a:xfrm>
            <a:off x="584200" y="1435503"/>
            <a:ext cx="11018520" cy="1428083"/>
          </a:xfrm>
          <a:prstGeom prst="rect">
            <a:avLst/>
          </a:prstGeom>
        </p:spPr>
        <p:txBody>
          <a:bodyPr vert="horz" wrap="square" lIns="0" tIns="0" rIns="0" bIns="0" rtlCol="0">
            <a:spAutoFit/>
          </a:bodyPr>
          <a:lstStyle>
            <a:lvl1pPr>
              <a:defRPr sz="1600">
                <a:solidFill>
                  <a:srgbClr val="151E47"/>
                </a:solidFill>
              </a:defRPr>
            </a:lvl1pPr>
            <a:lvl2pPr>
              <a:defRPr sz="1600">
                <a:solidFill>
                  <a:srgbClr val="151E47"/>
                </a:solidFill>
              </a:defRPr>
            </a:lvl2pPr>
            <a:lvl3pPr>
              <a:defRPr sz="1600">
                <a:solidFill>
                  <a:srgbClr val="151E47"/>
                </a:solidFill>
              </a:defRPr>
            </a:lvl3pPr>
            <a:lvl4pPr>
              <a:defRPr sz="1600">
                <a:solidFill>
                  <a:srgbClr val="151E47"/>
                </a:solidFill>
              </a:defRPr>
            </a:lvl4pPr>
            <a:lvl5pPr>
              <a:defRPr sz="1600">
                <a:solidFill>
                  <a:srgbClr val="151E47"/>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10102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slide 2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9C099-894E-0D88-9D9C-CE47048BD8A3}"/>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42816267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 - light">
    <p:spTree>
      <p:nvGrpSpPr>
        <p:cNvPr id="1" name=""/>
        <p:cNvGrpSpPr/>
        <p:nvPr/>
      </p:nvGrpSpPr>
      <p:grpSpPr>
        <a:xfrm>
          <a:off x="0" y="0"/>
          <a:ext cx="0" cy="0"/>
          <a:chOff x="0" y="0"/>
          <a:chExt cx="0" cy="0"/>
        </a:xfrm>
      </p:grpSpPr>
      <p:sp>
        <p:nvSpPr>
          <p:cNvPr id="7" name="Content Placeholder 4">
            <a:extLst>
              <a:ext uri="{FF2B5EF4-FFF2-40B4-BE49-F238E27FC236}">
                <a16:creationId xmlns:a16="http://schemas.microsoft.com/office/drawing/2014/main" id="{42164CE7-7EBA-E88A-2231-BDF02151AE93}"/>
              </a:ext>
            </a:extLst>
          </p:cNvPr>
          <p:cNvSpPr>
            <a:spLocks noGrp="1"/>
          </p:cNvSpPr>
          <p:nvPr>
            <p:ph sz="quarter" idx="12"/>
          </p:nvPr>
        </p:nvSpPr>
        <p:spPr>
          <a:xfrm>
            <a:off x="584200" y="1435100"/>
            <a:ext cx="5211763" cy="4833938"/>
          </a:xfrm>
          <a:prstGeom prst="rect">
            <a:avLst/>
          </a:prstGeom>
        </p:spPr>
        <p:txBody>
          <a:bodyPr lIns="0" rIns="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8">
            <a:extLst>
              <a:ext uri="{FF2B5EF4-FFF2-40B4-BE49-F238E27FC236}">
                <a16:creationId xmlns:a16="http://schemas.microsoft.com/office/drawing/2014/main" id="{E3FFCAA8-00AC-8B58-6070-7C9FBA29B3C8}"/>
              </a:ext>
            </a:extLst>
          </p:cNvPr>
          <p:cNvSpPr>
            <a:spLocks noGrp="1"/>
          </p:cNvSpPr>
          <p:nvPr>
            <p:ph sz="quarter" idx="13"/>
          </p:nvPr>
        </p:nvSpPr>
        <p:spPr>
          <a:xfrm>
            <a:off x="6389688" y="1435100"/>
            <a:ext cx="5219700" cy="4833938"/>
          </a:xfrm>
          <a:prstGeom prst="rect">
            <a:avLst/>
          </a:prstGeom>
        </p:spPr>
        <p:txBody>
          <a:bodyPr lIns="0" rIns="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6C100DC9-F079-8524-5830-3A36378B22BC}"/>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36762421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our column bullet - light">
    <p:spTree>
      <p:nvGrpSpPr>
        <p:cNvPr id="1" name=""/>
        <p:cNvGrpSpPr/>
        <p:nvPr/>
      </p:nvGrpSpPr>
      <p:grpSpPr>
        <a:xfrm>
          <a:off x="0" y="0"/>
          <a:ext cx="0" cy="0"/>
          <a:chOff x="0" y="0"/>
          <a:chExt cx="0" cy="0"/>
        </a:xfrm>
      </p:grpSpPr>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BD947218-CB56-374F-5584-04BA67C1703D}"/>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104526567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picture content - ligh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prstGeom prst="rect">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itle 1">
            <a:extLst>
              <a:ext uri="{FF2B5EF4-FFF2-40B4-BE49-F238E27FC236}">
                <a16:creationId xmlns:a16="http://schemas.microsoft.com/office/drawing/2014/main" id="{86B7CA03-C864-862E-0B28-6FF509BF2D03}"/>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163194851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ree picture content - ligh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prstGeom prst="rect">
            <a:avLst/>
          </a:prstGeo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prstGeom prst="rect">
            <a:avLst/>
          </a:prstGeo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itle 1">
            <a:extLst>
              <a:ext uri="{FF2B5EF4-FFF2-40B4-BE49-F238E27FC236}">
                <a16:creationId xmlns:a16="http://schemas.microsoft.com/office/drawing/2014/main" id="{0ECD512D-523B-6987-EBE4-CD6774F2456C}"/>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97676906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32A62DAB-36D9-50B3-CA29-6779D875C0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5202"/>
          </a:xfrm>
          <a:prstGeom prst="rect">
            <a:avLst/>
          </a:prstGeom>
        </p:spPr>
      </p:pic>
      <p:pic>
        <p:nvPicPr>
          <p:cNvPr id="4" name="Picture 3" descr="A blue circle with black background&#10;&#10;AI-generated content may be incorrect.">
            <a:extLst>
              <a:ext uri="{FF2B5EF4-FFF2-40B4-BE49-F238E27FC236}">
                <a16:creationId xmlns:a16="http://schemas.microsoft.com/office/drawing/2014/main" id="{44A82DC8-455C-0F2C-1032-B058C57EC06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a:off x="6281018" y="-151084"/>
            <a:ext cx="5910982" cy="6855201"/>
          </a:xfrm>
          <a:prstGeom prst="rect">
            <a:avLst/>
          </a:prstGeom>
        </p:spPr>
      </p:pic>
      <p:pic>
        <p:nvPicPr>
          <p:cNvPr id="9" name="Picture 8" descr="A colorful curved object on a black background&#10;&#10;AI-generated content may be incorrect.">
            <a:extLst>
              <a:ext uri="{FF2B5EF4-FFF2-40B4-BE49-F238E27FC236}">
                <a16:creationId xmlns:a16="http://schemas.microsoft.com/office/drawing/2014/main" id="{4C624749-40EB-A7DA-DF96-C094DB00C1C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a:xfrm rot="7200000" flipH="1">
            <a:off x="4046280" y="-1221645"/>
            <a:ext cx="9393608" cy="9286969"/>
          </a:xfrm>
          <a:custGeom>
            <a:avLst/>
            <a:gdLst>
              <a:gd name="connsiteX0" fmla="*/ 5967086 w 9393608"/>
              <a:gd name="connsiteY0" fmla="*/ 9286969 h 9286969"/>
              <a:gd name="connsiteX1" fmla="*/ 9393608 w 9393608"/>
              <a:gd name="connsiteY1" fmla="*/ 3352059 h 9286969"/>
              <a:gd name="connsiteX2" fmla="*/ 3587672 w 9393608"/>
              <a:gd name="connsiteY2" fmla="*/ 0 h 9286969"/>
              <a:gd name="connsiteX3" fmla="*/ 0 w 9393608"/>
              <a:gd name="connsiteY3" fmla="*/ 6214032 h 9286969"/>
              <a:gd name="connsiteX4" fmla="*/ 0 w 9393608"/>
              <a:gd name="connsiteY4" fmla="*/ 9101821 h 9286969"/>
              <a:gd name="connsiteX5" fmla="*/ 320686 w 9393608"/>
              <a:gd name="connsiteY5" fmla="*/ 9286969 h 9286969"/>
              <a:gd name="connsiteX6" fmla="*/ 5967086 w 9393608"/>
              <a:gd name="connsiteY6" fmla="*/ 9286969 h 928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3608" h="9286969">
                <a:moveTo>
                  <a:pt x="5967086" y="9286969"/>
                </a:moveTo>
                <a:lnTo>
                  <a:pt x="9393608" y="3352059"/>
                </a:lnTo>
                <a:lnTo>
                  <a:pt x="3587672" y="0"/>
                </a:lnTo>
                <a:lnTo>
                  <a:pt x="0" y="6214032"/>
                </a:lnTo>
                <a:lnTo>
                  <a:pt x="0" y="9101821"/>
                </a:lnTo>
                <a:lnTo>
                  <a:pt x="320686" y="9286969"/>
                </a:lnTo>
                <a:lnTo>
                  <a:pt x="5967086" y="9286969"/>
                </a:lnTo>
                <a:close/>
              </a:path>
            </a:pathLst>
          </a:custGeom>
        </p:spPr>
      </p:pic>
      <p:pic>
        <p:nvPicPr>
          <p:cNvPr id="11" name="Picture 10" descr="A colorful curved object on a black background&#10;&#10;AI-generated content may be incorrect.">
            <a:extLst>
              <a:ext uri="{FF2B5EF4-FFF2-40B4-BE49-F238E27FC236}">
                <a16:creationId xmlns:a16="http://schemas.microsoft.com/office/drawing/2014/main" id="{389E9885-11D0-D164-763E-AA86CF2FB73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a:xfrm rot="7200000" flipH="1">
            <a:off x="2373306" y="4982500"/>
            <a:ext cx="320686" cy="185148"/>
          </a:xfrm>
          <a:custGeom>
            <a:avLst/>
            <a:gdLst>
              <a:gd name="connsiteX0" fmla="*/ 320686 w 320686"/>
              <a:gd name="connsiteY0" fmla="*/ 185148 h 185148"/>
              <a:gd name="connsiteX1" fmla="*/ 0 w 320686"/>
              <a:gd name="connsiteY1" fmla="*/ 0 h 185148"/>
              <a:gd name="connsiteX2" fmla="*/ 0 w 320686"/>
              <a:gd name="connsiteY2" fmla="*/ 185148 h 185148"/>
              <a:gd name="connsiteX3" fmla="*/ 320686 w 320686"/>
              <a:gd name="connsiteY3" fmla="*/ 185148 h 185148"/>
            </a:gdLst>
            <a:ahLst/>
            <a:cxnLst>
              <a:cxn ang="0">
                <a:pos x="connsiteX0" y="connsiteY0"/>
              </a:cxn>
              <a:cxn ang="0">
                <a:pos x="connsiteX1" y="connsiteY1"/>
              </a:cxn>
              <a:cxn ang="0">
                <a:pos x="connsiteX2" y="connsiteY2"/>
              </a:cxn>
              <a:cxn ang="0">
                <a:pos x="connsiteX3" y="connsiteY3"/>
              </a:cxn>
            </a:cxnLst>
            <a:rect l="l" t="t" r="r" b="b"/>
            <a:pathLst>
              <a:path w="320686" h="185148">
                <a:moveTo>
                  <a:pt x="320686" y="185148"/>
                </a:moveTo>
                <a:lnTo>
                  <a:pt x="0" y="0"/>
                </a:lnTo>
                <a:lnTo>
                  <a:pt x="0" y="185148"/>
                </a:lnTo>
                <a:lnTo>
                  <a:pt x="320686" y="185148"/>
                </a:lnTo>
                <a:close/>
              </a:path>
            </a:pathLst>
          </a:custGeom>
        </p:spPr>
      </p:pic>
      <p:pic>
        <p:nvPicPr>
          <p:cNvPr id="12" name="Picture 11" descr="A colorful curved object on a black background&#10;&#10;AI-generated content may be incorrect.">
            <a:extLst>
              <a:ext uri="{FF2B5EF4-FFF2-40B4-BE49-F238E27FC236}">
                <a16:creationId xmlns:a16="http://schemas.microsoft.com/office/drawing/2014/main" id="{0EE75A0C-1662-63EB-2967-E5DC23F78E4F}"/>
              </a:ext>
            </a:extLst>
          </p:cNvPr>
          <p:cNvPicPr>
            <a:picLocks noChangeAspect="1"/>
          </p:cNvPicPr>
          <p:nvPr userDrawn="1"/>
        </p:nvPicPr>
        <p:blipFill>
          <a:blip r:embed="rId6"/>
          <a:srcRect/>
          <a:stretch/>
        </p:blipFill>
        <p:spPr>
          <a:xfrm rot="7200000" flipH="1">
            <a:off x="2846261" y="5079736"/>
            <a:ext cx="1250450" cy="2887789"/>
          </a:xfrm>
          <a:custGeom>
            <a:avLst/>
            <a:gdLst>
              <a:gd name="connsiteX0" fmla="*/ 1250450 w 1250450"/>
              <a:gd name="connsiteY0" fmla="*/ 2887789 h 2887789"/>
              <a:gd name="connsiteX1" fmla="*/ 1250450 w 1250450"/>
              <a:gd name="connsiteY1" fmla="*/ 0 h 2887789"/>
              <a:gd name="connsiteX2" fmla="*/ 0 w 1250450"/>
              <a:gd name="connsiteY2" fmla="*/ 2165842 h 2887789"/>
              <a:gd name="connsiteX3" fmla="*/ 1250450 w 1250450"/>
              <a:gd name="connsiteY3" fmla="*/ 2887789 h 2887789"/>
            </a:gdLst>
            <a:ahLst/>
            <a:cxnLst>
              <a:cxn ang="0">
                <a:pos x="connsiteX0" y="connsiteY0"/>
              </a:cxn>
              <a:cxn ang="0">
                <a:pos x="connsiteX1" y="connsiteY1"/>
              </a:cxn>
              <a:cxn ang="0">
                <a:pos x="connsiteX2" y="connsiteY2"/>
              </a:cxn>
              <a:cxn ang="0">
                <a:pos x="connsiteX3" y="connsiteY3"/>
              </a:cxn>
            </a:cxnLst>
            <a:rect l="l" t="t" r="r" b="b"/>
            <a:pathLst>
              <a:path w="1250450" h="2887789">
                <a:moveTo>
                  <a:pt x="1250450" y="2887789"/>
                </a:moveTo>
                <a:lnTo>
                  <a:pt x="1250450" y="0"/>
                </a:lnTo>
                <a:lnTo>
                  <a:pt x="0" y="2165842"/>
                </a:lnTo>
                <a:lnTo>
                  <a:pt x="1250450" y="2887789"/>
                </a:lnTo>
                <a:close/>
              </a:path>
            </a:pathLst>
          </a:custGeom>
        </p:spPr>
      </p:pic>
      <p:pic>
        <p:nvPicPr>
          <p:cNvPr id="18" name="Graphic 17">
            <a:extLst>
              <a:ext uri="{FF2B5EF4-FFF2-40B4-BE49-F238E27FC236}">
                <a16:creationId xmlns:a16="http://schemas.microsoft.com/office/drawing/2014/main" id="{A34BDEDB-DBBC-A920-0DAA-C092A8054208}"/>
              </a:ext>
            </a:extLst>
          </p:cNvPr>
          <p:cNvPicPr>
            <a:picLocks noChangeAspect="1"/>
          </p:cNvPicPr>
          <p:nvPr userDrawn="1"/>
        </p:nvPicPr>
        <p:blipFill>
          <a:blip r:embed="rId7">
            <a:extLst>
              <a:ext uri="{96DAC541-7B7A-43D3-8B79-37D633B846F1}">
                <asvg:svgBlip xmlns:asvg="http://schemas.microsoft.com/office/drawing/2016/SVG/main" r:embed="rId8"/>
              </a:ext>
            </a:extLst>
          </a:blip>
          <a:srcRect l="42711"/>
          <a:stretch>
            <a:fillRect/>
          </a:stretch>
        </p:blipFill>
        <p:spPr>
          <a:xfrm>
            <a:off x="553107" y="645732"/>
            <a:ext cx="1187697" cy="787800"/>
          </a:xfrm>
          <a:prstGeom prst="rect">
            <a:avLst/>
          </a:prstGeom>
        </p:spPr>
      </p:pic>
      <p:pic>
        <p:nvPicPr>
          <p:cNvPr id="20" name="Picture 19">
            <a:extLst>
              <a:ext uri="{FF2B5EF4-FFF2-40B4-BE49-F238E27FC236}">
                <a16:creationId xmlns:a16="http://schemas.microsoft.com/office/drawing/2014/main" id="{E4E9EB89-3423-77CD-AABD-EC6467D0497D}"/>
              </a:ext>
              <a:ext uri="{C183D7F6-B498-43B3-948B-1728B52AA6E4}">
                <adec:decorative xmlns:adec="http://schemas.microsoft.com/office/drawing/2017/decorative" val="1"/>
              </a:ext>
            </a:extLst>
          </p:cNvPr>
          <p:cNvPicPr>
            <a:picLocks noChangeAspect="1"/>
          </p:cNvPicPr>
          <p:nvPr userDrawn="1"/>
        </p:nvPicPr>
        <p:blipFill rotWithShape="1">
          <a:blip r:embed="rId9"/>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3C2A488F-B855-8BA1-7EAB-FAFD6264E835}"/>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5" name="Text Placeholder 14">
            <a:extLst>
              <a:ext uri="{FF2B5EF4-FFF2-40B4-BE49-F238E27FC236}">
                <a16:creationId xmlns:a16="http://schemas.microsoft.com/office/drawing/2014/main" id="{8DC3852C-4431-C777-7E3A-08951A007D72}"/>
              </a:ext>
            </a:extLst>
          </p:cNvPr>
          <p:cNvSpPr>
            <a:spLocks noGrp="1"/>
          </p:cNvSpPr>
          <p:nvPr>
            <p:ph type="body" sz="quarter" idx="10"/>
          </p:nvPr>
        </p:nvSpPr>
        <p:spPr>
          <a:xfrm>
            <a:off x="591450" y="4606146"/>
            <a:ext cx="6805629"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277781101"/>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nd text side by side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a:prstGeom prst="rect">
            <a:avLst/>
          </a:prstGeom>
        </p:spPr>
        <p:txBody>
          <a:bodyPr lIns="0" rIns="0" anchor="t"/>
          <a:lstStyle>
            <a:lvl1pPr>
              <a:defRPr spc="0" baseline="0">
                <a:solidFill>
                  <a:schemeClr val="tx1"/>
                </a:solidFill>
                <a:latin typeface="Segoe Sans Display "/>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a:prstGeom prst="rect">
            <a:avLst/>
          </a:prstGeom>
        </p:spPr>
        <p:txBody>
          <a:bodyPr lIns="0" rIns="0" anchor="t"/>
          <a:lstStyle>
            <a:lvl1pPr marL="231775" indent="-231775">
              <a:spcAft>
                <a:spcPts val="600"/>
              </a:spcAft>
              <a:buFont typeface="Wingdings" panose="05000000000000000000" pitchFamily="2" charset="2"/>
              <a:buChar char=""/>
              <a:defRPr baseline="0">
                <a:latin typeface="+mn-lt"/>
              </a:defRPr>
            </a:lvl1pPr>
          </a:lstStyle>
          <a:p>
            <a:pPr lvl="0"/>
            <a:r>
              <a:rPr lang="en-US"/>
              <a:t>Click to edit Master text styles</a:t>
            </a:r>
          </a:p>
        </p:txBody>
      </p: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10" name="Straight Connector 9">
            <a:extLst>
              <a:ext uri="{FF2B5EF4-FFF2-40B4-BE49-F238E27FC236}">
                <a16:creationId xmlns:a16="http://schemas.microsoft.com/office/drawing/2014/main" id="{4B7175DD-9188-BAB1-B7F0-9EEC45E7818C}"/>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721736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18372460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122886999"/>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4710689" cy="1107996"/>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8" name="Text Placeholder 11">
            <a:extLst>
              <a:ext uri="{FF2B5EF4-FFF2-40B4-BE49-F238E27FC236}">
                <a16:creationId xmlns:a16="http://schemas.microsoft.com/office/drawing/2014/main" id="{4ACB92EB-B163-EB38-0156-C028F872F1C8}"/>
              </a:ext>
            </a:extLst>
          </p:cNvPr>
          <p:cNvSpPr>
            <a:spLocks noGrp="1"/>
          </p:cNvSpPr>
          <p:nvPr>
            <p:ph type="body" sz="quarter" idx="16"/>
          </p:nvPr>
        </p:nvSpPr>
        <p:spPr>
          <a:xfrm>
            <a:off x="584200" y="2286000"/>
            <a:ext cx="47146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9" name="Text Placeholder 3">
            <a:extLst>
              <a:ext uri="{FF2B5EF4-FFF2-40B4-BE49-F238E27FC236}">
                <a16:creationId xmlns:a16="http://schemas.microsoft.com/office/drawing/2014/main" id="{20190326-CB8A-9A65-714A-07CD312C349A}"/>
              </a:ext>
            </a:extLst>
          </p:cNvPr>
          <p:cNvSpPr>
            <a:spLocks noGrp="1"/>
          </p:cNvSpPr>
          <p:nvPr>
            <p:ph type="body" sz="quarter" idx="15"/>
          </p:nvPr>
        </p:nvSpPr>
        <p:spPr>
          <a:xfrm>
            <a:off x="586389" y="2777609"/>
            <a:ext cx="4712685"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7E90DBB6-E167-EFBB-7028-79615839561D}"/>
              </a:ext>
            </a:extLst>
          </p:cNvPr>
          <p:cNvSpPr>
            <a:spLocks noGrp="1"/>
          </p:cNvSpPr>
          <p:nvPr>
            <p:ph type="pic" sz="quarter" idx="19" hasCustomPrompt="1"/>
          </p:nvPr>
        </p:nvSpPr>
        <p:spPr bwMode="ltGray">
          <a:xfrm>
            <a:off x="6096000" y="0"/>
            <a:ext cx="6096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256108923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6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9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6740" y="457200"/>
            <a:ext cx="11018520" cy="492443"/>
          </a:xfrm>
        </p:spPr>
        <p:txBody>
          <a:bodyPr vert="horz" wrap="square" lIns="0" tIns="0" rIns="0" bIns="0" rtlCol="0" anchor="t">
            <a:spAutoFit/>
          </a:bodyPr>
          <a:lstStyle>
            <a:lvl1pPr>
              <a:defRPr lang="en-US" sz="3200" dirty="0">
                <a:solidFill>
                  <a:schemeClr val="tx1"/>
                </a:solidFill>
              </a:defRPr>
            </a:lvl1pPr>
          </a:lstStyle>
          <a:p>
            <a:pPr marL="0" lvl="0"/>
            <a:endParaRPr lang="en-US"/>
          </a:p>
        </p:txBody>
      </p:sp>
      <p:sp>
        <p:nvSpPr>
          <p:cNvPr id="4" name="Slide Number Placeholder 5">
            <a:extLst>
              <a:ext uri="{FF2B5EF4-FFF2-40B4-BE49-F238E27FC236}">
                <a16:creationId xmlns:a16="http://schemas.microsoft.com/office/drawing/2014/main" id="{5225D100-8A9D-19CD-62CD-EEF5535FBB1D}"/>
              </a:ext>
            </a:extLst>
          </p:cNvPr>
          <p:cNvSpPr>
            <a:spLocks noGrp="1"/>
          </p:cNvSpPr>
          <p:nvPr>
            <p:ph type="sldNum" sz="quarter" idx="4"/>
          </p:nvPr>
        </p:nvSpPr>
        <p:spPr>
          <a:xfrm>
            <a:off x="11738235" y="6578957"/>
            <a:ext cx="247650" cy="123111"/>
          </a:xfrm>
          <a:prstGeom prst="rect">
            <a:avLst/>
          </a:prstGeom>
        </p:spPr>
        <p:txBody>
          <a:bodyPr vert="horz" wrap="square" lIns="0" tIns="0" rIns="0" bIns="0" rtlCol="0" anchor="ctr">
            <a:spAutoFit/>
          </a:bodyPr>
          <a:lstStyle>
            <a:lvl1pPr algn="ctr">
              <a:defRPr sz="800">
                <a:solidFill>
                  <a:schemeClr val="tx1"/>
                </a:solidFill>
              </a:defRPr>
            </a:lvl1pPr>
          </a:lstStyle>
          <a:p>
            <a:fld id="{CC0151E6-08A3-4246-B91A-F3551DAD1FF4}" type="slidenum">
              <a:rPr lang="en-IN" smtClean="0"/>
              <a:pPr/>
              <a:t>‹#›</a:t>
            </a:fld>
            <a:endParaRPr lang="en-IN"/>
          </a:p>
        </p:txBody>
      </p:sp>
    </p:spTree>
    <p:extLst>
      <p:ext uri="{BB962C8B-B14F-4D97-AF65-F5344CB8AC3E}">
        <p14:creationId xmlns:p14="http://schemas.microsoft.com/office/powerpoint/2010/main" val="105026860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8">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D0379-4CD5-3072-32C6-586C359C2E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284043-8389-F608-A9A0-2D96283C5501}"/>
              </a:ext>
            </a:extLst>
          </p:cNvPr>
          <p:cNvSpPr>
            <a:spLocks noGrp="1"/>
          </p:cNvSpPr>
          <p:nvPr>
            <p:ph type="dt" sz="half" idx="10"/>
          </p:nvPr>
        </p:nvSpPr>
        <p:spPr/>
        <p:txBody>
          <a:bodyPr/>
          <a:lstStyle/>
          <a:p>
            <a:fld id="{F0987DEE-9F7B-44A8-B7A8-23114E2380AB}" type="datetimeFigureOut">
              <a:rPr lang="en-US" smtClean="0"/>
              <a:t>10/7/2025</a:t>
            </a:fld>
            <a:endParaRPr lang="en-US"/>
          </a:p>
        </p:txBody>
      </p:sp>
      <p:sp>
        <p:nvSpPr>
          <p:cNvPr id="4" name="Footer Placeholder 3">
            <a:extLst>
              <a:ext uri="{FF2B5EF4-FFF2-40B4-BE49-F238E27FC236}">
                <a16:creationId xmlns:a16="http://schemas.microsoft.com/office/drawing/2014/main" id="{531F4C51-2458-A882-A6FC-AEBD5B1440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BE67AD-C534-ACD1-203F-F3C03AE9AFF0}"/>
              </a:ext>
            </a:extLst>
          </p:cNvPr>
          <p:cNvSpPr>
            <a:spLocks noGrp="1"/>
          </p:cNvSpPr>
          <p:nvPr>
            <p:ph type="sldNum" sz="quarter" idx="12"/>
          </p:nvPr>
        </p:nvSpPr>
        <p:spPr/>
        <p:txBody>
          <a:bodyPr/>
          <a:lstStyle/>
          <a:p>
            <a:fld id="{F938C591-148B-4D96-BC00-BA376A7511DF}" type="slidenum">
              <a:rPr lang="en-US" smtClean="0"/>
              <a:t>‹#›</a:t>
            </a:fld>
            <a:endParaRPr lang="en-US"/>
          </a:p>
        </p:txBody>
      </p:sp>
    </p:spTree>
    <p:extLst>
      <p:ext uri="{BB962C8B-B14F-4D97-AF65-F5344CB8AC3E}">
        <p14:creationId xmlns:p14="http://schemas.microsoft.com/office/powerpoint/2010/main" val="10726185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6" name="Picture 5" descr="A black background with white text&#10;&#10;AI-generated content may be incorrect.">
            <a:extLst>
              <a:ext uri="{FF2B5EF4-FFF2-40B4-BE49-F238E27FC236}">
                <a16:creationId xmlns:a16="http://schemas.microsoft.com/office/drawing/2014/main" id="{87EB78CB-2D42-05B4-A44B-341CA0A288ED}"/>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166416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3" name="Picture 2" descr="A black background with white text&#10;&#10;AI-generated content may be incorrect.">
            <a:extLst>
              <a:ext uri="{FF2B5EF4-FFF2-40B4-BE49-F238E27FC236}">
                <a16:creationId xmlns:a16="http://schemas.microsoft.com/office/drawing/2014/main" id="{04E03F2E-1378-98F8-9B51-54C89B0A370F}"/>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41641089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2" name="Picture 1" descr="A black background with white text&#10;&#10;AI-generated content may be incorrect.">
            <a:extLst>
              <a:ext uri="{FF2B5EF4-FFF2-40B4-BE49-F238E27FC236}">
                <a16:creationId xmlns:a16="http://schemas.microsoft.com/office/drawing/2014/main" id="{ED05F2F1-18E8-317B-CB51-3A1DCF90F183}"/>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30513008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with replaceab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3"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3" name="Picture 2" descr="A black background with white text&#10;&#10;AI-generated content may be incorrect.">
            <a:extLst>
              <a:ext uri="{FF2B5EF4-FFF2-40B4-BE49-F238E27FC236}">
                <a16:creationId xmlns:a16="http://schemas.microsoft.com/office/drawing/2014/main" id="{D60EDCE9-88F7-1F88-5B80-F58E959B7F68}"/>
              </a:ext>
            </a:extLst>
          </p:cNvPr>
          <p:cNvPicPr>
            <a:picLocks noChangeAspect="1"/>
          </p:cNvPicPr>
          <p:nvPr userDrawn="1"/>
        </p:nvPicPr>
        <p:blipFill>
          <a:blip r:embed="rId4"/>
          <a:stretch>
            <a:fillRect/>
          </a:stretch>
        </p:blipFill>
        <p:spPr>
          <a:xfrm>
            <a:off x="571500" y="581978"/>
            <a:ext cx="1454782" cy="309085"/>
          </a:xfrm>
          <a:prstGeom prst="rect">
            <a:avLst/>
          </a:prstGeom>
        </p:spPr>
      </p:pic>
    </p:spTree>
    <p:extLst>
      <p:ext uri="{BB962C8B-B14F-4D97-AF65-F5344CB8AC3E}">
        <p14:creationId xmlns:p14="http://schemas.microsoft.com/office/powerpoint/2010/main" val="21524184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1">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a:effectLst/>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841804CA-5B33-245C-AE53-73C33CB23EE3}"/>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7901086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50093220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87346285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54635062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1037911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27598782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20371565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752000911"/>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203056633"/>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34033035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36384929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2">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a:effectLst/>
        </p:spPr>
      </p:pic>
      <p:pic>
        <p:nvPicPr>
          <p:cNvPr id="5" name="Picture 4" descr="A close up of a corner of a paper&#10;&#10;AI-generated content may be incorrect.">
            <a:extLst>
              <a:ext uri="{FF2B5EF4-FFF2-40B4-BE49-F238E27FC236}">
                <a16:creationId xmlns:a16="http://schemas.microsoft.com/office/drawing/2014/main" id="{DFB73796-4E7B-0C74-4CA1-AA47D2F077A4}"/>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59455" t="5931" r="688" b="15639"/>
          <a:stretch>
            <a:fillRect/>
          </a:stretch>
        </p:blipFill>
        <p:spPr>
          <a:xfrm rot="16200000">
            <a:off x="6433950" y="963158"/>
            <a:ext cx="6730538" cy="4804224"/>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7FE96B6A-22DF-4905-8725-EB791B1D4764}"/>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32411694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98971363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47755809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evi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6583680"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39496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658368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2CFD743-438B-21E8-B2BA-FF8644B73E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6343080" y="1866864"/>
            <a:ext cx="5544120" cy="312427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426461432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888">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evic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875002"/>
            <a:ext cx="3840862" cy="1107996"/>
          </a:xfrm>
        </p:spPr>
        <p:txBody>
          <a:bodyPr anchor="ctr" anchorCtr="0"/>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453295D4-3AEF-C922-4A3C-5C3DBD4757A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5191125" y="1542284"/>
            <a:ext cx="6696075" cy="3773432"/>
          </a:xfrm>
          <a:blipFill>
            <a:blip r:embed="rId4"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124179598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Square Photo Graphic">
    <p:bg>
      <p:bgPr>
        <a:solidFill>
          <a:srgbClr val="FFF8F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834586-5E35-30D9-D8B4-75A164A4F9C0}"/>
              </a:ext>
            </a:extLst>
          </p:cNvPr>
          <p:cNvSpPr/>
          <p:nvPr userDrawn="1"/>
        </p:nvSpPr>
        <p:spPr bwMode="auto">
          <a:xfrm>
            <a:off x="0" y="2438400"/>
            <a:ext cx="12192000" cy="4419600"/>
          </a:xfrm>
          <a:prstGeom prst="rect">
            <a:avLst/>
          </a:prstGeom>
          <a:solidFill>
            <a:srgbClr val="E1D3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745164" cy="1514157"/>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2743200"/>
            <a:ext cx="4749800" cy="352583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918200" y="1155700"/>
            <a:ext cx="5702300" cy="5465928"/>
          </a:xfrm>
          <a:prstGeom prst="round2SameRect">
            <a:avLst>
              <a:gd name="adj1" fmla="val 2235"/>
              <a:gd name="adj2" fmla="val 0"/>
            </a:avLst>
          </a:prstGeom>
          <a:blipFill>
            <a:blip r:embed="rId2" cstate="email">
              <a:extLst>
                <a:ext uri="{28A0092B-C50C-407E-A947-70E740481C1C}">
                  <a14:useLocalDpi xmlns:a14="http://schemas.microsoft.com/office/drawing/2010/main"/>
                </a:ext>
              </a:extLst>
            </a:blip>
            <a:stretch>
              <a:fillRect b="-4324"/>
            </a:stretch>
          </a:blipFill>
        </p:spPr>
        <p:txBody>
          <a:bodyPr lIns="0" tIns="914400" rIns="0" anchor="t" anchorCtr="0">
            <a:noAutofit/>
          </a:bodyPr>
          <a:lstStyle>
            <a:lvl1pPr marL="0" indent="0" algn="ctr">
              <a:lnSpc>
                <a:spcPct val="100000"/>
              </a:lnSpc>
              <a:buNone/>
              <a:defRPr sz="11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Picture 7">
            <a:extLst>
              <a:ext uri="{FF2B5EF4-FFF2-40B4-BE49-F238E27FC236}">
                <a16:creationId xmlns:a16="http://schemas.microsoft.com/office/drawing/2014/main" id="{E25C000A-8BFF-12E7-7DFB-FF34728592C6}"/>
              </a:ext>
            </a:extLst>
          </p:cNvPr>
          <p:cNvPicPr>
            <a:picLocks noChangeAspect="1"/>
          </p:cNvPicPr>
          <p:nvPr userDrawn="1"/>
        </p:nvPicPr>
        <p:blipFill>
          <a:blip r:embed="rId3" cstate="email">
            <a:extLst>
              <a:ext uri="{28A0092B-C50C-407E-A947-70E740481C1C}">
                <a14:useLocalDpi xmlns:a14="http://schemas.microsoft.com/office/drawing/2010/main"/>
              </a:ext>
            </a:extLst>
          </a:blip>
          <a:srcRect b="93678"/>
          <a:stretch/>
        </p:blipFill>
        <p:spPr>
          <a:xfrm flipV="1">
            <a:off x="5918200" y="6621628"/>
            <a:ext cx="5702300" cy="236372"/>
          </a:xfrm>
          <a:prstGeom prst="round2SameRect">
            <a:avLst>
              <a:gd name="adj1" fmla="val 0"/>
              <a:gd name="adj2" fmla="val 0"/>
            </a:avLst>
          </a:prstGeom>
        </p:spPr>
      </p:pic>
    </p:spTree>
    <p:extLst>
      <p:ext uri="{BB962C8B-B14F-4D97-AF65-F5344CB8AC3E}">
        <p14:creationId xmlns:p14="http://schemas.microsoft.com/office/powerpoint/2010/main" val="279699572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3"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userDrawn="1"/>
        </p:nvPicPr>
        <p:blipFill>
          <a:blip r:embed="rId4"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177550579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quare Photo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pic>
        <p:nvPicPr>
          <p:cNvPr id="10" name="Picture 9" descr="A close-up of a colorful object&#10;&#10;Description automatically generated">
            <a:extLst>
              <a:ext uri="{FF2B5EF4-FFF2-40B4-BE49-F238E27FC236}">
                <a16:creationId xmlns:a16="http://schemas.microsoft.com/office/drawing/2014/main" id="{89A104E1-D13F-B13B-BB5D-930C8205C897}"/>
              </a:ext>
            </a:extLst>
          </p:cNvPr>
          <p:cNvPicPr>
            <a:picLocks noChangeAspect="1"/>
          </p:cNvPicPr>
          <p:nvPr userDrawn="1"/>
        </p:nvPicPr>
        <p:blipFill>
          <a:blip r:embed="rId3" cstate="email">
            <a:extLst>
              <a:ext uri="{BEBA8EAE-BF5A-486C-A8C5-ECC9F3942E4B}">
                <a14:imgProps xmlns:a14="http://schemas.microsoft.com/office/drawing/2010/main">
                  <a14:imgLayer r:embed="rId4">
                    <a14:imgEffect>
                      <a14:sharpenSoften amount="-65000"/>
                    </a14:imgEffect>
                  </a14:imgLayer>
                </a14:imgProps>
              </a:ext>
              <a:ext uri="{28A0092B-C50C-407E-A947-70E740481C1C}">
                <a14:useLocalDpi xmlns:a14="http://schemas.microsoft.com/office/drawing/2010/main"/>
              </a:ext>
            </a:extLst>
          </a:blip>
          <a:srcRect/>
          <a:stretch/>
        </p:blipFill>
        <p:spPr>
          <a:xfrm>
            <a:off x="5333999" y="0"/>
            <a:ext cx="6858001" cy="6858000"/>
          </a:xfrm>
          <a:prstGeom prst="rect">
            <a:avLst/>
          </a:prstGeom>
          <a:solidFill>
            <a:schemeClr val="bg1"/>
          </a:solidFill>
        </p:spPr>
      </p:pic>
      <p:pic>
        <p:nvPicPr>
          <p:cNvPr id="8" name="Picture 7" descr="A colorful gradient going from darker blue on the left side to light blue to magenta to orange on the right side">
            <a:extLst>
              <a:ext uri="{FF2B5EF4-FFF2-40B4-BE49-F238E27FC236}">
                <a16:creationId xmlns:a16="http://schemas.microsoft.com/office/drawing/2014/main" id="{69B64261-FB99-ADE9-26E4-3ECE1E68CF38}"/>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t="160" b="160"/>
          <a:stretch/>
        </p:blipFill>
        <p:spPr>
          <a:xfrm rot="16200000">
            <a:off x="6205856" y="868680"/>
            <a:ext cx="5120640" cy="5120640"/>
          </a:xfrm>
          <a:prstGeom prst="roundRect">
            <a:avLst>
              <a:gd name="adj" fmla="val 2716"/>
            </a:avLst>
          </a:prstGeom>
        </p:spPr>
      </p:pic>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346"/>
            </a:avLst>
          </a:prstGeom>
          <a:blipFill>
            <a:blip r:embed="rId6"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8396599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Square Photo Graphic 4">
    <p:bg>
      <p:bgPr>
        <a:solidFill>
          <a:srgbClr val="FFF8F3"/>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8AEFBE-EE1F-0FBF-5C84-1DF6EC17775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9444873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2709142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quare Photo ">
    <p:bg>
      <p:bgPr>
        <a:solidFill>
          <a:srgbClr val="E8E6DF"/>
        </a:solidFill>
        <a:effectLst/>
      </p:bgPr>
    </p:bg>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F7F87341-ECEA-3B94-51B2-A9E24914685F}"/>
              </a:ext>
            </a:extLst>
          </p:cNvPr>
          <p:cNvSpPr>
            <a:spLocks noGrp="1"/>
          </p:cNvSpPr>
          <p:nvPr>
            <p:ph type="pic" sz="quarter" idx="11" hasCustomPrompt="1"/>
          </p:nvPr>
        </p:nvSpPr>
        <p:spPr bwMode="ltGray">
          <a:xfrm>
            <a:off x="5334000" y="0"/>
            <a:ext cx="6858000" cy="6858000"/>
          </a:xfrm>
          <a:blipFill dpi="0" rotWithShape="1">
            <a:blip r:embed="rId2"/>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Rectangle 5">
            <a:extLst>
              <a:ext uri="{FF2B5EF4-FFF2-40B4-BE49-F238E27FC236}">
                <a16:creationId xmlns:a16="http://schemas.microsoft.com/office/drawing/2014/main" id="{3DED39DE-8DED-DC59-2BDA-C621877CF64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3720429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3">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a:effectLst/>
        </p:spPr>
      </p:pic>
      <p:pic>
        <p:nvPicPr>
          <p:cNvPr id="2" name="Picture 1" descr="A close up of a corner of a paper&#10;&#10;AI-generated content may be incorrect.">
            <a:extLst>
              <a:ext uri="{FF2B5EF4-FFF2-40B4-BE49-F238E27FC236}">
                <a16:creationId xmlns:a16="http://schemas.microsoft.com/office/drawing/2014/main" id="{9D1D243A-BEC8-31C0-957B-7041D1ECEAB7}"/>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39669" t="-3489" r="308" b="5012"/>
          <a:stretch>
            <a:fillRect/>
          </a:stretch>
        </p:blipFill>
        <p:spPr>
          <a:xfrm rot="10800000" flipH="1" flipV="1">
            <a:off x="5931363" y="3132150"/>
            <a:ext cx="6260637" cy="3725849"/>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10" name="Title Placeholder 1">
            <a:extLst>
              <a:ext uri="{FF2B5EF4-FFF2-40B4-BE49-F238E27FC236}">
                <a16:creationId xmlns:a16="http://schemas.microsoft.com/office/drawing/2014/main" id="{A88E3D19-2226-DDC2-A8D5-813993AE86C9}"/>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80295598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3D4BC3CE-C968-246E-EAC3-B829FDF59F19}"/>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7915466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55884849"/>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3" name="Picture Placeholder" descr="This photo is a 'placeholder' only. Drag or drop your photo here, or click and tap the center to insert a photo.">
            <a:extLst>
              <a:ext uri="{FF2B5EF4-FFF2-40B4-BE49-F238E27FC236}">
                <a16:creationId xmlns:a16="http://schemas.microsoft.com/office/drawing/2014/main" id="{84EB85E8-62D6-9C5F-D48A-055FCADA251A}"/>
              </a:ext>
            </a:extLst>
          </p:cNvPr>
          <p:cNvSpPr>
            <a:spLocks noGrp="1"/>
          </p:cNvSpPr>
          <p:nvPr>
            <p:ph type="pic" sz="quarter" idx="11" hasCustomPrompt="1"/>
          </p:nvPr>
        </p:nvSpPr>
        <p:spPr bwMode="ltGray">
          <a:xfrm>
            <a:off x="0" y="228600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75846609"/>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617575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6833923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71033699"/>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1862651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9380732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0395854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3937300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4">
    <p:spTree>
      <p:nvGrpSpPr>
        <p:cNvPr id="1" name=""/>
        <p:cNvGrpSpPr/>
        <p:nvPr/>
      </p:nvGrpSpPr>
      <p:grpSpPr>
        <a:xfrm>
          <a:off x="0" y="0"/>
          <a:ext cx="0" cy="0"/>
          <a:chOff x="0" y="0"/>
          <a:chExt cx="0" cy="0"/>
        </a:xfrm>
      </p:grpSpPr>
      <p:pic>
        <p:nvPicPr>
          <p:cNvPr id="10" name="Picture 9" descr="A blue and orange sky&#10;&#10;AI-generated content may be incorrect.">
            <a:extLst>
              <a:ext uri="{FF2B5EF4-FFF2-40B4-BE49-F238E27FC236}">
                <a16:creationId xmlns:a16="http://schemas.microsoft.com/office/drawing/2014/main" id="{36BB8605-FEC0-0FC5-C8C9-E5B7F1CE430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17894" y="0"/>
            <a:ext cx="12209894" cy="6868066"/>
          </a:xfrm>
          <a:prstGeom prst="rect">
            <a:avLst/>
          </a:prstGeom>
        </p:spPr>
      </p:pic>
      <p:pic>
        <p:nvPicPr>
          <p:cNvPr id="11" name="Picture 10" descr="A blue and orange background&#10;&#10;AI-generated content may be incorrect.">
            <a:extLst>
              <a:ext uri="{FF2B5EF4-FFF2-40B4-BE49-F238E27FC236}">
                <a16:creationId xmlns:a16="http://schemas.microsoft.com/office/drawing/2014/main" id="{051DD8BC-6E15-4478-EACE-6ADFF16CF9E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12" name="Picture 11" descr="A blue circle with black background&#10;&#10;AI-generated content may be incorrect.">
            <a:extLst>
              <a:ext uri="{FF2B5EF4-FFF2-40B4-BE49-F238E27FC236}">
                <a16:creationId xmlns:a16="http://schemas.microsoft.com/office/drawing/2014/main" id="{A73E0640-5519-86A0-6849-E968EE5EEAB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a:xfrm>
            <a:off x="7446404" y="1244481"/>
            <a:ext cx="4763490" cy="5641901"/>
          </a:xfrm>
          <a:prstGeom prst="rect">
            <a:avLst/>
          </a:prstGeom>
        </p:spPr>
      </p:pic>
      <p:pic>
        <p:nvPicPr>
          <p:cNvPr id="18" name="Picture 17" descr="A colorful curved object on a black background&#10;&#10;AI-generated content may be incorrect.">
            <a:extLst>
              <a:ext uri="{FF2B5EF4-FFF2-40B4-BE49-F238E27FC236}">
                <a16:creationId xmlns:a16="http://schemas.microsoft.com/office/drawing/2014/main" id="{79275648-820F-4B65-2BC8-22FEB5FF5670}"/>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a:xfrm rot="14957738">
            <a:off x="5617646" y="-195983"/>
            <a:ext cx="8020528" cy="7178311"/>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28" name="Picture 27">
            <a:extLst>
              <a:ext uri="{FF2B5EF4-FFF2-40B4-BE49-F238E27FC236}">
                <a16:creationId xmlns:a16="http://schemas.microsoft.com/office/drawing/2014/main" id="{F6DC3C18-D5A2-1F6F-0177-1B1AE311CAC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0F261CA3-A777-DE33-D141-CA5CC5633FDA}"/>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614717686"/>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1178186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2948417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8675070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935709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4237829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0656234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73659089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50981300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46561796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420407229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5">
    <p:spTree>
      <p:nvGrpSpPr>
        <p:cNvPr id="1" name=""/>
        <p:cNvGrpSpPr/>
        <p:nvPr/>
      </p:nvGrpSpPr>
      <p:grpSpPr>
        <a:xfrm>
          <a:off x="0" y="0"/>
          <a:ext cx="0" cy="0"/>
          <a:chOff x="0" y="0"/>
          <a:chExt cx="0" cy="0"/>
        </a:xfrm>
      </p:grpSpPr>
      <p:pic>
        <p:nvPicPr>
          <p:cNvPr id="3" name="Picture 2" descr="A blue and orange background&#10;&#10;AI-generated content may be incorrect.">
            <a:extLst>
              <a:ext uri="{FF2B5EF4-FFF2-40B4-BE49-F238E27FC236}">
                <a16:creationId xmlns:a16="http://schemas.microsoft.com/office/drawing/2014/main" id="{24E3C02A-A35C-AD37-5455-3DCD407E97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0" y="-1"/>
            <a:ext cx="12192000" cy="6858001"/>
          </a:xfrm>
          <a:prstGeom prst="rect">
            <a:avLst/>
          </a:prstGeom>
        </p:spPr>
      </p:pic>
      <p:pic>
        <p:nvPicPr>
          <p:cNvPr id="8" name="Picture 7" descr="A colorful spiral of paper&#10;&#10;AI-generated content may be incorrect.">
            <a:extLst>
              <a:ext uri="{FF2B5EF4-FFF2-40B4-BE49-F238E27FC236}">
                <a16:creationId xmlns:a16="http://schemas.microsoft.com/office/drawing/2014/main" id="{B5E2AA70-0E7D-8859-661D-CF5E7FD9F86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537"/>
          <a:stretch>
            <a:fillRect/>
          </a:stretch>
        </p:blipFill>
        <p:spPr>
          <a:xfrm>
            <a:off x="5488599" y="-1"/>
            <a:ext cx="6721295" cy="6704117"/>
          </a:xfrm>
          <a:prstGeom prst="rect">
            <a:avLst/>
          </a:prstGeom>
        </p:spPr>
      </p:pic>
      <p:pic>
        <p:nvPicPr>
          <p:cNvPr id="17" name="Picture 16">
            <a:extLst>
              <a:ext uri="{FF2B5EF4-FFF2-40B4-BE49-F238E27FC236}">
                <a16:creationId xmlns:a16="http://schemas.microsoft.com/office/drawing/2014/main" id="{8884D87A-9369-40DC-5CEA-822F1C220208}"/>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4" name="Title Placeholder 1">
            <a:extLst>
              <a:ext uri="{FF2B5EF4-FFF2-40B4-BE49-F238E27FC236}">
                <a16:creationId xmlns:a16="http://schemas.microsoft.com/office/drawing/2014/main" id="{B8291BFD-F619-0250-71BD-ED5F5475E9F4}"/>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060134837"/>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5D5F20BF-1B1B-50CA-191C-F2202EAF5B89}"/>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194669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Demo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10" name="Picture 9" descr="A person with curly hair standing in brightly illuminating outdoor light and shadows">
            <a:extLst>
              <a:ext uri="{FF2B5EF4-FFF2-40B4-BE49-F238E27FC236}">
                <a16:creationId xmlns:a16="http://schemas.microsoft.com/office/drawing/2014/main" id="{2E82545A-FD52-D775-7812-AC95C1735C22}"/>
              </a:ext>
            </a:extLst>
          </p:cNvPr>
          <p:cNvPicPr>
            <a:picLocks noChangeAspect="1"/>
          </p:cNvPicPr>
          <p:nvPr userDrawn="1"/>
        </p:nvPicPr>
        <p:blipFill>
          <a:blip r:embed="rId3" cstate="screen">
            <a:alphaModFix/>
            <a:extLst>
              <a:ext uri="{28A0092B-C50C-407E-A947-70E740481C1C}">
                <a14:useLocalDpi xmlns:a14="http://schemas.microsoft.com/office/drawing/2010/main"/>
              </a:ext>
            </a:extLst>
          </a:blip>
          <a:srcRect l="17213" r="21311"/>
          <a:stretch/>
        </p:blipFill>
        <p:spPr>
          <a:xfrm>
            <a:off x="5334000" y="0"/>
            <a:ext cx="6858000" cy="6858000"/>
          </a:xfrm>
          <a:prstGeom prst="roundRect">
            <a:avLst>
              <a:gd name="adj" fmla="val 0"/>
            </a:avLst>
          </a:prstGeom>
        </p:spPr>
      </p:pic>
    </p:spTree>
    <p:extLst>
      <p:ext uri="{BB962C8B-B14F-4D97-AF65-F5344CB8AC3E}">
        <p14:creationId xmlns:p14="http://schemas.microsoft.com/office/powerpoint/2010/main" val="1413377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Demo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a:extLst>
              <a:ext uri="{FF2B5EF4-FFF2-40B4-BE49-F238E27FC236}">
                <a16:creationId xmlns:a16="http://schemas.microsoft.com/office/drawing/2014/main" id="{EF270AE3-8618-7645-AE3C-5E57E3BF172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5636036" y="302036"/>
            <a:ext cx="6251164" cy="6251164"/>
          </a:xfrm>
          <a:prstGeom prst="roundRect">
            <a:avLst>
              <a:gd name="adj" fmla="val 2595"/>
            </a:avLst>
          </a:prstGeom>
        </p:spPr>
      </p:pic>
    </p:spTree>
    <p:extLst>
      <p:ext uri="{BB962C8B-B14F-4D97-AF65-F5344CB8AC3E}">
        <p14:creationId xmlns:p14="http://schemas.microsoft.com/office/powerpoint/2010/main" val="900841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Demo slide 4">
    <p:bg>
      <p:bgPr>
        <a:solidFill>
          <a:srgbClr val="E8E6D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descr="A person with white beard and hat&#10;&#10;Description automatically generated">
            <a:extLst>
              <a:ext uri="{FF2B5EF4-FFF2-40B4-BE49-F238E27FC236}">
                <a16:creationId xmlns:a16="http://schemas.microsoft.com/office/drawing/2014/main" id="{6114E386-90DD-2D33-E4EE-56C7BEC347C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5334000" y="0"/>
            <a:ext cx="6858000" cy="6858000"/>
          </a:xfrm>
          <a:prstGeom prst="rect">
            <a:avLst/>
          </a:prstGeom>
        </p:spPr>
      </p:pic>
      <p:sp>
        <p:nvSpPr>
          <p:cNvPr id="3" name="Rectangle 2">
            <a:extLst>
              <a:ext uri="{FF2B5EF4-FFF2-40B4-BE49-F238E27FC236}">
                <a16:creationId xmlns:a16="http://schemas.microsoft.com/office/drawing/2014/main" id="{232DA8AD-FBCB-B320-7C32-5B6DFD8E5B6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24566822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C1E8B5B3-E911-FA3B-060D-08ACEFE48A20}"/>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1037764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10494342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8" name="Picture 7">
            <a:extLst>
              <a:ext uri="{FF2B5EF4-FFF2-40B4-BE49-F238E27FC236}">
                <a16:creationId xmlns:a16="http://schemas.microsoft.com/office/drawing/2014/main" id="{27F67BE8-1773-C479-4149-41024CAFA3D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25449903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6736231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ection Title 5">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81346377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ection Title 6">
    <p:bg>
      <p:bgPr>
        <a:solidFill>
          <a:srgbClr val="2A446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143123460"/>
      </p:ext>
    </p:extLst>
  </p:cSld>
  <p:clrMapOvr>
    <a:overrideClrMapping bg1="dk1" tx1="lt1" bg2="dk2" tx2="lt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1.emf"/><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3.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2.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71.xml"/><Relationship Id="rId21" Type="http://schemas.openxmlformats.org/officeDocument/2006/relationships/slideLayout" Target="../slideLayouts/slideLayout66.xml"/><Relationship Id="rId42" Type="http://schemas.openxmlformats.org/officeDocument/2006/relationships/slideLayout" Target="../slideLayouts/slideLayout87.xml"/><Relationship Id="rId47" Type="http://schemas.openxmlformats.org/officeDocument/2006/relationships/slideLayout" Target="../slideLayouts/slideLayout92.xml"/><Relationship Id="rId63" Type="http://schemas.openxmlformats.org/officeDocument/2006/relationships/slideLayout" Target="../slideLayouts/slideLayout108.xml"/><Relationship Id="rId68" Type="http://schemas.openxmlformats.org/officeDocument/2006/relationships/slideLayout" Target="../slideLayouts/slideLayout113.xml"/><Relationship Id="rId16" Type="http://schemas.openxmlformats.org/officeDocument/2006/relationships/slideLayout" Target="../slideLayouts/slideLayout6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32" Type="http://schemas.openxmlformats.org/officeDocument/2006/relationships/slideLayout" Target="../slideLayouts/slideLayout77.xml"/><Relationship Id="rId37" Type="http://schemas.openxmlformats.org/officeDocument/2006/relationships/slideLayout" Target="../slideLayouts/slideLayout82.xml"/><Relationship Id="rId40" Type="http://schemas.openxmlformats.org/officeDocument/2006/relationships/slideLayout" Target="../slideLayouts/slideLayout85.xml"/><Relationship Id="rId45" Type="http://schemas.openxmlformats.org/officeDocument/2006/relationships/slideLayout" Target="../slideLayouts/slideLayout90.xml"/><Relationship Id="rId53" Type="http://schemas.openxmlformats.org/officeDocument/2006/relationships/slideLayout" Target="../slideLayouts/slideLayout98.xml"/><Relationship Id="rId58" Type="http://schemas.openxmlformats.org/officeDocument/2006/relationships/slideLayout" Target="../slideLayouts/slideLayout103.xml"/><Relationship Id="rId66" Type="http://schemas.openxmlformats.org/officeDocument/2006/relationships/slideLayout" Target="../slideLayouts/slideLayout111.xml"/><Relationship Id="rId74" Type="http://schemas.openxmlformats.org/officeDocument/2006/relationships/slideLayout" Target="../slideLayouts/slideLayout119.xml"/><Relationship Id="rId5" Type="http://schemas.openxmlformats.org/officeDocument/2006/relationships/slideLayout" Target="../slideLayouts/slideLayout50.xml"/><Relationship Id="rId61" Type="http://schemas.openxmlformats.org/officeDocument/2006/relationships/slideLayout" Target="../slideLayouts/slideLayout106.xml"/><Relationship Id="rId19" Type="http://schemas.openxmlformats.org/officeDocument/2006/relationships/slideLayout" Target="../slideLayouts/slideLayout6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 Id="rId30" Type="http://schemas.openxmlformats.org/officeDocument/2006/relationships/slideLayout" Target="../slideLayouts/slideLayout75.xml"/><Relationship Id="rId35" Type="http://schemas.openxmlformats.org/officeDocument/2006/relationships/slideLayout" Target="../slideLayouts/slideLayout80.xml"/><Relationship Id="rId43" Type="http://schemas.openxmlformats.org/officeDocument/2006/relationships/slideLayout" Target="../slideLayouts/slideLayout88.xml"/><Relationship Id="rId48" Type="http://schemas.openxmlformats.org/officeDocument/2006/relationships/slideLayout" Target="../slideLayouts/slideLayout93.xml"/><Relationship Id="rId56" Type="http://schemas.openxmlformats.org/officeDocument/2006/relationships/slideLayout" Target="../slideLayouts/slideLayout101.xml"/><Relationship Id="rId64" Type="http://schemas.openxmlformats.org/officeDocument/2006/relationships/slideLayout" Target="../slideLayouts/slideLayout109.xml"/><Relationship Id="rId69" Type="http://schemas.openxmlformats.org/officeDocument/2006/relationships/slideLayout" Target="../slideLayouts/slideLayout114.xml"/><Relationship Id="rId77" Type="http://schemas.openxmlformats.org/officeDocument/2006/relationships/image" Target="../media/image3.svg"/><Relationship Id="rId8" Type="http://schemas.openxmlformats.org/officeDocument/2006/relationships/slideLayout" Target="../slideLayouts/slideLayout53.xml"/><Relationship Id="rId51" Type="http://schemas.openxmlformats.org/officeDocument/2006/relationships/slideLayout" Target="../slideLayouts/slideLayout96.xml"/><Relationship Id="rId72" Type="http://schemas.openxmlformats.org/officeDocument/2006/relationships/slideLayout" Target="../slideLayouts/slideLayout117.xml"/><Relationship Id="rId3" Type="http://schemas.openxmlformats.org/officeDocument/2006/relationships/slideLayout" Target="../slideLayouts/slideLayout48.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33" Type="http://schemas.openxmlformats.org/officeDocument/2006/relationships/slideLayout" Target="../slideLayouts/slideLayout78.xml"/><Relationship Id="rId38" Type="http://schemas.openxmlformats.org/officeDocument/2006/relationships/slideLayout" Target="../slideLayouts/slideLayout83.xml"/><Relationship Id="rId46" Type="http://schemas.openxmlformats.org/officeDocument/2006/relationships/slideLayout" Target="../slideLayouts/slideLayout91.xml"/><Relationship Id="rId59" Type="http://schemas.openxmlformats.org/officeDocument/2006/relationships/slideLayout" Target="../slideLayouts/slideLayout104.xml"/><Relationship Id="rId67" Type="http://schemas.openxmlformats.org/officeDocument/2006/relationships/slideLayout" Target="../slideLayouts/slideLayout112.xml"/><Relationship Id="rId20" Type="http://schemas.openxmlformats.org/officeDocument/2006/relationships/slideLayout" Target="../slideLayouts/slideLayout65.xml"/><Relationship Id="rId41" Type="http://schemas.openxmlformats.org/officeDocument/2006/relationships/slideLayout" Target="../slideLayouts/slideLayout86.xml"/><Relationship Id="rId54" Type="http://schemas.openxmlformats.org/officeDocument/2006/relationships/slideLayout" Target="../slideLayouts/slideLayout99.xml"/><Relationship Id="rId62" Type="http://schemas.openxmlformats.org/officeDocument/2006/relationships/slideLayout" Target="../slideLayouts/slideLayout107.xml"/><Relationship Id="rId70" Type="http://schemas.openxmlformats.org/officeDocument/2006/relationships/slideLayout" Target="../slideLayouts/slideLayout115.xml"/><Relationship Id="rId75" Type="http://schemas.openxmlformats.org/officeDocument/2006/relationships/theme" Target="../theme/theme2.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slideLayout" Target="../slideLayouts/slideLayout73.xml"/><Relationship Id="rId36" Type="http://schemas.openxmlformats.org/officeDocument/2006/relationships/slideLayout" Target="../slideLayouts/slideLayout81.xml"/><Relationship Id="rId49" Type="http://schemas.openxmlformats.org/officeDocument/2006/relationships/slideLayout" Target="../slideLayouts/slideLayout94.xml"/><Relationship Id="rId57" Type="http://schemas.openxmlformats.org/officeDocument/2006/relationships/slideLayout" Target="../slideLayouts/slideLayout102.xml"/><Relationship Id="rId10" Type="http://schemas.openxmlformats.org/officeDocument/2006/relationships/slideLayout" Target="../slideLayouts/slideLayout55.xml"/><Relationship Id="rId31" Type="http://schemas.openxmlformats.org/officeDocument/2006/relationships/slideLayout" Target="../slideLayouts/slideLayout76.xml"/><Relationship Id="rId44" Type="http://schemas.openxmlformats.org/officeDocument/2006/relationships/slideLayout" Target="../slideLayouts/slideLayout89.xml"/><Relationship Id="rId52" Type="http://schemas.openxmlformats.org/officeDocument/2006/relationships/slideLayout" Target="../slideLayouts/slideLayout97.xml"/><Relationship Id="rId60" Type="http://schemas.openxmlformats.org/officeDocument/2006/relationships/slideLayout" Target="../slideLayouts/slideLayout105.xml"/><Relationship Id="rId65" Type="http://schemas.openxmlformats.org/officeDocument/2006/relationships/slideLayout" Target="../slideLayouts/slideLayout110.xml"/><Relationship Id="rId73" Type="http://schemas.openxmlformats.org/officeDocument/2006/relationships/slideLayout" Target="../slideLayouts/slideLayout118.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39" Type="http://schemas.openxmlformats.org/officeDocument/2006/relationships/slideLayout" Target="../slideLayouts/slideLayout84.xml"/><Relationship Id="rId34" Type="http://schemas.openxmlformats.org/officeDocument/2006/relationships/slideLayout" Target="../slideLayouts/slideLayout79.xml"/><Relationship Id="rId50" Type="http://schemas.openxmlformats.org/officeDocument/2006/relationships/slideLayout" Target="../slideLayouts/slideLayout95.xml"/><Relationship Id="rId55" Type="http://schemas.openxmlformats.org/officeDocument/2006/relationships/slideLayout" Target="../slideLayouts/slideLayout100.xml"/><Relationship Id="rId76" Type="http://schemas.openxmlformats.org/officeDocument/2006/relationships/image" Target="../media/image2.png"/><Relationship Id="rId7" Type="http://schemas.openxmlformats.org/officeDocument/2006/relationships/slideLayout" Target="../slideLayouts/slideLayout52.xml"/><Relationship Id="rId71" Type="http://schemas.openxmlformats.org/officeDocument/2006/relationships/slideLayout" Target="../slideLayouts/slideLayout116.xml"/><Relationship Id="rId2" Type="http://schemas.openxmlformats.org/officeDocument/2006/relationships/slideLayout" Target="../slideLayouts/slideLayout47.xml"/><Relationship Id="rId29"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6B07C2E4-0DFA-F8B9-B096-ECFDEA07D54A}"/>
              </a:ext>
              <a:ext uri="{C183D7F6-B498-43B3-948B-1728B52AA6E4}">
                <adec:decorative xmlns:adec="http://schemas.microsoft.com/office/drawing/2017/decorative" val="1"/>
              </a:ext>
            </a:extLst>
          </p:cNvPr>
          <p:cNvPicPr>
            <a:picLocks noChangeAspect="1"/>
          </p:cNvPicPr>
          <p:nvPr userDrawn="1"/>
        </p:nvPicPr>
        <p:blipFill rotWithShape="1">
          <a:blip r:embed="rId47"/>
          <a:srcRect l="370" t="1" r="531" b="29523"/>
          <a:stretch>
            <a:fillRect/>
          </a:stretch>
        </p:blipFill>
        <p:spPr>
          <a:xfrm rot="10800000" flipV="1">
            <a:off x="-9333" y="6675119"/>
            <a:ext cx="12201331" cy="182880"/>
          </a:xfrm>
          <a:prstGeom prst="rect">
            <a:avLst/>
          </a:prstGeom>
          <a:ln>
            <a:noFill/>
          </a:ln>
          <a:effectLst/>
        </p:spPr>
      </p:pic>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48">
            <a:extLst>
              <a:ext uri="{96DAC541-7B7A-43D3-8B79-37D633B846F1}">
                <asvg:svgBlip xmlns:asvg="http://schemas.microsoft.com/office/drawing/2016/SVG/main" r:embed="rId49"/>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418689686"/>
      </p:ext>
    </p:extLst>
  </p:cSld>
  <p:clrMap bg1="lt1" tx1="dk1" bg2="lt2" tx2="dk2" accent1="accent1" accent2="accent2" accent3="accent3" accent4="accent4" accent5="accent5" accent6="accent6" hlink="hlink" folHlink="folHlink"/>
  <p:sldLayoutIdLst>
    <p:sldLayoutId id="2147485808" r:id="rId1"/>
    <p:sldLayoutId id="2147485809" r:id="rId2"/>
    <p:sldLayoutId id="2147485810" r:id="rId3"/>
    <p:sldLayoutId id="2147485811" r:id="rId4"/>
    <p:sldLayoutId id="2147485824" r:id="rId5"/>
    <p:sldLayoutId id="2147485524" r:id="rId6"/>
    <p:sldLayoutId id="2147485827" r:id="rId7"/>
    <p:sldLayoutId id="2147485821" r:id="rId8"/>
    <p:sldLayoutId id="2147485822" r:id="rId9"/>
    <p:sldLayoutId id="2147485823" r:id="rId10"/>
    <p:sldLayoutId id="2147485829" r:id="rId11"/>
    <p:sldLayoutId id="2147485830" r:id="rId12"/>
    <p:sldLayoutId id="2147485828" r:id="rId13"/>
    <p:sldLayoutId id="2147485814" r:id="rId14"/>
    <p:sldLayoutId id="2147485815" r:id="rId15"/>
    <p:sldLayoutId id="2147485816" r:id="rId16"/>
    <p:sldLayoutId id="2147485817" r:id="rId17"/>
    <p:sldLayoutId id="2147485818" r:id="rId18"/>
    <p:sldLayoutId id="2147485819" r:id="rId19"/>
    <p:sldLayoutId id="2147485838" r:id="rId20"/>
    <p:sldLayoutId id="2147485839" r:id="rId21"/>
    <p:sldLayoutId id="2147485840" r:id="rId22"/>
    <p:sldLayoutId id="2147485732" r:id="rId23"/>
    <p:sldLayoutId id="2147485813" r:id="rId24"/>
    <p:sldLayoutId id="2147485820" r:id="rId25"/>
    <p:sldLayoutId id="2147485837" r:id="rId26"/>
    <p:sldLayoutId id="2147485826" r:id="rId27"/>
    <p:sldLayoutId id="2147485832" r:id="rId28"/>
    <p:sldLayoutId id="2147485833" r:id="rId29"/>
    <p:sldLayoutId id="2147485472" r:id="rId30"/>
    <p:sldLayoutId id="2147485473" r:id="rId31"/>
    <p:sldLayoutId id="2147485836" r:id="rId32"/>
    <p:sldLayoutId id="2147485831" r:id="rId33"/>
    <p:sldLayoutId id="2147485812" r:id="rId34"/>
    <p:sldLayoutId id="2147485462" r:id="rId35"/>
    <p:sldLayoutId id="2147485455" r:id="rId36"/>
    <p:sldLayoutId id="2147485459" r:id="rId37"/>
    <p:sldLayoutId id="2147485834" r:id="rId38"/>
    <p:sldLayoutId id="2147485835" r:id="rId39"/>
    <p:sldLayoutId id="2147485482" r:id="rId40"/>
    <p:sldLayoutId id="2147485842" r:id="rId41"/>
    <p:sldLayoutId id="2147485844" r:id="rId42"/>
    <p:sldLayoutId id="2147485845" r:id="rId43"/>
    <p:sldLayoutId id="2147485922" r:id="rId44"/>
    <p:sldLayoutId id="2147485923" r:id="rId45"/>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p:titleStyle>
    <p:bodyStyle>
      <a:lvl1pPr marL="0" marR="0" indent="0" algn="l" defTabSz="932742" rtl="0" eaLnBrk="1" fontAlgn="auto" latinLnBrk="0" hangingPunct="1">
        <a:lnSpc>
          <a:spcPct val="100000"/>
        </a:lnSpc>
        <a:spcBef>
          <a:spcPct val="20000"/>
        </a:spcBef>
        <a:spcAft>
          <a:spcPts val="0"/>
        </a:spcAft>
        <a:buClrTx/>
        <a:buSzPct val="90000"/>
        <a:buFontTx/>
        <a:buNone/>
        <a:tabLst/>
        <a:defRPr sz="2800" kern="1200" spc="0" baseline="0">
          <a:solidFill>
            <a:srgbClr val="091F2C"/>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userDrawn="1">
          <p15:clr>
            <a:srgbClr val="C35EA4"/>
          </p15:clr>
        </p15:guide>
        <p15:guide id="17" pos="7320" userDrawn="1">
          <p15:clr>
            <a:srgbClr val="C35EA4"/>
          </p15:clr>
        </p15:guide>
        <p15:guide id="25" orient="horz" pos="369">
          <p15:clr>
            <a:srgbClr val="C35EA4"/>
          </p15:clr>
        </p15:guide>
        <p15:guide id="26" orient="horz" pos="3949">
          <p15:clr>
            <a:srgbClr val="C35EA4"/>
          </p15:clr>
        </p15:guide>
        <p15:guide id="28" pos="192" userDrawn="1">
          <p15:clr>
            <a:srgbClr val="A4A3A4"/>
          </p15:clr>
        </p15:guide>
        <p15:guide id="29" orient="horz" pos="4135">
          <p15:clr>
            <a:srgbClr val="A4A3A4"/>
          </p15:clr>
        </p15:guide>
        <p15:guide id="30" pos="7488" userDrawn="1">
          <p15:clr>
            <a:srgbClr val="A4A3A4"/>
          </p15:clr>
        </p15:guide>
        <p15:guide id="31" orient="horz" pos="400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76">
            <a:extLst>
              <a:ext uri="{96DAC541-7B7A-43D3-8B79-37D633B846F1}">
                <asvg:svgBlip xmlns:asvg="http://schemas.microsoft.com/office/drawing/2016/SVG/main" r:embed="rId77"/>
              </a:ext>
            </a:extLst>
          </a:blip>
          <a:srcRect/>
          <a:stretch/>
        </p:blipFill>
        <p:spPr>
          <a:xfrm rot="5400000">
            <a:off x="9509919" y="2743200"/>
            <a:ext cx="6858000" cy="1371600"/>
          </a:xfrm>
          <a:prstGeom prst="rect">
            <a:avLst/>
          </a:prstGeom>
        </p:spPr>
      </p:pic>
      <p:sp>
        <p:nvSpPr>
          <p:cNvPr id="6" name="TextBox 5">
            <a:extLst>
              <a:ext uri="{FF2B5EF4-FFF2-40B4-BE49-F238E27FC236}">
                <a16:creationId xmlns:a16="http://schemas.microsoft.com/office/drawing/2014/main" id="{47BDCD34-0B02-AED2-9890-599EDB03EA5D}"/>
              </a:ext>
            </a:extLst>
          </p:cNvPr>
          <p:cNvSpPr txBox="1"/>
          <p:nvPr userDrawn="1">
            <p:extLst>
              <p:ext uri="{1162E1C5-73C7-4A58-AE30-91384D911F3F}">
                <p184:classification xmlns:p184="http://schemas.microsoft.com/office/powerpoint/2018/4/main" val="ftr"/>
              </p:ext>
            </p:extLst>
          </p:nvPr>
        </p:nvSpPr>
        <p:spPr>
          <a:xfrm>
            <a:off x="63500" y="6642100"/>
            <a:ext cx="1828800" cy="152400"/>
          </a:xfrm>
          <a:prstGeom prst="rect">
            <a:avLst/>
          </a:prstGeom>
        </p:spPr>
        <p:txBody>
          <a:bodyPr horzOverflow="overflow" lIns="0" tIns="0" rIns="0" bIns="0">
            <a:spAutoFit/>
          </a:bodyPr>
          <a:lstStyle/>
          <a:p>
            <a:pPr algn="l"/>
            <a:r>
              <a:rPr lang="en-US" sz="100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Classified as Microsoft Confidential</a:t>
            </a:r>
          </a:p>
        </p:txBody>
      </p:sp>
    </p:spTree>
    <p:extLst>
      <p:ext uri="{BB962C8B-B14F-4D97-AF65-F5344CB8AC3E}">
        <p14:creationId xmlns:p14="http://schemas.microsoft.com/office/powerpoint/2010/main" val="4286136638"/>
      </p:ext>
    </p:extLst>
  </p:cSld>
  <p:clrMap bg1="lt1" tx1="dk1" bg2="lt2" tx2="dk2" accent1="accent1" accent2="accent2" accent3="accent3" accent4="accent4" accent5="accent5" accent6="accent6" hlink="hlink" folHlink="folHlink"/>
  <p:sldLayoutIdLst>
    <p:sldLayoutId id="2147485848" r:id="rId1"/>
    <p:sldLayoutId id="2147485849" r:id="rId2"/>
    <p:sldLayoutId id="2147485850" r:id="rId3"/>
    <p:sldLayoutId id="2147485851" r:id="rId4"/>
    <p:sldLayoutId id="2147485852" r:id="rId5"/>
    <p:sldLayoutId id="2147485853" r:id="rId6"/>
    <p:sldLayoutId id="2147485854" r:id="rId7"/>
    <p:sldLayoutId id="2147485855" r:id="rId8"/>
    <p:sldLayoutId id="2147485856" r:id="rId9"/>
    <p:sldLayoutId id="2147485857" r:id="rId10"/>
    <p:sldLayoutId id="2147485858" r:id="rId11"/>
    <p:sldLayoutId id="2147485859" r:id="rId12"/>
    <p:sldLayoutId id="2147485860" r:id="rId13"/>
    <p:sldLayoutId id="2147485861" r:id="rId14"/>
    <p:sldLayoutId id="2147485862" r:id="rId15"/>
    <p:sldLayoutId id="2147485863" r:id="rId16"/>
    <p:sldLayoutId id="2147485864" r:id="rId17"/>
    <p:sldLayoutId id="2147485865" r:id="rId18"/>
    <p:sldLayoutId id="2147485866" r:id="rId19"/>
    <p:sldLayoutId id="2147485867" r:id="rId20"/>
    <p:sldLayoutId id="2147485868" r:id="rId21"/>
    <p:sldLayoutId id="2147485869" r:id="rId22"/>
    <p:sldLayoutId id="2147485870" r:id="rId23"/>
    <p:sldLayoutId id="2147485871" r:id="rId24"/>
    <p:sldLayoutId id="2147485872" r:id="rId25"/>
    <p:sldLayoutId id="2147485873" r:id="rId26"/>
    <p:sldLayoutId id="2147485874" r:id="rId27"/>
    <p:sldLayoutId id="2147485875" r:id="rId28"/>
    <p:sldLayoutId id="2147485876" r:id="rId29"/>
    <p:sldLayoutId id="2147485877" r:id="rId30"/>
    <p:sldLayoutId id="2147485878" r:id="rId31"/>
    <p:sldLayoutId id="2147485879" r:id="rId32"/>
    <p:sldLayoutId id="2147485880" r:id="rId33"/>
    <p:sldLayoutId id="2147485881" r:id="rId34"/>
    <p:sldLayoutId id="2147485882" r:id="rId35"/>
    <p:sldLayoutId id="2147485883" r:id="rId36"/>
    <p:sldLayoutId id="2147485884" r:id="rId37"/>
    <p:sldLayoutId id="2147485885" r:id="rId38"/>
    <p:sldLayoutId id="2147485886" r:id="rId39"/>
    <p:sldLayoutId id="2147485887" r:id="rId40"/>
    <p:sldLayoutId id="2147485888" r:id="rId41"/>
    <p:sldLayoutId id="2147485889" r:id="rId42"/>
    <p:sldLayoutId id="2147485890" r:id="rId43"/>
    <p:sldLayoutId id="2147485891" r:id="rId44"/>
    <p:sldLayoutId id="2147485892" r:id="rId45"/>
    <p:sldLayoutId id="2147485893" r:id="rId46"/>
    <p:sldLayoutId id="2147485894" r:id="rId47"/>
    <p:sldLayoutId id="2147485895" r:id="rId48"/>
    <p:sldLayoutId id="2147485896" r:id="rId49"/>
    <p:sldLayoutId id="2147485897" r:id="rId50"/>
    <p:sldLayoutId id="2147485898" r:id="rId51"/>
    <p:sldLayoutId id="2147485899" r:id="rId52"/>
    <p:sldLayoutId id="2147485900" r:id="rId53"/>
    <p:sldLayoutId id="2147485901" r:id="rId54"/>
    <p:sldLayoutId id="2147485902" r:id="rId55"/>
    <p:sldLayoutId id="2147485903" r:id="rId56"/>
    <p:sldLayoutId id="2147485904" r:id="rId57"/>
    <p:sldLayoutId id="2147485905" r:id="rId58"/>
    <p:sldLayoutId id="2147485906" r:id="rId59"/>
    <p:sldLayoutId id="2147485907" r:id="rId60"/>
    <p:sldLayoutId id="2147485908" r:id="rId61"/>
    <p:sldLayoutId id="2147485909" r:id="rId62"/>
    <p:sldLayoutId id="2147485910" r:id="rId63"/>
    <p:sldLayoutId id="2147485911" r:id="rId64"/>
    <p:sldLayoutId id="2147485912" r:id="rId65"/>
    <p:sldLayoutId id="2147485913" r:id="rId66"/>
    <p:sldLayoutId id="2147485914" r:id="rId67"/>
    <p:sldLayoutId id="2147485915" r:id="rId68"/>
    <p:sldLayoutId id="2147485916" r:id="rId69"/>
    <p:sldLayoutId id="2147485917" r:id="rId70"/>
    <p:sldLayoutId id="2147485918" r:id="rId71"/>
    <p:sldLayoutId id="2147485919" r:id="rId72"/>
    <p:sldLayoutId id="2147485920" r:id="rId73"/>
    <p:sldLayoutId id="2147485921" r:id="rId74"/>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7.svg"/></Relationships>
</file>

<file path=ppt/slides/_rels/slide1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xml"/><Relationship Id="rId1" Type="http://schemas.openxmlformats.org/officeDocument/2006/relationships/slideLayout" Target="../slideLayouts/slideLayout21.xml"/><Relationship Id="rId4" Type="http://schemas.openxmlformats.org/officeDocument/2006/relationships/image" Target="../media/image1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21.jpeg"/><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14.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png"/><Relationship Id="rId1" Type="http://schemas.openxmlformats.org/officeDocument/2006/relationships/slideLayout" Target="../slideLayouts/slideLayout17.xml"/><Relationship Id="rId4" Type="http://schemas.openxmlformats.org/officeDocument/2006/relationships/image" Target="../media/image124.png"/></Relationships>
</file>

<file path=ppt/slides/_rels/slide15.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5.png"/><Relationship Id="rId7" Type="http://schemas.openxmlformats.org/officeDocument/2006/relationships/image" Target="../media/image129.svg"/><Relationship Id="rId12" Type="http://schemas.openxmlformats.org/officeDocument/2006/relationships/image" Target="../media/image134.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128.png"/><Relationship Id="rId11" Type="http://schemas.openxmlformats.org/officeDocument/2006/relationships/image" Target="../media/image133.png"/><Relationship Id="rId5" Type="http://schemas.openxmlformats.org/officeDocument/2006/relationships/image" Target="../media/image127.png"/><Relationship Id="rId10" Type="http://schemas.openxmlformats.org/officeDocument/2006/relationships/image" Target="../media/image132.png"/><Relationship Id="rId4" Type="http://schemas.openxmlformats.org/officeDocument/2006/relationships/image" Target="../media/image126.png"/><Relationship Id="rId9" Type="http://schemas.openxmlformats.org/officeDocument/2006/relationships/image" Target="../media/image131.svg"/></Relationships>
</file>

<file path=ppt/slides/_rels/slide16.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136.gif"/><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1.xml"/><Relationship Id="rId5" Type="http://schemas.openxmlformats.org/officeDocument/2006/relationships/image" Target="../media/image140.png"/><Relationship Id="rId4" Type="http://schemas.openxmlformats.org/officeDocument/2006/relationships/image" Target="../media/image13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hyperlink" Target="https://www.microsoft.com/licensing/terms/product/PrivacyandSecurityTerms/all" TargetMode="External"/><Relationship Id="rId7" Type="http://schemas.openxmlformats.org/officeDocument/2006/relationships/hyperlink" Target="https://privacy.microsoft.com/privacystatement" TargetMode="External"/><Relationship Id="rId2" Type="http://schemas.openxmlformats.org/officeDocument/2006/relationships/hyperlink" Target="https://www.microsoft.com/licensing/docs/view/Microsoft-Products-and-Services-Data-Protection-Addendum-DPA" TargetMode="External"/><Relationship Id="rId1" Type="http://schemas.openxmlformats.org/officeDocument/2006/relationships/slideLayout" Target="../slideLayouts/slideLayout21.xml"/><Relationship Id="rId6" Type="http://schemas.openxmlformats.org/officeDocument/2006/relationships/hyperlink" Target="https://www.microsoft.com/servicesagreement" TargetMode="External"/><Relationship Id="rId5" Type="http://schemas.openxmlformats.org/officeDocument/2006/relationships/hyperlink" Target="https://learn.microsoft.com/en-us/purview/ai-microsoft-purview-considerations#compliance-management-considerations-for-copilot" TargetMode="External"/><Relationship Id="rId4" Type="http://schemas.openxmlformats.org/officeDocument/2006/relationships/hyperlink" Target="https://learn.microsoft.com/en-us/purview/retention-policies-copilot"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learn.microsoft.com/en-us/copilot/microsoft-365/microsoft-365-copilot-privacy#how-does-microsoft-copilot-for-microsoft-365-protect-organizational-data" TargetMode="External"/><Relationship Id="rId13" Type="http://schemas.openxmlformats.org/officeDocument/2006/relationships/hyperlink" Target="https://learn.microsoft.com/en-us/copilot/microsoft-365/microsoft-365-copilot-privacy#how-does-copilot-block-harmful-content" TargetMode="External"/><Relationship Id="rId3" Type="http://schemas.openxmlformats.org/officeDocument/2006/relationships/hyperlink" Target="https://learn.microsoft.com/en-us/microsoft-365/compliance/office-365-encryption-in-the-microsoft-cloud-overview" TargetMode="External"/><Relationship Id="rId7" Type="http://schemas.openxmlformats.org/officeDocument/2006/relationships/hyperlink" Target="https://www.microsoft.com/licensing/docs/view/Microsoft-Products-and-Services-Data-Protection-Addendum-DPA" TargetMode="External"/><Relationship Id="rId12" Type="http://schemas.openxmlformats.org/officeDocument/2006/relationships/hyperlink" Target="https://learn.microsoft.com/en-us/purview/audit-search?tabs=microsoft-purview-portal" TargetMode="External"/><Relationship Id="rId2" Type="http://schemas.openxmlformats.org/officeDocument/2006/relationships/hyperlink" Target="https://learn.microsoft.com/en-us/compliance/regulatory/offering-ISO-27018?view=o365-worldwide" TargetMode="External"/><Relationship Id="rId16" Type="http://schemas.openxmlformats.org/officeDocument/2006/relationships/hyperlink" Target="https://blogs.microsoft.com/on-the-issues/2023/09/07/copilot-copyright-commitment-ai-legal-concerns/" TargetMode="External"/><Relationship Id="rId1" Type="http://schemas.openxmlformats.org/officeDocument/2006/relationships/slideLayout" Target="../slideLayouts/slideLayout21.xml"/><Relationship Id="rId6" Type="http://schemas.openxmlformats.org/officeDocument/2006/relationships/hyperlink" Target="https://learn.microsoft.com/en-us/compliance/regulatory/gdpr" TargetMode="External"/><Relationship Id="rId11" Type="http://schemas.openxmlformats.org/officeDocument/2006/relationships/hyperlink" Target="https://learn.microsoft.com/en-us/purview/retention-policies-copilot" TargetMode="External"/><Relationship Id="rId5" Type="http://schemas.openxmlformats.org/officeDocument/2006/relationships/hyperlink" Target="https://www.microsoft.com/en-us/trust-center/privacy" TargetMode="External"/><Relationship Id="rId15" Type="http://schemas.openxmlformats.org/officeDocument/2006/relationships/hyperlink" Target="https://learn.microsoft.com/en-us/copilot/microsoft-365/microsoft-365-copilot-privacy#does-copilot-provide-protected-material-detection" TargetMode="External"/><Relationship Id="rId10" Type="http://schemas.openxmlformats.org/officeDocument/2006/relationships/hyperlink" Target="https://learn.microsoft.com/en-us/purview/sensitivity-labels#sensitivity-labels-and-microsoft-copilot-for-microsoft-365" TargetMode="External"/><Relationship Id="rId4" Type="http://schemas.openxmlformats.org/officeDocument/2006/relationships/hyperlink" Target="https://learn.microsoft.com/en-us/compliance/assurance/assurance-microsoft-365-isolation-controls" TargetMode="External"/><Relationship Id="rId9" Type="http://schemas.openxmlformats.org/officeDocument/2006/relationships/hyperlink" Target="https://learn.microsoft.com/en-us/copilot/microsoft-365/microsoft-365-copilot-privacy#how-does-microsoft-copilot-for-microsoft-365-use-your-proprietary-organizational-data" TargetMode="External"/><Relationship Id="rId14" Type="http://schemas.openxmlformats.org/officeDocument/2006/relationships/hyperlink" Target="https://learn.microsoft.com/en-us/copilot/microsoft-365/microsoft-365-copilot-privacy#does-copilot-block-prompt-injections-jailbreak-attacks"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5.xml"/><Relationship Id="rId4" Type="http://schemas.openxmlformats.org/officeDocument/2006/relationships/hyperlink" Target="https://www.microsoft.com/en-us/worklab/work-trend-index/ai-at-work-is-here-now-comes-the-hard-part" TargetMode="External"/></Relationships>
</file>

<file path=ppt/slides/_rels/slide24.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slideLayout" Target="../slideLayouts/slideLayout21.xml"/><Relationship Id="rId4" Type="http://schemas.openxmlformats.org/officeDocument/2006/relationships/tags" Target="../tags/tag4.xml"/></Relationships>
</file>

<file path=ppt/slides/_rels/slide25.xml.rels><?xml version="1.0" encoding="UTF-8" standalone="yes"?>
<Relationships xmlns="http://schemas.openxmlformats.org/package/2006/relationships"><Relationship Id="rId2" Type="http://schemas.openxmlformats.org/officeDocument/2006/relationships/hyperlink" Target="https://m365copilot.com/" TargetMode="Externa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hyperlink" Target="https://learn.microsoft.com/en-us/copilot/manage#microsoft-365--chat-eligibility" TargetMode="External"/><Relationship Id="rId2" Type="http://schemas.openxmlformats.org/officeDocument/2006/relationships/notesSlide" Target="../notesSlides/notesSlide8.xml"/><Relationship Id="rId1" Type="http://schemas.openxmlformats.org/officeDocument/2006/relationships/slideLayout" Target="../slideLayouts/slideLayout20.xml"/><Relationship Id="rId4" Type="http://schemas.openxmlformats.org/officeDocument/2006/relationships/image" Target="../media/image142.png"/></Relationships>
</file>

<file path=ppt/slides/_rels/slide29.xml.rels><?xml version="1.0" encoding="UTF-8" standalone="yes"?>
<Relationships xmlns="http://schemas.openxmlformats.org/package/2006/relationships"><Relationship Id="rId3" Type="http://schemas.openxmlformats.org/officeDocument/2006/relationships/hyperlink" Target="https://learn.microsoft.com/en-us/copilot/manage#network-requirements" TargetMode="External"/><Relationship Id="rId2" Type="http://schemas.openxmlformats.org/officeDocument/2006/relationships/notesSlide" Target="../notesSlides/notesSlide9.xml"/><Relationship Id="rId1" Type="http://schemas.openxmlformats.org/officeDocument/2006/relationships/slideLayout" Target="../slideLayouts/slideLayout20.xml"/><Relationship Id="rId4" Type="http://schemas.openxmlformats.org/officeDocument/2006/relationships/image" Target="../media/image143.png"/></Relationships>
</file>

<file path=ppt/slides/_rels/slide3.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6.png"/><Relationship Id="rId7" Type="http://schemas.openxmlformats.org/officeDocument/2006/relationships/hyperlink" Target="https://aka.ms/CustomerHubSessions" TargetMode="External"/><Relationship Id="rId2" Type="http://schemas.openxmlformats.org/officeDocument/2006/relationships/image" Target="../media/image109.png"/><Relationship Id="rId1" Type="http://schemas.openxmlformats.org/officeDocument/2006/relationships/slideLayout" Target="../slideLayouts/slideLayout26.xml"/><Relationship Id="rId6" Type="http://schemas.microsoft.com/office/2007/relationships/hdphoto" Target="../media/hdphoto8.wdp"/><Relationship Id="rId5" Type="http://schemas.openxmlformats.org/officeDocument/2006/relationships/image" Target="../media/image110.png"/><Relationship Id="rId4" Type="http://schemas.openxmlformats.org/officeDocument/2006/relationships/image" Target="../media/image7.sv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hyperlink" Target="https://learn.microsoft.com/en-us/copilot/manage" TargetMode="External"/><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144.png"/></Relationships>
</file>

<file path=ppt/slides/_rels/slide3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1.xml"/><Relationship Id="rId1" Type="http://schemas.openxmlformats.org/officeDocument/2006/relationships/slideLayout" Target="../slideLayouts/slideLayout20.xml"/><Relationship Id="rId5" Type="http://schemas.openxmlformats.org/officeDocument/2006/relationships/image" Target="../media/image145.png"/><Relationship Id="rId4" Type="http://schemas.openxmlformats.org/officeDocument/2006/relationships/hyperlink" Target="https://learn.microsoft.com/en-us/copilot/microsoft-365/pin-copilot"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147.png"/></Relationships>
</file>

<file path=ppt/slides/_rels/slide3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3.xml"/><Relationship Id="rId1" Type="http://schemas.openxmlformats.org/officeDocument/2006/relationships/slideLayout" Target="../slideLayouts/slideLayout20.xml"/><Relationship Id="rId5" Type="http://schemas.openxmlformats.org/officeDocument/2006/relationships/image" Target="../media/image149.png"/><Relationship Id="rId4" Type="http://schemas.openxmlformats.org/officeDocument/2006/relationships/hyperlink" Target="https://learn.microsoft.com/en-us/copilot/microsoft-365/manage-public-web-access#controls-available-to-manage-web-search"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learn.microsoft.com/en-us/deployedge/microsoft-edge-management-service" TargetMode="External"/><Relationship Id="rId2" Type="http://schemas.openxmlformats.org/officeDocument/2006/relationships/notesSlide" Target="../notesSlides/notesSlide14.xml"/><Relationship Id="rId1" Type="http://schemas.openxmlformats.org/officeDocument/2006/relationships/slideLayout" Target="../slideLayouts/slideLayout17.xml"/><Relationship Id="rId5" Type="http://schemas.openxmlformats.org/officeDocument/2006/relationships/image" Target="../media/image151.png"/><Relationship Id="rId4" Type="http://schemas.openxmlformats.org/officeDocument/2006/relationships/image" Target="../media/image150.png"/></Relationships>
</file>

<file path=ppt/slides/_rels/slide37.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52.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hyperlink" Target="https://learn.microsoft.com/en-us/deployedge/microsoft-edge-policies#copilotpagecontext" TargetMode="External"/><Relationship Id="rId5" Type="http://schemas.openxmlformats.org/officeDocument/2006/relationships/hyperlink" Target="https://learn.microsoft.com/en-us/deployedge/microsoft-edge-browser-policies/microsoft365copilotchaticonenabled" TargetMode="External"/><Relationship Id="rId4" Type="http://schemas.openxmlformats.org/officeDocument/2006/relationships/hyperlink" Target="https://learn.microsoft.com/en-us/deployedge/microsoft-edge-policies#edgeentracopilotpagecontext"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6.xml"/><Relationship Id="rId1" Type="http://schemas.openxmlformats.org/officeDocument/2006/relationships/slideLayout" Target="../slideLayouts/slideLayout16.xml"/><Relationship Id="rId5" Type="http://schemas.openxmlformats.org/officeDocument/2006/relationships/image" Target="../media/image154.png"/><Relationship Id="rId4" Type="http://schemas.openxmlformats.org/officeDocument/2006/relationships/image" Target="../media/image15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hyperlink" Target="https://msit.events.teams.microsoft.com/event/654c6761-29b0-441d-9b54-d01954a219bd@72f988bf-86f1-41af-91ab-2d7cd011db47" TargetMode="External"/><Relationship Id="rId2" Type="http://schemas.openxmlformats.org/officeDocument/2006/relationships/hyperlink" Target="https://msit.events.teams.microsoft.com/event/52d4c2f4-fa19-43b5-ae5b-1d969907de86@72f988bf-86f1-41af-91ab-2d7cd011db47" TargetMode="External"/><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3" Type="http://schemas.openxmlformats.org/officeDocument/2006/relationships/image" Target="../media/image155.png"/><Relationship Id="rId7" Type="http://schemas.openxmlformats.org/officeDocument/2006/relationships/image" Target="../media/image144.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156.png"/><Relationship Id="rId5" Type="http://schemas.openxmlformats.org/officeDocument/2006/relationships/hyperlink" Target="https://learn.microsoft.com/en-us/purview/create-retention-policies?tabs=teams-retention#separate-an-existing-teams-chats-and-copilot-interactions-policy" TargetMode="External"/><Relationship Id="rId4" Type="http://schemas.openxmlformats.org/officeDocument/2006/relationships/hyperlink" Target="https://learn.microsoft.com/en-us/purview/retention-policies-copilot"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learn.microsoft.com/en-us/purview/sensitivity-labels#sensitivity-labels-for-microsoft-365-copilot-and-microsoft-365-copilot-chat" TargetMode="External"/><Relationship Id="rId2" Type="http://schemas.openxmlformats.org/officeDocument/2006/relationships/notesSlide" Target="../notesSlides/notesSlide18.xml"/><Relationship Id="rId1" Type="http://schemas.openxmlformats.org/officeDocument/2006/relationships/slideLayout" Target="../slideLayouts/slideLayout17.xml"/><Relationship Id="rId5" Type="http://schemas.openxmlformats.org/officeDocument/2006/relationships/image" Target="../media/image144.png"/><Relationship Id="rId4" Type="http://schemas.openxmlformats.org/officeDocument/2006/relationships/image" Target="../media/image157.png"/></Relationships>
</file>

<file path=ppt/slides/_rels/slide42.xml.rels><?xml version="1.0" encoding="UTF-8" standalone="yes"?>
<Relationships xmlns="http://schemas.openxmlformats.org/package/2006/relationships"><Relationship Id="rId3" Type="http://schemas.openxmlformats.org/officeDocument/2006/relationships/hyperlink" Target="https://learn.microsoft.com/en-us/purview/audit-copilot" TargetMode="External"/><Relationship Id="rId2" Type="http://schemas.openxmlformats.org/officeDocument/2006/relationships/notesSlide" Target="../notesSlides/notesSlide19.xml"/><Relationship Id="rId1" Type="http://schemas.openxmlformats.org/officeDocument/2006/relationships/slideLayout" Target="../slideLayouts/slideLayout18.xml"/><Relationship Id="rId5" Type="http://schemas.openxmlformats.org/officeDocument/2006/relationships/image" Target="../media/image144.png"/><Relationship Id="rId4" Type="http://schemas.openxmlformats.org/officeDocument/2006/relationships/image" Target="../media/image158.png"/></Relationships>
</file>

<file path=ppt/slides/_rels/slide43.xml.rels><?xml version="1.0" encoding="UTF-8" standalone="yes"?>
<Relationships xmlns="http://schemas.openxmlformats.org/package/2006/relationships"><Relationship Id="rId3" Type="http://schemas.openxmlformats.org/officeDocument/2006/relationships/hyperlink" Target="https://learn.microsoft.com/en-us/purview/ediscovery-search-and-delete-copilot-data" TargetMode="External"/><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image" Target="../media/image144.png"/><Relationship Id="rId5" Type="http://schemas.openxmlformats.org/officeDocument/2006/relationships/image" Target="../media/image160.png"/><Relationship Id="rId4" Type="http://schemas.openxmlformats.org/officeDocument/2006/relationships/image" Target="../media/image159.png"/></Relationships>
</file>

<file path=ppt/slides/_rels/slide44.xml.rels><?xml version="1.0" encoding="UTF-8" standalone="yes"?>
<Relationships xmlns="http://schemas.openxmlformats.org/package/2006/relationships"><Relationship Id="rId3" Type="http://schemas.openxmlformats.org/officeDocument/2006/relationships/hyperlink" Target="https://learn.microsoft.com/en-us/purview/communication-compliance-copilot?tabs=purview-portal" TargetMode="External"/><Relationship Id="rId2" Type="http://schemas.openxmlformats.org/officeDocument/2006/relationships/notesSlide" Target="../notesSlides/notesSlide21.xml"/><Relationship Id="rId1" Type="http://schemas.openxmlformats.org/officeDocument/2006/relationships/slideLayout" Target="../slideLayouts/slideLayout17.xml"/><Relationship Id="rId5" Type="http://schemas.openxmlformats.org/officeDocument/2006/relationships/image" Target="../media/image162.png"/><Relationship Id="rId4" Type="http://schemas.openxmlformats.org/officeDocument/2006/relationships/image" Target="../media/image16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163.png"/><Relationship Id="rId7" Type="http://schemas.openxmlformats.org/officeDocument/2006/relationships/image" Target="../media/image144.png"/><Relationship Id="rId2" Type="http://schemas.openxmlformats.org/officeDocument/2006/relationships/notesSlide" Target="../notesSlides/notesSlide22.xml"/><Relationship Id="rId1" Type="http://schemas.openxmlformats.org/officeDocument/2006/relationships/slideLayout" Target="../slideLayouts/slideLayout18.xml"/><Relationship Id="rId6" Type="http://schemas.openxmlformats.org/officeDocument/2006/relationships/hyperlink" Target="https://learn.microsoft.com/en-us/microsoft-365/admin/activity-reports/microsoft-copilot-usage?view=o365-worldwide" TargetMode="External"/><Relationship Id="rId5" Type="http://schemas.openxmlformats.org/officeDocument/2006/relationships/image" Target="../media/image165.png"/><Relationship Id="rId4" Type="http://schemas.openxmlformats.org/officeDocument/2006/relationships/image" Target="../media/image164.png"/></Relationships>
</file>

<file path=ppt/slides/_rels/slide47.xml.rels><?xml version="1.0" encoding="UTF-8" standalone="yes"?>
<Relationships xmlns="http://schemas.openxmlformats.org/package/2006/relationships"><Relationship Id="rId8" Type="http://schemas.openxmlformats.org/officeDocument/2006/relationships/hyperlink" Target="https://msit.events.teams.microsoft.com/event/406e1ac9-2284-49c0-b65d-2be1e2bab482@72f988bf-86f1-41af-91ab-2d7cd011db47" TargetMode="External"/><Relationship Id="rId13" Type="http://schemas.openxmlformats.org/officeDocument/2006/relationships/hyperlink" Target="https://msit.events.teams.microsoft.com/event/6d4eb734-22dc-4985-aa6a-ff9eee3a4d09@72f988bf-86f1-41af-91ab-2d7cd011db47" TargetMode="External"/><Relationship Id="rId18" Type="http://schemas.openxmlformats.org/officeDocument/2006/relationships/image" Target="../media/image7.svg"/><Relationship Id="rId3" Type="http://schemas.openxmlformats.org/officeDocument/2006/relationships/hyperlink" Target="https://msit.events.teams.microsoft.com/event/5a68105c-faee-4022-9b06-0a3759160b90@72f988bf-86f1-41af-91ab-2d7cd011db47" TargetMode="External"/><Relationship Id="rId7" Type="http://schemas.openxmlformats.org/officeDocument/2006/relationships/hyperlink" Target="https://msit.events.teams.microsoft.com/event/812eafb3-9ded-4b89-940c-76a394650dd4@72f988bf-86f1-41af-91ab-2d7cd011db47" TargetMode="External"/><Relationship Id="rId12" Type="http://schemas.openxmlformats.org/officeDocument/2006/relationships/hyperlink" Target="https://msit.events.teams.microsoft.com/event/80a2c675-1596-4ae8-94a8-460f8d4f005d@72f988bf-86f1-41af-91ab-2d7cd011db47" TargetMode="External"/><Relationship Id="rId17" Type="http://schemas.openxmlformats.org/officeDocument/2006/relationships/image" Target="../media/image6.png"/><Relationship Id="rId2" Type="http://schemas.openxmlformats.org/officeDocument/2006/relationships/notesSlide" Target="../notesSlides/notesSlide23.xml"/><Relationship Id="rId16" Type="http://schemas.openxmlformats.org/officeDocument/2006/relationships/image" Target="../media/image109.png"/><Relationship Id="rId1" Type="http://schemas.openxmlformats.org/officeDocument/2006/relationships/slideLayout" Target="../slideLayouts/slideLayout29.xml"/><Relationship Id="rId6" Type="http://schemas.openxmlformats.org/officeDocument/2006/relationships/hyperlink" Target="https://msit.events.teams.microsoft.com/event/654c6761-29b0-441d-9b54-d01954a219bd@72f988bf-86f1-41af-91ab-2d7cd011db47" TargetMode="External"/><Relationship Id="rId11" Type="http://schemas.openxmlformats.org/officeDocument/2006/relationships/hyperlink" Target="https://msit.events.teams.microsoft.com/event/83d012a0-a86f-4224-9d63-e64c3a2d7f1d@72f988bf-86f1-41af-91ab-2d7cd011db47" TargetMode="External"/><Relationship Id="rId5" Type="http://schemas.openxmlformats.org/officeDocument/2006/relationships/hyperlink" Target="https://msit.events.teams.microsoft.com/event/52d4c2f4-fa19-43b5-ae5b-1d969907de86@72f988bf-86f1-41af-91ab-2d7cd011db47" TargetMode="External"/><Relationship Id="rId15" Type="http://schemas.openxmlformats.org/officeDocument/2006/relationships/hyperlink" Target="https://msit.events.teams.microsoft.com/event/0f00ee40-05d6-4e2f-a08a-b907ba98a923@72f988bf-86f1-41af-91ab-2d7cd011db47" TargetMode="External"/><Relationship Id="rId10" Type="http://schemas.openxmlformats.org/officeDocument/2006/relationships/hyperlink" Target="https://msit.events.teams.microsoft.com/event/a86650e9-821c-46f5-915b-b49857bca5f8@72f988bf-86f1-41af-91ab-2d7cd011db47" TargetMode="External"/><Relationship Id="rId19" Type="http://schemas.openxmlformats.org/officeDocument/2006/relationships/hyperlink" Target="https://aka.ms/CustomerHubSessions" TargetMode="External"/><Relationship Id="rId4" Type="http://schemas.openxmlformats.org/officeDocument/2006/relationships/hyperlink" Target="https://msit.events.teams.microsoft.com/event/533be7c0-b5c2-4401-a80a-83cfdb841434@72f988bf-86f1-41af-91ab-2d7cd011db47" TargetMode="External"/><Relationship Id="rId9" Type="http://schemas.openxmlformats.org/officeDocument/2006/relationships/hyperlink" Target="https://msit.events.teams.microsoft.com/event/9a9ea5b1-70c3-425f-a8be-7e828e19f756@72f988bf-86f1-41af-91ab-2d7cd011db47" TargetMode="External"/><Relationship Id="rId14" Type="http://schemas.openxmlformats.org/officeDocument/2006/relationships/hyperlink" Target="https://msit.events.teams.microsoft.com/event/8eba6530-94e8-4600-a3ff-875e33d0d3d5@72f988bf-86f1-41af-91ab-2d7cd011db47"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hyperlink" Target="https://adoption.microsoft.com/copilot/chat-and-agent-starter-kit/" TargetMode="External"/><Relationship Id="rId1" Type="http://schemas.openxmlformats.org/officeDocument/2006/relationships/slideLayout" Target="../slideLayouts/slideLayout15.xml"/><Relationship Id="rId4" Type="http://schemas.openxmlformats.org/officeDocument/2006/relationships/image" Target="../media/image167.png"/></Relationships>
</file>

<file path=ppt/slides/_rels/slide4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hyperlink" Target="https://adoption.microsoft.com/copilot-chat/success-kit" TargetMode="External"/><Relationship Id="rId1" Type="http://schemas.openxmlformats.org/officeDocument/2006/relationships/slideLayout" Target="../slideLayouts/slideLayout15.xml"/><Relationship Id="rId4" Type="http://schemas.openxmlformats.org/officeDocument/2006/relationships/image" Target="../media/image169.png"/></Relationships>
</file>

<file path=ppt/slides/_rels/slide5.xml.rels><?xml version="1.0" encoding="UTF-8" standalone="yes"?>
<Relationships xmlns="http://schemas.openxmlformats.org/package/2006/relationships"><Relationship Id="rId3" Type="http://schemas.openxmlformats.org/officeDocument/2006/relationships/hyperlink" Target="https://aka.ms/M365Champions" TargetMode="External"/><Relationship Id="rId2" Type="http://schemas.openxmlformats.org/officeDocument/2006/relationships/image" Target="../media/image1.emf"/><Relationship Id="rId1" Type="http://schemas.openxmlformats.org/officeDocument/2006/relationships/slideLayout" Target="../slideLayouts/slideLayout21.xml"/><Relationship Id="rId5" Type="http://schemas.openxmlformats.org/officeDocument/2006/relationships/image" Target="../media/image113.svg"/><Relationship Id="rId4" Type="http://schemas.openxmlformats.org/officeDocument/2006/relationships/image" Target="../media/image112.png"/></Relationships>
</file>

<file path=ppt/slides/_rels/slide5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4.xml"/><Relationship Id="rId1" Type="http://schemas.openxmlformats.org/officeDocument/2006/relationships/slideLayout" Target="../slideLayouts/slideLayout29.xml"/><Relationship Id="rId6" Type="http://schemas.openxmlformats.org/officeDocument/2006/relationships/hyperlink" Target="https://aka.ms/unified" TargetMode="External"/><Relationship Id="rId5" Type="http://schemas.openxmlformats.org/officeDocument/2006/relationships/hyperlink" Target="https://aka.ms/AMC/FASTTRACK" TargetMode="External"/><Relationship Id="rId4" Type="http://schemas.openxmlformats.org/officeDocument/2006/relationships/hyperlink" Target="https://cloudpartners.transform.microsoft.com/copilot-directory"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adoption.microsoft.com/en-us/customer-hub/" TargetMode="External"/><Relationship Id="rId2" Type="http://schemas.openxmlformats.org/officeDocument/2006/relationships/notesSlide" Target="../notesSlides/notesSlide25.xml"/><Relationship Id="rId1" Type="http://schemas.openxmlformats.org/officeDocument/2006/relationships/slideLayout" Target="../slideLayouts/slideLayout29.xml"/><Relationship Id="rId6" Type="http://schemas.openxmlformats.org/officeDocument/2006/relationships/hyperlink" Target="https://adoption.microsoft.com/en-us/copilot-scenario-library/" TargetMode="External"/><Relationship Id="rId5" Type="http://schemas.openxmlformats.org/officeDocument/2006/relationships/hyperlink" Target="https://learn.microsoft.com/" TargetMode="External"/><Relationship Id="rId4" Type="http://schemas.openxmlformats.org/officeDocument/2006/relationships/hyperlink" Target="https://adoption.microsoft.com/en-us/copilot/"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hyperlink" Target="https://www.microsoft.com/en-us/microsoft-365/roadmap?msockid=04ca6b637a9c617604187e147b4a60c9" TargetMode="External"/><Relationship Id="rId1" Type="http://schemas.openxmlformats.org/officeDocument/2006/relationships/slideLayout" Target="../slideLayouts/slideLayout16.xml"/><Relationship Id="rId4" Type="http://schemas.openxmlformats.org/officeDocument/2006/relationships/image" Target="../media/image171.png"/></Relationships>
</file>

<file path=ppt/slides/_rels/slide53.xml.rels><?xml version="1.0" encoding="UTF-8" standalone="yes"?>
<Relationships xmlns="http://schemas.openxmlformats.org/package/2006/relationships"><Relationship Id="rId3" Type="http://schemas.openxmlformats.org/officeDocument/2006/relationships/hyperlink" Target="https://aka.ms/CustomerHubSurvey" TargetMode="External"/><Relationship Id="rId2" Type="http://schemas.openxmlformats.org/officeDocument/2006/relationships/image" Target="../media/image172.png"/><Relationship Id="rId1" Type="http://schemas.openxmlformats.org/officeDocument/2006/relationships/slideLayout" Target="../slideLayouts/slideLayout22.xml"/><Relationship Id="rId5" Type="http://schemas.microsoft.com/office/2007/relationships/hdphoto" Target="../media/hdphoto9.wdp"/><Relationship Id="rId4" Type="http://schemas.openxmlformats.org/officeDocument/2006/relationships/image" Target="../media/image173.png"/></Relationships>
</file>

<file path=ppt/slides/_rels/slide54.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5">
            <a:extLst>
              <a:ext uri="{FF2B5EF4-FFF2-40B4-BE49-F238E27FC236}">
                <a16:creationId xmlns:a16="http://schemas.microsoft.com/office/drawing/2014/main" id="{55B5BA60-801B-F079-D5B8-89E1D57E9AD1}"/>
              </a:ext>
            </a:extLst>
          </p:cNvPr>
          <p:cNvSpPr>
            <a:spLocks noGrp="1"/>
          </p:cNvSpPr>
          <p:nvPr>
            <p:ph type="title"/>
          </p:nvPr>
        </p:nvSpPr>
        <p:spPr>
          <a:xfrm>
            <a:off x="584199" y="2162063"/>
            <a:ext cx="5957278" cy="1421928"/>
          </a:xfrm>
          <a:prstGeom prst="rect">
            <a:avLst/>
          </a:prstGeom>
        </p:spPr>
        <p:txBody>
          <a:bodyPr wrap="square">
            <a:spAutoFit/>
          </a:bodyPr>
          <a:lstStyle/>
          <a:p>
            <a:pPr defTabSz="457200">
              <a:lnSpc>
                <a:spcPct val="90000"/>
              </a:lnSpc>
              <a:spcBef>
                <a:spcPts val="0"/>
              </a:spcBef>
              <a:defRPr/>
            </a:pPr>
            <a:r>
              <a:rPr lang="en-US" sz="4800">
                <a:ln>
                  <a:noFill/>
                </a:ln>
                <a:gradFill flip="none" rotWithShape="1">
                  <a:gsLst>
                    <a:gs pos="0">
                      <a:srgbClr val="94D8FE"/>
                    </a:gs>
                    <a:gs pos="100000">
                      <a:prstClr val="white"/>
                    </a:gs>
                  </a:gsLst>
                  <a:lin ang="16200000" scaled="1"/>
                  <a:tileRect/>
                </a:gradFill>
                <a:latin typeface="Segoe Sans Display Semibold" pitchFamily="2" charset="0"/>
                <a:cs typeface="Segoe Sans Display Semibold" pitchFamily="2" charset="0"/>
              </a:rPr>
              <a:t>Hello and welcome to Customer Hub</a:t>
            </a:r>
          </a:p>
        </p:txBody>
      </p:sp>
      <p:pic>
        <p:nvPicPr>
          <p:cNvPr id="10" name="Graphic 9">
            <a:extLst>
              <a:ext uri="{FF2B5EF4-FFF2-40B4-BE49-F238E27FC236}">
                <a16:creationId xmlns:a16="http://schemas.microsoft.com/office/drawing/2014/main" id="{D369C780-CE23-DD9B-9C4E-9F4DA6A54F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1040" y="713232"/>
            <a:ext cx="1337566" cy="705394"/>
          </a:xfrm>
          <a:prstGeom prst="rect">
            <a:avLst/>
          </a:prstGeom>
        </p:spPr>
      </p:pic>
      <p:sp>
        <p:nvSpPr>
          <p:cNvPr id="7" name="Text Placeholder 16">
            <a:extLst>
              <a:ext uri="{FF2B5EF4-FFF2-40B4-BE49-F238E27FC236}">
                <a16:creationId xmlns:a16="http://schemas.microsoft.com/office/drawing/2014/main" id="{F685FF55-3699-4907-8BBB-A373D9C1CED7}"/>
              </a:ext>
            </a:extLst>
          </p:cNvPr>
          <p:cNvSpPr txBox="1">
            <a:spLocks/>
          </p:cNvSpPr>
          <p:nvPr/>
        </p:nvSpPr>
        <p:spPr>
          <a:xfrm>
            <a:off x="584200" y="4834378"/>
            <a:ext cx="6858000" cy="276999"/>
          </a:xfrm>
          <a:prstGeom prst="rect">
            <a:avLst/>
          </a:prstGeom>
        </p:spPr>
        <p:txBody>
          <a:bodyPr lIns="0" rIns="0"/>
          <a:lstStyle>
            <a:lvl1pPr marL="0" marR="0" indent="0" algn="l" defTabSz="932742" rtl="0" eaLnBrk="1" fontAlgn="auto" latinLnBrk="0" hangingPunct="1">
              <a:lnSpc>
                <a:spcPct val="100000"/>
              </a:lnSpc>
              <a:spcBef>
                <a:spcPct val="20000"/>
              </a:spcBef>
              <a:spcAft>
                <a:spcPts val="0"/>
              </a:spcAft>
              <a:buClrTx/>
              <a:buSzPct val="90000"/>
              <a:buFontTx/>
              <a:buNone/>
              <a:tabLst/>
              <a:defRPr sz="2800" kern="1200" spc="0" baseline="0">
                <a:solidFill>
                  <a:srgbClr val="091F2C"/>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457200">
              <a:lnSpc>
                <a:spcPct val="90000"/>
              </a:lnSpc>
              <a:buSzTx/>
              <a:defRPr/>
            </a:pPr>
            <a:r>
              <a:rPr lang="en-US" sz="2000">
                <a:solidFill>
                  <a:prstClr val="white"/>
                </a:solidFill>
                <a:latin typeface="Segoe Sans Display" pitchFamily="2" charset="0"/>
              </a:rPr>
              <a:t>We’ll get started at </a:t>
            </a:r>
            <a:r>
              <a:rPr lang="en-US" sz="2000">
                <a:solidFill>
                  <a:prstClr val="white"/>
                </a:solidFill>
                <a:latin typeface="+mj-lt"/>
              </a:rPr>
              <a:t>2 minutes </a:t>
            </a:r>
            <a:r>
              <a:rPr lang="en-US" sz="2000">
                <a:solidFill>
                  <a:prstClr val="white"/>
                </a:solidFill>
                <a:latin typeface="Segoe Sans Display" pitchFamily="2" charset="0"/>
              </a:rPr>
              <a:t>past the hour</a:t>
            </a:r>
          </a:p>
        </p:txBody>
      </p:sp>
    </p:spTree>
    <p:extLst>
      <p:ext uri="{BB962C8B-B14F-4D97-AF65-F5344CB8AC3E}">
        <p14:creationId xmlns:p14="http://schemas.microsoft.com/office/powerpoint/2010/main" val="40334830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5">
            <a:extLst>
              <a:ext uri="{FF2B5EF4-FFF2-40B4-BE49-F238E27FC236}">
                <a16:creationId xmlns:a16="http://schemas.microsoft.com/office/drawing/2014/main" id="{F75EFF40-1EBF-D796-2E29-7DE7B16F6E4E}"/>
              </a:ext>
            </a:extLst>
          </p:cNvPr>
          <p:cNvSpPr txBox="1">
            <a:spLocks/>
          </p:cNvSpPr>
          <p:nvPr/>
        </p:nvSpPr>
        <p:spPr>
          <a:xfrm>
            <a:off x="587375" y="790871"/>
            <a:ext cx="11017250" cy="492443"/>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50" normalizeH="0" baseline="0" noProof="0">
                <a:ln w="3175">
                  <a:noFill/>
                </a:ln>
                <a:solidFill>
                  <a:prstClr val="white"/>
                </a:solidFill>
                <a:effectLst/>
                <a:uLnTx/>
                <a:uFillTx/>
                <a:latin typeface="Segoe Sans Display"/>
                <a:ea typeface="+mn-ea"/>
                <a:cs typeface="Segoe UI" pitchFamily="34" charset="0"/>
              </a:rPr>
              <a:t>Copilot is the </a:t>
            </a:r>
            <a:r>
              <a:rPr kumimoji="0" lang="en-US" sz="3200" b="0" i="0" u="none" strike="noStrike" kern="1200" cap="none" spc="-50" normalizeH="0" baseline="0" noProof="0">
                <a:ln w="3175">
                  <a:noFill/>
                </a:ln>
                <a:solidFill>
                  <a:srgbClr val="8DC8E8"/>
                </a:solidFill>
                <a:effectLst/>
                <a:uLnTx/>
                <a:uFillTx/>
                <a:latin typeface="Segoe Sans Display"/>
                <a:ea typeface="+mn-ea"/>
                <a:cs typeface="Segoe UI" pitchFamily="34" charset="0"/>
              </a:rPr>
              <a:t>UI for AI</a:t>
            </a:r>
          </a:p>
        </p:txBody>
      </p:sp>
      <p:pic>
        <p:nvPicPr>
          <p:cNvPr id="3" name="Picture 2">
            <a:extLst>
              <a:ext uri="{FF2B5EF4-FFF2-40B4-BE49-F238E27FC236}">
                <a16:creationId xmlns:a16="http://schemas.microsoft.com/office/drawing/2014/main" id="{65B74E21-7A9F-912C-B766-3C9E43CF2B79}"/>
              </a:ext>
              <a:ext uri="{C183D7F6-B498-43B3-948B-1728B52AA6E4}">
                <adec:decorative xmlns:adec="http://schemas.microsoft.com/office/drawing/2017/decorative" val="1"/>
              </a:ext>
            </a:extLst>
          </p:cNvPr>
          <p:cNvPicPr>
            <a:picLocks/>
          </p:cNvPicPr>
          <p:nvPr/>
        </p:nvPicPr>
        <p:blipFill rotWithShape="1">
          <a:blip r:embed="rId3">
            <a:alphaModFix amt="45000"/>
          </a:blip>
          <a:srcRect l="7533" t="35613" r="65955" b="15124"/>
          <a:stretch/>
        </p:blipFill>
        <p:spPr>
          <a:xfrm>
            <a:off x="587374" y="1790701"/>
            <a:ext cx="11017254" cy="4455366"/>
          </a:xfrm>
          <a:prstGeom prst="roundRect">
            <a:avLst>
              <a:gd name="adj" fmla="val 2823"/>
            </a:avLst>
          </a:prstGeom>
          <a:solidFill>
            <a:schemeClr val="bg1">
              <a:lumMod val="95000"/>
            </a:schemeClr>
          </a:solidFill>
          <a:ln>
            <a:noFill/>
            <a:headEnd type="none" w="med" len="med"/>
            <a:tailEnd type="none" w="med" len="med"/>
          </a:ln>
          <a:effectLst>
            <a:outerShdw blurRad="63500" dist="127000" dir="2700000" algn="tl" rotWithShape="0">
              <a:srgbClr val="454142">
                <a:alpha val="20000"/>
              </a:srgbClr>
            </a:outerShdw>
          </a:effectLst>
        </p:spPr>
      </p:pic>
      <p:grpSp>
        <p:nvGrpSpPr>
          <p:cNvPr id="4" name="!!NetworkLines">
            <a:extLst>
              <a:ext uri="{FF2B5EF4-FFF2-40B4-BE49-F238E27FC236}">
                <a16:creationId xmlns:a16="http://schemas.microsoft.com/office/drawing/2014/main" id="{2C9246F3-1B26-F9A9-E760-19DF768D5FE9}"/>
              </a:ext>
            </a:extLst>
          </p:cNvPr>
          <p:cNvGrpSpPr/>
          <p:nvPr/>
        </p:nvGrpSpPr>
        <p:grpSpPr>
          <a:xfrm>
            <a:off x="5993284" y="2758122"/>
            <a:ext cx="4736879" cy="2763883"/>
            <a:chOff x="26278922" y="7127751"/>
            <a:chExt cx="11858735" cy="6919351"/>
          </a:xfrm>
        </p:grpSpPr>
        <p:sp>
          <p:nvSpPr>
            <p:cNvPr id="5" name="Freeform: Shape 4">
              <a:extLst>
                <a:ext uri="{FF2B5EF4-FFF2-40B4-BE49-F238E27FC236}">
                  <a16:creationId xmlns:a16="http://schemas.microsoft.com/office/drawing/2014/main" id="{2A34C577-EFD5-EF61-1807-963F7B2F7962}"/>
                </a:ext>
              </a:extLst>
            </p:cNvPr>
            <p:cNvSpPr/>
            <p:nvPr/>
          </p:nvSpPr>
          <p:spPr>
            <a:xfrm>
              <a:off x="26278925" y="7130935"/>
              <a:ext cx="4299641" cy="3471138"/>
            </a:xfrm>
            <a:custGeom>
              <a:avLst/>
              <a:gdLst>
                <a:gd name="connsiteX0" fmla="*/ 0 w 4010353"/>
                <a:gd name="connsiteY0" fmla="*/ 2428280 h 2428280"/>
                <a:gd name="connsiteX1" fmla="*/ 4010354 w 4010353"/>
                <a:gd name="connsiteY1" fmla="*/ 0 h 2428280"/>
              </a:gdLst>
              <a:ahLst/>
              <a:cxnLst>
                <a:cxn ang="0">
                  <a:pos x="connsiteX0" y="connsiteY0"/>
                </a:cxn>
                <a:cxn ang="0">
                  <a:pos x="connsiteX1" y="connsiteY1"/>
                </a:cxn>
              </a:cxnLst>
              <a:rect l="l" t="t" r="r" b="b"/>
              <a:pathLst>
                <a:path w="4010353" h="2428280">
                  <a:moveTo>
                    <a:pt x="0" y="2428280"/>
                  </a:moveTo>
                  <a:lnTo>
                    <a:pt x="4010354" y="0"/>
                  </a:lnTo>
                </a:path>
              </a:pathLst>
            </a:custGeom>
            <a:ln w="25400" cap="flat">
              <a:solidFill>
                <a:schemeClr val="bg1">
                  <a:lumMod val="75000"/>
                </a:schemeClr>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6" name="Freeform: Shape 5">
              <a:extLst>
                <a:ext uri="{FF2B5EF4-FFF2-40B4-BE49-F238E27FC236}">
                  <a16:creationId xmlns:a16="http://schemas.microsoft.com/office/drawing/2014/main" id="{F1A7C6F9-38BB-45BE-3A01-99F863A8AA30}"/>
                </a:ext>
              </a:extLst>
            </p:cNvPr>
            <p:cNvSpPr/>
            <p:nvPr/>
          </p:nvSpPr>
          <p:spPr>
            <a:xfrm>
              <a:off x="26278925" y="8893797"/>
              <a:ext cx="6723611" cy="1708276"/>
            </a:xfrm>
            <a:custGeom>
              <a:avLst/>
              <a:gdLst>
                <a:gd name="connsiteX0" fmla="*/ 0 w 6271233"/>
                <a:gd name="connsiteY0" fmla="*/ 1397819 h 1397819"/>
                <a:gd name="connsiteX1" fmla="*/ 6271234 w 6271233"/>
                <a:gd name="connsiteY1" fmla="*/ 0 h 1397819"/>
              </a:gdLst>
              <a:ahLst/>
              <a:cxnLst>
                <a:cxn ang="0">
                  <a:pos x="connsiteX0" y="connsiteY0"/>
                </a:cxn>
                <a:cxn ang="0">
                  <a:pos x="connsiteX1" y="connsiteY1"/>
                </a:cxn>
              </a:cxnLst>
              <a:rect l="l" t="t" r="r" b="b"/>
              <a:pathLst>
                <a:path w="6271233" h="1397819">
                  <a:moveTo>
                    <a:pt x="0" y="1397819"/>
                  </a:moveTo>
                  <a:lnTo>
                    <a:pt x="6271234" y="0"/>
                  </a:lnTo>
                </a:path>
              </a:pathLst>
            </a:custGeom>
            <a:ln w="25400" cap="flat">
              <a:solidFill>
                <a:schemeClr val="bg1">
                  <a:lumMod val="75000"/>
                </a:schemeClr>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7" name="Freeform: Shape 6">
              <a:extLst>
                <a:ext uri="{FF2B5EF4-FFF2-40B4-BE49-F238E27FC236}">
                  <a16:creationId xmlns:a16="http://schemas.microsoft.com/office/drawing/2014/main" id="{001623B0-8115-BD5D-8756-80C442A95A8E}"/>
                </a:ext>
              </a:extLst>
            </p:cNvPr>
            <p:cNvSpPr/>
            <p:nvPr/>
          </p:nvSpPr>
          <p:spPr>
            <a:xfrm>
              <a:off x="26278925" y="10602073"/>
              <a:ext cx="4090584" cy="352769"/>
            </a:xfrm>
            <a:custGeom>
              <a:avLst/>
              <a:gdLst>
                <a:gd name="connsiteX0" fmla="*/ 0 w 5237844"/>
                <a:gd name="connsiteY0" fmla="*/ 0 h 601528"/>
                <a:gd name="connsiteX1" fmla="*/ 5237845 w 5237844"/>
                <a:gd name="connsiteY1" fmla="*/ 601528 h 601528"/>
              </a:gdLst>
              <a:ahLst/>
              <a:cxnLst>
                <a:cxn ang="0">
                  <a:pos x="connsiteX0" y="connsiteY0"/>
                </a:cxn>
                <a:cxn ang="0">
                  <a:pos x="connsiteX1" y="connsiteY1"/>
                </a:cxn>
              </a:cxnLst>
              <a:rect l="l" t="t" r="r" b="b"/>
              <a:pathLst>
                <a:path w="5237844" h="601528">
                  <a:moveTo>
                    <a:pt x="0" y="0"/>
                  </a:moveTo>
                  <a:lnTo>
                    <a:pt x="5237845" y="601528"/>
                  </a:lnTo>
                </a:path>
              </a:pathLst>
            </a:custGeom>
            <a:ln w="25400" cap="flat">
              <a:solidFill>
                <a:schemeClr val="bg1">
                  <a:lumMod val="75000"/>
                </a:schemeClr>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8" name="Freeform: Shape 7">
              <a:extLst>
                <a:ext uri="{FF2B5EF4-FFF2-40B4-BE49-F238E27FC236}">
                  <a16:creationId xmlns:a16="http://schemas.microsoft.com/office/drawing/2014/main" id="{67AA7E9E-DC61-8733-5E3B-FA193AE83725}"/>
                </a:ext>
              </a:extLst>
            </p:cNvPr>
            <p:cNvSpPr/>
            <p:nvPr/>
          </p:nvSpPr>
          <p:spPr>
            <a:xfrm>
              <a:off x="26278925" y="10602073"/>
              <a:ext cx="3725726" cy="3405436"/>
            </a:xfrm>
            <a:custGeom>
              <a:avLst/>
              <a:gdLst>
                <a:gd name="connsiteX0" fmla="*/ 0 w 3475052"/>
                <a:gd name="connsiteY0" fmla="*/ 0 h 2786544"/>
                <a:gd name="connsiteX1" fmla="*/ 3475052 w 3475052"/>
                <a:gd name="connsiteY1" fmla="*/ 2786545 h 2786544"/>
              </a:gdLst>
              <a:ahLst/>
              <a:cxnLst>
                <a:cxn ang="0">
                  <a:pos x="connsiteX0" y="connsiteY0"/>
                </a:cxn>
                <a:cxn ang="0">
                  <a:pos x="connsiteX1" y="connsiteY1"/>
                </a:cxn>
              </a:cxnLst>
              <a:rect l="l" t="t" r="r" b="b"/>
              <a:pathLst>
                <a:path w="3475052" h="2786544">
                  <a:moveTo>
                    <a:pt x="0" y="0"/>
                  </a:moveTo>
                  <a:lnTo>
                    <a:pt x="3475052" y="2786545"/>
                  </a:lnTo>
                </a:path>
              </a:pathLst>
            </a:custGeom>
            <a:ln w="25400" cap="flat">
              <a:solidFill>
                <a:schemeClr val="bg1">
                  <a:lumMod val="75000"/>
                </a:schemeClr>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9" name="Freeform: Shape 8">
              <a:extLst>
                <a:ext uri="{FF2B5EF4-FFF2-40B4-BE49-F238E27FC236}">
                  <a16:creationId xmlns:a16="http://schemas.microsoft.com/office/drawing/2014/main" id="{7745AA0B-99C4-D080-74E3-629C2CFCE7D4}"/>
                </a:ext>
              </a:extLst>
            </p:cNvPr>
            <p:cNvSpPr/>
            <p:nvPr/>
          </p:nvSpPr>
          <p:spPr>
            <a:xfrm>
              <a:off x="26278922" y="10602073"/>
              <a:ext cx="6894547" cy="3445029"/>
            </a:xfrm>
            <a:custGeom>
              <a:avLst/>
              <a:gdLst>
                <a:gd name="connsiteX0" fmla="*/ 0 w 6430668"/>
                <a:gd name="connsiteY0" fmla="*/ 0 h 2818941"/>
                <a:gd name="connsiteX1" fmla="*/ 6430669 w 6430668"/>
                <a:gd name="connsiteY1" fmla="*/ 2818942 h 2818941"/>
              </a:gdLst>
              <a:ahLst/>
              <a:cxnLst>
                <a:cxn ang="0">
                  <a:pos x="connsiteX0" y="connsiteY0"/>
                </a:cxn>
                <a:cxn ang="0">
                  <a:pos x="connsiteX1" y="connsiteY1"/>
                </a:cxn>
              </a:cxnLst>
              <a:rect l="l" t="t" r="r" b="b"/>
              <a:pathLst>
                <a:path w="6430668" h="2818941">
                  <a:moveTo>
                    <a:pt x="0" y="0"/>
                  </a:moveTo>
                  <a:lnTo>
                    <a:pt x="6430669" y="2818942"/>
                  </a:lnTo>
                </a:path>
              </a:pathLst>
            </a:custGeom>
            <a:ln w="25400" cap="flat">
              <a:solidFill>
                <a:schemeClr val="bg1">
                  <a:lumMod val="75000"/>
                </a:scheme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0" name="Freeform: Shape 9">
              <a:extLst>
                <a:ext uri="{FF2B5EF4-FFF2-40B4-BE49-F238E27FC236}">
                  <a16:creationId xmlns:a16="http://schemas.microsoft.com/office/drawing/2014/main" id="{4A566AA4-0117-C498-84CF-CA6E71CED7F9}"/>
                </a:ext>
              </a:extLst>
            </p:cNvPr>
            <p:cNvSpPr/>
            <p:nvPr/>
          </p:nvSpPr>
          <p:spPr>
            <a:xfrm>
              <a:off x="30391114" y="10961209"/>
              <a:ext cx="2782355" cy="3085893"/>
            </a:xfrm>
            <a:custGeom>
              <a:avLst/>
              <a:gdLst>
                <a:gd name="connsiteX0" fmla="*/ 0 w 1192823"/>
                <a:gd name="connsiteY0" fmla="*/ 0 h 2217413"/>
                <a:gd name="connsiteX1" fmla="*/ 1192823 w 1192823"/>
                <a:gd name="connsiteY1" fmla="*/ 2217414 h 2217413"/>
              </a:gdLst>
              <a:ahLst/>
              <a:cxnLst>
                <a:cxn ang="0">
                  <a:pos x="connsiteX0" y="connsiteY0"/>
                </a:cxn>
                <a:cxn ang="0">
                  <a:pos x="connsiteX1" y="connsiteY1"/>
                </a:cxn>
              </a:cxnLst>
              <a:rect l="l" t="t" r="r" b="b"/>
              <a:pathLst>
                <a:path w="1192823" h="2217413">
                  <a:moveTo>
                    <a:pt x="0" y="0"/>
                  </a:moveTo>
                  <a:lnTo>
                    <a:pt x="1192823" y="2217414"/>
                  </a:lnTo>
                </a:path>
              </a:pathLst>
            </a:custGeom>
            <a:ln w="25400" cap="flat">
              <a:solidFill>
                <a:schemeClr val="bg1">
                  <a:lumMod val="75000"/>
                </a:scheme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1" name="Freeform: Shape 10">
              <a:extLst>
                <a:ext uri="{FF2B5EF4-FFF2-40B4-BE49-F238E27FC236}">
                  <a16:creationId xmlns:a16="http://schemas.microsoft.com/office/drawing/2014/main" id="{8534D305-695E-6E1D-0517-DBD9C00B88F7}"/>
                </a:ext>
              </a:extLst>
            </p:cNvPr>
            <p:cNvSpPr/>
            <p:nvPr/>
          </p:nvSpPr>
          <p:spPr>
            <a:xfrm>
              <a:off x="30004651" y="10961209"/>
              <a:ext cx="374169" cy="3046301"/>
            </a:xfrm>
            <a:custGeom>
              <a:avLst/>
              <a:gdLst>
                <a:gd name="connsiteX0" fmla="*/ 0 w 1762792"/>
                <a:gd name="connsiteY0" fmla="*/ 2185017 h 2185016"/>
                <a:gd name="connsiteX1" fmla="*/ 1762793 w 1762792"/>
                <a:gd name="connsiteY1" fmla="*/ 0 h 2185016"/>
              </a:gdLst>
              <a:ahLst/>
              <a:cxnLst>
                <a:cxn ang="0">
                  <a:pos x="connsiteX0" y="connsiteY0"/>
                </a:cxn>
                <a:cxn ang="0">
                  <a:pos x="connsiteX1" y="connsiteY1"/>
                </a:cxn>
              </a:cxnLst>
              <a:rect l="l" t="t" r="r" b="b"/>
              <a:pathLst>
                <a:path w="1762792" h="2185016">
                  <a:moveTo>
                    <a:pt x="0" y="2185017"/>
                  </a:moveTo>
                  <a:lnTo>
                    <a:pt x="1762793" y="0"/>
                  </a:lnTo>
                </a:path>
              </a:pathLst>
            </a:custGeom>
            <a:ln w="25400" cap="flat">
              <a:solidFill>
                <a:schemeClr val="bg1">
                  <a:lumMod val="75000"/>
                </a:schemeClr>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2" name="Freeform: Shape 11">
              <a:extLst>
                <a:ext uri="{FF2B5EF4-FFF2-40B4-BE49-F238E27FC236}">
                  <a16:creationId xmlns:a16="http://schemas.microsoft.com/office/drawing/2014/main" id="{3E4824CC-7639-CCA2-1F55-FEFE28046825}"/>
                </a:ext>
              </a:extLst>
            </p:cNvPr>
            <p:cNvSpPr/>
            <p:nvPr/>
          </p:nvSpPr>
          <p:spPr>
            <a:xfrm>
              <a:off x="30004648" y="14007509"/>
              <a:ext cx="3168819" cy="39593"/>
            </a:xfrm>
            <a:custGeom>
              <a:avLst/>
              <a:gdLst>
                <a:gd name="connsiteX0" fmla="*/ 0 w 2955615"/>
                <a:gd name="connsiteY0" fmla="*/ 0 h 32397"/>
                <a:gd name="connsiteX1" fmla="*/ 2955616 w 2955615"/>
                <a:gd name="connsiteY1" fmla="*/ 32397 h 32397"/>
              </a:gdLst>
              <a:ahLst/>
              <a:cxnLst>
                <a:cxn ang="0">
                  <a:pos x="connsiteX0" y="connsiteY0"/>
                </a:cxn>
                <a:cxn ang="0">
                  <a:pos x="connsiteX1" y="connsiteY1"/>
                </a:cxn>
              </a:cxnLst>
              <a:rect l="l" t="t" r="r" b="b"/>
              <a:pathLst>
                <a:path w="2955615" h="32397">
                  <a:moveTo>
                    <a:pt x="0" y="0"/>
                  </a:moveTo>
                  <a:lnTo>
                    <a:pt x="2955616" y="32397"/>
                  </a:lnTo>
                </a:path>
              </a:pathLst>
            </a:custGeom>
            <a:ln w="25400" cap="flat">
              <a:solidFill>
                <a:schemeClr val="bg1">
                  <a:lumMod val="75000"/>
                </a:schemeClr>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3" name="Freeform: Shape 12">
              <a:extLst>
                <a:ext uri="{FF2B5EF4-FFF2-40B4-BE49-F238E27FC236}">
                  <a16:creationId xmlns:a16="http://schemas.microsoft.com/office/drawing/2014/main" id="{5B610A79-3803-2FBF-9E23-F07A7A310144}"/>
                </a:ext>
              </a:extLst>
            </p:cNvPr>
            <p:cNvSpPr/>
            <p:nvPr/>
          </p:nvSpPr>
          <p:spPr>
            <a:xfrm flipH="1">
              <a:off x="30391114" y="7134120"/>
              <a:ext cx="197435" cy="3820720"/>
            </a:xfrm>
            <a:custGeom>
              <a:avLst/>
              <a:gdLst>
                <a:gd name="connsiteX0" fmla="*/ 1227491 w 1227491"/>
                <a:gd name="connsiteY0" fmla="*/ 3029809 h 3029808"/>
                <a:gd name="connsiteX1" fmla="*/ 0 w 1227491"/>
                <a:gd name="connsiteY1" fmla="*/ 0 h 3029808"/>
              </a:gdLst>
              <a:ahLst/>
              <a:cxnLst>
                <a:cxn ang="0">
                  <a:pos x="connsiteX0" y="connsiteY0"/>
                </a:cxn>
                <a:cxn ang="0">
                  <a:pos x="connsiteX1" y="connsiteY1"/>
                </a:cxn>
              </a:cxnLst>
              <a:rect l="l" t="t" r="r" b="b"/>
              <a:pathLst>
                <a:path w="1227491" h="3029808">
                  <a:moveTo>
                    <a:pt x="1227491" y="3029809"/>
                  </a:moveTo>
                  <a:lnTo>
                    <a:pt x="0" y="0"/>
                  </a:lnTo>
                </a:path>
              </a:pathLst>
            </a:custGeom>
            <a:ln w="25400" cap="flat">
              <a:solidFill>
                <a:schemeClr val="bg1">
                  <a:lumMod val="75000"/>
                </a:scheme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4" name="Freeform: Shape 13">
              <a:extLst>
                <a:ext uri="{FF2B5EF4-FFF2-40B4-BE49-F238E27FC236}">
                  <a16:creationId xmlns:a16="http://schemas.microsoft.com/office/drawing/2014/main" id="{F14C0809-0EA6-D965-6305-FC0026A45C9D}"/>
                </a:ext>
              </a:extLst>
            </p:cNvPr>
            <p:cNvSpPr/>
            <p:nvPr/>
          </p:nvSpPr>
          <p:spPr>
            <a:xfrm flipV="1">
              <a:off x="30600173" y="7127751"/>
              <a:ext cx="5043463" cy="174466"/>
            </a:xfrm>
            <a:custGeom>
              <a:avLst/>
              <a:gdLst>
                <a:gd name="connsiteX0" fmla="*/ 0 w 4724284"/>
                <a:gd name="connsiteY0" fmla="*/ 271872 h 271871"/>
                <a:gd name="connsiteX1" fmla="*/ 4724285 w 4724284"/>
                <a:gd name="connsiteY1" fmla="*/ 0 h 271871"/>
              </a:gdLst>
              <a:ahLst/>
              <a:cxnLst>
                <a:cxn ang="0">
                  <a:pos x="connsiteX0" y="connsiteY0"/>
                </a:cxn>
                <a:cxn ang="0">
                  <a:pos x="connsiteX1" y="connsiteY1"/>
                </a:cxn>
              </a:cxnLst>
              <a:rect l="l" t="t" r="r" b="b"/>
              <a:pathLst>
                <a:path w="4724284" h="271871">
                  <a:moveTo>
                    <a:pt x="0" y="271872"/>
                  </a:moveTo>
                  <a:lnTo>
                    <a:pt x="4724285" y="0"/>
                  </a:lnTo>
                </a:path>
              </a:pathLst>
            </a:custGeom>
            <a:ln w="25400" cap="flat">
              <a:solidFill>
                <a:schemeClr val="bg1">
                  <a:lumMod val="75000"/>
                </a:schemeClr>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5" name="Freeform: Shape 14">
              <a:extLst>
                <a:ext uri="{FF2B5EF4-FFF2-40B4-BE49-F238E27FC236}">
                  <a16:creationId xmlns:a16="http://schemas.microsoft.com/office/drawing/2014/main" id="{2E62AED5-1170-691B-D987-F66414F51313}"/>
                </a:ext>
              </a:extLst>
            </p:cNvPr>
            <p:cNvSpPr/>
            <p:nvPr/>
          </p:nvSpPr>
          <p:spPr>
            <a:xfrm>
              <a:off x="33002534" y="7302217"/>
              <a:ext cx="2641103" cy="1591581"/>
            </a:xfrm>
            <a:custGeom>
              <a:avLst/>
              <a:gdLst>
                <a:gd name="connsiteX0" fmla="*/ 2463405 w 2463404"/>
                <a:gd name="connsiteY0" fmla="*/ 0 h 1302332"/>
                <a:gd name="connsiteX1" fmla="*/ 0 w 2463404"/>
                <a:gd name="connsiteY1" fmla="*/ 1302333 h 1302332"/>
              </a:gdLst>
              <a:ahLst/>
              <a:cxnLst>
                <a:cxn ang="0">
                  <a:pos x="connsiteX0" y="connsiteY0"/>
                </a:cxn>
                <a:cxn ang="0">
                  <a:pos x="connsiteX1" y="connsiteY1"/>
                </a:cxn>
              </a:cxnLst>
              <a:rect l="l" t="t" r="r" b="b"/>
              <a:pathLst>
                <a:path w="2463404" h="1302332">
                  <a:moveTo>
                    <a:pt x="2463405" y="0"/>
                  </a:moveTo>
                  <a:lnTo>
                    <a:pt x="0" y="1302333"/>
                  </a:lnTo>
                </a:path>
              </a:pathLst>
            </a:custGeom>
            <a:ln w="25400" cap="flat">
              <a:solidFill>
                <a:schemeClr val="bg1">
                  <a:lumMod val="75000"/>
                </a:schemeClr>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6" name="Freeform: Shape 15">
              <a:extLst>
                <a:ext uri="{FF2B5EF4-FFF2-40B4-BE49-F238E27FC236}">
                  <a16:creationId xmlns:a16="http://schemas.microsoft.com/office/drawing/2014/main" id="{664653BB-4ACA-6136-CFE3-29333CCADB9E}"/>
                </a:ext>
              </a:extLst>
            </p:cNvPr>
            <p:cNvSpPr/>
            <p:nvPr/>
          </p:nvSpPr>
          <p:spPr>
            <a:xfrm>
              <a:off x="30578563" y="7127751"/>
              <a:ext cx="2423970" cy="1766046"/>
            </a:xfrm>
            <a:custGeom>
              <a:avLst/>
              <a:gdLst>
                <a:gd name="connsiteX0" fmla="*/ 0 w 2260879"/>
                <a:gd name="connsiteY0" fmla="*/ 0 h 1030460"/>
                <a:gd name="connsiteX1" fmla="*/ 2260880 w 2260879"/>
                <a:gd name="connsiteY1" fmla="*/ 1030461 h 1030460"/>
              </a:gdLst>
              <a:ahLst/>
              <a:cxnLst>
                <a:cxn ang="0">
                  <a:pos x="connsiteX0" y="connsiteY0"/>
                </a:cxn>
                <a:cxn ang="0">
                  <a:pos x="connsiteX1" y="connsiteY1"/>
                </a:cxn>
              </a:cxnLst>
              <a:rect l="l" t="t" r="r" b="b"/>
              <a:pathLst>
                <a:path w="2260879" h="1030460">
                  <a:moveTo>
                    <a:pt x="0" y="0"/>
                  </a:moveTo>
                  <a:lnTo>
                    <a:pt x="2260880" y="1030461"/>
                  </a:lnTo>
                </a:path>
              </a:pathLst>
            </a:custGeom>
            <a:ln w="25400" cap="flat">
              <a:solidFill>
                <a:schemeClr val="bg1">
                  <a:lumMod val="75000"/>
                </a:schemeClr>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7" name="Freeform: Shape 16">
              <a:extLst>
                <a:ext uri="{FF2B5EF4-FFF2-40B4-BE49-F238E27FC236}">
                  <a16:creationId xmlns:a16="http://schemas.microsoft.com/office/drawing/2014/main" id="{77B6D2E9-A955-516B-A686-1E9CBAD81EFD}"/>
                </a:ext>
              </a:extLst>
            </p:cNvPr>
            <p:cNvSpPr/>
            <p:nvPr/>
          </p:nvSpPr>
          <p:spPr>
            <a:xfrm>
              <a:off x="33002534" y="8893798"/>
              <a:ext cx="1992852" cy="2493415"/>
            </a:xfrm>
            <a:custGeom>
              <a:avLst/>
              <a:gdLst>
                <a:gd name="connsiteX0" fmla="*/ 0 w 1858767"/>
                <a:gd name="connsiteY0" fmla="*/ 0 h 2040270"/>
                <a:gd name="connsiteX1" fmla="*/ 1858767 w 1858767"/>
                <a:gd name="connsiteY1" fmla="*/ 2040271 h 2040270"/>
              </a:gdLst>
              <a:ahLst/>
              <a:cxnLst>
                <a:cxn ang="0">
                  <a:pos x="connsiteX0" y="connsiteY0"/>
                </a:cxn>
                <a:cxn ang="0">
                  <a:pos x="connsiteX1" y="connsiteY1"/>
                </a:cxn>
              </a:cxnLst>
              <a:rect l="l" t="t" r="r" b="b"/>
              <a:pathLst>
                <a:path w="1858767" h="2040270">
                  <a:moveTo>
                    <a:pt x="0" y="0"/>
                  </a:moveTo>
                  <a:lnTo>
                    <a:pt x="1858767" y="2040271"/>
                  </a:lnTo>
                </a:path>
              </a:pathLst>
            </a:custGeom>
            <a:ln w="25400" cap="flat">
              <a:solidFill>
                <a:schemeClr val="bg1">
                  <a:lumMod val="75000"/>
                </a:schemeClr>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8" name="Freeform: Shape 17">
              <a:extLst>
                <a:ext uri="{FF2B5EF4-FFF2-40B4-BE49-F238E27FC236}">
                  <a16:creationId xmlns:a16="http://schemas.microsoft.com/office/drawing/2014/main" id="{DCCCAB37-8034-F6B3-DFE0-114D6FBC0BA7}"/>
                </a:ext>
              </a:extLst>
            </p:cNvPr>
            <p:cNvSpPr/>
            <p:nvPr/>
          </p:nvSpPr>
          <p:spPr>
            <a:xfrm>
              <a:off x="30388731" y="8893798"/>
              <a:ext cx="2613802" cy="2067414"/>
            </a:xfrm>
            <a:custGeom>
              <a:avLst/>
              <a:gdLst>
                <a:gd name="connsiteX0" fmla="*/ 1033388 w 1033388"/>
                <a:gd name="connsiteY0" fmla="*/ 0 h 1999347"/>
                <a:gd name="connsiteX1" fmla="*/ 0 w 1033388"/>
                <a:gd name="connsiteY1" fmla="*/ 1999348 h 1999347"/>
              </a:gdLst>
              <a:ahLst/>
              <a:cxnLst>
                <a:cxn ang="0">
                  <a:pos x="connsiteX0" y="connsiteY0"/>
                </a:cxn>
                <a:cxn ang="0">
                  <a:pos x="connsiteX1" y="connsiteY1"/>
                </a:cxn>
              </a:cxnLst>
              <a:rect l="l" t="t" r="r" b="b"/>
              <a:pathLst>
                <a:path w="1033388" h="1999347">
                  <a:moveTo>
                    <a:pt x="1033388" y="0"/>
                  </a:moveTo>
                  <a:lnTo>
                    <a:pt x="0" y="1999348"/>
                  </a:lnTo>
                </a:path>
              </a:pathLst>
            </a:custGeom>
            <a:ln w="25400" cap="flat">
              <a:solidFill>
                <a:schemeClr val="bg1">
                  <a:lumMod val="75000"/>
                </a:schemeClr>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Freeform: Shape 18">
              <a:extLst>
                <a:ext uri="{FF2B5EF4-FFF2-40B4-BE49-F238E27FC236}">
                  <a16:creationId xmlns:a16="http://schemas.microsoft.com/office/drawing/2014/main" id="{E24C133E-8605-B0B0-F5D8-B880F11CD53B}"/>
                </a:ext>
              </a:extLst>
            </p:cNvPr>
            <p:cNvSpPr/>
            <p:nvPr/>
          </p:nvSpPr>
          <p:spPr>
            <a:xfrm>
              <a:off x="33173469" y="11387213"/>
              <a:ext cx="1821913" cy="2659889"/>
            </a:xfrm>
            <a:custGeom>
              <a:avLst/>
              <a:gdLst>
                <a:gd name="connsiteX0" fmla="*/ 1699332 w 1699332"/>
                <a:gd name="connsiteY0" fmla="*/ 0 h 2176490"/>
                <a:gd name="connsiteX1" fmla="*/ 0 w 1699332"/>
                <a:gd name="connsiteY1" fmla="*/ 2176491 h 2176490"/>
              </a:gdLst>
              <a:ahLst/>
              <a:cxnLst>
                <a:cxn ang="0">
                  <a:pos x="connsiteX0" y="connsiteY0"/>
                </a:cxn>
                <a:cxn ang="0">
                  <a:pos x="connsiteX1" y="connsiteY1"/>
                </a:cxn>
              </a:cxnLst>
              <a:rect l="l" t="t" r="r" b="b"/>
              <a:pathLst>
                <a:path w="1699332" h="2176490">
                  <a:moveTo>
                    <a:pt x="1699332" y="0"/>
                  </a:moveTo>
                  <a:lnTo>
                    <a:pt x="0" y="2176491"/>
                  </a:lnTo>
                </a:path>
              </a:pathLst>
            </a:custGeom>
            <a:ln w="25400" cap="flat">
              <a:solidFill>
                <a:schemeClr val="bg1">
                  <a:lumMod val="75000"/>
                </a:schemeClr>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0" name="Freeform: Shape 19">
              <a:extLst>
                <a:ext uri="{FF2B5EF4-FFF2-40B4-BE49-F238E27FC236}">
                  <a16:creationId xmlns:a16="http://schemas.microsoft.com/office/drawing/2014/main" id="{70DA7604-FC18-9A4E-4170-3EDCB5475C35}"/>
                </a:ext>
              </a:extLst>
            </p:cNvPr>
            <p:cNvSpPr/>
            <p:nvPr/>
          </p:nvSpPr>
          <p:spPr>
            <a:xfrm>
              <a:off x="34995385" y="11387213"/>
              <a:ext cx="1456812" cy="2235398"/>
            </a:xfrm>
            <a:custGeom>
              <a:avLst/>
              <a:gdLst>
                <a:gd name="connsiteX0" fmla="*/ 0 w 943485"/>
                <a:gd name="connsiteY0" fmla="*/ 0 h 2305132"/>
                <a:gd name="connsiteX1" fmla="*/ 943486 w 943485"/>
                <a:gd name="connsiteY1" fmla="*/ 2305133 h 2305132"/>
              </a:gdLst>
              <a:ahLst/>
              <a:cxnLst>
                <a:cxn ang="0">
                  <a:pos x="connsiteX0" y="connsiteY0"/>
                </a:cxn>
                <a:cxn ang="0">
                  <a:pos x="connsiteX1" y="connsiteY1"/>
                </a:cxn>
              </a:cxnLst>
              <a:rect l="l" t="t" r="r" b="b"/>
              <a:pathLst>
                <a:path w="943485" h="2305132">
                  <a:moveTo>
                    <a:pt x="0" y="0"/>
                  </a:moveTo>
                  <a:lnTo>
                    <a:pt x="943486" y="2305133"/>
                  </a:lnTo>
                </a:path>
              </a:pathLst>
            </a:custGeom>
            <a:ln w="25400" cap="flat">
              <a:solidFill>
                <a:schemeClr val="bg1">
                  <a:lumMod val="75000"/>
                </a:schemeClr>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1" name="Freeform: Shape 20">
              <a:extLst>
                <a:ext uri="{FF2B5EF4-FFF2-40B4-BE49-F238E27FC236}">
                  <a16:creationId xmlns:a16="http://schemas.microsoft.com/office/drawing/2014/main" id="{7D6435C7-8404-9A94-31AF-A28A141D404E}"/>
                </a:ext>
              </a:extLst>
            </p:cNvPr>
            <p:cNvSpPr/>
            <p:nvPr/>
          </p:nvSpPr>
          <p:spPr>
            <a:xfrm>
              <a:off x="34995385" y="10450945"/>
              <a:ext cx="3142264" cy="936267"/>
            </a:xfrm>
            <a:custGeom>
              <a:avLst/>
              <a:gdLst>
                <a:gd name="connsiteX0" fmla="*/ 0 w 2841426"/>
                <a:gd name="connsiteY0" fmla="*/ 171080 h 171080"/>
                <a:gd name="connsiteX1" fmla="*/ 2841426 w 2841426"/>
                <a:gd name="connsiteY1" fmla="*/ 0 h 171080"/>
              </a:gdLst>
              <a:ahLst/>
              <a:cxnLst>
                <a:cxn ang="0">
                  <a:pos x="connsiteX0" y="connsiteY0"/>
                </a:cxn>
                <a:cxn ang="0">
                  <a:pos x="connsiteX1" y="connsiteY1"/>
                </a:cxn>
              </a:cxnLst>
              <a:rect l="l" t="t" r="r" b="b"/>
              <a:pathLst>
                <a:path w="2841426" h="171080">
                  <a:moveTo>
                    <a:pt x="0" y="171080"/>
                  </a:moveTo>
                  <a:lnTo>
                    <a:pt x="2841426" y="0"/>
                  </a:lnTo>
                </a:path>
              </a:pathLst>
            </a:custGeom>
            <a:ln w="25400" cap="flat">
              <a:solidFill>
                <a:schemeClr val="bg1">
                  <a:lumMod val="75000"/>
                </a:schemeClr>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Freeform: Shape 21">
              <a:extLst>
                <a:ext uri="{FF2B5EF4-FFF2-40B4-BE49-F238E27FC236}">
                  <a16:creationId xmlns:a16="http://schemas.microsoft.com/office/drawing/2014/main" id="{B435DE55-AB57-86FA-D8CB-9F54904AEAA7}"/>
                </a:ext>
              </a:extLst>
            </p:cNvPr>
            <p:cNvSpPr/>
            <p:nvPr/>
          </p:nvSpPr>
          <p:spPr>
            <a:xfrm>
              <a:off x="35643639" y="7302220"/>
              <a:ext cx="2494008" cy="3135277"/>
            </a:xfrm>
            <a:custGeom>
              <a:avLst/>
              <a:gdLst>
                <a:gd name="connsiteX0" fmla="*/ 0 w 2236788"/>
                <a:gd name="connsiteY0" fmla="*/ 0 h 3171522"/>
                <a:gd name="connsiteX1" fmla="*/ 2236788 w 2236788"/>
                <a:gd name="connsiteY1" fmla="*/ 3171523 h 3171522"/>
              </a:gdLst>
              <a:ahLst/>
              <a:cxnLst>
                <a:cxn ang="0">
                  <a:pos x="connsiteX0" y="connsiteY0"/>
                </a:cxn>
                <a:cxn ang="0">
                  <a:pos x="connsiteX1" y="connsiteY1"/>
                </a:cxn>
              </a:cxnLst>
              <a:rect l="l" t="t" r="r" b="b"/>
              <a:pathLst>
                <a:path w="2236788" h="3171522">
                  <a:moveTo>
                    <a:pt x="0" y="0"/>
                  </a:moveTo>
                  <a:lnTo>
                    <a:pt x="2236788" y="3171523"/>
                  </a:lnTo>
                </a:path>
              </a:pathLst>
            </a:custGeom>
            <a:ln w="25400" cap="flat">
              <a:solidFill>
                <a:schemeClr val="bg1">
                  <a:lumMod val="75000"/>
                </a:schemeClr>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3" name="Freeform: Shape 22">
              <a:extLst>
                <a:ext uri="{FF2B5EF4-FFF2-40B4-BE49-F238E27FC236}">
                  <a16:creationId xmlns:a16="http://schemas.microsoft.com/office/drawing/2014/main" id="{97571B0B-576E-20AE-A63A-0E2DB5C66C00}"/>
                </a:ext>
              </a:extLst>
            </p:cNvPr>
            <p:cNvSpPr/>
            <p:nvPr/>
          </p:nvSpPr>
          <p:spPr>
            <a:xfrm>
              <a:off x="34995385" y="7302217"/>
              <a:ext cx="648254" cy="4084995"/>
            </a:xfrm>
            <a:custGeom>
              <a:avLst/>
              <a:gdLst>
                <a:gd name="connsiteX0" fmla="*/ 604638 w 604637"/>
                <a:gd name="connsiteY0" fmla="*/ 0 h 3342603"/>
                <a:gd name="connsiteX1" fmla="*/ 0 w 604637"/>
                <a:gd name="connsiteY1" fmla="*/ 3342603 h 3342603"/>
              </a:gdLst>
              <a:ahLst/>
              <a:cxnLst>
                <a:cxn ang="0">
                  <a:pos x="connsiteX0" y="connsiteY0"/>
                </a:cxn>
                <a:cxn ang="0">
                  <a:pos x="connsiteX1" y="connsiteY1"/>
                </a:cxn>
              </a:cxnLst>
              <a:rect l="l" t="t" r="r" b="b"/>
              <a:pathLst>
                <a:path w="604637" h="3342603">
                  <a:moveTo>
                    <a:pt x="604638" y="0"/>
                  </a:moveTo>
                  <a:lnTo>
                    <a:pt x="0" y="3342603"/>
                  </a:lnTo>
                </a:path>
              </a:pathLst>
            </a:custGeom>
            <a:ln w="25400" cap="flat">
              <a:solidFill>
                <a:schemeClr val="bg1">
                  <a:lumMod val="75000"/>
                </a:scheme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4" name="Freeform: Shape 23">
              <a:extLst>
                <a:ext uri="{FF2B5EF4-FFF2-40B4-BE49-F238E27FC236}">
                  <a16:creationId xmlns:a16="http://schemas.microsoft.com/office/drawing/2014/main" id="{4B5E2CB0-4A15-0A2C-AED1-780AE8F08A5C}"/>
                </a:ext>
              </a:extLst>
            </p:cNvPr>
            <p:cNvSpPr/>
            <p:nvPr/>
          </p:nvSpPr>
          <p:spPr>
            <a:xfrm>
              <a:off x="33002536" y="8893800"/>
              <a:ext cx="5135121" cy="1557145"/>
            </a:xfrm>
            <a:custGeom>
              <a:avLst/>
              <a:gdLst>
                <a:gd name="connsiteX0" fmla="*/ 0 w 4700193"/>
                <a:gd name="connsiteY0" fmla="*/ 0 h 1869190"/>
                <a:gd name="connsiteX1" fmla="*/ 4700193 w 4700193"/>
                <a:gd name="connsiteY1" fmla="*/ 1869190 h 1869190"/>
              </a:gdLst>
              <a:ahLst/>
              <a:cxnLst>
                <a:cxn ang="0">
                  <a:pos x="connsiteX0" y="connsiteY0"/>
                </a:cxn>
                <a:cxn ang="0">
                  <a:pos x="connsiteX1" y="connsiteY1"/>
                </a:cxn>
              </a:cxnLst>
              <a:rect l="l" t="t" r="r" b="b"/>
              <a:pathLst>
                <a:path w="4700193" h="1869190">
                  <a:moveTo>
                    <a:pt x="0" y="0"/>
                  </a:moveTo>
                  <a:lnTo>
                    <a:pt x="4700193" y="1869190"/>
                  </a:lnTo>
                </a:path>
              </a:pathLst>
            </a:custGeom>
            <a:ln w="25400" cap="flat">
              <a:solidFill>
                <a:schemeClr val="bg1">
                  <a:lumMod val="75000"/>
                </a:schemeClr>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5" name="Freeform: Shape 24">
              <a:extLst>
                <a:ext uri="{FF2B5EF4-FFF2-40B4-BE49-F238E27FC236}">
                  <a16:creationId xmlns:a16="http://schemas.microsoft.com/office/drawing/2014/main" id="{F30B0686-6B53-EBC2-1ADE-EFA4E1E5447A}"/>
                </a:ext>
              </a:extLst>
            </p:cNvPr>
            <p:cNvSpPr/>
            <p:nvPr/>
          </p:nvSpPr>
          <p:spPr>
            <a:xfrm>
              <a:off x="30376857" y="10961212"/>
              <a:ext cx="4618528" cy="482092"/>
            </a:xfrm>
            <a:custGeom>
              <a:avLst/>
              <a:gdLst>
                <a:gd name="connsiteX0" fmla="*/ 0 w 2892155"/>
                <a:gd name="connsiteY0" fmla="*/ 0 h 40922"/>
                <a:gd name="connsiteX1" fmla="*/ 2892155 w 2892155"/>
                <a:gd name="connsiteY1" fmla="*/ 40923 h 40922"/>
              </a:gdLst>
              <a:ahLst/>
              <a:cxnLst>
                <a:cxn ang="0">
                  <a:pos x="connsiteX0" y="connsiteY0"/>
                </a:cxn>
                <a:cxn ang="0">
                  <a:pos x="connsiteX1" y="connsiteY1"/>
                </a:cxn>
              </a:cxnLst>
              <a:rect l="l" t="t" r="r" b="b"/>
              <a:pathLst>
                <a:path w="2892155" h="40922">
                  <a:moveTo>
                    <a:pt x="0" y="0"/>
                  </a:moveTo>
                  <a:lnTo>
                    <a:pt x="2892155" y="40923"/>
                  </a:lnTo>
                </a:path>
              </a:pathLst>
            </a:custGeom>
            <a:ln w="25400" cap="flat">
              <a:solidFill>
                <a:schemeClr val="bg1">
                  <a:lumMod val="75000"/>
                </a:scheme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6" name="Freeform: Shape 25">
              <a:extLst>
                <a:ext uri="{FF2B5EF4-FFF2-40B4-BE49-F238E27FC236}">
                  <a16:creationId xmlns:a16="http://schemas.microsoft.com/office/drawing/2014/main" id="{244E258E-7A18-C492-8AF7-DB07C221BC87}"/>
                </a:ext>
              </a:extLst>
            </p:cNvPr>
            <p:cNvSpPr/>
            <p:nvPr/>
          </p:nvSpPr>
          <p:spPr>
            <a:xfrm>
              <a:off x="33002534" y="8893798"/>
              <a:ext cx="170936" cy="5153304"/>
            </a:xfrm>
            <a:custGeom>
              <a:avLst/>
              <a:gdLst>
                <a:gd name="connsiteX0" fmla="*/ 0 w 159434"/>
                <a:gd name="connsiteY0" fmla="*/ 0 h 4216761"/>
                <a:gd name="connsiteX1" fmla="*/ 159435 w 159434"/>
                <a:gd name="connsiteY1" fmla="*/ 4216762 h 4216761"/>
              </a:gdLst>
              <a:ahLst/>
              <a:cxnLst>
                <a:cxn ang="0">
                  <a:pos x="connsiteX0" y="connsiteY0"/>
                </a:cxn>
                <a:cxn ang="0">
                  <a:pos x="connsiteX1" y="connsiteY1"/>
                </a:cxn>
              </a:cxnLst>
              <a:rect l="l" t="t" r="r" b="b"/>
              <a:pathLst>
                <a:path w="159434" h="4216761">
                  <a:moveTo>
                    <a:pt x="0" y="0"/>
                  </a:moveTo>
                  <a:lnTo>
                    <a:pt x="159435" y="4216762"/>
                  </a:lnTo>
                </a:path>
              </a:pathLst>
            </a:custGeom>
            <a:ln w="25400" cap="flat">
              <a:solidFill>
                <a:schemeClr val="bg1">
                  <a:lumMod val="75000"/>
                </a:schemeClr>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7" name="Freeform: Shape 26">
              <a:extLst>
                <a:ext uri="{FF2B5EF4-FFF2-40B4-BE49-F238E27FC236}">
                  <a16:creationId xmlns:a16="http://schemas.microsoft.com/office/drawing/2014/main" id="{A10DAD75-FA09-3927-A7B0-DFA325A294E6}"/>
                </a:ext>
              </a:extLst>
            </p:cNvPr>
            <p:cNvSpPr/>
            <p:nvPr/>
          </p:nvSpPr>
          <p:spPr>
            <a:xfrm>
              <a:off x="36452197" y="10450945"/>
              <a:ext cx="1685448" cy="3165221"/>
            </a:xfrm>
            <a:custGeom>
              <a:avLst/>
              <a:gdLst>
                <a:gd name="connsiteX0" fmla="*/ 1897940 w 1897940"/>
                <a:gd name="connsiteY0" fmla="*/ 0 h 2476212"/>
                <a:gd name="connsiteX1" fmla="*/ 0 w 1897940"/>
                <a:gd name="connsiteY1" fmla="*/ 2476213 h 2476212"/>
              </a:gdLst>
              <a:ahLst/>
              <a:cxnLst>
                <a:cxn ang="0">
                  <a:pos x="connsiteX0" y="connsiteY0"/>
                </a:cxn>
                <a:cxn ang="0">
                  <a:pos x="connsiteX1" y="connsiteY1"/>
                </a:cxn>
              </a:cxnLst>
              <a:rect l="l" t="t" r="r" b="b"/>
              <a:pathLst>
                <a:path w="1897940" h="2476212">
                  <a:moveTo>
                    <a:pt x="1897940" y="0"/>
                  </a:moveTo>
                  <a:lnTo>
                    <a:pt x="0" y="2476213"/>
                  </a:lnTo>
                </a:path>
              </a:pathLst>
            </a:custGeom>
            <a:ln w="25400" cap="flat">
              <a:solidFill>
                <a:schemeClr val="bg1">
                  <a:lumMod val="75000"/>
                </a:schemeClr>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8" name="Freeform: Shape 27">
              <a:extLst>
                <a:ext uri="{FF2B5EF4-FFF2-40B4-BE49-F238E27FC236}">
                  <a16:creationId xmlns:a16="http://schemas.microsoft.com/office/drawing/2014/main" id="{8948AA56-A5B8-244B-E820-BFF52021BFC3}"/>
                </a:ext>
              </a:extLst>
            </p:cNvPr>
            <p:cNvSpPr/>
            <p:nvPr/>
          </p:nvSpPr>
          <p:spPr>
            <a:xfrm flipV="1">
              <a:off x="33173468" y="13622613"/>
              <a:ext cx="3278722" cy="424489"/>
            </a:xfrm>
            <a:custGeom>
              <a:avLst/>
              <a:gdLst>
                <a:gd name="connsiteX0" fmla="*/ 0 w 2642818"/>
                <a:gd name="connsiteY0" fmla="*/ 0 h 128641"/>
                <a:gd name="connsiteX1" fmla="*/ 2642818 w 2642818"/>
                <a:gd name="connsiteY1" fmla="*/ 128642 h 128641"/>
              </a:gdLst>
              <a:ahLst/>
              <a:cxnLst>
                <a:cxn ang="0">
                  <a:pos x="connsiteX0" y="connsiteY0"/>
                </a:cxn>
                <a:cxn ang="0">
                  <a:pos x="connsiteX1" y="connsiteY1"/>
                </a:cxn>
              </a:cxnLst>
              <a:rect l="l" t="t" r="r" b="b"/>
              <a:pathLst>
                <a:path w="2642818" h="128641">
                  <a:moveTo>
                    <a:pt x="0" y="0"/>
                  </a:moveTo>
                  <a:lnTo>
                    <a:pt x="2642818" y="128642"/>
                  </a:lnTo>
                </a:path>
              </a:pathLst>
            </a:custGeom>
            <a:ln w="25400" cap="flat">
              <a:solidFill>
                <a:schemeClr val="bg1">
                  <a:lumMod val="75000"/>
                </a:schemeClr>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9" name="Freeform: Shape 28">
              <a:extLst>
                <a:ext uri="{FF2B5EF4-FFF2-40B4-BE49-F238E27FC236}">
                  <a16:creationId xmlns:a16="http://schemas.microsoft.com/office/drawing/2014/main" id="{BBAA9951-93A4-AA5A-B58A-78F6F8117CDC}"/>
                </a:ext>
              </a:extLst>
            </p:cNvPr>
            <p:cNvSpPr/>
            <p:nvPr/>
          </p:nvSpPr>
          <p:spPr>
            <a:xfrm>
              <a:off x="35643637" y="7302220"/>
              <a:ext cx="808560" cy="6313944"/>
            </a:xfrm>
            <a:custGeom>
              <a:avLst/>
              <a:gdLst>
                <a:gd name="connsiteX0" fmla="*/ 0 w 338847"/>
                <a:gd name="connsiteY0" fmla="*/ 0 h 5647735"/>
                <a:gd name="connsiteX1" fmla="*/ 338848 w 338847"/>
                <a:gd name="connsiteY1" fmla="*/ 5647736 h 5647735"/>
              </a:gdLst>
              <a:ahLst/>
              <a:cxnLst>
                <a:cxn ang="0">
                  <a:pos x="connsiteX0" y="connsiteY0"/>
                </a:cxn>
                <a:cxn ang="0">
                  <a:pos x="connsiteX1" y="connsiteY1"/>
                </a:cxn>
              </a:cxnLst>
              <a:rect l="l" t="t" r="r" b="b"/>
              <a:pathLst>
                <a:path w="338847" h="5647735">
                  <a:moveTo>
                    <a:pt x="0" y="0"/>
                  </a:moveTo>
                  <a:lnTo>
                    <a:pt x="338848" y="5647736"/>
                  </a:lnTo>
                </a:path>
              </a:pathLst>
            </a:custGeom>
            <a:ln w="25400" cap="flat">
              <a:solidFill>
                <a:schemeClr val="bg1">
                  <a:lumMod val="75000"/>
                </a:scheme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30" name="Freeform: Shape 29">
              <a:extLst>
                <a:ext uri="{FF2B5EF4-FFF2-40B4-BE49-F238E27FC236}">
                  <a16:creationId xmlns:a16="http://schemas.microsoft.com/office/drawing/2014/main" id="{649A8C0D-83C2-0767-DFC2-A38391F2C81E}"/>
                </a:ext>
              </a:extLst>
            </p:cNvPr>
            <p:cNvSpPr/>
            <p:nvPr/>
          </p:nvSpPr>
          <p:spPr>
            <a:xfrm>
              <a:off x="33173465" y="10437494"/>
              <a:ext cx="4964177" cy="3609608"/>
            </a:xfrm>
            <a:custGeom>
              <a:avLst/>
              <a:gdLst>
                <a:gd name="connsiteX0" fmla="*/ 4540758 w 4540758"/>
                <a:gd name="connsiteY0" fmla="*/ 0 h 2347571"/>
                <a:gd name="connsiteX1" fmla="*/ 0 w 4540758"/>
                <a:gd name="connsiteY1" fmla="*/ 2347571 h 2347571"/>
              </a:gdLst>
              <a:ahLst/>
              <a:cxnLst>
                <a:cxn ang="0">
                  <a:pos x="connsiteX0" y="connsiteY0"/>
                </a:cxn>
                <a:cxn ang="0">
                  <a:pos x="connsiteX1" y="connsiteY1"/>
                </a:cxn>
              </a:cxnLst>
              <a:rect l="l" t="t" r="r" b="b"/>
              <a:pathLst>
                <a:path w="4540758" h="2347571">
                  <a:moveTo>
                    <a:pt x="4540758" y="0"/>
                  </a:moveTo>
                  <a:lnTo>
                    <a:pt x="0" y="2347571"/>
                  </a:lnTo>
                </a:path>
              </a:pathLst>
            </a:custGeom>
            <a:ln w="25400" cap="flat">
              <a:solidFill>
                <a:schemeClr val="bg1">
                  <a:lumMod val="75000"/>
                </a:scheme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31" name="Freeform: Shape 30">
            <a:extLst>
              <a:ext uri="{FF2B5EF4-FFF2-40B4-BE49-F238E27FC236}">
                <a16:creationId xmlns:a16="http://schemas.microsoft.com/office/drawing/2014/main" id="{C3C8E055-441F-4663-A1F5-BF4841FADF41}"/>
              </a:ext>
              <a:ext uri="{C183D7F6-B498-43B3-948B-1728B52AA6E4}">
                <adec:decorative xmlns:adec="http://schemas.microsoft.com/office/drawing/2017/decorative" val="1"/>
              </a:ext>
            </a:extLst>
          </p:cNvPr>
          <p:cNvSpPr>
            <a:spLocks noChangeAspect="1"/>
          </p:cNvSpPr>
          <p:nvPr/>
        </p:nvSpPr>
        <p:spPr bwMode="auto">
          <a:xfrm>
            <a:off x="7273776" y="2507869"/>
            <a:ext cx="3815159" cy="3248041"/>
          </a:xfrm>
          <a:custGeom>
            <a:avLst/>
            <a:gdLst>
              <a:gd name="connsiteX0" fmla="*/ 2632232 w 3815159"/>
              <a:gd name="connsiteY0" fmla="*/ 2841334 h 3248041"/>
              <a:gd name="connsiteX1" fmla="*/ 2632232 w 3815159"/>
              <a:gd name="connsiteY1" fmla="*/ 2841335 h 3248041"/>
              <a:gd name="connsiteX2" fmla="*/ 2632232 w 3815159"/>
              <a:gd name="connsiteY2" fmla="*/ 2841335 h 3248041"/>
              <a:gd name="connsiteX3" fmla="*/ 206931 w 3815159"/>
              <a:gd name="connsiteY3" fmla="*/ 2832728 h 3248041"/>
              <a:gd name="connsiteX4" fmla="*/ 358510 w 3815159"/>
              <a:gd name="connsiteY4" fmla="*/ 2984307 h 3248041"/>
              <a:gd name="connsiteX5" fmla="*/ 358509 w 3815159"/>
              <a:gd name="connsiteY5" fmla="*/ 2984307 h 3248041"/>
              <a:gd name="connsiteX6" fmla="*/ 206930 w 3815159"/>
              <a:gd name="connsiteY6" fmla="*/ 3135886 h 3248041"/>
              <a:gd name="connsiteX7" fmla="*/ 206931 w 3815159"/>
              <a:gd name="connsiteY7" fmla="*/ 3135885 h 3248041"/>
              <a:gd name="connsiteX8" fmla="*/ 67264 w 3815159"/>
              <a:gd name="connsiteY8" fmla="*/ 3043308 h 3248041"/>
              <a:gd name="connsiteX9" fmla="*/ 55352 w 3815159"/>
              <a:gd name="connsiteY9" fmla="*/ 2984307 h 3248041"/>
              <a:gd name="connsiteX10" fmla="*/ 67264 w 3815159"/>
              <a:gd name="connsiteY10" fmla="*/ 2925306 h 3248041"/>
              <a:gd name="connsiteX11" fmla="*/ 206931 w 3815159"/>
              <a:gd name="connsiteY11" fmla="*/ 2832728 h 3248041"/>
              <a:gd name="connsiteX12" fmla="*/ 1472456 w 3815159"/>
              <a:gd name="connsiteY12" fmla="*/ 2743995 h 3248041"/>
              <a:gd name="connsiteX13" fmla="*/ 1724479 w 3815159"/>
              <a:gd name="connsiteY13" fmla="*/ 2996018 h 3248041"/>
              <a:gd name="connsiteX14" fmla="*/ 1472456 w 3815159"/>
              <a:gd name="connsiteY14" fmla="*/ 3248041 h 3248041"/>
              <a:gd name="connsiteX15" fmla="*/ 1220433 w 3815159"/>
              <a:gd name="connsiteY15" fmla="*/ 2996018 h 3248041"/>
              <a:gd name="connsiteX16" fmla="*/ 1472456 w 3815159"/>
              <a:gd name="connsiteY16" fmla="*/ 2743995 h 3248041"/>
              <a:gd name="connsiteX17" fmla="*/ 2783811 w 3815159"/>
              <a:gd name="connsiteY17" fmla="*/ 2689756 h 3248041"/>
              <a:gd name="connsiteX18" fmla="*/ 2935390 w 3815159"/>
              <a:gd name="connsiteY18" fmla="*/ 2841335 h 3248041"/>
              <a:gd name="connsiteX19" fmla="*/ 2935389 w 3815159"/>
              <a:gd name="connsiteY19" fmla="*/ 2841335 h 3248041"/>
              <a:gd name="connsiteX20" fmla="*/ 2783810 w 3815159"/>
              <a:gd name="connsiteY20" fmla="*/ 2992914 h 3248041"/>
              <a:gd name="connsiteX21" fmla="*/ 2783811 w 3815159"/>
              <a:gd name="connsiteY21" fmla="*/ 2992913 h 3248041"/>
              <a:gd name="connsiteX22" fmla="*/ 2644144 w 3815159"/>
              <a:gd name="connsiteY22" fmla="*/ 2900336 h 3248041"/>
              <a:gd name="connsiteX23" fmla="*/ 2632232 w 3815159"/>
              <a:gd name="connsiteY23" fmla="*/ 2841335 h 3248041"/>
              <a:gd name="connsiteX24" fmla="*/ 2644144 w 3815159"/>
              <a:gd name="connsiteY24" fmla="*/ 2782334 h 3248041"/>
              <a:gd name="connsiteX25" fmla="*/ 2783811 w 3815159"/>
              <a:gd name="connsiteY25" fmla="*/ 2689756 h 3248041"/>
              <a:gd name="connsiteX26" fmla="*/ 2196830 w 3815159"/>
              <a:gd name="connsiteY26" fmla="*/ 1803322 h 3248041"/>
              <a:gd name="connsiteX27" fmla="*/ 2348409 w 3815159"/>
              <a:gd name="connsiteY27" fmla="*/ 1954901 h 3248041"/>
              <a:gd name="connsiteX28" fmla="*/ 2348408 w 3815159"/>
              <a:gd name="connsiteY28" fmla="*/ 1954901 h 3248041"/>
              <a:gd name="connsiteX29" fmla="*/ 2196829 w 3815159"/>
              <a:gd name="connsiteY29" fmla="*/ 2106480 h 3248041"/>
              <a:gd name="connsiteX30" fmla="*/ 2196830 w 3815159"/>
              <a:gd name="connsiteY30" fmla="*/ 2106479 h 3248041"/>
              <a:gd name="connsiteX31" fmla="*/ 2057163 w 3815159"/>
              <a:gd name="connsiteY31" fmla="*/ 2013902 h 3248041"/>
              <a:gd name="connsiteX32" fmla="*/ 2045251 w 3815159"/>
              <a:gd name="connsiteY32" fmla="*/ 1954901 h 3248041"/>
              <a:gd name="connsiteX33" fmla="*/ 2057163 w 3815159"/>
              <a:gd name="connsiteY33" fmla="*/ 1895900 h 3248041"/>
              <a:gd name="connsiteX34" fmla="*/ 2196830 w 3815159"/>
              <a:gd name="connsiteY34" fmla="*/ 1803322 h 3248041"/>
              <a:gd name="connsiteX35" fmla="*/ 358769 w 3815159"/>
              <a:gd name="connsiteY35" fmla="*/ 1420185 h 3248041"/>
              <a:gd name="connsiteX36" fmla="*/ 717538 w 3815159"/>
              <a:gd name="connsiteY36" fmla="*/ 1778954 h 3248041"/>
              <a:gd name="connsiteX37" fmla="*/ 358769 w 3815159"/>
              <a:gd name="connsiteY37" fmla="*/ 2137723 h 3248041"/>
              <a:gd name="connsiteX38" fmla="*/ 0 w 3815159"/>
              <a:gd name="connsiteY38" fmla="*/ 1778954 h 3248041"/>
              <a:gd name="connsiteX39" fmla="*/ 358769 w 3815159"/>
              <a:gd name="connsiteY39" fmla="*/ 1420185 h 3248041"/>
              <a:gd name="connsiteX40" fmla="*/ 3456390 w 3815159"/>
              <a:gd name="connsiteY40" fmla="*/ 1213536 h 3248041"/>
              <a:gd name="connsiteX41" fmla="*/ 3815159 w 3815159"/>
              <a:gd name="connsiteY41" fmla="*/ 1572305 h 3248041"/>
              <a:gd name="connsiteX42" fmla="*/ 3456390 w 3815159"/>
              <a:gd name="connsiteY42" fmla="*/ 1931074 h 3248041"/>
              <a:gd name="connsiteX43" fmla="*/ 3097621 w 3815159"/>
              <a:gd name="connsiteY43" fmla="*/ 1572305 h 3248041"/>
              <a:gd name="connsiteX44" fmla="*/ 3456390 w 3815159"/>
              <a:gd name="connsiteY44" fmla="*/ 1213536 h 3248041"/>
              <a:gd name="connsiteX45" fmla="*/ 1400448 w 3815159"/>
              <a:gd name="connsiteY45" fmla="*/ 805687 h 3248041"/>
              <a:gd name="connsiteX46" fmla="*/ 1552027 w 3815159"/>
              <a:gd name="connsiteY46" fmla="*/ 957266 h 3248041"/>
              <a:gd name="connsiteX47" fmla="*/ 1552026 w 3815159"/>
              <a:gd name="connsiteY47" fmla="*/ 957266 h 3248041"/>
              <a:gd name="connsiteX48" fmla="*/ 1400447 w 3815159"/>
              <a:gd name="connsiteY48" fmla="*/ 1108845 h 3248041"/>
              <a:gd name="connsiteX49" fmla="*/ 1400448 w 3815159"/>
              <a:gd name="connsiteY49" fmla="*/ 1108844 h 3248041"/>
              <a:gd name="connsiteX50" fmla="*/ 1260781 w 3815159"/>
              <a:gd name="connsiteY50" fmla="*/ 1016266 h 3248041"/>
              <a:gd name="connsiteX51" fmla="*/ 1248869 w 3815159"/>
              <a:gd name="connsiteY51" fmla="*/ 957265 h 3248041"/>
              <a:gd name="connsiteX52" fmla="*/ 1260781 w 3815159"/>
              <a:gd name="connsiteY52" fmla="*/ 898264 h 3248041"/>
              <a:gd name="connsiteX53" fmla="*/ 1400448 w 3815159"/>
              <a:gd name="connsiteY53" fmla="*/ 805687 h 3248041"/>
              <a:gd name="connsiteX54" fmla="*/ 2457244 w 3815159"/>
              <a:gd name="connsiteY54" fmla="*/ 146269 h 3248041"/>
              <a:gd name="connsiteX55" fmla="*/ 2709267 w 3815159"/>
              <a:gd name="connsiteY55" fmla="*/ 398292 h 3248041"/>
              <a:gd name="connsiteX56" fmla="*/ 2457244 w 3815159"/>
              <a:gd name="connsiteY56" fmla="*/ 650315 h 3248041"/>
              <a:gd name="connsiteX57" fmla="*/ 2205221 w 3815159"/>
              <a:gd name="connsiteY57" fmla="*/ 398292 h 3248041"/>
              <a:gd name="connsiteX58" fmla="*/ 2457244 w 3815159"/>
              <a:gd name="connsiteY58" fmla="*/ 146269 h 3248041"/>
              <a:gd name="connsiteX59" fmla="*/ 442108 w 3815159"/>
              <a:gd name="connsiteY59" fmla="*/ 0 h 3248041"/>
              <a:gd name="connsiteX60" fmla="*/ 694131 w 3815159"/>
              <a:gd name="connsiteY60" fmla="*/ 252023 h 3248041"/>
              <a:gd name="connsiteX61" fmla="*/ 442108 w 3815159"/>
              <a:gd name="connsiteY61" fmla="*/ 504046 h 3248041"/>
              <a:gd name="connsiteX62" fmla="*/ 190085 w 3815159"/>
              <a:gd name="connsiteY62" fmla="*/ 252023 h 3248041"/>
              <a:gd name="connsiteX63" fmla="*/ 442108 w 3815159"/>
              <a:gd name="connsiteY63" fmla="*/ 0 h 3248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15159" h="3248041">
                <a:moveTo>
                  <a:pt x="2632232" y="2841334"/>
                </a:moveTo>
                <a:lnTo>
                  <a:pt x="2632232" y="2841335"/>
                </a:lnTo>
                <a:lnTo>
                  <a:pt x="2632232" y="2841335"/>
                </a:lnTo>
                <a:close/>
                <a:moveTo>
                  <a:pt x="206931" y="2832728"/>
                </a:moveTo>
                <a:cubicBezTo>
                  <a:pt x="290646" y="2832728"/>
                  <a:pt x="358510" y="2900592"/>
                  <a:pt x="358510" y="2984307"/>
                </a:cubicBezTo>
                <a:lnTo>
                  <a:pt x="358509" y="2984307"/>
                </a:lnTo>
                <a:cubicBezTo>
                  <a:pt x="358509" y="3068022"/>
                  <a:pt x="290645" y="3135886"/>
                  <a:pt x="206930" y="3135886"/>
                </a:cubicBezTo>
                <a:lnTo>
                  <a:pt x="206931" y="3135885"/>
                </a:lnTo>
                <a:cubicBezTo>
                  <a:pt x="144145" y="3135885"/>
                  <a:pt x="90274" y="3097712"/>
                  <a:pt x="67264" y="3043308"/>
                </a:cubicBezTo>
                <a:lnTo>
                  <a:pt x="55352" y="2984307"/>
                </a:lnTo>
                <a:lnTo>
                  <a:pt x="67264" y="2925306"/>
                </a:lnTo>
                <a:cubicBezTo>
                  <a:pt x="90274" y="2870902"/>
                  <a:pt x="144145" y="2832728"/>
                  <a:pt x="206931" y="2832728"/>
                </a:cubicBezTo>
                <a:close/>
                <a:moveTo>
                  <a:pt x="1472456" y="2743995"/>
                </a:moveTo>
                <a:cubicBezTo>
                  <a:pt x="1611644" y="2743995"/>
                  <a:pt x="1724479" y="2856830"/>
                  <a:pt x="1724479" y="2996018"/>
                </a:cubicBezTo>
                <a:cubicBezTo>
                  <a:pt x="1724479" y="3135206"/>
                  <a:pt x="1611644" y="3248041"/>
                  <a:pt x="1472456" y="3248041"/>
                </a:cubicBezTo>
                <a:cubicBezTo>
                  <a:pt x="1333268" y="3248041"/>
                  <a:pt x="1220433" y="3135206"/>
                  <a:pt x="1220433" y="2996018"/>
                </a:cubicBezTo>
                <a:cubicBezTo>
                  <a:pt x="1220433" y="2856830"/>
                  <a:pt x="1333268" y="2743995"/>
                  <a:pt x="1472456" y="2743995"/>
                </a:cubicBezTo>
                <a:close/>
                <a:moveTo>
                  <a:pt x="2783811" y="2689756"/>
                </a:moveTo>
                <a:cubicBezTo>
                  <a:pt x="2867526" y="2689756"/>
                  <a:pt x="2935390" y="2757620"/>
                  <a:pt x="2935390" y="2841335"/>
                </a:cubicBezTo>
                <a:lnTo>
                  <a:pt x="2935389" y="2841335"/>
                </a:lnTo>
                <a:cubicBezTo>
                  <a:pt x="2935389" y="2925050"/>
                  <a:pt x="2867525" y="2992914"/>
                  <a:pt x="2783810" y="2992914"/>
                </a:cubicBezTo>
                <a:lnTo>
                  <a:pt x="2783811" y="2992913"/>
                </a:lnTo>
                <a:cubicBezTo>
                  <a:pt x="2721025" y="2992913"/>
                  <a:pt x="2667155" y="2954740"/>
                  <a:pt x="2644144" y="2900336"/>
                </a:cubicBezTo>
                <a:lnTo>
                  <a:pt x="2632232" y="2841335"/>
                </a:lnTo>
                <a:lnTo>
                  <a:pt x="2644144" y="2782334"/>
                </a:lnTo>
                <a:cubicBezTo>
                  <a:pt x="2667155" y="2727930"/>
                  <a:pt x="2721025" y="2689756"/>
                  <a:pt x="2783811" y="2689756"/>
                </a:cubicBezTo>
                <a:close/>
                <a:moveTo>
                  <a:pt x="2196830" y="1803322"/>
                </a:moveTo>
                <a:cubicBezTo>
                  <a:pt x="2280545" y="1803322"/>
                  <a:pt x="2348409" y="1871186"/>
                  <a:pt x="2348409" y="1954901"/>
                </a:cubicBezTo>
                <a:lnTo>
                  <a:pt x="2348408" y="1954901"/>
                </a:lnTo>
                <a:cubicBezTo>
                  <a:pt x="2348408" y="2038616"/>
                  <a:pt x="2280544" y="2106480"/>
                  <a:pt x="2196829" y="2106480"/>
                </a:cubicBezTo>
                <a:lnTo>
                  <a:pt x="2196830" y="2106479"/>
                </a:lnTo>
                <a:cubicBezTo>
                  <a:pt x="2134044" y="2106479"/>
                  <a:pt x="2080174" y="2068306"/>
                  <a:pt x="2057163" y="2013902"/>
                </a:cubicBezTo>
                <a:lnTo>
                  <a:pt x="2045251" y="1954901"/>
                </a:lnTo>
                <a:lnTo>
                  <a:pt x="2057163" y="1895900"/>
                </a:lnTo>
                <a:cubicBezTo>
                  <a:pt x="2080174" y="1841496"/>
                  <a:pt x="2134044" y="1803322"/>
                  <a:pt x="2196830" y="1803322"/>
                </a:cubicBezTo>
                <a:close/>
                <a:moveTo>
                  <a:pt x="358769" y="1420185"/>
                </a:moveTo>
                <a:cubicBezTo>
                  <a:pt x="556912" y="1420185"/>
                  <a:pt x="717538" y="1580811"/>
                  <a:pt x="717538" y="1778954"/>
                </a:cubicBezTo>
                <a:cubicBezTo>
                  <a:pt x="717538" y="1977097"/>
                  <a:pt x="556912" y="2137723"/>
                  <a:pt x="358769" y="2137723"/>
                </a:cubicBezTo>
                <a:cubicBezTo>
                  <a:pt x="160626" y="2137723"/>
                  <a:pt x="0" y="1977097"/>
                  <a:pt x="0" y="1778954"/>
                </a:cubicBezTo>
                <a:cubicBezTo>
                  <a:pt x="0" y="1580811"/>
                  <a:pt x="160626" y="1420185"/>
                  <a:pt x="358769" y="1420185"/>
                </a:cubicBezTo>
                <a:close/>
                <a:moveTo>
                  <a:pt x="3456390" y="1213536"/>
                </a:moveTo>
                <a:cubicBezTo>
                  <a:pt x="3654533" y="1213536"/>
                  <a:pt x="3815159" y="1374162"/>
                  <a:pt x="3815159" y="1572305"/>
                </a:cubicBezTo>
                <a:cubicBezTo>
                  <a:pt x="3815159" y="1770448"/>
                  <a:pt x="3654533" y="1931074"/>
                  <a:pt x="3456390" y="1931074"/>
                </a:cubicBezTo>
                <a:cubicBezTo>
                  <a:pt x="3258247" y="1931074"/>
                  <a:pt x="3097621" y="1770448"/>
                  <a:pt x="3097621" y="1572305"/>
                </a:cubicBezTo>
                <a:cubicBezTo>
                  <a:pt x="3097621" y="1374162"/>
                  <a:pt x="3258247" y="1213536"/>
                  <a:pt x="3456390" y="1213536"/>
                </a:cubicBezTo>
                <a:close/>
                <a:moveTo>
                  <a:pt x="1400448" y="805687"/>
                </a:moveTo>
                <a:cubicBezTo>
                  <a:pt x="1484163" y="805687"/>
                  <a:pt x="1552027" y="873551"/>
                  <a:pt x="1552027" y="957266"/>
                </a:cubicBezTo>
                <a:lnTo>
                  <a:pt x="1552026" y="957266"/>
                </a:lnTo>
                <a:cubicBezTo>
                  <a:pt x="1552026" y="1040981"/>
                  <a:pt x="1484162" y="1108845"/>
                  <a:pt x="1400447" y="1108845"/>
                </a:cubicBezTo>
                <a:lnTo>
                  <a:pt x="1400448" y="1108844"/>
                </a:lnTo>
                <a:cubicBezTo>
                  <a:pt x="1337662" y="1108844"/>
                  <a:pt x="1283792" y="1070670"/>
                  <a:pt x="1260781" y="1016266"/>
                </a:cubicBezTo>
                <a:lnTo>
                  <a:pt x="1248869" y="957265"/>
                </a:lnTo>
                <a:lnTo>
                  <a:pt x="1260781" y="898264"/>
                </a:lnTo>
                <a:cubicBezTo>
                  <a:pt x="1283792" y="843860"/>
                  <a:pt x="1337662" y="805687"/>
                  <a:pt x="1400448" y="805687"/>
                </a:cubicBezTo>
                <a:close/>
                <a:moveTo>
                  <a:pt x="2457244" y="146269"/>
                </a:moveTo>
                <a:cubicBezTo>
                  <a:pt x="2596432" y="146269"/>
                  <a:pt x="2709267" y="259104"/>
                  <a:pt x="2709267" y="398292"/>
                </a:cubicBezTo>
                <a:cubicBezTo>
                  <a:pt x="2709267" y="537480"/>
                  <a:pt x="2596432" y="650315"/>
                  <a:pt x="2457244" y="650315"/>
                </a:cubicBezTo>
                <a:cubicBezTo>
                  <a:pt x="2318056" y="650315"/>
                  <a:pt x="2205221" y="537480"/>
                  <a:pt x="2205221" y="398292"/>
                </a:cubicBezTo>
                <a:cubicBezTo>
                  <a:pt x="2205221" y="259104"/>
                  <a:pt x="2318056" y="146269"/>
                  <a:pt x="2457244" y="146269"/>
                </a:cubicBezTo>
                <a:close/>
                <a:moveTo>
                  <a:pt x="442108" y="0"/>
                </a:moveTo>
                <a:cubicBezTo>
                  <a:pt x="581296" y="0"/>
                  <a:pt x="694131" y="112835"/>
                  <a:pt x="694131" y="252023"/>
                </a:cubicBezTo>
                <a:cubicBezTo>
                  <a:pt x="694131" y="391211"/>
                  <a:pt x="581296" y="504046"/>
                  <a:pt x="442108" y="504046"/>
                </a:cubicBezTo>
                <a:cubicBezTo>
                  <a:pt x="302920" y="504046"/>
                  <a:pt x="190085" y="391211"/>
                  <a:pt x="190085" y="252023"/>
                </a:cubicBezTo>
                <a:cubicBezTo>
                  <a:pt x="190085" y="112835"/>
                  <a:pt x="302920" y="0"/>
                  <a:pt x="442108"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000000"/>
              </a:solidFill>
              <a:effectLst/>
              <a:uLnTx/>
              <a:uFillTx/>
              <a:latin typeface="Segoe UI"/>
              <a:ea typeface="+mn-ea"/>
              <a:cs typeface="Segoe UI Semibold" panose="020B0502040204020203" pitchFamily="34" charset="0"/>
            </a:endParaRPr>
          </a:p>
        </p:txBody>
      </p:sp>
      <p:grpSp>
        <p:nvGrpSpPr>
          <p:cNvPr id="32" name="Group 31">
            <a:extLst>
              <a:ext uri="{FF2B5EF4-FFF2-40B4-BE49-F238E27FC236}">
                <a16:creationId xmlns:a16="http://schemas.microsoft.com/office/drawing/2014/main" id="{8C4FBE78-96C5-C84E-257A-12A340233B08}"/>
              </a:ext>
            </a:extLst>
          </p:cNvPr>
          <p:cNvGrpSpPr/>
          <p:nvPr/>
        </p:nvGrpSpPr>
        <p:grpSpPr>
          <a:xfrm>
            <a:off x="7425702" y="2659080"/>
            <a:ext cx="3434656" cy="2941717"/>
            <a:chOff x="7425702" y="2659080"/>
            <a:chExt cx="3434656" cy="2941717"/>
          </a:xfrm>
        </p:grpSpPr>
        <p:sp>
          <p:nvSpPr>
            <p:cNvPr id="33" name="Graphic 82">
              <a:extLst>
                <a:ext uri="{FF2B5EF4-FFF2-40B4-BE49-F238E27FC236}">
                  <a16:creationId xmlns:a16="http://schemas.microsoft.com/office/drawing/2014/main" id="{E13F3F4E-5666-39BD-66E4-5D12550C6092}"/>
                </a:ext>
              </a:extLst>
            </p:cNvPr>
            <p:cNvSpPr>
              <a:spLocks noChangeAspect="1"/>
            </p:cNvSpPr>
            <p:nvPr/>
          </p:nvSpPr>
          <p:spPr>
            <a:xfrm>
              <a:off x="10599977" y="3936664"/>
              <a:ext cx="260381" cy="281466"/>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34" name="Graphic 82">
              <a:extLst>
                <a:ext uri="{FF2B5EF4-FFF2-40B4-BE49-F238E27FC236}">
                  <a16:creationId xmlns:a16="http://schemas.microsoft.com/office/drawing/2014/main" id="{5C02B7AF-B948-45D9-2FB2-49DAF4E770BC}"/>
                </a:ext>
              </a:extLst>
            </p:cNvPr>
            <p:cNvSpPr>
              <a:spLocks noChangeAspect="1"/>
            </p:cNvSpPr>
            <p:nvPr/>
          </p:nvSpPr>
          <p:spPr>
            <a:xfrm>
              <a:off x="7502354" y="4143312"/>
              <a:ext cx="260381" cy="281466"/>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35" name="Graphic 82">
              <a:extLst>
                <a:ext uri="{FF2B5EF4-FFF2-40B4-BE49-F238E27FC236}">
                  <a16:creationId xmlns:a16="http://schemas.microsoft.com/office/drawing/2014/main" id="{4C39AFBB-B5EA-D425-D3DA-6F5A59A3B5D9}"/>
                </a:ext>
              </a:extLst>
            </p:cNvPr>
            <p:cNvSpPr>
              <a:spLocks noChangeAspect="1"/>
            </p:cNvSpPr>
            <p:nvPr/>
          </p:nvSpPr>
          <p:spPr>
            <a:xfrm>
              <a:off x="9639566" y="2805349"/>
              <a:ext cx="182909" cy="197721"/>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36" name="Graphic 82">
              <a:extLst>
                <a:ext uri="{FF2B5EF4-FFF2-40B4-BE49-F238E27FC236}">
                  <a16:creationId xmlns:a16="http://schemas.microsoft.com/office/drawing/2014/main" id="{5E7DBC71-11B4-43DC-547F-C41E84DBF59A}"/>
                </a:ext>
              </a:extLst>
            </p:cNvPr>
            <p:cNvSpPr>
              <a:spLocks noChangeAspect="1"/>
            </p:cNvSpPr>
            <p:nvPr/>
          </p:nvSpPr>
          <p:spPr>
            <a:xfrm>
              <a:off x="7624430" y="2659080"/>
              <a:ext cx="182909" cy="197721"/>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37" name="Graphic 82">
              <a:extLst>
                <a:ext uri="{FF2B5EF4-FFF2-40B4-BE49-F238E27FC236}">
                  <a16:creationId xmlns:a16="http://schemas.microsoft.com/office/drawing/2014/main" id="{25BC28B6-B5C2-CE56-EDFA-9FCAA26913D5}"/>
                </a:ext>
              </a:extLst>
            </p:cNvPr>
            <p:cNvSpPr>
              <a:spLocks noChangeAspect="1"/>
            </p:cNvSpPr>
            <p:nvPr/>
          </p:nvSpPr>
          <p:spPr>
            <a:xfrm>
              <a:off x="8654778" y="5403076"/>
              <a:ext cx="182909" cy="197721"/>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38" name="Graphic 82">
              <a:extLst>
                <a:ext uri="{FF2B5EF4-FFF2-40B4-BE49-F238E27FC236}">
                  <a16:creationId xmlns:a16="http://schemas.microsoft.com/office/drawing/2014/main" id="{F78CD198-A1CA-B18D-595E-451718147EAE}"/>
                </a:ext>
              </a:extLst>
            </p:cNvPr>
            <p:cNvSpPr>
              <a:spLocks noChangeAspect="1"/>
            </p:cNvSpPr>
            <p:nvPr/>
          </p:nvSpPr>
          <p:spPr>
            <a:xfrm>
              <a:off x="9415601" y="4402138"/>
              <a:ext cx="110012" cy="118920"/>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39" name="Graphic 82">
              <a:extLst>
                <a:ext uri="{FF2B5EF4-FFF2-40B4-BE49-F238E27FC236}">
                  <a16:creationId xmlns:a16="http://schemas.microsoft.com/office/drawing/2014/main" id="{4E54D129-DBEF-DDD3-292C-0E9DB17A6E33}"/>
                </a:ext>
              </a:extLst>
            </p:cNvPr>
            <p:cNvSpPr>
              <a:spLocks noChangeAspect="1"/>
            </p:cNvSpPr>
            <p:nvPr/>
          </p:nvSpPr>
          <p:spPr>
            <a:xfrm>
              <a:off x="8619221" y="3404504"/>
              <a:ext cx="110012" cy="118920"/>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40" name="Graphic 82">
              <a:extLst>
                <a:ext uri="{FF2B5EF4-FFF2-40B4-BE49-F238E27FC236}">
                  <a16:creationId xmlns:a16="http://schemas.microsoft.com/office/drawing/2014/main" id="{CFFBEF99-E4E5-AA23-1D49-F6B182C01F51}"/>
                </a:ext>
              </a:extLst>
            </p:cNvPr>
            <p:cNvSpPr>
              <a:spLocks noChangeAspect="1"/>
            </p:cNvSpPr>
            <p:nvPr/>
          </p:nvSpPr>
          <p:spPr>
            <a:xfrm>
              <a:off x="7425702" y="5431543"/>
              <a:ext cx="110012" cy="118920"/>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41" name="Graphic 82">
              <a:extLst>
                <a:ext uri="{FF2B5EF4-FFF2-40B4-BE49-F238E27FC236}">
                  <a16:creationId xmlns:a16="http://schemas.microsoft.com/office/drawing/2014/main" id="{71EF73C1-D9D1-2429-32D6-7A1E3A676BFE}"/>
                </a:ext>
              </a:extLst>
            </p:cNvPr>
            <p:cNvSpPr>
              <a:spLocks noChangeAspect="1"/>
            </p:cNvSpPr>
            <p:nvPr/>
          </p:nvSpPr>
          <p:spPr>
            <a:xfrm>
              <a:off x="10002582" y="5288569"/>
              <a:ext cx="110012" cy="118920"/>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42" name="Group 41">
            <a:extLst>
              <a:ext uri="{FF2B5EF4-FFF2-40B4-BE49-F238E27FC236}">
                <a16:creationId xmlns:a16="http://schemas.microsoft.com/office/drawing/2014/main" id="{7A918662-5D59-61D7-B111-98C0057FC59D}"/>
              </a:ext>
            </a:extLst>
          </p:cNvPr>
          <p:cNvGrpSpPr/>
          <p:nvPr/>
        </p:nvGrpSpPr>
        <p:grpSpPr>
          <a:xfrm>
            <a:off x="965241" y="3497209"/>
            <a:ext cx="1269362" cy="1269361"/>
            <a:chOff x="833238" y="2903746"/>
            <a:chExt cx="1474629" cy="1474628"/>
          </a:xfrm>
        </p:grpSpPr>
        <p:sp>
          <p:nvSpPr>
            <p:cNvPr id="43" name="Oval 42">
              <a:extLst>
                <a:ext uri="{FF2B5EF4-FFF2-40B4-BE49-F238E27FC236}">
                  <a16:creationId xmlns:a16="http://schemas.microsoft.com/office/drawing/2014/main" id="{249BF5E9-F742-A716-DBCB-3873D7F50B69}"/>
                </a:ext>
                <a:ext uri="{C183D7F6-B498-43B3-948B-1728B52AA6E4}">
                  <adec:decorative xmlns:adec="http://schemas.microsoft.com/office/drawing/2017/decorative" val="1"/>
                </a:ext>
              </a:extLst>
            </p:cNvPr>
            <p:cNvSpPr/>
            <p:nvPr/>
          </p:nvSpPr>
          <p:spPr bwMode="auto">
            <a:xfrm>
              <a:off x="834460" y="2903749"/>
              <a:ext cx="1472184" cy="1474623"/>
            </a:xfrm>
            <a:prstGeom prst="ellipse">
              <a:avLst/>
            </a:prstGeom>
            <a:solidFill>
              <a:schemeClr val="bg1"/>
            </a:solidFill>
            <a:ln w="25400" cap="flat">
              <a:solidFill>
                <a:srgbClr val="FFF8F3"/>
              </a:solidFill>
              <a:prstDash val="solid"/>
              <a:miter/>
            </a:ln>
            <a:effectLst>
              <a:outerShdw blurRad="63500" dist="63500" dir="2400000" algn="tl" rotWithShape="0">
                <a:srgbClr val="454142">
                  <a:alpha val="20000"/>
                </a:srgbClr>
              </a:outerShdw>
            </a:effectLst>
          </p:spPr>
          <p:txBody>
            <a:bodyPr rot="0" spcFirstLastPara="0" vertOverflow="overflow" horzOverflow="overflow" vert="horz" wrap="square" lIns="0" tIns="0" rIns="0" bIns="18288"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US" sz="16600" b="0" i="0" u="none" strike="noStrike" kern="1200" cap="none" spc="0" normalizeH="0" baseline="0" noProof="0">
                <a:ln>
                  <a:noFill/>
                </a:ln>
                <a:solidFill>
                  <a:srgbClr val="FFFFFF"/>
                </a:solidFill>
                <a:effectLst/>
                <a:uLnTx/>
                <a:uFillTx/>
                <a:latin typeface="Segoe UI Semibold"/>
                <a:ea typeface="+mn-ea"/>
                <a:cs typeface="+mn-cs"/>
              </a:endParaRPr>
            </a:p>
          </p:txBody>
        </p:sp>
        <p:pic>
          <p:nvPicPr>
            <p:cNvPr id="44" name="Picture 43">
              <a:extLst>
                <a:ext uri="{FF2B5EF4-FFF2-40B4-BE49-F238E27FC236}">
                  <a16:creationId xmlns:a16="http://schemas.microsoft.com/office/drawing/2014/main" id="{ABB248CB-5089-C492-D7C6-FAE844BC42E3}"/>
                </a:ext>
              </a:extLst>
            </p:cNvPr>
            <p:cNvPicPr>
              <a:picLocks noChangeAspect="1"/>
            </p:cNvPicPr>
            <p:nvPr/>
          </p:nvPicPr>
          <p:blipFill rotWithShape="1">
            <a:blip r:embed="rId4"/>
            <a:srcRect l="7986" t="12923" r="24479" b="42054"/>
            <a:stretch/>
          </p:blipFill>
          <p:spPr>
            <a:xfrm>
              <a:off x="833238" y="2903746"/>
              <a:ext cx="1474629" cy="1474628"/>
            </a:xfrm>
            <a:prstGeom prst="ellipse">
              <a:avLst/>
            </a:prstGeom>
            <a:solidFill>
              <a:schemeClr val="bg1"/>
            </a:solidFill>
            <a:ln w="14684" cap="flat">
              <a:noFill/>
              <a:prstDash val="solid"/>
              <a:miter/>
            </a:ln>
            <a:effectLst>
              <a:outerShdw blurRad="317500" dist="88900" dir="2700000" sx="101000" sy="101000" algn="tl" rotWithShape="0">
                <a:prstClr val="black">
                  <a:alpha val="10000"/>
                </a:prstClr>
              </a:outerShdw>
            </a:effectLst>
          </p:spPr>
        </p:pic>
      </p:grpSp>
      <p:sp>
        <p:nvSpPr>
          <p:cNvPr id="45" name="Rounded Rectangle 62">
            <a:extLst>
              <a:ext uri="{FF2B5EF4-FFF2-40B4-BE49-F238E27FC236}">
                <a16:creationId xmlns:a16="http://schemas.microsoft.com/office/drawing/2014/main" id="{04F2FA3A-0665-4A95-8C4F-CBE711935BF3}"/>
              </a:ext>
              <a:ext uri="{C183D7F6-B498-43B3-948B-1728B52AA6E4}">
                <adec:decorative xmlns:adec="http://schemas.microsoft.com/office/drawing/2017/decorative" val="1"/>
              </a:ext>
            </a:extLst>
          </p:cNvPr>
          <p:cNvSpPr/>
          <p:nvPr/>
        </p:nvSpPr>
        <p:spPr bwMode="auto">
          <a:xfrm>
            <a:off x="5983366" y="2118597"/>
            <a:ext cx="5115489" cy="307777"/>
          </a:xfrm>
          <a:prstGeom prst="rect">
            <a:avLst/>
          </a:prstGeom>
          <a:noFill/>
          <a:ln w="9525">
            <a:noFill/>
            <a:headEnd type="none" w="med" len="med"/>
            <a:tailEnd type="none" w="med" len="med"/>
          </a:ln>
          <a:effectLst>
            <a:softEdge rad="1651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487527" rtl="0" eaLnBrk="1" fontAlgn="base" latinLnBrk="0" hangingPunct="1">
              <a:lnSpc>
                <a:spcPct val="100000"/>
              </a:lnSpc>
              <a:spcBef>
                <a:spcPct val="0"/>
              </a:spcBef>
              <a:spcAft>
                <a:spcPct val="0"/>
              </a:spcAft>
              <a:buClrTx/>
              <a:buSzTx/>
              <a:buFontTx/>
              <a:buNone/>
              <a:tabLst>
                <a:tab pos="545697" algn="l"/>
              </a:tabLst>
              <a:defRPr/>
            </a:pPr>
            <a:r>
              <a:rPr kumimoji="0" lang="en-US" sz="2000" b="0" i="0" u="none" strike="noStrike" kern="0" cap="none" spc="0" normalizeH="0" baseline="0" noProof="0">
                <a:ln>
                  <a:noFill/>
                </a:ln>
                <a:solidFill>
                  <a:srgbClr val="000000"/>
                </a:solidFill>
                <a:effectLst/>
                <a:uLnTx/>
                <a:uFillTx/>
                <a:latin typeface="Segoe UI Semibold"/>
                <a:ea typeface="+mn-ea"/>
                <a:cs typeface="+mn-cs"/>
              </a:rPr>
              <a:t>Agents</a:t>
            </a:r>
          </a:p>
        </p:txBody>
      </p:sp>
      <p:sp>
        <p:nvSpPr>
          <p:cNvPr id="46" name="Rounded Rectangle 62">
            <a:extLst>
              <a:ext uri="{FF2B5EF4-FFF2-40B4-BE49-F238E27FC236}">
                <a16:creationId xmlns:a16="http://schemas.microsoft.com/office/drawing/2014/main" id="{79E2D1F3-331A-8944-4C72-99A80184E142}"/>
              </a:ext>
              <a:ext uri="{C183D7F6-B498-43B3-948B-1728B52AA6E4}">
                <adec:decorative xmlns:adec="http://schemas.microsoft.com/office/drawing/2017/decorative" val="1"/>
              </a:ext>
            </a:extLst>
          </p:cNvPr>
          <p:cNvSpPr/>
          <p:nvPr/>
        </p:nvSpPr>
        <p:spPr bwMode="auto">
          <a:xfrm>
            <a:off x="4586075" y="2118597"/>
            <a:ext cx="986132" cy="307777"/>
          </a:xfrm>
          <a:prstGeom prst="rect">
            <a:avLst/>
          </a:prstGeom>
          <a:noFill/>
          <a:ln w="9525">
            <a:noFill/>
            <a:headEnd type="none" w="med" len="med"/>
            <a:tailEnd type="none" w="med" len="med"/>
          </a:ln>
          <a:effectLst>
            <a:softEdge rad="1651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487527" rtl="0" eaLnBrk="1" fontAlgn="base" latinLnBrk="0" hangingPunct="1">
              <a:lnSpc>
                <a:spcPct val="100000"/>
              </a:lnSpc>
              <a:spcBef>
                <a:spcPct val="0"/>
              </a:spcBef>
              <a:spcAft>
                <a:spcPct val="0"/>
              </a:spcAft>
              <a:buClrTx/>
              <a:buSzTx/>
              <a:buFontTx/>
              <a:buNone/>
              <a:tabLst>
                <a:tab pos="545697" algn="l"/>
              </a:tabLst>
              <a:defRPr/>
            </a:pPr>
            <a:r>
              <a:rPr kumimoji="0" lang="en-US" sz="2000" b="0" i="0" u="none" strike="noStrike" kern="0" cap="none" spc="0" normalizeH="0" baseline="0" noProof="0">
                <a:ln>
                  <a:noFill/>
                </a:ln>
                <a:solidFill>
                  <a:srgbClr val="000000"/>
                </a:solidFill>
                <a:effectLst/>
                <a:uLnTx/>
                <a:uFillTx/>
                <a:latin typeface="Segoe UI Semibold"/>
                <a:ea typeface="+mn-ea"/>
                <a:cs typeface="+mn-cs"/>
              </a:rPr>
              <a:t>Copilot</a:t>
            </a:r>
          </a:p>
        </p:txBody>
      </p:sp>
      <p:grpSp>
        <p:nvGrpSpPr>
          <p:cNvPr id="47" name="Group 46">
            <a:extLst>
              <a:ext uri="{FF2B5EF4-FFF2-40B4-BE49-F238E27FC236}">
                <a16:creationId xmlns:a16="http://schemas.microsoft.com/office/drawing/2014/main" id="{CE524853-AB81-3C40-726E-331BDCC9206F}"/>
              </a:ext>
            </a:extLst>
          </p:cNvPr>
          <p:cNvGrpSpPr/>
          <p:nvPr/>
        </p:nvGrpSpPr>
        <p:grpSpPr>
          <a:xfrm>
            <a:off x="2857361" y="3889188"/>
            <a:ext cx="683753" cy="229737"/>
            <a:chOff x="2857361" y="3313353"/>
            <a:chExt cx="683753" cy="229737"/>
          </a:xfrm>
        </p:grpSpPr>
        <p:grpSp>
          <p:nvGrpSpPr>
            <p:cNvPr id="48" name="Group 47">
              <a:extLst>
                <a:ext uri="{FF2B5EF4-FFF2-40B4-BE49-F238E27FC236}">
                  <a16:creationId xmlns:a16="http://schemas.microsoft.com/office/drawing/2014/main" id="{D804195F-126D-0EAA-8764-E4B28B1A3479}"/>
                </a:ext>
              </a:extLst>
            </p:cNvPr>
            <p:cNvGrpSpPr>
              <a:grpSpLocks noChangeAspect="1"/>
            </p:cNvGrpSpPr>
            <p:nvPr/>
          </p:nvGrpSpPr>
          <p:grpSpPr>
            <a:xfrm rot="16200000" flipH="1">
              <a:off x="2793723" y="3376991"/>
              <a:ext cx="229737" cy="102462"/>
              <a:chOff x="24942308" y="2917288"/>
              <a:chExt cx="1321816" cy="559246"/>
            </a:xfrm>
          </p:grpSpPr>
          <p:cxnSp>
            <p:nvCxnSpPr>
              <p:cNvPr id="50" name="Straight Connector 49">
                <a:extLst>
                  <a:ext uri="{FF2B5EF4-FFF2-40B4-BE49-F238E27FC236}">
                    <a16:creationId xmlns:a16="http://schemas.microsoft.com/office/drawing/2014/main" id="{6E9856E2-0DCE-62F8-1E3F-94B661E64E7C}"/>
                  </a:ext>
                </a:extLst>
              </p:cNvPr>
              <p:cNvCxnSpPr>
                <a:cxnSpLocks/>
              </p:cNvCxnSpPr>
              <p:nvPr/>
            </p:nvCxnSpPr>
            <p:spPr>
              <a:xfrm rot="10800000">
                <a:off x="25603203" y="2917288"/>
                <a:ext cx="660921" cy="559239"/>
              </a:xfrm>
              <a:prstGeom prst="line">
                <a:avLst/>
              </a:prstGeom>
              <a:ln w="25400" cap="rnd">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15756D8-CE59-2561-991D-91AABE488909}"/>
                  </a:ext>
                </a:extLst>
              </p:cNvPr>
              <p:cNvCxnSpPr>
                <a:cxnSpLocks/>
              </p:cNvCxnSpPr>
              <p:nvPr/>
            </p:nvCxnSpPr>
            <p:spPr>
              <a:xfrm rot="10800000" flipH="1">
                <a:off x="24942308" y="2917292"/>
                <a:ext cx="660917" cy="559242"/>
              </a:xfrm>
              <a:prstGeom prst="line">
                <a:avLst/>
              </a:prstGeom>
              <a:ln w="25400" cap="rnd">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cxnSp>
          <p:nvCxnSpPr>
            <p:cNvPr id="49" name="Straight Connector 48">
              <a:extLst>
                <a:ext uri="{FF2B5EF4-FFF2-40B4-BE49-F238E27FC236}">
                  <a16:creationId xmlns:a16="http://schemas.microsoft.com/office/drawing/2014/main" id="{BD3E7EBF-4A54-C755-DFC2-C9475AC9A175}"/>
                </a:ext>
              </a:extLst>
            </p:cNvPr>
            <p:cNvCxnSpPr>
              <a:cxnSpLocks/>
            </p:cNvCxnSpPr>
            <p:nvPr/>
          </p:nvCxnSpPr>
          <p:spPr>
            <a:xfrm>
              <a:off x="2865327" y="3428206"/>
              <a:ext cx="675787" cy="0"/>
            </a:xfrm>
            <a:prstGeom prst="line">
              <a:avLst/>
            </a:prstGeom>
            <a:ln w="25400" cap="rnd">
              <a:solidFill>
                <a:schemeClr val="bg1">
                  <a:lumMod val="75000"/>
                </a:schemeClr>
              </a:solidFill>
              <a:headEnd type="none" w="lg" len="med"/>
              <a:tailEnd type="none" w="lg" len="sm"/>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5CD64594-BAC9-6E16-A09F-8E056EF16734}"/>
              </a:ext>
            </a:extLst>
          </p:cNvPr>
          <p:cNvGrpSpPr/>
          <p:nvPr/>
        </p:nvGrpSpPr>
        <p:grpSpPr>
          <a:xfrm flipH="1">
            <a:off x="3009761" y="4148557"/>
            <a:ext cx="683753" cy="229737"/>
            <a:chOff x="2857361" y="3313353"/>
            <a:chExt cx="683753" cy="229737"/>
          </a:xfrm>
        </p:grpSpPr>
        <p:grpSp>
          <p:nvGrpSpPr>
            <p:cNvPr id="53" name="Group 52">
              <a:extLst>
                <a:ext uri="{FF2B5EF4-FFF2-40B4-BE49-F238E27FC236}">
                  <a16:creationId xmlns:a16="http://schemas.microsoft.com/office/drawing/2014/main" id="{22574DCE-30E9-0164-740E-DA6E7B7A67D6}"/>
                </a:ext>
              </a:extLst>
            </p:cNvPr>
            <p:cNvGrpSpPr>
              <a:grpSpLocks noChangeAspect="1"/>
            </p:cNvGrpSpPr>
            <p:nvPr/>
          </p:nvGrpSpPr>
          <p:grpSpPr>
            <a:xfrm rot="16200000" flipH="1">
              <a:off x="2793723" y="3376991"/>
              <a:ext cx="229737" cy="102462"/>
              <a:chOff x="24942308" y="2917288"/>
              <a:chExt cx="1321816" cy="559246"/>
            </a:xfrm>
          </p:grpSpPr>
          <p:cxnSp>
            <p:nvCxnSpPr>
              <p:cNvPr id="55" name="Straight Connector 54">
                <a:extLst>
                  <a:ext uri="{FF2B5EF4-FFF2-40B4-BE49-F238E27FC236}">
                    <a16:creationId xmlns:a16="http://schemas.microsoft.com/office/drawing/2014/main" id="{3C713667-FFBB-F0E9-2BC6-82269CF7086E}"/>
                  </a:ext>
                </a:extLst>
              </p:cNvPr>
              <p:cNvCxnSpPr>
                <a:cxnSpLocks/>
              </p:cNvCxnSpPr>
              <p:nvPr/>
            </p:nvCxnSpPr>
            <p:spPr>
              <a:xfrm rot="10800000">
                <a:off x="25603203" y="2917288"/>
                <a:ext cx="660921" cy="559239"/>
              </a:xfrm>
              <a:prstGeom prst="line">
                <a:avLst/>
              </a:prstGeom>
              <a:ln w="25400" cap="rnd">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62EE9E34-9E78-4B34-8527-D67D04D91298}"/>
                  </a:ext>
                </a:extLst>
              </p:cNvPr>
              <p:cNvCxnSpPr>
                <a:cxnSpLocks/>
              </p:cNvCxnSpPr>
              <p:nvPr/>
            </p:nvCxnSpPr>
            <p:spPr>
              <a:xfrm rot="10800000" flipH="1">
                <a:off x="24942308" y="2917292"/>
                <a:ext cx="660917" cy="559242"/>
              </a:xfrm>
              <a:prstGeom prst="line">
                <a:avLst/>
              </a:prstGeom>
              <a:ln w="25400" cap="rnd">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cxnSp>
          <p:nvCxnSpPr>
            <p:cNvPr id="54" name="Straight Connector 53">
              <a:extLst>
                <a:ext uri="{FF2B5EF4-FFF2-40B4-BE49-F238E27FC236}">
                  <a16:creationId xmlns:a16="http://schemas.microsoft.com/office/drawing/2014/main" id="{7DA4A9C7-D437-DFEB-E98F-A14CB488553C}"/>
                </a:ext>
              </a:extLst>
            </p:cNvPr>
            <p:cNvCxnSpPr>
              <a:cxnSpLocks/>
            </p:cNvCxnSpPr>
            <p:nvPr/>
          </p:nvCxnSpPr>
          <p:spPr>
            <a:xfrm>
              <a:off x="2865327" y="3428206"/>
              <a:ext cx="675787" cy="0"/>
            </a:xfrm>
            <a:prstGeom prst="line">
              <a:avLst/>
            </a:prstGeom>
            <a:ln w="25400" cap="rnd">
              <a:solidFill>
                <a:schemeClr val="bg1">
                  <a:lumMod val="75000"/>
                </a:schemeClr>
              </a:solidFill>
              <a:headEnd type="none" w="lg" len="med"/>
              <a:tailEnd type="none" w="lg" len="sm"/>
            </a:ln>
          </p:spPr>
          <p:style>
            <a:lnRef idx="1">
              <a:schemeClr val="accent1"/>
            </a:lnRef>
            <a:fillRef idx="0">
              <a:schemeClr val="accent1"/>
            </a:fillRef>
            <a:effectRef idx="0">
              <a:schemeClr val="accent1"/>
            </a:effectRef>
            <a:fontRef idx="minor">
              <a:schemeClr val="tx1"/>
            </a:fontRef>
          </p:style>
        </p:cxnSp>
      </p:grpSp>
      <p:sp>
        <p:nvSpPr>
          <p:cNvPr id="57" name="Copilot Box - replacement">
            <a:extLst>
              <a:ext uri="{FF2B5EF4-FFF2-40B4-BE49-F238E27FC236}">
                <a16:creationId xmlns:a16="http://schemas.microsoft.com/office/drawing/2014/main" id="{6198BB2D-76A2-D4AE-CFB3-47C3461AE4B1}"/>
              </a:ext>
              <a:ext uri="{C183D7F6-B498-43B3-948B-1728B52AA6E4}">
                <adec:decorative xmlns:adec="http://schemas.microsoft.com/office/drawing/2017/decorative" val="1"/>
              </a:ext>
            </a:extLst>
          </p:cNvPr>
          <p:cNvSpPr>
            <a:spLocks noChangeAspect="1"/>
          </p:cNvSpPr>
          <p:nvPr/>
        </p:nvSpPr>
        <p:spPr bwMode="auto">
          <a:xfrm>
            <a:off x="3859993" y="2912741"/>
            <a:ext cx="2438296" cy="2438296"/>
          </a:xfrm>
          <a:prstGeom prst="roundRect">
            <a:avLst>
              <a:gd name="adj" fmla="val 6703"/>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a:scene3d>
            <a:camera prst="isometricOffAxis1Left">
              <a:rot lat="1080000" lon="3000000" rev="0"/>
            </a:camera>
            <a:lightRig rig="threePt" dir="t"/>
          </a:scene3d>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000000"/>
              </a:solidFill>
              <a:effectLst/>
              <a:uLnTx/>
              <a:uFillTx/>
              <a:latin typeface="Segoe UI"/>
              <a:ea typeface="+mn-ea"/>
              <a:cs typeface="Segoe UI Semibold" panose="020B0502040204020203" pitchFamily="34" charset="0"/>
            </a:endParaRPr>
          </a:p>
        </p:txBody>
      </p:sp>
      <p:sp>
        <p:nvSpPr>
          <p:cNvPr id="58" name="Copilot logo - replacement">
            <a:extLst>
              <a:ext uri="{FF2B5EF4-FFF2-40B4-BE49-F238E27FC236}">
                <a16:creationId xmlns:a16="http://schemas.microsoft.com/office/drawing/2014/main" id="{0C74D8B1-FCAF-BB18-70BF-B8EC738F9937}"/>
              </a:ext>
              <a:ext uri="{C183D7F6-B498-43B3-948B-1728B52AA6E4}">
                <adec:decorative xmlns:adec="http://schemas.microsoft.com/office/drawing/2017/decorative" val="1"/>
              </a:ext>
            </a:extLst>
          </p:cNvPr>
          <p:cNvSpPr>
            <a:spLocks noChangeAspect="1"/>
          </p:cNvSpPr>
          <p:nvPr/>
        </p:nvSpPr>
        <p:spPr>
          <a:xfrm>
            <a:off x="4648322" y="3754073"/>
            <a:ext cx="861640" cy="755634"/>
          </a:xfrm>
          <a:custGeom>
            <a:avLst/>
            <a:gdLst>
              <a:gd name="connsiteX0" fmla="*/ 1532660 w 1573156"/>
              <a:gd name="connsiteY0" fmla="*/ 437600 h 1379613"/>
              <a:gd name="connsiteX1" fmla="*/ 1344698 w 1573156"/>
              <a:gd name="connsiteY1" fmla="*/ 358303 h 1379613"/>
              <a:gd name="connsiteX2" fmla="*/ 1312392 w 1573156"/>
              <a:gd name="connsiteY2" fmla="*/ 358303 h 1379613"/>
              <a:gd name="connsiteX3" fmla="*/ 1299910 w 1573156"/>
              <a:gd name="connsiteY3" fmla="*/ 356100 h 1379613"/>
              <a:gd name="connsiteX4" fmla="*/ 1170686 w 1573156"/>
              <a:gd name="connsiteY4" fmla="*/ 213660 h 1379613"/>
              <a:gd name="connsiteX5" fmla="*/ 940139 w 1573156"/>
              <a:gd name="connsiteY5" fmla="*/ 0 h 1379613"/>
              <a:gd name="connsiteX6" fmla="*/ 438662 w 1573156"/>
              <a:gd name="connsiteY6" fmla="*/ 0 h 1379613"/>
              <a:gd name="connsiteX7" fmla="*/ 82562 w 1573156"/>
              <a:gd name="connsiteY7" fmla="*/ 422915 h 1379613"/>
              <a:gd name="connsiteX8" fmla="*/ 40711 w 1573156"/>
              <a:gd name="connsiteY8" fmla="*/ 942014 h 1379613"/>
              <a:gd name="connsiteX9" fmla="*/ 228673 w 1573156"/>
              <a:gd name="connsiteY9" fmla="*/ 1021310 h 1379613"/>
              <a:gd name="connsiteX10" fmla="*/ 260979 w 1573156"/>
              <a:gd name="connsiteY10" fmla="*/ 1021310 h 1379613"/>
              <a:gd name="connsiteX11" fmla="*/ 273461 w 1573156"/>
              <a:gd name="connsiteY11" fmla="*/ 1023513 h 1379613"/>
              <a:gd name="connsiteX12" fmla="*/ 402685 w 1573156"/>
              <a:gd name="connsiteY12" fmla="*/ 1165953 h 1379613"/>
              <a:gd name="connsiteX13" fmla="*/ 633232 w 1573156"/>
              <a:gd name="connsiteY13" fmla="*/ 1379613 h 1379613"/>
              <a:gd name="connsiteX14" fmla="*/ 1134709 w 1573156"/>
              <a:gd name="connsiteY14" fmla="*/ 1379613 h 1379613"/>
              <a:gd name="connsiteX15" fmla="*/ 1490809 w 1573156"/>
              <a:gd name="connsiteY15" fmla="*/ 956698 h 1379613"/>
              <a:gd name="connsiteX16" fmla="*/ 1531926 w 1573156"/>
              <a:gd name="connsiteY16" fmla="*/ 437600 h 1379613"/>
              <a:gd name="connsiteX17" fmla="*/ 940139 w 1573156"/>
              <a:gd name="connsiteY17" fmla="*/ 71954 h 1379613"/>
              <a:gd name="connsiteX18" fmla="*/ 1101669 w 1573156"/>
              <a:gd name="connsiteY18" fmla="*/ 233484 h 1379613"/>
              <a:gd name="connsiteX19" fmla="*/ 1151596 w 1573156"/>
              <a:gd name="connsiteY19" fmla="*/ 356100 h 1379613"/>
              <a:gd name="connsiteX20" fmla="*/ 882869 w 1573156"/>
              <a:gd name="connsiteY20" fmla="*/ 356100 h 1379613"/>
              <a:gd name="connsiteX21" fmla="*/ 754379 w 1573156"/>
              <a:gd name="connsiteY21" fmla="*/ 389141 h 1379613"/>
              <a:gd name="connsiteX22" fmla="*/ 775672 w 1573156"/>
              <a:gd name="connsiteY22" fmla="*/ 322326 h 1379613"/>
              <a:gd name="connsiteX23" fmla="*/ 778609 w 1573156"/>
              <a:gd name="connsiteY23" fmla="*/ 312781 h 1379613"/>
              <a:gd name="connsiteX24" fmla="*/ 861577 w 1573156"/>
              <a:gd name="connsiteY24" fmla="*/ 110134 h 1379613"/>
              <a:gd name="connsiteX25" fmla="*/ 939405 w 1573156"/>
              <a:gd name="connsiteY25" fmla="*/ 72689 h 1379613"/>
              <a:gd name="connsiteX26" fmla="*/ 1030449 w 1573156"/>
              <a:gd name="connsiteY26" fmla="*/ 428055 h 1379613"/>
              <a:gd name="connsiteX27" fmla="*/ 957760 w 1573156"/>
              <a:gd name="connsiteY27" fmla="*/ 541860 h 1379613"/>
              <a:gd name="connsiteX28" fmla="*/ 890211 w 1573156"/>
              <a:gd name="connsiteY28" fmla="*/ 762128 h 1379613"/>
              <a:gd name="connsiteX29" fmla="*/ 871856 w 1573156"/>
              <a:gd name="connsiteY29" fmla="*/ 820132 h 1379613"/>
              <a:gd name="connsiteX30" fmla="*/ 690502 w 1573156"/>
              <a:gd name="connsiteY30" fmla="*/ 951559 h 1379613"/>
              <a:gd name="connsiteX31" fmla="*/ 542922 w 1573156"/>
              <a:gd name="connsiteY31" fmla="*/ 951559 h 1379613"/>
              <a:gd name="connsiteX32" fmla="*/ 615610 w 1573156"/>
              <a:gd name="connsiteY32" fmla="*/ 837753 h 1379613"/>
              <a:gd name="connsiteX33" fmla="*/ 683159 w 1573156"/>
              <a:gd name="connsiteY33" fmla="*/ 617485 h 1379613"/>
              <a:gd name="connsiteX34" fmla="*/ 701515 w 1573156"/>
              <a:gd name="connsiteY34" fmla="*/ 559481 h 1379613"/>
              <a:gd name="connsiteX35" fmla="*/ 882869 w 1573156"/>
              <a:gd name="connsiteY35" fmla="*/ 428055 h 1379613"/>
              <a:gd name="connsiteX36" fmla="*/ 1030449 w 1573156"/>
              <a:gd name="connsiteY36" fmla="*/ 428055 h 1379613"/>
              <a:gd name="connsiteX37" fmla="*/ 99449 w 1573156"/>
              <a:gd name="connsiteY37" fmla="*/ 899429 h 1379613"/>
              <a:gd name="connsiteX38" fmla="*/ 150845 w 1573156"/>
              <a:gd name="connsiteY38" fmla="*/ 444942 h 1379613"/>
              <a:gd name="connsiteX39" fmla="*/ 438662 w 1573156"/>
              <a:gd name="connsiteY39" fmla="*/ 71954 h 1379613"/>
              <a:gd name="connsiteX40" fmla="*/ 800636 w 1573156"/>
              <a:gd name="connsiteY40" fmla="*/ 71954 h 1379613"/>
              <a:gd name="connsiteX41" fmla="*/ 710326 w 1573156"/>
              <a:gd name="connsiteY41" fmla="*/ 290754 h 1379613"/>
              <a:gd name="connsiteX42" fmla="*/ 707389 w 1573156"/>
              <a:gd name="connsiteY42" fmla="*/ 300299 h 1379613"/>
              <a:gd name="connsiteX43" fmla="*/ 614876 w 1573156"/>
              <a:gd name="connsiteY43" fmla="*/ 596193 h 1379613"/>
              <a:gd name="connsiteX44" fmla="*/ 611205 w 1573156"/>
              <a:gd name="connsiteY44" fmla="*/ 608675 h 1379613"/>
              <a:gd name="connsiteX45" fmla="*/ 611205 w 1573156"/>
              <a:gd name="connsiteY45" fmla="*/ 610143 h 1379613"/>
              <a:gd name="connsiteX46" fmla="*/ 548062 w 1573156"/>
              <a:gd name="connsiteY46" fmla="*/ 816461 h 1379613"/>
              <a:gd name="connsiteX47" fmla="*/ 365973 w 1573156"/>
              <a:gd name="connsiteY47" fmla="*/ 948622 h 1379613"/>
              <a:gd name="connsiteX48" fmla="*/ 229407 w 1573156"/>
              <a:gd name="connsiteY48" fmla="*/ 948622 h 1379613"/>
              <a:gd name="connsiteX49" fmla="*/ 99449 w 1573156"/>
              <a:gd name="connsiteY49" fmla="*/ 899429 h 1379613"/>
              <a:gd name="connsiteX50" fmla="*/ 633966 w 1573156"/>
              <a:gd name="connsiteY50" fmla="*/ 1307659 h 1379613"/>
              <a:gd name="connsiteX51" fmla="*/ 472436 w 1573156"/>
              <a:gd name="connsiteY51" fmla="*/ 1146129 h 1379613"/>
              <a:gd name="connsiteX52" fmla="*/ 422509 w 1573156"/>
              <a:gd name="connsiteY52" fmla="*/ 1023513 h 1379613"/>
              <a:gd name="connsiteX53" fmla="*/ 691236 w 1573156"/>
              <a:gd name="connsiteY53" fmla="*/ 1023513 h 1379613"/>
              <a:gd name="connsiteX54" fmla="*/ 819726 w 1573156"/>
              <a:gd name="connsiteY54" fmla="*/ 990473 h 1379613"/>
              <a:gd name="connsiteX55" fmla="*/ 798433 w 1573156"/>
              <a:gd name="connsiteY55" fmla="*/ 1057287 h 1379613"/>
              <a:gd name="connsiteX56" fmla="*/ 795496 w 1573156"/>
              <a:gd name="connsiteY56" fmla="*/ 1066098 h 1379613"/>
              <a:gd name="connsiteX57" fmla="*/ 711794 w 1573156"/>
              <a:gd name="connsiteY57" fmla="*/ 1269479 h 1379613"/>
              <a:gd name="connsiteX58" fmla="*/ 633966 w 1573156"/>
              <a:gd name="connsiteY58" fmla="*/ 1306925 h 1379613"/>
              <a:gd name="connsiteX59" fmla="*/ 1423260 w 1573156"/>
              <a:gd name="connsiteY59" fmla="*/ 934671 h 1379613"/>
              <a:gd name="connsiteX60" fmla="*/ 1135443 w 1573156"/>
              <a:gd name="connsiteY60" fmla="*/ 1307659 h 1379613"/>
              <a:gd name="connsiteX61" fmla="*/ 773469 w 1573156"/>
              <a:gd name="connsiteY61" fmla="*/ 1307659 h 1379613"/>
              <a:gd name="connsiteX62" fmla="*/ 863779 w 1573156"/>
              <a:gd name="connsiteY62" fmla="*/ 1088859 h 1379613"/>
              <a:gd name="connsiteX63" fmla="*/ 866716 w 1573156"/>
              <a:gd name="connsiteY63" fmla="*/ 1080049 h 1379613"/>
              <a:gd name="connsiteX64" fmla="*/ 959229 w 1573156"/>
              <a:gd name="connsiteY64" fmla="*/ 784155 h 1379613"/>
              <a:gd name="connsiteX65" fmla="*/ 962900 w 1573156"/>
              <a:gd name="connsiteY65" fmla="*/ 771673 h 1379613"/>
              <a:gd name="connsiteX66" fmla="*/ 962900 w 1573156"/>
              <a:gd name="connsiteY66" fmla="*/ 770205 h 1379613"/>
              <a:gd name="connsiteX67" fmla="*/ 1026778 w 1573156"/>
              <a:gd name="connsiteY67" fmla="*/ 563887 h 1379613"/>
              <a:gd name="connsiteX68" fmla="*/ 1208132 w 1573156"/>
              <a:gd name="connsiteY68" fmla="*/ 431726 h 1379613"/>
              <a:gd name="connsiteX69" fmla="*/ 1344698 w 1573156"/>
              <a:gd name="connsiteY69" fmla="*/ 431726 h 1379613"/>
              <a:gd name="connsiteX70" fmla="*/ 1474656 w 1573156"/>
              <a:gd name="connsiteY70" fmla="*/ 480919 h 1379613"/>
              <a:gd name="connsiteX71" fmla="*/ 1423260 w 1573156"/>
              <a:gd name="connsiteY71" fmla="*/ 935406 h 1379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573156" h="1379613">
                <a:moveTo>
                  <a:pt x="1532660" y="437600"/>
                </a:moveTo>
                <a:cubicBezTo>
                  <a:pt x="1494480" y="385469"/>
                  <a:pt x="1431337" y="358303"/>
                  <a:pt x="1344698" y="358303"/>
                </a:cubicBezTo>
                <a:lnTo>
                  <a:pt x="1312392" y="358303"/>
                </a:lnTo>
                <a:cubicBezTo>
                  <a:pt x="1308721" y="356835"/>
                  <a:pt x="1304316" y="356100"/>
                  <a:pt x="1299910" y="356100"/>
                </a:cubicBezTo>
                <a:cubicBezTo>
                  <a:pt x="1215474" y="356100"/>
                  <a:pt x="1197853" y="306907"/>
                  <a:pt x="1170686" y="213660"/>
                </a:cubicBezTo>
                <a:cubicBezTo>
                  <a:pt x="1144988" y="123350"/>
                  <a:pt x="1109745" y="0"/>
                  <a:pt x="940139" y="0"/>
                </a:cubicBezTo>
                <a:lnTo>
                  <a:pt x="438662" y="0"/>
                </a:lnTo>
                <a:cubicBezTo>
                  <a:pt x="242623" y="0"/>
                  <a:pt x="141300" y="241561"/>
                  <a:pt x="82562" y="422915"/>
                </a:cubicBezTo>
                <a:cubicBezTo>
                  <a:pt x="25292" y="600598"/>
                  <a:pt x="-46662" y="821600"/>
                  <a:pt x="40711" y="942014"/>
                </a:cubicBezTo>
                <a:cubicBezTo>
                  <a:pt x="78890" y="994144"/>
                  <a:pt x="142034" y="1021310"/>
                  <a:pt x="228673" y="1021310"/>
                </a:cubicBezTo>
                <a:lnTo>
                  <a:pt x="260979" y="1021310"/>
                </a:lnTo>
                <a:cubicBezTo>
                  <a:pt x="264650" y="1022779"/>
                  <a:pt x="269055" y="1023513"/>
                  <a:pt x="273461" y="1023513"/>
                </a:cubicBezTo>
                <a:cubicBezTo>
                  <a:pt x="357897" y="1023513"/>
                  <a:pt x="375518" y="1072706"/>
                  <a:pt x="402685" y="1165953"/>
                </a:cubicBezTo>
                <a:cubicBezTo>
                  <a:pt x="428383" y="1256263"/>
                  <a:pt x="463625" y="1379613"/>
                  <a:pt x="633232" y="1379613"/>
                </a:cubicBezTo>
                <a:lnTo>
                  <a:pt x="1134709" y="1379613"/>
                </a:lnTo>
                <a:cubicBezTo>
                  <a:pt x="1331482" y="1379613"/>
                  <a:pt x="1432071" y="1138052"/>
                  <a:pt x="1490809" y="956698"/>
                </a:cubicBezTo>
                <a:cubicBezTo>
                  <a:pt x="1548079" y="779015"/>
                  <a:pt x="1620033" y="558013"/>
                  <a:pt x="1531926" y="437600"/>
                </a:cubicBezTo>
                <a:close/>
                <a:moveTo>
                  <a:pt x="940139" y="71954"/>
                </a:moveTo>
                <a:cubicBezTo>
                  <a:pt x="1050273" y="71954"/>
                  <a:pt x="1073034" y="132895"/>
                  <a:pt x="1101669" y="233484"/>
                </a:cubicBezTo>
                <a:cubicBezTo>
                  <a:pt x="1113416" y="273867"/>
                  <a:pt x="1126633" y="319389"/>
                  <a:pt x="1151596" y="356100"/>
                </a:cubicBezTo>
                <a:lnTo>
                  <a:pt x="882869" y="356100"/>
                </a:lnTo>
                <a:cubicBezTo>
                  <a:pt x="836613" y="356100"/>
                  <a:pt x="792559" y="367848"/>
                  <a:pt x="754379" y="389141"/>
                </a:cubicBezTo>
                <a:cubicBezTo>
                  <a:pt x="761722" y="366379"/>
                  <a:pt x="768330" y="343618"/>
                  <a:pt x="775672" y="322326"/>
                </a:cubicBezTo>
                <a:lnTo>
                  <a:pt x="778609" y="312781"/>
                </a:lnTo>
                <a:cubicBezTo>
                  <a:pt x="805775" y="226876"/>
                  <a:pt x="829271" y="153454"/>
                  <a:pt x="861577" y="110134"/>
                </a:cubicBezTo>
                <a:cubicBezTo>
                  <a:pt x="874793" y="93247"/>
                  <a:pt x="898288" y="72689"/>
                  <a:pt x="939405" y="72689"/>
                </a:cubicBezTo>
                <a:close/>
                <a:moveTo>
                  <a:pt x="1030449" y="428055"/>
                </a:moveTo>
                <a:cubicBezTo>
                  <a:pt x="997409" y="458158"/>
                  <a:pt x="971711" y="497072"/>
                  <a:pt x="957760" y="541860"/>
                </a:cubicBezTo>
                <a:cubicBezTo>
                  <a:pt x="938670" y="605003"/>
                  <a:pt x="915175" y="681363"/>
                  <a:pt x="890211" y="762128"/>
                </a:cubicBezTo>
                <a:lnTo>
                  <a:pt x="871856" y="820132"/>
                </a:lnTo>
                <a:cubicBezTo>
                  <a:pt x="847626" y="898694"/>
                  <a:pt x="774204" y="951559"/>
                  <a:pt x="690502" y="951559"/>
                </a:cubicBezTo>
                <a:lnTo>
                  <a:pt x="542922" y="951559"/>
                </a:lnTo>
                <a:cubicBezTo>
                  <a:pt x="575962" y="921455"/>
                  <a:pt x="601660" y="882541"/>
                  <a:pt x="615610" y="837753"/>
                </a:cubicBezTo>
                <a:cubicBezTo>
                  <a:pt x="634700" y="774610"/>
                  <a:pt x="658196" y="697516"/>
                  <a:pt x="683159" y="617485"/>
                </a:cubicBezTo>
                <a:lnTo>
                  <a:pt x="701515" y="559481"/>
                </a:lnTo>
                <a:cubicBezTo>
                  <a:pt x="725745" y="480919"/>
                  <a:pt x="799167" y="428055"/>
                  <a:pt x="882869" y="428055"/>
                </a:cubicBezTo>
                <a:lnTo>
                  <a:pt x="1030449" y="428055"/>
                </a:lnTo>
                <a:close/>
                <a:moveTo>
                  <a:pt x="99449" y="899429"/>
                </a:moveTo>
                <a:cubicBezTo>
                  <a:pt x="33368" y="808384"/>
                  <a:pt x="101651" y="598395"/>
                  <a:pt x="150845" y="444942"/>
                </a:cubicBezTo>
                <a:cubicBezTo>
                  <a:pt x="232344" y="193836"/>
                  <a:pt x="326325" y="71954"/>
                  <a:pt x="438662" y="71954"/>
                </a:cubicBezTo>
                <a:lnTo>
                  <a:pt x="800636" y="71954"/>
                </a:lnTo>
                <a:cubicBezTo>
                  <a:pt x="763190" y="124819"/>
                  <a:pt x="738226" y="201913"/>
                  <a:pt x="710326" y="290754"/>
                </a:cubicBezTo>
                <a:lnTo>
                  <a:pt x="707389" y="300299"/>
                </a:lnTo>
                <a:cubicBezTo>
                  <a:pt x="678754" y="391343"/>
                  <a:pt x="645714" y="496338"/>
                  <a:pt x="614876" y="596193"/>
                </a:cubicBezTo>
                <a:lnTo>
                  <a:pt x="611205" y="608675"/>
                </a:lnTo>
                <a:cubicBezTo>
                  <a:pt x="611205" y="608675"/>
                  <a:pt x="611205" y="609409"/>
                  <a:pt x="611205" y="610143"/>
                </a:cubicBezTo>
                <a:cubicBezTo>
                  <a:pt x="587710" y="685034"/>
                  <a:pt x="565683" y="756988"/>
                  <a:pt x="548062" y="816461"/>
                </a:cubicBezTo>
                <a:cubicBezTo>
                  <a:pt x="523832" y="895757"/>
                  <a:pt x="450409" y="948622"/>
                  <a:pt x="365973" y="948622"/>
                </a:cubicBezTo>
                <a:lnTo>
                  <a:pt x="229407" y="948622"/>
                </a:lnTo>
                <a:cubicBezTo>
                  <a:pt x="166263" y="948622"/>
                  <a:pt x="123678" y="932469"/>
                  <a:pt x="99449" y="899429"/>
                </a:cubicBezTo>
                <a:close/>
                <a:moveTo>
                  <a:pt x="633966" y="1307659"/>
                </a:moveTo>
                <a:cubicBezTo>
                  <a:pt x="523832" y="1307659"/>
                  <a:pt x="501071" y="1246718"/>
                  <a:pt x="472436" y="1146129"/>
                </a:cubicBezTo>
                <a:cubicBezTo>
                  <a:pt x="460689" y="1105747"/>
                  <a:pt x="447472" y="1060224"/>
                  <a:pt x="422509" y="1023513"/>
                </a:cubicBezTo>
                <a:lnTo>
                  <a:pt x="691236" y="1023513"/>
                </a:lnTo>
                <a:cubicBezTo>
                  <a:pt x="737492" y="1023513"/>
                  <a:pt x="781546" y="1011765"/>
                  <a:pt x="819726" y="990473"/>
                </a:cubicBezTo>
                <a:cubicBezTo>
                  <a:pt x="812383" y="1013234"/>
                  <a:pt x="805775" y="1035995"/>
                  <a:pt x="798433" y="1057287"/>
                </a:cubicBezTo>
                <a:lnTo>
                  <a:pt x="795496" y="1066098"/>
                </a:lnTo>
                <a:cubicBezTo>
                  <a:pt x="768330" y="1152003"/>
                  <a:pt x="744834" y="1226160"/>
                  <a:pt x="711794" y="1269479"/>
                </a:cubicBezTo>
                <a:cubicBezTo>
                  <a:pt x="698578" y="1286366"/>
                  <a:pt x="675083" y="1306925"/>
                  <a:pt x="633966" y="1306925"/>
                </a:cubicBezTo>
                <a:close/>
                <a:moveTo>
                  <a:pt x="1423260" y="934671"/>
                </a:moveTo>
                <a:cubicBezTo>
                  <a:pt x="1341761" y="1185777"/>
                  <a:pt x="1247780" y="1307659"/>
                  <a:pt x="1135443" y="1307659"/>
                </a:cubicBezTo>
                <a:lnTo>
                  <a:pt x="773469" y="1307659"/>
                </a:lnTo>
                <a:cubicBezTo>
                  <a:pt x="810915" y="1254795"/>
                  <a:pt x="835879" y="1177701"/>
                  <a:pt x="863779" y="1088859"/>
                </a:cubicBezTo>
                <a:lnTo>
                  <a:pt x="866716" y="1080049"/>
                </a:lnTo>
                <a:cubicBezTo>
                  <a:pt x="895351" y="989004"/>
                  <a:pt x="928391" y="884010"/>
                  <a:pt x="959229" y="784155"/>
                </a:cubicBezTo>
                <a:lnTo>
                  <a:pt x="962900" y="771673"/>
                </a:lnTo>
                <a:lnTo>
                  <a:pt x="962900" y="770205"/>
                </a:lnTo>
                <a:cubicBezTo>
                  <a:pt x="986395" y="695313"/>
                  <a:pt x="1008422" y="623359"/>
                  <a:pt x="1026778" y="563887"/>
                </a:cubicBezTo>
                <a:cubicBezTo>
                  <a:pt x="1051007" y="484590"/>
                  <a:pt x="1123696" y="431726"/>
                  <a:pt x="1208132" y="431726"/>
                </a:cubicBezTo>
                <a:lnTo>
                  <a:pt x="1344698" y="431726"/>
                </a:lnTo>
                <a:cubicBezTo>
                  <a:pt x="1407842" y="431726"/>
                  <a:pt x="1450427" y="447879"/>
                  <a:pt x="1474656" y="480919"/>
                </a:cubicBezTo>
                <a:cubicBezTo>
                  <a:pt x="1540737" y="571963"/>
                  <a:pt x="1472454" y="781952"/>
                  <a:pt x="1423260" y="935406"/>
                </a:cubicBezTo>
                <a:close/>
              </a:path>
            </a:pathLst>
          </a:custGeom>
          <a:solidFill>
            <a:srgbClr val="FFFFFF"/>
          </a:solidFill>
          <a:ln w="19050">
            <a:noFill/>
            <a:headEnd type="none" w="med" len="med"/>
            <a:tailEnd type="none" w="med" len="med"/>
          </a:ln>
          <a:effectLst/>
          <a:scene3d>
            <a:camera prst="orthographicFront">
              <a:rot lat="1080000" lon="300000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4819" tIns="123855" rIns="154819" bIns="123855" numCol="1" spcCol="0" rtlCol="0" fromWordArt="0" anchor="t" anchorCtr="0" forceAA="0" compatLnSpc="1">
            <a:prstTxWarp prst="textNoShape">
              <a:avLst/>
            </a:prstTxWarp>
            <a:noAutofit/>
          </a:bodyPr>
          <a:lstStyle/>
          <a:p>
            <a:pPr marL="0" marR="0" lvl="0" indent="0" algn="l" defTabSz="789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noFill/>
              <a:effectLst/>
              <a:uLnTx/>
              <a:uFillTx/>
              <a:latin typeface="Segoe UI Variable Display Semib" pitchFamily="2" charset="0"/>
              <a:ea typeface="+mn-ea"/>
              <a:cs typeface="Segoe UI" pitchFamily="34" charset="0"/>
            </a:endParaRPr>
          </a:p>
        </p:txBody>
      </p:sp>
    </p:spTree>
    <p:extLst>
      <p:ext uri="{BB962C8B-B14F-4D97-AF65-F5344CB8AC3E}">
        <p14:creationId xmlns:p14="http://schemas.microsoft.com/office/powerpoint/2010/main" val="25042297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25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par>
                                <p:cTn id="13" presetID="42" presetClass="path" presetSubtype="0" decel="100000" fill="hold" nodeType="withEffect">
                                  <p:stCondLst>
                                    <p:cond delay="0"/>
                                  </p:stCondLst>
                                  <p:childTnLst>
                                    <p:animMotion origin="layout" path="M 0 -3.33333E-6 L 0 0.03542 " pathEditMode="relative" rAng="0" ptsTypes="AA">
                                      <p:cBhvr>
                                        <p:cTn id="14" dur="700" spd="-100000" fill="hold"/>
                                        <p:tgtEl>
                                          <p:spTgt spid="42"/>
                                        </p:tgtEl>
                                        <p:attrNameLst>
                                          <p:attrName>ppt_x</p:attrName>
                                          <p:attrName>ppt_y</p:attrName>
                                        </p:attrNameLst>
                                      </p:cBhvr>
                                      <p:rCtr x="0" y="1759"/>
                                    </p:animMotion>
                                  </p:childTnLst>
                                </p:cTn>
                              </p:par>
                              <p:par>
                                <p:cTn id="15" presetID="10" presetClass="entr" presetSubtype="0" fill="hold" nodeType="withEffect">
                                  <p:stCondLst>
                                    <p:cond delay="50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par>
                                <p:cTn id="18" presetID="42" presetClass="path" presetSubtype="0" decel="100000" fill="hold" nodeType="withEffect">
                                  <p:stCondLst>
                                    <p:cond delay="500"/>
                                  </p:stCondLst>
                                  <p:childTnLst>
                                    <p:animMotion origin="layout" path="M 2.08333E-7 1.48148E-6 L 0.02344 -0.00023 " pathEditMode="relative" rAng="0" ptsTypes="AA">
                                      <p:cBhvr>
                                        <p:cTn id="19" dur="700" spd="-100000" fill="hold"/>
                                        <p:tgtEl>
                                          <p:spTgt spid="47"/>
                                        </p:tgtEl>
                                        <p:attrNameLst>
                                          <p:attrName>ppt_x</p:attrName>
                                          <p:attrName>ppt_y</p:attrName>
                                        </p:attrNameLst>
                                      </p:cBhvr>
                                      <p:rCtr x="1172" y="-23"/>
                                    </p:animMotion>
                                  </p:childTnLst>
                                </p:cTn>
                              </p:par>
                              <p:par>
                                <p:cTn id="20" presetID="10" presetClass="entr" presetSubtype="0" fill="hold" nodeType="withEffect">
                                  <p:stCondLst>
                                    <p:cond delay="500"/>
                                  </p:stCondLst>
                                  <p:childTnLst>
                                    <p:set>
                                      <p:cBhvr>
                                        <p:cTn id="21" dur="1" fill="hold">
                                          <p:stCondLst>
                                            <p:cond delay="0"/>
                                          </p:stCondLst>
                                        </p:cTn>
                                        <p:tgtEl>
                                          <p:spTgt spid="52"/>
                                        </p:tgtEl>
                                        <p:attrNameLst>
                                          <p:attrName>style.visibility</p:attrName>
                                        </p:attrNameLst>
                                      </p:cBhvr>
                                      <p:to>
                                        <p:strVal val="visible"/>
                                      </p:to>
                                    </p:set>
                                    <p:animEffect transition="in" filter="fade">
                                      <p:cBhvr>
                                        <p:cTn id="22" dur="500"/>
                                        <p:tgtEl>
                                          <p:spTgt spid="52"/>
                                        </p:tgtEl>
                                      </p:cBhvr>
                                    </p:animEffect>
                                  </p:childTnLst>
                                </p:cTn>
                              </p:par>
                              <p:par>
                                <p:cTn id="23" presetID="42" presetClass="path" presetSubtype="0" decel="100000" fill="hold" nodeType="withEffect">
                                  <p:stCondLst>
                                    <p:cond delay="500"/>
                                  </p:stCondLst>
                                  <p:childTnLst>
                                    <p:animMotion origin="layout" path="M 2.08333E-7 1.11022E-16 L 0.02344 -0.00023 " pathEditMode="relative" rAng="0" ptsTypes="AA">
                                      <p:cBhvr>
                                        <p:cTn id="24" dur="700" fill="hold"/>
                                        <p:tgtEl>
                                          <p:spTgt spid="52"/>
                                        </p:tgtEl>
                                        <p:attrNameLst>
                                          <p:attrName>ppt_x</p:attrName>
                                          <p:attrName>ppt_y</p:attrName>
                                        </p:attrNameLst>
                                      </p:cBhvr>
                                      <p:rCtr x="1172" y="-23"/>
                                    </p:animMotion>
                                  </p:childTnLst>
                                </p:cTn>
                              </p:par>
                              <p:par>
                                <p:cTn id="25" presetID="10" presetClass="entr" presetSubtype="0" fill="hold" grpId="0" nodeType="withEffect">
                                  <p:stCondLst>
                                    <p:cond delay="75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500"/>
                                        <p:tgtEl>
                                          <p:spTgt spid="45"/>
                                        </p:tgtEl>
                                      </p:cBhvr>
                                    </p:animEffect>
                                  </p:childTnLst>
                                </p:cTn>
                              </p:par>
                              <p:par>
                                <p:cTn id="28" presetID="42" presetClass="path" presetSubtype="0" decel="100000" fill="hold" grpId="1" nodeType="withEffect">
                                  <p:stCondLst>
                                    <p:cond delay="750"/>
                                  </p:stCondLst>
                                  <p:childTnLst>
                                    <p:animMotion origin="layout" path="M -8.33333E-7 5.55112E-17 L -8.33333E-7 0.03542 " pathEditMode="relative" rAng="0" ptsTypes="AA">
                                      <p:cBhvr>
                                        <p:cTn id="29" dur="700" spd="-100000" fill="hold"/>
                                        <p:tgtEl>
                                          <p:spTgt spid="45"/>
                                        </p:tgtEl>
                                        <p:attrNameLst>
                                          <p:attrName>ppt_x</p:attrName>
                                          <p:attrName>ppt_y</p:attrName>
                                        </p:attrNameLst>
                                      </p:cBhvr>
                                      <p:rCtr x="0" y="1759"/>
                                    </p:animMotion>
                                  </p:childTnLst>
                                </p:cTn>
                              </p:par>
                              <p:par>
                                <p:cTn id="30" presetID="10" presetClass="entr" presetSubtype="0" fill="hold" grpId="0" nodeType="withEffect">
                                  <p:stCondLst>
                                    <p:cond delay="750"/>
                                  </p:stCondLst>
                                  <p:childTnLst>
                                    <p:set>
                                      <p:cBhvr>
                                        <p:cTn id="31" dur="1" fill="hold">
                                          <p:stCondLst>
                                            <p:cond delay="0"/>
                                          </p:stCondLst>
                                        </p:cTn>
                                        <p:tgtEl>
                                          <p:spTgt spid="46"/>
                                        </p:tgtEl>
                                        <p:attrNameLst>
                                          <p:attrName>style.visibility</p:attrName>
                                        </p:attrNameLst>
                                      </p:cBhvr>
                                      <p:to>
                                        <p:strVal val="visible"/>
                                      </p:to>
                                    </p:set>
                                    <p:animEffect transition="in" filter="fade">
                                      <p:cBhvr>
                                        <p:cTn id="32" dur="500"/>
                                        <p:tgtEl>
                                          <p:spTgt spid="46"/>
                                        </p:tgtEl>
                                      </p:cBhvr>
                                    </p:animEffect>
                                  </p:childTnLst>
                                </p:cTn>
                              </p:par>
                              <p:par>
                                <p:cTn id="33" presetID="42" presetClass="path" presetSubtype="0" decel="100000" fill="hold" grpId="1" nodeType="withEffect">
                                  <p:stCondLst>
                                    <p:cond delay="750"/>
                                  </p:stCondLst>
                                  <p:childTnLst>
                                    <p:animMotion origin="layout" path="M 3.54167E-6 -2.96296E-6 L 3.54167E-6 0.03542 " pathEditMode="relative" rAng="0" ptsTypes="AA">
                                      <p:cBhvr>
                                        <p:cTn id="34" dur="700" spd="-100000" fill="hold"/>
                                        <p:tgtEl>
                                          <p:spTgt spid="46"/>
                                        </p:tgtEl>
                                        <p:attrNameLst>
                                          <p:attrName>ppt_x</p:attrName>
                                          <p:attrName>ppt_y</p:attrName>
                                        </p:attrNameLst>
                                      </p:cBhvr>
                                      <p:rCtr x="0" y="1759"/>
                                    </p:animMotion>
                                  </p:childTnLst>
                                </p:cTn>
                              </p:par>
                              <p:par>
                                <p:cTn id="35" presetID="10" presetClass="entr" presetSubtype="0" fill="hold" grpId="0" nodeType="withEffect">
                                  <p:stCondLst>
                                    <p:cond delay="75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par>
                                <p:cTn id="38" presetID="42" presetClass="path" presetSubtype="0" decel="100000" fill="hold" grpId="1" nodeType="withEffect">
                                  <p:stCondLst>
                                    <p:cond delay="750"/>
                                  </p:stCondLst>
                                  <p:childTnLst>
                                    <p:animMotion origin="layout" path="M 3.54167E-6 -2.96296E-6 L 3.54167E-6 0.03542 " pathEditMode="relative" rAng="0" ptsTypes="AA">
                                      <p:cBhvr>
                                        <p:cTn id="39" dur="700" spd="-100000" fill="hold"/>
                                        <p:tgtEl>
                                          <p:spTgt spid="31"/>
                                        </p:tgtEl>
                                        <p:attrNameLst>
                                          <p:attrName>ppt_x</p:attrName>
                                          <p:attrName>ppt_y</p:attrName>
                                        </p:attrNameLst>
                                      </p:cBhvr>
                                      <p:rCtr x="0" y="1759"/>
                                    </p:animMotion>
                                  </p:childTnLst>
                                </p:cTn>
                              </p:par>
                              <p:par>
                                <p:cTn id="40" presetID="10" presetClass="entr" presetSubtype="0" fill="hold" nodeType="withEffect">
                                  <p:stCondLst>
                                    <p:cond delay="75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par>
                                <p:cTn id="43" presetID="42" presetClass="path" presetSubtype="0" decel="100000" fill="hold" nodeType="withEffect">
                                  <p:stCondLst>
                                    <p:cond delay="750"/>
                                  </p:stCondLst>
                                  <p:childTnLst>
                                    <p:animMotion origin="layout" path="M 3.54167E-6 -2.96296E-6 L 3.54167E-6 0.03542 " pathEditMode="relative" rAng="0" ptsTypes="AA">
                                      <p:cBhvr>
                                        <p:cTn id="44" dur="700" spd="-100000" fill="hold"/>
                                        <p:tgtEl>
                                          <p:spTgt spid="4"/>
                                        </p:tgtEl>
                                        <p:attrNameLst>
                                          <p:attrName>ppt_x</p:attrName>
                                          <p:attrName>ppt_y</p:attrName>
                                        </p:attrNameLst>
                                      </p:cBhvr>
                                      <p:rCtr x="0" y="1759"/>
                                    </p:animMotion>
                                  </p:childTnLst>
                                </p:cTn>
                              </p:par>
                              <p:par>
                                <p:cTn id="45" presetID="10" presetClass="entr" presetSubtype="0" fill="hold" grpId="0" nodeType="withEffect">
                                  <p:stCondLst>
                                    <p:cond delay="750"/>
                                  </p:stCondLst>
                                  <p:childTnLst>
                                    <p:set>
                                      <p:cBhvr>
                                        <p:cTn id="46" dur="1" fill="hold">
                                          <p:stCondLst>
                                            <p:cond delay="0"/>
                                          </p:stCondLst>
                                        </p:cTn>
                                        <p:tgtEl>
                                          <p:spTgt spid="57"/>
                                        </p:tgtEl>
                                        <p:attrNameLst>
                                          <p:attrName>style.visibility</p:attrName>
                                        </p:attrNameLst>
                                      </p:cBhvr>
                                      <p:to>
                                        <p:strVal val="visible"/>
                                      </p:to>
                                    </p:set>
                                    <p:animEffect transition="in" filter="fade">
                                      <p:cBhvr>
                                        <p:cTn id="47" dur="500"/>
                                        <p:tgtEl>
                                          <p:spTgt spid="57"/>
                                        </p:tgtEl>
                                      </p:cBhvr>
                                    </p:animEffect>
                                  </p:childTnLst>
                                </p:cTn>
                              </p:par>
                              <p:par>
                                <p:cTn id="48" presetID="42" presetClass="path" presetSubtype="0" decel="100000" fill="hold" grpId="1" nodeType="withEffect">
                                  <p:stCondLst>
                                    <p:cond delay="750"/>
                                  </p:stCondLst>
                                  <p:childTnLst>
                                    <p:animMotion origin="layout" path="M 3.54167E-6 -2.96296E-6 L 3.54167E-6 0.03542 " pathEditMode="relative" rAng="0" ptsTypes="AA">
                                      <p:cBhvr>
                                        <p:cTn id="49" dur="700" spd="-100000" fill="hold"/>
                                        <p:tgtEl>
                                          <p:spTgt spid="57"/>
                                        </p:tgtEl>
                                        <p:attrNameLst>
                                          <p:attrName>ppt_x</p:attrName>
                                          <p:attrName>ppt_y</p:attrName>
                                        </p:attrNameLst>
                                      </p:cBhvr>
                                      <p:rCtr x="0" y="1759"/>
                                    </p:animMotion>
                                  </p:childTnLst>
                                </p:cTn>
                              </p:par>
                              <p:par>
                                <p:cTn id="50" presetID="10" presetClass="entr" presetSubtype="0" fill="hold" grpId="0" nodeType="withEffect">
                                  <p:stCondLst>
                                    <p:cond delay="750"/>
                                  </p:stCondLst>
                                  <p:childTnLst>
                                    <p:set>
                                      <p:cBhvr>
                                        <p:cTn id="51" dur="1" fill="hold">
                                          <p:stCondLst>
                                            <p:cond delay="0"/>
                                          </p:stCondLst>
                                        </p:cTn>
                                        <p:tgtEl>
                                          <p:spTgt spid="58"/>
                                        </p:tgtEl>
                                        <p:attrNameLst>
                                          <p:attrName>style.visibility</p:attrName>
                                        </p:attrNameLst>
                                      </p:cBhvr>
                                      <p:to>
                                        <p:strVal val="visible"/>
                                      </p:to>
                                    </p:set>
                                    <p:animEffect transition="in" filter="fade">
                                      <p:cBhvr>
                                        <p:cTn id="52" dur="500"/>
                                        <p:tgtEl>
                                          <p:spTgt spid="58"/>
                                        </p:tgtEl>
                                      </p:cBhvr>
                                    </p:animEffect>
                                  </p:childTnLst>
                                </p:cTn>
                              </p:par>
                              <p:par>
                                <p:cTn id="53" presetID="42" presetClass="path" presetSubtype="0" decel="100000" fill="hold" grpId="1" nodeType="withEffect">
                                  <p:stCondLst>
                                    <p:cond delay="750"/>
                                  </p:stCondLst>
                                  <p:childTnLst>
                                    <p:animMotion origin="layout" path="M 3.54167E-6 -2.96296E-6 L 3.54167E-6 0.03542 " pathEditMode="relative" rAng="0" ptsTypes="AA">
                                      <p:cBhvr>
                                        <p:cTn id="54" dur="700" spd="-100000" fill="hold"/>
                                        <p:tgtEl>
                                          <p:spTgt spid="58"/>
                                        </p:tgtEl>
                                        <p:attrNameLst>
                                          <p:attrName>ppt_x</p:attrName>
                                          <p:attrName>ppt_y</p:attrName>
                                        </p:attrNameLst>
                                      </p:cBhvr>
                                      <p:rCtr x="0" y="1759"/>
                                    </p:animMotion>
                                  </p:childTnLst>
                                </p:cTn>
                              </p:par>
                              <p:par>
                                <p:cTn id="55" presetID="10" presetClass="entr" presetSubtype="0" fill="hold" nodeType="withEffect">
                                  <p:stCondLst>
                                    <p:cond delay="75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500"/>
                                        <p:tgtEl>
                                          <p:spTgt spid="32"/>
                                        </p:tgtEl>
                                      </p:cBhvr>
                                    </p:animEffect>
                                  </p:childTnLst>
                                </p:cTn>
                              </p:par>
                              <p:par>
                                <p:cTn id="58" presetID="42" presetClass="path" presetSubtype="0" decel="100000" fill="hold" nodeType="withEffect">
                                  <p:stCondLst>
                                    <p:cond delay="750"/>
                                  </p:stCondLst>
                                  <p:childTnLst>
                                    <p:animMotion origin="layout" path="M 3.54167E-6 -2.96296E-6 L 3.54167E-6 0.03542 " pathEditMode="relative" rAng="0" ptsTypes="AA">
                                      <p:cBhvr>
                                        <p:cTn id="59" dur="700" spd="-100000" fill="hold"/>
                                        <p:tgtEl>
                                          <p:spTgt spid="32"/>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45" grpId="0"/>
      <p:bldP spid="45" grpId="1"/>
      <p:bldP spid="46" grpId="0"/>
      <p:bldP spid="46" grpId="1"/>
      <p:bldP spid="57" grpId="0" animBg="1"/>
      <p:bldP spid="57" grpId="1" animBg="1"/>
      <p:bldP spid="58" grpId="0" animBg="1"/>
      <p:bldP spid="58"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D5D51-92BE-9F8C-5CD4-992F5B2A8E25}"/>
            </a:ext>
          </a:extLst>
        </p:cNvPr>
        <p:cNvGrpSpPr/>
        <p:nvPr/>
      </p:nvGrpSpPr>
      <p:grpSpPr>
        <a:xfrm>
          <a:off x="0" y="0"/>
          <a:ext cx="0" cy="0"/>
          <a:chOff x="0" y="0"/>
          <a:chExt cx="0" cy="0"/>
        </a:xfrm>
      </p:grpSpPr>
      <p:sp>
        <p:nvSpPr>
          <p:cNvPr id="3" name="Title 25">
            <a:extLst>
              <a:ext uri="{FF2B5EF4-FFF2-40B4-BE49-F238E27FC236}">
                <a16:creationId xmlns:a16="http://schemas.microsoft.com/office/drawing/2014/main" id="{F2844792-5DF7-E0C3-FCCB-AC0ABBDB551F}"/>
              </a:ext>
            </a:extLst>
          </p:cNvPr>
          <p:cNvSpPr txBox="1">
            <a:spLocks/>
          </p:cNvSpPr>
          <p:nvPr/>
        </p:nvSpPr>
        <p:spPr>
          <a:xfrm>
            <a:off x="573724" y="1476548"/>
            <a:ext cx="4127692" cy="1815882"/>
          </a:xfrm>
          <a:prstGeom prst="rect">
            <a:avLst/>
          </a:prstGeom>
          <a:noFill/>
          <a:ln>
            <a:noFill/>
            <a:prstDash/>
          </a:ln>
          <a:effectLst/>
        </p:spPr>
        <p:txBody>
          <a:bodyPr rot="0" spcFirstLastPara="0" vertOverflow="overflow" horzOverflow="overflow" vert="horz" wrap="square" lIns="0" tIns="45720" rIns="91440" bIns="4572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lang="en-US" sz="3000" b="1" i="0" kern="1200" cap="none" spc="-20" baseline="0">
                <a:ln w="3175">
                  <a:noFill/>
                </a:ln>
                <a:solidFill>
                  <a:srgbClr val="000000"/>
                </a:solidFill>
                <a:effectLst/>
                <a:latin typeface="Segoe Sans Display Semibold" pitchFamily="2" charset="0"/>
                <a:ea typeface="+mj-ea"/>
                <a:cs typeface="Segoe Sans Display Semibold" pitchFamily="2" charset="0"/>
              </a:defRPr>
            </a:lvl1pPr>
          </a:lstStyle>
          <a:p>
            <a:pPr>
              <a:lnSpc>
                <a:spcPct val="100000"/>
              </a:lnSpc>
              <a:defRPr/>
            </a:pPr>
            <a:r>
              <a:rPr lang="en-US" sz="3600" b="0">
                <a:ln>
                  <a:noFill/>
                </a:ln>
                <a:gradFill>
                  <a:gsLst>
                    <a:gs pos="0">
                      <a:srgbClr val="D59ED7"/>
                    </a:gs>
                    <a:gs pos="80000">
                      <a:srgbClr val="8DC8E8"/>
                    </a:gs>
                  </a:gsLst>
                  <a:path path="circle">
                    <a:fillToRect l="100000" t="100000"/>
                  </a:path>
                </a:gradFill>
                <a:latin typeface="+mj-lt"/>
                <a:cs typeface="Segoe UI Semibold" panose="020B0702040204020203" pitchFamily="34" charset="0"/>
              </a:rPr>
              <a:t>Microsoft 365 Copilot Chat</a:t>
            </a:r>
            <a:br>
              <a:rPr lang="en-US" sz="5400">
                <a:ln>
                  <a:noFill/>
                </a:ln>
                <a:gradFill>
                  <a:gsLst>
                    <a:gs pos="0">
                      <a:srgbClr val="D59ED7"/>
                    </a:gs>
                    <a:gs pos="80000">
                      <a:srgbClr val="8DC8E8"/>
                    </a:gs>
                  </a:gsLst>
                  <a:path path="circle">
                    <a:fillToRect l="100000" t="100000"/>
                  </a:path>
                </a:gradFill>
              </a:rPr>
            </a:br>
            <a:r>
              <a:rPr lang="en-US" sz="2000">
                <a:ln>
                  <a:noFill/>
                </a:ln>
                <a:gradFill>
                  <a:gsLst>
                    <a:gs pos="0">
                      <a:srgbClr val="D59ED7"/>
                    </a:gs>
                    <a:gs pos="80000">
                      <a:srgbClr val="8DC8E8"/>
                    </a:gs>
                  </a:gsLst>
                  <a:path path="circle">
                    <a:fillToRect l="100000" t="100000"/>
                  </a:path>
                </a:gradFill>
              </a:rPr>
              <a:t>Powered by the </a:t>
            </a:r>
          </a:p>
          <a:p>
            <a:pPr>
              <a:lnSpc>
                <a:spcPct val="100000"/>
              </a:lnSpc>
              <a:defRPr/>
            </a:pPr>
            <a:r>
              <a:rPr lang="en-US" sz="2000">
                <a:ln>
                  <a:noFill/>
                </a:ln>
                <a:gradFill>
                  <a:gsLst>
                    <a:gs pos="0">
                      <a:srgbClr val="D59ED7"/>
                    </a:gs>
                    <a:gs pos="80000">
                      <a:srgbClr val="8DC8E8"/>
                    </a:gs>
                  </a:gsLst>
                  <a:path path="circle">
                    <a:fillToRect l="100000" t="100000"/>
                  </a:path>
                </a:gradFill>
              </a:rPr>
              <a:t>Latest GPT Model</a:t>
            </a:r>
            <a:endParaRPr lang="en-US" sz="2000" b="0">
              <a:ln>
                <a:noFill/>
              </a:ln>
              <a:gradFill>
                <a:gsLst>
                  <a:gs pos="0">
                    <a:srgbClr val="D59ED7"/>
                  </a:gs>
                  <a:gs pos="80000">
                    <a:srgbClr val="8DC8E8"/>
                  </a:gs>
                </a:gsLst>
                <a:path path="circle">
                  <a:fillToRect l="100000" t="100000"/>
                </a:path>
              </a:gradFill>
              <a:latin typeface="+mj-lt"/>
              <a:cs typeface="Segoe UI Semibold" panose="020B0702040204020203" pitchFamily="34" charset="0"/>
            </a:endParaRPr>
          </a:p>
        </p:txBody>
      </p:sp>
      <p:sp>
        <p:nvSpPr>
          <p:cNvPr id="4" name="TextBox 3">
            <a:extLst>
              <a:ext uri="{FF2B5EF4-FFF2-40B4-BE49-F238E27FC236}">
                <a16:creationId xmlns:a16="http://schemas.microsoft.com/office/drawing/2014/main" id="{F1D289D7-90A5-E97B-0021-84B40A087A79}"/>
              </a:ext>
            </a:extLst>
          </p:cNvPr>
          <p:cNvSpPr txBox="1"/>
          <p:nvPr/>
        </p:nvSpPr>
        <p:spPr>
          <a:xfrm>
            <a:off x="573723" y="3359000"/>
            <a:ext cx="3025819" cy="2105705"/>
          </a:xfrm>
          <a:prstGeom prst="rect">
            <a:avLst/>
          </a:prstGeom>
          <a:noFill/>
        </p:spPr>
        <p:txBody>
          <a:bodyPr wrap="square" lIns="0" tIns="0" rIns="0" bIns="0" rtlCol="0">
            <a:spAutoFit/>
          </a:bodyPr>
          <a:lstStyle/>
          <a:p>
            <a:pPr lvl="0" defTabSz="914400">
              <a:lnSpc>
                <a:spcPct val="110000"/>
              </a:lnSpc>
              <a:defRPr/>
            </a:pPr>
            <a:r>
              <a:rPr lang="en-US" sz="1800">
                <a:solidFill>
                  <a:srgbClr val="FFFFFF"/>
                </a:solidFill>
                <a:cs typeface="Segoe Sans Display"/>
              </a:rPr>
              <a:t>Secure AI chat powered by the latest models, grounded in web data,  and context-aware, understanding the content you’re working on and tailoring responses accordingly.</a:t>
            </a:r>
            <a:endParaRPr kumimoji="0" lang="en-US" sz="1800" b="0" i="0" u="none" strike="noStrike" kern="1200" cap="none" spc="0" normalizeH="0" baseline="0" noProof="0">
              <a:ln>
                <a:noFill/>
              </a:ln>
              <a:solidFill>
                <a:srgbClr val="FFFFFF"/>
              </a:solidFill>
              <a:effectLst/>
              <a:uLnTx/>
              <a:uFillTx/>
              <a:ea typeface="+mn-ea"/>
              <a:cs typeface="Segoe Sans Display"/>
            </a:endParaRPr>
          </a:p>
        </p:txBody>
      </p:sp>
      <p:pic>
        <p:nvPicPr>
          <p:cNvPr id="8" name="Picture 7">
            <a:extLst>
              <a:ext uri="{FF2B5EF4-FFF2-40B4-BE49-F238E27FC236}">
                <a16:creationId xmlns:a16="http://schemas.microsoft.com/office/drawing/2014/main" id="{729E7E9F-85C3-D60C-0F5D-8C725B453987}"/>
              </a:ext>
            </a:extLst>
          </p:cNvPr>
          <p:cNvPicPr>
            <a:picLocks noChangeAspect="1"/>
          </p:cNvPicPr>
          <p:nvPr/>
        </p:nvPicPr>
        <p:blipFill>
          <a:blip r:embed="rId3"/>
          <a:stretch>
            <a:fillRect/>
          </a:stretch>
        </p:blipFill>
        <p:spPr>
          <a:xfrm>
            <a:off x="4210230" y="1298709"/>
            <a:ext cx="7574369" cy="4260582"/>
          </a:xfrm>
          <a:prstGeom prst="roundRect">
            <a:avLst>
              <a:gd name="adj" fmla="val 2137"/>
            </a:avLst>
          </a:prstGeom>
          <a:solidFill>
            <a:srgbClr val="FFFFFF">
              <a:shade val="85000"/>
            </a:srgbClr>
          </a:solidFill>
          <a:ln>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0756061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grpId="1" nodeType="withEffect">
                                  <p:stCondLst>
                                    <p:cond delay="0"/>
                                  </p:stCondLst>
                                  <p:childTnLst>
                                    <p:animMotion origin="layout" path="M 2.29167E-6 3.7037E-6 L 2.29167E-6 0.03541 " pathEditMode="relative" rAng="0" ptsTypes="AA">
                                      <p:cBhvr>
                                        <p:cTn id="9" dur="700" spd="-100000" fill="hold"/>
                                        <p:tgtEl>
                                          <p:spTgt spid="3"/>
                                        </p:tgtEl>
                                        <p:attrNameLst>
                                          <p:attrName>ppt_x</p:attrName>
                                          <p:attrName>ppt_y</p:attrName>
                                        </p:attrNameLst>
                                      </p:cBhvr>
                                      <p:rCtr x="0" y="1759"/>
                                    </p:animMotion>
                                  </p:childTnLst>
                                </p:cTn>
                              </p:par>
                              <p:par>
                                <p:cTn id="10" presetID="10" presetClass="entr" presetSubtype="0" fill="hold" grpId="0" nodeType="withEffect">
                                  <p:stCondLst>
                                    <p:cond delay="1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42" presetClass="path" presetSubtype="0" decel="100000" fill="hold" grpId="1" nodeType="withEffect">
                                  <p:stCondLst>
                                    <p:cond delay="100"/>
                                  </p:stCondLst>
                                  <p:childTnLst>
                                    <p:animMotion origin="layout" path="M 1.45833E-6 -3.7037E-7 L 1.45833E-6 0.03542 " pathEditMode="relative" rAng="0" ptsTypes="AA">
                                      <p:cBhvr>
                                        <p:cTn id="14" dur="700" spd="-100000" fill="hold"/>
                                        <p:tgtEl>
                                          <p:spTgt spid="4"/>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F0B8B-F81B-C343-6791-2F6283084FD7}"/>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EC3742-E8A8-68BD-097D-213B46340FF9}"/>
              </a:ext>
              <a:ext uri="{C183D7F6-B498-43B3-948B-1728B52AA6E4}">
                <adec:decorative xmlns:adec="http://schemas.microsoft.com/office/drawing/2017/decorative" val="1"/>
              </a:ext>
            </a:extLst>
          </p:cNvPr>
          <p:cNvSpPr/>
          <p:nvPr/>
        </p:nvSpPr>
        <p:spPr bwMode="auto">
          <a:xfrm>
            <a:off x="588962" y="2212033"/>
            <a:ext cx="3476626" cy="2657330"/>
          </a:xfrm>
          <a:prstGeom prst="roundRect">
            <a:avLst>
              <a:gd name="adj" fmla="val 4061"/>
            </a:avLst>
          </a:prstGeom>
          <a:solidFill>
            <a:schemeClr val="bg1"/>
          </a:solidFill>
          <a:ln w="12700">
            <a:solidFill>
              <a:srgbClr val="223642"/>
            </a:solidFill>
          </a:ln>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Segoe UI" pitchFamily="34" charset="0"/>
            </a:endParaRPr>
          </a:p>
        </p:txBody>
      </p:sp>
      <p:sp>
        <p:nvSpPr>
          <p:cNvPr id="3" name="Rectangle: Rounded Corners 2">
            <a:extLst>
              <a:ext uri="{FF2B5EF4-FFF2-40B4-BE49-F238E27FC236}">
                <a16:creationId xmlns:a16="http://schemas.microsoft.com/office/drawing/2014/main" id="{5D291502-50E4-3BF7-1E0A-C2CD8F380F73}"/>
              </a:ext>
              <a:ext uri="{C183D7F6-B498-43B3-948B-1728B52AA6E4}">
                <adec:decorative xmlns:adec="http://schemas.microsoft.com/office/drawing/2017/decorative" val="1"/>
              </a:ext>
            </a:extLst>
          </p:cNvPr>
          <p:cNvSpPr/>
          <p:nvPr/>
        </p:nvSpPr>
        <p:spPr bwMode="auto">
          <a:xfrm>
            <a:off x="4357191" y="2212033"/>
            <a:ext cx="3480297" cy="2657330"/>
          </a:xfrm>
          <a:prstGeom prst="roundRect">
            <a:avLst>
              <a:gd name="adj" fmla="val 4061"/>
            </a:avLst>
          </a:prstGeom>
          <a:solidFill>
            <a:schemeClr val="bg1"/>
          </a:solidFill>
          <a:ln w="12700">
            <a:solidFill>
              <a:srgbClr val="223642"/>
            </a:solidFill>
          </a:ln>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Segoe UI" pitchFamily="34" charset="0"/>
            </a:endParaRPr>
          </a:p>
        </p:txBody>
      </p:sp>
      <p:sp>
        <p:nvSpPr>
          <p:cNvPr id="4" name="Rectangle: Rounded Corners 3">
            <a:extLst>
              <a:ext uri="{FF2B5EF4-FFF2-40B4-BE49-F238E27FC236}">
                <a16:creationId xmlns:a16="http://schemas.microsoft.com/office/drawing/2014/main" id="{F60D14DE-29BB-09C0-6876-1376A7743A2F}"/>
              </a:ext>
              <a:ext uri="{C183D7F6-B498-43B3-948B-1728B52AA6E4}">
                <adec:decorative xmlns:adec="http://schemas.microsoft.com/office/drawing/2017/decorative" val="1"/>
              </a:ext>
            </a:extLst>
          </p:cNvPr>
          <p:cNvSpPr/>
          <p:nvPr/>
        </p:nvSpPr>
        <p:spPr bwMode="auto">
          <a:xfrm>
            <a:off x="8129090" y="2212033"/>
            <a:ext cx="3491409" cy="2657330"/>
          </a:xfrm>
          <a:prstGeom prst="roundRect">
            <a:avLst>
              <a:gd name="adj" fmla="val 4061"/>
            </a:avLst>
          </a:prstGeom>
          <a:solidFill>
            <a:schemeClr val="bg1"/>
          </a:solidFill>
          <a:ln w="12700">
            <a:solidFill>
              <a:srgbClr val="223642"/>
            </a:solidFill>
          </a:ln>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Segoe UI" pitchFamily="34" charset="0"/>
            </a:endParaRPr>
          </a:p>
        </p:txBody>
      </p:sp>
      <p:sp>
        <p:nvSpPr>
          <p:cNvPr id="5" name="Title 5">
            <a:extLst>
              <a:ext uri="{FF2B5EF4-FFF2-40B4-BE49-F238E27FC236}">
                <a16:creationId xmlns:a16="http://schemas.microsoft.com/office/drawing/2014/main" id="{3FB9D38B-E052-D294-A719-BAAAF3181FDE}"/>
              </a:ext>
            </a:extLst>
          </p:cNvPr>
          <p:cNvSpPr txBox="1">
            <a:spLocks/>
          </p:cNvSpPr>
          <p:nvPr/>
        </p:nvSpPr>
        <p:spPr>
          <a:xfrm>
            <a:off x="588963" y="457200"/>
            <a:ext cx="11017250" cy="554038"/>
          </a:xfrm>
          <a:prstGeom prst="rect">
            <a:avLst/>
          </a:prstGeom>
        </p:spPr>
        <p:txBody>
          <a:bodyPr>
            <a:normAutofit fontScale="92500" lnSpcReduction="10000"/>
          </a:bodyPr>
          <a:lst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r>
              <a:rPr lang="en-US">
                <a:gradFill>
                  <a:gsLst>
                    <a:gs pos="0">
                      <a:srgbClr val="D59ED7"/>
                    </a:gs>
                    <a:gs pos="100000">
                      <a:srgbClr val="8DC8E8"/>
                    </a:gs>
                  </a:gsLst>
                  <a:path path="circle">
                    <a:fillToRect l="100000" t="100000"/>
                  </a:path>
                </a:gradFill>
                <a:cs typeface="Segoe UI Semibold" panose="020B0702040204020203" pitchFamily="34" charset="0"/>
              </a:rPr>
              <a:t>Commitment to Chat quality</a:t>
            </a:r>
          </a:p>
        </p:txBody>
      </p:sp>
      <p:sp>
        <p:nvSpPr>
          <p:cNvPr id="6" name="Text Placeholder 3">
            <a:extLst>
              <a:ext uri="{FF2B5EF4-FFF2-40B4-BE49-F238E27FC236}">
                <a16:creationId xmlns:a16="http://schemas.microsoft.com/office/drawing/2014/main" id="{01F2CE19-2CD7-7E0C-C896-BA37994C1627}"/>
              </a:ext>
            </a:extLst>
          </p:cNvPr>
          <p:cNvSpPr txBox="1">
            <a:spLocks/>
          </p:cNvSpPr>
          <p:nvPr/>
        </p:nvSpPr>
        <p:spPr>
          <a:xfrm>
            <a:off x="1013119" y="3747238"/>
            <a:ext cx="2628312" cy="553998"/>
          </a:xfrm>
          <a:prstGeom prst="rect">
            <a:avLst/>
          </a:prstGeom>
        </p:spPr>
        <p:txBody>
          <a:bodyPr vert="horz" wrap="square" lIns="0" tIns="0" rIns="0" bIns="0" rtlCol="0" anchor="ctr">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kern="1200" spc="0" baseline="0">
                <a:solidFill>
                  <a:schemeClr val="tx1"/>
                </a:soli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effectLst/>
                <a:uLnTx/>
                <a:uFillTx/>
                <a:latin typeface="+mn-lt"/>
                <a:ea typeface="+mn-ea"/>
                <a:cs typeface="Segoe Sans Display" pitchFamily="2" charset="0"/>
              </a:rPr>
              <a:t>Faster </a:t>
            </a:r>
            <a:br>
              <a:rPr kumimoji="0" lang="en-US" sz="1800" b="0" i="0" u="none" strike="noStrike" kern="1200" cap="none" spc="0" normalizeH="0" baseline="0" noProof="0">
                <a:ln>
                  <a:noFill/>
                </a:ln>
                <a:effectLst/>
                <a:uLnTx/>
                <a:uFillTx/>
                <a:latin typeface="+mn-lt"/>
                <a:ea typeface="+mn-ea"/>
                <a:cs typeface="Segoe Sans Display" pitchFamily="2" charset="0"/>
              </a:rPr>
            </a:br>
            <a:r>
              <a:rPr kumimoji="0" lang="en-US" sz="1800" b="0" i="0" u="none" strike="noStrike" kern="1200" cap="none" spc="0" normalizeH="0" baseline="0" noProof="0">
                <a:ln>
                  <a:noFill/>
                </a:ln>
                <a:effectLst/>
                <a:uLnTx/>
                <a:uFillTx/>
                <a:latin typeface="+mn-lt"/>
                <a:ea typeface="+mn-ea"/>
                <a:cs typeface="Segoe Sans Display" pitchFamily="2" charset="0"/>
              </a:rPr>
              <a:t>response time</a:t>
            </a:r>
            <a:r>
              <a:rPr kumimoji="0" lang="en-US" sz="1800" b="0" i="0" u="none" strike="noStrike" kern="1200" cap="none" spc="0" normalizeH="0" baseline="30000" noProof="0">
                <a:ln>
                  <a:noFill/>
                </a:ln>
                <a:effectLst/>
                <a:uLnTx/>
                <a:uFillTx/>
                <a:latin typeface="+mn-lt"/>
                <a:ea typeface="+mn-ea"/>
                <a:cs typeface="Segoe Sans Display"/>
              </a:rPr>
              <a:t>1</a:t>
            </a:r>
          </a:p>
        </p:txBody>
      </p:sp>
      <p:sp>
        <p:nvSpPr>
          <p:cNvPr id="7" name="Text Placeholder 4">
            <a:extLst>
              <a:ext uri="{FF2B5EF4-FFF2-40B4-BE49-F238E27FC236}">
                <a16:creationId xmlns:a16="http://schemas.microsoft.com/office/drawing/2014/main" id="{6BE5076C-8FDB-3B24-B2B6-DEDD74F94206}"/>
              </a:ext>
            </a:extLst>
          </p:cNvPr>
          <p:cNvSpPr txBox="1">
            <a:spLocks/>
          </p:cNvSpPr>
          <p:nvPr/>
        </p:nvSpPr>
        <p:spPr>
          <a:xfrm>
            <a:off x="4783183" y="3747238"/>
            <a:ext cx="2628312" cy="553998"/>
          </a:xfrm>
          <a:prstGeom prst="rect">
            <a:avLst/>
          </a:prstGeom>
        </p:spPr>
        <p:txBody>
          <a:bodyPr vert="horz" wrap="square" lIns="0" tIns="0" rIns="0" bIns="0" rtlCol="0" anchor="ctr">
            <a:spAutoFit/>
          </a:bodyPr>
          <a:lstStyle>
            <a:defPPr>
              <a:defRPr lang="en-US"/>
            </a:defPPr>
            <a:lvl1pPr marR="0" indent="0" algn="ctr" defTabSz="932742" fontAlgn="auto">
              <a:lnSpc>
                <a:spcPct val="100000"/>
              </a:lnSpc>
              <a:spcBef>
                <a:spcPts val="0"/>
              </a:spcBef>
              <a:spcAft>
                <a:spcPts val="0"/>
              </a:spcAft>
              <a:buClrTx/>
              <a:buSzPct val="90000"/>
              <a:buFont typeface="Wingdings" panose="05000000000000000000" pitchFamily="2" charset="2"/>
              <a:buNone/>
              <a:tabLst/>
              <a:defRPr sz="2200" spc="0" baseline="0">
                <a:solidFill>
                  <a:srgbClr val="2A446F"/>
                </a:solidFill>
                <a:latin typeface="+mj-lt"/>
                <a:ea typeface="+mj-ea"/>
                <a:cs typeface="Segoe Sans Display" pitchFamily="2" charset="0"/>
              </a:defRPr>
            </a:lvl1pPr>
            <a:lvl2pPr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chemeClr val="tx1"/>
                </a:solidFill>
                <a:effectLst/>
                <a:uLnTx/>
                <a:uFillTx/>
                <a:latin typeface="+mn-lt"/>
                <a:ea typeface="+mj-ea"/>
                <a:cs typeface="Segoe Sans Display"/>
              </a:rPr>
              <a:t>Increase in Chat quality satisfaction</a:t>
            </a:r>
            <a:r>
              <a:rPr kumimoji="0" lang="en-US" sz="1800" b="0" i="0" u="none" strike="noStrike" kern="1200" cap="none" spc="0" normalizeH="0" baseline="30000" noProof="0">
                <a:ln>
                  <a:noFill/>
                </a:ln>
                <a:solidFill>
                  <a:schemeClr val="tx1"/>
                </a:solidFill>
                <a:effectLst/>
                <a:uLnTx/>
                <a:uFillTx/>
                <a:latin typeface="+mn-lt"/>
                <a:ea typeface="+mj-ea"/>
                <a:cs typeface="Segoe Sans Display"/>
              </a:rPr>
              <a:t>2</a:t>
            </a:r>
            <a:endParaRPr kumimoji="0" lang="en-US" sz="1800" b="0" i="0" u="none" strike="noStrike" kern="1200" cap="none" spc="0" normalizeH="0" baseline="30000" noProof="0">
              <a:ln>
                <a:noFill/>
              </a:ln>
              <a:solidFill>
                <a:schemeClr val="tx1"/>
              </a:solidFill>
              <a:effectLst/>
              <a:uLnTx/>
              <a:uFillTx/>
              <a:latin typeface="+mn-lt"/>
              <a:ea typeface="+mj-ea"/>
            </a:endParaRPr>
          </a:p>
        </p:txBody>
      </p:sp>
      <p:sp>
        <p:nvSpPr>
          <p:cNvPr id="8" name="TextBox 7">
            <a:extLst>
              <a:ext uri="{FF2B5EF4-FFF2-40B4-BE49-F238E27FC236}">
                <a16:creationId xmlns:a16="http://schemas.microsoft.com/office/drawing/2014/main" id="{FA1B543D-75E2-4C44-E09C-115ECA4FA293}"/>
              </a:ext>
            </a:extLst>
          </p:cNvPr>
          <p:cNvSpPr txBox="1"/>
          <p:nvPr/>
        </p:nvSpPr>
        <p:spPr>
          <a:xfrm>
            <a:off x="834315" y="2433006"/>
            <a:ext cx="2985920" cy="123110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gradFill>
                  <a:gsLst>
                    <a:gs pos="0">
                      <a:srgbClr val="D59ED7"/>
                    </a:gs>
                    <a:gs pos="80000">
                      <a:srgbClr val="8DC8E8"/>
                    </a:gs>
                  </a:gsLst>
                  <a:path path="circle">
                    <a:fillToRect l="100000" t="100000"/>
                  </a:path>
                </a:gradFill>
                <a:effectLst/>
                <a:uLnTx/>
                <a:uFillTx/>
                <a:latin typeface="+mj-lt"/>
                <a:ea typeface="+mn-ea"/>
                <a:cs typeface="Segoe Sans Display" pitchFamily="2" charset="0"/>
              </a:rPr>
              <a:t>2x</a:t>
            </a:r>
          </a:p>
        </p:txBody>
      </p:sp>
      <p:sp>
        <p:nvSpPr>
          <p:cNvPr id="9" name="TextBox 8">
            <a:extLst>
              <a:ext uri="{FF2B5EF4-FFF2-40B4-BE49-F238E27FC236}">
                <a16:creationId xmlns:a16="http://schemas.microsoft.com/office/drawing/2014/main" id="{551C048A-2DA1-97F7-191C-D12F92372FD1}"/>
              </a:ext>
            </a:extLst>
          </p:cNvPr>
          <p:cNvSpPr txBox="1"/>
          <p:nvPr/>
        </p:nvSpPr>
        <p:spPr>
          <a:xfrm>
            <a:off x="4604379" y="2433006"/>
            <a:ext cx="2985920" cy="123110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gradFill>
                  <a:gsLst>
                    <a:gs pos="0">
                      <a:srgbClr val="D59ED7"/>
                    </a:gs>
                    <a:gs pos="80000">
                      <a:srgbClr val="8DC8E8"/>
                    </a:gs>
                  </a:gsLst>
                  <a:path path="circle">
                    <a:fillToRect l="100000" t="100000"/>
                  </a:path>
                </a:gradFill>
                <a:effectLst/>
                <a:uLnTx/>
                <a:uFillTx/>
                <a:latin typeface="+mj-lt"/>
                <a:ea typeface="+mn-ea"/>
                <a:cs typeface="Segoe Sans Display" pitchFamily="2" charset="0"/>
              </a:rPr>
              <a:t>11%</a:t>
            </a:r>
          </a:p>
        </p:txBody>
      </p:sp>
      <p:sp>
        <p:nvSpPr>
          <p:cNvPr id="10" name="TextBox 9">
            <a:extLst>
              <a:ext uri="{FF2B5EF4-FFF2-40B4-BE49-F238E27FC236}">
                <a16:creationId xmlns:a16="http://schemas.microsoft.com/office/drawing/2014/main" id="{CE964AD9-9D41-7DA3-DD91-C6971259D08E}"/>
              </a:ext>
            </a:extLst>
          </p:cNvPr>
          <p:cNvSpPr txBox="1"/>
          <p:nvPr/>
        </p:nvSpPr>
        <p:spPr>
          <a:xfrm>
            <a:off x="588963" y="6308229"/>
            <a:ext cx="11088687" cy="24622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lvl="0">
              <a:defRPr/>
            </a:pPr>
            <a:r>
              <a:rPr lang="en-US" sz="800" spc="-5">
                <a:solidFill>
                  <a:srgbClr val="B1B3B3"/>
                </a:solidFill>
                <a:cs typeface="Segoe UI Variable Display" pitchFamily="2" charset="0"/>
              </a:rPr>
              <a:t>1.Test in English only. Data comes from a Microsoft-conducted study in May 2025 comparing Copilot Chat response time and satisfaction with a previous study in September 2024.</a:t>
            </a:r>
          </a:p>
          <a:p>
            <a:pPr lvl="0">
              <a:defRPr/>
            </a:pPr>
            <a:r>
              <a:rPr lang="en-US" sz="800" spc="-5">
                <a:solidFill>
                  <a:srgbClr val="B1B3B3"/>
                </a:solidFill>
                <a:cs typeface="Segoe UI Variable Display" pitchFamily="2" charset="0"/>
              </a:rPr>
              <a:t>2.Data comes from a Microsoft-conducted study in May 1-7, 2025 comparing Microsoft 365 Copilot Chat response time and satisfaction (in-product thumbs up and thumbs down) with the previous version of Microsoft 365 Copilot Chat.</a:t>
            </a:r>
            <a:endParaRPr kumimoji="0" lang="en-US" sz="800" b="0" i="0" u="none" strike="noStrike" kern="1200" cap="none" spc="-5" normalizeH="0" baseline="0" noProof="0">
              <a:ln>
                <a:noFill/>
              </a:ln>
              <a:solidFill>
                <a:srgbClr val="B1B3B3"/>
              </a:solidFill>
              <a:effectLst/>
              <a:uLnTx/>
              <a:uFillTx/>
              <a:ea typeface="+mn-ea"/>
              <a:cs typeface="Segoe UI Variable Display" pitchFamily="2" charset="0"/>
            </a:endParaRPr>
          </a:p>
        </p:txBody>
      </p:sp>
      <p:sp>
        <p:nvSpPr>
          <p:cNvPr id="11" name="Text Placeholder 4">
            <a:extLst>
              <a:ext uri="{FF2B5EF4-FFF2-40B4-BE49-F238E27FC236}">
                <a16:creationId xmlns:a16="http://schemas.microsoft.com/office/drawing/2014/main" id="{59088231-D97B-C84F-F690-ABD678146704}"/>
              </a:ext>
            </a:extLst>
          </p:cNvPr>
          <p:cNvSpPr txBox="1">
            <a:spLocks/>
          </p:cNvSpPr>
          <p:nvPr/>
        </p:nvSpPr>
        <p:spPr>
          <a:xfrm>
            <a:off x="8432299" y="3747238"/>
            <a:ext cx="2884990" cy="830997"/>
          </a:xfrm>
          <a:prstGeom prst="rect">
            <a:avLst/>
          </a:prstGeom>
        </p:spPr>
        <p:txBody>
          <a:bodyPr vert="horz" wrap="square" lIns="0" tIns="0" rIns="0" bIns="0" rtlCol="0" anchor="ctr">
            <a:spAutoFit/>
          </a:bodyPr>
          <a:lstStyle>
            <a:defPPr>
              <a:defRPr lang="en-US"/>
            </a:defPPr>
            <a:lvl1pPr marR="0" indent="0" algn="ctr" defTabSz="932742" fontAlgn="auto">
              <a:lnSpc>
                <a:spcPct val="100000"/>
              </a:lnSpc>
              <a:spcBef>
                <a:spcPts val="0"/>
              </a:spcBef>
              <a:spcAft>
                <a:spcPts val="0"/>
              </a:spcAft>
              <a:buClrTx/>
              <a:buSzPct val="90000"/>
              <a:buFont typeface="Wingdings" panose="05000000000000000000" pitchFamily="2" charset="2"/>
              <a:buNone/>
              <a:tabLst/>
              <a:defRPr sz="2200" spc="0" baseline="0">
                <a:solidFill>
                  <a:srgbClr val="2A446F"/>
                </a:solidFill>
                <a:latin typeface="+mj-lt"/>
                <a:ea typeface="+mj-ea"/>
                <a:cs typeface="Segoe Sans Display" pitchFamily="2" charset="0"/>
              </a:defRPr>
            </a:lvl1pPr>
            <a:lvl2pPr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chemeClr val="tx1"/>
                </a:solidFill>
                <a:effectLst/>
                <a:uLnTx/>
                <a:uFillTx/>
                <a:latin typeface="+mn-lt"/>
                <a:ea typeface="+mj-ea"/>
                <a:cs typeface="Segoe Sans Display"/>
              </a:rPr>
              <a:t>Day goal to incorporate mainstream features and quality enhancements  </a:t>
            </a:r>
          </a:p>
        </p:txBody>
      </p:sp>
      <p:sp>
        <p:nvSpPr>
          <p:cNvPr id="12" name="TextBox 11">
            <a:extLst>
              <a:ext uri="{FF2B5EF4-FFF2-40B4-BE49-F238E27FC236}">
                <a16:creationId xmlns:a16="http://schemas.microsoft.com/office/drawing/2014/main" id="{AB728EA7-4FB9-92D8-0E9F-1C41285C506E}"/>
              </a:ext>
            </a:extLst>
          </p:cNvPr>
          <p:cNvSpPr txBox="1"/>
          <p:nvPr/>
        </p:nvSpPr>
        <p:spPr>
          <a:xfrm>
            <a:off x="8381834" y="2433006"/>
            <a:ext cx="2985920" cy="123110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gradFill>
                  <a:gsLst>
                    <a:gs pos="0">
                      <a:srgbClr val="D59ED7"/>
                    </a:gs>
                    <a:gs pos="80000">
                      <a:srgbClr val="8DC8E8"/>
                    </a:gs>
                  </a:gsLst>
                  <a:path path="circle">
                    <a:fillToRect l="100000" t="100000"/>
                  </a:path>
                </a:gradFill>
                <a:effectLst/>
                <a:uLnTx/>
                <a:uFillTx/>
                <a:latin typeface="+mj-lt"/>
                <a:ea typeface="+mn-ea"/>
                <a:cs typeface="Segoe Sans Display" pitchFamily="2" charset="0"/>
              </a:rPr>
              <a:t>30</a:t>
            </a:r>
          </a:p>
        </p:txBody>
      </p:sp>
      <p:sp>
        <p:nvSpPr>
          <p:cNvPr id="13" name="Text Placeholder 4">
            <a:extLst>
              <a:ext uri="{FF2B5EF4-FFF2-40B4-BE49-F238E27FC236}">
                <a16:creationId xmlns:a16="http://schemas.microsoft.com/office/drawing/2014/main" id="{4896834A-3E1B-5A45-8EA1-F010A2264D55}"/>
              </a:ext>
            </a:extLst>
          </p:cNvPr>
          <p:cNvSpPr txBox="1">
            <a:spLocks/>
          </p:cNvSpPr>
          <p:nvPr/>
        </p:nvSpPr>
        <p:spPr>
          <a:xfrm>
            <a:off x="588962" y="1056640"/>
            <a:ext cx="10670052" cy="338554"/>
          </a:xfrm>
          <a:prstGeom prst="rect">
            <a:avLst/>
          </a:prstGeom>
        </p:spPr>
        <p:txBody>
          <a:bodyPr vert="horz" wrap="square" lIns="0" tIns="0" rIns="0" bIns="0" rtlCol="0" anchor="ctr">
            <a:spAutoFit/>
          </a:bodyPr>
          <a:lstStyle>
            <a:defPPr>
              <a:defRPr lang="en-US"/>
            </a:defPPr>
            <a:lvl1pPr marR="0" indent="0" algn="ctr" defTabSz="932742" fontAlgn="auto">
              <a:lnSpc>
                <a:spcPct val="100000"/>
              </a:lnSpc>
              <a:spcBef>
                <a:spcPts val="0"/>
              </a:spcBef>
              <a:spcAft>
                <a:spcPts val="0"/>
              </a:spcAft>
              <a:buClrTx/>
              <a:buSzPct val="90000"/>
              <a:buFont typeface="Wingdings" panose="05000000000000000000" pitchFamily="2" charset="2"/>
              <a:buNone/>
              <a:tabLst/>
              <a:defRPr sz="2200" spc="0" baseline="0">
                <a:solidFill>
                  <a:srgbClr val="2A446F"/>
                </a:solidFill>
                <a:latin typeface="+mj-lt"/>
                <a:ea typeface="+mj-ea"/>
                <a:cs typeface="Segoe Sans Display" pitchFamily="2" charset="0"/>
              </a:defRPr>
            </a:lvl1pPr>
            <a:lvl2pPr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2200" b="0" i="0" u="none" strike="noStrike" kern="1200" cap="none" spc="0" normalizeH="0" baseline="0" noProof="0">
                <a:ln>
                  <a:noFill/>
                </a:ln>
                <a:solidFill>
                  <a:srgbClr val="FFFFFF"/>
                </a:solidFill>
                <a:effectLst/>
                <a:uLnTx/>
                <a:uFillTx/>
                <a:latin typeface="+mn-lt"/>
                <a:ea typeface="+mj-ea"/>
                <a:cs typeface="Segoe UI Variable Display" pitchFamily="2" charset="0"/>
              </a:rPr>
              <a:t>Millions of users responded positively to Chat quality improvements within first week</a:t>
            </a:r>
          </a:p>
        </p:txBody>
      </p:sp>
    </p:spTree>
    <p:extLst>
      <p:ext uri="{BB962C8B-B14F-4D97-AF65-F5344CB8AC3E}">
        <p14:creationId xmlns:p14="http://schemas.microsoft.com/office/powerpoint/2010/main" val="10615803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path" presetSubtype="0" decel="100000" fill="hold" grpId="1" nodeType="withEffect">
                                  <p:stCondLst>
                                    <p:cond delay="0"/>
                                  </p:stCondLst>
                                  <p:childTnLst>
                                    <p:animMotion origin="layout" path="M -8.33333E-7 -2.96296E-6 L -8.33333E-7 0.03542 " pathEditMode="relative" rAng="0" ptsTypes="AA">
                                      <p:cBhvr>
                                        <p:cTn id="9" dur="700" spd="-100000" fill="hold"/>
                                        <p:tgtEl>
                                          <p:spTgt spid="5"/>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42" presetClass="path" presetSubtype="0" decel="100000" fill="hold" grpId="1" nodeType="withEffect">
                                  <p:stCondLst>
                                    <p:cond delay="0"/>
                                  </p:stCondLst>
                                  <p:childTnLst>
                                    <p:animMotion origin="layout" path="M -8.33333E-7 -2.96296E-6 L -8.33333E-7 0.03542 " pathEditMode="relative" rAng="0" ptsTypes="AA">
                                      <p:cBhvr>
                                        <p:cTn id="14" dur="700" spd="-100000" fill="hold"/>
                                        <p:tgtEl>
                                          <p:spTgt spid="13"/>
                                        </p:tgtEl>
                                        <p:attrNameLst>
                                          <p:attrName>ppt_x</p:attrName>
                                          <p:attrName>ppt_y</p:attrName>
                                        </p:attrNameLst>
                                      </p:cBhvr>
                                      <p:rCtr x="0" y="1759"/>
                                    </p:animMotion>
                                  </p:childTnLst>
                                </p:cTn>
                              </p:par>
                              <p:par>
                                <p:cTn id="15" presetID="10" presetClass="entr" presetSubtype="0" fill="hold" grpId="0" nodeType="withEffect">
                                  <p:stCondLst>
                                    <p:cond delay="1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42" presetClass="path" presetSubtype="0" decel="100000" fill="hold" grpId="1" nodeType="withEffect">
                                  <p:stCondLst>
                                    <p:cond delay="100"/>
                                  </p:stCondLst>
                                  <p:childTnLst>
                                    <p:animMotion origin="layout" path="M -8.33333E-7 -2.96296E-6 L -8.33333E-7 0.03542 " pathEditMode="relative" rAng="0" ptsTypes="AA">
                                      <p:cBhvr>
                                        <p:cTn id="19" dur="700" spd="-100000" fill="hold"/>
                                        <p:tgtEl>
                                          <p:spTgt spid="8"/>
                                        </p:tgtEl>
                                        <p:attrNameLst>
                                          <p:attrName>ppt_x</p:attrName>
                                          <p:attrName>ppt_y</p:attrName>
                                        </p:attrNameLst>
                                      </p:cBhvr>
                                      <p:rCtr x="0" y="1759"/>
                                    </p:animMotion>
                                  </p:childTnLst>
                                </p:cTn>
                              </p:par>
                              <p:par>
                                <p:cTn id="20" presetID="10" presetClass="entr" presetSubtype="0" fill="hold" grpId="0" nodeType="withEffect">
                                  <p:stCondLst>
                                    <p:cond delay="1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42" presetClass="path" presetSubtype="0" decel="100000" fill="hold" grpId="1" nodeType="withEffect">
                                  <p:stCondLst>
                                    <p:cond delay="100"/>
                                  </p:stCondLst>
                                  <p:childTnLst>
                                    <p:animMotion origin="layout" path="M -8.33333E-7 -2.96296E-6 L -8.33333E-7 0.03542 " pathEditMode="relative" rAng="0" ptsTypes="AA">
                                      <p:cBhvr>
                                        <p:cTn id="24" dur="700" spd="-100000" fill="hold"/>
                                        <p:tgtEl>
                                          <p:spTgt spid="2"/>
                                        </p:tgtEl>
                                        <p:attrNameLst>
                                          <p:attrName>ppt_x</p:attrName>
                                          <p:attrName>ppt_y</p:attrName>
                                        </p:attrNameLst>
                                      </p:cBhvr>
                                      <p:rCtr x="0" y="1759"/>
                                    </p:animMotion>
                                  </p:childTnLst>
                                </p:cTn>
                              </p:par>
                              <p:par>
                                <p:cTn id="25" presetID="10" presetClass="entr" presetSubtype="0" fill="hold" grpId="0" nodeType="withEffect">
                                  <p:stCondLst>
                                    <p:cond delay="10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42" presetClass="path" presetSubtype="0" decel="100000" fill="hold" grpId="1" nodeType="withEffect">
                                  <p:stCondLst>
                                    <p:cond delay="100"/>
                                  </p:stCondLst>
                                  <p:childTnLst>
                                    <p:animMotion origin="layout" path="M 4.58333E-6 -4.07407E-6 L 4.58333E-6 0.03542 " pathEditMode="relative" rAng="0" ptsTypes="AA">
                                      <p:cBhvr>
                                        <p:cTn id="29" dur="700" spd="-100000" fill="hold"/>
                                        <p:tgtEl>
                                          <p:spTgt spid="6"/>
                                        </p:tgtEl>
                                        <p:attrNameLst>
                                          <p:attrName>ppt_x</p:attrName>
                                          <p:attrName>ppt_y</p:attrName>
                                        </p:attrNameLst>
                                      </p:cBhvr>
                                      <p:rCtr x="0" y="1759"/>
                                    </p:animMotion>
                                  </p:childTnLst>
                                </p:cTn>
                              </p:par>
                              <p:par>
                                <p:cTn id="30" presetID="10" presetClass="entr" presetSubtype="0" fill="hold" grpId="0" nodeType="withEffect">
                                  <p:stCondLst>
                                    <p:cond delay="10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42" presetClass="path" presetSubtype="0" decel="100000" fill="hold" grpId="1" nodeType="withEffect">
                                  <p:stCondLst>
                                    <p:cond delay="100"/>
                                  </p:stCondLst>
                                  <p:childTnLst>
                                    <p:animMotion origin="layout" path="M -8.33333E-7 -2.96296E-6 L -8.33333E-7 0.03542 " pathEditMode="relative" rAng="0" ptsTypes="AA">
                                      <p:cBhvr>
                                        <p:cTn id="34" dur="700" spd="-100000" fill="hold"/>
                                        <p:tgtEl>
                                          <p:spTgt spid="9"/>
                                        </p:tgtEl>
                                        <p:attrNameLst>
                                          <p:attrName>ppt_x</p:attrName>
                                          <p:attrName>ppt_y</p:attrName>
                                        </p:attrNameLst>
                                      </p:cBhvr>
                                      <p:rCtr x="0" y="1759"/>
                                    </p:animMotion>
                                  </p:childTnLst>
                                </p:cTn>
                              </p:par>
                              <p:par>
                                <p:cTn id="35" presetID="10" presetClass="entr" presetSubtype="0" fill="hold" grpId="0" nodeType="withEffect">
                                  <p:stCondLst>
                                    <p:cond delay="10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par>
                                <p:cTn id="38" presetID="42" presetClass="path" presetSubtype="0" decel="100000" fill="hold" grpId="1" nodeType="withEffect">
                                  <p:stCondLst>
                                    <p:cond delay="100"/>
                                  </p:stCondLst>
                                  <p:childTnLst>
                                    <p:animMotion origin="layout" path="M -2.08333E-7 -4.07407E-6 L -2.08333E-7 0.03542 " pathEditMode="relative" rAng="0" ptsTypes="AA">
                                      <p:cBhvr>
                                        <p:cTn id="39" dur="700" spd="-100000" fill="hold"/>
                                        <p:tgtEl>
                                          <p:spTgt spid="7"/>
                                        </p:tgtEl>
                                        <p:attrNameLst>
                                          <p:attrName>ppt_x</p:attrName>
                                          <p:attrName>ppt_y</p:attrName>
                                        </p:attrNameLst>
                                      </p:cBhvr>
                                      <p:rCtr x="0" y="1759"/>
                                    </p:animMotion>
                                  </p:childTnLst>
                                </p:cTn>
                              </p:par>
                              <p:par>
                                <p:cTn id="40" presetID="10" presetClass="entr" presetSubtype="0" fill="hold" grpId="0" nodeType="withEffect">
                                  <p:stCondLst>
                                    <p:cond delay="10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500"/>
                                        <p:tgtEl>
                                          <p:spTgt spid="3"/>
                                        </p:tgtEl>
                                      </p:cBhvr>
                                    </p:animEffect>
                                  </p:childTnLst>
                                </p:cTn>
                              </p:par>
                              <p:par>
                                <p:cTn id="43" presetID="42" presetClass="path" presetSubtype="0" decel="100000" fill="hold" grpId="1" nodeType="withEffect">
                                  <p:stCondLst>
                                    <p:cond delay="100"/>
                                  </p:stCondLst>
                                  <p:childTnLst>
                                    <p:animMotion origin="layout" path="M -8.33333E-7 -2.96296E-6 L -8.33333E-7 0.03542 " pathEditMode="relative" rAng="0" ptsTypes="AA">
                                      <p:cBhvr>
                                        <p:cTn id="44" dur="700" spd="-100000" fill="hold"/>
                                        <p:tgtEl>
                                          <p:spTgt spid="3"/>
                                        </p:tgtEl>
                                        <p:attrNameLst>
                                          <p:attrName>ppt_x</p:attrName>
                                          <p:attrName>ppt_y</p:attrName>
                                        </p:attrNameLst>
                                      </p:cBhvr>
                                      <p:rCtr x="0" y="1759"/>
                                    </p:animMotion>
                                  </p:childTnLst>
                                </p:cTn>
                              </p:par>
                              <p:par>
                                <p:cTn id="45" presetID="10" presetClass="entr" presetSubtype="0" fill="hold" grpId="0" nodeType="withEffect">
                                  <p:stCondLst>
                                    <p:cond delay="10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500"/>
                                        <p:tgtEl>
                                          <p:spTgt spid="4"/>
                                        </p:tgtEl>
                                      </p:cBhvr>
                                    </p:animEffect>
                                  </p:childTnLst>
                                </p:cTn>
                              </p:par>
                              <p:par>
                                <p:cTn id="48" presetID="42" presetClass="path" presetSubtype="0" decel="100000" fill="hold" grpId="1" nodeType="withEffect">
                                  <p:stCondLst>
                                    <p:cond delay="100"/>
                                  </p:stCondLst>
                                  <p:childTnLst>
                                    <p:animMotion origin="layout" path="M -8.33333E-7 -2.96296E-6 L -8.33333E-7 0.03542 " pathEditMode="relative" rAng="0" ptsTypes="AA">
                                      <p:cBhvr>
                                        <p:cTn id="49" dur="700" spd="-100000" fill="hold"/>
                                        <p:tgtEl>
                                          <p:spTgt spid="4"/>
                                        </p:tgtEl>
                                        <p:attrNameLst>
                                          <p:attrName>ppt_x</p:attrName>
                                          <p:attrName>ppt_y</p:attrName>
                                        </p:attrNameLst>
                                      </p:cBhvr>
                                      <p:rCtr x="0" y="1759"/>
                                    </p:animMotion>
                                  </p:childTnLst>
                                </p:cTn>
                              </p:par>
                              <p:par>
                                <p:cTn id="50" presetID="10" presetClass="entr" presetSubtype="0" fill="hold" grpId="0" nodeType="withEffect">
                                  <p:stCondLst>
                                    <p:cond delay="10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par>
                                <p:cTn id="53" presetID="42" presetClass="path" presetSubtype="0" decel="100000" fill="hold" grpId="1" nodeType="withEffect">
                                  <p:stCondLst>
                                    <p:cond delay="100"/>
                                  </p:stCondLst>
                                  <p:childTnLst>
                                    <p:animMotion origin="layout" path="M -8.33333E-7 -2.96296E-6 L -8.33333E-7 0.03542 " pathEditMode="relative" rAng="0" ptsTypes="AA">
                                      <p:cBhvr>
                                        <p:cTn id="54" dur="700" spd="-100000" fill="hold"/>
                                        <p:tgtEl>
                                          <p:spTgt spid="12"/>
                                        </p:tgtEl>
                                        <p:attrNameLst>
                                          <p:attrName>ppt_x</p:attrName>
                                          <p:attrName>ppt_y</p:attrName>
                                        </p:attrNameLst>
                                      </p:cBhvr>
                                      <p:rCtr x="0" y="1759"/>
                                    </p:animMotion>
                                  </p:childTnLst>
                                </p:cTn>
                              </p:par>
                              <p:par>
                                <p:cTn id="55" presetID="10" presetClass="entr" presetSubtype="0" fill="hold" grpId="0" nodeType="withEffect">
                                  <p:stCondLst>
                                    <p:cond delay="10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500"/>
                                        <p:tgtEl>
                                          <p:spTgt spid="11"/>
                                        </p:tgtEl>
                                      </p:cBhvr>
                                    </p:animEffect>
                                  </p:childTnLst>
                                </p:cTn>
                              </p:par>
                              <p:par>
                                <p:cTn id="58" presetID="42" presetClass="path" presetSubtype="0" decel="100000" fill="hold" grpId="1" nodeType="withEffect">
                                  <p:stCondLst>
                                    <p:cond delay="100"/>
                                  </p:stCondLst>
                                  <p:childTnLst>
                                    <p:animMotion origin="layout" path="M 4.16667E-6 -4.44444E-6 L 4.16667E-6 0.03542 " pathEditMode="relative" rAng="0" ptsTypes="AA">
                                      <p:cBhvr>
                                        <p:cTn id="59" dur="700" spd="-100000" fill="hold"/>
                                        <p:tgtEl>
                                          <p:spTgt spid="11"/>
                                        </p:tgtEl>
                                        <p:attrNameLst>
                                          <p:attrName>ppt_x</p:attrName>
                                          <p:attrName>ppt_y</p:attrName>
                                        </p:attrNameLst>
                                      </p:cBhvr>
                                      <p:rCtr x="0" y="1759"/>
                                    </p:animMotion>
                                  </p:childTnLst>
                                </p:cTn>
                              </p:par>
                              <p:par>
                                <p:cTn id="60" presetID="10" presetClass="entr" presetSubtype="0" fill="hold" grpId="0" nodeType="withEffect">
                                  <p:stCondLst>
                                    <p:cond delay="200"/>
                                  </p:stCondLst>
                                  <p:childTnLst>
                                    <p:set>
                                      <p:cBhvr>
                                        <p:cTn id="61" dur="1" fill="hold">
                                          <p:stCondLst>
                                            <p:cond delay="0"/>
                                          </p:stCondLst>
                                        </p:cTn>
                                        <p:tgtEl>
                                          <p:spTgt spid="10"/>
                                        </p:tgtEl>
                                        <p:attrNameLst>
                                          <p:attrName>style.visibility</p:attrName>
                                        </p:attrNameLst>
                                      </p:cBhvr>
                                      <p:to>
                                        <p:strVal val="visible"/>
                                      </p:to>
                                    </p:set>
                                    <p:animEffect transition="in" filter="fade">
                                      <p:cBhvr>
                                        <p:cTn id="62" dur="500"/>
                                        <p:tgtEl>
                                          <p:spTgt spid="10"/>
                                        </p:tgtEl>
                                      </p:cBhvr>
                                    </p:animEffect>
                                  </p:childTnLst>
                                </p:cTn>
                              </p:par>
                              <p:par>
                                <p:cTn id="63" presetID="42" presetClass="path" presetSubtype="0" decel="100000" fill="hold" grpId="1" nodeType="withEffect">
                                  <p:stCondLst>
                                    <p:cond delay="200"/>
                                  </p:stCondLst>
                                  <p:childTnLst>
                                    <p:animMotion origin="layout" path="M -8.33333E-7 -2.96296E-6 L -8.33333E-7 0.03542 " pathEditMode="relative" rAng="0" ptsTypes="AA">
                                      <p:cBhvr>
                                        <p:cTn id="64" dur="700" spd="-100000" fill="hold"/>
                                        <p:tgtEl>
                                          <p:spTgt spid="10"/>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4" grpId="0" animBg="1"/>
      <p:bldP spid="4" grpId="1" animBg="1"/>
      <p:bldP spid="5" grpId="0"/>
      <p:bldP spid="5"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3" grpId="0"/>
      <p:bldP spid="13"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16B9F-6772-832F-05E4-91E24C00B899}"/>
            </a:ext>
          </a:extLst>
        </p:cNvPr>
        <p:cNvGrpSpPr/>
        <p:nvPr/>
      </p:nvGrpSpPr>
      <p:grpSpPr>
        <a:xfrm>
          <a:off x="0" y="0"/>
          <a:ext cx="0" cy="0"/>
          <a:chOff x="0" y="0"/>
          <a:chExt cx="0" cy="0"/>
        </a:xfrm>
      </p:grpSpPr>
      <p:sp>
        <p:nvSpPr>
          <p:cNvPr id="46" name="Freeform: Shape 45">
            <a:extLst>
              <a:ext uri="{FF2B5EF4-FFF2-40B4-BE49-F238E27FC236}">
                <a16:creationId xmlns:a16="http://schemas.microsoft.com/office/drawing/2014/main" id="{A90BE13D-67C4-D88C-9B60-2B35646130AA}"/>
              </a:ext>
              <a:ext uri="{C183D7F6-B498-43B3-948B-1728B52AA6E4}">
                <adec:decorative xmlns:adec="http://schemas.microsoft.com/office/drawing/2017/decorative" val="1"/>
              </a:ext>
            </a:extLst>
          </p:cNvPr>
          <p:cNvSpPr/>
          <p:nvPr/>
        </p:nvSpPr>
        <p:spPr bwMode="auto">
          <a:xfrm>
            <a:off x="582612" y="1756229"/>
            <a:ext cx="11026776" cy="4512809"/>
          </a:xfrm>
          <a:custGeom>
            <a:avLst/>
            <a:gdLst>
              <a:gd name="connsiteX0" fmla="*/ 125095 w 11026776"/>
              <a:gd name="connsiteY0" fmla="*/ 0 h 4512809"/>
              <a:gd name="connsiteX1" fmla="*/ 2832100 w 11026776"/>
              <a:gd name="connsiteY1" fmla="*/ 0 h 4512809"/>
              <a:gd name="connsiteX2" fmla="*/ 2832100 w 11026776"/>
              <a:gd name="connsiteY2" fmla="*/ 264619 h 4512809"/>
              <a:gd name="connsiteX3" fmla="*/ 8194676 w 11026776"/>
              <a:gd name="connsiteY3" fmla="*/ 264619 h 4512809"/>
              <a:gd name="connsiteX4" fmla="*/ 8194676 w 11026776"/>
              <a:gd name="connsiteY4" fmla="*/ 0 h 4512809"/>
              <a:gd name="connsiteX5" fmla="*/ 10901681 w 11026776"/>
              <a:gd name="connsiteY5" fmla="*/ 0 h 4512809"/>
              <a:gd name="connsiteX6" fmla="*/ 11026776 w 11026776"/>
              <a:gd name="connsiteY6" fmla="*/ 125095 h 4512809"/>
              <a:gd name="connsiteX7" fmla="*/ 11026776 w 11026776"/>
              <a:gd name="connsiteY7" fmla="*/ 4387714 h 4512809"/>
              <a:gd name="connsiteX8" fmla="*/ 10901681 w 11026776"/>
              <a:gd name="connsiteY8" fmla="*/ 4512809 h 4512809"/>
              <a:gd name="connsiteX9" fmla="*/ 125095 w 11026776"/>
              <a:gd name="connsiteY9" fmla="*/ 4512809 h 4512809"/>
              <a:gd name="connsiteX10" fmla="*/ 0 w 11026776"/>
              <a:gd name="connsiteY10" fmla="*/ 4387714 h 4512809"/>
              <a:gd name="connsiteX11" fmla="*/ 0 w 11026776"/>
              <a:gd name="connsiteY11" fmla="*/ 125095 h 4512809"/>
              <a:gd name="connsiteX12" fmla="*/ 125095 w 11026776"/>
              <a:gd name="connsiteY12" fmla="*/ 0 h 4512809"/>
              <a:gd name="connsiteX0" fmla="*/ 2832100 w 11026776"/>
              <a:gd name="connsiteY0" fmla="*/ 264619 h 4512809"/>
              <a:gd name="connsiteX1" fmla="*/ 8194676 w 11026776"/>
              <a:gd name="connsiteY1" fmla="*/ 264619 h 4512809"/>
              <a:gd name="connsiteX2" fmla="*/ 8194676 w 11026776"/>
              <a:gd name="connsiteY2" fmla="*/ 0 h 4512809"/>
              <a:gd name="connsiteX3" fmla="*/ 10901681 w 11026776"/>
              <a:gd name="connsiteY3" fmla="*/ 0 h 4512809"/>
              <a:gd name="connsiteX4" fmla="*/ 11026776 w 11026776"/>
              <a:gd name="connsiteY4" fmla="*/ 125095 h 4512809"/>
              <a:gd name="connsiteX5" fmla="*/ 11026776 w 11026776"/>
              <a:gd name="connsiteY5" fmla="*/ 4387714 h 4512809"/>
              <a:gd name="connsiteX6" fmla="*/ 10901681 w 11026776"/>
              <a:gd name="connsiteY6" fmla="*/ 4512809 h 4512809"/>
              <a:gd name="connsiteX7" fmla="*/ 125095 w 11026776"/>
              <a:gd name="connsiteY7" fmla="*/ 4512809 h 4512809"/>
              <a:gd name="connsiteX8" fmla="*/ 0 w 11026776"/>
              <a:gd name="connsiteY8" fmla="*/ 4387714 h 4512809"/>
              <a:gd name="connsiteX9" fmla="*/ 0 w 11026776"/>
              <a:gd name="connsiteY9" fmla="*/ 125095 h 4512809"/>
              <a:gd name="connsiteX10" fmla="*/ 125095 w 11026776"/>
              <a:gd name="connsiteY10" fmla="*/ 0 h 4512809"/>
              <a:gd name="connsiteX11" fmla="*/ 2832100 w 11026776"/>
              <a:gd name="connsiteY11" fmla="*/ 0 h 4512809"/>
              <a:gd name="connsiteX12" fmla="*/ 2923540 w 11026776"/>
              <a:gd name="connsiteY12" fmla="*/ 356059 h 4512809"/>
              <a:gd name="connsiteX0" fmla="*/ 2832100 w 11026776"/>
              <a:gd name="connsiteY0" fmla="*/ 264619 h 4512809"/>
              <a:gd name="connsiteX1" fmla="*/ 8194676 w 11026776"/>
              <a:gd name="connsiteY1" fmla="*/ 264619 h 4512809"/>
              <a:gd name="connsiteX2" fmla="*/ 8194676 w 11026776"/>
              <a:gd name="connsiteY2" fmla="*/ 0 h 4512809"/>
              <a:gd name="connsiteX3" fmla="*/ 10901681 w 11026776"/>
              <a:gd name="connsiteY3" fmla="*/ 0 h 4512809"/>
              <a:gd name="connsiteX4" fmla="*/ 11026776 w 11026776"/>
              <a:gd name="connsiteY4" fmla="*/ 125095 h 4512809"/>
              <a:gd name="connsiteX5" fmla="*/ 11026776 w 11026776"/>
              <a:gd name="connsiteY5" fmla="*/ 4387714 h 4512809"/>
              <a:gd name="connsiteX6" fmla="*/ 10901681 w 11026776"/>
              <a:gd name="connsiteY6" fmla="*/ 4512809 h 4512809"/>
              <a:gd name="connsiteX7" fmla="*/ 125095 w 11026776"/>
              <a:gd name="connsiteY7" fmla="*/ 4512809 h 4512809"/>
              <a:gd name="connsiteX8" fmla="*/ 0 w 11026776"/>
              <a:gd name="connsiteY8" fmla="*/ 4387714 h 4512809"/>
              <a:gd name="connsiteX9" fmla="*/ 0 w 11026776"/>
              <a:gd name="connsiteY9" fmla="*/ 125095 h 4512809"/>
              <a:gd name="connsiteX10" fmla="*/ 125095 w 11026776"/>
              <a:gd name="connsiteY10" fmla="*/ 0 h 4512809"/>
              <a:gd name="connsiteX11" fmla="*/ 2832100 w 11026776"/>
              <a:gd name="connsiteY11" fmla="*/ 0 h 4512809"/>
              <a:gd name="connsiteX0" fmla="*/ 8194676 w 11026776"/>
              <a:gd name="connsiteY0" fmla="*/ 264619 h 4512809"/>
              <a:gd name="connsiteX1" fmla="*/ 8194676 w 11026776"/>
              <a:gd name="connsiteY1" fmla="*/ 0 h 4512809"/>
              <a:gd name="connsiteX2" fmla="*/ 10901681 w 11026776"/>
              <a:gd name="connsiteY2" fmla="*/ 0 h 4512809"/>
              <a:gd name="connsiteX3" fmla="*/ 11026776 w 11026776"/>
              <a:gd name="connsiteY3" fmla="*/ 125095 h 4512809"/>
              <a:gd name="connsiteX4" fmla="*/ 11026776 w 11026776"/>
              <a:gd name="connsiteY4" fmla="*/ 4387714 h 4512809"/>
              <a:gd name="connsiteX5" fmla="*/ 10901681 w 11026776"/>
              <a:gd name="connsiteY5" fmla="*/ 4512809 h 4512809"/>
              <a:gd name="connsiteX6" fmla="*/ 125095 w 11026776"/>
              <a:gd name="connsiteY6" fmla="*/ 4512809 h 4512809"/>
              <a:gd name="connsiteX7" fmla="*/ 0 w 11026776"/>
              <a:gd name="connsiteY7" fmla="*/ 4387714 h 4512809"/>
              <a:gd name="connsiteX8" fmla="*/ 0 w 11026776"/>
              <a:gd name="connsiteY8" fmla="*/ 125095 h 4512809"/>
              <a:gd name="connsiteX9" fmla="*/ 125095 w 11026776"/>
              <a:gd name="connsiteY9" fmla="*/ 0 h 4512809"/>
              <a:gd name="connsiteX10" fmla="*/ 2832100 w 11026776"/>
              <a:gd name="connsiteY10" fmla="*/ 0 h 4512809"/>
              <a:gd name="connsiteX0" fmla="*/ 8194676 w 11026776"/>
              <a:gd name="connsiteY0" fmla="*/ 0 h 4512809"/>
              <a:gd name="connsiteX1" fmla="*/ 10901681 w 11026776"/>
              <a:gd name="connsiteY1" fmla="*/ 0 h 4512809"/>
              <a:gd name="connsiteX2" fmla="*/ 11026776 w 11026776"/>
              <a:gd name="connsiteY2" fmla="*/ 125095 h 4512809"/>
              <a:gd name="connsiteX3" fmla="*/ 11026776 w 11026776"/>
              <a:gd name="connsiteY3" fmla="*/ 4387714 h 4512809"/>
              <a:gd name="connsiteX4" fmla="*/ 10901681 w 11026776"/>
              <a:gd name="connsiteY4" fmla="*/ 4512809 h 4512809"/>
              <a:gd name="connsiteX5" fmla="*/ 125095 w 11026776"/>
              <a:gd name="connsiteY5" fmla="*/ 4512809 h 4512809"/>
              <a:gd name="connsiteX6" fmla="*/ 0 w 11026776"/>
              <a:gd name="connsiteY6" fmla="*/ 4387714 h 4512809"/>
              <a:gd name="connsiteX7" fmla="*/ 0 w 11026776"/>
              <a:gd name="connsiteY7" fmla="*/ 125095 h 4512809"/>
              <a:gd name="connsiteX8" fmla="*/ 125095 w 11026776"/>
              <a:gd name="connsiteY8" fmla="*/ 0 h 4512809"/>
              <a:gd name="connsiteX9" fmla="*/ 2832100 w 11026776"/>
              <a:gd name="connsiteY9" fmla="*/ 0 h 4512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26776" h="4512809">
                <a:moveTo>
                  <a:pt x="8194676" y="0"/>
                </a:moveTo>
                <a:lnTo>
                  <a:pt x="10901681" y="0"/>
                </a:lnTo>
                <a:cubicBezTo>
                  <a:pt x="10970769" y="0"/>
                  <a:pt x="11026776" y="56007"/>
                  <a:pt x="11026776" y="125095"/>
                </a:cubicBezTo>
                <a:lnTo>
                  <a:pt x="11026776" y="4387714"/>
                </a:lnTo>
                <a:cubicBezTo>
                  <a:pt x="11026776" y="4456802"/>
                  <a:pt x="10970769" y="4512809"/>
                  <a:pt x="10901681" y="4512809"/>
                </a:cubicBezTo>
                <a:lnTo>
                  <a:pt x="125095" y="4512809"/>
                </a:lnTo>
                <a:cubicBezTo>
                  <a:pt x="56007" y="4512809"/>
                  <a:pt x="0" y="4456802"/>
                  <a:pt x="0" y="4387714"/>
                </a:cubicBezTo>
                <a:lnTo>
                  <a:pt x="0" y="125095"/>
                </a:lnTo>
                <a:cubicBezTo>
                  <a:pt x="0" y="56007"/>
                  <a:pt x="56007" y="0"/>
                  <a:pt x="125095" y="0"/>
                </a:cubicBezTo>
                <a:lnTo>
                  <a:pt x="2832100" y="0"/>
                </a:lnTo>
              </a:path>
            </a:pathLst>
          </a:custGeom>
          <a:noFill/>
          <a:ln w="12700">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47" name="TextBox 46">
            <a:extLst>
              <a:ext uri="{FF2B5EF4-FFF2-40B4-BE49-F238E27FC236}">
                <a16:creationId xmlns:a16="http://schemas.microsoft.com/office/drawing/2014/main" id="{7284FF07-D40B-F961-F674-6CEFC66481F3}"/>
              </a:ext>
            </a:extLst>
          </p:cNvPr>
          <p:cNvSpPr txBox="1"/>
          <p:nvPr/>
        </p:nvSpPr>
        <p:spPr>
          <a:xfrm>
            <a:off x="8486360" y="5032681"/>
            <a:ext cx="2468880" cy="276999"/>
          </a:xfrm>
          <a:prstGeom prst="rect">
            <a:avLst/>
          </a:prstGeom>
          <a:noFill/>
        </p:spPr>
        <p:txBody>
          <a:bodyPr wrap="square" lIns="0" tIns="0" rIns="0" bIns="0" rtlCol="0" anchor="t">
            <a:spAutoFit/>
          </a:bodyPr>
          <a:lstStyle/>
          <a:p>
            <a:pPr marL="0" marR="0" lvl="0" indent="0" algn="ctr" defTabSz="81248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Segoe UI Semibold"/>
                <a:ea typeface="+mn-ea"/>
                <a:cs typeface="+mn-cs"/>
              </a:rPr>
              <a:t>IT Controls</a:t>
            </a:r>
          </a:p>
        </p:txBody>
      </p:sp>
      <p:sp>
        <p:nvSpPr>
          <p:cNvPr id="48" name="TextBox 47">
            <a:extLst>
              <a:ext uri="{FF2B5EF4-FFF2-40B4-BE49-F238E27FC236}">
                <a16:creationId xmlns:a16="http://schemas.microsoft.com/office/drawing/2014/main" id="{907EFD3B-3131-4C3F-2ED5-5401D622FA6E}"/>
              </a:ext>
            </a:extLst>
          </p:cNvPr>
          <p:cNvSpPr txBox="1">
            <a:spLocks/>
          </p:cNvSpPr>
          <p:nvPr/>
        </p:nvSpPr>
        <p:spPr>
          <a:xfrm>
            <a:off x="1466950" y="5017228"/>
            <a:ext cx="2011680" cy="276999"/>
          </a:xfrm>
          <a:prstGeom prst="rect">
            <a:avLst/>
          </a:prstGeom>
          <a:noFill/>
          <a:effectLst>
            <a:glow rad="127000">
              <a:schemeClr val="bg1"/>
            </a:glow>
          </a:effectLst>
        </p:spPr>
        <p:txBody>
          <a:bodyPr wrap="square" lIns="0" tIns="0" rIns="0" bIns="0" rtlCol="0" anchor="ctr">
            <a:spAutoFit/>
          </a:bodyPr>
          <a:lstStyle/>
          <a:p>
            <a:pPr algn="ctr" defTabSz="914400">
              <a:spcAft>
                <a:spcPts val="300"/>
              </a:spcAft>
              <a:defRPr/>
            </a:pPr>
            <a:r>
              <a:rPr lang="en-US" sz="1800">
                <a:solidFill>
                  <a:schemeClr val="bg1"/>
                </a:solidFill>
                <a:latin typeface="Segoe UI Semibold"/>
              </a:rPr>
              <a:t>Chat</a:t>
            </a:r>
          </a:p>
        </p:txBody>
      </p:sp>
      <p:sp>
        <p:nvSpPr>
          <p:cNvPr id="49" name="TextBox 48">
            <a:extLst>
              <a:ext uri="{FF2B5EF4-FFF2-40B4-BE49-F238E27FC236}">
                <a16:creationId xmlns:a16="http://schemas.microsoft.com/office/drawing/2014/main" id="{D4C22E42-E5A3-D71E-032B-8E4A6F2E954D}"/>
              </a:ext>
            </a:extLst>
          </p:cNvPr>
          <p:cNvSpPr txBox="1"/>
          <p:nvPr/>
        </p:nvSpPr>
        <p:spPr>
          <a:xfrm>
            <a:off x="4837842" y="5017228"/>
            <a:ext cx="2517906" cy="276999"/>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0" normalizeH="0" baseline="0" noProof="0">
                <a:ln>
                  <a:noFill/>
                </a:ln>
                <a:solidFill>
                  <a:schemeClr val="bg1"/>
                </a:solidFill>
                <a:effectLst/>
                <a:uLnTx/>
                <a:uFillTx/>
                <a:latin typeface="Segoe UI Semibold"/>
                <a:ea typeface="+mn-ea"/>
                <a:cs typeface="+mn-cs"/>
              </a:rPr>
              <a:t>Agents</a:t>
            </a:r>
          </a:p>
        </p:txBody>
      </p:sp>
      <p:sp>
        <p:nvSpPr>
          <p:cNvPr id="50" name="TextBox 49">
            <a:extLst>
              <a:ext uri="{FF2B5EF4-FFF2-40B4-BE49-F238E27FC236}">
                <a16:creationId xmlns:a16="http://schemas.microsoft.com/office/drawing/2014/main" id="{5B4CCBDB-149C-F243-F87A-55474339FE7A}"/>
              </a:ext>
            </a:extLst>
          </p:cNvPr>
          <p:cNvSpPr txBox="1"/>
          <p:nvPr/>
        </p:nvSpPr>
        <p:spPr>
          <a:xfrm>
            <a:off x="736601" y="5530254"/>
            <a:ext cx="3472378"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bg1"/>
                </a:solidFill>
                <a:effectLst/>
                <a:uLnTx/>
                <a:uFillTx/>
                <a:latin typeface="Segoe UI"/>
                <a:ea typeface="+mn-ea"/>
                <a:cs typeface="+mn-cs"/>
              </a:rPr>
              <a:t>Free, secure AI chat –</a:t>
            </a:r>
          </a:p>
          <a:p>
            <a:pPr algn="ctr" defTabSz="914400">
              <a:defRPr/>
            </a:pPr>
            <a:r>
              <a:rPr kumimoji="0" lang="en-US" sz="1400" b="0" i="0" u="none" strike="noStrike" kern="1200" cap="none" spc="0" normalizeH="0" baseline="0" noProof="0">
                <a:ln>
                  <a:noFill/>
                </a:ln>
                <a:solidFill>
                  <a:schemeClr val="bg1"/>
                </a:solidFill>
                <a:effectLst/>
                <a:uLnTx/>
                <a:uFillTx/>
                <a:latin typeface="Segoe UI"/>
                <a:ea typeface="+mn-ea"/>
                <a:cs typeface="+mn-cs"/>
              </a:rPr>
              <a:t> powered by </a:t>
            </a:r>
            <a:r>
              <a:rPr lang="en-US" sz="1400">
                <a:solidFill>
                  <a:schemeClr val="bg1"/>
                </a:solidFill>
                <a:latin typeface="Segoe UI"/>
              </a:rPr>
              <a:t>the latest GPT models and</a:t>
            </a:r>
            <a:r>
              <a:rPr kumimoji="0" lang="en-US" sz="1400" b="0" i="0" u="none" strike="noStrike" kern="1200" cap="none" spc="0" normalizeH="0" baseline="0" noProof="0">
                <a:ln>
                  <a:noFill/>
                </a:ln>
                <a:solidFill>
                  <a:schemeClr val="bg1"/>
                </a:solidFill>
                <a:effectLst/>
                <a:uLnTx/>
                <a:uFillTx/>
                <a:latin typeface="Segoe UI"/>
                <a:ea typeface="+mn-ea"/>
                <a:cs typeface="+mn-cs"/>
              </a:rPr>
              <a:t> web grounded </a:t>
            </a:r>
          </a:p>
        </p:txBody>
      </p:sp>
      <p:sp>
        <p:nvSpPr>
          <p:cNvPr id="51" name="TextBox 50">
            <a:extLst>
              <a:ext uri="{FF2B5EF4-FFF2-40B4-BE49-F238E27FC236}">
                <a16:creationId xmlns:a16="http://schemas.microsoft.com/office/drawing/2014/main" id="{B9143BF1-1CF7-6819-437C-E9B310B0C979}"/>
              </a:ext>
            </a:extLst>
          </p:cNvPr>
          <p:cNvSpPr txBox="1"/>
          <p:nvPr/>
        </p:nvSpPr>
        <p:spPr>
          <a:xfrm>
            <a:off x="4559429" y="5530254"/>
            <a:ext cx="307473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bg1"/>
                </a:solidFill>
                <a:effectLst/>
                <a:uLnTx/>
                <a:uFillTx/>
                <a:latin typeface="Segoe UI"/>
                <a:ea typeface="+mn-ea"/>
                <a:cs typeface="+mn-cs"/>
              </a:rPr>
              <a:t>Integrated into the chat experience and paid for on a consumption basis</a:t>
            </a:r>
          </a:p>
        </p:txBody>
      </p:sp>
      <p:sp>
        <p:nvSpPr>
          <p:cNvPr id="52" name="TextBox 51">
            <a:extLst>
              <a:ext uri="{FF2B5EF4-FFF2-40B4-BE49-F238E27FC236}">
                <a16:creationId xmlns:a16="http://schemas.microsoft.com/office/drawing/2014/main" id="{CED4511C-5998-DD64-DA9D-775DAA9D3F76}"/>
              </a:ext>
            </a:extLst>
          </p:cNvPr>
          <p:cNvSpPr txBox="1"/>
          <p:nvPr/>
        </p:nvSpPr>
        <p:spPr>
          <a:xfrm>
            <a:off x="8089693" y="5530254"/>
            <a:ext cx="326221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bg1"/>
                </a:solidFill>
                <a:effectLst/>
                <a:uLnTx/>
                <a:uFillTx/>
                <a:latin typeface="Segoe UI"/>
                <a:ea typeface="+mn-ea"/>
                <a:cs typeface="+mn-cs"/>
              </a:rPr>
              <a:t>Enterprise Data Protection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bg1"/>
                </a:solidFill>
                <a:effectLst/>
                <a:uLnTx/>
                <a:uFillTx/>
                <a:latin typeface="Segoe UI"/>
                <a:ea typeface="+mn-ea"/>
                <a:cs typeface="+mn-cs"/>
              </a:rPr>
              <a:t>and agent management</a:t>
            </a:r>
          </a:p>
        </p:txBody>
      </p:sp>
      <p:sp>
        <p:nvSpPr>
          <p:cNvPr id="53" name="Graphic 43">
            <a:extLst>
              <a:ext uri="{FF2B5EF4-FFF2-40B4-BE49-F238E27FC236}">
                <a16:creationId xmlns:a16="http://schemas.microsoft.com/office/drawing/2014/main" id="{2016786B-579E-8D5B-F57B-B43B4B6A6C11}"/>
              </a:ext>
              <a:ext uri="{C183D7F6-B498-43B3-948B-1728B52AA6E4}">
                <adec:decorative xmlns:adec="http://schemas.microsoft.com/office/drawing/2017/decorative" val="1"/>
              </a:ext>
            </a:extLst>
          </p:cNvPr>
          <p:cNvSpPr/>
          <p:nvPr/>
        </p:nvSpPr>
        <p:spPr>
          <a:xfrm>
            <a:off x="4080899" y="5042599"/>
            <a:ext cx="407788" cy="407788"/>
          </a:xfrm>
          <a:custGeom>
            <a:avLst/>
            <a:gdLst>
              <a:gd name="connsiteX0" fmla="*/ 199545 w 399090"/>
              <a:gd name="connsiteY0" fmla="*/ 0 h 399090"/>
              <a:gd name="connsiteX1" fmla="*/ 399090 w 399090"/>
              <a:gd name="connsiteY1" fmla="*/ 199545 h 399090"/>
              <a:gd name="connsiteX2" fmla="*/ 199545 w 399090"/>
              <a:gd name="connsiteY2" fmla="*/ 399090 h 399090"/>
              <a:gd name="connsiteX3" fmla="*/ 0 w 399090"/>
              <a:gd name="connsiteY3" fmla="*/ 199545 h 399090"/>
              <a:gd name="connsiteX4" fmla="*/ 199545 w 399090"/>
              <a:gd name="connsiteY4" fmla="*/ 0 h 399090"/>
              <a:gd name="connsiteX5" fmla="*/ 199545 w 399090"/>
              <a:gd name="connsiteY5" fmla="*/ 99773 h 399090"/>
              <a:gd name="connsiteX6" fmla="*/ 184715 w 399090"/>
              <a:gd name="connsiteY6" fmla="*/ 112708 h 399090"/>
              <a:gd name="connsiteX7" fmla="*/ 184579 w 399090"/>
              <a:gd name="connsiteY7" fmla="*/ 114738 h 399090"/>
              <a:gd name="connsiteX8" fmla="*/ 184579 w 399090"/>
              <a:gd name="connsiteY8" fmla="*/ 184579 h 399090"/>
              <a:gd name="connsiteX9" fmla="*/ 114738 w 399090"/>
              <a:gd name="connsiteY9" fmla="*/ 184579 h 399090"/>
              <a:gd name="connsiteX10" fmla="*/ 99773 w 399090"/>
              <a:gd name="connsiteY10" fmla="*/ 199545 h 399090"/>
              <a:gd name="connsiteX11" fmla="*/ 112708 w 399090"/>
              <a:gd name="connsiteY11" fmla="*/ 214375 h 399090"/>
              <a:gd name="connsiteX12" fmla="*/ 114738 w 399090"/>
              <a:gd name="connsiteY12" fmla="*/ 214511 h 399090"/>
              <a:gd name="connsiteX13" fmla="*/ 184579 w 399090"/>
              <a:gd name="connsiteY13" fmla="*/ 214511 h 399090"/>
              <a:gd name="connsiteX14" fmla="*/ 184579 w 399090"/>
              <a:gd name="connsiteY14" fmla="*/ 284352 h 399090"/>
              <a:gd name="connsiteX15" fmla="*/ 199545 w 399090"/>
              <a:gd name="connsiteY15" fmla="*/ 299318 h 399090"/>
              <a:gd name="connsiteX16" fmla="*/ 214375 w 399090"/>
              <a:gd name="connsiteY16" fmla="*/ 286383 h 399090"/>
              <a:gd name="connsiteX17" fmla="*/ 214511 w 399090"/>
              <a:gd name="connsiteY17" fmla="*/ 284352 h 399090"/>
              <a:gd name="connsiteX18" fmla="*/ 214511 w 399090"/>
              <a:gd name="connsiteY18" fmla="*/ 214511 h 399090"/>
              <a:gd name="connsiteX19" fmla="*/ 284352 w 399090"/>
              <a:gd name="connsiteY19" fmla="*/ 214511 h 399090"/>
              <a:gd name="connsiteX20" fmla="*/ 299318 w 399090"/>
              <a:gd name="connsiteY20" fmla="*/ 199545 h 399090"/>
              <a:gd name="connsiteX21" fmla="*/ 286383 w 399090"/>
              <a:gd name="connsiteY21" fmla="*/ 184715 h 399090"/>
              <a:gd name="connsiteX22" fmla="*/ 284352 w 399090"/>
              <a:gd name="connsiteY22" fmla="*/ 184579 h 399090"/>
              <a:gd name="connsiteX23" fmla="*/ 214511 w 399090"/>
              <a:gd name="connsiteY23" fmla="*/ 184579 h 399090"/>
              <a:gd name="connsiteX24" fmla="*/ 214511 w 399090"/>
              <a:gd name="connsiteY24" fmla="*/ 114738 h 399090"/>
              <a:gd name="connsiteX25" fmla="*/ 199545 w 399090"/>
              <a:gd name="connsiteY25" fmla="*/ 99773 h 399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9090" h="399090">
                <a:moveTo>
                  <a:pt x="199545" y="0"/>
                </a:moveTo>
                <a:cubicBezTo>
                  <a:pt x="309750" y="0"/>
                  <a:pt x="399090" y="89339"/>
                  <a:pt x="399090" y="199545"/>
                </a:cubicBezTo>
                <a:cubicBezTo>
                  <a:pt x="399090" y="309750"/>
                  <a:pt x="309750" y="399090"/>
                  <a:pt x="199545" y="399090"/>
                </a:cubicBezTo>
                <a:cubicBezTo>
                  <a:pt x="89339" y="399090"/>
                  <a:pt x="0" y="309750"/>
                  <a:pt x="0" y="199545"/>
                </a:cubicBezTo>
                <a:cubicBezTo>
                  <a:pt x="0" y="89339"/>
                  <a:pt x="89339" y="0"/>
                  <a:pt x="199545" y="0"/>
                </a:cubicBezTo>
                <a:close/>
                <a:moveTo>
                  <a:pt x="199545" y="99773"/>
                </a:moveTo>
                <a:cubicBezTo>
                  <a:pt x="191968" y="99773"/>
                  <a:pt x="185707" y="105403"/>
                  <a:pt x="184715" y="112708"/>
                </a:cubicBezTo>
                <a:lnTo>
                  <a:pt x="184579" y="114738"/>
                </a:lnTo>
                <a:lnTo>
                  <a:pt x="184579" y="184579"/>
                </a:lnTo>
                <a:lnTo>
                  <a:pt x="114738" y="184579"/>
                </a:lnTo>
                <a:cubicBezTo>
                  <a:pt x="106473" y="184579"/>
                  <a:pt x="99773" y="191280"/>
                  <a:pt x="99773" y="199545"/>
                </a:cubicBezTo>
                <a:cubicBezTo>
                  <a:pt x="99773" y="207122"/>
                  <a:pt x="105403" y="213383"/>
                  <a:pt x="112708" y="214375"/>
                </a:cubicBezTo>
                <a:lnTo>
                  <a:pt x="114738" y="214511"/>
                </a:lnTo>
                <a:lnTo>
                  <a:pt x="184579" y="214511"/>
                </a:lnTo>
                <a:lnTo>
                  <a:pt x="184579" y="284352"/>
                </a:lnTo>
                <a:cubicBezTo>
                  <a:pt x="184579" y="292617"/>
                  <a:pt x="191280" y="299318"/>
                  <a:pt x="199545" y="299318"/>
                </a:cubicBezTo>
                <a:cubicBezTo>
                  <a:pt x="207122" y="299318"/>
                  <a:pt x="213383" y="293686"/>
                  <a:pt x="214375" y="286383"/>
                </a:cubicBezTo>
                <a:lnTo>
                  <a:pt x="214511" y="284352"/>
                </a:lnTo>
                <a:lnTo>
                  <a:pt x="214511" y="214511"/>
                </a:lnTo>
                <a:lnTo>
                  <a:pt x="284352" y="214511"/>
                </a:lnTo>
                <a:cubicBezTo>
                  <a:pt x="292617" y="214511"/>
                  <a:pt x="299318" y="207810"/>
                  <a:pt x="299318" y="199545"/>
                </a:cubicBezTo>
                <a:cubicBezTo>
                  <a:pt x="299318" y="191968"/>
                  <a:pt x="293686" y="185707"/>
                  <a:pt x="286383" y="184715"/>
                </a:cubicBezTo>
                <a:lnTo>
                  <a:pt x="284352" y="184579"/>
                </a:lnTo>
                <a:lnTo>
                  <a:pt x="214511" y="184579"/>
                </a:lnTo>
                <a:lnTo>
                  <a:pt x="214511" y="114738"/>
                </a:lnTo>
                <a:cubicBezTo>
                  <a:pt x="214511" y="106473"/>
                  <a:pt x="207810" y="99773"/>
                  <a:pt x="199545" y="99773"/>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55" name="Rectangle: Rounded Corners 54">
            <a:extLst>
              <a:ext uri="{FF2B5EF4-FFF2-40B4-BE49-F238E27FC236}">
                <a16:creationId xmlns:a16="http://schemas.microsoft.com/office/drawing/2014/main" id="{4FDF069D-29FD-E1FB-F4BA-98611BB4E87D}"/>
              </a:ext>
              <a:ext uri="{C183D7F6-B498-43B3-948B-1728B52AA6E4}">
                <adec:decorative xmlns:adec="http://schemas.microsoft.com/office/drawing/2017/decorative" val="1"/>
              </a:ext>
            </a:extLst>
          </p:cNvPr>
          <p:cNvSpPr/>
          <p:nvPr/>
        </p:nvSpPr>
        <p:spPr bwMode="auto">
          <a:xfrm>
            <a:off x="4360606" y="2465954"/>
            <a:ext cx="3472378" cy="2399093"/>
          </a:xfrm>
          <a:prstGeom prst="roundRect">
            <a:avLst>
              <a:gd name="adj" fmla="val 3326"/>
            </a:avLst>
          </a:prstGeom>
          <a:solidFill>
            <a:srgbClr val="F4F3F5">
              <a:alpha val="90000"/>
            </a:srgbClr>
          </a:solidFill>
          <a:ln w="12700">
            <a:noFill/>
            <a:headEnd type="none" w="med" len="med"/>
            <a:tailEnd type="none" w="med" len="med"/>
          </a:ln>
          <a:effectLst>
            <a:outerShdw blurRad="63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uLnTx/>
              <a:uFillTx/>
              <a:latin typeface="Segoe UI Semibold"/>
              <a:ea typeface="+mn-ea"/>
              <a:cs typeface="Segoe UI" panose="020B0502040204020203" pitchFamily="34" charset="0"/>
            </a:endParaRPr>
          </a:p>
        </p:txBody>
      </p:sp>
      <p:sp>
        <p:nvSpPr>
          <p:cNvPr id="56" name="Rectangle: Rounded Corners 55">
            <a:extLst>
              <a:ext uri="{FF2B5EF4-FFF2-40B4-BE49-F238E27FC236}">
                <a16:creationId xmlns:a16="http://schemas.microsoft.com/office/drawing/2014/main" id="{DFEBA76C-7F90-7B3D-115B-ED8E3ED7FDB6}"/>
              </a:ext>
              <a:ext uri="{C183D7F6-B498-43B3-948B-1728B52AA6E4}">
                <adec:decorative xmlns:adec="http://schemas.microsoft.com/office/drawing/2017/decorative" val="1"/>
              </a:ext>
            </a:extLst>
          </p:cNvPr>
          <p:cNvSpPr/>
          <p:nvPr/>
        </p:nvSpPr>
        <p:spPr bwMode="auto">
          <a:xfrm>
            <a:off x="7984612" y="2465954"/>
            <a:ext cx="3472378" cy="2399093"/>
          </a:xfrm>
          <a:prstGeom prst="roundRect">
            <a:avLst>
              <a:gd name="adj" fmla="val 3326"/>
            </a:avLst>
          </a:prstGeom>
          <a:solidFill>
            <a:srgbClr val="F4F3F5">
              <a:alpha val="90000"/>
            </a:srgbClr>
          </a:solidFill>
          <a:ln w="12700">
            <a:noFill/>
            <a:headEnd type="none" w="med" len="med"/>
            <a:tailEnd type="none" w="med" len="med"/>
          </a:ln>
          <a:effectLst>
            <a:outerShdw blurRad="63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uLnTx/>
              <a:uFillTx/>
              <a:latin typeface="Segoe UI Semibold"/>
              <a:ea typeface="+mn-ea"/>
              <a:cs typeface="Segoe UI" panose="020B0502040204020203" pitchFamily="34" charset="0"/>
            </a:endParaRPr>
          </a:p>
        </p:txBody>
      </p:sp>
      <p:pic>
        <p:nvPicPr>
          <p:cNvPr id="60" name="Picture 59" descr="A screenshot of a computer">
            <a:extLst>
              <a:ext uri="{FF2B5EF4-FFF2-40B4-BE49-F238E27FC236}">
                <a16:creationId xmlns:a16="http://schemas.microsoft.com/office/drawing/2014/main" id="{CC5C5B45-AF01-C3C4-B118-4A8CA6C3740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13387" y="2664766"/>
            <a:ext cx="3013752" cy="2001468"/>
          </a:xfrm>
          <a:prstGeom prst="rect">
            <a:avLst/>
          </a:prstGeom>
          <a:noFill/>
          <a:ln>
            <a:noFill/>
          </a:ln>
          <a:effectLst/>
          <a:extLst>
            <a:ext uri="{53640926-AAD7-44D8-BBD7-CCE9431645EC}">
              <a14:shadowObscured xmlns:a14="http://schemas.microsoft.com/office/drawing/2010/main"/>
            </a:ext>
          </a:extLst>
        </p:spPr>
      </p:pic>
      <p:pic>
        <p:nvPicPr>
          <p:cNvPr id="61" name="Picture 60">
            <a:extLst>
              <a:ext uri="{FF2B5EF4-FFF2-40B4-BE49-F238E27FC236}">
                <a16:creationId xmlns:a16="http://schemas.microsoft.com/office/drawing/2014/main" id="{B96EBA58-2469-EFB6-B4E3-4C7A555EC7B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4481182" y="2764112"/>
            <a:ext cx="3239030" cy="1802776"/>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62" name="Graphic 43">
            <a:extLst>
              <a:ext uri="{FF2B5EF4-FFF2-40B4-BE49-F238E27FC236}">
                <a16:creationId xmlns:a16="http://schemas.microsoft.com/office/drawing/2014/main" id="{C930E8F8-CD3F-4B2C-4967-1231D5380EC5}"/>
              </a:ext>
              <a:ext uri="{C183D7F6-B498-43B3-948B-1728B52AA6E4}">
                <adec:decorative xmlns:adec="http://schemas.microsoft.com/office/drawing/2017/decorative" val="1"/>
              </a:ext>
            </a:extLst>
          </p:cNvPr>
          <p:cNvSpPr/>
          <p:nvPr/>
        </p:nvSpPr>
        <p:spPr>
          <a:xfrm>
            <a:off x="7704904" y="5042599"/>
            <a:ext cx="407788" cy="407788"/>
          </a:xfrm>
          <a:custGeom>
            <a:avLst/>
            <a:gdLst>
              <a:gd name="connsiteX0" fmla="*/ 199545 w 399090"/>
              <a:gd name="connsiteY0" fmla="*/ 0 h 399090"/>
              <a:gd name="connsiteX1" fmla="*/ 399090 w 399090"/>
              <a:gd name="connsiteY1" fmla="*/ 199545 h 399090"/>
              <a:gd name="connsiteX2" fmla="*/ 199545 w 399090"/>
              <a:gd name="connsiteY2" fmla="*/ 399090 h 399090"/>
              <a:gd name="connsiteX3" fmla="*/ 0 w 399090"/>
              <a:gd name="connsiteY3" fmla="*/ 199545 h 399090"/>
              <a:gd name="connsiteX4" fmla="*/ 199545 w 399090"/>
              <a:gd name="connsiteY4" fmla="*/ 0 h 399090"/>
              <a:gd name="connsiteX5" fmla="*/ 199545 w 399090"/>
              <a:gd name="connsiteY5" fmla="*/ 99773 h 399090"/>
              <a:gd name="connsiteX6" fmla="*/ 184715 w 399090"/>
              <a:gd name="connsiteY6" fmla="*/ 112708 h 399090"/>
              <a:gd name="connsiteX7" fmla="*/ 184579 w 399090"/>
              <a:gd name="connsiteY7" fmla="*/ 114738 h 399090"/>
              <a:gd name="connsiteX8" fmla="*/ 184579 w 399090"/>
              <a:gd name="connsiteY8" fmla="*/ 184579 h 399090"/>
              <a:gd name="connsiteX9" fmla="*/ 114738 w 399090"/>
              <a:gd name="connsiteY9" fmla="*/ 184579 h 399090"/>
              <a:gd name="connsiteX10" fmla="*/ 99773 w 399090"/>
              <a:gd name="connsiteY10" fmla="*/ 199545 h 399090"/>
              <a:gd name="connsiteX11" fmla="*/ 112708 w 399090"/>
              <a:gd name="connsiteY11" fmla="*/ 214375 h 399090"/>
              <a:gd name="connsiteX12" fmla="*/ 114738 w 399090"/>
              <a:gd name="connsiteY12" fmla="*/ 214511 h 399090"/>
              <a:gd name="connsiteX13" fmla="*/ 184579 w 399090"/>
              <a:gd name="connsiteY13" fmla="*/ 214511 h 399090"/>
              <a:gd name="connsiteX14" fmla="*/ 184579 w 399090"/>
              <a:gd name="connsiteY14" fmla="*/ 284352 h 399090"/>
              <a:gd name="connsiteX15" fmla="*/ 199545 w 399090"/>
              <a:gd name="connsiteY15" fmla="*/ 299318 h 399090"/>
              <a:gd name="connsiteX16" fmla="*/ 214375 w 399090"/>
              <a:gd name="connsiteY16" fmla="*/ 286383 h 399090"/>
              <a:gd name="connsiteX17" fmla="*/ 214511 w 399090"/>
              <a:gd name="connsiteY17" fmla="*/ 284352 h 399090"/>
              <a:gd name="connsiteX18" fmla="*/ 214511 w 399090"/>
              <a:gd name="connsiteY18" fmla="*/ 214511 h 399090"/>
              <a:gd name="connsiteX19" fmla="*/ 284352 w 399090"/>
              <a:gd name="connsiteY19" fmla="*/ 214511 h 399090"/>
              <a:gd name="connsiteX20" fmla="*/ 299318 w 399090"/>
              <a:gd name="connsiteY20" fmla="*/ 199545 h 399090"/>
              <a:gd name="connsiteX21" fmla="*/ 286383 w 399090"/>
              <a:gd name="connsiteY21" fmla="*/ 184715 h 399090"/>
              <a:gd name="connsiteX22" fmla="*/ 284352 w 399090"/>
              <a:gd name="connsiteY22" fmla="*/ 184579 h 399090"/>
              <a:gd name="connsiteX23" fmla="*/ 214511 w 399090"/>
              <a:gd name="connsiteY23" fmla="*/ 184579 h 399090"/>
              <a:gd name="connsiteX24" fmla="*/ 214511 w 399090"/>
              <a:gd name="connsiteY24" fmla="*/ 114738 h 399090"/>
              <a:gd name="connsiteX25" fmla="*/ 199545 w 399090"/>
              <a:gd name="connsiteY25" fmla="*/ 99773 h 399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9090" h="399090">
                <a:moveTo>
                  <a:pt x="199545" y="0"/>
                </a:moveTo>
                <a:cubicBezTo>
                  <a:pt x="309750" y="0"/>
                  <a:pt x="399090" y="89339"/>
                  <a:pt x="399090" y="199545"/>
                </a:cubicBezTo>
                <a:cubicBezTo>
                  <a:pt x="399090" y="309750"/>
                  <a:pt x="309750" y="399090"/>
                  <a:pt x="199545" y="399090"/>
                </a:cubicBezTo>
                <a:cubicBezTo>
                  <a:pt x="89339" y="399090"/>
                  <a:pt x="0" y="309750"/>
                  <a:pt x="0" y="199545"/>
                </a:cubicBezTo>
                <a:cubicBezTo>
                  <a:pt x="0" y="89339"/>
                  <a:pt x="89339" y="0"/>
                  <a:pt x="199545" y="0"/>
                </a:cubicBezTo>
                <a:close/>
                <a:moveTo>
                  <a:pt x="199545" y="99773"/>
                </a:moveTo>
                <a:cubicBezTo>
                  <a:pt x="191968" y="99773"/>
                  <a:pt x="185707" y="105403"/>
                  <a:pt x="184715" y="112708"/>
                </a:cubicBezTo>
                <a:lnTo>
                  <a:pt x="184579" y="114738"/>
                </a:lnTo>
                <a:lnTo>
                  <a:pt x="184579" y="184579"/>
                </a:lnTo>
                <a:lnTo>
                  <a:pt x="114738" y="184579"/>
                </a:lnTo>
                <a:cubicBezTo>
                  <a:pt x="106473" y="184579"/>
                  <a:pt x="99773" y="191280"/>
                  <a:pt x="99773" y="199545"/>
                </a:cubicBezTo>
                <a:cubicBezTo>
                  <a:pt x="99773" y="207122"/>
                  <a:pt x="105403" y="213383"/>
                  <a:pt x="112708" y="214375"/>
                </a:cubicBezTo>
                <a:lnTo>
                  <a:pt x="114738" y="214511"/>
                </a:lnTo>
                <a:lnTo>
                  <a:pt x="184579" y="214511"/>
                </a:lnTo>
                <a:lnTo>
                  <a:pt x="184579" y="284352"/>
                </a:lnTo>
                <a:cubicBezTo>
                  <a:pt x="184579" y="292617"/>
                  <a:pt x="191280" y="299318"/>
                  <a:pt x="199545" y="299318"/>
                </a:cubicBezTo>
                <a:cubicBezTo>
                  <a:pt x="207122" y="299318"/>
                  <a:pt x="213383" y="293686"/>
                  <a:pt x="214375" y="286383"/>
                </a:cubicBezTo>
                <a:lnTo>
                  <a:pt x="214511" y="284352"/>
                </a:lnTo>
                <a:lnTo>
                  <a:pt x="214511" y="214511"/>
                </a:lnTo>
                <a:lnTo>
                  <a:pt x="284352" y="214511"/>
                </a:lnTo>
                <a:cubicBezTo>
                  <a:pt x="292617" y="214511"/>
                  <a:pt x="299318" y="207810"/>
                  <a:pt x="299318" y="199545"/>
                </a:cubicBezTo>
                <a:cubicBezTo>
                  <a:pt x="299318" y="191968"/>
                  <a:pt x="293686" y="185707"/>
                  <a:pt x="286383" y="184715"/>
                </a:cubicBezTo>
                <a:lnTo>
                  <a:pt x="284352" y="184579"/>
                </a:lnTo>
                <a:lnTo>
                  <a:pt x="214511" y="184579"/>
                </a:lnTo>
                <a:lnTo>
                  <a:pt x="214511" y="114738"/>
                </a:lnTo>
                <a:cubicBezTo>
                  <a:pt x="214511" y="106473"/>
                  <a:pt x="207810" y="99773"/>
                  <a:pt x="199545" y="99773"/>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63" name="Rectangle: Top Corners Rounded 62">
            <a:extLst>
              <a:ext uri="{FF2B5EF4-FFF2-40B4-BE49-F238E27FC236}">
                <a16:creationId xmlns:a16="http://schemas.microsoft.com/office/drawing/2014/main" id="{F2987A45-CA60-1A84-442D-73808DCF5908}"/>
              </a:ext>
              <a:ext uri="{C183D7F6-B498-43B3-948B-1728B52AA6E4}">
                <adec:decorative xmlns:adec="http://schemas.microsoft.com/office/drawing/2017/decorative" val="1"/>
              </a:ext>
            </a:extLst>
          </p:cNvPr>
          <p:cNvSpPr/>
          <p:nvPr/>
        </p:nvSpPr>
        <p:spPr bwMode="auto">
          <a:xfrm>
            <a:off x="2103577" y="5384029"/>
            <a:ext cx="738426" cy="67806"/>
          </a:xfrm>
          <a:prstGeom prst="round2SameRect">
            <a:avLst>
              <a:gd name="adj1" fmla="val 50000"/>
              <a:gd name="adj2" fmla="val 0"/>
            </a:avLst>
          </a:prstGeom>
          <a:solidFill>
            <a:srgbClr val="F4364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4" name="Rectangle: Top Corners Rounded 63">
            <a:extLst>
              <a:ext uri="{FF2B5EF4-FFF2-40B4-BE49-F238E27FC236}">
                <a16:creationId xmlns:a16="http://schemas.microsoft.com/office/drawing/2014/main" id="{03B38025-64B8-2AE2-BD7B-40A7E957302E}"/>
              </a:ext>
              <a:ext uri="{C183D7F6-B498-43B3-948B-1728B52AA6E4}">
                <adec:decorative xmlns:adec="http://schemas.microsoft.com/office/drawing/2017/decorative" val="1"/>
              </a:ext>
            </a:extLst>
          </p:cNvPr>
          <p:cNvSpPr/>
          <p:nvPr/>
        </p:nvSpPr>
        <p:spPr bwMode="auto">
          <a:xfrm>
            <a:off x="5727582" y="5384029"/>
            <a:ext cx="738426" cy="67806"/>
          </a:xfrm>
          <a:prstGeom prst="round2SameRect">
            <a:avLst>
              <a:gd name="adj1" fmla="val 50000"/>
              <a:gd name="adj2" fmla="val 0"/>
            </a:avLst>
          </a:pr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5" name="Rectangle: Top Corners Rounded 64">
            <a:extLst>
              <a:ext uri="{FF2B5EF4-FFF2-40B4-BE49-F238E27FC236}">
                <a16:creationId xmlns:a16="http://schemas.microsoft.com/office/drawing/2014/main" id="{6F0AB894-57F0-DCD1-4653-228FD5878027}"/>
              </a:ext>
              <a:ext uri="{C183D7F6-B498-43B3-948B-1728B52AA6E4}">
                <adec:decorative xmlns:adec="http://schemas.microsoft.com/office/drawing/2017/decorative" val="1"/>
              </a:ext>
            </a:extLst>
          </p:cNvPr>
          <p:cNvSpPr>
            <a:spLocks/>
          </p:cNvSpPr>
          <p:nvPr/>
        </p:nvSpPr>
        <p:spPr bwMode="auto">
          <a:xfrm>
            <a:off x="9351587" y="5384029"/>
            <a:ext cx="738426" cy="67806"/>
          </a:xfrm>
          <a:prstGeom prst="round2SameRect">
            <a:avLst>
              <a:gd name="adj1" fmla="val 50000"/>
              <a:gd name="adj2" fmla="val 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6" name="Title 11">
            <a:extLst>
              <a:ext uri="{FF2B5EF4-FFF2-40B4-BE49-F238E27FC236}">
                <a16:creationId xmlns:a16="http://schemas.microsoft.com/office/drawing/2014/main" id="{0BF671E0-DDC7-F9F4-E651-865A74990D41}"/>
              </a:ext>
            </a:extLst>
          </p:cNvPr>
          <p:cNvSpPr txBox="1">
            <a:spLocks/>
          </p:cNvSpPr>
          <p:nvPr/>
        </p:nvSpPr>
        <p:spPr>
          <a:xfrm>
            <a:off x="2294574" y="1347277"/>
            <a:ext cx="7602852" cy="984885"/>
          </a:xfrm>
          <a:prstGeom prst="rect">
            <a:avLst/>
          </a:prstGeom>
          <a:noFill/>
        </p:spPr>
        <p:txBody>
          <a:bodyPr vert="horz" wrap="square" lIns="45720" tIns="0" rIns="45720" bIns="0" rtlCol="0" anchor="t">
            <a:spAutoFit/>
          </a:bodyPr>
          <a:lstStyle>
            <a:lvl1pPr algn="l" defTabSz="932742" rtl="0" eaLnBrk="1" latinLnBrk="0" hangingPunct="1">
              <a:lnSpc>
                <a:spcPct val="100000"/>
              </a:lnSpc>
              <a:spcBef>
                <a:spcPct val="0"/>
              </a:spcBef>
              <a:buNone/>
              <a:defRPr lang="en-US" sz="3200" b="0" kern="1200" cap="none" spc="-50" baseline="0" dirty="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a:ln w="3175">
                  <a:noFill/>
                </a:ln>
                <a:solidFill>
                  <a:schemeClr val="bg1"/>
                </a:solidFill>
                <a:effectLst/>
                <a:uLnTx/>
                <a:uFillTx/>
                <a:latin typeface="Segoe UI Semibold"/>
                <a:ea typeface="+mn-ea"/>
                <a:cs typeface="Segoe UI" pitchFamily="34" charset="0"/>
              </a:rPr>
              <a:t>Microsoft 365 Copilot Chat </a:t>
            </a:r>
            <a:br>
              <a:rPr kumimoji="0" lang="en-US" sz="3200" b="0" i="0" u="none" strike="noStrike" kern="1200" cap="none" spc="0" normalizeH="0" baseline="0" noProof="0">
                <a:ln w="3175">
                  <a:noFill/>
                </a:ln>
                <a:solidFill>
                  <a:schemeClr val="bg1"/>
                </a:solidFill>
                <a:effectLst/>
                <a:uLnTx/>
                <a:uFillTx/>
                <a:latin typeface="Segoe UI Semibold"/>
                <a:ea typeface="+mn-ea"/>
                <a:cs typeface="Segoe UI" pitchFamily="34" charset="0"/>
              </a:rPr>
            </a:br>
            <a:r>
              <a:rPr kumimoji="0" lang="en-US" sz="3200" b="0" i="0" u="none" strike="noStrike" kern="1200" cap="none" spc="0" normalizeH="0" baseline="0" noProof="0">
                <a:ln w="3175">
                  <a:noFill/>
                </a:ln>
                <a:solidFill>
                  <a:schemeClr val="bg1"/>
                </a:solidFill>
                <a:effectLst/>
                <a:uLnTx/>
                <a:uFillTx/>
                <a:latin typeface="Segoe UI Semibold"/>
                <a:ea typeface="+mn-ea"/>
                <a:cs typeface="Segoe UI" pitchFamily="34" charset="0"/>
              </a:rPr>
              <a:t>Components</a:t>
            </a:r>
          </a:p>
        </p:txBody>
      </p:sp>
      <p:pic>
        <p:nvPicPr>
          <p:cNvPr id="68" name="Picture 4" descr="A logo with a rainbow colored design">
            <a:extLst>
              <a:ext uri="{FF2B5EF4-FFF2-40B4-BE49-F238E27FC236}">
                <a16:creationId xmlns:a16="http://schemas.microsoft.com/office/drawing/2014/main" id="{9E00E8BF-4CED-C56F-CD42-F4B8CFBBB5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3902" y="191322"/>
            <a:ext cx="1084196" cy="1097976"/>
          </a:xfrm>
          <a:prstGeom prst="rect">
            <a:avLst/>
          </a:prstGeom>
          <a:noFill/>
          <a:extLst>
            <a:ext uri="{909E8E84-426E-40DD-AFC4-6F175D3DCCD1}">
              <a14:hiddenFill xmlns:a14="http://schemas.microsoft.com/office/drawing/2010/main">
                <a:solidFill>
                  <a:srgbClr val="FFFFFF"/>
                </a:solidFill>
              </a14:hiddenFill>
            </a:ext>
          </a:extLst>
        </p:spPr>
      </p:pic>
      <p:sp>
        <p:nvSpPr>
          <p:cNvPr id="54" name="Rectangle: Rounded Corners 53">
            <a:extLst>
              <a:ext uri="{FF2B5EF4-FFF2-40B4-BE49-F238E27FC236}">
                <a16:creationId xmlns:a16="http://schemas.microsoft.com/office/drawing/2014/main" id="{8CB21AD0-12F8-8425-3E37-6722D657CA91}"/>
              </a:ext>
              <a:ext uri="{C183D7F6-B498-43B3-948B-1728B52AA6E4}">
                <adec:decorative xmlns:adec="http://schemas.microsoft.com/office/drawing/2017/decorative" val="1"/>
              </a:ext>
            </a:extLst>
          </p:cNvPr>
          <p:cNvSpPr/>
          <p:nvPr/>
        </p:nvSpPr>
        <p:spPr bwMode="auto">
          <a:xfrm>
            <a:off x="736601" y="2465954"/>
            <a:ext cx="3472378" cy="2399093"/>
          </a:xfrm>
          <a:prstGeom prst="roundRect">
            <a:avLst>
              <a:gd name="adj" fmla="val 3326"/>
            </a:avLst>
          </a:prstGeom>
          <a:solidFill>
            <a:srgbClr val="F4F3F5">
              <a:alpha val="90000"/>
            </a:srgbClr>
          </a:solidFill>
          <a:ln w="12700">
            <a:noFill/>
            <a:headEnd type="none" w="med" len="med"/>
            <a:tailEnd type="none" w="med" len="med"/>
          </a:ln>
          <a:effectLst>
            <a:outerShdw blurRad="63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uLnTx/>
              <a:uFillTx/>
              <a:latin typeface="Segoe UI Semibold"/>
              <a:ea typeface="+mn-ea"/>
              <a:cs typeface="Segoe UI" panose="020B0502040204020203" pitchFamily="34" charset="0"/>
            </a:endParaRPr>
          </a:p>
        </p:txBody>
      </p:sp>
      <p:pic>
        <p:nvPicPr>
          <p:cNvPr id="2" name="Picture 1">
            <a:extLst>
              <a:ext uri="{FF2B5EF4-FFF2-40B4-BE49-F238E27FC236}">
                <a16:creationId xmlns:a16="http://schemas.microsoft.com/office/drawing/2014/main" id="{F81646E7-BA24-8711-68E6-822D277726CD}"/>
              </a:ext>
            </a:extLst>
          </p:cNvPr>
          <p:cNvPicPr>
            <a:picLocks noChangeAspect="1"/>
          </p:cNvPicPr>
          <p:nvPr/>
        </p:nvPicPr>
        <p:blipFill>
          <a:blip r:embed="rId6"/>
          <a:stretch>
            <a:fillRect/>
          </a:stretch>
        </p:blipFill>
        <p:spPr>
          <a:xfrm>
            <a:off x="890293" y="2692935"/>
            <a:ext cx="2996596" cy="1991689"/>
          </a:xfrm>
          <a:prstGeom prst="rect">
            <a:avLst/>
          </a:prstGeom>
          <a:noFill/>
          <a:ln>
            <a:noFill/>
          </a:ln>
          <a:effectLst/>
        </p:spPr>
      </p:pic>
      <p:pic>
        <p:nvPicPr>
          <p:cNvPr id="59" name="Picture 58">
            <a:extLst>
              <a:ext uri="{FF2B5EF4-FFF2-40B4-BE49-F238E27FC236}">
                <a16:creationId xmlns:a16="http://schemas.microsoft.com/office/drawing/2014/main" id="{17C9A3D0-D6E3-13AE-FD82-08AA102A2BA1}"/>
              </a:ext>
            </a:extLst>
          </p:cNvPr>
          <p:cNvPicPr>
            <a:picLocks noChangeAspect="1"/>
          </p:cNvPicPr>
          <p:nvPr/>
        </p:nvPicPr>
        <p:blipFill>
          <a:blip r:embed="rId7"/>
          <a:srcRect l="911" r="911"/>
          <a:stretch/>
        </p:blipFill>
        <p:spPr>
          <a:xfrm>
            <a:off x="3387346" y="3163127"/>
            <a:ext cx="689032" cy="1521498"/>
          </a:xfrm>
          <a:prstGeom prst="roundRect">
            <a:avLst>
              <a:gd name="adj" fmla="val 9561"/>
            </a:avLst>
          </a:prstGeom>
          <a:ln w="19050">
            <a:solidFill>
              <a:schemeClr val="tx1"/>
            </a:solidFill>
          </a:ln>
          <a:effectLst>
            <a:outerShdw blurRad="50800" dist="38100" dir="2700000" algn="ctr" rotWithShape="0">
              <a:srgbClr val="000000">
                <a:alpha val="15000"/>
              </a:srgbClr>
            </a:outerShdw>
          </a:effectLst>
        </p:spPr>
      </p:pic>
    </p:spTree>
    <p:extLst>
      <p:ext uri="{BB962C8B-B14F-4D97-AF65-F5344CB8AC3E}">
        <p14:creationId xmlns:p14="http://schemas.microsoft.com/office/powerpoint/2010/main" val="121144300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250"/>
                                        <p:tgtEl>
                                          <p:spTgt spid="66"/>
                                        </p:tgtEl>
                                      </p:cBhvr>
                                    </p:animEffect>
                                  </p:childTnLst>
                                </p:cTn>
                              </p:par>
                              <p:par>
                                <p:cTn id="8" presetID="42" presetClass="path" presetSubtype="0" decel="100000" fill="hold" grpId="1" nodeType="withEffect">
                                  <p:stCondLst>
                                    <p:cond delay="0"/>
                                  </p:stCondLst>
                                  <p:childTnLst>
                                    <p:animMotion origin="layout" path="M -3.75E-6 -0.03472 L -3.75E-6 1.85185E-6 " pathEditMode="relative" rAng="0" ptsTypes="AA">
                                      <p:cBhvr>
                                        <p:cTn id="9" dur="500" fill="hold"/>
                                        <p:tgtEl>
                                          <p:spTgt spid="66"/>
                                        </p:tgtEl>
                                        <p:attrNameLst>
                                          <p:attrName>ppt_x</p:attrName>
                                          <p:attrName>ppt_y</p:attrName>
                                        </p:attrNameLst>
                                      </p:cBhvr>
                                      <p:rCtr x="0" y="1736"/>
                                    </p:animMotion>
                                  </p:childTnLst>
                                </p:cTn>
                              </p:par>
                              <p:par>
                                <p:cTn id="10" presetID="10" presetClass="entr" presetSubtype="0" fill="hold" nodeType="with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fade">
                                      <p:cBhvr>
                                        <p:cTn id="12" dur="250"/>
                                        <p:tgtEl>
                                          <p:spTgt spid="68"/>
                                        </p:tgtEl>
                                      </p:cBhvr>
                                    </p:animEffect>
                                  </p:childTnLst>
                                </p:cTn>
                              </p:par>
                              <p:par>
                                <p:cTn id="13" presetID="42" presetClass="path" presetSubtype="0" decel="100000" fill="hold" nodeType="withEffect">
                                  <p:stCondLst>
                                    <p:cond delay="0"/>
                                  </p:stCondLst>
                                  <p:childTnLst>
                                    <p:animMotion origin="layout" path="M -3.75E-6 -0.03472 L -3.75E-6 1.85185E-6 " pathEditMode="relative" rAng="0" ptsTypes="AA">
                                      <p:cBhvr>
                                        <p:cTn id="14" dur="500" fill="hold"/>
                                        <p:tgtEl>
                                          <p:spTgt spid="68"/>
                                        </p:tgtEl>
                                        <p:attrNameLst>
                                          <p:attrName>ppt_x</p:attrName>
                                          <p:attrName>ppt_y</p:attrName>
                                        </p:attrNameLst>
                                      </p:cBhvr>
                                      <p:rCtr x="0" y="1736"/>
                                    </p:animMotion>
                                  </p:childTnLst>
                                </p:cTn>
                              </p:par>
                              <p:par>
                                <p:cTn id="15" presetID="10"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250"/>
                                        <p:tgtEl>
                                          <p:spTgt spid="46"/>
                                        </p:tgtEl>
                                      </p:cBhvr>
                                    </p:animEffect>
                                  </p:childTnLst>
                                </p:cTn>
                              </p:par>
                              <p:par>
                                <p:cTn id="18" presetID="42" presetClass="path" presetSubtype="0" decel="100000" fill="hold" grpId="1" nodeType="withEffect">
                                  <p:stCondLst>
                                    <p:cond delay="0"/>
                                  </p:stCondLst>
                                  <p:childTnLst>
                                    <p:animMotion origin="layout" path="M -3.75E-6 -0.03472 L -3.75E-6 1.85185E-6 " pathEditMode="relative" rAng="0" ptsTypes="AA">
                                      <p:cBhvr>
                                        <p:cTn id="19" dur="500" fill="hold"/>
                                        <p:tgtEl>
                                          <p:spTgt spid="46"/>
                                        </p:tgtEl>
                                        <p:attrNameLst>
                                          <p:attrName>ppt_x</p:attrName>
                                          <p:attrName>ppt_y</p:attrName>
                                        </p:attrNameLst>
                                      </p:cBhvr>
                                      <p:rCtr x="0" y="1736"/>
                                    </p:animMotion>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250"/>
                                        <p:tgtEl>
                                          <p:spTgt spid="48"/>
                                        </p:tgtEl>
                                      </p:cBhvr>
                                    </p:animEffect>
                                  </p:childTnLst>
                                </p:cTn>
                              </p:par>
                              <p:par>
                                <p:cTn id="24" presetID="42" presetClass="path" presetSubtype="0" decel="100000" fill="hold" grpId="1" nodeType="withEffect">
                                  <p:stCondLst>
                                    <p:cond delay="0"/>
                                  </p:stCondLst>
                                  <p:childTnLst>
                                    <p:animMotion origin="layout" path="M -3.75E-6 -0.03472 L -3.75E-6 1.85185E-6 " pathEditMode="relative" rAng="0" ptsTypes="AA">
                                      <p:cBhvr>
                                        <p:cTn id="25" dur="500" fill="hold"/>
                                        <p:tgtEl>
                                          <p:spTgt spid="48"/>
                                        </p:tgtEl>
                                        <p:attrNameLst>
                                          <p:attrName>ppt_x</p:attrName>
                                          <p:attrName>ppt_y</p:attrName>
                                        </p:attrNameLst>
                                      </p:cBhvr>
                                      <p:rCtr x="0" y="1736"/>
                                    </p:animMotion>
                                  </p:childTnLst>
                                </p:cTn>
                              </p:par>
                              <p:par>
                                <p:cTn id="26" presetID="10" presetClass="entr" presetSubtype="0" fill="hold" grpId="0" nodeType="with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fade">
                                      <p:cBhvr>
                                        <p:cTn id="28" dur="250"/>
                                        <p:tgtEl>
                                          <p:spTgt spid="50"/>
                                        </p:tgtEl>
                                      </p:cBhvr>
                                    </p:animEffect>
                                  </p:childTnLst>
                                </p:cTn>
                              </p:par>
                              <p:par>
                                <p:cTn id="29" presetID="42" presetClass="path" presetSubtype="0" decel="100000" fill="hold" grpId="1" nodeType="withEffect">
                                  <p:stCondLst>
                                    <p:cond delay="0"/>
                                  </p:stCondLst>
                                  <p:childTnLst>
                                    <p:animMotion origin="layout" path="M -3.75E-6 -0.03472 L -3.75E-6 1.85185E-6 " pathEditMode="relative" rAng="0" ptsTypes="AA">
                                      <p:cBhvr>
                                        <p:cTn id="30" dur="500" fill="hold"/>
                                        <p:tgtEl>
                                          <p:spTgt spid="50"/>
                                        </p:tgtEl>
                                        <p:attrNameLst>
                                          <p:attrName>ppt_x</p:attrName>
                                          <p:attrName>ppt_y</p:attrName>
                                        </p:attrNameLst>
                                      </p:cBhvr>
                                      <p:rCtr x="0" y="1736"/>
                                    </p:animMotion>
                                  </p:childTnLst>
                                </p:cTn>
                              </p:par>
                              <p:par>
                                <p:cTn id="31" presetID="10" presetClass="entr" presetSubtype="0" fill="hold" grpId="0" nodeType="with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fade">
                                      <p:cBhvr>
                                        <p:cTn id="33" dur="250"/>
                                        <p:tgtEl>
                                          <p:spTgt spid="53"/>
                                        </p:tgtEl>
                                      </p:cBhvr>
                                    </p:animEffect>
                                  </p:childTnLst>
                                </p:cTn>
                              </p:par>
                              <p:par>
                                <p:cTn id="34" presetID="42" presetClass="path" presetSubtype="0" decel="100000" fill="hold" grpId="1" nodeType="withEffect">
                                  <p:stCondLst>
                                    <p:cond delay="0"/>
                                  </p:stCondLst>
                                  <p:childTnLst>
                                    <p:animMotion origin="layout" path="M -3.75E-6 -0.03472 L -3.75E-6 1.85185E-6 " pathEditMode="relative" rAng="0" ptsTypes="AA">
                                      <p:cBhvr>
                                        <p:cTn id="35" dur="500" fill="hold"/>
                                        <p:tgtEl>
                                          <p:spTgt spid="53"/>
                                        </p:tgtEl>
                                        <p:attrNameLst>
                                          <p:attrName>ppt_x</p:attrName>
                                          <p:attrName>ppt_y</p:attrName>
                                        </p:attrNameLst>
                                      </p:cBhvr>
                                      <p:rCtr x="0" y="1736"/>
                                    </p:animMotion>
                                  </p:childTnLst>
                                </p:cTn>
                              </p:par>
                              <p:par>
                                <p:cTn id="36" presetID="10" presetClass="entr" presetSubtype="0" fill="hold" grpId="0" nodeType="withEffect">
                                  <p:stCondLst>
                                    <p:cond delay="0"/>
                                  </p:stCondLst>
                                  <p:childTnLst>
                                    <p:set>
                                      <p:cBhvr>
                                        <p:cTn id="37" dur="1" fill="hold">
                                          <p:stCondLst>
                                            <p:cond delay="0"/>
                                          </p:stCondLst>
                                        </p:cTn>
                                        <p:tgtEl>
                                          <p:spTgt spid="54"/>
                                        </p:tgtEl>
                                        <p:attrNameLst>
                                          <p:attrName>style.visibility</p:attrName>
                                        </p:attrNameLst>
                                      </p:cBhvr>
                                      <p:to>
                                        <p:strVal val="visible"/>
                                      </p:to>
                                    </p:set>
                                    <p:animEffect transition="in" filter="fade">
                                      <p:cBhvr>
                                        <p:cTn id="38" dur="250"/>
                                        <p:tgtEl>
                                          <p:spTgt spid="54"/>
                                        </p:tgtEl>
                                      </p:cBhvr>
                                    </p:animEffect>
                                  </p:childTnLst>
                                </p:cTn>
                              </p:par>
                              <p:par>
                                <p:cTn id="39" presetID="42" presetClass="path" presetSubtype="0" decel="100000" fill="hold" grpId="1" nodeType="withEffect">
                                  <p:stCondLst>
                                    <p:cond delay="0"/>
                                  </p:stCondLst>
                                  <p:childTnLst>
                                    <p:animMotion origin="layout" path="M -3.75E-6 -0.03472 L -3.75E-6 1.85185E-6 " pathEditMode="relative" rAng="0" ptsTypes="AA">
                                      <p:cBhvr>
                                        <p:cTn id="40" dur="500" fill="hold"/>
                                        <p:tgtEl>
                                          <p:spTgt spid="54"/>
                                        </p:tgtEl>
                                        <p:attrNameLst>
                                          <p:attrName>ppt_x</p:attrName>
                                          <p:attrName>ppt_y</p:attrName>
                                        </p:attrNameLst>
                                      </p:cBhvr>
                                      <p:rCtr x="0" y="1736"/>
                                    </p:animMotion>
                                  </p:childTnLst>
                                </p:cTn>
                              </p:par>
                              <p:par>
                                <p:cTn id="41" presetID="10" presetClass="entr" presetSubtype="0" fill="hold" nodeType="withEffect">
                                  <p:stCondLst>
                                    <p:cond delay="0"/>
                                  </p:stCondLst>
                                  <p:childTnLst>
                                    <p:set>
                                      <p:cBhvr>
                                        <p:cTn id="42" dur="1" fill="hold">
                                          <p:stCondLst>
                                            <p:cond delay="0"/>
                                          </p:stCondLst>
                                        </p:cTn>
                                        <p:tgtEl>
                                          <p:spTgt spid="59"/>
                                        </p:tgtEl>
                                        <p:attrNameLst>
                                          <p:attrName>style.visibility</p:attrName>
                                        </p:attrNameLst>
                                      </p:cBhvr>
                                      <p:to>
                                        <p:strVal val="visible"/>
                                      </p:to>
                                    </p:set>
                                    <p:animEffect transition="in" filter="fade">
                                      <p:cBhvr>
                                        <p:cTn id="43" dur="500"/>
                                        <p:tgtEl>
                                          <p:spTgt spid="59"/>
                                        </p:tgtEl>
                                      </p:cBhvr>
                                    </p:animEffect>
                                  </p:childTnLst>
                                </p:cTn>
                              </p:par>
                              <p:par>
                                <p:cTn id="44" presetID="10" presetClass="entr" presetSubtype="0" fill="hold" nodeType="with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500"/>
                                        <p:tgtEl>
                                          <p:spTgt spid="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63"/>
                                        </p:tgtEl>
                                        <p:attrNameLst>
                                          <p:attrName>style.visibility</p:attrName>
                                        </p:attrNameLst>
                                      </p:cBhvr>
                                      <p:to>
                                        <p:strVal val="visible"/>
                                      </p:to>
                                    </p:set>
                                    <p:animEffect transition="in" filter="fade">
                                      <p:cBhvr>
                                        <p:cTn id="49" dur="250"/>
                                        <p:tgtEl>
                                          <p:spTgt spid="63"/>
                                        </p:tgtEl>
                                      </p:cBhvr>
                                    </p:animEffect>
                                  </p:childTnLst>
                                </p:cTn>
                              </p:par>
                              <p:par>
                                <p:cTn id="50" presetID="42" presetClass="path" presetSubtype="0" decel="100000" fill="hold" grpId="1" nodeType="withEffect">
                                  <p:stCondLst>
                                    <p:cond delay="0"/>
                                  </p:stCondLst>
                                  <p:childTnLst>
                                    <p:animMotion origin="layout" path="M -3.75E-6 -0.03472 L -3.75E-6 1.85185E-6 " pathEditMode="relative" rAng="0" ptsTypes="AA">
                                      <p:cBhvr>
                                        <p:cTn id="51" dur="500" fill="hold"/>
                                        <p:tgtEl>
                                          <p:spTgt spid="63"/>
                                        </p:tgtEl>
                                        <p:attrNameLst>
                                          <p:attrName>ppt_x</p:attrName>
                                          <p:attrName>ppt_y</p:attrName>
                                        </p:attrNameLst>
                                      </p:cBhvr>
                                      <p:rCtr x="0" y="1736"/>
                                    </p:animMotion>
                                  </p:childTnLst>
                                </p:cTn>
                              </p:par>
                            </p:childTnLst>
                          </p:cTn>
                        </p:par>
                        <p:par>
                          <p:cTn id="52" fill="hold">
                            <p:stCondLst>
                              <p:cond delay="1000"/>
                            </p:stCondLst>
                            <p:childTnLst>
                              <p:par>
                                <p:cTn id="53" presetID="10" presetClass="entr" presetSubtype="0" fill="hold" grpId="0" nodeType="after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250"/>
                                        <p:tgtEl>
                                          <p:spTgt spid="49"/>
                                        </p:tgtEl>
                                      </p:cBhvr>
                                    </p:animEffect>
                                  </p:childTnLst>
                                </p:cTn>
                              </p:par>
                              <p:par>
                                <p:cTn id="56" presetID="42" presetClass="path" presetSubtype="0" decel="100000" fill="hold" grpId="1" nodeType="withEffect">
                                  <p:stCondLst>
                                    <p:cond delay="0"/>
                                  </p:stCondLst>
                                  <p:childTnLst>
                                    <p:animMotion origin="layout" path="M -3.75E-6 -0.03472 L -3.75E-6 1.85185E-6 " pathEditMode="relative" rAng="0" ptsTypes="AA">
                                      <p:cBhvr>
                                        <p:cTn id="57" dur="500" fill="hold"/>
                                        <p:tgtEl>
                                          <p:spTgt spid="49"/>
                                        </p:tgtEl>
                                        <p:attrNameLst>
                                          <p:attrName>ppt_x</p:attrName>
                                          <p:attrName>ppt_y</p:attrName>
                                        </p:attrNameLst>
                                      </p:cBhvr>
                                      <p:rCtr x="0" y="1736"/>
                                    </p:animMotion>
                                  </p:childTnLst>
                                </p:cTn>
                              </p:par>
                              <p:par>
                                <p:cTn id="58" presetID="10" presetClass="entr" presetSubtype="0" fill="hold" grpId="0" nodeType="withEffect">
                                  <p:stCondLst>
                                    <p:cond delay="0"/>
                                  </p:stCondLst>
                                  <p:childTnLst>
                                    <p:set>
                                      <p:cBhvr>
                                        <p:cTn id="59" dur="1" fill="hold">
                                          <p:stCondLst>
                                            <p:cond delay="0"/>
                                          </p:stCondLst>
                                        </p:cTn>
                                        <p:tgtEl>
                                          <p:spTgt spid="51"/>
                                        </p:tgtEl>
                                        <p:attrNameLst>
                                          <p:attrName>style.visibility</p:attrName>
                                        </p:attrNameLst>
                                      </p:cBhvr>
                                      <p:to>
                                        <p:strVal val="visible"/>
                                      </p:to>
                                    </p:set>
                                    <p:animEffect transition="in" filter="fade">
                                      <p:cBhvr>
                                        <p:cTn id="60" dur="250"/>
                                        <p:tgtEl>
                                          <p:spTgt spid="51"/>
                                        </p:tgtEl>
                                      </p:cBhvr>
                                    </p:animEffect>
                                  </p:childTnLst>
                                </p:cTn>
                              </p:par>
                              <p:par>
                                <p:cTn id="61" presetID="42" presetClass="path" presetSubtype="0" decel="100000" fill="hold" grpId="1" nodeType="withEffect">
                                  <p:stCondLst>
                                    <p:cond delay="0"/>
                                  </p:stCondLst>
                                  <p:childTnLst>
                                    <p:animMotion origin="layout" path="M -3.75E-6 -0.03472 L -3.75E-6 1.85185E-6 " pathEditMode="relative" rAng="0" ptsTypes="AA">
                                      <p:cBhvr>
                                        <p:cTn id="62" dur="500" fill="hold"/>
                                        <p:tgtEl>
                                          <p:spTgt spid="51"/>
                                        </p:tgtEl>
                                        <p:attrNameLst>
                                          <p:attrName>ppt_x</p:attrName>
                                          <p:attrName>ppt_y</p:attrName>
                                        </p:attrNameLst>
                                      </p:cBhvr>
                                      <p:rCtr x="0" y="1736"/>
                                    </p:animMotion>
                                  </p:childTnLst>
                                </p:cTn>
                              </p:par>
                              <p:par>
                                <p:cTn id="63" presetID="10" presetClass="entr" presetSubtype="0" fill="hold" grpId="0" nodeType="withEffect">
                                  <p:stCondLst>
                                    <p:cond delay="0"/>
                                  </p:stCondLst>
                                  <p:childTnLst>
                                    <p:set>
                                      <p:cBhvr>
                                        <p:cTn id="64" dur="1" fill="hold">
                                          <p:stCondLst>
                                            <p:cond delay="0"/>
                                          </p:stCondLst>
                                        </p:cTn>
                                        <p:tgtEl>
                                          <p:spTgt spid="55"/>
                                        </p:tgtEl>
                                        <p:attrNameLst>
                                          <p:attrName>style.visibility</p:attrName>
                                        </p:attrNameLst>
                                      </p:cBhvr>
                                      <p:to>
                                        <p:strVal val="visible"/>
                                      </p:to>
                                    </p:set>
                                    <p:animEffect transition="in" filter="fade">
                                      <p:cBhvr>
                                        <p:cTn id="65" dur="250"/>
                                        <p:tgtEl>
                                          <p:spTgt spid="55"/>
                                        </p:tgtEl>
                                      </p:cBhvr>
                                    </p:animEffect>
                                  </p:childTnLst>
                                </p:cTn>
                              </p:par>
                              <p:par>
                                <p:cTn id="66" presetID="42" presetClass="path" presetSubtype="0" decel="100000" fill="hold" grpId="1" nodeType="withEffect">
                                  <p:stCondLst>
                                    <p:cond delay="0"/>
                                  </p:stCondLst>
                                  <p:childTnLst>
                                    <p:animMotion origin="layout" path="M -3.75E-6 -0.03472 L -3.75E-6 1.85185E-6 " pathEditMode="relative" rAng="0" ptsTypes="AA">
                                      <p:cBhvr>
                                        <p:cTn id="67" dur="500" fill="hold"/>
                                        <p:tgtEl>
                                          <p:spTgt spid="55"/>
                                        </p:tgtEl>
                                        <p:attrNameLst>
                                          <p:attrName>ppt_x</p:attrName>
                                          <p:attrName>ppt_y</p:attrName>
                                        </p:attrNameLst>
                                      </p:cBhvr>
                                      <p:rCtr x="0" y="1736"/>
                                    </p:animMotion>
                                  </p:childTnLst>
                                </p:cTn>
                              </p:par>
                              <p:par>
                                <p:cTn id="68" presetID="10" presetClass="entr" presetSubtype="0" fill="hold" nodeType="withEffect">
                                  <p:stCondLst>
                                    <p:cond delay="0"/>
                                  </p:stCondLst>
                                  <p:childTnLst>
                                    <p:set>
                                      <p:cBhvr>
                                        <p:cTn id="69" dur="1" fill="hold">
                                          <p:stCondLst>
                                            <p:cond delay="0"/>
                                          </p:stCondLst>
                                        </p:cTn>
                                        <p:tgtEl>
                                          <p:spTgt spid="61"/>
                                        </p:tgtEl>
                                        <p:attrNameLst>
                                          <p:attrName>style.visibility</p:attrName>
                                        </p:attrNameLst>
                                      </p:cBhvr>
                                      <p:to>
                                        <p:strVal val="visible"/>
                                      </p:to>
                                    </p:set>
                                    <p:animEffect transition="in" filter="fade">
                                      <p:cBhvr>
                                        <p:cTn id="70" dur="250"/>
                                        <p:tgtEl>
                                          <p:spTgt spid="61"/>
                                        </p:tgtEl>
                                      </p:cBhvr>
                                    </p:animEffect>
                                  </p:childTnLst>
                                </p:cTn>
                              </p:par>
                              <p:par>
                                <p:cTn id="71" presetID="42" presetClass="path" presetSubtype="0" decel="100000" fill="hold" nodeType="withEffect">
                                  <p:stCondLst>
                                    <p:cond delay="0"/>
                                  </p:stCondLst>
                                  <p:childTnLst>
                                    <p:animMotion origin="layout" path="M -3.75E-6 -0.03472 L -3.75E-6 1.85185E-6 " pathEditMode="relative" rAng="0" ptsTypes="AA">
                                      <p:cBhvr>
                                        <p:cTn id="72" dur="500" fill="hold"/>
                                        <p:tgtEl>
                                          <p:spTgt spid="61"/>
                                        </p:tgtEl>
                                        <p:attrNameLst>
                                          <p:attrName>ppt_x</p:attrName>
                                          <p:attrName>ppt_y</p:attrName>
                                        </p:attrNameLst>
                                      </p:cBhvr>
                                      <p:rCtr x="0" y="1736"/>
                                    </p:animMotion>
                                  </p:childTnLst>
                                </p:cTn>
                              </p:par>
                              <p:par>
                                <p:cTn id="73" presetID="10" presetClass="entr" presetSubtype="0" fill="hold" grpId="0" nodeType="withEffect">
                                  <p:stCondLst>
                                    <p:cond delay="0"/>
                                  </p:stCondLst>
                                  <p:childTnLst>
                                    <p:set>
                                      <p:cBhvr>
                                        <p:cTn id="74" dur="1" fill="hold">
                                          <p:stCondLst>
                                            <p:cond delay="0"/>
                                          </p:stCondLst>
                                        </p:cTn>
                                        <p:tgtEl>
                                          <p:spTgt spid="62"/>
                                        </p:tgtEl>
                                        <p:attrNameLst>
                                          <p:attrName>style.visibility</p:attrName>
                                        </p:attrNameLst>
                                      </p:cBhvr>
                                      <p:to>
                                        <p:strVal val="visible"/>
                                      </p:to>
                                    </p:set>
                                    <p:animEffect transition="in" filter="fade">
                                      <p:cBhvr>
                                        <p:cTn id="75" dur="250"/>
                                        <p:tgtEl>
                                          <p:spTgt spid="62"/>
                                        </p:tgtEl>
                                      </p:cBhvr>
                                    </p:animEffect>
                                  </p:childTnLst>
                                </p:cTn>
                              </p:par>
                              <p:par>
                                <p:cTn id="76" presetID="42" presetClass="path" presetSubtype="0" decel="100000" fill="hold" grpId="1" nodeType="withEffect">
                                  <p:stCondLst>
                                    <p:cond delay="0"/>
                                  </p:stCondLst>
                                  <p:childTnLst>
                                    <p:animMotion origin="layout" path="M -3.75E-6 -0.03472 L -3.75E-6 1.85185E-6 " pathEditMode="relative" rAng="0" ptsTypes="AA">
                                      <p:cBhvr>
                                        <p:cTn id="77" dur="500" fill="hold"/>
                                        <p:tgtEl>
                                          <p:spTgt spid="62"/>
                                        </p:tgtEl>
                                        <p:attrNameLst>
                                          <p:attrName>ppt_x</p:attrName>
                                          <p:attrName>ppt_y</p:attrName>
                                        </p:attrNameLst>
                                      </p:cBhvr>
                                      <p:rCtr x="0" y="1736"/>
                                    </p:animMotion>
                                  </p:childTnLst>
                                </p:cTn>
                              </p:par>
                              <p:par>
                                <p:cTn id="78" presetID="10" presetClass="entr" presetSubtype="0" fill="hold" grpId="0" nodeType="withEffect">
                                  <p:stCondLst>
                                    <p:cond delay="0"/>
                                  </p:stCondLst>
                                  <p:childTnLst>
                                    <p:set>
                                      <p:cBhvr>
                                        <p:cTn id="79" dur="1" fill="hold">
                                          <p:stCondLst>
                                            <p:cond delay="0"/>
                                          </p:stCondLst>
                                        </p:cTn>
                                        <p:tgtEl>
                                          <p:spTgt spid="64"/>
                                        </p:tgtEl>
                                        <p:attrNameLst>
                                          <p:attrName>style.visibility</p:attrName>
                                        </p:attrNameLst>
                                      </p:cBhvr>
                                      <p:to>
                                        <p:strVal val="visible"/>
                                      </p:to>
                                    </p:set>
                                    <p:animEffect transition="in" filter="fade">
                                      <p:cBhvr>
                                        <p:cTn id="80" dur="250"/>
                                        <p:tgtEl>
                                          <p:spTgt spid="64"/>
                                        </p:tgtEl>
                                      </p:cBhvr>
                                    </p:animEffect>
                                  </p:childTnLst>
                                </p:cTn>
                              </p:par>
                              <p:par>
                                <p:cTn id="81" presetID="42" presetClass="path" presetSubtype="0" decel="100000" fill="hold" grpId="1" nodeType="withEffect">
                                  <p:stCondLst>
                                    <p:cond delay="0"/>
                                  </p:stCondLst>
                                  <p:childTnLst>
                                    <p:animMotion origin="layout" path="M -3.75E-6 -0.03472 L -3.75E-6 1.85185E-6 " pathEditMode="relative" rAng="0" ptsTypes="AA">
                                      <p:cBhvr>
                                        <p:cTn id="82" dur="500" fill="hold"/>
                                        <p:tgtEl>
                                          <p:spTgt spid="64"/>
                                        </p:tgtEl>
                                        <p:attrNameLst>
                                          <p:attrName>ppt_x</p:attrName>
                                          <p:attrName>ppt_y</p:attrName>
                                        </p:attrNameLst>
                                      </p:cBhvr>
                                      <p:rCtr x="0" y="1736"/>
                                    </p:animMotion>
                                  </p:childTnLst>
                                </p:cTn>
                              </p:par>
                            </p:childTnLst>
                          </p:cTn>
                        </p:par>
                        <p:par>
                          <p:cTn id="83" fill="hold">
                            <p:stCondLst>
                              <p:cond delay="1500"/>
                            </p:stCondLst>
                            <p:childTnLst>
                              <p:par>
                                <p:cTn id="84" presetID="10" presetClass="entr" presetSubtype="0" fill="hold" grpId="0" nodeType="afterEffect">
                                  <p:stCondLst>
                                    <p:cond delay="0"/>
                                  </p:stCondLst>
                                  <p:childTnLst>
                                    <p:set>
                                      <p:cBhvr>
                                        <p:cTn id="85" dur="1" fill="hold">
                                          <p:stCondLst>
                                            <p:cond delay="0"/>
                                          </p:stCondLst>
                                        </p:cTn>
                                        <p:tgtEl>
                                          <p:spTgt spid="47"/>
                                        </p:tgtEl>
                                        <p:attrNameLst>
                                          <p:attrName>style.visibility</p:attrName>
                                        </p:attrNameLst>
                                      </p:cBhvr>
                                      <p:to>
                                        <p:strVal val="visible"/>
                                      </p:to>
                                    </p:set>
                                    <p:animEffect transition="in" filter="fade">
                                      <p:cBhvr>
                                        <p:cTn id="86" dur="250"/>
                                        <p:tgtEl>
                                          <p:spTgt spid="47"/>
                                        </p:tgtEl>
                                      </p:cBhvr>
                                    </p:animEffect>
                                  </p:childTnLst>
                                </p:cTn>
                              </p:par>
                              <p:par>
                                <p:cTn id="87" presetID="42" presetClass="path" presetSubtype="0" decel="100000" fill="hold" grpId="1" nodeType="withEffect">
                                  <p:stCondLst>
                                    <p:cond delay="0"/>
                                  </p:stCondLst>
                                  <p:childTnLst>
                                    <p:animMotion origin="layout" path="M -3.75E-6 -0.03472 L -3.75E-6 1.85185E-6 " pathEditMode="relative" rAng="0" ptsTypes="AA">
                                      <p:cBhvr>
                                        <p:cTn id="88" dur="500" fill="hold"/>
                                        <p:tgtEl>
                                          <p:spTgt spid="47"/>
                                        </p:tgtEl>
                                        <p:attrNameLst>
                                          <p:attrName>ppt_x</p:attrName>
                                          <p:attrName>ppt_y</p:attrName>
                                        </p:attrNameLst>
                                      </p:cBhvr>
                                      <p:rCtr x="0" y="1736"/>
                                    </p:animMotion>
                                  </p:childTnLst>
                                </p:cTn>
                              </p:par>
                              <p:par>
                                <p:cTn id="89" presetID="10" presetClass="entr" presetSubtype="0" fill="hold" grpId="0" nodeType="withEffect">
                                  <p:stCondLst>
                                    <p:cond delay="0"/>
                                  </p:stCondLst>
                                  <p:childTnLst>
                                    <p:set>
                                      <p:cBhvr>
                                        <p:cTn id="90" dur="1" fill="hold">
                                          <p:stCondLst>
                                            <p:cond delay="0"/>
                                          </p:stCondLst>
                                        </p:cTn>
                                        <p:tgtEl>
                                          <p:spTgt spid="52"/>
                                        </p:tgtEl>
                                        <p:attrNameLst>
                                          <p:attrName>style.visibility</p:attrName>
                                        </p:attrNameLst>
                                      </p:cBhvr>
                                      <p:to>
                                        <p:strVal val="visible"/>
                                      </p:to>
                                    </p:set>
                                    <p:animEffect transition="in" filter="fade">
                                      <p:cBhvr>
                                        <p:cTn id="91" dur="250"/>
                                        <p:tgtEl>
                                          <p:spTgt spid="52"/>
                                        </p:tgtEl>
                                      </p:cBhvr>
                                    </p:animEffect>
                                  </p:childTnLst>
                                </p:cTn>
                              </p:par>
                              <p:par>
                                <p:cTn id="92" presetID="42" presetClass="path" presetSubtype="0" decel="100000" fill="hold" grpId="1" nodeType="withEffect">
                                  <p:stCondLst>
                                    <p:cond delay="0"/>
                                  </p:stCondLst>
                                  <p:childTnLst>
                                    <p:animMotion origin="layout" path="M -3.75E-6 -0.03472 L -3.75E-6 1.85185E-6 " pathEditMode="relative" rAng="0" ptsTypes="AA">
                                      <p:cBhvr>
                                        <p:cTn id="93" dur="500" fill="hold"/>
                                        <p:tgtEl>
                                          <p:spTgt spid="52"/>
                                        </p:tgtEl>
                                        <p:attrNameLst>
                                          <p:attrName>ppt_x</p:attrName>
                                          <p:attrName>ppt_y</p:attrName>
                                        </p:attrNameLst>
                                      </p:cBhvr>
                                      <p:rCtr x="0" y="1736"/>
                                    </p:animMotion>
                                  </p:childTnLst>
                                </p:cTn>
                              </p:par>
                              <p:par>
                                <p:cTn id="94" presetID="10" presetClass="entr" presetSubtype="0" fill="hold" grpId="0" nodeType="withEffect">
                                  <p:stCondLst>
                                    <p:cond delay="0"/>
                                  </p:stCondLst>
                                  <p:childTnLst>
                                    <p:set>
                                      <p:cBhvr>
                                        <p:cTn id="95" dur="1" fill="hold">
                                          <p:stCondLst>
                                            <p:cond delay="0"/>
                                          </p:stCondLst>
                                        </p:cTn>
                                        <p:tgtEl>
                                          <p:spTgt spid="56"/>
                                        </p:tgtEl>
                                        <p:attrNameLst>
                                          <p:attrName>style.visibility</p:attrName>
                                        </p:attrNameLst>
                                      </p:cBhvr>
                                      <p:to>
                                        <p:strVal val="visible"/>
                                      </p:to>
                                    </p:set>
                                    <p:animEffect transition="in" filter="fade">
                                      <p:cBhvr>
                                        <p:cTn id="96" dur="250"/>
                                        <p:tgtEl>
                                          <p:spTgt spid="56"/>
                                        </p:tgtEl>
                                      </p:cBhvr>
                                    </p:animEffect>
                                  </p:childTnLst>
                                </p:cTn>
                              </p:par>
                              <p:par>
                                <p:cTn id="97" presetID="42" presetClass="path" presetSubtype="0" decel="100000" fill="hold" grpId="1" nodeType="withEffect">
                                  <p:stCondLst>
                                    <p:cond delay="0"/>
                                  </p:stCondLst>
                                  <p:childTnLst>
                                    <p:animMotion origin="layout" path="M -3.75E-6 -0.03472 L -3.75E-6 1.85185E-6 " pathEditMode="relative" rAng="0" ptsTypes="AA">
                                      <p:cBhvr>
                                        <p:cTn id="98" dur="500" fill="hold"/>
                                        <p:tgtEl>
                                          <p:spTgt spid="56"/>
                                        </p:tgtEl>
                                        <p:attrNameLst>
                                          <p:attrName>ppt_x</p:attrName>
                                          <p:attrName>ppt_y</p:attrName>
                                        </p:attrNameLst>
                                      </p:cBhvr>
                                      <p:rCtr x="0" y="1736"/>
                                    </p:animMotion>
                                  </p:childTnLst>
                                </p:cTn>
                              </p:par>
                              <p:par>
                                <p:cTn id="99" presetID="10" presetClass="entr" presetSubtype="0" fill="hold" nodeType="withEffect">
                                  <p:stCondLst>
                                    <p:cond delay="0"/>
                                  </p:stCondLst>
                                  <p:childTnLst>
                                    <p:set>
                                      <p:cBhvr>
                                        <p:cTn id="100" dur="1" fill="hold">
                                          <p:stCondLst>
                                            <p:cond delay="0"/>
                                          </p:stCondLst>
                                        </p:cTn>
                                        <p:tgtEl>
                                          <p:spTgt spid="60"/>
                                        </p:tgtEl>
                                        <p:attrNameLst>
                                          <p:attrName>style.visibility</p:attrName>
                                        </p:attrNameLst>
                                      </p:cBhvr>
                                      <p:to>
                                        <p:strVal val="visible"/>
                                      </p:to>
                                    </p:set>
                                    <p:animEffect transition="in" filter="fade">
                                      <p:cBhvr>
                                        <p:cTn id="101" dur="250"/>
                                        <p:tgtEl>
                                          <p:spTgt spid="60"/>
                                        </p:tgtEl>
                                      </p:cBhvr>
                                    </p:animEffect>
                                  </p:childTnLst>
                                </p:cTn>
                              </p:par>
                              <p:par>
                                <p:cTn id="102" presetID="42" presetClass="path" presetSubtype="0" decel="100000" fill="hold" nodeType="withEffect">
                                  <p:stCondLst>
                                    <p:cond delay="0"/>
                                  </p:stCondLst>
                                  <p:childTnLst>
                                    <p:animMotion origin="layout" path="M -3.75E-6 -0.03472 L -3.75E-6 1.85185E-6 " pathEditMode="relative" rAng="0" ptsTypes="AA">
                                      <p:cBhvr>
                                        <p:cTn id="103" dur="500" fill="hold"/>
                                        <p:tgtEl>
                                          <p:spTgt spid="60"/>
                                        </p:tgtEl>
                                        <p:attrNameLst>
                                          <p:attrName>ppt_x</p:attrName>
                                          <p:attrName>ppt_y</p:attrName>
                                        </p:attrNameLst>
                                      </p:cBhvr>
                                      <p:rCtr x="0" y="1736"/>
                                    </p:animMotion>
                                  </p:childTnLst>
                                </p:cTn>
                              </p:par>
                              <p:par>
                                <p:cTn id="104" presetID="10" presetClass="entr" presetSubtype="0" fill="hold" grpId="0" nodeType="withEffect">
                                  <p:stCondLst>
                                    <p:cond delay="0"/>
                                  </p:stCondLst>
                                  <p:childTnLst>
                                    <p:set>
                                      <p:cBhvr>
                                        <p:cTn id="105" dur="1" fill="hold">
                                          <p:stCondLst>
                                            <p:cond delay="0"/>
                                          </p:stCondLst>
                                        </p:cTn>
                                        <p:tgtEl>
                                          <p:spTgt spid="65"/>
                                        </p:tgtEl>
                                        <p:attrNameLst>
                                          <p:attrName>style.visibility</p:attrName>
                                        </p:attrNameLst>
                                      </p:cBhvr>
                                      <p:to>
                                        <p:strVal val="visible"/>
                                      </p:to>
                                    </p:set>
                                    <p:animEffect transition="in" filter="fade">
                                      <p:cBhvr>
                                        <p:cTn id="106" dur="250"/>
                                        <p:tgtEl>
                                          <p:spTgt spid="65"/>
                                        </p:tgtEl>
                                      </p:cBhvr>
                                    </p:animEffect>
                                  </p:childTnLst>
                                </p:cTn>
                              </p:par>
                              <p:par>
                                <p:cTn id="107" presetID="42" presetClass="path" presetSubtype="0" decel="100000" fill="hold" grpId="1" nodeType="withEffect">
                                  <p:stCondLst>
                                    <p:cond delay="0"/>
                                  </p:stCondLst>
                                  <p:childTnLst>
                                    <p:animMotion origin="layout" path="M -3.75E-6 -0.03472 L -3.75E-6 1.85185E-6 " pathEditMode="relative" rAng="0" ptsTypes="AA">
                                      <p:cBhvr>
                                        <p:cTn id="108" dur="500" fill="hold"/>
                                        <p:tgtEl>
                                          <p:spTgt spid="65"/>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6" grpId="1" animBg="1"/>
      <p:bldP spid="47" grpId="0"/>
      <p:bldP spid="47" grpId="1"/>
      <p:bldP spid="48" grpId="0"/>
      <p:bldP spid="48" grpId="1"/>
      <p:bldP spid="49" grpId="0"/>
      <p:bldP spid="49" grpId="1"/>
      <p:bldP spid="50" grpId="0"/>
      <p:bldP spid="50" grpId="1"/>
      <p:bldP spid="51" grpId="0"/>
      <p:bldP spid="51" grpId="1"/>
      <p:bldP spid="52" grpId="0"/>
      <p:bldP spid="52" grpId="1"/>
      <p:bldP spid="53" grpId="0" animBg="1"/>
      <p:bldP spid="53" grpId="1" animBg="1"/>
      <p:bldP spid="55" grpId="0" animBg="1"/>
      <p:bldP spid="55" grpId="1" animBg="1"/>
      <p:bldP spid="56" grpId="0" animBg="1"/>
      <p:bldP spid="56" grpId="1" animBg="1"/>
      <p:bldP spid="62" grpId="0" animBg="1"/>
      <p:bldP spid="62" grpId="1" animBg="1"/>
      <p:bldP spid="63" grpId="0" animBg="1"/>
      <p:bldP spid="63" grpId="1" animBg="1"/>
      <p:bldP spid="64" grpId="0" animBg="1"/>
      <p:bldP spid="64" grpId="1" animBg="1"/>
      <p:bldP spid="65" grpId="0" animBg="1"/>
      <p:bldP spid="65" grpId="1" animBg="1"/>
      <p:bldP spid="66" grpId="0"/>
      <p:bldP spid="66" grpId="1"/>
      <p:bldP spid="54" grpId="0" animBg="1"/>
      <p:bldP spid="54"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6531F6-74BC-DEA8-0274-481D51445A3C}"/>
              </a:ext>
            </a:extLst>
          </p:cNvPr>
          <p:cNvSpPr>
            <a:spLocks noGrp="1"/>
          </p:cNvSpPr>
          <p:nvPr>
            <p:ph type="title"/>
          </p:nvPr>
        </p:nvSpPr>
        <p:spPr>
          <a:xfrm>
            <a:off x="529585" y="377542"/>
            <a:ext cx="3150257" cy="498598"/>
          </a:xfrm>
        </p:spPr>
        <p:txBody>
          <a:bodyPr/>
          <a:lstStyle/>
          <a:p>
            <a:r>
              <a:rPr lang="en-US"/>
              <a:t>The UI for AI</a:t>
            </a:r>
          </a:p>
        </p:txBody>
      </p:sp>
      <p:grpSp>
        <p:nvGrpSpPr>
          <p:cNvPr id="8" name="Group 7">
            <a:extLst>
              <a:ext uri="{FF2B5EF4-FFF2-40B4-BE49-F238E27FC236}">
                <a16:creationId xmlns:a16="http://schemas.microsoft.com/office/drawing/2014/main" id="{9A130E67-A8CC-A9D8-CE5E-B4E41FBAAFC5}"/>
              </a:ext>
            </a:extLst>
          </p:cNvPr>
          <p:cNvGrpSpPr/>
          <p:nvPr/>
        </p:nvGrpSpPr>
        <p:grpSpPr>
          <a:xfrm>
            <a:off x="6214685" y="297944"/>
            <a:ext cx="5447730" cy="864160"/>
            <a:chOff x="588263" y="826014"/>
            <a:chExt cx="3641766" cy="1245339"/>
          </a:xfrm>
        </p:grpSpPr>
        <p:sp>
          <p:nvSpPr>
            <p:cNvPr id="9" name="TextBox 8">
              <a:extLst>
                <a:ext uri="{FF2B5EF4-FFF2-40B4-BE49-F238E27FC236}">
                  <a16:creationId xmlns:a16="http://schemas.microsoft.com/office/drawing/2014/main" id="{F061161D-DE16-E62D-898C-DCCDB4D0D5FA}"/>
                </a:ext>
              </a:extLst>
            </p:cNvPr>
            <p:cNvSpPr txBox="1"/>
            <p:nvPr/>
          </p:nvSpPr>
          <p:spPr>
            <a:xfrm>
              <a:off x="588263" y="826014"/>
              <a:ext cx="3641766" cy="948669"/>
            </a:xfrm>
            <a:prstGeom prst="roundRect">
              <a:avLst>
                <a:gd name="adj" fmla="val 19873"/>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en-US"/>
              </a:defPPr>
              <a:lvl1pPr algn="ctr" defTabSz="932472" fontAlgn="base">
                <a:spcBef>
                  <a:spcPct val="0"/>
                </a:spcBef>
                <a:spcAft>
                  <a:spcPct val="0"/>
                </a:spcAft>
                <a:defRPr sz="2000">
                  <a:solidFill>
                    <a:srgbClr val="FFFFFF"/>
                  </a:solidFill>
                  <a:latin typeface="Segoe UI Semibold"/>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CA" sz="3200" b="0" i="0" u="none" strike="noStrike" kern="1200" cap="none" spc="0" normalizeH="0" baseline="0" noProof="0">
                <a:ln>
                  <a:noFill/>
                </a:ln>
                <a:solidFill>
                  <a:srgbClr val="FFFFFF"/>
                </a:solidFill>
                <a:effectLst/>
                <a:uLnTx/>
                <a:uFillTx/>
                <a:latin typeface="Aptos" panose="020B0004020202020204" pitchFamily="34" charset="0"/>
                <a:ea typeface="+mn-ea"/>
                <a:cs typeface="+mn-cs"/>
              </a:endParaRPr>
            </a:p>
          </p:txBody>
        </p:sp>
        <p:sp>
          <p:nvSpPr>
            <p:cNvPr id="10" name="TextBox 9">
              <a:extLst>
                <a:ext uri="{FF2B5EF4-FFF2-40B4-BE49-F238E27FC236}">
                  <a16:creationId xmlns:a16="http://schemas.microsoft.com/office/drawing/2014/main" id="{F317F641-C47D-4991-0C2C-9E9300451D12}"/>
                </a:ext>
              </a:extLst>
            </p:cNvPr>
            <p:cNvSpPr txBox="1"/>
            <p:nvPr/>
          </p:nvSpPr>
          <p:spPr>
            <a:xfrm>
              <a:off x="588263" y="1006866"/>
              <a:ext cx="3641766" cy="1064487"/>
            </a:xfrm>
            <a:prstGeom prst="rect">
              <a:avLst/>
            </a:prstGeom>
            <a:noFill/>
            <a:ln>
              <a:noFill/>
            </a:ln>
          </p:spPr>
          <p:txBody>
            <a:bodyPr wrap="square" lIns="0" tIns="0" rIns="0" bIns="0" rtlCol="0">
              <a:spAutoFit/>
            </a:bodyPr>
            <a:lstStyle/>
            <a:p>
              <a:pPr algn="ctr">
                <a:defRPr/>
              </a:pPr>
              <a:r>
                <a:rPr lang="en-US" sz="2400">
                  <a:solidFill>
                    <a:prstClr val="white"/>
                  </a:solidFill>
                  <a:latin typeface="Aptos" panose="020B0004020202020204" pitchFamily="34" charset="0"/>
                  <a:cs typeface="Segoe UI"/>
                </a:rPr>
                <a:t>https://m365.cloud.microsoft/chat</a:t>
              </a:r>
              <a:endParaRPr lang="en-IN" sz="2400">
                <a:solidFill>
                  <a:prstClr val="white"/>
                </a:solidFill>
                <a:latin typeface="Aptos" panose="020B0004020202020204" pitchFamily="34" charset="0"/>
              </a:endParaRPr>
            </a:p>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p:txBody>
        </p:sp>
      </p:grpSp>
      <p:pic>
        <p:nvPicPr>
          <p:cNvPr id="7" name="Picture 6">
            <a:extLst>
              <a:ext uri="{FF2B5EF4-FFF2-40B4-BE49-F238E27FC236}">
                <a16:creationId xmlns:a16="http://schemas.microsoft.com/office/drawing/2014/main" id="{55D042CC-270A-4B49-5D1E-6124767DB57D}"/>
              </a:ext>
            </a:extLst>
          </p:cNvPr>
          <p:cNvPicPr>
            <a:picLocks noChangeAspect="1"/>
          </p:cNvPicPr>
          <p:nvPr/>
        </p:nvPicPr>
        <p:blipFill>
          <a:blip r:embed="rId2"/>
          <a:stretch>
            <a:fillRect/>
          </a:stretch>
        </p:blipFill>
        <p:spPr>
          <a:xfrm>
            <a:off x="1989292" y="1162104"/>
            <a:ext cx="8229600" cy="4934185"/>
          </a:xfrm>
          <a:prstGeom prst="rect">
            <a:avLst/>
          </a:prstGeom>
        </p:spPr>
      </p:pic>
      <p:grpSp>
        <p:nvGrpSpPr>
          <p:cNvPr id="49" name="Group 48">
            <a:extLst>
              <a:ext uri="{FF2B5EF4-FFF2-40B4-BE49-F238E27FC236}">
                <a16:creationId xmlns:a16="http://schemas.microsoft.com/office/drawing/2014/main" id="{0041246D-2323-9079-6829-A0F43FFF4237}"/>
              </a:ext>
            </a:extLst>
          </p:cNvPr>
          <p:cNvGrpSpPr/>
          <p:nvPr/>
        </p:nvGrpSpPr>
        <p:grpSpPr>
          <a:xfrm>
            <a:off x="0" y="0"/>
            <a:ext cx="12192000" cy="6858000"/>
            <a:chOff x="-43653" y="0"/>
            <a:chExt cx="12192000" cy="6858000"/>
          </a:xfrm>
        </p:grpSpPr>
        <p:pic>
          <p:nvPicPr>
            <p:cNvPr id="50" name="Picture 49" descr="A screenshot of a chat&#10;&#10;AI-generated content may be incorrect.">
              <a:extLst>
                <a:ext uri="{FF2B5EF4-FFF2-40B4-BE49-F238E27FC236}">
                  <a16:creationId xmlns:a16="http://schemas.microsoft.com/office/drawing/2014/main" id="{C1F329D5-7602-9432-C500-2708849943EE}"/>
                </a:ext>
              </a:extLst>
            </p:cNvPr>
            <p:cNvPicPr>
              <a:picLocks noChangeAspect="1"/>
            </p:cNvPicPr>
            <p:nvPr/>
          </p:nvPicPr>
          <p:blipFill>
            <a:blip r:embed="rId3"/>
            <a:stretch>
              <a:fillRect/>
            </a:stretch>
          </p:blipFill>
          <p:spPr>
            <a:xfrm>
              <a:off x="-43653" y="0"/>
              <a:ext cx="12192000" cy="6858000"/>
            </a:xfrm>
            <a:prstGeom prst="rect">
              <a:avLst/>
            </a:prstGeom>
          </p:spPr>
        </p:pic>
        <p:pic>
          <p:nvPicPr>
            <p:cNvPr id="51" name="Picture 50">
              <a:extLst>
                <a:ext uri="{FF2B5EF4-FFF2-40B4-BE49-F238E27FC236}">
                  <a16:creationId xmlns:a16="http://schemas.microsoft.com/office/drawing/2014/main" id="{FC989DC7-B50C-FA83-1A76-E8EEF9A2CE19}"/>
                </a:ext>
              </a:extLst>
            </p:cNvPr>
            <p:cNvPicPr>
              <a:picLocks noChangeAspect="1"/>
            </p:cNvPicPr>
            <p:nvPr/>
          </p:nvPicPr>
          <p:blipFill>
            <a:blip r:embed="rId4"/>
            <a:stretch>
              <a:fillRect/>
            </a:stretch>
          </p:blipFill>
          <p:spPr>
            <a:xfrm>
              <a:off x="9469657" y="5792001"/>
              <a:ext cx="1304748" cy="274389"/>
            </a:xfrm>
            <a:prstGeom prst="rect">
              <a:avLst/>
            </a:prstGeom>
          </p:spPr>
        </p:pic>
      </p:grpSp>
      <p:grpSp>
        <p:nvGrpSpPr>
          <p:cNvPr id="52" name="Group 51">
            <a:extLst>
              <a:ext uri="{FF2B5EF4-FFF2-40B4-BE49-F238E27FC236}">
                <a16:creationId xmlns:a16="http://schemas.microsoft.com/office/drawing/2014/main" id="{CF78764E-378E-95FE-4B25-6FB1E46CD1E3}"/>
              </a:ext>
            </a:extLst>
          </p:cNvPr>
          <p:cNvGrpSpPr/>
          <p:nvPr/>
        </p:nvGrpSpPr>
        <p:grpSpPr>
          <a:xfrm>
            <a:off x="3261090" y="2434856"/>
            <a:ext cx="8561374" cy="1635438"/>
            <a:chOff x="3261090" y="2434856"/>
            <a:chExt cx="8561374" cy="1635438"/>
          </a:xfrm>
        </p:grpSpPr>
        <p:sp>
          <p:nvSpPr>
            <p:cNvPr id="53" name="Rectangle: Rounded Corners 52">
              <a:extLst>
                <a:ext uri="{FF2B5EF4-FFF2-40B4-BE49-F238E27FC236}">
                  <a16:creationId xmlns:a16="http://schemas.microsoft.com/office/drawing/2014/main" id="{F1F03DFB-3BA5-BE1A-8D7F-6DF637731B32}"/>
                </a:ext>
              </a:extLst>
            </p:cNvPr>
            <p:cNvSpPr/>
            <p:nvPr/>
          </p:nvSpPr>
          <p:spPr bwMode="auto">
            <a:xfrm>
              <a:off x="3261090" y="2872673"/>
              <a:ext cx="8561374" cy="1197621"/>
            </a:xfrm>
            <a:prstGeom prst="roundRect">
              <a:avLst>
                <a:gd name="adj" fmla="val 26606"/>
              </a:avLst>
            </a:prstGeom>
            <a:noFill/>
            <a:ln w="38100">
              <a:solidFill>
                <a:srgbClr val="EE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54" name="TextBox 53">
              <a:extLst>
                <a:ext uri="{FF2B5EF4-FFF2-40B4-BE49-F238E27FC236}">
                  <a16:creationId xmlns:a16="http://schemas.microsoft.com/office/drawing/2014/main" id="{B181E6ED-9F6B-ED8A-4802-8BDDA971063B}"/>
                </a:ext>
              </a:extLst>
            </p:cNvPr>
            <p:cNvSpPr txBox="1"/>
            <p:nvPr/>
          </p:nvSpPr>
          <p:spPr>
            <a:xfrm>
              <a:off x="4107791" y="2434856"/>
              <a:ext cx="6666614" cy="312008"/>
            </a:xfrm>
            <a:prstGeom prst="rect">
              <a:avLst/>
            </a:prstGeom>
            <a:noFill/>
          </p:spPr>
          <p:txBody>
            <a:bodyPr wrap="square" lIns="0" tIns="0" rIns="0" bIns="0" rtlCol="0">
              <a:spAutoFit/>
            </a:bodyPr>
            <a:lstStyle/>
            <a:p>
              <a:pPr lvl="0" algn="ctr" defTabSz="932742">
                <a:lnSpc>
                  <a:spcPct val="110000"/>
                </a:lnSpc>
                <a:defRPr/>
              </a:pPr>
              <a:r>
                <a:rPr lang="en-US" sz="2000">
                  <a:ln w="3175">
                    <a:noFill/>
                  </a:ln>
                  <a:solidFill>
                    <a:srgbClr val="EE0000"/>
                  </a:solidFill>
                  <a:latin typeface="Segoe UI Semibold" panose="020B0702040204020203" pitchFamily="34" charset="0"/>
                  <a:cs typeface="Segoe UI Semibold" panose="020B0702040204020203" pitchFamily="34" charset="0"/>
                </a:rPr>
                <a:t>Secure web-grounded AI chat, included in Microsoft 365</a:t>
              </a:r>
            </a:p>
          </p:txBody>
        </p:sp>
      </p:grpSp>
      <p:grpSp>
        <p:nvGrpSpPr>
          <p:cNvPr id="55" name="Group 54">
            <a:extLst>
              <a:ext uri="{FF2B5EF4-FFF2-40B4-BE49-F238E27FC236}">
                <a16:creationId xmlns:a16="http://schemas.microsoft.com/office/drawing/2014/main" id="{4258162B-4FFA-E3B8-DB52-C98A8A58B5BF}"/>
              </a:ext>
            </a:extLst>
          </p:cNvPr>
          <p:cNvGrpSpPr/>
          <p:nvPr/>
        </p:nvGrpSpPr>
        <p:grpSpPr>
          <a:xfrm>
            <a:off x="3381624" y="3576229"/>
            <a:ext cx="7109245" cy="357621"/>
            <a:chOff x="3388712" y="3576229"/>
            <a:chExt cx="7109245" cy="357621"/>
          </a:xfrm>
        </p:grpSpPr>
        <p:sp>
          <p:nvSpPr>
            <p:cNvPr id="56" name="Oval 55">
              <a:extLst>
                <a:ext uri="{FF2B5EF4-FFF2-40B4-BE49-F238E27FC236}">
                  <a16:creationId xmlns:a16="http://schemas.microsoft.com/office/drawing/2014/main" id="{86A9DFA3-2860-0EE0-7A9C-3D45A05CF413}"/>
                </a:ext>
              </a:extLst>
            </p:cNvPr>
            <p:cNvSpPr/>
            <p:nvPr/>
          </p:nvSpPr>
          <p:spPr bwMode="auto">
            <a:xfrm>
              <a:off x="3388712" y="3576229"/>
              <a:ext cx="382301" cy="357621"/>
            </a:xfrm>
            <a:prstGeom prst="ellipse">
              <a:avLst/>
            </a:prstGeom>
            <a:noFill/>
            <a:ln w="38100">
              <a:solidFill>
                <a:srgbClr val="EE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57" name="TextBox 56">
              <a:extLst>
                <a:ext uri="{FF2B5EF4-FFF2-40B4-BE49-F238E27FC236}">
                  <a16:creationId xmlns:a16="http://schemas.microsoft.com/office/drawing/2014/main" id="{BD804969-5958-92E0-ABF6-0FE13D05B9D8}"/>
                </a:ext>
              </a:extLst>
            </p:cNvPr>
            <p:cNvSpPr txBox="1"/>
            <p:nvPr/>
          </p:nvSpPr>
          <p:spPr>
            <a:xfrm>
              <a:off x="4834268" y="3583317"/>
              <a:ext cx="5663689" cy="312008"/>
            </a:xfrm>
            <a:prstGeom prst="rect">
              <a:avLst/>
            </a:prstGeom>
            <a:noFill/>
          </p:spPr>
          <p:txBody>
            <a:bodyPr wrap="square" lIns="0" tIns="0" rIns="0" bIns="0" rtlCol="0">
              <a:spAutoFit/>
            </a:bodyPr>
            <a:lstStyle/>
            <a:p>
              <a:pPr lvl="0" defTabSz="932742">
                <a:lnSpc>
                  <a:spcPct val="110000"/>
                </a:lnSpc>
                <a:defRPr/>
              </a:pPr>
              <a:r>
                <a:rPr lang="en-US" sz="2000">
                  <a:ln w="3175">
                    <a:noFill/>
                  </a:ln>
                  <a:solidFill>
                    <a:srgbClr val="EE0000"/>
                  </a:solidFill>
                  <a:latin typeface="Segoe UI Semibold" panose="020B0702040204020203" pitchFamily="34" charset="0"/>
                  <a:cs typeface="Segoe UI Semibold" panose="020B0702040204020203" pitchFamily="34" charset="0"/>
                </a:rPr>
                <a:t>Manually add content </a:t>
              </a:r>
            </a:p>
          </p:txBody>
        </p:sp>
        <p:cxnSp>
          <p:nvCxnSpPr>
            <p:cNvPr id="58" name="Straight Connector 57">
              <a:extLst>
                <a:ext uri="{FF2B5EF4-FFF2-40B4-BE49-F238E27FC236}">
                  <a16:creationId xmlns:a16="http://schemas.microsoft.com/office/drawing/2014/main" id="{92683F53-8E98-7720-3A00-A3C641470017}"/>
                </a:ext>
              </a:extLst>
            </p:cNvPr>
            <p:cNvCxnSpPr/>
            <p:nvPr/>
          </p:nvCxnSpPr>
          <p:spPr>
            <a:xfrm>
              <a:off x="3769244" y="3755039"/>
              <a:ext cx="981660" cy="0"/>
            </a:xfrm>
            <a:prstGeom prst="line">
              <a:avLst/>
            </a:prstGeom>
            <a:ln w="38100">
              <a:solidFill>
                <a:srgbClr val="EE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D7D40B78-580F-2E5E-3313-B0147063537F}"/>
              </a:ext>
            </a:extLst>
          </p:cNvPr>
          <p:cNvGrpSpPr/>
          <p:nvPr/>
        </p:nvGrpSpPr>
        <p:grpSpPr>
          <a:xfrm>
            <a:off x="7882595" y="776192"/>
            <a:ext cx="2675990" cy="523220"/>
            <a:chOff x="7882595" y="776192"/>
            <a:chExt cx="2675990" cy="523220"/>
          </a:xfrm>
        </p:grpSpPr>
        <p:sp>
          <p:nvSpPr>
            <p:cNvPr id="60" name="Rectangle: Rounded Corners 59">
              <a:extLst>
                <a:ext uri="{FF2B5EF4-FFF2-40B4-BE49-F238E27FC236}">
                  <a16:creationId xmlns:a16="http://schemas.microsoft.com/office/drawing/2014/main" id="{666D0794-36A0-3B0C-4B47-BFF92E29AB74}"/>
                </a:ext>
              </a:extLst>
            </p:cNvPr>
            <p:cNvSpPr/>
            <p:nvPr/>
          </p:nvSpPr>
          <p:spPr bwMode="auto">
            <a:xfrm>
              <a:off x="9563512" y="860213"/>
              <a:ext cx="995073" cy="328715"/>
            </a:xfrm>
            <a:prstGeom prst="roundRect">
              <a:avLst/>
            </a:prstGeom>
            <a:noFill/>
            <a:ln w="38100">
              <a:solidFill>
                <a:srgbClr val="EE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cxnSp>
          <p:nvCxnSpPr>
            <p:cNvPr id="61" name="Straight Connector 60">
              <a:extLst>
                <a:ext uri="{FF2B5EF4-FFF2-40B4-BE49-F238E27FC236}">
                  <a16:creationId xmlns:a16="http://schemas.microsoft.com/office/drawing/2014/main" id="{1C9503A5-E5FF-DF65-7A2E-D5CDA951192C}"/>
                </a:ext>
              </a:extLst>
            </p:cNvPr>
            <p:cNvCxnSpPr>
              <a:cxnSpLocks/>
            </p:cNvCxnSpPr>
            <p:nvPr/>
          </p:nvCxnSpPr>
          <p:spPr>
            <a:xfrm flipH="1">
              <a:off x="9054905" y="1024570"/>
              <a:ext cx="499229" cy="0"/>
            </a:xfrm>
            <a:prstGeom prst="line">
              <a:avLst/>
            </a:prstGeom>
            <a:ln w="38100">
              <a:solidFill>
                <a:srgbClr val="EE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8A0D4E97-BBEB-FEDC-A43C-D5C37AEEF3C5}"/>
                </a:ext>
              </a:extLst>
            </p:cNvPr>
            <p:cNvSpPr txBox="1"/>
            <p:nvPr/>
          </p:nvSpPr>
          <p:spPr>
            <a:xfrm>
              <a:off x="7882595" y="776192"/>
              <a:ext cx="1367807" cy="523220"/>
            </a:xfrm>
            <a:prstGeom prst="rect">
              <a:avLst/>
            </a:prstGeom>
            <a:noFill/>
          </p:spPr>
          <p:txBody>
            <a:bodyPr wrap="square" lIns="0" tIns="0" rIns="0" bIns="0" rtlCol="0">
              <a:spAutoFit/>
            </a:bodyPr>
            <a:lstStyle/>
            <a:p>
              <a:pPr lvl="0" algn="ctr" defTabSz="932742">
                <a:lnSpc>
                  <a:spcPct val="85000"/>
                </a:lnSpc>
                <a:defRPr/>
              </a:pPr>
              <a:r>
                <a:rPr lang="en-US" sz="2000">
                  <a:ln w="3175">
                    <a:noFill/>
                  </a:ln>
                  <a:solidFill>
                    <a:srgbClr val="EE0000"/>
                  </a:solidFill>
                  <a:latin typeface="Segoe UI Semibold" panose="020B0702040204020203" pitchFamily="34" charset="0"/>
                  <a:cs typeface="Segoe UI Semibold" panose="020B0702040204020203" pitchFamily="34" charset="0"/>
                </a:rPr>
                <a:t>GPT-5 Access</a:t>
              </a:r>
            </a:p>
          </p:txBody>
        </p:sp>
      </p:grpSp>
      <p:grpSp>
        <p:nvGrpSpPr>
          <p:cNvPr id="63" name="Group 62">
            <a:extLst>
              <a:ext uri="{FF2B5EF4-FFF2-40B4-BE49-F238E27FC236}">
                <a16:creationId xmlns:a16="http://schemas.microsoft.com/office/drawing/2014/main" id="{DDE4F0FC-3F96-FC08-8933-C6C309219EEA}"/>
              </a:ext>
            </a:extLst>
          </p:cNvPr>
          <p:cNvGrpSpPr/>
          <p:nvPr/>
        </p:nvGrpSpPr>
        <p:grpSpPr>
          <a:xfrm>
            <a:off x="10356112" y="860213"/>
            <a:ext cx="1785147" cy="1107991"/>
            <a:chOff x="10363200" y="860213"/>
            <a:chExt cx="1785147" cy="1107991"/>
          </a:xfrm>
        </p:grpSpPr>
        <p:sp>
          <p:nvSpPr>
            <p:cNvPr id="64" name="Rectangle: Rounded Corners 63">
              <a:extLst>
                <a:ext uri="{FF2B5EF4-FFF2-40B4-BE49-F238E27FC236}">
                  <a16:creationId xmlns:a16="http://schemas.microsoft.com/office/drawing/2014/main" id="{768AAF00-06DA-965E-E789-95651B71B227}"/>
                </a:ext>
              </a:extLst>
            </p:cNvPr>
            <p:cNvSpPr/>
            <p:nvPr/>
          </p:nvSpPr>
          <p:spPr bwMode="auto">
            <a:xfrm>
              <a:off x="11146302" y="860213"/>
              <a:ext cx="346728" cy="328715"/>
            </a:xfrm>
            <a:prstGeom prst="roundRect">
              <a:avLst/>
            </a:prstGeom>
            <a:noFill/>
            <a:ln w="38100">
              <a:solidFill>
                <a:srgbClr val="EE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cxnSp>
          <p:nvCxnSpPr>
            <p:cNvPr id="65" name="Straight Connector 64">
              <a:extLst>
                <a:ext uri="{FF2B5EF4-FFF2-40B4-BE49-F238E27FC236}">
                  <a16:creationId xmlns:a16="http://schemas.microsoft.com/office/drawing/2014/main" id="{9E31042F-0392-E17C-FCE4-0388043FE263}"/>
                </a:ext>
              </a:extLst>
            </p:cNvPr>
            <p:cNvCxnSpPr>
              <a:cxnSpLocks/>
            </p:cNvCxnSpPr>
            <p:nvPr/>
          </p:nvCxnSpPr>
          <p:spPr>
            <a:xfrm flipV="1">
              <a:off x="11323235" y="1188928"/>
              <a:ext cx="0" cy="227220"/>
            </a:xfrm>
            <a:prstGeom prst="line">
              <a:avLst/>
            </a:prstGeom>
            <a:ln w="38100">
              <a:solidFill>
                <a:srgbClr val="EE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99C2F2E7-3AB3-A739-3CE1-8AD603EA4251}"/>
                </a:ext>
              </a:extLst>
            </p:cNvPr>
            <p:cNvSpPr txBox="1"/>
            <p:nvPr/>
          </p:nvSpPr>
          <p:spPr>
            <a:xfrm>
              <a:off x="10363200" y="1444984"/>
              <a:ext cx="1785147" cy="523220"/>
            </a:xfrm>
            <a:prstGeom prst="rect">
              <a:avLst/>
            </a:prstGeom>
            <a:noFill/>
          </p:spPr>
          <p:txBody>
            <a:bodyPr wrap="square" lIns="0" tIns="0" rIns="0" bIns="0" rtlCol="0">
              <a:spAutoFit/>
            </a:bodyPr>
            <a:lstStyle/>
            <a:p>
              <a:pPr lvl="0" algn="ctr" defTabSz="932742">
                <a:lnSpc>
                  <a:spcPct val="85000"/>
                </a:lnSpc>
                <a:defRPr/>
              </a:pPr>
              <a:r>
                <a:rPr lang="en-US" sz="2000">
                  <a:ln w="3175">
                    <a:noFill/>
                  </a:ln>
                  <a:solidFill>
                    <a:srgbClr val="EE0000"/>
                  </a:solidFill>
                  <a:latin typeface="Segoe UI Semibold" panose="020B0702040204020203" pitchFamily="34" charset="0"/>
                  <a:cs typeface="Segoe UI Semibold" panose="020B0702040204020203" pitchFamily="34" charset="0"/>
                </a:rPr>
                <a:t>Enterprise Data Protection</a:t>
              </a:r>
            </a:p>
          </p:txBody>
        </p:sp>
      </p:grpSp>
      <p:grpSp>
        <p:nvGrpSpPr>
          <p:cNvPr id="67" name="Group 66">
            <a:extLst>
              <a:ext uri="{FF2B5EF4-FFF2-40B4-BE49-F238E27FC236}">
                <a16:creationId xmlns:a16="http://schemas.microsoft.com/office/drawing/2014/main" id="{AA9AB654-BDDD-52A4-961A-E44ED8476988}"/>
              </a:ext>
            </a:extLst>
          </p:cNvPr>
          <p:cNvGrpSpPr/>
          <p:nvPr/>
        </p:nvGrpSpPr>
        <p:grpSpPr>
          <a:xfrm>
            <a:off x="1169580" y="2360423"/>
            <a:ext cx="3266821" cy="4288933"/>
            <a:chOff x="1169580" y="2360423"/>
            <a:chExt cx="3266821" cy="4288933"/>
          </a:xfrm>
        </p:grpSpPr>
        <p:cxnSp>
          <p:nvCxnSpPr>
            <p:cNvPr id="68" name="Connector: Elbow 67">
              <a:extLst>
                <a:ext uri="{FF2B5EF4-FFF2-40B4-BE49-F238E27FC236}">
                  <a16:creationId xmlns:a16="http://schemas.microsoft.com/office/drawing/2014/main" id="{E12C382E-737F-42BC-9DC1-C7735022E0A2}"/>
                </a:ext>
              </a:extLst>
            </p:cNvPr>
            <p:cNvCxnSpPr>
              <a:cxnSpLocks/>
            </p:cNvCxnSpPr>
            <p:nvPr/>
          </p:nvCxnSpPr>
          <p:spPr>
            <a:xfrm rot="16200000" flipH="1">
              <a:off x="221945" y="3308058"/>
              <a:ext cx="3568771" cy="1673502"/>
            </a:xfrm>
            <a:prstGeom prst="bentConnector3">
              <a:avLst>
                <a:gd name="adj1" fmla="val 146"/>
              </a:avLst>
            </a:prstGeom>
            <a:ln w="38100" cap="rnd">
              <a:solidFill>
                <a:srgbClr val="EE0000"/>
              </a:solidFill>
              <a:headEnd type="oval" w="med" len="med"/>
              <a:tailEnd type="none" w="sm" len="med"/>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930934BA-78FE-B0F8-95FE-D942023C129F}"/>
                </a:ext>
              </a:extLst>
            </p:cNvPr>
            <p:cNvSpPr txBox="1"/>
            <p:nvPr/>
          </p:nvSpPr>
          <p:spPr>
            <a:xfrm>
              <a:off x="1484395" y="5998793"/>
              <a:ext cx="2952006" cy="650563"/>
            </a:xfrm>
            <a:prstGeom prst="rect">
              <a:avLst/>
            </a:prstGeom>
            <a:noFill/>
          </p:spPr>
          <p:txBody>
            <a:bodyPr wrap="square" lIns="0" tIns="0" rIns="0" bIns="0" rtlCol="0">
              <a:spAutoFit/>
            </a:bodyPr>
            <a:lstStyle/>
            <a:p>
              <a:pPr lvl="0" algn="ctr" defTabSz="932742">
                <a:lnSpc>
                  <a:spcPct val="110000"/>
                </a:lnSpc>
                <a:defRPr/>
              </a:pPr>
              <a:r>
                <a:rPr lang="en-US" sz="2000">
                  <a:ln w="3175">
                    <a:noFill/>
                  </a:ln>
                  <a:solidFill>
                    <a:srgbClr val="EE0000"/>
                  </a:solidFill>
                  <a:latin typeface="Segoe UI Semibold" panose="020B0702040204020203" pitchFamily="34" charset="0"/>
                  <a:cs typeface="Segoe UI Semibold" panose="020B0702040204020203" pitchFamily="34" charset="0"/>
                </a:rPr>
                <a:t>AI Agents</a:t>
              </a:r>
              <a:br>
                <a:rPr lang="en-US" sz="2000">
                  <a:ln w="3175">
                    <a:noFill/>
                  </a:ln>
                  <a:solidFill>
                    <a:srgbClr val="EE0000"/>
                  </a:solidFill>
                  <a:latin typeface="Segoe UI Semibold" panose="020B0702040204020203" pitchFamily="34" charset="0"/>
                  <a:cs typeface="Segoe UI Semibold" panose="020B0702040204020203" pitchFamily="34" charset="0"/>
                </a:rPr>
              </a:br>
              <a:r>
                <a:rPr lang="en-US" sz="2000">
                  <a:ln w="3175">
                    <a:noFill/>
                  </a:ln>
                  <a:solidFill>
                    <a:srgbClr val="EE0000"/>
                  </a:solidFill>
                  <a:latin typeface="Segoe UI Semibold" panose="020B0702040204020203" pitchFamily="34" charset="0"/>
                  <a:cs typeface="Segoe UI Semibold" panose="020B0702040204020203" pitchFamily="34" charset="0"/>
                </a:rPr>
                <a:t>(Included and Metered)</a:t>
              </a:r>
            </a:p>
          </p:txBody>
        </p:sp>
      </p:grpSp>
      <p:grpSp>
        <p:nvGrpSpPr>
          <p:cNvPr id="70" name="Group 69">
            <a:extLst>
              <a:ext uri="{FF2B5EF4-FFF2-40B4-BE49-F238E27FC236}">
                <a16:creationId xmlns:a16="http://schemas.microsoft.com/office/drawing/2014/main" id="{C22C70BD-A225-B5BF-4396-3E425D3D09BE}"/>
              </a:ext>
            </a:extLst>
          </p:cNvPr>
          <p:cNvGrpSpPr/>
          <p:nvPr/>
        </p:nvGrpSpPr>
        <p:grpSpPr>
          <a:xfrm>
            <a:off x="843517" y="2746862"/>
            <a:ext cx="2410485" cy="2894155"/>
            <a:chOff x="843517" y="2746862"/>
            <a:chExt cx="2410485" cy="2894155"/>
          </a:xfrm>
        </p:grpSpPr>
        <p:cxnSp>
          <p:nvCxnSpPr>
            <p:cNvPr id="71" name="Connector: Elbow 70">
              <a:extLst>
                <a:ext uri="{FF2B5EF4-FFF2-40B4-BE49-F238E27FC236}">
                  <a16:creationId xmlns:a16="http://schemas.microsoft.com/office/drawing/2014/main" id="{E777636B-E7C8-ECA2-0121-2CEE4FA6CFC5}"/>
                </a:ext>
              </a:extLst>
            </p:cNvPr>
            <p:cNvCxnSpPr>
              <a:cxnSpLocks/>
            </p:cNvCxnSpPr>
            <p:nvPr/>
          </p:nvCxnSpPr>
          <p:spPr>
            <a:xfrm rot="16200000" flipH="1">
              <a:off x="664710" y="3711218"/>
              <a:ext cx="2363853" cy="435142"/>
            </a:xfrm>
            <a:prstGeom prst="bentConnector3">
              <a:avLst>
                <a:gd name="adj1" fmla="val 222"/>
              </a:avLst>
            </a:prstGeom>
            <a:ln w="38100" cap="rnd">
              <a:solidFill>
                <a:srgbClr val="EE0000"/>
              </a:solidFill>
              <a:headEnd type="oval" w="med" len="med"/>
              <a:tailEnd type="none" w="sm" len="med"/>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EEE5E0A8-1740-014A-3F56-EBFCECCCD222}"/>
                </a:ext>
              </a:extLst>
            </p:cNvPr>
            <p:cNvSpPr txBox="1"/>
            <p:nvPr/>
          </p:nvSpPr>
          <p:spPr>
            <a:xfrm>
              <a:off x="843517" y="5148574"/>
              <a:ext cx="2410485" cy="492443"/>
            </a:xfrm>
            <a:prstGeom prst="rect">
              <a:avLst/>
            </a:prstGeom>
            <a:noFill/>
          </p:spPr>
          <p:txBody>
            <a:bodyPr wrap="square" lIns="0" tIns="0" rIns="0" bIns="0" rtlCol="0">
              <a:spAutoFit/>
            </a:bodyPr>
            <a:lstStyle/>
            <a:p>
              <a:pPr lvl="0" algn="ctr" defTabSz="932742">
                <a:lnSpc>
                  <a:spcPct val="80000"/>
                </a:lnSpc>
                <a:defRPr/>
              </a:pPr>
              <a:r>
                <a:rPr lang="en-US" sz="2000">
                  <a:ln w="3175">
                    <a:noFill/>
                  </a:ln>
                  <a:solidFill>
                    <a:srgbClr val="EE0000"/>
                  </a:solidFill>
                  <a:latin typeface="Segoe UI Semibold" panose="020B0702040204020203" pitchFamily="34" charset="0"/>
                  <a:cs typeface="Segoe UI Semibold" panose="020B0702040204020203" pitchFamily="34" charset="0"/>
                </a:rPr>
                <a:t>Chat</a:t>
              </a:r>
              <a:br>
                <a:rPr lang="en-US" sz="2000">
                  <a:ln w="3175">
                    <a:noFill/>
                  </a:ln>
                  <a:solidFill>
                    <a:srgbClr val="EE0000"/>
                  </a:solidFill>
                  <a:latin typeface="Segoe UI Semibold" panose="020B0702040204020203" pitchFamily="34" charset="0"/>
                  <a:cs typeface="Segoe UI Semibold" panose="020B0702040204020203" pitchFamily="34" charset="0"/>
                </a:rPr>
              </a:br>
              <a:r>
                <a:rPr lang="en-US" sz="2000">
                  <a:ln w="3175">
                    <a:noFill/>
                  </a:ln>
                  <a:solidFill>
                    <a:srgbClr val="EE0000"/>
                  </a:solidFill>
                  <a:latin typeface="Segoe UI Semibold" panose="020B0702040204020203" pitchFamily="34" charset="0"/>
                  <a:cs typeface="Segoe UI Semibold" panose="020B0702040204020203" pitchFamily="34" charset="0"/>
                </a:rPr>
                <a:t>History</a:t>
              </a:r>
            </a:p>
          </p:txBody>
        </p:sp>
      </p:grpSp>
      <p:grpSp>
        <p:nvGrpSpPr>
          <p:cNvPr id="73" name="Group 72">
            <a:extLst>
              <a:ext uri="{FF2B5EF4-FFF2-40B4-BE49-F238E27FC236}">
                <a16:creationId xmlns:a16="http://schemas.microsoft.com/office/drawing/2014/main" id="{F48252AA-2584-B042-0DE6-7DCE706C31E5}"/>
              </a:ext>
            </a:extLst>
          </p:cNvPr>
          <p:cNvGrpSpPr/>
          <p:nvPr/>
        </p:nvGrpSpPr>
        <p:grpSpPr>
          <a:xfrm>
            <a:off x="523486" y="3182141"/>
            <a:ext cx="1532807" cy="1614593"/>
            <a:chOff x="523486" y="3182141"/>
            <a:chExt cx="1532807" cy="1614593"/>
          </a:xfrm>
        </p:grpSpPr>
        <p:cxnSp>
          <p:nvCxnSpPr>
            <p:cNvPr id="74" name="Connector: Elbow 73">
              <a:extLst>
                <a:ext uri="{FF2B5EF4-FFF2-40B4-BE49-F238E27FC236}">
                  <a16:creationId xmlns:a16="http://schemas.microsoft.com/office/drawing/2014/main" id="{49E5C75D-10E3-9899-75E9-5FB98E42D948}"/>
                </a:ext>
              </a:extLst>
            </p:cNvPr>
            <p:cNvCxnSpPr>
              <a:cxnSpLocks/>
            </p:cNvCxnSpPr>
            <p:nvPr/>
          </p:nvCxnSpPr>
          <p:spPr>
            <a:xfrm rot="16200000" flipH="1">
              <a:off x="684841" y="3583514"/>
              <a:ext cx="1000002" cy="197255"/>
            </a:xfrm>
            <a:prstGeom prst="bentConnector3">
              <a:avLst>
                <a:gd name="adj1" fmla="val -327"/>
              </a:avLst>
            </a:prstGeom>
            <a:ln w="38100" cap="rnd">
              <a:solidFill>
                <a:srgbClr val="EE0000"/>
              </a:solidFill>
              <a:headEnd type="oval" w="med" len="med"/>
              <a:tailEnd type="none" w="sm" len="med"/>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AD2FE9B8-9653-224A-47AC-AE571A2FC4D6}"/>
                </a:ext>
              </a:extLst>
            </p:cNvPr>
            <p:cNvSpPr txBox="1"/>
            <p:nvPr/>
          </p:nvSpPr>
          <p:spPr>
            <a:xfrm>
              <a:off x="523486" y="4146171"/>
              <a:ext cx="1532807" cy="650563"/>
            </a:xfrm>
            <a:prstGeom prst="rect">
              <a:avLst/>
            </a:prstGeom>
            <a:noFill/>
          </p:spPr>
          <p:txBody>
            <a:bodyPr wrap="square" lIns="0" tIns="0" rIns="0" bIns="0" rtlCol="0">
              <a:spAutoFit/>
            </a:bodyPr>
            <a:lstStyle/>
            <a:p>
              <a:pPr lvl="0" algn="ctr" defTabSz="932742">
                <a:lnSpc>
                  <a:spcPct val="110000"/>
                </a:lnSpc>
                <a:defRPr/>
              </a:pPr>
              <a:r>
                <a:rPr lang="en-US" sz="2000">
                  <a:ln w="3175">
                    <a:noFill/>
                  </a:ln>
                  <a:solidFill>
                    <a:srgbClr val="EE0000"/>
                  </a:solidFill>
                  <a:latin typeface="Segoe UI Semibold" panose="020B0702040204020203" pitchFamily="34" charset="0"/>
                  <a:cs typeface="Segoe UI Semibold" panose="020B0702040204020203" pitchFamily="34" charset="0"/>
                </a:rPr>
                <a:t>Save and </a:t>
              </a:r>
              <a:br>
                <a:rPr lang="en-US" sz="2000">
                  <a:ln w="3175">
                    <a:noFill/>
                  </a:ln>
                  <a:solidFill>
                    <a:srgbClr val="EE0000"/>
                  </a:solidFill>
                  <a:latin typeface="Segoe UI Semibold" panose="020B0702040204020203" pitchFamily="34" charset="0"/>
                  <a:cs typeface="Segoe UI Semibold" panose="020B0702040204020203" pitchFamily="34" charset="0"/>
                </a:rPr>
              </a:br>
              <a:r>
                <a:rPr lang="en-US" sz="2000">
                  <a:ln w="3175">
                    <a:noFill/>
                  </a:ln>
                  <a:solidFill>
                    <a:srgbClr val="EE0000"/>
                  </a:solidFill>
                  <a:latin typeface="Segoe UI Semibold" panose="020B0702040204020203" pitchFamily="34" charset="0"/>
                  <a:cs typeface="Segoe UI Semibold" panose="020B0702040204020203" pitchFamily="34" charset="0"/>
                </a:rPr>
                <a:t>Collaborate</a:t>
              </a:r>
            </a:p>
          </p:txBody>
        </p:sp>
      </p:grpSp>
      <p:grpSp>
        <p:nvGrpSpPr>
          <p:cNvPr id="76" name="Group 75">
            <a:extLst>
              <a:ext uri="{FF2B5EF4-FFF2-40B4-BE49-F238E27FC236}">
                <a16:creationId xmlns:a16="http://schemas.microsoft.com/office/drawing/2014/main" id="{479F04C7-3E16-02EF-2892-8C5D9B317502}"/>
              </a:ext>
            </a:extLst>
          </p:cNvPr>
          <p:cNvGrpSpPr/>
          <p:nvPr/>
        </p:nvGrpSpPr>
        <p:grpSpPr>
          <a:xfrm>
            <a:off x="182579" y="3583318"/>
            <a:ext cx="1532807" cy="2655920"/>
            <a:chOff x="182579" y="3583318"/>
            <a:chExt cx="1532807" cy="2655920"/>
          </a:xfrm>
        </p:grpSpPr>
        <p:cxnSp>
          <p:nvCxnSpPr>
            <p:cNvPr id="77" name="Connector: Elbow 76">
              <a:extLst>
                <a:ext uri="{FF2B5EF4-FFF2-40B4-BE49-F238E27FC236}">
                  <a16:creationId xmlns:a16="http://schemas.microsoft.com/office/drawing/2014/main" id="{F7C6F014-2152-FCDD-3A72-F75F8C803BE4}"/>
                </a:ext>
              </a:extLst>
            </p:cNvPr>
            <p:cNvCxnSpPr>
              <a:cxnSpLocks/>
            </p:cNvCxnSpPr>
            <p:nvPr/>
          </p:nvCxnSpPr>
          <p:spPr>
            <a:xfrm rot="5400000">
              <a:off x="-503396" y="4369321"/>
              <a:ext cx="1811479" cy="239473"/>
            </a:xfrm>
            <a:prstGeom prst="bentConnector3">
              <a:avLst>
                <a:gd name="adj1" fmla="val -478"/>
              </a:avLst>
            </a:prstGeom>
            <a:ln w="38100" cap="rnd">
              <a:solidFill>
                <a:srgbClr val="EE0000"/>
              </a:solidFill>
              <a:headEnd type="oval" w="med" len="med"/>
              <a:tailEnd type="none" w="sm" len="med"/>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981CC0E0-F9B9-EA89-68F4-B22609214626}"/>
                </a:ext>
              </a:extLst>
            </p:cNvPr>
            <p:cNvSpPr txBox="1"/>
            <p:nvPr/>
          </p:nvSpPr>
          <p:spPr>
            <a:xfrm>
              <a:off x="182579" y="5500574"/>
              <a:ext cx="1532807" cy="738664"/>
            </a:xfrm>
            <a:prstGeom prst="rect">
              <a:avLst/>
            </a:prstGeom>
            <a:noFill/>
          </p:spPr>
          <p:txBody>
            <a:bodyPr wrap="square" lIns="0" tIns="0" rIns="0" bIns="0" rtlCol="0">
              <a:spAutoFit/>
            </a:bodyPr>
            <a:lstStyle/>
            <a:p>
              <a:pPr lvl="0" defTabSz="932742">
                <a:lnSpc>
                  <a:spcPct val="80000"/>
                </a:lnSpc>
                <a:defRPr/>
              </a:pPr>
              <a:r>
                <a:rPr lang="en-US" sz="2000">
                  <a:ln w="3175">
                    <a:noFill/>
                  </a:ln>
                  <a:solidFill>
                    <a:srgbClr val="EE0000"/>
                  </a:solidFill>
                  <a:latin typeface="Segoe UI Semibold" panose="020B0702040204020203" pitchFamily="34" charset="0"/>
                  <a:cs typeface="Segoe UI Semibold" panose="020B0702040204020203" pitchFamily="34" charset="0"/>
                </a:rPr>
                <a:t>AI Based Content Creation</a:t>
              </a:r>
            </a:p>
          </p:txBody>
        </p:sp>
      </p:grpSp>
      <p:grpSp>
        <p:nvGrpSpPr>
          <p:cNvPr id="79" name="Group 78">
            <a:extLst>
              <a:ext uri="{FF2B5EF4-FFF2-40B4-BE49-F238E27FC236}">
                <a16:creationId xmlns:a16="http://schemas.microsoft.com/office/drawing/2014/main" id="{59E77192-5CE4-7C95-9D73-682385765913}"/>
              </a:ext>
            </a:extLst>
          </p:cNvPr>
          <p:cNvGrpSpPr/>
          <p:nvPr/>
        </p:nvGrpSpPr>
        <p:grpSpPr>
          <a:xfrm>
            <a:off x="1176670" y="1367738"/>
            <a:ext cx="3841897" cy="312008"/>
            <a:chOff x="1176670" y="1367738"/>
            <a:chExt cx="3841897" cy="312008"/>
          </a:xfrm>
        </p:grpSpPr>
        <p:cxnSp>
          <p:nvCxnSpPr>
            <p:cNvPr id="80" name="Straight Connector 79">
              <a:extLst>
                <a:ext uri="{FF2B5EF4-FFF2-40B4-BE49-F238E27FC236}">
                  <a16:creationId xmlns:a16="http://schemas.microsoft.com/office/drawing/2014/main" id="{6D8AB857-955B-59F3-F3B7-34FFBBC9A2D0}"/>
                </a:ext>
              </a:extLst>
            </p:cNvPr>
            <p:cNvCxnSpPr>
              <a:cxnSpLocks/>
            </p:cNvCxnSpPr>
            <p:nvPr/>
          </p:nvCxnSpPr>
          <p:spPr>
            <a:xfrm>
              <a:off x="1176670" y="1538177"/>
              <a:ext cx="1141228" cy="0"/>
            </a:xfrm>
            <a:prstGeom prst="line">
              <a:avLst/>
            </a:prstGeom>
            <a:ln w="38100" cap="rnd">
              <a:solidFill>
                <a:srgbClr val="EE0000"/>
              </a:solidFill>
              <a:headEnd type="oval" w="med" len="med"/>
              <a:tailEnd type="none" w="sm" len="med"/>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59280EC4-3E27-5C08-D097-028D21D355E1}"/>
                </a:ext>
              </a:extLst>
            </p:cNvPr>
            <p:cNvSpPr txBox="1"/>
            <p:nvPr/>
          </p:nvSpPr>
          <p:spPr>
            <a:xfrm>
              <a:off x="2424225" y="1367738"/>
              <a:ext cx="2594342" cy="312008"/>
            </a:xfrm>
            <a:prstGeom prst="rect">
              <a:avLst/>
            </a:prstGeom>
            <a:noFill/>
          </p:spPr>
          <p:txBody>
            <a:bodyPr wrap="square" lIns="0" tIns="0" rIns="0" bIns="0" rtlCol="0">
              <a:spAutoFit/>
            </a:bodyPr>
            <a:lstStyle/>
            <a:p>
              <a:pPr lvl="0" defTabSz="932742">
                <a:lnSpc>
                  <a:spcPct val="110000"/>
                </a:lnSpc>
                <a:defRPr/>
              </a:pPr>
              <a:r>
                <a:rPr lang="en-US" sz="2000">
                  <a:ln w="3175">
                    <a:noFill/>
                  </a:ln>
                  <a:solidFill>
                    <a:srgbClr val="EE0000"/>
                  </a:solidFill>
                  <a:latin typeface="Segoe UI Semibold" panose="020B0702040204020203" pitchFamily="34" charset="0"/>
                  <a:cs typeface="Segoe UI Semibold" panose="020B0702040204020203" pitchFamily="34" charset="0"/>
                </a:rPr>
                <a:t>Microsoft 365 Search</a:t>
              </a:r>
            </a:p>
          </p:txBody>
        </p:sp>
      </p:grpSp>
      <p:grpSp>
        <p:nvGrpSpPr>
          <p:cNvPr id="82" name="Group 81">
            <a:extLst>
              <a:ext uri="{FF2B5EF4-FFF2-40B4-BE49-F238E27FC236}">
                <a16:creationId xmlns:a16="http://schemas.microsoft.com/office/drawing/2014/main" id="{0E7CA634-CAC4-87D9-C170-C1154B024BA5}"/>
              </a:ext>
            </a:extLst>
          </p:cNvPr>
          <p:cNvGrpSpPr/>
          <p:nvPr/>
        </p:nvGrpSpPr>
        <p:grpSpPr>
          <a:xfrm>
            <a:off x="3466449" y="5514752"/>
            <a:ext cx="7272515" cy="1104194"/>
            <a:chOff x="3466449" y="5514752"/>
            <a:chExt cx="7272515" cy="1104194"/>
          </a:xfrm>
        </p:grpSpPr>
        <p:grpSp>
          <p:nvGrpSpPr>
            <p:cNvPr id="83" name="Group 82">
              <a:extLst>
                <a:ext uri="{FF2B5EF4-FFF2-40B4-BE49-F238E27FC236}">
                  <a16:creationId xmlns:a16="http://schemas.microsoft.com/office/drawing/2014/main" id="{3C8BFC72-7DE8-9F9D-5683-AB9AA82ED330}"/>
                </a:ext>
              </a:extLst>
            </p:cNvPr>
            <p:cNvGrpSpPr/>
            <p:nvPr/>
          </p:nvGrpSpPr>
          <p:grpSpPr>
            <a:xfrm>
              <a:off x="3466449" y="5514752"/>
              <a:ext cx="5497157" cy="1104194"/>
              <a:chOff x="3466449" y="5514752"/>
              <a:chExt cx="5497157" cy="1104194"/>
            </a:xfrm>
          </p:grpSpPr>
          <p:sp>
            <p:nvSpPr>
              <p:cNvPr id="85" name="Left Brace 84">
                <a:extLst>
                  <a:ext uri="{FF2B5EF4-FFF2-40B4-BE49-F238E27FC236}">
                    <a16:creationId xmlns:a16="http://schemas.microsoft.com/office/drawing/2014/main" id="{A7A6B753-7A67-2E22-E13A-CE7BE2061088}"/>
                  </a:ext>
                </a:extLst>
              </p:cNvPr>
              <p:cNvSpPr/>
              <p:nvPr/>
            </p:nvSpPr>
            <p:spPr>
              <a:xfrm rot="16200000">
                <a:off x="5963954" y="3017248"/>
                <a:ext cx="384831" cy="5379839"/>
              </a:xfrm>
              <a:prstGeom prst="leftBrace">
                <a:avLst/>
              </a:prstGeom>
              <a:ln w="38100">
                <a:solidFill>
                  <a:srgbClr val="EE0000"/>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6" name="TextBox 85">
                <a:extLst>
                  <a:ext uri="{FF2B5EF4-FFF2-40B4-BE49-F238E27FC236}">
                    <a16:creationId xmlns:a16="http://schemas.microsoft.com/office/drawing/2014/main" id="{E6902908-96E5-9594-A04C-C1D2986115D6}"/>
                  </a:ext>
                </a:extLst>
              </p:cNvPr>
              <p:cNvSpPr txBox="1"/>
              <p:nvPr/>
            </p:nvSpPr>
            <p:spPr>
              <a:xfrm>
                <a:off x="3466449" y="5968383"/>
                <a:ext cx="5497157" cy="650563"/>
              </a:xfrm>
              <a:prstGeom prst="rect">
                <a:avLst/>
              </a:prstGeom>
              <a:noFill/>
            </p:spPr>
            <p:txBody>
              <a:bodyPr wrap="square" lIns="0" tIns="0" rIns="0" bIns="0" rtlCol="0">
                <a:spAutoFit/>
              </a:bodyPr>
              <a:lstStyle/>
              <a:p>
                <a:pPr lvl="0" algn="ctr" defTabSz="932742">
                  <a:lnSpc>
                    <a:spcPct val="110000"/>
                  </a:lnSpc>
                  <a:defRPr/>
                </a:pPr>
                <a:r>
                  <a:rPr lang="en-US" sz="2000">
                    <a:ln w="3175">
                      <a:noFill/>
                    </a:ln>
                    <a:solidFill>
                      <a:srgbClr val="EE0000"/>
                    </a:solidFill>
                    <a:latin typeface="Segoe UI Semibold" panose="020B0702040204020203" pitchFamily="34" charset="0"/>
                    <a:cs typeface="Segoe UI Semibold" panose="020B0702040204020203" pitchFamily="34" charset="0"/>
                  </a:rPr>
                  <a:t>Suggested Prompts and </a:t>
                </a:r>
                <a:br>
                  <a:rPr lang="en-US" sz="2000">
                    <a:ln w="3175">
                      <a:noFill/>
                    </a:ln>
                    <a:solidFill>
                      <a:srgbClr val="EE0000"/>
                    </a:solidFill>
                    <a:latin typeface="Segoe UI Semibold" panose="020B0702040204020203" pitchFamily="34" charset="0"/>
                    <a:cs typeface="Segoe UI Semibold" panose="020B0702040204020203" pitchFamily="34" charset="0"/>
                  </a:rPr>
                </a:br>
                <a:r>
                  <a:rPr lang="en-US" sz="2000">
                    <a:ln w="3175">
                      <a:noFill/>
                    </a:ln>
                    <a:solidFill>
                      <a:srgbClr val="EE0000"/>
                    </a:solidFill>
                    <a:latin typeface="Segoe UI Semibold" panose="020B0702040204020203" pitchFamily="34" charset="0"/>
                    <a:cs typeface="Segoe UI Semibold" panose="020B0702040204020203" pitchFamily="34" charset="0"/>
                  </a:rPr>
                  <a:t>Prompt Gallery</a:t>
                </a:r>
              </a:p>
            </p:txBody>
          </p:sp>
        </p:grpSp>
        <p:sp>
          <p:nvSpPr>
            <p:cNvPr id="84" name="Rectangle: Rounded Corners 83">
              <a:extLst>
                <a:ext uri="{FF2B5EF4-FFF2-40B4-BE49-F238E27FC236}">
                  <a16:creationId xmlns:a16="http://schemas.microsoft.com/office/drawing/2014/main" id="{EE6D9B1B-9297-8346-7B59-33686BFB410B}"/>
                </a:ext>
              </a:extLst>
            </p:cNvPr>
            <p:cNvSpPr/>
            <p:nvPr/>
          </p:nvSpPr>
          <p:spPr bwMode="auto">
            <a:xfrm>
              <a:off x="9434216" y="5746795"/>
              <a:ext cx="1304748" cy="384832"/>
            </a:xfrm>
            <a:prstGeom prst="roundRect">
              <a:avLst/>
            </a:prstGeom>
            <a:noFill/>
            <a:ln w="38100">
              <a:solidFill>
                <a:srgbClr val="EE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grpSp>
    </p:spTree>
    <p:extLst>
      <p:ext uri="{BB962C8B-B14F-4D97-AF65-F5344CB8AC3E}">
        <p14:creationId xmlns:p14="http://schemas.microsoft.com/office/powerpoint/2010/main" val="35332679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0" fill="hold"/>
                                        <p:tgtEl>
                                          <p:spTgt spid="7"/>
                                        </p:tgtEl>
                                      </p:cBhvr>
                                      <p:by x="145000" y="145000"/>
                                    </p:animScale>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0"/>
                                          </p:stCondLst>
                                        </p:cTn>
                                        <p:tgtEl>
                                          <p:spTgt spid="4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6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5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7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73"/>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76"/>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67"/>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BB62D-DC59-296E-26A2-F8BF0F5FFC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15FBE0-EE23-B70B-B26B-DC1EB33F0007}"/>
              </a:ext>
            </a:extLst>
          </p:cNvPr>
          <p:cNvSpPr>
            <a:spLocks noGrp="1"/>
          </p:cNvSpPr>
          <p:nvPr>
            <p:ph type="title"/>
          </p:nvPr>
        </p:nvSpPr>
        <p:spPr/>
        <p:txBody>
          <a:bodyPr/>
          <a:lstStyle/>
          <a:p>
            <a:r>
              <a:rPr lang="en-US" sz="3200"/>
              <a:t>Available across </a:t>
            </a:r>
            <a:br>
              <a:rPr lang="en-US" sz="3200"/>
            </a:br>
            <a:r>
              <a:rPr lang="en-US" sz="3200"/>
              <a:t>Microsoft 365 apps</a:t>
            </a:r>
          </a:p>
        </p:txBody>
      </p:sp>
      <p:graphicFrame>
        <p:nvGraphicFramePr>
          <p:cNvPr id="3" name="Table 2">
            <a:extLst>
              <a:ext uri="{FF2B5EF4-FFF2-40B4-BE49-F238E27FC236}">
                <a16:creationId xmlns:a16="http://schemas.microsoft.com/office/drawing/2014/main" id="{0BC90D0B-2B41-5BBB-9D84-C5654B3E5AB6}"/>
              </a:ext>
            </a:extLst>
          </p:cNvPr>
          <p:cNvGraphicFramePr>
            <a:graphicFrameLocks noGrp="1"/>
          </p:cNvGraphicFramePr>
          <p:nvPr>
            <p:extLst>
              <p:ext uri="{D42A27DB-BD31-4B8C-83A1-F6EECF244321}">
                <p14:modId xmlns:p14="http://schemas.microsoft.com/office/powerpoint/2010/main" val="881896543"/>
              </p:ext>
            </p:extLst>
          </p:nvPr>
        </p:nvGraphicFramePr>
        <p:xfrm>
          <a:off x="7913536" y="2227812"/>
          <a:ext cx="2139231" cy="4439690"/>
        </p:xfrm>
        <a:graphic>
          <a:graphicData uri="http://schemas.openxmlformats.org/drawingml/2006/table">
            <a:tbl>
              <a:tblPr firstRow="1" bandRow="1">
                <a:tableStyleId>{2D5ABB26-0587-4C30-8999-92F81FD0307C}</a:tableStyleId>
              </a:tblPr>
              <a:tblGrid>
                <a:gridCol w="2139231">
                  <a:extLst>
                    <a:ext uri="{9D8B030D-6E8A-4147-A177-3AD203B41FA5}">
                      <a16:colId xmlns:a16="http://schemas.microsoft.com/office/drawing/2014/main" val="595003476"/>
                    </a:ext>
                  </a:extLst>
                </a:gridCol>
              </a:tblGrid>
              <a:tr h="2219845">
                <a:tc>
                  <a:txBody>
                    <a:bodyPr/>
                    <a:lstStyle/>
                    <a:p>
                      <a:endParaRPr lang="en-US" noProof="0"/>
                    </a:p>
                  </a:txBody>
                  <a:tcPr>
                    <a:solidFill>
                      <a:srgbClr val="F2F2F2">
                        <a:alpha val="20000"/>
                      </a:srgbClr>
                    </a:solidFill>
                  </a:tcPr>
                </a:tc>
                <a:extLst>
                  <a:ext uri="{0D108BD9-81ED-4DB2-BD59-A6C34878D82A}">
                    <a16:rowId xmlns:a16="http://schemas.microsoft.com/office/drawing/2014/main" val="2015405941"/>
                  </a:ext>
                </a:extLst>
              </a:tr>
              <a:tr h="2219845">
                <a:tc>
                  <a:txBody>
                    <a:bodyPr/>
                    <a:lstStyle/>
                    <a:p>
                      <a:endParaRPr lang="en-US" noProof="0" dirty="0"/>
                    </a:p>
                  </a:txBody>
                  <a:tcPr>
                    <a:solidFill>
                      <a:srgbClr val="F2F2F2">
                        <a:alpha val="50196"/>
                      </a:srgbClr>
                    </a:solidFill>
                  </a:tcPr>
                </a:tc>
                <a:extLst>
                  <a:ext uri="{0D108BD9-81ED-4DB2-BD59-A6C34878D82A}">
                    <a16:rowId xmlns:a16="http://schemas.microsoft.com/office/drawing/2014/main" val="3953433949"/>
                  </a:ext>
                </a:extLst>
              </a:tr>
            </a:tbl>
          </a:graphicData>
        </a:graphic>
      </p:graphicFrame>
      <p:graphicFrame>
        <p:nvGraphicFramePr>
          <p:cNvPr id="4" name="Table 3">
            <a:extLst>
              <a:ext uri="{FF2B5EF4-FFF2-40B4-BE49-F238E27FC236}">
                <a16:creationId xmlns:a16="http://schemas.microsoft.com/office/drawing/2014/main" id="{092F9564-0F24-E303-9FF9-A48A24BC19D6}"/>
              </a:ext>
            </a:extLst>
          </p:cNvPr>
          <p:cNvGraphicFramePr>
            <a:graphicFrameLocks noGrp="1"/>
          </p:cNvGraphicFramePr>
          <p:nvPr>
            <p:extLst>
              <p:ext uri="{D42A27DB-BD31-4B8C-83A1-F6EECF244321}">
                <p14:modId xmlns:p14="http://schemas.microsoft.com/office/powerpoint/2010/main" val="3467335270"/>
              </p:ext>
            </p:extLst>
          </p:nvPr>
        </p:nvGraphicFramePr>
        <p:xfrm>
          <a:off x="10052769" y="-1"/>
          <a:ext cx="2139231" cy="6667500"/>
        </p:xfrm>
        <a:graphic>
          <a:graphicData uri="http://schemas.openxmlformats.org/drawingml/2006/table">
            <a:tbl>
              <a:tblPr firstRow="1" bandRow="1">
                <a:tableStyleId>{2D5ABB26-0587-4C30-8999-92F81FD0307C}</a:tableStyleId>
              </a:tblPr>
              <a:tblGrid>
                <a:gridCol w="2139231">
                  <a:extLst>
                    <a:ext uri="{9D8B030D-6E8A-4147-A177-3AD203B41FA5}">
                      <a16:colId xmlns:a16="http://schemas.microsoft.com/office/drawing/2014/main" val="595003476"/>
                    </a:ext>
                  </a:extLst>
                </a:gridCol>
              </a:tblGrid>
              <a:tr h="2222500">
                <a:tc>
                  <a:txBody>
                    <a:bodyPr/>
                    <a:lstStyle/>
                    <a:p>
                      <a:endParaRPr lang="en-US" noProof="0"/>
                    </a:p>
                  </a:txBody>
                  <a:tcPr>
                    <a:solidFill>
                      <a:srgbClr val="F2F2F2">
                        <a:alpha val="20000"/>
                      </a:srgbClr>
                    </a:solidFill>
                  </a:tcPr>
                </a:tc>
                <a:extLst>
                  <a:ext uri="{0D108BD9-81ED-4DB2-BD59-A6C34878D82A}">
                    <a16:rowId xmlns:a16="http://schemas.microsoft.com/office/drawing/2014/main" val="2015405941"/>
                  </a:ext>
                </a:extLst>
              </a:tr>
              <a:tr h="2222500">
                <a:tc>
                  <a:txBody>
                    <a:bodyPr/>
                    <a:lstStyle/>
                    <a:p>
                      <a:endParaRPr lang="en-US" noProof="0"/>
                    </a:p>
                  </a:txBody>
                  <a:tcPr>
                    <a:solidFill>
                      <a:srgbClr val="F2F2F2">
                        <a:alpha val="50196"/>
                      </a:srgbClr>
                    </a:solidFill>
                  </a:tcPr>
                </a:tc>
                <a:extLst>
                  <a:ext uri="{0D108BD9-81ED-4DB2-BD59-A6C34878D82A}">
                    <a16:rowId xmlns:a16="http://schemas.microsoft.com/office/drawing/2014/main" val="3953433949"/>
                  </a:ext>
                </a:extLst>
              </a:tr>
              <a:tr h="2222500">
                <a:tc>
                  <a:txBody>
                    <a:bodyPr/>
                    <a:lstStyle/>
                    <a:p>
                      <a:endParaRPr lang="en-US" noProof="0" dirty="0"/>
                    </a:p>
                  </a:txBody>
                  <a:tcPr>
                    <a:solidFill>
                      <a:schemeClr val="bg1">
                        <a:lumMod val="95000"/>
                      </a:schemeClr>
                    </a:solidFill>
                  </a:tcPr>
                </a:tc>
                <a:extLst>
                  <a:ext uri="{0D108BD9-81ED-4DB2-BD59-A6C34878D82A}">
                    <a16:rowId xmlns:a16="http://schemas.microsoft.com/office/drawing/2014/main" val="3441008881"/>
                  </a:ext>
                </a:extLst>
              </a:tr>
            </a:tbl>
          </a:graphicData>
        </a:graphic>
      </p:graphicFrame>
      <p:pic>
        <p:nvPicPr>
          <p:cNvPr id="5" name="Picture 4" descr="A green square with white x on it">
            <a:extLst>
              <a:ext uri="{FF2B5EF4-FFF2-40B4-BE49-F238E27FC236}">
                <a16:creationId xmlns:a16="http://schemas.microsoft.com/office/drawing/2014/main" id="{6DB645EB-8D23-36A0-7041-0B0B641C7C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3006" y="2743628"/>
            <a:ext cx="1453723" cy="1453723"/>
          </a:xfrm>
          <a:prstGeom prst="rect">
            <a:avLst/>
          </a:prstGeom>
        </p:spPr>
      </p:pic>
      <p:pic>
        <p:nvPicPr>
          <p:cNvPr id="6" name="Picture 5" descr="A logo of a company">
            <a:extLst>
              <a:ext uri="{FF2B5EF4-FFF2-40B4-BE49-F238E27FC236}">
                <a16:creationId xmlns:a16="http://schemas.microsoft.com/office/drawing/2014/main" id="{996DD352-8379-754F-6619-5B6EA7D898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29808" y="713860"/>
            <a:ext cx="735330" cy="690079"/>
          </a:xfrm>
          <a:prstGeom prst="rect">
            <a:avLst/>
          </a:prstGeom>
        </p:spPr>
      </p:pic>
      <p:pic>
        <p:nvPicPr>
          <p:cNvPr id="7" name="Picture 6" descr="A blue square with white letters on it">
            <a:extLst>
              <a:ext uri="{FF2B5EF4-FFF2-40B4-BE49-F238E27FC236}">
                <a16:creationId xmlns:a16="http://schemas.microsoft.com/office/drawing/2014/main" id="{F99833D4-3182-5261-16BC-AEFBB8B45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24559" y="2760173"/>
            <a:ext cx="1317187" cy="1317187"/>
          </a:xfrm>
          <a:prstGeom prst="rect">
            <a:avLst/>
          </a:prstGeom>
        </p:spPr>
      </p:pic>
      <p:pic>
        <p:nvPicPr>
          <p:cNvPr id="8" name="Graphic 7">
            <a:extLst>
              <a:ext uri="{FF2B5EF4-FFF2-40B4-BE49-F238E27FC236}">
                <a16:creationId xmlns:a16="http://schemas.microsoft.com/office/drawing/2014/main" id="{35125C70-D9A8-24B8-BF5F-AAFF9C54847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88374" y="5372381"/>
            <a:ext cx="708054" cy="702389"/>
          </a:xfrm>
          <a:prstGeom prst="rect">
            <a:avLst/>
          </a:prstGeom>
        </p:spPr>
      </p:pic>
      <p:pic>
        <p:nvPicPr>
          <p:cNvPr id="9" name="Graphic 8">
            <a:extLst>
              <a:ext uri="{FF2B5EF4-FFF2-40B4-BE49-F238E27FC236}">
                <a16:creationId xmlns:a16="http://schemas.microsoft.com/office/drawing/2014/main" id="{1123E6AF-B138-1336-476B-B716A1B9446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736479" y="5316374"/>
            <a:ext cx="706775" cy="612207"/>
          </a:xfrm>
          <a:prstGeom prst="rect">
            <a:avLst/>
          </a:prstGeom>
        </p:spPr>
      </p:pic>
      <p:sp>
        <p:nvSpPr>
          <p:cNvPr id="10" name="TextBox 9">
            <a:extLst>
              <a:ext uri="{FF2B5EF4-FFF2-40B4-BE49-F238E27FC236}">
                <a16:creationId xmlns:a16="http://schemas.microsoft.com/office/drawing/2014/main" id="{12C5682D-D5A0-724E-481B-7206C4E2196D}"/>
              </a:ext>
            </a:extLst>
          </p:cNvPr>
          <p:cNvSpPr txBox="1"/>
          <p:nvPr/>
        </p:nvSpPr>
        <p:spPr>
          <a:xfrm>
            <a:off x="586739" y="1673722"/>
            <a:ext cx="5047579" cy="861774"/>
          </a:xfrm>
          <a:prstGeom prst="rect">
            <a:avLst/>
          </a:prstGeom>
          <a:noFill/>
        </p:spPr>
        <p:txBody>
          <a:bodyPr wrap="square" lIns="0" tIns="0" rIns="0" bIns="0" rtlCol="0" anchor="t">
            <a:spAutoFit/>
          </a:bodyPr>
          <a:lstStyle/>
          <a:p>
            <a:r>
              <a:rPr lang="en-US" sz="1400">
                <a:solidFill>
                  <a:schemeClr val="bg1"/>
                </a:solidFill>
              </a:rPr>
              <a:t>Microsoft 365 Copilot Chat available as a side-by-side experience in Word, Excel, PowerPoint, Outlook, OneNote and available in Teams, Microsoft 365 Copilot app across the web to help users access AI in their flow of work. </a:t>
            </a:r>
          </a:p>
        </p:txBody>
      </p:sp>
      <p:pic>
        <p:nvPicPr>
          <p:cNvPr id="11" name="Picture 10">
            <a:extLst>
              <a:ext uri="{FF2B5EF4-FFF2-40B4-BE49-F238E27FC236}">
                <a16:creationId xmlns:a16="http://schemas.microsoft.com/office/drawing/2014/main" id="{F15C6C13-036B-E09A-E895-B2649FDA9649}"/>
              </a:ext>
            </a:extLst>
          </p:cNvPr>
          <p:cNvPicPr>
            <a:picLocks noChangeAspect="1"/>
          </p:cNvPicPr>
          <p:nvPr/>
        </p:nvPicPr>
        <p:blipFill>
          <a:blip r:embed="rId10"/>
          <a:stretch>
            <a:fillRect/>
          </a:stretch>
        </p:blipFill>
        <p:spPr>
          <a:xfrm>
            <a:off x="588390" y="2908931"/>
            <a:ext cx="4328348" cy="2460655"/>
          </a:xfrm>
          <a:prstGeom prst="rect">
            <a:avLst/>
          </a:prstGeom>
          <a:effectLst>
            <a:glow rad="88900">
              <a:schemeClr val="bg1">
                <a:lumMod val="50000"/>
              </a:schemeClr>
            </a:glow>
          </a:effectLst>
        </p:spPr>
      </p:pic>
      <p:sp>
        <p:nvSpPr>
          <p:cNvPr id="14" name="TextBox 13">
            <a:extLst>
              <a:ext uri="{FF2B5EF4-FFF2-40B4-BE49-F238E27FC236}">
                <a16:creationId xmlns:a16="http://schemas.microsoft.com/office/drawing/2014/main" id="{6841D117-AF21-8FA0-DB2F-11BDC607A069}"/>
              </a:ext>
            </a:extLst>
          </p:cNvPr>
          <p:cNvSpPr txBox="1"/>
          <p:nvPr/>
        </p:nvSpPr>
        <p:spPr>
          <a:xfrm>
            <a:off x="586739" y="5736960"/>
            <a:ext cx="6711836" cy="523220"/>
          </a:xfrm>
          <a:prstGeom prst="rect">
            <a:avLst/>
          </a:prstGeom>
          <a:noFill/>
        </p:spPr>
        <p:txBody>
          <a:bodyPr wrap="square" lIns="91440" tIns="45720" rIns="91440" bIns="45720" anchor="t">
            <a:spAutoFit/>
          </a:bodyPr>
          <a:lstStyle/>
          <a:p>
            <a:r>
              <a:rPr lang="en-US" sz="1400">
                <a:solidFill>
                  <a:schemeClr val="bg1"/>
                </a:solidFill>
              </a:rPr>
              <a:t>Copilot Chat will open in the side pane and users can manage this behavior through their settings in the app.</a:t>
            </a:r>
          </a:p>
        </p:txBody>
      </p:sp>
      <p:sp>
        <p:nvSpPr>
          <p:cNvPr id="13" name="Rectangle 12">
            <a:extLst>
              <a:ext uri="{FF2B5EF4-FFF2-40B4-BE49-F238E27FC236}">
                <a16:creationId xmlns:a16="http://schemas.microsoft.com/office/drawing/2014/main" id="{05C99EC6-49AB-C361-77C2-F4FF20524F51}"/>
              </a:ext>
              <a:ext uri="{C183D7F6-B498-43B3-948B-1728B52AA6E4}">
                <adec:decorative xmlns:adec="http://schemas.microsoft.com/office/drawing/2017/decorative" val="1"/>
              </a:ext>
            </a:extLst>
          </p:cNvPr>
          <p:cNvSpPr/>
          <p:nvPr/>
        </p:nvSpPr>
        <p:spPr bwMode="auto">
          <a:xfrm>
            <a:off x="7913538" y="-58566"/>
            <a:ext cx="2139229" cy="2286375"/>
          </a:xfrm>
          <a:prstGeom prst="rect">
            <a:avLst/>
          </a:prstGeom>
          <a:solidFill>
            <a:schemeClr val="bg1">
              <a:lumMod val="95000"/>
              <a:alpha val="45217"/>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15" name="Rectangle 14">
            <a:extLst>
              <a:ext uri="{FF2B5EF4-FFF2-40B4-BE49-F238E27FC236}">
                <a16:creationId xmlns:a16="http://schemas.microsoft.com/office/drawing/2014/main" id="{EFACFDC1-2BB3-D078-3E44-1A32346FC575}"/>
              </a:ext>
              <a:ext uri="{C183D7F6-B498-43B3-948B-1728B52AA6E4}">
                <adec:decorative xmlns:adec="http://schemas.microsoft.com/office/drawing/2017/decorative" val="1"/>
              </a:ext>
            </a:extLst>
          </p:cNvPr>
          <p:cNvSpPr/>
          <p:nvPr/>
        </p:nvSpPr>
        <p:spPr bwMode="auto">
          <a:xfrm>
            <a:off x="5774305" y="2253865"/>
            <a:ext cx="2139231" cy="2191135"/>
          </a:xfrm>
          <a:prstGeom prst="rect">
            <a:avLst/>
          </a:prstGeom>
          <a:solidFill>
            <a:schemeClr val="bg1">
              <a:lumMod val="95000"/>
              <a:alpha val="8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19" name="Picture 18" descr="A logo of a company">
            <a:extLst>
              <a:ext uri="{FF2B5EF4-FFF2-40B4-BE49-F238E27FC236}">
                <a16:creationId xmlns:a16="http://schemas.microsoft.com/office/drawing/2014/main" id="{A402CC99-7A8A-5733-D786-648635B0E761}"/>
              </a:ext>
            </a:extLst>
          </p:cNvPr>
          <p:cNvPicPr>
            <a:picLocks noChangeAspect="1"/>
          </p:cNvPicPr>
          <p:nvPr/>
        </p:nvPicPr>
        <p:blipFill>
          <a:blip r:embed="rId11"/>
          <a:stretch>
            <a:fillRect/>
          </a:stretch>
        </p:blipFill>
        <p:spPr>
          <a:xfrm>
            <a:off x="8340993" y="375467"/>
            <a:ext cx="1366864" cy="1366864"/>
          </a:xfrm>
          <a:prstGeom prst="rect">
            <a:avLst/>
          </a:prstGeom>
        </p:spPr>
      </p:pic>
      <p:pic>
        <p:nvPicPr>
          <p:cNvPr id="20" name="Picture 19" descr="A blue green and yellow swirl logo">
            <a:extLst>
              <a:ext uri="{FF2B5EF4-FFF2-40B4-BE49-F238E27FC236}">
                <a16:creationId xmlns:a16="http://schemas.microsoft.com/office/drawing/2014/main" id="{507F2797-BE66-3496-72B2-356BBD5A91E6}"/>
              </a:ext>
            </a:extLst>
          </p:cNvPr>
          <p:cNvPicPr>
            <a:picLocks noChangeAspect="1"/>
          </p:cNvPicPr>
          <p:nvPr/>
        </p:nvPicPr>
        <p:blipFill>
          <a:blip r:embed="rId12"/>
          <a:stretch>
            <a:fillRect/>
          </a:stretch>
        </p:blipFill>
        <p:spPr>
          <a:xfrm>
            <a:off x="6517529" y="3092375"/>
            <a:ext cx="616051" cy="616051"/>
          </a:xfrm>
          <a:prstGeom prst="rect">
            <a:avLst/>
          </a:prstGeom>
        </p:spPr>
      </p:pic>
    </p:spTree>
    <p:extLst>
      <p:ext uri="{BB962C8B-B14F-4D97-AF65-F5344CB8AC3E}">
        <p14:creationId xmlns:p14="http://schemas.microsoft.com/office/powerpoint/2010/main" val="2332502849"/>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
            <a:extLst>
              <a:ext uri="{FF2B5EF4-FFF2-40B4-BE49-F238E27FC236}">
                <a16:creationId xmlns:a16="http://schemas.microsoft.com/office/drawing/2014/main" id="{4AF585E4-1766-D6CC-F318-1A95172C9226}"/>
              </a:ext>
            </a:extLst>
          </p:cNvPr>
          <p:cNvPicPr>
            <a:picLocks noGrp="1" noChangeAspect="1"/>
          </p:cNvPicPr>
          <p:nvPr>
            <p:ph idx="1"/>
          </p:nvPr>
        </p:nvPicPr>
        <p:blipFill>
          <a:blip r:embed="rId2"/>
          <a:stretch>
            <a:fillRect/>
          </a:stretch>
        </p:blipFill>
        <p:spPr>
          <a:xfrm>
            <a:off x="-356048" y="0"/>
            <a:ext cx="12622550" cy="6909761"/>
          </a:xfrm>
        </p:spPr>
      </p:pic>
    </p:spTree>
    <p:extLst>
      <p:ext uri="{BB962C8B-B14F-4D97-AF65-F5344CB8AC3E}">
        <p14:creationId xmlns:p14="http://schemas.microsoft.com/office/powerpoint/2010/main" val="148174406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 shot of a coffee machine">
            <a:extLst>
              <a:ext uri="{FF2B5EF4-FFF2-40B4-BE49-F238E27FC236}">
                <a16:creationId xmlns:a16="http://schemas.microsoft.com/office/drawing/2014/main" id="{82DB4697-EE82-58B9-85C0-CDC975ACEF08}"/>
              </a:ext>
            </a:extLst>
          </p:cNvPr>
          <p:cNvPicPr>
            <a:picLocks noGrp="1" noChangeAspect="1"/>
          </p:cNvPicPr>
          <p:nvPr>
            <p:ph idx="1"/>
          </p:nvPr>
        </p:nvPicPr>
        <p:blipFill>
          <a:blip r:embed="rId2"/>
          <a:stretch>
            <a:fillRect/>
          </a:stretch>
        </p:blipFill>
        <p:spPr>
          <a:xfrm>
            <a:off x="2031101" y="1429887"/>
            <a:ext cx="8441568" cy="4748382"/>
          </a:xfrm>
        </p:spPr>
      </p:pic>
      <p:sp>
        <p:nvSpPr>
          <p:cNvPr id="9" name="Title 1">
            <a:extLst>
              <a:ext uri="{FF2B5EF4-FFF2-40B4-BE49-F238E27FC236}">
                <a16:creationId xmlns:a16="http://schemas.microsoft.com/office/drawing/2014/main" id="{6BE0460B-BFBD-DDE9-60D0-DE9EFDDAAE4B}"/>
              </a:ext>
            </a:extLst>
          </p:cNvPr>
          <p:cNvSpPr>
            <a:spLocks noGrp="1"/>
          </p:cNvSpPr>
          <p:nvPr>
            <p:ph type="title"/>
          </p:nvPr>
        </p:nvSpPr>
        <p:spPr>
          <a:xfrm>
            <a:off x="588963" y="485775"/>
            <a:ext cx="11017250" cy="498475"/>
          </a:xfrm>
        </p:spPr>
        <p:txBody>
          <a:bodyPr/>
          <a:lstStyle/>
          <a:p>
            <a:r>
              <a:rPr lang="en-US" sz="3200"/>
              <a:t>Available across the Microsoft 365 apps</a:t>
            </a:r>
          </a:p>
        </p:txBody>
      </p:sp>
    </p:spTree>
    <p:extLst>
      <p:ext uri="{BB962C8B-B14F-4D97-AF65-F5344CB8AC3E}">
        <p14:creationId xmlns:p14="http://schemas.microsoft.com/office/powerpoint/2010/main" val="249599246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03332-6E66-999F-DD28-76EEB6F91196}"/>
              </a:ext>
            </a:extLst>
          </p:cNvPr>
          <p:cNvSpPr txBox="1">
            <a:spLocks/>
          </p:cNvSpPr>
          <p:nvPr/>
        </p:nvSpPr>
        <p:spPr>
          <a:xfrm>
            <a:off x="436558" y="439874"/>
            <a:ext cx="9983087"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UI" pitchFamily="34" charset="0"/>
              </a:rPr>
              <a:t>Access Copilot from wherever you’re working</a:t>
            </a:r>
          </a:p>
        </p:txBody>
      </p:sp>
      <p:sp>
        <p:nvSpPr>
          <p:cNvPr id="3" name="TextBox 2">
            <a:extLst>
              <a:ext uri="{FF2B5EF4-FFF2-40B4-BE49-F238E27FC236}">
                <a16:creationId xmlns:a16="http://schemas.microsoft.com/office/drawing/2014/main" id="{FB09C94B-7E25-7DB6-931F-464CAF392B43}"/>
              </a:ext>
            </a:extLst>
          </p:cNvPr>
          <p:cNvSpPr txBox="1"/>
          <p:nvPr/>
        </p:nvSpPr>
        <p:spPr>
          <a:xfrm>
            <a:off x="1097028" y="5958714"/>
            <a:ext cx="10004241"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ptos" panose="020B0004020202020204" pitchFamily="34" charset="0"/>
                <a:ea typeface="+mn-ea"/>
                <a:cs typeface="+mn-cs"/>
              </a:rPr>
              <a:t>*Starting on May 1, 2025, Microsoft 365 Copilot Chat is </a:t>
            </a:r>
            <a:r>
              <a:rPr kumimoji="0" lang="en-US" sz="1200" b="1" i="0" u="none" strike="noStrike" kern="1200" cap="none" spc="0" normalizeH="0" baseline="0" noProof="0">
                <a:ln>
                  <a:noFill/>
                </a:ln>
                <a:solidFill>
                  <a:prstClr val="white"/>
                </a:solidFill>
                <a:effectLst/>
                <a:uLnTx/>
                <a:uFillTx/>
                <a:latin typeface="Aptos" panose="020B0004020202020204" pitchFamily="34" charset="0"/>
                <a:ea typeface="+mn-ea"/>
                <a:cs typeface="+mn-cs"/>
              </a:rPr>
              <a:t>pinned by default in the navigation bar of the M365 Copilot app, Teams, and Outlook</a:t>
            </a:r>
            <a:r>
              <a:rPr kumimoji="0" lang="en-US" sz="1200" b="0" i="0" u="none" strike="noStrike" kern="1200" cap="none" spc="0" normalizeH="0" baseline="0" noProof="0">
                <a:ln>
                  <a:noFill/>
                </a:ln>
                <a:solidFill>
                  <a:prstClr val="white"/>
                </a:solidFill>
                <a:effectLst/>
                <a:uLnTx/>
                <a:uFillTx/>
                <a:latin typeface="Aptos" panose="020B0004020202020204" pitchFamily="34" charset="0"/>
                <a:ea typeface="+mn-ea"/>
                <a:cs typeface="+mn-cs"/>
              </a:rPr>
              <a:t> for most users who are eligible for Copilot Chat across the web, mobile, and desktop.</a:t>
            </a:r>
          </a:p>
        </p:txBody>
      </p:sp>
      <p:grpSp>
        <p:nvGrpSpPr>
          <p:cNvPr id="4" name="Group 3">
            <a:extLst>
              <a:ext uri="{FF2B5EF4-FFF2-40B4-BE49-F238E27FC236}">
                <a16:creationId xmlns:a16="http://schemas.microsoft.com/office/drawing/2014/main" id="{7FE0A65C-0567-53D3-C02F-F86D283C0398}"/>
              </a:ext>
            </a:extLst>
          </p:cNvPr>
          <p:cNvGrpSpPr/>
          <p:nvPr/>
        </p:nvGrpSpPr>
        <p:grpSpPr>
          <a:xfrm>
            <a:off x="194640" y="1460244"/>
            <a:ext cx="11802718" cy="4177633"/>
            <a:chOff x="258910" y="1462618"/>
            <a:chExt cx="11802718" cy="4177633"/>
          </a:xfrm>
        </p:grpSpPr>
        <p:pic>
          <p:nvPicPr>
            <p:cNvPr id="5" name="Picture 4">
              <a:extLst>
                <a:ext uri="{FF2B5EF4-FFF2-40B4-BE49-F238E27FC236}">
                  <a16:creationId xmlns:a16="http://schemas.microsoft.com/office/drawing/2014/main" id="{73D0CF97-9C10-CBF0-7F2A-D09BB8BFBC9E}"/>
                </a:ext>
              </a:extLst>
            </p:cNvPr>
            <p:cNvPicPr>
              <a:picLocks noChangeAspect="1"/>
            </p:cNvPicPr>
            <p:nvPr/>
          </p:nvPicPr>
          <p:blipFill>
            <a:blip r:embed="rId2"/>
            <a:stretch>
              <a:fillRect/>
            </a:stretch>
          </p:blipFill>
          <p:spPr>
            <a:xfrm>
              <a:off x="258910" y="1462618"/>
              <a:ext cx="2998115" cy="3565805"/>
            </a:xfrm>
            <a:prstGeom prst="rect">
              <a:avLst/>
            </a:prstGeom>
          </p:spPr>
        </p:pic>
        <p:pic>
          <p:nvPicPr>
            <p:cNvPr id="6" name="Picture 5">
              <a:extLst>
                <a:ext uri="{FF2B5EF4-FFF2-40B4-BE49-F238E27FC236}">
                  <a16:creationId xmlns:a16="http://schemas.microsoft.com/office/drawing/2014/main" id="{DDB543CE-8587-0D74-5D72-60C46A993C49}"/>
                </a:ext>
              </a:extLst>
            </p:cNvPr>
            <p:cNvPicPr>
              <a:picLocks noChangeAspect="1"/>
            </p:cNvPicPr>
            <p:nvPr/>
          </p:nvPicPr>
          <p:blipFill>
            <a:blip r:embed="rId3"/>
            <a:stretch>
              <a:fillRect/>
            </a:stretch>
          </p:blipFill>
          <p:spPr>
            <a:xfrm>
              <a:off x="3570514" y="1462619"/>
              <a:ext cx="4539511" cy="3565805"/>
            </a:xfrm>
            <a:prstGeom prst="rect">
              <a:avLst/>
            </a:prstGeom>
          </p:spPr>
        </p:pic>
        <p:pic>
          <p:nvPicPr>
            <p:cNvPr id="7" name="Picture 6">
              <a:extLst>
                <a:ext uri="{FF2B5EF4-FFF2-40B4-BE49-F238E27FC236}">
                  <a16:creationId xmlns:a16="http://schemas.microsoft.com/office/drawing/2014/main" id="{A1E7C93D-4633-C636-F029-0CB563CFF240}"/>
                </a:ext>
              </a:extLst>
            </p:cNvPr>
            <p:cNvPicPr>
              <a:picLocks noChangeAspect="1"/>
            </p:cNvPicPr>
            <p:nvPr/>
          </p:nvPicPr>
          <p:blipFill>
            <a:blip r:embed="rId4"/>
            <a:stretch>
              <a:fillRect/>
            </a:stretch>
          </p:blipFill>
          <p:spPr>
            <a:xfrm>
              <a:off x="8423514" y="1462619"/>
              <a:ext cx="1746912" cy="3570790"/>
            </a:xfrm>
            <a:prstGeom prst="rect">
              <a:avLst/>
            </a:prstGeom>
          </p:spPr>
        </p:pic>
        <p:sp>
          <p:nvSpPr>
            <p:cNvPr id="8" name="Rectangle 7">
              <a:extLst>
                <a:ext uri="{FF2B5EF4-FFF2-40B4-BE49-F238E27FC236}">
                  <a16:creationId xmlns:a16="http://schemas.microsoft.com/office/drawing/2014/main" id="{D5FF58FC-6FD9-71A2-DF8B-5A5DF2C32E23}"/>
                </a:ext>
              </a:extLst>
            </p:cNvPr>
            <p:cNvSpPr/>
            <p:nvPr/>
          </p:nvSpPr>
          <p:spPr bwMode="auto">
            <a:xfrm>
              <a:off x="3580186" y="1643279"/>
              <a:ext cx="240785" cy="228218"/>
            </a:xfrm>
            <a:prstGeom prst="rect">
              <a:avLst/>
            </a:prstGeom>
            <a:noFill/>
            <a:ln w="5715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ptos" panose="020B0004020202020204" pitchFamily="34" charset="0"/>
                <a:ea typeface="Segoe UI" pitchFamily="34" charset="0"/>
                <a:cs typeface="Segoe UI" pitchFamily="34" charset="0"/>
              </a:endParaRPr>
            </a:p>
          </p:txBody>
        </p:sp>
        <p:sp>
          <p:nvSpPr>
            <p:cNvPr id="9" name="Rectangle 8">
              <a:extLst>
                <a:ext uri="{FF2B5EF4-FFF2-40B4-BE49-F238E27FC236}">
                  <a16:creationId xmlns:a16="http://schemas.microsoft.com/office/drawing/2014/main" id="{80199434-9F76-E6EF-F290-80114703BABB}"/>
                </a:ext>
              </a:extLst>
            </p:cNvPr>
            <p:cNvSpPr/>
            <p:nvPr/>
          </p:nvSpPr>
          <p:spPr bwMode="auto">
            <a:xfrm flipH="1">
              <a:off x="274343" y="2142337"/>
              <a:ext cx="226485" cy="241171"/>
            </a:xfrm>
            <a:prstGeom prst="rect">
              <a:avLst/>
            </a:prstGeom>
            <a:noFill/>
            <a:ln w="5715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ptos" panose="020B0004020202020204" pitchFamily="34" charset="0"/>
                <a:ea typeface="Segoe UI" pitchFamily="34" charset="0"/>
                <a:cs typeface="Segoe UI" pitchFamily="34" charset="0"/>
              </a:endParaRPr>
            </a:p>
          </p:txBody>
        </p:sp>
        <p:sp>
          <p:nvSpPr>
            <p:cNvPr id="10" name="TextBox 9">
              <a:extLst>
                <a:ext uri="{FF2B5EF4-FFF2-40B4-BE49-F238E27FC236}">
                  <a16:creationId xmlns:a16="http://schemas.microsoft.com/office/drawing/2014/main" id="{B81D2BBA-13AC-1E08-50A4-A15403C5EF82}"/>
                </a:ext>
              </a:extLst>
            </p:cNvPr>
            <p:cNvSpPr txBox="1"/>
            <p:nvPr/>
          </p:nvSpPr>
          <p:spPr>
            <a:xfrm>
              <a:off x="258910" y="5147809"/>
              <a:ext cx="2998114" cy="24622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ptos" panose="020B0004020202020204" pitchFamily="34" charset="0"/>
                  <a:ea typeface="+mn-ea"/>
                  <a:cs typeface="Segoe Sans Display"/>
                </a:rPr>
                <a:t>Copilot Chat App in Outlook</a:t>
              </a:r>
            </a:p>
          </p:txBody>
        </p:sp>
        <p:sp>
          <p:nvSpPr>
            <p:cNvPr id="11" name="TextBox 10">
              <a:extLst>
                <a:ext uri="{FF2B5EF4-FFF2-40B4-BE49-F238E27FC236}">
                  <a16:creationId xmlns:a16="http://schemas.microsoft.com/office/drawing/2014/main" id="{64B71EB5-D717-85BD-3555-3813C977FEE2}"/>
                </a:ext>
              </a:extLst>
            </p:cNvPr>
            <p:cNvSpPr txBox="1"/>
            <p:nvPr/>
          </p:nvSpPr>
          <p:spPr>
            <a:xfrm>
              <a:off x="4642842" y="5147808"/>
              <a:ext cx="2394857" cy="49244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ptos" panose="020B0004020202020204" pitchFamily="34" charset="0"/>
                  <a:ea typeface="+mn-ea"/>
                  <a:cs typeface="Segoe Sans Display"/>
                </a:rPr>
                <a:t>Copilot Chat App in Teams and Office 365 Apps</a:t>
              </a:r>
            </a:p>
          </p:txBody>
        </p:sp>
        <p:sp>
          <p:nvSpPr>
            <p:cNvPr id="12" name="TextBox 11">
              <a:extLst>
                <a:ext uri="{FF2B5EF4-FFF2-40B4-BE49-F238E27FC236}">
                  <a16:creationId xmlns:a16="http://schemas.microsoft.com/office/drawing/2014/main" id="{ADBA85BC-313A-9BF3-F09E-30147BB07ADE}"/>
                </a:ext>
              </a:extLst>
            </p:cNvPr>
            <p:cNvSpPr txBox="1"/>
            <p:nvPr/>
          </p:nvSpPr>
          <p:spPr>
            <a:xfrm>
              <a:off x="8550241" y="5153909"/>
              <a:ext cx="1493457" cy="24622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ptos" panose="020B0004020202020204" pitchFamily="34" charset="0"/>
                  <a:ea typeface="+mn-ea"/>
                  <a:cs typeface="Segoe Sans Display"/>
                </a:rPr>
                <a:t>Copilot in Edge</a:t>
              </a:r>
            </a:p>
          </p:txBody>
        </p:sp>
        <p:sp>
          <p:nvSpPr>
            <p:cNvPr id="13" name="Rectangle 12">
              <a:extLst>
                <a:ext uri="{FF2B5EF4-FFF2-40B4-BE49-F238E27FC236}">
                  <a16:creationId xmlns:a16="http://schemas.microsoft.com/office/drawing/2014/main" id="{46D2F6F9-0335-31BF-1C2F-8543B85B22F7}"/>
                </a:ext>
              </a:extLst>
            </p:cNvPr>
            <p:cNvSpPr/>
            <p:nvPr/>
          </p:nvSpPr>
          <p:spPr bwMode="auto">
            <a:xfrm>
              <a:off x="9980483" y="1589750"/>
              <a:ext cx="221673" cy="227970"/>
            </a:xfrm>
            <a:prstGeom prst="rect">
              <a:avLst/>
            </a:prstGeom>
            <a:noFill/>
            <a:ln w="5715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ptos" panose="020B0004020202020204" pitchFamily="34" charset="0"/>
                <a:ea typeface="Segoe UI" pitchFamily="34" charset="0"/>
                <a:cs typeface="Segoe UI" pitchFamily="34" charset="0"/>
              </a:endParaRPr>
            </a:p>
          </p:txBody>
        </p:sp>
        <p:pic>
          <p:nvPicPr>
            <p:cNvPr id="14" name="Picture 13">
              <a:extLst>
                <a:ext uri="{FF2B5EF4-FFF2-40B4-BE49-F238E27FC236}">
                  <a16:creationId xmlns:a16="http://schemas.microsoft.com/office/drawing/2014/main" id="{FAA9BEAB-81F2-E0BA-5C10-EB36D3325513}"/>
                </a:ext>
              </a:extLst>
            </p:cNvPr>
            <p:cNvPicPr>
              <a:picLocks/>
            </p:cNvPicPr>
            <p:nvPr/>
          </p:nvPicPr>
          <p:blipFill>
            <a:blip r:embed="rId5"/>
            <a:stretch>
              <a:fillRect/>
            </a:stretch>
          </p:blipFill>
          <p:spPr>
            <a:xfrm>
              <a:off x="10483915" y="1462618"/>
              <a:ext cx="1552216" cy="3565805"/>
            </a:xfrm>
            <a:prstGeom prst="rect">
              <a:avLst/>
            </a:prstGeom>
            <a:ln>
              <a:noFill/>
            </a:ln>
            <a:effectLst>
              <a:outerShdw blurRad="292100" dist="139700" dir="2700000" algn="tl" rotWithShape="0">
                <a:srgbClr val="333333">
                  <a:alpha val="65000"/>
                </a:srgbClr>
              </a:outerShdw>
            </a:effectLst>
          </p:spPr>
        </p:pic>
        <p:sp>
          <p:nvSpPr>
            <p:cNvPr id="15" name="TextBox 14">
              <a:extLst>
                <a:ext uri="{FF2B5EF4-FFF2-40B4-BE49-F238E27FC236}">
                  <a16:creationId xmlns:a16="http://schemas.microsoft.com/office/drawing/2014/main" id="{4EC7CE58-73E6-CAD5-BC16-F92F7ECBB592}"/>
                </a:ext>
              </a:extLst>
            </p:cNvPr>
            <p:cNvSpPr txBox="1"/>
            <p:nvPr/>
          </p:nvSpPr>
          <p:spPr>
            <a:xfrm>
              <a:off x="10568171" y="5147808"/>
              <a:ext cx="1493457" cy="24622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ptos" panose="020B0004020202020204" pitchFamily="34" charset="0"/>
                  <a:ea typeface="+mn-ea"/>
                  <a:cs typeface="Segoe Sans Display"/>
                </a:rPr>
                <a:t>Copilot in Mobile</a:t>
              </a:r>
            </a:p>
          </p:txBody>
        </p:sp>
      </p:grpSp>
    </p:spTree>
    <p:extLst>
      <p:ext uri="{BB962C8B-B14F-4D97-AF65-F5344CB8AC3E}">
        <p14:creationId xmlns:p14="http://schemas.microsoft.com/office/powerpoint/2010/main" val="308175975"/>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CC903-D4F0-C565-7B89-874AC7899FA5}"/>
              </a:ext>
            </a:extLst>
          </p:cNvPr>
          <p:cNvSpPr>
            <a:spLocks noGrp="1"/>
          </p:cNvSpPr>
          <p:nvPr>
            <p:ph type="title"/>
          </p:nvPr>
        </p:nvSpPr>
        <p:spPr>
          <a:xfrm>
            <a:off x="571500" y="2792795"/>
            <a:ext cx="4179404" cy="1200329"/>
          </a:xfrm>
        </p:spPr>
        <p:txBody>
          <a:bodyPr/>
          <a:lstStyle/>
          <a:p>
            <a:r>
              <a:rPr lang="en-US"/>
              <a:t>Enterprise Data Protection</a:t>
            </a:r>
          </a:p>
        </p:txBody>
      </p:sp>
    </p:spTree>
    <p:extLst>
      <p:ext uri="{BB962C8B-B14F-4D97-AF65-F5344CB8AC3E}">
        <p14:creationId xmlns:p14="http://schemas.microsoft.com/office/powerpoint/2010/main" val="238323375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D70397-1D86-399A-4824-BC9AAA0F9132}"/>
              </a:ext>
            </a:extLst>
          </p:cNvPr>
          <p:cNvSpPr>
            <a:spLocks noGrp="1"/>
          </p:cNvSpPr>
          <p:nvPr>
            <p:ph type="title"/>
          </p:nvPr>
        </p:nvSpPr>
        <p:spPr>
          <a:xfrm>
            <a:off x="591450" y="2511166"/>
            <a:ext cx="6798906" cy="2031325"/>
          </a:xfrm>
          <a:prstGeom prst="rect">
            <a:avLst/>
          </a:prstGeom>
        </p:spPr>
        <p:txBody>
          <a:bodyPr/>
          <a:lstStyle/>
          <a:p>
            <a:r>
              <a:rPr lang="en-US"/>
              <a:t>Enable Secure AI </a:t>
            </a:r>
            <a:br>
              <a:rPr lang="en-US"/>
            </a:br>
            <a:r>
              <a:rPr lang="en-US" sz="3600"/>
              <a:t>with Microsoft 365 Copilot Chat</a:t>
            </a:r>
            <a:endParaRPr lang="en-US"/>
          </a:p>
        </p:txBody>
      </p:sp>
    </p:spTree>
    <p:extLst>
      <p:ext uri="{BB962C8B-B14F-4D97-AF65-F5344CB8AC3E}">
        <p14:creationId xmlns:p14="http://schemas.microsoft.com/office/powerpoint/2010/main" val="271148125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2E150-3C29-8C01-F9A8-AA3ECFB83216}"/>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B10A33EE-720C-3D8E-7F9A-4074A3320875}"/>
              </a:ext>
            </a:extLst>
          </p:cNvPr>
          <p:cNvSpPr txBox="1">
            <a:spLocks/>
          </p:cNvSpPr>
          <p:nvPr/>
        </p:nvSpPr>
        <p:spPr>
          <a:xfrm>
            <a:off x="586741" y="293964"/>
            <a:ext cx="7910992" cy="96901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lang="en-US" sz="4400" b="0" kern="1200" cap="none" spc="-50" baseline="0">
                <a:ln w="3175">
                  <a:noFill/>
                </a:ln>
                <a:solidFill>
                  <a:schemeClr val="tx1"/>
                </a:solidFill>
                <a:effectLst/>
                <a:latin typeface="+mj-lt"/>
                <a:ea typeface="+mj-ea"/>
                <a:cs typeface="+mj-cs"/>
              </a:defRPr>
            </a:lvl1pPr>
          </a:lstStyle>
          <a:p>
            <a:pPr>
              <a:lnSpc>
                <a:spcPct val="100000"/>
              </a:lnSpc>
              <a:defRPr/>
            </a:pPr>
            <a:r>
              <a:rPr lang="en-US" sz="2400">
                <a:solidFill>
                  <a:schemeClr val="bg1"/>
                </a:solidFill>
                <a:latin typeface="Segoe UI Semibold"/>
                <a:ea typeface="+mn-ea"/>
                <a:cs typeface="Segoe UI" pitchFamily="34" charset="0"/>
              </a:rPr>
              <a:t>How Enterprise data protection aligns</a:t>
            </a:r>
            <a:br>
              <a:rPr lang="en-US" sz="2400">
                <a:solidFill>
                  <a:schemeClr val="bg1"/>
                </a:solidFill>
                <a:latin typeface="Segoe UI Semibold"/>
                <a:ea typeface="+mn-ea"/>
                <a:cs typeface="Segoe UI" pitchFamily="34" charset="0"/>
              </a:rPr>
            </a:br>
            <a:r>
              <a:rPr lang="en-US" sz="2400">
                <a:solidFill>
                  <a:schemeClr val="bg1"/>
                </a:solidFill>
                <a:latin typeface="Segoe UI Semibold"/>
                <a:ea typeface="+mn-ea"/>
                <a:cs typeface="Segoe UI" pitchFamily="34" charset="0"/>
              </a:rPr>
              <a:t> to Copilot Chat</a:t>
            </a:r>
          </a:p>
        </p:txBody>
      </p:sp>
      <p:graphicFrame>
        <p:nvGraphicFramePr>
          <p:cNvPr id="4" name="Table 3">
            <a:extLst>
              <a:ext uri="{FF2B5EF4-FFF2-40B4-BE49-F238E27FC236}">
                <a16:creationId xmlns:a16="http://schemas.microsoft.com/office/drawing/2014/main" id="{50C3E622-4A97-1F0C-9CC7-5EFF19D75FB3}"/>
              </a:ext>
            </a:extLst>
          </p:cNvPr>
          <p:cNvGraphicFramePr>
            <a:graphicFrameLocks noGrp="1"/>
          </p:cNvGraphicFramePr>
          <p:nvPr>
            <p:extLst>
              <p:ext uri="{D42A27DB-BD31-4B8C-83A1-F6EECF244321}">
                <p14:modId xmlns:p14="http://schemas.microsoft.com/office/powerpoint/2010/main" val="49675663"/>
              </p:ext>
            </p:extLst>
          </p:nvPr>
        </p:nvGraphicFramePr>
        <p:xfrm>
          <a:off x="588263" y="2469626"/>
          <a:ext cx="11103509" cy="4115659"/>
        </p:xfrm>
        <a:graphic>
          <a:graphicData uri="http://schemas.openxmlformats.org/drawingml/2006/table">
            <a:tbl>
              <a:tblPr firstRow="1" firstCol="1" bandRow="1"/>
              <a:tblGrid>
                <a:gridCol w="1361621">
                  <a:extLst>
                    <a:ext uri="{9D8B030D-6E8A-4147-A177-3AD203B41FA5}">
                      <a16:colId xmlns:a16="http://schemas.microsoft.com/office/drawing/2014/main" val="3286976840"/>
                    </a:ext>
                  </a:extLst>
                </a:gridCol>
                <a:gridCol w="4870944">
                  <a:extLst>
                    <a:ext uri="{9D8B030D-6E8A-4147-A177-3AD203B41FA5}">
                      <a16:colId xmlns:a16="http://schemas.microsoft.com/office/drawing/2014/main" val="75467376"/>
                    </a:ext>
                  </a:extLst>
                </a:gridCol>
                <a:gridCol w="4870944">
                  <a:extLst>
                    <a:ext uri="{9D8B030D-6E8A-4147-A177-3AD203B41FA5}">
                      <a16:colId xmlns:a16="http://schemas.microsoft.com/office/drawing/2014/main" val="2092254891"/>
                    </a:ext>
                  </a:extLst>
                </a:gridCol>
              </a:tblGrid>
              <a:tr h="377007">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a:lnSpc>
                          <a:spcPct val="107000"/>
                        </a:lnSpc>
                        <a:spcBef>
                          <a:spcPts val="0"/>
                        </a:spcBef>
                        <a:spcAft>
                          <a:spcPts val="800"/>
                        </a:spcAft>
                      </a:pPr>
                      <a:r>
                        <a:rPr lang="en-US" sz="1200">
                          <a:solidFill>
                            <a:srgbClr val="242424"/>
                          </a:solidFill>
                          <a:effectLst/>
                          <a:latin typeface="+mj-lt"/>
                          <a:ea typeface="Times New Roman" panose="02020603050405020304" pitchFamily="18" charset="0"/>
                          <a:cs typeface="Segoe UI" panose="020B0502040204020203" pitchFamily="34" charset="0"/>
                        </a:rPr>
                        <a:t> </a:t>
                      </a:r>
                      <a:endParaRPr lang="en-US" sz="1200">
                        <a:effectLst/>
                        <a:latin typeface="+mj-lt"/>
                        <a:ea typeface="Calibri" panose="020F0502020204030204" pitchFamily="34" charset="0"/>
                        <a:cs typeface="Times New Roman" panose="02020603050405020304" pitchFamily="18"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lvl="0" indent="0" algn="ctr" defTabSz="932742" rtl="0" eaLnBrk="1" fontAlgn="auto" latinLnBrk="0" hangingPunct="1">
                        <a:lnSpc>
                          <a:spcPct val="100000"/>
                        </a:lnSpc>
                        <a:spcBef>
                          <a:spcPts val="600"/>
                        </a:spcBef>
                        <a:spcAft>
                          <a:spcPts val="1200"/>
                        </a:spcAft>
                        <a:buClrTx/>
                        <a:buSzTx/>
                        <a:buFontTx/>
                        <a:buNone/>
                        <a:tabLst/>
                        <a:defRPr/>
                      </a:pPr>
                      <a:r>
                        <a:rPr kumimoji="0" lang="en-US" sz="1800" b="0" i="0" u="none" strike="noStrike" kern="1200" cap="none" spc="0" normalizeH="0" baseline="0">
                          <a:ln w="3175">
                            <a:noFill/>
                          </a:ln>
                          <a:solidFill>
                            <a:srgbClr val="0078D4"/>
                          </a:solidFill>
                          <a:effectLst/>
                          <a:uLnTx/>
                          <a:uFillTx/>
                          <a:latin typeface="Segoe UI Semibold"/>
                          <a:ea typeface="+mn-ea"/>
                          <a:cs typeface="+mn-cs"/>
                        </a:rPr>
                        <a:t>Microsoft 365 Copilot Chat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lvl="0" indent="0" algn="ctr" defTabSz="932742" rtl="0" eaLnBrk="1" fontAlgn="auto" latinLnBrk="0" hangingPunct="1">
                        <a:lnSpc>
                          <a:spcPct val="100000"/>
                        </a:lnSpc>
                        <a:spcBef>
                          <a:spcPts val="600"/>
                        </a:spcBef>
                        <a:spcAft>
                          <a:spcPts val="1200"/>
                        </a:spcAft>
                        <a:buClrTx/>
                        <a:buSzTx/>
                        <a:buFontTx/>
                        <a:buNone/>
                        <a:tabLst/>
                        <a:defRPr/>
                      </a:pPr>
                      <a:r>
                        <a:rPr kumimoji="0" lang="en-US" sz="1800" b="0" i="0" u="none" strike="noStrike" kern="1200" cap="none" spc="0" normalizeH="0" baseline="0">
                          <a:ln w="3175">
                            <a:noFill/>
                          </a:ln>
                          <a:solidFill>
                            <a:srgbClr val="0078D4"/>
                          </a:solidFill>
                          <a:effectLst/>
                          <a:uLnTx/>
                          <a:uFillTx/>
                          <a:latin typeface="Segoe UI Semibold"/>
                          <a:ea typeface="+mn-ea"/>
                          <a:cs typeface="+mn-cs"/>
                        </a:rPr>
                        <a:t>Microsoft 365 Copilot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15573573"/>
                  </a:ext>
                </a:extLst>
              </a:tr>
              <a:tr h="531188">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algn="ctr" defTabSz="932742" rtl="0" eaLnBrk="1" latinLnBrk="0" hangingPunct="1">
                        <a:lnSpc>
                          <a:spcPct val="107000"/>
                        </a:lnSpc>
                        <a:spcBef>
                          <a:spcPts val="0"/>
                        </a:spcBef>
                        <a:spcAft>
                          <a:spcPts val="800"/>
                        </a:spcAft>
                      </a:pPr>
                      <a:r>
                        <a:rPr kumimoji="0" lang="en-US" sz="1400" b="0" i="0" u="none" strike="noStrike" kern="1200" cap="none" spc="0" normalizeH="0" baseline="0">
                          <a:ln>
                            <a:noFill/>
                          </a:ln>
                          <a:gradFill>
                            <a:gsLst>
                              <a:gs pos="52000">
                                <a:srgbClr val="593DA7"/>
                              </a:gs>
                              <a:gs pos="100000">
                                <a:srgbClr val="7030A0"/>
                              </a:gs>
                              <a:gs pos="0">
                                <a:srgbClr val="0070C0"/>
                              </a:gs>
                            </a:gsLst>
                            <a:lin ang="2700000" scaled="1"/>
                          </a:gradFill>
                          <a:effectLst/>
                          <a:uLnTx/>
                          <a:uFillTx/>
                          <a:latin typeface="Segoe UI Semibold"/>
                          <a:ea typeface="+mn-ea"/>
                          <a:cs typeface="+mn-cs"/>
                        </a:rPr>
                        <a:t>Data Protection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algn="ctr">
                        <a:lnSpc>
                          <a:spcPct val="107000"/>
                        </a:lnSpc>
                        <a:spcBef>
                          <a:spcPts val="0"/>
                        </a:spcBef>
                        <a:spcAft>
                          <a:spcPts val="800"/>
                        </a:spcAft>
                      </a:pPr>
                      <a:r>
                        <a:rPr lang="en-US" sz="1200">
                          <a:effectLst/>
                          <a:latin typeface="+mn-lt"/>
                          <a:ea typeface="Calibri" panose="020F0502020204030204" pitchFamily="34" charset="0"/>
                          <a:cs typeface="Times New Roman" panose="02020603050405020304" pitchFamily="18" charset="0"/>
                        </a:rPr>
                        <a:t>Enterprise data protection (EDP). </a:t>
                      </a:r>
                      <a:r>
                        <a:rPr lang="en-US" sz="1200" kern="1200">
                          <a:solidFill>
                            <a:srgbClr val="0070C0"/>
                          </a:solidFill>
                          <a:effectLst/>
                          <a:latin typeface="Segoe UI"/>
                          <a:ea typeface="Calibri" panose="020F0502020204030204" pitchFamily="34" charset="0"/>
                          <a:cs typeface="Times New Roman"/>
                          <a:hlinkClick r:id="rId2">
                            <a:extLst>
                              <a:ext uri="{A12FA001-AC4F-418D-AE19-62706E023703}">
                                <ahyp:hlinkClr xmlns:ahyp="http://schemas.microsoft.com/office/drawing/2018/hyperlinkcolor" val="tx"/>
                              </a:ext>
                            </a:extLst>
                          </a:hlinkClick>
                        </a:rPr>
                        <a:t>DPA</a:t>
                      </a:r>
                      <a:r>
                        <a:rPr lang="en-US" sz="1200" kern="1200">
                          <a:solidFill>
                            <a:schemeClr val="tx1"/>
                          </a:solidFill>
                          <a:effectLst/>
                          <a:latin typeface="Segoe UI"/>
                          <a:ea typeface="Calibri" panose="020F0502020204030204" pitchFamily="34" charset="0"/>
                          <a:cs typeface="Times New Roman"/>
                        </a:rPr>
                        <a:t> and </a:t>
                      </a:r>
                      <a:r>
                        <a:rPr lang="en-US" sz="1200" kern="1200">
                          <a:solidFill>
                            <a:srgbClr val="0070C0"/>
                          </a:solidFill>
                          <a:effectLst/>
                          <a:latin typeface="Segoe UI"/>
                          <a:ea typeface="Calibri" panose="020F0502020204030204" pitchFamily="34" charset="0"/>
                          <a:cs typeface="Times New Roman"/>
                          <a:hlinkClick r:id="rId3">
                            <a:extLst>
                              <a:ext uri="{A12FA001-AC4F-418D-AE19-62706E023703}">
                                <ahyp:hlinkClr xmlns:ahyp="http://schemas.microsoft.com/office/drawing/2018/hyperlinkcolor" val="tx"/>
                              </a:ext>
                            </a:extLst>
                          </a:hlinkClick>
                        </a:rPr>
                        <a:t>Products Terms</a:t>
                      </a:r>
                      <a:r>
                        <a:rPr lang="en-US" sz="1200" kern="1200">
                          <a:solidFill>
                            <a:srgbClr val="0070C0"/>
                          </a:solidFill>
                          <a:effectLst/>
                          <a:latin typeface="Segoe UI"/>
                          <a:ea typeface="Calibri" panose="020F0502020204030204" pitchFamily="34" charset="0"/>
                          <a:cs typeface="Times New Roman"/>
                        </a:rPr>
                        <a:t> </a:t>
                      </a:r>
                      <a:r>
                        <a:rPr lang="en-US" sz="1200" kern="1200">
                          <a:solidFill>
                            <a:schemeClr val="tx1"/>
                          </a:solidFill>
                          <a:effectLst/>
                          <a:latin typeface="Segoe UI"/>
                          <a:ea typeface="Calibri" panose="020F0502020204030204" pitchFamily="34" charset="0"/>
                          <a:cs typeface="Times New Roman"/>
                        </a:rPr>
                        <a:t>apply. Microsoft acts as a data processor.</a:t>
                      </a:r>
                      <a:endParaRPr lang="en-US" sz="1200">
                        <a:effectLst/>
                        <a:latin typeface="+mn-lt"/>
                        <a:ea typeface="Calibri" panose="020F0502020204030204" pitchFamily="34" charset="0"/>
                        <a:cs typeface="Times New Roman" panose="02020603050405020304" pitchFamily="18" charset="0"/>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50535161"/>
                  </a:ext>
                </a:extLst>
              </a:tr>
              <a:tr h="1028815">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algn="ctr" defTabSz="932742" rtl="0" eaLnBrk="1" latinLnBrk="0" hangingPunct="1">
                        <a:lnSpc>
                          <a:spcPct val="107000"/>
                        </a:lnSpc>
                        <a:spcBef>
                          <a:spcPts val="0"/>
                        </a:spcBef>
                        <a:spcAft>
                          <a:spcPts val="800"/>
                        </a:spcAft>
                      </a:pPr>
                      <a:r>
                        <a:rPr kumimoji="0" lang="en-US" sz="1400" b="0" i="0" u="none" strike="noStrike" kern="1200" cap="none" spc="0" normalizeH="0" baseline="0">
                          <a:ln>
                            <a:noFill/>
                          </a:ln>
                          <a:gradFill>
                            <a:gsLst>
                              <a:gs pos="52000">
                                <a:srgbClr val="593DA7"/>
                              </a:gs>
                              <a:gs pos="100000">
                                <a:srgbClr val="7030A0"/>
                              </a:gs>
                              <a:gs pos="0">
                                <a:srgbClr val="0070C0"/>
                              </a:gs>
                            </a:gsLst>
                            <a:lin ang="2700000" scaled="1"/>
                          </a:gradFill>
                          <a:effectLst/>
                          <a:uLnTx/>
                          <a:uFillTx/>
                          <a:latin typeface="Segoe UI Semibold"/>
                          <a:ea typeface="+mn-ea"/>
                          <a:cs typeface="+mn-cs"/>
                        </a:rPr>
                        <a:t>Prompts and responses </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algn="ctr">
                        <a:lnSpc>
                          <a:spcPct val="107000"/>
                        </a:lnSpc>
                        <a:spcBef>
                          <a:spcPts val="0"/>
                        </a:spcBef>
                        <a:spcAft>
                          <a:spcPts val="800"/>
                        </a:spcAft>
                      </a:pPr>
                      <a:r>
                        <a:rPr lang="en-US" sz="1200" u="sng">
                          <a:solidFill>
                            <a:srgbClr val="0070C0"/>
                          </a:solidFill>
                          <a:effectLst/>
                          <a:latin typeface="+mn-lt"/>
                          <a:cs typeface="Segoe UI" panose="020B0502040204020203" pitchFamily="34" charset="0"/>
                          <a:hlinkClick r:id="rId4">
                            <a:extLst>
                              <a:ext uri="{A12FA001-AC4F-418D-AE19-62706E023703}">
                                <ahyp:hlinkClr xmlns:ahyp="http://schemas.microsoft.com/office/drawing/2018/hyperlinkcolor" val="tx"/>
                              </a:ext>
                            </a:extLst>
                          </a:hlinkClick>
                        </a:rPr>
                        <a:t>Stored in the user Exchange email box</a:t>
                      </a:r>
                      <a:r>
                        <a:rPr lang="en-US" sz="1200">
                          <a:solidFill>
                            <a:srgbClr val="0070C0"/>
                          </a:solidFill>
                          <a:effectLst/>
                          <a:latin typeface="+mn-lt"/>
                          <a:cs typeface="Segoe UI" panose="020B0502040204020203" pitchFamily="34" charset="0"/>
                          <a:hlinkClick r:id="rId4">
                            <a:extLst>
                              <a:ext uri="{A12FA001-AC4F-418D-AE19-62706E023703}">
                                <ahyp:hlinkClr xmlns:ahyp="http://schemas.microsoft.com/office/drawing/2018/hyperlinkcolor" val="tx"/>
                              </a:ext>
                            </a:extLst>
                          </a:hlinkClick>
                        </a:rPr>
                        <a:t> </a:t>
                      </a:r>
                      <a:r>
                        <a:rPr lang="en-US" sz="1200">
                          <a:solidFill>
                            <a:srgbClr val="242424"/>
                          </a:solidFill>
                          <a:effectLst/>
                          <a:latin typeface="+mn-lt"/>
                          <a:cs typeface="Segoe UI" panose="020B0502040204020203" pitchFamily="34" charset="0"/>
                        </a:rPr>
                        <a:t>for compliance scenarios (</a:t>
                      </a:r>
                      <a:r>
                        <a:rPr lang="en-US" sz="1200" u="sng">
                          <a:solidFill>
                            <a:srgbClr val="0070C0"/>
                          </a:solidFill>
                          <a:effectLst/>
                          <a:latin typeface="+mn-lt"/>
                          <a:cs typeface="Segoe UI" panose="020B0502040204020203" pitchFamily="34" charset="0"/>
                          <a:hlinkClick r:id="rId5">
                            <a:extLst>
                              <a:ext uri="{A12FA001-AC4F-418D-AE19-62706E023703}">
                                <ahyp:hlinkClr xmlns:ahyp="http://schemas.microsoft.com/office/drawing/2018/hyperlinkcolor" val="tx"/>
                              </a:ext>
                            </a:extLst>
                          </a:hlinkClick>
                        </a:rPr>
                        <a:t>no difference if the plug in is on/off</a:t>
                      </a:r>
                      <a:r>
                        <a:rPr lang="en-US" sz="1200">
                          <a:solidFill>
                            <a:srgbClr val="242424"/>
                          </a:solidFill>
                          <a:effectLst/>
                          <a:latin typeface="+mn-lt"/>
                          <a:cs typeface="Segoe UI" panose="020B0502040204020203" pitchFamily="34" charset="0"/>
                        </a:rPr>
                        <a:t>)</a:t>
                      </a:r>
                      <a:endParaRPr lang="en-US" sz="120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200">
                          <a:effectLst/>
                          <a:latin typeface="+mn-lt"/>
                          <a:ea typeface="Calibri" panose="020F0502020204030204" pitchFamily="34" charset="0"/>
                          <a:cs typeface="Times New Roman" panose="02020603050405020304" pitchFamily="18" charset="0"/>
                        </a:rPr>
                        <a:t>Not used to train foundation models.</a:t>
                      </a:r>
                      <a:r>
                        <a:rPr lang="en-US" sz="1200">
                          <a:solidFill>
                            <a:srgbClr val="242424"/>
                          </a:solidFill>
                          <a:effectLst/>
                          <a:latin typeface="+mn-lt"/>
                          <a:cs typeface="Segoe UI" panose="020B0502040204020203" pitchFamily="34" charset="0"/>
                        </a:rPr>
                        <a:t> </a:t>
                      </a:r>
                      <a:endParaRPr lang="en-US" sz="1200">
                        <a:effectLst/>
                        <a:latin typeface="+mn-lt"/>
                        <a:ea typeface="Calibri" panose="020F0502020204030204" pitchFamily="34" charset="0"/>
                        <a:cs typeface="Times New Roman" panose="02020603050405020304" pitchFamily="18" charset="0"/>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32321096"/>
                  </a:ext>
                </a:extLst>
              </a:tr>
              <a:tr h="1419148">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algn="ctr" defTabSz="932742" rtl="0" eaLnBrk="1" latinLnBrk="0" hangingPunct="1">
                        <a:lnSpc>
                          <a:spcPct val="107000"/>
                        </a:lnSpc>
                        <a:spcBef>
                          <a:spcPts val="0"/>
                        </a:spcBef>
                        <a:spcAft>
                          <a:spcPts val="800"/>
                        </a:spcAft>
                      </a:pPr>
                      <a:r>
                        <a:rPr kumimoji="0" lang="en-US" sz="1400" b="0" i="0" u="none" strike="noStrike" kern="1200" cap="none" spc="0" normalizeH="0" baseline="0">
                          <a:ln>
                            <a:noFill/>
                          </a:ln>
                          <a:gradFill>
                            <a:gsLst>
                              <a:gs pos="52000">
                                <a:srgbClr val="593DA7"/>
                              </a:gs>
                              <a:gs pos="100000">
                                <a:srgbClr val="7030A0"/>
                              </a:gs>
                              <a:gs pos="0">
                                <a:srgbClr val="0070C0"/>
                              </a:gs>
                            </a:gsLst>
                            <a:lin ang="2700000" scaled="1"/>
                          </a:gradFill>
                          <a:effectLst/>
                          <a:uLnTx/>
                          <a:uFillTx/>
                          <a:latin typeface="Segoe UI Semibold"/>
                          <a:ea typeface="+mn-ea"/>
                          <a:cs typeface="+mn-cs"/>
                        </a:rPr>
                        <a:t>Search queries </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algn="ctr">
                        <a:lnSpc>
                          <a:spcPct val="107000"/>
                        </a:lnSpc>
                        <a:spcBef>
                          <a:spcPts val="0"/>
                        </a:spcBef>
                        <a:spcAft>
                          <a:spcPts val="800"/>
                        </a:spcAft>
                      </a:pPr>
                      <a:r>
                        <a:rPr lang="en-US" sz="1200">
                          <a:effectLst/>
                          <a:latin typeface="+mn-lt"/>
                          <a:ea typeface="Calibri" panose="020F0502020204030204" pitchFamily="34" charset="0"/>
                          <a:cs typeface="Times New Roman" panose="02020603050405020304" pitchFamily="18" charset="0"/>
                        </a:rPr>
                        <a:t>Passed to the Bing Search service, to retrieve information from the web to ground a response.</a:t>
                      </a:r>
                    </a:p>
                    <a:p>
                      <a:pPr marL="0" marR="0" algn="ctr">
                        <a:lnSpc>
                          <a:spcPct val="107000"/>
                        </a:lnSpc>
                        <a:spcBef>
                          <a:spcPts val="0"/>
                        </a:spcBef>
                        <a:spcAft>
                          <a:spcPts val="800"/>
                        </a:spcAft>
                      </a:pPr>
                      <a:r>
                        <a:rPr lang="en-US" sz="1200">
                          <a:effectLst/>
                          <a:latin typeface="+mn-lt"/>
                          <a:ea typeface="Calibri" panose="020F0502020204030204" pitchFamily="34" charset="0"/>
                          <a:cs typeface="Times New Roman" panose="02020603050405020304" pitchFamily="18" charset="0"/>
                        </a:rPr>
                        <a:t>Abstracted/deidentified from the user's prompt and grounding data.</a:t>
                      </a:r>
                    </a:p>
                    <a:p>
                      <a:pPr marL="0" marR="0" algn="ctr">
                        <a:lnSpc>
                          <a:spcPct val="107000"/>
                        </a:lnSpc>
                        <a:spcBef>
                          <a:spcPts val="0"/>
                        </a:spcBef>
                        <a:spcAft>
                          <a:spcPts val="800"/>
                        </a:spcAft>
                      </a:pPr>
                      <a:r>
                        <a:rPr lang="en-US" sz="1200" kern="1200">
                          <a:solidFill>
                            <a:schemeClr val="tx1"/>
                          </a:solidFill>
                          <a:effectLst/>
                          <a:latin typeface="Segoe UI"/>
                          <a:ea typeface="Calibri" panose="020F0502020204030204" pitchFamily="34" charset="0"/>
                          <a:cs typeface="Times New Roman"/>
                        </a:rPr>
                        <a:t>The use of Bing is covered by the </a:t>
                      </a:r>
                      <a:r>
                        <a:rPr lang="en-US" sz="1200" u="sng" kern="1200">
                          <a:solidFill>
                            <a:srgbClr val="0070C0"/>
                          </a:solidFill>
                          <a:effectLst/>
                          <a:latin typeface="Segoe UI"/>
                          <a:ea typeface="Calibri" panose="020F0502020204030204" pitchFamily="34" charset="0"/>
                          <a:cs typeface="Times New Roman"/>
                          <a:hlinkClick r:id="rId6" tooltip="https://www.microsoft.com/servicesagreement">
                            <a:extLst>
                              <a:ext uri="{A12FA001-AC4F-418D-AE19-62706E023703}">
                                <ahyp:hlinkClr xmlns:ahyp="http://schemas.microsoft.com/office/drawing/2018/hyperlinkcolor" val="tx"/>
                              </a:ext>
                            </a:extLst>
                          </a:hlinkClick>
                        </a:rPr>
                        <a:t>Microsoft Services Agreement</a:t>
                      </a:r>
                      <a:r>
                        <a:rPr lang="en-US" sz="1200" kern="1200">
                          <a:solidFill>
                            <a:srgbClr val="0070C0"/>
                          </a:solidFill>
                          <a:effectLst/>
                          <a:latin typeface="Segoe UI"/>
                          <a:ea typeface="Calibri" panose="020F0502020204030204" pitchFamily="34" charset="0"/>
                          <a:cs typeface="Times New Roman"/>
                        </a:rPr>
                        <a:t> </a:t>
                      </a:r>
                      <a:r>
                        <a:rPr lang="en-US" sz="1200" kern="1200">
                          <a:solidFill>
                            <a:schemeClr val="tx1"/>
                          </a:solidFill>
                          <a:effectLst/>
                          <a:latin typeface="Segoe UI"/>
                          <a:ea typeface="Calibri" panose="020F0502020204030204" pitchFamily="34" charset="0"/>
                          <a:cs typeface="Times New Roman"/>
                        </a:rPr>
                        <a:t>between each user and Microsoft, together with the </a:t>
                      </a:r>
                      <a:r>
                        <a:rPr lang="en-US" sz="1200" u="sng" kern="1200">
                          <a:solidFill>
                            <a:srgbClr val="0070C0"/>
                          </a:solidFill>
                          <a:effectLst/>
                          <a:latin typeface="Segoe UI"/>
                          <a:ea typeface="Calibri" panose="020F0502020204030204" pitchFamily="34" charset="0"/>
                          <a:cs typeface="Times New Roman"/>
                          <a:hlinkClick r:id="rId7" tooltip="https://privacy.microsoft.com/privacystatement">
                            <a:extLst>
                              <a:ext uri="{A12FA001-AC4F-418D-AE19-62706E023703}">
                                <ahyp:hlinkClr xmlns:ahyp="http://schemas.microsoft.com/office/drawing/2018/hyperlinkcolor" val="tx"/>
                              </a:ext>
                            </a:extLst>
                          </a:hlinkClick>
                        </a:rPr>
                        <a:t>Microsoft Privacy Statement</a:t>
                      </a:r>
                      <a:r>
                        <a:rPr lang="en-US" sz="1200" kern="1200">
                          <a:solidFill>
                            <a:schemeClr val="tx1"/>
                          </a:solidFill>
                          <a:effectLst/>
                          <a:latin typeface="Segoe UI"/>
                          <a:ea typeface="Calibri" panose="020F0502020204030204" pitchFamily="34" charset="0"/>
                          <a:cs typeface="Times New Roman"/>
                        </a:rPr>
                        <a:t>. This means that Microsoft acts as an independent data controller responsible for complying with all applicable laws and controller obligations. The </a:t>
                      </a:r>
                      <a:r>
                        <a:rPr lang="en-US" sz="1200" u="sng" kern="1200">
                          <a:solidFill>
                            <a:srgbClr val="0070C0"/>
                          </a:solidFill>
                          <a:effectLst/>
                          <a:latin typeface="Segoe UI"/>
                          <a:ea typeface="Calibri" panose="020F0502020204030204" pitchFamily="34" charset="0"/>
                          <a:cs typeface="Times New Roman"/>
                          <a:hlinkClick r:id="rId2" tooltip="https://www.microsoft.com/licensing/docs/view/microsoft-products-and-services-data-protection-addendum-dpa">
                            <a:extLst>
                              <a:ext uri="{A12FA001-AC4F-418D-AE19-62706E023703}">
                                <ahyp:hlinkClr xmlns:ahyp="http://schemas.microsoft.com/office/drawing/2018/hyperlinkcolor" val="tx"/>
                              </a:ext>
                            </a:extLst>
                          </a:hlinkClick>
                        </a:rPr>
                        <a:t>Microsoft Products and Services Data Protection Addendum (DPA)</a:t>
                      </a:r>
                      <a:r>
                        <a:rPr lang="en-US" sz="1200" kern="1200">
                          <a:solidFill>
                            <a:srgbClr val="0070C0"/>
                          </a:solidFill>
                          <a:effectLst/>
                          <a:latin typeface="Segoe UI"/>
                          <a:ea typeface="Calibri" panose="020F0502020204030204" pitchFamily="34" charset="0"/>
                          <a:cs typeface="Times New Roman"/>
                        </a:rPr>
                        <a:t> </a:t>
                      </a:r>
                      <a:r>
                        <a:rPr lang="en-US" sz="1200" kern="1200">
                          <a:solidFill>
                            <a:schemeClr val="tx1"/>
                          </a:solidFill>
                          <a:effectLst/>
                          <a:latin typeface="Segoe UI"/>
                          <a:ea typeface="Calibri" panose="020F0502020204030204" pitchFamily="34" charset="0"/>
                          <a:cs typeface="Times New Roman"/>
                        </a:rPr>
                        <a:t>doesn’t apply to the use of Bing.</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extLst>
                  <a:ext uri="{0D108BD9-81ED-4DB2-BD59-A6C34878D82A}">
                    <a16:rowId xmlns:a16="http://schemas.microsoft.com/office/drawing/2014/main" val="987687467"/>
                  </a:ext>
                </a:extLst>
              </a:tr>
              <a:tr h="759448">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algn="ctr" defTabSz="932742" rtl="0" eaLnBrk="1" latinLnBrk="0" hangingPunct="1">
                        <a:lnSpc>
                          <a:spcPct val="107000"/>
                        </a:lnSpc>
                        <a:spcBef>
                          <a:spcPts val="0"/>
                        </a:spcBef>
                        <a:spcAft>
                          <a:spcPts val="800"/>
                        </a:spcAft>
                      </a:pPr>
                      <a:r>
                        <a:rPr kumimoji="0" lang="en-US" sz="1400" b="0" i="0" u="none" strike="noStrike" kern="1200" cap="none" spc="0" normalizeH="0" baseline="0">
                          <a:ln>
                            <a:noFill/>
                          </a:ln>
                          <a:gradFill>
                            <a:gsLst>
                              <a:gs pos="52000">
                                <a:srgbClr val="593DA7"/>
                              </a:gs>
                              <a:gs pos="100000">
                                <a:srgbClr val="7030A0"/>
                              </a:gs>
                              <a:gs pos="0">
                                <a:srgbClr val="0070C0"/>
                              </a:gs>
                            </a:gsLst>
                            <a:lin ang="2700000" scaled="1"/>
                          </a:gradFill>
                          <a:effectLst/>
                          <a:uLnTx/>
                          <a:uFillTx/>
                          <a:latin typeface="Segoe UI Semibold"/>
                          <a:ea typeface="+mn-ea"/>
                          <a:cs typeface="+mn-cs"/>
                        </a:rPr>
                        <a:t>User controls</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a:lnSpc>
                          <a:spcPct val="107000"/>
                        </a:lnSpc>
                        <a:spcBef>
                          <a:spcPts val="0"/>
                        </a:spcBef>
                        <a:spcAft>
                          <a:spcPts val="800"/>
                        </a:spcAft>
                      </a:pPr>
                      <a:r>
                        <a:rPr lang="en-US" sz="1200">
                          <a:solidFill>
                            <a:srgbClr val="242424"/>
                          </a:solidFill>
                          <a:effectLst/>
                          <a:latin typeface="+mn-lt"/>
                          <a:ea typeface="Times New Roman" panose="02020603050405020304" pitchFamily="18" charset="0"/>
                          <a:cs typeface="Segoe UI" panose="020B0502040204020203" pitchFamily="34" charset="0"/>
                        </a:rPr>
                        <a:t>Not available.</a:t>
                      </a:r>
                      <a:endParaRPr lang="en-US" sz="1200">
                        <a:effectLst/>
                        <a:latin typeface="+mn-lt"/>
                        <a:ea typeface="Calibri" panose="020F0502020204030204" pitchFamily="34" charset="0"/>
                        <a:cs typeface="Times New Roman" panose="02020603050405020304" pitchFamily="18" charset="0"/>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a:lnSpc>
                          <a:spcPct val="107000"/>
                        </a:lnSpc>
                        <a:spcBef>
                          <a:spcPts val="0"/>
                        </a:spcBef>
                        <a:spcAft>
                          <a:spcPts val="800"/>
                        </a:spcAft>
                      </a:pPr>
                      <a:r>
                        <a:rPr lang="en-US" sz="1200" dirty="0">
                          <a:solidFill>
                            <a:srgbClr val="242424"/>
                          </a:solidFill>
                          <a:effectLst/>
                          <a:latin typeface="+mn-lt"/>
                          <a:ea typeface="Times New Roman" panose="02020603050405020304" pitchFamily="18" charset="0"/>
                          <a:cs typeface="Segoe UI" panose="020B0502040204020203" pitchFamily="34" charset="0"/>
                        </a:rPr>
                        <a:t>End users can turn on and off the web plugin for each session, if the admin did not turn off on the tenant / group (future feature) level.</a:t>
                      </a:r>
                      <a:endParaRPr lang="en-US" sz="1200" dirty="0">
                        <a:effectLst/>
                        <a:latin typeface="+mn-lt"/>
                        <a:ea typeface="Calibri" panose="020F0502020204030204" pitchFamily="34" charset="0"/>
                        <a:cs typeface="Times New Roman" panose="02020603050405020304" pitchFamily="18" charset="0"/>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43954337"/>
                  </a:ext>
                </a:extLst>
              </a:tr>
            </a:tbl>
          </a:graphicData>
        </a:graphic>
      </p:graphicFrame>
      <p:sp>
        <p:nvSpPr>
          <p:cNvPr id="5" name="Rectangle 4">
            <a:extLst>
              <a:ext uri="{FF2B5EF4-FFF2-40B4-BE49-F238E27FC236}">
                <a16:creationId xmlns:a16="http://schemas.microsoft.com/office/drawing/2014/main" id="{399068CE-3190-5BE2-9AAB-632825CC0FCE}"/>
              </a:ext>
            </a:extLst>
          </p:cNvPr>
          <p:cNvSpPr>
            <a:spLocks noChangeArrowheads="1"/>
          </p:cNvSpPr>
          <p:nvPr/>
        </p:nvSpPr>
        <p:spPr bwMode="auto">
          <a:xfrm>
            <a:off x="588263" y="1434216"/>
            <a:ext cx="658839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R="0" lvl="0" algn="l" defTabSz="914400" rtl="0" eaLnBrk="1" fontAlgn="auto" latinLnBrk="0" hangingPunct="1">
              <a:lnSpc>
                <a:spcPct val="100000"/>
              </a:lnSpc>
              <a:spcBef>
                <a:spcPts val="0"/>
              </a:spcBef>
              <a:spcAft>
                <a:spcPts val="400"/>
              </a:spcAft>
              <a:buClr>
                <a:prstClr val="black"/>
              </a:buClr>
              <a:buSzPct val="90000"/>
              <a:tabLst/>
              <a:defRPr/>
            </a:pPr>
            <a:r>
              <a:rPr lang="en-US" altLang="en-US" sz="1600">
                <a:solidFill>
                  <a:schemeClr val="bg1"/>
                </a:solidFill>
                <a:latin typeface="Segoe UI" panose="020B0502040204020203" pitchFamily="34" charset="0"/>
              </a:rPr>
              <a:t>Prompts and responses are still not used to train foundation models. Prompts and responses are handled with EDP in both experiences with and without a Microsoft 365 Copilot license </a:t>
            </a:r>
          </a:p>
        </p:txBody>
      </p:sp>
      <p:sp>
        <p:nvSpPr>
          <p:cNvPr id="7" name="Rectangle: Rounded Corners 108">
            <a:extLst>
              <a:ext uri="{FF2B5EF4-FFF2-40B4-BE49-F238E27FC236}">
                <a16:creationId xmlns:a16="http://schemas.microsoft.com/office/drawing/2014/main" id="{951B6E45-B2CD-CFAF-8D63-BF9C777B0A91}"/>
              </a:ext>
              <a:ext uri="{C183D7F6-B498-43B3-948B-1728B52AA6E4}">
                <adec:decorative xmlns:adec="http://schemas.microsoft.com/office/drawing/2017/decorative" val="1"/>
              </a:ext>
            </a:extLst>
          </p:cNvPr>
          <p:cNvSpPr/>
          <p:nvPr/>
        </p:nvSpPr>
        <p:spPr bwMode="auto">
          <a:xfrm>
            <a:off x="588263" y="1262983"/>
            <a:ext cx="5621706" cy="45719"/>
          </a:xfrm>
          <a:prstGeom prst="roundRect">
            <a:avLst>
              <a:gd name="adj" fmla="val 50000"/>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chemeClr val="bg1"/>
              </a:solidFill>
              <a:effectLst/>
              <a:uLnTx/>
              <a:uFillTx/>
              <a:latin typeface="Segoe UI Semibold"/>
              <a:ea typeface="+mn-ea"/>
              <a:cs typeface="+mn-cs"/>
            </a:endParaRPr>
          </a:p>
        </p:txBody>
      </p:sp>
      <p:sp>
        <p:nvSpPr>
          <p:cNvPr id="9" name="TextBox 8">
            <a:extLst>
              <a:ext uri="{FF2B5EF4-FFF2-40B4-BE49-F238E27FC236}">
                <a16:creationId xmlns:a16="http://schemas.microsoft.com/office/drawing/2014/main" id="{1B3ABAFB-EE4F-A657-73A4-71ACD6C63AF8}"/>
              </a:ext>
              <a:ext uri="{C183D7F6-B498-43B3-948B-1728B52AA6E4}">
                <adec:decorative xmlns:adec="http://schemas.microsoft.com/office/drawing/2017/decorative" val="1"/>
              </a:ext>
            </a:extLst>
          </p:cNvPr>
          <p:cNvSpPr txBox="1"/>
          <p:nvPr/>
        </p:nvSpPr>
        <p:spPr>
          <a:xfrm>
            <a:off x="3396343" y="2920455"/>
            <a:ext cx="6825342" cy="363946"/>
          </a:xfrm>
          <a:prstGeom prst="rect">
            <a:avLst/>
          </a:prstGeom>
          <a:noFill/>
        </p:spPr>
        <p:txBody>
          <a:bodyPr wrap="square">
            <a:spAutoFit/>
          </a:bodyPr>
          <a:lstStyle/>
          <a:p>
            <a:r>
              <a:rPr lang="en-US" b="0" i="0">
                <a:solidFill>
                  <a:srgbClr val="000000"/>
                </a:solidFill>
                <a:effectLst/>
                <a:latin typeface="Times"/>
              </a:rPr>
              <a:t> </a:t>
            </a:r>
            <a:endParaRPr lang="en-US"/>
          </a:p>
        </p:txBody>
      </p:sp>
      <p:pic>
        <p:nvPicPr>
          <p:cNvPr id="10" name="Picture 9">
            <a:extLst>
              <a:ext uri="{FF2B5EF4-FFF2-40B4-BE49-F238E27FC236}">
                <a16:creationId xmlns:a16="http://schemas.microsoft.com/office/drawing/2014/main" id="{8B00F1F8-A932-7652-F586-FE18C7CFD87A}"/>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7577995" y="358619"/>
            <a:ext cx="4127241" cy="1900165"/>
          </a:xfrm>
          <a:prstGeom prst="rect">
            <a:avLst/>
          </a:prstGeom>
        </p:spPr>
      </p:pic>
    </p:spTree>
    <p:extLst>
      <p:ext uri="{BB962C8B-B14F-4D97-AF65-F5344CB8AC3E}">
        <p14:creationId xmlns:p14="http://schemas.microsoft.com/office/powerpoint/2010/main" val="2211833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par>
                                <p:cTn id="8" presetID="42" presetClass="path" presetSubtype="0" decel="100000" fill="hold" grpId="1" nodeType="withEffect">
                                  <p:stCondLst>
                                    <p:cond delay="0"/>
                                  </p:stCondLst>
                                  <p:childTnLst>
                                    <p:animMotion origin="layout" path="M -3.75E-6 -0.03472 L -3.75E-6 1.85185E-6 " pathEditMode="relative" rAng="0" ptsTypes="AA">
                                      <p:cBhvr>
                                        <p:cTn id="9" dur="500" fill="hold"/>
                                        <p:tgtEl>
                                          <p:spTgt spid="7"/>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81D1A3-4921-8BE7-C2D8-E58F52D999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24094B-DD2D-F23C-5F79-729E85DF6924}"/>
              </a:ext>
            </a:extLst>
          </p:cNvPr>
          <p:cNvSpPr txBox="1">
            <a:spLocks/>
          </p:cNvSpPr>
          <p:nvPr/>
        </p:nvSpPr>
        <p:spPr>
          <a:xfrm>
            <a:off x="548640" y="570296"/>
            <a:ext cx="7821855" cy="415498"/>
          </a:xfrm>
          <a:prstGeom prst="rect">
            <a:avLst/>
          </a:prstGeom>
        </p:spPr>
        <p:txBody>
          <a:bodyPr vert="horz" lIns="0" tIns="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700" b="0" i="0" u="none" strike="noStrike" kern="1200" cap="none" spc="0" normalizeH="0" baseline="0" noProof="0">
                <a:ln>
                  <a:noFill/>
                </a:ln>
                <a:solidFill>
                  <a:schemeClr val="bg1"/>
                </a:solidFill>
                <a:effectLst/>
                <a:uLnTx/>
                <a:uFillTx/>
                <a:latin typeface="Segoe UI Semibold"/>
                <a:ea typeface="+mj-ea"/>
                <a:cs typeface="+mj-cs"/>
              </a:rPr>
              <a:t>Prompts and responses vs web search queries</a:t>
            </a:r>
          </a:p>
        </p:txBody>
      </p:sp>
      <p:sp>
        <p:nvSpPr>
          <p:cNvPr id="3" name="TextBox 2">
            <a:extLst>
              <a:ext uri="{FF2B5EF4-FFF2-40B4-BE49-F238E27FC236}">
                <a16:creationId xmlns:a16="http://schemas.microsoft.com/office/drawing/2014/main" id="{AA0F6A92-55AD-4BFE-AFBE-9F95E0A3E0BE}"/>
              </a:ext>
            </a:extLst>
          </p:cNvPr>
          <p:cNvSpPr txBox="1"/>
          <p:nvPr/>
        </p:nvSpPr>
        <p:spPr>
          <a:xfrm>
            <a:off x="548640" y="1118936"/>
            <a:ext cx="11338560" cy="470450"/>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bg1"/>
                </a:solidFill>
                <a:effectLst/>
                <a:uLnTx/>
                <a:uFillTx/>
                <a:latin typeface="Segoe UI Semibold"/>
                <a:ea typeface="+mn-ea"/>
                <a:cs typeface="+mn-cs"/>
              </a:rPr>
              <a:t>Use of Microsoft 365 Copilot Chat and Microsoft 365 Copilot involves prompts (entered by users) and responses (content generated by Copilot). In both Microsoft 365 Copilot Chat and Microsoft 365 Copilot prompts and responses are protected by EDP.</a:t>
            </a:r>
          </a:p>
        </p:txBody>
      </p:sp>
      <p:grpSp>
        <p:nvGrpSpPr>
          <p:cNvPr id="4" name="Group 3">
            <a:extLst>
              <a:ext uri="{FF2B5EF4-FFF2-40B4-BE49-F238E27FC236}">
                <a16:creationId xmlns:a16="http://schemas.microsoft.com/office/drawing/2014/main" id="{E391B8D5-E41A-63AB-329E-1094DB78ACB4}"/>
              </a:ext>
            </a:extLst>
          </p:cNvPr>
          <p:cNvGrpSpPr/>
          <p:nvPr/>
        </p:nvGrpSpPr>
        <p:grpSpPr>
          <a:xfrm>
            <a:off x="466012" y="1796612"/>
            <a:ext cx="6595992" cy="4592153"/>
            <a:chOff x="5843012" y="1518557"/>
            <a:chExt cx="6739726" cy="4317636"/>
          </a:xfrm>
        </p:grpSpPr>
        <p:sp>
          <p:nvSpPr>
            <p:cNvPr id="5" name="Rectangle: Rounded Corners 16">
              <a:extLst>
                <a:ext uri="{FF2B5EF4-FFF2-40B4-BE49-F238E27FC236}">
                  <a16:creationId xmlns:a16="http://schemas.microsoft.com/office/drawing/2014/main" id="{0832C785-4A69-7671-4164-99D17EE08FFF}"/>
                </a:ext>
                <a:ext uri="{C183D7F6-B498-43B3-948B-1728B52AA6E4}">
                  <adec:decorative xmlns:adec="http://schemas.microsoft.com/office/drawing/2017/decorative" val="1"/>
                </a:ext>
              </a:extLst>
            </p:cNvPr>
            <p:cNvSpPr/>
            <p:nvPr/>
          </p:nvSpPr>
          <p:spPr bwMode="auto">
            <a:xfrm>
              <a:off x="5843015" y="1518557"/>
              <a:ext cx="6739723" cy="4299643"/>
            </a:xfrm>
            <a:prstGeom prst="roundRect">
              <a:avLst>
                <a:gd name="adj" fmla="val 3997"/>
              </a:avLst>
            </a:prstGeom>
            <a:solidFill>
              <a:srgbClr val="2A446F">
                <a:alpha val="10000"/>
              </a:srgbClr>
            </a:solidFill>
            <a:ln w="28575" cap="flat" cmpd="sng" algn="ctr">
              <a:solidFill>
                <a:srgbClr val="2A446F"/>
              </a:solidFill>
              <a:prstDash val="solid"/>
              <a:miter lim="800000"/>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sp>
          <p:nvSpPr>
            <p:cNvPr id="6" name="Round Same Side Corner Rectangle 15">
              <a:extLst>
                <a:ext uri="{FF2B5EF4-FFF2-40B4-BE49-F238E27FC236}">
                  <a16:creationId xmlns:a16="http://schemas.microsoft.com/office/drawing/2014/main" id="{C370036A-1F23-371E-C18B-0DC6EDEDAC09}"/>
                </a:ext>
              </a:extLst>
            </p:cNvPr>
            <p:cNvSpPr/>
            <p:nvPr/>
          </p:nvSpPr>
          <p:spPr bwMode="auto">
            <a:xfrm rot="10800000">
              <a:off x="5843012" y="5412393"/>
              <a:ext cx="6739722" cy="423800"/>
            </a:xfrm>
            <a:prstGeom prst="round2SameRect">
              <a:avLst>
                <a:gd name="adj1" fmla="val 36327"/>
                <a:gd name="adj2" fmla="val 0"/>
              </a:avLst>
            </a:prstGeom>
            <a:solidFill>
              <a:srgbClr val="2A446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w="3175">
                  <a:noFill/>
                </a:ln>
                <a:solidFill>
                  <a:prstClr val="white"/>
                </a:solidFill>
                <a:effectLst/>
                <a:uLnTx/>
                <a:uFillTx/>
                <a:latin typeface="Segoe UI Semibold"/>
                <a:ea typeface="+mj-lt"/>
                <a:cs typeface="Segoe UI Semibold"/>
              </a:endParaRPr>
            </a:p>
          </p:txBody>
        </p:sp>
        <p:sp>
          <p:nvSpPr>
            <p:cNvPr id="7" name="Rounded Rectangle 18">
              <a:extLst>
                <a:ext uri="{FF2B5EF4-FFF2-40B4-BE49-F238E27FC236}">
                  <a16:creationId xmlns:a16="http://schemas.microsoft.com/office/drawing/2014/main" id="{29D9CC43-6E21-5F10-B001-4584D7DE96D1}"/>
                </a:ext>
              </a:extLst>
            </p:cNvPr>
            <p:cNvSpPr txBox="1">
              <a:spLocks/>
            </p:cNvSpPr>
            <p:nvPr/>
          </p:nvSpPr>
          <p:spPr bwMode="auto">
            <a:xfrm>
              <a:off x="7501965" y="5451176"/>
              <a:ext cx="3421816" cy="346234"/>
            </a:xfrm>
            <a:prstGeom prst="roundRect">
              <a:avLst>
                <a:gd name="adj" fmla="val 50000"/>
              </a:avLst>
            </a:prstGeom>
            <a:noFill/>
            <a:ln w="44450" cap="rnd" cmpd="sng" algn="ctr">
              <a:noFill/>
              <a:prstDash val="solid"/>
              <a:miter lim="800000"/>
              <a:headEnd type="none" w="lg" len="med"/>
              <a:tailEnd type="none" w="lg" len="med"/>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lvl1pPr algn="l" defTabSz="932384" rtl="0" eaLnBrk="1" latinLnBrk="0" hangingPunct="1">
                <a:lnSpc>
                  <a:spcPct val="100000"/>
                </a:lnSpc>
                <a:spcBef>
                  <a:spcPct val="0"/>
                </a:spcBef>
                <a:buNone/>
                <a:defRPr lang="en-US" sz="3600" b="0" kern="1200" cap="none" spc="-50" baseline="0" dirty="0" smtClean="0">
                  <a:ln w="3175">
                    <a:noFill/>
                  </a:ln>
                  <a:solidFill>
                    <a:schemeClr val="tx1"/>
                  </a:solidFill>
                  <a:effectLst/>
                  <a:latin typeface="+mn-lt"/>
                  <a:ea typeface="+mn-ea"/>
                  <a:cs typeface="+mn-cs"/>
                </a:defRPr>
              </a:lvl1pPr>
              <a:lvl2pPr>
                <a:defRPr>
                  <a:solidFill>
                    <a:schemeClr val="tx1"/>
                  </a:solidFill>
                  <a:latin typeface="+mn-lt"/>
                  <a:ea typeface="+mn-ea"/>
                  <a:cs typeface="+mn-cs"/>
                </a:defRPr>
              </a:lvl2pPr>
              <a:lvl3pPr>
                <a:defRPr>
                  <a:solidFill>
                    <a:schemeClr val="tx1"/>
                  </a:solidFill>
                  <a:latin typeface="+mn-lt"/>
                  <a:ea typeface="+mn-ea"/>
                  <a:cs typeface="+mn-cs"/>
                </a:defRPr>
              </a:lvl3pPr>
              <a:lvl4pPr>
                <a:defRPr>
                  <a:solidFill>
                    <a:schemeClr val="tx1"/>
                  </a:solidFill>
                  <a:latin typeface="+mn-lt"/>
                  <a:ea typeface="+mn-ea"/>
                  <a:cs typeface="+mn-cs"/>
                </a:defRPr>
              </a:lvl4pPr>
              <a:lvl5pPr>
                <a:defRPr>
                  <a:solidFill>
                    <a:schemeClr val="tx1"/>
                  </a:solidFill>
                  <a:latin typeface="+mn-lt"/>
                  <a:ea typeface="+mn-ea"/>
                  <a:cs typeface="+mn-cs"/>
                </a:defRPr>
              </a:lvl5pPr>
              <a:lvl6pPr>
                <a:defRPr>
                  <a:solidFill>
                    <a:schemeClr val="tx1"/>
                  </a:solidFill>
                  <a:latin typeface="+mn-lt"/>
                  <a:ea typeface="+mn-ea"/>
                  <a:cs typeface="+mn-cs"/>
                </a:defRPr>
              </a:lvl6pPr>
              <a:lvl7pPr>
                <a:defRPr>
                  <a:solidFill>
                    <a:schemeClr val="tx1"/>
                  </a:solidFill>
                  <a:latin typeface="+mn-lt"/>
                  <a:ea typeface="+mn-ea"/>
                  <a:cs typeface="+mn-cs"/>
                </a:defRPr>
              </a:lvl7pPr>
              <a:lvl8pPr>
                <a:defRPr>
                  <a:solidFill>
                    <a:schemeClr val="tx1"/>
                  </a:solidFill>
                  <a:latin typeface="+mn-lt"/>
                  <a:ea typeface="+mn-ea"/>
                  <a:cs typeface="+mn-cs"/>
                </a:defRPr>
              </a:lvl8pPr>
              <a:lvl9pPr>
                <a:defRPr>
                  <a:solidFill>
                    <a:schemeClr val="tx1"/>
                  </a:solidFill>
                  <a:latin typeface="+mn-lt"/>
                  <a:ea typeface="+mn-ea"/>
                  <a:cs typeface="+mn-cs"/>
                </a:defRPr>
              </a:lvl9pPr>
            </a:lstStyle>
            <a:p>
              <a:pPr marL="0" marR="0" lvl="0" indent="0" algn="ctr" defTabSz="491019"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w="3175">
                    <a:noFill/>
                  </a:ln>
                  <a:solidFill>
                    <a:prstClr val="white"/>
                  </a:solidFill>
                  <a:effectLst/>
                  <a:uLnTx/>
                  <a:uFillTx/>
                  <a:latin typeface="Segoe UI Semibold"/>
                  <a:ea typeface="+mn-ea"/>
                  <a:cs typeface="+mn-cs"/>
                </a:rPr>
                <a:t>Microsoft 365 Service Boundary</a:t>
              </a:r>
              <a:endParaRPr kumimoji="0" lang="en-US" sz="1600" b="0" i="0" u="none" strike="noStrike" kern="1200" cap="none" spc="0" normalizeH="0" baseline="0" noProof="0">
                <a:ln>
                  <a:noFill/>
                </a:ln>
                <a:solidFill>
                  <a:prstClr val="white"/>
                </a:solidFill>
                <a:effectLst/>
                <a:uLnTx/>
                <a:uFillTx/>
                <a:latin typeface="Segoe UI Semibold"/>
                <a:ea typeface="Open Sans" panose="020B0606030504020204" pitchFamily="34" charset="0"/>
                <a:cs typeface="Open Sans" panose="020B0606030504020204" pitchFamily="34" charset="0"/>
              </a:endParaRPr>
            </a:p>
          </p:txBody>
        </p:sp>
      </p:grpSp>
      <p:sp>
        <p:nvSpPr>
          <p:cNvPr id="8" name="Rectangle: Rounded Corners 18">
            <a:extLst>
              <a:ext uri="{FF2B5EF4-FFF2-40B4-BE49-F238E27FC236}">
                <a16:creationId xmlns:a16="http://schemas.microsoft.com/office/drawing/2014/main" id="{AF4F5F73-4B9E-A515-E992-7C20C07652D1}"/>
              </a:ext>
              <a:ext uri="{C183D7F6-B498-43B3-948B-1728B52AA6E4}">
                <adec:decorative xmlns:adec="http://schemas.microsoft.com/office/drawing/2017/decorative" val="1"/>
              </a:ext>
            </a:extLst>
          </p:cNvPr>
          <p:cNvSpPr/>
          <p:nvPr/>
        </p:nvSpPr>
        <p:spPr bwMode="auto">
          <a:xfrm>
            <a:off x="635195" y="2158188"/>
            <a:ext cx="6212721" cy="3701960"/>
          </a:xfrm>
          <a:prstGeom prst="roundRect">
            <a:avLst>
              <a:gd name="adj" fmla="val 2038"/>
            </a:avLst>
          </a:prstGeom>
          <a:solidFill>
            <a:schemeClr val="bg1"/>
          </a:solidFill>
          <a:ln w="114300" cap="flat" cmpd="sng" algn="ctr">
            <a:noFill/>
            <a:prstDash val="solid"/>
            <a:miter lim="800000"/>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sp>
        <p:nvSpPr>
          <p:cNvPr id="9" name="Rectangle: Rounded Corners 18">
            <a:extLst>
              <a:ext uri="{FF2B5EF4-FFF2-40B4-BE49-F238E27FC236}">
                <a16:creationId xmlns:a16="http://schemas.microsoft.com/office/drawing/2014/main" id="{5658E348-11C5-B610-3102-12E4D623169B}"/>
              </a:ext>
              <a:ext uri="{C183D7F6-B498-43B3-948B-1728B52AA6E4}">
                <adec:decorative xmlns:adec="http://schemas.microsoft.com/office/drawing/2017/decorative" val="1"/>
              </a:ext>
            </a:extLst>
          </p:cNvPr>
          <p:cNvSpPr/>
          <p:nvPr/>
        </p:nvSpPr>
        <p:spPr bwMode="auto">
          <a:xfrm>
            <a:off x="638749" y="2163377"/>
            <a:ext cx="6242111" cy="3696771"/>
          </a:xfrm>
          <a:prstGeom prst="roundRect">
            <a:avLst>
              <a:gd name="adj" fmla="val 2038"/>
            </a:avLst>
          </a:prstGeom>
          <a:noFill/>
          <a:ln w="28575" cap="flat" cmpd="sng" algn="ctr">
            <a:gradFill>
              <a:gsLst>
                <a:gs pos="0">
                  <a:srgbClr val="0078D4"/>
                </a:gs>
                <a:gs pos="99000">
                  <a:srgbClr val="8661C5"/>
                </a:gs>
              </a:gsLst>
              <a:lin ang="5400000" scaled="1"/>
            </a:gradFill>
            <a:prstDash val="solid"/>
            <a:miter lim="800000"/>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sp>
        <p:nvSpPr>
          <p:cNvPr id="10" name="TextBox 9">
            <a:extLst>
              <a:ext uri="{FF2B5EF4-FFF2-40B4-BE49-F238E27FC236}">
                <a16:creationId xmlns:a16="http://schemas.microsoft.com/office/drawing/2014/main" id="{BC4DDAC2-B21A-6060-48BF-17B2BC3D9A32}"/>
              </a:ext>
            </a:extLst>
          </p:cNvPr>
          <p:cNvSpPr txBox="1"/>
          <p:nvPr/>
        </p:nvSpPr>
        <p:spPr>
          <a:xfrm>
            <a:off x="2327664" y="2024192"/>
            <a:ext cx="3016422" cy="365760"/>
          </a:xfrm>
          <a:prstGeom prst="roundRect">
            <a:avLst>
              <a:gd name="adj" fmla="val 50000"/>
            </a:avLst>
          </a:prstGeom>
          <a:gradFill>
            <a:gsLst>
              <a:gs pos="0">
                <a:srgbClr val="0078D4"/>
              </a:gs>
              <a:gs pos="100000">
                <a:srgbClr val="8661C5"/>
              </a:gs>
            </a:gsLst>
            <a:lin ang="1500000" scaled="0"/>
          </a:gradFill>
          <a:ln w="50800">
            <a:noFill/>
          </a:ln>
        </p:spPr>
        <p:txBody>
          <a:bodyPr wrap="square" lIns="0" tIns="0" rIns="0" bIns="0" rtlCol="0" anchor="ctr">
            <a:noAutofit/>
          </a:bodyPr>
          <a:lstStyle/>
          <a:p>
            <a:pPr marL="0" marR="0" lvl="0" indent="0" algn="ctr" defTabSz="797999" rtl="0" eaLnBrk="1" fontAlgn="base" latinLnBrk="0" hangingPunct="1">
              <a:lnSpc>
                <a:spcPct val="100000"/>
              </a:lnSpc>
              <a:spcBef>
                <a:spcPct val="0"/>
              </a:spcBef>
              <a:spcAft>
                <a:spcPct val="0"/>
              </a:spcAft>
              <a:buClrTx/>
              <a:buSzTx/>
              <a:buFontTx/>
              <a:buNone/>
              <a:tabLst>
                <a:tab pos="920876" algn="l"/>
              </a:tabLst>
              <a:defRPr/>
            </a:pPr>
            <a:r>
              <a:rPr kumimoji="0" lang="en-US" sz="1600" b="0" i="0" u="none" strike="noStrike" kern="1200" cap="none" spc="0" normalizeH="0" baseline="0" noProof="0">
                <a:ln w="3175">
                  <a:noFill/>
                </a:ln>
                <a:solidFill>
                  <a:prstClr val="white"/>
                </a:solidFill>
                <a:effectLst/>
                <a:uLnTx/>
                <a:uFillTx/>
                <a:latin typeface="Segoe UI Semibold"/>
                <a:ea typeface="+mn-ea"/>
                <a:cs typeface="Segoe UI" pitchFamily="34" charset="0"/>
              </a:rPr>
              <a:t>Enterprise data protection</a:t>
            </a:r>
          </a:p>
        </p:txBody>
      </p:sp>
      <p:sp>
        <p:nvSpPr>
          <p:cNvPr id="11" name="TextBox 10">
            <a:extLst>
              <a:ext uri="{FF2B5EF4-FFF2-40B4-BE49-F238E27FC236}">
                <a16:creationId xmlns:a16="http://schemas.microsoft.com/office/drawing/2014/main" id="{FB7DF97E-1655-59E3-CB23-63B6AC6365A2}"/>
              </a:ext>
            </a:extLst>
          </p:cNvPr>
          <p:cNvSpPr txBox="1"/>
          <p:nvPr/>
        </p:nvSpPr>
        <p:spPr>
          <a:xfrm>
            <a:off x="7277718" y="3304451"/>
            <a:ext cx="1287652" cy="443198"/>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800" b="0" i="1" u="none" strike="noStrike" kern="0" cap="none" spc="0" normalizeH="0" baseline="0" noProof="0">
                <a:ln>
                  <a:noFill/>
                </a:ln>
                <a:solidFill>
                  <a:schemeClr val="bg1"/>
                </a:solidFill>
                <a:effectLst/>
                <a:uLnTx/>
                <a:uFillTx/>
                <a:latin typeface="Segoe UI" panose="020B0502040204020203" pitchFamily="34" charset="0"/>
                <a:ea typeface="+mn-ea"/>
                <a:cs typeface="Segoe UI" panose="020B0502040204020203" pitchFamily="34" charset="0"/>
              </a:rPr>
              <a:t>Web grounding must be turned on to send web search queries out from the M365 service boundary</a:t>
            </a:r>
          </a:p>
        </p:txBody>
      </p:sp>
      <p:sp>
        <p:nvSpPr>
          <p:cNvPr id="12" name="Rectangle: Rounded Corners 32">
            <a:extLst>
              <a:ext uri="{FF2B5EF4-FFF2-40B4-BE49-F238E27FC236}">
                <a16:creationId xmlns:a16="http://schemas.microsoft.com/office/drawing/2014/main" id="{30603A09-2F88-8C04-5B19-CAB72230BDB0}"/>
              </a:ext>
            </a:extLst>
          </p:cNvPr>
          <p:cNvSpPr/>
          <p:nvPr/>
        </p:nvSpPr>
        <p:spPr>
          <a:xfrm>
            <a:off x="5724705" y="2679507"/>
            <a:ext cx="976646" cy="544501"/>
          </a:xfrm>
          <a:prstGeom prst="roundRect">
            <a:avLst/>
          </a:prstGeom>
          <a:solidFill>
            <a:srgbClr val="0070C0"/>
          </a:solidFill>
          <a:ln w="12700" cap="flat" cmpd="sng" algn="ctr">
            <a:noFill/>
            <a:prstDash val="solid"/>
            <a:miter lim="800000"/>
          </a:ln>
          <a:effectLst/>
        </p:spPr>
        <p:txBody>
          <a:bodyPr lIns="0" tIns="0" rIns="0" bIns="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a:ln>
                  <a:noFill/>
                </a:ln>
                <a:solidFill>
                  <a:prstClr val="white"/>
                </a:solidFill>
                <a:effectLst/>
                <a:uLnTx/>
                <a:uFillTx/>
                <a:latin typeface="Segoe UI Semibold"/>
                <a:ea typeface="+mn-ea"/>
                <a:cs typeface="+mn-cs"/>
              </a:rPr>
              <a:t>Prompt</a:t>
            </a:r>
          </a:p>
        </p:txBody>
      </p:sp>
      <p:sp>
        <p:nvSpPr>
          <p:cNvPr id="13" name="Rectangle: Rounded Corners 33">
            <a:extLst>
              <a:ext uri="{FF2B5EF4-FFF2-40B4-BE49-F238E27FC236}">
                <a16:creationId xmlns:a16="http://schemas.microsoft.com/office/drawing/2014/main" id="{F73BC1E5-FD26-C2FF-FFC9-C3F15E5D80B2}"/>
              </a:ext>
            </a:extLst>
          </p:cNvPr>
          <p:cNvSpPr/>
          <p:nvPr/>
        </p:nvSpPr>
        <p:spPr>
          <a:xfrm>
            <a:off x="5724705" y="4286773"/>
            <a:ext cx="976646" cy="544501"/>
          </a:xfrm>
          <a:prstGeom prst="roundRect">
            <a:avLst/>
          </a:prstGeom>
          <a:solidFill>
            <a:srgbClr val="0070C0"/>
          </a:solidFill>
          <a:ln w="12700" cap="flat" cmpd="sng" algn="ctr">
            <a:noFill/>
            <a:prstDash val="solid"/>
            <a:miter lim="800000"/>
          </a:ln>
          <a:effectLst/>
        </p:spPr>
        <p:txBody>
          <a:bodyPr lIns="0" tIns="0" rIns="0" bIns="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a:ln>
                  <a:noFill/>
                </a:ln>
                <a:solidFill>
                  <a:prstClr val="white"/>
                </a:solidFill>
                <a:effectLst/>
                <a:uLnTx/>
                <a:uFillTx/>
                <a:latin typeface="Segoe UI Semibold"/>
                <a:ea typeface="+mn-ea"/>
                <a:cs typeface="+mn-cs"/>
              </a:rPr>
              <a:t>Response</a:t>
            </a:r>
          </a:p>
        </p:txBody>
      </p:sp>
      <p:sp>
        <p:nvSpPr>
          <p:cNvPr id="14" name="Rectangle: Rounded Corners 34">
            <a:extLst>
              <a:ext uri="{FF2B5EF4-FFF2-40B4-BE49-F238E27FC236}">
                <a16:creationId xmlns:a16="http://schemas.microsoft.com/office/drawing/2014/main" id="{0704803E-4108-CC3F-54DF-98ECB2C3B5BE}"/>
              </a:ext>
            </a:extLst>
          </p:cNvPr>
          <p:cNvSpPr/>
          <p:nvPr/>
        </p:nvSpPr>
        <p:spPr>
          <a:xfrm>
            <a:off x="7335969" y="2679507"/>
            <a:ext cx="1211439" cy="544501"/>
          </a:xfrm>
          <a:prstGeom prst="roundRect">
            <a:avLst/>
          </a:prstGeom>
          <a:solidFill>
            <a:srgbClr val="2A446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a:ln>
                  <a:noFill/>
                </a:ln>
                <a:solidFill>
                  <a:prstClr val="white"/>
                </a:solidFill>
                <a:effectLst/>
                <a:uLnTx/>
                <a:uFillTx/>
                <a:latin typeface="Segoe UI Semibold"/>
                <a:ea typeface="+mn-ea"/>
                <a:cs typeface="+mn-cs"/>
              </a:rPr>
              <a:t>Web search query</a:t>
            </a:r>
            <a:r>
              <a:rPr kumimoji="0" lang="en-US" sz="1100" b="0" i="0" u="none" strike="noStrike" kern="0" cap="none" spc="0" normalizeH="0" baseline="0" noProof="0">
                <a:ln>
                  <a:noFill/>
                </a:ln>
                <a:solidFill>
                  <a:prstClr val="white"/>
                </a:solidFill>
                <a:effectLst/>
                <a:uLnTx/>
                <a:uFillTx/>
                <a:latin typeface="Segoe UI Semibold"/>
                <a:ea typeface="+mn-ea"/>
                <a:cs typeface="+mn-cs"/>
              </a:rPr>
              <a:t>²</a:t>
            </a:r>
            <a:endParaRPr kumimoji="0" lang="en-US" sz="1400" b="0" i="0" u="none" strike="noStrike" kern="0" cap="none" spc="0" normalizeH="0" baseline="0" noProof="0">
              <a:ln>
                <a:noFill/>
              </a:ln>
              <a:solidFill>
                <a:prstClr val="white"/>
              </a:solidFill>
              <a:effectLst/>
              <a:uLnTx/>
              <a:uFillTx/>
              <a:latin typeface="Segoe UI Semibold"/>
              <a:ea typeface="+mn-ea"/>
              <a:cs typeface="+mn-cs"/>
            </a:endParaRPr>
          </a:p>
        </p:txBody>
      </p:sp>
      <p:sp>
        <p:nvSpPr>
          <p:cNvPr id="15" name="Rectangle: Rounded Corners 35">
            <a:extLst>
              <a:ext uri="{FF2B5EF4-FFF2-40B4-BE49-F238E27FC236}">
                <a16:creationId xmlns:a16="http://schemas.microsoft.com/office/drawing/2014/main" id="{97024FCA-B6F0-E7DE-D8D1-7C07942683E6}"/>
              </a:ext>
            </a:extLst>
          </p:cNvPr>
          <p:cNvSpPr/>
          <p:nvPr/>
        </p:nvSpPr>
        <p:spPr>
          <a:xfrm>
            <a:off x="7335969" y="4286773"/>
            <a:ext cx="1199407" cy="544501"/>
          </a:xfrm>
          <a:prstGeom prst="roundRect">
            <a:avLst/>
          </a:prstGeom>
          <a:solidFill>
            <a:srgbClr val="2A446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a:ln>
                  <a:noFill/>
                </a:ln>
                <a:solidFill>
                  <a:prstClr val="white"/>
                </a:solidFill>
                <a:effectLst/>
                <a:uLnTx/>
                <a:uFillTx/>
                <a:latin typeface="Segoe UI Semibold"/>
                <a:ea typeface="+mn-ea"/>
                <a:cs typeface="+mn-cs"/>
              </a:rPr>
              <a:t>Relevant web data</a:t>
            </a:r>
          </a:p>
        </p:txBody>
      </p:sp>
      <p:cxnSp>
        <p:nvCxnSpPr>
          <p:cNvPr id="16" name="Straight Arrow Connector 15">
            <a:extLst>
              <a:ext uri="{FF2B5EF4-FFF2-40B4-BE49-F238E27FC236}">
                <a16:creationId xmlns:a16="http://schemas.microsoft.com/office/drawing/2014/main" id="{FD7EFB03-2194-9832-D863-3AC18BC836A2}"/>
              </a:ext>
              <a:ext uri="{C183D7F6-B498-43B3-948B-1728B52AA6E4}">
                <adec:decorative xmlns:adec="http://schemas.microsoft.com/office/drawing/2017/decorative" val="1"/>
              </a:ext>
            </a:extLst>
          </p:cNvPr>
          <p:cNvCxnSpPr>
            <a:cxnSpLocks/>
          </p:cNvCxnSpPr>
          <p:nvPr/>
        </p:nvCxnSpPr>
        <p:spPr>
          <a:xfrm flipV="1">
            <a:off x="8419884" y="2949182"/>
            <a:ext cx="384048" cy="5150"/>
          </a:xfrm>
          <a:prstGeom prst="straightConnector1">
            <a:avLst/>
          </a:prstGeom>
          <a:noFill/>
          <a:ln w="38100" cap="flat" cmpd="sng" algn="ctr">
            <a:solidFill>
              <a:srgbClr val="2A446F"/>
            </a:solidFill>
            <a:prstDash val="solid"/>
            <a:miter lim="800000"/>
            <a:tailEnd type="triangle"/>
          </a:ln>
          <a:effectLst/>
        </p:spPr>
      </p:cxnSp>
      <p:cxnSp>
        <p:nvCxnSpPr>
          <p:cNvPr id="17" name="Straight Arrow Connector 16">
            <a:extLst>
              <a:ext uri="{FF2B5EF4-FFF2-40B4-BE49-F238E27FC236}">
                <a16:creationId xmlns:a16="http://schemas.microsoft.com/office/drawing/2014/main" id="{A0BEF159-3D9C-AA37-1AF6-38DB33939B20}"/>
              </a:ext>
              <a:ext uri="{C183D7F6-B498-43B3-948B-1728B52AA6E4}">
                <adec:decorative xmlns:adec="http://schemas.microsoft.com/office/drawing/2017/decorative" val="1"/>
              </a:ext>
            </a:extLst>
          </p:cNvPr>
          <p:cNvCxnSpPr>
            <a:cxnSpLocks/>
          </p:cNvCxnSpPr>
          <p:nvPr/>
        </p:nvCxnSpPr>
        <p:spPr>
          <a:xfrm flipH="1" flipV="1">
            <a:off x="8526278" y="4559024"/>
            <a:ext cx="268556" cy="1935"/>
          </a:xfrm>
          <a:prstGeom prst="straightConnector1">
            <a:avLst/>
          </a:prstGeom>
          <a:noFill/>
          <a:ln w="38100" cap="flat" cmpd="sng" algn="ctr">
            <a:solidFill>
              <a:srgbClr val="2A446F"/>
            </a:solidFill>
            <a:prstDash val="solid"/>
            <a:miter lim="800000"/>
            <a:tailEnd type="triangle"/>
          </a:ln>
          <a:effectLst/>
        </p:spPr>
      </p:cxnSp>
      <p:sp>
        <p:nvSpPr>
          <p:cNvPr id="18" name="Rectangle: Rounded Corners 27">
            <a:extLst>
              <a:ext uri="{FF2B5EF4-FFF2-40B4-BE49-F238E27FC236}">
                <a16:creationId xmlns:a16="http://schemas.microsoft.com/office/drawing/2014/main" id="{7280D015-987E-F0F2-6A1F-995C90662918}"/>
              </a:ext>
              <a:ext uri="{C183D7F6-B498-43B3-948B-1728B52AA6E4}">
                <adec:decorative xmlns:adec="http://schemas.microsoft.com/office/drawing/2017/decorative" val="1"/>
              </a:ext>
            </a:extLst>
          </p:cNvPr>
          <p:cNvSpPr/>
          <p:nvPr/>
        </p:nvSpPr>
        <p:spPr bwMode="auto">
          <a:xfrm>
            <a:off x="8809341" y="2158188"/>
            <a:ext cx="2743910" cy="3948085"/>
          </a:xfrm>
          <a:prstGeom prst="roundRect">
            <a:avLst>
              <a:gd name="adj" fmla="val 3997"/>
            </a:avLst>
          </a:prstGeom>
          <a:solidFill>
            <a:srgbClr val="FFFFFF"/>
          </a:solidFill>
          <a:ln w="28575" cap="flat" cmpd="sng" algn="ctr">
            <a:solidFill>
              <a:srgbClr val="E6AD00"/>
            </a:solidFill>
            <a:prstDash val="solid"/>
            <a:miter lim="800000"/>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sp>
        <p:nvSpPr>
          <p:cNvPr id="19" name="TextBox 18">
            <a:extLst>
              <a:ext uri="{FF2B5EF4-FFF2-40B4-BE49-F238E27FC236}">
                <a16:creationId xmlns:a16="http://schemas.microsoft.com/office/drawing/2014/main" id="{CB69097F-F405-3DB6-D633-0C1D31340A06}"/>
              </a:ext>
            </a:extLst>
          </p:cNvPr>
          <p:cNvSpPr txBox="1"/>
          <p:nvPr/>
        </p:nvSpPr>
        <p:spPr>
          <a:xfrm>
            <a:off x="9019861" y="2531951"/>
            <a:ext cx="2366411" cy="3531736"/>
          </a:xfrm>
          <a:prstGeom prst="rect">
            <a:avLst/>
          </a:prstGeom>
          <a:noFill/>
        </p:spPr>
        <p:txBody>
          <a:bodyPr wrap="square" lIns="0" tIns="0" rIns="0" bIns="0">
            <a:spAutoFit/>
          </a:bodyPr>
          <a:lstStyle/>
          <a:p>
            <a:pPr marL="171450" marR="0" lvl="0" indent="-171450" algn="l" defTabSz="9144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sz="1050" b="1" i="0" u="none" strike="noStrike" kern="1200" cap="none" spc="0" normalizeH="0" baseline="0" noProof="0">
                <a:ln>
                  <a:noFill/>
                </a:ln>
                <a:solidFill>
                  <a:prstClr val="black"/>
                </a:solidFill>
                <a:effectLst/>
                <a:uLnTx/>
                <a:uFillTx/>
                <a:latin typeface="Segoe UI" panose="020B0502040204020203" pitchFamily="34" charset="0"/>
                <a:ea typeface="MS Mincho" panose="02020609040205080304" pitchFamily="49" charset="-128"/>
                <a:cs typeface="Segoe UI" panose="020B0502040204020203" pitchFamily="34" charset="0"/>
              </a:rPr>
              <a:t>Web search queries: </a:t>
            </a:r>
            <a:r>
              <a:rPr kumimoji="0" lang="en-US" sz="1050" b="0" i="0" u="none" strike="noStrike" kern="1200" cap="none" spc="0" normalizeH="0" baseline="0" noProof="0">
                <a:ln>
                  <a:noFill/>
                </a:ln>
                <a:solidFill>
                  <a:prstClr val="black"/>
                </a:solidFill>
                <a:effectLst/>
                <a:uLnTx/>
                <a:uFillTx/>
                <a:latin typeface="Segoe UI" panose="020B0502040204020203" pitchFamily="34" charset="0"/>
                <a:ea typeface="MS Mincho" panose="02020609040205080304" pitchFamily="49" charset="-128"/>
                <a:cs typeface="Segoe UI" panose="020B0502040204020203" pitchFamily="34" charset="0"/>
              </a:rPr>
              <a:t>Short, few word web query derived from user prompt. Full prompt not sent to Bing.</a:t>
            </a:r>
          </a:p>
          <a:p>
            <a:pPr marL="171450" marR="0" lvl="0" indent="-171450" algn="l" defTabSz="9144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sz="1050" b="1" i="0" u="none" strike="noStrike" kern="1200" cap="none" spc="0" normalizeH="0" baseline="0" noProof="0">
                <a:ln>
                  <a:noFill/>
                </a:ln>
                <a:solidFill>
                  <a:prstClr val="black"/>
                </a:solidFill>
                <a:effectLst/>
                <a:uLnTx/>
                <a:uFillTx/>
                <a:latin typeface="Segoe UI" panose="020B0502040204020203" pitchFamily="34" charset="0"/>
                <a:ea typeface="MS Mincho" panose="02020609040205080304" pitchFamily="49" charset="-128"/>
                <a:cs typeface="Segoe UI" panose="020B0502040204020203" pitchFamily="34" charset="0"/>
              </a:rPr>
              <a:t>Security: </a:t>
            </a:r>
            <a:r>
              <a:rPr kumimoji="0" lang="en-US" sz="1050" b="0" i="0" u="none" strike="noStrike" kern="1200" cap="none" spc="0" normalizeH="0" baseline="0" noProof="0">
                <a:ln>
                  <a:noFill/>
                </a:ln>
                <a:solidFill>
                  <a:prstClr val="black"/>
                </a:solidFill>
                <a:effectLst/>
                <a:uLnTx/>
                <a:uFillTx/>
                <a:latin typeface="Segoe UI" panose="020B0502040204020203" pitchFamily="34" charset="0"/>
                <a:ea typeface="MS Mincho" panose="02020609040205080304" pitchFamily="49" charset="-128"/>
                <a:cs typeface="Segoe UI" panose="020B0502040204020203" pitchFamily="34" charset="0"/>
              </a:rPr>
              <a:t>Sent via a secure connection with user and tenant identifiers removed. </a:t>
            </a:r>
          </a:p>
          <a:p>
            <a:pPr marL="171450" marR="0" lvl="0" indent="-171450" algn="l" defTabSz="9144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sz="1050" b="1" i="0" u="none" strike="noStrike" kern="1200" cap="none" spc="0" normalizeH="0" baseline="0" noProof="0">
                <a:ln>
                  <a:noFill/>
                </a:ln>
                <a:solidFill>
                  <a:prstClr val="black"/>
                </a:solidFill>
                <a:effectLst/>
                <a:uLnTx/>
                <a:uFillTx/>
                <a:latin typeface="Segoe UI" panose="020B0502040204020203" pitchFamily="34" charset="0"/>
                <a:ea typeface="MS Mincho" panose="02020609040205080304" pitchFamily="49" charset="-128"/>
                <a:cs typeface="Segoe UI" panose="020B0502040204020203" pitchFamily="34" charset="0"/>
              </a:rPr>
              <a:t>Handling: </a:t>
            </a:r>
            <a:r>
              <a:rPr kumimoji="0" lang="en-US" sz="1050" b="0" i="0" u="none" strike="noStrike" kern="1200" cap="none" spc="0" normalizeH="0" baseline="0" noProof="0">
                <a:ln>
                  <a:noFill/>
                </a:ln>
                <a:solidFill>
                  <a:prstClr val="black"/>
                </a:solidFill>
                <a:effectLst/>
                <a:uLnTx/>
                <a:uFillTx/>
                <a:latin typeface="Segoe UI"/>
                <a:ea typeface="+mn-ea"/>
                <a:cs typeface="+mn-cs"/>
              </a:rPr>
              <a:t>Not shared with advertisers. No impact on search rankings, answers, rich captions, social features. Not used to train foundation models.</a:t>
            </a:r>
          </a:p>
          <a:p>
            <a:pPr marL="171450" marR="0" lvl="0" indent="-171450" algn="l" defTabSz="9144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sz="1050" b="1" i="0" u="none" strike="noStrike" kern="1200" cap="none" spc="0" normalizeH="0" baseline="0" noProof="0">
                <a:ln>
                  <a:noFill/>
                </a:ln>
                <a:solidFill>
                  <a:prstClr val="black"/>
                </a:solidFill>
                <a:effectLst/>
                <a:uLnTx/>
                <a:uFillTx/>
                <a:latin typeface="Segoe UI" panose="020B0502040204020203" pitchFamily="34" charset="0"/>
                <a:ea typeface="MS Mincho" panose="02020609040205080304" pitchFamily="49" charset="-128"/>
                <a:cs typeface="Segoe UI" panose="020B0502040204020203" pitchFamily="34" charset="0"/>
              </a:rPr>
              <a:t>Web search policy:</a:t>
            </a:r>
            <a:r>
              <a:rPr kumimoji="0" lang="en-US" sz="1050" i="0" u="none" strike="noStrike" kern="1200" cap="none" spc="0" normalizeH="0" baseline="0" noProof="0">
                <a:ln>
                  <a:noFill/>
                </a:ln>
                <a:solidFill>
                  <a:prstClr val="black"/>
                </a:solidFill>
                <a:effectLst/>
                <a:uLnTx/>
                <a:uFillTx/>
                <a:latin typeface="Segoe UI" panose="020B0502040204020203" pitchFamily="34" charset="0"/>
                <a:ea typeface="MS Mincho" panose="02020609040205080304" pitchFamily="49" charset="-128"/>
                <a:cs typeface="Segoe UI" panose="020B0502040204020203" pitchFamily="34" charset="0"/>
              </a:rPr>
              <a:t> Allows direct management of web search in Copilot with options for same or separate access to web search for work vs. web. </a:t>
            </a:r>
          </a:p>
          <a:p>
            <a:pPr marL="171450" marR="0" lvl="0" indent="-171450" algn="l" defTabSz="9144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sz="1050" b="1" i="0" u="none" strike="noStrike" kern="1200" cap="none" spc="0" normalizeH="0" baseline="0" noProof="0">
                <a:ln>
                  <a:noFill/>
                </a:ln>
                <a:solidFill>
                  <a:prstClr val="black"/>
                </a:solidFill>
                <a:effectLst/>
                <a:uLnTx/>
                <a:uFillTx/>
                <a:latin typeface="Segoe UI" panose="020B0502040204020203" pitchFamily="34" charset="0"/>
                <a:ea typeface="MS Mincho" panose="02020609040205080304" pitchFamily="49" charset="-128"/>
                <a:cs typeface="Segoe UI" panose="020B0502040204020203" pitchFamily="34" charset="0"/>
              </a:rPr>
              <a:t>User toggle: </a:t>
            </a:r>
            <a:r>
              <a:rPr kumimoji="0" lang="en-US" sz="1050" i="0" u="none" strike="noStrike" kern="1200" cap="none" spc="0" normalizeH="0" baseline="0" noProof="0">
                <a:ln>
                  <a:noFill/>
                </a:ln>
                <a:solidFill>
                  <a:prstClr val="black"/>
                </a:solidFill>
                <a:effectLst/>
                <a:uLnTx/>
                <a:uFillTx/>
                <a:latin typeface="Segoe UI" panose="020B0502040204020203" pitchFamily="34" charset="0"/>
                <a:ea typeface="MS Mincho" panose="02020609040205080304" pitchFamily="49" charset="-128"/>
                <a:cs typeface="Segoe UI" panose="020B0502040204020203" pitchFamily="34" charset="0"/>
              </a:rPr>
              <a:t>Microsoft 365 Copilot users have toggle for web search queries.</a:t>
            </a:r>
          </a:p>
        </p:txBody>
      </p:sp>
      <p:sp>
        <p:nvSpPr>
          <p:cNvPr id="20" name="Rounded Rectangle 18">
            <a:extLst>
              <a:ext uri="{FF2B5EF4-FFF2-40B4-BE49-F238E27FC236}">
                <a16:creationId xmlns:a16="http://schemas.microsoft.com/office/drawing/2014/main" id="{BD6BE3F2-EA59-5583-7014-0D53A869CE06}"/>
              </a:ext>
            </a:extLst>
          </p:cNvPr>
          <p:cNvSpPr txBox="1">
            <a:spLocks/>
          </p:cNvSpPr>
          <p:nvPr/>
        </p:nvSpPr>
        <p:spPr bwMode="auto">
          <a:xfrm>
            <a:off x="8942866" y="2024192"/>
            <a:ext cx="2476860" cy="365760"/>
          </a:xfrm>
          <a:prstGeom prst="roundRect">
            <a:avLst>
              <a:gd name="adj" fmla="val 50000"/>
            </a:avLst>
          </a:prstGeom>
          <a:solidFill>
            <a:srgbClr val="E6AD00"/>
          </a:solidFill>
          <a:ln w="44450" cap="rnd" cmpd="sng" algn="ctr">
            <a:noFill/>
            <a:prstDash val="solid"/>
            <a:miter lim="800000"/>
            <a:headEnd type="none" w="lg" len="med"/>
            <a:tailEnd type="none" w="lg" len="med"/>
          </a:ln>
          <a:effectLst/>
        </p:spPr>
        <p:txBody>
          <a:bodyPr rot="0" spcFirstLastPara="0" vertOverflow="overflow" horzOverflow="overflow" vert="horz" wrap="square" lIns="0" tIns="0" rIns="0" bIns="19896" numCol="1" spcCol="0" rtlCol="0" fromWordArt="0" anchor="ctr" anchorCtr="0" forceAA="0" compatLnSpc="1">
            <a:prstTxWarp prst="textNoShape">
              <a:avLst/>
            </a:prstTxWarp>
            <a:noAutofit/>
          </a:bodyPr>
          <a:lstStyle>
            <a:lvl1pPr algn="l" defTabSz="932384" rtl="0" eaLnBrk="1" latinLnBrk="0" hangingPunct="1">
              <a:lnSpc>
                <a:spcPct val="100000"/>
              </a:lnSpc>
              <a:spcBef>
                <a:spcPct val="0"/>
              </a:spcBef>
              <a:buNone/>
              <a:defRPr lang="en-US" sz="3600" b="0" kern="1200" cap="none" spc="-50" baseline="0" dirty="0" smtClean="0">
                <a:ln w="3175">
                  <a:noFill/>
                </a:ln>
                <a:solidFill>
                  <a:schemeClr val="tx1"/>
                </a:solidFill>
                <a:effectLst/>
                <a:latin typeface="+mn-lt"/>
                <a:ea typeface="+mn-ea"/>
                <a:cs typeface="+mn-cs"/>
              </a:defRPr>
            </a:lvl1pPr>
            <a:lvl2pPr>
              <a:defRPr>
                <a:solidFill>
                  <a:schemeClr val="tx1"/>
                </a:solidFill>
                <a:latin typeface="+mn-lt"/>
                <a:ea typeface="+mn-ea"/>
                <a:cs typeface="+mn-cs"/>
              </a:defRPr>
            </a:lvl2pPr>
            <a:lvl3pPr>
              <a:defRPr>
                <a:solidFill>
                  <a:schemeClr val="tx1"/>
                </a:solidFill>
                <a:latin typeface="+mn-lt"/>
                <a:ea typeface="+mn-ea"/>
                <a:cs typeface="+mn-cs"/>
              </a:defRPr>
            </a:lvl3pPr>
            <a:lvl4pPr>
              <a:defRPr>
                <a:solidFill>
                  <a:schemeClr val="tx1"/>
                </a:solidFill>
                <a:latin typeface="+mn-lt"/>
                <a:ea typeface="+mn-ea"/>
                <a:cs typeface="+mn-cs"/>
              </a:defRPr>
            </a:lvl4pPr>
            <a:lvl5pPr>
              <a:defRPr>
                <a:solidFill>
                  <a:schemeClr val="tx1"/>
                </a:solidFill>
                <a:latin typeface="+mn-lt"/>
                <a:ea typeface="+mn-ea"/>
                <a:cs typeface="+mn-cs"/>
              </a:defRPr>
            </a:lvl5pPr>
            <a:lvl6pPr>
              <a:defRPr>
                <a:solidFill>
                  <a:schemeClr val="tx1"/>
                </a:solidFill>
                <a:latin typeface="+mn-lt"/>
                <a:ea typeface="+mn-ea"/>
                <a:cs typeface="+mn-cs"/>
              </a:defRPr>
            </a:lvl6pPr>
            <a:lvl7pPr>
              <a:defRPr>
                <a:solidFill>
                  <a:schemeClr val="tx1"/>
                </a:solidFill>
                <a:latin typeface="+mn-lt"/>
                <a:ea typeface="+mn-ea"/>
                <a:cs typeface="+mn-cs"/>
              </a:defRPr>
            </a:lvl7pPr>
            <a:lvl8pPr>
              <a:defRPr>
                <a:solidFill>
                  <a:schemeClr val="tx1"/>
                </a:solidFill>
                <a:latin typeface="+mn-lt"/>
                <a:ea typeface="+mn-ea"/>
                <a:cs typeface="+mn-cs"/>
              </a:defRPr>
            </a:lvl8pPr>
            <a:lvl9pPr>
              <a:defRPr>
                <a:solidFill>
                  <a:schemeClr val="tx1"/>
                </a:solidFill>
                <a:latin typeface="+mn-lt"/>
                <a:ea typeface="+mn-ea"/>
                <a:cs typeface="+mn-cs"/>
              </a:defRPr>
            </a:lvl9pPr>
          </a:lstStyle>
          <a:p>
            <a:pPr marL="0" marR="0" lvl="0" indent="0" algn="ctr" defTabSz="491019"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Semibold"/>
                <a:ea typeface="Open Sans" panose="020B0606030504020204" pitchFamily="34" charset="0"/>
                <a:cs typeface="Open Sans" panose="020B0606030504020204" pitchFamily="34" charset="0"/>
              </a:rPr>
              <a:t>Bing Search Service</a:t>
            </a:r>
          </a:p>
        </p:txBody>
      </p:sp>
      <p:cxnSp>
        <p:nvCxnSpPr>
          <p:cNvPr id="21" name="Straight Arrow Connector 20">
            <a:extLst>
              <a:ext uri="{FF2B5EF4-FFF2-40B4-BE49-F238E27FC236}">
                <a16:creationId xmlns:a16="http://schemas.microsoft.com/office/drawing/2014/main" id="{38017B9E-793E-FEB5-9143-0D50F81C8D30}"/>
              </a:ext>
              <a:ext uri="{C183D7F6-B498-43B3-948B-1728B52AA6E4}">
                <adec:decorative xmlns:adec="http://schemas.microsoft.com/office/drawing/2017/decorative" val="1"/>
              </a:ext>
            </a:extLst>
          </p:cNvPr>
          <p:cNvCxnSpPr>
            <a:cxnSpLocks/>
            <a:endCxn id="14" idx="1"/>
          </p:cNvCxnSpPr>
          <p:nvPr/>
        </p:nvCxnSpPr>
        <p:spPr>
          <a:xfrm>
            <a:off x="6701351" y="2951757"/>
            <a:ext cx="634618" cy="1"/>
          </a:xfrm>
          <a:prstGeom prst="straightConnector1">
            <a:avLst/>
          </a:prstGeom>
          <a:noFill/>
          <a:ln w="38100" cap="flat" cmpd="sng" algn="ctr">
            <a:solidFill>
              <a:srgbClr val="2A446F"/>
            </a:solidFill>
            <a:prstDash val="solid"/>
            <a:miter lim="800000"/>
            <a:tailEnd type="triangle"/>
          </a:ln>
          <a:effectLst/>
        </p:spPr>
      </p:cxnSp>
      <p:cxnSp>
        <p:nvCxnSpPr>
          <p:cNvPr id="22" name="Straight Arrow Connector 21">
            <a:extLst>
              <a:ext uri="{FF2B5EF4-FFF2-40B4-BE49-F238E27FC236}">
                <a16:creationId xmlns:a16="http://schemas.microsoft.com/office/drawing/2014/main" id="{E645C14F-5A5D-B059-BD3A-9BCB433FC6B1}"/>
              </a:ext>
              <a:ext uri="{C183D7F6-B498-43B3-948B-1728B52AA6E4}">
                <adec:decorative xmlns:adec="http://schemas.microsoft.com/office/drawing/2017/decorative" val="1"/>
              </a:ext>
            </a:extLst>
          </p:cNvPr>
          <p:cNvCxnSpPr>
            <a:cxnSpLocks/>
            <a:stCxn id="15" idx="1"/>
            <a:endCxn id="13" idx="3"/>
          </p:cNvCxnSpPr>
          <p:nvPr/>
        </p:nvCxnSpPr>
        <p:spPr>
          <a:xfrm flipH="1">
            <a:off x="6701351" y="4559024"/>
            <a:ext cx="634618" cy="0"/>
          </a:xfrm>
          <a:prstGeom prst="straightConnector1">
            <a:avLst/>
          </a:prstGeom>
          <a:noFill/>
          <a:ln w="38100" cap="flat" cmpd="sng" algn="ctr">
            <a:solidFill>
              <a:srgbClr val="2A446F"/>
            </a:solidFill>
            <a:prstDash val="solid"/>
            <a:miter lim="800000"/>
            <a:tailEnd type="triangle"/>
          </a:ln>
          <a:effectLst/>
        </p:spPr>
      </p:cxnSp>
      <p:sp>
        <p:nvSpPr>
          <p:cNvPr id="23" name="TextBox 22">
            <a:extLst>
              <a:ext uri="{FF2B5EF4-FFF2-40B4-BE49-F238E27FC236}">
                <a16:creationId xmlns:a16="http://schemas.microsoft.com/office/drawing/2014/main" id="{D34936C3-EEC7-400E-0358-0741787FB168}"/>
              </a:ext>
            </a:extLst>
          </p:cNvPr>
          <p:cNvSpPr txBox="1"/>
          <p:nvPr/>
        </p:nvSpPr>
        <p:spPr>
          <a:xfrm>
            <a:off x="6945271" y="6287704"/>
            <a:ext cx="4827196" cy="276999"/>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schemeClr val="bg1"/>
                </a:solidFill>
                <a:effectLst/>
                <a:uLnTx/>
                <a:uFillTx/>
                <a:latin typeface="Segoe UI"/>
                <a:ea typeface="MS Mincho" panose="02020609040205080304" pitchFamily="49" charset="-128"/>
                <a:cs typeface="Arial" panose="020B0604020202020204" pitchFamily="34" charset="0"/>
              </a:rPr>
              <a:t>¹</a:t>
            </a:r>
            <a:r>
              <a:rPr kumimoji="0" lang="en-US" sz="900" b="0" i="1" u="none" strike="noStrike" kern="1200" cap="none" spc="0" normalizeH="0" baseline="0" noProof="0">
                <a:ln>
                  <a:noFill/>
                </a:ln>
                <a:solidFill>
                  <a:schemeClr val="bg1"/>
                </a:solidFill>
                <a:effectLst/>
                <a:uLnTx/>
                <a:uFillTx/>
                <a:latin typeface="Segoe UI"/>
                <a:ea typeface="MS Mincho" panose="02020609040205080304" pitchFamily="49" charset="-128"/>
                <a:cs typeface="Arial" panose="020B0604020202020204" pitchFamily="34" charset="0"/>
                <a:hlinkClick r:id="rId2">
                  <a:extLst>
                    <a:ext uri="{A12FA001-AC4F-418D-AE19-62706E023703}">
                      <ahyp:hlinkClr xmlns:ahyp="http://schemas.microsoft.com/office/drawing/2018/hyperlinkcolor" val="tx"/>
                    </a:ext>
                  </a:extLst>
                </a:hlinkClick>
              </a:rPr>
              <a:t>Microsoft 365 Copilot runs on the ISO 27018 certified Microsoft 365 platform</a:t>
            </a:r>
            <a:r>
              <a:rPr kumimoji="0" lang="en-US" sz="900" b="0" i="0" u="none" strike="noStrike" kern="1200" cap="none" spc="0" normalizeH="0" baseline="30000" noProof="0">
                <a:ln>
                  <a:noFill/>
                </a:ln>
                <a:solidFill>
                  <a:schemeClr val="bg1"/>
                </a:solidFill>
                <a:effectLst/>
                <a:uLnTx/>
                <a:uFillTx/>
                <a:latin typeface="Segoe UI"/>
                <a:ea typeface="MS Mincho" panose="02020609040205080304" pitchFamily="49" charset="-128"/>
                <a:cs typeface="Arial" panose="020B0604020202020204" pitchFamily="34" charset="0"/>
                <a:hlinkClick r:id="rId2">
                  <a:extLst>
                    <a:ext uri="{A12FA001-AC4F-418D-AE19-62706E023703}">
                      <ahyp:hlinkClr xmlns:ahyp="http://schemas.microsoft.com/office/drawing/2018/hyperlinkcolor" val="tx"/>
                    </a:ext>
                  </a:extLst>
                </a:hlinkClick>
              </a:rPr>
              <a:t> </a:t>
            </a:r>
            <a:endParaRPr kumimoji="0" lang="en-US" sz="900" b="0" i="0" u="none" strike="noStrike" kern="1200" cap="none" spc="0" normalizeH="0" baseline="30000" noProof="0">
              <a:ln>
                <a:noFill/>
              </a:ln>
              <a:solidFill>
                <a:schemeClr val="bg1"/>
              </a:solidFill>
              <a:effectLst/>
              <a:uLnTx/>
              <a:uFillTx/>
              <a:latin typeface="Segoe UI"/>
              <a:ea typeface="MS Mincho" panose="02020609040205080304" pitchFamily="49" charset="-128"/>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schemeClr val="bg1"/>
                </a:solidFill>
                <a:effectLst/>
                <a:uLnTx/>
                <a:uFillTx/>
                <a:latin typeface="Segoe UI"/>
                <a:ea typeface="MS Mincho" panose="02020609040205080304" pitchFamily="49" charset="-128"/>
                <a:cs typeface="Arial" panose="020B0604020202020204" pitchFamily="34" charset="0"/>
              </a:rPr>
              <a:t>²</a:t>
            </a:r>
            <a:r>
              <a:rPr kumimoji="0" lang="en-US" sz="900" b="0" i="1" u="none" strike="noStrike" kern="1200" cap="none" spc="0" normalizeH="0" baseline="0" noProof="0">
                <a:ln>
                  <a:noFill/>
                </a:ln>
                <a:solidFill>
                  <a:schemeClr val="bg1"/>
                </a:solidFill>
                <a:effectLst/>
                <a:uLnTx/>
                <a:uFillTx/>
                <a:latin typeface="Segoe UI"/>
                <a:ea typeface="+mn-ea"/>
                <a:cs typeface="+mn-cs"/>
              </a:rPr>
              <a:t>Web search queries are different from Microsoft Graph queries</a:t>
            </a:r>
          </a:p>
        </p:txBody>
      </p:sp>
      <p:sp>
        <p:nvSpPr>
          <p:cNvPr id="24" name="TextBox 23">
            <a:extLst>
              <a:ext uri="{FF2B5EF4-FFF2-40B4-BE49-F238E27FC236}">
                <a16:creationId xmlns:a16="http://schemas.microsoft.com/office/drawing/2014/main" id="{CD980F22-750D-9047-0363-9F1784ABA175}"/>
              </a:ext>
            </a:extLst>
          </p:cNvPr>
          <p:cNvSpPr txBox="1"/>
          <p:nvPr/>
        </p:nvSpPr>
        <p:spPr>
          <a:xfrm>
            <a:off x="789807" y="2527132"/>
            <a:ext cx="4918856" cy="3262432"/>
          </a:xfrm>
          <a:prstGeom prst="rect">
            <a:avLst/>
          </a:prstGeom>
          <a:noFill/>
        </p:spPr>
        <p:txBody>
          <a:bodyPr wrap="square" lIns="0" tIns="0" rIns="0" bIns="0" rtlCol="0" anchor="t">
            <a:spAutoFit/>
          </a:bodyPr>
          <a:lstStyle/>
          <a:p>
            <a:pPr marL="228600" marR="0" lvl="0" indent="-22860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1100" b="1" i="0" u="none" strike="noStrike" kern="1200" cap="none" spc="0" normalizeH="0" baseline="0" noProof="0">
                <a:ln>
                  <a:noFill/>
                </a:ln>
                <a:solidFill>
                  <a:prstClr val="black"/>
                </a:solidFill>
                <a:effectLst/>
                <a:uLnTx/>
                <a:uFillTx/>
                <a:latin typeface="Segoe UI"/>
                <a:ea typeface="+mn-ea"/>
                <a:cs typeface="+mn-cs"/>
              </a:rPr>
              <a:t>We secure your data: </a:t>
            </a:r>
            <a:r>
              <a:rPr kumimoji="0" lang="en-US" sz="1100" b="0" i="0" u="none" strike="noStrike" kern="1200" cap="none" spc="0" normalizeH="0" baseline="0" noProof="0">
                <a:ln>
                  <a:noFill/>
                </a:ln>
                <a:solidFill>
                  <a:srgbClr val="0070C0"/>
                </a:solidFill>
                <a:effectLst/>
                <a:uLnTx/>
                <a:uFillTx/>
                <a:latin typeface="Segoe UI"/>
                <a:ea typeface="+mn-ea"/>
                <a:cs typeface="+mn-cs"/>
                <a:hlinkClick r:id="rId3" tooltip="https://learn.microsoft.com/en-us/microsoft-365/compliance/office-365-encryption-in-the-microsoft-cloud-overview">
                  <a:extLst>
                    <a:ext uri="{A12FA001-AC4F-418D-AE19-62706E023703}">
                      <ahyp:hlinkClr xmlns:ahyp="http://schemas.microsoft.com/office/drawing/2018/hyperlinkcolor" val="tx"/>
                    </a:ext>
                  </a:extLst>
                </a:hlinkClick>
              </a:rPr>
              <a:t>Encryption</a:t>
            </a:r>
            <a:r>
              <a:rPr kumimoji="0" lang="en-US" sz="1100" b="0" i="0" u="none" strike="noStrike" kern="1200" cap="none" spc="0" normalizeH="0" baseline="0" noProof="0">
                <a:ln>
                  <a:noFill/>
                </a:ln>
                <a:solidFill>
                  <a:prstClr val="black"/>
                </a:solidFill>
                <a:effectLst/>
                <a:uLnTx/>
                <a:uFillTx/>
                <a:latin typeface="Segoe UI"/>
                <a:ea typeface="+mn-ea"/>
                <a:cs typeface="+mn-cs"/>
              </a:rPr>
              <a:t> at rest and in transit, rigorous physical security controls, and data </a:t>
            </a:r>
            <a:r>
              <a:rPr kumimoji="0" lang="en-US" sz="1100" b="0" i="0" u="sng" strike="noStrike" kern="1200" cap="none" spc="0" normalizeH="0" baseline="0" noProof="0">
                <a:ln>
                  <a:noFill/>
                </a:ln>
                <a:solidFill>
                  <a:srgbClr val="0070C0"/>
                </a:solidFill>
                <a:effectLst/>
                <a:uLnTx/>
                <a:uFillTx/>
                <a:latin typeface="Segoe UI"/>
                <a:ea typeface="+mn-ea"/>
                <a:cs typeface="+mn-cs"/>
                <a:hlinkClick r:id="rId4">
                  <a:extLst>
                    <a:ext uri="{A12FA001-AC4F-418D-AE19-62706E023703}">
                      <ahyp:hlinkClr xmlns:ahyp="http://schemas.microsoft.com/office/drawing/2018/hyperlinkcolor" val="tx"/>
                    </a:ext>
                  </a:extLst>
                </a:hlinkClick>
              </a:rPr>
              <a:t>isolation</a:t>
            </a:r>
            <a:r>
              <a:rPr kumimoji="0" lang="en-US" sz="1100" b="0" i="0" u="none" strike="noStrike" kern="1200" cap="none" spc="0" normalizeH="0" baseline="0" noProof="0">
                <a:ln>
                  <a:noFill/>
                </a:ln>
                <a:solidFill>
                  <a:prstClr val="black"/>
                </a:solidFill>
                <a:effectLst/>
                <a:uLnTx/>
                <a:uFillTx/>
                <a:latin typeface="Segoe UI"/>
                <a:ea typeface="+mn-ea"/>
                <a:cs typeface="+mn-cs"/>
              </a:rPr>
              <a:t> between tenants.</a:t>
            </a:r>
          </a:p>
          <a:p>
            <a:pPr marL="228600" marR="0" lvl="0" indent="-22860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1100" b="1" i="0" u="none" strike="noStrike" kern="1200" cap="none" spc="0" normalizeH="0" baseline="0" noProof="0">
                <a:ln>
                  <a:noFill/>
                </a:ln>
                <a:solidFill>
                  <a:prstClr val="black"/>
                </a:solidFill>
                <a:effectLst/>
                <a:uLnTx/>
                <a:uFillTx/>
                <a:latin typeface="Segoe UI"/>
                <a:ea typeface="+mn-ea"/>
                <a:cs typeface="+mn-cs"/>
              </a:rPr>
              <a:t>Your data is private: </a:t>
            </a:r>
            <a:r>
              <a:rPr kumimoji="0" lang="en-US" sz="1100" b="0" i="0" u="none" strike="noStrike" kern="1200" cap="none" spc="0" normalizeH="0" baseline="0" noProof="0">
                <a:ln>
                  <a:noFill/>
                </a:ln>
                <a:solidFill>
                  <a:prstClr val="black"/>
                </a:solidFill>
                <a:effectLst/>
                <a:uLnTx/>
                <a:uFillTx/>
                <a:latin typeface="Segoe UI"/>
                <a:ea typeface="+mn-ea"/>
                <a:cs typeface="+mn-cs"/>
              </a:rPr>
              <a:t>We won’t use your data except as you instruct. </a:t>
            </a:r>
            <a:r>
              <a:rPr kumimoji="0" lang="en-US" sz="1100" b="0" i="0" u="none" strike="noStrike" kern="1200" cap="none" spc="0" normalizeH="0" baseline="0" noProof="0">
                <a:ln>
                  <a:noFill/>
                </a:ln>
                <a:solidFill>
                  <a:srgbClr val="0070C0"/>
                </a:solidFill>
                <a:effectLst/>
                <a:uLnTx/>
                <a:uFillTx/>
                <a:latin typeface="Segoe UI"/>
                <a:ea typeface="+mn-ea"/>
                <a:cs typeface="+mn-cs"/>
                <a:hlinkClick r:id="rId5" tooltip="https://www.microsoft.com/en-us/trust-center/privacy">
                  <a:extLst>
                    <a:ext uri="{A12FA001-AC4F-418D-AE19-62706E023703}">
                      <ahyp:hlinkClr xmlns:ahyp="http://schemas.microsoft.com/office/drawing/2018/hyperlinkcolor" val="tx"/>
                    </a:ext>
                  </a:extLst>
                </a:hlinkClick>
              </a:rPr>
              <a:t>Privacy</a:t>
            </a:r>
            <a:r>
              <a:rPr kumimoji="0" lang="en-US" sz="1100" b="0" i="0" u="none" strike="noStrike" kern="1200" cap="none" spc="0" normalizeH="0" baseline="0" noProof="0">
                <a:ln>
                  <a:noFill/>
                </a:ln>
                <a:solidFill>
                  <a:prstClr val="black"/>
                </a:solidFill>
                <a:effectLst/>
                <a:uLnTx/>
                <a:uFillTx/>
                <a:latin typeface="Segoe UI"/>
                <a:ea typeface="+mn-ea"/>
                <a:cs typeface="+mn-cs"/>
              </a:rPr>
              <a:t> commitments include support for </a:t>
            </a:r>
            <a:r>
              <a:rPr kumimoji="0" lang="en-US" sz="1100" b="0" i="0" u="none" strike="noStrike" kern="1200" cap="none" spc="0" normalizeH="0" baseline="0" noProof="0">
                <a:ln>
                  <a:noFill/>
                </a:ln>
                <a:solidFill>
                  <a:srgbClr val="0070C0"/>
                </a:solidFill>
                <a:effectLst/>
                <a:uLnTx/>
                <a:uFillTx/>
                <a:latin typeface="Segoe UI"/>
                <a:ea typeface="+mn-ea"/>
                <a:cs typeface="+mn-cs"/>
                <a:hlinkClick r:id="rId6" tooltip="https://learn.microsoft.com/en-us/compliance/regulatory/gdpr">
                  <a:extLst>
                    <a:ext uri="{A12FA001-AC4F-418D-AE19-62706E023703}">
                      <ahyp:hlinkClr xmlns:ahyp="http://schemas.microsoft.com/office/drawing/2018/hyperlinkcolor" val="tx"/>
                    </a:ext>
                  </a:extLst>
                </a:hlinkClick>
              </a:rPr>
              <a:t>GDPR</a:t>
            </a:r>
            <a:r>
              <a:rPr kumimoji="0" lang="en-US" sz="1100" b="0" i="0" u="none" strike="noStrike" kern="1200" cap="none" spc="0" normalizeH="0" baseline="0" noProof="0">
                <a:ln>
                  <a:noFill/>
                </a:ln>
                <a:solidFill>
                  <a:prstClr val="black"/>
                </a:solidFill>
                <a:effectLst/>
                <a:uLnTx/>
                <a:uFillTx/>
                <a:latin typeface="Segoe UI"/>
                <a:ea typeface="+mn-ea"/>
                <a:cs typeface="+mn-cs"/>
              </a:rPr>
              <a:t>, </a:t>
            </a:r>
            <a:r>
              <a:rPr kumimoji="0" lang="en-US" sz="1100" b="0" i="0" u="none" strike="noStrike" kern="1200" cap="none" spc="0" normalizeH="0" baseline="0" noProof="0">
                <a:ln>
                  <a:noFill/>
                </a:ln>
                <a:solidFill>
                  <a:srgbClr val="0070C0"/>
                </a:solidFill>
                <a:effectLst/>
                <a:uLnTx/>
                <a:uFillTx/>
                <a:latin typeface="Segoe UI"/>
                <a:ea typeface="+mn-ea"/>
                <a:cs typeface="+mn-cs"/>
                <a:hlinkClick r:id="rId2" tooltip="https://learn.microsoft.com/en-us/compliance/regulatory/offering-iso-27018?view=o365-worldwide">
                  <a:extLst>
                    <a:ext uri="{A12FA001-AC4F-418D-AE19-62706E023703}">
                      <ahyp:hlinkClr xmlns:ahyp="http://schemas.microsoft.com/office/drawing/2018/hyperlinkcolor" val="tx"/>
                    </a:ext>
                  </a:extLst>
                </a:hlinkClick>
              </a:rPr>
              <a:t>ISO/IEC 27018</a:t>
            </a:r>
            <a:r>
              <a:rPr kumimoji="0" lang="en-US" sz="1100" b="0" i="0" u="none" strike="noStrike" kern="1200" cap="none" spc="0" normalizeH="0" baseline="0" noProof="0">
                <a:ln>
                  <a:noFill/>
                </a:ln>
                <a:solidFill>
                  <a:prstClr val="black"/>
                </a:solidFill>
                <a:effectLst/>
                <a:uLnTx/>
                <a:uFillTx/>
                <a:latin typeface="Segoe UI"/>
                <a:ea typeface="+mn-ea"/>
                <a:cs typeface="+mn-cs"/>
              </a:rPr>
              <a:t>², and </a:t>
            </a:r>
            <a:r>
              <a:rPr kumimoji="0" lang="en-US" sz="1100" b="0" i="0" u="none" strike="noStrike" kern="1200" cap="none" spc="0" normalizeH="0" baseline="0" noProof="0">
                <a:ln>
                  <a:noFill/>
                </a:ln>
                <a:solidFill>
                  <a:srgbClr val="0070C0"/>
                </a:solidFill>
                <a:effectLst/>
                <a:uLnTx/>
                <a:uFillTx/>
                <a:latin typeface="Segoe UI"/>
                <a:ea typeface="+mn-ea"/>
                <a:cs typeface="+mn-cs"/>
                <a:hlinkClick r:id="rId7" tooltip="https://www.microsoft.com/licensing/docs/view/microsoft-products-and-services-data-protection-addendum-dpa">
                  <a:extLst>
                    <a:ext uri="{A12FA001-AC4F-418D-AE19-62706E023703}">
                      <ahyp:hlinkClr xmlns:ahyp="http://schemas.microsoft.com/office/drawing/2018/hyperlinkcolor" val="tx"/>
                    </a:ext>
                  </a:extLst>
                </a:hlinkClick>
              </a:rPr>
              <a:t>Data Protection Addendum</a:t>
            </a:r>
            <a:r>
              <a:rPr kumimoji="0" lang="en-US" sz="1100" b="0" i="0" u="none" strike="noStrike" kern="1200" cap="none" spc="0" normalizeH="0" baseline="0" noProof="0">
                <a:ln>
                  <a:noFill/>
                </a:ln>
                <a:solidFill>
                  <a:prstClr val="black"/>
                </a:solidFill>
                <a:effectLst/>
                <a:uLnTx/>
                <a:uFillTx/>
                <a:latin typeface="Segoe UI"/>
                <a:ea typeface="+mn-ea"/>
                <a:cs typeface="+mn-cs"/>
              </a:rPr>
              <a:t>.</a:t>
            </a:r>
          </a:p>
          <a:p>
            <a:pPr marL="228600" marR="0" lvl="0" indent="-22860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1100" b="1" i="0" u="none" strike="noStrike" kern="1200" cap="none" spc="0" normalizeH="0" baseline="0" noProof="0">
                <a:ln>
                  <a:noFill/>
                </a:ln>
                <a:solidFill>
                  <a:prstClr val="black"/>
                </a:solidFill>
                <a:effectLst/>
                <a:uLnTx/>
                <a:uFillTx/>
                <a:latin typeface="Segoe UI"/>
                <a:ea typeface="+mn-ea"/>
                <a:cs typeface="+mn-cs"/>
              </a:rPr>
              <a:t>Your access controls and policies apply to Copilot:</a:t>
            </a:r>
            <a:r>
              <a:rPr kumimoji="0" lang="en-US" sz="1100" b="0" i="0" u="none" strike="noStrike" kern="1200" cap="none" spc="0" normalizeH="0" baseline="0" noProof="0">
                <a:ln>
                  <a:noFill/>
                </a:ln>
                <a:solidFill>
                  <a:prstClr val="black"/>
                </a:solidFill>
                <a:effectLst/>
                <a:uLnTx/>
                <a:uFillTx/>
                <a:latin typeface="Segoe UI"/>
                <a:ea typeface="+mn-ea"/>
                <a:cs typeface="+mn-cs"/>
              </a:rPr>
              <a:t> Copilot respects your </a:t>
            </a:r>
            <a:r>
              <a:rPr kumimoji="0" lang="en-US" sz="1100" b="0" i="0" u="none" strike="noStrike" kern="1200" cap="none" spc="0" normalizeH="0" baseline="0" noProof="0">
                <a:ln>
                  <a:noFill/>
                </a:ln>
                <a:solidFill>
                  <a:srgbClr val="0070C0"/>
                </a:solidFill>
                <a:effectLst/>
                <a:uLnTx/>
                <a:uFillTx/>
                <a:latin typeface="Segoe UI"/>
                <a:ea typeface="+mn-ea"/>
                <a:cs typeface="+mn-cs"/>
                <a:hlinkClick r:id="rId8" tooltip="https://learn.microsoft.com/en-us/copilot/microsoft-365/microsoft-365-copilot-privacy#how-does-microsoft-copilot-for-microsoft-365-protect-organizational-data">
                  <a:extLst>
                    <a:ext uri="{A12FA001-AC4F-418D-AE19-62706E023703}">
                      <ahyp:hlinkClr xmlns:ahyp="http://schemas.microsoft.com/office/drawing/2018/hyperlinkcolor" val="tx"/>
                    </a:ext>
                  </a:extLst>
                </a:hlinkClick>
              </a:rPr>
              <a:t>identity model</a:t>
            </a:r>
            <a:r>
              <a:rPr kumimoji="0" lang="en-US" sz="1100" b="0" i="0" u="none" strike="noStrike" kern="1200" cap="none" spc="0" normalizeH="0" baseline="0" noProof="0">
                <a:ln>
                  <a:noFill/>
                </a:ln>
                <a:solidFill>
                  <a:prstClr val="black"/>
                </a:solidFill>
                <a:effectLst/>
                <a:uLnTx/>
                <a:uFillTx/>
                <a:latin typeface="Segoe UI"/>
                <a:ea typeface="+mn-ea"/>
                <a:cs typeface="+mn-cs"/>
              </a:rPr>
              <a:t>, </a:t>
            </a:r>
            <a:r>
              <a:rPr kumimoji="0" lang="en-US" sz="1100" b="0" i="0" u="none" strike="noStrike" kern="1200" cap="none" spc="0" normalizeH="0" baseline="0" noProof="0">
                <a:ln>
                  <a:noFill/>
                </a:ln>
                <a:solidFill>
                  <a:srgbClr val="0070C0"/>
                </a:solidFill>
                <a:effectLst/>
                <a:uLnTx/>
                <a:uFillTx/>
                <a:latin typeface="Segoe UI"/>
                <a:ea typeface="+mn-ea"/>
                <a:cs typeface="+mn-cs"/>
                <a:hlinkClick r:id="rId9" tooltip="https://learn.microsoft.com/en-us/copilot/microsoft-365/microsoft-365-copilot-privacy#how-does-microsoft-copilot-for-microsoft-365-use-your-proprietary-organizational-data">
                  <a:extLst>
                    <a:ext uri="{A12FA001-AC4F-418D-AE19-62706E023703}">
                      <ahyp:hlinkClr xmlns:ahyp="http://schemas.microsoft.com/office/drawing/2018/hyperlinkcolor" val="tx"/>
                    </a:ext>
                  </a:extLst>
                </a:hlinkClick>
              </a:rPr>
              <a:t>permissions</a:t>
            </a:r>
            <a:r>
              <a:rPr kumimoji="0" lang="en-US" sz="1100" b="0" i="0" u="none" strike="noStrike" kern="1200" cap="none" spc="0" normalizeH="0" baseline="0" noProof="0">
                <a:ln>
                  <a:noFill/>
                </a:ln>
                <a:solidFill>
                  <a:prstClr val="black"/>
                </a:solidFill>
                <a:effectLst/>
                <a:uLnTx/>
                <a:uFillTx/>
                <a:latin typeface="Segoe UI"/>
                <a:ea typeface="+mn-ea"/>
                <a:cs typeface="+mn-cs"/>
              </a:rPr>
              <a:t>, </a:t>
            </a:r>
            <a:r>
              <a:rPr kumimoji="0" lang="en-US" sz="1100" b="0" i="0" u="none" strike="noStrike" kern="1200" cap="none" spc="0" normalizeH="0" baseline="0" noProof="0">
                <a:ln>
                  <a:noFill/>
                </a:ln>
                <a:solidFill>
                  <a:srgbClr val="0070C0"/>
                </a:solidFill>
                <a:effectLst/>
                <a:uLnTx/>
                <a:uFillTx/>
                <a:latin typeface="Segoe UI"/>
                <a:ea typeface="+mn-ea"/>
                <a:cs typeface="+mn-cs"/>
                <a:hlinkClick r:id="rId10" tooltip="https://learn.microsoft.com/en-us/purview/sensitivity-labels#sensitivity-labels-and-microsoft-copilot-for-microsoft-365">
                  <a:extLst>
                    <a:ext uri="{A12FA001-AC4F-418D-AE19-62706E023703}">
                      <ahyp:hlinkClr xmlns:ahyp="http://schemas.microsoft.com/office/drawing/2018/hyperlinkcolor" val="tx"/>
                    </a:ext>
                  </a:extLst>
                </a:hlinkClick>
              </a:rPr>
              <a:t>sensitivity labels</a:t>
            </a:r>
            <a:r>
              <a:rPr kumimoji="0" lang="en-US" sz="1100" b="0" i="0" u="none" strike="noStrike" kern="1200" cap="none" spc="0" normalizeH="0" baseline="0" noProof="0">
                <a:ln>
                  <a:noFill/>
                </a:ln>
                <a:solidFill>
                  <a:prstClr val="black"/>
                </a:solidFill>
                <a:effectLst/>
                <a:uLnTx/>
                <a:uFillTx/>
                <a:latin typeface="Segoe UI"/>
                <a:ea typeface="+mn-ea"/>
                <a:cs typeface="+mn-cs"/>
              </a:rPr>
              <a:t>, </a:t>
            </a:r>
            <a:r>
              <a:rPr kumimoji="0" lang="en-US" sz="1100" b="0" i="0" u="none" strike="noStrike" kern="1200" cap="none" spc="0" normalizeH="0" baseline="0" noProof="0">
                <a:ln>
                  <a:noFill/>
                </a:ln>
                <a:solidFill>
                  <a:srgbClr val="0070C0"/>
                </a:solidFill>
                <a:effectLst/>
                <a:uLnTx/>
                <a:uFillTx/>
                <a:latin typeface="Segoe UI"/>
                <a:ea typeface="+mn-ea"/>
                <a:cs typeface="+mn-cs"/>
                <a:hlinkClick r:id="rId11" tooltip="https://learn.microsoft.com/en-us/purview/retention-policies-copilot">
                  <a:extLst>
                    <a:ext uri="{A12FA001-AC4F-418D-AE19-62706E023703}">
                      <ahyp:hlinkClr xmlns:ahyp="http://schemas.microsoft.com/office/drawing/2018/hyperlinkcolor" val="tx"/>
                    </a:ext>
                  </a:extLst>
                </a:hlinkClick>
              </a:rPr>
              <a:t>retention</a:t>
            </a:r>
            <a:r>
              <a:rPr kumimoji="0" lang="en-US" sz="1100" b="0" i="0" u="none" strike="noStrike" kern="1200" cap="none" spc="0" normalizeH="0" baseline="0" noProof="0">
                <a:ln>
                  <a:noFill/>
                </a:ln>
                <a:solidFill>
                  <a:srgbClr val="0070C0"/>
                </a:solidFill>
                <a:effectLst/>
                <a:uLnTx/>
                <a:uFillTx/>
                <a:latin typeface="Segoe UI"/>
                <a:ea typeface="+mn-ea"/>
                <a:cs typeface="+mn-cs"/>
              </a:rPr>
              <a:t> </a:t>
            </a:r>
            <a:r>
              <a:rPr kumimoji="0" lang="en-US" sz="1100" b="0" i="0" u="none" strike="noStrike" kern="1200" cap="none" spc="0" normalizeH="0" baseline="0" noProof="0">
                <a:ln>
                  <a:noFill/>
                </a:ln>
                <a:solidFill>
                  <a:prstClr val="black"/>
                </a:solidFill>
                <a:effectLst/>
                <a:uLnTx/>
                <a:uFillTx/>
                <a:latin typeface="Segoe UI"/>
                <a:ea typeface="+mn-ea"/>
                <a:cs typeface="+mn-cs"/>
              </a:rPr>
              <a:t>policies, </a:t>
            </a:r>
            <a:r>
              <a:rPr kumimoji="0" lang="en-US" sz="1100" b="0" i="0" u="none" strike="noStrike" kern="1200" cap="none" spc="0" normalizeH="0" baseline="0" noProof="0">
                <a:ln>
                  <a:noFill/>
                </a:ln>
                <a:solidFill>
                  <a:srgbClr val="0070C0"/>
                </a:solidFill>
                <a:effectLst/>
                <a:uLnTx/>
                <a:uFillTx/>
                <a:latin typeface="Segoe UI"/>
                <a:ea typeface="+mn-ea"/>
                <a:cs typeface="+mn-cs"/>
                <a:hlinkClick r:id="rId12" tooltip="https://learn.microsoft.com/en-us/purview/audit-search?tabs=microsoft-purview-portal">
                  <a:extLst>
                    <a:ext uri="{A12FA001-AC4F-418D-AE19-62706E023703}">
                      <ahyp:hlinkClr xmlns:ahyp="http://schemas.microsoft.com/office/drawing/2018/hyperlinkcolor" val="tx"/>
                    </a:ext>
                  </a:extLst>
                </a:hlinkClick>
              </a:rPr>
              <a:t>audit log</a:t>
            </a:r>
            <a:r>
              <a:rPr kumimoji="0" lang="en-US" sz="1100" b="0" i="0" u="none" strike="noStrike" kern="1200" cap="none" spc="0" normalizeH="0" baseline="0" noProof="0">
                <a:ln>
                  <a:noFill/>
                </a:ln>
                <a:solidFill>
                  <a:prstClr val="black"/>
                </a:solidFill>
                <a:effectLst/>
                <a:uLnTx/>
                <a:uFillTx/>
                <a:latin typeface="Segoe UI"/>
                <a:ea typeface="+mn-ea"/>
                <a:cs typeface="+mn-cs"/>
              </a:rPr>
              <a:t>, and follows administrative settings. The specific controls and policies will vary depending on the underlying subscription plan.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i="0" u="none" strike="noStrike" kern="1200" cap="none" spc="0" normalizeH="0" baseline="0" noProof="0">
                <a:ln>
                  <a:noFill/>
                </a:ln>
                <a:solidFill>
                  <a:prstClr val="black"/>
                </a:solidFill>
                <a:effectLst/>
                <a:uLnTx/>
                <a:uFillTx/>
                <a:latin typeface="Segoe UI"/>
                <a:ea typeface="+mn-ea"/>
                <a:cs typeface="+mn-cs"/>
              </a:rPr>
              <a:t>You are protected against AI security and copyright risks:</a:t>
            </a:r>
            <a:r>
              <a:rPr kumimoji="0" lang="en-US" sz="1100" b="0" i="0" u="none" strike="noStrike" kern="1200" cap="none" spc="0" normalizeH="0" baseline="0" noProof="0">
                <a:ln>
                  <a:noFill/>
                </a:ln>
                <a:solidFill>
                  <a:prstClr val="black"/>
                </a:solidFill>
                <a:effectLst/>
                <a:uLnTx/>
                <a:uFillTx/>
                <a:latin typeface="Segoe UI"/>
                <a:ea typeface="+mn-ea"/>
                <a:cs typeface="+mn-cs"/>
              </a:rPr>
              <a:t> We help safeguard against AI-focused risks such as </a:t>
            </a:r>
            <a:r>
              <a:rPr kumimoji="0" lang="en-US" sz="1100" b="0" i="0" u="sng" strike="noStrike" kern="1200" cap="none" spc="0" normalizeH="0" baseline="0" noProof="0">
                <a:ln>
                  <a:noFill/>
                </a:ln>
                <a:solidFill>
                  <a:srgbClr val="0070C0"/>
                </a:solidFill>
                <a:effectLst/>
                <a:uLnTx/>
                <a:uFillTx/>
                <a:latin typeface="Segoe UI"/>
                <a:ea typeface="+mn-ea"/>
                <a:cs typeface="+mn-cs"/>
                <a:hlinkClick r:id="rId13">
                  <a:extLst>
                    <a:ext uri="{A12FA001-AC4F-418D-AE19-62706E023703}">
                      <ahyp:hlinkClr xmlns:ahyp="http://schemas.microsoft.com/office/drawing/2018/hyperlinkcolor" val="tx"/>
                    </a:ext>
                  </a:extLst>
                </a:hlinkClick>
              </a:rPr>
              <a:t>harmful content</a:t>
            </a:r>
            <a:r>
              <a:rPr kumimoji="0" lang="en-US" sz="1100" b="0" i="0" u="none" strike="noStrike" kern="1200" cap="none" spc="0" normalizeH="0" baseline="0" noProof="0">
                <a:ln>
                  <a:noFill/>
                </a:ln>
                <a:solidFill>
                  <a:srgbClr val="0070C0"/>
                </a:solidFill>
                <a:effectLst/>
                <a:uLnTx/>
                <a:uFillTx/>
                <a:latin typeface="Segoe UI"/>
                <a:ea typeface="+mn-ea"/>
                <a:cs typeface="+mn-cs"/>
              </a:rPr>
              <a:t> </a:t>
            </a:r>
            <a:r>
              <a:rPr kumimoji="0" lang="en-US" sz="1100" b="0" i="0" u="none" strike="noStrike" kern="1200" cap="none" spc="0" normalizeH="0" baseline="0" noProof="0">
                <a:ln>
                  <a:noFill/>
                </a:ln>
                <a:solidFill>
                  <a:prstClr val="black"/>
                </a:solidFill>
                <a:effectLst/>
                <a:uLnTx/>
                <a:uFillTx/>
                <a:latin typeface="Segoe UI"/>
                <a:ea typeface="+mn-ea"/>
                <a:cs typeface="+mn-cs"/>
              </a:rPr>
              <a:t>and </a:t>
            </a:r>
            <a:r>
              <a:rPr kumimoji="0" lang="en-US" sz="1100" b="0" i="0" u="sng" strike="noStrike" kern="1200" cap="none" spc="0" normalizeH="0" baseline="0" noProof="0">
                <a:ln>
                  <a:noFill/>
                </a:ln>
                <a:solidFill>
                  <a:srgbClr val="0070C0"/>
                </a:solidFill>
                <a:effectLst/>
                <a:uLnTx/>
                <a:uFillTx/>
                <a:latin typeface="Segoe UI"/>
                <a:ea typeface="+mn-ea"/>
                <a:cs typeface="+mn-cs"/>
                <a:hlinkClick r:id="rId14">
                  <a:extLst>
                    <a:ext uri="{A12FA001-AC4F-418D-AE19-62706E023703}">
                      <ahyp:hlinkClr xmlns:ahyp="http://schemas.microsoft.com/office/drawing/2018/hyperlinkcolor" val="tx"/>
                    </a:ext>
                  </a:extLst>
                </a:hlinkClick>
              </a:rPr>
              <a:t>prompt injections</a:t>
            </a:r>
            <a:r>
              <a:rPr kumimoji="0" lang="en-US" sz="1100" b="0" i="0" u="none" strike="noStrike" kern="1200" cap="none" spc="0" normalizeH="0" baseline="0" noProof="0">
                <a:ln>
                  <a:noFill/>
                </a:ln>
                <a:solidFill>
                  <a:prstClr val="black"/>
                </a:solidFill>
                <a:effectLst/>
                <a:uLnTx/>
                <a:uFillTx/>
                <a:latin typeface="Segoe UI"/>
                <a:ea typeface="+mn-ea"/>
                <a:cs typeface="+mn-cs"/>
              </a:rPr>
              <a:t>. For content copyright concerns, we provide</a:t>
            </a:r>
            <a:r>
              <a:rPr kumimoji="0" lang="en-US" sz="1100" b="0" i="0" u="sng" strike="noStrike" kern="1200" cap="none" spc="0" normalizeH="0" baseline="0" noProof="0">
                <a:ln>
                  <a:noFill/>
                </a:ln>
                <a:solidFill>
                  <a:srgbClr val="FFA38B"/>
                </a:solidFill>
                <a:effectLst/>
                <a:uLnTx/>
                <a:uFillTx/>
                <a:latin typeface="Segoe UI"/>
                <a:ea typeface="+mn-ea"/>
                <a:cs typeface="+mn-cs"/>
                <a:hlinkClick r:id="rId15">
                  <a:extLst>
                    <a:ext uri="{A12FA001-AC4F-418D-AE19-62706E023703}">
                      <ahyp:hlinkClr xmlns:ahyp="http://schemas.microsoft.com/office/drawing/2018/hyperlinkcolor" val="tx"/>
                    </a:ext>
                  </a:extLst>
                </a:hlinkClick>
              </a:rPr>
              <a:t> </a:t>
            </a:r>
            <a:r>
              <a:rPr kumimoji="0" lang="en-US" sz="1100" b="0" i="0" u="sng" strike="noStrike" kern="1200" cap="none" spc="0" normalizeH="0" baseline="0" noProof="0">
                <a:ln>
                  <a:noFill/>
                </a:ln>
                <a:solidFill>
                  <a:srgbClr val="0070C0"/>
                </a:solidFill>
                <a:effectLst/>
                <a:uLnTx/>
                <a:uFillTx/>
                <a:latin typeface="Segoe UI"/>
                <a:ea typeface="+mn-ea"/>
                <a:cs typeface="+mn-cs"/>
                <a:hlinkClick r:id="rId15">
                  <a:extLst>
                    <a:ext uri="{A12FA001-AC4F-418D-AE19-62706E023703}">
                      <ahyp:hlinkClr xmlns:ahyp="http://schemas.microsoft.com/office/drawing/2018/hyperlinkcolor" val="tx"/>
                    </a:ext>
                  </a:extLst>
                </a:hlinkClick>
              </a:rPr>
              <a:t>protected material detection</a:t>
            </a:r>
            <a:r>
              <a:rPr kumimoji="0" lang="en-US" sz="1100" b="0" i="0" u="none" strike="noStrike" kern="1200" cap="none" spc="0" normalizeH="0" baseline="0" noProof="0">
                <a:ln>
                  <a:noFill/>
                </a:ln>
                <a:solidFill>
                  <a:prstClr val="black"/>
                </a:solidFill>
                <a:effectLst/>
                <a:uLnTx/>
                <a:uFillTx/>
                <a:latin typeface="Segoe UI"/>
                <a:ea typeface="+mn-ea"/>
                <a:cs typeface="+mn-cs"/>
              </a:rPr>
              <a:t>, and our </a:t>
            </a:r>
            <a:r>
              <a:rPr kumimoji="0" lang="en-US" sz="1100" b="0" i="0" u="sng" strike="noStrike" kern="1200" cap="none" spc="0" normalizeH="0" baseline="0" noProof="0">
                <a:ln>
                  <a:noFill/>
                </a:ln>
                <a:solidFill>
                  <a:srgbClr val="0070C0"/>
                </a:solidFill>
                <a:effectLst/>
                <a:uLnTx/>
                <a:uFillTx/>
                <a:latin typeface="Segoe UI"/>
                <a:ea typeface="+mn-ea"/>
                <a:cs typeface="+mn-cs"/>
                <a:hlinkClick r:id="rId16">
                  <a:extLst>
                    <a:ext uri="{A12FA001-AC4F-418D-AE19-62706E023703}">
                      <ahyp:hlinkClr xmlns:ahyp="http://schemas.microsoft.com/office/drawing/2018/hyperlinkcolor" val="tx"/>
                    </a:ext>
                  </a:extLst>
                </a:hlinkClick>
              </a:rPr>
              <a:t>Customer Copyright Commitment</a:t>
            </a:r>
            <a:r>
              <a:rPr kumimoji="0" lang="en-US" sz="1100" b="0" i="0" u="none" strike="noStrike" kern="1200" cap="none" spc="0" normalizeH="0" baseline="0" noProof="0">
                <a:ln>
                  <a:noFill/>
                </a:ln>
                <a:solidFill>
                  <a:prstClr val="black"/>
                </a:solidFill>
                <a:effectLst/>
                <a:uLnTx/>
                <a:uFillTx/>
                <a:latin typeface="Segoe U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i="0" u="none" strike="noStrike" kern="1200" cap="none" spc="0" normalizeH="0" baseline="0" noProof="0">
                <a:ln>
                  <a:noFill/>
                </a:ln>
                <a:solidFill>
                  <a:prstClr val="black"/>
                </a:solidFill>
                <a:effectLst/>
                <a:uLnTx/>
                <a:uFillTx/>
                <a:latin typeface="Segoe UI"/>
                <a:ea typeface="+mn-ea"/>
                <a:cs typeface="+mn-cs"/>
              </a:rPr>
              <a:t>Your data isn’t used to train foundation models: </a:t>
            </a:r>
            <a:r>
              <a:rPr kumimoji="0" lang="en-US" sz="1100" b="0" i="0" u="none" strike="noStrike" kern="1200" cap="none" spc="0" normalizeH="0" baseline="0" noProof="0">
                <a:ln>
                  <a:noFill/>
                </a:ln>
                <a:solidFill>
                  <a:prstClr val="black"/>
                </a:solidFill>
                <a:effectLst/>
                <a:uLnTx/>
                <a:uFillTx/>
                <a:latin typeface="Segoe UI"/>
                <a:ea typeface="+mn-ea"/>
                <a:cs typeface="+mn-cs"/>
              </a:rPr>
              <a:t>Prompts, responses, and data accessed through Microsoft Graph aren’t used to train foundation models. </a:t>
            </a:r>
          </a:p>
        </p:txBody>
      </p:sp>
    </p:spTree>
    <p:extLst>
      <p:ext uri="{BB962C8B-B14F-4D97-AF65-F5344CB8AC3E}">
        <p14:creationId xmlns:p14="http://schemas.microsoft.com/office/powerpoint/2010/main" val="2052789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64" presetClass="path" presetSubtype="0" accel="50000" decel="50000" fill="hold" nodeType="withEffect">
                                  <p:stCondLst>
                                    <p:cond delay="500"/>
                                  </p:stCondLst>
                                  <p:childTnLst>
                                    <p:animMotion origin="layout" path="M -3.33333E-6 0.11459 L -3.33333E-6 -4.81481E-6 " pathEditMode="relative" rAng="0" ptsTypes="AA">
                                      <p:cBhvr>
                                        <p:cTn id="9" dur="700" fill="hold"/>
                                        <p:tgtEl>
                                          <p:spTgt spid="4"/>
                                        </p:tgtEl>
                                        <p:attrNameLst>
                                          <p:attrName>ppt_x</p:attrName>
                                          <p:attrName>ppt_y</p:attrName>
                                        </p:attrNameLst>
                                      </p:cBhvr>
                                      <p:rCtr x="0" y="-5741"/>
                                    </p:animMotion>
                                  </p:childTnLst>
                                </p:cTn>
                              </p:par>
                              <p:par>
                                <p:cTn id="10" presetID="1" presetClass="entr" presetSubtype="0" fill="hold" grpId="0" nodeType="withEffect">
                                  <p:stCondLst>
                                    <p:cond delay="1000"/>
                                  </p:stCondLst>
                                  <p:childTnLst>
                                    <p:set>
                                      <p:cBhvr>
                                        <p:cTn id="11" dur="1" fill="hold">
                                          <p:stCondLst>
                                            <p:cond delay="0"/>
                                          </p:stCondLst>
                                        </p:cTn>
                                        <p:tgtEl>
                                          <p:spTgt spid="10"/>
                                        </p:tgtEl>
                                        <p:attrNameLst>
                                          <p:attrName>style.visibility</p:attrName>
                                        </p:attrNameLst>
                                      </p:cBhvr>
                                      <p:to>
                                        <p:strVal val="visible"/>
                                      </p:to>
                                    </p:set>
                                  </p:childTnLst>
                                </p:cTn>
                              </p:par>
                              <p:par>
                                <p:cTn id="12" presetID="1" presetClass="entr" presetSubtype="0" fill="hold" grpId="0" nodeType="withEffect">
                                  <p:stCondLst>
                                    <p:cond delay="1500"/>
                                  </p:stCondLst>
                                  <p:childTnLst>
                                    <p:set>
                                      <p:cBhvr>
                                        <p:cTn id="13" dur="1" fill="hold">
                                          <p:stCondLst>
                                            <p:cond delay="0"/>
                                          </p:stCondLst>
                                        </p:cTn>
                                        <p:tgtEl>
                                          <p:spTgt spid="8"/>
                                        </p:tgtEl>
                                        <p:attrNameLst>
                                          <p:attrName>style.visibility</p:attrName>
                                        </p:attrNameLst>
                                      </p:cBhvr>
                                      <p:to>
                                        <p:strVal val="visible"/>
                                      </p:to>
                                    </p:set>
                                  </p:childTnLst>
                                </p:cTn>
                              </p:par>
                              <p:par>
                                <p:cTn id="14" presetID="21" presetClass="entr" presetSubtype="1" fill="hold" grpId="0" nodeType="withEffect">
                                  <p:stCondLst>
                                    <p:cond delay="1500"/>
                                  </p:stCondLst>
                                  <p:childTnLst>
                                    <p:set>
                                      <p:cBhvr>
                                        <p:cTn id="15" dur="1" fill="hold">
                                          <p:stCondLst>
                                            <p:cond delay="0"/>
                                          </p:stCondLst>
                                        </p:cTn>
                                        <p:tgtEl>
                                          <p:spTgt spid="9"/>
                                        </p:tgtEl>
                                        <p:attrNameLst>
                                          <p:attrName>style.visibility</p:attrName>
                                        </p:attrNameLst>
                                      </p:cBhvr>
                                      <p:to>
                                        <p:strVal val="visible"/>
                                      </p:to>
                                    </p:set>
                                    <p:animEffect transition="in" filter="wheel(1)">
                                      <p:cBhvr>
                                        <p:cTn id="16" dur="2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50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100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100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150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200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250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nodeType="withEffect">
                                  <p:stCondLst>
                                    <p:cond delay="300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350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grpId="0" nodeType="withEffect">
                                  <p:stCondLst>
                                    <p:cond delay="150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p:bldP spid="12" grpId="0" animBg="1"/>
      <p:bldP spid="13" grpId="0" animBg="1"/>
      <p:bldP spid="14" grpId="0" animBg="1"/>
      <p:bldP spid="15" grpId="0" animBg="1"/>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2B6925-44E5-53C8-5F45-3291C966033E}"/>
            </a:ext>
          </a:extLst>
        </p:cNvPr>
        <p:cNvGrpSpPr/>
        <p:nvPr/>
      </p:nvGrpSpPr>
      <p:grpSpPr>
        <a:xfrm>
          <a:off x="0" y="0"/>
          <a:ext cx="0" cy="0"/>
          <a:chOff x="0" y="0"/>
          <a:chExt cx="0" cy="0"/>
        </a:xfrm>
      </p:grpSpPr>
      <p:sp>
        <p:nvSpPr>
          <p:cNvPr id="8" name="Rectangle 12">
            <a:extLst>
              <a:ext uri="{FF2B5EF4-FFF2-40B4-BE49-F238E27FC236}">
                <a16:creationId xmlns:a16="http://schemas.microsoft.com/office/drawing/2014/main" id="{19835F11-7240-04AA-FEDF-E93343BADB1F}"/>
              </a:ext>
            </a:extLst>
          </p:cNvPr>
          <p:cNvSpPr>
            <a:spLocks noChangeArrowheads="1"/>
          </p:cNvSpPr>
          <p:nvPr/>
        </p:nvSpPr>
        <p:spPr bwMode="auto">
          <a:xfrm>
            <a:off x="585217" y="1025387"/>
            <a:ext cx="11188435" cy="115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28600" marR="0" lvl="0" indent="-228600" algn="l" defTabSz="914400" rtl="0" eaLnBrk="1" fontAlgn="auto" latinLnBrk="0" hangingPunct="1">
              <a:lnSpc>
                <a:spcPct val="100000"/>
              </a:lnSpc>
              <a:spcBef>
                <a:spcPts val="0"/>
              </a:spcBef>
              <a:spcAft>
                <a:spcPts val="600"/>
              </a:spcAft>
              <a:buClr>
                <a:schemeClr val="accent2"/>
              </a:buClr>
              <a:buSzPct val="90000"/>
              <a:buFont typeface="Arial" panose="020B0604020202020204" pitchFamily="34" charset="0"/>
              <a:buChar char="•"/>
              <a:tabLst/>
              <a:defRPr/>
            </a:pPr>
            <a:r>
              <a:rPr kumimoji="0" lang="en-US" altLang="en-US" sz="1200" b="1" i="0" u="none" strike="noStrike" kern="1200" cap="none" spc="0" normalizeH="0" baseline="0" noProof="0">
                <a:ln>
                  <a:noFill/>
                </a:ln>
                <a:solidFill>
                  <a:schemeClr val="bg1"/>
                </a:solidFill>
                <a:effectLst/>
                <a:uLnTx/>
                <a:uFillTx/>
                <a:latin typeface="Segoe UI Semibold" panose="020B0502040204020203" pitchFamily="34" charset="0"/>
                <a:ea typeface="+mn-ea"/>
                <a:cs typeface="Segoe UI Semibold" panose="020B0502040204020203" pitchFamily="34" charset="0"/>
              </a:rPr>
              <a:t>Web queries sent to the Bing search service are handled identically by both Microsoft 365 Copilot Chat and Microsoft 365 Copilot</a:t>
            </a:r>
          </a:p>
          <a:p>
            <a:pPr marL="228600" indent="-228600" eaLnBrk="1" fontAlgn="auto" hangingPunct="1">
              <a:spcBef>
                <a:spcPts val="0"/>
              </a:spcBef>
              <a:spcAft>
                <a:spcPts val="600"/>
              </a:spcAft>
              <a:buClr>
                <a:schemeClr val="accent2"/>
              </a:buClr>
              <a:buSzPct val="90000"/>
              <a:buFont typeface="Arial" panose="020B0604020202020204" pitchFamily="34" charset="0"/>
              <a:buChar char="•"/>
              <a:defRPr/>
            </a:pPr>
            <a:r>
              <a:rPr lang="en-US" altLang="en-US" sz="1200" b="1">
                <a:solidFill>
                  <a:schemeClr val="bg1"/>
                </a:solidFill>
                <a:latin typeface="Segoe UI Semibold" panose="020B0502040204020203" pitchFamily="34" charset="0"/>
                <a:cs typeface="Segoe UI Semibold" panose="020B0502040204020203" pitchFamily="34" charset="0"/>
              </a:rPr>
              <a:t>Web queries</a:t>
            </a:r>
            <a:r>
              <a:rPr kumimoji="0" lang="en-US" altLang="en-US" sz="1200" b="1" i="0" u="none" strike="noStrike" kern="1200" cap="none" spc="0" normalizeH="0" baseline="0" noProof="0">
                <a:ln>
                  <a:noFill/>
                </a:ln>
                <a:solidFill>
                  <a:schemeClr val="bg1"/>
                </a:solidFill>
                <a:effectLst/>
                <a:uLnTx/>
                <a:uFillTx/>
                <a:latin typeface="Segoe UI Semibold" panose="020B0502040204020203" pitchFamily="34" charset="0"/>
                <a:ea typeface="+mn-ea"/>
                <a:cs typeface="Segoe UI Semibold" panose="020B0502040204020203" pitchFamily="34" charset="0"/>
              </a:rPr>
              <a:t> are generated from the prompt don’t include the entire prompt (unless very short, e.g., one word)</a:t>
            </a:r>
          </a:p>
          <a:p>
            <a:pPr marL="228600" marR="0" lvl="0" indent="-228600" algn="l" defTabSz="914400" rtl="0" eaLnBrk="1" fontAlgn="auto" latinLnBrk="0" hangingPunct="1">
              <a:lnSpc>
                <a:spcPct val="100000"/>
              </a:lnSpc>
              <a:spcBef>
                <a:spcPts val="0"/>
              </a:spcBef>
              <a:spcAft>
                <a:spcPts val="600"/>
              </a:spcAft>
              <a:buClr>
                <a:schemeClr val="accent2"/>
              </a:buClr>
              <a:buSzPct val="90000"/>
              <a:buFont typeface="Arial" panose="020B0604020202020204" pitchFamily="34" charset="0"/>
              <a:buChar char="•"/>
              <a:tabLst/>
              <a:defRPr/>
            </a:pPr>
            <a:r>
              <a:rPr kumimoji="0" lang="en-US" altLang="en-US" sz="1200" b="1" i="0" u="none" strike="noStrike" kern="1200" cap="none" spc="0" normalizeH="0" baseline="0" noProof="0">
                <a:ln>
                  <a:noFill/>
                </a:ln>
                <a:solidFill>
                  <a:schemeClr val="bg1"/>
                </a:solidFill>
                <a:effectLst/>
                <a:uLnTx/>
                <a:uFillTx/>
                <a:latin typeface="Segoe UI Semibold" panose="020B0502040204020203" pitchFamily="34" charset="0"/>
                <a:ea typeface="+mn-ea"/>
                <a:cs typeface="Segoe UI Semibold" panose="020B0502040204020203" pitchFamily="34" charset="0"/>
              </a:rPr>
              <a:t>Web queries are sent via a secure connection with user and tenant identifiers removed</a:t>
            </a:r>
          </a:p>
          <a:p>
            <a:pPr marL="228600" marR="0" lvl="0" indent="-228600" algn="l" defTabSz="914400" rtl="0" eaLnBrk="1" fontAlgn="auto" latinLnBrk="0" hangingPunct="1">
              <a:lnSpc>
                <a:spcPct val="100000"/>
              </a:lnSpc>
              <a:spcBef>
                <a:spcPts val="0"/>
              </a:spcBef>
              <a:spcAft>
                <a:spcPts val="600"/>
              </a:spcAft>
              <a:buClr>
                <a:schemeClr val="accent2"/>
              </a:buClr>
              <a:buSzPct val="90000"/>
              <a:buFont typeface="Arial" panose="020B0604020202020204" pitchFamily="34" charset="0"/>
              <a:buChar char="•"/>
              <a:tabLst/>
              <a:defRPr/>
            </a:pPr>
            <a:r>
              <a:rPr kumimoji="0" lang="en-US" sz="1200" b="1" i="0" u="none" strike="noStrike" kern="1200" cap="none" spc="0" normalizeH="0" baseline="0" noProof="0">
                <a:ln>
                  <a:noFill/>
                </a:ln>
                <a:solidFill>
                  <a:schemeClr val="bg1"/>
                </a:solidFill>
                <a:effectLst/>
                <a:uLnTx/>
                <a:uFillTx/>
                <a:latin typeface="Segoe UI Semibold"/>
                <a:cs typeface="Segoe UI Semibold"/>
              </a:rPr>
              <a:t>Web queries are not shared with advertisers</a:t>
            </a:r>
            <a:r>
              <a:rPr lang="en-US" sz="1200" b="1">
                <a:solidFill>
                  <a:schemeClr val="bg1"/>
                </a:solidFill>
                <a:latin typeface="Segoe UI Semibold"/>
                <a:cs typeface="Segoe UI Semibold"/>
              </a:rPr>
              <a:t>. They don’t impact search ranking, answers, rich captions,</a:t>
            </a:r>
            <a:r>
              <a:rPr kumimoji="0" lang="en-US" sz="1200" b="1" i="0" u="none" strike="noStrike" kern="1200" cap="none" spc="0" normalizeH="0" baseline="0" noProof="0">
                <a:ln>
                  <a:noFill/>
                </a:ln>
                <a:solidFill>
                  <a:schemeClr val="bg1"/>
                </a:solidFill>
                <a:effectLst/>
                <a:uLnTx/>
                <a:uFillTx/>
                <a:latin typeface="Segoe UI Semibold"/>
                <a:cs typeface="Segoe UI Semibold"/>
              </a:rPr>
              <a:t> and </a:t>
            </a:r>
            <a:r>
              <a:rPr lang="en-US" sz="1200" b="1">
                <a:solidFill>
                  <a:schemeClr val="bg1"/>
                </a:solidFill>
                <a:latin typeface="Segoe UI Semibold"/>
                <a:cs typeface="Segoe UI Semibold"/>
              </a:rPr>
              <a:t>social features (like auto suggest, trending, zero input). </a:t>
            </a:r>
            <a:endParaRPr lang="en-US" sz="1200">
              <a:solidFill>
                <a:schemeClr val="bg1"/>
              </a:solidFill>
              <a:latin typeface="Segoe UI Semibold"/>
              <a:cs typeface="Segoe UI Semibold"/>
            </a:endParaRPr>
          </a:p>
        </p:txBody>
      </p:sp>
      <p:sp>
        <p:nvSpPr>
          <p:cNvPr id="9" name="TextBox 8">
            <a:extLst>
              <a:ext uri="{FF2B5EF4-FFF2-40B4-BE49-F238E27FC236}">
                <a16:creationId xmlns:a16="http://schemas.microsoft.com/office/drawing/2014/main" id="{57327539-0074-3F8B-EACB-04A123F5284F}"/>
              </a:ext>
            </a:extLst>
          </p:cNvPr>
          <p:cNvSpPr txBox="1"/>
          <p:nvPr/>
        </p:nvSpPr>
        <p:spPr>
          <a:xfrm>
            <a:off x="548639" y="2616250"/>
            <a:ext cx="3957259" cy="61555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20" normalizeH="0" noProof="0">
                <a:ln>
                  <a:noFill/>
                </a:ln>
                <a:solidFill>
                  <a:schemeClr val="bg1"/>
                </a:solidFill>
                <a:effectLst/>
                <a:uLnTx/>
                <a:uFillTx/>
                <a:latin typeface="Segoe UI Semibold"/>
                <a:ea typeface="+mn-ea"/>
                <a:cs typeface="+mn-cs"/>
              </a:rPr>
              <a:t>How Copilot uses queries when web grounding</a:t>
            </a:r>
          </a:p>
        </p:txBody>
      </p:sp>
      <p:sp>
        <p:nvSpPr>
          <p:cNvPr id="10" name="Text Placeholder 4">
            <a:extLst>
              <a:ext uri="{FF2B5EF4-FFF2-40B4-BE49-F238E27FC236}">
                <a16:creationId xmlns:a16="http://schemas.microsoft.com/office/drawing/2014/main" id="{408739BA-A752-CC45-33F1-2841D35AD7BB}"/>
              </a:ext>
            </a:extLst>
          </p:cNvPr>
          <p:cNvSpPr txBox="1">
            <a:spLocks/>
          </p:cNvSpPr>
          <p:nvPr/>
        </p:nvSpPr>
        <p:spPr>
          <a:xfrm>
            <a:off x="548639" y="3410641"/>
            <a:ext cx="4783525" cy="2785378"/>
          </a:xfrm>
          <a:prstGeom prst="rect">
            <a:avLst/>
          </a:prstGeom>
        </p:spPr>
        <p:txBody>
          <a:bodyPr vert="horz" lIns="0" tIns="0" rIns="0" bIns="0" rtlCol="0" anchor="t">
            <a:sp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1000"/>
              </a:spcAft>
              <a:buClrTx/>
              <a:buSzTx/>
              <a:buFont typeface="+mj-lt"/>
              <a:buAutoNum type="arabicPeriod"/>
              <a:tabLst/>
              <a:defRPr/>
            </a:pPr>
            <a:r>
              <a:rPr kumimoji="0" lang="en-US" b="0" i="0" u="none" strike="noStrike" kern="1200" cap="none" spc="0" normalizeH="0" baseline="0" noProof="0">
                <a:ln>
                  <a:noFill/>
                </a:ln>
                <a:solidFill>
                  <a:schemeClr val="bg1"/>
                </a:solidFill>
                <a:effectLst/>
                <a:uLnTx/>
                <a:uFillTx/>
                <a:latin typeface="Segoe UI"/>
                <a:ea typeface="+mn-ea"/>
                <a:cs typeface="+mn-cs"/>
              </a:rPr>
              <a:t>The </a:t>
            </a:r>
            <a:r>
              <a:rPr kumimoji="0" lang="en-US" b="0" i="0" u="none" strike="noStrike" kern="1200" cap="none" spc="0" normalizeH="0" baseline="0" noProof="0">
                <a:ln>
                  <a:noFill/>
                </a:ln>
                <a:solidFill>
                  <a:schemeClr val="bg1"/>
                </a:solidFill>
                <a:effectLst/>
                <a:uLnTx/>
                <a:uFillTx/>
                <a:latin typeface="Segoe UI Semibold"/>
                <a:ea typeface="+mn-ea"/>
                <a:cs typeface="+mn-cs"/>
              </a:rPr>
              <a:t>prompt</a:t>
            </a:r>
            <a:r>
              <a:rPr kumimoji="0" lang="en-US" b="0" i="0" u="none" strike="noStrike" kern="1200" cap="none" spc="0" normalizeH="0" baseline="0" noProof="0">
                <a:ln>
                  <a:noFill/>
                </a:ln>
                <a:solidFill>
                  <a:schemeClr val="bg1"/>
                </a:solidFill>
                <a:effectLst/>
                <a:uLnTx/>
                <a:uFillTx/>
                <a:latin typeface="Segoe UI"/>
                <a:ea typeface="+mn-ea"/>
                <a:cs typeface="+mn-cs"/>
              </a:rPr>
              <a:t> is written by the user.</a:t>
            </a:r>
          </a:p>
          <a:p>
            <a:pPr marL="342900" marR="0" lvl="0" indent="-342900" algn="l" defTabSz="914400" rtl="0" eaLnBrk="1" fontAlgn="auto" latinLnBrk="0" hangingPunct="1">
              <a:lnSpc>
                <a:spcPct val="100000"/>
              </a:lnSpc>
              <a:spcBef>
                <a:spcPts val="0"/>
              </a:spcBef>
              <a:spcAft>
                <a:spcPts val="1000"/>
              </a:spcAft>
              <a:buClrTx/>
              <a:buSzTx/>
              <a:buFont typeface="+mj-lt"/>
              <a:buAutoNum type="arabicPeriod"/>
              <a:tabLst/>
              <a:defRPr/>
            </a:pPr>
            <a:r>
              <a:rPr kumimoji="0" lang="en-US" b="0" i="0" u="none" strike="noStrike" kern="1200" cap="none" spc="0" normalizeH="0" baseline="0" noProof="0">
                <a:ln>
                  <a:noFill/>
                </a:ln>
                <a:solidFill>
                  <a:schemeClr val="bg1"/>
                </a:solidFill>
                <a:effectLst/>
                <a:uLnTx/>
                <a:uFillTx/>
                <a:latin typeface="Segoe UI"/>
                <a:ea typeface="+mn-ea"/>
                <a:cs typeface="+mn-cs"/>
              </a:rPr>
              <a:t>The Copilot LLM generates </a:t>
            </a:r>
            <a:r>
              <a:rPr kumimoji="0" lang="en-US" b="0" i="0" u="none" strike="noStrike" kern="1200" cap="none" spc="0" normalizeH="0" baseline="0" noProof="0">
                <a:ln>
                  <a:noFill/>
                </a:ln>
                <a:solidFill>
                  <a:schemeClr val="bg1"/>
                </a:solidFill>
                <a:effectLst/>
                <a:uLnTx/>
                <a:uFillTx/>
                <a:latin typeface="Segoe UI Semibold"/>
                <a:ea typeface="+mn-ea"/>
                <a:cs typeface="+mn-cs"/>
              </a:rPr>
              <a:t>web queries </a:t>
            </a:r>
            <a:r>
              <a:rPr kumimoji="0" lang="en-US" b="0" i="0" u="none" strike="noStrike" kern="1200" cap="none" spc="0" normalizeH="0" baseline="0" noProof="0">
                <a:ln>
                  <a:noFill/>
                </a:ln>
                <a:solidFill>
                  <a:schemeClr val="bg1"/>
                </a:solidFill>
                <a:effectLst/>
                <a:uLnTx/>
                <a:uFillTx/>
                <a:latin typeface="Segoe UI"/>
                <a:ea typeface="+mn-ea"/>
                <a:cs typeface="+mn-cs"/>
              </a:rPr>
              <a:t>that are sent to the Bing search API: </a:t>
            </a:r>
          </a:p>
          <a:p>
            <a:pPr marL="800100" marR="0" lvl="1" indent="-342900" algn="l" defTabSz="914400" rtl="0" eaLnBrk="1" fontAlgn="auto" latinLnBrk="0" hangingPunct="1">
              <a:lnSpc>
                <a:spcPct val="100000"/>
              </a:lnSpc>
              <a:spcBef>
                <a:spcPts val="0"/>
              </a:spcBef>
              <a:buClrTx/>
              <a:buSzTx/>
              <a:buFont typeface="Arial" panose="020B0604020202020204" pitchFamily="34" charset="0"/>
              <a:buChar char="•"/>
              <a:tabLst/>
              <a:defRPr/>
            </a:pPr>
            <a:r>
              <a:rPr kumimoji="0" lang="en-US" sz="1200" b="0" i="0" u="none" strike="noStrike" kern="1200" cap="none" spc="0" normalizeH="0" baseline="0" noProof="0">
                <a:ln>
                  <a:noFill/>
                </a:ln>
                <a:solidFill>
                  <a:schemeClr val="bg1"/>
                </a:solidFill>
                <a:effectLst/>
                <a:uLnTx/>
                <a:uFillTx/>
                <a:latin typeface="Segoe UI"/>
                <a:ea typeface="+mn-ea"/>
                <a:cs typeface="+mn-cs"/>
              </a:rPr>
              <a:t>Documents and files are </a:t>
            </a:r>
            <a:r>
              <a:rPr kumimoji="0" lang="en-US" sz="1200" b="0" i="0" u="sng" strike="noStrike" kern="1200" cap="none" spc="0" normalizeH="0" baseline="0" noProof="0">
                <a:ln>
                  <a:noFill/>
                </a:ln>
                <a:solidFill>
                  <a:schemeClr val="bg1"/>
                </a:solidFill>
                <a:effectLst/>
                <a:uLnTx/>
                <a:uFillTx/>
                <a:latin typeface="Segoe UI"/>
                <a:ea typeface="+mn-ea"/>
                <a:cs typeface="+mn-cs"/>
              </a:rPr>
              <a:t>not</a:t>
            </a:r>
            <a:r>
              <a:rPr kumimoji="0" lang="en-US" sz="1200" b="0" i="0" u="none" strike="noStrike" kern="1200" cap="none" spc="0" normalizeH="0" baseline="0" noProof="0">
                <a:ln>
                  <a:noFill/>
                </a:ln>
                <a:solidFill>
                  <a:schemeClr val="bg1"/>
                </a:solidFill>
                <a:effectLst/>
                <a:uLnTx/>
                <a:uFillTx/>
                <a:latin typeface="Segoe UI"/>
                <a:ea typeface="+mn-ea"/>
                <a:cs typeface="+mn-cs"/>
              </a:rPr>
              <a:t> sent to Bing search service; only search key words are sent. </a:t>
            </a:r>
          </a:p>
          <a:p>
            <a:pPr marL="800100" marR="0" lvl="1" indent="-342900" algn="l" defTabSz="914400" rtl="0" eaLnBrk="1" fontAlgn="auto" latinLnBrk="0" hangingPunct="1">
              <a:lnSpc>
                <a:spcPct val="100000"/>
              </a:lnSpc>
              <a:spcBef>
                <a:spcPts val="0"/>
              </a:spcBef>
              <a:buClrTx/>
              <a:buSzTx/>
              <a:buFont typeface="Arial" panose="020B0604020202020204" pitchFamily="34" charset="0"/>
              <a:buChar char="•"/>
              <a:tabLst/>
              <a:defRPr/>
            </a:pPr>
            <a:r>
              <a:rPr kumimoji="0" lang="en-US" sz="1200" b="0" i="0" u="none" strike="noStrike" kern="1200" cap="none" spc="0" normalizeH="0" baseline="0" noProof="0">
                <a:ln>
                  <a:noFill/>
                </a:ln>
                <a:solidFill>
                  <a:schemeClr val="bg1"/>
                </a:solidFill>
                <a:effectLst/>
                <a:uLnTx/>
                <a:uFillTx/>
                <a:latin typeface="Segoe UI"/>
                <a:ea typeface="+mn-ea"/>
                <a:cs typeface="+mn-cs"/>
              </a:rPr>
              <a:t>Queries sent to Bing by Copilot are disassociated from the user ID or tenant ID. </a:t>
            </a:r>
          </a:p>
          <a:p>
            <a:pPr marL="800100" marR="0" lvl="1" indent="-34290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1200" b="0" i="0" u="none" strike="noStrike" kern="1200" cap="none" spc="0" normalizeH="0" baseline="0" noProof="0">
                <a:ln>
                  <a:noFill/>
                </a:ln>
                <a:solidFill>
                  <a:schemeClr val="bg1"/>
                </a:solidFill>
                <a:effectLst/>
                <a:uLnTx/>
                <a:uFillTx/>
                <a:latin typeface="Segoe UI"/>
                <a:ea typeface="+mn-ea"/>
                <a:cs typeface="+mn-cs"/>
              </a:rPr>
              <a:t>Web search queries generally don’t contain all the words from a user's prompt (unless very short). They're generally based off a few terms used to find relevant information on the web. However, they may still include some confidential data, depending on what the user included in the prompt. </a:t>
            </a:r>
          </a:p>
          <a:p>
            <a:pPr marL="342900" marR="0" lvl="0" indent="-342900" algn="l" defTabSz="914400" rtl="0" eaLnBrk="1" fontAlgn="auto" latinLnBrk="0" hangingPunct="1">
              <a:lnSpc>
                <a:spcPct val="100000"/>
              </a:lnSpc>
              <a:spcBef>
                <a:spcPts val="0"/>
              </a:spcBef>
              <a:spcAft>
                <a:spcPts val="1000"/>
              </a:spcAft>
              <a:buClrTx/>
              <a:buSzTx/>
              <a:buFont typeface="+mj-lt"/>
              <a:buAutoNum type="arabicPeriod"/>
              <a:tabLst/>
              <a:defRPr/>
            </a:pPr>
            <a:r>
              <a:rPr kumimoji="0" lang="en-US" b="0" i="0" u="none" strike="noStrike" kern="1200" cap="none" spc="0" normalizeH="0" baseline="0" noProof="0">
                <a:ln>
                  <a:noFill/>
                </a:ln>
                <a:solidFill>
                  <a:schemeClr val="bg1"/>
                </a:solidFill>
                <a:effectLst/>
                <a:uLnTx/>
                <a:uFillTx/>
                <a:latin typeface="Segoe UI"/>
                <a:ea typeface="+mn-ea"/>
                <a:cs typeface="+mn-cs"/>
              </a:rPr>
              <a:t>The</a:t>
            </a:r>
            <a:r>
              <a:rPr kumimoji="0" lang="en-US" b="0" i="0" u="none" strike="noStrike" kern="1200" cap="none" spc="0" normalizeH="0" baseline="0" noProof="0">
                <a:ln>
                  <a:noFill/>
                </a:ln>
                <a:solidFill>
                  <a:schemeClr val="bg1"/>
                </a:solidFill>
                <a:effectLst/>
                <a:uLnTx/>
                <a:uFillTx/>
                <a:latin typeface="Segoe UI Semibold"/>
                <a:ea typeface="+mn-ea"/>
                <a:cs typeface="+mn-cs"/>
              </a:rPr>
              <a:t> response </a:t>
            </a:r>
            <a:r>
              <a:rPr kumimoji="0" lang="en-US" b="0" i="0" u="none" strike="noStrike" kern="1200" cap="none" spc="0" normalizeH="0" baseline="0" noProof="0">
                <a:ln>
                  <a:noFill/>
                </a:ln>
                <a:solidFill>
                  <a:schemeClr val="bg1"/>
                </a:solidFill>
                <a:effectLst/>
                <a:uLnTx/>
                <a:uFillTx/>
                <a:latin typeface="Segoe UI"/>
                <a:ea typeface="+mn-ea"/>
                <a:cs typeface="+mn-cs"/>
              </a:rPr>
              <a:t>is generated by the Copilot LLM.</a:t>
            </a:r>
          </a:p>
        </p:txBody>
      </p:sp>
      <p:graphicFrame>
        <p:nvGraphicFramePr>
          <p:cNvPr id="11" name="Table 10">
            <a:extLst>
              <a:ext uri="{FF2B5EF4-FFF2-40B4-BE49-F238E27FC236}">
                <a16:creationId xmlns:a16="http://schemas.microsoft.com/office/drawing/2014/main" id="{1A0DEA91-0C3F-19AF-AF0C-AEDF249DADE7}"/>
              </a:ext>
            </a:extLst>
          </p:cNvPr>
          <p:cNvGraphicFramePr>
            <a:graphicFrameLocks noGrp="1"/>
          </p:cNvGraphicFramePr>
          <p:nvPr>
            <p:extLst>
              <p:ext uri="{D42A27DB-BD31-4B8C-83A1-F6EECF244321}">
                <p14:modId xmlns:p14="http://schemas.microsoft.com/office/powerpoint/2010/main" val="4130345175"/>
              </p:ext>
            </p:extLst>
          </p:nvPr>
        </p:nvGraphicFramePr>
        <p:xfrm>
          <a:off x="5963262" y="2414773"/>
          <a:ext cx="5701123" cy="3926032"/>
        </p:xfrm>
        <a:graphic>
          <a:graphicData uri="http://schemas.openxmlformats.org/drawingml/2006/table">
            <a:tbl>
              <a:tblPr firstRow="1" firstCol="1" bandRow="1"/>
              <a:tblGrid>
                <a:gridCol w="1245518">
                  <a:extLst>
                    <a:ext uri="{9D8B030D-6E8A-4147-A177-3AD203B41FA5}">
                      <a16:colId xmlns:a16="http://schemas.microsoft.com/office/drawing/2014/main" val="3286976840"/>
                    </a:ext>
                  </a:extLst>
                </a:gridCol>
                <a:gridCol w="4455605">
                  <a:extLst>
                    <a:ext uri="{9D8B030D-6E8A-4147-A177-3AD203B41FA5}">
                      <a16:colId xmlns:a16="http://schemas.microsoft.com/office/drawing/2014/main" val="2092254891"/>
                    </a:ext>
                  </a:extLst>
                </a:gridCol>
              </a:tblGrid>
              <a:tr h="290285">
                <a:tc>
                  <a:txBody>
                    <a:bodyPr/>
                    <a:lstStyle/>
                    <a:p>
                      <a:pPr marL="0" marR="0" algn="just">
                        <a:lnSpc>
                          <a:spcPct val="107000"/>
                        </a:lnSpc>
                        <a:spcBef>
                          <a:spcPts val="0"/>
                        </a:spcBef>
                        <a:spcAft>
                          <a:spcPts val="0"/>
                        </a:spcAft>
                      </a:pPr>
                      <a:r>
                        <a:rPr lang="en-US" sz="1200" b="1">
                          <a:effectLst/>
                          <a:latin typeface="+mj-lt"/>
                          <a:ea typeface="Segoe UI" panose="020B0502040204020203" pitchFamily="34" charset="0"/>
                          <a:cs typeface="Times New Roman" panose="02020603050405020304" pitchFamily="18" charset="0"/>
                        </a:rPr>
                        <a:t>Entity</a:t>
                      </a:r>
                    </a:p>
                  </a:txBody>
                  <a:tcPr marL="45720" marR="4572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just">
                        <a:lnSpc>
                          <a:spcPct val="107000"/>
                        </a:lnSpc>
                        <a:spcBef>
                          <a:spcPts val="0"/>
                        </a:spcBef>
                        <a:spcAft>
                          <a:spcPts val="0"/>
                        </a:spcAft>
                      </a:pPr>
                      <a:r>
                        <a:rPr lang="en-US" sz="1200" b="1">
                          <a:solidFill>
                            <a:schemeClr val="tx1"/>
                          </a:solidFill>
                          <a:effectLst/>
                          <a:latin typeface="+mj-lt"/>
                          <a:ea typeface="Segoe UI" panose="020B0502040204020203" pitchFamily="34" charset="0"/>
                          <a:cs typeface="Times New Roman" panose="02020603050405020304" pitchFamily="18" charset="0"/>
                        </a:rPr>
                        <a:t>Text</a:t>
                      </a:r>
                    </a:p>
                  </a:txBody>
                  <a:tcPr marL="45720" marR="4572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15573573"/>
                  </a:ext>
                </a:extLst>
              </a:tr>
              <a:tr h="495661">
                <a:tc>
                  <a:txBody>
                    <a:bodyPr/>
                    <a:lstStyle/>
                    <a:p>
                      <a:pPr marL="0" marR="0">
                        <a:lnSpc>
                          <a:spcPct val="107000"/>
                        </a:lnSpc>
                        <a:spcBef>
                          <a:spcPts val="0"/>
                        </a:spcBef>
                        <a:spcAft>
                          <a:spcPts val="0"/>
                        </a:spcAft>
                      </a:pPr>
                      <a:r>
                        <a:rPr lang="en-US" sz="900">
                          <a:effectLst/>
                          <a:latin typeface="+mj-lt"/>
                          <a:ea typeface="Segoe UI" panose="020B0502040204020203" pitchFamily="34" charset="0"/>
                          <a:cs typeface="Times New Roman" panose="02020603050405020304" pitchFamily="18" charset="0"/>
                        </a:rPr>
                        <a:t>Prompt</a:t>
                      </a:r>
                      <a:r>
                        <a:rPr lang="en-US" sz="900">
                          <a:effectLst/>
                          <a:latin typeface="+mn-lt"/>
                          <a:ea typeface="Segoe UI" panose="020B0502040204020203" pitchFamily="34" charset="0"/>
                          <a:cs typeface="Times New Roman" panose="02020603050405020304" pitchFamily="18" charset="0"/>
                        </a:rPr>
                        <a:t> </a:t>
                      </a:r>
                      <a:br>
                        <a:rPr lang="en-US" sz="900">
                          <a:effectLst/>
                          <a:latin typeface="+mn-lt"/>
                          <a:ea typeface="Segoe UI" panose="020B0502040204020203" pitchFamily="34" charset="0"/>
                          <a:cs typeface="Times New Roman" panose="02020603050405020304" pitchFamily="18" charset="0"/>
                        </a:rPr>
                      </a:br>
                      <a:r>
                        <a:rPr lang="en-US" sz="900">
                          <a:effectLst/>
                          <a:latin typeface="+mn-lt"/>
                          <a:ea typeface="Segoe UI" panose="020B0502040204020203" pitchFamily="34" charset="0"/>
                          <a:cs typeface="Times New Roman" panose="02020603050405020304" pitchFamily="18" charset="0"/>
                        </a:rPr>
                        <a:t>(written by the user)</a:t>
                      </a:r>
                    </a:p>
                  </a:txBody>
                  <a:tcPr marL="45720" marR="4572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nSpc>
                          <a:spcPct val="107000"/>
                        </a:lnSpc>
                        <a:spcBef>
                          <a:spcPts val="0"/>
                        </a:spcBef>
                        <a:spcAft>
                          <a:spcPts val="0"/>
                        </a:spcAft>
                      </a:pPr>
                      <a:r>
                        <a:rPr lang="en-US" sz="900" i="1">
                          <a:solidFill>
                            <a:schemeClr val="tx1"/>
                          </a:solidFill>
                          <a:effectLst/>
                          <a:latin typeface="+mn-lt"/>
                          <a:ea typeface="Segoe UI" panose="020B0502040204020203" pitchFamily="34" charset="0"/>
                          <a:cs typeface="Times New Roman" panose="02020603050405020304" pitchFamily="18" charset="0"/>
                        </a:rPr>
                        <a:t>We're considering a possible acquisition of </a:t>
                      </a:r>
                      <a:r>
                        <a:rPr lang="en-US" sz="900" i="1" err="1">
                          <a:solidFill>
                            <a:schemeClr val="tx1"/>
                          </a:solidFill>
                          <a:effectLst/>
                          <a:latin typeface="+mn-lt"/>
                          <a:ea typeface="Segoe UI" panose="020B0502040204020203" pitchFamily="34" charset="0"/>
                          <a:cs typeface="Times New Roman" panose="02020603050405020304" pitchFamily="18" charset="0"/>
                        </a:rPr>
                        <a:t>Fabrikam</a:t>
                      </a:r>
                      <a:r>
                        <a:rPr lang="en-US" sz="900" i="1">
                          <a:solidFill>
                            <a:schemeClr val="tx1"/>
                          </a:solidFill>
                          <a:effectLst/>
                          <a:latin typeface="+mn-lt"/>
                          <a:ea typeface="Segoe UI" panose="020B0502040204020203" pitchFamily="34" charset="0"/>
                          <a:cs typeface="Times New Roman" panose="02020603050405020304" pitchFamily="18" charset="0"/>
                        </a:rPr>
                        <a:t>. Help me put together a 200-word summary report of publicly available financial information on the company, including their business strategy.</a:t>
                      </a:r>
                    </a:p>
                  </a:txBody>
                  <a:tcPr marL="45720" marR="4572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32321096"/>
                  </a:ext>
                </a:extLst>
              </a:tr>
              <a:tr h="635285">
                <a:tc>
                  <a:txBody>
                    <a:bodyPr/>
                    <a:lstStyle/>
                    <a:p>
                      <a:pPr marL="0" marR="0">
                        <a:lnSpc>
                          <a:spcPct val="107000"/>
                        </a:lnSpc>
                        <a:spcBef>
                          <a:spcPts val="0"/>
                        </a:spcBef>
                        <a:spcAft>
                          <a:spcPts val="0"/>
                        </a:spcAft>
                      </a:pPr>
                      <a:r>
                        <a:rPr lang="en-US" sz="900">
                          <a:effectLst/>
                          <a:latin typeface="+mj-lt"/>
                          <a:ea typeface="Segoe UI" panose="020B0502040204020203" pitchFamily="34" charset="0"/>
                          <a:cs typeface="Times New Roman" panose="02020603050405020304" pitchFamily="18" charset="0"/>
                        </a:rPr>
                        <a:t>Web queries </a:t>
                      </a:r>
                      <a:r>
                        <a:rPr lang="en-US" sz="900">
                          <a:effectLst/>
                          <a:latin typeface="+mn-lt"/>
                          <a:ea typeface="Segoe UI" panose="020B0502040204020203" pitchFamily="34" charset="0"/>
                          <a:cs typeface="Times New Roman" panose="02020603050405020304" pitchFamily="18" charset="0"/>
                        </a:rPr>
                        <a:t>(generated by Copilot and sent to the Bing search service)</a:t>
                      </a:r>
                    </a:p>
                  </a:txBody>
                  <a:tcPr marL="45720" marR="4572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nSpc>
                          <a:spcPct val="107000"/>
                        </a:lnSpc>
                        <a:spcBef>
                          <a:spcPts val="0"/>
                        </a:spcBef>
                        <a:spcAft>
                          <a:spcPts val="0"/>
                        </a:spcAft>
                      </a:pPr>
                      <a:r>
                        <a:rPr lang="en-US" sz="900" b="0" u="none" err="1">
                          <a:solidFill>
                            <a:schemeClr val="tx1"/>
                          </a:solidFill>
                          <a:effectLst/>
                          <a:latin typeface="+mn-lt"/>
                          <a:ea typeface="Segoe UI" panose="020B0502040204020203" pitchFamily="34" charset="0"/>
                          <a:cs typeface="Times New Roman"/>
                        </a:rPr>
                        <a:t>Fabrikam</a:t>
                      </a:r>
                      <a:r>
                        <a:rPr lang="en-US" sz="900" b="0" u="none">
                          <a:solidFill>
                            <a:schemeClr val="tx1"/>
                          </a:solidFill>
                          <a:effectLst/>
                          <a:latin typeface="+mn-lt"/>
                          <a:ea typeface="Segoe UI" panose="020B0502040204020203" pitchFamily="34" charset="0"/>
                          <a:cs typeface="Times New Roman"/>
                        </a:rPr>
                        <a:t> strategy</a:t>
                      </a:r>
                      <a:br>
                        <a:rPr lang="en-US" sz="900" b="0" u="none">
                          <a:solidFill>
                            <a:schemeClr val="tx1"/>
                          </a:solidFill>
                          <a:effectLst/>
                          <a:latin typeface="+mn-lt"/>
                          <a:ea typeface="Segoe UI" panose="020B0502040204020203" pitchFamily="34" charset="0"/>
                          <a:cs typeface="Times New Roman"/>
                        </a:rPr>
                      </a:br>
                      <a:r>
                        <a:rPr lang="en-US" sz="900" b="0" u="none" err="1">
                          <a:solidFill>
                            <a:schemeClr val="tx1"/>
                          </a:solidFill>
                          <a:effectLst/>
                          <a:latin typeface="+mn-lt"/>
                          <a:ea typeface="Segoe UI" panose="020B0502040204020203" pitchFamily="34" charset="0"/>
                          <a:cs typeface="Times New Roman"/>
                        </a:rPr>
                        <a:t>Fabrikam</a:t>
                      </a:r>
                      <a:r>
                        <a:rPr lang="en-US" sz="900" b="0" u="none">
                          <a:solidFill>
                            <a:schemeClr val="tx1"/>
                          </a:solidFill>
                          <a:effectLst/>
                          <a:latin typeface="+mn-lt"/>
                          <a:ea typeface="Segoe UI" panose="020B0502040204020203" pitchFamily="34" charset="0"/>
                          <a:cs typeface="Times New Roman"/>
                        </a:rPr>
                        <a:t> financials</a:t>
                      </a:r>
                    </a:p>
                  </a:txBody>
                  <a:tcPr marL="45720" marR="4572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987687467"/>
                  </a:ext>
                </a:extLst>
              </a:tr>
              <a:tr h="2450392">
                <a:tc>
                  <a:txBody>
                    <a:bodyPr/>
                    <a:lstStyle/>
                    <a:p>
                      <a:pPr marL="0" marR="0">
                        <a:lnSpc>
                          <a:spcPct val="107000"/>
                        </a:lnSpc>
                        <a:spcBef>
                          <a:spcPts val="0"/>
                        </a:spcBef>
                        <a:spcAft>
                          <a:spcPts val="0"/>
                        </a:spcAft>
                      </a:pPr>
                      <a:r>
                        <a:rPr lang="en-US" sz="900">
                          <a:effectLst/>
                          <a:latin typeface="+mj-lt"/>
                          <a:ea typeface="Segoe UI" panose="020B0502040204020203" pitchFamily="34" charset="0"/>
                          <a:cs typeface="Times New Roman" panose="02020603050405020304" pitchFamily="18" charset="0"/>
                        </a:rPr>
                        <a:t>Response</a:t>
                      </a:r>
                      <a:r>
                        <a:rPr lang="en-US" sz="900">
                          <a:effectLst/>
                          <a:latin typeface="+mn-lt"/>
                          <a:ea typeface="Segoe UI" panose="020B0502040204020203" pitchFamily="34" charset="0"/>
                          <a:cs typeface="Times New Roman" panose="02020603050405020304" pitchFamily="18" charset="0"/>
                        </a:rPr>
                        <a:t> </a:t>
                      </a:r>
                      <a:br>
                        <a:rPr lang="en-US" sz="900">
                          <a:effectLst/>
                          <a:latin typeface="+mn-lt"/>
                          <a:ea typeface="Segoe UI" panose="020B0502040204020203" pitchFamily="34" charset="0"/>
                          <a:cs typeface="Times New Roman" panose="02020603050405020304" pitchFamily="18" charset="0"/>
                        </a:rPr>
                      </a:br>
                      <a:r>
                        <a:rPr lang="en-US" sz="900">
                          <a:effectLst/>
                          <a:latin typeface="+mn-lt"/>
                          <a:ea typeface="Segoe UI" panose="020B0502040204020203" pitchFamily="34" charset="0"/>
                          <a:cs typeface="Times New Roman" panose="02020603050405020304" pitchFamily="18" charset="0"/>
                        </a:rPr>
                        <a:t>(generated by Copilot)</a:t>
                      </a:r>
                    </a:p>
                  </a:txBody>
                  <a:tcPr marL="45720" marR="4572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nSpc>
                          <a:spcPct val="107000"/>
                        </a:lnSpc>
                        <a:spcBef>
                          <a:spcPts val="0"/>
                        </a:spcBef>
                        <a:spcAft>
                          <a:spcPts val="0"/>
                        </a:spcAft>
                      </a:pPr>
                      <a:r>
                        <a:rPr lang="en-US" sz="900" dirty="0" err="1">
                          <a:solidFill>
                            <a:schemeClr val="tx1"/>
                          </a:solidFill>
                          <a:effectLst/>
                          <a:latin typeface="+mn-lt"/>
                          <a:ea typeface="Segoe UI" panose="020B0502040204020203" pitchFamily="34" charset="0"/>
                          <a:cs typeface="Times New Roman" panose="02020603050405020304" pitchFamily="18" charset="0"/>
                        </a:rPr>
                        <a:t>Fabrikam</a:t>
                      </a:r>
                      <a:r>
                        <a:rPr lang="en-US" sz="900" dirty="0">
                          <a:solidFill>
                            <a:schemeClr val="tx1"/>
                          </a:solidFill>
                          <a:effectLst/>
                          <a:latin typeface="+mn-lt"/>
                          <a:ea typeface="Segoe UI" panose="020B0502040204020203" pitchFamily="34" charset="0"/>
                          <a:cs typeface="Times New Roman" panose="02020603050405020304" pitchFamily="18" charset="0"/>
                        </a:rPr>
                        <a:t> is a CPG startup that offers healthier food alternatives but with the same familiar taste as traditional brands. The company gathered $4.5 million in seed funding in 2019 and raised $31.5 million in a series B funding round in 2022. As of January 2023, </a:t>
                      </a:r>
                      <a:r>
                        <a:rPr lang="en-US" sz="900" dirty="0" err="1">
                          <a:solidFill>
                            <a:schemeClr val="tx1"/>
                          </a:solidFill>
                          <a:effectLst/>
                          <a:latin typeface="+mn-lt"/>
                          <a:ea typeface="Segoe UI" panose="020B0502040204020203" pitchFamily="34" charset="0"/>
                          <a:cs typeface="Times New Roman" panose="02020603050405020304" pitchFamily="18" charset="0"/>
                        </a:rPr>
                        <a:t>Fabrikam</a:t>
                      </a:r>
                      <a:r>
                        <a:rPr lang="en-US" sz="900" dirty="0">
                          <a:solidFill>
                            <a:schemeClr val="tx1"/>
                          </a:solidFill>
                          <a:effectLst/>
                          <a:latin typeface="+mn-lt"/>
                          <a:ea typeface="Segoe UI" panose="020B0502040204020203" pitchFamily="34" charset="0"/>
                          <a:cs typeface="Times New Roman" panose="02020603050405020304" pitchFamily="18" charset="0"/>
                        </a:rPr>
                        <a:t> raised a total of $83.4 million in funding and is on target to more than double its sales this year.</a:t>
                      </a:r>
                      <a:br>
                        <a:rPr lang="en-US" sz="900" dirty="0">
                          <a:solidFill>
                            <a:schemeClr val="tx1"/>
                          </a:solidFill>
                          <a:effectLst/>
                          <a:latin typeface="+mn-lt"/>
                          <a:ea typeface="Segoe UI" panose="020B0502040204020203" pitchFamily="34" charset="0"/>
                          <a:cs typeface="Times New Roman" panose="02020603050405020304" pitchFamily="18" charset="0"/>
                        </a:rPr>
                      </a:br>
                      <a:br>
                        <a:rPr lang="en-US" sz="900" dirty="0">
                          <a:solidFill>
                            <a:schemeClr val="tx1"/>
                          </a:solidFill>
                          <a:effectLst/>
                          <a:latin typeface="+mn-lt"/>
                          <a:ea typeface="Segoe UI" panose="020B0502040204020203" pitchFamily="34" charset="0"/>
                          <a:cs typeface="Times New Roman" panose="02020603050405020304" pitchFamily="18" charset="0"/>
                        </a:rPr>
                      </a:br>
                      <a:r>
                        <a:rPr lang="en-US" sz="900" dirty="0">
                          <a:solidFill>
                            <a:schemeClr val="tx1"/>
                          </a:solidFill>
                          <a:effectLst/>
                          <a:latin typeface="+mn-lt"/>
                          <a:ea typeface="Segoe UI" panose="020B0502040204020203" pitchFamily="34" charset="0"/>
                          <a:cs typeface="Times New Roman" panose="02020603050405020304" pitchFamily="18" charset="0"/>
                        </a:rPr>
                        <a:t>As the pandemic hit, </a:t>
                      </a:r>
                      <a:r>
                        <a:rPr lang="en-US" sz="900" dirty="0" err="1">
                          <a:solidFill>
                            <a:schemeClr val="tx1"/>
                          </a:solidFill>
                          <a:effectLst/>
                          <a:latin typeface="+mn-lt"/>
                          <a:ea typeface="Segoe UI" panose="020B0502040204020203" pitchFamily="34" charset="0"/>
                          <a:cs typeface="Times New Roman" panose="02020603050405020304" pitchFamily="18" charset="0"/>
                        </a:rPr>
                        <a:t>Fabrikam</a:t>
                      </a:r>
                      <a:r>
                        <a:rPr lang="en-US" sz="900" dirty="0">
                          <a:solidFill>
                            <a:schemeClr val="tx1"/>
                          </a:solidFill>
                          <a:effectLst/>
                          <a:latin typeface="+mn-lt"/>
                          <a:ea typeface="Segoe UI" panose="020B0502040204020203" pitchFamily="34" charset="0"/>
                          <a:cs typeface="Times New Roman" panose="02020603050405020304" pitchFamily="18" charset="0"/>
                        </a:rPr>
                        <a:t> faced the challenge of pivoting from brick-and-mortar stores to online sales, and that’s where their influencer marketing strategy came into play. Instead of relying on in-store events and promotions, </a:t>
                      </a:r>
                      <a:r>
                        <a:rPr lang="en-US" sz="900" dirty="0" err="1">
                          <a:solidFill>
                            <a:schemeClr val="tx1"/>
                          </a:solidFill>
                          <a:effectLst/>
                          <a:latin typeface="+mn-lt"/>
                          <a:ea typeface="Segoe UI" panose="020B0502040204020203" pitchFamily="34" charset="0"/>
                          <a:cs typeface="Times New Roman" panose="02020603050405020304" pitchFamily="18" charset="0"/>
                        </a:rPr>
                        <a:t>Fabrikam</a:t>
                      </a:r>
                      <a:r>
                        <a:rPr lang="en-US" sz="900" dirty="0">
                          <a:solidFill>
                            <a:schemeClr val="tx1"/>
                          </a:solidFill>
                          <a:effectLst/>
                          <a:latin typeface="+mn-lt"/>
                          <a:ea typeface="Segoe UI" panose="020B0502040204020203" pitchFamily="34" charset="0"/>
                          <a:cs typeface="Times New Roman" panose="02020603050405020304" pitchFamily="18" charset="0"/>
                        </a:rPr>
                        <a:t> turned to social media and influencer partnerships to build brand awareness and reach a wider audience. The company also approached innovation from a genuine angle, balancing traditional consumption drivers with better-for-you offerings and having a holistic, robust distribution strategy.</a:t>
                      </a:r>
                      <a:br>
                        <a:rPr lang="en-US" sz="900" dirty="0">
                          <a:solidFill>
                            <a:schemeClr val="tx1"/>
                          </a:solidFill>
                          <a:effectLst/>
                          <a:latin typeface="+mn-lt"/>
                          <a:ea typeface="Segoe UI" panose="020B0502040204020203" pitchFamily="34" charset="0"/>
                          <a:cs typeface="Times New Roman" panose="02020603050405020304" pitchFamily="18" charset="0"/>
                        </a:rPr>
                      </a:br>
                      <a:br>
                        <a:rPr lang="en-US" sz="900" dirty="0">
                          <a:solidFill>
                            <a:schemeClr val="tx1"/>
                          </a:solidFill>
                          <a:effectLst/>
                          <a:latin typeface="+mn-lt"/>
                          <a:ea typeface="Segoe UI" panose="020B0502040204020203" pitchFamily="34" charset="0"/>
                          <a:cs typeface="Times New Roman" panose="02020603050405020304" pitchFamily="18" charset="0"/>
                        </a:rPr>
                      </a:br>
                      <a:r>
                        <a:rPr lang="en-US" sz="900" dirty="0">
                          <a:solidFill>
                            <a:schemeClr val="tx1"/>
                          </a:solidFill>
                          <a:effectLst/>
                          <a:latin typeface="+mn-lt"/>
                          <a:ea typeface="Segoe UI" panose="020B0502040204020203" pitchFamily="34" charset="0"/>
                          <a:cs typeface="Times New Roman" panose="02020603050405020304" pitchFamily="18" charset="0"/>
                        </a:rPr>
                        <a:t>In summary, </a:t>
                      </a:r>
                      <a:r>
                        <a:rPr lang="en-US" sz="900" dirty="0" err="1">
                          <a:solidFill>
                            <a:schemeClr val="tx1"/>
                          </a:solidFill>
                          <a:effectLst/>
                          <a:latin typeface="+mn-lt"/>
                          <a:ea typeface="Segoe UI" panose="020B0502040204020203" pitchFamily="34" charset="0"/>
                          <a:cs typeface="Times New Roman" panose="02020603050405020304" pitchFamily="18" charset="0"/>
                        </a:rPr>
                        <a:t>Fabrikam</a:t>
                      </a:r>
                      <a:r>
                        <a:rPr lang="en-US" sz="900" dirty="0">
                          <a:solidFill>
                            <a:schemeClr val="tx1"/>
                          </a:solidFill>
                          <a:effectLst/>
                          <a:latin typeface="+mn-lt"/>
                          <a:ea typeface="Segoe UI" panose="020B0502040204020203" pitchFamily="34" charset="0"/>
                          <a:cs typeface="Times New Roman" panose="02020603050405020304" pitchFamily="18" charset="0"/>
                        </a:rPr>
                        <a:t> has raised over $55 million in funding and has a strong influencer marketing strategy that has helped them pivot to online sales during the pandemic.  </a:t>
                      </a:r>
                    </a:p>
                  </a:txBody>
                  <a:tcPr marL="45720" marR="4572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308501624"/>
                  </a:ext>
                </a:extLst>
              </a:tr>
            </a:tbl>
          </a:graphicData>
        </a:graphic>
      </p:graphicFrame>
      <p:sp>
        <p:nvSpPr>
          <p:cNvPr id="12" name="Title 5">
            <a:extLst>
              <a:ext uri="{FF2B5EF4-FFF2-40B4-BE49-F238E27FC236}">
                <a16:creationId xmlns:a16="http://schemas.microsoft.com/office/drawing/2014/main" id="{6E462E68-9040-DB52-017B-4075D0D67ECE}"/>
              </a:ext>
            </a:extLst>
          </p:cNvPr>
          <p:cNvSpPr txBox="1">
            <a:spLocks/>
          </p:cNvSpPr>
          <p:nvPr/>
        </p:nvSpPr>
        <p:spPr>
          <a:xfrm>
            <a:off x="588263" y="457200"/>
            <a:ext cx="11018520" cy="923330"/>
          </a:xfrm>
          <a:prstGeom prst="rect">
            <a:avLst/>
          </a:prstGeom>
        </p:spPr>
        <p:txBody>
          <a:bodyPr/>
          <a:lst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r>
              <a:rPr lang="en-US" sz="2400">
                <a:solidFill>
                  <a:schemeClr val="bg1"/>
                </a:solidFill>
                <a:latin typeface="Segoe UI Semibold"/>
              </a:rPr>
              <a:t>Web query handling in Microsoft 365 Copilot Chat and Microsoft 365 Copilot</a:t>
            </a:r>
            <a:br>
              <a:rPr lang="en-US">
                <a:solidFill>
                  <a:schemeClr val="bg1"/>
                </a:solidFill>
                <a:latin typeface="Segoe UI Semibold"/>
              </a:rPr>
            </a:br>
            <a:endParaRPr lang="en-US">
              <a:solidFill>
                <a:schemeClr val="bg1"/>
              </a:solidFill>
            </a:endParaRPr>
          </a:p>
        </p:txBody>
      </p:sp>
      <p:sp>
        <p:nvSpPr>
          <p:cNvPr id="13" name="Rectangle: Rounded Corners 108">
            <a:extLst>
              <a:ext uri="{FF2B5EF4-FFF2-40B4-BE49-F238E27FC236}">
                <a16:creationId xmlns:a16="http://schemas.microsoft.com/office/drawing/2014/main" id="{D9FB27FE-D3C8-26D4-B2F1-AA0E62CB2BE5}"/>
              </a:ext>
              <a:ext uri="{C183D7F6-B498-43B3-948B-1728B52AA6E4}">
                <adec:decorative xmlns:adec="http://schemas.microsoft.com/office/drawing/2017/decorative" val="1"/>
              </a:ext>
            </a:extLst>
          </p:cNvPr>
          <p:cNvSpPr/>
          <p:nvPr/>
        </p:nvSpPr>
        <p:spPr bwMode="auto">
          <a:xfrm>
            <a:off x="527615" y="2414773"/>
            <a:ext cx="5003942" cy="45719"/>
          </a:xfrm>
          <a:prstGeom prst="roundRect">
            <a:avLst>
              <a:gd name="adj" fmla="val 50000"/>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chemeClr val="bg1"/>
              </a:solidFill>
              <a:effectLst/>
              <a:uLnTx/>
              <a:uFillTx/>
              <a:latin typeface="Segoe UI Semibold"/>
              <a:ea typeface="+mn-ea"/>
              <a:cs typeface="+mn-cs"/>
            </a:endParaRPr>
          </a:p>
        </p:txBody>
      </p:sp>
    </p:spTree>
    <p:extLst>
      <p:ext uri="{BB962C8B-B14F-4D97-AF65-F5344CB8AC3E}">
        <p14:creationId xmlns:p14="http://schemas.microsoft.com/office/powerpoint/2010/main" val="22344377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par>
                                <p:cTn id="8" presetID="42" presetClass="path" presetSubtype="0" decel="100000" fill="hold" grpId="1" nodeType="withEffect">
                                  <p:stCondLst>
                                    <p:cond delay="0"/>
                                  </p:stCondLst>
                                  <p:childTnLst>
                                    <p:animMotion origin="layout" path="M 2.5E-6 -0.03472 L 2.5E-6 -4.07407E-6 " pathEditMode="relative" rAng="0" ptsTypes="AA">
                                      <p:cBhvr>
                                        <p:cTn id="9" dur="500" fill="hold"/>
                                        <p:tgtEl>
                                          <p:spTgt spid="13"/>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93A148-E0F5-A757-D177-19AA70B92F7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B8F7016-411E-2C48-A23E-9452F7467A83}"/>
              </a:ext>
            </a:extLst>
          </p:cNvPr>
          <p:cNvSpPr>
            <a:spLocks noGrp="1"/>
          </p:cNvSpPr>
          <p:nvPr>
            <p:ph type="title"/>
          </p:nvPr>
        </p:nvSpPr>
        <p:spPr>
          <a:xfrm>
            <a:off x="588263" y="485481"/>
            <a:ext cx="11018520" cy="1661993"/>
          </a:xfrm>
        </p:spPr>
        <p:txBody>
          <a:bodyPr/>
          <a:lstStyle/>
          <a:p>
            <a:r>
              <a:rPr lang="en-US">
                <a:solidFill>
                  <a:schemeClr val="bg1"/>
                </a:solidFill>
              </a:rPr>
              <a:t>Employees want AI at work – and they won’t wait for organizations to catch up </a:t>
            </a:r>
            <a:br>
              <a:rPr lang="en-US">
                <a:solidFill>
                  <a:schemeClr val="bg1"/>
                </a:solidFill>
              </a:rPr>
            </a:br>
            <a:endParaRPr lang="en-US">
              <a:solidFill>
                <a:schemeClr val="bg1"/>
              </a:solidFill>
            </a:endParaRPr>
          </a:p>
        </p:txBody>
      </p:sp>
      <p:sp>
        <p:nvSpPr>
          <p:cNvPr id="2" name="Title 1">
            <a:extLst>
              <a:ext uri="{FF2B5EF4-FFF2-40B4-BE49-F238E27FC236}">
                <a16:creationId xmlns:a16="http://schemas.microsoft.com/office/drawing/2014/main" id="{9781F135-25B1-52A9-9FA2-5B468943BD0D}"/>
              </a:ext>
            </a:extLst>
          </p:cNvPr>
          <p:cNvSpPr txBox="1">
            <a:spLocks/>
          </p:cNvSpPr>
          <p:nvPr/>
        </p:nvSpPr>
        <p:spPr>
          <a:xfrm>
            <a:off x="328705" y="3031835"/>
            <a:ext cx="3050164" cy="1477328"/>
          </a:xfrm>
          <a:prstGeom prst="rect">
            <a:avLst/>
          </a:prstGeom>
        </p:spPr>
        <p:txBody>
          <a:bodyPr/>
          <a:lstStyle>
            <a:lvl1pPr algn="l" defTabSz="914400" rtl="0" eaLnBrk="1" latinLnBrk="0" hangingPunct="1">
              <a:lnSpc>
                <a:spcPct val="90000"/>
              </a:lnSpc>
              <a:spcBef>
                <a:spcPct val="0"/>
              </a:spcBef>
              <a:buNone/>
              <a:defRPr sz="4200" b="1" i="0" kern="1200" spc="-70" baseline="0">
                <a:solidFill>
                  <a:schemeClr val="tx1"/>
                </a:solidFill>
                <a:latin typeface="Segoe Sans Display Semibold" pitchFamily="2" charset="0"/>
                <a:ea typeface="+mj-ea"/>
                <a:cs typeface="Segoe Sans Display Semibold" pitchFamily="2" charset="0"/>
              </a:defRPr>
            </a:lvl1pPr>
          </a:lstStyle>
          <a:p>
            <a:pPr defTabSz="457200">
              <a:lnSpc>
                <a:spcPct val="100000"/>
              </a:lnSpc>
              <a:spcBef>
                <a:spcPts val="0"/>
              </a:spcBef>
              <a:defRPr/>
            </a:pPr>
            <a:r>
              <a:rPr lang="en-US" sz="3200" b="0" spc="0">
                <a:solidFill>
                  <a:schemeClr val="bg1"/>
                </a:solidFill>
                <a:latin typeface="Segoe UI Semibold"/>
                <a:ea typeface="+mn-ea"/>
                <a:cs typeface="+mn-cs"/>
              </a:rPr>
              <a:t>Three Out </a:t>
            </a:r>
            <a:br>
              <a:rPr lang="en-US" sz="3200" b="0" spc="0">
                <a:solidFill>
                  <a:schemeClr val="bg1"/>
                </a:solidFill>
                <a:latin typeface="Segoe UI Semibold"/>
                <a:ea typeface="+mn-ea"/>
                <a:cs typeface="+mn-cs"/>
              </a:rPr>
            </a:br>
            <a:r>
              <a:rPr lang="en-US" sz="3200" b="0" spc="0">
                <a:solidFill>
                  <a:schemeClr val="bg1"/>
                </a:solidFill>
                <a:latin typeface="Segoe UI Semibold"/>
                <a:ea typeface="+mn-ea"/>
                <a:cs typeface="+mn-cs"/>
              </a:rPr>
              <a:t>of Four People Use AI at Work</a:t>
            </a:r>
          </a:p>
        </p:txBody>
      </p:sp>
      <p:grpSp>
        <p:nvGrpSpPr>
          <p:cNvPr id="3" name="Group 2">
            <a:extLst>
              <a:ext uri="{FF2B5EF4-FFF2-40B4-BE49-F238E27FC236}">
                <a16:creationId xmlns:a16="http://schemas.microsoft.com/office/drawing/2014/main" id="{94B6E1DD-6915-ECC3-2565-6829982443ED}"/>
              </a:ext>
              <a:ext uri="{C183D7F6-B498-43B3-948B-1728B52AA6E4}">
                <adec:decorative xmlns:adec="http://schemas.microsoft.com/office/drawing/2017/decorative" val="1"/>
              </a:ext>
            </a:extLst>
          </p:cNvPr>
          <p:cNvGrpSpPr/>
          <p:nvPr/>
        </p:nvGrpSpPr>
        <p:grpSpPr>
          <a:xfrm>
            <a:off x="6205221" y="1972803"/>
            <a:ext cx="5621329" cy="4026362"/>
            <a:chOff x="6213385" y="1415819"/>
            <a:chExt cx="5621329" cy="4026362"/>
          </a:xfrm>
        </p:grpSpPr>
        <p:sp>
          <p:nvSpPr>
            <p:cNvPr id="6" name="Trapezoid 16">
              <a:extLst>
                <a:ext uri="{FF2B5EF4-FFF2-40B4-BE49-F238E27FC236}">
                  <a16:creationId xmlns:a16="http://schemas.microsoft.com/office/drawing/2014/main" id="{A27A9155-E749-40E8-3DC1-BD68543BA7A4}"/>
                </a:ext>
              </a:extLst>
            </p:cNvPr>
            <p:cNvSpPr/>
            <p:nvPr/>
          </p:nvSpPr>
          <p:spPr bwMode="auto">
            <a:xfrm rot="5400000">
              <a:off x="6155888" y="1473316"/>
              <a:ext cx="4026362" cy="3911367"/>
            </a:xfrm>
            <a:prstGeom prst="trapezoid">
              <a:avLst>
                <a:gd name="adj" fmla="val 16499"/>
              </a:avLst>
            </a:prstGeom>
            <a:solidFill>
              <a:srgbClr val="8661C5">
                <a:alpha val="15000"/>
              </a:srgbClr>
            </a:soli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CA"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aphicFrame>
          <p:nvGraphicFramePr>
            <p:cNvPr id="7" name="Chart 6">
              <a:extLst>
                <a:ext uri="{FF2B5EF4-FFF2-40B4-BE49-F238E27FC236}">
                  <a16:creationId xmlns:a16="http://schemas.microsoft.com/office/drawing/2014/main" id="{9D8B4B7F-2FFC-1B5B-F556-682ED39112BB}"/>
                </a:ext>
              </a:extLst>
            </p:cNvPr>
            <p:cNvGraphicFramePr/>
            <p:nvPr/>
          </p:nvGraphicFramePr>
          <p:xfrm>
            <a:off x="8640125" y="1836919"/>
            <a:ext cx="3194589" cy="3194589"/>
          </p:xfrm>
          <a:graphic>
            <a:graphicData uri="http://schemas.openxmlformats.org/drawingml/2006/chart">
              <c:chart xmlns:c="http://schemas.openxmlformats.org/drawingml/2006/chart" xmlns:r="http://schemas.openxmlformats.org/officeDocument/2006/relationships" r:id="rId2"/>
            </a:graphicData>
          </a:graphic>
        </p:graphicFrame>
        <p:sp>
          <p:nvSpPr>
            <p:cNvPr id="8" name="Rounded Rectangle 5">
              <a:extLst>
                <a:ext uri="{FF2B5EF4-FFF2-40B4-BE49-F238E27FC236}">
                  <a16:creationId xmlns:a16="http://schemas.microsoft.com/office/drawing/2014/main" id="{C0E72D7E-6ED7-1B57-53DC-116E1159425C}"/>
                </a:ext>
              </a:extLst>
            </p:cNvPr>
            <p:cNvSpPr/>
            <p:nvPr/>
          </p:nvSpPr>
          <p:spPr bwMode="auto">
            <a:xfrm>
              <a:off x="9155526" y="2352320"/>
              <a:ext cx="2163786" cy="2163786"/>
            </a:xfrm>
            <a:prstGeom prst="ellipse">
              <a:avLst/>
            </a:prstGeom>
            <a:solidFill>
              <a:schemeClr val="bg1"/>
            </a:soli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Title 1">
              <a:extLst>
                <a:ext uri="{FF2B5EF4-FFF2-40B4-BE49-F238E27FC236}">
                  <a16:creationId xmlns:a16="http://schemas.microsoft.com/office/drawing/2014/main" id="{72529D02-9CE7-BCCF-1EE4-5385576BDE2D}"/>
                </a:ext>
              </a:extLst>
            </p:cNvPr>
            <p:cNvSpPr txBox="1">
              <a:spLocks/>
            </p:cNvSpPr>
            <p:nvPr/>
          </p:nvSpPr>
          <p:spPr>
            <a:xfrm>
              <a:off x="9538998" y="3335886"/>
              <a:ext cx="1440735" cy="984885"/>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GB" sz="1600" b="0" i="0" u="none" strike="noStrike" kern="1200" cap="none" spc="-50" normalizeH="0" baseline="0" noProof="0">
                  <a:ln w="3175">
                    <a:noFill/>
                  </a:ln>
                  <a:solidFill>
                    <a:srgbClr val="000000"/>
                  </a:solidFill>
                  <a:effectLst/>
                  <a:uLnTx/>
                  <a:uFillTx/>
                  <a:latin typeface="Segoe UI Semibold"/>
                  <a:ea typeface="+mn-ea"/>
                  <a:cs typeface="Segoe UI" pitchFamily="34" charset="0"/>
                </a:rPr>
                <a:t>of AI users are bringing their own AI tools to work (BYOAI)</a:t>
              </a:r>
              <a:endParaRPr kumimoji="0" lang="en-US" sz="1600" b="0" i="0" u="none" strike="noStrike" kern="1200" cap="none" spc="-50" normalizeH="0" baseline="0" noProof="0">
                <a:ln w="3175">
                  <a:noFill/>
                </a:ln>
                <a:solidFill>
                  <a:srgbClr val="000000"/>
                </a:solidFill>
                <a:effectLst/>
                <a:uLnTx/>
                <a:uFillTx/>
                <a:latin typeface="Segoe UI Semibold"/>
                <a:ea typeface="+mn-ea"/>
                <a:cs typeface="Segoe UI" pitchFamily="34" charset="0"/>
              </a:endParaRPr>
            </a:p>
          </p:txBody>
        </p:sp>
        <p:sp>
          <p:nvSpPr>
            <p:cNvPr id="10" name="Title 1">
              <a:extLst>
                <a:ext uri="{FF2B5EF4-FFF2-40B4-BE49-F238E27FC236}">
                  <a16:creationId xmlns:a16="http://schemas.microsoft.com/office/drawing/2014/main" id="{6AA1CB89-3A8E-C7A1-8957-B2D128D8154F}"/>
                </a:ext>
              </a:extLst>
            </p:cNvPr>
            <p:cNvSpPr txBox="1">
              <a:spLocks/>
            </p:cNvSpPr>
            <p:nvPr/>
          </p:nvSpPr>
          <p:spPr>
            <a:xfrm>
              <a:off x="9332349" y="2668564"/>
              <a:ext cx="1917618" cy="738664"/>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50" normalizeH="0" baseline="0" noProof="0">
                  <a:ln w="3175">
                    <a:noFill/>
                  </a:ln>
                  <a:solidFill>
                    <a:srgbClr val="8661C5"/>
                  </a:solidFill>
                  <a:effectLst/>
                  <a:uLnTx/>
                  <a:uFillTx/>
                  <a:latin typeface="Segoe UI"/>
                  <a:ea typeface="+mn-ea"/>
                  <a:cs typeface="Segoe UI" pitchFamily="34" charset="0"/>
                </a:rPr>
                <a:t>78%</a:t>
              </a:r>
            </a:p>
          </p:txBody>
        </p:sp>
      </p:grpSp>
      <p:grpSp>
        <p:nvGrpSpPr>
          <p:cNvPr id="11" name="Group 10">
            <a:extLst>
              <a:ext uri="{FF2B5EF4-FFF2-40B4-BE49-F238E27FC236}">
                <a16:creationId xmlns:a16="http://schemas.microsoft.com/office/drawing/2014/main" id="{7AA742B3-2516-F55F-03C6-2698E47FCF3A}"/>
              </a:ext>
              <a:ext uri="{C183D7F6-B498-43B3-948B-1728B52AA6E4}">
                <adec:decorative xmlns:adec="http://schemas.microsoft.com/office/drawing/2017/decorative" val="1"/>
              </a:ext>
            </a:extLst>
          </p:cNvPr>
          <p:cNvGrpSpPr/>
          <p:nvPr/>
        </p:nvGrpSpPr>
        <p:grpSpPr>
          <a:xfrm>
            <a:off x="3992996" y="1825829"/>
            <a:ext cx="4320310" cy="4320310"/>
            <a:chOff x="4001160" y="1268845"/>
            <a:chExt cx="4320310" cy="4320310"/>
          </a:xfrm>
        </p:grpSpPr>
        <p:graphicFrame>
          <p:nvGraphicFramePr>
            <p:cNvPr id="12" name="Chart 11">
              <a:extLst>
                <a:ext uri="{FF2B5EF4-FFF2-40B4-BE49-F238E27FC236}">
                  <a16:creationId xmlns:a16="http://schemas.microsoft.com/office/drawing/2014/main" id="{73B07455-ACE5-8F14-B732-4D5EB3110E3E}"/>
                </a:ext>
              </a:extLst>
            </p:cNvPr>
            <p:cNvGraphicFramePr/>
            <p:nvPr/>
          </p:nvGraphicFramePr>
          <p:xfrm>
            <a:off x="4001160" y="1268845"/>
            <a:ext cx="4320310" cy="4320310"/>
          </p:xfrm>
          <a:graphic>
            <a:graphicData uri="http://schemas.openxmlformats.org/drawingml/2006/chart">
              <c:chart xmlns:c="http://schemas.openxmlformats.org/drawingml/2006/chart" xmlns:r="http://schemas.openxmlformats.org/officeDocument/2006/relationships" r:id="rId3"/>
            </a:graphicData>
          </a:graphic>
        </p:graphicFrame>
        <p:sp>
          <p:nvSpPr>
            <p:cNvPr id="13" name="Rounded Rectangle 5">
              <a:extLst>
                <a:ext uri="{FF2B5EF4-FFF2-40B4-BE49-F238E27FC236}">
                  <a16:creationId xmlns:a16="http://schemas.microsoft.com/office/drawing/2014/main" id="{77D7CF53-9204-4CC7-854B-298B81A3EA4B}"/>
                </a:ext>
              </a:extLst>
            </p:cNvPr>
            <p:cNvSpPr/>
            <p:nvPr/>
          </p:nvSpPr>
          <p:spPr bwMode="auto">
            <a:xfrm>
              <a:off x="4577315" y="1845000"/>
              <a:ext cx="3168000" cy="3168000"/>
            </a:xfrm>
            <a:prstGeom prst="ellipse">
              <a:avLst/>
            </a:prstGeom>
            <a:solidFill>
              <a:schemeClr val="bg1"/>
            </a:soli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 name="Title 1">
              <a:extLst>
                <a:ext uri="{FF2B5EF4-FFF2-40B4-BE49-F238E27FC236}">
                  <a16:creationId xmlns:a16="http://schemas.microsoft.com/office/drawing/2014/main" id="{3F272EF6-7466-8026-1135-BA9DB9AB7794}"/>
                </a:ext>
              </a:extLst>
            </p:cNvPr>
            <p:cNvSpPr txBox="1">
              <a:spLocks/>
            </p:cNvSpPr>
            <p:nvPr/>
          </p:nvSpPr>
          <p:spPr>
            <a:xfrm>
              <a:off x="5202506" y="3407228"/>
              <a:ext cx="1917618" cy="923330"/>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50" normalizeH="0" baseline="0" noProof="0">
                  <a:ln w="3175">
                    <a:noFill/>
                  </a:ln>
                  <a:solidFill>
                    <a:srgbClr val="000000"/>
                  </a:solidFill>
                  <a:effectLst/>
                  <a:uLnTx/>
                  <a:uFillTx/>
                  <a:latin typeface="Segoe UI Semibold"/>
                  <a:ea typeface="+mn-ea"/>
                  <a:cs typeface="Segoe UI" pitchFamily="34" charset="0"/>
                </a:rPr>
                <a:t>of people are already using </a:t>
              </a:r>
              <a:br>
                <a:rPr kumimoji="0" lang="en-US" sz="2000" b="0" i="0" u="none" strike="noStrike" kern="1200" cap="none" spc="-50" normalizeH="0" baseline="0" noProof="0">
                  <a:ln w="3175">
                    <a:noFill/>
                  </a:ln>
                  <a:solidFill>
                    <a:srgbClr val="000000"/>
                  </a:solidFill>
                  <a:effectLst/>
                  <a:uLnTx/>
                  <a:uFillTx/>
                  <a:latin typeface="Segoe UI Semibold"/>
                  <a:ea typeface="+mn-ea"/>
                  <a:cs typeface="Segoe UI" pitchFamily="34" charset="0"/>
                </a:rPr>
              </a:br>
              <a:r>
                <a:rPr kumimoji="0" lang="en-US" sz="2000" b="0" i="0" u="none" strike="noStrike" kern="1200" cap="none" spc="-50" normalizeH="0" baseline="0" noProof="0">
                  <a:ln w="3175">
                    <a:noFill/>
                  </a:ln>
                  <a:solidFill>
                    <a:srgbClr val="000000"/>
                  </a:solidFill>
                  <a:effectLst/>
                  <a:uLnTx/>
                  <a:uFillTx/>
                  <a:latin typeface="Segoe UI Semibold"/>
                  <a:ea typeface="+mn-ea"/>
                  <a:cs typeface="Segoe UI" pitchFamily="34" charset="0"/>
                </a:rPr>
                <a:t>AI at work</a:t>
              </a:r>
            </a:p>
          </p:txBody>
        </p:sp>
        <p:sp>
          <p:nvSpPr>
            <p:cNvPr id="15" name="Title 1">
              <a:extLst>
                <a:ext uri="{FF2B5EF4-FFF2-40B4-BE49-F238E27FC236}">
                  <a16:creationId xmlns:a16="http://schemas.microsoft.com/office/drawing/2014/main" id="{435EA25F-EBA3-C353-EA8C-9B91AB656858}"/>
                </a:ext>
              </a:extLst>
            </p:cNvPr>
            <p:cNvSpPr txBox="1">
              <a:spLocks/>
            </p:cNvSpPr>
            <p:nvPr/>
          </p:nvSpPr>
          <p:spPr>
            <a:xfrm>
              <a:off x="5202506" y="2474851"/>
              <a:ext cx="1917618" cy="923330"/>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50" normalizeH="0" baseline="0" noProof="0">
                  <a:ln w="3175">
                    <a:noFill/>
                  </a:ln>
                  <a:solidFill>
                    <a:srgbClr val="0078D4"/>
                  </a:solidFill>
                  <a:effectLst/>
                  <a:uLnTx/>
                  <a:uFillTx/>
                  <a:latin typeface="Segoe UI"/>
                  <a:ea typeface="+mn-ea"/>
                  <a:cs typeface="Segoe UI" pitchFamily="34" charset="0"/>
                </a:rPr>
                <a:t>75%</a:t>
              </a:r>
            </a:p>
          </p:txBody>
        </p:sp>
      </p:grpSp>
      <p:sp>
        <p:nvSpPr>
          <p:cNvPr id="16" name="TextBox 15">
            <a:extLst>
              <a:ext uri="{FF2B5EF4-FFF2-40B4-BE49-F238E27FC236}">
                <a16:creationId xmlns:a16="http://schemas.microsoft.com/office/drawing/2014/main" id="{F98A51C0-98A0-5809-5D0D-005063F547E2}"/>
              </a:ext>
            </a:extLst>
          </p:cNvPr>
          <p:cNvSpPr txBox="1"/>
          <p:nvPr/>
        </p:nvSpPr>
        <p:spPr>
          <a:xfrm>
            <a:off x="255227" y="6333471"/>
            <a:ext cx="667022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chemeClr val="bg1"/>
                </a:solidFill>
                <a:effectLst/>
                <a:uLnTx/>
                <a:uFillTx/>
                <a:latin typeface="Segoe UI"/>
                <a:ea typeface="+mn-ea"/>
                <a:cs typeface="+mn-cs"/>
              </a:rPr>
              <a:t>Source: </a:t>
            </a:r>
            <a:r>
              <a:rPr kumimoji="0" lang="en-GB" sz="1400" b="0" i="0" u="none" strike="noStrike" kern="1200" cap="none" spc="0" normalizeH="0" baseline="0" noProof="0">
                <a:ln>
                  <a:noFill/>
                </a:ln>
                <a:solidFill>
                  <a:schemeClr val="bg1"/>
                </a:solidFill>
                <a:effectLst/>
                <a:uLnTx/>
                <a:uFillTx/>
                <a:latin typeface="Segoe UI"/>
                <a:ea typeface="+mn-ea"/>
                <a:cs typeface="+mn-cs"/>
                <a:hlinkClick r:id="rId4">
                  <a:extLst>
                    <a:ext uri="{A12FA001-AC4F-418D-AE19-62706E023703}">
                      <ahyp:hlinkClr xmlns:ahyp="http://schemas.microsoft.com/office/drawing/2018/hyperlinkcolor" val="tx"/>
                    </a:ext>
                  </a:extLst>
                </a:hlinkClick>
              </a:rPr>
              <a:t>Work Trend Index Report, May 2024</a:t>
            </a:r>
            <a:endParaRPr kumimoji="0" lang="en-GB" sz="1400" b="0" i="0" u="none" strike="noStrike" kern="1200" cap="none" spc="0" normalizeH="0" baseline="0" noProof="0">
              <a:ln>
                <a:noFill/>
              </a:ln>
              <a:solidFill>
                <a:schemeClr val="bg1"/>
              </a:solidFill>
              <a:effectLst/>
              <a:uLnTx/>
              <a:uFillTx/>
              <a:latin typeface="Segoe UI"/>
              <a:ea typeface="+mn-ea"/>
              <a:cs typeface="+mn-cs"/>
            </a:endParaRPr>
          </a:p>
        </p:txBody>
      </p:sp>
    </p:spTree>
    <p:extLst>
      <p:ext uri="{BB962C8B-B14F-4D97-AF65-F5344CB8AC3E}">
        <p14:creationId xmlns:p14="http://schemas.microsoft.com/office/powerpoint/2010/main" val="35336350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3.125E-6 1.48148E-6 L -3.125E-6 0.03542 " pathEditMode="relative" rAng="0" ptsTypes="AA">
                                      <p:cBhvr>
                                        <p:cTn id="9" dur="700" spd="-100000" fill="hold"/>
                                        <p:tgtEl>
                                          <p:spTgt spid="2"/>
                                        </p:tgtEl>
                                        <p:attrNameLst>
                                          <p:attrName>ppt_x</p:attrName>
                                          <p:attrName>ppt_y</p:attrName>
                                        </p:attrNameLst>
                                      </p:cBhvr>
                                      <p:rCtr x="0" y="1759"/>
                                    </p:animMotion>
                                  </p:childTnLst>
                                </p:cTn>
                              </p:par>
                              <p:par>
                                <p:cTn id="10" presetID="10" presetClass="entr" presetSubtype="0" fill="hold" nodeType="withEffect">
                                  <p:stCondLst>
                                    <p:cond delay="1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42" presetClass="path" presetSubtype="0" decel="100000" fill="hold" nodeType="withEffect">
                                  <p:stCondLst>
                                    <p:cond delay="100"/>
                                  </p:stCondLst>
                                  <p:childTnLst>
                                    <p:animMotion origin="layout" path="M 2.5E-6 0 L 2.5E-6 0.03542 " pathEditMode="relative" rAng="0" ptsTypes="AA">
                                      <p:cBhvr>
                                        <p:cTn id="14" dur="700" spd="-100000" fill="hold"/>
                                        <p:tgtEl>
                                          <p:spTgt spid="11"/>
                                        </p:tgtEl>
                                        <p:attrNameLst>
                                          <p:attrName>ppt_x</p:attrName>
                                          <p:attrName>ppt_y</p:attrName>
                                        </p:attrNameLst>
                                      </p:cBhvr>
                                      <p:rCtr x="0" y="1759"/>
                                    </p:animMotion>
                                  </p:childTnLst>
                                </p:cTn>
                              </p:par>
                              <p:par>
                                <p:cTn id="15" presetID="10" presetClass="entr" presetSubtype="0" fill="hold" nodeType="withEffect">
                                  <p:stCondLst>
                                    <p:cond delay="5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42" presetClass="path" presetSubtype="0" decel="100000" fill="hold" nodeType="withEffect">
                                  <p:stCondLst>
                                    <p:cond delay="500"/>
                                  </p:stCondLst>
                                  <p:childTnLst>
                                    <p:animMotion origin="layout" path="M -3.125E-6 0 L -0.03646 0 " pathEditMode="relative" rAng="0" ptsTypes="AA">
                                      <p:cBhvr>
                                        <p:cTn id="19" dur="700" spd="-100000" fill="hold"/>
                                        <p:tgtEl>
                                          <p:spTgt spid="3"/>
                                        </p:tgtEl>
                                        <p:attrNameLst>
                                          <p:attrName>ppt_x</p:attrName>
                                          <p:attrName>ppt_y</p:attrName>
                                        </p:attrNameLst>
                                      </p:cBhvr>
                                      <p:rCtr x="-182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81AB75-058C-5757-E1B1-EF6459C52FBF}"/>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9BD4EE3-AC9F-4B35-AFE7-DA25CDC91783}"/>
              </a:ext>
              <a:ext uri="{C183D7F6-B498-43B3-948B-1728B52AA6E4}">
                <adec:decorative xmlns:adec="http://schemas.microsoft.com/office/drawing/2017/decorative" val="1"/>
              </a:ext>
            </a:extLst>
          </p:cNvPr>
          <p:cNvSpPr>
            <a:spLocks/>
          </p:cNvSpPr>
          <p:nvPr/>
        </p:nvSpPr>
        <p:spPr bwMode="auto">
          <a:xfrm>
            <a:off x="495299" y="3832036"/>
            <a:ext cx="11111483" cy="2074845"/>
          </a:xfrm>
          <a:prstGeom prst="roundRect">
            <a:avLst>
              <a:gd name="adj" fmla="val 3337"/>
            </a:avLst>
          </a:prstGeom>
          <a:solidFill>
            <a:schemeClr val="bg1">
              <a:lumMod val="95000"/>
            </a:schemeClr>
          </a:solidFill>
          <a:ln w="19050">
            <a:gradFill flip="none" rotWithShape="1">
              <a:gsLst>
                <a:gs pos="0">
                  <a:srgbClr val="0078D4"/>
                </a:gs>
                <a:gs pos="95000">
                  <a:srgbClr val="C73EC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Variable Display Semibold" pitchFamily="2" charset="0"/>
              <a:ea typeface="+mn-ea"/>
              <a:cs typeface="Segoe UI" pitchFamily="34" charset="0"/>
            </a:endParaRPr>
          </a:p>
        </p:txBody>
      </p:sp>
      <p:sp>
        <p:nvSpPr>
          <p:cNvPr id="3" name="Rectangle: Rounded Corners 2">
            <a:extLst>
              <a:ext uri="{FF2B5EF4-FFF2-40B4-BE49-F238E27FC236}">
                <a16:creationId xmlns:a16="http://schemas.microsoft.com/office/drawing/2014/main" id="{9E393D90-D0AD-4F21-09E4-AE2B20DF5863}"/>
              </a:ext>
              <a:ext uri="{C183D7F6-B498-43B3-948B-1728B52AA6E4}">
                <adec:decorative xmlns:adec="http://schemas.microsoft.com/office/drawing/2017/decorative" val="0"/>
              </a:ext>
            </a:extLst>
          </p:cNvPr>
          <p:cNvSpPr/>
          <p:nvPr/>
        </p:nvSpPr>
        <p:spPr bwMode="auto">
          <a:xfrm>
            <a:off x="692239" y="3647350"/>
            <a:ext cx="5678743" cy="360003"/>
          </a:xfrm>
          <a:prstGeom prst="roundRect">
            <a:avLst>
              <a:gd name="adj" fmla="val 50000"/>
            </a:avLst>
          </a:prstGeom>
          <a:gradFill flip="none" rotWithShape="1">
            <a:gsLst>
              <a:gs pos="0">
                <a:srgbClr val="F65567"/>
              </a:gs>
              <a:gs pos="32000">
                <a:srgbClr val="AC35AF"/>
              </a:gs>
              <a:gs pos="68000">
                <a:srgbClr val="0A6BBA"/>
              </a:gs>
              <a:gs pos="100000">
                <a:srgbClr val="318581"/>
              </a:gs>
            </a:gsLst>
            <a:path path="circle">
              <a:fillToRect l="100000" t="100000"/>
            </a:path>
            <a:tileRect r="-100000" b="-100000"/>
          </a:gradFill>
        </p:spPr>
        <p:txBody>
          <a:bodyPr wrap="square" lIns="146957" tIns="25718" rIns="146957" bIns="27432" rtlCol="0" anchor="ctr">
            <a:noAutofit/>
          </a:bodyPr>
          <a:lstStyle/>
          <a:p>
            <a:pPr marL="0" marR="0" lvl="0" indent="0" algn="ctr" defTabSz="2275850" rtl="0" eaLnBrk="1" fontAlgn="base" latinLnBrk="0" hangingPunct="1">
              <a:lnSpc>
                <a:spcPct val="100000"/>
              </a:lnSpc>
              <a:spcBef>
                <a:spcPts val="1800"/>
              </a:spcBef>
              <a:spcAft>
                <a:spcPts val="1800"/>
              </a:spcAft>
              <a:buClrTx/>
              <a:buSzTx/>
              <a:buFontTx/>
              <a:buNone/>
              <a:tabLst>
                <a:tab pos="3701239" algn="l"/>
              </a:tabLst>
              <a:defRPr/>
            </a:pPr>
            <a:r>
              <a:rPr kumimoji="0" lang="en-US" sz="1800" b="0" i="0" u="none" strike="noStrike" kern="1200" cap="none" spc="0" normalizeH="0" baseline="0" noProof="0">
                <a:ln w="3175">
                  <a:noFill/>
                </a:ln>
                <a:solidFill>
                  <a:srgbClr val="FFFFFF"/>
                </a:solidFill>
                <a:effectLst/>
                <a:uLnTx/>
                <a:uFillTx/>
                <a:latin typeface="Segoe UI Semibold"/>
                <a:ea typeface="+mn-ea"/>
                <a:cs typeface="+mn-cs"/>
              </a:rPr>
              <a:t>How to discover and govern Shadow AI use?</a:t>
            </a:r>
          </a:p>
        </p:txBody>
      </p:sp>
      <p:sp>
        <p:nvSpPr>
          <p:cNvPr id="4" name="Title 1">
            <a:extLst>
              <a:ext uri="{FF2B5EF4-FFF2-40B4-BE49-F238E27FC236}">
                <a16:creationId xmlns:a16="http://schemas.microsoft.com/office/drawing/2014/main" id="{B9CC33A8-F422-AF04-0236-44F6FC0B0898}"/>
              </a:ext>
            </a:extLst>
          </p:cNvPr>
          <p:cNvSpPr txBox="1">
            <a:spLocks/>
          </p:cNvSpPr>
          <p:nvPr/>
        </p:nvSpPr>
        <p:spPr>
          <a:xfrm>
            <a:off x="515692" y="497541"/>
            <a:ext cx="11498829" cy="430887"/>
          </a:xfrm>
          <a:prstGeom prst="rect">
            <a:avLst/>
          </a:prstGeom>
        </p:spPr>
        <p:txBody>
          <a:bodyPr>
            <a:noAutofit/>
          </a:bodyPr>
          <a:lst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r>
              <a:rPr lang="en-US" sz="3200"/>
              <a:t>Mitigate Shadow AI risks with governance</a:t>
            </a:r>
          </a:p>
        </p:txBody>
      </p:sp>
      <p:sp>
        <p:nvSpPr>
          <p:cNvPr id="5" name="Rectangle: Rounded Corners 4">
            <a:extLst>
              <a:ext uri="{FF2B5EF4-FFF2-40B4-BE49-F238E27FC236}">
                <a16:creationId xmlns:a16="http://schemas.microsoft.com/office/drawing/2014/main" id="{2BB56AE4-839C-A27C-ECF2-00AD2DC259E1}"/>
              </a:ext>
              <a:ext uri="{C183D7F6-B498-43B3-948B-1728B52AA6E4}">
                <adec:decorative xmlns:adec="http://schemas.microsoft.com/office/drawing/2017/decorative" val="1"/>
              </a:ext>
            </a:extLst>
          </p:cNvPr>
          <p:cNvSpPr>
            <a:spLocks/>
          </p:cNvSpPr>
          <p:nvPr/>
        </p:nvSpPr>
        <p:spPr bwMode="auto">
          <a:xfrm>
            <a:off x="495299" y="1333500"/>
            <a:ext cx="11111483" cy="2074845"/>
          </a:xfrm>
          <a:prstGeom prst="roundRect">
            <a:avLst>
              <a:gd name="adj" fmla="val 3337"/>
            </a:avLst>
          </a:prstGeom>
          <a:solidFill>
            <a:schemeClr val="bg1">
              <a:lumMod val="95000"/>
            </a:schemeClr>
          </a:solidFill>
          <a:ln w="19050">
            <a:gradFill flip="none" rotWithShape="1">
              <a:gsLst>
                <a:gs pos="0">
                  <a:srgbClr val="0078D4"/>
                </a:gs>
                <a:gs pos="95000">
                  <a:srgbClr val="C73EC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Variable Display Semibold" pitchFamily="2" charset="0"/>
              <a:ea typeface="+mn-ea"/>
              <a:cs typeface="Segoe UI" pitchFamily="34" charset="0"/>
            </a:endParaRPr>
          </a:p>
        </p:txBody>
      </p:sp>
      <p:sp>
        <p:nvSpPr>
          <p:cNvPr id="6" name="Rectangle: Rounded Corners 5">
            <a:extLst>
              <a:ext uri="{FF2B5EF4-FFF2-40B4-BE49-F238E27FC236}">
                <a16:creationId xmlns:a16="http://schemas.microsoft.com/office/drawing/2014/main" id="{F326ADD5-4BED-EC47-2A71-1926048F170F}"/>
              </a:ext>
              <a:ext uri="{C183D7F6-B498-43B3-948B-1728B52AA6E4}">
                <adec:decorative xmlns:adec="http://schemas.microsoft.com/office/drawing/2017/decorative" val="0"/>
              </a:ext>
            </a:extLst>
          </p:cNvPr>
          <p:cNvSpPr/>
          <p:nvPr/>
        </p:nvSpPr>
        <p:spPr bwMode="auto">
          <a:xfrm>
            <a:off x="692239" y="1148814"/>
            <a:ext cx="5700935" cy="360003"/>
          </a:xfrm>
          <a:prstGeom prst="roundRect">
            <a:avLst>
              <a:gd name="adj" fmla="val 50000"/>
            </a:avLst>
          </a:prstGeom>
          <a:gradFill flip="none" rotWithShape="1">
            <a:gsLst>
              <a:gs pos="0">
                <a:srgbClr val="F65567"/>
              </a:gs>
              <a:gs pos="32000">
                <a:srgbClr val="AC35AF"/>
              </a:gs>
              <a:gs pos="68000">
                <a:srgbClr val="0A6BBA"/>
              </a:gs>
              <a:gs pos="100000">
                <a:srgbClr val="318581"/>
              </a:gs>
            </a:gsLst>
            <a:path path="circle">
              <a:fillToRect l="100000" t="100000"/>
            </a:path>
            <a:tileRect r="-100000" b="-100000"/>
          </a:gradFill>
        </p:spPr>
        <p:txBody>
          <a:bodyPr wrap="square" lIns="146957" tIns="25718" rIns="146957" bIns="27432" rtlCol="0" anchor="ctr">
            <a:noAutofit/>
          </a:bodyPr>
          <a:lstStyle/>
          <a:p>
            <a:pPr marL="0" marR="0" lvl="0" indent="0" algn="ctr" defTabSz="2275850" rtl="0" eaLnBrk="1" fontAlgn="base" latinLnBrk="0" hangingPunct="1">
              <a:lnSpc>
                <a:spcPct val="100000"/>
              </a:lnSpc>
              <a:spcBef>
                <a:spcPts val="1800"/>
              </a:spcBef>
              <a:spcAft>
                <a:spcPts val="1800"/>
              </a:spcAft>
              <a:buClrTx/>
              <a:buSzTx/>
              <a:buFontTx/>
              <a:buNone/>
              <a:tabLst>
                <a:tab pos="3701239" algn="l"/>
              </a:tabLst>
              <a:defRPr/>
            </a:pPr>
            <a:r>
              <a:rPr kumimoji="0" lang="en-US" sz="1800" b="0" i="0" u="none" strike="noStrike" kern="1200" cap="none" spc="0" normalizeH="0" baseline="0" noProof="0">
                <a:ln w="3175">
                  <a:noFill/>
                </a:ln>
                <a:solidFill>
                  <a:srgbClr val="FFFFFF"/>
                </a:solidFill>
                <a:effectLst/>
                <a:uLnTx/>
                <a:uFillTx/>
                <a:latin typeface="Segoe UI Semibold"/>
                <a:ea typeface="+mn-ea"/>
                <a:cs typeface="+mn-cs"/>
              </a:rPr>
              <a:t>What is Shadow AI and what are the risks?</a:t>
            </a:r>
          </a:p>
        </p:txBody>
      </p:sp>
      <p:sp>
        <p:nvSpPr>
          <p:cNvPr id="7" name="TextBox 6">
            <a:extLst>
              <a:ext uri="{FF2B5EF4-FFF2-40B4-BE49-F238E27FC236}">
                <a16:creationId xmlns:a16="http://schemas.microsoft.com/office/drawing/2014/main" id="{002B6E0E-45FD-F4D7-9B14-F341C32958CE}"/>
              </a:ext>
            </a:extLst>
          </p:cNvPr>
          <p:cNvSpPr txBox="1"/>
          <p:nvPr/>
        </p:nvSpPr>
        <p:spPr>
          <a:xfrm>
            <a:off x="799856" y="4869458"/>
            <a:ext cx="1954919" cy="9233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mn-cs"/>
              </a:rPr>
              <a:t>Gaining visibility on Shadow AI apps on the corporate environment (endpoints, network)</a:t>
            </a:r>
          </a:p>
        </p:txBody>
      </p:sp>
      <p:sp>
        <p:nvSpPr>
          <p:cNvPr id="8" name="TextBox 7">
            <a:extLst>
              <a:ext uri="{FF2B5EF4-FFF2-40B4-BE49-F238E27FC236}">
                <a16:creationId xmlns:a16="http://schemas.microsoft.com/office/drawing/2014/main" id="{31A7BD51-6A34-F9BD-EF87-ED1636E0AEB2}"/>
              </a:ext>
            </a:extLst>
          </p:cNvPr>
          <p:cNvSpPr txBox="1"/>
          <p:nvPr/>
        </p:nvSpPr>
        <p:spPr>
          <a:xfrm>
            <a:off x="3542706" y="5049231"/>
            <a:ext cx="2553294"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mn-cs"/>
              </a:rPr>
              <a:t>Understand the security &amp; compliance risks of the specific cloud AI apps against a common benchmark (GDPR, SOC reports, </a:t>
            </a:r>
            <a:r>
              <a:rPr kumimoji="0" lang="en-US" sz="1200" b="0" i="0" u="none" strike="noStrike" kern="1200" cap="none" spc="0" normalizeH="0" baseline="0" noProof="0" err="1">
                <a:ln>
                  <a:noFill/>
                </a:ln>
                <a:solidFill>
                  <a:prstClr val="black"/>
                </a:solidFill>
                <a:effectLst/>
                <a:uLnTx/>
                <a:uFillTx/>
                <a:latin typeface="Segoe UI"/>
                <a:ea typeface="+mn-ea"/>
                <a:cs typeface="+mn-cs"/>
              </a:rPr>
              <a:t>etc</a:t>
            </a:r>
            <a:r>
              <a:rPr kumimoji="0" lang="en-US" sz="1200" b="0" i="0" u="none" strike="noStrike" kern="1200" cap="none" spc="0" normalizeH="0" baseline="0" noProof="0">
                <a:ln>
                  <a:noFill/>
                </a:ln>
                <a:solidFill>
                  <a:prstClr val="black"/>
                </a:solidFill>
                <a:effectLst/>
                <a:uLnTx/>
                <a:uFillTx/>
                <a:latin typeface="Segoe UI"/>
                <a:ea typeface="+mn-ea"/>
                <a:cs typeface="+mn-cs"/>
              </a:rPr>
              <a:t>)</a:t>
            </a:r>
          </a:p>
        </p:txBody>
      </p:sp>
      <p:sp>
        <p:nvSpPr>
          <p:cNvPr id="9" name="TextBox 8">
            <a:extLst>
              <a:ext uri="{FF2B5EF4-FFF2-40B4-BE49-F238E27FC236}">
                <a16:creationId xmlns:a16="http://schemas.microsoft.com/office/drawing/2014/main" id="{29B78416-119B-81A7-E341-EF7522D8D4D7}"/>
              </a:ext>
            </a:extLst>
          </p:cNvPr>
          <p:cNvSpPr txBox="1"/>
          <p:nvPr/>
        </p:nvSpPr>
        <p:spPr>
          <a:xfrm>
            <a:off x="6694375" y="5004293"/>
            <a:ext cx="1954919"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mn-cs"/>
              </a:rPr>
              <a:t>Audit &amp; automatically block unsanctioned apps, while managing relevant apps with IT security</a:t>
            </a:r>
            <a:endParaRPr kumimoji="0" lang="en-US" sz="1200" b="0" i="0" u="none" strike="noStrike" kern="1200" cap="none" spc="0" normalizeH="0" baseline="0" noProof="0">
              <a:ln>
                <a:noFill/>
              </a:ln>
              <a:solidFill>
                <a:srgbClr val="000000"/>
              </a:solidFill>
              <a:effectLst/>
              <a:uLnTx/>
              <a:uFillTx/>
              <a:latin typeface="Segoe UI"/>
              <a:ea typeface="+mn-ea"/>
              <a:cs typeface="+mn-cs"/>
            </a:endParaRPr>
          </a:p>
        </p:txBody>
      </p:sp>
      <p:sp>
        <p:nvSpPr>
          <p:cNvPr id="10" name="TextBox 9">
            <a:extLst>
              <a:ext uri="{FF2B5EF4-FFF2-40B4-BE49-F238E27FC236}">
                <a16:creationId xmlns:a16="http://schemas.microsoft.com/office/drawing/2014/main" id="{65EF75A2-AD53-32EB-95C5-60B49BCC240A}"/>
              </a:ext>
            </a:extLst>
          </p:cNvPr>
          <p:cNvSpPr txBox="1"/>
          <p:nvPr/>
        </p:nvSpPr>
        <p:spPr>
          <a:xfrm>
            <a:off x="9437225" y="5004293"/>
            <a:ext cx="1954919"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mn-cs"/>
              </a:rPr>
              <a:t>Enhance protection on managed apps by applying data classification best practices</a:t>
            </a:r>
          </a:p>
        </p:txBody>
      </p:sp>
      <p:grpSp>
        <p:nvGrpSpPr>
          <p:cNvPr id="11" name="Group 10" descr="Two Icons of a note and a person symbolizing organization with an arrow pointing towards a Cloud titled 'BYOAI'">
            <a:extLst>
              <a:ext uri="{FF2B5EF4-FFF2-40B4-BE49-F238E27FC236}">
                <a16:creationId xmlns:a16="http://schemas.microsoft.com/office/drawing/2014/main" id="{3CE1E36D-2F67-C0D4-B258-A7E5D2513FFC}"/>
              </a:ext>
            </a:extLst>
          </p:cNvPr>
          <p:cNvGrpSpPr/>
          <p:nvPr/>
        </p:nvGrpSpPr>
        <p:grpSpPr>
          <a:xfrm>
            <a:off x="585218" y="1803545"/>
            <a:ext cx="3705152" cy="809535"/>
            <a:chOff x="833438" y="1640596"/>
            <a:chExt cx="3705152" cy="809535"/>
          </a:xfrm>
        </p:grpSpPr>
        <p:sp>
          <p:nvSpPr>
            <p:cNvPr id="12" name="Rectangle: Rounded Corners 11">
              <a:extLst>
                <a:ext uri="{FF2B5EF4-FFF2-40B4-BE49-F238E27FC236}">
                  <a16:creationId xmlns:a16="http://schemas.microsoft.com/office/drawing/2014/main" id="{5B006964-3183-DB55-BAE0-433ACFBE3D00}"/>
                </a:ext>
              </a:extLst>
            </p:cNvPr>
            <p:cNvSpPr/>
            <p:nvPr/>
          </p:nvSpPr>
          <p:spPr>
            <a:xfrm>
              <a:off x="833438" y="1640596"/>
              <a:ext cx="3705152" cy="809535"/>
            </a:xfrm>
            <a:prstGeom prst="roundRect">
              <a:avLst>
                <a:gd name="adj" fmla="val 7040"/>
              </a:avLst>
            </a:prstGeom>
            <a:solidFill>
              <a:schemeClr val="bg1"/>
            </a:solidFill>
            <a:ln>
              <a:noFill/>
            </a:ln>
            <a:effectLst>
              <a:outerShdw blurRad="127000" sx="103000" sy="1030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Segoe UI"/>
                <a:ea typeface="+mn-ea"/>
                <a:cs typeface="+mn-cs"/>
              </a:endParaRPr>
            </a:p>
          </p:txBody>
        </p:sp>
        <p:sp>
          <p:nvSpPr>
            <p:cNvPr id="13" name="TextBox 12">
              <a:extLst>
                <a:ext uri="{FF2B5EF4-FFF2-40B4-BE49-F238E27FC236}">
                  <a16:creationId xmlns:a16="http://schemas.microsoft.com/office/drawing/2014/main" id="{72340E08-F285-9371-EEB8-77817B6DEDB9}"/>
                </a:ext>
              </a:extLst>
            </p:cNvPr>
            <p:cNvSpPr txBox="1"/>
            <p:nvPr/>
          </p:nvSpPr>
          <p:spPr>
            <a:xfrm>
              <a:off x="3625708" y="2045363"/>
              <a:ext cx="403380" cy="166199"/>
            </a:xfrm>
            <a:prstGeom prst="rect">
              <a:avLst/>
            </a:prstGeom>
            <a:noFill/>
          </p:spPr>
          <p:txBody>
            <a:bodyPr wrap="none" lIns="0" tIns="0" rIns="0" bIns="0" rtlCol="0">
              <a:spAutoFit/>
            </a:body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50" normalizeH="0" baseline="0" noProof="0">
                  <a:ln w="3175">
                    <a:noFill/>
                  </a:ln>
                  <a:gradFill flip="none" rotWithShape="1">
                    <a:gsLst>
                      <a:gs pos="100000">
                        <a:srgbClr val="318581"/>
                      </a:gs>
                      <a:gs pos="0">
                        <a:srgbClr val="F65567"/>
                      </a:gs>
                      <a:gs pos="32000">
                        <a:srgbClr val="AC35AF"/>
                      </a:gs>
                      <a:gs pos="68000">
                        <a:srgbClr val="0A6BBA"/>
                      </a:gs>
                    </a:gsLst>
                    <a:path path="circle">
                      <a:fillToRect l="100000" t="100000"/>
                    </a:path>
                    <a:tileRect r="-100000" b="-100000"/>
                  </a:gradFill>
                  <a:effectLst/>
                  <a:uLnTx/>
                  <a:uFillTx/>
                  <a:latin typeface="Segoe UI Semibold"/>
                  <a:ea typeface="+mn-ea"/>
                  <a:cs typeface="+mn-cs"/>
                </a:rPr>
                <a:t>BYOAI</a:t>
              </a:r>
            </a:p>
          </p:txBody>
        </p:sp>
        <p:sp>
          <p:nvSpPr>
            <p:cNvPr id="14" name="Graphic 73" descr="Icon of a cloud ">
              <a:extLst>
                <a:ext uri="{FF2B5EF4-FFF2-40B4-BE49-F238E27FC236}">
                  <a16:creationId xmlns:a16="http://schemas.microsoft.com/office/drawing/2014/main" id="{48CEAAC5-1AEB-73C7-C5E5-59E74020D942}"/>
                </a:ext>
              </a:extLst>
            </p:cNvPr>
            <p:cNvSpPr/>
            <p:nvPr/>
          </p:nvSpPr>
          <p:spPr>
            <a:xfrm>
              <a:off x="3317821" y="1742604"/>
              <a:ext cx="1019153" cy="605520"/>
            </a:xfrm>
            <a:custGeom>
              <a:avLst/>
              <a:gdLst>
                <a:gd name="connsiteX0" fmla="*/ 63171 w 301427"/>
                <a:gd name="connsiteY0" fmla="*/ 73425 h 197087"/>
                <a:gd name="connsiteX1" fmla="*/ 150714 w 301427"/>
                <a:gd name="connsiteY1" fmla="*/ 0 h 197087"/>
                <a:gd name="connsiteX2" fmla="*/ 238258 w 301427"/>
                <a:gd name="connsiteY2" fmla="*/ 73425 h 197087"/>
                <a:gd name="connsiteX3" fmla="*/ 239596 w 301427"/>
                <a:gd name="connsiteY3" fmla="*/ 73425 h 197087"/>
                <a:gd name="connsiteX4" fmla="*/ 301428 w 301427"/>
                <a:gd name="connsiteY4" fmla="*/ 135256 h 197087"/>
                <a:gd name="connsiteX5" fmla="*/ 239596 w 301427"/>
                <a:gd name="connsiteY5" fmla="*/ 197087 h 197087"/>
                <a:gd name="connsiteX6" fmla="*/ 61831 w 301427"/>
                <a:gd name="connsiteY6" fmla="*/ 197087 h 197087"/>
                <a:gd name="connsiteX7" fmla="*/ 0 w 301427"/>
                <a:gd name="connsiteY7" fmla="*/ 135256 h 197087"/>
                <a:gd name="connsiteX8" fmla="*/ 61832 w 301427"/>
                <a:gd name="connsiteY8" fmla="*/ 73425 h 197087"/>
                <a:gd name="connsiteX9" fmla="*/ 63171 w 301427"/>
                <a:gd name="connsiteY9" fmla="*/ 73425 h 197087"/>
                <a:gd name="connsiteX10" fmla="*/ 150714 w 301427"/>
                <a:gd name="connsiteY10" fmla="*/ 23187 h 197087"/>
                <a:gd name="connsiteX11" fmla="*/ 85099 w 301427"/>
                <a:gd name="connsiteY11" fmla="*/ 85588 h 197087"/>
                <a:gd name="connsiteX12" fmla="*/ 73519 w 301427"/>
                <a:gd name="connsiteY12" fmla="*/ 96611 h 197087"/>
                <a:gd name="connsiteX13" fmla="*/ 61831 w 301427"/>
                <a:gd name="connsiteY13" fmla="*/ 96611 h 197087"/>
                <a:gd name="connsiteX14" fmla="*/ 23187 w 301427"/>
                <a:gd name="connsiteY14" fmla="*/ 135256 h 197087"/>
                <a:gd name="connsiteX15" fmla="*/ 61831 w 301427"/>
                <a:gd name="connsiteY15" fmla="*/ 173901 h 197087"/>
                <a:gd name="connsiteX16" fmla="*/ 239596 w 301427"/>
                <a:gd name="connsiteY16" fmla="*/ 173901 h 197087"/>
                <a:gd name="connsiteX17" fmla="*/ 278241 w 301427"/>
                <a:gd name="connsiteY17" fmla="*/ 135256 h 197087"/>
                <a:gd name="connsiteX18" fmla="*/ 239596 w 301427"/>
                <a:gd name="connsiteY18" fmla="*/ 96611 h 197087"/>
                <a:gd name="connsiteX19" fmla="*/ 227909 w 301427"/>
                <a:gd name="connsiteY19" fmla="*/ 96611 h 197087"/>
                <a:gd name="connsiteX20" fmla="*/ 216329 w 301427"/>
                <a:gd name="connsiteY20" fmla="*/ 85588 h 197087"/>
                <a:gd name="connsiteX21" fmla="*/ 150714 w 301427"/>
                <a:gd name="connsiteY21" fmla="*/ 23187 h 197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01427" h="197087">
                  <a:moveTo>
                    <a:pt x="63171" y="73425"/>
                  </a:moveTo>
                  <a:cubicBezTo>
                    <a:pt x="70503" y="31577"/>
                    <a:pt x="107039" y="0"/>
                    <a:pt x="150714" y="0"/>
                  </a:cubicBezTo>
                  <a:cubicBezTo>
                    <a:pt x="194388" y="0"/>
                    <a:pt x="230925" y="31577"/>
                    <a:pt x="238258" y="73425"/>
                  </a:cubicBezTo>
                  <a:lnTo>
                    <a:pt x="239596" y="73425"/>
                  </a:lnTo>
                  <a:cubicBezTo>
                    <a:pt x="273744" y="73425"/>
                    <a:pt x="301428" y="101108"/>
                    <a:pt x="301428" y="135256"/>
                  </a:cubicBezTo>
                  <a:cubicBezTo>
                    <a:pt x="301428" y="169404"/>
                    <a:pt x="273744" y="197087"/>
                    <a:pt x="239596" y="197087"/>
                  </a:cubicBezTo>
                  <a:lnTo>
                    <a:pt x="61831" y="197087"/>
                  </a:lnTo>
                  <a:cubicBezTo>
                    <a:pt x="27683" y="197087"/>
                    <a:pt x="0" y="169404"/>
                    <a:pt x="0" y="135256"/>
                  </a:cubicBezTo>
                  <a:cubicBezTo>
                    <a:pt x="0" y="101108"/>
                    <a:pt x="27683" y="73425"/>
                    <a:pt x="61832" y="73425"/>
                  </a:cubicBezTo>
                  <a:lnTo>
                    <a:pt x="63171" y="73425"/>
                  </a:lnTo>
                  <a:close/>
                  <a:moveTo>
                    <a:pt x="150714" y="23187"/>
                  </a:moveTo>
                  <a:cubicBezTo>
                    <a:pt x="115656" y="23187"/>
                    <a:pt x="86816" y="50721"/>
                    <a:pt x="85099" y="85588"/>
                  </a:cubicBezTo>
                  <a:cubicBezTo>
                    <a:pt x="84795" y="91762"/>
                    <a:pt x="79701" y="96611"/>
                    <a:pt x="73519" y="96611"/>
                  </a:cubicBezTo>
                  <a:lnTo>
                    <a:pt x="61831" y="96611"/>
                  </a:lnTo>
                  <a:cubicBezTo>
                    <a:pt x="40489" y="96611"/>
                    <a:pt x="23187" y="113913"/>
                    <a:pt x="23187" y="135256"/>
                  </a:cubicBezTo>
                  <a:cubicBezTo>
                    <a:pt x="23187" y="156599"/>
                    <a:pt x="40489" y="173901"/>
                    <a:pt x="61831" y="173901"/>
                  </a:cubicBezTo>
                  <a:lnTo>
                    <a:pt x="239596" y="173901"/>
                  </a:lnTo>
                  <a:cubicBezTo>
                    <a:pt x="260939" y="173901"/>
                    <a:pt x="278241" y="156599"/>
                    <a:pt x="278241" y="135256"/>
                  </a:cubicBezTo>
                  <a:cubicBezTo>
                    <a:pt x="278241" y="113913"/>
                    <a:pt x="260939" y="96611"/>
                    <a:pt x="239596" y="96611"/>
                  </a:cubicBezTo>
                  <a:lnTo>
                    <a:pt x="227909" y="96611"/>
                  </a:lnTo>
                  <a:cubicBezTo>
                    <a:pt x="221727" y="96611"/>
                    <a:pt x="216632" y="91762"/>
                    <a:pt x="216329" y="85588"/>
                  </a:cubicBezTo>
                  <a:cubicBezTo>
                    <a:pt x="214612" y="50721"/>
                    <a:pt x="185772" y="23187"/>
                    <a:pt x="150714" y="23187"/>
                  </a:cubicBezTo>
                  <a:close/>
                </a:path>
              </a:pathLst>
            </a:custGeom>
            <a:gradFill flip="none" rotWithShape="1">
              <a:gsLst>
                <a:gs pos="0">
                  <a:srgbClr val="F65567"/>
                </a:gs>
                <a:gs pos="32000">
                  <a:srgbClr val="AC35AF"/>
                </a:gs>
                <a:gs pos="68000">
                  <a:srgbClr val="0A6BBA"/>
                </a:gs>
                <a:gs pos="100000">
                  <a:srgbClr val="318581"/>
                </a:gs>
              </a:gsLst>
              <a:path path="circle">
                <a:fillToRect l="100000" t="100000"/>
              </a:path>
              <a:tileRect r="-100000" b="-100000"/>
            </a:gradFill>
          </p:spPr>
          <p:txBody>
            <a:bodyPr wrap="square" lIns="146957" tIns="25718" rIns="146957" bIns="27432" rtlCol="0" anchor="ctr">
              <a:noAutofit/>
            </a:bodyPr>
            <a:lstStyle/>
            <a:p>
              <a:pPr marL="0" marR="0" lvl="0" indent="0" algn="ctr" defTabSz="2275850" rtl="0" eaLnBrk="1" fontAlgn="base" latinLnBrk="0" hangingPunct="1">
                <a:lnSpc>
                  <a:spcPct val="100000"/>
                </a:lnSpc>
                <a:spcBef>
                  <a:spcPts val="1800"/>
                </a:spcBef>
                <a:spcAft>
                  <a:spcPts val="1800"/>
                </a:spcAft>
                <a:buClrTx/>
                <a:buSzTx/>
                <a:buFontTx/>
                <a:buNone/>
                <a:tabLst>
                  <a:tab pos="3701239" algn="l"/>
                </a:tabLst>
                <a:defRPr/>
              </a:pPr>
              <a:endParaRPr kumimoji="0" lang="en-US" sz="1800" b="0" i="0" u="none" strike="noStrike" kern="1200" cap="none" spc="0" normalizeH="0" baseline="0" noProof="0">
                <a:ln w="3175">
                  <a:noFill/>
                </a:ln>
                <a:solidFill>
                  <a:prstClr val="white"/>
                </a:solidFill>
                <a:effectLst/>
                <a:uLnTx/>
                <a:uFillTx/>
                <a:latin typeface="Segoe UI Semibold"/>
                <a:ea typeface="+mn-ea"/>
                <a:cs typeface="Segoe UI" pitchFamily="34" charset="0"/>
              </a:endParaRPr>
            </a:p>
          </p:txBody>
        </p:sp>
        <p:sp>
          <p:nvSpPr>
            <p:cNvPr id="15" name="Rectangle: Rounded Corners 14">
              <a:extLst>
                <a:ext uri="{FF2B5EF4-FFF2-40B4-BE49-F238E27FC236}">
                  <a16:creationId xmlns:a16="http://schemas.microsoft.com/office/drawing/2014/main" id="{B78F777B-2C85-8EB3-4EFC-7801292E6D9C}"/>
                </a:ext>
              </a:extLst>
            </p:cNvPr>
            <p:cNvSpPr/>
            <p:nvPr/>
          </p:nvSpPr>
          <p:spPr>
            <a:xfrm>
              <a:off x="897732" y="1890442"/>
              <a:ext cx="1076325" cy="494527"/>
            </a:xfrm>
            <a:prstGeom prst="roundRect">
              <a:avLst>
                <a:gd name="adj" fmla="val 9043"/>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Segoe UI"/>
                <a:ea typeface="+mn-ea"/>
                <a:cs typeface="+mn-cs"/>
              </a:endParaRPr>
            </a:p>
          </p:txBody>
        </p:sp>
        <p:cxnSp>
          <p:nvCxnSpPr>
            <p:cNvPr id="16" name="Straight Arrow Connector 15">
              <a:extLst>
                <a:ext uri="{FF2B5EF4-FFF2-40B4-BE49-F238E27FC236}">
                  <a16:creationId xmlns:a16="http://schemas.microsoft.com/office/drawing/2014/main" id="{FFC7FBCB-07A7-A76C-6844-DF240C907776}"/>
                </a:ext>
              </a:extLst>
            </p:cNvPr>
            <p:cNvCxnSpPr>
              <a:cxnSpLocks/>
              <a:stCxn id="15" idx="3"/>
            </p:cNvCxnSpPr>
            <p:nvPr/>
          </p:nvCxnSpPr>
          <p:spPr>
            <a:xfrm>
              <a:off x="1974057" y="2137706"/>
              <a:ext cx="1264661" cy="0"/>
            </a:xfrm>
            <a:prstGeom prst="straightConnector1">
              <a:avLst/>
            </a:prstGeom>
            <a:ln w="12700">
              <a:solidFill>
                <a:schemeClr val="bg1">
                  <a:lumMod val="75000"/>
                </a:schemeClr>
              </a:solidFill>
              <a:tailEnd type="arrow" w="lg" len="med"/>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3321316-69FC-8410-7CF3-68EF468D5332}"/>
                </a:ext>
              </a:extLst>
            </p:cNvPr>
            <p:cNvSpPr txBox="1"/>
            <p:nvPr/>
          </p:nvSpPr>
          <p:spPr>
            <a:xfrm>
              <a:off x="1115862" y="1681719"/>
              <a:ext cx="679673"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50" normalizeH="0" baseline="0" noProof="0">
                  <a:ln w="3175">
                    <a:noFill/>
                  </a:ln>
                  <a:gradFill>
                    <a:gsLst>
                      <a:gs pos="0">
                        <a:srgbClr val="0078D4"/>
                      </a:gs>
                      <a:gs pos="95000">
                        <a:srgbClr val="C73ECC"/>
                      </a:gs>
                    </a:gsLst>
                    <a:lin ang="0" scaled="1"/>
                  </a:gradFill>
                  <a:effectLst/>
                  <a:uLnTx/>
                  <a:uFillTx/>
                  <a:latin typeface="Segoe UI Semibold"/>
                  <a:ea typeface="+mn-ea"/>
                  <a:cs typeface="+mn-cs"/>
                </a:rPr>
                <a:t>Organization</a:t>
              </a:r>
              <a:endParaRPr kumimoji="0" lang="en-US" sz="1000" b="0" i="0" u="none" strike="noStrike" kern="1200" cap="none" spc="0" normalizeH="0" baseline="0" noProof="0">
                <a:ln>
                  <a:noFill/>
                </a:ln>
                <a:solidFill>
                  <a:prstClr val="black"/>
                </a:solidFill>
                <a:effectLst/>
                <a:uLnTx/>
                <a:uFillTx/>
                <a:latin typeface="Segoe UI Semibold"/>
                <a:ea typeface="+mn-ea"/>
                <a:cs typeface="+mn-cs"/>
              </a:endParaRPr>
            </a:p>
          </p:txBody>
        </p:sp>
        <p:sp>
          <p:nvSpPr>
            <p:cNvPr id="18" name="Graphic 108" descr="Icon of a blank document">
              <a:extLst>
                <a:ext uri="{FF2B5EF4-FFF2-40B4-BE49-F238E27FC236}">
                  <a16:creationId xmlns:a16="http://schemas.microsoft.com/office/drawing/2014/main" id="{70508E44-FF76-010F-C8AF-02F300381FFA}"/>
                </a:ext>
              </a:extLst>
            </p:cNvPr>
            <p:cNvSpPr/>
            <p:nvPr>
              <p:custDataLst>
                <p:tags r:id="rId3"/>
              </p:custDataLst>
            </p:nvPr>
          </p:nvSpPr>
          <p:spPr>
            <a:xfrm>
              <a:off x="1008626" y="1980063"/>
              <a:ext cx="246658" cy="308318"/>
            </a:xfrm>
            <a:custGeom>
              <a:avLst/>
              <a:gdLst>
                <a:gd name="connsiteX0" fmla="*/ 217519 w 240021"/>
                <a:gd name="connsiteY0" fmla="*/ 270024 h 300026"/>
                <a:gd name="connsiteX1" fmla="*/ 210019 w 240021"/>
                <a:gd name="connsiteY1" fmla="*/ 277525 h 300026"/>
                <a:gd name="connsiteX2" fmla="*/ 30003 w 240021"/>
                <a:gd name="connsiteY2" fmla="*/ 277525 h 300026"/>
                <a:gd name="connsiteX3" fmla="*/ 22502 w 240021"/>
                <a:gd name="connsiteY3" fmla="*/ 270024 h 300026"/>
                <a:gd name="connsiteX4" fmla="*/ 22502 w 240021"/>
                <a:gd name="connsiteY4" fmla="*/ 30003 h 300026"/>
                <a:gd name="connsiteX5" fmla="*/ 30003 w 240021"/>
                <a:gd name="connsiteY5" fmla="*/ 22502 h 300026"/>
                <a:gd name="connsiteX6" fmla="*/ 120011 w 240021"/>
                <a:gd name="connsiteY6" fmla="*/ 22502 h 300026"/>
                <a:gd name="connsiteX7" fmla="*/ 120011 w 240021"/>
                <a:gd name="connsiteY7" fmla="*/ 90008 h 300026"/>
                <a:gd name="connsiteX8" fmla="*/ 150013 w 240021"/>
                <a:gd name="connsiteY8" fmla="*/ 120011 h 300026"/>
                <a:gd name="connsiteX9" fmla="*/ 217519 w 240021"/>
                <a:gd name="connsiteY9" fmla="*/ 120011 h 300026"/>
                <a:gd name="connsiteX10" fmla="*/ 217519 w 240021"/>
                <a:gd name="connsiteY10" fmla="*/ 270024 h 300026"/>
                <a:gd name="connsiteX11" fmla="*/ 142513 w 240021"/>
                <a:gd name="connsiteY11" fmla="*/ 39318 h 300026"/>
                <a:gd name="connsiteX12" fmla="*/ 200688 w 240021"/>
                <a:gd name="connsiteY12" fmla="*/ 97509 h 300026"/>
                <a:gd name="connsiteX13" fmla="*/ 150013 w 240021"/>
                <a:gd name="connsiteY13" fmla="*/ 97509 h 300026"/>
                <a:gd name="connsiteX14" fmla="*/ 142513 w 240021"/>
                <a:gd name="connsiteY14" fmla="*/ 90008 h 300026"/>
                <a:gd name="connsiteX15" fmla="*/ 142513 w 240021"/>
                <a:gd name="connsiteY15" fmla="*/ 39318 h 300026"/>
                <a:gd name="connsiteX16" fmla="*/ 231231 w 240021"/>
                <a:gd name="connsiteY16" fmla="*/ 96219 h 300026"/>
                <a:gd name="connsiteX17" fmla="*/ 143788 w 240021"/>
                <a:gd name="connsiteY17" fmla="*/ 8791 h 300026"/>
                <a:gd name="connsiteX18" fmla="*/ 142513 w 240021"/>
                <a:gd name="connsiteY18" fmla="*/ 7741 h 300026"/>
                <a:gd name="connsiteX19" fmla="*/ 139227 w 240021"/>
                <a:gd name="connsiteY19" fmla="*/ 5040 h 300026"/>
                <a:gd name="connsiteX20" fmla="*/ 137307 w 240021"/>
                <a:gd name="connsiteY20" fmla="*/ 4020 h 300026"/>
                <a:gd name="connsiteX21" fmla="*/ 134067 w 240021"/>
                <a:gd name="connsiteY21" fmla="*/ 2280 h 300026"/>
                <a:gd name="connsiteX22" fmla="*/ 124706 w 240021"/>
                <a:gd name="connsiteY22" fmla="*/ 210 h 300026"/>
                <a:gd name="connsiteX23" fmla="*/ 122591 w 240021"/>
                <a:gd name="connsiteY23" fmla="*/ 0 h 300026"/>
                <a:gd name="connsiteX24" fmla="*/ 122576 w 240021"/>
                <a:gd name="connsiteY24" fmla="*/ 0 h 300026"/>
                <a:gd name="connsiteX25" fmla="*/ 120011 w 240021"/>
                <a:gd name="connsiteY25" fmla="*/ 0 h 300026"/>
                <a:gd name="connsiteX26" fmla="*/ 30003 w 240021"/>
                <a:gd name="connsiteY26" fmla="*/ 0 h 300026"/>
                <a:gd name="connsiteX27" fmla="*/ 0 w 240021"/>
                <a:gd name="connsiteY27" fmla="*/ 30003 h 300026"/>
                <a:gd name="connsiteX28" fmla="*/ 0 w 240021"/>
                <a:gd name="connsiteY28" fmla="*/ 270024 h 300026"/>
                <a:gd name="connsiteX29" fmla="*/ 30003 w 240021"/>
                <a:gd name="connsiteY29" fmla="*/ 300027 h 300026"/>
                <a:gd name="connsiteX30" fmla="*/ 210019 w 240021"/>
                <a:gd name="connsiteY30" fmla="*/ 300027 h 300026"/>
                <a:gd name="connsiteX31" fmla="*/ 240021 w 240021"/>
                <a:gd name="connsiteY31" fmla="*/ 270024 h 300026"/>
                <a:gd name="connsiteX32" fmla="*/ 240021 w 240021"/>
                <a:gd name="connsiteY32" fmla="*/ 120011 h 300026"/>
                <a:gd name="connsiteX33" fmla="*/ 240021 w 240021"/>
                <a:gd name="connsiteY33" fmla="*/ 117430 h 300026"/>
                <a:gd name="connsiteX34" fmla="*/ 231231 w 240021"/>
                <a:gd name="connsiteY34" fmla="*/ 96219 h 300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40021" h="300026">
                  <a:moveTo>
                    <a:pt x="217519" y="270024"/>
                  </a:moveTo>
                  <a:cubicBezTo>
                    <a:pt x="217519" y="274149"/>
                    <a:pt x="214159" y="277525"/>
                    <a:pt x="210019" y="277525"/>
                  </a:cubicBezTo>
                  <a:lnTo>
                    <a:pt x="30003" y="277525"/>
                  </a:lnTo>
                  <a:cubicBezTo>
                    <a:pt x="25862" y="277525"/>
                    <a:pt x="22502" y="274149"/>
                    <a:pt x="22502" y="270024"/>
                  </a:cubicBezTo>
                  <a:lnTo>
                    <a:pt x="22502" y="30003"/>
                  </a:lnTo>
                  <a:cubicBezTo>
                    <a:pt x="22502" y="25877"/>
                    <a:pt x="25862" y="22502"/>
                    <a:pt x="30003" y="22502"/>
                  </a:cubicBezTo>
                  <a:lnTo>
                    <a:pt x="120011" y="22502"/>
                  </a:lnTo>
                  <a:lnTo>
                    <a:pt x="120011" y="90008"/>
                  </a:lnTo>
                  <a:cubicBezTo>
                    <a:pt x="120011" y="106569"/>
                    <a:pt x="133452" y="120011"/>
                    <a:pt x="150013" y="120011"/>
                  </a:cubicBezTo>
                  <a:lnTo>
                    <a:pt x="217519" y="120011"/>
                  </a:lnTo>
                  <a:lnTo>
                    <a:pt x="217519" y="270024"/>
                  </a:lnTo>
                  <a:close/>
                  <a:moveTo>
                    <a:pt x="142513" y="39318"/>
                  </a:moveTo>
                  <a:lnTo>
                    <a:pt x="200688" y="97509"/>
                  </a:lnTo>
                  <a:lnTo>
                    <a:pt x="150013" y="97509"/>
                  </a:lnTo>
                  <a:cubicBezTo>
                    <a:pt x="145873" y="97509"/>
                    <a:pt x="142513" y="94133"/>
                    <a:pt x="142513" y="90008"/>
                  </a:cubicBezTo>
                  <a:lnTo>
                    <a:pt x="142513" y="39318"/>
                  </a:lnTo>
                  <a:close/>
                  <a:moveTo>
                    <a:pt x="231231" y="96219"/>
                  </a:moveTo>
                  <a:lnTo>
                    <a:pt x="143788" y="8791"/>
                  </a:lnTo>
                  <a:cubicBezTo>
                    <a:pt x="143398" y="8401"/>
                    <a:pt x="142918" y="8101"/>
                    <a:pt x="142513" y="7741"/>
                  </a:cubicBezTo>
                  <a:cubicBezTo>
                    <a:pt x="141448" y="6781"/>
                    <a:pt x="140397" y="5836"/>
                    <a:pt x="139227" y="5040"/>
                  </a:cubicBezTo>
                  <a:cubicBezTo>
                    <a:pt x="138627" y="4635"/>
                    <a:pt x="137937" y="4365"/>
                    <a:pt x="137307" y="4020"/>
                  </a:cubicBezTo>
                  <a:cubicBezTo>
                    <a:pt x="136242" y="3420"/>
                    <a:pt x="135192" y="2760"/>
                    <a:pt x="134067" y="2280"/>
                  </a:cubicBezTo>
                  <a:cubicBezTo>
                    <a:pt x="131112" y="1050"/>
                    <a:pt x="127931" y="435"/>
                    <a:pt x="124706" y="210"/>
                  </a:cubicBezTo>
                  <a:cubicBezTo>
                    <a:pt x="124001" y="165"/>
                    <a:pt x="123311" y="0"/>
                    <a:pt x="122591" y="0"/>
                  </a:cubicBezTo>
                  <a:lnTo>
                    <a:pt x="122576" y="0"/>
                  </a:lnTo>
                  <a:lnTo>
                    <a:pt x="120011" y="0"/>
                  </a:lnTo>
                  <a:lnTo>
                    <a:pt x="30003" y="0"/>
                  </a:lnTo>
                  <a:cubicBezTo>
                    <a:pt x="13441" y="0"/>
                    <a:pt x="0" y="13441"/>
                    <a:pt x="0" y="30003"/>
                  </a:cubicBezTo>
                  <a:lnTo>
                    <a:pt x="0" y="270024"/>
                  </a:lnTo>
                  <a:cubicBezTo>
                    <a:pt x="0" y="286585"/>
                    <a:pt x="13441" y="300027"/>
                    <a:pt x="30003" y="300027"/>
                  </a:cubicBezTo>
                  <a:lnTo>
                    <a:pt x="210019" y="300027"/>
                  </a:lnTo>
                  <a:cubicBezTo>
                    <a:pt x="226580" y="300027"/>
                    <a:pt x="240021" y="286585"/>
                    <a:pt x="240021" y="270024"/>
                  </a:cubicBezTo>
                  <a:lnTo>
                    <a:pt x="240021" y="120011"/>
                  </a:lnTo>
                  <a:lnTo>
                    <a:pt x="240021" y="117430"/>
                  </a:lnTo>
                  <a:cubicBezTo>
                    <a:pt x="240021" y="109480"/>
                    <a:pt x="236856" y="101844"/>
                    <a:pt x="231231" y="96219"/>
                  </a:cubicBezTo>
                  <a:close/>
                </a:path>
              </a:pathLst>
            </a:custGeom>
            <a:gradFill>
              <a:gsLst>
                <a:gs pos="52000">
                  <a:srgbClr val="0078D4"/>
                </a:gs>
                <a:gs pos="0">
                  <a:srgbClr val="C73ECC"/>
                </a:gs>
              </a:gsLst>
              <a:lin ang="0" scaled="1"/>
            </a:gra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Graphic 106" descr="Icon of a person">
              <a:extLst>
                <a:ext uri="{FF2B5EF4-FFF2-40B4-BE49-F238E27FC236}">
                  <a16:creationId xmlns:a16="http://schemas.microsoft.com/office/drawing/2014/main" id="{F88DFF24-B14F-DDA3-B5D3-EA51D5A92EC2}"/>
                </a:ext>
              </a:extLst>
            </p:cNvPr>
            <p:cNvSpPr/>
            <p:nvPr>
              <p:custDataLst>
                <p:tags r:id="rId4"/>
              </p:custDataLst>
            </p:nvPr>
          </p:nvSpPr>
          <p:spPr>
            <a:xfrm>
              <a:off x="1607203" y="1990328"/>
              <a:ext cx="257494" cy="321818"/>
            </a:xfrm>
            <a:custGeom>
              <a:avLst/>
              <a:gdLst>
                <a:gd name="connsiteX0" fmla="*/ 221321 w 257515"/>
                <a:gd name="connsiteY0" fmla="*/ 193068 h 321847"/>
                <a:gd name="connsiteX1" fmla="*/ 257516 w 257515"/>
                <a:gd name="connsiteY1" fmla="*/ 229264 h 321847"/>
                <a:gd name="connsiteX2" fmla="*/ 257516 w 257515"/>
                <a:gd name="connsiteY2" fmla="*/ 238525 h 321847"/>
                <a:gd name="connsiteX3" fmla="*/ 243012 w 257515"/>
                <a:gd name="connsiteY3" fmla="*/ 277774 h 321847"/>
                <a:gd name="connsiteX4" fmla="*/ 128705 w 257515"/>
                <a:gd name="connsiteY4" fmla="*/ 321847 h 321847"/>
                <a:gd name="connsiteX5" fmla="*/ 14458 w 257515"/>
                <a:gd name="connsiteY5" fmla="*/ 277756 h 321847"/>
                <a:gd name="connsiteX6" fmla="*/ 0 w 257515"/>
                <a:gd name="connsiteY6" fmla="*/ 238561 h 321847"/>
                <a:gd name="connsiteX7" fmla="*/ 0 w 257515"/>
                <a:gd name="connsiteY7" fmla="*/ 229264 h 321847"/>
                <a:gd name="connsiteX8" fmla="*/ 36196 w 257515"/>
                <a:gd name="connsiteY8" fmla="*/ 193068 h 321847"/>
                <a:gd name="connsiteX9" fmla="*/ 221321 w 257515"/>
                <a:gd name="connsiteY9" fmla="*/ 193068 h 321847"/>
                <a:gd name="connsiteX10" fmla="*/ 221321 w 257515"/>
                <a:gd name="connsiteY10" fmla="*/ 217211 h 321847"/>
                <a:gd name="connsiteX11" fmla="*/ 36196 w 257515"/>
                <a:gd name="connsiteY11" fmla="*/ 217211 h 321847"/>
                <a:gd name="connsiteX12" fmla="*/ 24143 w 257515"/>
                <a:gd name="connsiteY12" fmla="*/ 229264 h 321847"/>
                <a:gd name="connsiteX13" fmla="*/ 24143 w 257515"/>
                <a:gd name="connsiteY13" fmla="*/ 238561 h 321847"/>
                <a:gd name="connsiteX14" fmla="*/ 32818 w 257515"/>
                <a:gd name="connsiteY14" fmla="*/ 262078 h 321847"/>
                <a:gd name="connsiteX15" fmla="*/ 128705 w 257515"/>
                <a:gd name="connsiteY15" fmla="*/ 297705 h 321847"/>
                <a:gd name="connsiteX16" fmla="*/ 224672 w 257515"/>
                <a:gd name="connsiteY16" fmla="*/ 262074 h 321847"/>
                <a:gd name="connsiteX17" fmla="*/ 233373 w 257515"/>
                <a:gd name="connsiteY17" fmla="*/ 238525 h 321847"/>
                <a:gd name="connsiteX18" fmla="*/ 233373 w 257515"/>
                <a:gd name="connsiteY18" fmla="*/ 229264 h 321847"/>
                <a:gd name="connsiteX19" fmla="*/ 221321 w 257515"/>
                <a:gd name="connsiteY19" fmla="*/ 217211 h 321847"/>
                <a:gd name="connsiteX20" fmla="*/ 128705 w 257515"/>
                <a:gd name="connsiteY20" fmla="*/ 0 h 321847"/>
                <a:gd name="connsiteX21" fmla="*/ 209182 w 257515"/>
                <a:gd name="connsiteY21" fmla="*/ 80476 h 321847"/>
                <a:gd name="connsiteX22" fmla="*/ 128705 w 257515"/>
                <a:gd name="connsiteY22" fmla="*/ 160953 h 321847"/>
                <a:gd name="connsiteX23" fmla="*/ 48229 w 257515"/>
                <a:gd name="connsiteY23" fmla="*/ 80476 h 321847"/>
                <a:gd name="connsiteX24" fmla="*/ 128705 w 257515"/>
                <a:gd name="connsiteY24" fmla="*/ 0 h 321847"/>
                <a:gd name="connsiteX25" fmla="*/ 128705 w 257515"/>
                <a:gd name="connsiteY25" fmla="*/ 24143 h 321847"/>
                <a:gd name="connsiteX26" fmla="*/ 72372 w 257515"/>
                <a:gd name="connsiteY26" fmla="*/ 80476 h 321847"/>
                <a:gd name="connsiteX27" fmla="*/ 128705 w 257515"/>
                <a:gd name="connsiteY27" fmla="*/ 136810 h 321847"/>
                <a:gd name="connsiteX28" fmla="*/ 185039 w 257515"/>
                <a:gd name="connsiteY28" fmla="*/ 80476 h 321847"/>
                <a:gd name="connsiteX29" fmla="*/ 128705 w 257515"/>
                <a:gd name="connsiteY29" fmla="*/ 24143 h 321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7515" h="321847">
                  <a:moveTo>
                    <a:pt x="221321" y="193068"/>
                  </a:moveTo>
                  <a:cubicBezTo>
                    <a:pt x="241311" y="193068"/>
                    <a:pt x="257516" y="209272"/>
                    <a:pt x="257516" y="229264"/>
                  </a:cubicBezTo>
                  <a:lnTo>
                    <a:pt x="257516" y="238525"/>
                  </a:lnTo>
                  <a:cubicBezTo>
                    <a:pt x="257516" y="252919"/>
                    <a:pt x="252372" y="266839"/>
                    <a:pt x="243012" y="277774"/>
                  </a:cubicBezTo>
                  <a:cubicBezTo>
                    <a:pt x="217752" y="307284"/>
                    <a:pt x="179331" y="321847"/>
                    <a:pt x="128705" y="321847"/>
                  </a:cubicBezTo>
                  <a:cubicBezTo>
                    <a:pt x="78071" y="321847"/>
                    <a:pt x="39668" y="307280"/>
                    <a:pt x="14458" y="277756"/>
                  </a:cubicBezTo>
                  <a:cubicBezTo>
                    <a:pt x="5127" y="266829"/>
                    <a:pt x="0" y="252931"/>
                    <a:pt x="0" y="238561"/>
                  </a:cubicBezTo>
                  <a:lnTo>
                    <a:pt x="0" y="229264"/>
                  </a:lnTo>
                  <a:cubicBezTo>
                    <a:pt x="0" y="209272"/>
                    <a:pt x="16206" y="193068"/>
                    <a:pt x="36196" y="193068"/>
                  </a:cubicBezTo>
                  <a:lnTo>
                    <a:pt x="221321" y="193068"/>
                  </a:lnTo>
                  <a:close/>
                  <a:moveTo>
                    <a:pt x="221321" y="217211"/>
                  </a:moveTo>
                  <a:lnTo>
                    <a:pt x="36196" y="217211"/>
                  </a:lnTo>
                  <a:cubicBezTo>
                    <a:pt x="29539" y="217211"/>
                    <a:pt x="24143" y="222607"/>
                    <a:pt x="24143" y="229264"/>
                  </a:cubicBezTo>
                  <a:lnTo>
                    <a:pt x="24143" y="238561"/>
                  </a:lnTo>
                  <a:cubicBezTo>
                    <a:pt x="24143" y="247183"/>
                    <a:pt x="27219" y="255522"/>
                    <a:pt x="32818" y="262078"/>
                  </a:cubicBezTo>
                  <a:cubicBezTo>
                    <a:pt x="52990" y="285701"/>
                    <a:pt x="84631" y="297705"/>
                    <a:pt x="128705" y="297705"/>
                  </a:cubicBezTo>
                  <a:cubicBezTo>
                    <a:pt x="172779" y="297705"/>
                    <a:pt x="204448" y="285701"/>
                    <a:pt x="224672" y="262074"/>
                  </a:cubicBezTo>
                  <a:cubicBezTo>
                    <a:pt x="230287" y="255512"/>
                    <a:pt x="233373" y="247161"/>
                    <a:pt x="233373" y="238525"/>
                  </a:cubicBezTo>
                  <a:lnTo>
                    <a:pt x="233373" y="229264"/>
                  </a:lnTo>
                  <a:cubicBezTo>
                    <a:pt x="233373" y="222607"/>
                    <a:pt x="227976" y="217211"/>
                    <a:pt x="221321" y="217211"/>
                  </a:cubicBezTo>
                  <a:close/>
                  <a:moveTo>
                    <a:pt x="128705" y="0"/>
                  </a:moveTo>
                  <a:cubicBezTo>
                    <a:pt x="173151" y="0"/>
                    <a:pt x="209182" y="36031"/>
                    <a:pt x="209182" y="80476"/>
                  </a:cubicBezTo>
                  <a:cubicBezTo>
                    <a:pt x="209182" y="124922"/>
                    <a:pt x="173151" y="160953"/>
                    <a:pt x="128705" y="160953"/>
                  </a:cubicBezTo>
                  <a:cubicBezTo>
                    <a:pt x="84259" y="160953"/>
                    <a:pt x="48229" y="124922"/>
                    <a:pt x="48229" y="80476"/>
                  </a:cubicBezTo>
                  <a:cubicBezTo>
                    <a:pt x="48229" y="36031"/>
                    <a:pt x="84259" y="0"/>
                    <a:pt x="128705" y="0"/>
                  </a:cubicBezTo>
                  <a:close/>
                  <a:moveTo>
                    <a:pt x="128705" y="24143"/>
                  </a:moveTo>
                  <a:cubicBezTo>
                    <a:pt x="97593" y="24143"/>
                    <a:pt x="72372" y="49364"/>
                    <a:pt x="72372" y="80476"/>
                  </a:cubicBezTo>
                  <a:cubicBezTo>
                    <a:pt x="72372" y="111588"/>
                    <a:pt x="97593" y="136810"/>
                    <a:pt x="128705" y="136810"/>
                  </a:cubicBezTo>
                  <a:cubicBezTo>
                    <a:pt x="159817" y="136810"/>
                    <a:pt x="185039" y="111588"/>
                    <a:pt x="185039" y="80476"/>
                  </a:cubicBezTo>
                  <a:cubicBezTo>
                    <a:pt x="185039" y="49364"/>
                    <a:pt x="159817" y="24143"/>
                    <a:pt x="128705" y="24143"/>
                  </a:cubicBezTo>
                  <a:close/>
                </a:path>
              </a:pathLst>
            </a:custGeom>
            <a:gradFill>
              <a:gsLst>
                <a:gs pos="52000">
                  <a:srgbClr val="0078D4"/>
                </a:gs>
                <a:gs pos="0">
                  <a:srgbClr val="C73ECC"/>
                </a:gs>
              </a:gsLst>
              <a:lin ang="0" scaled="1"/>
            </a:gra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20" name="TextBox 19">
            <a:extLst>
              <a:ext uri="{FF2B5EF4-FFF2-40B4-BE49-F238E27FC236}">
                <a16:creationId xmlns:a16="http://schemas.microsoft.com/office/drawing/2014/main" id="{0126218F-7A3F-8867-1380-6E50482C287F}"/>
              </a:ext>
            </a:extLst>
          </p:cNvPr>
          <p:cNvSpPr txBox="1"/>
          <p:nvPr/>
        </p:nvSpPr>
        <p:spPr>
          <a:xfrm>
            <a:off x="692239" y="2655831"/>
            <a:ext cx="3402009" cy="507831"/>
          </a:xfrm>
          <a:prstGeom prst="rect">
            <a:avLst/>
          </a:prstGeom>
          <a:noFill/>
        </p:spPr>
        <p:txBody>
          <a:bodyPr wrap="square" lIns="0" tIns="0" rIns="0" bIns="0" rtlCol="0">
            <a:spAutoFit/>
          </a:bodyPr>
          <a:lstStyle>
            <a:defPPr>
              <a:defRPr lang="en-US"/>
            </a:defPPr>
            <a:lvl1pPr algn="ctr">
              <a:defRPr sz="120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Employees are excited to try Generative AI apps due to productivity benefits. Sometimes, they will use apps that are not sanctioned nor managed by IT</a:t>
            </a:r>
          </a:p>
        </p:txBody>
      </p:sp>
      <p:sp>
        <p:nvSpPr>
          <p:cNvPr id="21" name="Oval 20">
            <a:extLst>
              <a:ext uri="{FF2B5EF4-FFF2-40B4-BE49-F238E27FC236}">
                <a16:creationId xmlns:a16="http://schemas.microsoft.com/office/drawing/2014/main" id="{16EEEE10-481A-0E3A-1346-B807B384DABA}"/>
              </a:ext>
              <a:ext uri="{C183D7F6-B498-43B3-948B-1728B52AA6E4}">
                <adec:decorative xmlns:adec="http://schemas.microsoft.com/office/drawing/2017/decorative" val="1"/>
              </a:ext>
            </a:extLst>
          </p:cNvPr>
          <p:cNvSpPr/>
          <p:nvPr/>
        </p:nvSpPr>
        <p:spPr>
          <a:xfrm>
            <a:off x="5957889" y="1868553"/>
            <a:ext cx="614434" cy="614434"/>
          </a:xfrm>
          <a:prstGeom prst="ellipse">
            <a:avLst/>
          </a:prstGeom>
          <a:solidFill>
            <a:schemeClr val="bg1"/>
          </a:solidFill>
          <a:ln>
            <a:noFill/>
          </a:ln>
          <a:effectLst>
            <a:outerShdw blurRad="127000" sx="103000" sy="1030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Segoe UI"/>
              <a:ea typeface="+mn-ea"/>
              <a:cs typeface="+mn-cs"/>
            </a:endParaRPr>
          </a:p>
        </p:txBody>
      </p:sp>
      <p:sp>
        <p:nvSpPr>
          <p:cNvPr id="22" name="Graphic 108" descr="Icon of a blank document">
            <a:extLst>
              <a:ext uri="{FF2B5EF4-FFF2-40B4-BE49-F238E27FC236}">
                <a16:creationId xmlns:a16="http://schemas.microsoft.com/office/drawing/2014/main" id="{29C7AC5D-CDC6-F7E3-D97F-A7B2D203C806}"/>
              </a:ext>
              <a:ext uri="{C183D7F6-B498-43B3-948B-1728B52AA6E4}">
                <adec:decorative xmlns:adec="http://schemas.microsoft.com/office/drawing/2017/decorative" val="0"/>
              </a:ext>
            </a:extLst>
          </p:cNvPr>
          <p:cNvSpPr/>
          <p:nvPr>
            <p:custDataLst>
              <p:tags r:id="rId1"/>
            </p:custDataLst>
          </p:nvPr>
        </p:nvSpPr>
        <p:spPr>
          <a:xfrm>
            <a:off x="6137038" y="2015686"/>
            <a:ext cx="256137" cy="320169"/>
          </a:xfrm>
          <a:custGeom>
            <a:avLst/>
            <a:gdLst>
              <a:gd name="connsiteX0" fmla="*/ 217519 w 240021"/>
              <a:gd name="connsiteY0" fmla="*/ 270024 h 300026"/>
              <a:gd name="connsiteX1" fmla="*/ 210019 w 240021"/>
              <a:gd name="connsiteY1" fmla="*/ 277525 h 300026"/>
              <a:gd name="connsiteX2" fmla="*/ 30003 w 240021"/>
              <a:gd name="connsiteY2" fmla="*/ 277525 h 300026"/>
              <a:gd name="connsiteX3" fmla="*/ 22502 w 240021"/>
              <a:gd name="connsiteY3" fmla="*/ 270024 h 300026"/>
              <a:gd name="connsiteX4" fmla="*/ 22502 w 240021"/>
              <a:gd name="connsiteY4" fmla="*/ 30003 h 300026"/>
              <a:gd name="connsiteX5" fmla="*/ 30003 w 240021"/>
              <a:gd name="connsiteY5" fmla="*/ 22502 h 300026"/>
              <a:gd name="connsiteX6" fmla="*/ 120011 w 240021"/>
              <a:gd name="connsiteY6" fmla="*/ 22502 h 300026"/>
              <a:gd name="connsiteX7" fmla="*/ 120011 w 240021"/>
              <a:gd name="connsiteY7" fmla="*/ 90008 h 300026"/>
              <a:gd name="connsiteX8" fmla="*/ 150013 w 240021"/>
              <a:gd name="connsiteY8" fmla="*/ 120011 h 300026"/>
              <a:gd name="connsiteX9" fmla="*/ 217519 w 240021"/>
              <a:gd name="connsiteY9" fmla="*/ 120011 h 300026"/>
              <a:gd name="connsiteX10" fmla="*/ 217519 w 240021"/>
              <a:gd name="connsiteY10" fmla="*/ 270024 h 300026"/>
              <a:gd name="connsiteX11" fmla="*/ 142513 w 240021"/>
              <a:gd name="connsiteY11" fmla="*/ 39318 h 300026"/>
              <a:gd name="connsiteX12" fmla="*/ 200688 w 240021"/>
              <a:gd name="connsiteY12" fmla="*/ 97509 h 300026"/>
              <a:gd name="connsiteX13" fmla="*/ 150013 w 240021"/>
              <a:gd name="connsiteY13" fmla="*/ 97509 h 300026"/>
              <a:gd name="connsiteX14" fmla="*/ 142513 w 240021"/>
              <a:gd name="connsiteY14" fmla="*/ 90008 h 300026"/>
              <a:gd name="connsiteX15" fmla="*/ 142513 w 240021"/>
              <a:gd name="connsiteY15" fmla="*/ 39318 h 300026"/>
              <a:gd name="connsiteX16" fmla="*/ 231231 w 240021"/>
              <a:gd name="connsiteY16" fmla="*/ 96219 h 300026"/>
              <a:gd name="connsiteX17" fmla="*/ 143788 w 240021"/>
              <a:gd name="connsiteY17" fmla="*/ 8791 h 300026"/>
              <a:gd name="connsiteX18" fmla="*/ 142513 w 240021"/>
              <a:gd name="connsiteY18" fmla="*/ 7741 h 300026"/>
              <a:gd name="connsiteX19" fmla="*/ 139227 w 240021"/>
              <a:gd name="connsiteY19" fmla="*/ 5040 h 300026"/>
              <a:gd name="connsiteX20" fmla="*/ 137307 w 240021"/>
              <a:gd name="connsiteY20" fmla="*/ 4020 h 300026"/>
              <a:gd name="connsiteX21" fmla="*/ 134067 w 240021"/>
              <a:gd name="connsiteY21" fmla="*/ 2280 h 300026"/>
              <a:gd name="connsiteX22" fmla="*/ 124706 w 240021"/>
              <a:gd name="connsiteY22" fmla="*/ 210 h 300026"/>
              <a:gd name="connsiteX23" fmla="*/ 122591 w 240021"/>
              <a:gd name="connsiteY23" fmla="*/ 0 h 300026"/>
              <a:gd name="connsiteX24" fmla="*/ 122576 w 240021"/>
              <a:gd name="connsiteY24" fmla="*/ 0 h 300026"/>
              <a:gd name="connsiteX25" fmla="*/ 120011 w 240021"/>
              <a:gd name="connsiteY25" fmla="*/ 0 h 300026"/>
              <a:gd name="connsiteX26" fmla="*/ 30003 w 240021"/>
              <a:gd name="connsiteY26" fmla="*/ 0 h 300026"/>
              <a:gd name="connsiteX27" fmla="*/ 0 w 240021"/>
              <a:gd name="connsiteY27" fmla="*/ 30003 h 300026"/>
              <a:gd name="connsiteX28" fmla="*/ 0 w 240021"/>
              <a:gd name="connsiteY28" fmla="*/ 270024 h 300026"/>
              <a:gd name="connsiteX29" fmla="*/ 30003 w 240021"/>
              <a:gd name="connsiteY29" fmla="*/ 300027 h 300026"/>
              <a:gd name="connsiteX30" fmla="*/ 210019 w 240021"/>
              <a:gd name="connsiteY30" fmla="*/ 300027 h 300026"/>
              <a:gd name="connsiteX31" fmla="*/ 240021 w 240021"/>
              <a:gd name="connsiteY31" fmla="*/ 270024 h 300026"/>
              <a:gd name="connsiteX32" fmla="*/ 240021 w 240021"/>
              <a:gd name="connsiteY32" fmla="*/ 120011 h 300026"/>
              <a:gd name="connsiteX33" fmla="*/ 240021 w 240021"/>
              <a:gd name="connsiteY33" fmla="*/ 117430 h 300026"/>
              <a:gd name="connsiteX34" fmla="*/ 231231 w 240021"/>
              <a:gd name="connsiteY34" fmla="*/ 96219 h 300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40021" h="300026">
                <a:moveTo>
                  <a:pt x="217519" y="270024"/>
                </a:moveTo>
                <a:cubicBezTo>
                  <a:pt x="217519" y="274149"/>
                  <a:pt x="214159" y="277525"/>
                  <a:pt x="210019" y="277525"/>
                </a:cubicBezTo>
                <a:lnTo>
                  <a:pt x="30003" y="277525"/>
                </a:lnTo>
                <a:cubicBezTo>
                  <a:pt x="25862" y="277525"/>
                  <a:pt x="22502" y="274149"/>
                  <a:pt x="22502" y="270024"/>
                </a:cubicBezTo>
                <a:lnTo>
                  <a:pt x="22502" y="30003"/>
                </a:lnTo>
                <a:cubicBezTo>
                  <a:pt x="22502" y="25877"/>
                  <a:pt x="25862" y="22502"/>
                  <a:pt x="30003" y="22502"/>
                </a:cubicBezTo>
                <a:lnTo>
                  <a:pt x="120011" y="22502"/>
                </a:lnTo>
                <a:lnTo>
                  <a:pt x="120011" y="90008"/>
                </a:lnTo>
                <a:cubicBezTo>
                  <a:pt x="120011" y="106569"/>
                  <a:pt x="133452" y="120011"/>
                  <a:pt x="150013" y="120011"/>
                </a:cubicBezTo>
                <a:lnTo>
                  <a:pt x="217519" y="120011"/>
                </a:lnTo>
                <a:lnTo>
                  <a:pt x="217519" y="270024"/>
                </a:lnTo>
                <a:close/>
                <a:moveTo>
                  <a:pt x="142513" y="39318"/>
                </a:moveTo>
                <a:lnTo>
                  <a:pt x="200688" y="97509"/>
                </a:lnTo>
                <a:lnTo>
                  <a:pt x="150013" y="97509"/>
                </a:lnTo>
                <a:cubicBezTo>
                  <a:pt x="145873" y="97509"/>
                  <a:pt x="142513" y="94133"/>
                  <a:pt x="142513" y="90008"/>
                </a:cubicBezTo>
                <a:lnTo>
                  <a:pt x="142513" y="39318"/>
                </a:lnTo>
                <a:close/>
                <a:moveTo>
                  <a:pt x="231231" y="96219"/>
                </a:moveTo>
                <a:lnTo>
                  <a:pt x="143788" y="8791"/>
                </a:lnTo>
                <a:cubicBezTo>
                  <a:pt x="143398" y="8401"/>
                  <a:pt x="142918" y="8101"/>
                  <a:pt x="142513" y="7741"/>
                </a:cubicBezTo>
                <a:cubicBezTo>
                  <a:pt x="141448" y="6781"/>
                  <a:pt x="140397" y="5836"/>
                  <a:pt x="139227" y="5040"/>
                </a:cubicBezTo>
                <a:cubicBezTo>
                  <a:pt x="138627" y="4635"/>
                  <a:pt x="137937" y="4365"/>
                  <a:pt x="137307" y="4020"/>
                </a:cubicBezTo>
                <a:cubicBezTo>
                  <a:pt x="136242" y="3420"/>
                  <a:pt x="135192" y="2760"/>
                  <a:pt x="134067" y="2280"/>
                </a:cubicBezTo>
                <a:cubicBezTo>
                  <a:pt x="131112" y="1050"/>
                  <a:pt x="127931" y="435"/>
                  <a:pt x="124706" y="210"/>
                </a:cubicBezTo>
                <a:cubicBezTo>
                  <a:pt x="124001" y="165"/>
                  <a:pt x="123311" y="0"/>
                  <a:pt x="122591" y="0"/>
                </a:cubicBezTo>
                <a:lnTo>
                  <a:pt x="122576" y="0"/>
                </a:lnTo>
                <a:lnTo>
                  <a:pt x="120011" y="0"/>
                </a:lnTo>
                <a:lnTo>
                  <a:pt x="30003" y="0"/>
                </a:lnTo>
                <a:cubicBezTo>
                  <a:pt x="13441" y="0"/>
                  <a:pt x="0" y="13441"/>
                  <a:pt x="0" y="30003"/>
                </a:cubicBezTo>
                <a:lnTo>
                  <a:pt x="0" y="270024"/>
                </a:lnTo>
                <a:cubicBezTo>
                  <a:pt x="0" y="286585"/>
                  <a:pt x="13441" y="300027"/>
                  <a:pt x="30003" y="300027"/>
                </a:cubicBezTo>
                <a:lnTo>
                  <a:pt x="210019" y="300027"/>
                </a:lnTo>
                <a:cubicBezTo>
                  <a:pt x="226580" y="300027"/>
                  <a:pt x="240021" y="286585"/>
                  <a:pt x="240021" y="270024"/>
                </a:cubicBezTo>
                <a:lnTo>
                  <a:pt x="240021" y="120011"/>
                </a:lnTo>
                <a:lnTo>
                  <a:pt x="240021" y="117430"/>
                </a:lnTo>
                <a:cubicBezTo>
                  <a:pt x="240021" y="109480"/>
                  <a:pt x="236856" y="101844"/>
                  <a:pt x="231231" y="96219"/>
                </a:cubicBezTo>
                <a:close/>
              </a:path>
            </a:pathLst>
          </a:custGeom>
          <a:solidFill>
            <a:schemeClr val="bg1">
              <a:lumMod val="75000"/>
            </a:schemeClr>
          </a:soli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23" name="Oval 22" descr="Highlighting">
            <a:extLst>
              <a:ext uri="{FF2B5EF4-FFF2-40B4-BE49-F238E27FC236}">
                <a16:creationId xmlns:a16="http://schemas.microsoft.com/office/drawing/2014/main" id="{F8E55CDA-D7F7-6E95-CFC2-706DD7EB1277}"/>
              </a:ext>
            </a:extLst>
          </p:cNvPr>
          <p:cNvSpPr/>
          <p:nvPr/>
        </p:nvSpPr>
        <p:spPr>
          <a:xfrm>
            <a:off x="5894404" y="1803622"/>
            <a:ext cx="741404" cy="744296"/>
          </a:xfrm>
          <a:prstGeom prst="ellipse">
            <a:avLst/>
          </a:prstGeom>
          <a:noFill/>
          <a:ln>
            <a:solidFill>
              <a:srgbClr val="EE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Segoe UI"/>
              <a:ea typeface="+mn-ea"/>
              <a:cs typeface="+mn-cs"/>
            </a:endParaRPr>
          </a:p>
        </p:txBody>
      </p:sp>
      <p:sp>
        <p:nvSpPr>
          <p:cNvPr id="24" name="TextBox 23">
            <a:extLst>
              <a:ext uri="{FF2B5EF4-FFF2-40B4-BE49-F238E27FC236}">
                <a16:creationId xmlns:a16="http://schemas.microsoft.com/office/drawing/2014/main" id="{DA51B92E-9380-7278-7859-3A9FDA72B7E4}"/>
              </a:ext>
            </a:extLst>
          </p:cNvPr>
          <p:cNvSpPr txBox="1"/>
          <p:nvPr/>
        </p:nvSpPr>
        <p:spPr>
          <a:xfrm>
            <a:off x="4659465" y="2651598"/>
            <a:ext cx="3312287" cy="67710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Left unchecked, sensitive data (e.g. PII, Intellectual Property) might be shared with “Shadow AI” apps, creating risk of leakage, malicious use, or use to train 3rd party algorithms </a:t>
            </a:r>
          </a:p>
        </p:txBody>
      </p:sp>
      <p:sp>
        <p:nvSpPr>
          <p:cNvPr id="25" name="Oval 24">
            <a:extLst>
              <a:ext uri="{FF2B5EF4-FFF2-40B4-BE49-F238E27FC236}">
                <a16:creationId xmlns:a16="http://schemas.microsoft.com/office/drawing/2014/main" id="{BB6C5967-92C9-F3EB-9C91-7431C259AA47}"/>
              </a:ext>
              <a:ext uri="{C183D7F6-B498-43B3-948B-1728B52AA6E4}">
                <adec:decorative xmlns:adec="http://schemas.microsoft.com/office/drawing/2017/decorative" val="1"/>
              </a:ext>
            </a:extLst>
          </p:cNvPr>
          <p:cNvSpPr/>
          <p:nvPr/>
        </p:nvSpPr>
        <p:spPr>
          <a:xfrm>
            <a:off x="9612417" y="1797641"/>
            <a:ext cx="711272" cy="711272"/>
          </a:xfrm>
          <a:prstGeom prst="ellipse">
            <a:avLst/>
          </a:prstGeom>
          <a:solidFill>
            <a:schemeClr val="bg1"/>
          </a:solidFill>
          <a:ln>
            <a:noFill/>
          </a:ln>
          <a:effectLst>
            <a:outerShdw blurRad="127000" sx="103000" sy="1030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Segoe UI"/>
              <a:ea typeface="+mn-ea"/>
              <a:cs typeface="+mn-cs"/>
            </a:endParaRPr>
          </a:p>
        </p:txBody>
      </p:sp>
      <p:grpSp>
        <p:nvGrpSpPr>
          <p:cNvPr id="26" name="Group 25">
            <a:extLst>
              <a:ext uri="{FF2B5EF4-FFF2-40B4-BE49-F238E27FC236}">
                <a16:creationId xmlns:a16="http://schemas.microsoft.com/office/drawing/2014/main" id="{1AFF8197-B62E-9D3E-5049-4BEB08BEAD91}"/>
              </a:ext>
              <a:ext uri="{C183D7F6-B498-43B3-948B-1728B52AA6E4}">
                <adec:decorative xmlns:adec="http://schemas.microsoft.com/office/drawing/2017/decorative" val="1"/>
              </a:ext>
            </a:extLst>
          </p:cNvPr>
          <p:cNvGrpSpPr/>
          <p:nvPr/>
        </p:nvGrpSpPr>
        <p:grpSpPr>
          <a:xfrm>
            <a:off x="9774108" y="1975502"/>
            <a:ext cx="387888" cy="376261"/>
            <a:chOff x="2527204" y="4917258"/>
            <a:chExt cx="317389" cy="307875"/>
          </a:xfrm>
        </p:grpSpPr>
        <p:sp>
          <p:nvSpPr>
            <p:cNvPr id="27" name="Freeform: Shape 26" descr="Icon of two people with an exclamation mark">
              <a:extLst>
                <a:ext uri="{FF2B5EF4-FFF2-40B4-BE49-F238E27FC236}">
                  <a16:creationId xmlns:a16="http://schemas.microsoft.com/office/drawing/2014/main" id="{68EA6614-7AEB-64EE-9A78-431FD2382C17}"/>
                </a:ext>
              </a:extLst>
            </p:cNvPr>
            <p:cNvSpPr>
              <a:spLocks/>
            </p:cNvSpPr>
            <p:nvPr/>
          </p:nvSpPr>
          <p:spPr>
            <a:xfrm>
              <a:off x="2527204" y="4917258"/>
              <a:ext cx="277684" cy="269470"/>
            </a:xfrm>
            <a:custGeom>
              <a:avLst/>
              <a:gdLst>
                <a:gd name="connsiteX0" fmla="*/ 202475 w 274320"/>
                <a:gd name="connsiteY0" fmla="*/ 233498 h 274320"/>
                <a:gd name="connsiteX1" fmla="*/ 194310 w 274320"/>
                <a:gd name="connsiteY1" fmla="*/ 241664 h 274320"/>
                <a:gd name="connsiteX2" fmla="*/ 202475 w 274320"/>
                <a:gd name="connsiteY2" fmla="*/ 249828 h 274320"/>
                <a:gd name="connsiteX3" fmla="*/ 210639 w 274320"/>
                <a:gd name="connsiteY3" fmla="*/ 241664 h 274320"/>
                <a:gd name="connsiteX4" fmla="*/ 202475 w 274320"/>
                <a:gd name="connsiteY4" fmla="*/ 233498 h 274320"/>
                <a:gd name="connsiteX5" fmla="*/ 202475 w 274320"/>
                <a:gd name="connsiteY5" fmla="*/ 156755 h 274320"/>
                <a:gd name="connsiteX6" fmla="*/ 195943 w 274320"/>
                <a:gd name="connsiteY6" fmla="*/ 163287 h 274320"/>
                <a:gd name="connsiteX7" fmla="*/ 195943 w 274320"/>
                <a:gd name="connsiteY7" fmla="*/ 215538 h 274320"/>
                <a:gd name="connsiteX8" fmla="*/ 202475 w 274320"/>
                <a:gd name="connsiteY8" fmla="*/ 222069 h 274320"/>
                <a:gd name="connsiteX9" fmla="*/ 209006 w 274320"/>
                <a:gd name="connsiteY9" fmla="*/ 215538 h 274320"/>
                <a:gd name="connsiteX10" fmla="*/ 209006 w 274320"/>
                <a:gd name="connsiteY10" fmla="*/ 163287 h 274320"/>
                <a:gd name="connsiteX11" fmla="*/ 202475 w 274320"/>
                <a:gd name="connsiteY11" fmla="*/ 156755 h 274320"/>
                <a:gd name="connsiteX12" fmla="*/ 26126 w 274320"/>
                <a:gd name="connsiteY12" fmla="*/ 143691 h 274320"/>
                <a:gd name="connsiteX13" fmla="*/ 141197 w 274320"/>
                <a:gd name="connsiteY13" fmla="*/ 143691 h 274320"/>
                <a:gd name="connsiteX14" fmla="*/ 127127 w 274320"/>
                <a:gd name="connsiteY14" fmla="*/ 163273 h 274320"/>
                <a:gd name="connsiteX15" fmla="*/ 26126 w 274320"/>
                <a:gd name="connsiteY15" fmla="*/ 163273 h 274320"/>
                <a:gd name="connsiteX16" fmla="*/ 24806 w 274320"/>
                <a:gd name="connsiteY16" fmla="*/ 163403 h 274320"/>
                <a:gd name="connsiteX17" fmla="*/ 21501 w 274320"/>
                <a:gd name="connsiteY17" fmla="*/ 165180 h 274320"/>
                <a:gd name="connsiteX18" fmla="*/ 19725 w 274320"/>
                <a:gd name="connsiteY18" fmla="*/ 168484 h 274320"/>
                <a:gd name="connsiteX19" fmla="*/ 19595 w 274320"/>
                <a:gd name="connsiteY19" fmla="*/ 169803 h 274320"/>
                <a:gd name="connsiteX20" fmla="*/ 19595 w 274320"/>
                <a:gd name="connsiteY20" fmla="*/ 189412 h 274320"/>
                <a:gd name="connsiteX21" fmla="*/ 38104 w 274320"/>
                <a:gd name="connsiteY21" fmla="*/ 218699 h 274320"/>
                <a:gd name="connsiteX22" fmla="*/ 80767 w 274320"/>
                <a:gd name="connsiteY22" fmla="*/ 228535 h 274320"/>
                <a:gd name="connsiteX23" fmla="*/ 84909 w 274320"/>
                <a:gd name="connsiteY23" fmla="*/ 228600 h 274320"/>
                <a:gd name="connsiteX24" fmla="*/ 89049 w 274320"/>
                <a:gd name="connsiteY24" fmla="*/ 228535 h 274320"/>
                <a:gd name="connsiteX25" fmla="*/ 120204 w 274320"/>
                <a:gd name="connsiteY25" fmla="*/ 223506 h 274320"/>
                <a:gd name="connsiteX26" fmla="*/ 127219 w 274320"/>
                <a:gd name="connsiteY26" fmla="*/ 241832 h 274320"/>
                <a:gd name="connsiteX27" fmla="*/ 84909 w 274320"/>
                <a:gd name="connsiteY27" fmla="*/ 248194 h 274320"/>
                <a:gd name="connsiteX28" fmla="*/ 66 w 274320"/>
                <a:gd name="connsiteY28" fmla="*/ 192415 h 274320"/>
                <a:gd name="connsiteX29" fmla="*/ 0 w 274320"/>
                <a:gd name="connsiteY29" fmla="*/ 189412 h 274320"/>
                <a:gd name="connsiteX30" fmla="*/ 0 w 274320"/>
                <a:gd name="connsiteY30" fmla="*/ 169817 h 274320"/>
                <a:gd name="connsiteX31" fmla="*/ 26126 w 274320"/>
                <a:gd name="connsiteY31" fmla="*/ 143691 h 274320"/>
                <a:gd name="connsiteX32" fmla="*/ 202475 w 274320"/>
                <a:gd name="connsiteY32" fmla="*/ 130629 h 274320"/>
                <a:gd name="connsiteX33" fmla="*/ 274320 w 274320"/>
                <a:gd name="connsiteY33" fmla="*/ 202475 h 274320"/>
                <a:gd name="connsiteX34" fmla="*/ 202475 w 274320"/>
                <a:gd name="connsiteY34" fmla="*/ 274320 h 274320"/>
                <a:gd name="connsiteX35" fmla="*/ 130629 w 274320"/>
                <a:gd name="connsiteY35" fmla="*/ 202475 h 274320"/>
                <a:gd name="connsiteX36" fmla="*/ 202475 w 274320"/>
                <a:gd name="connsiteY36" fmla="*/ 130629 h 274320"/>
                <a:gd name="connsiteX37" fmla="*/ 202475 w 274320"/>
                <a:gd name="connsiteY37" fmla="*/ 45721 h 274320"/>
                <a:gd name="connsiteX38" fmla="*/ 176349 w 274320"/>
                <a:gd name="connsiteY38" fmla="*/ 71846 h 274320"/>
                <a:gd name="connsiteX39" fmla="*/ 202475 w 274320"/>
                <a:gd name="connsiteY39" fmla="*/ 97972 h 274320"/>
                <a:gd name="connsiteX40" fmla="*/ 228600 w 274320"/>
                <a:gd name="connsiteY40" fmla="*/ 71846 h 274320"/>
                <a:gd name="connsiteX41" fmla="*/ 202475 w 274320"/>
                <a:gd name="connsiteY41" fmla="*/ 45721 h 274320"/>
                <a:gd name="connsiteX42" fmla="*/ 202475 w 274320"/>
                <a:gd name="connsiteY42" fmla="*/ 26126 h 274320"/>
                <a:gd name="connsiteX43" fmla="*/ 248194 w 274320"/>
                <a:gd name="connsiteY43" fmla="*/ 71846 h 274320"/>
                <a:gd name="connsiteX44" fmla="*/ 202475 w 274320"/>
                <a:gd name="connsiteY44" fmla="*/ 117566 h 274320"/>
                <a:gd name="connsiteX45" fmla="*/ 156754 w 274320"/>
                <a:gd name="connsiteY45" fmla="*/ 71846 h 274320"/>
                <a:gd name="connsiteX46" fmla="*/ 202475 w 274320"/>
                <a:gd name="connsiteY46" fmla="*/ 26126 h 274320"/>
                <a:gd name="connsiteX47" fmla="*/ 84909 w 274320"/>
                <a:gd name="connsiteY47" fmla="*/ 19595 h 274320"/>
                <a:gd name="connsiteX48" fmla="*/ 45721 w 274320"/>
                <a:gd name="connsiteY48" fmla="*/ 58784 h 274320"/>
                <a:gd name="connsiteX49" fmla="*/ 84909 w 274320"/>
                <a:gd name="connsiteY49" fmla="*/ 97972 h 274320"/>
                <a:gd name="connsiteX50" fmla="*/ 124098 w 274320"/>
                <a:gd name="connsiteY50" fmla="*/ 58784 h 274320"/>
                <a:gd name="connsiteX51" fmla="*/ 84909 w 274320"/>
                <a:gd name="connsiteY51" fmla="*/ 19595 h 274320"/>
                <a:gd name="connsiteX52" fmla="*/ 84909 w 274320"/>
                <a:gd name="connsiteY52" fmla="*/ 0 h 274320"/>
                <a:gd name="connsiteX53" fmla="*/ 143691 w 274320"/>
                <a:gd name="connsiteY53" fmla="*/ 58784 h 274320"/>
                <a:gd name="connsiteX54" fmla="*/ 84909 w 274320"/>
                <a:gd name="connsiteY54" fmla="*/ 117566 h 274320"/>
                <a:gd name="connsiteX55" fmla="*/ 26126 w 274320"/>
                <a:gd name="connsiteY55" fmla="*/ 58784 h 274320"/>
                <a:gd name="connsiteX56" fmla="*/ 84909 w 274320"/>
                <a:gd name="connsiteY56" fmla="*/ 0 h 27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74320" h="274320">
                  <a:moveTo>
                    <a:pt x="202475" y="233498"/>
                  </a:moveTo>
                  <a:cubicBezTo>
                    <a:pt x="197965" y="233498"/>
                    <a:pt x="194310" y="237153"/>
                    <a:pt x="194310" y="241664"/>
                  </a:cubicBezTo>
                  <a:cubicBezTo>
                    <a:pt x="194310" y="246173"/>
                    <a:pt x="197965" y="249828"/>
                    <a:pt x="202475" y="249828"/>
                  </a:cubicBezTo>
                  <a:cubicBezTo>
                    <a:pt x="206984" y="249828"/>
                    <a:pt x="210639" y="246173"/>
                    <a:pt x="210639" y="241664"/>
                  </a:cubicBezTo>
                  <a:cubicBezTo>
                    <a:pt x="210639" y="237153"/>
                    <a:pt x="206984" y="233498"/>
                    <a:pt x="202475" y="233498"/>
                  </a:cubicBezTo>
                  <a:close/>
                  <a:moveTo>
                    <a:pt x="202475" y="156755"/>
                  </a:moveTo>
                  <a:cubicBezTo>
                    <a:pt x="198868" y="156755"/>
                    <a:pt x="195943" y="159680"/>
                    <a:pt x="195943" y="163287"/>
                  </a:cubicBezTo>
                  <a:lnTo>
                    <a:pt x="195943" y="215538"/>
                  </a:lnTo>
                  <a:cubicBezTo>
                    <a:pt x="195943" y="219144"/>
                    <a:pt x="198868" y="222069"/>
                    <a:pt x="202475" y="222069"/>
                  </a:cubicBezTo>
                  <a:cubicBezTo>
                    <a:pt x="206081" y="222069"/>
                    <a:pt x="209006" y="219144"/>
                    <a:pt x="209006" y="215538"/>
                  </a:cubicBezTo>
                  <a:lnTo>
                    <a:pt x="209006" y="163287"/>
                  </a:lnTo>
                  <a:cubicBezTo>
                    <a:pt x="209006" y="159680"/>
                    <a:pt x="206081" y="156755"/>
                    <a:pt x="202475" y="156755"/>
                  </a:cubicBezTo>
                  <a:close/>
                  <a:moveTo>
                    <a:pt x="26126" y="143691"/>
                  </a:moveTo>
                  <a:lnTo>
                    <a:pt x="141197" y="143691"/>
                  </a:lnTo>
                  <a:cubicBezTo>
                    <a:pt x="135631" y="149491"/>
                    <a:pt x="130877" y="156088"/>
                    <a:pt x="127127" y="163273"/>
                  </a:cubicBezTo>
                  <a:lnTo>
                    <a:pt x="26126" y="163273"/>
                  </a:lnTo>
                  <a:lnTo>
                    <a:pt x="24806" y="163403"/>
                  </a:lnTo>
                  <a:cubicBezTo>
                    <a:pt x="23557" y="163668"/>
                    <a:pt x="22410" y="164283"/>
                    <a:pt x="21501" y="165180"/>
                  </a:cubicBezTo>
                  <a:cubicBezTo>
                    <a:pt x="20603" y="166087"/>
                    <a:pt x="19986" y="167235"/>
                    <a:pt x="19725" y="168484"/>
                  </a:cubicBezTo>
                  <a:lnTo>
                    <a:pt x="19595" y="169803"/>
                  </a:lnTo>
                  <a:lnTo>
                    <a:pt x="19595" y="189412"/>
                  </a:lnTo>
                  <a:cubicBezTo>
                    <a:pt x="19595" y="202591"/>
                    <a:pt x="25473" y="211906"/>
                    <a:pt x="38104" y="218699"/>
                  </a:cubicBezTo>
                  <a:cubicBezTo>
                    <a:pt x="48894" y="224511"/>
                    <a:pt x="64269" y="228024"/>
                    <a:pt x="80767" y="228535"/>
                  </a:cubicBezTo>
                  <a:lnTo>
                    <a:pt x="84909" y="228600"/>
                  </a:lnTo>
                  <a:lnTo>
                    <a:pt x="89049" y="228535"/>
                  </a:lnTo>
                  <a:cubicBezTo>
                    <a:pt x="100349" y="228195"/>
                    <a:pt x="111087" y="226431"/>
                    <a:pt x="120204" y="223506"/>
                  </a:cubicBezTo>
                  <a:cubicBezTo>
                    <a:pt x="121824" y="229946"/>
                    <a:pt x="124214" y="236084"/>
                    <a:pt x="127219" y="241832"/>
                  </a:cubicBezTo>
                  <a:cubicBezTo>
                    <a:pt x="113503" y="246404"/>
                    <a:pt x="98363" y="248194"/>
                    <a:pt x="84909" y="248194"/>
                  </a:cubicBezTo>
                  <a:cubicBezTo>
                    <a:pt x="49351" y="248194"/>
                    <a:pt x="2156" y="235706"/>
                    <a:pt x="66" y="192415"/>
                  </a:cubicBezTo>
                  <a:lnTo>
                    <a:pt x="0" y="189412"/>
                  </a:lnTo>
                  <a:lnTo>
                    <a:pt x="0" y="169817"/>
                  </a:lnTo>
                  <a:cubicBezTo>
                    <a:pt x="0" y="155388"/>
                    <a:pt x="11697" y="143691"/>
                    <a:pt x="26126" y="143691"/>
                  </a:cubicBezTo>
                  <a:close/>
                  <a:moveTo>
                    <a:pt x="202475" y="130629"/>
                  </a:moveTo>
                  <a:cubicBezTo>
                    <a:pt x="242155" y="130629"/>
                    <a:pt x="274320" y="162794"/>
                    <a:pt x="274320" y="202475"/>
                  </a:cubicBezTo>
                  <a:cubicBezTo>
                    <a:pt x="274320" y="242155"/>
                    <a:pt x="242155" y="274320"/>
                    <a:pt x="202475" y="274320"/>
                  </a:cubicBezTo>
                  <a:cubicBezTo>
                    <a:pt x="162794" y="274320"/>
                    <a:pt x="130629" y="242155"/>
                    <a:pt x="130629" y="202475"/>
                  </a:cubicBezTo>
                  <a:cubicBezTo>
                    <a:pt x="130629" y="162794"/>
                    <a:pt x="162794" y="130629"/>
                    <a:pt x="202475" y="130629"/>
                  </a:cubicBezTo>
                  <a:close/>
                  <a:moveTo>
                    <a:pt x="202475" y="45721"/>
                  </a:moveTo>
                  <a:cubicBezTo>
                    <a:pt x="188065" y="45721"/>
                    <a:pt x="176349" y="57437"/>
                    <a:pt x="176349" y="71846"/>
                  </a:cubicBezTo>
                  <a:cubicBezTo>
                    <a:pt x="176349" y="86255"/>
                    <a:pt x="188065" y="97972"/>
                    <a:pt x="202475" y="97972"/>
                  </a:cubicBezTo>
                  <a:cubicBezTo>
                    <a:pt x="216883" y="97972"/>
                    <a:pt x="228600" y="86255"/>
                    <a:pt x="228600" y="71846"/>
                  </a:cubicBezTo>
                  <a:cubicBezTo>
                    <a:pt x="228600" y="57437"/>
                    <a:pt x="216883" y="45721"/>
                    <a:pt x="202475" y="45721"/>
                  </a:cubicBezTo>
                  <a:close/>
                  <a:moveTo>
                    <a:pt x="202475" y="26126"/>
                  </a:moveTo>
                  <a:cubicBezTo>
                    <a:pt x="227724" y="26126"/>
                    <a:pt x="248194" y="46596"/>
                    <a:pt x="248194" y="71846"/>
                  </a:cubicBezTo>
                  <a:cubicBezTo>
                    <a:pt x="248194" y="97096"/>
                    <a:pt x="227724" y="117566"/>
                    <a:pt x="202475" y="117566"/>
                  </a:cubicBezTo>
                  <a:cubicBezTo>
                    <a:pt x="177224" y="117566"/>
                    <a:pt x="156754" y="97096"/>
                    <a:pt x="156754" y="71846"/>
                  </a:cubicBezTo>
                  <a:cubicBezTo>
                    <a:pt x="156754" y="46596"/>
                    <a:pt x="177224" y="26126"/>
                    <a:pt x="202475" y="26126"/>
                  </a:cubicBezTo>
                  <a:close/>
                  <a:moveTo>
                    <a:pt x="84909" y="19595"/>
                  </a:moveTo>
                  <a:cubicBezTo>
                    <a:pt x="63302" y="19595"/>
                    <a:pt x="45721" y="37177"/>
                    <a:pt x="45721" y="58784"/>
                  </a:cubicBezTo>
                  <a:cubicBezTo>
                    <a:pt x="45721" y="80389"/>
                    <a:pt x="63302" y="97972"/>
                    <a:pt x="84909" y="97972"/>
                  </a:cubicBezTo>
                  <a:cubicBezTo>
                    <a:pt x="106515" y="97972"/>
                    <a:pt x="124098" y="80389"/>
                    <a:pt x="124098" y="58784"/>
                  </a:cubicBezTo>
                  <a:cubicBezTo>
                    <a:pt x="124098" y="37177"/>
                    <a:pt x="106515" y="19595"/>
                    <a:pt x="84909" y="19595"/>
                  </a:cubicBezTo>
                  <a:close/>
                  <a:moveTo>
                    <a:pt x="84909" y="0"/>
                  </a:moveTo>
                  <a:cubicBezTo>
                    <a:pt x="117374" y="0"/>
                    <a:pt x="143691" y="26318"/>
                    <a:pt x="143691" y="58784"/>
                  </a:cubicBezTo>
                  <a:cubicBezTo>
                    <a:pt x="143691" y="91248"/>
                    <a:pt x="117374" y="117566"/>
                    <a:pt x="84909" y="117566"/>
                  </a:cubicBezTo>
                  <a:cubicBezTo>
                    <a:pt x="52443" y="117566"/>
                    <a:pt x="26126" y="91248"/>
                    <a:pt x="26126" y="58784"/>
                  </a:cubicBezTo>
                  <a:cubicBezTo>
                    <a:pt x="26126" y="26318"/>
                    <a:pt x="52443" y="0"/>
                    <a:pt x="84909" y="0"/>
                  </a:cubicBezTo>
                  <a:close/>
                </a:path>
              </a:pathLst>
            </a:custGeom>
            <a:gradFill>
              <a:gsLst>
                <a:gs pos="52000">
                  <a:srgbClr val="0078D4"/>
                </a:gs>
                <a:gs pos="0">
                  <a:srgbClr val="C73ECC"/>
                </a:gs>
              </a:gsLst>
              <a:lin ang="0" scaled="1"/>
            </a:gra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28" name="Graphic 43" descr="Icon of a magnifying glass">
              <a:extLst>
                <a:ext uri="{FF2B5EF4-FFF2-40B4-BE49-F238E27FC236}">
                  <a16:creationId xmlns:a16="http://schemas.microsoft.com/office/drawing/2014/main" id="{9DFB1813-D3AE-AC6F-95FE-13519B0F8F00}"/>
                </a:ext>
              </a:extLst>
            </p:cNvPr>
            <p:cNvSpPr>
              <a:spLocks/>
            </p:cNvSpPr>
            <p:nvPr>
              <p:custDataLst>
                <p:tags r:id="rId2"/>
              </p:custDataLst>
            </p:nvPr>
          </p:nvSpPr>
          <p:spPr>
            <a:xfrm>
              <a:off x="2655953" y="5036345"/>
              <a:ext cx="188640" cy="188788"/>
            </a:xfrm>
            <a:custGeom>
              <a:avLst/>
              <a:gdLst>
                <a:gd name="connsiteX0" fmla="*/ 110490 w 274319"/>
                <a:gd name="connsiteY0" fmla="*/ 0 h 274319"/>
                <a:gd name="connsiteX1" fmla="*/ 220980 w 274319"/>
                <a:gd name="connsiteY1" fmla="*/ 110490 h 274319"/>
                <a:gd name="connsiteX2" fmla="*/ 196284 w 274319"/>
                <a:gd name="connsiteY2" fmla="*/ 180119 h 274319"/>
                <a:gd name="connsiteX3" fmla="*/ 270972 w 274319"/>
                <a:gd name="connsiteY3" fmla="*/ 254808 h 274319"/>
                <a:gd name="connsiteX4" fmla="*/ 270972 w 274319"/>
                <a:gd name="connsiteY4" fmla="*/ 270972 h 274319"/>
                <a:gd name="connsiteX5" fmla="*/ 256090 w 274319"/>
                <a:gd name="connsiteY5" fmla="*/ 272078 h 274319"/>
                <a:gd name="connsiteX6" fmla="*/ 254808 w 274319"/>
                <a:gd name="connsiteY6" fmla="*/ 270972 h 274319"/>
                <a:gd name="connsiteX7" fmla="*/ 180119 w 274319"/>
                <a:gd name="connsiteY7" fmla="*/ 196284 h 274319"/>
                <a:gd name="connsiteX8" fmla="*/ 110490 w 274319"/>
                <a:gd name="connsiteY8" fmla="*/ 220980 h 274319"/>
                <a:gd name="connsiteX9" fmla="*/ 0 w 274319"/>
                <a:gd name="connsiteY9" fmla="*/ 110490 h 274319"/>
                <a:gd name="connsiteX10" fmla="*/ 110490 w 274319"/>
                <a:gd name="connsiteY10" fmla="*/ 0 h 274319"/>
                <a:gd name="connsiteX11" fmla="*/ 110490 w 274319"/>
                <a:gd name="connsiteY11" fmla="*/ 22860 h 274319"/>
                <a:gd name="connsiteX12" fmla="*/ 22860 w 274319"/>
                <a:gd name="connsiteY12" fmla="*/ 110490 h 274319"/>
                <a:gd name="connsiteX13" fmla="*/ 110490 w 274319"/>
                <a:gd name="connsiteY13" fmla="*/ 198120 h 274319"/>
                <a:gd name="connsiteX14" fmla="*/ 198120 w 274319"/>
                <a:gd name="connsiteY14" fmla="*/ 110490 h 274319"/>
                <a:gd name="connsiteX15" fmla="*/ 110490 w 274319"/>
                <a:gd name="connsiteY15" fmla="*/ 22860 h 274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4319" h="274319">
                  <a:moveTo>
                    <a:pt x="110490" y="0"/>
                  </a:moveTo>
                  <a:cubicBezTo>
                    <a:pt x="171512" y="0"/>
                    <a:pt x="220980" y="49468"/>
                    <a:pt x="220980" y="110490"/>
                  </a:cubicBezTo>
                  <a:cubicBezTo>
                    <a:pt x="220980" y="136884"/>
                    <a:pt x="211725" y="161116"/>
                    <a:pt x="196284" y="180119"/>
                  </a:cubicBezTo>
                  <a:lnTo>
                    <a:pt x="270972" y="254808"/>
                  </a:lnTo>
                  <a:cubicBezTo>
                    <a:pt x="275436" y="259272"/>
                    <a:pt x="275436" y="266508"/>
                    <a:pt x="270972" y="270972"/>
                  </a:cubicBezTo>
                  <a:cubicBezTo>
                    <a:pt x="266915" y="275030"/>
                    <a:pt x="260564" y="275399"/>
                    <a:pt x="256090" y="272078"/>
                  </a:cubicBezTo>
                  <a:lnTo>
                    <a:pt x="254808" y="270972"/>
                  </a:lnTo>
                  <a:lnTo>
                    <a:pt x="180119" y="196284"/>
                  </a:lnTo>
                  <a:cubicBezTo>
                    <a:pt x="161116" y="211725"/>
                    <a:pt x="136884" y="220980"/>
                    <a:pt x="110490" y="220980"/>
                  </a:cubicBezTo>
                  <a:cubicBezTo>
                    <a:pt x="49468" y="220980"/>
                    <a:pt x="0" y="171512"/>
                    <a:pt x="0" y="110490"/>
                  </a:cubicBezTo>
                  <a:cubicBezTo>
                    <a:pt x="0" y="49468"/>
                    <a:pt x="49468" y="0"/>
                    <a:pt x="110490" y="0"/>
                  </a:cubicBezTo>
                  <a:close/>
                  <a:moveTo>
                    <a:pt x="110490" y="22860"/>
                  </a:moveTo>
                  <a:cubicBezTo>
                    <a:pt x="62093" y="22860"/>
                    <a:pt x="22860" y="62093"/>
                    <a:pt x="22860" y="110490"/>
                  </a:cubicBezTo>
                  <a:cubicBezTo>
                    <a:pt x="22860" y="158886"/>
                    <a:pt x="62093" y="198120"/>
                    <a:pt x="110490" y="198120"/>
                  </a:cubicBezTo>
                  <a:cubicBezTo>
                    <a:pt x="158886" y="198120"/>
                    <a:pt x="198120" y="158886"/>
                    <a:pt x="198120" y="110490"/>
                  </a:cubicBezTo>
                  <a:cubicBezTo>
                    <a:pt x="198120" y="62093"/>
                    <a:pt x="158886" y="22860"/>
                    <a:pt x="110490" y="22860"/>
                  </a:cubicBezTo>
                  <a:close/>
                </a:path>
              </a:pathLst>
            </a:custGeom>
            <a:solidFill>
              <a:srgbClr val="0078D4"/>
            </a:soli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sp>
        <p:nvSpPr>
          <p:cNvPr id="29" name="TextBox 28">
            <a:extLst>
              <a:ext uri="{FF2B5EF4-FFF2-40B4-BE49-F238E27FC236}">
                <a16:creationId xmlns:a16="http://schemas.microsoft.com/office/drawing/2014/main" id="{90C488F4-9892-A633-5D3D-3307B88D40BC}"/>
              </a:ext>
            </a:extLst>
          </p:cNvPr>
          <p:cNvSpPr txBox="1"/>
          <p:nvPr/>
        </p:nvSpPr>
        <p:spPr>
          <a:xfrm>
            <a:off x="8311476" y="2655831"/>
            <a:ext cx="3188285" cy="507831"/>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Monitoring Shadow AI can help uncover use in the business and manage security, privacy, and compliance risks</a:t>
            </a:r>
          </a:p>
        </p:txBody>
      </p:sp>
      <p:sp>
        <p:nvSpPr>
          <p:cNvPr id="30" name="Graphic 43" descr="Icon of a magnifying glass">
            <a:extLst>
              <a:ext uri="{FF2B5EF4-FFF2-40B4-BE49-F238E27FC236}">
                <a16:creationId xmlns:a16="http://schemas.microsoft.com/office/drawing/2014/main" id="{2DEB6499-541B-46B0-466D-F77F61BEABF1}"/>
              </a:ext>
            </a:extLst>
          </p:cNvPr>
          <p:cNvSpPr>
            <a:spLocks noChangeAspect="1"/>
          </p:cNvSpPr>
          <p:nvPr/>
        </p:nvSpPr>
        <p:spPr>
          <a:xfrm>
            <a:off x="1487730" y="4269267"/>
            <a:ext cx="434984" cy="434984"/>
          </a:xfrm>
          <a:custGeom>
            <a:avLst/>
            <a:gdLst>
              <a:gd name="connsiteX0" fmla="*/ 110490 w 274319"/>
              <a:gd name="connsiteY0" fmla="*/ 0 h 274319"/>
              <a:gd name="connsiteX1" fmla="*/ 220980 w 274319"/>
              <a:gd name="connsiteY1" fmla="*/ 110490 h 274319"/>
              <a:gd name="connsiteX2" fmla="*/ 196284 w 274319"/>
              <a:gd name="connsiteY2" fmla="*/ 180119 h 274319"/>
              <a:gd name="connsiteX3" fmla="*/ 270972 w 274319"/>
              <a:gd name="connsiteY3" fmla="*/ 254808 h 274319"/>
              <a:gd name="connsiteX4" fmla="*/ 270972 w 274319"/>
              <a:gd name="connsiteY4" fmla="*/ 270972 h 274319"/>
              <a:gd name="connsiteX5" fmla="*/ 256090 w 274319"/>
              <a:gd name="connsiteY5" fmla="*/ 272078 h 274319"/>
              <a:gd name="connsiteX6" fmla="*/ 254808 w 274319"/>
              <a:gd name="connsiteY6" fmla="*/ 270972 h 274319"/>
              <a:gd name="connsiteX7" fmla="*/ 180119 w 274319"/>
              <a:gd name="connsiteY7" fmla="*/ 196284 h 274319"/>
              <a:gd name="connsiteX8" fmla="*/ 110490 w 274319"/>
              <a:gd name="connsiteY8" fmla="*/ 220980 h 274319"/>
              <a:gd name="connsiteX9" fmla="*/ 0 w 274319"/>
              <a:gd name="connsiteY9" fmla="*/ 110490 h 274319"/>
              <a:gd name="connsiteX10" fmla="*/ 110490 w 274319"/>
              <a:gd name="connsiteY10" fmla="*/ 0 h 274319"/>
              <a:gd name="connsiteX11" fmla="*/ 110490 w 274319"/>
              <a:gd name="connsiteY11" fmla="*/ 22860 h 274319"/>
              <a:gd name="connsiteX12" fmla="*/ 22860 w 274319"/>
              <a:gd name="connsiteY12" fmla="*/ 110490 h 274319"/>
              <a:gd name="connsiteX13" fmla="*/ 110490 w 274319"/>
              <a:gd name="connsiteY13" fmla="*/ 198120 h 274319"/>
              <a:gd name="connsiteX14" fmla="*/ 198120 w 274319"/>
              <a:gd name="connsiteY14" fmla="*/ 110490 h 274319"/>
              <a:gd name="connsiteX15" fmla="*/ 110490 w 274319"/>
              <a:gd name="connsiteY15" fmla="*/ 22860 h 274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4319" h="274319">
                <a:moveTo>
                  <a:pt x="110490" y="0"/>
                </a:moveTo>
                <a:cubicBezTo>
                  <a:pt x="171512" y="0"/>
                  <a:pt x="220980" y="49468"/>
                  <a:pt x="220980" y="110490"/>
                </a:cubicBezTo>
                <a:cubicBezTo>
                  <a:pt x="220980" y="136884"/>
                  <a:pt x="211725" y="161116"/>
                  <a:pt x="196284" y="180119"/>
                </a:cubicBezTo>
                <a:lnTo>
                  <a:pt x="270972" y="254808"/>
                </a:lnTo>
                <a:cubicBezTo>
                  <a:pt x="275436" y="259272"/>
                  <a:pt x="275436" y="266508"/>
                  <a:pt x="270972" y="270972"/>
                </a:cubicBezTo>
                <a:cubicBezTo>
                  <a:pt x="266915" y="275030"/>
                  <a:pt x="260564" y="275399"/>
                  <a:pt x="256090" y="272078"/>
                </a:cubicBezTo>
                <a:lnTo>
                  <a:pt x="254808" y="270972"/>
                </a:lnTo>
                <a:lnTo>
                  <a:pt x="180119" y="196284"/>
                </a:lnTo>
                <a:cubicBezTo>
                  <a:pt x="161116" y="211725"/>
                  <a:pt x="136884" y="220980"/>
                  <a:pt x="110490" y="220980"/>
                </a:cubicBezTo>
                <a:cubicBezTo>
                  <a:pt x="49468" y="220980"/>
                  <a:pt x="0" y="171512"/>
                  <a:pt x="0" y="110490"/>
                </a:cubicBezTo>
                <a:cubicBezTo>
                  <a:pt x="0" y="49468"/>
                  <a:pt x="49468" y="0"/>
                  <a:pt x="110490" y="0"/>
                </a:cubicBezTo>
                <a:close/>
                <a:moveTo>
                  <a:pt x="110490" y="22860"/>
                </a:moveTo>
                <a:cubicBezTo>
                  <a:pt x="62093" y="22860"/>
                  <a:pt x="22860" y="62093"/>
                  <a:pt x="22860" y="110490"/>
                </a:cubicBezTo>
                <a:cubicBezTo>
                  <a:pt x="22860" y="158886"/>
                  <a:pt x="62093" y="198120"/>
                  <a:pt x="110490" y="198120"/>
                </a:cubicBezTo>
                <a:cubicBezTo>
                  <a:pt x="158886" y="198120"/>
                  <a:pt x="198120" y="158886"/>
                  <a:pt x="198120" y="110490"/>
                </a:cubicBezTo>
                <a:cubicBezTo>
                  <a:pt x="198120" y="62093"/>
                  <a:pt x="158886" y="22860"/>
                  <a:pt x="110490" y="22860"/>
                </a:cubicBezTo>
                <a:close/>
              </a:path>
            </a:pathLst>
          </a:custGeom>
          <a:gradFill>
            <a:gsLst>
              <a:gs pos="52000">
                <a:srgbClr val="0078D4"/>
              </a:gs>
              <a:gs pos="0">
                <a:srgbClr val="C73ECC"/>
              </a:gs>
            </a:gsLst>
            <a:lin ang="0" scaled="1"/>
          </a:gra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31" name="Graphic 77" descr="Icon of a document of a checkmark">
            <a:extLst>
              <a:ext uri="{FF2B5EF4-FFF2-40B4-BE49-F238E27FC236}">
                <a16:creationId xmlns:a16="http://schemas.microsoft.com/office/drawing/2014/main" id="{BB91FE64-FF5B-DAF1-61D2-43BD7684B105}"/>
              </a:ext>
            </a:extLst>
          </p:cNvPr>
          <p:cNvSpPr/>
          <p:nvPr/>
        </p:nvSpPr>
        <p:spPr>
          <a:xfrm>
            <a:off x="10161996" y="4335919"/>
            <a:ext cx="388892" cy="429828"/>
          </a:xfrm>
          <a:custGeom>
            <a:avLst/>
            <a:gdLst>
              <a:gd name="connsiteX0" fmla="*/ 262783 w 293698"/>
              <a:gd name="connsiteY0" fmla="*/ 285970 h 324614"/>
              <a:gd name="connsiteX1" fmla="*/ 174176 w 293698"/>
              <a:gd name="connsiteY1" fmla="*/ 285970 h 324614"/>
              <a:gd name="connsiteX2" fmla="*/ 157522 w 293698"/>
              <a:gd name="connsiteY2" fmla="*/ 309157 h 324614"/>
              <a:gd name="connsiteX3" fmla="*/ 262783 w 293698"/>
              <a:gd name="connsiteY3" fmla="*/ 309157 h 324614"/>
              <a:gd name="connsiteX4" fmla="*/ 293699 w 293698"/>
              <a:gd name="connsiteY4" fmla="*/ 278241 h 324614"/>
              <a:gd name="connsiteX5" fmla="*/ 293699 w 293698"/>
              <a:gd name="connsiteY5" fmla="*/ 121004 h 324614"/>
              <a:gd name="connsiteX6" fmla="*/ 284641 w 293698"/>
              <a:gd name="connsiteY6" fmla="*/ 99147 h 324614"/>
              <a:gd name="connsiteX7" fmla="*/ 194537 w 293698"/>
              <a:gd name="connsiteY7" fmla="*/ 9058 h 324614"/>
              <a:gd name="connsiteX8" fmla="*/ 193784 w 293698"/>
              <a:gd name="connsiteY8" fmla="*/ 8428 h 324614"/>
              <a:gd name="connsiteX9" fmla="*/ 193223 w 293698"/>
              <a:gd name="connsiteY9" fmla="*/ 7976 h 324614"/>
              <a:gd name="connsiteX10" fmla="*/ 189838 w 293698"/>
              <a:gd name="connsiteY10" fmla="*/ 5194 h 324614"/>
              <a:gd name="connsiteX11" fmla="*/ 188593 w 293698"/>
              <a:gd name="connsiteY11" fmla="*/ 4515 h 324614"/>
              <a:gd name="connsiteX12" fmla="*/ 187859 w 293698"/>
              <a:gd name="connsiteY12" fmla="*/ 4143 h 324614"/>
              <a:gd name="connsiteX13" fmla="*/ 187086 w 293698"/>
              <a:gd name="connsiteY13" fmla="*/ 3700 h 324614"/>
              <a:gd name="connsiteX14" fmla="*/ 184520 w 293698"/>
              <a:gd name="connsiteY14" fmla="*/ 2350 h 324614"/>
              <a:gd name="connsiteX15" fmla="*/ 174874 w 293698"/>
              <a:gd name="connsiteY15" fmla="*/ 216 h 324614"/>
              <a:gd name="connsiteX16" fmla="*/ 173966 w 293698"/>
              <a:gd name="connsiteY16" fmla="*/ 115 h 324614"/>
              <a:gd name="connsiteX17" fmla="*/ 172695 w 293698"/>
              <a:gd name="connsiteY17" fmla="*/ 0 h 324614"/>
              <a:gd name="connsiteX18" fmla="*/ 77289 w 293698"/>
              <a:gd name="connsiteY18" fmla="*/ 0 h 324614"/>
              <a:gd name="connsiteX19" fmla="*/ 46374 w 293698"/>
              <a:gd name="connsiteY19" fmla="*/ 30916 h 324614"/>
              <a:gd name="connsiteX20" fmla="*/ 46374 w 293698"/>
              <a:gd name="connsiteY20" fmla="*/ 146822 h 324614"/>
              <a:gd name="connsiteX21" fmla="*/ 69560 w 293698"/>
              <a:gd name="connsiteY21" fmla="*/ 140301 h 324614"/>
              <a:gd name="connsiteX22" fmla="*/ 69560 w 293698"/>
              <a:gd name="connsiteY22" fmla="*/ 30916 h 324614"/>
              <a:gd name="connsiteX23" fmla="*/ 77289 w 293698"/>
              <a:gd name="connsiteY23" fmla="*/ 23187 h 324614"/>
              <a:gd name="connsiteX24" fmla="*/ 170036 w 293698"/>
              <a:gd name="connsiteY24" fmla="*/ 23187 h 324614"/>
              <a:gd name="connsiteX25" fmla="*/ 170036 w 293698"/>
              <a:gd name="connsiteY25" fmla="*/ 92747 h 324614"/>
              <a:gd name="connsiteX26" fmla="*/ 200952 w 293698"/>
              <a:gd name="connsiteY26" fmla="*/ 123663 h 324614"/>
              <a:gd name="connsiteX27" fmla="*/ 270512 w 293698"/>
              <a:gd name="connsiteY27" fmla="*/ 123663 h 324614"/>
              <a:gd name="connsiteX28" fmla="*/ 270512 w 293698"/>
              <a:gd name="connsiteY28" fmla="*/ 278241 h 324614"/>
              <a:gd name="connsiteX29" fmla="*/ 262783 w 293698"/>
              <a:gd name="connsiteY29" fmla="*/ 285970 h 324614"/>
              <a:gd name="connsiteX30" fmla="*/ 253168 w 293698"/>
              <a:gd name="connsiteY30" fmla="*/ 100476 h 324614"/>
              <a:gd name="connsiteX31" fmla="*/ 200952 w 293698"/>
              <a:gd name="connsiteY31" fmla="*/ 100476 h 324614"/>
              <a:gd name="connsiteX32" fmla="*/ 193223 w 293698"/>
              <a:gd name="connsiteY32" fmla="*/ 92747 h 324614"/>
              <a:gd name="connsiteX33" fmla="*/ 193223 w 293698"/>
              <a:gd name="connsiteY33" fmla="*/ 40515 h 324614"/>
              <a:gd name="connsiteX34" fmla="*/ 253168 w 293698"/>
              <a:gd name="connsiteY34" fmla="*/ 100476 h 324614"/>
              <a:gd name="connsiteX35" fmla="*/ 185494 w 293698"/>
              <a:gd name="connsiteY35" fmla="*/ 239596 h 324614"/>
              <a:gd name="connsiteX36" fmla="*/ 182806 w 293698"/>
              <a:gd name="connsiteY36" fmla="*/ 262783 h 324614"/>
              <a:gd name="connsiteX37" fmla="*/ 220274 w 293698"/>
              <a:gd name="connsiteY37" fmla="*/ 262783 h 324614"/>
              <a:gd name="connsiteX38" fmla="*/ 247325 w 293698"/>
              <a:gd name="connsiteY38" fmla="*/ 235732 h 324614"/>
              <a:gd name="connsiteX39" fmla="*/ 247325 w 293698"/>
              <a:gd name="connsiteY39" fmla="*/ 173901 h 324614"/>
              <a:gd name="connsiteX40" fmla="*/ 220274 w 293698"/>
              <a:gd name="connsiteY40" fmla="*/ 146849 h 324614"/>
              <a:gd name="connsiteX41" fmla="*/ 123731 w 293698"/>
              <a:gd name="connsiteY41" fmla="*/ 146849 h 324614"/>
              <a:gd name="connsiteX42" fmla="*/ 162307 w 293698"/>
              <a:gd name="connsiteY42" fmla="*/ 175391 h 324614"/>
              <a:gd name="connsiteX43" fmla="*/ 162307 w 293698"/>
              <a:gd name="connsiteY43" fmla="*/ 170036 h 324614"/>
              <a:gd name="connsiteX44" fmla="*/ 220274 w 293698"/>
              <a:gd name="connsiteY44" fmla="*/ 170036 h 324614"/>
              <a:gd name="connsiteX45" fmla="*/ 224139 w 293698"/>
              <a:gd name="connsiteY45" fmla="*/ 173901 h 324614"/>
              <a:gd name="connsiteX46" fmla="*/ 224139 w 293698"/>
              <a:gd name="connsiteY46" fmla="*/ 193223 h 324614"/>
              <a:gd name="connsiteX47" fmla="*/ 174176 w 293698"/>
              <a:gd name="connsiteY47" fmla="*/ 193223 h 324614"/>
              <a:gd name="connsiteX48" fmla="*/ 182806 w 293698"/>
              <a:gd name="connsiteY48" fmla="*/ 216410 h 324614"/>
              <a:gd name="connsiteX49" fmla="*/ 224139 w 293698"/>
              <a:gd name="connsiteY49" fmla="*/ 216410 h 324614"/>
              <a:gd name="connsiteX50" fmla="*/ 224139 w 293698"/>
              <a:gd name="connsiteY50" fmla="*/ 235732 h 324614"/>
              <a:gd name="connsiteX51" fmla="*/ 220274 w 293698"/>
              <a:gd name="connsiteY51" fmla="*/ 239596 h 324614"/>
              <a:gd name="connsiteX52" fmla="*/ 185494 w 293698"/>
              <a:gd name="connsiteY52" fmla="*/ 239596 h 324614"/>
              <a:gd name="connsiteX53" fmla="*/ 170036 w 293698"/>
              <a:gd name="connsiteY53" fmla="*/ 239596 h 324614"/>
              <a:gd name="connsiteX54" fmla="*/ 85018 w 293698"/>
              <a:gd name="connsiteY54" fmla="*/ 324615 h 324614"/>
              <a:gd name="connsiteX55" fmla="*/ 0 w 293698"/>
              <a:gd name="connsiteY55" fmla="*/ 239596 h 324614"/>
              <a:gd name="connsiteX56" fmla="*/ 85018 w 293698"/>
              <a:gd name="connsiteY56" fmla="*/ 154578 h 324614"/>
              <a:gd name="connsiteX57" fmla="*/ 170036 w 293698"/>
              <a:gd name="connsiteY57" fmla="*/ 239596 h 324614"/>
              <a:gd name="connsiteX58" fmla="*/ 136857 w 293698"/>
              <a:gd name="connsiteY58" fmla="*/ 203215 h 324614"/>
              <a:gd name="connsiteX59" fmla="*/ 125926 w 293698"/>
              <a:gd name="connsiteY59" fmla="*/ 203215 h 324614"/>
              <a:gd name="connsiteX60" fmla="*/ 69560 w 293698"/>
              <a:gd name="connsiteY60" fmla="*/ 259582 h 324614"/>
              <a:gd name="connsiteX61" fmla="*/ 44110 w 293698"/>
              <a:gd name="connsiteY61" fmla="*/ 234131 h 324614"/>
              <a:gd name="connsiteX62" fmla="*/ 33179 w 293698"/>
              <a:gd name="connsiteY62" fmla="*/ 234131 h 324614"/>
              <a:gd name="connsiteX63" fmla="*/ 33179 w 293698"/>
              <a:gd name="connsiteY63" fmla="*/ 245062 h 324614"/>
              <a:gd name="connsiteX64" fmla="*/ 64095 w 293698"/>
              <a:gd name="connsiteY64" fmla="*/ 275978 h 324614"/>
              <a:gd name="connsiteX65" fmla="*/ 75025 w 293698"/>
              <a:gd name="connsiteY65" fmla="*/ 275978 h 324614"/>
              <a:gd name="connsiteX66" fmla="*/ 136857 w 293698"/>
              <a:gd name="connsiteY66" fmla="*/ 214147 h 324614"/>
              <a:gd name="connsiteX67" fmla="*/ 136857 w 293698"/>
              <a:gd name="connsiteY67" fmla="*/ 203215 h 32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93698" h="324614">
                <a:moveTo>
                  <a:pt x="262783" y="285970"/>
                </a:moveTo>
                <a:lnTo>
                  <a:pt x="174176" y="285970"/>
                </a:lnTo>
                <a:cubicBezTo>
                  <a:pt x="169736" y="294487"/>
                  <a:pt x="164113" y="302289"/>
                  <a:pt x="157522" y="309157"/>
                </a:cubicBezTo>
                <a:lnTo>
                  <a:pt x="262783" y="309157"/>
                </a:lnTo>
                <a:cubicBezTo>
                  <a:pt x="279849" y="309157"/>
                  <a:pt x="293699" y="295306"/>
                  <a:pt x="293699" y="278241"/>
                </a:cubicBezTo>
                <a:lnTo>
                  <a:pt x="293699" y="121004"/>
                </a:lnTo>
                <a:cubicBezTo>
                  <a:pt x="293699" y="112811"/>
                  <a:pt x="290437" y="104943"/>
                  <a:pt x="284641" y="99147"/>
                </a:cubicBezTo>
                <a:lnTo>
                  <a:pt x="194537" y="9058"/>
                </a:lnTo>
                <a:cubicBezTo>
                  <a:pt x="194305" y="8827"/>
                  <a:pt x="194044" y="8627"/>
                  <a:pt x="193784" y="8428"/>
                </a:cubicBezTo>
                <a:cubicBezTo>
                  <a:pt x="193591" y="8280"/>
                  <a:pt x="193401" y="8134"/>
                  <a:pt x="193223" y="7976"/>
                </a:cubicBezTo>
                <a:cubicBezTo>
                  <a:pt x="192125" y="6987"/>
                  <a:pt x="191043" y="6013"/>
                  <a:pt x="189838" y="5194"/>
                </a:cubicBezTo>
                <a:cubicBezTo>
                  <a:pt x="189447" y="4930"/>
                  <a:pt x="189020" y="4722"/>
                  <a:pt x="188593" y="4515"/>
                </a:cubicBezTo>
                <a:cubicBezTo>
                  <a:pt x="188346" y="4394"/>
                  <a:pt x="188099" y="4274"/>
                  <a:pt x="187859" y="4143"/>
                </a:cubicBezTo>
                <a:cubicBezTo>
                  <a:pt x="187601" y="3997"/>
                  <a:pt x="187344" y="3849"/>
                  <a:pt x="187086" y="3700"/>
                </a:cubicBezTo>
                <a:cubicBezTo>
                  <a:pt x="186248" y="3215"/>
                  <a:pt x="185407" y="2728"/>
                  <a:pt x="184520" y="2350"/>
                </a:cubicBezTo>
                <a:cubicBezTo>
                  <a:pt x="181475" y="1082"/>
                  <a:pt x="178198" y="448"/>
                  <a:pt x="174874" y="216"/>
                </a:cubicBezTo>
                <a:cubicBezTo>
                  <a:pt x="174570" y="197"/>
                  <a:pt x="174269" y="156"/>
                  <a:pt x="173966" y="115"/>
                </a:cubicBezTo>
                <a:cubicBezTo>
                  <a:pt x="173547" y="57"/>
                  <a:pt x="173126" y="0"/>
                  <a:pt x="172695" y="0"/>
                </a:cubicBezTo>
                <a:lnTo>
                  <a:pt x="77289" y="0"/>
                </a:lnTo>
                <a:cubicBezTo>
                  <a:pt x="60224" y="0"/>
                  <a:pt x="46374" y="13850"/>
                  <a:pt x="46374" y="30916"/>
                </a:cubicBezTo>
                <a:lnTo>
                  <a:pt x="46374" y="146822"/>
                </a:lnTo>
                <a:cubicBezTo>
                  <a:pt x="53703" y="143764"/>
                  <a:pt x="61473" y="141550"/>
                  <a:pt x="69560" y="140301"/>
                </a:cubicBezTo>
                <a:lnTo>
                  <a:pt x="69560" y="30916"/>
                </a:lnTo>
                <a:cubicBezTo>
                  <a:pt x="69560" y="26665"/>
                  <a:pt x="73023" y="23187"/>
                  <a:pt x="77289" y="23187"/>
                </a:cubicBezTo>
                <a:lnTo>
                  <a:pt x="170036" y="23187"/>
                </a:lnTo>
                <a:lnTo>
                  <a:pt x="170036" y="92747"/>
                </a:lnTo>
                <a:cubicBezTo>
                  <a:pt x="170036" y="109812"/>
                  <a:pt x="183886" y="123663"/>
                  <a:pt x="200952" y="123663"/>
                </a:cubicBezTo>
                <a:lnTo>
                  <a:pt x="270512" y="123663"/>
                </a:lnTo>
                <a:lnTo>
                  <a:pt x="270512" y="278241"/>
                </a:lnTo>
                <a:cubicBezTo>
                  <a:pt x="270512" y="282492"/>
                  <a:pt x="267050" y="285970"/>
                  <a:pt x="262783" y="285970"/>
                </a:cubicBezTo>
                <a:close/>
                <a:moveTo>
                  <a:pt x="253168" y="100476"/>
                </a:moveTo>
                <a:lnTo>
                  <a:pt x="200952" y="100476"/>
                </a:lnTo>
                <a:cubicBezTo>
                  <a:pt x="196685" y="100476"/>
                  <a:pt x="193223" y="96998"/>
                  <a:pt x="193223" y="92747"/>
                </a:cubicBezTo>
                <a:lnTo>
                  <a:pt x="193223" y="40515"/>
                </a:lnTo>
                <a:lnTo>
                  <a:pt x="253168" y="100476"/>
                </a:lnTo>
                <a:close/>
                <a:moveTo>
                  <a:pt x="185494" y="239596"/>
                </a:moveTo>
                <a:cubicBezTo>
                  <a:pt x="185494" y="247577"/>
                  <a:pt x="184563" y="255340"/>
                  <a:pt x="182806" y="262783"/>
                </a:cubicBezTo>
                <a:lnTo>
                  <a:pt x="220274" y="262783"/>
                </a:lnTo>
                <a:cubicBezTo>
                  <a:pt x="235214" y="262783"/>
                  <a:pt x="247325" y="250672"/>
                  <a:pt x="247325" y="235732"/>
                </a:cubicBezTo>
                <a:lnTo>
                  <a:pt x="247325" y="173901"/>
                </a:lnTo>
                <a:cubicBezTo>
                  <a:pt x="247325" y="158961"/>
                  <a:pt x="235214" y="146849"/>
                  <a:pt x="220274" y="146849"/>
                </a:cubicBezTo>
                <a:lnTo>
                  <a:pt x="123731" y="146849"/>
                </a:lnTo>
                <a:cubicBezTo>
                  <a:pt x="138803" y="153148"/>
                  <a:pt x="152014" y="163014"/>
                  <a:pt x="162307" y="175391"/>
                </a:cubicBezTo>
                <a:lnTo>
                  <a:pt x="162307" y="170036"/>
                </a:lnTo>
                <a:lnTo>
                  <a:pt x="220274" y="170036"/>
                </a:lnTo>
                <a:cubicBezTo>
                  <a:pt x="222409" y="170036"/>
                  <a:pt x="224139" y="171766"/>
                  <a:pt x="224139" y="173901"/>
                </a:cubicBezTo>
                <a:lnTo>
                  <a:pt x="224139" y="193223"/>
                </a:lnTo>
                <a:lnTo>
                  <a:pt x="174176" y="193223"/>
                </a:lnTo>
                <a:cubicBezTo>
                  <a:pt x="177957" y="200477"/>
                  <a:pt x="180878" y="208251"/>
                  <a:pt x="182806" y="216410"/>
                </a:cubicBezTo>
                <a:lnTo>
                  <a:pt x="224139" y="216410"/>
                </a:lnTo>
                <a:lnTo>
                  <a:pt x="224139" y="235732"/>
                </a:lnTo>
                <a:cubicBezTo>
                  <a:pt x="224139" y="237867"/>
                  <a:pt x="222409" y="239596"/>
                  <a:pt x="220274" y="239596"/>
                </a:cubicBezTo>
                <a:lnTo>
                  <a:pt x="185494" y="239596"/>
                </a:lnTo>
                <a:close/>
                <a:moveTo>
                  <a:pt x="170036" y="239596"/>
                </a:moveTo>
                <a:cubicBezTo>
                  <a:pt x="170036" y="286551"/>
                  <a:pt x="131972" y="324615"/>
                  <a:pt x="85018" y="324615"/>
                </a:cubicBezTo>
                <a:cubicBezTo>
                  <a:pt x="38064" y="324615"/>
                  <a:pt x="0" y="286551"/>
                  <a:pt x="0" y="239596"/>
                </a:cubicBezTo>
                <a:cubicBezTo>
                  <a:pt x="0" y="192642"/>
                  <a:pt x="38064" y="154578"/>
                  <a:pt x="85018" y="154578"/>
                </a:cubicBezTo>
                <a:cubicBezTo>
                  <a:pt x="131972" y="154578"/>
                  <a:pt x="170036" y="192642"/>
                  <a:pt x="170036" y="239596"/>
                </a:cubicBezTo>
                <a:close/>
                <a:moveTo>
                  <a:pt x="136857" y="203215"/>
                </a:moveTo>
                <a:cubicBezTo>
                  <a:pt x="133838" y="200197"/>
                  <a:pt x="128945" y="200197"/>
                  <a:pt x="125926" y="203215"/>
                </a:cubicBezTo>
                <a:lnTo>
                  <a:pt x="69560" y="259582"/>
                </a:lnTo>
                <a:lnTo>
                  <a:pt x="44110" y="234131"/>
                </a:lnTo>
                <a:cubicBezTo>
                  <a:pt x="41091" y="231113"/>
                  <a:pt x="36198" y="231113"/>
                  <a:pt x="33179" y="234131"/>
                </a:cubicBezTo>
                <a:cubicBezTo>
                  <a:pt x="30161" y="237149"/>
                  <a:pt x="30161" y="242043"/>
                  <a:pt x="33179" y="245062"/>
                </a:cubicBezTo>
                <a:lnTo>
                  <a:pt x="64095" y="275978"/>
                </a:lnTo>
                <a:cubicBezTo>
                  <a:pt x="67113" y="278995"/>
                  <a:pt x="72007" y="278995"/>
                  <a:pt x="75025" y="275978"/>
                </a:cubicBezTo>
                <a:lnTo>
                  <a:pt x="136857" y="214147"/>
                </a:lnTo>
                <a:cubicBezTo>
                  <a:pt x="139875" y="211128"/>
                  <a:pt x="139875" y="206234"/>
                  <a:pt x="136857" y="203215"/>
                </a:cubicBezTo>
                <a:close/>
              </a:path>
            </a:pathLst>
          </a:custGeom>
          <a:gradFill>
            <a:gsLst>
              <a:gs pos="52000">
                <a:srgbClr val="0078D4"/>
              </a:gs>
              <a:gs pos="0">
                <a:srgbClr val="C73ECC"/>
              </a:gs>
            </a:gsLst>
            <a:lin ang="0" scaled="1"/>
          </a:gra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32" name="Graphic 188" descr="Icon of bulleted list with a critical sign">
            <a:extLst>
              <a:ext uri="{FF2B5EF4-FFF2-40B4-BE49-F238E27FC236}">
                <a16:creationId xmlns:a16="http://schemas.microsoft.com/office/drawing/2014/main" id="{9A5A4B53-844A-C577-F2F2-16B53252FD6A}"/>
              </a:ext>
            </a:extLst>
          </p:cNvPr>
          <p:cNvSpPr/>
          <p:nvPr/>
        </p:nvSpPr>
        <p:spPr>
          <a:xfrm>
            <a:off x="4627580" y="4265698"/>
            <a:ext cx="383546" cy="411578"/>
          </a:xfrm>
          <a:custGeom>
            <a:avLst/>
            <a:gdLst>
              <a:gd name="connsiteX0" fmla="*/ 34866 w 309918"/>
              <a:gd name="connsiteY0" fmla="*/ 0 h 309898"/>
              <a:gd name="connsiteX1" fmla="*/ 0 w 309918"/>
              <a:gd name="connsiteY1" fmla="*/ 34866 h 309898"/>
              <a:gd name="connsiteX2" fmla="*/ 0 w 309918"/>
              <a:gd name="connsiteY2" fmla="*/ 244061 h 309898"/>
              <a:gd name="connsiteX3" fmla="*/ 34866 w 309918"/>
              <a:gd name="connsiteY3" fmla="*/ 278927 h 309898"/>
              <a:gd name="connsiteX4" fmla="*/ 124745 w 309918"/>
              <a:gd name="connsiteY4" fmla="*/ 278927 h 309898"/>
              <a:gd name="connsiteX5" fmla="*/ 129084 w 309918"/>
              <a:gd name="connsiteY5" fmla="*/ 267402 h 309898"/>
              <a:gd name="connsiteX6" fmla="*/ 135788 w 309918"/>
              <a:gd name="connsiteY6" fmla="*/ 255683 h 309898"/>
              <a:gd name="connsiteX7" fmla="*/ 34866 w 309918"/>
              <a:gd name="connsiteY7" fmla="*/ 255683 h 309898"/>
              <a:gd name="connsiteX8" fmla="*/ 23244 w 309918"/>
              <a:gd name="connsiteY8" fmla="*/ 244061 h 309898"/>
              <a:gd name="connsiteX9" fmla="*/ 23244 w 309918"/>
              <a:gd name="connsiteY9" fmla="*/ 34866 h 309898"/>
              <a:gd name="connsiteX10" fmla="*/ 34866 w 309918"/>
              <a:gd name="connsiteY10" fmla="*/ 23244 h 309898"/>
              <a:gd name="connsiteX11" fmla="*/ 244061 w 309918"/>
              <a:gd name="connsiteY11" fmla="*/ 23244 h 309898"/>
              <a:gd name="connsiteX12" fmla="*/ 255683 w 309918"/>
              <a:gd name="connsiteY12" fmla="*/ 34866 h 309898"/>
              <a:gd name="connsiteX13" fmla="*/ 255683 w 309918"/>
              <a:gd name="connsiteY13" fmla="*/ 155020 h 309898"/>
              <a:gd name="connsiteX14" fmla="*/ 258263 w 309918"/>
              <a:gd name="connsiteY14" fmla="*/ 158956 h 309898"/>
              <a:gd name="connsiteX15" fmla="*/ 278927 w 309918"/>
              <a:gd name="connsiteY15" fmla="*/ 195081 h 309898"/>
              <a:gd name="connsiteX16" fmla="*/ 278927 w 309918"/>
              <a:gd name="connsiteY16" fmla="*/ 34866 h 309898"/>
              <a:gd name="connsiteX17" fmla="*/ 244061 w 309918"/>
              <a:gd name="connsiteY17" fmla="*/ 0 h 309898"/>
              <a:gd name="connsiteX18" fmla="*/ 34866 w 309918"/>
              <a:gd name="connsiteY18" fmla="*/ 0 h 309898"/>
              <a:gd name="connsiteX19" fmla="*/ 224689 w 309918"/>
              <a:gd name="connsiteY19" fmla="*/ 139463 h 309898"/>
              <a:gd name="connsiteX20" fmla="*/ 213067 w 309918"/>
              <a:gd name="connsiteY20" fmla="*/ 127841 h 309898"/>
              <a:gd name="connsiteX21" fmla="*/ 127843 w 309918"/>
              <a:gd name="connsiteY21" fmla="*/ 127841 h 309898"/>
              <a:gd name="connsiteX22" fmla="*/ 116221 w 309918"/>
              <a:gd name="connsiteY22" fmla="*/ 139463 h 309898"/>
              <a:gd name="connsiteX23" fmla="*/ 127843 w 309918"/>
              <a:gd name="connsiteY23" fmla="*/ 151085 h 309898"/>
              <a:gd name="connsiteX24" fmla="*/ 197051 w 309918"/>
              <a:gd name="connsiteY24" fmla="*/ 151085 h 309898"/>
              <a:gd name="connsiteX25" fmla="*/ 214546 w 309918"/>
              <a:gd name="connsiteY25" fmla="*/ 140822 h 309898"/>
              <a:gd name="connsiteX26" fmla="*/ 224689 w 309918"/>
              <a:gd name="connsiteY26" fmla="*/ 139463 h 309898"/>
              <a:gd name="connsiteX27" fmla="*/ 175673 w 309918"/>
              <a:gd name="connsiteY27" fmla="*/ 185951 h 309898"/>
              <a:gd name="connsiteX28" fmla="*/ 127843 w 309918"/>
              <a:gd name="connsiteY28" fmla="*/ 185951 h 309898"/>
              <a:gd name="connsiteX29" fmla="*/ 116221 w 309918"/>
              <a:gd name="connsiteY29" fmla="*/ 197573 h 309898"/>
              <a:gd name="connsiteX30" fmla="*/ 127843 w 309918"/>
              <a:gd name="connsiteY30" fmla="*/ 209195 h 309898"/>
              <a:gd name="connsiteX31" fmla="*/ 162377 w 309918"/>
              <a:gd name="connsiteY31" fmla="*/ 209195 h 309898"/>
              <a:gd name="connsiteX32" fmla="*/ 175673 w 309918"/>
              <a:gd name="connsiteY32" fmla="*/ 185951 h 309898"/>
              <a:gd name="connsiteX33" fmla="*/ 73606 w 309918"/>
              <a:gd name="connsiteY33" fmla="*/ 96849 h 309898"/>
              <a:gd name="connsiteX34" fmla="*/ 89102 w 309918"/>
              <a:gd name="connsiteY34" fmla="*/ 81354 h 309898"/>
              <a:gd name="connsiteX35" fmla="*/ 73606 w 309918"/>
              <a:gd name="connsiteY35" fmla="*/ 65858 h 309898"/>
              <a:gd name="connsiteX36" fmla="*/ 58110 w 309918"/>
              <a:gd name="connsiteY36" fmla="*/ 81354 h 309898"/>
              <a:gd name="connsiteX37" fmla="*/ 73606 w 309918"/>
              <a:gd name="connsiteY37" fmla="*/ 96849 h 309898"/>
              <a:gd name="connsiteX38" fmla="*/ 127841 w 309918"/>
              <a:gd name="connsiteY38" fmla="*/ 69732 h 309898"/>
              <a:gd name="connsiteX39" fmla="*/ 116219 w 309918"/>
              <a:gd name="connsiteY39" fmla="*/ 81354 h 309898"/>
              <a:gd name="connsiteX40" fmla="*/ 127841 w 309918"/>
              <a:gd name="connsiteY40" fmla="*/ 92976 h 309898"/>
              <a:gd name="connsiteX41" fmla="*/ 213069 w 309918"/>
              <a:gd name="connsiteY41" fmla="*/ 92976 h 309898"/>
              <a:gd name="connsiteX42" fmla="*/ 224691 w 309918"/>
              <a:gd name="connsiteY42" fmla="*/ 81354 h 309898"/>
              <a:gd name="connsiteX43" fmla="*/ 213069 w 309918"/>
              <a:gd name="connsiteY43" fmla="*/ 69732 h 309898"/>
              <a:gd name="connsiteX44" fmla="*/ 127841 w 309918"/>
              <a:gd name="connsiteY44" fmla="*/ 69732 h 309898"/>
              <a:gd name="connsiteX45" fmla="*/ 73606 w 309918"/>
              <a:gd name="connsiteY45" fmla="*/ 154959 h 309898"/>
              <a:gd name="connsiteX46" fmla="*/ 89102 w 309918"/>
              <a:gd name="connsiteY46" fmla="*/ 139463 h 309898"/>
              <a:gd name="connsiteX47" fmla="*/ 73606 w 309918"/>
              <a:gd name="connsiteY47" fmla="*/ 123967 h 309898"/>
              <a:gd name="connsiteX48" fmla="*/ 58110 w 309918"/>
              <a:gd name="connsiteY48" fmla="*/ 139463 h 309898"/>
              <a:gd name="connsiteX49" fmla="*/ 73606 w 309918"/>
              <a:gd name="connsiteY49" fmla="*/ 154959 h 309898"/>
              <a:gd name="connsiteX50" fmla="*/ 73606 w 309918"/>
              <a:gd name="connsiteY50" fmla="*/ 213069 h 309898"/>
              <a:gd name="connsiteX51" fmla="*/ 89102 w 309918"/>
              <a:gd name="connsiteY51" fmla="*/ 197573 h 309898"/>
              <a:gd name="connsiteX52" fmla="*/ 73606 w 309918"/>
              <a:gd name="connsiteY52" fmla="*/ 182077 h 309898"/>
              <a:gd name="connsiteX53" fmla="*/ 58110 w 309918"/>
              <a:gd name="connsiteY53" fmla="*/ 197573 h 309898"/>
              <a:gd name="connsiteX54" fmla="*/ 73606 w 309918"/>
              <a:gd name="connsiteY54" fmla="*/ 213069 h 309898"/>
              <a:gd name="connsiteX55" fmla="*/ 218613 w 309918"/>
              <a:gd name="connsiteY55" fmla="*/ 155776 h 309898"/>
              <a:gd name="connsiteX56" fmla="*/ 236214 w 309918"/>
              <a:gd name="connsiteY56" fmla="*/ 158037 h 309898"/>
              <a:gd name="connsiteX57" fmla="*/ 244812 w 309918"/>
              <a:gd name="connsiteY57" fmla="*/ 166649 h 309898"/>
              <a:gd name="connsiteX58" fmla="*/ 306842 w 309918"/>
              <a:gd name="connsiteY58" fmla="*/ 275096 h 309898"/>
              <a:gd name="connsiteX59" fmla="*/ 309102 w 309918"/>
              <a:gd name="connsiteY59" fmla="*/ 292749 h 309898"/>
              <a:gd name="connsiteX60" fmla="*/ 298244 w 309918"/>
              <a:gd name="connsiteY60" fmla="*/ 306825 h 309898"/>
              <a:gd name="connsiteX61" fmla="*/ 286718 w 309918"/>
              <a:gd name="connsiteY61" fmla="*/ 309898 h 309898"/>
              <a:gd name="connsiteX62" fmla="*/ 162658 w 309918"/>
              <a:gd name="connsiteY62" fmla="*/ 309898 h 309898"/>
              <a:gd name="connsiteX63" fmla="*/ 146261 w 309918"/>
              <a:gd name="connsiteY63" fmla="*/ 303094 h 309898"/>
              <a:gd name="connsiteX64" fmla="*/ 139463 w 309918"/>
              <a:gd name="connsiteY64" fmla="*/ 286654 h 309898"/>
              <a:gd name="connsiteX65" fmla="*/ 142535 w 309918"/>
              <a:gd name="connsiteY65" fmla="*/ 275096 h 309898"/>
              <a:gd name="connsiteX66" fmla="*/ 204565 w 309918"/>
              <a:gd name="connsiteY66" fmla="*/ 166649 h 309898"/>
              <a:gd name="connsiteX67" fmla="*/ 218613 w 309918"/>
              <a:gd name="connsiteY67" fmla="*/ 155776 h 309898"/>
              <a:gd name="connsiteX68" fmla="*/ 232371 w 309918"/>
              <a:gd name="connsiteY68" fmla="*/ 193699 h 309898"/>
              <a:gd name="connsiteX69" fmla="*/ 224623 w 309918"/>
              <a:gd name="connsiteY69" fmla="*/ 185951 h 309898"/>
              <a:gd name="connsiteX70" fmla="*/ 216875 w 309918"/>
              <a:gd name="connsiteY70" fmla="*/ 193699 h 309898"/>
              <a:gd name="connsiteX71" fmla="*/ 216875 w 309918"/>
              <a:gd name="connsiteY71" fmla="*/ 240187 h 309898"/>
              <a:gd name="connsiteX72" fmla="*/ 224623 w 309918"/>
              <a:gd name="connsiteY72" fmla="*/ 247935 h 309898"/>
              <a:gd name="connsiteX73" fmla="*/ 232371 w 309918"/>
              <a:gd name="connsiteY73" fmla="*/ 240187 h 309898"/>
              <a:gd name="connsiteX74" fmla="*/ 232371 w 309918"/>
              <a:gd name="connsiteY74" fmla="*/ 193699 h 309898"/>
              <a:gd name="connsiteX75" fmla="*/ 224691 w 309918"/>
              <a:gd name="connsiteY75" fmla="*/ 286674 h 309898"/>
              <a:gd name="connsiteX76" fmla="*/ 236313 w 309918"/>
              <a:gd name="connsiteY76" fmla="*/ 275053 h 309898"/>
              <a:gd name="connsiteX77" fmla="*/ 224691 w 309918"/>
              <a:gd name="connsiteY77" fmla="*/ 263431 h 309898"/>
              <a:gd name="connsiteX78" fmla="*/ 213069 w 309918"/>
              <a:gd name="connsiteY78" fmla="*/ 275053 h 309898"/>
              <a:gd name="connsiteX79" fmla="*/ 224691 w 309918"/>
              <a:gd name="connsiteY79" fmla="*/ 286674 h 309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09918" h="309898">
                <a:moveTo>
                  <a:pt x="34866" y="0"/>
                </a:moveTo>
                <a:cubicBezTo>
                  <a:pt x="15610" y="0"/>
                  <a:pt x="0" y="15610"/>
                  <a:pt x="0" y="34866"/>
                </a:cubicBezTo>
                <a:lnTo>
                  <a:pt x="0" y="244061"/>
                </a:lnTo>
                <a:cubicBezTo>
                  <a:pt x="0" y="263316"/>
                  <a:pt x="15610" y="278927"/>
                  <a:pt x="34866" y="278927"/>
                </a:cubicBezTo>
                <a:lnTo>
                  <a:pt x="124745" y="278927"/>
                </a:lnTo>
                <a:cubicBezTo>
                  <a:pt x="125565" y="274894"/>
                  <a:pt x="127025" y="271002"/>
                  <a:pt x="129084" y="267402"/>
                </a:cubicBezTo>
                <a:lnTo>
                  <a:pt x="135788" y="255683"/>
                </a:lnTo>
                <a:lnTo>
                  <a:pt x="34866" y="255683"/>
                </a:lnTo>
                <a:cubicBezTo>
                  <a:pt x="28447" y="255683"/>
                  <a:pt x="23244" y="250479"/>
                  <a:pt x="23244" y="244061"/>
                </a:cubicBezTo>
                <a:lnTo>
                  <a:pt x="23244" y="34866"/>
                </a:lnTo>
                <a:cubicBezTo>
                  <a:pt x="23244" y="28447"/>
                  <a:pt x="28447" y="23244"/>
                  <a:pt x="34866" y="23244"/>
                </a:cubicBezTo>
                <a:lnTo>
                  <a:pt x="244061" y="23244"/>
                </a:lnTo>
                <a:cubicBezTo>
                  <a:pt x="250479" y="23244"/>
                  <a:pt x="255683" y="28447"/>
                  <a:pt x="255683" y="34866"/>
                </a:cubicBezTo>
                <a:lnTo>
                  <a:pt x="255683" y="155020"/>
                </a:lnTo>
                <a:cubicBezTo>
                  <a:pt x="256619" y="156275"/>
                  <a:pt x="257480" y="157589"/>
                  <a:pt x="258263" y="158956"/>
                </a:cubicBezTo>
                <a:lnTo>
                  <a:pt x="278927" y="195081"/>
                </a:lnTo>
                <a:lnTo>
                  <a:pt x="278927" y="34866"/>
                </a:lnTo>
                <a:cubicBezTo>
                  <a:pt x="278927" y="15610"/>
                  <a:pt x="263316" y="0"/>
                  <a:pt x="244061" y="0"/>
                </a:cubicBezTo>
                <a:lnTo>
                  <a:pt x="34866" y="0"/>
                </a:lnTo>
                <a:close/>
                <a:moveTo>
                  <a:pt x="224689" y="139463"/>
                </a:moveTo>
                <a:cubicBezTo>
                  <a:pt x="224689" y="133045"/>
                  <a:pt x="219487" y="127841"/>
                  <a:pt x="213067" y="127841"/>
                </a:cubicBezTo>
                <a:lnTo>
                  <a:pt x="127843" y="127841"/>
                </a:lnTo>
                <a:cubicBezTo>
                  <a:pt x="121423" y="127841"/>
                  <a:pt x="116221" y="133045"/>
                  <a:pt x="116221" y="139463"/>
                </a:cubicBezTo>
                <a:cubicBezTo>
                  <a:pt x="116221" y="145882"/>
                  <a:pt x="121423" y="151085"/>
                  <a:pt x="127843" y="151085"/>
                </a:cubicBezTo>
                <a:lnTo>
                  <a:pt x="197051" y="151085"/>
                </a:lnTo>
                <a:cubicBezTo>
                  <a:pt x="201938" y="146088"/>
                  <a:pt x="208016" y="142600"/>
                  <a:pt x="214546" y="140822"/>
                </a:cubicBezTo>
                <a:cubicBezTo>
                  <a:pt x="217839" y="139928"/>
                  <a:pt x="221251" y="139466"/>
                  <a:pt x="224689" y="139463"/>
                </a:cubicBezTo>
                <a:close/>
                <a:moveTo>
                  <a:pt x="175673" y="185951"/>
                </a:moveTo>
                <a:lnTo>
                  <a:pt x="127843" y="185951"/>
                </a:lnTo>
                <a:cubicBezTo>
                  <a:pt x="121423" y="185951"/>
                  <a:pt x="116221" y="191155"/>
                  <a:pt x="116221" y="197573"/>
                </a:cubicBezTo>
                <a:cubicBezTo>
                  <a:pt x="116221" y="203991"/>
                  <a:pt x="121423" y="209195"/>
                  <a:pt x="127843" y="209195"/>
                </a:cubicBezTo>
                <a:lnTo>
                  <a:pt x="162377" y="209195"/>
                </a:lnTo>
                <a:lnTo>
                  <a:pt x="175673" y="185951"/>
                </a:lnTo>
                <a:close/>
                <a:moveTo>
                  <a:pt x="73606" y="96849"/>
                </a:moveTo>
                <a:cubicBezTo>
                  <a:pt x="82164" y="96849"/>
                  <a:pt x="89102" y="89912"/>
                  <a:pt x="89102" y="81354"/>
                </a:cubicBezTo>
                <a:cubicBezTo>
                  <a:pt x="89102" y="72795"/>
                  <a:pt x="82164" y="65858"/>
                  <a:pt x="73606" y="65858"/>
                </a:cubicBezTo>
                <a:cubicBezTo>
                  <a:pt x="65048" y="65858"/>
                  <a:pt x="58110" y="72795"/>
                  <a:pt x="58110" y="81354"/>
                </a:cubicBezTo>
                <a:cubicBezTo>
                  <a:pt x="58110" y="89912"/>
                  <a:pt x="65048" y="96849"/>
                  <a:pt x="73606" y="96849"/>
                </a:cubicBezTo>
                <a:close/>
                <a:moveTo>
                  <a:pt x="127841" y="69732"/>
                </a:moveTo>
                <a:cubicBezTo>
                  <a:pt x="121423" y="69732"/>
                  <a:pt x="116219" y="74935"/>
                  <a:pt x="116219" y="81354"/>
                </a:cubicBezTo>
                <a:cubicBezTo>
                  <a:pt x="116219" y="87772"/>
                  <a:pt x="121423" y="92976"/>
                  <a:pt x="127841" y="92976"/>
                </a:cubicBezTo>
                <a:lnTo>
                  <a:pt x="213069" y="92976"/>
                </a:lnTo>
                <a:cubicBezTo>
                  <a:pt x="219487" y="92976"/>
                  <a:pt x="224691" y="87772"/>
                  <a:pt x="224691" y="81354"/>
                </a:cubicBezTo>
                <a:cubicBezTo>
                  <a:pt x="224691" y="74935"/>
                  <a:pt x="219487" y="69732"/>
                  <a:pt x="213069" y="69732"/>
                </a:cubicBezTo>
                <a:lnTo>
                  <a:pt x="127841" y="69732"/>
                </a:lnTo>
                <a:close/>
                <a:moveTo>
                  <a:pt x="73606" y="154959"/>
                </a:moveTo>
                <a:cubicBezTo>
                  <a:pt x="82164" y="154959"/>
                  <a:pt x="89102" y="148022"/>
                  <a:pt x="89102" y="139463"/>
                </a:cubicBezTo>
                <a:cubicBezTo>
                  <a:pt x="89102" y="130905"/>
                  <a:pt x="82164" y="123967"/>
                  <a:pt x="73606" y="123967"/>
                </a:cubicBezTo>
                <a:cubicBezTo>
                  <a:pt x="65048" y="123967"/>
                  <a:pt x="58110" y="130905"/>
                  <a:pt x="58110" y="139463"/>
                </a:cubicBezTo>
                <a:cubicBezTo>
                  <a:pt x="58110" y="148022"/>
                  <a:pt x="65048" y="154959"/>
                  <a:pt x="73606" y="154959"/>
                </a:cubicBezTo>
                <a:close/>
                <a:moveTo>
                  <a:pt x="73606" y="213069"/>
                </a:moveTo>
                <a:cubicBezTo>
                  <a:pt x="82164" y="213069"/>
                  <a:pt x="89102" y="206131"/>
                  <a:pt x="89102" y="197573"/>
                </a:cubicBezTo>
                <a:cubicBezTo>
                  <a:pt x="89102" y="189015"/>
                  <a:pt x="82164" y="182077"/>
                  <a:pt x="73606" y="182077"/>
                </a:cubicBezTo>
                <a:cubicBezTo>
                  <a:pt x="65048" y="182077"/>
                  <a:pt x="58110" y="189015"/>
                  <a:pt x="58110" y="197573"/>
                </a:cubicBezTo>
                <a:cubicBezTo>
                  <a:pt x="58110" y="206131"/>
                  <a:pt x="65048" y="213069"/>
                  <a:pt x="73606" y="213069"/>
                </a:cubicBezTo>
                <a:close/>
                <a:moveTo>
                  <a:pt x="218613" y="155776"/>
                </a:moveTo>
                <a:cubicBezTo>
                  <a:pt x="224350" y="154215"/>
                  <a:pt x="230655" y="154848"/>
                  <a:pt x="236214" y="158037"/>
                </a:cubicBezTo>
                <a:cubicBezTo>
                  <a:pt x="239792" y="160090"/>
                  <a:pt x="242761" y="163062"/>
                  <a:pt x="244812" y="166649"/>
                </a:cubicBezTo>
                <a:lnTo>
                  <a:pt x="306842" y="275096"/>
                </a:lnTo>
                <a:cubicBezTo>
                  <a:pt x="310028" y="280668"/>
                  <a:pt x="310662" y="286994"/>
                  <a:pt x="309102" y="292749"/>
                </a:cubicBezTo>
                <a:cubicBezTo>
                  <a:pt x="307541" y="298504"/>
                  <a:pt x="303802" y="303636"/>
                  <a:pt x="298244" y="306825"/>
                </a:cubicBezTo>
                <a:cubicBezTo>
                  <a:pt x="294734" y="308840"/>
                  <a:pt x="290761" y="309898"/>
                  <a:pt x="286718" y="309898"/>
                </a:cubicBezTo>
                <a:lnTo>
                  <a:pt x="162658" y="309898"/>
                </a:lnTo>
                <a:cubicBezTo>
                  <a:pt x="156255" y="309898"/>
                  <a:pt x="150468" y="307309"/>
                  <a:pt x="146261" y="303094"/>
                </a:cubicBezTo>
                <a:cubicBezTo>
                  <a:pt x="142054" y="298881"/>
                  <a:pt x="139463" y="293079"/>
                  <a:pt x="139463" y="286654"/>
                </a:cubicBezTo>
                <a:cubicBezTo>
                  <a:pt x="139463" y="282598"/>
                  <a:pt x="140522" y="278613"/>
                  <a:pt x="142535" y="275096"/>
                </a:cubicBezTo>
                <a:lnTo>
                  <a:pt x="204565" y="166649"/>
                </a:lnTo>
                <a:cubicBezTo>
                  <a:pt x="207752" y="161077"/>
                  <a:pt x="212875" y="157336"/>
                  <a:pt x="218613" y="155776"/>
                </a:cubicBezTo>
                <a:close/>
                <a:moveTo>
                  <a:pt x="232371" y="193699"/>
                </a:moveTo>
                <a:cubicBezTo>
                  <a:pt x="232371" y="189421"/>
                  <a:pt x="228901" y="185951"/>
                  <a:pt x="224623" y="185951"/>
                </a:cubicBezTo>
                <a:cubicBezTo>
                  <a:pt x="220344" y="185951"/>
                  <a:pt x="216875" y="189421"/>
                  <a:pt x="216875" y="193699"/>
                </a:cubicBezTo>
                <a:lnTo>
                  <a:pt x="216875" y="240187"/>
                </a:lnTo>
                <a:cubicBezTo>
                  <a:pt x="216875" y="244465"/>
                  <a:pt x="220344" y="247935"/>
                  <a:pt x="224623" y="247935"/>
                </a:cubicBezTo>
                <a:cubicBezTo>
                  <a:pt x="228901" y="247935"/>
                  <a:pt x="232371" y="244465"/>
                  <a:pt x="232371" y="240187"/>
                </a:cubicBezTo>
                <a:lnTo>
                  <a:pt x="232371" y="193699"/>
                </a:lnTo>
                <a:close/>
                <a:moveTo>
                  <a:pt x="224691" y="286674"/>
                </a:moveTo>
                <a:cubicBezTo>
                  <a:pt x="231109" y="286674"/>
                  <a:pt x="236313" y="281471"/>
                  <a:pt x="236313" y="275053"/>
                </a:cubicBezTo>
                <a:cubicBezTo>
                  <a:pt x="236313" y="268634"/>
                  <a:pt x="231109" y="263431"/>
                  <a:pt x="224691" y="263431"/>
                </a:cubicBezTo>
                <a:cubicBezTo>
                  <a:pt x="218272" y="263431"/>
                  <a:pt x="213069" y="268634"/>
                  <a:pt x="213069" y="275053"/>
                </a:cubicBezTo>
                <a:cubicBezTo>
                  <a:pt x="213069" y="281471"/>
                  <a:pt x="218272" y="286674"/>
                  <a:pt x="224691" y="286674"/>
                </a:cubicBezTo>
                <a:close/>
              </a:path>
            </a:pathLst>
          </a:custGeom>
          <a:gradFill>
            <a:gsLst>
              <a:gs pos="52000">
                <a:srgbClr val="0078D4"/>
              </a:gs>
              <a:gs pos="0">
                <a:srgbClr val="C73ECC"/>
              </a:gs>
            </a:gsLst>
            <a:lin ang="0" scaled="1"/>
          </a:gra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33" name="Graphic 186" descr="Icon of a shield">
            <a:extLst>
              <a:ext uri="{FF2B5EF4-FFF2-40B4-BE49-F238E27FC236}">
                <a16:creationId xmlns:a16="http://schemas.microsoft.com/office/drawing/2014/main" id="{0CACB333-0188-C402-FFDC-1B27CFA61BF4}"/>
              </a:ext>
            </a:extLst>
          </p:cNvPr>
          <p:cNvSpPr/>
          <p:nvPr/>
        </p:nvSpPr>
        <p:spPr>
          <a:xfrm>
            <a:off x="7531793" y="4269400"/>
            <a:ext cx="383546" cy="429828"/>
          </a:xfrm>
          <a:custGeom>
            <a:avLst/>
            <a:gdLst>
              <a:gd name="connsiteX0" fmla="*/ 0 w 296704"/>
              <a:gd name="connsiteY0" fmla="*/ 61813 h 329671"/>
              <a:gd name="connsiteX1" fmla="*/ 12363 w 296704"/>
              <a:gd name="connsiteY1" fmla="*/ 49451 h 329671"/>
              <a:gd name="connsiteX2" fmla="*/ 140935 w 296704"/>
              <a:gd name="connsiteY2" fmla="*/ 2473 h 329671"/>
              <a:gd name="connsiteX3" fmla="*/ 155770 w 296704"/>
              <a:gd name="connsiteY3" fmla="*/ 2473 h 329671"/>
              <a:gd name="connsiteX4" fmla="*/ 284342 w 296704"/>
              <a:gd name="connsiteY4" fmla="*/ 49451 h 329671"/>
              <a:gd name="connsiteX5" fmla="*/ 296705 w 296704"/>
              <a:gd name="connsiteY5" fmla="*/ 61813 h 329671"/>
              <a:gd name="connsiteX6" fmla="*/ 296705 w 296704"/>
              <a:gd name="connsiteY6" fmla="*/ 148352 h 329671"/>
              <a:gd name="connsiteX7" fmla="*/ 152884 w 296704"/>
              <a:gd name="connsiteY7" fmla="*/ 328811 h 329671"/>
              <a:gd name="connsiteX8" fmla="*/ 143821 w 296704"/>
              <a:gd name="connsiteY8" fmla="*/ 328811 h 329671"/>
              <a:gd name="connsiteX9" fmla="*/ 0 w 296704"/>
              <a:gd name="connsiteY9" fmla="*/ 148352 h 329671"/>
              <a:gd name="connsiteX10" fmla="*/ 0 w 296704"/>
              <a:gd name="connsiteY10" fmla="*/ 61813 h 329671"/>
              <a:gd name="connsiteX11" fmla="*/ 24725 w 296704"/>
              <a:gd name="connsiteY11" fmla="*/ 73812 h 329671"/>
              <a:gd name="connsiteX12" fmla="*/ 24725 w 296704"/>
              <a:gd name="connsiteY12" fmla="*/ 148352 h 329671"/>
              <a:gd name="connsiteX13" fmla="*/ 148352 w 296704"/>
              <a:gd name="connsiteY13" fmla="*/ 303989 h 329671"/>
              <a:gd name="connsiteX14" fmla="*/ 271979 w 296704"/>
              <a:gd name="connsiteY14" fmla="*/ 148352 h 329671"/>
              <a:gd name="connsiteX15" fmla="*/ 271979 w 296704"/>
              <a:gd name="connsiteY15" fmla="*/ 73812 h 329671"/>
              <a:gd name="connsiteX16" fmla="*/ 148352 w 296704"/>
              <a:gd name="connsiteY16" fmla="*/ 27656 h 329671"/>
              <a:gd name="connsiteX17" fmla="*/ 24725 w 296704"/>
              <a:gd name="connsiteY17" fmla="*/ 73812 h 3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6704" h="329671">
                <a:moveTo>
                  <a:pt x="0" y="61813"/>
                </a:moveTo>
                <a:cubicBezTo>
                  <a:pt x="0" y="54986"/>
                  <a:pt x="5535" y="49451"/>
                  <a:pt x="12363" y="49451"/>
                </a:cubicBezTo>
                <a:cubicBezTo>
                  <a:pt x="56265" y="49451"/>
                  <a:pt x="99033" y="33899"/>
                  <a:pt x="140935" y="2473"/>
                </a:cubicBezTo>
                <a:cubicBezTo>
                  <a:pt x="145331" y="-824"/>
                  <a:pt x="151374" y="-824"/>
                  <a:pt x="155770" y="2473"/>
                </a:cubicBezTo>
                <a:cubicBezTo>
                  <a:pt x="197671" y="33899"/>
                  <a:pt x="240439" y="49451"/>
                  <a:pt x="284342" y="49451"/>
                </a:cubicBezTo>
                <a:cubicBezTo>
                  <a:pt x="291169" y="49451"/>
                  <a:pt x="296705" y="54986"/>
                  <a:pt x="296705" y="61813"/>
                </a:cubicBezTo>
                <a:lnTo>
                  <a:pt x="296705" y="148352"/>
                </a:lnTo>
                <a:cubicBezTo>
                  <a:pt x="296705" y="230790"/>
                  <a:pt x="247953" y="291359"/>
                  <a:pt x="152884" y="328811"/>
                </a:cubicBezTo>
                <a:cubicBezTo>
                  <a:pt x="149971" y="329959"/>
                  <a:pt x="146734" y="329959"/>
                  <a:pt x="143821" y="328811"/>
                </a:cubicBezTo>
                <a:cubicBezTo>
                  <a:pt x="48751" y="291359"/>
                  <a:pt x="0" y="230790"/>
                  <a:pt x="0" y="148352"/>
                </a:cubicBezTo>
                <a:lnTo>
                  <a:pt x="0" y="61813"/>
                </a:lnTo>
                <a:close/>
                <a:moveTo>
                  <a:pt x="24725" y="73812"/>
                </a:moveTo>
                <a:lnTo>
                  <a:pt x="24725" y="148352"/>
                </a:lnTo>
                <a:cubicBezTo>
                  <a:pt x="24725" y="218500"/>
                  <a:pt x="65166" y="269983"/>
                  <a:pt x="148352" y="303989"/>
                </a:cubicBezTo>
                <a:cubicBezTo>
                  <a:pt x="231538" y="269983"/>
                  <a:pt x="271979" y="218500"/>
                  <a:pt x="271979" y="148352"/>
                </a:cubicBezTo>
                <a:lnTo>
                  <a:pt x="271979" y="73812"/>
                </a:lnTo>
                <a:cubicBezTo>
                  <a:pt x="229496" y="71306"/>
                  <a:pt x="188229" y="55851"/>
                  <a:pt x="148352" y="27656"/>
                </a:cubicBezTo>
                <a:cubicBezTo>
                  <a:pt x="108476" y="55851"/>
                  <a:pt x="67209" y="71306"/>
                  <a:pt x="24725" y="73812"/>
                </a:cubicBezTo>
                <a:close/>
              </a:path>
            </a:pathLst>
          </a:custGeom>
          <a:gradFill>
            <a:gsLst>
              <a:gs pos="52000">
                <a:srgbClr val="0078D4"/>
              </a:gs>
              <a:gs pos="0">
                <a:srgbClr val="C73ECC"/>
              </a:gs>
            </a:gsLst>
            <a:lin ang="0" scaled="1"/>
          </a:gra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8556143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1EDE6-4896-DB2F-BC1E-60AC868F3DC5}"/>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5C2F1A6E-DB9C-F5F5-8997-21617E02593F}"/>
              </a:ext>
            </a:extLst>
          </p:cNvPr>
          <p:cNvSpPr txBox="1">
            <a:spLocks/>
          </p:cNvSpPr>
          <p:nvPr/>
        </p:nvSpPr>
        <p:spPr>
          <a:xfrm>
            <a:off x="588263" y="457200"/>
            <a:ext cx="11018520" cy="615553"/>
          </a:xfrm>
          <a:prstGeom prst="rect">
            <a:avLst/>
          </a:prstGeom>
        </p:spPr>
        <p:txBody>
          <a:bodyPr/>
          <a:lst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pPr>
              <a:defRPr/>
            </a:pPr>
            <a:r>
              <a:rPr lang="en-US" sz="4000">
                <a:solidFill>
                  <a:schemeClr val="bg1"/>
                </a:solidFill>
              </a:rPr>
              <a:t>Best Practices</a:t>
            </a:r>
          </a:p>
        </p:txBody>
      </p:sp>
      <p:sp>
        <p:nvSpPr>
          <p:cNvPr id="3" name="TextBox 2">
            <a:extLst>
              <a:ext uri="{FF2B5EF4-FFF2-40B4-BE49-F238E27FC236}">
                <a16:creationId xmlns:a16="http://schemas.microsoft.com/office/drawing/2014/main" id="{7D0369E2-1395-346F-FAF4-217694C14A0A}"/>
              </a:ext>
            </a:extLst>
          </p:cNvPr>
          <p:cNvSpPr txBox="1"/>
          <p:nvPr/>
        </p:nvSpPr>
        <p:spPr>
          <a:xfrm>
            <a:off x="588263" y="1969754"/>
            <a:ext cx="9518495" cy="2918491"/>
          </a:xfrm>
          <a:prstGeom prst="rect">
            <a:avLst/>
          </a:prstGeom>
          <a:noFill/>
        </p:spPr>
        <p:txBody>
          <a:bodyPr wrap="square" lIns="91440" tIns="45720" rIns="91440" bIns="45720" rtlCol="0" anchor="t">
            <a:spAutoFit/>
          </a:bodyPr>
          <a:lstStyle/>
          <a:p>
            <a:pPr defTabSz="914437" fontAlgn="base">
              <a:spcBef>
                <a:spcPct val="0"/>
              </a:spcBef>
              <a:tabLst>
                <a:tab pos="1371655" algn="l"/>
              </a:tabLst>
              <a:defRPr/>
            </a:pPr>
            <a:r>
              <a:rPr lang="en-GB" sz="2600" b="1">
                <a:ln w="3175">
                  <a:noFill/>
                </a:ln>
                <a:gradFill flip="none" rotWithShape="1">
                  <a:gsLst>
                    <a:gs pos="100000">
                      <a:srgbClr val="318581"/>
                    </a:gs>
                    <a:gs pos="0">
                      <a:srgbClr val="F65567"/>
                    </a:gs>
                    <a:gs pos="32000">
                      <a:srgbClr val="AC35AF"/>
                    </a:gs>
                    <a:gs pos="68000">
                      <a:srgbClr val="0A6BBA"/>
                    </a:gs>
                  </a:gsLst>
                  <a:path path="circle">
                    <a:fillToRect l="100000" t="100000"/>
                  </a:path>
                  <a:tileRect r="-100000" b="-100000"/>
                </a:gradFill>
                <a:latin typeface="+mj-lt"/>
                <a:cs typeface="Segoe UI" pitchFamily="34" charset="0"/>
              </a:rPr>
              <a:t>Block Unapproved AI apps:</a:t>
            </a:r>
            <a:endParaRPr lang="en-GB" sz="2800"/>
          </a:p>
          <a:p>
            <a:r>
              <a:rPr lang="en-GB" sz="2800">
                <a:solidFill>
                  <a:schemeClr val="bg1"/>
                </a:solidFill>
              </a:rPr>
              <a:t>Redirect the user access to a webpage with an Organization message &amp; guiding users to use IT approved apps e.g. Copilot Chat with link </a:t>
            </a:r>
            <a:r>
              <a:rPr lang="en-GB" sz="2800">
                <a:solidFill>
                  <a:schemeClr val="bg1"/>
                </a:solidFill>
                <a:hlinkClick r:id="rId2">
                  <a:extLst>
                    <a:ext uri="{A12FA001-AC4F-418D-AE19-62706E023703}">
                      <ahyp:hlinkClr xmlns:ahyp="http://schemas.microsoft.com/office/drawing/2018/hyperlinkcolor" val="tx"/>
                    </a:ext>
                  </a:extLst>
                </a:hlinkClick>
              </a:rPr>
              <a:t>https://m365copilot.com/</a:t>
            </a:r>
            <a:endParaRPr lang="en-GB" sz="2800">
              <a:solidFill>
                <a:schemeClr val="bg1"/>
              </a:solidFill>
              <a:cs typeface="Segoe UI"/>
              <a:hlinkClick r:id="rId2">
                <a:extLst>
                  <a:ext uri="{A12FA001-AC4F-418D-AE19-62706E023703}">
                    <ahyp:hlinkClr xmlns:ahyp="http://schemas.microsoft.com/office/drawing/2018/hyperlinkcolor" val="tx"/>
                  </a:ext>
                </a:extLst>
              </a:hlinkClick>
            </a:endParaRPr>
          </a:p>
          <a:p>
            <a:endParaRPr lang="en-GB" sz="2800"/>
          </a:p>
          <a:p>
            <a:endParaRPr lang="en-GB" sz="2800"/>
          </a:p>
          <a:p>
            <a:endParaRPr lang="en-GB"/>
          </a:p>
        </p:txBody>
      </p:sp>
    </p:spTree>
    <p:extLst>
      <p:ext uri="{BB962C8B-B14F-4D97-AF65-F5344CB8AC3E}">
        <p14:creationId xmlns:p14="http://schemas.microsoft.com/office/powerpoint/2010/main" val="23013093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8.33333E-7 -7.40741E-7 L -8.33333E-7 0.01968 " pathEditMode="relative" rAng="0" ptsTypes="AA">
                                      <p:cBhvr>
                                        <p:cTn id="9" dur="500" spd="-100000" fill="hold"/>
                                        <p:tgtEl>
                                          <p:spTgt spid="2"/>
                                        </p:tgtEl>
                                        <p:attrNameLst>
                                          <p:attrName>ppt_x</p:attrName>
                                          <p:attrName>ppt_y</p:attrName>
                                        </p:attrNameLst>
                                      </p:cBhvr>
                                      <p:rCtr x="0"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3D0BA-E8AD-B44C-AB92-FAC50C107ECE}"/>
            </a:ext>
          </a:extLst>
        </p:cNvPr>
        <p:cNvGrpSpPr/>
        <p:nvPr/>
      </p:nvGrpSpPr>
      <p:grpSpPr>
        <a:xfrm>
          <a:off x="0" y="0"/>
          <a:ext cx="0" cy="0"/>
          <a:chOff x="0" y="0"/>
          <a:chExt cx="0" cy="0"/>
        </a:xfrm>
      </p:grpSpPr>
      <p:sp>
        <p:nvSpPr>
          <p:cNvPr id="5" name="Rectangle: Rounded Corners 34">
            <a:extLst>
              <a:ext uri="{FF2B5EF4-FFF2-40B4-BE49-F238E27FC236}">
                <a16:creationId xmlns:a16="http://schemas.microsoft.com/office/drawing/2014/main" id="{73DCE134-467A-AD4C-E2FC-40771C556E64}"/>
              </a:ext>
              <a:ext uri="{C183D7F6-B498-43B3-948B-1728B52AA6E4}">
                <adec:decorative xmlns:adec="http://schemas.microsoft.com/office/drawing/2017/decorative" val="1"/>
              </a:ext>
            </a:extLst>
          </p:cNvPr>
          <p:cNvSpPr/>
          <p:nvPr/>
        </p:nvSpPr>
        <p:spPr bwMode="auto">
          <a:xfrm>
            <a:off x="495300" y="671919"/>
            <a:ext cx="11201400" cy="5819805"/>
          </a:xfrm>
          <a:prstGeom prst="roundRect">
            <a:avLst>
              <a:gd name="adj" fmla="val 4202"/>
            </a:avLst>
          </a:prstGeom>
          <a:noFill/>
          <a:ln w="19050">
            <a:gradFill flip="none" rotWithShape="1">
              <a:gsLst>
                <a:gs pos="0">
                  <a:srgbClr val="0078D4"/>
                </a:gs>
                <a:gs pos="100000">
                  <a:srgbClr val="C73EC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Variable Display Semibold" pitchFamily="2" charset="0"/>
              <a:ea typeface="+mn-ea"/>
              <a:cs typeface="Segoe UI" pitchFamily="34" charset="0"/>
            </a:endParaRPr>
          </a:p>
        </p:txBody>
      </p:sp>
      <p:sp>
        <p:nvSpPr>
          <p:cNvPr id="9" name="Rectangle: Rounded Corners 8">
            <a:extLst>
              <a:ext uri="{FF2B5EF4-FFF2-40B4-BE49-F238E27FC236}">
                <a16:creationId xmlns:a16="http://schemas.microsoft.com/office/drawing/2014/main" id="{E9E5F70F-88B0-B98F-A0CE-27E01AE34823}"/>
              </a:ext>
              <a:ext uri="{C183D7F6-B498-43B3-948B-1728B52AA6E4}">
                <adec:decorative xmlns:adec="http://schemas.microsoft.com/office/drawing/2017/decorative" val="1"/>
              </a:ext>
            </a:extLst>
          </p:cNvPr>
          <p:cNvSpPr>
            <a:spLocks/>
          </p:cNvSpPr>
          <p:nvPr/>
        </p:nvSpPr>
        <p:spPr bwMode="auto">
          <a:xfrm>
            <a:off x="676002" y="1483454"/>
            <a:ext cx="10882014" cy="4816772"/>
          </a:xfrm>
          <a:prstGeom prst="roundRect">
            <a:avLst>
              <a:gd name="adj" fmla="val 4207"/>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a:defRPr/>
            </a:pPr>
            <a:r>
              <a:rPr lang="en-US" sz="3200" b="1">
                <a:gradFill flip="none" rotWithShape="1">
                  <a:gsLst>
                    <a:gs pos="100000">
                      <a:srgbClr val="C73ECC"/>
                    </a:gs>
                    <a:gs pos="0">
                      <a:srgbClr val="0078D4"/>
                    </a:gs>
                  </a:gsLst>
                  <a:lin ang="0" scaled="1"/>
                  <a:tileRect/>
                </a:gradFill>
                <a:latin typeface="Segoe Sans Display Semibold" pitchFamily="2" charset="0"/>
                <a:cs typeface="Segoe Sans Display Semibold" pitchFamily="2" charset="0"/>
              </a:rPr>
              <a:t>Are you using Microsoft 365 Copilot Chat or other AI solutions to empower your productivity?</a:t>
            </a:r>
          </a:p>
          <a:p>
            <a:pPr lvl="0" algn="ctr">
              <a:defRPr/>
            </a:pPr>
            <a:br>
              <a:rPr lang="en-US" sz="1000" b="1">
                <a:gradFill flip="none" rotWithShape="1">
                  <a:gsLst>
                    <a:gs pos="100000">
                      <a:srgbClr val="C73ECC"/>
                    </a:gs>
                    <a:gs pos="0">
                      <a:srgbClr val="0078D4"/>
                    </a:gs>
                  </a:gsLst>
                  <a:lin ang="0" scaled="1"/>
                  <a:tileRect/>
                </a:gradFill>
                <a:latin typeface="Segoe Sans Display Semibold" pitchFamily="2" charset="0"/>
                <a:cs typeface="Segoe Sans Display Semibold" pitchFamily="2" charset="0"/>
              </a:rPr>
            </a:br>
            <a:br>
              <a:rPr lang="en-US" sz="1000" b="1">
                <a:gradFill flip="none" rotWithShape="1">
                  <a:gsLst>
                    <a:gs pos="100000">
                      <a:srgbClr val="C73ECC"/>
                    </a:gs>
                    <a:gs pos="0">
                      <a:srgbClr val="0078D4"/>
                    </a:gs>
                  </a:gsLst>
                  <a:lin ang="0" scaled="1"/>
                  <a:tileRect/>
                </a:gradFill>
                <a:latin typeface="Segoe Sans Display Semibold" pitchFamily="2" charset="0"/>
                <a:cs typeface="Segoe Sans Display Semibold" pitchFamily="2" charset="0"/>
              </a:rPr>
            </a:br>
            <a:endParaRPr lang="en-US" sz="1000" b="1">
              <a:gradFill flip="none" rotWithShape="1">
                <a:gsLst>
                  <a:gs pos="100000">
                    <a:srgbClr val="C73ECC"/>
                  </a:gs>
                  <a:gs pos="0">
                    <a:srgbClr val="0078D4"/>
                  </a:gs>
                </a:gsLst>
                <a:lin ang="0" scaled="1"/>
                <a:tileRect/>
              </a:gradFill>
              <a:latin typeface="Segoe Sans Display Semibold" pitchFamily="2" charset="0"/>
              <a:cs typeface="Segoe Sans Display Semibold" pitchFamily="2" charset="0"/>
            </a:endParaRPr>
          </a:p>
          <a:p>
            <a:pPr marL="1200117" lvl="2" indent="-285750">
              <a:lnSpc>
                <a:spcPct val="114000"/>
              </a:lnSpc>
              <a:buFont typeface="Arial" panose="020B0604020202020204" pitchFamily="34" charset="0"/>
              <a:buChar char="•"/>
            </a:pPr>
            <a:r>
              <a:rPr lang="en-US" sz="3200"/>
              <a:t>Microsoft 365 Copilot Chat</a:t>
            </a:r>
          </a:p>
          <a:p>
            <a:pPr marL="1200117" lvl="2" indent="-285750">
              <a:lnSpc>
                <a:spcPct val="114000"/>
              </a:lnSpc>
              <a:buFont typeface="Arial" panose="020B0604020202020204" pitchFamily="34" charset="0"/>
              <a:buChar char="•"/>
            </a:pPr>
            <a:r>
              <a:rPr lang="en-US" sz="3200"/>
              <a:t>Other AI solutions</a:t>
            </a:r>
          </a:p>
          <a:p>
            <a:pPr marL="1200117" lvl="2" indent="-285750">
              <a:lnSpc>
                <a:spcPct val="114000"/>
              </a:lnSpc>
              <a:buFont typeface="Arial" panose="020B0604020202020204" pitchFamily="34" charset="0"/>
              <a:buChar char="•"/>
            </a:pPr>
            <a:r>
              <a:rPr lang="en-US" sz="3200"/>
              <a:t>I haven’t used any AI solutions yet</a:t>
            </a:r>
          </a:p>
          <a:p>
            <a:pPr marL="1200117" lvl="2" indent="-285750">
              <a:lnSpc>
                <a:spcPct val="114000"/>
              </a:lnSpc>
              <a:buFont typeface="Arial" panose="020B0604020202020204" pitchFamily="34" charset="0"/>
              <a:buChar char="•"/>
            </a:pPr>
            <a:endParaRPr lang="en-US" sz="4000" b="1">
              <a:gradFill flip="none" rotWithShape="1">
                <a:gsLst>
                  <a:gs pos="100000">
                    <a:srgbClr val="C73ECC"/>
                  </a:gs>
                  <a:gs pos="0">
                    <a:srgbClr val="0078D4"/>
                  </a:gs>
                </a:gsLst>
                <a:lin ang="0" scaled="1"/>
                <a:tileRect/>
              </a:gradFill>
              <a:latin typeface="Segoe Sans Display Semibold" pitchFamily="2" charset="0"/>
              <a:cs typeface="Segoe Sans Display Semibold" pitchFamily="2" charset="0"/>
            </a:endParaRPr>
          </a:p>
        </p:txBody>
      </p:sp>
      <p:sp>
        <p:nvSpPr>
          <p:cNvPr id="12" name="Title 9">
            <a:extLst>
              <a:ext uri="{FF2B5EF4-FFF2-40B4-BE49-F238E27FC236}">
                <a16:creationId xmlns:a16="http://schemas.microsoft.com/office/drawing/2014/main" id="{75CC24B4-F48B-B876-B00A-216125AC3B88}"/>
              </a:ext>
            </a:extLst>
          </p:cNvPr>
          <p:cNvSpPr txBox="1">
            <a:spLocks noGrp="1"/>
          </p:cNvSpPr>
          <p:nvPr>
            <p:ph type="title"/>
          </p:nvPr>
        </p:nvSpPr>
        <p:spPr bwMode="auto">
          <a:xfrm>
            <a:off x="1891048" y="435746"/>
            <a:ext cx="8409904" cy="811535"/>
          </a:xfrm>
          <a:prstGeom prst="roundRect">
            <a:avLst>
              <a:gd name="adj" fmla="val 50000"/>
            </a:avLst>
          </a:prstGeom>
          <a:gradFill>
            <a:gsLst>
              <a:gs pos="0">
                <a:srgbClr val="0078D4"/>
              </a:gs>
              <a:gs pos="94000">
                <a:srgbClr val="C73ECC"/>
              </a:gs>
            </a:gsLst>
            <a:lin ang="0" scaled="1"/>
          </a:gradFill>
          <a:ln w="9525" cap="flat" cmpd="sng" algn="ctr">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1400" b="1" i="0" u="none" strike="noStrike" cap="none" spc="0" normalizeH="0" baseline="0">
                <a:ln>
                  <a:noFill/>
                </a:ln>
                <a:solidFill>
                  <a:srgbClr val="FFFFFF"/>
                </a:solidFill>
                <a:effectLst/>
                <a:uLnTx/>
                <a:uFillTx/>
                <a:latin typeface="Segoe Sans Display Semibold" pitchFamily="2" charset="0"/>
                <a:cs typeface="Segoe Sans Display Semibold"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Segoe Sans Display Semibold" pitchFamily="2" charset="0"/>
                <a:ea typeface="+mn-ea"/>
                <a:cs typeface="Segoe Sans Display Semibold" pitchFamily="2" charset="0"/>
              </a:rPr>
              <a:t>Poll #2</a:t>
            </a:r>
            <a:endParaRPr kumimoji="0" lang="en-US" sz="3200" b="1" i="0" u="none" strike="noStrike" kern="1200" cap="none" spc="0" normalizeH="0" baseline="0" noProof="0">
              <a:ln>
                <a:noFill/>
              </a:ln>
              <a:solidFill>
                <a:srgbClr val="FFFFFF"/>
              </a:solidFill>
              <a:effectLst/>
              <a:uLnTx/>
              <a:uFillTx/>
              <a:latin typeface="Segoe Sans Display Semibold" pitchFamily="2" charset="0"/>
              <a:ea typeface="+mn-ea"/>
              <a:cs typeface="Segoe Sans Display Semibold" pitchFamily="2" charset="0"/>
            </a:endParaRPr>
          </a:p>
        </p:txBody>
      </p:sp>
    </p:spTree>
    <p:extLst>
      <p:ext uri="{BB962C8B-B14F-4D97-AF65-F5344CB8AC3E}">
        <p14:creationId xmlns:p14="http://schemas.microsoft.com/office/powerpoint/2010/main" val="14419761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42" presetClass="path" presetSubtype="0" decel="100000" fill="hold" grpId="1" nodeType="withEffect">
                                  <p:stCondLst>
                                    <p:cond delay="200"/>
                                  </p:stCondLst>
                                  <p:childTnLst>
                                    <p:animMotion origin="layout" path="M -2.70833E-6 -1.11111E-6 L -2.70833E-6 0.03542 " pathEditMode="relative" rAng="0" ptsTypes="AA">
                                      <p:cBhvr>
                                        <p:cTn id="9" dur="700" spd="-100000" fill="hold"/>
                                        <p:tgtEl>
                                          <p:spTgt spid="9"/>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24742-5A0E-AF29-060E-BA2F5AC77B48}"/>
              </a:ext>
            </a:extLst>
          </p:cNvPr>
          <p:cNvSpPr>
            <a:spLocks noGrp="1"/>
          </p:cNvSpPr>
          <p:nvPr>
            <p:ph type="title"/>
          </p:nvPr>
        </p:nvSpPr>
        <p:spPr>
          <a:xfrm>
            <a:off x="571500" y="2792795"/>
            <a:ext cx="4179404" cy="646331"/>
          </a:xfrm>
        </p:spPr>
        <p:txBody>
          <a:bodyPr/>
          <a:lstStyle/>
          <a:p>
            <a:r>
              <a:rPr lang="en-US"/>
              <a:t>Enable Copilot Chat</a:t>
            </a:r>
          </a:p>
        </p:txBody>
      </p:sp>
    </p:spTree>
    <p:extLst>
      <p:ext uri="{BB962C8B-B14F-4D97-AF65-F5344CB8AC3E}">
        <p14:creationId xmlns:p14="http://schemas.microsoft.com/office/powerpoint/2010/main" val="1186403715"/>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F630C3-12DB-8818-F164-E895F3C2FDE4}"/>
              </a:ext>
            </a:extLst>
          </p:cNvPr>
          <p:cNvSpPr>
            <a:spLocks noGrp="1"/>
          </p:cNvSpPr>
          <p:nvPr>
            <p:ph type="title"/>
          </p:nvPr>
        </p:nvSpPr>
        <p:spPr/>
        <p:txBody>
          <a:bodyPr/>
          <a:lstStyle/>
          <a:p>
            <a:r>
              <a:rPr lang="en-US" noProof="0"/>
              <a:t>Licenses</a:t>
            </a:r>
          </a:p>
        </p:txBody>
      </p:sp>
      <p:sp>
        <p:nvSpPr>
          <p:cNvPr id="14" name="TextBox 13">
            <a:extLst>
              <a:ext uri="{FF2B5EF4-FFF2-40B4-BE49-F238E27FC236}">
                <a16:creationId xmlns:a16="http://schemas.microsoft.com/office/drawing/2014/main" id="{B173A463-FA22-EAC7-E0EF-F4A840489C4C}"/>
              </a:ext>
            </a:extLst>
          </p:cNvPr>
          <p:cNvSpPr txBox="1"/>
          <p:nvPr/>
        </p:nvSpPr>
        <p:spPr>
          <a:xfrm>
            <a:off x="588263" y="1428452"/>
            <a:ext cx="6825343" cy="4001095"/>
          </a:xfrm>
          <a:prstGeom prst="rect">
            <a:avLst/>
          </a:prstGeom>
          <a:noFill/>
        </p:spPr>
        <p:txBody>
          <a:bodyPr wrap="square" lIns="0" tIns="0" rIns="0" bIns="0" rtlCol="0" anchor="t">
            <a:spAutoFit/>
          </a:bodyPr>
          <a:lstStyle/>
          <a:p>
            <a:pPr algn="l"/>
            <a:r>
              <a:rPr lang="en-US" sz="2000" noProof="0">
                <a:solidFill>
                  <a:schemeClr val="bg1"/>
                </a:solidFill>
              </a:rPr>
              <a:t>Every </a:t>
            </a:r>
            <a:r>
              <a:rPr lang="en-US" sz="2000" b="1" noProof="0">
                <a:solidFill>
                  <a:schemeClr val="bg1"/>
                </a:solidFill>
              </a:rPr>
              <a:t>Entra account user</a:t>
            </a:r>
            <a:r>
              <a:rPr lang="en-US" sz="2000" noProof="0">
                <a:solidFill>
                  <a:schemeClr val="bg1"/>
                </a:solidFill>
              </a:rPr>
              <a:t> </a:t>
            </a:r>
            <a:r>
              <a:rPr lang="en-US" sz="2000" b="1" noProof="0">
                <a:solidFill>
                  <a:schemeClr val="bg1"/>
                </a:solidFill>
              </a:rPr>
              <a:t>with one of the following licenses </a:t>
            </a:r>
            <a:r>
              <a:rPr lang="en-US" sz="2000" noProof="0">
                <a:solidFill>
                  <a:schemeClr val="bg1"/>
                </a:solidFill>
              </a:rPr>
              <a:t>can use Microsoft Copilot Chat:</a:t>
            </a:r>
          </a:p>
          <a:p>
            <a:pPr algn="l"/>
            <a:endParaRPr lang="en-US" sz="2000" noProof="0">
              <a:solidFill>
                <a:schemeClr val="bg1"/>
              </a:solidFill>
            </a:endParaRPr>
          </a:p>
          <a:p>
            <a:pPr marL="342900" indent="-342900" algn="l">
              <a:buClr>
                <a:srgbClr val="FFE399"/>
              </a:buClr>
              <a:buFont typeface="Wingdings" pitchFamily="2" charset="2"/>
              <a:buChar char="ü"/>
            </a:pPr>
            <a:r>
              <a:rPr lang="en-US" sz="2000" noProof="0">
                <a:solidFill>
                  <a:schemeClr val="bg1"/>
                </a:solidFill>
              </a:rPr>
              <a:t>Microsoft 365 A1/A3/A5*</a:t>
            </a:r>
            <a:endParaRPr lang="en-US" sz="2000" noProof="0">
              <a:solidFill>
                <a:schemeClr val="bg1"/>
              </a:solidFill>
              <a:cs typeface="Segoe Sans Display"/>
            </a:endParaRPr>
          </a:p>
          <a:p>
            <a:pPr marL="342900" indent="-342900" algn="l">
              <a:buClr>
                <a:srgbClr val="FFE399"/>
              </a:buClr>
              <a:buFont typeface="Wingdings" pitchFamily="2" charset="2"/>
              <a:buChar char="ü"/>
            </a:pPr>
            <a:r>
              <a:rPr lang="en-US" sz="2000" noProof="0">
                <a:solidFill>
                  <a:schemeClr val="bg1"/>
                </a:solidFill>
              </a:rPr>
              <a:t>Microsoft 365 Business Basic/Business Standard/Business Premium</a:t>
            </a:r>
            <a:endParaRPr lang="en-US" sz="2000" noProof="0">
              <a:solidFill>
                <a:schemeClr val="bg1"/>
              </a:solidFill>
              <a:cs typeface="Segoe Sans Display"/>
            </a:endParaRPr>
          </a:p>
          <a:p>
            <a:pPr marL="342900" indent="-342900" algn="l">
              <a:buClr>
                <a:srgbClr val="FFE399"/>
              </a:buClr>
              <a:buFont typeface="Wingdings" pitchFamily="2" charset="2"/>
              <a:buChar char="ü"/>
            </a:pPr>
            <a:r>
              <a:rPr lang="en-US" sz="2000" noProof="0">
                <a:solidFill>
                  <a:schemeClr val="bg1"/>
                </a:solidFill>
              </a:rPr>
              <a:t>Microsoft 365 E3/E5</a:t>
            </a:r>
            <a:endParaRPr lang="en-US" sz="2000" noProof="0">
              <a:solidFill>
                <a:schemeClr val="bg1"/>
              </a:solidFill>
              <a:cs typeface="Segoe Sans Display"/>
            </a:endParaRPr>
          </a:p>
          <a:p>
            <a:pPr marL="342900" indent="-342900" algn="l">
              <a:buClr>
                <a:srgbClr val="FFE399"/>
              </a:buClr>
              <a:buFont typeface="Wingdings" pitchFamily="2" charset="2"/>
              <a:buChar char="ü"/>
            </a:pPr>
            <a:r>
              <a:rPr lang="en-US" sz="2000" noProof="0">
                <a:solidFill>
                  <a:schemeClr val="bg1"/>
                </a:solidFill>
              </a:rPr>
              <a:t>Microsoft 365 F1/F3</a:t>
            </a:r>
            <a:endParaRPr lang="en-US" sz="2000" noProof="0">
              <a:solidFill>
                <a:schemeClr val="bg1"/>
              </a:solidFill>
              <a:cs typeface="Segoe Sans Display"/>
            </a:endParaRPr>
          </a:p>
          <a:p>
            <a:pPr marL="342900" indent="-342900" algn="l">
              <a:buClr>
                <a:srgbClr val="FFE399"/>
              </a:buClr>
              <a:buFont typeface="Wingdings" pitchFamily="2" charset="2"/>
              <a:buChar char="ü"/>
            </a:pPr>
            <a:r>
              <a:rPr lang="en-US" sz="2000" noProof="0">
                <a:solidFill>
                  <a:schemeClr val="bg1"/>
                </a:solidFill>
              </a:rPr>
              <a:t>Microsoft Teams/Teams Enterprise/ Teams Essentials/Teams Rooms</a:t>
            </a:r>
            <a:endParaRPr lang="en-US" sz="2000" noProof="0">
              <a:solidFill>
                <a:schemeClr val="bg1"/>
              </a:solidFill>
              <a:cs typeface="Segoe Sans Display"/>
            </a:endParaRPr>
          </a:p>
          <a:p>
            <a:pPr marL="342900" indent="-342900" algn="l">
              <a:buClr>
                <a:srgbClr val="FFE399"/>
              </a:buClr>
              <a:buFont typeface="Wingdings" pitchFamily="2" charset="2"/>
              <a:buChar char="ü"/>
            </a:pPr>
            <a:r>
              <a:rPr lang="en-US" sz="2000" noProof="0">
                <a:solidFill>
                  <a:schemeClr val="bg1"/>
                </a:solidFill>
              </a:rPr>
              <a:t>Office 365 A1/A1 Plus/A3/A5</a:t>
            </a:r>
            <a:endParaRPr lang="en-US" sz="2000" noProof="0">
              <a:solidFill>
                <a:schemeClr val="bg1"/>
              </a:solidFill>
              <a:cs typeface="Segoe Sans Display"/>
            </a:endParaRPr>
          </a:p>
          <a:p>
            <a:pPr marL="342900" indent="-342900" algn="l">
              <a:buClr>
                <a:srgbClr val="FFE399"/>
              </a:buClr>
              <a:buFont typeface="Wingdings" pitchFamily="2" charset="2"/>
              <a:buChar char="ü"/>
            </a:pPr>
            <a:r>
              <a:rPr lang="en-US" sz="2000" noProof="0">
                <a:solidFill>
                  <a:schemeClr val="bg1"/>
                </a:solidFill>
              </a:rPr>
              <a:t>Office 365 E1/E1 Plus/E3/E5</a:t>
            </a:r>
            <a:endParaRPr lang="en-US" sz="2000" noProof="0">
              <a:solidFill>
                <a:schemeClr val="bg1"/>
              </a:solidFill>
              <a:cs typeface="Segoe Sans Display"/>
            </a:endParaRPr>
          </a:p>
          <a:p>
            <a:pPr marL="342900" indent="-342900" algn="l">
              <a:buClr>
                <a:srgbClr val="FFE399"/>
              </a:buClr>
              <a:buFont typeface="Wingdings" pitchFamily="2" charset="2"/>
              <a:buChar char="ü"/>
            </a:pPr>
            <a:r>
              <a:rPr lang="en-US" sz="2000" noProof="0">
                <a:solidFill>
                  <a:schemeClr val="bg1"/>
                </a:solidFill>
              </a:rPr>
              <a:t>Office 365 F3</a:t>
            </a:r>
          </a:p>
        </p:txBody>
      </p:sp>
      <p:sp>
        <p:nvSpPr>
          <p:cNvPr id="16" name="TextBox 15">
            <a:extLst>
              <a:ext uri="{FF2B5EF4-FFF2-40B4-BE49-F238E27FC236}">
                <a16:creationId xmlns:a16="http://schemas.microsoft.com/office/drawing/2014/main" id="{E43C7FEC-0109-6C77-5D14-0D43D12D66D9}"/>
              </a:ext>
            </a:extLst>
          </p:cNvPr>
          <p:cNvSpPr txBox="1"/>
          <p:nvPr/>
        </p:nvSpPr>
        <p:spPr>
          <a:xfrm>
            <a:off x="588263" y="5571062"/>
            <a:ext cx="6944651" cy="369332"/>
          </a:xfrm>
          <a:prstGeom prst="rect">
            <a:avLst/>
          </a:prstGeom>
          <a:noFill/>
        </p:spPr>
        <p:txBody>
          <a:bodyPr wrap="square">
            <a:spAutoFit/>
          </a:bodyPr>
          <a:lstStyle/>
          <a:p>
            <a:pPr algn="l"/>
            <a:r>
              <a:rPr lang="en-US" sz="1800" noProof="0">
                <a:solidFill>
                  <a:schemeClr val="bg1"/>
                </a:solidFill>
              </a:rPr>
              <a:t>*</a:t>
            </a:r>
            <a:r>
              <a:rPr lang="en-US" sz="1200" noProof="0">
                <a:solidFill>
                  <a:schemeClr val="bg1"/>
                </a:solidFill>
              </a:rPr>
              <a:t>(including MA3/MA5 for students, MA3/MA5 for faculty, and MA3/MA5 student-use benefit)</a:t>
            </a:r>
          </a:p>
        </p:txBody>
      </p:sp>
      <p:sp>
        <p:nvSpPr>
          <p:cNvPr id="18" name="TextBox 17">
            <a:extLst>
              <a:ext uri="{FF2B5EF4-FFF2-40B4-BE49-F238E27FC236}">
                <a16:creationId xmlns:a16="http://schemas.microsoft.com/office/drawing/2014/main" id="{E1127890-0E66-4A16-0134-284B4B119144}"/>
              </a:ext>
            </a:extLst>
          </p:cNvPr>
          <p:cNvSpPr txBox="1"/>
          <p:nvPr/>
        </p:nvSpPr>
        <p:spPr>
          <a:xfrm>
            <a:off x="588263" y="6112811"/>
            <a:ext cx="4125685" cy="369332"/>
          </a:xfrm>
          <a:prstGeom prst="rect">
            <a:avLst/>
          </a:prstGeom>
          <a:noFill/>
        </p:spPr>
        <p:txBody>
          <a:bodyPr wrap="square">
            <a:spAutoFit/>
          </a:bodyPr>
          <a:lstStyle/>
          <a:p>
            <a:r>
              <a:rPr lang="en-US" noProof="0">
                <a:solidFill>
                  <a:schemeClr val="bg1"/>
                </a:solidFill>
                <a:hlinkClick r:id="rId3">
                  <a:extLst>
                    <a:ext uri="{A12FA001-AC4F-418D-AE19-62706E023703}">
                      <ahyp:hlinkClr xmlns:ahyp="http://schemas.microsoft.com/office/drawing/2018/hyperlinkcolor" val="tx"/>
                    </a:ext>
                  </a:extLst>
                </a:hlinkClick>
              </a:rPr>
              <a:t>Microsoft 365 Copilot Chat eligibility</a:t>
            </a:r>
            <a:endParaRPr lang="en-US" noProof="0">
              <a:solidFill>
                <a:schemeClr val="bg1"/>
              </a:solidFill>
            </a:endParaRPr>
          </a:p>
        </p:txBody>
      </p:sp>
      <p:pic>
        <p:nvPicPr>
          <p:cNvPr id="2" name="Picture 1">
            <a:extLst>
              <a:ext uri="{FF2B5EF4-FFF2-40B4-BE49-F238E27FC236}">
                <a16:creationId xmlns:a16="http://schemas.microsoft.com/office/drawing/2014/main" id="{E9AC97E0-1217-7B11-8C2E-53D943971CBD}"/>
              </a:ext>
            </a:extLst>
          </p:cNvPr>
          <p:cNvPicPr>
            <a:picLocks noChangeAspect="1"/>
          </p:cNvPicPr>
          <p:nvPr/>
        </p:nvPicPr>
        <p:blipFill>
          <a:blip r:embed="rId4"/>
          <a:srcRect r="31459"/>
          <a:stretch>
            <a:fillRect/>
          </a:stretch>
        </p:blipFill>
        <p:spPr>
          <a:xfrm>
            <a:off x="7967908" y="620884"/>
            <a:ext cx="4224092" cy="5667768"/>
          </a:xfrm>
          <a:prstGeom prst="rect">
            <a:avLst/>
          </a:prstGeom>
        </p:spPr>
      </p:pic>
      <p:sp>
        <p:nvSpPr>
          <p:cNvPr id="5" name="Rectangle: Rounded Corners 4">
            <a:extLst>
              <a:ext uri="{FF2B5EF4-FFF2-40B4-BE49-F238E27FC236}">
                <a16:creationId xmlns:a16="http://schemas.microsoft.com/office/drawing/2014/main" id="{577614DB-53E2-F9FF-10B7-D8598C4840D0}"/>
              </a:ext>
              <a:ext uri="{C183D7F6-B498-43B3-948B-1728B52AA6E4}">
                <adec:decorative xmlns:adec="http://schemas.microsoft.com/office/drawing/2017/decorative" val="1"/>
              </a:ext>
            </a:extLst>
          </p:cNvPr>
          <p:cNvSpPr/>
          <p:nvPr/>
        </p:nvSpPr>
        <p:spPr bwMode="auto">
          <a:xfrm rot="5400000">
            <a:off x="6942428" y="1243997"/>
            <a:ext cx="6100852" cy="4398291"/>
          </a:xfrm>
          <a:prstGeom prst="roundRect">
            <a:avLst>
              <a:gd name="adj" fmla="val 3800"/>
            </a:avLst>
          </a:prstGeom>
          <a:solidFill>
            <a:schemeClr val="bg1">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Tree>
    <p:extLst>
      <p:ext uri="{BB962C8B-B14F-4D97-AF65-F5344CB8AC3E}">
        <p14:creationId xmlns:p14="http://schemas.microsoft.com/office/powerpoint/2010/main" val="4289259357"/>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13">
            <a:extLst>
              <a:ext uri="{FF2B5EF4-FFF2-40B4-BE49-F238E27FC236}">
                <a16:creationId xmlns:a16="http://schemas.microsoft.com/office/drawing/2014/main" id="{77FADBA6-983E-8447-22C5-9FD0B3075980}"/>
              </a:ext>
              <a:ext uri="{C183D7F6-B498-43B3-948B-1728B52AA6E4}">
                <adec:decorative xmlns:adec="http://schemas.microsoft.com/office/drawing/2017/decorative" val="1"/>
              </a:ext>
            </a:extLst>
          </p:cNvPr>
          <p:cNvSpPr/>
          <p:nvPr/>
        </p:nvSpPr>
        <p:spPr bwMode="auto">
          <a:xfrm rot="16200000" flipH="1">
            <a:off x="3384438" y="-2009196"/>
            <a:ext cx="5456276" cy="11920308"/>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a:ea typeface="+mn-ea"/>
              <a:cs typeface="Segoe UI" pitchFamily="34" charset="0"/>
            </a:endParaRPr>
          </a:p>
        </p:txBody>
      </p:sp>
      <p:sp>
        <p:nvSpPr>
          <p:cNvPr id="2" name="Title 1">
            <a:extLst>
              <a:ext uri="{FF2B5EF4-FFF2-40B4-BE49-F238E27FC236}">
                <a16:creationId xmlns:a16="http://schemas.microsoft.com/office/drawing/2014/main" id="{41F245B3-C7F3-9751-A87C-1701020B3E30}"/>
              </a:ext>
            </a:extLst>
          </p:cNvPr>
          <p:cNvSpPr>
            <a:spLocks noGrp="1"/>
          </p:cNvSpPr>
          <p:nvPr>
            <p:ph type="title"/>
          </p:nvPr>
        </p:nvSpPr>
        <p:spPr>
          <a:xfrm>
            <a:off x="1219199" y="485481"/>
            <a:ext cx="10387583" cy="498598"/>
          </a:xfrm>
        </p:spPr>
        <p:txBody>
          <a:bodyPr/>
          <a:lstStyle/>
          <a:p>
            <a:r>
              <a:rPr lang="en-US" noProof="0">
                <a:cs typeface="Segoe Sans Display"/>
              </a:rPr>
              <a:t>Configuration checklist</a:t>
            </a:r>
            <a:endParaRPr lang="en-US" noProof="0"/>
          </a:p>
        </p:txBody>
      </p:sp>
      <p:sp>
        <p:nvSpPr>
          <p:cNvPr id="6" name="Rectangle: Rounded Corners 6">
            <a:extLst>
              <a:ext uri="{FF2B5EF4-FFF2-40B4-BE49-F238E27FC236}">
                <a16:creationId xmlns:a16="http://schemas.microsoft.com/office/drawing/2014/main" id="{606163F6-4C5D-2113-EE14-FCB8E6837853}"/>
              </a:ext>
              <a:ext uri="{C183D7F6-B498-43B3-948B-1728B52AA6E4}">
                <adec:decorative xmlns:adec="http://schemas.microsoft.com/office/drawing/2017/decorative" val="1"/>
              </a:ext>
            </a:extLst>
          </p:cNvPr>
          <p:cNvSpPr>
            <a:spLocks/>
          </p:cNvSpPr>
          <p:nvPr/>
        </p:nvSpPr>
        <p:spPr>
          <a:xfrm>
            <a:off x="353350" y="1438766"/>
            <a:ext cx="2231683" cy="2523634"/>
          </a:xfrm>
          <a:prstGeom prst="roundRect">
            <a:avLst>
              <a:gd name="adj" fmla="val 2500"/>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37" rtl="0" eaLnBrk="1" fontAlgn="base" latinLnBrk="0" hangingPunct="1">
              <a:lnSpc>
                <a:spcPct val="100000"/>
              </a:lnSpc>
              <a:spcBef>
                <a:spcPct val="0"/>
              </a:spcBef>
              <a:spcAft>
                <a:spcPts val="0"/>
              </a:spcAft>
              <a:buClrTx/>
              <a:buSzTx/>
              <a:buFontTx/>
              <a:buNone/>
              <a:tabLst>
                <a:tab pos="1371655" algn="l"/>
              </a:tabLst>
              <a:defRPr/>
            </a:pPr>
            <a:endParaRPr kumimoji="0" lang="en-US" sz="900" b="0" i="0" u="none" strike="noStrike" kern="0" cap="none" spc="0" normalizeH="0" baseline="0" noProof="0">
              <a:ln>
                <a:noFill/>
              </a:ln>
              <a:solidFill>
                <a:prstClr val="black"/>
              </a:solidFill>
              <a:effectLst/>
              <a:uLnTx/>
              <a:uFillTx/>
              <a:latin typeface="Segoe UI"/>
              <a:ea typeface="+mn-ea"/>
              <a:cs typeface="Segoe UI" pitchFamily="34" charset="0"/>
            </a:endParaRPr>
          </a:p>
        </p:txBody>
      </p:sp>
      <p:sp>
        <p:nvSpPr>
          <p:cNvPr id="8" name="TextBox 7">
            <a:extLst>
              <a:ext uri="{FF2B5EF4-FFF2-40B4-BE49-F238E27FC236}">
                <a16:creationId xmlns:a16="http://schemas.microsoft.com/office/drawing/2014/main" id="{D2A81E1C-9C67-7A0C-B273-BB67111C1ABD}"/>
              </a:ext>
            </a:extLst>
          </p:cNvPr>
          <p:cNvSpPr txBox="1"/>
          <p:nvPr/>
        </p:nvSpPr>
        <p:spPr>
          <a:xfrm>
            <a:off x="447295" y="1546161"/>
            <a:ext cx="2099885" cy="523220"/>
          </a:xfrm>
          <a:prstGeom prst="rect">
            <a:avLst/>
          </a:prstGeom>
          <a:noFill/>
        </p:spPr>
        <p:txBody>
          <a:bodyPr wrap="square">
            <a:spAutoFit/>
          </a:bodyPr>
          <a:lstStyle/>
          <a:p>
            <a:pPr marL="0" marR="0" lvl="0" indent="0" algn="ctr" defTabSz="914437" rtl="0" eaLnBrk="1" fontAlgn="base" latinLnBrk="0" hangingPunct="1">
              <a:lnSpc>
                <a:spcPct val="100000"/>
              </a:lnSpc>
              <a:spcBef>
                <a:spcPct val="0"/>
              </a:spcBef>
              <a:spcAft>
                <a:spcPts val="0"/>
              </a:spcAft>
              <a:buClrTx/>
              <a:buSzTx/>
              <a:buFontTx/>
              <a:buNone/>
              <a:tabLst>
                <a:tab pos="1371655" algn="l"/>
              </a:tabLst>
              <a:defRPr/>
            </a:pPr>
            <a:r>
              <a:rPr kumimoji="0" lang="en-US" sz="1400" b="0" i="0" u="none" strike="noStrike" kern="1200" cap="none" spc="0" normalizeH="0" baseline="0" noProof="0">
                <a:ln w="3175">
                  <a:noFill/>
                </a:ln>
                <a:solidFill>
                  <a:srgbClr val="000000"/>
                </a:solidFill>
                <a:effectLst/>
                <a:uLnTx/>
                <a:uFillTx/>
                <a:latin typeface="Segoe UI Semibold"/>
                <a:ea typeface="+mn-ea"/>
                <a:cs typeface="Segoe UI Semibold" panose="020B0502040204020203" pitchFamily="34" charset="0"/>
              </a:rPr>
              <a:t>Pin Microsoft 365 Copilot Chat</a:t>
            </a:r>
          </a:p>
        </p:txBody>
      </p:sp>
      <p:cxnSp>
        <p:nvCxnSpPr>
          <p:cNvPr id="9" name="Straight Connector 8">
            <a:extLst>
              <a:ext uri="{FF2B5EF4-FFF2-40B4-BE49-F238E27FC236}">
                <a16:creationId xmlns:a16="http://schemas.microsoft.com/office/drawing/2014/main" id="{D9449020-F62F-6CAD-C46B-B0208E7949B4}"/>
              </a:ext>
              <a:ext uri="{C183D7F6-B498-43B3-948B-1728B52AA6E4}">
                <adec:decorative xmlns:adec="http://schemas.microsoft.com/office/drawing/2017/decorative" val="1"/>
              </a:ext>
            </a:extLst>
          </p:cNvPr>
          <p:cNvCxnSpPr>
            <a:cxnSpLocks/>
          </p:cNvCxnSpPr>
          <p:nvPr/>
        </p:nvCxnSpPr>
        <p:spPr>
          <a:xfrm>
            <a:off x="552878" y="2257919"/>
            <a:ext cx="1832627" cy="0"/>
          </a:xfrm>
          <a:prstGeom prst="line">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11" name="TextBox 10">
            <a:extLst>
              <a:ext uri="{FF2B5EF4-FFF2-40B4-BE49-F238E27FC236}">
                <a16:creationId xmlns:a16="http://schemas.microsoft.com/office/drawing/2014/main" id="{6868B08D-4054-528B-CD65-7F42E381BEA6}"/>
              </a:ext>
            </a:extLst>
          </p:cNvPr>
          <p:cNvSpPr txBox="1"/>
          <p:nvPr/>
        </p:nvSpPr>
        <p:spPr>
          <a:xfrm>
            <a:off x="637795" y="2405740"/>
            <a:ext cx="1832627" cy="1292662"/>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Make sure every user enjoys seamless and direct access to Microsoft 365 Copilot Chat by pinning Copilot Chat.</a:t>
            </a:r>
          </a:p>
        </p:txBody>
      </p:sp>
      <p:sp>
        <p:nvSpPr>
          <p:cNvPr id="25" name="Rectangle: Rounded Corners 6">
            <a:extLst>
              <a:ext uri="{FF2B5EF4-FFF2-40B4-BE49-F238E27FC236}">
                <a16:creationId xmlns:a16="http://schemas.microsoft.com/office/drawing/2014/main" id="{5709C66A-6128-E34F-85E1-2199DB28B87F}"/>
              </a:ext>
              <a:ext uri="{C183D7F6-B498-43B3-948B-1728B52AA6E4}">
                <adec:decorative xmlns:adec="http://schemas.microsoft.com/office/drawing/2017/decorative" val="1"/>
              </a:ext>
            </a:extLst>
          </p:cNvPr>
          <p:cNvSpPr>
            <a:spLocks/>
          </p:cNvSpPr>
          <p:nvPr/>
        </p:nvSpPr>
        <p:spPr>
          <a:xfrm>
            <a:off x="353350" y="4034082"/>
            <a:ext cx="2231683" cy="2523634"/>
          </a:xfrm>
          <a:prstGeom prst="roundRect">
            <a:avLst>
              <a:gd name="adj" fmla="val 2500"/>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37" rtl="0" eaLnBrk="1" fontAlgn="base" latinLnBrk="0" hangingPunct="1">
              <a:lnSpc>
                <a:spcPct val="100000"/>
              </a:lnSpc>
              <a:spcBef>
                <a:spcPct val="0"/>
              </a:spcBef>
              <a:spcAft>
                <a:spcPts val="0"/>
              </a:spcAft>
              <a:buClrTx/>
              <a:buSzTx/>
              <a:buFontTx/>
              <a:buNone/>
              <a:tabLst>
                <a:tab pos="1371655" algn="l"/>
              </a:tabLst>
              <a:defRPr/>
            </a:pPr>
            <a:endParaRPr kumimoji="0" lang="en-US" sz="900" b="0" i="0" u="none" strike="noStrike" kern="0" cap="none" spc="0" normalizeH="0" baseline="0" noProof="0">
              <a:ln>
                <a:noFill/>
              </a:ln>
              <a:solidFill>
                <a:prstClr val="black"/>
              </a:solidFill>
              <a:effectLst/>
              <a:uLnTx/>
              <a:uFillTx/>
              <a:latin typeface="Segoe UI"/>
              <a:ea typeface="+mn-ea"/>
              <a:cs typeface="Segoe UI" pitchFamily="34" charset="0"/>
            </a:endParaRPr>
          </a:p>
        </p:txBody>
      </p:sp>
      <p:sp>
        <p:nvSpPr>
          <p:cNvPr id="26" name="TextBox 25">
            <a:extLst>
              <a:ext uri="{FF2B5EF4-FFF2-40B4-BE49-F238E27FC236}">
                <a16:creationId xmlns:a16="http://schemas.microsoft.com/office/drawing/2014/main" id="{3F35FBE2-B3FE-8CB1-B923-C5C04722A9ED}"/>
              </a:ext>
            </a:extLst>
          </p:cNvPr>
          <p:cNvSpPr txBox="1"/>
          <p:nvPr/>
        </p:nvSpPr>
        <p:spPr>
          <a:xfrm>
            <a:off x="447295" y="4141477"/>
            <a:ext cx="2099885" cy="523220"/>
          </a:xfrm>
          <a:prstGeom prst="rect">
            <a:avLst/>
          </a:prstGeom>
          <a:noFill/>
        </p:spPr>
        <p:txBody>
          <a:bodyPr wrap="square">
            <a:spAutoFit/>
          </a:bodyPr>
          <a:lstStyle/>
          <a:p>
            <a:pPr marL="0" marR="0" lvl="0" indent="0" algn="ctr" defTabSz="914437" rtl="0" eaLnBrk="1" fontAlgn="base" latinLnBrk="0" hangingPunct="1">
              <a:lnSpc>
                <a:spcPct val="100000"/>
              </a:lnSpc>
              <a:spcBef>
                <a:spcPct val="0"/>
              </a:spcBef>
              <a:spcAft>
                <a:spcPts val="0"/>
              </a:spcAft>
              <a:buClrTx/>
              <a:buSzTx/>
              <a:buFontTx/>
              <a:buNone/>
              <a:tabLst>
                <a:tab pos="1371655" algn="l"/>
              </a:tabLst>
              <a:defRPr/>
            </a:pPr>
            <a:r>
              <a:rPr kumimoji="0" lang="en-US" sz="1400" b="0" i="0" u="none" strike="noStrike" kern="1200" cap="none" spc="0" normalizeH="0" baseline="0" noProof="0">
                <a:ln w="3175">
                  <a:noFill/>
                </a:ln>
                <a:solidFill>
                  <a:srgbClr val="000000"/>
                </a:solidFill>
                <a:effectLst/>
                <a:uLnTx/>
                <a:uFillTx/>
                <a:latin typeface="Segoe UI Semibold"/>
                <a:ea typeface="+mn-ea"/>
                <a:cs typeface="Segoe UI Semibold" panose="020B0502040204020203" pitchFamily="34" charset="0"/>
              </a:rPr>
              <a:t>Manage Copilot Chat</a:t>
            </a:r>
            <a:br>
              <a:rPr kumimoji="0" lang="en-US" sz="1400" b="0" i="0" u="none" strike="noStrike" kern="1200" cap="none" spc="0" normalizeH="0" baseline="0" noProof="0">
                <a:ln w="3175">
                  <a:noFill/>
                </a:ln>
                <a:solidFill>
                  <a:srgbClr val="000000"/>
                </a:solidFill>
                <a:effectLst/>
                <a:uLnTx/>
                <a:uFillTx/>
                <a:latin typeface="Segoe UI Semibold"/>
                <a:ea typeface="+mn-ea"/>
                <a:cs typeface="Segoe UI Semibold" panose="020B0502040204020203" pitchFamily="34" charset="0"/>
              </a:rPr>
            </a:br>
            <a:r>
              <a:rPr kumimoji="0" lang="en-US" sz="1400" b="0" i="0" u="none" strike="noStrike" kern="1200" cap="none" spc="0" normalizeH="0" baseline="0" noProof="0">
                <a:ln w="3175">
                  <a:noFill/>
                </a:ln>
                <a:solidFill>
                  <a:srgbClr val="000000"/>
                </a:solidFill>
                <a:effectLst/>
                <a:uLnTx/>
                <a:uFillTx/>
                <a:latin typeface="Segoe UI Semibold"/>
                <a:ea typeface="+mn-ea"/>
                <a:cs typeface="Segoe UI Semibold" panose="020B0502040204020203" pitchFamily="34" charset="0"/>
              </a:rPr>
              <a:t>in Edge</a:t>
            </a:r>
          </a:p>
        </p:txBody>
      </p:sp>
      <p:cxnSp>
        <p:nvCxnSpPr>
          <p:cNvPr id="27" name="Straight Connector 26">
            <a:extLst>
              <a:ext uri="{FF2B5EF4-FFF2-40B4-BE49-F238E27FC236}">
                <a16:creationId xmlns:a16="http://schemas.microsoft.com/office/drawing/2014/main" id="{2F7822B6-5868-252A-ADF0-5293892CB8B8}"/>
              </a:ext>
              <a:ext uri="{C183D7F6-B498-43B3-948B-1728B52AA6E4}">
                <adec:decorative xmlns:adec="http://schemas.microsoft.com/office/drawing/2017/decorative" val="1"/>
              </a:ext>
            </a:extLst>
          </p:cNvPr>
          <p:cNvCxnSpPr>
            <a:cxnSpLocks/>
          </p:cNvCxnSpPr>
          <p:nvPr/>
        </p:nvCxnSpPr>
        <p:spPr>
          <a:xfrm>
            <a:off x="552878" y="4853235"/>
            <a:ext cx="1832627" cy="0"/>
          </a:xfrm>
          <a:prstGeom prst="line">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28" name="TextBox 27">
            <a:extLst>
              <a:ext uri="{FF2B5EF4-FFF2-40B4-BE49-F238E27FC236}">
                <a16:creationId xmlns:a16="http://schemas.microsoft.com/office/drawing/2014/main" id="{1FC20134-FED7-5EED-CF3C-76FA650B5E96}"/>
              </a:ext>
            </a:extLst>
          </p:cNvPr>
          <p:cNvSpPr txBox="1"/>
          <p:nvPr/>
        </p:nvSpPr>
        <p:spPr>
          <a:xfrm>
            <a:off x="637795" y="5001056"/>
            <a:ext cx="1832627" cy="861774"/>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Admins can control if and how use can access and use Copilot Chat in Microsoft Edge.</a:t>
            </a:r>
          </a:p>
        </p:txBody>
      </p:sp>
      <p:sp>
        <p:nvSpPr>
          <p:cNvPr id="29" name="Rectangle: Rounded Corners 6">
            <a:extLst>
              <a:ext uri="{FF2B5EF4-FFF2-40B4-BE49-F238E27FC236}">
                <a16:creationId xmlns:a16="http://schemas.microsoft.com/office/drawing/2014/main" id="{D0A7B3D4-023D-52CC-9721-2BCBE4BF0BFF}"/>
              </a:ext>
              <a:ext uri="{C183D7F6-B498-43B3-948B-1728B52AA6E4}">
                <adec:decorative xmlns:adec="http://schemas.microsoft.com/office/drawing/2017/decorative" val="1"/>
              </a:ext>
            </a:extLst>
          </p:cNvPr>
          <p:cNvSpPr>
            <a:spLocks/>
          </p:cNvSpPr>
          <p:nvPr/>
        </p:nvSpPr>
        <p:spPr>
          <a:xfrm>
            <a:off x="2669950" y="1438766"/>
            <a:ext cx="2231683" cy="2523634"/>
          </a:xfrm>
          <a:prstGeom prst="roundRect">
            <a:avLst>
              <a:gd name="adj" fmla="val 2500"/>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37" rtl="0" eaLnBrk="1" fontAlgn="base" latinLnBrk="0" hangingPunct="1">
              <a:lnSpc>
                <a:spcPct val="100000"/>
              </a:lnSpc>
              <a:spcBef>
                <a:spcPct val="0"/>
              </a:spcBef>
              <a:spcAft>
                <a:spcPts val="0"/>
              </a:spcAft>
              <a:buClrTx/>
              <a:buSzTx/>
              <a:buFontTx/>
              <a:buNone/>
              <a:tabLst>
                <a:tab pos="1371655" algn="l"/>
              </a:tabLst>
              <a:defRPr/>
            </a:pPr>
            <a:endParaRPr kumimoji="0" lang="en-US" sz="900" b="0" i="0" u="none" strike="noStrike" kern="0" cap="none" spc="0" normalizeH="0" baseline="0" noProof="0">
              <a:ln>
                <a:noFill/>
              </a:ln>
              <a:solidFill>
                <a:prstClr val="black"/>
              </a:solidFill>
              <a:effectLst/>
              <a:uLnTx/>
              <a:uFillTx/>
              <a:latin typeface="Segoe UI"/>
              <a:ea typeface="+mn-ea"/>
              <a:cs typeface="Segoe UI" pitchFamily="34" charset="0"/>
            </a:endParaRPr>
          </a:p>
        </p:txBody>
      </p:sp>
      <p:sp>
        <p:nvSpPr>
          <p:cNvPr id="30" name="TextBox 29">
            <a:extLst>
              <a:ext uri="{FF2B5EF4-FFF2-40B4-BE49-F238E27FC236}">
                <a16:creationId xmlns:a16="http://schemas.microsoft.com/office/drawing/2014/main" id="{9F0365DB-3720-C2E0-CF16-F5F85AAD3050}"/>
              </a:ext>
            </a:extLst>
          </p:cNvPr>
          <p:cNvSpPr txBox="1"/>
          <p:nvPr/>
        </p:nvSpPr>
        <p:spPr>
          <a:xfrm>
            <a:off x="2763895" y="1546161"/>
            <a:ext cx="2099885" cy="523220"/>
          </a:xfrm>
          <a:prstGeom prst="rect">
            <a:avLst/>
          </a:prstGeom>
          <a:noFill/>
        </p:spPr>
        <p:txBody>
          <a:bodyPr wrap="square">
            <a:spAutoFit/>
          </a:bodyPr>
          <a:lstStyle/>
          <a:p>
            <a:pPr marL="0" marR="0" lvl="0" indent="0" algn="ctr" defTabSz="914437" rtl="0" eaLnBrk="1" fontAlgn="base" latinLnBrk="0" hangingPunct="1">
              <a:lnSpc>
                <a:spcPct val="100000"/>
              </a:lnSpc>
              <a:spcBef>
                <a:spcPct val="0"/>
              </a:spcBef>
              <a:spcAft>
                <a:spcPts val="0"/>
              </a:spcAft>
              <a:buClrTx/>
              <a:buSzTx/>
              <a:buFontTx/>
              <a:buNone/>
              <a:tabLst>
                <a:tab pos="1371655" algn="l"/>
              </a:tabLst>
              <a:defRPr/>
            </a:pPr>
            <a:r>
              <a:rPr kumimoji="0" lang="en-US" sz="1400" b="0" i="0" u="none" strike="noStrike" kern="1200" cap="none" spc="0" normalizeH="0" baseline="0" noProof="0">
                <a:ln w="3175">
                  <a:noFill/>
                </a:ln>
                <a:solidFill>
                  <a:srgbClr val="000000"/>
                </a:solidFill>
                <a:effectLst/>
                <a:uLnTx/>
                <a:uFillTx/>
                <a:latin typeface="Segoe UI Semibold"/>
                <a:ea typeface="+mn-ea"/>
                <a:cs typeface="Segoe UI Semibold" panose="020B0502040204020203" pitchFamily="34" charset="0"/>
              </a:rPr>
              <a:t>Manage web search </a:t>
            </a:r>
            <a:br>
              <a:rPr kumimoji="0" lang="en-US" sz="1400" b="0" i="0" u="none" strike="noStrike" kern="1200" cap="none" spc="0" normalizeH="0" baseline="0" noProof="0">
                <a:ln w="3175">
                  <a:noFill/>
                </a:ln>
                <a:solidFill>
                  <a:srgbClr val="000000"/>
                </a:solidFill>
                <a:effectLst/>
                <a:uLnTx/>
                <a:uFillTx/>
                <a:latin typeface="Segoe UI Semibold"/>
                <a:ea typeface="+mn-ea"/>
                <a:cs typeface="Segoe UI Semibold" panose="020B0502040204020203" pitchFamily="34" charset="0"/>
              </a:rPr>
            </a:br>
            <a:r>
              <a:rPr kumimoji="0" lang="en-US" sz="1400" b="0" i="0" u="none" strike="noStrike" kern="1200" cap="none" spc="0" normalizeH="0" baseline="0" noProof="0">
                <a:ln w="3175">
                  <a:noFill/>
                </a:ln>
                <a:solidFill>
                  <a:srgbClr val="000000"/>
                </a:solidFill>
                <a:effectLst/>
                <a:uLnTx/>
                <a:uFillTx/>
                <a:latin typeface="Segoe UI Semibold"/>
                <a:ea typeface="+mn-ea"/>
                <a:cs typeface="Segoe UI Semibold" panose="020B0502040204020203" pitchFamily="34" charset="0"/>
              </a:rPr>
              <a:t>in Copilot Chat</a:t>
            </a:r>
          </a:p>
        </p:txBody>
      </p:sp>
      <p:cxnSp>
        <p:nvCxnSpPr>
          <p:cNvPr id="31" name="Straight Connector 30">
            <a:extLst>
              <a:ext uri="{FF2B5EF4-FFF2-40B4-BE49-F238E27FC236}">
                <a16:creationId xmlns:a16="http://schemas.microsoft.com/office/drawing/2014/main" id="{E5B7E546-4406-CD35-F4D5-258C0482AE51}"/>
              </a:ext>
              <a:ext uri="{C183D7F6-B498-43B3-948B-1728B52AA6E4}">
                <adec:decorative xmlns:adec="http://schemas.microsoft.com/office/drawing/2017/decorative" val="1"/>
              </a:ext>
            </a:extLst>
          </p:cNvPr>
          <p:cNvCxnSpPr>
            <a:cxnSpLocks/>
          </p:cNvCxnSpPr>
          <p:nvPr/>
        </p:nvCxnSpPr>
        <p:spPr>
          <a:xfrm>
            <a:off x="2869478" y="2257919"/>
            <a:ext cx="1832627" cy="0"/>
          </a:xfrm>
          <a:prstGeom prst="line">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32" name="TextBox 31">
            <a:extLst>
              <a:ext uri="{FF2B5EF4-FFF2-40B4-BE49-F238E27FC236}">
                <a16:creationId xmlns:a16="http://schemas.microsoft.com/office/drawing/2014/main" id="{409022EF-D672-6F1F-BD1B-D2B2FEBC2840}"/>
              </a:ext>
            </a:extLst>
          </p:cNvPr>
          <p:cNvSpPr txBox="1"/>
          <p:nvPr/>
        </p:nvSpPr>
        <p:spPr>
          <a:xfrm>
            <a:off x="2954395" y="2405740"/>
            <a:ext cx="1832627" cy="1292662"/>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Manage if Copilot Chat should base its responses on the latest web search results or leverage its existing knowledge.</a:t>
            </a:r>
          </a:p>
        </p:txBody>
      </p:sp>
      <p:sp>
        <p:nvSpPr>
          <p:cNvPr id="33" name="Rectangle: Rounded Corners 6">
            <a:extLst>
              <a:ext uri="{FF2B5EF4-FFF2-40B4-BE49-F238E27FC236}">
                <a16:creationId xmlns:a16="http://schemas.microsoft.com/office/drawing/2014/main" id="{50E67A2E-A864-A891-AA46-455447CA294C}"/>
              </a:ext>
              <a:ext uri="{C183D7F6-B498-43B3-948B-1728B52AA6E4}">
                <adec:decorative xmlns:adec="http://schemas.microsoft.com/office/drawing/2017/decorative" val="1"/>
              </a:ext>
            </a:extLst>
          </p:cNvPr>
          <p:cNvSpPr>
            <a:spLocks/>
          </p:cNvSpPr>
          <p:nvPr/>
        </p:nvSpPr>
        <p:spPr>
          <a:xfrm>
            <a:off x="2669950" y="4034082"/>
            <a:ext cx="2231683" cy="2523634"/>
          </a:xfrm>
          <a:prstGeom prst="roundRect">
            <a:avLst>
              <a:gd name="adj" fmla="val 2500"/>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37" rtl="0" eaLnBrk="1" fontAlgn="base" latinLnBrk="0" hangingPunct="1">
              <a:lnSpc>
                <a:spcPct val="100000"/>
              </a:lnSpc>
              <a:spcBef>
                <a:spcPct val="0"/>
              </a:spcBef>
              <a:spcAft>
                <a:spcPts val="0"/>
              </a:spcAft>
              <a:buClrTx/>
              <a:buSzTx/>
              <a:buFontTx/>
              <a:buNone/>
              <a:tabLst>
                <a:tab pos="1371655" algn="l"/>
              </a:tabLst>
              <a:defRPr/>
            </a:pPr>
            <a:endParaRPr kumimoji="0" lang="en-US" sz="900" b="0" i="0" u="none" strike="noStrike" kern="0" cap="none" spc="0" normalizeH="0" baseline="0" noProof="0">
              <a:ln>
                <a:noFill/>
              </a:ln>
              <a:solidFill>
                <a:prstClr val="black"/>
              </a:solidFill>
              <a:effectLst/>
              <a:uLnTx/>
              <a:uFillTx/>
              <a:latin typeface="Segoe UI"/>
              <a:ea typeface="+mn-ea"/>
              <a:cs typeface="Segoe UI" pitchFamily="34" charset="0"/>
            </a:endParaRPr>
          </a:p>
        </p:txBody>
      </p:sp>
      <p:sp>
        <p:nvSpPr>
          <p:cNvPr id="34" name="TextBox 33">
            <a:extLst>
              <a:ext uri="{FF2B5EF4-FFF2-40B4-BE49-F238E27FC236}">
                <a16:creationId xmlns:a16="http://schemas.microsoft.com/office/drawing/2014/main" id="{712A1718-666C-5318-F433-04EB643A7459}"/>
              </a:ext>
            </a:extLst>
          </p:cNvPr>
          <p:cNvSpPr txBox="1"/>
          <p:nvPr/>
        </p:nvSpPr>
        <p:spPr>
          <a:xfrm>
            <a:off x="2763895" y="4141477"/>
            <a:ext cx="2099885" cy="523220"/>
          </a:xfrm>
          <a:prstGeom prst="rect">
            <a:avLst/>
          </a:prstGeom>
          <a:noFill/>
        </p:spPr>
        <p:txBody>
          <a:bodyPr wrap="square">
            <a:spAutoFit/>
          </a:bodyPr>
          <a:lstStyle/>
          <a:p>
            <a:pPr marL="0" marR="0" lvl="0" indent="0" algn="ctr" defTabSz="914437" rtl="0" eaLnBrk="1" fontAlgn="base" latinLnBrk="0" hangingPunct="1">
              <a:lnSpc>
                <a:spcPct val="100000"/>
              </a:lnSpc>
              <a:spcBef>
                <a:spcPct val="0"/>
              </a:spcBef>
              <a:spcAft>
                <a:spcPts val="0"/>
              </a:spcAft>
              <a:buClrTx/>
              <a:buSzTx/>
              <a:buFontTx/>
              <a:buNone/>
              <a:tabLst>
                <a:tab pos="1371655" algn="l"/>
              </a:tabLst>
              <a:defRPr/>
            </a:pPr>
            <a:r>
              <a:rPr kumimoji="0" lang="en-US" sz="1400" b="0" i="0" u="none" strike="noStrike" kern="1200" cap="none" spc="0" normalizeH="0" baseline="0" noProof="0">
                <a:ln w="3175">
                  <a:noFill/>
                </a:ln>
                <a:solidFill>
                  <a:srgbClr val="000000"/>
                </a:solidFill>
                <a:effectLst/>
                <a:uLnTx/>
                <a:uFillTx/>
                <a:latin typeface="Segoe UI Semibold"/>
                <a:ea typeface="+mn-ea"/>
                <a:cs typeface="Segoe UI Semibold" panose="020B0502040204020203" pitchFamily="34" charset="0"/>
              </a:rPr>
              <a:t>Manage Copilot Chat on mobile devices</a:t>
            </a:r>
          </a:p>
        </p:txBody>
      </p:sp>
      <p:cxnSp>
        <p:nvCxnSpPr>
          <p:cNvPr id="35" name="Straight Connector 34">
            <a:extLst>
              <a:ext uri="{FF2B5EF4-FFF2-40B4-BE49-F238E27FC236}">
                <a16:creationId xmlns:a16="http://schemas.microsoft.com/office/drawing/2014/main" id="{9A9D5C04-ECFA-7216-EE4B-CFC155F6E0C1}"/>
              </a:ext>
              <a:ext uri="{C183D7F6-B498-43B3-948B-1728B52AA6E4}">
                <adec:decorative xmlns:adec="http://schemas.microsoft.com/office/drawing/2017/decorative" val="1"/>
              </a:ext>
            </a:extLst>
          </p:cNvPr>
          <p:cNvCxnSpPr>
            <a:cxnSpLocks/>
          </p:cNvCxnSpPr>
          <p:nvPr/>
        </p:nvCxnSpPr>
        <p:spPr>
          <a:xfrm>
            <a:off x="2869478" y="4853235"/>
            <a:ext cx="1832627" cy="0"/>
          </a:xfrm>
          <a:prstGeom prst="line">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36" name="TextBox 35">
            <a:extLst>
              <a:ext uri="{FF2B5EF4-FFF2-40B4-BE49-F238E27FC236}">
                <a16:creationId xmlns:a16="http://schemas.microsoft.com/office/drawing/2014/main" id="{09F6D47F-2222-B1A1-48DB-4306F61C1A8D}"/>
              </a:ext>
            </a:extLst>
          </p:cNvPr>
          <p:cNvSpPr txBox="1"/>
          <p:nvPr/>
        </p:nvSpPr>
        <p:spPr>
          <a:xfrm>
            <a:off x="2954395" y="5001056"/>
            <a:ext cx="1832627" cy="1292662"/>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Admins can maintain the same security, privacy and compliance standards for their mobile users for Copilot Chat.</a:t>
            </a:r>
          </a:p>
        </p:txBody>
      </p:sp>
      <p:sp>
        <p:nvSpPr>
          <p:cNvPr id="37" name="Rectangle: Rounded Corners 6">
            <a:extLst>
              <a:ext uri="{FF2B5EF4-FFF2-40B4-BE49-F238E27FC236}">
                <a16:creationId xmlns:a16="http://schemas.microsoft.com/office/drawing/2014/main" id="{2092C141-34F3-7BE3-4960-D668B439E0C5}"/>
              </a:ext>
              <a:ext uri="{C183D7F6-B498-43B3-948B-1728B52AA6E4}">
                <adec:decorative xmlns:adec="http://schemas.microsoft.com/office/drawing/2017/decorative" val="1"/>
              </a:ext>
            </a:extLst>
          </p:cNvPr>
          <p:cNvSpPr>
            <a:spLocks/>
          </p:cNvSpPr>
          <p:nvPr/>
        </p:nvSpPr>
        <p:spPr>
          <a:xfrm>
            <a:off x="4986550" y="1438765"/>
            <a:ext cx="2231683" cy="2523634"/>
          </a:xfrm>
          <a:prstGeom prst="roundRect">
            <a:avLst>
              <a:gd name="adj" fmla="val 2500"/>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37" rtl="0" eaLnBrk="1" fontAlgn="base" latinLnBrk="0" hangingPunct="1">
              <a:lnSpc>
                <a:spcPct val="100000"/>
              </a:lnSpc>
              <a:spcBef>
                <a:spcPct val="0"/>
              </a:spcBef>
              <a:spcAft>
                <a:spcPts val="0"/>
              </a:spcAft>
              <a:buClrTx/>
              <a:buSzTx/>
              <a:buFontTx/>
              <a:buNone/>
              <a:tabLst>
                <a:tab pos="1371655" algn="l"/>
              </a:tabLst>
              <a:defRPr/>
            </a:pPr>
            <a:endParaRPr kumimoji="0" lang="en-US" sz="900" b="0" i="0" u="none" strike="noStrike" kern="0" cap="none" spc="0" normalizeH="0" baseline="0" noProof="0">
              <a:ln>
                <a:noFill/>
              </a:ln>
              <a:solidFill>
                <a:prstClr val="black"/>
              </a:solidFill>
              <a:effectLst/>
              <a:uLnTx/>
              <a:uFillTx/>
              <a:latin typeface="Segoe UI"/>
              <a:ea typeface="+mn-ea"/>
              <a:cs typeface="Segoe UI" pitchFamily="34" charset="0"/>
            </a:endParaRPr>
          </a:p>
        </p:txBody>
      </p:sp>
      <p:sp>
        <p:nvSpPr>
          <p:cNvPr id="38" name="TextBox 37">
            <a:extLst>
              <a:ext uri="{FF2B5EF4-FFF2-40B4-BE49-F238E27FC236}">
                <a16:creationId xmlns:a16="http://schemas.microsoft.com/office/drawing/2014/main" id="{8A868FB2-551A-2FC0-45E9-DF337884DF3E}"/>
              </a:ext>
            </a:extLst>
          </p:cNvPr>
          <p:cNvSpPr txBox="1"/>
          <p:nvPr/>
        </p:nvSpPr>
        <p:spPr>
          <a:xfrm>
            <a:off x="5080495" y="1546160"/>
            <a:ext cx="2099885" cy="523220"/>
          </a:xfrm>
          <a:prstGeom prst="rect">
            <a:avLst/>
          </a:prstGeom>
          <a:noFill/>
        </p:spPr>
        <p:txBody>
          <a:bodyPr wrap="square">
            <a:spAutoFit/>
          </a:bodyPr>
          <a:lstStyle/>
          <a:p>
            <a:pPr marL="0" marR="0" lvl="0" indent="0" algn="ctr" defTabSz="914437" rtl="0" eaLnBrk="1" fontAlgn="base" latinLnBrk="0" hangingPunct="1">
              <a:lnSpc>
                <a:spcPct val="100000"/>
              </a:lnSpc>
              <a:spcBef>
                <a:spcPct val="0"/>
              </a:spcBef>
              <a:spcAft>
                <a:spcPts val="0"/>
              </a:spcAft>
              <a:buClrTx/>
              <a:buSzTx/>
              <a:buFontTx/>
              <a:buNone/>
              <a:tabLst>
                <a:tab pos="1371655" algn="l"/>
              </a:tabLst>
              <a:defRPr/>
            </a:pPr>
            <a:r>
              <a:rPr kumimoji="0" lang="en-US" sz="1400" b="0" i="0" u="none" strike="noStrike" kern="1200" cap="none" spc="0" normalizeH="0" baseline="0" noProof="0">
                <a:ln w="3175">
                  <a:noFill/>
                </a:ln>
                <a:solidFill>
                  <a:srgbClr val="000000"/>
                </a:solidFill>
                <a:effectLst/>
                <a:uLnTx/>
                <a:uFillTx/>
                <a:latin typeface="Segoe UI Semibold"/>
                <a:ea typeface="+mn-ea"/>
                <a:cs typeface="Segoe UI Semibold" panose="020B0502040204020203" pitchFamily="34" charset="0"/>
              </a:rPr>
              <a:t>Network </a:t>
            </a:r>
            <a:br>
              <a:rPr kumimoji="0" lang="en-US" sz="1400" b="0" i="0" u="none" strike="noStrike" kern="1200" cap="none" spc="0" normalizeH="0" baseline="0" noProof="0">
                <a:ln w="3175">
                  <a:noFill/>
                </a:ln>
                <a:solidFill>
                  <a:srgbClr val="000000"/>
                </a:solidFill>
                <a:effectLst/>
                <a:uLnTx/>
                <a:uFillTx/>
                <a:latin typeface="Segoe UI Semibold"/>
                <a:ea typeface="+mn-ea"/>
                <a:cs typeface="Segoe UI Semibold" panose="020B0502040204020203" pitchFamily="34" charset="0"/>
              </a:rPr>
            </a:br>
            <a:r>
              <a:rPr kumimoji="0" lang="en-US" sz="1400" b="0" i="0" u="none" strike="noStrike" kern="1200" cap="none" spc="0" normalizeH="0" baseline="0" noProof="0">
                <a:ln w="3175">
                  <a:noFill/>
                </a:ln>
                <a:solidFill>
                  <a:srgbClr val="000000"/>
                </a:solidFill>
                <a:effectLst/>
                <a:uLnTx/>
                <a:uFillTx/>
                <a:latin typeface="Segoe UI Semibold"/>
                <a:ea typeface="+mn-ea"/>
                <a:cs typeface="Segoe UI Semibold" panose="020B0502040204020203" pitchFamily="34" charset="0"/>
              </a:rPr>
              <a:t>requirements</a:t>
            </a:r>
          </a:p>
        </p:txBody>
      </p:sp>
      <p:cxnSp>
        <p:nvCxnSpPr>
          <p:cNvPr id="39" name="Straight Connector 38">
            <a:extLst>
              <a:ext uri="{FF2B5EF4-FFF2-40B4-BE49-F238E27FC236}">
                <a16:creationId xmlns:a16="http://schemas.microsoft.com/office/drawing/2014/main" id="{643F0475-3E67-F114-840F-A97AE1A5CD46}"/>
              </a:ext>
              <a:ext uri="{C183D7F6-B498-43B3-948B-1728B52AA6E4}">
                <adec:decorative xmlns:adec="http://schemas.microsoft.com/office/drawing/2017/decorative" val="1"/>
              </a:ext>
            </a:extLst>
          </p:cNvPr>
          <p:cNvCxnSpPr>
            <a:cxnSpLocks/>
          </p:cNvCxnSpPr>
          <p:nvPr/>
        </p:nvCxnSpPr>
        <p:spPr>
          <a:xfrm>
            <a:off x="5186078" y="2257918"/>
            <a:ext cx="1832627" cy="0"/>
          </a:xfrm>
          <a:prstGeom prst="line">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40" name="TextBox 39">
            <a:extLst>
              <a:ext uri="{FF2B5EF4-FFF2-40B4-BE49-F238E27FC236}">
                <a16:creationId xmlns:a16="http://schemas.microsoft.com/office/drawing/2014/main" id="{71E05095-B430-0FCA-21F6-15B77EA7D984}"/>
              </a:ext>
            </a:extLst>
          </p:cNvPr>
          <p:cNvSpPr txBox="1"/>
          <p:nvPr/>
        </p:nvSpPr>
        <p:spPr>
          <a:xfrm>
            <a:off x="5270995" y="2405739"/>
            <a:ext cx="1832627" cy="1292662"/>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Make sure all necessary network endpoints are allowed in your organization to guarantee seamless access to Copilot Chat.</a:t>
            </a:r>
          </a:p>
        </p:txBody>
      </p:sp>
      <p:sp>
        <p:nvSpPr>
          <p:cNvPr id="41" name="Rectangle: Rounded Corners 6">
            <a:extLst>
              <a:ext uri="{FF2B5EF4-FFF2-40B4-BE49-F238E27FC236}">
                <a16:creationId xmlns:a16="http://schemas.microsoft.com/office/drawing/2014/main" id="{590CF946-E5BB-4023-84D7-24170832A55C}"/>
              </a:ext>
              <a:ext uri="{C183D7F6-B498-43B3-948B-1728B52AA6E4}">
                <adec:decorative xmlns:adec="http://schemas.microsoft.com/office/drawing/2017/decorative" val="1"/>
              </a:ext>
            </a:extLst>
          </p:cNvPr>
          <p:cNvSpPr>
            <a:spLocks/>
          </p:cNvSpPr>
          <p:nvPr/>
        </p:nvSpPr>
        <p:spPr>
          <a:xfrm>
            <a:off x="4997295" y="4034082"/>
            <a:ext cx="2231683" cy="2523634"/>
          </a:xfrm>
          <a:prstGeom prst="roundRect">
            <a:avLst>
              <a:gd name="adj" fmla="val 2500"/>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37" rtl="0" eaLnBrk="1" fontAlgn="base" latinLnBrk="0" hangingPunct="1">
              <a:lnSpc>
                <a:spcPct val="100000"/>
              </a:lnSpc>
              <a:spcBef>
                <a:spcPct val="0"/>
              </a:spcBef>
              <a:spcAft>
                <a:spcPts val="0"/>
              </a:spcAft>
              <a:buClrTx/>
              <a:buSzTx/>
              <a:buFontTx/>
              <a:buNone/>
              <a:tabLst>
                <a:tab pos="1371655" algn="l"/>
              </a:tabLst>
              <a:defRPr/>
            </a:pPr>
            <a:endParaRPr kumimoji="0" lang="en-US" sz="900" b="0" i="0" u="none" strike="noStrike" kern="0" cap="none" spc="0" normalizeH="0" baseline="0" noProof="0">
              <a:ln>
                <a:noFill/>
              </a:ln>
              <a:solidFill>
                <a:prstClr val="black"/>
              </a:solidFill>
              <a:effectLst/>
              <a:uLnTx/>
              <a:uFillTx/>
              <a:latin typeface="Segoe UI"/>
              <a:ea typeface="+mn-ea"/>
              <a:cs typeface="Segoe UI" pitchFamily="34" charset="0"/>
            </a:endParaRPr>
          </a:p>
        </p:txBody>
      </p:sp>
      <p:sp>
        <p:nvSpPr>
          <p:cNvPr id="42" name="TextBox 41">
            <a:extLst>
              <a:ext uri="{FF2B5EF4-FFF2-40B4-BE49-F238E27FC236}">
                <a16:creationId xmlns:a16="http://schemas.microsoft.com/office/drawing/2014/main" id="{9D5D6A57-51F6-F29A-8FFF-1F4A0FDA5473}"/>
              </a:ext>
            </a:extLst>
          </p:cNvPr>
          <p:cNvSpPr txBox="1"/>
          <p:nvPr/>
        </p:nvSpPr>
        <p:spPr>
          <a:xfrm>
            <a:off x="5080802" y="4099723"/>
            <a:ext cx="2037255" cy="646331"/>
          </a:xfrm>
          <a:prstGeom prst="rect">
            <a:avLst/>
          </a:prstGeom>
          <a:noFill/>
        </p:spPr>
        <p:txBody>
          <a:bodyPr wrap="square" lIns="91440" tIns="45720" rIns="91440" bIns="45720" anchor="t">
            <a:spAutoFit/>
          </a:bodyPr>
          <a:lstStyle/>
          <a:p>
            <a:pPr algn="ctr" defTabSz="914437" fontAlgn="base">
              <a:spcBef>
                <a:spcPct val="0"/>
              </a:spcBef>
              <a:tabLst>
                <a:tab pos="1371655" algn="l"/>
              </a:tabLst>
              <a:defRPr/>
            </a:pPr>
            <a:r>
              <a:rPr kumimoji="0" lang="en-US" sz="1200" b="0" i="0" u="none" strike="noStrike" kern="1200" cap="none" spc="0" normalizeH="0" baseline="0" noProof="0">
                <a:ln w="3175">
                  <a:noFill/>
                </a:ln>
                <a:solidFill>
                  <a:srgbClr val="000000"/>
                </a:solidFill>
                <a:effectLst/>
                <a:uLnTx/>
                <a:uFillTx/>
                <a:latin typeface="Segoe UI Semibold"/>
                <a:ea typeface="+mn-ea"/>
                <a:cs typeface="Segoe UI Semibold"/>
              </a:rPr>
              <a:t>Manage Copilot Chat in </a:t>
            </a:r>
            <a:r>
              <a:rPr lang="en-US" sz="1200">
                <a:ln w="3175">
                  <a:noFill/>
                </a:ln>
                <a:solidFill>
                  <a:srgbClr val="000000"/>
                </a:solidFill>
                <a:latin typeface="Segoe UI Semibold"/>
                <a:cs typeface="Segoe UI Semibold"/>
              </a:rPr>
              <a:t>365 apps,</a:t>
            </a:r>
            <a:r>
              <a:rPr kumimoji="0" lang="en-US" sz="1200" b="0" i="0" u="none" strike="noStrike" kern="1200" cap="none" spc="0" normalizeH="0" baseline="0" noProof="0">
                <a:ln w="3175">
                  <a:noFill/>
                </a:ln>
                <a:solidFill>
                  <a:srgbClr val="000000"/>
                </a:solidFill>
                <a:effectLst/>
                <a:uLnTx/>
                <a:uFillTx/>
                <a:latin typeface="Segoe UI Semibold"/>
                <a:ea typeface="+mn-ea"/>
                <a:cs typeface="Segoe UI Semibold"/>
              </a:rPr>
              <a:t> M365 Copilot app and Web</a:t>
            </a:r>
          </a:p>
        </p:txBody>
      </p:sp>
      <p:cxnSp>
        <p:nvCxnSpPr>
          <p:cNvPr id="43" name="Straight Connector 42">
            <a:extLst>
              <a:ext uri="{FF2B5EF4-FFF2-40B4-BE49-F238E27FC236}">
                <a16:creationId xmlns:a16="http://schemas.microsoft.com/office/drawing/2014/main" id="{08332245-BE06-AE1A-9E7E-369DD623C44A}"/>
              </a:ext>
              <a:ext uri="{C183D7F6-B498-43B3-948B-1728B52AA6E4}">
                <adec:decorative xmlns:adec="http://schemas.microsoft.com/office/drawing/2017/decorative" val="1"/>
              </a:ext>
            </a:extLst>
          </p:cNvPr>
          <p:cNvCxnSpPr>
            <a:cxnSpLocks/>
          </p:cNvCxnSpPr>
          <p:nvPr/>
        </p:nvCxnSpPr>
        <p:spPr>
          <a:xfrm>
            <a:off x="5196823" y="4853235"/>
            <a:ext cx="1832627" cy="0"/>
          </a:xfrm>
          <a:prstGeom prst="line">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44" name="TextBox 43">
            <a:extLst>
              <a:ext uri="{FF2B5EF4-FFF2-40B4-BE49-F238E27FC236}">
                <a16:creationId xmlns:a16="http://schemas.microsoft.com/office/drawing/2014/main" id="{8B6556E7-4418-06B6-0308-74D902A5B233}"/>
              </a:ext>
            </a:extLst>
          </p:cNvPr>
          <p:cNvSpPr txBox="1"/>
          <p:nvPr/>
        </p:nvSpPr>
        <p:spPr>
          <a:xfrm>
            <a:off x="5281740" y="5001056"/>
            <a:ext cx="1832627" cy="1077218"/>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Admins can control through the Integrated Apps portal if Copilot Chat is available in the Microsoft 365 </a:t>
            </a:r>
            <a:r>
              <a:rPr lang="en-US" sz="1400">
                <a:solidFill>
                  <a:srgbClr val="091F2C"/>
                </a:solidFill>
                <a:latin typeface="Segoe Sans Display"/>
              </a:rPr>
              <a:t>apps.</a:t>
            </a:r>
            <a:endParaRPr lang="en-US" sz="1400" b="0" i="0" u="none" strike="noStrike" kern="1200" cap="none" spc="0" normalizeH="0" baseline="0" noProof="0">
              <a:ln>
                <a:noFill/>
              </a:ln>
              <a:solidFill>
                <a:srgbClr val="091F2C"/>
              </a:solidFill>
              <a:effectLst/>
              <a:uLnTx/>
              <a:uFillTx/>
              <a:latin typeface="Segoe Sans Display"/>
              <a:cs typeface="Segoe Sans Display"/>
            </a:endParaRPr>
          </a:p>
        </p:txBody>
      </p:sp>
      <p:sp>
        <p:nvSpPr>
          <p:cNvPr id="45" name="Rectangle: Rounded Corners 6">
            <a:extLst>
              <a:ext uri="{FF2B5EF4-FFF2-40B4-BE49-F238E27FC236}">
                <a16:creationId xmlns:a16="http://schemas.microsoft.com/office/drawing/2014/main" id="{6DF35E67-B1E3-3EBC-19B1-50C77CC224E9}"/>
              </a:ext>
              <a:ext uri="{C183D7F6-B498-43B3-948B-1728B52AA6E4}">
                <adec:decorative xmlns:adec="http://schemas.microsoft.com/office/drawing/2017/decorative" val="1"/>
              </a:ext>
            </a:extLst>
          </p:cNvPr>
          <p:cNvSpPr>
            <a:spLocks/>
          </p:cNvSpPr>
          <p:nvPr/>
        </p:nvSpPr>
        <p:spPr>
          <a:xfrm>
            <a:off x="7303150" y="1438218"/>
            <a:ext cx="2231683" cy="2523634"/>
          </a:xfrm>
          <a:prstGeom prst="roundRect">
            <a:avLst>
              <a:gd name="adj" fmla="val 2500"/>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37" rtl="0" eaLnBrk="1" fontAlgn="base" latinLnBrk="0" hangingPunct="1">
              <a:lnSpc>
                <a:spcPct val="100000"/>
              </a:lnSpc>
              <a:spcBef>
                <a:spcPct val="0"/>
              </a:spcBef>
              <a:spcAft>
                <a:spcPts val="0"/>
              </a:spcAft>
              <a:buClrTx/>
              <a:buSzTx/>
              <a:buFontTx/>
              <a:buNone/>
              <a:tabLst>
                <a:tab pos="1371655" algn="l"/>
              </a:tabLst>
              <a:defRPr/>
            </a:pPr>
            <a:endParaRPr kumimoji="0" lang="en-US" sz="900" b="0" i="0" u="none" strike="noStrike" kern="0" cap="none" spc="0" normalizeH="0" baseline="0" noProof="0">
              <a:ln>
                <a:noFill/>
              </a:ln>
              <a:solidFill>
                <a:prstClr val="black"/>
              </a:solidFill>
              <a:effectLst/>
              <a:uLnTx/>
              <a:uFillTx/>
              <a:latin typeface="Segoe UI"/>
              <a:ea typeface="+mn-ea"/>
              <a:cs typeface="Segoe UI" pitchFamily="34" charset="0"/>
            </a:endParaRPr>
          </a:p>
        </p:txBody>
      </p:sp>
      <p:sp>
        <p:nvSpPr>
          <p:cNvPr id="46" name="TextBox 45">
            <a:extLst>
              <a:ext uri="{FF2B5EF4-FFF2-40B4-BE49-F238E27FC236}">
                <a16:creationId xmlns:a16="http://schemas.microsoft.com/office/drawing/2014/main" id="{32923BC1-ACCB-D86C-19A3-7EE3D14497EA}"/>
              </a:ext>
            </a:extLst>
          </p:cNvPr>
          <p:cNvSpPr txBox="1"/>
          <p:nvPr/>
        </p:nvSpPr>
        <p:spPr>
          <a:xfrm>
            <a:off x="7397095" y="1545613"/>
            <a:ext cx="2099885" cy="523220"/>
          </a:xfrm>
          <a:prstGeom prst="rect">
            <a:avLst/>
          </a:prstGeom>
          <a:noFill/>
        </p:spPr>
        <p:txBody>
          <a:bodyPr wrap="square">
            <a:spAutoFit/>
          </a:bodyPr>
          <a:lstStyle/>
          <a:p>
            <a:pPr marL="0" marR="0" lvl="0" indent="0" algn="ctr" defTabSz="914437" rtl="0" eaLnBrk="1" fontAlgn="base" latinLnBrk="0" hangingPunct="1">
              <a:lnSpc>
                <a:spcPct val="100000"/>
              </a:lnSpc>
              <a:spcBef>
                <a:spcPct val="0"/>
              </a:spcBef>
              <a:spcAft>
                <a:spcPts val="0"/>
              </a:spcAft>
              <a:buClrTx/>
              <a:buSzTx/>
              <a:buFontTx/>
              <a:buNone/>
              <a:tabLst>
                <a:tab pos="1371655" algn="l"/>
              </a:tabLst>
              <a:defRPr/>
            </a:pPr>
            <a:r>
              <a:rPr kumimoji="0" lang="en-US" sz="1400" b="0" i="0" u="none" strike="noStrike" kern="1200" cap="none" spc="0" normalizeH="0" baseline="0" noProof="0">
                <a:ln w="3175">
                  <a:noFill/>
                </a:ln>
                <a:solidFill>
                  <a:srgbClr val="000000"/>
                </a:solidFill>
                <a:effectLst/>
                <a:uLnTx/>
                <a:uFillTx/>
                <a:latin typeface="Segoe UI Semibold"/>
                <a:ea typeface="+mn-ea"/>
                <a:cs typeface="Segoe UI Semibold" panose="020B0502040204020203" pitchFamily="34" charset="0"/>
              </a:rPr>
              <a:t>Copilot Chat usage reporting</a:t>
            </a:r>
          </a:p>
        </p:txBody>
      </p:sp>
      <p:cxnSp>
        <p:nvCxnSpPr>
          <p:cNvPr id="47" name="Straight Connector 46">
            <a:extLst>
              <a:ext uri="{FF2B5EF4-FFF2-40B4-BE49-F238E27FC236}">
                <a16:creationId xmlns:a16="http://schemas.microsoft.com/office/drawing/2014/main" id="{4F3CA352-3D0E-822C-E387-E9C91DAA7A1E}"/>
              </a:ext>
              <a:ext uri="{C183D7F6-B498-43B3-948B-1728B52AA6E4}">
                <adec:decorative xmlns:adec="http://schemas.microsoft.com/office/drawing/2017/decorative" val="1"/>
              </a:ext>
            </a:extLst>
          </p:cNvPr>
          <p:cNvCxnSpPr>
            <a:cxnSpLocks/>
          </p:cNvCxnSpPr>
          <p:nvPr/>
        </p:nvCxnSpPr>
        <p:spPr>
          <a:xfrm>
            <a:off x="7502678" y="2257371"/>
            <a:ext cx="1832627" cy="0"/>
          </a:xfrm>
          <a:prstGeom prst="line">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48" name="TextBox 47">
            <a:extLst>
              <a:ext uri="{FF2B5EF4-FFF2-40B4-BE49-F238E27FC236}">
                <a16:creationId xmlns:a16="http://schemas.microsoft.com/office/drawing/2014/main" id="{BD3D12B8-22D8-E444-1487-4621A293AD96}"/>
              </a:ext>
            </a:extLst>
          </p:cNvPr>
          <p:cNvSpPr txBox="1"/>
          <p:nvPr/>
        </p:nvSpPr>
        <p:spPr>
          <a:xfrm>
            <a:off x="7587595" y="2405192"/>
            <a:ext cx="1832627" cy="1508105"/>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Implement a process to regularly review the usage of Copilot Chat, gaining valuable insights into how users are interacting with the product.</a:t>
            </a:r>
          </a:p>
        </p:txBody>
      </p:sp>
      <p:sp>
        <p:nvSpPr>
          <p:cNvPr id="50" name="Rectangle: Rounded Corners 6">
            <a:extLst>
              <a:ext uri="{FF2B5EF4-FFF2-40B4-BE49-F238E27FC236}">
                <a16:creationId xmlns:a16="http://schemas.microsoft.com/office/drawing/2014/main" id="{8FD3E414-D8DB-8775-F100-CE1479289760}"/>
              </a:ext>
              <a:ext uri="{C183D7F6-B498-43B3-948B-1728B52AA6E4}">
                <adec:decorative xmlns:adec="http://schemas.microsoft.com/office/drawing/2017/decorative" val="1"/>
              </a:ext>
            </a:extLst>
          </p:cNvPr>
          <p:cNvSpPr>
            <a:spLocks/>
          </p:cNvSpPr>
          <p:nvPr/>
        </p:nvSpPr>
        <p:spPr>
          <a:xfrm>
            <a:off x="7322923" y="4053728"/>
            <a:ext cx="2231683" cy="2523634"/>
          </a:xfrm>
          <a:prstGeom prst="roundRect">
            <a:avLst>
              <a:gd name="adj" fmla="val 2500"/>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37" rtl="0" eaLnBrk="1" fontAlgn="base" latinLnBrk="0" hangingPunct="1">
              <a:lnSpc>
                <a:spcPct val="100000"/>
              </a:lnSpc>
              <a:spcBef>
                <a:spcPct val="0"/>
              </a:spcBef>
              <a:spcAft>
                <a:spcPts val="0"/>
              </a:spcAft>
              <a:buClrTx/>
              <a:buSzTx/>
              <a:buFontTx/>
              <a:buNone/>
              <a:tabLst>
                <a:tab pos="1371655" algn="l"/>
              </a:tabLst>
              <a:defRPr/>
            </a:pPr>
            <a:endParaRPr kumimoji="0" lang="en-US" sz="900" b="0" i="0" u="none" strike="noStrike" kern="0" cap="none" spc="0" normalizeH="0" baseline="0" noProof="0">
              <a:ln>
                <a:noFill/>
              </a:ln>
              <a:solidFill>
                <a:prstClr val="black"/>
              </a:solidFill>
              <a:effectLst/>
              <a:uLnTx/>
              <a:uFillTx/>
              <a:latin typeface="Segoe UI"/>
              <a:ea typeface="+mn-ea"/>
              <a:cs typeface="Segoe UI" pitchFamily="34" charset="0"/>
            </a:endParaRPr>
          </a:p>
        </p:txBody>
      </p:sp>
      <p:sp>
        <p:nvSpPr>
          <p:cNvPr id="51" name="TextBox 50">
            <a:extLst>
              <a:ext uri="{FF2B5EF4-FFF2-40B4-BE49-F238E27FC236}">
                <a16:creationId xmlns:a16="http://schemas.microsoft.com/office/drawing/2014/main" id="{909AEF5E-AA9B-7D7D-92CA-22B35EE973DF}"/>
              </a:ext>
            </a:extLst>
          </p:cNvPr>
          <p:cNvSpPr txBox="1"/>
          <p:nvPr/>
        </p:nvSpPr>
        <p:spPr>
          <a:xfrm>
            <a:off x="7416868" y="4161123"/>
            <a:ext cx="2099885" cy="523220"/>
          </a:xfrm>
          <a:prstGeom prst="rect">
            <a:avLst/>
          </a:prstGeom>
          <a:noFill/>
        </p:spPr>
        <p:txBody>
          <a:bodyPr wrap="square">
            <a:spAutoFit/>
          </a:bodyPr>
          <a:lstStyle/>
          <a:p>
            <a:pPr marL="0" marR="0" lvl="0" indent="0" algn="ctr" defTabSz="914437" rtl="0" eaLnBrk="1" fontAlgn="base" latinLnBrk="0" hangingPunct="1">
              <a:lnSpc>
                <a:spcPct val="100000"/>
              </a:lnSpc>
              <a:spcBef>
                <a:spcPct val="0"/>
              </a:spcBef>
              <a:spcAft>
                <a:spcPts val="0"/>
              </a:spcAft>
              <a:buClrTx/>
              <a:buSzTx/>
              <a:buFontTx/>
              <a:buNone/>
              <a:tabLst>
                <a:tab pos="1371655" algn="l"/>
              </a:tabLst>
              <a:defRPr/>
            </a:pPr>
            <a:r>
              <a:rPr kumimoji="0" lang="en-US" sz="1400" b="0" i="0" u="none" strike="noStrike" kern="1200" cap="none" spc="0" normalizeH="0" baseline="0" noProof="0">
                <a:ln w="3175">
                  <a:noFill/>
                </a:ln>
                <a:solidFill>
                  <a:srgbClr val="000000"/>
                </a:solidFill>
                <a:effectLst/>
                <a:uLnTx/>
                <a:uFillTx/>
                <a:latin typeface="Segoe UI Semibold"/>
                <a:ea typeface="+mn-ea"/>
                <a:cs typeface="Segoe UI Semibold" panose="020B0502040204020203" pitchFamily="34" charset="0"/>
              </a:rPr>
              <a:t>Manage Copilot Chat </a:t>
            </a:r>
            <a:br>
              <a:rPr kumimoji="0" lang="en-US" sz="1400" b="0" i="0" u="none" strike="noStrike" kern="1200" cap="none" spc="0" normalizeH="0" baseline="0" noProof="0">
                <a:ln w="3175">
                  <a:noFill/>
                </a:ln>
                <a:solidFill>
                  <a:srgbClr val="000000"/>
                </a:solidFill>
                <a:effectLst/>
                <a:uLnTx/>
                <a:uFillTx/>
                <a:latin typeface="Segoe UI Semibold"/>
                <a:ea typeface="+mn-ea"/>
                <a:cs typeface="Segoe UI Semibold" panose="020B0502040204020203" pitchFamily="34" charset="0"/>
              </a:rPr>
            </a:br>
            <a:r>
              <a:rPr kumimoji="0" lang="en-US" sz="1400" b="0" i="0" u="none" strike="noStrike" kern="1200" cap="none" spc="0" normalizeH="0" baseline="0" noProof="0">
                <a:ln w="3175">
                  <a:noFill/>
                </a:ln>
                <a:solidFill>
                  <a:srgbClr val="000000"/>
                </a:solidFill>
                <a:effectLst/>
                <a:uLnTx/>
                <a:uFillTx/>
                <a:latin typeface="Segoe UI Semibold"/>
                <a:ea typeface="+mn-ea"/>
                <a:cs typeface="Segoe UI Semibold" panose="020B0502040204020203" pitchFamily="34" charset="0"/>
              </a:rPr>
              <a:t>in Teams</a:t>
            </a:r>
          </a:p>
        </p:txBody>
      </p:sp>
      <p:cxnSp>
        <p:nvCxnSpPr>
          <p:cNvPr id="52" name="Straight Connector 51">
            <a:extLst>
              <a:ext uri="{FF2B5EF4-FFF2-40B4-BE49-F238E27FC236}">
                <a16:creationId xmlns:a16="http://schemas.microsoft.com/office/drawing/2014/main" id="{316D0D00-0ED9-1E2E-DE75-6567AEC9D64A}"/>
              </a:ext>
              <a:ext uri="{C183D7F6-B498-43B3-948B-1728B52AA6E4}">
                <adec:decorative xmlns:adec="http://schemas.microsoft.com/office/drawing/2017/decorative" val="1"/>
              </a:ext>
            </a:extLst>
          </p:cNvPr>
          <p:cNvCxnSpPr>
            <a:cxnSpLocks/>
          </p:cNvCxnSpPr>
          <p:nvPr/>
        </p:nvCxnSpPr>
        <p:spPr>
          <a:xfrm>
            <a:off x="7522451" y="4872881"/>
            <a:ext cx="1832627" cy="0"/>
          </a:xfrm>
          <a:prstGeom prst="line">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53" name="TextBox 52">
            <a:extLst>
              <a:ext uri="{FF2B5EF4-FFF2-40B4-BE49-F238E27FC236}">
                <a16:creationId xmlns:a16="http://schemas.microsoft.com/office/drawing/2014/main" id="{8E57629C-E3F9-2866-4F96-24A0DA3D3002}"/>
              </a:ext>
            </a:extLst>
          </p:cNvPr>
          <p:cNvSpPr txBox="1"/>
          <p:nvPr/>
        </p:nvSpPr>
        <p:spPr>
          <a:xfrm>
            <a:off x="7607368" y="5020702"/>
            <a:ext cx="1832627" cy="1292662"/>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Admins can leverage the app centric management and the app setup policy to control Copilot Chat in Teams.</a:t>
            </a:r>
          </a:p>
        </p:txBody>
      </p:sp>
      <p:sp>
        <p:nvSpPr>
          <p:cNvPr id="54" name="Rectangle: Rounded Corners 6">
            <a:extLst>
              <a:ext uri="{FF2B5EF4-FFF2-40B4-BE49-F238E27FC236}">
                <a16:creationId xmlns:a16="http://schemas.microsoft.com/office/drawing/2014/main" id="{66E3A77D-57CE-D50B-5426-F8C32AFE2C95}"/>
              </a:ext>
              <a:ext uri="{C183D7F6-B498-43B3-948B-1728B52AA6E4}">
                <adec:decorative xmlns:adec="http://schemas.microsoft.com/office/drawing/2017/decorative" val="1"/>
              </a:ext>
            </a:extLst>
          </p:cNvPr>
          <p:cNvSpPr>
            <a:spLocks/>
          </p:cNvSpPr>
          <p:nvPr/>
        </p:nvSpPr>
        <p:spPr>
          <a:xfrm>
            <a:off x="9619813" y="1438218"/>
            <a:ext cx="2231683" cy="5119498"/>
          </a:xfrm>
          <a:prstGeom prst="roundRect">
            <a:avLst>
              <a:gd name="adj" fmla="val 2500"/>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37" rtl="0" eaLnBrk="1" fontAlgn="base" latinLnBrk="0" hangingPunct="1">
              <a:lnSpc>
                <a:spcPct val="100000"/>
              </a:lnSpc>
              <a:spcBef>
                <a:spcPct val="0"/>
              </a:spcBef>
              <a:spcAft>
                <a:spcPts val="0"/>
              </a:spcAft>
              <a:buClrTx/>
              <a:buSzTx/>
              <a:buFontTx/>
              <a:buNone/>
              <a:tabLst>
                <a:tab pos="1371655" algn="l"/>
              </a:tabLst>
              <a:defRPr/>
            </a:pPr>
            <a:endParaRPr kumimoji="0" lang="en-US" sz="900" b="0" i="0" u="none" strike="noStrike" kern="0" cap="none" spc="0" normalizeH="0" baseline="0" noProof="0">
              <a:ln>
                <a:noFill/>
              </a:ln>
              <a:solidFill>
                <a:prstClr val="black"/>
              </a:solidFill>
              <a:effectLst/>
              <a:uLnTx/>
              <a:uFillTx/>
              <a:latin typeface="Segoe UI"/>
              <a:ea typeface="+mn-ea"/>
              <a:cs typeface="Segoe UI" pitchFamily="34" charset="0"/>
            </a:endParaRPr>
          </a:p>
        </p:txBody>
      </p:sp>
      <p:sp>
        <p:nvSpPr>
          <p:cNvPr id="55" name="TextBox 54">
            <a:extLst>
              <a:ext uri="{FF2B5EF4-FFF2-40B4-BE49-F238E27FC236}">
                <a16:creationId xmlns:a16="http://schemas.microsoft.com/office/drawing/2014/main" id="{8578C1A8-D5C0-7F46-943C-9C4A10C5195C}"/>
              </a:ext>
            </a:extLst>
          </p:cNvPr>
          <p:cNvSpPr txBox="1"/>
          <p:nvPr/>
        </p:nvSpPr>
        <p:spPr>
          <a:xfrm>
            <a:off x="9713758" y="1545613"/>
            <a:ext cx="2099885" cy="523220"/>
          </a:xfrm>
          <a:prstGeom prst="rect">
            <a:avLst/>
          </a:prstGeom>
          <a:noFill/>
        </p:spPr>
        <p:txBody>
          <a:bodyPr wrap="square">
            <a:spAutoFit/>
          </a:bodyPr>
          <a:lstStyle/>
          <a:p>
            <a:pPr marL="0" marR="0" lvl="0" indent="0" algn="ctr" defTabSz="914437" rtl="0" eaLnBrk="1" fontAlgn="base" latinLnBrk="0" hangingPunct="1">
              <a:lnSpc>
                <a:spcPct val="100000"/>
              </a:lnSpc>
              <a:spcBef>
                <a:spcPct val="0"/>
              </a:spcBef>
              <a:spcAft>
                <a:spcPts val="0"/>
              </a:spcAft>
              <a:buClrTx/>
              <a:buSzTx/>
              <a:buFontTx/>
              <a:buNone/>
              <a:tabLst>
                <a:tab pos="1371655" algn="l"/>
              </a:tabLst>
              <a:defRPr/>
            </a:pPr>
            <a:r>
              <a:rPr kumimoji="0" lang="en-US" sz="1400" b="0" i="0" u="none" strike="noStrike" kern="1200" cap="none" spc="0" normalizeH="0" baseline="0" noProof="0">
                <a:ln w="3175">
                  <a:noFill/>
                </a:ln>
                <a:solidFill>
                  <a:srgbClr val="000000"/>
                </a:solidFill>
                <a:effectLst/>
                <a:uLnTx/>
                <a:uFillTx/>
                <a:latin typeface="Segoe UI Semibold"/>
                <a:ea typeface="+mn-ea"/>
                <a:cs typeface="Segoe UI Semibold" panose="020B0502040204020203" pitchFamily="34" charset="0"/>
              </a:rPr>
              <a:t>Validate Proxy configuration</a:t>
            </a:r>
          </a:p>
        </p:txBody>
      </p:sp>
      <p:cxnSp>
        <p:nvCxnSpPr>
          <p:cNvPr id="56" name="Straight Connector 55">
            <a:extLst>
              <a:ext uri="{FF2B5EF4-FFF2-40B4-BE49-F238E27FC236}">
                <a16:creationId xmlns:a16="http://schemas.microsoft.com/office/drawing/2014/main" id="{4A433832-BF32-68F7-7453-EAF827953738}"/>
              </a:ext>
              <a:ext uri="{C183D7F6-B498-43B3-948B-1728B52AA6E4}">
                <adec:decorative xmlns:adec="http://schemas.microsoft.com/office/drawing/2017/decorative" val="1"/>
              </a:ext>
            </a:extLst>
          </p:cNvPr>
          <p:cNvCxnSpPr>
            <a:cxnSpLocks/>
          </p:cNvCxnSpPr>
          <p:nvPr/>
        </p:nvCxnSpPr>
        <p:spPr>
          <a:xfrm>
            <a:off x="9819341" y="2257371"/>
            <a:ext cx="1832627" cy="0"/>
          </a:xfrm>
          <a:prstGeom prst="line">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57" name="TextBox 56">
            <a:extLst>
              <a:ext uri="{FF2B5EF4-FFF2-40B4-BE49-F238E27FC236}">
                <a16:creationId xmlns:a16="http://schemas.microsoft.com/office/drawing/2014/main" id="{2EEC72DA-FD10-CF3F-0829-D1F20EA1FB60}"/>
              </a:ext>
            </a:extLst>
          </p:cNvPr>
          <p:cNvSpPr txBox="1"/>
          <p:nvPr/>
        </p:nvSpPr>
        <p:spPr>
          <a:xfrm>
            <a:off x="9904258" y="2405192"/>
            <a:ext cx="1832627" cy="3893374"/>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Admins should verify the local proxy configuration to ensure users can seamlessly access the necessary </a:t>
            </a:r>
            <a:r>
              <a:rPr lang="en-US" sz="1400">
                <a:solidFill>
                  <a:srgbClr val="091F2C"/>
                </a:solidFill>
                <a:latin typeface="Segoe Sans Display"/>
              </a:rPr>
              <a:t>endpoint</a:t>
            </a:r>
            <a:r>
              <a:rPr kumimoji="0" lang="en-US" sz="1400" b="0" i="0" u="none" strike="noStrike" kern="1200" cap="none" spc="0" normalizeH="0" baseline="0" noProof="0">
                <a:ln>
                  <a:noFill/>
                </a:ln>
                <a:solidFill>
                  <a:srgbClr val="091F2C"/>
                </a:solidFill>
                <a:effectLst/>
                <a:uLnTx/>
                <a:uFillTx/>
                <a:latin typeface="Segoe Sans Display"/>
                <a:ea typeface="+mn-ea"/>
                <a:cs typeface="+mn-cs"/>
              </a:rPr>
              <a:t> for Copilot Chat:</a:t>
            </a:r>
            <a:endParaRPr lang="en-US" sz="1400" b="0" i="0" u="none" strike="noStrike" kern="1200" cap="none" spc="0" normalizeH="0" baseline="0" noProof="0">
              <a:ln>
                <a:noFill/>
              </a:ln>
              <a:effectLst/>
              <a:uLnTx/>
              <a:uFillTx/>
              <a:latin typeface="Segoe Sans Display"/>
            </a:endParaRPr>
          </a:p>
          <a:p>
            <a:pPr marR="0" lvl="0" algn="l" defTabSz="914367" rtl="0" eaLnBrk="1" fontAlgn="auto" latinLnBrk="0" hangingPunct="1">
              <a:lnSpc>
                <a:spcPct val="100000"/>
              </a:lnSpc>
              <a:spcBef>
                <a:spcPts val="0"/>
              </a:spcBef>
              <a:spcAft>
                <a:spcPts val="0"/>
              </a:spcAft>
              <a:buClrTx/>
              <a:buSzTx/>
              <a:tabLst/>
              <a:defRPr/>
            </a:pPr>
            <a:endParaRPr lang="en-US" sz="1100" b="0" i="0" u="none" strike="noStrike" kern="1200" cap="none" spc="0" normalizeH="0" baseline="0" noProof="0">
              <a:ln>
                <a:noFill/>
              </a:ln>
              <a:solidFill>
                <a:srgbClr val="091F2C"/>
              </a:solidFill>
              <a:effectLst/>
              <a:uLnTx/>
              <a:uFillTx/>
              <a:latin typeface="Segoe Sans Display"/>
              <a:cs typeface="Segoe Sans Display"/>
            </a:endParaRPr>
          </a:p>
          <a:p>
            <a:pPr>
              <a:defRPr/>
            </a:pPr>
            <a:r>
              <a:rPr lang="en-US" sz="1100">
                <a:solidFill>
                  <a:srgbClr val="091F2C"/>
                </a:solidFill>
                <a:latin typeface="Segoe Sans Display"/>
              </a:rPr>
              <a:t>M365copilot.com</a:t>
            </a:r>
            <a:endParaRPr lang="en-US"/>
          </a:p>
          <a:p>
            <a:pPr>
              <a:defRPr/>
            </a:pPr>
            <a:r>
              <a:rPr lang="en-US" sz="1100" err="1">
                <a:solidFill>
                  <a:srgbClr val="091F2C"/>
                </a:solidFill>
                <a:latin typeface="Segoe Sans Display"/>
              </a:rPr>
              <a:t>Copilot.cloud.microsoft</a:t>
            </a:r>
            <a:endParaRPr lang="en-US"/>
          </a:p>
          <a:p>
            <a:pPr>
              <a:defRPr/>
            </a:pPr>
            <a:r>
              <a:rPr lang="en-US" sz="1100">
                <a:solidFill>
                  <a:srgbClr val="091F2C"/>
                </a:solidFill>
                <a:latin typeface="Segoe Sans Display"/>
              </a:rPr>
              <a:t>microsoft365.com</a:t>
            </a:r>
            <a:endParaRPr lang="en-US"/>
          </a:p>
          <a:p>
            <a:pPr>
              <a:defRPr/>
            </a:pPr>
            <a:r>
              <a:rPr lang="en-US" sz="1100">
                <a:solidFill>
                  <a:srgbClr val="091F2C"/>
                </a:solidFill>
                <a:latin typeface="Segoe Sans Display"/>
              </a:rPr>
              <a:t>office.com</a:t>
            </a:r>
            <a:endParaRPr lang="en-US"/>
          </a:p>
          <a:p>
            <a:pPr>
              <a:defRPr/>
            </a:pPr>
            <a:r>
              <a:rPr kumimoji="0" lang="en-US" sz="1100" b="0" i="0" u="none" strike="noStrike" kern="1200" cap="none" spc="0" normalizeH="0" baseline="0" noProof="0">
                <a:ln>
                  <a:noFill/>
                </a:ln>
                <a:solidFill>
                  <a:srgbClr val="091F2C"/>
                </a:solidFill>
                <a:effectLst/>
                <a:uLnTx/>
                <a:uFillTx/>
                <a:latin typeface="Segoe Sans Display"/>
                <a:ea typeface="+mn-ea"/>
                <a:cs typeface="+mn-cs"/>
              </a:rPr>
              <a:t>m365.cloud.microsoft </a:t>
            </a:r>
            <a:endParaRPr lang="en-US"/>
          </a:p>
          <a:p>
            <a:pPr marL="285750" indent="-285750">
              <a:buFont typeface="Arial" panose="020B0604020202020204" pitchFamily="34" charset="0"/>
              <a:buChar char="•"/>
              <a:defRPr/>
            </a:pPr>
            <a:endParaRPr lang="en-US" sz="1100" b="0" i="0" u="none" strike="noStrike" kern="1200" cap="none" spc="0" normalizeH="0" baseline="0" noProof="0">
              <a:ln>
                <a:noFill/>
              </a:ln>
              <a:solidFill>
                <a:srgbClr val="091F2C"/>
              </a:solidFill>
              <a:effectLst/>
              <a:uLnTx/>
              <a:uFillTx/>
              <a:latin typeface="Segoe Sans Display"/>
              <a:cs typeface="Segoe Sans Display"/>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C00000"/>
                </a:solidFill>
                <a:effectLst/>
                <a:uLnTx/>
                <a:uFillTx/>
                <a:latin typeface="Segoe Sans Display"/>
                <a:ea typeface="+mn-ea"/>
                <a:cs typeface="+mn-cs"/>
              </a:rPr>
              <a:t>Note: </a:t>
            </a:r>
            <a:r>
              <a:rPr kumimoji="0" lang="en-US" sz="1400" b="0" i="0" u="none" strike="noStrike" kern="1200" cap="none" spc="0" normalizeH="0" baseline="0" noProof="0">
                <a:ln>
                  <a:noFill/>
                </a:ln>
                <a:solidFill>
                  <a:srgbClr val="000000"/>
                </a:solidFill>
                <a:effectLst/>
                <a:uLnTx/>
                <a:uFillTx/>
                <a:latin typeface="Segoe Sans Display"/>
                <a:ea typeface="+mn-ea"/>
                <a:cs typeface="+mn-cs"/>
              </a:rPr>
              <a:t>A</a:t>
            </a:r>
            <a:r>
              <a:rPr kumimoji="0" lang="en-US" sz="1400" b="0" i="0" u="none" strike="noStrike" kern="1200" cap="none" spc="0" normalizeH="0" baseline="0" noProof="0">
                <a:ln>
                  <a:noFill/>
                </a:ln>
                <a:solidFill>
                  <a:srgbClr val="091F2C"/>
                </a:solidFill>
                <a:effectLst/>
                <a:uLnTx/>
                <a:uFillTx/>
                <a:latin typeface="Segoe Sans Display"/>
                <a:ea typeface="+mn-ea"/>
                <a:cs typeface="+mn-cs"/>
              </a:rPr>
              <a:t>dditional endpoints are required and mentioned here:</a:t>
            </a:r>
            <a:endParaRPr lang="en-US" sz="1400" b="0" i="0" u="none" strike="noStrike" kern="1200" cap="none" spc="0" normalizeH="0" baseline="0" noProof="0">
              <a:ln>
                <a:noFill/>
              </a:ln>
              <a:solidFill>
                <a:srgbClr val="091F2C"/>
              </a:solidFill>
              <a:effectLst/>
              <a:uLnTx/>
              <a:uFillTx/>
              <a:latin typeface="Segoe Sans Display"/>
              <a:cs typeface="Segoe Sans Display"/>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hlinkClick r:id="rId3"/>
              </a:rPr>
              <a:t>Network requirements</a:t>
            </a:r>
            <a:br>
              <a:rPr lang="en-US" sz="1400" b="0" i="0" u="none" strike="noStrike" kern="1200" cap="none" spc="0" normalizeH="0" baseline="0" noProof="0">
                <a:ln>
                  <a:noFill/>
                </a:ln>
                <a:effectLst/>
                <a:uLnTx/>
                <a:uFillTx/>
                <a:latin typeface="Segoe Sans Display"/>
              </a:rPr>
            </a:br>
            <a:br>
              <a:rPr lang="en-US" sz="1100" b="0" i="0" u="none" strike="noStrike" kern="1200" cap="none" spc="0" normalizeH="0" baseline="0" noProof="0">
                <a:ln>
                  <a:noFill/>
                </a:ln>
                <a:effectLst/>
                <a:uLnTx/>
                <a:uFillTx/>
                <a:latin typeface="Segoe Sans Display"/>
              </a:rPr>
            </a:br>
            <a:endParaRPr kumimoji="0" lang="en-US" sz="1100" b="0" i="0" u="none" strike="noStrike" kern="1200" cap="none" spc="0" normalizeH="0" baseline="0" noProof="0">
              <a:ln>
                <a:noFill/>
              </a:ln>
              <a:solidFill>
                <a:srgbClr val="091F2C"/>
              </a:solidFill>
              <a:effectLst/>
              <a:uLnTx/>
              <a:uFillTx/>
              <a:latin typeface="Segoe Sans Display"/>
              <a:ea typeface="+mn-ea"/>
              <a:cs typeface="+mn-cs"/>
            </a:endParaRPr>
          </a:p>
        </p:txBody>
      </p:sp>
      <p:pic>
        <p:nvPicPr>
          <p:cNvPr id="60" name="Picture 59" descr="A colorful logo with white text">
            <a:extLst>
              <a:ext uri="{FF2B5EF4-FFF2-40B4-BE49-F238E27FC236}">
                <a16:creationId xmlns:a16="http://schemas.microsoft.com/office/drawing/2014/main" id="{33CDC4AF-0B11-CFD1-9419-C72CBE5C445E}"/>
              </a:ext>
            </a:extLst>
          </p:cNvPr>
          <p:cNvPicPr>
            <a:picLocks noChangeAspect="1"/>
          </p:cNvPicPr>
          <p:nvPr/>
        </p:nvPicPr>
        <p:blipFill>
          <a:blip r:embed="rId4"/>
          <a:stretch>
            <a:fillRect/>
          </a:stretch>
        </p:blipFill>
        <p:spPr>
          <a:xfrm>
            <a:off x="353350" y="372302"/>
            <a:ext cx="724437" cy="730105"/>
          </a:xfrm>
          <a:prstGeom prst="rect">
            <a:avLst/>
          </a:prstGeom>
        </p:spPr>
      </p:pic>
    </p:spTree>
    <p:extLst>
      <p:ext uri="{BB962C8B-B14F-4D97-AF65-F5344CB8AC3E}">
        <p14:creationId xmlns:p14="http://schemas.microsoft.com/office/powerpoint/2010/main" val="22342522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50"/>
                                        <p:tgtEl>
                                          <p:spTgt spid="9"/>
                                        </p:tgtEl>
                                      </p:cBhvr>
                                    </p:animEffect>
                                  </p:childTnLst>
                                </p:cTn>
                              </p:par>
                              <p:par>
                                <p:cTn id="8" presetID="42" presetClass="path" presetSubtype="0" decel="100000" fill="hold" nodeType="withEffect">
                                  <p:stCondLst>
                                    <p:cond delay="0"/>
                                  </p:stCondLst>
                                  <p:childTnLst>
                                    <p:animMotion origin="layout" path="M -0.01719 -0.00023 L -1.25E-6 1.85185E-6 " pathEditMode="relative" rAng="0" ptsTypes="AA">
                                      <p:cBhvr>
                                        <p:cTn id="9" dur="500" fill="hold"/>
                                        <p:tgtEl>
                                          <p:spTgt spid="9"/>
                                        </p:tgtEl>
                                        <p:attrNameLst>
                                          <p:attrName>ppt_x</p:attrName>
                                          <p:attrName>ppt_y</p:attrName>
                                        </p:attrNameLst>
                                      </p:cBhvr>
                                      <p:rCtr x="859" y="0"/>
                                    </p:animMotion>
                                  </p:childTnLst>
                                </p:cTn>
                              </p:par>
                              <p:par>
                                <p:cTn id="10" presetID="10"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250"/>
                                        <p:tgtEl>
                                          <p:spTgt spid="27"/>
                                        </p:tgtEl>
                                      </p:cBhvr>
                                    </p:animEffect>
                                  </p:childTnLst>
                                </p:cTn>
                              </p:par>
                              <p:par>
                                <p:cTn id="13" presetID="42" presetClass="path" presetSubtype="0" decel="100000" fill="hold" nodeType="withEffect">
                                  <p:stCondLst>
                                    <p:cond delay="0"/>
                                  </p:stCondLst>
                                  <p:childTnLst>
                                    <p:animMotion origin="layout" path="M -0.01719 -0.00023 L -1.25E-6 1.85185E-6 " pathEditMode="relative" rAng="0" ptsTypes="AA">
                                      <p:cBhvr>
                                        <p:cTn id="14" dur="500" fill="hold"/>
                                        <p:tgtEl>
                                          <p:spTgt spid="27"/>
                                        </p:tgtEl>
                                        <p:attrNameLst>
                                          <p:attrName>ppt_x</p:attrName>
                                          <p:attrName>ppt_y</p:attrName>
                                        </p:attrNameLst>
                                      </p:cBhvr>
                                      <p:rCtr x="859" y="0"/>
                                    </p:animMotion>
                                  </p:childTnLst>
                                </p:cTn>
                              </p:par>
                              <p:par>
                                <p:cTn id="15" presetID="10"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250"/>
                                        <p:tgtEl>
                                          <p:spTgt spid="31"/>
                                        </p:tgtEl>
                                      </p:cBhvr>
                                    </p:animEffect>
                                  </p:childTnLst>
                                </p:cTn>
                              </p:par>
                              <p:par>
                                <p:cTn id="18" presetID="42" presetClass="path" presetSubtype="0" decel="100000" fill="hold" nodeType="withEffect">
                                  <p:stCondLst>
                                    <p:cond delay="0"/>
                                  </p:stCondLst>
                                  <p:childTnLst>
                                    <p:animMotion origin="layout" path="M -0.01719 -0.00023 L -1.25E-6 1.85185E-6 " pathEditMode="relative" rAng="0" ptsTypes="AA">
                                      <p:cBhvr>
                                        <p:cTn id="19" dur="500" fill="hold"/>
                                        <p:tgtEl>
                                          <p:spTgt spid="31"/>
                                        </p:tgtEl>
                                        <p:attrNameLst>
                                          <p:attrName>ppt_x</p:attrName>
                                          <p:attrName>ppt_y</p:attrName>
                                        </p:attrNameLst>
                                      </p:cBhvr>
                                      <p:rCtr x="859" y="0"/>
                                    </p:animMotion>
                                  </p:childTnLst>
                                </p:cTn>
                              </p:par>
                              <p:par>
                                <p:cTn id="20" presetID="10" presetClass="entr" presetSubtype="0"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250"/>
                                        <p:tgtEl>
                                          <p:spTgt spid="35"/>
                                        </p:tgtEl>
                                      </p:cBhvr>
                                    </p:animEffect>
                                  </p:childTnLst>
                                </p:cTn>
                              </p:par>
                              <p:par>
                                <p:cTn id="23" presetID="42" presetClass="path" presetSubtype="0" decel="100000" fill="hold" nodeType="withEffect">
                                  <p:stCondLst>
                                    <p:cond delay="0"/>
                                  </p:stCondLst>
                                  <p:childTnLst>
                                    <p:animMotion origin="layout" path="M -0.01719 -0.00023 L -1.25E-6 1.85185E-6 " pathEditMode="relative" rAng="0" ptsTypes="AA">
                                      <p:cBhvr>
                                        <p:cTn id="24" dur="500" fill="hold"/>
                                        <p:tgtEl>
                                          <p:spTgt spid="35"/>
                                        </p:tgtEl>
                                        <p:attrNameLst>
                                          <p:attrName>ppt_x</p:attrName>
                                          <p:attrName>ppt_y</p:attrName>
                                        </p:attrNameLst>
                                      </p:cBhvr>
                                      <p:rCtr x="859" y="0"/>
                                    </p:animMotion>
                                  </p:childTnLst>
                                </p:cTn>
                              </p:par>
                              <p:par>
                                <p:cTn id="25" presetID="10" presetClass="entr" presetSubtype="0" fill="hold"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250"/>
                                        <p:tgtEl>
                                          <p:spTgt spid="39"/>
                                        </p:tgtEl>
                                      </p:cBhvr>
                                    </p:animEffect>
                                  </p:childTnLst>
                                </p:cTn>
                              </p:par>
                              <p:par>
                                <p:cTn id="28" presetID="42" presetClass="path" presetSubtype="0" decel="100000" fill="hold" nodeType="withEffect">
                                  <p:stCondLst>
                                    <p:cond delay="0"/>
                                  </p:stCondLst>
                                  <p:childTnLst>
                                    <p:animMotion origin="layout" path="M -0.01719 -0.00023 L -1.25E-6 1.85185E-6 " pathEditMode="relative" rAng="0" ptsTypes="AA">
                                      <p:cBhvr>
                                        <p:cTn id="29" dur="500" fill="hold"/>
                                        <p:tgtEl>
                                          <p:spTgt spid="39"/>
                                        </p:tgtEl>
                                        <p:attrNameLst>
                                          <p:attrName>ppt_x</p:attrName>
                                          <p:attrName>ppt_y</p:attrName>
                                        </p:attrNameLst>
                                      </p:cBhvr>
                                      <p:rCtr x="859" y="0"/>
                                    </p:animMotion>
                                  </p:childTnLst>
                                </p:cTn>
                              </p:par>
                              <p:par>
                                <p:cTn id="30" presetID="10" presetClass="entr" presetSubtype="0" fill="hold"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250"/>
                                        <p:tgtEl>
                                          <p:spTgt spid="43"/>
                                        </p:tgtEl>
                                      </p:cBhvr>
                                    </p:animEffect>
                                  </p:childTnLst>
                                </p:cTn>
                              </p:par>
                              <p:par>
                                <p:cTn id="33" presetID="42" presetClass="path" presetSubtype="0" decel="100000" fill="hold" nodeType="withEffect">
                                  <p:stCondLst>
                                    <p:cond delay="0"/>
                                  </p:stCondLst>
                                  <p:childTnLst>
                                    <p:animMotion origin="layout" path="M -0.01719 -0.00023 L -1.25E-6 1.85185E-6 " pathEditMode="relative" rAng="0" ptsTypes="AA">
                                      <p:cBhvr>
                                        <p:cTn id="34" dur="500" fill="hold"/>
                                        <p:tgtEl>
                                          <p:spTgt spid="43"/>
                                        </p:tgtEl>
                                        <p:attrNameLst>
                                          <p:attrName>ppt_x</p:attrName>
                                          <p:attrName>ppt_y</p:attrName>
                                        </p:attrNameLst>
                                      </p:cBhvr>
                                      <p:rCtr x="859" y="0"/>
                                    </p:animMotion>
                                  </p:childTnLst>
                                </p:cTn>
                              </p:par>
                              <p:par>
                                <p:cTn id="35" presetID="10" presetClass="entr" presetSubtype="0" fill="hold" nodeType="with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fade">
                                      <p:cBhvr>
                                        <p:cTn id="37" dur="250"/>
                                        <p:tgtEl>
                                          <p:spTgt spid="47"/>
                                        </p:tgtEl>
                                      </p:cBhvr>
                                    </p:animEffect>
                                  </p:childTnLst>
                                </p:cTn>
                              </p:par>
                              <p:par>
                                <p:cTn id="38" presetID="42" presetClass="path" presetSubtype="0" decel="100000" fill="hold" nodeType="withEffect">
                                  <p:stCondLst>
                                    <p:cond delay="0"/>
                                  </p:stCondLst>
                                  <p:childTnLst>
                                    <p:animMotion origin="layout" path="M -0.01719 -0.00023 L -1.25E-6 1.85185E-6 " pathEditMode="relative" rAng="0" ptsTypes="AA">
                                      <p:cBhvr>
                                        <p:cTn id="39" dur="500" fill="hold"/>
                                        <p:tgtEl>
                                          <p:spTgt spid="47"/>
                                        </p:tgtEl>
                                        <p:attrNameLst>
                                          <p:attrName>ppt_x</p:attrName>
                                          <p:attrName>ppt_y</p:attrName>
                                        </p:attrNameLst>
                                      </p:cBhvr>
                                      <p:rCtr x="859" y="0"/>
                                    </p:animMotion>
                                  </p:childTnLst>
                                </p:cTn>
                              </p:par>
                              <p:par>
                                <p:cTn id="40" presetID="10" presetClass="entr" presetSubtype="0" fill="hold" nodeType="with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fade">
                                      <p:cBhvr>
                                        <p:cTn id="42" dur="250"/>
                                        <p:tgtEl>
                                          <p:spTgt spid="52"/>
                                        </p:tgtEl>
                                      </p:cBhvr>
                                    </p:animEffect>
                                  </p:childTnLst>
                                </p:cTn>
                              </p:par>
                              <p:par>
                                <p:cTn id="43" presetID="42" presetClass="path" presetSubtype="0" decel="100000" fill="hold" nodeType="withEffect">
                                  <p:stCondLst>
                                    <p:cond delay="0"/>
                                  </p:stCondLst>
                                  <p:childTnLst>
                                    <p:animMotion origin="layout" path="M -0.01719 -0.00023 L -1.25E-6 1.85185E-6 " pathEditMode="relative" rAng="0" ptsTypes="AA">
                                      <p:cBhvr>
                                        <p:cTn id="44" dur="500" fill="hold"/>
                                        <p:tgtEl>
                                          <p:spTgt spid="52"/>
                                        </p:tgtEl>
                                        <p:attrNameLst>
                                          <p:attrName>ppt_x</p:attrName>
                                          <p:attrName>ppt_y</p:attrName>
                                        </p:attrNameLst>
                                      </p:cBhvr>
                                      <p:rCtr x="859" y="0"/>
                                    </p:animMotion>
                                  </p:childTnLst>
                                </p:cTn>
                              </p:par>
                              <p:par>
                                <p:cTn id="45" presetID="10" presetClass="entr" presetSubtype="0" fill="hold" nodeType="withEffect">
                                  <p:stCondLst>
                                    <p:cond delay="0"/>
                                  </p:stCondLst>
                                  <p:childTnLst>
                                    <p:set>
                                      <p:cBhvr>
                                        <p:cTn id="46" dur="1" fill="hold">
                                          <p:stCondLst>
                                            <p:cond delay="0"/>
                                          </p:stCondLst>
                                        </p:cTn>
                                        <p:tgtEl>
                                          <p:spTgt spid="56"/>
                                        </p:tgtEl>
                                        <p:attrNameLst>
                                          <p:attrName>style.visibility</p:attrName>
                                        </p:attrNameLst>
                                      </p:cBhvr>
                                      <p:to>
                                        <p:strVal val="visible"/>
                                      </p:to>
                                    </p:set>
                                    <p:animEffect transition="in" filter="fade">
                                      <p:cBhvr>
                                        <p:cTn id="47" dur="250"/>
                                        <p:tgtEl>
                                          <p:spTgt spid="56"/>
                                        </p:tgtEl>
                                      </p:cBhvr>
                                    </p:animEffect>
                                  </p:childTnLst>
                                </p:cTn>
                              </p:par>
                              <p:par>
                                <p:cTn id="48" presetID="42" presetClass="path" presetSubtype="0" decel="100000" fill="hold" nodeType="withEffect">
                                  <p:stCondLst>
                                    <p:cond delay="0"/>
                                  </p:stCondLst>
                                  <p:childTnLst>
                                    <p:animMotion origin="layout" path="M -0.01719 -0.00023 L -1.25E-6 1.85185E-6 " pathEditMode="relative" rAng="0" ptsTypes="AA">
                                      <p:cBhvr>
                                        <p:cTn id="49" dur="500" fill="hold"/>
                                        <p:tgtEl>
                                          <p:spTgt spid="56"/>
                                        </p:tgtEl>
                                        <p:attrNameLst>
                                          <p:attrName>ppt_x</p:attrName>
                                          <p:attrName>ppt_y</p:attrName>
                                        </p:attrNameLst>
                                      </p:cBhvr>
                                      <p:rCtr x="859" y="0"/>
                                    </p:animMotion>
                                  </p:childTnLst>
                                </p:cTn>
                              </p:par>
                              <p:par>
                                <p:cTn id="50" presetID="10" presetClass="entr" presetSubtype="0" fill="hold" nodeType="withEffect">
                                  <p:stCondLst>
                                    <p:cond delay="0"/>
                                  </p:stCondLst>
                                  <p:childTnLst>
                                    <p:set>
                                      <p:cBhvr>
                                        <p:cTn id="51" dur="1" fill="hold">
                                          <p:stCondLst>
                                            <p:cond delay="0"/>
                                          </p:stCondLst>
                                        </p:cTn>
                                        <p:tgtEl>
                                          <p:spTgt spid="60"/>
                                        </p:tgtEl>
                                        <p:attrNameLst>
                                          <p:attrName>style.visibility</p:attrName>
                                        </p:attrNameLst>
                                      </p:cBhvr>
                                      <p:to>
                                        <p:strVal val="visible"/>
                                      </p:to>
                                    </p:set>
                                    <p:animEffect transition="in" filter="fade">
                                      <p:cBhvr>
                                        <p:cTn id="52" dur="500"/>
                                        <p:tgtEl>
                                          <p:spTgt spid="60"/>
                                        </p:tgtEl>
                                      </p:cBhvr>
                                    </p:animEffect>
                                  </p:childTnLst>
                                </p:cTn>
                              </p:par>
                              <p:par>
                                <p:cTn id="53" presetID="42" presetClass="path" presetSubtype="0" decel="100000" fill="hold" nodeType="withEffect">
                                  <p:stCondLst>
                                    <p:cond delay="0"/>
                                  </p:stCondLst>
                                  <p:childTnLst>
                                    <p:animMotion origin="layout" path="M -2.70833E-6 2.96296E-6 L -2.70833E-6 0.03541 " pathEditMode="relative" rAng="0" ptsTypes="AA">
                                      <p:cBhvr>
                                        <p:cTn id="54" dur="700" spd="-100000" fill="hold"/>
                                        <p:tgtEl>
                                          <p:spTgt spid="60"/>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769FFE3-B4A9-DABD-6587-4FE32909B048}"/>
              </a:ext>
              <a:ext uri="{C183D7F6-B498-43B3-948B-1728B52AA6E4}">
                <adec:decorative xmlns:adec="http://schemas.microsoft.com/office/drawing/2017/decorative" val="1"/>
              </a:ext>
            </a:extLst>
          </p:cNvPr>
          <p:cNvSpPr/>
          <p:nvPr/>
        </p:nvSpPr>
        <p:spPr bwMode="auto">
          <a:xfrm rot="16200000" flipH="1">
            <a:off x="-136453" y="2742488"/>
            <a:ext cx="4025649" cy="2576099"/>
          </a:xfrm>
          <a:prstGeom prst="roundRect">
            <a:avLst>
              <a:gd name="adj" fmla="val 14295"/>
            </a:avLst>
          </a:prstGeom>
          <a:solidFill>
            <a:schemeClr val="accent5">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a:ea typeface="Segoe UI" pitchFamily="34" charset="0"/>
              <a:cs typeface="Segoe UI" pitchFamily="34" charset="0"/>
            </a:endParaRPr>
          </a:p>
        </p:txBody>
      </p:sp>
      <p:pic>
        <p:nvPicPr>
          <p:cNvPr id="7" name="Picture 6" descr="A qr code on a white background">
            <a:extLst>
              <a:ext uri="{FF2B5EF4-FFF2-40B4-BE49-F238E27FC236}">
                <a16:creationId xmlns:a16="http://schemas.microsoft.com/office/drawing/2014/main" id="{73434B69-5AE9-898D-CD74-79C32E94922A}"/>
              </a:ext>
            </a:extLst>
          </p:cNvPr>
          <p:cNvPicPr>
            <a:picLocks noChangeAspect="1"/>
          </p:cNvPicPr>
          <p:nvPr/>
        </p:nvPicPr>
        <p:blipFill>
          <a:blip r:embed="rId2"/>
          <a:stretch>
            <a:fillRect/>
          </a:stretch>
        </p:blipFill>
        <p:spPr>
          <a:xfrm>
            <a:off x="971115" y="2441954"/>
            <a:ext cx="1810512" cy="1810512"/>
          </a:xfrm>
          <a:prstGeom prst="roundRect">
            <a:avLst>
              <a:gd name="adj" fmla="val 2933"/>
            </a:avLst>
          </a:prstGeom>
          <a:noFill/>
        </p:spPr>
      </p:pic>
      <p:pic>
        <p:nvPicPr>
          <p:cNvPr id="8" name="Graphic 7">
            <a:extLst>
              <a:ext uri="{FF2B5EF4-FFF2-40B4-BE49-F238E27FC236}">
                <a16:creationId xmlns:a16="http://schemas.microsoft.com/office/drawing/2014/main" id="{75B56898-3899-BCD6-7447-3BC0B11179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7588" y="835066"/>
            <a:ext cx="1337566" cy="705394"/>
          </a:xfrm>
          <a:prstGeom prst="rect">
            <a:avLst/>
          </a:prstGeom>
        </p:spPr>
      </p:pic>
      <p:grpSp>
        <p:nvGrpSpPr>
          <p:cNvPr id="9" name="Group 8">
            <a:extLst>
              <a:ext uri="{FF2B5EF4-FFF2-40B4-BE49-F238E27FC236}">
                <a16:creationId xmlns:a16="http://schemas.microsoft.com/office/drawing/2014/main" id="{820D5F12-A3A3-A4CD-77D1-C117AD33C91C}"/>
              </a:ext>
            </a:extLst>
          </p:cNvPr>
          <p:cNvGrpSpPr/>
          <p:nvPr/>
        </p:nvGrpSpPr>
        <p:grpSpPr>
          <a:xfrm>
            <a:off x="370476" y="4696070"/>
            <a:ext cx="7503737" cy="844463"/>
            <a:chOff x="5607459" y="5376024"/>
            <a:chExt cx="5795892" cy="844463"/>
          </a:xfrm>
        </p:grpSpPr>
        <p:sp>
          <p:nvSpPr>
            <p:cNvPr id="10" name="Rectangle: Rounded Corners 11">
              <a:extLst>
                <a:ext uri="{FF2B5EF4-FFF2-40B4-BE49-F238E27FC236}">
                  <a16:creationId xmlns:a16="http://schemas.microsoft.com/office/drawing/2014/main" id="{A5462F07-51EC-FE13-93F4-2314FCEFECD5}"/>
                </a:ext>
              </a:extLst>
            </p:cNvPr>
            <p:cNvSpPr/>
            <p:nvPr/>
          </p:nvSpPr>
          <p:spPr>
            <a:xfrm>
              <a:off x="5607459" y="5376024"/>
              <a:ext cx="5795892" cy="844463"/>
            </a:xfrm>
            <a:prstGeom prst="roundRect">
              <a:avLst>
                <a:gd name="adj" fmla="val 50000"/>
              </a:avLst>
            </a:prstGeom>
            <a:gradFill>
              <a:gsLst>
                <a:gs pos="27000">
                  <a:schemeClr val="bg1">
                    <a:alpha val="80000"/>
                  </a:schemeClr>
                </a:gs>
                <a:gs pos="100000">
                  <a:schemeClr val="bg1">
                    <a:alpha val="50000"/>
                  </a:schemeClr>
                </a:gs>
              </a:gsLst>
              <a:lin ang="2400000" scaled="0"/>
            </a:gradFill>
            <a:ln>
              <a:gradFill>
                <a:gsLst>
                  <a:gs pos="0">
                    <a:schemeClr val="accent1">
                      <a:lumMod val="5000"/>
                      <a:lumOff val="95000"/>
                      <a:alpha val="80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Sans Display"/>
                <a:ea typeface="+mn-ea"/>
                <a:cs typeface="+mn-cs"/>
              </a:endParaRPr>
            </a:p>
          </p:txBody>
        </p:sp>
        <p:sp>
          <p:nvSpPr>
            <p:cNvPr id="11" name="Rectangle: Rounded Corners 11">
              <a:extLst>
                <a:ext uri="{FF2B5EF4-FFF2-40B4-BE49-F238E27FC236}">
                  <a16:creationId xmlns:a16="http://schemas.microsoft.com/office/drawing/2014/main" id="{E7411E11-9611-5596-57F4-8F8E3C1C7A50}"/>
                </a:ext>
              </a:extLst>
            </p:cNvPr>
            <p:cNvSpPr/>
            <p:nvPr/>
          </p:nvSpPr>
          <p:spPr>
            <a:xfrm>
              <a:off x="5683476" y="5460239"/>
              <a:ext cx="5643859" cy="676033"/>
            </a:xfrm>
            <a:prstGeom prst="roundRect">
              <a:avLst>
                <a:gd name="adj" fmla="val 50000"/>
              </a:avLst>
            </a:prstGeom>
            <a:gradFill>
              <a:gsLst>
                <a:gs pos="27000">
                  <a:schemeClr val="bg1">
                    <a:alpha val="90000"/>
                  </a:schemeClr>
                </a:gs>
                <a:gs pos="100000">
                  <a:schemeClr val="bg1">
                    <a:alpha val="90000"/>
                  </a:schemeClr>
                </a:gs>
              </a:gsLst>
              <a:lin ang="2400000" scaled="0"/>
            </a:gradFill>
            <a:ln>
              <a:solidFill>
                <a:schemeClr val="bg1"/>
              </a:soli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Sans Display"/>
                <a:ea typeface="+mn-ea"/>
                <a:cs typeface="+mn-cs"/>
              </a:endParaRPr>
            </a:p>
          </p:txBody>
        </p:sp>
      </p:grpSp>
      <p:pic>
        <p:nvPicPr>
          <p:cNvPr id="12" name="Picture 11" descr="A blurry image of a blue and orange sky">
            <a:extLst>
              <a:ext uri="{FF2B5EF4-FFF2-40B4-BE49-F238E27FC236}">
                <a16:creationId xmlns:a16="http://schemas.microsoft.com/office/drawing/2014/main" id="{8B53E518-C6A8-9ECF-F889-F03B4CEBA56D}"/>
              </a:ext>
            </a:extLst>
          </p:cNvPr>
          <p:cNvPicPr>
            <a:picLocks noChangeAspect="1"/>
          </p:cNvPicPr>
          <p:nvPr/>
        </p:nvPicPr>
        <p:blipFill>
          <a:blip r:embed="rId5">
            <a:alphaModFix/>
            <a:extLst>
              <a:ext uri="{BEBA8EAE-BF5A-486C-A8C5-ECC9F3942E4B}">
                <a14:imgProps xmlns:a14="http://schemas.microsoft.com/office/drawing/2010/main">
                  <a14:imgLayer r:embed="rId6">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rot="10800000" flipV="1">
            <a:off x="3624479" y="2"/>
            <a:ext cx="8567520" cy="6646984"/>
          </a:xfrm>
          <a:prstGeom prst="rect">
            <a:avLst/>
          </a:prstGeom>
          <a:effectLst/>
        </p:spPr>
      </p:pic>
      <p:sp>
        <p:nvSpPr>
          <p:cNvPr id="13" name="TextBox 12">
            <a:extLst>
              <a:ext uri="{FF2B5EF4-FFF2-40B4-BE49-F238E27FC236}">
                <a16:creationId xmlns:a16="http://schemas.microsoft.com/office/drawing/2014/main" id="{C4CABB8F-80F5-8CBA-B0D9-1B0D8B936F4A}"/>
              </a:ext>
            </a:extLst>
          </p:cNvPr>
          <p:cNvSpPr txBox="1"/>
          <p:nvPr/>
        </p:nvSpPr>
        <p:spPr>
          <a:xfrm>
            <a:off x="4088315" y="748860"/>
            <a:ext cx="7532185" cy="867930"/>
          </a:xfrm>
          <a:prstGeom prst="rect">
            <a:avLst/>
          </a:prstGeom>
          <a:noFill/>
          <a:ln>
            <a:noFill/>
            <a:prstDash/>
          </a:ln>
          <a:effectLst/>
        </p:spPr>
        <p:txBody>
          <a:bodyPr wrap="square">
            <a:spAutoFit/>
          </a:bodyPr>
          <a:lstStyle/>
          <a:p>
            <a:pPr marL="0" marR="0" lvl="0" indent="0" algn="ctr" defTabSz="914367" rtl="0" eaLnBrk="1" fontAlgn="auto" latinLnBrk="0" hangingPunct="1">
              <a:lnSpc>
                <a:spcPct val="90000"/>
              </a:lnSpc>
              <a:spcBef>
                <a:spcPts val="0"/>
              </a:spcBef>
              <a:spcAft>
                <a:spcPts val="1800"/>
              </a:spcAft>
              <a:buClrTx/>
              <a:buSzTx/>
              <a:buFontTx/>
              <a:buNone/>
              <a:tabLst/>
              <a:defRPr/>
            </a:pPr>
            <a:r>
              <a:rPr kumimoji="0" lang="en-US" sz="2800" b="0" i="0" u="none" strike="noStrike" kern="1200" cap="none" spc="0" normalizeH="0" baseline="0" noProof="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t>Visit </a:t>
            </a:r>
            <a:r>
              <a:rPr kumimoji="0" lang="en-US" sz="2800" b="0" i="0" u="none" strike="noStrike" kern="1200" cap="none" spc="0" normalizeH="0" baseline="0" noProof="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hlinkClick r:id="rId7">
                  <a:extLst>
                    <a:ext uri="{A12FA001-AC4F-418D-AE19-62706E023703}">
                      <ahyp:hlinkClr xmlns:ahyp="http://schemas.microsoft.com/office/drawing/2018/hyperlinkcolor" val="tx"/>
                    </a:ext>
                  </a:extLst>
                </a:hlinkClick>
              </a:rPr>
              <a:t>Customer Hub website</a:t>
            </a:r>
            <a:r>
              <a:rPr kumimoji="0" lang="en-US" sz="2800" b="0" i="0" u="none" strike="noStrike" kern="1200" cap="none" spc="0" normalizeH="0" baseline="0" noProof="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t> for upcoming sessions, updates, and on demand contents!</a:t>
            </a:r>
          </a:p>
        </p:txBody>
      </p:sp>
      <p:sp>
        <p:nvSpPr>
          <p:cNvPr id="14" name="Rectangle: Rounded Corners 13">
            <a:extLst>
              <a:ext uri="{FF2B5EF4-FFF2-40B4-BE49-F238E27FC236}">
                <a16:creationId xmlns:a16="http://schemas.microsoft.com/office/drawing/2014/main" id="{DE7ED2F4-D21B-084A-2A38-BC93B81F409C}"/>
              </a:ext>
              <a:ext uri="{C183D7F6-B498-43B3-948B-1728B52AA6E4}">
                <adec:decorative xmlns:adec="http://schemas.microsoft.com/office/drawing/2017/decorative" val="1"/>
              </a:ext>
            </a:extLst>
          </p:cNvPr>
          <p:cNvSpPr/>
          <p:nvPr/>
        </p:nvSpPr>
        <p:spPr bwMode="auto">
          <a:xfrm rot="16200000" flipH="1">
            <a:off x="5821723" y="257308"/>
            <a:ext cx="4052645" cy="7519459"/>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a:ea typeface="+mn-ea"/>
              <a:cs typeface="Segoe UI" pitchFamily="34" charset="0"/>
            </a:endParaRPr>
          </a:p>
        </p:txBody>
      </p:sp>
      <p:pic>
        <p:nvPicPr>
          <p:cNvPr id="16" name="Picture 15">
            <a:extLst>
              <a:ext uri="{FF2B5EF4-FFF2-40B4-BE49-F238E27FC236}">
                <a16:creationId xmlns:a16="http://schemas.microsoft.com/office/drawing/2014/main" id="{09B68A1B-6C97-5CBE-8BA3-9965A9A3366F}"/>
              </a:ext>
            </a:extLst>
          </p:cNvPr>
          <p:cNvPicPr>
            <a:picLocks noChangeAspect="1"/>
          </p:cNvPicPr>
          <p:nvPr/>
        </p:nvPicPr>
        <p:blipFill>
          <a:blip r:embed="rId8"/>
          <a:stretch>
            <a:fillRect/>
          </a:stretch>
        </p:blipFill>
        <p:spPr>
          <a:xfrm>
            <a:off x="4354189" y="2266134"/>
            <a:ext cx="6987712" cy="3527026"/>
          </a:xfrm>
          <a:prstGeom prst="rect">
            <a:avLst/>
          </a:prstGeom>
        </p:spPr>
      </p:pic>
      <p:sp>
        <p:nvSpPr>
          <p:cNvPr id="18" name="TextBox 17">
            <a:extLst>
              <a:ext uri="{FF2B5EF4-FFF2-40B4-BE49-F238E27FC236}">
                <a16:creationId xmlns:a16="http://schemas.microsoft.com/office/drawing/2014/main" id="{DDBD7BC9-C94D-BA17-C3A3-5295E41DE562}"/>
              </a:ext>
            </a:extLst>
          </p:cNvPr>
          <p:cNvSpPr txBox="1"/>
          <p:nvPr/>
        </p:nvSpPr>
        <p:spPr>
          <a:xfrm>
            <a:off x="711789" y="5033662"/>
            <a:ext cx="2329164" cy="169277"/>
          </a:xfrm>
          <a:prstGeom prst="rect">
            <a:avLst/>
          </a:prstGeom>
          <a:noFill/>
        </p:spPr>
        <p:txBody>
          <a:bodyPr wrap="non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91F2C"/>
                </a:solidFill>
                <a:effectLst/>
                <a:uLnTx/>
                <a:uFillTx/>
                <a:latin typeface="Segoe Sans Text"/>
                <a:ea typeface="+mn-ea"/>
                <a:cs typeface="+mn-cs"/>
                <a:hlinkClick r:id="rId7">
                  <a:extLst>
                    <a:ext uri="{A12FA001-AC4F-418D-AE19-62706E023703}">
                      <ahyp:hlinkClr xmlns:ahyp="http://schemas.microsoft.com/office/drawing/2018/hyperlinkcolor" val="tx"/>
                    </a:ext>
                  </a:extLst>
                </a:hlinkClick>
              </a:rPr>
              <a:t>https://aka.ms/CustomerHubSessions</a:t>
            </a:r>
            <a:r>
              <a:rPr kumimoji="0" lang="en-US" sz="1100" b="0" i="0" u="none" strike="noStrike" kern="1200" cap="none" spc="0" normalizeH="0" baseline="0" noProof="0">
                <a:ln>
                  <a:noFill/>
                </a:ln>
                <a:solidFill>
                  <a:srgbClr val="091F2C"/>
                </a:solidFill>
                <a:effectLst/>
                <a:uLnTx/>
                <a:uFillTx/>
                <a:latin typeface="Segoe Sans Text"/>
                <a:ea typeface="+mn-ea"/>
                <a:cs typeface="+mn-cs"/>
              </a:rPr>
              <a:t>​</a:t>
            </a:r>
          </a:p>
        </p:txBody>
      </p:sp>
    </p:spTree>
    <p:extLst>
      <p:ext uri="{BB962C8B-B14F-4D97-AF65-F5344CB8AC3E}">
        <p14:creationId xmlns:p14="http://schemas.microsoft.com/office/powerpoint/2010/main" val="581063016"/>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0EC44-8458-2C7B-A28D-8AC09C71E511}"/>
              </a:ext>
            </a:extLst>
          </p:cNvPr>
          <p:cNvSpPr>
            <a:spLocks noGrp="1"/>
          </p:cNvSpPr>
          <p:nvPr>
            <p:ph type="title"/>
          </p:nvPr>
        </p:nvSpPr>
        <p:spPr>
          <a:xfrm>
            <a:off x="571500" y="2792795"/>
            <a:ext cx="4179404" cy="646331"/>
          </a:xfrm>
        </p:spPr>
        <p:txBody>
          <a:bodyPr/>
          <a:lstStyle/>
          <a:p>
            <a:r>
              <a:rPr lang="en-US"/>
              <a:t>Manage and Govern</a:t>
            </a:r>
          </a:p>
        </p:txBody>
      </p:sp>
    </p:spTree>
    <p:extLst>
      <p:ext uri="{BB962C8B-B14F-4D97-AF65-F5344CB8AC3E}">
        <p14:creationId xmlns:p14="http://schemas.microsoft.com/office/powerpoint/2010/main" val="4262229091"/>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8E892-5E89-F862-4210-7AAEF6A72635}"/>
              </a:ext>
            </a:extLst>
          </p:cNvPr>
          <p:cNvSpPr>
            <a:spLocks noGrp="1"/>
          </p:cNvSpPr>
          <p:nvPr>
            <p:ph type="title"/>
          </p:nvPr>
        </p:nvSpPr>
        <p:spPr>
          <a:xfrm>
            <a:off x="571500" y="2792795"/>
            <a:ext cx="4179404" cy="1200329"/>
          </a:xfrm>
        </p:spPr>
        <p:txBody>
          <a:bodyPr/>
          <a:lstStyle/>
          <a:p>
            <a:r>
              <a:rPr lang="en-US"/>
              <a:t>Manage Copilot Chat</a:t>
            </a:r>
          </a:p>
        </p:txBody>
      </p:sp>
    </p:spTree>
    <p:extLst>
      <p:ext uri="{BB962C8B-B14F-4D97-AF65-F5344CB8AC3E}">
        <p14:creationId xmlns:p14="http://schemas.microsoft.com/office/powerpoint/2010/main" val="1721659945"/>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203D17-BABB-558D-2BF5-447AD44F2B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73B0C0-12B1-ED96-7EC1-6BFCAA00E1B3}"/>
              </a:ext>
            </a:extLst>
          </p:cNvPr>
          <p:cNvSpPr>
            <a:spLocks noGrp="1"/>
          </p:cNvSpPr>
          <p:nvPr>
            <p:ph type="title"/>
          </p:nvPr>
        </p:nvSpPr>
        <p:spPr/>
        <p:txBody>
          <a:bodyPr>
            <a:noAutofit/>
          </a:bodyPr>
          <a:lstStyle/>
          <a:p>
            <a:r>
              <a:rPr lang="en-US" noProof="0">
                <a:solidFill>
                  <a:schemeClr val="bg1"/>
                </a:solidFill>
              </a:rPr>
              <a:t>Managing </a:t>
            </a:r>
            <a:br>
              <a:rPr lang="en-US" noProof="0">
                <a:solidFill>
                  <a:schemeClr val="bg1"/>
                </a:solidFill>
              </a:rPr>
            </a:br>
            <a:r>
              <a:rPr lang="en-US" noProof="0">
                <a:solidFill>
                  <a:schemeClr val="bg1"/>
                </a:solidFill>
                <a:ea typeface="+mn-ea"/>
                <a:cs typeface="+mn-cs"/>
              </a:rPr>
              <a:t>Microsoft 365 Copilot Chat</a:t>
            </a:r>
          </a:p>
        </p:txBody>
      </p:sp>
      <p:sp>
        <p:nvSpPr>
          <p:cNvPr id="6" name="TextBox 5">
            <a:extLst>
              <a:ext uri="{FF2B5EF4-FFF2-40B4-BE49-F238E27FC236}">
                <a16:creationId xmlns:a16="http://schemas.microsoft.com/office/drawing/2014/main" id="{767E6AD5-DB3F-D544-7457-255AE009A9FC}"/>
              </a:ext>
            </a:extLst>
          </p:cNvPr>
          <p:cNvSpPr txBox="1"/>
          <p:nvPr/>
        </p:nvSpPr>
        <p:spPr>
          <a:xfrm>
            <a:off x="587375" y="4914468"/>
            <a:ext cx="6096000" cy="369332"/>
          </a:xfrm>
          <a:prstGeom prst="rect">
            <a:avLst/>
          </a:prstGeom>
          <a:noFill/>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solidFill>
                  <a:schemeClr val="bg1"/>
                </a:solidFill>
                <a:effectLst/>
                <a:uLnTx/>
                <a:uFillTx/>
                <a:latin typeface="Segoe Sans Display"/>
                <a:ea typeface="+mn-ea"/>
                <a:cs typeface="+mn-cs"/>
                <a:hlinkClick r:id="rId3">
                  <a:extLst>
                    <a:ext uri="{A12FA001-AC4F-418D-AE19-62706E023703}">
                      <ahyp:hlinkClr xmlns:ahyp="http://schemas.microsoft.com/office/drawing/2018/hyperlinkcolor" val="tx"/>
                    </a:ext>
                  </a:extLst>
                </a:hlinkClick>
              </a:rPr>
              <a:t>Manage Microsoft 365 Copilot Chat</a:t>
            </a:r>
            <a:endParaRPr kumimoji="0" lang="en-US" sz="1765" b="0" i="0" u="none" strike="noStrike" kern="1200" cap="none" spc="0" normalizeH="0" baseline="0" noProof="0">
              <a:ln>
                <a:noFill/>
              </a:ln>
              <a:solidFill>
                <a:schemeClr val="bg1"/>
              </a:solidFill>
              <a:effectLst/>
              <a:uLnTx/>
              <a:uFillTx/>
              <a:latin typeface="Segoe Sans Display"/>
              <a:ea typeface="+mn-ea"/>
              <a:cs typeface="+mn-cs"/>
            </a:endParaRPr>
          </a:p>
        </p:txBody>
      </p:sp>
      <p:sp>
        <p:nvSpPr>
          <p:cNvPr id="7" name="TextBox 6">
            <a:extLst>
              <a:ext uri="{FF2B5EF4-FFF2-40B4-BE49-F238E27FC236}">
                <a16:creationId xmlns:a16="http://schemas.microsoft.com/office/drawing/2014/main" id="{12F28485-AFA5-2486-1E59-129B9709D8A7}"/>
              </a:ext>
            </a:extLst>
          </p:cNvPr>
          <p:cNvSpPr txBox="1"/>
          <p:nvPr/>
        </p:nvSpPr>
        <p:spPr>
          <a:xfrm>
            <a:off x="587375" y="3710145"/>
            <a:ext cx="4307587" cy="923330"/>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bg1"/>
                </a:solidFill>
                <a:effectLst/>
                <a:uLnTx/>
                <a:uFillTx/>
                <a:latin typeface="Segoe Sans Display"/>
                <a:ea typeface="+mn-ea"/>
                <a:cs typeface="+mn-cs"/>
              </a:rPr>
              <a:t>Administrators have multiple options to manage the Microsoft 365 Copilot Chat experience for their users.</a:t>
            </a:r>
          </a:p>
        </p:txBody>
      </p:sp>
      <p:sp>
        <p:nvSpPr>
          <p:cNvPr id="9" name="TextBox 8">
            <a:extLst>
              <a:ext uri="{FF2B5EF4-FFF2-40B4-BE49-F238E27FC236}">
                <a16:creationId xmlns:a16="http://schemas.microsoft.com/office/drawing/2014/main" id="{306F71A3-067A-5C10-1D95-A578894D90E0}"/>
              </a:ext>
            </a:extLst>
          </p:cNvPr>
          <p:cNvSpPr txBox="1"/>
          <p:nvPr/>
        </p:nvSpPr>
        <p:spPr>
          <a:xfrm>
            <a:off x="5273646" y="2734706"/>
            <a:ext cx="6096000" cy="2585323"/>
          </a:xfrm>
          <a:prstGeom prst="rect">
            <a:avLst/>
          </a:prstGeom>
          <a:noFill/>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a:ln>
                  <a:noFill/>
                </a:ln>
                <a:solidFill>
                  <a:schemeClr val="bg1"/>
                </a:solidFill>
                <a:effectLst/>
                <a:uLnTx/>
                <a:uFillTx/>
                <a:latin typeface="Segoe Sans Display"/>
                <a:ea typeface="+mn-ea"/>
                <a:cs typeface="+mn-cs"/>
              </a:rPr>
              <a:t>The f</a:t>
            </a:r>
            <a:r>
              <a:rPr kumimoji="0" lang="en-US" sz="1800" b="1" i="0" u="none" strike="noStrike" kern="1200" cap="none" spc="0" normalizeH="0" baseline="0" noProof="0">
                <a:ln>
                  <a:noFill/>
                </a:ln>
                <a:solidFill>
                  <a:schemeClr val="bg1"/>
                </a:solidFill>
                <a:effectLst/>
                <a:uLnTx/>
                <a:uFillTx/>
                <a:latin typeface="Segoe Sans Display"/>
                <a:ea typeface="+mn-ea"/>
                <a:cs typeface="+mn-cs"/>
              </a:rPr>
              <a:t>ollowing </a:t>
            </a:r>
            <a:r>
              <a:rPr kumimoji="0" lang="en-US" sz="1765" b="1" i="0" u="none" strike="noStrike" kern="1200" cap="none" spc="0" normalizeH="0" baseline="0" noProof="0">
                <a:ln>
                  <a:noFill/>
                </a:ln>
                <a:solidFill>
                  <a:schemeClr val="bg1"/>
                </a:solidFill>
                <a:effectLst/>
                <a:uLnTx/>
                <a:uFillTx/>
                <a:latin typeface="Segoe Sans Display"/>
                <a:ea typeface="+mn-ea"/>
                <a:cs typeface="+mn-cs"/>
              </a:rPr>
              <a:t>administrative management </a:t>
            </a:r>
            <a:r>
              <a:rPr kumimoji="0" lang="en-US" sz="1800" b="1" i="0" u="none" strike="noStrike" kern="1200" cap="none" spc="0" normalizeH="0" baseline="0" noProof="0">
                <a:ln>
                  <a:noFill/>
                </a:ln>
                <a:solidFill>
                  <a:schemeClr val="bg1"/>
                </a:solidFill>
                <a:effectLst/>
                <a:uLnTx/>
                <a:uFillTx/>
                <a:latin typeface="Segoe Sans Display"/>
                <a:ea typeface="+mn-ea"/>
                <a:cs typeface="+mn-cs"/>
              </a:rPr>
              <a:t>options are available</a:t>
            </a:r>
            <a:r>
              <a:rPr kumimoji="0" lang="en-US" sz="1800" b="0" i="0" u="none" strike="noStrike" kern="1200" cap="none" spc="0" normalizeH="0" baseline="0" noProof="0">
                <a:ln>
                  <a:noFill/>
                </a:ln>
                <a:solidFill>
                  <a:schemeClr val="bg1"/>
                </a:solidFill>
                <a:effectLst/>
                <a:uLnTx/>
                <a:uFillTx/>
                <a:latin typeface="Segoe Sans Display"/>
                <a:ea typeface="+mn-ea"/>
                <a:cs typeface="+mn-cs"/>
              </a:rPr>
              <a:t>:</a:t>
            </a:r>
          </a:p>
          <a:p>
            <a:pPr marL="285750" marR="0" lvl="0" indent="-285750" algn="l" defTabSz="914367" rtl="0" eaLnBrk="1" fontAlgn="auto" latinLnBrk="0" hangingPunct="1">
              <a:lnSpc>
                <a:spcPct val="100000"/>
              </a:lnSpc>
              <a:spcBef>
                <a:spcPts val="0"/>
              </a:spcBef>
              <a:spcAft>
                <a:spcPts val="0"/>
              </a:spcAft>
              <a:buClr>
                <a:srgbClr val="8661C5"/>
              </a:buClr>
              <a:buSzTx/>
              <a:buFont typeface="Arial" panose="020B0604020202020204" pitchFamily="34" charset="0"/>
              <a:buChar char="•"/>
              <a:tabLst/>
              <a:defRPr/>
            </a:pPr>
            <a:r>
              <a:rPr kumimoji="0" lang="en-US" sz="1765" b="0" i="0" u="none" strike="noStrike" kern="1200" cap="none" spc="0" normalizeH="0" baseline="0" noProof="0">
                <a:ln>
                  <a:noFill/>
                </a:ln>
                <a:solidFill>
                  <a:schemeClr val="bg1"/>
                </a:solidFill>
                <a:effectLst/>
                <a:uLnTx/>
                <a:uFillTx/>
                <a:latin typeface="Segoe Sans Display"/>
                <a:ea typeface="+mn-ea"/>
                <a:cs typeface="+mn-cs"/>
              </a:rPr>
              <a:t>Manage access to Microsoft 365 Copilot Chat</a:t>
            </a:r>
          </a:p>
          <a:p>
            <a:pPr marL="285750" marR="0" lvl="0" indent="-285750" algn="l" defTabSz="914367" rtl="0" eaLnBrk="1" fontAlgn="auto" latinLnBrk="0" hangingPunct="1">
              <a:lnSpc>
                <a:spcPct val="100000"/>
              </a:lnSpc>
              <a:spcBef>
                <a:spcPts val="0"/>
              </a:spcBef>
              <a:spcAft>
                <a:spcPts val="0"/>
              </a:spcAft>
              <a:buClr>
                <a:srgbClr val="8661C5"/>
              </a:buClr>
              <a:buSzTx/>
              <a:buFont typeface="Arial" panose="020B0604020202020204" pitchFamily="34" charset="0"/>
              <a:buChar char="•"/>
              <a:tabLst/>
              <a:defRPr/>
            </a:pPr>
            <a:r>
              <a:rPr kumimoji="0" lang="en-US" sz="1765" b="0" i="0" u="none" strike="noStrike" kern="1200" cap="none" spc="0" normalizeH="0" baseline="0" noProof="0">
                <a:ln>
                  <a:noFill/>
                </a:ln>
                <a:solidFill>
                  <a:schemeClr val="bg1"/>
                </a:solidFill>
                <a:effectLst/>
                <a:uLnTx/>
                <a:uFillTx/>
                <a:latin typeface="Segoe Sans Display"/>
                <a:ea typeface="+mn-ea"/>
                <a:cs typeface="+mn-cs"/>
              </a:rPr>
              <a:t>Manage web search queries in Microsoft 365 Copilot Chat</a:t>
            </a:r>
          </a:p>
          <a:p>
            <a:pPr marL="285750" marR="0" lvl="0" indent="-285750" algn="l" defTabSz="914367" rtl="0" eaLnBrk="1" fontAlgn="auto" latinLnBrk="0" hangingPunct="1">
              <a:lnSpc>
                <a:spcPct val="100000"/>
              </a:lnSpc>
              <a:spcBef>
                <a:spcPts val="0"/>
              </a:spcBef>
              <a:spcAft>
                <a:spcPts val="0"/>
              </a:spcAft>
              <a:buClr>
                <a:srgbClr val="8661C5"/>
              </a:buClr>
              <a:buSzTx/>
              <a:buFont typeface="Arial" panose="020B0604020202020204" pitchFamily="34" charset="0"/>
              <a:buChar char="•"/>
              <a:tabLst/>
              <a:defRPr/>
            </a:pPr>
            <a:r>
              <a:rPr kumimoji="0" lang="en-US" sz="1765" b="0" i="0" u="none" strike="noStrike" kern="1200" cap="none" spc="0" normalizeH="0" baseline="0" noProof="0">
                <a:ln>
                  <a:noFill/>
                </a:ln>
                <a:solidFill>
                  <a:schemeClr val="bg1"/>
                </a:solidFill>
                <a:effectLst/>
                <a:uLnTx/>
                <a:uFillTx/>
                <a:latin typeface="Segoe Sans Display"/>
                <a:ea typeface="+mn-ea"/>
                <a:cs typeface="+mn-cs"/>
              </a:rPr>
              <a:t>Manage Copilot Edge settings and behavior</a:t>
            </a:r>
          </a:p>
          <a:p>
            <a:pPr marL="285750" marR="0" lvl="0" indent="-285750" algn="l" defTabSz="914367" rtl="0" eaLnBrk="1" fontAlgn="auto" latinLnBrk="0" hangingPunct="1">
              <a:lnSpc>
                <a:spcPct val="100000"/>
              </a:lnSpc>
              <a:spcBef>
                <a:spcPts val="0"/>
              </a:spcBef>
              <a:spcAft>
                <a:spcPts val="0"/>
              </a:spcAft>
              <a:buClr>
                <a:srgbClr val="8661C5"/>
              </a:buClr>
              <a:buSzTx/>
              <a:buFont typeface="Arial" panose="020B0604020202020204" pitchFamily="34" charset="0"/>
              <a:buChar char="•"/>
              <a:tabLst/>
              <a:defRPr/>
            </a:pPr>
            <a:r>
              <a:rPr kumimoji="0" lang="en-US" sz="1765" b="0" i="0" u="none" strike="noStrike" kern="1200" cap="none" spc="0" normalizeH="0" baseline="0" noProof="0">
                <a:ln>
                  <a:noFill/>
                </a:ln>
                <a:solidFill>
                  <a:schemeClr val="bg1"/>
                </a:solidFill>
                <a:effectLst/>
                <a:uLnTx/>
                <a:uFillTx/>
                <a:latin typeface="Segoe Sans Display"/>
                <a:ea typeface="+mn-ea"/>
                <a:cs typeface="+mn-cs"/>
              </a:rPr>
              <a:t>Manage Microsoft 365 Copilot Chat in Microsoft 365 mobile apps</a:t>
            </a:r>
          </a:p>
          <a:p>
            <a:pPr marL="285750" marR="0" lvl="0" indent="-2857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pic>
        <p:nvPicPr>
          <p:cNvPr id="8" name="Picture 7" descr="A white circle with black background">
            <a:extLst>
              <a:ext uri="{FF2B5EF4-FFF2-40B4-BE49-F238E27FC236}">
                <a16:creationId xmlns:a16="http://schemas.microsoft.com/office/drawing/2014/main" id="{8FF94711-00CE-2C30-AD08-7470A783B0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3278" y="2423319"/>
            <a:ext cx="1334372" cy="1334372"/>
          </a:xfrm>
          <a:prstGeom prst="rect">
            <a:avLst/>
          </a:prstGeom>
        </p:spPr>
      </p:pic>
      <p:sp>
        <p:nvSpPr>
          <p:cNvPr id="15" name="Graphic 57" descr="Icon of a gear">
            <a:extLst>
              <a:ext uri="{FF2B5EF4-FFF2-40B4-BE49-F238E27FC236}">
                <a16:creationId xmlns:a16="http://schemas.microsoft.com/office/drawing/2014/main" id="{BAECB5BA-BE51-DA97-7331-2786626714E7}"/>
              </a:ext>
            </a:extLst>
          </p:cNvPr>
          <p:cNvSpPr/>
          <p:nvPr/>
        </p:nvSpPr>
        <p:spPr>
          <a:xfrm>
            <a:off x="795438" y="2856887"/>
            <a:ext cx="450053" cy="468684"/>
          </a:xfrm>
          <a:custGeom>
            <a:avLst/>
            <a:gdLst>
              <a:gd name="connsiteX0" fmla="*/ 89274 w 178348"/>
              <a:gd name="connsiteY0" fmla="*/ 0 h 185732"/>
              <a:gd name="connsiteX1" fmla="*/ 110058 w 178348"/>
              <a:gd name="connsiteY1" fmla="*/ 2410 h 185732"/>
              <a:gd name="connsiteX2" fmla="*/ 115601 w 178348"/>
              <a:gd name="connsiteY2" fmla="*/ 8592 h 185732"/>
              <a:gd name="connsiteX3" fmla="*/ 117221 w 178348"/>
              <a:gd name="connsiteY3" fmla="*/ 23136 h 185732"/>
              <a:gd name="connsiteX4" fmla="*/ 131783 w 178348"/>
              <a:gd name="connsiteY4" fmla="*/ 34777 h 185732"/>
              <a:gd name="connsiteX5" fmla="*/ 135575 w 178348"/>
              <a:gd name="connsiteY5" fmla="*/ 33766 h 185732"/>
              <a:gd name="connsiteX6" fmla="*/ 148920 w 178348"/>
              <a:gd name="connsiteY6" fmla="*/ 27908 h 185732"/>
              <a:gd name="connsiteX7" fmla="*/ 157016 w 178348"/>
              <a:gd name="connsiteY7" fmla="*/ 29566 h 185732"/>
              <a:gd name="connsiteX8" fmla="*/ 178009 w 178348"/>
              <a:gd name="connsiteY8" fmla="*/ 65684 h 185732"/>
              <a:gd name="connsiteX9" fmla="*/ 175428 w 178348"/>
              <a:gd name="connsiteY9" fmla="*/ 73543 h 185732"/>
              <a:gd name="connsiteX10" fmla="*/ 163598 w 178348"/>
              <a:gd name="connsiteY10" fmla="*/ 82267 h 185732"/>
              <a:gd name="connsiteX11" fmla="*/ 160784 w 178348"/>
              <a:gd name="connsiteY11" fmla="*/ 100656 h 185732"/>
              <a:gd name="connsiteX12" fmla="*/ 163598 w 178348"/>
              <a:gd name="connsiteY12" fmla="*/ 103470 h 185732"/>
              <a:gd name="connsiteX13" fmla="*/ 175437 w 178348"/>
              <a:gd name="connsiteY13" fmla="*/ 112185 h 185732"/>
              <a:gd name="connsiteX14" fmla="*/ 178028 w 178348"/>
              <a:gd name="connsiteY14" fmla="*/ 120053 h 185732"/>
              <a:gd name="connsiteX15" fmla="*/ 157035 w 178348"/>
              <a:gd name="connsiteY15" fmla="*/ 156172 h 185732"/>
              <a:gd name="connsiteX16" fmla="*/ 148958 w 178348"/>
              <a:gd name="connsiteY16" fmla="*/ 157839 h 185732"/>
              <a:gd name="connsiteX17" fmla="*/ 135556 w 178348"/>
              <a:gd name="connsiteY17" fmla="*/ 151962 h 185732"/>
              <a:gd name="connsiteX18" fmla="*/ 118240 w 178348"/>
              <a:gd name="connsiteY18" fmla="*/ 158722 h 185732"/>
              <a:gd name="connsiteX19" fmla="*/ 117211 w 178348"/>
              <a:gd name="connsiteY19" fmla="*/ 162573 h 185732"/>
              <a:gd name="connsiteX20" fmla="*/ 115601 w 178348"/>
              <a:gd name="connsiteY20" fmla="*/ 177108 h 185732"/>
              <a:gd name="connsiteX21" fmla="*/ 110153 w 178348"/>
              <a:gd name="connsiteY21" fmla="*/ 183271 h 185732"/>
              <a:gd name="connsiteX22" fmla="*/ 68186 w 178348"/>
              <a:gd name="connsiteY22" fmla="*/ 183271 h 185732"/>
              <a:gd name="connsiteX23" fmla="*/ 62738 w 178348"/>
              <a:gd name="connsiteY23" fmla="*/ 177108 h 185732"/>
              <a:gd name="connsiteX24" fmla="*/ 61137 w 178348"/>
              <a:gd name="connsiteY24" fmla="*/ 162592 h 185732"/>
              <a:gd name="connsiteX25" fmla="*/ 46567 w 178348"/>
              <a:gd name="connsiteY25" fmla="*/ 151004 h 185732"/>
              <a:gd name="connsiteX26" fmla="*/ 42792 w 178348"/>
              <a:gd name="connsiteY26" fmla="*/ 152019 h 185732"/>
              <a:gd name="connsiteX27" fmla="*/ 29400 w 178348"/>
              <a:gd name="connsiteY27" fmla="*/ 157886 h 185732"/>
              <a:gd name="connsiteX28" fmla="*/ 21313 w 178348"/>
              <a:gd name="connsiteY28" fmla="*/ 156220 h 185732"/>
              <a:gd name="connsiteX29" fmla="*/ 320 w 178348"/>
              <a:gd name="connsiteY29" fmla="*/ 120063 h 185732"/>
              <a:gd name="connsiteX30" fmla="*/ 2911 w 178348"/>
              <a:gd name="connsiteY30" fmla="*/ 112195 h 185732"/>
              <a:gd name="connsiteX31" fmla="*/ 14751 w 178348"/>
              <a:gd name="connsiteY31" fmla="*/ 103470 h 185732"/>
              <a:gd name="connsiteX32" fmla="*/ 17581 w 178348"/>
              <a:gd name="connsiteY32" fmla="*/ 85098 h 185732"/>
              <a:gd name="connsiteX33" fmla="*/ 14751 w 178348"/>
              <a:gd name="connsiteY33" fmla="*/ 82267 h 185732"/>
              <a:gd name="connsiteX34" fmla="*/ 2911 w 178348"/>
              <a:gd name="connsiteY34" fmla="*/ 73562 h 185732"/>
              <a:gd name="connsiteX35" fmla="*/ 330 w 178348"/>
              <a:gd name="connsiteY35" fmla="*/ 65694 h 185732"/>
              <a:gd name="connsiteX36" fmla="*/ 21323 w 178348"/>
              <a:gd name="connsiteY36" fmla="*/ 29575 h 185732"/>
              <a:gd name="connsiteX37" fmla="*/ 29419 w 178348"/>
              <a:gd name="connsiteY37" fmla="*/ 27918 h 185732"/>
              <a:gd name="connsiteX38" fmla="*/ 42754 w 178348"/>
              <a:gd name="connsiteY38" fmla="*/ 33776 h 185732"/>
              <a:gd name="connsiteX39" fmla="*/ 60130 w 178348"/>
              <a:gd name="connsiteY39" fmla="*/ 26909 h 185732"/>
              <a:gd name="connsiteX40" fmla="*/ 61137 w 178348"/>
              <a:gd name="connsiteY40" fmla="*/ 23127 h 185732"/>
              <a:gd name="connsiteX41" fmla="*/ 62757 w 178348"/>
              <a:gd name="connsiteY41" fmla="*/ 8592 h 185732"/>
              <a:gd name="connsiteX42" fmla="*/ 68310 w 178348"/>
              <a:gd name="connsiteY42" fmla="*/ 2400 h 185732"/>
              <a:gd name="connsiteX43" fmla="*/ 89274 w 178348"/>
              <a:gd name="connsiteY43" fmla="*/ 0 h 185732"/>
              <a:gd name="connsiteX44" fmla="*/ 89160 w 178348"/>
              <a:gd name="connsiteY44" fmla="*/ 64294 h 185732"/>
              <a:gd name="connsiteX45" fmla="*/ 60585 w 178348"/>
              <a:gd name="connsiteY45" fmla="*/ 92869 h 185732"/>
              <a:gd name="connsiteX46" fmla="*/ 89160 w 178348"/>
              <a:gd name="connsiteY46" fmla="*/ 121444 h 185732"/>
              <a:gd name="connsiteX47" fmla="*/ 117735 w 178348"/>
              <a:gd name="connsiteY47" fmla="*/ 92869 h 185732"/>
              <a:gd name="connsiteX48" fmla="*/ 89160 w 178348"/>
              <a:gd name="connsiteY48" fmla="*/ 64294 h 18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78348" h="185732">
                <a:moveTo>
                  <a:pt x="89274" y="0"/>
                </a:moveTo>
                <a:cubicBezTo>
                  <a:pt x="96266" y="76"/>
                  <a:pt x="103228" y="886"/>
                  <a:pt x="110058" y="2410"/>
                </a:cubicBezTo>
                <a:cubicBezTo>
                  <a:pt x="113036" y="3075"/>
                  <a:pt x="115264" y="5558"/>
                  <a:pt x="115601" y="8592"/>
                </a:cubicBezTo>
                <a:lnTo>
                  <a:pt x="117221" y="23136"/>
                </a:lnTo>
                <a:cubicBezTo>
                  <a:pt x="118027" y="30372"/>
                  <a:pt x="124547" y="35584"/>
                  <a:pt x="131783" y="34777"/>
                </a:cubicBezTo>
                <a:cubicBezTo>
                  <a:pt x="133090" y="34631"/>
                  <a:pt x="134369" y="34290"/>
                  <a:pt x="135575" y="33766"/>
                </a:cubicBezTo>
                <a:lnTo>
                  <a:pt x="148920" y="27908"/>
                </a:lnTo>
                <a:cubicBezTo>
                  <a:pt x="151697" y="26685"/>
                  <a:pt x="154943" y="27350"/>
                  <a:pt x="157016" y="29566"/>
                </a:cubicBezTo>
                <a:cubicBezTo>
                  <a:pt x="166655" y="39863"/>
                  <a:pt x="173832" y="52212"/>
                  <a:pt x="178009" y="65684"/>
                </a:cubicBezTo>
                <a:cubicBezTo>
                  <a:pt x="178907" y="68586"/>
                  <a:pt x="177871" y="71738"/>
                  <a:pt x="175428" y="73543"/>
                </a:cubicBezTo>
                <a:lnTo>
                  <a:pt x="163598" y="82267"/>
                </a:lnTo>
                <a:cubicBezTo>
                  <a:pt x="157743" y="86568"/>
                  <a:pt x="156483" y="94801"/>
                  <a:pt x="160784" y="100656"/>
                </a:cubicBezTo>
                <a:cubicBezTo>
                  <a:pt x="161573" y="101731"/>
                  <a:pt x="162522" y="102680"/>
                  <a:pt x="163598" y="103470"/>
                </a:cubicBezTo>
                <a:lnTo>
                  <a:pt x="175437" y="112185"/>
                </a:lnTo>
                <a:cubicBezTo>
                  <a:pt x="177888" y="113989"/>
                  <a:pt x="178928" y="117146"/>
                  <a:pt x="178028" y="120053"/>
                </a:cubicBezTo>
                <a:cubicBezTo>
                  <a:pt x="173850" y="133525"/>
                  <a:pt x="166672" y="145874"/>
                  <a:pt x="157035" y="156172"/>
                </a:cubicBezTo>
                <a:cubicBezTo>
                  <a:pt x="154968" y="158383"/>
                  <a:pt x="151731" y="159050"/>
                  <a:pt x="148958" y="157839"/>
                </a:cubicBezTo>
                <a:lnTo>
                  <a:pt x="135556" y="151962"/>
                </a:lnTo>
                <a:cubicBezTo>
                  <a:pt x="128908" y="149047"/>
                  <a:pt x="121155" y="152073"/>
                  <a:pt x="118240" y="158722"/>
                </a:cubicBezTo>
                <a:cubicBezTo>
                  <a:pt x="117703" y="159946"/>
                  <a:pt x="117356" y="161244"/>
                  <a:pt x="117211" y="162573"/>
                </a:cubicBezTo>
                <a:lnTo>
                  <a:pt x="115601" y="177108"/>
                </a:lnTo>
                <a:cubicBezTo>
                  <a:pt x="115269" y="180106"/>
                  <a:pt x="113088" y="182573"/>
                  <a:pt x="110153" y="183271"/>
                </a:cubicBezTo>
                <a:cubicBezTo>
                  <a:pt x="96356" y="186553"/>
                  <a:pt x="81982" y="186553"/>
                  <a:pt x="68186" y="183271"/>
                </a:cubicBezTo>
                <a:cubicBezTo>
                  <a:pt x="65251" y="182573"/>
                  <a:pt x="63070" y="180106"/>
                  <a:pt x="62738" y="177108"/>
                </a:cubicBezTo>
                <a:lnTo>
                  <a:pt x="61137" y="162592"/>
                </a:lnTo>
                <a:cubicBezTo>
                  <a:pt x="60314" y="155369"/>
                  <a:pt x="53790" y="150181"/>
                  <a:pt x="46567" y="151004"/>
                </a:cubicBezTo>
                <a:cubicBezTo>
                  <a:pt x="45265" y="151153"/>
                  <a:pt x="43993" y="151495"/>
                  <a:pt x="42792" y="152019"/>
                </a:cubicBezTo>
                <a:lnTo>
                  <a:pt x="29400" y="157886"/>
                </a:lnTo>
                <a:cubicBezTo>
                  <a:pt x="26624" y="159103"/>
                  <a:pt x="23382" y="158434"/>
                  <a:pt x="21313" y="156220"/>
                </a:cubicBezTo>
                <a:cubicBezTo>
                  <a:pt x="11671" y="145910"/>
                  <a:pt x="4493" y="133547"/>
                  <a:pt x="320" y="120063"/>
                </a:cubicBezTo>
                <a:cubicBezTo>
                  <a:pt x="-580" y="117156"/>
                  <a:pt x="460" y="113998"/>
                  <a:pt x="2911" y="112195"/>
                </a:cubicBezTo>
                <a:lnTo>
                  <a:pt x="14751" y="103470"/>
                </a:lnTo>
                <a:cubicBezTo>
                  <a:pt x="20606" y="99178"/>
                  <a:pt x="21873" y="90953"/>
                  <a:pt x="17581" y="85098"/>
                </a:cubicBezTo>
                <a:cubicBezTo>
                  <a:pt x="16787" y="84015"/>
                  <a:pt x="15833" y="83061"/>
                  <a:pt x="14751" y="82267"/>
                </a:cubicBezTo>
                <a:lnTo>
                  <a:pt x="2911" y="73562"/>
                </a:lnTo>
                <a:cubicBezTo>
                  <a:pt x="463" y="71756"/>
                  <a:pt x="-572" y="68599"/>
                  <a:pt x="330" y="65694"/>
                </a:cubicBezTo>
                <a:cubicBezTo>
                  <a:pt x="4507" y="52222"/>
                  <a:pt x="11684" y="39873"/>
                  <a:pt x="21323" y="29575"/>
                </a:cubicBezTo>
                <a:cubicBezTo>
                  <a:pt x="23396" y="27359"/>
                  <a:pt x="26642" y="26695"/>
                  <a:pt x="29419" y="27918"/>
                </a:cubicBezTo>
                <a:lnTo>
                  <a:pt x="42754" y="33776"/>
                </a:lnTo>
                <a:cubicBezTo>
                  <a:pt x="49448" y="36678"/>
                  <a:pt x="57228" y="33603"/>
                  <a:pt x="60130" y="26909"/>
                </a:cubicBezTo>
                <a:cubicBezTo>
                  <a:pt x="60652" y="25705"/>
                  <a:pt x="60991" y="24430"/>
                  <a:pt x="61137" y="23127"/>
                </a:cubicBezTo>
                <a:lnTo>
                  <a:pt x="62757" y="8592"/>
                </a:lnTo>
                <a:cubicBezTo>
                  <a:pt x="63092" y="5552"/>
                  <a:pt x="65324" y="3063"/>
                  <a:pt x="68310" y="2400"/>
                </a:cubicBezTo>
                <a:cubicBezTo>
                  <a:pt x="75139" y="886"/>
                  <a:pt x="82121" y="86"/>
                  <a:pt x="89274" y="0"/>
                </a:cubicBezTo>
                <a:close/>
                <a:moveTo>
                  <a:pt x="89160" y="64294"/>
                </a:moveTo>
                <a:cubicBezTo>
                  <a:pt x="73378" y="64294"/>
                  <a:pt x="60585" y="77087"/>
                  <a:pt x="60585" y="92869"/>
                </a:cubicBezTo>
                <a:cubicBezTo>
                  <a:pt x="60585" y="108650"/>
                  <a:pt x="73378" y="121444"/>
                  <a:pt x="89160" y="121444"/>
                </a:cubicBezTo>
                <a:cubicBezTo>
                  <a:pt x="104941" y="121444"/>
                  <a:pt x="117735" y="108650"/>
                  <a:pt x="117735" y="92869"/>
                </a:cubicBezTo>
                <a:cubicBezTo>
                  <a:pt x="117735" y="77087"/>
                  <a:pt x="104941" y="64294"/>
                  <a:pt x="89160" y="64294"/>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a:ln>
                <a:noFill/>
              </a:ln>
              <a:solidFill>
                <a:srgbClr val="FFFFFF"/>
              </a:solidFill>
              <a:effectLst/>
              <a:uLnTx/>
              <a:uFillTx/>
              <a:latin typeface="Segoe UI Semibold"/>
              <a:ea typeface="+mn-ea"/>
              <a:cs typeface="Segoe UI Semibold" panose="020B0502040204020203" pitchFamily="34" charset="0"/>
            </a:endParaRPr>
          </a:p>
        </p:txBody>
      </p:sp>
    </p:spTree>
    <p:extLst>
      <p:ext uri="{BB962C8B-B14F-4D97-AF65-F5344CB8AC3E}">
        <p14:creationId xmlns:p14="http://schemas.microsoft.com/office/powerpoint/2010/main" val="24398664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50"/>
                                        <p:tgtEl>
                                          <p:spTgt spid="15"/>
                                        </p:tgtEl>
                                      </p:cBhvr>
                                    </p:animEffect>
                                  </p:childTnLst>
                                </p:cTn>
                              </p:par>
                              <p:par>
                                <p:cTn id="8" presetID="42" presetClass="path" presetSubtype="0" decel="100000" fill="hold" grpId="1" nodeType="withEffect">
                                  <p:stCondLst>
                                    <p:cond delay="0"/>
                                  </p:stCondLst>
                                  <p:childTnLst>
                                    <p:animMotion origin="layout" path="M 0.01666 -0.00046 L 3.75E-6 1.85185E-6 " pathEditMode="relative" rAng="0" ptsTypes="AA">
                                      <p:cBhvr>
                                        <p:cTn id="9" dur="500" fill="hold"/>
                                        <p:tgtEl>
                                          <p:spTgt spid="15"/>
                                        </p:tgtEl>
                                        <p:attrNameLst>
                                          <p:attrName>ppt_x</p:attrName>
                                          <p:attrName>ppt_y</p:attrName>
                                        </p:attrNameLst>
                                      </p:cBhvr>
                                      <p:rCtr x="-83300" y="23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01936-9E84-A9B1-1719-5AC39098B60B}"/>
            </a:ext>
          </a:extLst>
        </p:cNvPr>
        <p:cNvGrpSpPr/>
        <p:nvPr/>
      </p:nvGrpSpPr>
      <p:grpSpPr>
        <a:xfrm>
          <a:off x="0" y="0"/>
          <a:ext cx="0" cy="0"/>
          <a:chOff x="0" y="0"/>
          <a:chExt cx="0" cy="0"/>
        </a:xfrm>
      </p:grpSpPr>
      <p:pic>
        <p:nvPicPr>
          <p:cNvPr id="11" name="Picture 10" descr="A white circle with black background">
            <a:extLst>
              <a:ext uri="{FF2B5EF4-FFF2-40B4-BE49-F238E27FC236}">
                <a16:creationId xmlns:a16="http://schemas.microsoft.com/office/drawing/2014/main" id="{AC1A47E7-4573-0AE4-4B03-BC8AD75698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018" y="1575179"/>
            <a:ext cx="1334372" cy="1334372"/>
          </a:xfrm>
          <a:prstGeom prst="rect">
            <a:avLst/>
          </a:prstGeom>
        </p:spPr>
      </p:pic>
      <p:sp>
        <p:nvSpPr>
          <p:cNvPr id="18" name="Title 1">
            <a:extLst>
              <a:ext uri="{FF2B5EF4-FFF2-40B4-BE49-F238E27FC236}">
                <a16:creationId xmlns:a16="http://schemas.microsoft.com/office/drawing/2014/main" id="{CB9E7E0C-9D87-40C4-4517-4E066F67BDCF}"/>
              </a:ext>
            </a:extLst>
          </p:cNvPr>
          <p:cNvSpPr txBox="1">
            <a:spLocks/>
          </p:cNvSpPr>
          <p:nvPr/>
        </p:nvSpPr>
        <p:spPr>
          <a:xfrm>
            <a:off x="588263" y="457200"/>
            <a:ext cx="4699354" cy="861774"/>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50" normalizeH="0" baseline="0" noProof="0">
                <a:ln w="3175">
                  <a:noFill/>
                </a:ln>
                <a:solidFill>
                  <a:schemeClr val="bg1"/>
                </a:solidFill>
                <a:effectLst/>
                <a:uLnTx/>
                <a:uFillTx/>
                <a:latin typeface="Segoe UI Semibold"/>
                <a:ea typeface="+mn-ea"/>
                <a:cs typeface="Segoe UI" pitchFamily="34" charset="0"/>
              </a:rPr>
              <a:t>Pin Microsoft 365 Copilot Chat to the navigation bar</a:t>
            </a:r>
          </a:p>
        </p:txBody>
      </p:sp>
      <p:sp>
        <p:nvSpPr>
          <p:cNvPr id="23" name="TextBox 22">
            <a:extLst>
              <a:ext uri="{FF2B5EF4-FFF2-40B4-BE49-F238E27FC236}">
                <a16:creationId xmlns:a16="http://schemas.microsoft.com/office/drawing/2014/main" id="{DCA9CADC-36AF-0627-CB56-A7694590074B}"/>
              </a:ext>
            </a:extLst>
          </p:cNvPr>
          <p:cNvSpPr txBox="1"/>
          <p:nvPr/>
        </p:nvSpPr>
        <p:spPr>
          <a:xfrm>
            <a:off x="441119" y="2956723"/>
            <a:ext cx="5339572" cy="1631216"/>
          </a:xfrm>
          <a:prstGeom prst="rect">
            <a:avLst/>
          </a:prstGeom>
          <a:noFill/>
        </p:spPr>
        <p:txBody>
          <a:bodyPr wrap="square" lIns="91440" tIns="45720" rIns="91440" bIns="45720" anchor="t">
            <a:spAutoFit/>
          </a:bodyPr>
          <a:lstStyle/>
          <a:p>
            <a:pPr>
              <a:defRPr/>
            </a:pPr>
            <a:r>
              <a:rPr kumimoji="0" lang="en-US" sz="2000" b="0" i="0" u="none" strike="noStrike" kern="1200" cap="none" spc="0" normalizeH="0" baseline="0" noProof="0">
                <a:ln>
                  <a:noFill/>
                </a:ln>
                <a:solidFill>
                  <a:schemeClr val="bg1"/>
                </a:solidFill>
                <a:effectLst/>
                <a:uLnTx/>
                <a:uFillTx/>
                <a:latin typeface="Segoe Sans Display"/>
                <a:ea typeface="+mn-ea"/>
                <a:cs typeface="+mn-cs"/>
              </a:rPr>
              <a:t>Administrators can encourage users to use Microsoft 365 Chat by </a:t>
            </a:r>
            <a:r>
              <a:rPr lang="en-US" sz="2000" noProof="0">
                <a:solidFill>
                  <a:schemeClr val="bg1"/>
                </a:solidFill>
                <a:latin typeface="Segoe Sans Display"/>
              </a:rPr>
              <a:t>pinning Microsoft 365 Copilot Chat to the navigation bar</a:t>
            </a:r>
            <a:r>
              <a:rPr lang="en-US" sz="2000">
                <a:solidFill>
                  <a:schemeClr val="bg1"/>
                </a:solidFill>
                <a:latin typeface="Segoe Sans Display"/>
              </a:rPr>
              <a:t> of Microsoft 365 apps, Microsoft</a:t>
            </a:r>
            <a:r>
              <a:rPr lang="en-US" sz="2000" noProof="0">
                <a:solidFill>
                  <a:schemeClr val="bg1"/>
                </a:solidFill>
                <a:latin typeface="Segoe Sans Display"/>
              </a:rPr>
              <a:t> 365 Copilot app across the web, desktop, and mobile.</a:t>
            </a:r>
          </a:p>
        </p:txBody>
      </p:sp>
      <p:sp>
        <p:nvSpPr>
          <p:cNvPr id="25" name="TextBox 24">
            <a:extLst>
              <a:ext uri="{FF2B5EF4-FFF2-40B4-BE49-F238E27FC236}">
                <a16:creationId xmlns:a16="http://schemas.microsoft.com/office/drawing/2014/main" id="{5EE814EE-AEF3-BFBA-F457-A3D437853B62}"/>
              </a:ext>
            </a:extLst>
          </p:cNvPr>
          <p:cNvSpPr txBox="1"/>
          <p:nvPr/>
        </p:nvSpPr>
        <p:spPr>
          <a:xfrm>
            <a:off x="441119" y="4786367"/>
            <a:ext cx="4313938" cy="646331"/>
          </a:xfrm>
          <a:prstGeom prst="rect">
            <a:avLst/>
          </a:prstGeom>
          <a:noFill/>
        </p:spPr>
        <p:txBody>
          <a:bodyPr wrap="square" lIns="91440" tIns="45720" rIns="91440" bIns="45720" anchor="t">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solidFill>
                  <a:schemeClr val="bg1"/>
                </a:solidFill>
                <a:effectLst/>
                <a:uLnTx/>
                <a:uFillTx/>
                <a:latin typeface="Segoe Sans Display"/>
                <a:ea typeface="+mn-ea"/>
                <a:cs typeface="+mn-cs"/>
                <a:hlinkClick r:id="rId4">
                  <a:extLst>
                    <a:ext uri="{A12FA001-AC4F-418D-AE19-62706E023703}">
                      <ahyp:hlinkClr xmlns:ahyp="http://schemas.microsoft.com/office/drawing/2018/hyperlinkcolor" val="tx"/>
                    </a:ext>
                  </a:extLst>
                </a:hlinkClick>
              </a:rPr>
              <a:t>Pin Microsoft 365 Copilot Chat to the navigation bar</a:t>
            </a:r>
          </a:p>
        </p:txBody>
      </p:sp>
      <p:pic>
        <p:nvPicPr>
          <p:cNvPr id="4" name="Picture 3">
            <a:extLst>
              <a:ext uri="{FF2B5EF4-FFF2-40B4-BE49-F238E27FC236}">
                <a16:creationId xmlns:a16="http://schemas.microsoft.com/office/drawing/2014/main" id="{76BD2BBE-B7CF-00CF-BC75-C32352E85EC3}"/>
              </a:ext>
            </a:extLst>
          </p:cNvPr>
          <p:cNvPicPr>
            <a:picLocks noChangeAspect="1"/>
          </p:cNvPicPr>
          <p:nvPr/>
        </p:nvPicPr>
        <p:blipFill>
          <a:blip r:embed="rId5"/>
          <a:srcRect r="39993" b="3903"/>
          <a:stretch>
            <a:fillRect/>
          </a:stretch>
        </p:blipFill>
        <p:spPr>
          <a:xfrm>
            <a:off x="6548532" y="0"/>
            <a:ext cx="5643468" cy="6858000"/>
          </a:xfrm>
          <a:prstGeom prst="rect">
            <a:avLst/>
          </a:prstGeom>
        </p:spPr>
      </p:pic>
      <p:sp>
        <p:nvSpPr>
          <p:cNvPr id="3" name="Rectangle: Rounded Corners 2">
            <a:extLst>
              <a:ext uri="{FF2B5EF4-FFF2-40B4-BE49-F238E27FC236}">
                <a16:creationId xmlns:a16="http://schemas.microsoft.com/office/drawing/2014/main" id="{C962BACA-E531-4DD4-6E00-BC2142672E1E}"/>
              </a:ext>
              <a:ext uri="{C183D7F6-B498-43B3-948B-1728B52AA6E4}">
                <adec:decorative xmlns:adec="http://schemas.microsoft.com/office/drawing/2017/decorative" val="1"/>
              </a:ext>
            </a:extLst>
          </p:cNvPr>
          <p:cNvSpPr/>
          <p:nvPr/>
        </p:nvSpPr>
        <p:spPr bwMode="auto">
          <a:xfrm>
            <a:off x="7316373" y="5432698"/>
            <a:ext cx="1962098" cy="368407"/>
          </a:xfrm>
          <a:prstGeom prst="roundRect">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Sans Display"/>
              <a:ea typeface="+mn-ea"/>
              <a:cs typeface="Segoe UI" pitchFamily="34" charset="0"/>
            </a:endParaRPr>
          </a:p>
        </p:txBody>
      </p:sp>
      <p:sp>
        <p:nvSpPr>
          <p:cNvPr id="2" name="pin" title="Icon of a thumbtack">
            <a:extLst>
              <a:ext uri="{FF2B5EF4-FFF2-40B4-BE49-F238E27FC236}">
                <a16:creationId xmlns:a16="http://schemas.microsoft.com/office/drawing/2014/main" id="{0BA2125A-6A30-4615-A110-0E1F4B8ED267}"/>
              </a:ext>
            </a:extLst>
          </p:cNvPr>
          <p:cNvSpPr>
            <a:spLocks noChangeAspect="1" noEditPoints="1"/>
          </p:cNvSpPr>
          <p:nvPr/>
        </p:nvSpPr>
        <p:spPr bwMode="auto">
          <a:xfrm rot="16200000">
            <a:off x="748464" y="2119549"/>
            <a:ext cx="411480" cy="272136"/>
          </a:xfrm>
          <a:custGeom>
            <a:avLst/>
            <a:gdLst>
              <a:gd name="T0" fmla="*/ 353 w 353"/>
              <a:gd name="T1" fmla="*/ 18 h 174"/>
              <a:gd name="T2" fmla="*/ 353 w 353"/>
              <a:gd name="T3" fmla="*/ 86 h 174"/>
              <a:gd name="T4" fmla="*/ 353 w 353"/>
              <a:gd name="T5" fmla="*/ 88 h 174"/>
              <a:gd name="T6" fmla="*/ 353 w 353"/>
              <a:gd name="T7" fmla="*/ 156 h 174"/>
              <a:gd name="T8" fmla="*/ 311 w 353"/>
              <a:gd name="T9" fmla="*/ 130 h 174"/>
              <a:gd name="T10" fmla="*/ 213 w 353"/>
              <a:gd name="T11" fmla="*/ 130 h 174"/>
              <a:gd name="T12" fmla="*/ 147 w 353"/>
              <a:gd name="T13" fmla="*/ 174 h 174"/>
              <a:gd name="T14" fmla="*/ 147 w 353"/>
              <a:gd name="T15" fmla="*/ 88 h 174"/>
              <a:gd name="T16" fmla="*/ 147 w 353"/>
              <a:gd name="T17" fmla="*/ 86 h 174"/>
              <a:gd name="T18" fmla="*/ 147 w 353"/>
              <a:gd name="T19" fmla="*/ 0 h 174"/>
              <a:gd name="T20" fmla="*/ 213 w 353"/>
              <a:gd name="T21" fmla="*/ 44 h 174"/>
              <a:gd name="T22" fmla="*/ 311 w 353"/>
              <a:gd name="T23" fmla="*/ 44 h 174"/>
              <a:gd name="T24" fmla="*/ 353 w 353"/>
              <a:gd name="T25" fmla="*/ 18 h 174"/>
              <a:gd name="T26" fmla="*/ 147 w 353"/>
              <a:gd name="T27" fmla="*/ 86 h 174"/>
              <a:gd name="T28" fmla="*/ 0 w 353"/>
              <a:gd name="T29" fmla="*/ 86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174">
                <a:moveTo>
                  <a:pt x="353" y="18"/>
                </a:moveTo>
                <a:cubicBezTo>
                  <a:pt x="353" y="86"/>
                  <a:pt x="353" y="86"/>
                  <a:pt x="353" y="86"/>
                </a:cubicBezTo>
                <a:cubicBezTo>
                  <a:pt x="353" y="88"/>
                  <a:pt x="353" y="88"/>
                  <a:pt x="353" y="88"/>
                </a:cubicBezTo>
                <a:cubicBezTo>
                  <a:pt x="353" y="156"/>
                  <a:pt x="353" y="156"/>
                  <a:pt x="353" y="156"/>
                </a:cubicBezTo>
                <a:cubicBezTo>
                  <a:pt x="326" y="154"/>
                  <a:pt x="311" y="130"/>
                  <a:pt x="311" y="130"/>
                </a:cubicBezTo>
                <a:cubicBezTo>
                  <a:pt x="213" y="130"/>
                  <a:pt x="213" y="130"/>
                  <a:pt x="213" y="130"/>
                </a:cubicBezTo>
                <a:cubicBezTo>
                  <a:pt x="205" y="168"/>
                  <a:pt x="147" y="174"/>
                  <a:pt x="147" y="174"/>
                </a:cubicBezTo>
                <a:cubicBezTo>
                  <a:pt x="147" y="88"/>
                  <a:pt x="147" y="88"/>
                  <a:pt x="147" y="88"/>
                </a:cubicBezTo>
                <a:cubicBezTo>
                  <a:pt x="147" y="86"/>
                  <a:pt x="147" y="86"/>
                  <a:pt x="147" y="86"/>
                </a:cubicBezTo>
                <a:cubicBezTo>
                  <a:pt x="147" y="0"/>
                  <a:pt x="147" y="0"/>
                  <a:pt x="147" y="0"/>
                </a:cubicBezTo>
                <a:cubicBezTo>
                  <a:pt x="147" y="0"/>
                  <a:pt x="205" y="6"/>
                  <a:pt x="213" y="44"/>
                </a:cubicBezTo>
                <a:cubicBezTo>
                  <a:pt x="311" y="44"/>
                  <a:pt x="311" y="44"/>
                  <a:pt x="311" y="44"/>
                </a:cubicBezTo>
                <a:cubicBezTo>
                  <a:pt x="311" y="44"/>
                  <a:pt x="326" y="20"/>
                  <a:pt x="353" y="18"/>
                </a:cubicBezTo>
                <a:close/>
                <a:moveTo>
                  <a:pt x="147" y="86"/>
                </a:moveTo>
                <a:cubicBezTo>
                  <a:pt x="0" y="86"/>
                  <a:pt x="0" y="86"/>
                  <a:pt x="0" y="86"/>
                </a:cubicBezTo>
              </a:path>
            </a:pathLst>
          </a:custGeom>
          <a:gradFill>
            <a:gsLst>
              <a:gs pos="75000">
                <a:srgbClr val="0078D4"/>
              </a:gs>
              <a:gs pos="50000">
                <a:srgbClr val="C03BC4"/>
              </a:gs>
              <a:gs pos="100000">
                <a:srgbClr val="14938C"/>
              </a:gs>
              <a:gs pos="25000">
                <a:srgbClr val="F4364C"/>
              </a:gs>
              <a:gs pos="0">
                <a:srgbClr val="FF5C39"/>
              </a:gs>
            </a:gsLst>
            <a:path path="circle">
              <a:fillToRect r="100000" b="100000"/>
            </a:path>
          </a:gradFill>
          <a:ln w="15875" cap="sq">
            <a:solidFill>
              <a:schemeClr val="tx2">
                <a:lumMod val="75000"/>
                <a:lumOff val="2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a:gradFill>
                <a:gsLst>
                  <a:gs pos="0">
                    <a:srgbClr val="505050"/>
                  </a:gs>
                  <a:gs pos="100000">
                    <a:srgbClr val="505050"/>
                  </a:gs>
                </a:gsLst>
              </a:gradFill>
            </a:endParaRPr>
          </a:p>
        </p:txBody>
      </p:sp>
    </p:spTree>
    <p:extLst>
      <p:ext uri="{BB962C8B-B14F-4D97-AF65-F5344CB8AC3E}">
        <p14:creationId xmlns:p14="http://schemas.microsoft.com/office/powerpoint/2010/main" val="4058816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AA790-B352-D555-BF44-07E42E00FBDE}"/>
            </a:ext>
          </a:extLst>
        </p:cNvPr>
        <p:cNvGrpSpPr/>
        <p:nvPr/>
      </p:nvGrpSpPr>
      <p:grpSpPr>
        <a:xfrm>
          <a:off x="0" y="0"/>
          <a:ext cx="0" cy="0"/>
          <a:chOff x="0" y="0"/>
          <a:chExt cx="0" cy="0"/>
        </a:xfrm>
      </p:grpSpPr>
      <p:sp>
        <p:nvSpPr>
          <p:cNvPr id="6" name="Rectangle: Rounded Corners 13">
            <a:extLst>
              <a:ext uri="{FF2B5EF4-FFF2-40B4-BE49-F238E27FC236}">
                <a16:creationId xmlns:a16="http://schemas.microsoft.com/office/drawing/2014/main" id="{686D0AC4-E32F-5D3E-9CCE-43EA2C74EFB0}"/>
              </a:ext>
              <a:ext uri="{C183D7F6-B498-43B3-948B-1728B52AA6E4}">
                <adec:decorative xmlns:adec="http://schemas.microsoft.com/office/drawing/2017/decorative" val="1"/>
              </a:ext>
            </a:extLst>
          </p:cNvPr>
          <p:cNvSpPr/>
          <p:nvPr/>
        </p:nvSpPr>
        <p:spPr bwMode="auto">
          <a:xfrm rot="16200000" flipH="1">
            <a:off x="6078579" y="1074425"/>
            <a:ext cx="4560743" cy="6489572"/>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a:ea typeface="+mn-ea"/>
              <a:cs typeface="Segoe UI" pitchFamily="34" charset="0"/>
            </a:endParaRPr>
          </a:p>
        </p:txBody>
      </p:sp>
      <p:sp>
        <p:nvSpPr>
          <p:cNvPr id="4" name="Rectangle: Rounded Corners 13">
            <a:extLst>
              <a:ext uri="{FF2B5EF4-FFF2-40B4-BE49-F238E27FC236}">
                <a16:creationId xmlns:a16="http://schemas.microsoft.com/office/drawing/2014/main" id="{7074D33C-A363-ACAC-84D9-F1EEE8DADA1E}"/>
              </a:ext>
              <a:ext uri="{C183D7F6-B498-43B3-948B-1728B52AA6E4}">
                <adec:decorative xmlns:adec="http://schemas.microsoft.com/office/drawing/2017/decorative" val="1"/>
              </a:ext>
            </a:extLst>
          </p:cNvPr>
          <p:cNvSpPr/>
          <p:nvPr/>
        </p:nvSpPr>
        <p:spPr bwMode="auto">
          <a:xfrm rot="16200000" flipH="1">
            <a:off x="619304" y="1984278"/>
            <a:ext cx="4108666" cy="4485838"/>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a:ea typeface="+mn-ea"/>
              <a:cs typeface="Segoe UI" pitchFamily="34" charset="0"/>
            </a:endParaRPr>
          </a:p>
        </p:txBody>
      </p:sp>
      <p:sp>
        <p:nvSpPr>
          <p:cNvPr id="20" name="TextBox 19">
            <a:extLst>
              <a:ext uri="{FF2B5EF4-FFF2-40B4-BE49-F238E27FC236}">
                <a16:creationId xmlns:a16="http://schemas.microsoft.com/office/drawing/2014/main" id="{53440C65-5119-3216-D40F-26FAAFE47C34}"/>
              </a:ext>
            </a:extLst>
          </p:cNvPr>
          <p:cNvSpPr txBox="1"/>
          <p:nvPr/>
        </p:nvSpPr>
        <p:spPr>
          <a:xfrm>
            <a:off x="588263" y="1275617"/>
            <a:ext cx="10027185" cy="707886"/>
          </a:xfrm>
          <a:prstGeom prst="rect">
            <a:avLst/>
          </a:prstGeom>
          <a:noFill/>
        </p:spPr>
        <p:txBody>
          <a:bodyPr wrap="square">
            <a:spAutoFit/>
          </a:bodyPr>
          <a:lstStyle/>
          <a:p>
            <a:r>
              <a:rPr lang="en-US" sz="2000" b="0" i="0" noProof="0">
                <a:solidFill>
                  <a:schemeClr val="bg1"/>
                </a:solidFill>
                <a:effectLst/>
                <a:latin typeface="Segoe UI" panose="020B0502040204020203" pitchFamily="34" charset="0"/>
              </a:rPr>
              <a:t>Global administrators can access this setting in the Microsoft 365 admin center by navigating to </a:t>
            </a:r>
            <a:r>
              <a:rPr lang="en-US" sz="2000" b="1" i="0" noProof="0">
                <a:solidFill>
                  <a:schemeClr val="bg1"/>
                </a:solidFill>
                <a:effectLst/>
                <a:latin typeface="Segoe UI" panose="020B0502040204020203" pitchFamily="34" charset="0"/>
              </a:rPr>
              <a:t>Copilot</a:t>
            </a:r>
            <a:r>
              <a:rPr lang="en-US" sz="2000" b="0" i="0" noProof="0">
                <a:solidFill>
                  <a:schemeClr val="bg1"/>
                </a:solidFill>
                <a:effectLst/>
                <a:latin typeface="Segoe UI" panose="020B0502040204020203" pitchFamily="34" charset="0"/>
              </a:rPr>
              <a:t> &gt; </a:t>
            </a:r>
            <a:r>
              <a:rPr lang="en-US" sz="2000" b="1" i="0" noProof="0">
                <a:solidFill>
                  <a:schemeClr val="bg1"/>
                </a:solidFill>
                <a:effectLst/>
                <a:latin typeface="Segoe UI" panose="020B0502040204020203" pitchFamily="34" charset="0"/>
              </a:rPr>
              <a:t>Settings</a:t>
            </a:r>
            <a:r>
              <a:rPr lang="en-US" sz="2000" b="0" i="0" noProof="0">
                <a:solidFill>
                  <a:schemeClr val="bg1"/>
                </a:solidFill>
                <a:effectLst/>
                <a:latin typeface="Segoe UI" panose="020B0502040204020203" pitchFamily="34" charset="0"/>
              </a:rPr>
              <a:t>.</a:t>
            </a:r>
            <a:endParaRPr lang="en-US" sz="2000" noProof="0">
              <a:solidFill>
                <a:schemeClr val="bg1"/>
              </a:solidFill>
            </a:endParaRPr>
          </a:p>
        </p:txBody>
      </p:sp>
      <p:pic>
        <p:nvPicPr>
          <p:cNvPr id="5" name="Picture 4">
            <a:extLst>
              <a:ext uri="{FF2B5EF4-FFF2-40B4-BE49-F238E27FC236}">
                <a16:creationId xmlns:a16="http://schemas.microsoft.com/office/drawing/2014/main" id="{1E92DB67-565F-5129-0942-4D3D963992AE}"/>
              </a:ext>
            </a:extLst>
          </p:cNvPr>
          <p:cNvPicPr>
            <a:picLocks noChangeAspect="1"/>
          </p:cNvPicPr>
          <p:nvPr/>
        </p:nvPicPr>
        <p:blipFill>
          <a:blip r:embed="rId3"/>
          <a:stretch>
            <a:fillRect/>
          </a:stretch>
        </p:blipFill>
        <p:spPr>
          <a:xfrm>
            <a:off x="588263" y="2283512"/>
            <a:ext cx="4172252" cy="3863994"/>
          </a:xfrm>
          <a:prstGeom prst="rect">
            <a:avLst/>
          </a:prstGeom>
        </p:spPr>
      </p:pic>
      <p:sp>
        <p:nvSpPr>
          <p:cNvPr id="10" name="Rectangle: Rounded Corners 9">
            <a:extLst>
              <a:ext uri="{FF2B5EF4-FFF2-40B4-BE49-F238E27FC236}">
                <a16:creationId xmlns:a16="http://schemas.microsoft.com/office/drawing/2014/main" id="{2FF2AE67-F299-41FD-7814-D7CB99F4BBAD}"/>
              </a:ext>
              <a:ext uri="{C183D7F6-B498-43B3-948B-1728B52AA6E4}">
                <adec:decorative xmlns:adec="http://schemas.microsoft.com/office/drawing/2017/decorative" val="1"/>
              </a:ext>
            </a:extLst>
          </p:cNvPr>
          <p:cNvSpPr/>
          <p:nvPr/>
        </p:nvSpPr>
        <p:spPr bwMode="auto">
          <a:xfrm>
            <a:off x="704904" y="4189004"/>
            <a:ext cx="2762701" cy="620314"/>
          </a:xfrm>
          <a:prstGeom prst="roundRect">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noProof="0">
              <a:gradFill>
                <a:gsLst>
                  <a:gs pos="0">
                    <a:srgbClr val="FFFFFF"/>
                  </a:gs>
                  <a:gs pos="100000">
                    <a:srgbClr val="FFFFFF"/>
                  </a:gs>
                </a:gsLst>
                <a:lin ang="5400000" scaled="0"/>
              </a:gradFill>
              <a:cs typeface="Segoe UI" pitchFamily="34" charset="0"/>
            </a:endParaRPr>
          </a:p>
        </p:txBody>
      </p:sp>
      <p:pic>
        <p:nvPicPr>
          <p:cNvPr id="1026" name="Picture 2">
            <a:extLst>
              <a:ext uri="{FF2B5EF4-FFF2-40B4-BE49-F238E27FC236}">
                <a16:creationId xmlns:a16="http://schemas.microsoft.com/office/drawing/2014/main" id="{3333DAAF-4268-E6A5-1275-7FBD398F83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0207" y="2195612"/>
            <a:ext cx="6216889" cy="425827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A181840-723A-224A-7CDE-9538E8A1D449}"/>
              </a:ext>
            </a:extLst>
          </p:cNvPr>
          <p:cNvSpPr>
            <a:spLocks noGrp="1"/>
          </p:cNvSpPr>
          <p:nvPr>
            <p:ph type="title"/>
          </p:nvPr>
        </p:nvSpPr>
        <p:spPr/>
        <p:txBody>
          <a:bodyPr/>
          <a:lstStyle/>
          <a:p>
            <a:r>
              <a:rPr lang="en-US">
                <a:latin typeface="Segoe UI Semibold"/>
              </a:rPr>
              <a:t>Pin Microsoft 365 Copilot Chat to the navigation bar</a:t>
            </a:r>
            <a:br>
              <a:rPr lang="en-US">
                <a:latin typeface="Segoe UI Semibold"/>
              </a:rPr>
            </a:br>
            <a:endParaRPr lang="en-US"/>
          </a:p>
        </p:txBody>
      </p:sp>
    </p:spTree>
    <p:extLst>
      <p:ext uri="{BB962C8B-B14F-4D97-AF65-F5344CB8AC3E}">
        <p14:creationId xmlns:p14="http://schemas.microsoft.com/office/powerpoint/2010/main" val="555969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27973-1041-D60F-F4F4-52223760449C}"/>
            </a:ext>
          </a:extLst>
        </p:cNvPr>
        <p:cNvGrpSpPr/>
        <p:nvPr/>
      </p:nvGrpSpPr>
      <p:grpSpPr>
        <a:xfrm>
          <a:off x="0" y="0"/>
          <a:ext cx="0" cy="0"/>
          <a:chOff x="0" y="0"/>
          <a:chExt cx="0" cy="0"/>
        </a:xfrm>
      </p:grpSpPr>
      <p:sp>
        <p:nvSpPr>
          <p:cNvPr id="13" name="Rectangle: Rounded Corners 13">
            <a:extLst>
              <a:ext uri="{FF2B5EF4-FFF2-40B4-BE49-F238E27FC236}">
                <a16:creationId xmlns:a16="http://schemas.microsoft.com/office/drawing/2014/main" id="{F8E3FF91-A12B-AC1A-CFB4-CCF1E3317036}"/>
              </a:ext>
              <a:ext uri="{C183D7F6-B498-43B3-948B-1728B52AA6E4}">
                <adec:decorative xmlns:adec="http://schemas.microsoft.com/office/drawing/2017/decorative" val="1"/>
              </a:ext>
            </a:extLst>
          </p:cNvPr>
          <p:cNvSpPr/>
          <p:nvPr/>
        </p:nvSpPr>
        <p:spPr bwMode="auto">
          <a:xfrm rot="16200000" flipH="1">
            <a:off x="6822085" y="1917005"/>
            <a:ext cx="4421874" cy="4489158"/>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a:ea typeface="+mn-ea"/>
              <a:cs typeface="Segoe UI" pitchFamily="34" charset="0"/>
            </a:endParaRPr>
          </a:p>
        </p:txBody>
      </p:sp>
      <p:sp>
        <p:nvSpPr>
          <p:cNvPr id="12" name="Rectangle: Rounded Corners 13">
            <a:extLst>
              <a:ext uri="{FF2B5EF4-FFF2-40B4-BE49-F238E27FC236}">
                <a16:creationId xmlns:a16="http://schemas.microsoft.com/office/drawing/2014/main" id="{1FC14459-9712-05E3-C463-86649D12C3A5}"/>
              </a:ext>
              <a:ext uri="{C183D7F6-B498-43B3-948B-1728B52AA6E4}">
                <adec:decorative xmlns:adec="http://schemas.microsoft.com/office/drawing/2017/decorative" val="1"/>
              </a:ext>
            </a:extLst>
          </p:cNvPr>
          <p:cNvSpPr/>
          <p:nvPr/>
        </p:nvSpPr>
        <p:spPr bwMode="auto">
          <a:xfrm rot="16200000" flipH="1">
            <a:off x="2190948" y="412633"/>
            <a:ext cx="2595383" cy="6115845"/>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a:ea typeface="+mn-ea"/>
              <a:cs typeface="Segoe UI" pitchFamily="34" charset="0"/>
            </a:endParaRPr>
          </a:p>
        </p:txBody>
      </p:sp>
      <p:sp>
        <p:nvSpPr>
          <p:cNvPr id="11" name="TextBox 10">
            <a:extLst>
              <a:ext uri="{FF2B5EF4-FFF2-40B4-BE49-F238E27FC236}">
                <a16:creationId xmlns:a16="http://schemas.microsoft.com/office/drawing/2014/main" id="{0FF00004-32F5-0C12-9660-1A1495650DE2}"/>
              </a:ext>
            </a:extLst>
          </p:cNvPr>
          <p:cNvSpPr txBox="1"/>
          <p:nvPr/>
        </p:nvSpPr>
        <p:spPr>
          <a:xfrm>
            <a:off x="588261" y="1211929"/>
            <a:ext cx="11186796" cy="830997"/>
          </a:xfrm>
          <a:prstGeom prst="rect">
            <a:avLst/>
          </a:prstGeom>
          <a:noFill/>
        </p:spPr>
        <p:txBody>
          <a:bodyPr wrap="square">
            <a:spAutoFit/>
          </a:bodyPr>
          <a:lstStyle/>
          <a:p>
            <a:r>
              <a:rPr lang="en-US" sz="1600" noProof="0">
                <a:solidFill>
                  <a:schemeClr val="bg1"/>
                </a:solidFill>
                <a:effectLst/>
                <a:latin typeface="Segoe UI" panose="020B0502040204020203" pitchFamily="34" charset="0"/>
              </a:rPr>
              <a:t>This policy configuration manages only the availability of web search while utilizing Microsoft 365 Copilot or Microsoft 365 Copilot Chat. The data from web searches is governed by Bing's consumer terms, which are distinct from the terms related to the handling and processing of Microsoft 365 data.</a:t>
            </a:r>
            <a:endParaRPr lang="en-US" sz="1600" noProof="0">
              <a:solidFill>
                <a:schemeClr val="bg1"/>
              </a:solidFill>
            </a:endParaRPr>
          </a:p>
        </p:txBody>
      </p:sp>
      <p:pic>
        <p:nvPicPr>
          <p:cNvPr id="2" name="Picture 1">
            <a:extLst>
              <a:ext uri="{FF2B5EF4-FFF2-40B4-BE49-F238E27FC236}">
                <a16:creationId xmlns:a16="http://schemas.microsoft.com/office/drawing/2014/main" id="{D68F1AD6-BA16-8B3A-DFB5-E9D224B16338}"/>
              </a:ext>
            </a:extLst>
          </p:cNvPr>
          <p:cNvPicPr>
            <a:picLocks noChangeAspect="1"/>
          </p:cNvPicPr>
          <p:nvPr/>
        </p:nvPicPr>
        <p:blipFill>
          <a:blip r:embed="rId3"/>
          <a:stretch>
            <a:fillRect/>
          </a:stretch>
        </p:blipFill>
        <p:spPr>
          <a:xfrm>
            <a:off x="588261" y="2314790"/>
            <a:ext cx="5839519" cy="2344801"/>
          </a:xfrm>
          <a:prstGeom prst="rect">
            <a:avLst/>
          </a:prstGeom>
          <a:noFill/>
          <a:ln w="25400" cap="rnd">
            <a:noFill/>
            <a:headEnd type="none" w="med" len="med"/>
            <a:tailEnd type="none" w="med" len="med"/>
          </a:ln>
          <a:effectLst/>
        </p:spPr>
      </p:pic>
      <p:sp>
        <p:nvSpPr>
          <p:cNvPr id="6" name="Rounded Rectangle 4">
            <a:extLst>
              <a:ext uri="{FF2B5EF4-FFF2-40B4-BE49-F238E27FC236}">
                <a16:creationId xmlns:a16="http://schemas.microsoft.com/office/drawing/2014/main" id="{A9E39042-07E0-0CC7-879E-3D4C5E4586A9}"/>
              </a:ext>
              <a:ext uri="{C183D7F6-B498-43B3-948B-1728B52AA6E4}">
                <adec:decorative xmlns:adec="http://schemas.microsoft.com/office/drawing/2017/decorative" val="1"/>
              </a:ext>
            </a:extLst>
          </p:cNvPr>
          <p:cNvSpPr/>
          <p:nvPr/>
        </p:nvSpPr>
        <p:spPr bwMode="auto">
          <a:xfrm>
            <a:off x="1045971" y="3964078"/>
            <a:ext cx="5221825" cy="204107"/>
          </a:xfrm>
          <a:prstGeom prst="roundRect">
            <a:avLst>
              <a:gd name="adj" fmla="val 20395"/>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cxnSp>
        <p:nvCxnSpPr>
          <p:cNvPr id="16" name="Straight Connector 15">
            <a:extLst>
              <a:ext uri="{FF2B5EF4-FFF2-40B4-BE49-F238E27FC236}">
                <a16:creationId xmlns:a16="http://schemas.microsoft.com/office/drawing/2014/main" id="{E21B129D-31E1-A986-A21B-5F8E29D9DBFF}"/>
              </a:ext>
              <a:ext uri="{C183D7F6-B498-43B3-948B-1728B52AA6E4}">
                <adec:decorative xmlns:adec="http://schemas.microsoft.com/office/drawing/2017/decorative" val="1"/>
              </a:ext>
            </a:extLst>
          </p:cNvPr>
          <p:cNvCxnSpPr>
            <a:cxnSpLocks/>
          </p:cNvCxnSpPr>
          <p:nvPr/>
        </p:nvCxnSpPr>
        <p:spPr>
          <a:xfrm>
            <a:off x="6267796" y="5096788"/>
            <a:ext cx="0" cy="1064820"/>
          </a:xfrm>
          <a:prstGeom prst="line">
            <a:avLst/>
          </a:prstGeom>
          <a:noFill/>
          <a:ln w="47625"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18" name="TextBox 17">
            <a:extLst>
              <a:ext uri="{FF2B5EF4-FFF2-40B4-BE49-F238E27FC236}">
                <a16:creationId xmlns:a16="http://schemas.microsoft.com/office/drawing/2014/main" id="{99D3ED47-7F57-E1F1-873B-12D283D1C802}"/>
              </a:ext>
            </a:extLst>
          </p:cNvPr>
          <p:cNvSpPr txBox="1"/>
          <p:nvPr/>
        </p:nvSpPr>
        <p:spPr>
          <a:xfrm>
            <a:off x="539159" y="4899724"/>
            <a:ext cx="5697142" cy="1261884"/>
          </a:xfrm>
          <a:prstGeom prst="rect">
            <a:avLst/>
          </a:prstGeom>
          <a:noFill/>
        </p:spPr>
        <p:txBody>
          <a:bodyPr wrap="square">
            <a:spAutoFit/>
          </a:bodyPr>
          <a:lstStyle/>
          <a:p>
            <a:pPr algn="l"/>
            <a:r>
              <a:rPr lang="en-US" sz="1400" b="0" i="0" noProof="0">
                <a:solidFill>
                  <a:schemeClr val="bg1"/>
                </a:solidFill>
                <a:effectLst/>
                <a:latin typeface="Segoe UI" panose="020B0502040204020203" pitchFamily="34" charset="0"/>
                <a:cs typeface="Segoe UI" panose="020B0502040204020203" pitchFamily="34" charset="0"/>
              </a:rPr>
              <a:t>The policy </a:t>
            </a:r>
            <a:r>
              <a:rPr lang="en-US" sz="1400" noProof="0">
                <a:solidFill>
                  <a:schemeClr val="bg1"/>
                </a:solidFill>
                <a:latin typeface="Segoe UI" panose="020B0502040204020203" pitchFamily="34" charset="0"/>
                <a:cs typeface="Segoe UI" panose="020B0502040204020203" pitchFamily="34" charset="0"/>
              </a:rPr>
              <a:t>offers</a:t>
            </a:r>
            <a:r>
              <a:rPr lang="en-US" sz="2000" b="1" spc="-50" noProof="0">
                <a:ln w="3175">
                  <a:noFill/>
                </a:ln>
                <a:solidFill>
                  <a:schemeClr val="bg1"/>
                </a:solidFill>
                <a:latin typeface="Segoe UI" panose="020B0502040204020203" pitchFamily="34" charset="0"/>
                <a:cs typeface="Segoe UI" panose="020B0502040204020203" pitchFamily="34" charset="0"/>
              </a:rPr>
              <a:t> </a:t>
            </a:r>
            <a:r>
              <a:rPr lang="en-US" sz="1600" b="1" spc="-50" noProof="0">
                <a:ln w="3175">
                  <a:noFill/>
                </a:ln>
                <a:solidFill>
                  <a:schemeClr val="bg1"/>
                </a:solidFill>
                <a:latin typeface="Segoe UI" panose="020B0502040204020203" pitchFamily="34" charset="0"/>
                <a:cs typeface="Segoe UI" panose="020B0502040204020203" pitchFamily="34" charset="0"/>
              </a:rPr>
              <a:t>3 options</a:t>
            </a:r>
            <a:r>
              <a:rPr lang="en-US" sz="1400" b="0" i="0" noProof="0">
                <a:solidFill>
                  <a:schemeClr val="bg1"/>
                </a:solidFill>
                <a:effectLst/>
                <a:latin typeface="Segoe UI" panose="020B0502040204020203" pitchFamily="34" charset="0"/>
                <a:cs typeface="Segoe UI" panose="020B0502040204020203" pitchFamily="34" charset="0"/>
              </a:rPr>
              <a:t>:</a:t>
            </a:r>
            <a:endParaRPr lang="en-US" sz="1400" noProof="0">
              <a:solidFill>
                <a:schemeClr val="bg1"/>
              </a:solidFill>
              <a:latin typeface="Segoe UI" panose="020B0502040204020203" pitchFamily="34" charset="0"/>
              <a:cs typeface="Segoe UI" panose="020B0502040204020203" pitchFamily="34" charset="0"/>
            </a:endParaRPr>
          </a:p>
          <a:p>
            <a:pPr marL="285750" indent="-285750" algn="l">
              <a:buClr>
                <a:schemeClr val="accent1"/>
              </a:buClr>
              <a:buFont typeface="Arial" panose="020B0604020202020204" pitchFamily="34" charset="0"/>
              <a:buChar char="•"/>
            </a:pPr>
            <a:r>
              <a:rPr lang="en-US" sz="1400" b="1" i="0" noProof="0">
                <a:solidFill>
                  <a:schemeClr val="bg1"/>
                </a:solidFill>
                <a:effectLst/>
                <a:latin typeface="Segoe UI" panose="020B0502040204020203" pitchFamily="34" charset="0"/>
                <a:cs typeface="Segoe UI" panose="020B0502040204020203" pitchFamily="34" charset="0"/>
              </a:rPr>
              <a:t>Enabled</a:t>
            </a:r>
            <a:r>
              <a:rPr lang="en-US" sz="1400" b="0" i="0" noProof="0">
                <a:solidFill>
                  <a:schemeClr val="bg1"/>
                </a:solidFill>
                <a:effectLst/>
                <a:latin typeface="Segoe UI" panose="020B0502040204020203" pitchFamily="34" charset="0"/>
                <a:cs typeface="Segoe UI" panose="020B0502040204020203" pitchFamily="34" charset="0"/>
              </a:rPr>
              <a:t> in Microsoft 365 Copilot and Microsoft 365 Copilot Chat</a:t>
            </a:r>
          </a:p>
          <a:p>
            <a:pPr marL="285750" indent="-285750" algn="l">
              <a:buClr>
                <a:schemeClr val="accent1"/>
              </a:buClr>
              <a:buFont typeface="Arial" panose="020B0604020202020204" pitchFamily="34" charset="0"/>
              <a:buChar char="•"/>
            </a:pPr>
            <a:r>
              <a:rPr lang="en-US" sz="1400" b="1" i="0" noProof="0">
                <a:solidFill>
                  <a:schemeClr val="bg1"/>
                </a:solidFill>
                <a:effectLst/>
                <a:latin typeface="Segoe UI" panose="020B0502040204020203" pitchFamily="34" charset="0"/>
                <a:cs typeface="Segoe UI" panose="020B0502040204020203" pitchFamily="34" charset="0"/>
              </a:rPr>
              <a:t>Disabled</a:t>
            </a:r>
            <a:r>
              <a:rPr lang="en-US" sz="1400" b="0" i="0" noProof="0">
                <a:solidFill>
                  <a:schemeClr val="bg1"/>
                </a:solidFill>
                <a:effectLst/>
                <a:latin typeface="Segoe UI" panose="020B0502040204020203" pitchFamily="34" charset="0"/>
                <a:cs typeface="Segoe UI" panose="020B0502040204020203" pitchFamily="34" charset="0"/>
              </a:rPr>
              <a:t> in Microsoft 365 Copilot and Microsoft 365 Copilot Chat</a:t>
            </a:r>
          </a:p>
          <a:p>
            <a:pPr marL="285750" indent="-285750" algn="l">
              <a:buClr>
                <a:schemeClr val="accent1"/>
              </a:buClr>
              <a:buFont typeface="Arial" panose="020B0604020202020204" pitchFamily="34" charset="0"/>
              <a:buChar char="•"/>
            </a:pPr>
            <a:r>
              <a:rPr lang="en-US" sz="1400" b="1" i="0" noProof="0">
                <a:solidFill>
                  <a:schemeClr val="bg1"/>
                </a:solidFill>
                <a:effectLst/>
                <a:latin typeface="Segoe UI" panose="020B0502040204020203" pitchFamily="34" charset="0"/>
                <a:cs typeface="Segoe UI" panose="020B0502040204020203" pitchFamily="34" charset="0"/>
              </a:rPr>
              <a:t>Disabled</a:t>
            </a:r>
            <a:r>
              <a:rPr lang="en-US" sz="1400" b="0" i="0" noProof="0">
                <a:solidFill>
                  <a:schemeClr val="bg1"/>
                </a:solidFill>
                <a:effectLst/>
                <a:latin typeface="Segoe UI" panose="020B0502040204020203" pitchFamily="34" charset="0"/>
                <a:cs typeface="Segoe UI" panose="020B0502040204020203" pitchFamily="34" charset="0"/>
              </a:rPr>
              <a:t> in Microsoft 365 Copilot Work mode; </a:t>
            </a:r>
            <a:r>
              <a:rPr lang="en-US" sz="1400" b="1" i="0" noProof="0">
                <a:solidFill>
                  <a:schemeClr val="bg1"/>
                </a:solidFill>
                <a:effectLst/>
                <a:latin typeface="Segoe UI" panose="020B0502040204020203" pitchFamily="34" charset="0"/>
                <a:cs typeface="Segoe UI" panose="020B0502040204020203" pitchFamily="34" charset="0"/>
              </a:rPr>
              <a:t>Enabled </a:t>
            </a:r>
            <a:r>
              <a:rPr lang="en-US" sz="1400" b="0" i="0" noProof="0">
                <a:solidFill>
                  <a:schemeClr val="bg1"/>
                </a:solidFill>
                <a:effectLst/>
                <a:latin typeface="Segoe UI" panose="020B0502040204020203" pitchFamily="34" charset="0"/>
                <a:cs typeface="Segoe UI" panose="020B0502040204020203" pitchFamily="34" charset="0"/>
              </a:rPr>
              <a:t>in Microsoft 365 Copilot Web mode and Microsoft 365</a:t>
            </a:r>
            <a:r>
              <a:rPr lang="en-US" sz="1400" noProof="0">
                <a:solidFill>
                  <a:schemeClr val="bg1"/>
                </a:solidFill>
                <a:latin typeface="Segoe UI" panose="020B0502040204020203" pitchFamily="34" charset="0"/>
                <a:cs typeface="Segoe UI" panose="020B0502040204020203" pitchFamily="34" charset="0"/>
              </a:rPr>
              <a:t> </a:t>
            </a:r>
            <a:r>
              <a:rPr lang="en-US" sz="1400" b="0" i="0" noProof="0">
                <a:solidFill>
                  <a:schemeClr val="bg1"/>
                </a:solidFill>
                <a:effectLst/>
                <a:latin typeface="Segoe UI" panose="020B0502040204020203" pitchFamily="34" charset="0"/>
                <a:cs typeface="Segoe UI" panose="020B0502040204020203" pitchFamily="34" charset="0"/>
              </a:rPr>
              <a:t>Copilot Chat</a:t>
            </a:r>
          </a:p>
        </p:txBody>
      </p:sp>
      <p:sp>
        <p:nvSpPr>
          <p:cNvPr id="22" name="TextBox 21">
            <a:extLst>
              <a:ext uri="{FF2B5EF4-FFF2-40B4-BE49-F238E27FC236}">
                <a16:creationId xmlns:a16="http://schemas.microsoft.com/office/drawing/2014/main" id="{C3556B0E-F7CF-8744-F0B5-7971D345344A}"/>
              </a:ext>
            </a:extLst>
          </p:cNvPr>
          <p:cNvSpPr txBox="1"/>
          <p:nvPr/>
        </p:nvSpPr>
        <p:spPr>
          <a:xfrm>
            <a:off x="539159" y="6239656"/>
            <a:ext cx="4269560" cy="338554"/>
          </a:xfrm>
          <a:prstGeom prst="rect">
            <a:avLst/>
          </a:prstGeom>
          <a:noFill/>
        </p:spPr>
        <p:txBody>
          <a:bodyPr wrap="square">
            <a:spAutoFit/>
          </a:bodyPr>
          <a:lstStyle/>
          <a:p>
            <a:r>
              <a:rPr lang="en-US" sz="1600" noProof="0">
                <a:solidFill>
                  <a:schemeClr val="bg1"/>
                </a:solidFill>
                <a:hlinkClick r:id="rId4">
                  <a:extLst>
                    <a:ext uri="{A12FA001-AC4F-418D-AE19-62706E023703}">
                      <ahyp:hlinkClr xmlns:ahyp="http://schemas.microsoft.com/office/drawing/2018/hyperlinkcolor" val="tx"/>
                    </a:ext>
                  </a:extLst>
                </a:hlinkClick>
              </a:rPr>
              <a:t>Controls available to manage web search</a:t>
            </a:r>
            <a:endParaRPr lang="en-US" sz="1600" noProof="0">
              <a:solidFill>
                <a:schemeClr val="bg1"/>
              </a:solidFill>
            </a:endParaRPr>
          </a:p>
        </p:txBody>
      </p:sp>
      <p:pic>
        <p:nvPicPr>
          <p:cNvPr id="9" name="Picture 8">
            <a:extLst>
              <a:ext uri="{FF2B5EF4-FFF2-40B4-BE49-F238E27FC236}">
                <a16:creationId xmlns:a16="http://schemas.microsoft.com/office/drawing/2014/main" id="{96A84868-EDC4-F853-EE4B-78F29F533899}"/>
              </a:ext>
            </a:extLst>
          </p:cNvPr>
          <p:cNvPicPr>
            <a:picLocks noChangeAspect="1"/>
          </p:cNvPicPr>
          <p:nvPr/>
        </p:nvPicPr>
        <p:blipFill>
          <a:blip r:embed="rId5"/>
          <a:stretch>
            <a:fillRect/>
          </a:stretch>
        </p:blipFill>
        <p:spPr>
          <a:xfrm>
            <a:off x="6940860" y="2103847"/>
            <a:ext cx="4193052" cy="4135809"/>
          </a:xfrm>
          <a:prstGeom prst="rect">
            <a:avLst/>
          </a:prstGeom>
        </p:spPr>
      </p:pic>
      <p:sp>
        <p:nvSpPr>
          <p:cNvPr id="7" name="Rounded Rectangle 4">
            <a:extLst>
              <a:ext uri="{FF2B5EF4-FFF2-40B4-BE49-F238E27FC236}">
                <a16:creationId xmlns:a16="http://schemas.microsoft.com/office/drawing/2014/main" id="{8E7C18CF-E0E8-D1E5-4D93-405F06886712}"/>
              </a:ext>
              <a:ext uri="{C183D7F6-B498-43B3-948B-1728B52AA6E4}">
                <adec:decorative xmlns:adec="http://schemas.microsoft.com/office/drawing/2017/decorative" val="1"/>
              </a:ext>
            </a:extLst>
          </p:cNvPr>
          <p:cNvSpPr/>
          <p:nvPr/>
        </p:nvSpPr>
        <p:spPr bwMode="auto">
          <a:xfrm>
            <a:off x="7313767" y="5016468"/>
            <a:ext cx="3704753" cy="1173848"/>
          </a:xfrm>
          <a:prstGeom prst="roundRect">
            <a:avLst>
              <a:gd name="adj" fmla="val 8584"/>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cxnSp>
        <p:nvCxnSpPr>
          <p:cNvPr id="10" name="Straight Connector 9">
            <a:extLst>
              <a:ext uri="{FF2B5EF4-FFF2-40B4-BE49-F238E27FC236}">
                <a16:creationId xmlns:a16="http://schemas.microsoft.com/office/drawing/2014/main" id="{9F3A1A8F-D434-2BAD-996F-1CA25F3F4639}"/>
              </a:ext>
              <a:ext uri="{C183D7F6-B498-43B3-948B-1728B52AA6E4}">
                <adec:decorative xmlns:adec="http://schemas.microsoft.com/office/drawing/2017/decorative" val="1"/>
              </a:ext>
            </a:extLst>
          </p:cNvPr>
          <p:cNvCxnSpPr>
            <a:cxnSpLocks/>
          </p:cNvCxnSpPr>
          <p:nvPr/>
        </p:nvCxnSpPr>
        <p:spPr>
          <a:xfrm flipH="1">
            <a:off x="6267796" y="5888016"/>
            <a:ext cx="1045971" cy="0"/>
          </a:xfrm>
          <a:prstGeom prst="line">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3" name="Title 2">
            <a:extLst>
              <a:ext uri="{FF2B5EF4-FFF2-40B4-BE49-F238E27FC236}">
                <a16:creationId xmlns:a16="http://schemas.microsoft.com/office/drawing/2014/main" id="{9F442F95-3AD0-B167-64BD-9095A5B091CF}"/>
              </a:ext>
            </a:extLst>
          </p:cNvPr>
          <p:cNvSpPr>
            <a:spLocks noGrp="1"/>
          </p:cNvSpPr>
          <p:nvPr>
            <p:ph type="title"/>
          </p:nvPr>
        </p:nvSpPr>
        <p:spPr>
          <a:xfrm>
            <a:off x="588263" y="485481"/>
            <a:ext cx="9258102" cy="498598"/>
          </a:xfrm>
        </p:spPr>
        <p:txBody>
          <a:bodyPr/>
          <a:lstStyle/>
          <a:p>
            <a:r>
              <a:rPr lang="en-US">
                <a:latin typeface="Segoe UI Semibold"/>
                <a:cs typeface="Segoe UI" pitchFamily="34" charset="0"/>
              </a:rPr>
              <a:t>Control web search for Copilot Chat</a:t>
            </a:r>
            <a:br>
              <a:rPr lang="en-US">
                <a:latin typeface="Segoe UI Semibold"/>
                <a:cs typeface="Segoe UI" pitchFamily="34" charset="0"/>
              </a:rPr>
            </a:br>
            <a:endParaRPr lang="en-US"/>
          </a:p>
        </p:txBody>
      </p:sp>
    </p:spTree>
    <p:extLst>
      <p:ext uri="{BB962C8B-B14F-4D97-AF65-F5344CB8AC3E}">
        <p14:creationId xmlns:p14="http://schemas.microsoft.com/office/powerpoint/2010/main" val="24637753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64A48B0-AC09-94F4-905E-19CDFDC18B43}"/>
              </a:ext>
              <a:ext uri="{C183D7F6-B498-43B3-948B-1728B52AA6E4}">
                <adec:decorative xmlns:adec="http://schemas.microsoft.com/office/drawing/2017/decorative" val="1"/>
              </a:ext>
            </a:extLst>
          </p:cNvPr>
          <p:cNvSpPr txBox="1">
            <a:spLocks/>
          </p:cNvSpPr>
          <p:nvPr/>
        </p:nvSpPr>
        <p:spPr>
          <a:xfrm>
            <a:off x="588263" y="580311"/>
            <a:ext cx="4031362" cy="430887"/>
          </a:xfrm>
          <a:prstGeom prst="rect">
            <a:avLst/>
          </a:prstGeom>
        </p:spPr>
        <p:txBody>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endParaRPr lang="en-US" sz="2400" noProof="0"/>
          </a:p>
        </p:txBody>
      </p:sp>
      <p:sp>
        <p:nvSpPr>
          <p:cNvPr id="6" name="TextBox 5">
            <a:extLst>
              <a:ext uri="{FF2B5EF4-FFF2-40B4-BE49-F238E27FC236}">
                <a16:creationId xmlns:a16="http://schemas.microsoft.com/office/drawing/2014/main" id="{B2A510E2-EC43-48A5-D93E-72155EAA60EF}"/>
              </a:ext>
            </a:extLst>
          </p:cNvPr>
          <p:cNvSpPr txBox="1"/>
          <p:nvPr/>
        </p:nvSpPr>
        <p:spPr>
          <a:xfrm>
            <a:off x="588263" y="1579871"/>
            <a:ext cx="4307587" cy="1538883"/>
          </a:xfrm>
          <a:prstGeom prst="rect">
            <a:avLst/>
          </a:prstGeom>
          <a:noFill/>
        </p:spPr>
        <p:txBody>
          <a:bodyPr wrap="square" lIns="0" tIns="0" rIns="0" bIns="0" rtlCol="0">
            <a:spAutoFit/>
          </a:bodyPr>
          <a:lstStyle/>
          <a:p>
            <a:pPr algn="l"/>
            <a:r>
              <a:rPr lang="en-US" sz="2000" noProof="0">
                <a:solidFill>
                  <a:schemeClr val="bg1"/>
                </a:solidFill>
              </a:rPr>
              <a:t>Administrators can use configuration profiles in the Microsoft 365 Admin Center to manage the settings and integrations available in Microsoft Edge for Microsoft 365 Copilot Chat</a:t>
            </a:r>
            <a:r>
              <a:rPr lang="en-US" sz="2000" noProof="0"/>
              <a:t>.</a:t>
            </a:r>
          </a:p>
        </p:txBody>
      </p:sp>
      <p:sp>
        <p:nvSpPr>
          <p:cNvPr id="8" name="TextBox 7">
            <a:extLst>
              <a:ext uri="{FF2B5EF4-FFF2-40B4-BE49-F238E27FC236}">
                <a16:creationId xmlns:a16="http://schemas.microsoft.com/office/drawing/2014/main" id="{D9D3CF75-0C70-6F19-D251-F6805DF5F92F}"/>
              </a:ext>
            </a:extLst>
          </p:cNvPr>
          <p:cNvSpPr txBox="1"/>
          <p:nvPr/>
        </p:nvSpPr>
        <p:spPr>
          <a:xfrm>
            <a:off x="588263" y="3351791"/>
            <a:ext cx="4110037" cy="3139321"/>
          </a:xfrm>
          <a:prstGeom prst="rect">
            <a:avLst/>
          </a:prstGeom>
          <a:noFill/>
        </p:spPr>
        <p:txBody>
          <a:bodyPr wrap="square">
            <a:spAutoFit/>
          </a:bodyPr>
          <a:lstStyle/>
          <a:p>
            <a:r>
              <a:rPr lang="en-US" noProof="0">
                <a:solidFill>
                  <a:schemeClr val="bg1"/>
                </a:solidFill>
                <a:hlinkClick r:id="rId3">
                  <a:extLst>
                    <a:ext uri="{A12FA001-AC4F-418D-AE19-62706E023703}">
                      <ahyp:hlinkClr xmlns:ahyp="http://schemas.microsoft.com/office/drawing/2018/hyperlinkcolor" val="tx"/>
                    </a:ext>
                  </a:extLst>
                </a:hlinkClick>
              </a:rPr>
              <a:t>Microsoft Edge management service | Microsoft Learn</a:t>
            </a:r>
            <a:endParaRPr lang="en-US" noProof="0">
              <a:solidFill>
                <a:schemeClr val="bg1"/>
              </a:solidFill>
            </a:endParaRPr>
          </a:p>
          <a:p>
            <a:endParaRPr lang="en-US" noProof="0">
              <a:solidFill>
                <a:schemeClr val="bg1"/>
              </a:solidFill>
            </a:endParaRPr>
          </a:p>
          <a:p>
            <a:r>
              <a:rPr lang="en-US" b="1" noProof="0">
                <a:solidFill>
                  <a:schemeClr val="bg1"/>
                </a:solidFill>
              </a:rPr>
              <a:t>Prerequisites:</a:t>
            </a:r>
          </a:p>
          <a:p>
            <a:pPr marL="285750" indent="-285750">
              <a:buFont typeface="Arial" panose="020B0604020202020204" pitchFamily="34" charset="0"/>
              <a:buChar char="•"/>
            </a:pPr>
            <a:r>
              <a:rPr lang="en-US" noProof="0">
                <a:solidFill>
                  <a:schemeClr val="bg1"/>
                </a:solidFill>
              </a:rPr>
              <a:t>Microsoft Edge 115.0.1901.7 or greater </a:t>
            </a:r>
          </a:p>
          <a:p>
            <a:pPr marL="285750" indent="-285750">
              <a:buFont typeface="Arial" panose="020B0604020202020204" pitchFamily="34" charset="0"/>
              <a:buChar char="•"/>
            </a:pPr>
            <a:r>
              <a:rPr lang="en-US" noProof="0">
                <a:solidFill>
                  <a:schemeClr val="bg1"/>
                </a:solidFill>
              </a:rPr>
              <a:t>Microsoft Edge Administrator to access the experience in Microsoft 365 Admin Center</a:t>
            </a:r>
          </a:p>
          <a:p>
            <a:pPr marL="285750" indent="-285750">
              <a:buFont typeface="Arial" panose="020B0604020202020204" pitchFamily="34" charset="0"/>
              <a:buChar char="•"/>
            </a:pPr>
            <a:r>
              <a:rPr lang="en-US" noProof="0">
                <a:solidFill>
                  <a:schemeClr val="bg1"/>
                </a:solidFill>
              </a:rPr>
              <a:t>Windows 10/11 or Windows Server 2016 or later</a:t>
            </a:r>
          </a:p>
        </p:txBody>
      </p:sp>
      <p:sp>
        <p:nvSpPr>
          <p:cNvPr id="9" name="Title 8">
            <a:extLst>
              <a:ext uri="{FF2B5EF4-FFF2-40B4-BE49-F238E27FC236}">
                <a16:creationId xmlns:a16="http://schemas.microsoft.com/office/drawing/2014/main" id="{4B04350B-F598-9A3E-1D78-4FB1600D358B}"/>
              </a:ext>
            </a:extLst>
          </p:cNvPr>
          <p:cNvSpPr>
            <a:spLocks noGrp="1"/>
          </p:cNvSpPr>
          <p:nvPr>
            <p:ph type="title"/>
          </p:nvPr>
        </p:nvSpPr>
        <p:spPr>
          <a:xfrm>
            <a:off x="588263" y="379465"/>
            <a:ext cx="11018520" cy="498598"/>
          </a:xfrm>
        </p:spPr>
        <p:txBody>
          <a:bodyPr>
            <a:noAutofit/>
          </a:bodyPr>
          <a:lstStyle/>
          <a:p>
            <a:pPr defTabSz="914400">
              <a:defRPr/>
            </a:pPr>
            <a:r>
              <a:rPr lang="en-US" sz="3200" noProof="0">
                <a:solidFill>
                  <a:schemeClr val="bg1"/>
                </a:solidFill>
                <a:latin typeface="Segoe UI Semibold"/>
                <a:cs typeface="Segoe Sans Display"/>
              </a:rPr>
              <a:t>Copilot in </a:t>
            </a:r>
            <a:br>
              <a:rPr lang="en-US" sz="3200" noProof="0">
                <a:solidFill>
                  <a:schemeClr val="bg1"/>
                </a:solidFill>
                <a:latin typeface="Segoe UI Semibold"/>
              </a:rPr>
            </a:br>
            <a:r>
              <a:rPr lang="en-US" sz="3200" noProof="0">
                <a:solidFill>
                  <a:schemeClr val="bg1"/>
                </a:solidFill>
                <a:latin typeface="Segoe UI Semibold"/>
                <a:cs typeface="Segoe Sans Display"/>
              </a:rPr>
              <a:t>     Edge controls</a:t>
            </a:r>
            <a:endParaRPr lang="en-US" sz="3200" noProof="0">
              <a:solidFill>
                <a:schemeClr val="bg1"/>
              </a:solidFill>
              <a:latin typeface="Segoe UI Semibold"/>
            </a:endParaRPr>
          </a:p>
        </p:txBody>
      </p:sp>
      <p:pic>
        <p:nvPicPr>
          <p:cNvPr id="2" name="Picture 1" descr="A blue green and yellow swirl logo">
            <a:extLst>
              <a:ext uri="{FF2B5EF4-FFF2-40B4-BE49-F238E27FC236}">
                <a16:creationId xmlns:a16="http://schemas.microsoft.com/office/drawing/2014/main" id="{70C608EB-77CF-50CF-6761-3C3217CC3DB5}"/>
              </a:ext>
            </a:extLst>
          </p:cNvPr>
          <p:cNvPicPr>
            <a:picLocks noChangeAspect="1"/>
          </p:cNvPicPr>
          <p:nvPr/>
        </p:nvPicPr>
        <p:blipFill>
          <a:blip r:embed="rId4"/>
          <a:stretch>
            <a:fillRect/>
          </a:stretch>
        </p:blipFill>
        <p:spPr>
          <a:xfrm>
            <a:off x="588263" y="981689"/>
            <a:ext cx="389155" cy="389155"/>
          </a:xfrm>
          <a:prstGeom prst="rect">
            <a:avLst/>
          </a:prstGeom>
        </p:spPr>
      </p:pic>
      <p:pic>
        <p:nvPicPr>
          <p:cNvPr id="7" name="Picture 6">
            <a:extLst>
              <a:ext uri="{FF2B5EF4-FFF2-40B4-BE49-F238E27FC236}">
                <a16:creationId xmlns:a16="http://schemas.microsoft.com/office/drawing/2014/main" id="{B9CD3D3E-1423-5B95-7A8B-D90AB8AD0602}"/>
              </a:ext>
            </a:extLst>
          </p:cNvPr>
          <p:cNvPicPr>
            <a:picLocks noChangeAspect="1"/>
          </p:cNvPicPr>
          <p:nvPr/>
        </p:nvPicPr>
        <p:blipFill>
          <a:blip r:embed="rId5"/>
          <a:srcRect r="28554"/>
          <a:stretch>
            <a:fillRect/>
          </a:stretch>
        </p:blipFill>
        <p:spPr>
          <a:xfrm>
            <a:off x="5196172" y="621974"/>
            <a:ext cx="6995828" cy="6234545"/>
          </a:xfrm>
          <a:prstGeom prst="rect">
            <a:avLst/>
          </a:prstGeom>
        </p:spPr>
      </p:pic>
      <p:sp>
        <p:nvSpPr>
          <p:cNvPr id="12" name="Rounded Rectangle 4">
            <a:extLst>
              <a:ext uri="{FF2B5EF4-FFF2-40B4-BE49-F238E27FC236}">
                <a16:creationId xmlns:a16="http://schemas.microsoft.com/office/drawing/2014/main" id="{466BD641-17A7-5133-FE65-006A940D35B4}"/>
              </a:ext>
              <a:ext uri="{C183D7F6-B498-43B3-948B-1728B52AA6E4}">
                <adec:decorative xmlns:adec="http://schemas.microsoft.com/office/drawing/2017/decorative" val="1"/>
              </a:ext>
            </a:extLst>
          </p:cNvPr>
          <p:cNvSpPr/>
          <p:nvPr/>
        </p:nvSpPr>
        <p:spPr bwMode="auto">
          <a:xfrm>
            <a:off x="5356014" y="6440204"/>
            <a:ext cx="751562" cy="231246"/>
          </a:xfrm>
          <a:prstGeom prst="roundRect">
            <a:avLst>
              <a:gd name="adj" fmla="val 20395"/>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4" name="Rounded Rectangle 4">
            <a:extLst>
              <a:ext uri="{FF2B5EF4-FFF2-40B4-BE49-F238E27FC236}">
                <a16:creationId xmlns:a16="http://schemas.microsoft.com/office/drawing/2014/main" id="{B923A12E-49F2-93EE-4200-478E0CDEF0F5}"/>
              </a:ext>
              <a:ext uri="{C183D7F6-B498-43B3-948B-1728B52AA6E4}">
                <adec:decorative xmlns:adec="http://schemas.microsoft.com/office/drawing/2017/decorative" val="1"/>
              </a:ext>
            </a:extLst>
          </p:cNvPr>
          <p:cNvSpPr/>
          <p:nvPr/>
        </p:nvSpPr>
        <p:spPr bwMode="auto">
          <a:xfrm>
            <a:off x="8815231" y="955887"/>
            <a:ext cx="1162145" cy="157908"/>
          </a:xfrm>
          <a:prstGeom prst="roundRect">
            <a:avLst>
              <a:gd name="adj" fmla="val 20395"/>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419742662"/>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B3FCD2-C108-4BDA-7E1F-4C92F636921F}"/>
              </a:ext>
              <a:ext uri="{C183D7F6-B498-43B3-948B-1728B52AA6E4}">
                <adec:decorative xmlns:adec="http://schemas.microsoft.com/office/drawing/2017/decorative" val="1"/>
              </a:ext>
            </a:extLst>
          </p:cNvPr>
          <p:cNvPicPr>
            <a:picLocks/>
          </p:cNvPicPr>
          <p:nvPr/>
        </p:nvPicPr>
        <p:blipFill rotWithShape="1">
          <a:blip r:embed="rId3">
            <a:alphaModFix amt="45000"/>
          </a:blip>
          <a:srcRect t="4168" b="4168"/>
          <a:stretch/>
        </p:blipFill>
        <p:spPr>
          <a:xfrm>
            <a:off x="586473" y="2345637"/>
            <a:ext cx="5369054" cy="4015408"/>
          </a:xfrm>
          <a:prstGeom prst="roundRect">
            <a:avLst>
              <a:gd name="adj" fmla="val 2655"/>
            </a:avLst>
          </a:prstGeom>
          <a:solidFill>
            <a:schemeClr val="bg1">
              <a:lumMod val="95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headEnd type="none" w="med" len="med"/>
            <a:tailEnd type="none" w="med" len="med"/>
          </a:ln>
          <a:effectLst>
            <a:outerShdw blurRad="63500" dist="127000" dir="2700000" algn="tl" rotWithShape="0">
              <a:srgbClr val="454142">
                <a:alpha val="20000"/>
              </a:srgbClr>
            </a:outerShdw>
          </a:effectLst>
        </p:spPr>
      </p:pic>
      <p:sp>
        <p:nvSpPr>
          <p:cNvPr id="44" name="Rectangle: Rounded Corners 43">
            <a:extLst>
              <a:ext uri="{FF2B5EF4-FFF2-40B4-BE49-F238E27FC236}">
                <a16:creationId xmlns:a16="http://schemas.microsoft.com/office/drawing/2014/main" id="{A47F7C46-92C6-5796-B990-108F4C978B18}"/>
              </a:ext>
              <a:ext uri="{C183D7F6-B498-43B3-948B-1728B52AA6E4}">
                <adec:decorative xmlns:adec="http://schemas.microsoft.com/office/drawing/2017/decorative" val="1"/>
              </a:ext>
            </a:extLst>
          </p:cNvPr>
          <p:cNvSpPr/>
          <p:nvPr/>
        </p:nvSpPr>
        <p:spPr bwMode="auto">
          <a:xfrm>
            <a:off x="6682461" y="3034550"/>
            <a:ext cx="237366" cy="137565"/>
          </a:xfrm>
          <a:prstGeom prst="roundRect">
            <a:avLst/>
          </a:prstGeom>
          <a:no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Sans Display"/>
              <a:ea typeface="Segoe UI" pitchFamily="34" charset="0"/>
              <a:cs typeface="Segoe UI" pitchFamily="34" charset="0"/>
            </a:endParaRPr>
          </a:p>
        </p:txBody>
      </p:sp>
      <p:sp>
        <p:nvSpPr>
          <p:cNvPr id="10" name="TextBox 9">
            <a:extLst>
              <a:ext uri="{FF2B5EF4-FFF2-40B4-BE49-F238E27FC236}">
                <a16:creationId xmlns:a16="http://schemas.microsoft.com/office/drawing/2014/main" id="{DC79C83F-FD4D-56EE-FEA5-F88E14142A38}"/>
              </a:ext>
            </a:extLst>
          </p:cNvPr>
          <p:cNvSpPr txBox="1"/>
          <p:nvPr/>
        </p:nvSpPr>
        <p:spPr>
          <a:xfrm>
            <a:off x="588263" y="1565122"/>
            <a:ext cx="5233462" cy="553998"/>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solidFill>
                  <a:schemeClr val="bg1"/>
                </a:solidFill>
                <a:effectLst/>
                <a:uLnTx/>
                <a:uFillTx/>
                <a:latin typeface="Segoe UI"/>
                <a:ea typeface="+mn-ea"/>
                <a:cs typeface="Segoe UI"/>
              </a:rPr>
              <a:t>Admins can use group policy settings to manage the </a:t>
            </a:r>
            <a:r>
              <a:rPr kumimoji="0" lang="en-US" sz="1765" b="0" i="0" u="none" strike="noStrike" kern="1200" cap="none" spc="0" normalizeH="0" baseline="0" noProof="0" err="1">
                <a:ln>
                  <a:noFill/>
                </a:ln>
                <a:solidFill>
                  <a:schemeClr val="bg1"/>
                </a:solidFill>
                <a:effectLst/>
                <a:uLnTx/>
                <a:uFillTx/>
                <a:latin typeface="Segoe UI"/>
                <a:ea typeface="+mn-ea"/>
                <a:cs typeface="Segoe UI"/>
              </a:rPr>
              <a:t>behaviour</a:t>
            </a:r>
            <a:r>
              <a:rPr kumimoji="0" lang="en-US" sz="1765" b="0" i="0" u="none" strike="noStrike" kern="1200" cap="none" spc="0" normalizeH="0" baseline="0" noProof="0">
                <a:ln>
                  <a:noFill/>
                </a:ln>
                <a:solidFill>
                  <a:schemeClr val="bg1"/>
                </a:solidFill>
                <a:effectLst/>
                <a:uLnTx/>
                <a:uFillTx/>
                <a:latin typeface="Segoe UI"/>
                <a:ea typeface="+mn-ea"/>
                <a:cs typeface="Segoe UI"/>
              </a:rPr>
              <a:t> of the Copilot in Edge sidebar.</a:t>
            </a:r>
          </a:p>
        </p:txBody>
      </p:sp>
      <p:sp>
        <p:nvSpPr>
          <p:cNvPr id="7" name="TextBox 6">
            <a:extLst>
              <a:ext uri="{FF2B5EF4-FFF2-40B4-BE49-F238E27FC236}">
                <a16:creationId xmlns:a16="http://schemas.microsoft.com/office/drawing/2014/main" id="{C5FA6146-5D7C-287C-C608-FD8462DB6EEC}"/>
              </a:ext>
              <a:ext uri="{C183D7F6-B498-43B3-948B-1728B52AA6E4}">
                <adec:decorative xmlns:adec="http://schemas.microsoft.com/office/drawing/2017/decorative" val="1"/>
              </a:ext>
            </a:extLst>
          </p:cNvPr>
          <p:cNvSpPr txBox="1"/>
          <p:nvPr/>
        </p:nvSpPr>
        <p:spPr>
          <a:xfrm>
            <a:off x="6723109" y="944318"/>
            <a:ext cx="4899550" cy="384393"/>
          </a:xfrm>
          <a:prstGeom prst="roundRect">
            <a:avLst>
              <a:gd name="adj" fmla="val 21303"/>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a:glow rad="63500">
              <a:schemeClr val="bg1">
                <a:alpha val="81000"/>
              </a:scheme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en-US"/>
            </a:defPPr>
            <a:lvl1pPr algn="ctr" defTabSz="932472" fontAlgn="base">
              <a:spcBef>
                <a:spcPct val="0"/>
              </a:spcBef>
              <a:spcAft>
                <a:spcPct val="0"/>
              </a:spcAft>
              <a:defRPr sz="1600">
                <a:solidFill>
                  <a:srgbClr val="FFFFFF"/>
                </a:solidFill>
                <a:latin typeface="Segoe UI Semibold"/>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9" name="TextBox 8">
            <a:extLst>
              <a:ext uri="{FF2B5EF4-FFF2-40B4-BE49-F238E27FC236}">
                <a16:creationId xmlns:a16="http://schemas.microsoft.com/office/drawing/2014/main" id="{1DAD2DF4-69F0-17A7-9693-BD3DCA2E12C6}"/>
              </a:ext>
            </a:extLst>
          </p:cNvPr>
          <p:cNvSpPr txBox="1"/>
          <p:nvPr/>
        </p:nvSpPr>
        <p:spPr>
          <a:xfrm>
            <a:off x="7872831" y="981566"/>
            <a:ext cx="2600106" cy="276999"/>
          </a:xfrm>
          <a:prstGeom prst="rect">
            <a:avLst/>
          </a:prstGeom>
          <a:noFill/>
        </p:spPr>
        <p:txBody>
          <a:bodyPr wrap="square">
            <a:spAutoFit/>
          </a:bodyPr>
          <a:lstStyle/>
          <a:p>
            <a:pPr marL="0" marR="0" lvl="0" indent="0" algn="l" defTabSz="914367" rtl="0" eaLnBrk="1" fontAlgn="auto" latinLnBrk="0" hangingPunct="1">
              <a:lnSpc>
                <a:spcPct val="100000"/>
              </a:lnSpc>
              <a:spcBef>
                <a:spcPts val="2250"/>
              </a:spcBef>
              <a:spcAft>
                <a:spcPts val="1350"/>
              </a:spcAft>
              <a:buClrTx/>
              <a:buSzTx/>
              <a:buFontTx/>
              <a:buNone/>
              <a:tabLst/>
              <a:defRPr/>
            </a:pPr>
            <a:r>
              <a:rPr kumimoji="0" lang="en-US" sz="1200" b="1" i="0" u="none" strike="noStrike" kern="1200" cap="none" spc="0" normalizeH="0" baseline="0" noProof="0" err="1">
                <a:ln>
                  <a:noFill/>
                </a:ln>
                <a:solidFill>
                  <a:srgbClr val="FFFFFF"/>
                </a:solidFill>
                <a:effectLst/>
                <a:uLnTx/>
                <a:uFillTx/>
                <a:latin typeface="Segoe UI" panose="020B0502040204020203" pitchFamily="34" charset="0"/>
                <a:ea typeface="+mn-ea"/>
                <a:cs typeface="+mn-cs"/>
              </a:rPr>
              <a:t>EdgeEntraCopilotPageContext</a:t>
            </a:r>
            <a:endParaRPr kumimoji="0" lang="en-US" sz="1200" b="1" i="0" u="none" strike="noStrike" kern="1200" cap="none" spc="0" normalizeH="0" baseline="0" noProof="0">
              <a:ln>
                <a:noFill/>
              </a:ln>
              <a:solidFill>
                <a:srgbClr val="FFFFFF"/>
              </a:solidFill>
              <a:effectLst/>
              <a:uLnTx/>
              <a:uFillTx/>
              <a:latin typeface="Segoe UI" panose="020B0502040204020203" pitchFamily="34" charset="0"/>
              <a:ea typeface="+mn-ea"/>
              <a:cs typeface="+mn-cs"/>
            </a:endParaRPr>
          </a:p>
        </p:txBody>
      </p:sp>
      <p:sp>
        <p:nvSpPr>
          <p:cNvPr id="11" name="TextBox 10">
            <a:extLst>
              <a:ext uri="{FF2B5EF4-FFF2-40B4-BE49-F238E27FC236}">
                <a16:creationId xmlns:a16="http://schemas.microsoft.com/office/drawing/2014/main" id="{BCE76E34-F2E4-7727-A676-563B83A77E6E}"/>
              </a:ext>
              <a:ext uri="{C183D7F6-B498-43B3-948B-1728B52AA6E4}">
                <adec:decorative xmlns:adec="http://schemas.microsoft.com/office/drawing/2017/decorative" val="1"/>
              </a:ext>
            </a:extLst>
          </p:cNvPr>
          <p:cNvSpPr txBox="1"/>
          <p:nvPr/>
        </p:nvSpPr>
        <p:spPr>
          <a:xfrm>
            <a:off x="6723109" y="2851720"/>
            <a:ext cx="4899550" cy="390942"/>
          </a:xfrm>
          <a:prstGeom prst="roundRect">
            <a:avLst>
              <a:gd name="adj" fmla="val 23966"/>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a:glow rad="63500">
              <a:schemeClr val="bg1">
                <a:alpha val="81000"/>
              </a:scheme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en-US"/>
            </a:defPPr>
            <a:lvl1pPr marR="0" lvl="0" indent="0" algn="ctr" defTabSz="932472" fontAlgn="base">
              <a:lnSpc>
                <a:spcPct val="100000"/>
              </a:lnSpc>
              <a:spcBef>
                <a:spcPct val="0"/>
              </a:spcBef>
              <a:spcAft>
                <a:spcPct val="0"/>
              </a:spcAft>
              <a:buClrTx/>
              <a:buSzTx/>
              <a:buFontTx/>
              <a:buNone/>
              <a:tabLst/>
              <a:defRPr kumimoji="0" sz="1600" b="0" i="0" u="none" strike="noStrike" cap="none" spc="0" normalizeH="0" baseline="0">
                <a:ln>
                  <a:noFill/>
                </a:ln>
                <a:solidFill>
                  <a:srgbClr val="FFFFFF"/>
                </a:solidFill>
                <a:effectLst/>
                <a:uLnTx/>
                <a:uFillTx/>
                <a:latin typeface="Segoe UI Semibold"/>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endParaRPr lang="en-US"/>
          </a:p>
        </p:txBody>
      </p:sp>
      <p:sp>
        <p:nvSpPr>
          <p:cNvPr id="12" name="TextBox 11">
            <a:extLst>
              <a:ext uri="{FF2B5EF4-FFF2-40B4-BE49-F238E27FC236}">
                <a16:creationId xmlns:a16="http://schemas.microsoft.com/office/drawing/2014/main" id="{5BE2D147-360C-D1DA-DFE4-014A360E0A1B}"/>
              </a:ext>
            </a:extLst>
          </p:cNvPr>
          <p:cNvSpPr txBox="1"/>
          <p:nvPr/>
        </p:nvSpPr>
        <p:spPr>
          <a:xfrm>
            <a:off x="7534964" y="2897889"/>
            <a:ext cx="3120336" cy="276999"/>
          </a:xfrm>
          <a:prstGeom prst="rect">
            <a:avLst/>
          </a:prstGeom>
          <a:noFill/>
        </p:spPr>
        <p:txBody>
          <a:bodyPr wrap="square">
            <a:spAutoFit/>
          </a:bodyPr>
          <a:lstStyle/>
          <a:p>
            <a:pPr lvl="0" algn="ctr" fontAlgn="base">
              <a:spcBef>
                <a:spcPts val="2250"/>
              </a:spcBef>
              <a:spcAft>
                <a:spcPts val="1350"/>
              </a:spcAft>
              <a:defRPr/>
            </a:pPr>
            <a:r>
              <a:rPr lang="en-US" sz="1200" b="1">
                <a:solidFill>
                  <a:srgbClr val="FFFFFF"/>
                </a:solidFill>
                <a:latin typeface="Segoe UI" panose="020B0502040204020203" pitchFamily="34" charset="0"/>
              </a:rPr>
              <a:t>Microsoft365CopilotChatIconEnabled</a:t>
            </a:r>
            <a:endParaRPr kumimoji="0" lang="en-US" sz="1200" b="1" i="0" u="none" strike="noStrike" kern="1200" cap="none" spc="0" normalizeH="0" baseline="0" noProof="0">
              <a:ln>
                <a:noFill/>
              </a:ln>
              <a:solidFill>
                <a:srgbClr val="FFFFFF"/>
              </a:solidFill>
              <a:effectLst/>
              <a:uLnTx/>
              <a:uFillTx/>
              <a:latin typeface="Segoe UI" panose="020B0502040204020203" pitchFamily="34" charset="0"/>
              <a:ea typeface="+mn-ea"/>
              <a:cs typeface="+mn-cs"/>
            </a:endParaRPr>
          </a:p>
        </p:txBody>
      </p:sp>
      <p:sp>
        <p:nvSpPr>
          <p:cNvPr id="14" name="TextBox 13">
            <a:extLst>
              <a:ext uri="{FF2B5EF4-FFF2-40B4-BE49-F238E27FC236}">
                <a16:creationId xmlns:a16="http://schemas.microsoft.com/office/drawing/2014/main" id="{61C98F76-2F87-E0F7-14EF-F7445BB022DC}"/>
              </a:ext>
            </a:extLst>
          </p:cNvPr>
          <p:cNvSpPr txBox="1"/>
          <p:nvPr/>
        </p:nvSpPr>
        <p:spPr>
          <a:xfrm>
            <a:off x="6811084" y="1374880"/>
            <a:ext cx="4569263" cy="1384995"/>
          </a:xfrm>
          <a:prstGeom prst="rect">
            <a:avLst/>
          </a:prstGeom>
          <a:noFill/>
        </p:spPr>
        <p:txBody>
          <a:bodyPr wrap="square" lIns="91440" tIns="45720" rIns="91440" bIns="45720" anchor="t">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bg1"/>
                </a:solidFill>
                <a:effectLst/>
                <a:uLnTx/>
                <a:uFillTx/>
                <a:latin typeface="Segoe Sans Display"/>
                <a:ea typeface="+mn-ea"/>
                <a:cs typeface="+mn-cs"/>
              </a:rPr>
              <a:t>This policy </a:t>
            </a:r>
            <a:r>
              <a:rPr kumimoji="0" lang="en-US" sz="1400" b="0" i="0" u="none" strike="noStrike" kern="1200" cap="none" spc="0" normalizeH="0" baseline="0" noProof="0">
                <a:ln>
                  <a:noFill/>
                </a:ln>
                <a:solidFill>
                  <a:schemeClr val="bg1"/>
                </a:solidFill>
                <a:effectLst/>
                <a:uLnTx/>
                <a:uFillTx/>
                <a:latin typeface="Segoe Sans Display"/>
                <a:ea typeface="+mn-ea"/>
                <a:cs typeface="+mn-cs"/>
                <a:hlinkClick r:id="rId4">
                  <a:extLst>
                    <a:ext uri="{A12FA001-AC4F-418D-AE19-62706E023703}">
                      <ahyp:hlinkClr xmlns:ahyp="http://schemas.microsoft.com/office/drawing/2018/hyperlinkcolor" val="tx"/>
                    </a:ext>
                  </a:extLst>
                </a:hlinkClick>
              </a:rPr>
              <a:t>controls access to page contents</a:t>
            </a:r>
            <a:r>
              <a:rPr kumimoji="0" lang="en-US" sz="1400" b="0" i="0" u="none" strike="noStrike" kern="1200" cap="none" spc="0" normalizeH="0" baseline="0" noProof="0">
                <a:ln>
                  <a:noFill/>
                </a:ln>
                <a:solidFill>
                  <a:schemeClr val="bg1"/>
                </a:solidFill>
                <a:effectLst/>
                <a:uLnTx/>
                <a:uFillTx/>
                <a:latin typeface="Segoe Sans Display"/>
                <a:ea typeface="+mn-ea"/>
                <a:cs typeface="+mn-cs"/>
              </a:rPr>
              <a:t> for Microsoft 365 Copilot Chat with enterprise data protection (EDP) in the Microsoft Edge sidebar for the web tab only. This policy controls whether Microsoft 365 Copilot Chat can perform page summarization and similar contextual queries.</a:t>
            </a:r>
          </a:p>
        </p:txBody>
      </p:sp>
      <p:sp>
        <p:nvSpPr>
          <p:cNvPr id="20" name="TextBox 19">
            <a:extLst>
              <a:ext uri="{FF2B5EF4-FFF2-40B4-BE49-F238E27FC236}">
                <a16:creationId xmlns:a16="http://schemas.microsoft.com/office/drawing/2014/main" id="{A963C9EA-8597-E9B7-6F7E-B91F3C6DCC75}"/>
              </a:ext>
            </a:extLst>
          </p:cNvPr>
          <p:cNvSpPr txBox="1"/>
          <p:nvPr/>
        </p:nvSpPr>
        <p:spPr>
          <a:xfrm>
            <a:off x="6811084" y="3296317"/>
            <a:ext cx="4652010" cy="954107"/>
          </a:xfrm>
          <a:prstGeom prst="rect">
            <a:avLst/>
          </a:prstGeom>
          <a:noFill/>
        </p:spPr>
        <p:txBody>
          <a:bodyPr wrap="square" lIns="91440" tIns="45720" rIns="91440" bIns="45720" anchor="t">
            <a:spAutoFit/>
          </a:bodyPr>
          <a:lstStyle/>
          <a:p>
            <a:r>
              <a:rPr lang="en-US" sz="1400">
                <a:solidFill>
                  <a:schemeClr val="bg1"/>
                </a:solidFill>
              </a:rPr>
              <a:t>This policy controls whether the Microsoft 365 Copilot Chat icon will be shown in the Microsoft Edge for Business toolbar for Microsoft 365 Copilot licensed and unlicensed users. </a:t>
            </a:r>
            <a:r>
              <a:rPr lang="en-US" sz="1400">
                <a:solidFill>
                  <a:schemeClr val="bg1"/>
                </a:solidFill>
                <a:hlinkClick r:id="rId5">
                  <a:extLst>
                    <a:ext uri="{A12FA001-AC4F-418D-AE19-62706E023703}">
                      <ahyp:hlinkClr xmlns:ahyp="http://schemas.microsoft.com/office/drawing/2018/hyperlinkcolor" val="tx"/>
                    </a:ext>
                  </a:extLst>
                </a:hlinkClick>
              </a:rPr>
              <a:t>Microsoft365CopilotChatIconEnabled</a:t>
            </a:r>
            <a:endParaRPr kumimoji="0" lang="en-US" sz="1400" b="0" i="0" u="none" strike="noStrike" kern="1200" cap="none" spc="0" normalizeH="0" baseline="0" noProof="0">
              <a:ln>
                <a:noFill/>
              </a:ln>
              <a:solidFill>
                <a:schemeClr val="bg1"/>
              </a:solidFill>
              <a:effectLst/>
              <a:uLnTx/>
              <a:uFillTx/>
              <a:latin typeface="Segoe Sans Display"/>
              <a:ea typeface="+mn-ea"/>
              <a:cs typeface="+mn-cs"/>
            </a:endParaRPr>
          </a:p>
        </p:txBody>
      </p:sp>
      <p:sp>
        <p:nvSpPr>
          <p:cNvPr id="3" name="Rectangle: Rounded Corners 2">
            <a:extLst>
              <a:ext uri="{FF2B5EF4-FFF2-40B4-BE49-F238E27FC236}">
                <a16:creationId xmlns:a16="http://schemas.microsoft.com/office/drawing/2014/main" id="{AA4851FC-9941-B941-B4CF-B00F4EAEF1BA}"/>
              </a:ext>
              <a:ext uri="{C183D7F6-B498-43B3-948B-1728B52AA6E4}">
                <adec:decorative xmlns:adec="http://schemas.microsoft.com/office/drawing/2017/decorative" val="1"/>
              </a:ext>
            </a:extLst>
          </p:cNvPr>
          <p:cNvSpPr/>
          <p:nvPr/>
        </p:nvSpPr>
        <p:spPr bwMode="auto">
          <a:xfrm>
            <a:off x="6682461" y="4620091"/>
            <a:ext cx="237366" cy="137565"/>
          </a:xfrm>
          <a:prstGeom prst="roundRect">
            <a:avLst/>
          </a:prstGeom>
          <a:no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Sans Display"/>
              <a:ea typeface="Segoe UI" pitchFamily="34" charset="0"/>
              <a:cs typeface="Segoe UI" pitchFamily="34" charset="0"/>
            </a:endParaRPr>
          </a:p>
        </p:txBody>
      </p:sp>
      <p:sp>
        <p:nvSpPr>
          <p:cNvPr id="13" name="TextBox 12">
            <a:extLst>
              <a:ext uri="{FF2B5EF4-FFF2-40B4-BE49-F238E27FC236}">
                <a16:creationId xmlns:a16="http://schemas.microsoft.com/office/drawing/2014/main" id="{3148F475-2C74-B9B6-4A11-0EF3F78E10A6}"/>
              </a:ext>
              <a:ext uri="{C183D7F6-B498-43B3-948B-1728B52AA6E4}">
                <adec:decorative xmlns:adec="http://schemas.microsoft.com/office/drawing/2017/decorative" val="1"/>
              </a:ext>
            </a:extLst>
          </p:cNvPr>
          <p:cNvSpPr txBox="1"/>
          <p:nvPr/>
        </p:nvSpPr>
        <p:spPr>
          <a:xfrm>
            <a:off x="6723109" y="4425801"/>
            <a:ext cx="4899550" cy="413861"/>
          </a:xfrm>
          <a:prstGeom prst="roundRect">
            <a:avLst>
              <a:gd name="adj" fmla="val 31954"/>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a:glow rad="63500">
              <a:schemeClr val="bg1">
                <a:alpha val="81000"/>
              </a:scheme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en-US"/>
            </a:defPPr>
            <a:lvl1pPr marR="0" lvl="0" indent="0" algn="ctr" defTabSz="932472" fontAlgn="base">
              <a:lnSpc>
                <a:spcPct val="100000"/>
              </a:lnSpc>
              <a:spcBef>
                <a:spcPct val="0"/>
              </a:spcBef>
              <a:spcAft>
                <a:spcPct val="0"/>
              </a:spcAft>
              <a:buClrTx/>
              <a:buSzTx/>
              <a:buFontTx/>
              <a:buNone/>
              <a:tabLst/>
              <a:defRPr kumimoji="0" sz="1600" b="0" i="0" u="none" strike="noStrike" cap="none" spc="0" normalizeH="0" baseline="0">
                <a:ln>
                  <a:noFill/>
                </a:ln>
                <a:solidFill>
                  <a:srgbClr val="FFFFFF"/>
                </a:solidFill>
                <a:effectLst/>
                <a:uLnTx/>
                <a:uFillTx/>
                <a:latin typeface="Segoe UI Semibold"/>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endParaRPr lang="en-US"/>
          </a:p>
        </p:txBody>
      </p:sp>
      <p:sp>
        <p:nvSpPr>
          <p:cNvPr id="15" name="TextBox 14">
            <a:extLst>
              <a:ext uri="{FF2B5EF4-FFF2-40B4-BE49-F238E27FC236}">
                <a16:creationId xmlns:a16="http://schemas.microsoft.com/office/drawing/2014/main" id="{9ACCFF87-CF62-BF9C-FE12-0E3D9B8AF011}"/>
              </a:ext>
            </a:extLst>
          </p:cNvPr>
          <p:cNvSpPr txBox="1"/>
          <p:nvPr/>
        </p:nvSpPr>
        <p:spPr>
          <a:xfrm>
            <a:off x="7534964" y="4483430"/>
            <a:ext cx="2600106" cy="276999"/>
          </a:xfrm>
          <a:prstGeom prst="rect">
            <a:avLst/>
          </a:prstGeom>
          <a:noFill/>
        </p:spPr>
        <p:txBody>
          <a:bodyPr wrap="square">
            <a:spAutoFit/>
          </a:bodyPr>
          <a:lstStyle/>
          <a:p>
            <a:pPr marL="0" marR="0" lvl="0" indent="0" algn="ctr" defTabSz="914367" rtl="0" eaLnBrk="1" fontAlgn="base" latinLnBrk="0" hangingPunct="1">
              <a:lnSpc>
                <a:spcPct val="100000"/>
              </a:lnSpc>
              <a:spcBef>
                <a:spcPts val="2250"/>
              </a:spcBef>
              <a:spcAft>
                <a:spcPts val="1350"/>
              </a:spcAft>
              <a:buClrTx/>
              <a:buSzTx/>
              <a:buFontTx/>
              <a:buNone/>
              <a:tabLst/>
              <a:defRPr/>
            </a:pPr>
            <a:r>
              <a:rPr kumimoji="0" lang="en-US" sz="1200" b="1" i="0" u="none" strike="noStrike" kern="1200" cap="none" spc="0" normalizeH="0" baseline="0" noProof="0" err="1">
                <a:ln>
                  <a:noFill/>
                </a:ln>
                <a:solidFill>
                  <a:srgbClr val="FFFFFF"/>
                </a:solidFill>
                <a:effectLst/>
                <a:uLnTx/>
                <a:uFillTx/>
                <a:latin typeface="Segoe UI" panose="020B0502040204020203" pitchFamily="34" charset="0"/>
                <a:ea typeface="+mn-ea"/>
                <a:cs typeface="+mn-cs"/>
              </a:rPr>
              <a:t>CopilotPageContext</a:t>
            </a:r>
            <a:endParaRPr kumimoji="0" lang="en-US" sz="1200" b="1" i="0" u="none" strike="noStrike" kern="1200" cap="none" spc="0" normalizeH="0" baseline="0" noProof="0">
              <a:ln>
                <a:noFill/>
              </a:ln>
              <a:solidFill>
                <a:srgbClr val="FFFFFF"/>
              </a:solidFill>
              <a:effectLst/>
              <a:uLnTx/>
              <a:uFillTx/>
              <a:latin typeface="Segoe UI" panose="020B0502040204020203" pitchFamily="34" charset="0"/>
              <a:ea typeface="+mn-ea"/>
              <a:cs typeface="+mn-cs"/>
            </a:endParaRPr>
          </a:p>
        </p:txBody>
      </p:sp>
      <p:sp>
        <p:nvSpPr>
          <p:cNvPr id="16" name="TextBox 15">
            <a:extLst>
              <a:ext uri="{FF2B5EF4-FFF2-40B4-BE49-F238E27FC236}">
                <a16:creationId xmlns:a16="http://schemas.microsoft.com/office/drawing/2014/main" id="{9FE7F134-2797-3F32-F027-7967948602F6}"/>
              </a:ext>
            </a:extLst>
          </p:cNvPr>
          <p:cNvSpPr txBox="1"/>
          <p:nvPr/>
        </p:nvSpPr>
        <p:spPr>
          <a:xfrm>
            <a:off x="6811084" y="4881858"/>
            <a:ext cx="4652010" cy="1600438"/>
          </a:xfrm>
          <a:prstGeom prst="rect">
            <a:avLst/>
          </a:prstGeom>
          <a:noFill/>
        </p:spPr>
        <p:txBody>
          <a:bodyPr wrap="square" lIns="91440" tIns="45720" rIns="91440" bIns="45720" anchor="t">
            <a:spAutoFit/>
          </a:bodyPr>
          <a:lstStyle/>
          <a:p>
            <a:pPr marL="0" marR="0" lvl="0" indent="0" algn="l" defTabSz="914367" rtl="0" eaLnBrk="1" fontAlgn="auto" latinLnBrk="0" hangingPunct="1">
              <a:lnSpc>
                <a:spcPct val="100000"/>
              </a:lnSpc>
              <a:spcBef>
                <a:spcPts val="1200"/>
              </a:spcBef>
              <a:spcAft>
                <a:spcPts val="1200"/>
              </a:spcAft>
              <a:buClrTx/>
              <a:buSzTx/>
              <a:buFontTx/>
              <a:buNone/>
              <a:tabLst/>
              <a:defRPr/>
            </a:pPr>
            <a:r>
              <a:rPr kumimoji="0" lang="en-US" sz="1400" b="0" i="0" u="none" strike="noStrike" kern="1200" cap="none" spc="0" normalizeH="0" baseline="0" noProof="0">
                <a:ln>
                  <a:noFill/>
                </a:ln>
                <a:solidFill>
                  <a:schemeClr val="bg1"/>
                </a:solidFill>
                <a:effectLst/>
                <a:uLnTx/>
                <a:uFillTx/>
                <a:latin typeface="Segoe Sans Display"/>
                <a:ea typeface="+mn-ea"/>
                <a:cs typeface="+mn-cs"/>
              </a:rPr>
              <a:t>To allow or block Copilot in Edge from using browsing context when users are signed in with their personal MSA Bing account while in the Edge work profile, use the </a:t>
            </a:r>
            <a:r>
              <a:rPr kumimoji="0" lang="en-US" sz="1400" b="0" i="0" u="none" strike="noStrike" kern="1200" cap="none" spc="0" normalizeH="0" baseline="0" noProof="0">
                <a:ln>
                  <a:noFill/>
                </a:ln>
                <a:solidFill>
                  <a:schemeClr val="bg1"/>
                </a:solidFill>
                <a:effectLst/>
                <a:uLnTx/>
                <a:uFillTx/>
                <a:latin typeface="Segoe Sans Display"/>
                <a:ea typeface="+mn-ea"/>
                <a:cs typeface="+mn-cs"/>
                <a:hlinkClick r:id="rId6">
                  <a:extLst>
                    <a:ext uri="{A12FA001-AC4F-418D-AE19-62706E023703}">
                      <ahyp:hlinkClr xmlns:ahyp="http://schemas.microsoft.com/office/drawing/2018/hyperlinkcolor" val="tx"/>
                    </a:ext>
                  </a:extLst>
                </a:hlinkClick>
              </a:rPr>
              <a:t>CopilotPageContext</a:t>
            </a:r>
            <a:r>
              <a:rPr kumimoji="0" lang="en-US" sz="1400" b="0" i="0" u="none" strike="noStrike" kern="1200" cap="none" spc="0" normalizeH="0" baseline="0" noProof="0">
                <a:ln>
                  <a:noFill/>
                </a:ln>
                <a:solidFill>
                  <a:schemeClr val="bg1"/>
                </a:solidFill>
                <a:effectLst/>
                <a:uLnTx/>
                <a:uFillTx/>
                <a:latin typeface="Segoe Sans Display"/>
                <a:ea typeface="+mn-ea"/>
                <a:cs typeface="+mn-cs"/>
              </a:rPr>
              <a:t> policy. This policy prevents the personal Copilot version without enterprise data protection from using webpage or PDF content when it formulates responses to prompts.</a:t>
            </a:r>
          </a:p>
        </p:txBody>
      </p:sp>
      <p:pic>
        <p:nvPicPr>
          <p:cNvPr id="18" name="Picture 17">
            <a:extLst>
              <a:ext uri="{FF2B5EF4-FFF2-40B4-BE49-F238E27FC236}">
                <a16:creationId xmlns:a16="http://schemas.microsoft.com/office/drawing/2014/main" id="{F74E0FA5-BB58-9778-CC2A-3F5679561C22}"/>
              </a:ext>
            </a:extLst>
          </p:cNvPr>
          <p:cNvPicPr>
            <a:picLocks noChangeAspect="1"/>
          </p:cNvPicPr>
          <p:nvPr/>
        </p:nvPicPr>
        <p:blipFill>
          <a:blip r:embed="rId7"/>
          <a:srcRect l="39009"/>
          <a:stretch/>
        </p:blipFill>
        <p:spPr>
          <a:xfrm>
            <a:off x="663615" y="2423754"/>
            <a:ext cx="5214541" cy="3873964"/>
          </a:xfrm>
          <a:prstGeom prst="rect">
            <a:avLst/>
          </a:prstGeom>
        </p:spPr>
      </p:pic>
      <p:sp>
        <p:nvSpPr>
          <p:cNvPr id="29" name="Rectangle: Rounded Corners 28">
            <a:extLst>
              <a:ext uri="{FF2B5EF4-FFF2-40B4-BE49-F238E27FC236}">
                <a16:creationId xmlns:a16="http://schemas.microsoft.com/office/drawing/2014/main" id="{8D486EA2-BEC7-4EBC-9A9B-FAE7560BDC7F}"/>
              </a:ext>
              <a:ext uri="{C183D7F6-B498-43B3-948B-1728B52AA6E4}">
                <adec:decorative xmlns:adec="http://schemas.microsoft.com/office/drawing/2017/decorative" val="1"/>
              </a:ext>
            </a:extLst>
          </p:cNvPr>
          <p:cNvSpPr/>
          <p:nvPr/>
        </p:nvSpPr>
        <p:spPr bwMode="auto">
          <a:xfrm>
            <a:off x="5605695" y="2550973"/>
            <a:ext cx="272461" cy="386555"/>
          </a:xfrm>
          <a:prstGeom prst="roundRect">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sp>
        <p:nvSpPr>
          <p:cNvPr id="2" name="Title 1">
            <a:extLst>
              <a:ext uri="{FF2B5EF4-FFF2-40B4-BE49-F238E27FC236}">
                <a16:creationId xmlns:a16="http://schemas.microsoft.com/office/drawing/2014/main" id="{E03ACB3F-8D88-E01E-2972-5F4D02C33D1D}"/>
              </a:ext>
            </a:extLst>
          </p:cNvPr>
          <p:cNvSpPr>
            <a:spLocks noGrp="1"/>
          </p:cNvSpPr>
          <p:nvPr>
            <p:ph type="title"/>
          </p:nvPr>
        </p:nvSpPr>
        <p:spPr>
          <a:xfrm>
            <a:off x="588262" y="485481"/>
            <a:ext cx="5507737" cy="498598"/>
          </a:xfrm>
        </p:spPr>
        <p:txBody>
          <a:bodyPr/>
          <a:lstStyle/>
          <a:p>
            <a:r>
              <a:rPr lang="en-US" sz="2400"/>
              <a:t>Admin Controls for Microsoft Edge </a:t>
            </a:r>
            <a:br>
              <a:rPr lang="en-US" sz="2400"/>
            </a:br>
            <a:r>
              <a:rPr lang="en-US" sz="2400"/>
              <a:t>(Windows)</a:t>
            </a:r>
            <a:br>
              <a:rPr lang="en-US" sz="2400"/>
            </a:br>
            <a:endParaRPr lang="en-US" sz="2400"/>
          </a:p>
        </p:txBody>
      </p:sp>
    </p:spTree>
    <p:extLst>
      <p:ext uri="{BB962C8B-B14F-4D97-AF65-F5344CB8AC3E}">
        <p14:creationId xmlns:p14="http://schemas.microsoft.com/office/powerpoint/2010/main" val="2647414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97DCDEFD-A4E5-D21B-91B7-627A3126BE3F}"/>
              </a:ext>
              <a:ext uri="{C183D7F6-B498-43B3-948B-1728B52AA6E4}">
                <adec:decorative xmlns:adec="http://schemas.microsoft.com/office/drawing/2017/decorative" val="1"/>
              </a:ext>
            </a:extLst>
          </p:cNvPr>
          <p:cNvSpPr/>
          <p:nvPr/>
        </p:nvSpPr>
        <p:spPr bwMode="auto">
          <a:xfrm rot="16200000" flipH="1">
            <a:off x="8336722" y="1796434"/>
            <a:ext cx="2057396" cy="5322532"/>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a:ea typeface="+mn-ea"/>
              <a:cs typeface="Segoe UI" pitchFamily="34" charset="0"/>
            </a:endParaRPr>
          </a:p>
        </p:txBody>
      </p:sp>
      <p:sp>
        <p:nvSpPr>
          <p:cNvPr id="12" name="Rectangle: Rounded Corners 13">
            <a:extLst>
              <a:ext uri="{FF2B5EF4-FFF2-40B4-BE49-F238E27FC236}">
                <a16:creationId xmlns:a16="http://schemas.microsoft.com/office/drawing/2014/main" id="{0A3C9F5C-2632-7540-D46B-01E3B8936F6D}"/>
              </a:ext>
              <a:ext uri="{C183D7F6-B498-43B3-948B-1728B52AA6E4}">
                <adec:decorative xmlns:adec="http://schemas.microsoft.com/office/drawing/2017/decorative" val="1"/>
              </a:ext>
            </a:extLst>
          </p:cNvPr>
          <p:cNvSpPr/>
          <p:nvPr/>
        </p:nvSpPr>
        <p:spPr bwMode="auto">
          <a:xfrm rot="16200000" flipH="1">
            <a:off x="1718973" y="1390460"/>
            <a:ext cx="3623299" cy="6146755"/>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a:ea typeface="+mn-ea"/>
              <a:cs typeface="Segoe UI" pitchFamily="34" charset="0"/>
            </a:endParaRPr>
          </a:p>
        </p:txBody>
      </p:sp>
      <p:sp>
        <p:nvSpPr>
          <p:cNvPr id="5" name="Title 4">
            <a:extLst>
              <a:ext uri="{FF2B5EF4-FFF2-40B4-BE49-F238E27FC236}">
                <a16:creationId xmlns:a16="http://schemas.microsoft.com/office/drawing/2014/main" id="{8C01E7A7-3687-B3C3-BA01-DE339BC587C8}"/>
              </a:ext>
            </a:extLst>
          </p:cNvPr>
          <p:cNvSpPr>
            <a:spLocks noGrp="1"/>
          </p:cNvSpPr>
          <p:nvPr>
            <p:ph type="title"/>
          </p:nvPr>
        </p:nvSpPr>
        <p:spPr>
          <a:xfrm>
            <a:off x="588262" y="485481"/>
            <a:ext cx="7603238" cy="498598"/>
          </a:xfrm>
        </p:spPr>
        <p:txBody>
          <a:bodyPr/>
          <a:lstStyle/>
          <a:p>
            <a:r>
              <a:rPr lang="en-US"/>
              <a:t>User Control in     Microsoft Edge</a:t>
            </a:r>
          </a:p>
        </p:txBody>
      </p:sp>
      <p:sp>
        <p:nvSpPr>
          <p:cNvPr id="25" name="TextBox 24">
            <a:extLst>
              <a:ext uri="{FF2B5EF4-FFF2-40B4-BE49-F238E27FC236}">
                <a16:creationId xmlns:a16="http://schemas.microsoft.com/office/drawing/2014/main" id="{28AF49D8-F79C-EBD7-3CF1-1D69D5596B51}"/>
              </a:ext>
            </a:extLst>
          </p:cNvPr>
          <p:cNvSpPr txBox="1"/>
          <p:nvPr/>
        </p:nvSpPr>
        <p:spPr>
          <a:xfrm>
            <a:off x="527586" y="1143040"/>
            <a:ext cx="11040127" cy="338554"/>
          </a:xfrm>
          <a:prstGeom prst="rect">
            <a:avLst/>
          </a:prstGeom>
          <a:noFill/>
        </p:spPr>
        <p:txBody>
          <a:bodyPr wrap="square" rtlCol="0">
            <a:spAutoFit/>
          </a:bodyPr>
          <a:lstStyle/>
          <a:p>
            <a:r>
              <a:rPr lang="en-US" sz="1600" noProof="0">
                <a:solidFill>
                  <a:schemeClr val="bg1"/>
                </a:solidFill>
                <a:latin typeface="Segoe UI "/>
              </a:rPr>
              <a:t>User have full control over their Copilot experience within Microsoft Edge</a:t>
            </a:r>
          </a:p>
        </p:txBody>
      </p:sp>
      <p:sp>
        <p:nvSpPr>
          <p:cNvPr id="31" name="Title 1">
            <a:extLst>
              <a:ext uri="{FF2B5EF4-FFF2-40B4-BE49-F238E27FC236}">
                <a16:creationId xmlns:a16="http://schemas.microsoft.com/office/drawing/2014/main" id="{330F9B73-1D9F-741D-EF5A-A1B79DB328E4}"/>
              </a:ext>
            </a:extLst>
          </p:cNvPr>
          <p:cNvSpPr txBox="1">
            <a:spLocks/>
          </p:cNvSpPr>
          <p:nvPr/>
        </p:nvSpPr>
        <p:spPr>
          <a:xfrm>
            <a:off x="982765" y="-659378"/>
            <a:ext cx="11018520" cy="430887"/>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defTabSz="914367">
              <a:defRPr/>
            </a:pPr>
            <a:r>
              <a:rPr lang="en-US" sz="2800" noProof="0">
                <a:latin typeface="Segoe UI Semibold"/>
                <a:cs typeface="Segoe UI"/>
              </a:rPr>
              <a:t>User control in      Microsoft Edge</a:t>
            </a:r>
          </a:p>
        </p:txBody>
      </p:sp>
      <p:sp>
        <p:nvSpPr>
          <p:cNvPr id="44" name="Rectangle: Rounded Corners 43">
            <a:extLst>
              <a:ext uri="{FF2B5EF4-FFF2-40B4-BE49-F238E27FC236}">
                <a16:creationId xmlns:a16="http://schemas.microsoft.com/office/drawing/2014/main" id="{A47F7C46-92C6-5796-B990-108F4C978B18}"/>
              </a:ext>
              <a:ext uri="{C183D7F6-B498-43B3-948B-1728B52AA6E4}">
                <adec:decorative xmlns:adec="http://schemas.microsoft.com/office/drawing/2017/decorative" val="1"/>
              </a:ext>
            </a:extLst>
          </p:cNvPr>
          <p:cNvSpPr/>
          <p:nvPr/>
        </p:nvSpPr>
        <p:spPr bwMode="auto">
          <a:xfrm>
            <a:off x="5858634" y="3544311"/>
            <a:ext cx="237366" cy="137565"/>
          </a:xfrm>
          <a:prstGeom prst="roundRect">
            <a:avLst/>
          </a:prstGeom>
          <a:no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noProof="0">
              <a:gradFill>
                <a:gsLst>
                  <a:gs pos="0">
                    <a:srgbClr val="FFFFFF"/>
                  </a:gs>
                  <a:gs pos="100000">
                    <a:srgbClr val="FFFFFF"/>
                  </a:gs>
                </a:gsLst>
                <a:lin ang="5400000" scaled="0"/>
              </a:gradFill>
              <a:ea typeface="Segoe UI" pitchFamily="34" charset="0"/>
              <a:cs typeface="Segoe UI" pitchFamily="34" charset="0"/>
            </a:endParaRPr>
          </a:p>
        </p:txBody>
      </p:sp>
      <p:sp>
        <p:nvSpPr>
          <p:cNvPr id="10" name="TextBox 9">
            <a:extLst>
              <a:ext uri="{FF2B5EF4-FFF2-40B4-BE49-F238E27FC236}">
                <a16:creationId xmlns:a16="http://schemas.microsoft.com/office/drawing/2014/main" id="{DC79C83F-FD4D-56EE-FEA5-F88E14142A38}"/>
              </a:ext>
            </a:extLst>
          </p:cNvPr>
          <p:cNvSpPr txBox="1"/>
          <p:nvPr/>
        </p:nvSpPr>
        <p:spPr>
          <a:xfrm>
            <a:off x="588263" y="1945342"/>
            <a:ext cx="10303617" cy="553998"/>
          </a:xfrm>
          <a:prstGeom prst="rect">
            <a:avLst/>
          </a:prstGeom>
          <a:noFill/>
        </p:spPr>
        <p:txBody>
          <a:bodyPr wrap="square" lIns="0" tIns="0" rIns="0" bIns="0" rtlCol="0">
            <a:spAutoFit/>
          </a:bodyPr>
          <a:lstStyle/>
          <a:p>
            <a:pPr algn="l"/>
            <a:r>
              <a:rPr lang="en-US" noProof="0">
                <a:solidFill>
                  <a:schemeClr val="bg1"/>
                </a:solidFill>
              </a:rPr>
              <a:t>Within the Microsoft Edge settings, under the </a:t>
            </a:r>
            <a:r>
              <a:rPr lang="en-US" spc="-50" noProof="0">
                <a:ln w="3175">
                  <a:noFill/>
                </a:ln>
                <a:solidFill>
                  <a:schemeClr val="bg1"/>
                </a:solidFill>
                <a:latin typeface="Segoe UI Semibold"/>
                <a:cs typeface="Segoe UI" pitchFamily="34" charset="0"/>
              </a:rPr>
              <a:t>Appearance &gt; Copilot and sidebar </a:t>
            </a:r>
            <a:r>
              <a:rPr lang="en-US" noProof="0">
                <a:solidFill>
                  <a:schemeClr val="bg1"/>
                </a:solidFill>
              </a:rPr>
              <a:t>section, users can manage the availability and behavior of Copilot in their browser experience.</a:t>
            </a:r>
          </a:p>
        </p:txBody>
      </p:sp>
      <p:cxnSp>
        <p:nvCxnSpPr>
          <p:cNvPr id="8" name="Straight Connector 7">
            <a:extLst>
              <a:ext uri="{FF2B5EF4-FFF2-40B4-BE49-F238E27FC236}">
                <a16:creationId xmlns:a16="http://schemas.microsoft.com/office/drawing/2014/main" id="{40BCE6E1-A7E2-E5E9-EE69-64A80EB0FD42}"/>
              </a:ext>
              <a:ext uri="{C183D7F6-B498-43B3-948B-1728B52AA6E4}">
                <adec:decorative xmlns:adec="http://schemas.microsoft.com/office/drawing/2017/decorative" val="1"/>
              </a:ext>
            </a:extLst>
          </p:cNvPr>
          <p:cNvCxnSpPr>
            <a:cxnSpLocks/>
          </p:cNvCxnSpPr>
          <p:nvPr/>
        </p:nvCxnSpPr>
        <p:spPr>
          <a:xfrm flipV="1">
            <a:off x="0" y="1648529"/>
            <a:ext cx="12192000" cy="1"/>
          </a:xfrm>
          <a:prstGeom prst="line">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pic>
        <p:nvPicPr>
          <p:cNvPr id="2" name="Picture 1" descr="A blue green and yellow swirl logo">
            <a:extLst>
              <a:ext uri="{FF2B5EF4-FFF2-40B4-BE49-F238E27FC236}">
                <a16:creationId xmlns:a16="http://schemas.microsoft.com/office/drawing/2014/main" id="{D7A315BB-B263-52CE-ADAF-6384602478E1}"/>
              </a:ext>
            </a:extLst>
          </p:cNvPr>
          <p:cNvPicPr>
            <a:picLocks noChangeAspect="1"/>
          </p:cNvPicPr>
          <p:nvPr/>
        </p:nvPicPr>
        <p:blipFill>
          <a:blip r:embed="rId3"/>
          <a:stretch>
            <a:fillRect/>
          </a:stretch>
        </p:blipFill>
        <p:spPr>
          <a:xfrm>
            <a:off x="3832977" y="620613"/>
            <a:ext cx="389155" cy="389155"/>
          </a:xfrm>
          <a:prstGeom prst="rect">
            <a:avLst/>
          </a:prstGeom>
        </p:spPr>
      </p:pic>
      <p:pic>
        <p:nvPicPr>
          <p:cNvPr id="13" name="Picture 12">
            <a:extLst>
              <a:ext uri="{FF2B5EF4-FFF2-40B4-BE49-F238E27FC236}">
                <a16:creationId xmlns:a16="http://schemas.microsoft.com/office/drawing/2014/main" id="{7A141B7E-9959-9720-2AF0-E523C8113EC4}"/>
              </a:ext>
            </a:extLst>
          </p:cNvPr>
          <p:cNvPicPr>
            <a:picLocks noChangeAspect="1"/>
          </p:cNvPicPr>
          <p:nvPr/>
        </p:nvPicPr>
        <p:blipFill>
          <a:blip r:embed="rId4"/>
          <a:stretch>
            <a:fillRect/>
          </a:stretch>
        </p:blipFill>
        <p:spPr>
          <a:xfrm>
            <a:off x="588263" y="2795665"/>
            <a:ext cx="5903762" cy="3362408"/>
          </a:xfrm>
          <a:prstGeom prst="rect">
            <a:avLst/>
          </a:prstGeom>
        </p:spPr>
      </p:pic>
      <p:sp>
        <p:nvSpPr>
          <p:cNvPr id="9" name="Rectangle: Rounded Corners 8">
            <a:extLst>
              <a:ext uri="{FF2B5EF4-FFF2-40B4-BE49-F238E27FC236}">
                <a16:creationId xmlns:a16="http://schemas.microsoft.com/office/drawing/2014/main" id="{54F7AE5F-F376-DBE7-6C61-CF03DAE1B61B}"/>
              </a:ext>
              <a:ext uri="{C183D7F6-B498-43B3-948B-1728B52AA6E4}">
                <adec:decorative xmlns:adec="http://schemas.microsoft.com/office/drawing/2017/decorative" val="1"/>
              </a:ext>
            </a:extLst>
          </p:cNvPr>
          <p:cNvSpPr/>
          <p:nvPr/>
        </p:nvSpPr>
        <p:spPr bwMode="auto">
          <a:xfrm>
            <a:off x="2524421" y="5450152"/>
            <a:ext cx="3876379" cy="355195"/>
          </a:xfrm>
          <a:prstGeom prst="roundRect">
            <a:avLst>
              <a:gd name="adj" fmla="val 6540"/>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noProof="0">
              <a:gradFill>
                <a:gsLst>
                  <a:gs pos="0">
                    <a:srgbClr val="FFFFFF"/>
                  </a:gs>
                  <a:gs pos="100000">
                    <a:srgbClr val="FFFFFF"/>
                  </a:gs>
                </a:gsLst>
                <a:lin ang="5400000" scaled="0"/>
              </a:gradFill>
              <a:cs typeface="Segoe UI" pitchFamily="34" charset="0"/>
            </a:endParaRPr>
          </a:p>
        </p:txBody>
      </p:sp>
      <p:sp>
        <p:nvSpPr>
          <p:cNvPr id="7" name="Rectangle: Rounded Corners 6">
            <a:extLst>
              <a:ext uri="{FF2B5EF4-FFF2-40B4-BE49-F238E27FC236}">
                <a16:creationId xmlns:a16="http://schemas.microsoft.com/office/drawing/2014/main" id="{FE16F743-7178-0AD1-126B-191EEBFAD6D9}"/>
              </a:ext>
              <a:ext uri="{C183D7F6-B498-43B3-948B-1728B52AA6E4}">
                <adec:decorative xmlns:adec="http://schemas.microsoft.com/office/drawing/2017/decorative" val="1"/>
              </a:ext>
            </a:extLst>
          </p:cNvPr>
          <p:cNvSpPr/>
          <p:nvPr/>
        </p:nvSpPr>
        <p:spPr bwMode="auto">
          <a:xfrm>
            <a:off x="749591" y="3971880"/>
            <a:ext cx="778267" cy="178287"/>
          </a:xfrm>
          <a:prstGeom prst="roundRect">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noProof="0">
              <a:gradFill>
                <a:gsLst>
                  <a:gs pos="0">
                    <a:srgbClr val="FFFFFF"/>
                  </a:gs>
                  <a:gs pos="100000">
                    <a:srgbClr val="FFFFFF"/>
                  </a:gs>
                </a:gsLst>
                <a:lin ang="5400000" scaled="0"/>
              </a:gradFill>
              <a:cs typeface="Segoe UI" pitchFamily="34" charset="0"/>
            </a:endParaRPr>
          </a:p>
        </p:txBody>
      </p:sp>
      <p:pic>
        <p:nvPicPr>
          <p:cNvPr id="15" name="Picture 14">
            <a:extLst>
              <a:ext uri="{FF2B5EF4-FFF2-40B4-BE49-F238E27FC236}">
                <a16:creationId xmlns:a16="http://schemas.microsoft.com/office/drawing/2014/main" id="{BD1AC3FA-A0D6-7E61-7A78-0FA19B27FFB2}"/>
              </a:ext>
            </a:extLst>
          </p:cNvPr>
          <p:cNvPicPr>
            <a:picLocks noChangeAspect="1"/>
          </p:cNvPicPr>
          <p:nvPr/>
        </p:nvPicPr>
        <p:blipFill>
          <a:blip r:embed="rId5"/>
          <a:stretch>
            <a:fillRect/>
          </a:stretch>
        </p:blipFill>
        <p:spPr>
          <a:xfrm>
            <a:off x="6809365" y="3603197"/>
            <a:ext cx="5116095" cy="1747344"/>
          </a:xfrm>
          <a:prstGeom prst="rect">
            <a:avLst/>
          </a:prstGeom>
        </p:spPr>
      </p:pic>
    </p:spTree>
    <p:extLst>
      <p:ext uri="{BB962C8B-B14F-4D97-AF65-F5344CB8AC3E}">
        <p14:creationId xmlns:p14="http://schemas.microsoft.com/office/powerpoint/2010/main" val="4111994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par>
                                <p:cTn id="8" presetID="42" presetClass="path" presetSubtype="0" decel="100000" fill="hold" nodeType="withEffect">
                                  <p:stCondLst>
                                    <p:cond delay="0"/>
                                  </p:stCondLst>
                                  <p:childTnLst>
                                    <p:animMotion origin="layout" path="M -0.01719 -0.00023 L -1.25E-6 1.85185E-6 " pathEditMode="relative" rAng="0" ptsTypes="AA">
                                      <p:cBhvr>
                                        <p:cTn id="9" dur="500" fill="hold"/>
                                        <p:tgtEl>
                                          <p:spTgt spid="8"/>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99FD3B-FFA4-DCF7-59CC-85288BCAE3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9676E5-D7AB-3122-5FEF-DF3EA735E0B8}"/>
              </a:ext>
            </a:extLst>
          </p:cNvPr>
          <p:cNvSpPr>
            <a:spLocks noGrp="1"/>
          </p:cNvSpPr>
          <p:nvPr>
            <p:ph type="title"/>
          </p:nvPr>
        </p:nvSpPr>
        <p:spPr>
          <a:xfrm>
            <a:off x="571500" y="2792795"/>
            <a:ext cx="4179404" cy="1200329"/>
          </a:xfrm>
        </p:spPr>
        <p:txBody>
          <a:bodyPr/>
          <a:lstStyle/>
          <a:p>
            <a:r>
              <a:rPr lang="en-US"/>
              <a:t>Govern Copilot Chat</a:t>
            </a:r>
          </a:p>
        </p:txBody>
      </p:sp>
    </p:spTree>
    <p:extLst>
      <p:ext uri="{BB962C8B-B14F-4D97-AF65-F5344CB8AC3E}">
        <p14:creationId xmlns:p14="http://schemas.microsoft.com/office/powerpoint/2010/main" val="309867409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6A09DA-0028-F375-85CB-2EB614FE8C73}"/>
              </a:ext>
            </a:extLst>
          </p:cNvPr>
          <p:cNvSpPr txBox="1"/>
          <p:nvPr/>
        </p:nvSpPr>
        <p:spPr>
          <a:xfrm>
            <a:off x="899244" y="1894499"/>
            <a:ext cx="7645747" cy="307777"/>
          </a:xfrm>
          <a:prstGeom prst="rect">
            <a:avLst/>
          </a:prstGeom>
          <a:noFill/>
        </p:spPr>
        <p:txBody>
          <a:bodyPr wrap="none" lIns="0" tIns="0" rIns="0" bIns="0" rtlCol="0">
            <a:spAutoFit/>
          </a:bodyPr>
          <a:lstStyle/>
          <a:p>
            <a:pPr algn="l"/>
            <a:r>
              <a:rPr lang="en-US" sz="2000">
                <a:solidFill>
                  <a:schemeClr val="bg1"/>
                </a:solidFill>
              </a:rPr>
              <a:t>September 16</a:t>
            </a:r>
            <a:r>
              <a:rPr lang="en-US" sz="2000" baseline="30000">
                <a:solidFill>
                  <a:schemeClr val="bg1"/>
                </a:solidFill>
              </a:rPr>
              <a:t>th</a:t>
            </a:r>
            <a:r>
              <a:rPr lang="en-US" sz="2000">
                <a:solidFill>
                  <a:schemeClr val="bg1"/>
                </a:solidFill>
              </a:rPr>
              <a:t> : Realize value with Microsoft 365 Copilot Chat for all</a:t>
            </a:r>
          </a:p>
        </p:txBody>
      </p:sp>
      <p:sp>
        <p:nvSpPr>
          <p:cNvPr id="3" name="TextBox 2">
            <a:extLst>
              <a:ext uri="{FF2B5EF4-FFF2-40B4-BE49-F238E27FC236}">
                <a16:creationId xmlns:a16="http://schemas.microsoft.com/office/drawing/2014/main" id="{528F89CF-E23D-A64E-029D-DCCF47BDC602}"/>
              </a:ext>
            </a:extLst>
          </p:cNvPr>
          <p:cNvSpPr txBox="1"/>
          <p:nvPr/>
        </p:nvSpPr>
        <p:spPr>
          <a:xfrm>
            <a:off x="899244" y="2574115"/>
            <a:ext cx="6611490" cy="307777"/>
          </a:xfrm>
          <a:prstGeom prst="rect">
            <a:avLst/>
          </a:prstGeom>
          <a:noFill/>
        </p:spPr>
        <p:txBody>
          <a:bodyPr wrap="none" lIns="0" tIns="0" rIns="0" bIns="0" rtlCol="0">
            <a:spAutoFit/>
          </a:bodyPr>
          <a:lstStyle/>
          <a:p>
            <a:pPr algn="l"/>
            <a:r>
              <a:rPr lang="en-US" sz="2000">
                <a:solidFill>
                  <a:schemeClr val="bg1"/>
                </a:solidFill>
              </a:rPr>
              <a:t>September 18</a:t>
            </a:r>
            <a:r>
              <a:rPr lang="en-US" sz="2000" baseline="30000">
                <a:solidFill>
                  <a:schemeClr val="bg1"/>
                </a:solidFill>
              </a:rPr>
              <a:t>th</a:t>
            </a:r>
            <a:r>
              <a:rPr lang="en-US" sz="2000">
                <a:solidFill>
                  <a:schemeClr val="bg1"/>
                </a:solidFill>
              </a:rPr>
              <a:t> : Secure AI with Microsoft 365 Copilot Chat</a:t>
            </a:r>
          </a:p>
        </p:txBody>
      </p:sp>
      <p:sp>
        <p:nvSpPr>
          <p:cNvPr id="4" name="TextBox 3">
            <a:extLst>
              <a:ext uri="{FF2B5EF4-FFF2-40B4-BE49-F238E27FC236}">
                <a16:creationId xmlns:a16="http://schemas.microsoft.com/office/drawing/2014/main" id="{51701159-638E-AB22-3BBB-115B9E1D8C45}"/>
              </a:ext>
            </a:extLst>
          </p:cNvPr>
          <p:cNvSpPr txBox="1"/>
          <p:nvPr/>
        </p:nvSpPr>
        <p:spPr>
          <a:xfrm>
            <a:off x="899244" y="3253731"/>
            <a:ext cx="8372998" cy="307777"/>
          </a:xfrm>
          <a:prstGeom prst="rect">
            <a:avLst/>
          </a:prstGeom>
          <a:noFill/>
        </p:spPr>
        <p:txBody>
          <a:bodyPr wrap="none" lIns="0" tIns="0" rIns="0" bIns="0" rtlCol="0">
            <a:spAutoFit/>
          </a:bodyPr>
          <a:lstStyle/>
          <a:p>
            <a:pPr algn="l"/>
            <a:r>
              <a:rPr lang="en-US" sz="2000">
                <a:solidFill>
                  <a:schemeClr val="bg1"/>
                </a:solidFill>
                <a:hlinkClick r:id="rId2">
                  <a:extLst>
                    <a:ext uri="{A12FA001-AC4F-418D-AE19-62706E023703}">
                      <ahyp:hlinkClr xmlns:ahyp="http://schemas.microsoft.com/office/drawing/2018/hyperlinkcolor" val="tx"/>
                    </a:ext>
                  </a:extLst>
                </a:hlinkClick>
              </a:rPr>
              <a:t>September 23</a:t>
            </a:r>
            <a:r>
              <a:rPr lang="en-US" sz="2000" baseline="30000">
                <a:solidFill>
                  <a:schemeClr val="bg1"/>
                </a:solidFill>
                <a:hlinkClick r:id="rId2">
                  <a:extLst>
                    <a:ext uri="{A12FA001-AC4F-418D-AE19-62706E023703}">
                      <ahyp:hlinkClr xmlns:ahyp="http://schemas.microsoft.com/office/drawing/2018/hyperlinkcolor" val="tx"/>
                    </a:ext>
                  </a:extLst>
                </a:hlinkClick>
              </a:rPr>
              <a:t>rd</a:t>
            </a:r>
            <a:r>
              <a:rPr lang="en-US" sz="2000">
                <a:solidFill>
                  <a:schemeClr val="bg1"/>
                </a:solidFill>
                <a:hlinkClick r:id="rId2">
                  <a:extLst>
                    <a:ext uri="{A12FA001-AC4F-418D-AE19-62706E023703}">
                      <ahyp:hlinkClr xmlns:ahyp="http://schemas.microsoft.com/office/drawing/2018/hyperlinkcolor" val="tx"/>
                    </a:ext>
                  </a:extLst>
                </a:hlinkClick>
              </a:rPr>
              <a:t> : Unlock the power: Navigating Microsoft 365 Copilot Chat</a:t>
            </a:r>
            <a:endParaRPr lang="en-US" sz="2000">
              <a:solidFill>
                <a:schemeClr val="bg1"/>
              </a:solidFill>
            </a:endParaRPr>
          </a:p>
        </p:txBody>
      </p:sp>
      <p:sp>
        <p:nvSpPr>
          <p:cNvPr id="5" name="TextBox 4">
            <a:extLst>
              <a:ext uri="{FF2B5EF4-FFF2-40B4-BE49-F238E27FC236}">
                <a16:creationId xmlns:a16="http://schemas.microsoft.com/office/drawing/2014/main" id="{928F3DD8-13F9-BBAE-DBC0-29DA9FF907E2}"/>
              </a:ext>
            </a:extLst>
          </p:cNvPr>
          <p:cNvSpPr txBox="1"/>
          <p:nvPr/>
        </p:nvSpPr>
        <p:spPr>
          <a:xfrm>
            <a:off x="899244" y="3933346"/>
            <a:ext cx="8033353" cy="307777"/>
          </a:xfrm>
          <a:prstGeom prst="rect">
            <a:avLst/>
          </a:prstGeom>
          <a:noFill/>
        </p:spPr>
        <p:txBody>
          <a:bodyPr wrap="none" lIns="0" tIns="0" rIns="0" bIns="0" rtlCol="0">
            <a:spAutoFit/>
          </a:bodyPr>
          <a:lstStyle/>
          <a:p>
            <a:pPr algn="l"/>
            <a:r>
              <a:rPr lang="en-US" sz="2000">
                <a:solidFill>
                  <a:schemeClr val="bg1"/>
                </a:solidFill>
                <a:hlinkClick r:id="rId3">
                  <a:extLst>
                    <a:ext uri="{A12FA001-AC4F-418D-AE19-62706E023703}">
                      <ahyp:hlinkClr xmlns:ahyp="http://schemas.microsoft.com/office/drawing/2018/hyperlinkcolor" val="tx"/>
                    </a:ext>
                  </a:extLst>
                </a:hlinkClick>
              </a:rPr>
              <a:t>September 25</a:t>
            </a:r>
            <a:r>
              <a:rPr lang="en-US" sz="2000" baseline="30000">
                <a:solidFill>
                  <a:schemeClr val="bg1"/>
                </a:solidFill>
                <a:hlinkClick r:id="rId3">
                  <a:extLst>
                    <a:ext uri="{A12FA001-AC4F-418D-AE19-62706E023703}">
                      <ahyp:hlinkClr xmlns:ahyp="http://schemas.microsoft.com/office/drawing/2018/hyperlinkcolor" val="tx"/>
                    </a:ext>
                  </a:extLst>
                </a:hlinkClick>
              </a:rPr>
              <a:t>th</a:t>
            </a:r>
            <a:r>
              <a:rPr lang="en-US" sz="2000">
                <a:solidFill>
                  <a:schemeClr val="bg1"/>
                </a:solidFill>
                <a:hlinkClick r:id="rId3">
                  <a:extLst>
                    <a:ext uri="{A12FA001-AC4F-418D-AE19-62706E023703}">
                      <ahyp:hlinkClr xmlns:ahyp="http://schemas.microsoft.com/office/drawing/2018/hyperlinkcolor" val="tx"/>
                    </a:ext>
                  </a:extLst>
                </a:hlinkClick>
              </a:rPr>
              <a:t> : Maximize your Microsoft 365 Copilot Chat experience</a:t>
            </a:r>
            <a:endParaRPr lang="en-US" sz="2000">
              <a:solidFill>
                <a:schemeClr val="bg1"/>
              </a:solidFill>
            </a:endParaRPr>
          </a:p>
        </p:txBody>
      </p:sp>
      <p:sp>
        <p:nvSpPr>
          <p:cNvPr id="6" name="Title 3">
            <a:extLst>
              <a:ext uri="{FF2B5EF4-FFF2-40B4-BE49-F238E27FC236}">
                <a16:creationId xmlns:a16="http://schemas.microsoft.com/office/drawing/2014/main" id="{573533E6-3237-DA8B-48C2-188CA549D4C8}"/>
              </a:ext>
            </a:extLst>
          </p:cNvPr>
          <p:cNvSpPr txBox="1">
            <a:spLocks/>
          </p:cNvSpPr>
          <p:nvPr/>
        </p:nvSpPr>
        <p:spPr>
          <a:xfrm>
            <a:off x="768267" y="409226"/>
            <a:ext cx="6162985" cy="838602"/>
          </a:xfrm>
          <a:prstGeom prst="rect">
            <a:avLst/>
          </a:prstGeom>
        </p:spPr>
        <p:txBody>
          <a:bodyPr/>
          <a:lst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r>
              <a:rPr lang="en-US" sz="4000"/>
              <a:t>Join us for all 4 sessions!</a:t>
            </a:r>
            <a:endParaRPr lang="en-US"/>
          </a:p>
        </p:txBody>
      </p:sp>
      <p:sp>
        <p:nvSpPr>
          <p:cNvPr id="7" name="Title 3">
            <a:extLst>
              <a:ext uri="{FF2B5EF4-FFF2-40B4-BE49-F238E27FC236}">
                <a16:creationId xmlns:a16="http://schemas.microsoft.com/office/drawing/2014/main" id="{8BBB2D48-B4DD-1AA0-B9E6-43FB6F3F946D}"/>
              </a:ext>
            </a:extLst>
          </p:cNvPr>
          <p:cNvSpPr txBox="1">
            <a:spLocks/>
          </p:cNvSpPr>
          <p:nvPr/>
        </p:nvSpPr>
        <p:spPr>
          <a:xfrm>
            <a:off x="899244" y="4771555"/>
            <a:ext cx="7987107" cy="838602"/>
          </a:xfrm>
          <a:prstGeom prst="rect">
            <a:avLst/>
          </a:prstGeom>
        </p:spPr>
        <p:txBody>
          <a:bodyPr/>
          <a:lst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r>
              <a:rPr lang="en-US" sz="2800"/>
              <a:t>Click on the session name to register now!</a:t>
            </a:r>
            <a:endParaRPr lang="en-US" sz="2400"/>
          </a:p>
        </p:txBody>
      </p:sp>
    </p:spTree>
    <p:extLst>
      <p:ext uri="{BB962C8B-B14F-4D97-AF65-F5344CB8AC3E}">
        <p14:creationId xmlns:p14="http://schemas.microsoft.com/office/powerpoint/2010/main" val="3101858088"/>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006133-FD17-62A0-D568-EC64B4F77F35}"/>
            </a:ext>
          </a:extLst>
        </p:cNvPr>
        <p:cNvGrpSpPr/>
        <p:nvPr/>
      </p:nvGrpSpPr>
      <p:grpSpPr>
        <a:xfrm>
          <a:off x="0" y="0"/>
          <a:ext cx="0" cy="0"/>
          <a:chOff x="0" y="0"/>
          <a:chExt cx="0" cy="0"/>
        </a:xfrm>
      </p:grpSpPr>
      <p:sp>
        <p:nvSpPr>
          <p:cNvPr id="19" name="Rectangle: Rounded Corners 13">
            <a:extLst>
              <a:ext uri="{FF2B5EF4-FFF2-40B4-BE49-F238E27FC236}">
                <a16:creationId xmlns:a16="http://schemas.microsoft.com/office/drawing/2014/main" id="{EB11BB52-1D17-40C7-DBD7-A7D235BCC120}"/>
              </a:ext>
              <a:ext uri="{C183D7F6-B498-43B3-948B-1728B52AA6E4}">
                <adec:decorative xmlns:adec="http://schemas.microsoft.com/office/drawing/2017/decorative" val="1"/>
              </a:ext>
            </a:extLst>
          </p:cNvPr>
          <p:cNvSpPr/>
          <p:nvPr/>
        </p:nvSpPr>
        <p:spPr bwMode="auto">
          <a:xfrm rot="16200000" flipH="1">
            <a:off x="2977900" y="2267023"/>
            <a:ext cx="584775" cy="6177932"/>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a:ea typeface="+mn-ea"/>
              <a:cs typeface="Segoe UI" pitchFamily="34" charset="0"/>
            </a:endParaRPr>
          </a:p>
        </p:txBody>
      </p:sp>
      <p:pic>
        <p:nvPicPr>
          <p:cNvPr id="5122" name="Picture 2" descr="Diagram of retention flow for Copilot messages.">
            <a:extLst>
              <a:ext uri="{FF2B5EF4-FFF2-40B4-BE49-F238E27FC236}">
                <a16:creationId xmlns:a16="http://schemas.microsoft.com/office/drawing/2014/main" id="{30E3AB72-E471-1645-6BA8-E51EFCC6E1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8211" y="1323946"/>
            <a:ext cx="5029516" cy="358835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FE8E804-B54C-2585-4432-B381B04F3FDB}"/>
              </a:ext>
            </a:extLst>
          </p:cNvPr>
          <p:cNvSpPr txBox="1"/>
          <p:nvPr/>
        </p:nvSpPr>
        <p:spPr>
          <a:xfrm>
            <a:off x="500978" y="2183815"/>
            <a:ext cx="5858276" cy="2862322"/>
          </a:xfrm>
          <a:prstGeom prst="rect">
            <a:avLst/>
          </a:prstGeom>
          <a:noFill/>
        </p:spPr>
        <p:txBody>
          <a:bodyPr wrap="square" rtlCol="0">
            <a:spAutoFit/>
          </a:bodyPr>
          <a:lstStyle/>
          <a:p>
            <a:pPr marL="285750" indent="-285750">
              <a:buFont typeface="Arial" panose="020B0604020202020204" pitchFamily="34" charset="0"/>
              <a:buChar char="•"/>
            </a:pPr>
            <a:r>
              <a:rPr lang="en-US">
                <a:solidFill>
                  <a:schemeClr val="bg1"/>
                </a:solidFill>
              </a:rPr>
              <a:t>In a Copilot interaction, users can </a:t>
            </a:r>
            <a:r>
              <a:rPr lang="en-US" b="1">
                <a:solidFill>
                  <a:schemeClr val="bg1"/>
                </a:solidFill>
              </a:rPr>
              <a:t>upload local files</a:t>
            </a:r>
            <a:r>
              <a:rPr lang="en-US">
                <a:solidFill>
                  <a:schemeClr val="bg1"/>
                </a:solidFill>
              </a:rPr>
              <a:t>, which are automatically stored in the Microsoft Copilot Chat Files folder in the user's OneDrive.</a:t>
            </a:r>
          </a:p>
          <a:p>
            <a:pPr marL="285750" indent="-285750">
              <a:buFont typeface="Arial" panose="020B0604020202020204" pitchFamily="34" charset="0"/>
              <a:buChar char="•"/>
            </a:pPr>
            <a:endParaRPr lang="en-US">
              <a:solidFill>
                <a:schemeClr val="bg1"/>
              </a:solidFill>
            </a:endParaRPr>
          </a:p>
          <a:p>
            <a:pPr marL="285750" indent="-285750">
              <a:buFont typeface="Arial" panose="020B0604020202020204" pitchFamily="34" charset="0"/>
              <a:buChar char="•"/>
            </a:pPr>
            <a:r>
              <a:rPr lang="en-US" b="1">
                <a:solidFill>
                  <a:schemeClr val="bg1"/>
                </a:solidFill>
              </a:rPr>
              <a:t>Copilot chats </a:t>
            </a:r>
            <a:r>
              <a:rPr lang="en-US">
                <a:solidFill>
                  <a:schemeClr val="bg1"/>
                </a:solidFill>
              </a:rPr>
              <a:t>are stored in a user's mailbox (hidden folder) </a:t>
            </a:r>
            <a:br>
              <a:rPr lang="en-US">
                <a:solidFill>
                  <a:schemeClr val="bg1"/>
                </a:solidFill>
              </a:rPr>
            </a:br>
            <a:endParaRPr lang="en-US">
              <a:solidFill>
                <a:schemeClr val="bg1"/>
              </a:solidFill>
            </a:endParaRPr>
          </a:p>
          <a:p>
            <a:r>
              <a:rPr lang="en-US">
                <a:solidFill>
                  <a:schemeClr val="bg1"/>
                </a:solidFill>
              </a:rPr>
              <a:t>How long the Copilot Data (and Teams Chats) will be stored depends on you retention settings for Copilot Chats</a:t>
            </a:r>
          </a:p>
        </p:txBody>
      </p:sp>
      <p:sp>
        <p:nvSpPr>
          <p:cNvPr id="5" name="TextBox 4">
            <a:extLst>
              <a:ext uri="{FF2B5EF4-FFF2-40B4-BE49-F238E27FC236}">
                <a16:creationId xmlns:a16="http://schemas.microsoft.com/office/drawing/2014/main" id="{955086CC-4430-E8DF-EA0E-63D8287061CE}"/>
              </a:ext>
            </a:extLst>
          </p:cNvPr>
          <p:cNvSpPr txBox="1"/>
          <p:nvPr/>
        </p:nvSpPr>
        <p:spPr>
          <a:xfrm>
            <a:off x="500978" y="5860077"/>
            <a:ext cx="5771493" cy="584775"/>
          </a:xfrm>
          <a:prstGeom prst="rect">
            <a:avLst/>
          </a:prstGeom>
          <a:noFill/>
        </p:spPr>
        <p:txBody>
          <a:bodyPr wrap="square">
            <a:spAutoFit/>
          </a:bodyPr>
          <a:lstStyle/>
          <a:p>
            <a:r>
              <a:rPr lang="en-US" sz="1600">
                <a:solidFill>
                  <a:schemeClr val="bg1"/>
                </a:solidFill>
                <a:hlinkClick r:id="rId4">
                  <a:extLst>
                    <a:ext uri="{A12FA001-AC4F-418D-AE19-62706E023703}">
                      <ahyp:hlinkClr xmlns:ahyp="http://schemas.microsoft.com/office/drawing/2018/hyperlinkcolor" val="tx"/>
                    </a:ext>
                  </a:extLst>
                </a:hlinkClick>
              </a:rPr>
              <a:t>Learn about retention for Copilot &amp; AI apps</a:t>
            </a:r>
            <a:r>
              <a:rPr lang="en-US" sz="1600">
                <a:solidFill>
                  <a:schemeClr val="bg1"/>
                </a:solidFill>
              </a:rPr>
              <a:t> | </a:t>
            </a:r>
            <a:r>
              <a:rPr lang="en-US" sz="1600">
                <a:solidFill>
                  <a:schemeClr val="bg1"/>
                </a:solidFill>
                <a:hlinkClick r:id="rId5">
                  <a:extLst>
                    <a:ext uri="{A12FA001-AC4F-418D-AE19-62706E023703}">
                      <ahyp:hlinkClr xmlns:ahyp="http://schemas.microsoft.com/office/drawing/2018/hyperlinkcolor" val="tx"/>
                    </a:ext>
                  </a:extLst>
                </a:hlinkClick>
              </a:rPr>
              <a:t>Separate existing 'Teams chats and Copilot interactions' policy</a:t>
            </a:r>
            <a:endParaRPr lang="en-US" sz="1600">
              <a:solidFill>
                <a:schemeClr val="bg1"/>
              </a:solidFill>
            </a:endParaRPr>
          </a:p>
        </p:txBody>
      </p:sp>
      <p:grpSp>
        <p:nvGrpSpPr>
          <p:cNvPr id="17" name="Group 16">
            <a:extLst>
              <a:ext uri="{FF2B5EF4-FFF2-40B4-BE49-F238E27FC236}">
                <a16:creationId xmlns:a16="http://schemas.microsoft.com/office/drawing/2014/main" id="{AFEBF362-C97C-A49B-CD84-D27B78C2859F}"/>
              </a:ext>
            </a:extLst>
          </p:cNvPr>
          <p:cNvGrpSpPr/>
          <p:nvPr/>
        </p:nvGrpSpPr>
        <p:grpSpPr>
          <a:xfrm>
            <a:off x="6272471" y="5073629"/>
            <a:ext cx="5520696" cy="1200329"/>
            <a:chOff x="6480286" y="5526240"/>
            <a:chExt cx="5520696" cy="1200329"/>
          </a:xfrm>
        </p:grpSpPr>
        <p:grpSp>
          <p:nvGrpSpPr>
            <p:cNvPr id="10" name="Group 9">
              <a:extLst>
                <a:ext uri="{FF2B5EF4-FFF2-40B4-BE49-F238E27FC236}">
                  <a16:creationId xmlns:a16="http://schemas.microsoft.com/office/drawing/2014/main" id="{039627D9-AACF-10C2-9B3B-FA694905D5DB}"/>
                </a:ext>
              </a:extLst>
            </p:cNvPr>
            <p:cNvGrpSpPr/>
            <p:nvPr/>
          </p:nvGrpSpPr>
          <p:grpSpPr>
            <a:xfrm>
              <a:off x="6480286" y="5618375"/>
              <a:ext cx="766003" cy="1049125"/>
              <a:chOff x="6771208" y="4362380"/>
              <a:chExt cx="895906" cy="1049125"/>
            </a:xfrm>
          </p:grpSpPr>
          <p:cxnSp>
            <p:nvCxnSpPr>
              <p:cNvPr id="4" name="Straight Connector 3">
                <a:extLst>
                  <a:ext uri="{FF2B5EF4-FFF2-40B4-BE49-F238E27FC236}">
                    <a16:creationId xmlns:a16="http://schemas.microsoft.com/office/drawing/2014/main" id="{693B1211-C0EF-AE86-E43C-42912DB4401C}"/>
                  </a:ext>
                </a:extLst>
              </p:cNvPr>
              <p:cNvCxnSpPr>
                <a:cxnSpLocks/>
              </p:cNvCxnSpPr>
              <p:nvPr/>
            </p:nvCxnSpPr>
            <p:spPr>
              <a:xfrm flipH="1">
                <a:off x="6771208" y="4514066"/>
                <a:ext cx="862468" cy="0"/>
              </a:xfrm>
              <a:prstGeom prst="line">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6" name="Straight Connector 5">
                <a:extLst>
                  <a:ext uri="{FF2B5EF4-FFF2-40B4-BE49-F238E27FC236}">
                    <a16:creationId xmlns:a16="http://schemas.microsoft.com/office/drawing/2014/main" id="{5CFCAA31-5920-158D-CE55-7B3CD8C06B3C}"/>
                  </a:ext>
                </a:extLst>
              </p:cNvPr>
              <p:cNvCxnSpPr>
                <a:cxnSpLocks/>
              </p:cNvCxnSpPr>
              <p:nvPr/>
            </p:nvCxnSpPr>
            <p:spPr>
              <a:xfrm>
                <a:off x="7667114" y="4362380"/>
                <a:ext cx="0" cy="1049125"/>
              </a:xfrm>
              <a:prstGeom prst="line">
                <a:avLst/>
              </a:prstGeom>
              <a:noFill/>
              <a:ln w="47625"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sp>
          <p:nvSpPr>
            <p:cNvPr id="12" name="TextBox 11">
              <a:extLst>
                <a:ext uri="{FF2B5EF4-FFF2-40B4-BE49-F238E27FC236}">
                  <a16:creationId xmlns:a16="http://schemas.microsoft.com/office/drawing/2014/main" id="{278062AE-0FEF-C8CE-1CED-BC89EA3B3BAD}"/>
                </a:ext>
              </a:extLst>
            </p:cNvPr>
            <p:cNvSpPr txBox="1"/>
            <p:nvPr/>
          </p:nvSpPr>
          <p:spPr>
            <a:xfrm>
              <a:off x="7246289" y="5526240"/>
              <a:ext cx="4754693" cy="1200329"/>
            </a:xfrm>
            <a:prstGeom prst="rect">
              <a:avLst/>
            </a:prstGeom>
            <a:noFill/>
          </p:spPr>
          <p:txBody>
            <a:bodyPr wrap="square">
              <a:spAutoFit/>
            </a:bodyPr>
            <a:lstStyle/>
            <a:p>
              <a:r>
                <a:rPr lang="en-US">
                  <a:solidFill>
                    <a:schemeClr val="bg1"/>
                  </a:solidFill>
                </a:rPr>
                <a:t>For retention policies that support automatic retention and deletion, user prompts and responses are identified and included in the Microsoft Copilot Experiences policy location. </a:t>
              </a:r>
            </a:p>
          </p:txBody>
        </p:sp>
      </p:grpSp>
      <p:pic>
        <p:nvPicPr>
          <p:cNvPr id="11" name="Picture 10">
            <a:extLst>
              <a:ext uri="{FF2B5EF4-FFF2-40B4-BE49-F238E27FC236}">
                <a16:creationId xmlns:a16="http://schemas.microsoft.com/office/drawing/2014/main" id="{263C7052-C59B-AB14-8BDB-E0C200A34718}"/>
              </a:ext>
            </a:extLst>
          </p:cNvPr>
          <p:cNvPicPr>
            <a:picLocks noChangeAspect="1"/>
          </p:cNvPicPr>
          <p:nvPr/>
        </p:nvPicPr>
        <p:blipFill>
          <a:blip r:embed="rId6"/>
          <a:stretch>
            <a:fillRect/>
          </a:stretch>
        </p:blipFill>
        <p:spPr>
          <a:xfrm>
            <a:off x="260734" y="5136522"/>
            <a:ext cx="6016182" cy="425462"/>
          </a:xfrm>
          <a:prstGeom prst="rect">
            <a:avLst/>
          </a:prstGeom>
        </p:spPr>
      </p:pic>
      <p:sp>
        <p:nvSpPr>
          <p:cNvPr id="9" name="Title 8">
            <a:extLst>
              <a:ext uri="{FF2B5EF4-FFF2-40B4-BE49-F238E27FC236}">
                <a16:creationId xmlns:a16="http://schemas.microsoft.com/office/drawing/2014/main" id="{728B3F30-D3EC-F082-5722-A7F2F9BC74AB}"/>
              </a:ext>
            </a:extLst>
          </p:cNvPr>
          <p:cNvSpPr>
            <a:spLocks noGrp="1"/>
          </p:cNvSpPr>
          <p:nvPr>
            <p:ph type="title"/>
          </p:nvPr>
        </p:nvSpPr>
        <p:spPr>
          <a:xfrm>
            <a:off x="588262" y="485481"/>
            <a:ext cx="6662201" cy="498598"/>
          </a:xfrm>
        </p:spPr>
        <p:txBody>
          <a:bodyPr/>
          <a:lstStyle/>
          <a:p>
            <a:r>
              <a:rPr lang="en-US" spc="-50">
                <a:latin typeface="Segoe UI Semibold"/>
                <a:cs typeface="Segoe UI" pitchFamily="34" charset="0"/>
              </a:rPr>
              <a:t>Retention of Copilot Chats</a:t>
            </a:r>
            <a:br>
              <a:rPr lang="en-US" spc="-50">
                <a:latin typeface="Segoe UI Semibold"/>
                <a:cs typeface="Segoe UI" pitchFamily="34" charset="0"/>
              </a:rPr>
            </a:br>
            <a:endParaRPr lang="en-US"/>
          </a:p>
        </p:txBody>
      </p:sp>
      <p:pic>
        <p:nvPicPr>
          <p:cNvPr id="18" name="Picture 17" descr="A white circle with black background">
            <a:extLst>
              <a:ext uri="{FF2B5EF4-FFF2-40B4-BE49-F238E27FC236}">
                <a16:creationId xmlns:a16="http://schemas.microsoft.com/office/drawing/2014/main" id="{5B62BAEE-9061-D26B-425E-70200A2077F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0734" y="1090997"/>
            <a:ext cx="1123657" cy="1123657"/>
          </a:xfrm>
          <a:prstGeom prst="rect">
            <a:avLst/>
          </a:prstGeom>
        </p:spPr>
      </p:pic>
      <p:sp>
        <p:nvSpPr>
          <p:cNvPr id="15" name="Graphic 80" descr="Icon of a lightbulb">
            <a:extLst>
              <a:ext uri="{FF2B5EF4-FFF2-40B4-BE49-F238E27FC236}">
                <a16:creationId xmlns:a16="http://schemas.microsoft.com/office/drawing/2014/main" id="{15E7A609-5FA9-96C2-C20D-FD131DDA99CA}"/>
              </a:ext>
            </a:extLst>
          </p:cNvPr>
          <p:cNvSpPr>
            <a:spLocks/>
          </p:cNvSpPr>
          <p:nvPr/>
        </p:nvSpPr>
        <p:spPr>
          <a:xfrm>
            <a:off x="723407" y="1433231"/>
            <a:ext cx="298309" cy="447468"/>
          </a:xfrm>
          <a:custGeom>
            <a:avLst/>
            <a:gdLst>
              <a:gd name="connsiteX0" fmla="*/ 102756 w 138112"/>
              <a:gd name="connsiteY0" fmla="*/ 161906 h 190490"/>
              <a:gd name="connsiteX1" fmla="*/ 99993 w 138112"/>
              <a:gd name="connsiteY1" fmla="*/ 173898 h 190490"/>
              <a:gd name="connsiteX2" fmla="*/ 80753 w 138112"/>
              <a:gd name="connsiteY2" fmla="*/ 190424 h 190490"/>
              <a:gd name="connsiteX3" fmla="*/ 79105 w 138112"/>
              <a:gd name="connsiteY3" fmla="*/ 190490 h 190490"/>
              <a:gd name="connsiteX4" fmla="*/ 58998 w 138112"/>
              <a:gd name="connsiteY4" fmla="*/ 190490 h 190490"/>
              <a:gd name="connsiteX5" fmla="*/ 38548 w 138112"/>
              <a:gd name="connsiteY5" fmla="*/ 175470 h 190490"/>
              <a:gd name="connsiteX6" fmla="*/ 38110 w 138112"/>
              <a:gd name="connsiteY6" fmla="*/ 173879 h 190490"/>
              <a:gd name="connsiteX7" fmla="*/ 35347 w 138112"/>
              <a:gd name="connsiteY7" fmla="*/ 161906 h 190490"/>
              <a:gd name="connsiteX8" fmla="*/ 102756 w 138112"/>
              <a:gd name="connsiteY8" fmla="*/ 161906 h 190490"/>
              <a:gd name="connsiteX9" fmla="*/ 69056 w 138112"/>
              <a:gd name="connsiteY9" fmla="*/ 0 h 190490"/>
              <a:gd name="connsiteX10" fmla="*/ 138113 w 138112"/>
              <a:gd name="connsiteY10" fmla="*/ 69056 h 190490"/>
              <a:gd name="connsiteX11" fmla="*/ 111776 w 138112"/>
              <a:gd name="connsiteY11" fmla="*/ 124682 h 190490"/>
              <a:gd name="connsiteX12" fmla="*/ 111100 w 138112"/>
              <a:gd name="connsiteY12" fmla="*/ 125873 h 190490"/>
              <a:gd name="connsiteX13" fmla="*/ 106070 w 138112"/>
              <a:gd name="connsiteY13" fmla="*/ 147618 h 190490"/>
              <a:gd name="connsiteX14" fmla="*/ 76200 w 138112"/>
              <a:gd name="connsiteY14" fmla="*/ 147618 h 190490"/>
              <a:gd name="connsiteX15" fmla="*/ 76200 w 138112"/>
              <a:gd name="connsiteY15" fmla="*/ 83334 h 190490"/>
              <a:gd name="connsiteX16" fmla="*/ 69056 w 138112"/>
              <a:gd name="connsiteY16" fmla="*/ 76190 h 190490"/>
              <a:gd name="connsiteX17" fmla="*/ 61913 w 138112"/>
              <a:gd name="connsiteY17" fmla="*/ 83334 h 190490"/>
              <a:gd name="connsiteX18" fmla="*/ 61913 w 138112"/>
              <a:gd name="connsiteY18" fmla="*/ 147628 h 190490"/>
              <a:gd name="connsiteX19" fmla="*/ 32042 w 138112"/>
              <a:gd name="connsiteY19" fmla="*/ 147628 h 190490"/>
              <a:gd name="connsiteX20" fmla="*/ 27032 w 138112"/>
              <a:gd name="connsiteY20" fmla="*/ 125882 h 190490"/>
              <a:gd name="connsiteX21" fmla="*/ 26356 w 138112"/>
              <a:gd name="connsiteY21" fmla="*/ 124701 h 190490"/>
              <a:gd name="connsiteX22" fmla="*/ 0 w 138112"/>
              <a:gd name="connsiteY22" fmla="*/ 69047 h 190490"/>
              <a:gd name="connsiteX23" fmla="*/ 69056 w 138112"/>
              <a:gd name="connsiteY23" fmla="*/ 0 h 190490"/>
              <a:gd name="connsiteX24" fmla="*/ 61913 w 138112"/>
              <a:gd name="connsiteY24" fmla="*/ 45244 h 190490"/>
              <a:gd name="connsiteX25" fmla="*/ 61913 w 138112"/>
              <a:gd name="connsiteY25" fmla="*/ 59531 h 190490"/>
              <a:gd name="connsiteX26" fmla="*/ 69056 w 138112"/>
              <a:gd name="connsiteY26" fmla="*/ 66675 h 190490"/>
              <a:gd name="connsiteX27" fmla="*/ 76200 w 138112"/>
              <a:gd name="connsiteY27" fmla="*/ 59531 h 190490"/>
              <a:gd name="connsiteX28" fmla="*/ 76200 w 138112"/>
              <a:gd name="connsiteY28" fmla="*/ 45244 h 190490"/>
              <a:gd name="connsiteX29" fmla="*/ 69056 w 138112"/>
              <a:gd name="connsiteY29" fmla="*/ 38100 h 190490"/>
              <a:gd name="connsiteX30" fmla="*/ 61913 w 138112"/>
              <a:gd name="connsiteY30" fmla="*/ 45244 h 190490"/>
              <a:gd name="connsiteX31" fmla="*/ 109823 w 138112"/>
              <a:gd name="connsiteY31" fmla="*/ 59198 h 190490"/>
              <a:gd name="connsiteX32" fmla="*/ 99727 w 138112"/>
              <a:gd name="connsiteY32" fmla="*/ 59198 h 190490"/>
              <a:gd name="connsiteX33" fmla="*/ 89621 w 138112"/>
              <a:gd name="connsiteY33" fmla="*/ 69294 h 190490"/>
              <a:gd name="connsiteX34" fmla="*/ 89441 w 138112"/>
              <a:gd name="connsiteY34" fmla="*/ 79396 h 190490"/>
              <a:gd name="connsiteX35" fmla="*/ 99542 w 138112"/>
              <a:gd name="connsiteY35" fmla="*/ 79576 h 190490"/>
              <a:gd name="connsiteX36" fmla="*/ 99717 w 138112"/>
              <a:gd name="connsiteY36" fmla="*/ 79400 h 190490"/>
              <a:gd name="connsiteX37" fmla="*/ 109823 w 138112"/>
              <a:gd name="connsiteY37" fmla="*/ 69304 h 190490"/>
              <a:gd name="connsiteX38" fmla="*/ 109823 w 138112"/>
              <a:gd name="connsiteY38" fmla="*/ 59207 h 190490"/>
              <a:gd name="connsiteX39" fmla="*/ 38386 w 138112"/>
              <a:gd name="connsiteY39" fmla="*/ 59198 h 190490"/>
              <a:gd name="connsiteX40" fmla="*/ 28289 w 138112"/>
              <a:gd name="connsiteY40" fmla="*/ 59554 h 190490"/>
              <a:gd name="connsiteX41" fmla="*/ 28289 w 138112"/>
              <a:gd name="connsiteY41" fmla="*/ 69294 h 190490"/>
              <a:gd name="connsiteX42" fmla="*/ 38386 w 138112"/>
              <a:gd name="connsiteY42" fmla="*/ 79400 h 190490"/>
              <a:gd name="connsiteX43" fmla="*/ 48487 w 138112"/>
              <a:gd name="connsiteY43" fmla="*/ 79580 h 190490"/>
              <a:gd name="connsiteX44" fmla="*/ 48667 w 138112"/>
              <a:gd name="connsiteY44" fmla="*/ 69479 h 190490"/>
              <a:gd name="connsiteX45" fmla="*/ 48492 w 138112"/>
              <a:gd name="connsiteY45" fmla="*/ 69304 h 190490"/>
              <a:gd name="connsiteX46" fmla="*/ 38395 w 138112"/>
              <a:gd name="connsiteY46" fmla="*/ 59207 h 19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38112" h="190490">
                <a:moveTo>
                  <a:pt x="102756" y="161906"/>
                </a:moveTo>
                <a:lnTo>
                  <a:pt x="99993" y="173898"/>
                </a:lnTo>
                <a:cubicBezTo>
                  <a:pt x="97878" y="183018"/>
                  <a:pt x="90087" y="189708"/>
                  <a:pt x="80753" y="190424"/>
                </a:cubicBezTo>
                <a:lnTo>
                  <a:pt x="79105" y="190490"/>
                </a:lnTo>
                <a:lnTo>
                  <a:pt x="58998" y="190490"/>
                </a:lnTo>
                <a:cubicBezTo>
                  <a:pt x="49631" y="190490"/>
                  <a:pt x="41349" y="184408"/>
                  <a:pt x="38548" y="175470"/>
                </a:cubicBezTo>
                <a:lnTo>
                  <a:pt x="38110" y="173879"/>
                </a:lnTo>
                <a:lnTo>
                  <a:pt x="35347" y="161906"/>
                </a:lnTo>
                <a:lnTo>
                  <a:pt x="102756" y="161906"/>
                </a:lnTo>
                <a:close/>
                <a:moveTo>
                  <a:pt x="69056" y="0"/>
                </a:moveTo>
                <a:cubicBezTo>
                  <a:pt x="107195" y="0"/>
                  <a:pt x="138113" y="30918"/>
                  <a:pt x="138113" y="69056"/>
                </a:cubicBezTo>
                <a:cubicBezTo>
                  <a:pt x="138113" y="89402"/>
                  <a:pt x="129197" y="108042"/>
                  <a:pt x="111776" y="124682"/>
                </a:cubicBezTo>
                <a:cubicBezTo>
                  <a:pt x="111439" y="125004"/>
                  <a:pt x="111203" y="125419"/>
                  <a:pt x="111100" y="125873"/>
                </a:cubicBezTo>
                <a:lnTo>
                  <a:pt x="106070" y="147618"/>
                </a:lnTo>
                <a:lnTo>
                  <a:pt x="76200" y="147618"/>
                </a:lnTo>
                <a:lnTo>
                  <a:pt x="76200" y="83334"/>
                </a:lnTo>
                <a:cubicBezTo>
                  <a:pt x="76200" y="79389"/>
                  <a:pt x="73002" y="76190"/>
                  <a:pt x="69056" y="76190"/>
                </a:cubicBezTo>
                <a:cubicBezTo>
                  <a:pt x="65111" y="76190"/>
                  <a:pt x="61913" y="79389"/>
                  <a:pt x="61913" y="83334"/>
                </a:cubicBezTo>
                <a:lnTo>
                  <a:pt x="61913" y="147628"/>
                </a:lnTo>
                <a:lnTo>
                  <a:pt x="32042" y="147628"/>
                </a:lnTo>
                <a:lnTo>
                  <a:pt x="27032" y="125882"/>
                </a:lnTo>
                <a:cubicBezTo>
                  <a:pt x="26926" y="125431"/>
                  <a:pt x="26691" y="125020"/>
                  <a:pt x="26356" y="124701"/>
                </a:cubicBezTo>
                <a:cubicBezTo>
                  <a:pt x="8925" y="108042"/>
                  <a:pt x="0" y="89402"/>
                  <a:pt x="0" y="69047"/>
                </a:cubicBezTo>
                <a:cubicBezTo>
                  <a:pt x="5" y="30912"/>
                  <a:pt x="30921" y="0"/>
                  <a:pt x="69056" y="0"/>
                </a:cubicBezTo>
                <a:close/>
                <a:moveTo>
                  <a:pt x="61913" y="45244"/>
                </a:moveTo>
                <a:lnTo>
                  <a:pt x="61913" y="59531"/>
                </a:lnTo>
                <a:cubicBezTo>
                  <a:pt x="61913" y="63477"/>
                  <a:pt x="65111" y="66675"/>
                  <a:pt x="69056" y="66675"/>
                </a:cubicBezTo>
                <a:cubicBezTo>
                  <a:pt x="73002" y="66675"/>
                  <a:pt x="76200" y="63477"/>
                  <a:pt x="76200" y="59531"/>
                </a:cubicBezTo>
                <a:lnTo>
                  <a:pt x="76200" y="45244"/>
                </a:lnTo>
                <a:cubicBezTo>
                  <a:pt x="76200" y="41298"/>
                  <a:pt x="73002" y="38100"/>
                  <a:pt x="69056" y="38100"/>
                </a:cubicBezTo>
                <a:cubicBezTo>
                  <a:pt x="65111" y="38100"/>
                  <a:pt x="61913" y="41298"/>
                  <a:pt x="61913" y="45244"/>
                </a:cubicBezTo>
                <a:close/>
                <a:moveTo>
                  <a:pt x="109823" y="59198"/>
                </a:moveTo>
                <a:cubicBezTo>
                  <a:pt x="107034" y="56412"/>
                  <a:pt x="102516" y="56412"/>
                  <a:pt x="99727" y="59198"/>
                </a:cubicBezTo>
                <a:lnTo>
                  <a:pt x="89621" y="69294"/>
                </a:lnTo>
                <a:cubicBezTo>
                  <a:pt x="86781" y="72034"/>
                  <a:pt x="86701" y="76556"/>
                  <a:pt x="89441" y="79396"/>
                </a:cubicBezTo>
                <a:cubicBezTo>
                  <a:pt x="92180" y="82235"/>
                  <a:pt x="96703" y="82315"/>
                  <a:pt x="99542" y="79576"/>
                </a:cubicBezTo>
                <a:cubicBezTo>
                  <a:pt x="99601" y="79519"/>
                  <a:pt x="99660" y="79459"/>
                  <a:pt x="99717" y="79400"/>
                </a:cubicBezTo>
                <a:lnTo>
                  <a:pt x="109823" y="69304"/>
                </a:lnTo>
                <a:cubicBezTo>
                  <a:pt x="112609" y="66515"/>
                  <a:pt x="112609" y="61997"/>
                  <a:pt x="109823" y="59207"/>
                </a:cubicBezTo>
                <a:close/>
                <a:moveTo>
                  <a:pt x="38386" y="59198"/>
                </a:moveTo>
                <a:cubicBezTo>
                  <a:pt x="35499" y="56508"/>
                  <a:pt x="30979" y="56668"/>
                  <a:pt x="28289" y="59554"/>
                </a:cubicBezTo>
                <a:cubicBezTo>
                  <a:pt x="25733" y="62298"/>
                  <a:pt x="25733" y="66551"/>
                  <a:pt x="28289" y="69294"/>
                </a:cubicBezTo>
                <a:lnTo>
                  <a:pt x="38386" y="79400"/>
                </a:lnTo>
                <a:cubicBezTo>
                  <a:pt x="41125" y="82240"/>
                  <a:pt x="45648" y="82320"/>
                  <a:pt x="48487" y="79580"/>
                </a:cubicBezTo>
                <a:cubicBezTo>
                  <a:pt x="51326" y="76841"/>
                  <a:pt x="51406" y="72319"/>
                  <a:pt x="48667" y="69479"/>
                </a:cubicBezTo>
                <a:cubicBezTo>
                  <a:pt x="48610" y="69420"/>
                  <a:pt x="48551" y="69361"/>
                  <a:pt x="48492" y="69304"/>
                </a:cubicBezTo>
                <a:lnTo>
                  <a:pt x="38395" y="59207"/>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Tree>
    <p:extLst>
      <p:ext uri="{BB962C8B-B14F-4D97-AF65-F5344CB8AC3E}">
        <p14:creationId xmlns:p14="http://schemas.microsoft.com/office/powerpoint/2010/main" val="3724403624"/>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BBC44-2192-9519-A411-4A5BBA9DAC5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3C2DC01-9547-03A1-E32F-C1D173CA4B81}"/>
              </a:ext>
            </a:extLst>
          </p:cNvPr>
          <p:cNvSpPr txBox="1"/>
          <p:nvPr/>
        </p:nvSpPr>
        <p:spPr>
          <a:xfrm>
            <a:off x="463612" y="2420134"/>
            <a:ext cx="10959030" cy="1200329"/>
          </a:xfrm>
          <a:prstGeom prst="rect">
            <a:avLst/>
          </a:prstGeom>
          <a:noFill/>
        </p:spPr>
        <p:txBody>
          <a:bodyPr wrap="square" rtlCol="0">
            <a:spAutoFit/>
          </a:bodyPr>
          <a:lstStyle/>
          <a:p>
            <a:pPr marL="285750" indent="-285750">
              <a:buFont typeface="Arial" panose="020B0604020202020204" pitchFamily="34" charset="0"/>
              <a:buChar char="•"/>
            </a:pPr>
            <a:r>
              <a:rPr lang="en-US">
                <a:solidFill>
                  <a:schemeClr val="bg1"/>
                </a:solidFill>
              </a:rPr>
              <a:t>The sensitivity labels that you use to protect your organization's data are recognized and used by Microsoft 365 Copilot Chat to provide an extra layer of protection.</a:t>
            </a:r>
          </a:p>
          <a:p>
            <a:pPr marL="285750" indent="-285750">
              <a:buFont typeface="Arial" panose="020B0604020202020204" pitchFamily="34" charset="0"/>
              <a:buChar char="•"/>
            </a:pPr>
            <a:r>
              <a:rPr lang="en-US">
                <a:solidFill>
                  <a:schemeClr val="bg1"/>
                </a:solidFill>
              </a:rPr>
              <a:t>If the labels applied encryption from Microsoft Purview Information Protection, Copilot checks the usage rights for the user. </a:t>
            </a:r>
          </a:p>
        </p:txBody>
      </p:sp>
      <p:sp>
        <p:nvSpPr>
          <p:cNvPr id="5" name="TextBox 4">
            <a:extLst>
              <a:ext uri="{FF2B5EF4-FFF2-40B4-BE49-F238E27FC236}">
                <a16:creationId xmlns:a16="http://schemas.microsoft.com/office/drawing/2014/main" id="{F01212D3-E570-B729-0F23-2AC02755C498}"/>
              </a:ext>
            </a:extLst>
          </p:cNvPr>
          <p:cNvSpPr txBox="1"/>
          <p:nvPr/>
        </p:nvSpPr>
        <p:spPr>
          <a:xfrm>
            <a:off x="463612" y="5732871"/>
            <a:ext cx="7961971" cy="369332"/>
          </a:xfrm>
          <a:prstGeom prst="rect">
            <a:avLst/>
          </a:prstGeom>
          <a:noFill/>
        </p:spPr>
        <p:txBody>
          <a:bodyPr wrap="square">
            <a:spAutoFit/>
          </a:bodyPr>
          <a:lstStyle/>
          <a:p>
            <a:r>
              <a:rPr lang="en-US">
                <a:solidFill>
                  <a:schemeClr val="bg1"/>
                </a:solidFill>
                <a:hlinkClick r:id="rId3">
                  <a:extLst>
                    <a:ext uri="{A12FA001-AC4F-418D-AE19-62706E023703}">
                      <ahyp:hlinkClr xmlns:ahyp="http://schemas.microsoft.com/office/drawing/2018/hyperlinkcolor" val="tx"/>
                    </a:ext>
                  </a:extLst>
                </a:hlinkClick>
              </a:rPr>
              <a:t>Sensitivity labels for Microsoft 365 Copilot and Microsoft 365 Copilot Chat</a:t>
            </a:r>
            <a:endParaRPr lang="en-US">
              <a:solidFill>
                <a:schemeClr val="bg1"/>
              </a:solidFill>
            </a:endParaRPr>
          </a:p>
        </p:txBody>
      </p:sp>
      <p:sp>
        <p:nvSpPr>
          <p:cNvPr id="4" name="Rectangle: Rounded Corners 13">
            <a:extLst>
              <a:ext uri="{FF2B5EF4-FFF2-40B4-BE49-F238E27FC236}">
                <a16:creationId xmlns:a16="http://schemas.microsoft.com/office/drawing/2014/main" id="{24A7EA27-7A2D-FFBB-377A-2A25B9F314E5}"/>
              </a:ext>
              <a:ext uri="{C183D7F6-B498-43B3-948B-1728B52AA6E4}">
                <adec:decorative xmlns:adec="http://schemas.microsoft.com/office/drawing/2017/decorative" val="1"/>
              </a:ext>
            </a:extLst>
          </p:cNvPr>
          <p:cNvSpPr/>
          <p:nvPr/>
        </p:nvSpPr>
        <p:spPr bwMode="auto">
          <a:xfrm rot="16200000" flipH="1">
            <a:off x="3243519" y="1109962"/>
            <a:ext cx="1055758" cy="6615572"/>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a:ea typeface="+mn-ea"/>
              <a:cs typeface="Segoe UI" pitchFamily="34" charset="0"/>
            </a:endParaRPr>
          </a:p>
        </p:txBody>
      </p:sp>
      <p:grpSp>
        <p:nvGrpSpPr>
          <p:cNvPr id="25" name="Group 24">
            <a:extLst>
              <a:ext uri="{FF2B5EF4-FFF2-40B4-BE49-F238E27FC236}">
                <a16:creationId xmlns:a16="http://schemas.microsoft.com/office/drawing/2014/main" id="{4EFB8B31-905B-506B-A6F2-2B74D8A7F7F1}"/>
              </a:ext>
            </a:extLst>
          </p:cNvPr>
          <p:cNvGrpSpPr/>
          <p:nvPr/>
        </p:nvGrpSpPr>
        <p:grpSpPr>
          <a:xfrm>
            <a:off x="587375" y="4014085"/>
            <a:ext cx="11186424" cy="1218805"/>
            <a:chOff x="587375" y="4014085"/>
            <a:chExt cx="11186424" cy="1218805"/>
          </a:xfrm>
        </p:grpSpPr>
        <p:grpSp>
          <p:nvGrpSpPr>
            <p:cNvPr id="18" name="Group 17">
              <a:extLst>
                <a:ext uri="{FF2B5EF4-FFF2-40B4-BE49-F238E27FC236}">
                  <a16:creationId xmlns:a16="http://schemas.microsoft.com/office/drawing/2014/main" id="{F2C19B1A-6256-235C-7F7B-3230436F20E4}"/>
                </a:ext>
              </a:extLst>
            </p:cNvPr>
            <p:cNvGrpSpPr/>
            <p:nvPr/>
          </p:nvGrpSpPr>
          <p:grpSpPr>
            <a:xfrm>
              <a:off x="587375" y="4014085"/>
              <a:ext cx="7079739" cy="1208996"/>
              <a:chOff x="394492" y="3510853"/>
              <a:chExt cx="7079739" cy="1208996"/>
            </a:xfrm>
          </p:grpSpPr>
          <p:pic>
            <p:nvPicPr>
              <p:cNvPr id="19" name="Picture 18">
                <a:extLst>
                  <a:ext uri="{FF2B5EF4-FFF2-40B4-BE49-F238E27FC236}">
                    <a16:creationId xmlns:a16="http://schemas.microsoft.com/office/drawing/2014/main" id="{2F54BE3B-AA05-337D-665A-BA1F98B6824D}"/>
                  </a:ext>
                </a:extLst>
              </p:cNvPr>
              <p:cNvPicPr>
                <a:picLocks noChangeAspect="1"/>
              </p:cNvPicPr>
              <p:nvPr/>
            </p:nvPicPr>
            <p:blipFill>
              <a:blip r:embed="rId4"/>
              <a:stretch>
                <a:fillRect/>
              </a:stretch>
            </p:blipFill>
            <p:spPr>
              <a:xfrm>
                <a:off x="394492" y="3510853"/>
                <a:ext cx="6390621" cy="822185"/>
              </a:xfrm>
              <a:prstGeom prst="rect">
                <a:avLst/>
              </a:prstGeom>
            </p:spPr>
          </p:pic>
          <p:grpSp>
            <p:nvGrpSpPr>
              <p:cNvPr id="20" name="Group 19">
                <a:extLst>
                  <a:ext uri="{FF2B5EF4-FFF2-40B4-BE49-F238E27FC236}">
                    <a16:creationId xmlns:a16="http://schemas.microsoft.com/office/drawing/2014/main" id="{B10261CC-0B67-E9C1-A51C-406F19D3204A}"/>
                  </a:ext>
                </a:extLst>
              </p:cNvPr>
              <p:cNvGrpSpPr/>
              <p:nvPr/>
            </p:nvGrpSpPr>
            <p:grpSpPr>
              <a:xfrm flipH="1">
                <a:off x="6578325" y="3510853"/>
                <a:ext cx="895906" cy="1208996"/>
                <a:chOff x="6227244" y="4738731"/>
                <a:chExt cx="1086523" cy="1466229"/>
              </a:xfrm>
            </p:grpSpPr>
            <p:cxnSp>
              <p:nvCxnSpPr>
                <p:cNvPr id="22" name="Straight Connector 21">
                  <a:extLst>
                    <a:ext uri="{FF2B5EF4-FFF2-40B4-BE49-F238E27FC236}">
                      <a16:creationId xmlns:a16="http://schemas.microsoft.com/office/drawing/2014/main" id="{A9DE88EF-9FF5-099B-DB34-58DD4636E0D4}"/>
                    </a:ext>
                  </a:extLst>
                </p:cNvPr>
                <p:cNvCxnSpPr>
                  <a:cxnSpLocks/>
                </p:cNvCxnSpPr>
                <p:nvPr/>
              </p:nvCxnSpPr>
              <p:spPr>
                <a:xfrm>
                  <a:off x="6267796" y="5345091"/>
                  <a:ext cx="1045971" cy="0"/>
                </a:xfrm>
                <a:prstGeom prst="line">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23" name="Straight Connector 22">
                  <a:extLst>
                    <a:ext uri="{FF2B5EF4-FFF2-40B4-BE49-F238E27FC236}">
                      <a16:creationId xmlns:a16="http://schemas.microsoft.com/office/drawing/2014/main" id="{2E275A7D-6B06-FE97-DD15-CD1C97C784B2}"/>
                    </a:ext>
                  </a:extLst>
                </p:cNvPr>
                <p:cNvCxnSpPr>
                  <a:cxnSpLocks/>
                </p:cNvCxnSpPr>
                <p:nvPr/>
              </p:nvCxnSpPr>
              <p:spPr>
                <a:xfrm flipH="1">
                  <a:off x="6227244" y="4738731"/>
                  <a:ext cx="0" cy="1466229"/>
                </a:xfrm>
                <a:prstGeom prst="line">
                  <a:avLst/>
                </a:prstGeom>
                <a:noFill/>
                <a:ln w="47625"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sp>
            <p:nvSpPr>
              <p:cNvPr id="21" name="Rounded Rectangle 4">
                <a:extLst>
                  <a:ext uri="{FF2B5EF4-FFF2-40B4-BE49-F238E27FC236}">
                    <a16:creationId xmlns:a16="http://schemas.microsoft.com/office/drawing/2014/main" id="{767FC0FD-D310-5455-07F2-14ED2794205D}"/>
                  </a:ext>
                </a:extLst>
              </p:cNvPr>
              <p:cNvSpPr/>
              <p:nvPr/>
            </p:nvSpPr>
            <p:spPr bwMode="auto">
              <a:xfrm flipH="1">
                <a:off x="4087844" y="3860404"/>
                <a:ext cx="2467736" cy="158963"/>
              </a:xfrm>
              <a:prstGeom prst="rect">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DE"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24" name="TextBox 23">
              <a:extLst>
                <a:ext uri="{FF2B5EF4-FFF2-40B4-BE49-F238E27FC236}">
                  <a16:creationId xmlns:a16="http://schemas.microsoft.com/office/drawing/2014/main" id="{F8A468B3-7E43-870B-E33F-12B1E7716025}"/>
                </a:ext>
              </a:extLst>
            </p:cNvPr>
            <p:cNvSpPr txBox="1"/>
            <p:nvPr/>
          </p:nvSpPr>
          <p:spPr>
            <a:xfrm>
              <a:off x="7771079" y="4032561"/>
              <a:ext cx="4002720" cy="1200329"/>
            </a:xfrm>
            <a:prstGeom prst="rect">
              <a:avLst/>
            </a:prstGeom>
            <a:noFill/>
          </p:spPr>
          <p:txBody>
            <a:bodyPr wrap="square">
              <a:spAutoFit/>
            </a:bodyPr>
            <a:lstStyle/>
            <a:p>
              <a:r>
                <a:rPr lang="en-US">
                  <a:solidFill>
                    <a:schemeClr val="bg1"/>
                  </a:solidFill>
                </a:rPr>
                <a:t>Only if the user is granted permissions to copy (the EXTRACT usage right) from an item, is data from that item returned by Copilot.</a:t>
              </a:r>
            </a:p>
          </p:txBody>
        </p:sp>
      </p:grpSp>
      <p:sp>
        <p:nvSpPr>
          <p:cNvPr id="6" name="Title 5">
            <a:extLst>
              <a:ext uri="{FF2B5EF4-FFF2-40B4-BE49-F238E27FC236}">
                <a16:creationId xmlns:a16="http://schemas.microsoft.com/office/drawing/2014/main" id="{0FBEF86A-E688-4ED4-B34B-07BC09489758}"/>
              </a:ext>
            </a:extLst>
          </p:cNvPr>
          <p:cNvSpPr>
            <a:spLocks noGrp="1"/>
          </p:cNvSpPr>
          <p:nvPr>
            <p:ph type="title"/>
          </p:nvPr>
        </p:nvSpPr>
        <p:spPr>
          <a:xfrm>
            <a:off x="588263" y="485481"/>
            <a:ext cx="7621672" cy="498598"/>
          </a:xfrm>
        </p:spPr>
        <p:txBody>
          <a:bodyPr/>
          <a:lstStyle/>
          <a:p>
            <a:r>
              <a:rPr lang="en-US" spc="-50">
                <a:latin typeface="Segoe UI Semibold"/>
                <a:cs typeface="Segoe UI" pitchFamily="34" charset="0"/>
              </a:rPr>
              <a:t>Copilot Chats and Sensitivity Labels</a:t>
            </a:r>
            <a:br>
              <a:rPr lang="en-US" spc="-50">
                <a:latin typeface="Segoe UI Semibold"/>
                <a:cs typeface="Segoe UI" pitchFamily="34" charset="0"/>
              </a:rPr>
            </a:br>
            <a:endParaRPr lang="en-US"/>
          </a:p>
        </p:txBody>
      </p:sp>
      <p:pic>
        <p:nvPicPr>
          <p:cNvPr id="10" name="Picture 9" descr="A white circle with black background">
            <a:extLst>
              <a:ext uri="{FF2B5EF4-FFF2-40B4-BE49-F238E27FC236}">
                <a16:creationId xmlns:a16="http://schemas.microsoft.com/office/drawing/2014/main" id="{038F109A-EAC2-F768-A0B8-54D111FB39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612" y="1248904"/>
            <a:ext cx="1123657" cy="1123657"/>
          </a:xfrm>
          <a:prstGeom prst="rect">
            <a:avLst/>
          </a:prstGeom>
        </p:spPr>
      </p:pic>
      <p:sp>
        <p:nvSpPr>
          <p:cNvPr id="11" name="Graphic 80" descr="Icon of a lightbulb">
            <a:extLst>
              <a:ext uri="{FF2B5EF4-FFF2-40B4-BE49-F238E27FC236}">
                <a16:creationId xmlns:a16="http://schemas.microsoft.com/office/drawing/2014/main" id="{4C94406E-9FEC-FC62-40A7-2890F2472C3B}"/>
              </a:ext>
            </a:extLst>
          </p:cNvPr>
          <p:cNvSpPr>
            <a:spLocks/>
          </p:cNvSpPr>
          <p:nvPr/>
        </p:nvSpPr>
        <p:spPr>
          <a:xfrm>
            <a:off x="876285" y="1591138"/>
            <a:ext cx="298309" cy="447468"/>
          </a:xfrm>
          <a:custGeom>
            <a:avLst/>
            <a:gdLst>
              <a:gd name="connsiteX0" fmla="*/ 102756 w 138112"/>
              <a:gd name="connsiteY0" fmla="*/ 161906 h 190490"/>
              <a:gd name="connsiteX1" fmla="*/ 99993 w 138112"/>
              <a:gd name="connsiteY1" fmla="*/ 173898 h 190490"/>
              <a:gd name="connsiteX2" fmla="*/ 80753 w 138112"/>
              <a:gd name="connsiteY2" fmla="*/ 190424 h 190490"/>
              <a:gd name="connsiteX3" fmla="*/ 79105 w 138112"/>
              <a:gd name="connsiteY3" fmla="*/ 190490 h 190490"/>
              <a:gd name="connsiteX4" fmla="*/ 58998 w 138112"/>
              <a:gd name="connsiteY4" fmla="*/ 190490 h 190490"/>
              <a:gd name="connsiteX5" fmla="*/ 38548 w 138112"/>
              <a:gd name="connsiteY5" fmla="*/ 175470 h 190490"/>
              <a:gd name="connsiteX6" fmla="*/ 38110 w 138112"/>
              <a:gd name="connsiteY6" fmla="*/ 173879 h 190490"/>
              <a:gd name="connsiteX7" fmla="*/ 35347 w 138112"/>
              <a:gd name="connsiteY7" fmla="*/ 161906 h 190490"/>
              <a:gd name="connsiteX8" fmla="*/ 102756 w 138112"/>
              <a:gd name="connsiteY8" fmla="*/ 161906 h 190490"/>
              <a:gd name="connsiteX9" fmla="*/ 69056 w 138112"/>
              <a:gd name="connsiteY9" fmla="*/ 0 h 190490"/>
              <a:gd name="connsiteX10" fmla="*/ 138113 w 138112"/>
              <a:gd name="connsiteY10" fmla="*/ 69056 h 190490"/>
              <a:gd name="connsiteX11" fmla="*/ 111776 w 138112"/>
              <a:gd name="connsiteY11" fmla="*/ 124682 h 190490"/>
              <a:gd name="connsiteX12" fmla="*/ 111100 w 138112"/>
              <a:gd name="connsiteY12" fmla="*/ 125873 h 190490"/>
              <a:gd name="connsiteX13" fmla="*/ 106070 w 138112"/>
              <a:gd name="connsiteY13" fmla="*/ 147618 h 190490"/>
              <a:gd name="connsiteX14" fmla="*/ 76200 w 138112"/>
              <a:gd name="connsiteY14" fmla="*/ 147618 h 190490"/>
              <a:gd name="connsiteX15" fmla="*/ 76200 w 138112"/>
              <a:gd name="connsiteY15" fmla="*/ 83334 h 190490"/>
              <a:gd name="connsiteX16" fmla="*/ 69056 w 138112"/>
              <a:gd name="connsiteY16" fmla="*/ 76190 h 190490"/>
              <a:gd name="connsiteX17" fmla="*/ 61913 w 138112"/>
              <a:gd name="connsiteY17" fmla="*/ 83334 h 190490"/>
              <a:gd name="connsiteX18" fmla="*/ 61913 w 138112"/>
              <a:gd name="connsiteY18" fmla="*/ 147628 h 190490"/>
              <a:gd name="connsiteX19" fmla="*/ 32042 w 138112"/>
              <a:gd name="connsiteY19" fmla="*/ 147628 h 190490"/>
              <a:gd name="connsiteX20" fmla="*/ 27032 w 138112"/>
              <a:gd name="connsiteY20" fmla="*/ 125882 h 190490"/>
              <a:gd name="connsiteX21" fmla="*/ 26356 w 138112"/>
              <a:gd name="connsiteY21" fmla="*/ 124701 h 190490"/>
              <a:gd name="connsiteX22" fmla="*/ 0 w 138112"/>
              <a:gd name="connsiteY22" fmla="*/ 69047 h 190490"/>
              <a:gd name="connsiteX23" fmla="*/ 69056 w 138112"/>
              <a:gd name="connsiteY23" fmla="*/ 0 h 190490"/>
              <a:gd name="connsiteX24" fmla="*/ 61913 w 138112"/>
              <a:gd name="connsiteY24" fmla="*/ 45244 h 190490"/>
              <a:gd name="connsiteX25" fmla="*/ 61913 w 138112"/>
              <a:gd name="connsiteY25" fmla="*/ 59531 h 190490"/>
              <a:gd name="connsiteX26" fmla="*/ 69056 w 138112"/>
              <a:gd name="connsiteY26" fmla="*/ 66675 h 190490"/>
              <a:gd name="connsiteX27" fmla="*/ 76200 w 138112"/>
              <a:gd name="connsiteY27" fmla="*/ 59531 h 190490"/>
              <a:gd name="connsiteX28" fmla="*/ 76200 w 138112"/>
              <a:gd name="connsiteY28" fmla="*/ 45244 h 190490"/>
              <a:gd name="connsiteX29" fmla="*/ 69056 w 138112"/>
              <a:gd name="connsiteY29" fmla="*/ 38100 h 190490"/>
              <a:gd name="connsiteX30" fmla="*/ 61913 w 138112"/>
              <a:gd name="connsiteY30" fmla="*/ 45244 h 190490"/>
              <a:gd name="connsiteX31" fmla="*/ 109823 w 138112"/>
              <a:gd name="connsiteY31" fmla="*/ 59198 h 190490"/>
              <a:gd name="connsiteX32" fmla="*/ 99727 w 138112"/>
              <a:gd name="connsiteY32" fmla="*/ 59198 h 190490"/>
              <a:gd name="connsiteX33" fmla="*/ 89621 w 138112"/>
              <a:gd name="connsiteY33" fmla="*/ 69294 h 190490"/>
              <a:gd name="connsiteX34" fmla="*/ 89441 w 138112"/>
              <a:gd name="connsiteY34" fmla="*/ 79396 h 190490"/>
              <a:gd name="connsiteX35" fmla="*/ 99542 w 138112"/>
              <a:gd name="connsiteY35" fmla="*/ 79576 h 190490"/>
              <a:gd name="connsiteX36" fmla="*/ 99717 w 138112"/>
              <a:gd name="connsiteY36" fmla="*/ 79400 h 190490"/>
              <a:gd name="connsiteX37" fmla="*/ 109823 w 138112"/>
              <a:gd name="connsiteY37" fmla="*/ 69304 h 190490"/>
              <a:gd name="connsiteX38" fmla="*/ 109823 w 138112"/>
              <a:gd name="connsiteY38" fmla="*/ 59207 h 190490"/>
              <a:gd name="connsiteX39" fmla="*/ 38386 w 138112"/>
              <a:gd name="connsiteY39" fmla="*/ 59198 h 190490"/>
              <a:gd name="connsiteX40" fmla="*/ 28289 w 138112"/>
              <a:gd name="connsiteY40" fmla="*/ 59554 h 190490"/>
              <a:gd name="connsiteX41" fmla="*/ 28289 w 138112"/>
              <a:gd name="connsiteY41" fmla="*/ 69294 h 190490"/>
              <a:gd name="connsiteX42" fmla="*/ 38386 w 138112"/>
              <a:gd name="connsiteY42" fmla="*/ 79400 h 190490"/>
              <a:gd name="connsiteX43" fmla="*/ 48487 w 138112"/>
              <a:gd name="connsiteY43" fmla="*/ 79580 h 190490"/>
              <a:gd name="connsiteX44" fmla="*/ 48667 w 138112"/>
              <a:gd name="connsiteY44" fmla="*/ 69479 h 190490"/>
              <a:gd name="connsiteX45" fmla="*/ 48492 w 138112"/>
              <a:gd name="connsiteY45" fmla="*/ 69304 h 190490"/>
              <a:gd name="connsiteX46" fmla="*/ 38395 w 138112"/>
              <a:gd name="connsiteY46" fmla="*/ 59207 h 19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38112" h="190490">
                <a:moveTo>
                  <a:pt x="102756" y="161906"/>
                </a:moveTo>
                <a:lnTo>
                  <a:pt x="99993" y="173898"/>
                </a:lnTo>
                <a:cubicBezTo>
                  <a:pt x="97878" y="183018"/>
                  <a:pt x="90087" y="189708"/>
                  <a:pt x="80753" y="190424"/>
                </a:cubicBezTo>
                <a:lnTo>
                  <a:pt x="79105" y="190490"/>
                </a:lnTo>
                <a:lnTo>
                  <a:pt x="58998" y="190490"/>
                </a:lnTo>
                <a:cubicBezTo>
                  <a:pt x="49631" y="190490"/>
                  <a:pt x="41349" y="184408"/>
                  <a:pt x="38548" y="175470"/>
                </a:cubicBezTo>
                <a:lnTo>
                  <a:pt x="38110" y="173879"/>
                </a:lnTo>
                <a:lnTo>
                  <a:pt x="35347" y="161906"/>
                </a:lnTo>
                <a:lnTo>
                  <a:pt x="102756" y="161906"/>
                </a:lnTo>
                <a:close/>
                <a:moveTo>
                  <a:pt x="69056" y="0"/>
                </a:moveTo>
                <a:cubicBezTo>
                  <a:pt x="107195" y="0"/>
                  <a:pt x="138113" y="30918"/>
                  <a:pt x="138113" y="69056"/>
                </a:cubicBezTo>
                <a:cubicBezTo>
                  <a:pt x="138113" y="89402"/>
                  <a:pt x="129197" y="108042"/>
                  <a:pt x="111776" y="124682"/>
                </a:cubicBezTo>
                <a:cubicBezTo>
                  <a:pt x="111439" y="125004"/>
                  <a:pt x="111203" y="125419"/>
                  <a:pt x="111100" y="125873"/>
                </a:cubicBezTo>
                <a:lnTo>
                  <a:pt x="106070" y="147618"/>
                </a:lnTo>
                <a:lnTo>
                  <a:pt x="76200" y="147618"/>
                </a:lnTo>
                <a:lnTo>
                  <a:pt x="76200" y="83334"/>
                </a:lnTo>
                <a:cubicBezTo>
                  <a:pt x="76200" y="79389"/>
                  <a:pt x="73002" y="76190"/>
                  <a:pt x="69056" y="76190"/>
                </a:cubicBezTo>
                <a:cubicBezTo>
                  <a:pt x="65111" y="76190"/>
                  <a:pt x="61913" y="79389"/>
                  <a:pt x="61913" y="83334"/>
                </a:cubicBezTo>
                <a:lnTo>
                  <a:pt x="61913" y="147628"/>
                </a:lnTo>
                <a:lnTo>
                  <a:pt x="32042" y="147628"/>
                </a:lnTo>
                <a:lnTo>
                  <a:pt x="27032" y="125882"/>
                </a:lnTo>
                <a:cubicBezTo>
                  <a:pt x="26926" y="125431"/>
                  <a:pt x="26691" y="125020"/>
                  <a:pt x="26356" y="124701"/>
                </a:cubicBezTo>
                <a:cubicBezTo>
                  <a:pt x="8925" y="108042"/>
                  <a:pt x="0" y="89402"/>
                  <a:pt x="0" y="69047"/>
                </a:cubicBezTo>
                <a:cubicBezTo>
                  <a:pt x="5" y="30912"/>
                  <a:pt x="30921" y="0"/>
                  <a:pt x="69056" y="0"/>
                </a:cubicBezTo>
                <a:close/>
                <a:moveTo>
                  <a:pt x="61913" y="45244"/>
                </a:moveTo>
                <a:lnTo>
                  <a:pt x="61913" y="59531"/>
                </a:lnTo>
                <a:cubicBezTo>
                  <a:pt x="61913" y="63477"/>
                  <a:pt x="65111" y="66675"/>
                  <a:pt x="69056" y="66675"/>
                </a:cubicBezTo>
                <a:cubicBezTo>
                  <a:pt x="73002" y="66675"/>
                  <a:pt x="76200" y="63477"/>
                  <a:pt x="76200" y="59531"/>
                </a:cubicBezTo>
                <a:lnTo>
                  <a:pt x="76200" y="45244"/>
                </a:lnTo>
                <a:cubicBezTo>
                  <a:pt x="76200" y="41298"/>
                  <a:pt x="73002" y="38100"/>
                  <a:pt x="69056" y="38100"/>
                </a:cubicBezTo>
                <a:cubicBezTo>
                  <a:pt x="65111" y="38100"/>
                  <a:pt x="61913" y="41298"/>
                  <a:pt x="61913" y="45244"/>
                </a:cubicBezTo>
                <a:close/>
                <a:moveTo>
                  <a:pt x="109823" y="59198"/>
                </a:moveTo>
                <a:cubicBezTo>
                  <a:pt x="107034" y="56412"/>
                  <a:pt x="102516" y="56412"/>
                  <a:pt x="99727" y="59198"/>
                </a:cubicBezTo>
                <a:lnTo>
                  <a:pt x="89621" y="69294"/>
                </a:lnTo>
                <a:cubicBezTo>
                  <a:pt x="86781" y="72034"/>
                  <a:pt x="86701" y="76556"/>
                  <a:pt x="89441" y="79396"/>
                </a:cubicBezTo>
                <a:cubicBezTo>
                  <a:pt x="92180" y="82235"/>
                  <a:pt x="96703" y="82315"/>
                  <a:pt x="99542" y="79576"/>
                </a:cubicBezTo>
                <a:cubicBezTo>
                  <a:pt x="99601" y="79519"/>
                  <a:pt x="99660" y="79459"/>
                  <a:pt x="99717" y="79400"/>
                </a:cubicBezTo>
                <a:lnTo>
                  <a:pt x="109823" y="69304"/>
                </a:lnTo>
                <a:cubicBezTo>
                  <a:pt x="112609" y="66515"/>
                  <a:pt x="112609" y="61997"/>
                  <a:pt x="109823" y="59207"/>
                </a:cubicBezTo>
                <a:close/>
                <a:moveTo>
                  <a:pt x="38386" y="59198"/>
                </a:moveTo>
                <a:cubicBezTo>
                  <a:pt x="35499" y="56508"/>
                  <a:pt x="30979" y="56668"/>
                  <a:pt x="28289" y="59554"/>
                </a:cubicBezTo>
                <a:cubicBezTo>
                  <a:pt x="25733" y="62298"/>
                  <a:pt x="25733" y="66551"/>
                  <a:pt x="28289" y="69294"/>
                </a:cubicBezTo>
                <a:lnTo>
                  <a:pt x="38386" y="79400"/>
                </a:lnTo>
                <a:cubicBezTo>
                  <a:pt x="41125" y="82240"/>
                  <a:pt x="45648" y="82320"/>
                  <a:pt x="48487" y="79580"/>
                </a:cubicBezTo>
                <a:cubicBezTo>
                  <a:pt x="51326" y="76841"/>
                  <a:pt x="51406" y="72319"/>
                  <a:pt x="48667" y="69479"/>
                </a:cubicBezTo>
                <a:cubicBezTo>
                  <a:pt x="48610" y="69420"/>
                  <a:pt x="48551" y="69361"/>
                  <a:pt x="48492" y="69304"/>
                </a:cubicBezTo>
                <a:lnTo>
                  <a:pt x="38395" y="59207"/>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Tree>
    <p:extLst>
      <p:ext uri="{BB962C8B-B14F-4D97-AF65-F5344CB8AC3E}">
        <p14:creationId xmlns:p14="http://schemas.microsoft.com/office/powerpoint/2010/main" val="2624249647"/>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0BCD4B-A756-D453-7E8A-72CD67917A62}"/>
            </a:ext>
          </a:extLst>
        </p:cNvPr>
        <p:cNvGrpSpPr/>
        <p:nvPr/>
      </p:nvGrpSpPr>
      <p:grpSpPr>
        <a:xfrm>
          <a:off x="0" y="0"/>
          <a:ext cx="0" cy="0"/>
          <a:chOff x="0" y="0"/>
          <a:chExt cx="0" cy="0"/>
        </a:xfrm>
      </p:grpSpPr>
      <p:sp>
        <p:nvSpPr>
          <p:cNvPr id="11" name="Rectangle: Rounded Corners 13">
            <a:extLst>
              <a:ext uri="{FF2B5EF4-FFF2-40B4-BE49-F238E27FC236}">
                <a16:creationId xmlns:a16="http://schemas.microsoft.com/office/drawing/2014/main" id="{D2608CD5-9490-93E5-A853-66D7B92F6036}"/>
              </a:ext>
              <a:ext uri="{C183D7F6-B498-43B3-948B-1728B52AA6E4}">
                <adec:decorative xmlns:adec="http://schemas.microsoft.com/office/drawing/2017/decorative" val="1"/>
              </a:ext>
            </a:extLst>
          </p:cNvPr>
          <p:cNvSpPr/>
          <p:nvPr/>
        </p:nvSpPr>
        <p:spPr bwMode="auto">
          <a:xfrm rot="16200000" flipH="1">
            <a:off x="2705886" y="1418264"/>
            <a:ext cx="1736877" cy="5415741"/>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a:ea typeface="+mn-ea"/>
              <a:cs typeface="Segoe UI" pitchFamily="34" charset="0"/>
            </a:endParaRPr>
          </a:p>
        </p:txBody>
      </p:sp>
      <p:sp>
        <p:nvSpPr>
          <p:cNvPr id="3" name="TextBox 2">
            <a:extLst>
              <a:ext uri="{FF2B5EF4-FFF2-40B4-BE49-F238E27FC236}">
                <a16:creationId xmlns:a16="http://schemas.microsoft.com/office/drawing/2014/main" id="{5B685380-02EA-8BD1-488E-E8A54EC0B0FF}"/>
              </a:ext>
            </a:extLst>
          </p:cNvPr>
          <p:cNvSpPr txBox="1"/>
          <p:nvPr/>
        </p:nvSpPr>
        <p:spPr>
          <a:xfrm>
            <a:off x="463612" y="2446644"/>
            <a:ext cx="11173860" cy="646331"/>
          </a:xfrm>
          <a:prstGeom prst="rect">
            <a:avLst/>
          </a:prstGeom>
          <a:noFill/>
        </p:spPr>
        <p:txBody>
          <a:bodyPr wrap="square" rtlCol="0">
            <a:spAutoFit/>
          </a:bodyPr>
          <a:lstStyle/>
          <a:p>
            <a:r>
              <a:rPr lang="en-US">
                <a:solidFill>
                  <a:schemeClr val="bg1"/>
                </a:solidFill>
              </a:rPr>
              <a:t>Every interaction with Copilot generates an audit log entry in the same way as user actions in SharePoint, OneDrive, or Teams do today, searchable by the </a:t>
            </a:r>
            <a:r>
              <a:rPr lang="en-US" b="0" i="0">
                <a:solidFill>
                  <a:schemeClr val="bg1"/>
                </a:solidFill>
                <a:effectLst/>
                <a:latin typeface="Segoe UI" panose="020B0502040204020203" pitchFamily="34" charset="0"/>
              </a:rPr>
              <a:t>audit activity named </a:t>
            </a:r>
            <a:r>
              <a:rPr lang="en-US" b="0" i="1">
                <a:solidFill>
                  <a:schemeClr val="bg1"/>
                </a:solidFill>
                <a:effectLst/>
                <a:latin typeface="Segoe UI" panose="020B0502040204020203" pitchFamily="34" charset="0"/>
              </a:rPr>
              <a:t>Interacted with Copilot</a:t>
            </a:r>
            <a:r>
              <a:rPr lang="en-US">
                <a:solidFill>
                  <a:schemeClr val="bg1"/>
                </a:solidFill>
              </a:rPr>
              <a:t>. </a:t>
            </a:r>
          </a:p>
        </p:txBody>
      </p:sp>
      <p:sp>
        <p:nvSpPr>
          <p:cNvPr id="5" name="TextBox 4">
            <a:extLst>
              <a:ext uri="{FF2B5EF4-FFF2-40B4-BE49-F238E27FC236}">
                <a16:creationId xmlns:a16="http://schemas.microsoft.com/office/drawing/2014/main" id="{DFE88C34-6D1D-81AE-E37E-068497A9C31A}"/>
              </a:ext>
            </a:extLst>
          </p:cNvPr>
          <p:cNvSpPr txBox="1"/>
          <p:nvPr/>
        </p:nvSpPr>
        <p:spPr>
          <a:xfrm>
            <a:off x="964818" y="5611164"/>
            <a:ext cx="7961971" cy="369332"/>
          </a:xfrm>
          <a:prstGeom prst="rect">
            <a:avLst/>
          </a:prstGeom>
          <a:noFill/>
        </p:spPr>
        <p:txBody>
          <a:bodyPr wrap="square">
            <a:spAutoFit/>
          </a:bodyPr>
          <a:lstStyle/>
          <a:p>
            <a:r>
              <a:rPr lang="en-US">
                <a:solidFill>
                  <a:schemeClr val="bg1"/>
                </a:solidFill>
                <a:hlinkClick r:id="rId3">
                  <a:extLst>
                    <a:ext uri="{A12FA001-AC4F-418D-AE19-62706E023703}">
                      <ahyp:hlinkClr xmlns:ahyp="http://schemas.microsoft.com/office/drawing/2018/hyperlinkcolor" val="tx"/>
                    </a:ext>
                  </a:extLst>
                </a:hlinkClick>
              </a:rPr>
              <a:t>Audit logs for Copilot and AI activities</a:t>
            </a:r>
            <a:endParaRPr lang="en-US">
              <a:solidFill>
                <a:schemeClr val="bg1"/>
              </a:solidFill>
            </a:endParaRPr>
          </a:p>
        </p:txBody>
      </p:sp>
      <p:grpSp>
        <p:nvGrpSpPr>
          <p:cNvPr id="43" name="Group 42">
            <a:extLst>
              <a:ext uri="{FF2B5EF4-FFF2-40B4-BE49-F238E27FC236}">
                <a16:creationId xmlns:a16="http://schemas.microsoft.com/office/drawing/2014/main" id="{2F128058-8BDD-685B-605E-3F9BFB01E28C}"/>
              </a:ext>
            </a:extLst>
          </p:cNvPr>
          <p:cNvGrpSpPr/>
          <p:nvPr/>
        </p:nvGrpSpPr>
        <p:grpSpPr>
          <a:xfrm>
            <a:off x="964818" y="3365405"/>
            <a:ext cx="9933072" cy="1679777"/>
            <a:chOff x="1237601" y="4528458"/>
            <a:chExt cx="9933072" cy="1679777"/>
          </a:xfrm>
        </p:grpSpPr>
        <p:pic>
          <p:nvPicPr>
            <p:cNvPr id="27" name="Picture 26">
              <a:extLst>
                <a:ext uri="{FF2B5EF4-FFF2-40B4-BE49-F238E27FC236}">
                  <a16:creationId xmlns:a16="http://schemas.microsoft.com/office/drawing/2014/main" id="{DC52CAA9-640B-FEF1-E147-13E36463A9B8}"/>
                </a:ext>
              </a:extLst>
            </p:cNvPr>
            <p:cNvPicPr>
              <a:picLocks noChangeAspect="1"/>
            </p:cNvPicPr>
            <p:nvPr/>
          </p:nvPicPr>
          <p:blipFill>
            <a:blip r:embed="rId4"/>
            <a:srcRect l="28997" t="21113"/>
            <a:stretch/>
          </p:blipFill>
          <p:spPr>
            <a:xfrm>
              <a:off x="1237601" y="4528458"/>
              <a:ext cx="5218980" cy="1525345"/>
            </a:xfrm>
            <a:prstGeom prst="rect">
              <a:avLst/>
            </a:prstGeom>
          </p:spPr>
        </p:pic>
        <p:grpSp>
          <p:nvGrpSpPr>
            <p:cNvPr id="25" name="Group 24">
              <a:extLst>
                <a:ext uri="{FF2B5EF4-FFF2-40B4-BE49-F238E27FC236}">
                  <a16:creationId xmlns:a16="http://schemas.microsoft.com/office/drawing/2014/main" id="{BCDC8000-6456-B08F-019A-069D2683B1C3}"/>
                </a:ext>
              </a:extLst>
            </p:cNvPr>
            <p:cNvGrpSpPr/>
            <p:nvPr/>
          </p:nvGrpSpPr>
          <p:grpSpPr>
            <a:xfrm>
              <a:off x="3992938" y="5007906"/>
              <a:ext cx="7177735" cy="1200329"/>
              <a:chOff x="4505195" y="4573343"/>
              <a:chExt cx="7177735" cy="1200329"/>
            </a:xfrm>
          </p:grpSpPr>
          <p:grpSp>
            <p:nvGrpSpPr>
              <p:cNvPr id="18" name="Group 17">
                <a:extLst>
                  <a:ext uri="{FF2B5EF4-FFF2-40B4-BE49-F238E27FC236}">
                    <a16:creationId xmlns:a16="http://schemas.microsoft.com/office/drawing/2014/main" id="{D5C19199-2F6C-7507-3880-C330C0CC8243}"/>
                  </a:ext>
                </a:extLst>
              </p:cNvPr>
              <p:cNvGrpSpPr/>
              <p:nvPr/>
            </p:nvGrpSpPr>
            <p:grpSpPr>
              <a:xfrm>
                <a:off x="4505195" y="4647347"/>
                <a:ext cx="3142385" cy="1095025"/>
                <a:chOff x="4312312" y="4144115"/>
                <a:chExt cx="3142385" cy="1095025"/>
              </a:xfrm>
            </p:grpSpPr>
            <p:grpSp>
              <p:nvGrpSpPr>
                <p:cNvPr id="20" name="Group 19">
                  <a:extLst>
                    <a:ext uri="{FF2B5EF4-FFF2-40B4-BE49-F238E27FC236}">
                      <a16:creationId xmlns:a16="http://schemas.microsoft.com/office/drawing/2014/main" id="{616D7239-1264-6869-2AB5-4982D49DD1D7}"/>
                    </a:ext>
                  </a:extLst>
                </p:cNvPr>
                <p:cNvGrpSpPr/>
                <p:nvPr/>
              </p:nvGrpSpPr>
              <p:grpSpPr>
                <a:xfrm flipH="1">
                  <a:off x="6889078" y="4144115"/>
                  <a:ext cx="565619" cy="1095025"/>
                  <a:chOff x="6250928" y="4540637"/>
                  <a:chExt cx="685962" cy="1095025"/>
                </a:xfrm>
              </p:grpSpPr>
              <p:cxnSp>
                <p:nvCxnSpPr>
                  <p:cNvPr id="22" name="Straight Connector 21">
                    <a:extLst>
                      <a:ext uri="{FF2B5EF4-FFF2-40B4-BE49-F238E27FC236}">
                        <a16:creationId xmlns:a16="http://schemas.microsoft.com/office/drawing/2014/main" id="{C843F4AC-1829-ACEA-ED60-AC518FC5DE05}"/>
                      </a:ext>
                    </a:extLst>
                  </p:cNvPr>
                  <p:cNvCxnSpPr>
                    <a:cxnSpLocks/>
                  </p:cNvCxnSpPr>
                  <p:nvPr/>
                </p:nvCxnSpPr>
                <p:spPr>
                  <a:xfrm>
                    <a:off x="6250928" y="5141171"/>
                    <a:ext cx="685962" cy="0"/>
                  </a:xfrm>
                  <a:prstGeom prst="line">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23" name="Straight Connector 22">
                    <a:extLst>
                      <a:ext uri="{FF2B5EF4-FFF2-40B4-BE49-F238E27FC236}">
                        <a16:creationId xmlns:a16="http://schemas.microsoft.com/office/drawing/2014/main" id="{3C89067D-342B-88E2-AD79-7E41EE4BEA2D}"/>
                      </a:ext>
                    </a:extLst>
                  </p:cNvPr>
                  <p:cNvCxnSpPr>
                    <a:cxnSpLocks/>
                  </p:cNvCxnSpPr>
                  <p:nvPr/>
                </p:nvCxnSpPr>
                <p:spPr>
                  <a:xfrm>
                    <a:off x="6250928" y="4540637"/>
                    <a:ext cx="5936" cy="1095025"/>
                  </a:xfrm>
                  <a:prstGeom prst="line">
                    <a:avLst/>
                  </a:prstGeom>
                  <a:noFill/>
                  <a:ln w="47625"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sp>
              <p:nvSpPr>
                <p:cNvPr id="21" name="Rounded Rectangle 4">
                  <a:extLst>
                    <a:ext uri="{FF2B5EF4-FFF2-40B4-BE49-F238E27FC236}">
                      <a16:creationId xmlns:a16="http://schemas.microsoft.com/office/drawing/2014/main" id="{E8CC8BB8-B85A-EF09-FB2D-A67B4F30BC39}"/>
                    </a:ext>
                  </a:extLst>
                </p:cNvPr>
                <p:cNvSpPr/>
                <p:nvPr/>
              </p:nvSpPr>
              <p:spPr bwMode="auto">
                <a:xfrm flipH="1">
                  <a:off x="4312312" y="4662735"/>
                  <a:ext cx="2571872" cy="487629"/>
                </a:xfrm>
                <a:prstGeom prst="rect">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DE"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24" name="TextBox 23">
                <a:extLst>
                  <a:ext uri="{FF2B5EF4-FFF2-40B4-BE49-F238E27FC236}">
                    <a16:creationId xmlns:a16="http://schemas.microsoft.com/office/drawing/2014/main" id="{9508974C-7E3B-D46E-DFA3-C8DEB4153E60}"/>
                  </a:ext>
                </a:extLst>
              </p:cNvPr>
              <p:cNvSpPr txBox="1"/>
              <p:nvPr/>
            </p:nvSpPr>
            <p:spPr>
              <a:xfrm>
                <a:off x="7680210" y="4573343"/>
                <a:ext cx="4002720" cy="1200329"/>
              </a:xfrm>
              <a:prstGeom prst="rect">
                <a:avLst/>
              </a:prstGeom>
              <a:noFill/>
            </p:spPr>
            <p:txBody>
              <a:bodyPr wrap="square">
                <a:spAutoFit/>
              </a:bodyPr>
              <a:lstStyle/>
              <a:p>
                <a:pPr lvl="0">
                  <a:defRPr/>
                </a:pPr>
                <a:r>
                  <a:rPr lang="en-US">
                    <a:solidFill>
                      <a:schemeClr val="bg1"/>
                    </a:solidFill>
                  </a:rPr>
                  <a:t>Review end-user activity with Copilot Chat through the Edge browser's Copilot sidebar, and Microsoft 365 Apps</a:t>
                </a:r>
              </a:p>
            </p:txBody>
          </p:sp>
        </p:grpSp>
      </p:grpSp>
      <p:sp>
        <p:nvSpPr>
          <p:cNvPr id="4" name="Title 3">
            <a:extLst>
              <a:ext uri="{FF2B5EF4-FFF2-40B4-BE49-F238E27FC236}">
                <a16:creationId xmlns:a16="http://schemas.microsoft.com/office/drawing/2014/main" id="{8B590B0C-07A7-D08F-79E6-A04F87ADD97A}"/>
              </a:ext>
            </a:extLst>
          </p:cNvPr>
          <p:cNvSpPr>
            <a:spLocks noGrp="1"/>
          </p:cNvSpPr>
          <p:nvPr>
            <p:ph type="title"/>
          </p:nvPr>
        </p:nvSpPr>
        <p:spPr>
          <a:xfrm>
            <a:off x="588263" y="485481"/>
            <a:ext cx="9008021" cy="498598"/>
          </a:xfrm>
        </p:spPr>
        <p:txBody>
          <a:bodyPr/>
          <a:lstStyle/>
          <a:p>
            <a:r>
              <a:rPr lang="en-US" spc="-50">
                <a:latin typeface="Segoe UI Semibold"/>
                <a:cs typeface="Segoe UI" pitchFamily="34" charset="0"/>
              </a:rPr>
              <a:t>Auditing Copilot Chats interactions</a:t>
            </a:r>
            <a:br>
              <a:rPr lang="en-US" spc="-50">
                <a:latin typeface="Segoe UI Semibold"/>
                <a:cs typeface="Segoe UI" pitchFamily="34" charset="0"/>
              </a:rPr>
            </a:br>
            <a:endParaRPr lang="en-US"/>
          </a:p>
        </p:txBody>
      </p:sp>
      <p:pic>
        <p:nvPicPr>
          <p:cNvPr id="9" name="Picture 8" descr="A white circle with black background">
            <a:extLst>
              <a:ext uri="{FF2B5EF4-FFF2-40B4-BE49-F238E27FC236}">
                <a16:creationId xmlns:a16="http://schemas.microsoft.com/office/drawing/2014/main" id="{5BA74F4A-5BDC-1848-1495-0D9FCC9F25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612" y="1248904"/>
            <a:ext cx="1123657" cy="1123657"/>
          </a:xfrm>
          <a:prstGeom prst="rect">
            <a:avLst/>
          </a:prstGeom>
        </p:spPr>
      </p:pic>
      <p:sp>
        <p:nvSpPr>
          <p:cNvPr id="10" name="Graphic 80" descr="Icon of a lightbulb">
            <a:extLst>
              <a:ext uri="{FF2B5EF4-FFF2-40B4-BE49-F238E27FC236}">
                <a16:creationId xmlns:a16="http://schemas.microsoft.com/office/drawing/2014/main" id="{213097EB-ED8D-0A0B-9D71-5065A2386A9E}"/>
              </a:ext>
            </a:extLst>
          </p:cNvPr>
          <p:cNvSpPr>
            <a:spLocks/>
          </p:cNvSpPr>
          <p:nvPr/>
        </p:nvSpPr>
        <p:spPr>
          <a:xfrm>
            <a:off x="876285" y="1591138"/>
            <a:ext cx="298309" cy="447468"/>
          </a:xfrm>
          <a:custGeom>
            <a:avLst/>
            <a:gdLst>
              <a:gd name="connsiteX0" fmla="*/ 102756 w 138112"/>
              <a:gd name="connsiteY0" fmla="*/ 161906 h 190490"/>
              <a:gd name="connsiteX1" fmla="*/ 99993 w 138112"/>
              <a:gd name="connsiteY1" fmla="*/ 173898 h 190490"/>
              <a:gd name="connsiteX2" fmla="*/ 80753 w 138112"/>
              <a:gd name="connsiteY2" fmla="*/ 190424 h 190490"/>
              <a:gd name="connsiteX3" fmla="*/ 79105 w 138112"/>
              <a:gd name="connsiteY3" fmla="*/ 190490 h 190490"/>
              <a:gd name="connsiteX4" fmla="*/ 58998 w 138112"/>
              <a:gd name="connsiteY4" fmla="*/ 190490 h 190490"/>
              <a:gd name="connsiteX5" fmla="*/ 38548 w 138112"/>
              <a:gd name="connsiteY5" fmla="*/ 175470 h 190490"/>
              <a:gd name="connsiteX6" fmla="*/ 38110 w 138112"/>
              <a:gd name="connsiteY6" fmla="*/ 173879 h 190490"/>
              <a:gd name="connsiteX7" fmla="*/ 35347 w 138112"/>
              <a:gd name="connsiteY7" fmla="*/ 161906 h 190490"/>
              <a:gd name="connsiteX8" fmla="*/ 102756 w 138112"/>
              <a:gd name="connsiteY8" fmla="*/ 161906 h 190490"/>
              <a:gd name="connsiteX9" fmla="*/ 69056 w 138112"/>
              <a:gd name="connsiteY9" fmla="*/ 0 h 190490"/>
              <a:gd name="connsiteX10" fmla="*/ 138113 w 138112"/>
              <a:gd name="connsiteY10" fmla="*/ 69056 h 190490"/>
              <a:gd name="connsiteX11" fmla="*/ 111776 w 138112"/>
              <a:gd name="connsiteY11" fmla="*/ 124682 h 190490"/>
              <a:gd name="connsiteX12" fmla="*/ 111100 w 138112"/>
              <a:gd name="connsiteY12" fmla="*/ 125873 h 190490"/>
              <a:gd name="connsiteX13" fmla="*/ 106070 w 138112"/>
              <a:gd name="connsiteY13" fmla="*/ 147618 h 190490"/>
              <a:gd name="connsiteX14" fmla="*/ 76200 w 138112"/>
              <a:gd name="connsiteY14" fmla="*/ 147618 h 190490"/>
              <a:gd name="connsiteX15" fmla="*/ 76200 w 138112"/>
              <a:gd name="connsiteY15" fmla="*/ 83334 h 190490"/>
              <a:gd name="connsiteX16" fmla="*/ 69056 w 138112"/>
              <a:gd name="connsiteY16" fmla="*/ 76190 h 190490"/>
              <a:gd name="connsiteX17" fmla="*/ 61913 w 138112"/>
              <a:gd name="connsiteY17" fmla="*/ 83334 h 190490"/>
              <a:gd name="connsiteX18" fmla="*/ 61913 w 138112"/>
              <a:gd name="connsiteY18" fmla="*/ 147628 h 190490"/>
              <a:gd name="connsiteX19" fmla="*/ 32042 w 138112"/>
              <a:gd name="connsiteY19" fmla="*/ 147628 h 190490"/>
              <a:gd name="connsiteX20" fmla="*/ 27032 w 138112"/>
              <a:gd name="connsiteY20" fmla="*/ 125882 h 190490"/>
              <a:gd name="connsiteX21" fmla="*/ 26356 w 138112"/>
              <a:gd name="connsiteY21" fmla="*/ 124701 h 190490"/>
              <a:gd name="connsiteX22" fmla="*/ 0 w 138112"/>
              <a:gd name="connsiteY22" fmla="*/ 69047 h 190490"/>
              <a:gd name="connsiteX23" fmla="*/ 69056 w 138112"/>
              <a:gd name="connsiteY23" fmla="*/ 0 h 190490"/>
              <a:gd name="connsiteX24" fmla="*/ 61913 w 138112"/>
              <a:gd name="connsiteY24" fmla="*/ 45244 h 190490"/>
              <a:gd name="connsiteX25" fmla="*/ 61913 w 138112"/>
              <a:gd name="connsiteY25" fmla="*/ 59531 h 190490"/>
              <a:gd name="connsiteX26" fmla="*/ 69056 w 138112"/>
              <a:gd name="connsiteY26" fmla="*/ 66675 h 190490"/>
              <a:gd name="connsiteX27" fmla="*/ 76200 w 138112"/>
              <a:gd name="connsiteY27" fmla="*/ 59531 h 190490"/>
              <a:gd name="connsiteX28" fmla="*/ 76200 w 138112"/>
              <a:gd name="connsiteY28" fmla="*/ 45244 h 190490"/>
              <a:gd name="connsiteX29" fmla="*/ 69056 w 138112"/>
              <a:gd name="connsiteY29" fmla="*/ 38100 h 190490"/>
              <a:gd name="connsiteX30" fmla="*/ 61913 w 138112"/>
              <a:gd name="connsiteY30" fmla="*/ 45244 h 190490"/>
              <a:gd name="connsiteX31" fmla="*/ 109823 w 138112"/>
              <a:gd name="connsiteY31" fmla="*/ 59198 h 190490"/>
              <a:gd name="connsiteX32" fmla="*/ 99727 w 138112"/>
              <a:gd name="connsiteY32" fmla="*/ 59198 h 190490"/>
              <a:gd name="connsiteX33" fmla="*/ 89621 w 138112"/>
              <a:gd name="connsiteY33" fmla="*/ 69294 h 190490"/>
              <a:gd name="connsiteX34" fmla="*/ 89441 w 138112"/>
              <a:gd name="connsiteY34" fmla="*/ 79396 h 190490"/>
              <a:gd name="connsiteX35" fmla="*/ 99542 w 138112"/>
              <a:gd name="connsiteY35" fmla="*/ 79576 h 190490"/>
              <a:gd name="connsiteX36" fmla="*/ 99717 w 138112"/>
              <a:gd name="connsiteY36" fmla="*/ 79400 h 190490"/>
              <a:gd name="connsiteX37" fmla="*/ 109823 w 138112"/>
              <a:gd name="connsiteY37" fmla="*/ 69304 h 190490"/>
              <a:gd name="connsiteX38" fmla="*/ 109823 w 138112"/>
              <a:gd name="connsiteY38" fmla="*/ 59207 h 190490"/>
              <a:gd name="connsiteX39" fmla="*/ 38386 w 138112"/>
              <a:gd name="connsiteY39" fmla="*/ 59198 h 190490"/>
              <a:gd name="connsiteX40" fmla="*/ 28289 w 138112"/>
              <a:gd name="connsiteY40" fmla="*/ 59554 h 190490"/>
              <a:gd name="connsiteX41" fmla="*/ 28289 w 138112"/>
              <a:gd name="connsiteY41" fmla="*/ 69294 h 190490"/>
              <a:gd name="connsiteX42" fmla="*/ 38386 w 138112"/>
              <a:gd name="connsiteY42" fmla="*/ 79400 h 190490"/>
              <a:gd name="connsiteX43" fmla="*/ 48487 w 138112"/>
              <a:gd name="connsiteY43" fmla="*/ 79580 h 190490"/>
              <a:gd name="connsiteX44" fmla="*/ 48667 w 138112"/>
              <a:gd name="connsiteY44" fmla="*/ 69479 h 190490"/>
              <a:gd name="connsiteX45" fmla="*/ 48492 w 138112"/>
              <a:gd name="connsiteY45" fmla="*/ 69304 h 190490"/>
              <a:gd name="connsiteX46" fmla="*/ 38395 w 138112"/>
              <a:gd name="connsiteY46" fmla="*/ 59207 h 19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38112" h="190490">
                <a:moveTo>
                  <a:pt x="102756" y="161906"/>
                </a:moveTo>
                <a:lnTo>
                  <a:pt x="99993" y="173898"/>
                </a:lnTo>
                <a:cubicBezTo>
                  <a:pt x="97878" y="183018"/>
                  <a:pt x="90087" y="189708"/>
                  <a:pt x="80753" y="190424"/>
                </a:cubicBezTo>
                <a:lnTo>
                  <a:pt x="79105" y="190490"/>
                </a:lnTo>
                <a:lnTo>
                  <a:pt x="58998" y="190490"/>
                </a:lnTo>
                <a:cubicBezTo>
                  <a:pt x="49631" y="190490"/>
                  <a:pt x="41349" y="184408"/>
                  <a:pt x="38548" y="175470"/>
                </a:cubicBezTo>
                <a:lnTo>
                  <a:pt x="38110" y="173879"/>
                </a:lnTo>
                <a:lnTo>
                  <a:pt x="35347" y="161906"/>
                </a:lnTo>
                <a:lnTo>
                  <a:pt x="102756" y="161906"/>
                </a:lnTo>
                <a:close/>
                <a:moveTo>
                  <a:pt x="69056" y="0"/>
                </a:moveTo>
                <a:cubicBezTo>
                  <a:pt x="107195" y="0"/>
                  <a:pt x="138113" y="30918"/>
                  <a:pt x="138113" y="69056"/>
                </a:cubicBezTo>
                <a:cubicBezTo>
                  <a:pt x="138113" y="89402"/>
                  <a:pt x="129197" y="108042"/>
                  <a:pt x="111776" y="124682"/>
                </a:cubicBezTo>
                <a:cubicBezTo>
                  <a:pt x="111439" y="125004"/>
                  <a:pt x="111203" y="125419"/>
                  <a:pt x="111100" y="125873"/>
                </a:cubicBezTo>
                <a:lnTo>
                  <a:pt x="106070" y="147618"/>
                </a:lnTo>
                <a:lnTo>
                  <a:pt x="76200" y="147618"/>
                </a:lnTo>
                <a:lnTo>
                  <a:pt x="76200" y="83334"/>
                </a:lnTo>
                <a:cubicBezTo>
                  <a:pt x="76200" y="79389"/>
                  <a:pt x="73002" y="76190"/>
                  <a:pt x="69056" y="76190"/>
                </a:cubicBezTo>
                <a:cubicBezTo>
                  <a:pt x="65111" y="76190"/>
                  <a:pt x="61913" y="79389"/>
                  <a:pt x="61913" y="83334"/>
                </a:cubicBezTo>
                <a:lnTo>
                  <a:pt x="61913" y="147628"/>
                </a:lnTo>
                <a:lnTo>
                  <a:pt x="32042" y="147628"/>
                </a:lnTo>
                <a:lnTo>
                  <a:pt x="27032" y="125882"/>
                </a:lnTo>
                <a:cubicBezTo>
                  <a:pt x="26926" y="125431"/>
                  <a:pt x="26691" y="125020"/>
                  <a:pt x="26356" y="124701"/>
                </a:cubicBezTo>
                <a:cubicBezTo>
                  <a:pt x="8925" y="108042"/>
                  <a:pt x="0" y="89402"/>
                  <a:pt x="0" y="69047"/>
                </a:cubicBezTo>
                <a:cubicBezTo>
                  <a:pt x="5" y="30912"/>
                  <a:pt x="30921" y="0"/>
                  <a:pt x="69056" y="0"/>
                </a:cubicBezTo>
                <a:close/>
                <a:moveTo>
                  <a:pt x="61913" y="45244"/>
                </a:moveTo>
                <a:lnTo>
                  <a:pt x="61913" y="59531"/>
                </a:lnTo>
                <a:cubicBezTo>
                  <a:pt x="61913" y="63477"/>
                  <a:pt x="65111" y="66675"/>
                  <a:pt x="69056" y="66675"/>
                </a:cubicBezTo>
                <a:cubicBezTo>
                  <a:pt x="73002" y="66675"/>
                  <a:pt x="76200" y="63477"/>
                  <a:pt x="76200" y="59531"/>
                </a:cubicBezTo>
                <a:lnTo>
                  <a:pt x="76200" y="45244"/>
                </a:lnTo>
                <a:cubicBezTo>
                  <a:pt x="76200" y="41298"/>
                  <a:pt x="73002" y="38100"/>
                  <a:pt x="69056" y="38100"/>
                </a:cubicBezTo>
                <a:cubicBezTo>
                  <a:pt x="65111" y="38100"/>
                  <a:pt x="61913" y="41298"/>
                  <a:pt x="61913" y="45244"/>
                </a:cubicBezTo>
                <a:close/>
                <a:moveTo>
                  <a:pt x="109823" y="59198"/>
                </a:moveTo>
                <a:cubicBezTo>
                  <a:pt x="107034" y="56412"/>
                  <a:pt x="102516" y="56412"/>
                  <a:pt x="99727" y="59198"/>
                </a:cubicBezTo>
                <a:lnTo>
                  <a:pt x="89621" y="69294"/>
                </a:lnTo>
                <a:cubicBezTo>
                  <a:pt x="86781" y="72034"/>
                  <a:pt x="86701" y="76556"/>
                  <a:pt x="89441" y="79396"/>
                </a:cubicBezTo>
                <a:cubicBezTo>
                  <a:pt x="92180" y="82235"/>
                  <a:pt x="96703" y="82315"/>
                  <a:pt x="99542" y="79576"/>
                </a:cubicBezTo>
                <a:cubicBezTo>
                  <a:pt x="99601" y="79519"/>
                  <a:pt x="99660" y="79459"/>
                  <a:pt x="99717" y="79400"/>
                </a:cubicBezTo>
                <a:lnTo>
                  <a:pt x="109823" y="69304"/>
                </a:lnTo>
                <a:cubicBezTo>
                  <a:pt x="112609" y="66515"/>
                  <a:pt x="112609" y="61997"/>
                  <a:pt x="109823" y="59207"/>
                </a:cubicBezTo>
                <a:close/>
                <a:moveTo>
                  <a:pt x="38386" y="59198"/>
                </a:moveTo>
                <a:cubicBezTo>
                  <a:pt x="35499" y="56508"/>
                  <a:pt x="30979" y="56668"/>
                  <a:pt x="28289" y="59554"/>
                </a:cubicBezTo>
                <a:cubicBezTo>
                  <a:pt x="25733" y="62298"/>
                  <a:pt x="25733" y="66551"/>
                  <a:pt x="28289" y="69294"/>
                </a:cubicBezTo>
                <a:lnTo>
                  <a:pt x="38386" y="79400"/>
                </a:lnTo>
                <a:cubicBezTo>
                  <a:pt x="41125" y="82240"/>
                  <a:pt x="45648" y="82320"/>
                  <a:pt x="48487" y="79580"/>
                </a:cubicBezTo>
                <a:cubicBezTo>
                  <a:pt x="51326" y="76841"/>
                  <a:pt x="51406" y="72319"/>
                  <a:pt x="48667" y="69479"/>
                </a:cubicBezTo>
                <a:cubicBezTo>
                  <a:pt x="48610" y="69420"/>
                  <a:pt x="48551" y="69361"/>
                  <a:pt x="48492" y="69304"/>
                </a:cubicBezTo>
                <a:lnTo>
                  <a:pt x="38395" y="59207"/>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Tree>
    <p:extLst>
      <p:ext uri="{BB962C8B-B14F-4D97-AF65-F5344CB8AC3E}">
        <p14:creationId xmlns:p14="http://schemas.microsoft.com/office/powerpoint/2010/main" val="2171224056"/>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10AE00-481F-2EA8-BB7E-3DF830EDE119}"/>
            </a:ext>
          </a:extLst>
        </p:cNvPr>
        <p:cNvGrpSpPr/>
        <p:nvPr/>
      </p:nvGrpSpPr>
      <p:grpSpPr>
        <a:xfrm>
          <a:off x="0" y="0"/>
          <a:ext cx="0" cy="0"/>
          <a:chOff x="0" y="0"/>
          <a:chExt cx="0" cy="0"/>
        </a:xfrm>
      </p:grpSpPr>
      <p:sp>
        <p:nvSpPr>
          <p:cNvPr id="21" name="Rectangle: Rounded Corners 13">
            <a:extLst>
              <a:ext uri="{FF2B5EF4-FFF2-40B4-BE49-F238E27FC236}">
                <a16:creationId xmlns:a16="http://schemas.microsoft.com/office/drawing/2014/main" id="{4EB871DB-2B4B-E4E1-9DF3-BF7515659839}"/>
              </a:ext>
              <a:ext uri="{C183D7F6-B498-43B3-948B-1728B52AA6E4}">
                <adec:decorative xmlns:adec="http://schemas.microsoft.com/office/drawing/2017/decorative" val="1"/>
              </a:ext>
            </a:extLst>
          </p:cNvPr>
          <p:cNvSpPr/>
          <p:nvPr/>
        </p:nvSpPr>
        <p:spPr bwMode="auto">
          <a:xfrm rot="16200000" flipH="1">
            <a:off x="7269734" y="961745"/>
            <a:ext cx="1806415" cy="5493273"/>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a:ea typeface="+mn-ea"/>
              <a:cs typeface="Segoe UI" pitchFamily="34" charset="0"/>
            </a:endParaRPr>
          </a:p>
        </p:txBody>
      </p:sp>
      <p:sp>
        <p:nvSpPr>
          <p:cNvPr id="22" name="Rectangle: Rounded Corners 13">
            <a:extLst>
              <a:ext uri="{FF2B5EF4-FFF2-40B4-BE49-F238E27FC236}">
                <a16:creationId xmlns:a16="http://schemas.microsoft.com/office/drawing/2014/main" id="{1A0D9DBB-FA96-94A8-E44A-2811C4FC7A4C}"/>
              </a:ext>
              <a:ext uri="{C183D7F6-B498-43B3-948B-1728B52AA6E4}">
                <adec:decorative xmlns:adec="http://schemas.microsoft.com/office/drawing/2017/decorative" val="1"/>
              </a:ext>
            </a:extLst>
          </p:cNvPr>
          <p:cNvSpPr/>
          <p:nvPr/>
        </p:nvSpPr>
        <p:spPr bwMode="auto">
          <a:xfrm rot="16200000" flipH="1">
            <a:off x="2321641" y="2702219"/>
            <a:ext cx="1701835" cy="5207918"/>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a:ea typeface="+mn-ea"/>
              <a:cs typeface="Segoe UI" pitchFamily="34" charset="0"/>
            </a:endParaRPr>
          </a:p>
        </p:txBody>
      </p:sp>
      <p:sp>
        <p:nvSpPr>
          <p:cNvPr id="3" name="TextBox 2">
            <a:extLst>
              <a:ext uri="{FF2B5EF4-FFF2-40B4-BE49-F238E27FC236}">
                <a16:creationId xmlns:a16="http://schemas.microsoft.com/office/drawing/2014/main" id="{DF168775-A63B-9BDC-3FE6-1421AAE1D075}"/>
              </a:ext>
            </a:extLst>
          </p:cNvPr>
          <p:cNvSpPr txBox="1"/>
          <p:nvPr/>
        </p:nvSpPr>
        <p:spPr>
          <a:xfrm>
            <a:off x="509070" y="2158402"/>
            <a:ext cx="11173860" cy="646331"/>
          </a:xfrm>
          <a:prstGeom prst="rect">
            <a:avLst/>
          </a:prstGeom>
          <a:noFill/>
        </p:spPr>
        <p:txBody>
          <a:bodyPr wrap="square" rtlCol="0">
            <a:spAutoFit/>
          </a:bodyPr>
          <a:lstStyle/>
          <a:p>
            <a:r>
              <a:rPr lang="en-US">
                <a:solidFill>
                  <a:schemeClr val="bg1"/>
                </a:solidFill>
              </a:rPr>
              <a:t>As Microsoft 365 Copilot Chat interactions are stored in the same manner as chat messages from Microsoft Teams, the same Content Search and eDiscovery features are available to customers to access them.</a:t>
            </a:r>
          </a:p>
        </p:txBody>
      </p:sp>
      <p:sp>
        <p:nvSpPr>
          <p:cNvPr id="5" name="TextBox 4">
            <a:extLst>
              <a:ext uri="{FF2B5EF4-FFF2-40B4-BE49-F238E27FC236}">
                <a16:creationId xmlns:a16="http://schemas.microsoft.com/office/drawing/2014/main" id="{9E610083-CF83-51D9-776A-A19BB99A4FF7}"/>
              </a:ext>
            </a:extLst>
          </p:cNvPr>
          <p:cNvSpPr txBox="1"/>
          <p:nvPr/>
        </p:nvSpPr>
        <p:spPr>
          <a:xfrm>
            <a:off x="509070" y="6174372"/>
            <a:ext cx="7961971" cy="369332"/>
          </a:xfrm>
          <a:prstGeom prst="rect">
            <a:avLst/>
          </a:prstGeom>
          <a:noFill/>
        </p:spPr>
        <p:txBody>
          <a:bodyPr wrap="square">
            <a:spAutoFit/>
          </a:bodyPr>
          <a:lstStyle/>
          <a:p>
            <a:r>
              <a:rPr lang="en-US">
                <a:solidFill>
                  <a:schemeClr val="bg1"/>
                </a:solidFill>
                <a:hlinkClick r:id="rId3">
                  <a:extLst>
                    <a:ext uri="{A12FA001-AC4F-418D-AE19-62706E023703}">
                      <ahyp:hlinkClr xmlns:ahyp="http://schemas.microsoft.com/office/drawing/2018/hyperlinkcolor" val="tx"/>
                    </a:ext>
                  </a:extLst>
                </a:hlinkClick>
              </a:rPr>
              <a:t>Search for and delete Copilot data</a:t>
            </a:r>
            <a:endParaRPr lang="en-US">
              <a:solidFill>
                <a:schemeClr val="bg1"/>
              </a:solidFill>
            </a:endParaRPr>
          </a:p>
        </p:txBody>
      </p:sp>
      <p:grpSp>
        <p:nvGrpSpPr>
          <p:cNvPr id="42" name="Group 41">
            <a:extLst>
              <a:ext uri="{FF2B5EF4-FFF2-40B4-BE49-F238E27FC236}">
                <a16:creationId xmlns:a16="http://schemas.microsoft.com/office/drawing/2014/main" id="{13D8C85A-6020-0FEC-E040-42F53B2AF9AC}"/>
              </a:ext>
            </a:extLst>
          </p:cNvPr>
          <p:cNvGrpSpPr/>
          <p:nvPr/>
        </p:nvGrpSpPr>
        <p:grpSpPr>
          <a:xfrm>
            <a:off x="1447677" y="2892391"/>
            <a:ext cx="9394369" cy="1615115"/>
            <a:chOff x="1432486" y="2398988"/>
            <a:chExt cx="9691536" cy="1666205"/>
          </a:xfrm>
        </p:grpSpPr>
        <p:pic>
          <p:nvPicPr>
            <p:cNvPr id="32" name="Picture 31">
              <a:extLst>
                <a:ext uri="{FF2B5EF4-FFF2-40B4-BE49-F238E27FC236}">
                  <a16:creationId xmlns:a16="http://schemas.microsoft.com/office/drawing/2014/main" id="{E19A688C-AC3D-E0F4-CB3B-38F70BB999C8}"/>
                </a:ext>
              </a:extLst>
            </p:cNvPr>
            <p:cNvPicPr>
              <a:picLocks noChangeAspect="1"/>
            </p:cNvPicPr>
            <p:nvPr/>
          </p:nvPicPr>
          <p:blipFill>
            <a:blip r:embed="rId4"/>
            <a:stretch>
              <a:fillRect/>
            </a:stretch>
          </p:blipFill>
          <p:spPr>
            <a:xfrm>
              <a:off x="5622300" y="2398988"/>
              <a:ext cx="5501722" cy="1666205"/>
            </a:xfrm>
            <a:prstGeom prst="rect">
              <a:avLst/>
            </a:prstGeom>
          </p:spPr>
        </p:pic>
        <p:grpSp>
          <p:nvGrpSpPr>
            <p:cNvPr id="34" name="Group 33">
              <a:extLst>
                <a:ext uri="{FF2B5EF4-FFF2-40B4-BE49-F238E27FC236}">
                  <a16:creationId xmlns:a16="http://schemas.microsoft.com/office/drawing/2014/main" id="{56880622-44FD-164A-B173-00E32B1E3027}"/>
                </a:ext>
              </a:extLst>
            </p:cNvPr>
            <p:cNvGrpSpPr/>
            <p:nvPr/>
          </p:nvGrpSpPr>
          <p:grpSpPr>
            <a:xfrm flipH="1">
              <a:off x="5028942" y="2575640"/>
              <a:ext cx="5898386" cy="1482582"/>
              <a:chOff x="2040583" y="4044135"/>
              <a:chExt cx="5898386" cy="1482582"/>
            </a:xfrm>
          </p:grpSpPr>
          <p:grpSp>
            <p:nvGrpSpPr>
              <p:cNvPr id="36" name="Group 35">
                <a:extLst>
                  <a:ext uri="{FF2B5EF4-FFF2-40B4-BE49-F238E27FC236}">
                    <a16:creationId xmlns:a16="http://schemas.microsoft.com/office/drawing/2014/main" id="{6AB86DCA-BF42-45C1-5D69-AE1601793D0A}"/>
                  </a:ext>
                </a:extLst>
              </p:cNvPr>
              <p:cNvGrpSpPr/>
              <p:nvPr/>
            </p:nvGrpSpPr>
            <p:grpSpPr>
              <a:xfrm flipH="1">
                <a:off x="7345611" y="4044135"/>
                <a:ext cx="593358" cy="1312013"/>
                <a:chOff x="5663621" y="5385475"/>
                <a:chExt cx="719603" cy="1591164"/>
              </a:xfrm>
            </p:grpSpPr>
            <p:cxnSp>
              <p:nvCxnSpPr>
                <p:cNvPr id="38" name="Straight Connector 37">
                  <a:extLst>
                    <a:ext uri="{FF2B5EF4-FFF2-40B4-BE49-F238E27FC236}">
                      <a16:creationId xmlns:a16="http://schemas.microsoft.com/office/drawing/2014/main" id="{569CFBE2-615D-581B-EF4C-01FB8D828DF8}"/>
                    </a:ext>
                  </a:extLst>
                </p:cNvPr>
                <p:cNvCxnSpPr>
                  <a:cxnSpLocks/>
                </p:cNvCxnSpPr>
                <p:nvPr/>
              </p:nvCxnSpPr>
              <p:spPr>
                <a:xfrm>
                  <a:off x="5697261" y="6705466"/>
                  <a:ext cx="685963" cy="0"/>
                </a:xfrm>
                <a:prstGeom prst="line">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39" name="Straight Connector 38">
                  <a:extLst>
                    <a:ext uri="{FF2B5EF4-FFF2-40B4-BE49-F238E27FC236}">
                      <a16:creationId xmlns:a16="http://schemas.microsoft.com/office/drawing/2014/main" id="{85061349-9A35-62C8-5FC8-B6EFE730FEDC}"/>
                    </a:ext>
                  </a:extLst>
                </p:cNvPr>
                <p:cNvCxnSpPr>
                  <a:cxnSpLocks/>
                </p:cNvCxnSpPr>
                <p:nvPr/>
              </p:nvCxnSpPr>
              <p:spPr>
                <a:xfrm>
                  <a:off x="5663621" y="5385475"/>
                  <a:ext cx="0" cy="1591164"/>
                </a:xfrm>
                <a:prstGeom prst="line">
                  <a:avLst/>
                </a:prstGeom>
                <a:noFill/>
                <a:ln w="47625"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sp>
            <p:nvSpPr>
              <p:cNvPr id="37" name="Rounded Rectangle 4">
                <a:extLst>
                  <a:ext uri="{FF2B5EF4-FFF2-40B4-BE49-F238E27FC236}">
                    <a16:creationId xmlns:a16="http://schemas.microsoft.com/office/drawing/2014/main" id="{35598353-AB29-2853-7416-022B63B079EB}"/>
                  </a:ext>
                </a:extLst>
              </p:cNvPr>
              <p:cNvSpPr/>
              <p:nvPr/>
            </p:nvSpPr>
            <p:spPr bwMode="auto">
              <a:xfrm flipH="1">
                <a:off x="2040583" y="4882684"/>
                <a:ext cx="5277292" cy="644033"/>
              </a:xfrm>
              <a:prstGeom prst="rect">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DE"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40" name="TextBox 39">
              <a:extLst>
                <a:ext uri="{FF2B5EF4-FFF2-40B4-BE49-F238E27FC236}">
                  <a16:creationId xmlns:a16="http://schemas.microsoft.com/office/drawing/2014/main" id="{800F1C87-AAE4-57C9-FFCB-8FCBD3CB5783}"/>
                </a:ext>
              </a:extLst>
            </p:cNvPr>
            <p:cNvSpPr txBox="1"/>
            <p:nvPr/>
          </p:nvSpPr>
          <p:spPr>
            <a:xfrm>
              <a:off x="1432486" y="2582043"/>
              <a:ext cx="4217550" cy="1216072"/>
            </a:xfrm>
            <a:prstGeom prst="rect">
              <a:avLst/>
            </a:prstGeom>
            <a:noFill/>
          </p:spPr>
          <p:txBody>
            <a:bodyPr wrap="square">
              <a:spAutoFit/>
            </a:bodyPr>
            <a:lstStyle/>
            <a:p>
              <a:r>
                <a:rPr lang="en-US">
                  <a:solidFill>
                    <a:schemeClr val="bg1"/>
                  </a:solidFill>
                </a:rPr>
                <a:t>Microsoft 365 Copilot Chat interactions are searchable with Content Search and eDiscovery administrator tools.</a:t>
              </a:r>
            </a:p>
          </p:txBody>
        </p:sp>
      </p:grpSp>
      <p:grpSp>
        <p:nvGrpSpPr>
          <p:cNvPr id="17" name="Group 16">
            <a:extLst>
              <a:ext uri="{FF2B5EF4-FFF2-40B4-BE49-F238E27FC236}">
                <a16:creationId xmlns:a16="http://schemas.microsoft.com/office/drawing/2014/main" id="{87E0F5F5-E3D9-35D9-8F78-A86A30AF3674}"/>
              </a:ext>
            </a:extLst>
          </p:cNvPr>
          <p:cNvGrpSpPr/>
          <p:nvPr/>
        </p:nvGrpSpPr>
        <p:grpSpPr>
          <a:xfrm>
            <a:off x="666831" y="4542051"/>
            <a:ext cx="9109215" cy="1562522"/>
            <a:chOff x="1491045" y="4460425"/>
            <a:chExt cx="9973106" cy="1710707"/>
          </a:xfrm>
        </p:grpSpPr>
        <p:pic>
          <p:nvPicPr>
            <p:cNvPr id="46" name="Picture 45">
              <a:extLst>
                <a:ext uri="{FF2B5EF4-FFF2-40B4-BE49-F238E27FC236}">
                  <a16:creationId xmlns:a16="http://schemas.microsoft.com/office/drawing/2014/main" id="{21034F8F-B344-22E2-653D-1D59D12C5E54}"/>
                </a:ext>
              </a:extLst>
            </p:cNvPr>
            <p:cNvPicPr>
              <a:picLocks noChangeAspect="1"/>
            </p:cNvPicPr>
            <p:nvPr/>
          </p:nvPicPr>
          <p:blipFill>
            <a:blip r:embed="rId5"/>
            <a:stretch>
              <a:fillRect/>
            </a:stretch>
          </p:blipFill>
          <p:spPr>
            <a:xfrm>
              <a:off x="1491045" y="4460425"/>
              <a:ext cx="5501723" cy="1661412"/>
            </a:xfrm>
            <a:prstGeom prst="rect">
              <a:avLst/>
            </a:prstGeom>
          </p:spPr>
        </p:pic>
        <p:sp>
          <p:nvSpPr>
            <p:cNvPr id="4" name="Rounded Rectangle 4">
              <a:extLst>
                <a:ext uri="{FF2B5EF4-FFF2-40B4-BE49-F238E27FC236}">
                  <a16:creationId xmlns:a16="http://schemas.microsoft.com/office/drawing/2014/main" id="{54058C11-D3EE-BF57-7DDD-48CD20C3BCFA}"/>
                </a:ext>
              </a:extLst>
            </p:cNvPr>
            <p:cNvSpPr/>
            <p:nvPr/>
          </p:nvSpPr>
          <p:spPr bwMode="auto">
            <a:xfrm>
              <a:off x="1491045" y="5224744"/>
              <a:ext cx="2619042" cy="205096"/>
            </a:xfrm>
            <a:prstGeom prst="rect">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DE"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 name="Rounded Rectangle 4">
              <a:extLst>
                <a:ext uri="{FF2B5EF4-FFF2-40B4-BE49-F238E27FC236}">
                  <a16:creationId xmlns:a16="http://schemas.microsoft.com/office/drawing/2014/main" id="{74EB8EB8-196F-2F61-1A4B-1CEC751A2F47}"/>
                </a:ext>
              </a:extLst>
            </p:cNvPr>
            <p:cNvSpPr/>
            <p:nvPr/>
          </p:nvSpPr>
          <p:spPr bwMode="auto">
            <a:xfrm>
              <a:off x="4241906" y="5931932"/>
              <a:ext cx="1291628" cy="189905"/>
            </a:xfrm>
            <a:prstGeom prst="rect">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DE"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nvGrpSpPr>
            <p:cNvPr id="11" name="Group 10">
              <a:extLst>
                <a:ext uri="{FF2B5EF4-FFF2-40B4-BE49-F238E27FC236}">
                  <a16:creationId xmlns:a16="http://schemas.microsoft.com/office/drawing/2014/main" id="{F789A4E1-749E-F969-FA30-4F8AB55C7DB3}"/>
                </a:ext>
              </a:extLst>
            </p:cNvPr>
            <p:cNvGrpSpPr/>
            <p:nvPr/>
          </p:nvGrpSpPr>
          <p:grpSpPr>
            <a:xfrm flipH="1" flipV="1">
              <a:off x="5533534" y="4688548"/>
              <a:ext cx="1674710" cy="1482584"/>
              <a:chOff x="7522085" y="4384568"/>
              <a:chExt cx="1674710" cy="1482584"/>
            </a:xfrm>
          </p:grpSpPr>
          <p:cxnSp>
            <p:nvCxnSpPr>
              <p:cNvPr id="9" name="Straight Connector 8">
                <a:extLst>
                  <a:ext uri="{FF2B5EF4-FFF2-40B4-BE49-F238E27FC236}">
                    <a16:creationId xmlns:a16="http://schemas.microsoft.com/office/drawing/2014/main" id="{406198EB-0774-7DA2-4FAC-FCA5EF16024A}"/>
                  </a:ext>
                </a:extLst>
              </p:cNvPr>
              <p:cNvCxnSpPr>
                <a:cxnSpLocks/>
              </p:cNvCxnSpPr>
              <p:nvPr/>
            </p:nvCxnSpPr>
            <p:spPr>
              <a:xfrm flipV="1">
                <a:off x="7565338" y="4534390"/>
                <a:ext cx="1631457" cy="13245"/>
              </a:xfrm>
              <a:prstGeom prst="line">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0" name="Straight Connector 9">
                <a:extLst>
                  <a:ext uri="{FF2B5EF4-FFF2-40B4-BE49-F238E27FC236}">
                    <a16:creationId xmlns:a16="http://schemas.microsoft.com/office/drawing/2014/main" id="{5D4FB2FD-B8EE-2EE5-46DB-47BC9D71544C}"/>
                  </a:ext>
                </a:extLst>
              </p:cNvPr>
              <p:cNvCxnSpPr>
                <a:cxnSpLocks/>
              </p:cNvCxnSpPr>
              <p:nvPr/>
            </p:nvCxnSpPr>
            <p:spPr>
              <a:xfrm flipH="1">
                <a:off x="7522085" y="4384568"/>
                <a:ext cx="4895" cy="1482584"/>
              </a:xfrm>
              <a:prstGeom prst="line">
                <a:avLst/>
              </a:prstGeom>
              <a:noFill/>
              <a:ln w="47625"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sp>
          <p:nvSpPr>
            <p:cNvPr id="16" name="TextBox 15">
              <a:extLst>
                <a:ext uri="{FF2B5EF4-FFF2-40B4-BE49-F238E27FC236}">
                  <a16:creationId xmlns:a16="http://schemas.microsoft.com/office/drawing/2014/main" id="{CD4D7E88-FAA1-7482-B133-ADE580180777}"/>
                </a:ext>
              </a:extLst>
            </p:cNvPr>
            <p:cNvSpPr txBox="1"/>
            <p:nvPr/>
          </p:nvSpPr>
          <p:spPr>
            <a:xfrm>
              <a:off x="7246601" y="5089110"/>
              <a:ext cx="4217550" cy="993204"/>
            </a:xfrm>
            <a:prstGeom prst="rect">
              <a:avLst/>
            </a:prstGeom>
            <a:noFill/>
          </p:spPr>
          <p:txBody>
            <a:bodyPr wrap="square">
              <a:spAutoFit/>
            </a:bodyPr>
            <a:lstStyle/>
            <a:p>
              <a:r>
                <a:rPr lang="en-US">
                  <a:solidFill>
                    <a:schemeClr val="bg1"/>
                  </a:solidFill>
                </a:rPr>
                <a:t>Administrators can search and preview the prompts that end-users send to Microsoft 365 Copilot Chat.</a:t>
              </a:r>
            </a:p>
          </p:txBody>
        </p:sp>
      </p:grpSp>
      <p:sp>
        <p:nvSpPr>
          <p:cNvPr id="12" name="Title 11">
            <a:extLst>
              <a:ext uri="{FF2B5EF4-FFF2-40B4-BE49-F238E27FC236}">
                <a16:creationId xmlns:a16="http://schemas.microsoft.com/office/drawing/2014/main" id="{F00A99C3-C41A-23C7-D83A-77FB81C00091}"/>
              </a:ext>
            </a:extLst>
          </p:cNvPr>
          <p:cNvSpPr>
            <a:spLocks noGrp="1"/>
          </p:cNvSpPr>
          <p:nvPr>
            <p:ph type="title"/>
          </p:nvPr>
        </p:nvSpPr>
        <p:spPr>
          <a:xfrm>
            <a:off x="588263" y="485481"/>
            <a:ext cx="8595066" cy="498598"/>
          </a:xfrm>
        </p:spPr>
        <p:txBody>
          <a:bodyPr/>
          <a:lstStyle/>
          <a:p>
            <a:r>
              <a:rPr lang="en-US" spc="-50">
                <a:latin typeface="Segoe UI Semibold"/>
                <a:cs typeface="Segoe UI" pitchFamily="34" charset="0"/>
              </a:rPr>
              <a:t>Searching Copilot Chats interactions</a:t>
            </a:r>
            <a:br>
              <a:rPr lang="en-US" spc="-50">
                <a:latin typeface="Segoe UI Semibold"/>
                <a:cs typeface="Segoe UI" pitchFamily="34" charset="0"/>
              </a:rPr>
            </a:br>
            <a:endParaRPr lang="en-US"/>
          </a:p>
        </p:txBody>
      </p:sp>
      <p:pic>
        <p:nvPicPr>
          <p:cNvPr id="19" name="Picture 18" descr="A white circle with black background">
            <a:extLst>
              <a:ext uri="{FF2B5EF4-FFF2-40B4-BE49-F238E27FC236}">
                <a16:creationId xmlns:a16="http://schemas.microsoft.com/office/drawing/2014/main" id="{2D667659-7538-C478-50BA-96C3654435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7978" y="1120362"/>
            <a:ext cx="1123657" cy="1123657"/>
          </a:xfrm>
          <a:prstGeom prst="rect">
            <a:avLst/>
          </a:prstGeom>
        </p:spPr>
      </p:pic>
      <p:sp>
        <p:nvSpPr>
          <p:cNvPr id="20" name="Graphic 80" descr="Icon of a lightbulb">
            <a:extLst>
              <a:ext uri="{FF2B5EF4-FFF2-40B4-BE49-F238E27FC236}">
                <a16:creationId xmlns:a16="http://schemas.microsoft.com/office/drawing/2014/main" id="{ADB6654E-97D4-027F-B7DF-0558CB69049B}"/>
              </a:ext>
            </a:extLst>
          </p:cNvPr>
          <p:cNvSpPr>
            <a:spLocks/>
          </p:cNvSpPr>
          <p:nvPr/>
        </p:nvSpPr>
        <p:spPr>
          <a:xfrm>
            <a:off x="880651" y="1462596"/>
            <a:ext cx="298309" cy="447468"/>
          </a:xfrm>
          <a:custGeom>
            <a:avLst/>
            <a:gdLst>
              <a:gd name="connsiteX0" fmla="*/ 102756 w 138112"/>
              <a:gd name="connsiteY0" fmla="*/ 161906 h 190490"/>
              <a:gd name="connsiteX1" fmla="*/ 99993 w 138112"/>
              <a:gd name="connsiteY1" fmla="*/ 173898 h 190490"/>
              <a:gd name="connsiteX2" fmla="*/ 80753 w 138112"/>
              <a:gd name="connsiteY2" fmla="*/ 190424 h 190490"/>
              <a:gd name="connsiteX3" fmla="*/ 79105 w 138112"/>
              <a:gd name="connsiteY3" fmla="*/ 190490 h 190490"/>
              <a:gd name="connsiteX4" fmla="*/ 58998 w 138112"/>
              <a:gd name="connsiteY4" fmla="*/ 190490 h 190490"/>
              <a:gd name="connsiteX5" fmla="*/ 38548 w 138112"/>
              <a:gd name="connsiteY5" fmla="*/ 175470 h 190490"/>
              <a:gd name="connsiteX6" fmla="*/ 38110 w 138112"/>
              <a:gd name="connsiteY6" fmla="*/ 173879 h 190490"/>
              <a:gd name="connsiteX7" fmla="*/ 35347 w 138112"/>
              <a:gd name="connsiteY7" fmla="*/ 161906 h 190490"/>
              <a:gd name="connsiteX8" fmla="*/ 102756 w 138112"/>
              <a:gd name="connsiteY8" fmla="*/ 161906 h 190490"/>
              <a:gd name="connsiteX9" fmla="*/ 69056 w 138112"/>
              <a:gd name="connsiteY9" fmla="*/ 0 h 190490"/>
              <a:gd name="connsiteX10" fmla="*/ 138113 w 138112"/>
              <a:gd name="connsiteY10" fmla="*/ 69056 h 190490"/>
              <a:gd name="connsiteX11" fmla="*/ 111776 w 138112"/>
              <a:gd name="connsiteY11" fmla="*/ 124682 h 190490"/>
              <a:gd name="connsiteX12" fmla="*/ 111100 w 138112"/>
              <a:gd name="connsiteY12" fmla="*/ 125873 h 190490"/>
              <a:gd name="connsiteX13" fmla="*/ 106070 w 138112"/>
              <a:gd name="connsiteY13" fmla="*/ 147618 h 190490"/>
              <a:gd name="connsiteX14" fmla="*/ 76200 w 138112"/>
              <a:gd name="connsiteY14" fmla="*/ 147618 h 190490"/>
              <a:gd name="connsiteX15" fmla="*/ 76200 w 138112"/>
              <a:gd name="connsiteY15" fmla="*/ 83334 h 190490"/>
              <a:gd name="connsiteX16" fmla="*/ 69056 w 138112"/>
              <a:gd name="connsiteY16" fmla="*/ 76190 h 190490"/>
              <a:gd name="connsiteX17" fmla="*/ 61913 w 138112"/>
              <a:gd name="connsiteY17" fmla="*/ 83334 h 190490"/>
              <a:gd name="connsiteX18" fmla="*/ 61913 w 138112"/>
              <a:gd name="connsiteY18" fmla="*/ 147628 h 190490"/>
              <a:gd name="connsiteX19" fmla="*/ 32042 w 138112"/>
              <a:gd name="connsiteY19" fmla="*/ 147628 h 190490"/>
              <a:gd name="connsiteX20" fmla="*/ 27032 w 138112"/>
              <a:gd name="connsiteY20" fmla="*/ 125882 h 190490"/>
              <a:gd name="connsiteX21" fmla="*/ 26356 w 138112"/>
              <a:gd name="connsiteY21" fmla="*/ 124701 h 190490"/>
              <a:gd name="connsiteX22" fmla="*/ 0 w 138112"/>
              <a:gd name="connsiteY22" fmla="*/ 69047 h 190490"/>
              <a:gd name="connsiteX23" fmla="*/ 69056 w 138112"/>
              <a:gd name="connsiteY23" fmla="*/ 0 h 190490"/>
              <a:gd name="connsiteX24" fmla="*/ 61913 w 138112"/>
              <a:gd name="connsiteY24" fmla="*/ 45244 h 190490"/>
              <a:gd name="connsiteX25" fmla="*/ 61913 w 138112"/>
              <a:gd name="connsiteY25" fmla="*/ 59531 h 190490"/>
              <a:gd name="connsiteX26" fmla="*/ 69056 w 138112"/>
              <a:gd name="connsiteY26" fmla="*/ 66675 h 190490"/>
              <a:gd name="connsiteX27" fmla="*/ 76200 w 138112"/>
              <a:gd name="connsiteY27" fmla="*/ 59531 h 190490"/>
              <a:gd name="connsiteX28" fmla="*/ 76200 w 138112"/>
              <a:gd name="connsiteY28" fmla="*/ 45244 h 190490"/>
              <a:gd name="connsiteX29" fmla="*/ 69056 w 138112"/>
              <a:gd name="connsiteY29" fmla="*/ 38100 h 190490"/>
              <a:gd name="connsiteX30" fmla="*/ 61913 w 138112"/>
              <a:gd name="connsiteY30" fmla="*/ 45244 h 190490"/>
              <a:gd name="connsiteX31" fmla="*/ 109823 w 138112"/>
              <a:gd name="connsiteY31" fmla="*/ 59198 h 190490"/>
              <a:gd name="connsiteX32" fmla="*/ 99727 w 138112"/>
              <a:gd name="connsiteY32" fmla="*/ 59198 h 190490"/>
              <a:gd name="connsiteX33" fmla="*/ 89621 w 138112"/>
              <a:gd name="connsiteY33" fmla="*/ 69294 h 190490"/>
              <a:gd name="connsiteX34" fmla="*/ 89441 w 138112"/>
              <a:gd name="connsiteY34" fmla="*/ 79396 h 190490"/>
              <a:gd name="connsiteX35" fmla="*/ 99542 w 138112"/>
              <a:gd name="connsiteY35" fmla="*/ 79576 h 190490"/>
              <a:gd name="connsiteX36" fmla="*/ 99717 w 138112"/>
              <a:gd name="connsiteY36" fmla="*/ 79400 h 190490"/>
              <a:gd name="connsiteX37" fmla="*/ 109823 w 138112"/>
              <a:gd name="connsiteY37" fmla="*/ 69304 h 190490"/>
              <a:gd name="connsiteX38" fmla="*/ 109823 w 138112"/>
              <a:gd name="connsiteY38" fmla="*/ 59207 h 190490"/>
              <a:gd name="connsiteX39" fmla="*/ 38386 w 138112"/>
              <a:gd name="connsiteY39" fmla="*/ 59198 h 190490"/>
              <a:gd name="connsiteX40" fmla="*/ 28289 w 138112"/>
              <a:gd name="connsiteY40" fmla="*/ 59554 h 190490"/>
              <a:gd name="connsiteX41" fmla="*/ 28289 w 138112"/>
              <a:gd name="connsiteY41" fmla="*/ 69294 h 190490"/>
              <a:gd name="connsiteX42" fmla="*/ 38386 w 138112"/>
              <a:gd name="connsiteY42" fmla="*/ 79400 h 190490"/>
              <a:gd name="connsiteX43" fmla="*/ 48487 w 138112"/>
              <a:gd name="connsiteY43" fmla="*/ 79580 h 190490"/>
              <a:gd name="connsiteX44" fmla="*/ 48667 w 138112"/>
              <a:gd name="connsiteY44" fmla="*/ 69479 h 190490"/>
              <a:gd name="connsiteX45" fmla="*/ 48492 w 138112"/>
              <a:gd name="connsiteY45" fmla="*/ 69304 h 190490"/>
              <a:gd name="connsiteX46" fmla="*/ 38395 w 138112"/>
              <a:gd name="connsiteY46" fmla="*/ 59207 h 19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38112" h="190490">
                <a:moveTo>
                  <a:pt x="102756" y="161906"/>
                </a:moveTo>
                <a:lnTo>
                  <a:pt x="99993" y="173898"/>
                </a:lnTo>
                <a:cubicBezTo>
                  <a:pt x="97878" y="183018"/>
                  <a:pt x="90087" y="189708"/>
                  <a:pt x="80753" y="190424"/>
                </a:cubicBezTo>
                <a:lnTo>
                  <a:pt x="79105" y="190490"/>
                </a:lnTo>
                <a:lnTo>
                  <a:pt x="58998" y="190490"/>
                </a:lnTo>
                <a:cubicBezTo>
                  <a:pt x="49631" y="190490"/>
                  <a:pt x="41349" y="184408"/>
                  <a:pt x="38548" y="175470"/>
                </a:cubicBezTo>
                <a:lnTo>
                  <a:pt x="38110" y="173879"/>
                </a:lnTo>
                <a:lnTo>
                  <a:pt x="35347" y="161906"/>
                </a:lnTo>
                <a:lnTo>
                  <a:pt x="102756" y="161906"/>
                </a:lnTo>
                <a:close/>
                <a:moveTo>
                  <a:pt x="69056" y="0"/>
                </a:moveTo>
                <a:cubicBezTo>
                  <a:pt x="107195" y="0"/>
                  <a:pt x="138113" y="30918"/>
                  <a:pt x="138113" y="69056"/>
                </a:cubicBezTo>
                <a:cubicBezTo>
                  <a:pt x="138113" y="89402"/>
                  <a:pt x="129197" y="108042"/>
                  <a:pt x="111776" y="124682"/>
                </a:cubicBezTo>
                <a:cubicBezTo>
                  <a:pt x="111439" y="125004"/>
                  <a:pt x="111203" y="125419"/>
                  <a:pt x="111100" y="125873"/>
                </a:cubicBezTo>
                <a:lnTo>
                  <a:pt x="106070" y="147618"/>
                </a:lnTo>
                <a:lnTo>
                  <a:pt x="76200" y="147618"/>
                </a:lnTo>
                <a:lnTo>
                  <a:pt x="76200" y="83334"/>
                </a:lnTo>
                <a:cubicBezTo>
                  <a:pt x="76200" y="79389"/>
                  <a:pt x="73002" y="76190"/>
                  <a:pt x="69056" y="76190"/>
                </a:cubicBezTo>
                <a:cubicBezTo>
                  <a:pt x="65111" y="76190"/>
                  <a:pt x="61913" y="79389"/>
                  <a:pt x="61913" y="83334"/>
                </a:cubicBezTo>
                <a:lnTo>
                  <a:pt x="61913" y="147628"/>
                </a:lnTo>
                <a:lnTo>
                  <a:pt x="32042" y="147628"/>
                </a:lnTo>
                <a:lnTo>
                  <a:pt x="27032" y="125882"/>
                </a:lnTo>
                <a:cubicBezTo>
                  <a:pt x="26926" y="125431"/>
                  <a:pt x="26691" y="125020"/>
                  <a:pt x="26356" y="124701"/>
                </a:cubicBezTo>
                <a:cubicBezTo>
                  <a:pt x="8925" y="108042"/>
                  <a:pt x="0" y="89402"/>
                  <a:pt x="0" y="69047"/>
                </a:cubicBezTo>
                <a:cubicBezTo>
                  <a:pt x="5" y="30912"/>
                  <a:pt x="30921" y="0"/>
                  <a:pt x="69056" y="0"/>
                </a:cubicBezTo>
                <a:close/>
                <a:moveTo>
                  <a:pt x="61913" y="45244"/>
                </a:moveTo>
                <a:lnTo>
                  <a:pt x="61913" y="59531"/>
                </a:lnTo>
                <a:cubicBezTo>
                  <a:pt x="61913" y="63477"/>
                  <a:pt x="65111" y="66675"/>
                  <a:pt x="69056" y="66675"/>
                </a:cubicBezTo>
                <a:cubicBezTo>
                  <a:pt x="73002" y="66675"/>
                  <a:pt x="76200" y="63477"/>
                  <a:pt x="76200" y="59531"/>
                </a:cubicBezTo>
                <a:lnTo>
                  <a:pt x="76200" y="45244"/>
                </a:lnTo>
                <a:cubicBezTo>
                  <a:pt x="76200" y="41298"/>
                  <a:pt x="73002" y="38100"/>
                  <a:pt x="69056" y="38100"/>
                </a:cubicBezTo>
                <a:cubicBezTo>
                  <a:pt x="65111" y="38100"/>
                  <a:pt x="61913" y="41298"/>
                  <a:pt x="61913" y="45244"/>
                </a:cubicBezTo>
                <a:close/>
                <a:moveTo>
                  <a:pt x="109823" y="59198"/>
                </a:moveTo>
                <a:cubicBezTo>
                  <a:pt x="107034" y="56412"/>
                  <a:pt x="102516" y="56412"/>
                  <a:pt x="99727" y="59198"/>
                </a:cubicBezTo>
                <a:lnTo>
                  <a:pt x="89621" y="69294"/>
                </a:lnTo>
                <a:cubicBezTo>
                  <a:pt x="86781" y="72034"/>
                  <a:pt x="86701" y="76556"/>
                  <a:pt x="89441" y="79396"/>
                </a:cubicBezTo>
                <a:cubicBezTo>
                  <a:pt x="92180" y="82235"/>
                  <a:pt x="96703" y="82315"/>
                  <a:pt x="99542" y="79576"/>
                </a:cubicBezTo>
                <a:cubicBezTo>
                  <a:pt x="99601" y="79519"/>
                  <a:pt x="99660" y="79459"/>
                  <a:pt x="99717" y="79400"/>
                </a:cubicBezTo>
                <a:lnTo>
                  <a:pt x="109823" y="69304"/>
                </a:lnTo>
                <a:cubicBezTo>
                  <a:pt x="112609" y="66515"/>
                  <a:pt x="112609" y="61997"/>
                  <a:pt x="109823" y="59207"/>
                </a:cubicBezTo>
                <a:close/>
                <a:moveTo>
                  <a:pt x="38386" y="59198"/>
                </a:moveTo>
                <a:cubicBezTo>
                  <a:pt x="35499" y="56508"/>
                  <a:pt x="30979" y="56668"/>
                  <a:pt x="28289" y="59554"/>
                </a:cubicBezTo>
                <a:cubicBezTo>
                  <a:pt x="25733" y="62298"/>
                  <a:pt x="25733" y="66551"/>
                  <a:pt x="28289" y="69294"/>
                </a:cubicBezTo>
                <a:lnTo>
                  <a:pt x="38386" y="79400"/>
                </a:lnTo>
                <a:cubicBezTo>
                  <a:pt x="41125" y="82240"/>
                  <a:pt x="45648" y="82320"/>
                  <a:pt x="48487" y="79580"/>
                </a:cubicBezTo>
                <a:cubicBezTo>
                  <a:pt x="51326" y="76841"/>
                  <a:pt x="51406" y="72319"/>
                  <a:pt x="48667" y="69479"/>
                </a:cubicBezTo>
                <a:cubicBezTo>
                  <a:pt x="48610" y="69420"/>
                  <a:pt x="48551" y="69361"/>
                  <a:pt x="48492" y="69304"/>
                </a:cubicBezTo>
                <a:lnTo>
                  <a:pt x="38395" y="59207"/>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Tree>
    <p:extLst>
      <p:ext uri="{BB962C8B-B14F-4D97-AF65-F5344CB8AC3E}">
        <p14:creationId xmlns:p14="http://schemas.microsoft.com/office/powerpoint/2010/main" val="2825067905"/>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CB474-C62A-6945-14AD-E546A30D31A8}"/>
            </a:ext>
          </a:extLst>
        </p:cNvPr>
        <p:cNvGrpSpPr/>
        <p:nvPr/>
      </p:nvGrpSpPr>
      <p:grpSpPr>
        <a:xfrm>
          <a:off x="0" y="0"/>
          <a:ext cx="0" cy="0"/>
          <a:chOff x="0" y="0"/>
          <a:chExt cx="0" cy="0"/>
        </a:xfrm>
      </p:grpSpPr>
      <p:sp>
        <p:nvSpPr>
          <p:cNvPr id="10" name="Rectangle: Rounded Corners 13">
            <a:extLst>
              <a:ext uri="{FF2B5EF4-FFF2-40B4-BE49-F238E27FC236}">
                <a16:creationId xmlns:a16="http://schemas.microsoft.com/office/drawing/2014/main" id="{C5CE7CDF-FFD0-A639-05E8-8BB385C4F26E}"/>
              </a:ext>
              <a:ext uri="{C183D7F6-B498-43B3-948B-1728B52AA6E4}">
                <adec:decorative xmlns:adec="http://schemas.microsoft.com/office/drawing/2017/decorative" val="1"/>
              </a:ext>
            </a:extLst>
          </p:cNvPr>
          <p:cNvSpPr/>
          <p:nvPr/>
        </p:nvSpPr>
        <p:spPr bwMode="auto">
          <a:xfrm rot="16200000" flipH="1">
            <a:off x="7366469" y="1054157"/>
            <a:ext cx="1162840" cy="6738085"/>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a:ea typeface="+mn-ea"/>
              <a:cs typeface="Segoe UI" pitchFamily="34" charset="0"/>
            </a:endParaRPr>
          </a:p>
        </p:txBody>
      </p:sp>
      <p:sp>
        <p:nvSpPr>
          <p:cNvPr id="9" name="Rectangle: Rounded Corners 13">
            <a:extLst>
              <a:ext uri="{FF2B5EF4-FFF2-40B4-BE49-F238E27FC236}">
                <a16:creationId xmlns:a16="http://schemas.microsoft.com/office/drawing/2014/main" id="{57CFCAD0-D08D-5A14-5507-8FBDD42F044C}"/>
              </a:ext>
              <a:ext uri="{C183D7F6-B498-43B3-948B-1728B52AA6E4}">
                <adec:decorative xmlns:adec="http://schemas.microsoft.com/office/drawing/2017/decorative" val="1"/>
              </a:ext>
            </a:extLst>
          </p:cNvPr>
          <p:cNvSpPr/>
          <p:nvPr/>
        </p:nvSpPr>
        <p:spPr bwMode="auto">
          <a:xfrm rot="16200000" flipH="1">
            <a:off x="1372279" y="2710705"/>
            <a:ext cx="2126033" cy="3517084"/>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a:ea typeface="+mn-ea"/>
              <a:cs typeface="Segoe UI" pitchFamily="34" charset="0"/>
            </a:endParaRPr>
          </a:p>
        </p:txBody>
      </p:sp>
      <p:sp>
        <p:nvSpPr>
          <p:cNvPr id="3" name="TextBox 2">
            <a:extLst>
              <a:ext uri="{FF2B5EF4-FFF2-40B4-BE49-F238E27FC236}">
                <a16:creationId xmlns:a16="http://schemas.microsoft.com/office/drawing/2014/main" id="{CCC11CA1-603E-A476-F534-23F738AD8812}"/>
              </a:ext>
            </a:extLst>
          </p:cNvPr>
          <p:cNvSpPr txBox="1"/>
          <p:nvPr/>
        </p:nvSpPr>
        <p:spPr>
          <a:xfrm>
            <a:off x="509070" y="2256166"/>
            <a:ext cx="11173860" cy="923330"/>
          </a:xfrm>
          <a:prstGeom prst="rect">
            <a:avLst/>
          </a:prstGeom>
          <a:noFill/>
        </p:spPr>
        <p:txBody>
          <a:bodyPr wrap="square" rtlCol="0">
            <a:spAutoFit/>
          </a:bodyPr>
          <a:lstStyle/>
          <a:p>
            <a:r>
              <a:rPr lang="en-US">
                <a:solidFill>
                  <a:schemeClr val="bg1"/>
                </a:solidFill>
              </a:rPr>
              <a:t>Communication compliance policies can analyze Microsoft 365 Copilot Chat prompts and responses to detect for inappropriate or risky interactions or sharing of confidential information entered interactions that include sensitive information.</a:t>
            </a:r>
          </a:p>
        </p:txBody>
      </p:sp>
      <p:sp>
        <p:nvSpPr>
          <p:cNvPr id="5" name="TextBox 4">
            <a:extLst>
              <a:ext uri="{FF2B5EF4-FFF2-40B4-BE49-F238E27FC236}">
                <a16:creationId xmlns:a16="http://schemas.microsoft.com/office/drawing/2014/main" id="{D6BD682A-96FF-FD59-5F1B-CFAB1B5C9CF0}"/>
              </a:ext>
            </a:extLst>
          </p:cNvPr>
          <p:cNvSpPr txBox="1"/>
          <p:nvPr/>
        </p:nvSpPr>
        <p:spPr>
          <a:xfrm>
            <a:off x="509070" y="5893995"/>
            <a:ext cx="7961971" cy="369332"/>
          </a:xfrm>
          <a:prstGeom prst="rect">
            <a:avLst/>
          </a:prstGeom>
          <a:noFill/>
        </p:spPr>
        <p:txBody>
          <a:bodyPr wrap="square">
            <a:spAutoFit/>
          </a:bodyPr>
          <a:lstStyle/>
          <a:p>
            <a:r>
              <a:rPr lang="en-US">
                <a:solidFill>
                  <a:schemeClr val="bg1"/>
                </a:solidFill>
                <a:hlinkClick r:id="rId3">
                  <a:extLst>
                    <a:ext uri="{A12FA001-AC4F-418D-AE19-62706E023703}">
                      <ahyp:hlinkClr xmlns:ahyp="http://schemas.microsoft.com/office/drawing/2018/hyperlinkcolor" val="tx"/>
                    </a:ext>
                  </a:extLst>
                </a:hlinkClick>
              </a:rPr>
              <a:t>Copilot and Communication Compliance</a:t>
            </a:r>
            <a:endParaRPr lang="en-US">
              <a:solidFill>
                <a:schemeClr val="bg1"/>
              </a:solidFill>
            </a:endParaRPr>
          </a:p>
        </p:txBody>
      </p:sp>
      <p:grpSp>
        <p:nvGrpSpPr>
          <p:cNvPr id="13" name="Group 12">
            <a:extLst>
              <a:ext uri="{FF2B5EF4-FFF2-40B4-BE49-F238E27FC236}">
                <a16:creationId xmlns:a16="http://schemas.microsoft.com/office/drawing/2014/main" id="{6642E570-D25B-6AF9-1270-B4BDCC085F6C}"/>
              </a:ext>
            </a:extLst>
          </p:cNvPr>
          <p:cNvGrpSpPr/>
          <p:nvPr/>
        </p:nvGrpSpPr>
        <p:grpSpPr>
          <a:xfrm>
            <a:off x="587375" y="1230904"/>
            <a:ext cx="763348" cy="830200"/>
            <a:chOff x="584202" y="1692638"/>
            <a:chExt cx="796686" cy="796680"/>
          </a:xfrm>
        </p:grpSpPr>
        <p:sp>
          <p:nvSpPr>
            <p:cNvPr id="14" name="Oval 13">
              <a:extLst>
                <a:ext uri="{FF2B5EF4-FFF2-40B4-BE49-F238E27FC236}">
                  <a16:creationId xmlns:a16="http://schemas.microsoft.com/office/drawing/2014/main" id="{3262310C-1A18-16EB-F0C9-12DCCC46791B}"/>
                </a:ext>
              </a:extLst>
            </p:cNvPr>
            <p:cNvSpPr/>
            <p:nvPr/>
          </p:nvSpPr>
          <p:spPr bwMode="auto">
            <a:xfrm>
              <a:off x="584202" y="1692638"/>
              <a:ext cx="796686" cy="796680"/>
            </a:xfrm>
            <a:prstGeom prst="ellipse">
              <a:avLst/>
            </a:pr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5" name="Graphic 80" descr="Icon of a lightbulb">
              <a:extLst>
                <a:ext uri="{FF2B5EF4-FFF2-40B4-BE49-F238E27FC236}">
                  <a16:creationId xmlns:a16="http://schemas.microsoft.com/office/drawing/2014/main" id="{F98D9E53-DCFC-40F0-ED88-77CA768EA446}"/>
                </a:ext>
              </a:extLst>
            </p:cNvPr>
            <p:cNvSpPr>
              <a:spLocks/>
            </p:cNvSpPr>
            <p:nvPr/>
          </p:nvSpPr>
          <p:spPr>
            <a:xfrm>
              <a:off x="822461" y="1865777"/>
              <a:ext cx="311337" cy="429401"/>
            </a:xfrm>
            <a:custGeom>
              <a:avLst/>
              <a:gdLst>
                <a:gd name="connsiteX0" fmla="*/ 102756 w 138112"/>
                <a:gd name="connsiteY0" fmla="*/ 161906 h 190490"/>
                <a:gd name="connsiteX1" fmla="*/ 99993 w 138112"/>
                <a:gd name="connsiteY1" fmla="*/ 173898 h 190490"/>
                <a:gd name="connsiteX2" fmla="*/ 80753 w 138112"/>
                <a:gd name="connsiteY2" fmla="*/ 190424 h 190490"/>
                <a:gd name="connsiteX3" fmla="*/ 79105 w 138112"/>
                <a:gd name="connsiteY3" fmla="*/ 190490 h 190490"/>
                <a:gd name="connsiteX4" fmla="*/ 58998 w 138112"/>
                <a:gd name="connsiteY4" fmla="*/ 190490 h 190490"/>
                <a:gd name="connsiteX5" fmla="*/ 38548 w 138112"/>
                <a:gd name="connsiteY5" fmla="*/ 175470 h 190490"/>
                <a:gd name="connsiteX6" fmla="*/ 38110 w 138112"/>
                <a:gd name="connsiteY6" fmla="*/ 173879 h 190490"/>
                <a:gd name="connsiteX7" fmla="*/ 35347 w 138112"/>
                <a:gd name="connsiteY7" fmla="*/ 161906 h 190490"/>
                <a:gd name="connsiteX8" fmla="*/ 102756 w 138112"/>
                <a:gd name="connsiteY8" fmla="*/ 161906 h 190490"/>
                <a:gd name="connsiteX9" fmla="*/ 69056 w 138112"/>
                <a:gd name="connsiteY9" fmla="*/ 0 h 190490"/>
                <a:gd name="connsiteX10" fmla="*/ 138113 w 138112"/>
                <a:gd name="connsiteY10" fmla="*/ 69056 h 190490"/>
                <a:gd name="connsiteX11" fmla="*/ 111776 w 138112"/>
                <a:gd name="connsiteY11" fmla="*/ 124682 h 190490"/>
                <a:gd name="connsiteX12" fmla="*/ 111100 w 138112"/>
                <a:gd name="connsiteY12" fmla="*/ 125873 h 190490"/>
                <a:gd name="connsiteX13" fmla="*/ 106070 w 138112"/>
                <a:gd name="connsiteY13" fmla="*/ 147618 h 190490"/>
                <a:gd name="connsiteX14" fmla="*/ 76200 w 138112"/>
                <a:gd name="connsiteY14" fmla="*/ 147618 h 190490"/>
                <a:gd name="connsiteX15" fmla="*/ 76200 w 138112"/>
                <a:gd name="connsiteY15" fmla="*/ 83334 h 190490"/>
                <a:gd name="connsiteX16" fmla="*/ 69056 w 138112"/>
                <a:gd name="connsiteY16" fmla="*/ 76190 h 190490"/>
                <a:gd name="connsiteX17" fmla="*/ 61913 w 138112"/>
                <a:gd name="connsiteY17" fmla="*/ 83334 h 190490"/>
                <a:gd name="connsiteX18" fmla="*/ 61913 w 138112"/>
                <a:gd name="connsiteY18" fmla="*/ 147628 h 190490"/>
                <a:gd name="connsiteX19" fmla="*/ 32042 w 138112"/>
                <a:gd name="connsiteY19" fmla="*/ 147628 h 190490"/>
                <a:gd name="connsiteX20" fmla="*/ 27032 w 138112"/>
                <a:gd name="connsiteY20" fmla="*/ 125882 h 190490"/>
                <a:gd name="connsiteX21" fmla="*/ 26356 w 138112"/>
                <a:gd name="connsiteY21" fmla="*/ 124701 h 190490"/>
                <a:gd name="connsiteX22" fmla="*/ 0 w 138112"/>
                <a:gd name="connsiteY22" fmla="*/ 69047 h 190490"/>
                <a:gd name="connsiteX23" fmla="*/ 69056 w 138112"/>
                <a:gd name="connsiteY23" fmla="*/ 0 h 190490"/>
                <a:gd name="connsiteX24" fmla="*/ 61913 w 138112"/>
                <a:gd name="connsiteY24" fmla="*/ 45244 h 190490"/>
                <a:gd name="connsiteX25" fmla="*/ 61913 w 138112"/>
                <a:gd name="connsiteY25" fmla="*/ 59531 h 190490"/>
                <a:gd name="connsiteX26" fmla="*/ 69056 w 138112"/>
                <a:gd name="connsiteY26" fmla="*/ 66675 h 190490"/>
                <a:gd name="connsiteX27" fmla="*/ 76200 w 138112"/>
                <a:gd name="connsiteY27" fmla="*/ 59531 h 190490"/>
                <a:gd name="connsiteX28" fmla="*/ 76200 w 138112"/>
                <a:gd name="connsiteY28" fmla="*/ 45244 h 190490"/>
                <a:gd name="connsiteX29" fmla="*/ 69056 w 138112"/>
                <a:gd name="connsiteY29" fmla="*/ 38100 h 190490"/>
                <a:gd name="connsiteX30" fmla="*/ 61913 w 138112"/>
                <a:gd name="connsiteY30" fmla="*/ 45244 h 190490"/>
                <a:gd name="connsiteX31" fmla="*/ 109823 w 138112"/>
                <a:gd name="connsiteY31" fmla="*/ 59198 h 190490"/>
                <a:gd name="connsiteX32" fmla="*/ 99727 w 138112"/>
                <a:gd name="connsiteY32" fmla="*/ 59198 h 190490"/>
                <a:gd name="connsiteX33" fmla="*/ 89621 w 138112"/>
                <a:gd name="connsiteY33" fmla="*/ 69294 h 190490"/>
                <a:gd name="connsiteX34" fmla="*/ 89441 w 138112"/>
                <a:gd name="connsiteY34" fmla="*/ 79396 h 190490"/>
                <a:gd name="connsiteX35" fmla="*/ 99542 w 138112"/>
                <a:gd name="connsiteY35" fmla="*/ 79576 h 190490"/>
                <a:gd name="connsiteX36" fmla="*/ 99717 w 138112"/>
                <a:gd name="connsiteY36" fmla="*/ 79400 h 190490"/>
                <a:gd name="connsiteX37" fmla="*/ 109823 w 138112"/>
                <a:gd name="connsiteY37" fmla="*/ 69304 h 190490"/>
                <a:gd name="connsiteX38" fmla="*/ 109823 w 138112"/>
                <a:gd name="connsiteY38" fmla="*/ 59207 h 190490"/>
                <a:gd name="connsiteX39" fmla="*/ 38386 w 138112"/>
                <a:gd name="connsiteY39" fmla="*/ 59198 h 190490"/>
                <a:gd name="connsiteX40" fmla="*/ 28289 w 138112"/>
                <a:gd name="connsiteY40" fmla="*/ 59554 h 190490"/>
                <a:gd name="connsiteX41" fmla="*/ 28289 w 138112"/>
                <a:gd name="connsiteY41" fmla="*/ 69294 h 190490"/>
                <a:gd name="connsiteX42" fmla="*/ 38386 w 138112"/>
                <a:gd name="connsiteY42" fmla="*/ 79400 h 190490"/>
                <a:gd name="connsiteX43" fmla="*/ 48487 w 138112"/>
                <a:gd name="connsiteY43" fmla="*/ 79580 h 190490"/>
                <a:gd name="connsiteX44" fmla="*/ 48667 w 138112"/>
                <a:gd name="connsiteY44" fmla="*/ 69479 h 190490"/>
                <a:gd name="connsiteX45" fmla="*/ 48492 w 138112"/>
                <a:gd name="connsiteY45" fmla="*/ 69304 h 190490"/>
                <a:gd name="connsiteX46" fmla="*/ 38395 w 138112"/>
                <a:gd name="connsiteY46" fmla="*/ 59207 h 19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38112" h="190490">
                  <a:moveTo>
                    <a:pt x="102756" y="161906"/>
                  </a:moveTo>
                  <a:lnTo>
                    <a:pt x="99993" y="173898"/>
                  </a:lnTo>
                  <a:cubicBezTo>
                    <a:pt x="97878" y="183018"/>
                    <a:pt x="90087" y="189708"/>
                    <a:pt x="80753" y="190424"/>
                  </a:cubicBezTo>
                  <a:lnTo>
                    <a:pt x="79105" y="190490"/>
                  </a:lnTo>
                  <a:lnTo>
                    <a:pt x="58998" y="190490"/>
                  </a:lnTo>
                  <a:cubicBezTo>
                    <a:pt x="49631" y="190490"/>
                    <a:pt x="41349" y="184408"/>
                    <a:pt x="38548" y="175470"/>
                  </a:cubicBezTo>
                  <a:lnTo>
                    <a:pt x="38110" y="173879"/>
                  </a:lnTo>
                  <a:lnTo>
                    <a:pt x="35347" y="161906"/>
                  </a:lnTo>
                  <a:lnTo>
                    <a:pt x="102756" y="161906"/>
                  </a:lnTo>
                  <a:close/>
                  <a:moveTo>
                    <a:pt x="69056" y="0"/>
                  </a:moveTo>
                  <a:cubicBezTo>
                    <a:pt x="107195" y="0"/>
                    <a:pt x="138113" y="30918"/>
                    <a:pt x="138113" y="69056"/>
                  </a:cubicBezTo>
                  <a:cubicBezTo>
                    <a:pt x="138113" y="89402"/>
                    <a:pt x="129197" y="108042"/>
                    <a:pt x="111776" y="124682"/>
                  </a:cubicBezTo>
                  <a:cubicBezTo>
                    <a:pt x="111439" y="125004"/>
                    <a:pt x="111203" y="125419"/>
                    <a:pt x="111100" y="125873"/>
                  </a:cubicBezTo>
                  <a:lnTo>
                    <a:pt x="106070" y="147618"/>
                  </a:lnTo>
                  <a:lnTo>
                    <a:pt x="76200" y="147618"/>
                  </a:lnTo>
                  <a:lnTo>
                    <a:pt x="76200" y="83334"/>
                  </a:lnTo>
                  <a:cubicBezTo>
                    <a:pt x="76200" y="79389"/>
                    <a:pt x="73002" y="76190"/>
                    <a:pt x="69056" y="76190"/>
                  </a:cubicBezTo>
                  <a:cubicBezTo>
                    <a:pt x="65111" y="76190"/>
                    <a:pt x="61913" y="79389"/>
                    <a:pt x="61913" y="83334"/>
                  </a:cubicBezTo>
                  <a:lnTo>
                    <a:pt x="61913" y="147628"/>
                  </a:lnTo>
                  <a:lnTo>
                    <a:pt x="32042" y="147628"/>
                  </a:lnTo>
                  <a:lnTo>
                    <a:pt x="27032" y="125882"/>
                  </a:lnTo>
                  <a:cubicBezTo>
                    <a:pt x="26926" y="125431"/>
                    <a:pt x="26691" y="125020"/>
                    <a:pt x="26356" y="124701"/>
                  </a:cubicBezTo>
                  <a:cubicBezTo>
                    <a:pt x="8925" y="108042"/>
                    <a:pt x="0" y="89402"/>
                    <a:pt x="0" y="69047"/>
                  </a:cubicBezTo>
                  <a:cubicBezTo>
                    <a:pt x="5" y="30912"/>
                    <a:pt x="30921" y="0"/>
                    <a:pt x="69056" y="0"/>
                  </a:cubicBezTo>
                  <a:close/>
                  <a:moveTo>
                    <a:pt x="61913" y="45244"/>
                  </a:moveTo>
                  <a:lnTo>
                    <a:pt x="61913" y="59531"/>
                  </a:lnTo>
                  <a:cubicBezTo>
                    <a:pt x="61913" y="63477"/>
                    <a:pt x="65111" y="66675"/>
                    <a:pt x="69056" y="66675"/>
                  </a:cubicBezTo>
                  <a:cubicBezTo>
                    <a:pt x="73002" y="66675"/>
                    <a:pt x="76200" y="63477"/>
                    <a:pt x="76200" y="59531"/>
                  </a:cubicBezTo>
                  <a:lnTo>
                    <a:pt x="76200" y="45244"/>
                  </a:lnTo>
                  <a:cubicBezTo>
                    <a:pt x="76200" y="41298"/>
                    <a:pt x="73002" y="38100"/>
                    <a:pt x="69056" y="38100"/>
                  </a:cubicBezTo>
                  <a:cubicBezTo>
                    <a:pt x="65111" y="38100"/>
                    <a:pt x="61913" y="41298"/>
                    <a:pt x="61913" y="45244"/>
                  </a:cubicBezTo>
                  <a:close/>
                  <a:moveTo>
                    <a:pt x="109823" y="59198"/>
                  </a:moveTo>
                  <a:cubicBezTo>
                    <a:pt x="107034" y="56412"/>
                    <a:pt x="102516" y="56412"/>
                    <a:pt x="99727" y="59198"/>
                  </a:cubicBezTo>
                  <a:lnTo>
                    <a:pt x="89621" y="69294"/>
                  </a:lnTo>
                  <a:cubicBezTo>
                    <a:pt x="86781" y="72034"/>
                    <a:pt x="86701" y="76556"/>
                    <a:pt x="89441" y="79396"/>
                  </a:cubicBezTo>
                  <a:cubicBezTo>
                    <a:pt x="92180" y="82235"/>
                    <a:pt x="96703" y="82315"/>
                    <a:pt x="99542" y="79576"/>
                  </a:cubicBezTo>
                  <a:cubicBezTo>
                    <a:pt x="99601" y="79519"/>
                    <a:pt x="99660" y="79459"/>
                    <a:pt x="99717" y="79400"/>
                  </a:cubicBezTo>
                  <a:lnTo>
                    <a:pt x="109823" y="69304"/>
                  </a:lnTo>
                  <a:cubicBezTo>
                    <a:pt x="112609" y="66515"/>
                    <a:pt x="112609" y="61997"/>
                    <a:pt x="109823" y="59207"/>
                  </a:cubicBezTo>
                  <a:close/>
                  <a:moveTo>
                    <a:pt x="38386" y="59198"/>
                  </a:moveTo>
                  <a:cubicBezTo>
                    <a:pt x="35499" y="56508"/>
                    <a:pt x="30979" y="56668"/>
                    <a:pt x="28289" y="59554"/>
                  </a:cubicBezTo>
                  <a:cubicBezTo>
                    <a:pt x="25733" y="62298"/>
                    <a:pt x="25733" y="66551"/>
                    <a:pt x="28289" y="69294"/>
                  </a:cubicBezTo>
                  <a:lnTo>
                    <a:pt x="38386" y="79400"/>
                  </a:lnTo>
                  <a:cubicBezTo>
                    <a:pt x="41125" y="82240"/>
                    <a:pt x="45648" y="82320"/>
                    <a:pt x="48487" y="79580"/>
                  </a:cubicBezTo>
                  <a:cubicBezTo>
                    <a:pt x="51326" y="76841"/>
                    <a:pt x="51406" y="72319"/>
                    <a:pt x="48667" y="69479"/>
                  </a:cubicBezTo>
                  <a:cubicBezTo>
                    <a:pt x="48610" y="69420"/>
                    <a:pt x="48551" y="69361"/>
                    <a:pt x="48492" y="69304"/>
                  </a:cubicBezTo>
                  <a:lnTo>
                    <a:pt x="38395" y="59207"/>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grpSp>
        <p:nvGrpSpPr>
          <p:cNvPr id="51" name="Group 50">
            <a:extLst>
              <a:ext uri="{FF2B5EF4-FFF2-40B4-BE49-F238E27FC236}">
                <a16:creationId xmlns:a16="http://schemas.microsoft.com/office/drawing/2014/main" id="{4FEE528B-5097-40EB-6F00-06E2A48C8732}"/>
              </a:ext>
            </a:extLst>
          </p:cNvPr>
          <p:cNvGrpSpPr/>
          <p:nvPr/>
        </p:nvGrpSpPr>
        <p:grpSpPr>
          <a:xfrm>
            <a:off x="790719" y="3425892"/>
            <a:ext cx="10406290" cy="1953080"/>
            <a:chOff x="815664" y="3674016"/>
            <a:chExt cx="10406290" cy="1953080"/>
          </a:xfrm>
        </p:grpSpPr>
        <p:grpSp>
          <p:nvGrpSpPr>
            <p:cNvPr id="21" name="Group 20">
              <a:extLst>
                <a:ext uri="{FF2B5EF4-FFF2-40B4-BE49-F238E27FC236}">
                  <a16:creationId xmlns:a16="http://schemas.microsoft.com/office/drawing/2014/main" id="{17582BF3-FC32-6F0D-D933-BA78F3EE5FBC}"/>
                </a:ext>
              </a:extLst>
            </p:cNvPr>
            <p:cNvGrpSpPr/>
            <p:nvPr/>
          </p:nvGrpSpPr>
          <p:grpSpPr>
            <a:xfrm>
              <a:off x="815664" y="3763334"/>
              <a:ext cx="10406290" cy="1861783"/>
              <a:chOff x="1464740" y="4076074"/>
              <a:chExt cx="10406290" cy="1861783"/>
            </a:xfrm>
          </p:grpSpPr>
          <p:pic>
            <p:nvPicPr>
              <p:cNvPr id="18" name="Picture 17">
                <a:extLst>
                  <a:ext uri="{FF2B5EF4-FFF2-40B4-BE49-F238E27FC236}">
                    <a16:creationId xmlns:a16="http://schemas.microsoft.com/office/drawing/2014/main" id="{5CFCFA9F-F2DD-9189-D236-7CA7D96CE4CD}"/>
                  </a:ext>
                </a:extLst>
              </p:cNvPr>
              <p:cNvPicPr>
                <a:picLocks noChangeAspect="1"/>
              </p:cNvPicPr>
              <p:nvPr/>
            </p:nvPicPr>
            <p:blipFill>
              <a:blip r:embed="rId4"/>
              <a:stretch>
                <a:fillRect/>
              </a:stretch>
            </p:blipFill>
            <p:spPr>
              <a:xfrm>
                <a:off x="5350650" y="4529040"/>
                <a:ext cx="6520380" cy="926788"/>
              </a:xfrm>
              <a:prstGeom prst="rect">
                <a:avLst/>
              </a:prstGeom>
            </p:spPr>
          </p:pic>
          <p:pic>
            <p:nvPicPr>
              <p:cNvPr id="20" name="Picture 19">
                <a:extLst>
                  <a:ext uri="{FF2B5EF4-FFF2-40B4-BE49-F238E27FC236}">
                    <a16:creationId xmlns:a16="http://schemas.microsoft.com/office/drawing/2014/main" id="{18D8B713-8736-AC86-5D23-B5AB855F7BDD}"/>
                  </a:ext>
                </a:extLst>
              </p:cNvPr>
              <p:cNvPicPr>
                <a:picLocks noChangeAspect="1"/>
              </p:cNvPicPr>
              <p:nvPr/>
            </p:nvPicPr>
            <p:blipFill>
              <a:blip r:embed="rId5"/>
              <a:stretch>
                <a:fillRect/>
              </a:stretch>
            </p:blipFill>
            <p:spPr>
              <a:xfrm>
                <a:off x="1464740" y="4076074"/>
                <a:ext cx="3305339" cy="1861783"/>
              </a:xfrm>
              <a:prstGeom prst="rect">
                <a:avLst/>
              </a:prstGeom>
            </p:spPr>
          </p:pic>
        </p:grpSp>
        <p:grpSp>
          <p:nvGrpSpPr>
            <p:cNvPr id="22" name="Group 21">
              <a:extLst>
                <a:ext uri="{FF2B5EF4-FFF2-40B4-BE49-F238E27FC236}">
                  <a16:creationId xmlns:a16="http://schemas.microsoft.com/office/drawing/2014/main" id="{93CEAB2E-FF5C-CAC5-A1FD-DE875EC8CBB2}"/>
                </a:ext>
              </a:extLst>
            </p:cNvPr>
            <p:cNvGrpSpPr/>
            <p:nvPr/>
          </p:nvGrpSpPr>
          <p:grpSpPr>
            <a:xfrm>
              <a:off x="815664" y="3674016"/>
              <a:ext cx="7255334" cy="1953080"/>
              <a:chOff x="1653992" y="2654129"/>
              <a:chExt cx="7943409" cy="2138305"/>
            </a:xfrm>
          </p:grpSpPr>
          <p:sp>
            <p:nvSpPr>
              <p:cNvPr id="25" name="Rounded Rectangle 4">
                <a:extLst>
                  <a:ext uri="{FF2B5EF4-FFF2-40B4-BE49-F238E27FC236}">
                    <a16:creationId xmlns:a16="http://schemas.microsoft.com/office/drawing/2014/main" id="{198E7ECF-5459-4FF9-62DB-B8D5B57055D6}"/>
                  </a:ext>
                </a:extLst>
              </p:cNvPr>
              <p:cNvSpPr/>
              <p:nvPr/>
            </p:nvSpPr>
            <p:spPr bwMode="auto">
              <a:xfrm>
                <a:off x="1653992" y="4498643"/>
                <a:ext cx="1646277" cy="291624"/>
              </a:xfrm>
              <a:prstGeom prst="rect">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DE"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cxnSp>
            <p:nvCxnSpPr>
              <p:cNvPr id="28" name="Straight Connector 27">
                <a:extLst>
                  <a:ext uri="{FF2B5EF4-FFF2-40B4-BE49-F238E27FC236}">
                    <a16:creationId xmlns:a16="http://schemas.microsoft.com/office/drawing/2014/main" id="{474AE6B8-00C9-9257-979B-7E7F4D399821}"/>
                  </a:ext>
                </a:extLst>
              </p:cNvPr>
              <p:cNvCxnSpPr>
                <a:cxnSpLocks/>
              </p:cNvCxnSpPr>
              <p:nvPr/>
            </p:nvCxnSpPr>
            <p:spPr>
              <a:xfrm flipH="1">
                <a:off x="3300268" y="4792434"/>
                <a:ext cx="1972531" cy="0"/>
              </a:xfrm>
              <a:prstGeom prst="line">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27" name="TextBox 26">
                <a:extLst>
                  <a:ext uri="{FF2B5EF4-FFF2-40B4-BE49-F238E27FC236}">
                    <a16:creationId xmlns:a16="http://schemas.microsoft.com/office/drawing/2014/main" id="{86ADE5D7-F61E-41EF-98C3-1CD8AAFD8EE9}"/>
                  </a:ext>
                </a:extLst>
              </p:cNvPr>
              <p:cNvSpPr txBox="1"/>
              <p:nvPr/>
            </p:nvSpPr>
            <p:spPr>
              <a:xfrm>
                <a:off x="5379851" y="2654129"/>
                <a:ext cx="4217550" cy="404359"/>
              </a:xfrm>
              <a:prstGeom prst="rect">
                <a:avLst/>
              </a:prstGeom>
              <a:noFill/>
            </p:spPr>
            <p:txBody>
              <a:bodyPr wrap="square">
                <a:spAutoFit/>
              </a:bodyPr>
              <a:lstStyle/>
              <a:p>
                <a:endParaRPr lang="en-US"/>
              </a:p>
            </p:txBody>
          </p:sp>
          <p:sp>
            <p:nvSpPr>
              <p:cNvPr id="30" name="Rounded Rectangle 4">
                <a:extLst>
                  <a:ext uri="{FF2B5EF4-FFF2-40B4-BE49-F238E27FC236}">
                    <a16:creationId xmlns:a16="http://schemas.microsoft.com/office/drawing/2014/main" id="{60EF1FBF-8015-5093-443C-F6D49E3F2511}"/>
                  </a:ext>
                </a:extLst>
              </p:cNvPr>
              <p:cNvSpPr/>
              <p:nvPr/>
            </p:nvSpPr>
            <p:spPr bwMode="auto">
              <a:xfrm>
                <a:off x="6169166" y="4048237"/>
                <a:ext cx="905660" cy="205975"/>
              </a:xfrm>
              <a:prstGeom prst="rect">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DE"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sp>
        <p:nvSpPr>
          <p:cNvPr id="4" name="Title 3">
            <a:extLst>
              <a:ext uri="{FF2B5EF4-FFF2-40B4-BE49-F238E27FC236}">
                <a16:creationId xmlns:a16="http://schemas.microsoft.com/office/drawing/2014/main" id="{990A1443-BE83-26B0-E166-7E98994DA331}"/>
              </a:ext>
            </a:extLst>
          </p:cNvPr>
          <p:cNvSpPr>
            <a:spLocks noGrp="1"/>
          </p:cNvSpPr>
          <p:nvPr>
            <p:ph type="title"/>
          </p:nvPr>
        </p:nvSpPr>
        <p:spPr>
          <a:xfrm>
            <a:off x="588263" y="485481"/>
            <a:ext cx="9371814" cy="498598"/>
          </a:xfrm>
        </p:spPr>
        <p:txBody>
          <a:bodyPr/>
          <a:lstStyle/>
          <a:p>
            <a:r>
              <a:rPr lang="en-US" spc="-50">
                <a:latin typeface="Segoe UI Semibold"/>
                <a:cs typeface="Segoe UI" pitchFamily="34" charset="0"/>
              </a:rPr>
              <a:t>Searching Copilot Chats interactions</a:t>
            </a:r>
            <a:br>
              <a:rPr lang="en-US" spc="-50">
                <a:latin typeface="Segoe UI Semibold"/>
                <a:cs typeface="Segoe UI" pitchFamily="34" charset="0"/>
              </a:rPr>
            </a:br>
            <a:endParaRPr lang="en-US"/>
          </a:p>
        </p:txBody>
      </p:sp>
    </p:spTree>
    <p:extLst>
      <p:ext uri="{BB962C8B-B14F-4D97-AF65-F5344CB8AC3E}">
        <p14:creationId xmlns:p14="http://schemas.microsoft.com/office/powerpoint/2010/main" val="7376493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par>
                                <p:cTn id="8" presetID="42" presetClass="path" presetSubtype="0" decel="100000" fill="hold" nodeType="withEffect">
                                  <p:stCondLst>
                                    <p:cond delay="0"/>
                                  </p:stCondLst>
                                  <p:childTnLst>
                                    <p:animMotion origin="layout" path="M -0.01719 -0.00023 L -1.25E-6 1.85185E-6 " pathEditMode="relative" rAng="0" ptsTypes="AA">
                                      <p:cBhvr>
                                        <p:cTn id="9" dur="500" fill="hold"/>
                                        <p:tgtEl>
                                          <p:spTgt spid="13"/>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D436B-9FCC-42CE-1F6C-A1C4BCEDE5B9}"/>
              </a:ext>
            </a:extLst>
          </p:cNvPr>
          <p:cNvSpPr>
            <a:spLocks noGrp="1"/>
          </p:cNvSpPr>
          <p:nvPr>
            <p:ph type="title"/>
          </p:nvPr>
        </p:nvSpPr>
        <p:spPr>
          <a:xfrm>
            <a:off x="571500" y="2792795"/>
            <a:ext cx="4179404" cy="646331"/>
          </a:xfrm>
        </p:spPr>
        <p:txBody>
          <a:bodyPr/>
          <a:lstStyle/>
          <a:p>
            <a:r>
              <a:rPr lang="en-US"/>
              <a:t>Usage Reporting</a:t>
            </a:r>
          </a:p>
        </p:txBody>
      </p:sp>
    </p:spTree>
    <p:extLst>
      <p:ext uri="{BB962C8B-B14F-4D97-AF65-F5344CB8AC3E}">
        <p14:creationId xmlns:p14="http://schemas.microsoft.com/office/powerpoint/2010/main" val="3190301400"/>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CD65D-631E-84E4-01FC-DEB16B074F18}"/>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62C259D1-EEC1-C3BB-E07B-C6FB35A5EAF3}"/>
              </a:ext>
            </a:extLst>
          </p:cNvPr>
          <p:cNvSpPr txBox="1"/>
          <p:nvPr/>
        </p:nvSpPr>
        <p:spPr>
          <a:xfrm>
            <a:off x="628795" y="2592640"/>
            <a:ext cx="6101196" cy="2708434"/>
          </a:xfrm>
          <a:prstGeom prst="rect">
            <a:avLst/>
          </a:prstGeom>
          <a:noFill/>
        </p:spPr>
        <p:txBody>
          <a:bodyPr wrap="square">
            <a:spAutoFit/>
          </a:bodyPr>
          <a:lstStyle/>
          <a:p>
            <a:r>
              <a:rPr lang="en-US" sz="2000">
                <a:solidFill>
                  <a:schemeClr val="bg1"/>
                </a:solidFill>
                <a:latin typeface="Segoe UI" panose="020B0502040204020203" pitchFamily="34" charset="0"/>
              </a:rPr>
              <a:t>The Microsoft 365 Copilot Chat usage report provide insights into usage of Microsoft 365 Copilot Chat in your organization.</a:t>
            </a:r>
          </a:p>
          <a:p>
            <a:endParaRPr lang="en-US" sz="2000">
              <a:solidFill>
                <a:schemeClr val="bg1"/>
              </a:solidFill>
              <a:latin typeface="Segoe UI" panose="020B0502040204020203" pitchFamily="34" charset="0"/>
            </a:endParaRPr>
          </a:p>
          <a:p>
            <a:pPr marL="342900" indent="-342900">
              <a:buFont typeface="Arial" panose="020B0604020202020204" pitchFamily="34" charset="0"/>
              <a:buChar char="•"/>
            </a:pPr>
            <a:r>
              <a:rPr lang="de-DE" sz="1800" err="1">
                <a:solidFill>
                  <a:schemeClr val="bg1"/>
                </a:solidFill>
              </a:rPr>
              <a:t>Active</a:t>
            </a:r>
            <a:r>
              <a:rPr lang="de-DE" sz="1800">
                <a:solidFill>
                  <a:schemeClr val="bg1"/>
                </a:solidFill>
              </a:rPr>
              <a:t> Users (</a:t>
            </a:r>
            <a:r>
              <a:rPr lang="de-DE" sz="1800" err="1">
                <a:solidFill>
                  <a:schemeClr val="bg1"/>
                </a:solidFill>
              </a:rPr>
              <a:t>overall</a:t>
            </a:r>
            <a:r>
              <a:rPr lang="de-DE" sz="1800">
                <a:solidFill>
                  <a:schemeClr val="bg1"/>
                </a:solidFill>
              </a:rPr>
              <a:t> and </a:t>
            </a:r>
            <a:r>
              <a:rPr lang="de-DE" sz="1800" err="1">
                <a:solidFill>
                  <a:schemeClr val="bg1"/>
                </a:solidFill>
              </a:rPr>
              <a:t>daily</a:t>
            </a:r>
            <a:r>
              <a:rPr lang="de-DE" sz="1800">
                <a:solidFill>
                  <a:schemeClr val="bg1"/>
                </a:solidFill>
              </a:rPr>
              <a:t>)</a:t>
            </a:r>
          </a:p>
          <a:p>
            <a:pPr marL="342900" indent="-342900">
              <a:buFont typeface="Arial" panose="020B0604020202020204" pitchFamily="34" charset="0"/>
              <a:buChar char="•"/>
            </a:pPr>
            <a:r>
              <a:rPr lang="de-DE" sz="1800">
                <a:solidFill>
                  <a:schemeClr val="bg1"/>
                </a:solidFill>
              </a:rPr>
              <a:t>Reports </a:t>
            </a:r>
            <a:r>
              <a:rPr lang="de-DE" sz="1800" err="1">
                <a:solidFill>
                  <a:schemeClr val="bg1"/>
                </a:solidFill>
              </a:rPr>
              <a:t>are</a:t>
            </a:r>
            <a:r>
              <a:rPr lang="de-DE" sz="1800">
                <a:solidFill>
                  <a:schemeClr val="bg1"/>
                </a:solidFill>
              </a:rPr>
              <a:t> </a:t>
            </a:r>
            <a:r>
              <a:rPr lang="de-DE" sz="1800" err="1">
                <a:solidFill>
                  <a:schemeClr val="bg1"/>
                </a:solidFill>
              </a:rPr>
              <a:t>available</a:t>
            </a:r>
            <a:r>
              <a:rPr lang="de-DE" sz="1800">
                <a:solidFill>
                  <a:schemeClr val="bg1"/>
                </a:solidFill>
              </a:rPr>
              <a:t> </a:t>
            </a:r>
            <a:r>
              <a:rPr lang="de-DE" sz="1800" err="1">
                <a:solidFill>
                  <a:schemeClr val="bg1"/>
                </a:solidFill>
              </a:rPr>
              <a:t>for</a:t>
            </a:r>
            <a:r>
              <a:rPr lang="de-DE" sz="1800">
                <a:solidFill>
                  <a:schemeClr val="bg1"/>
                </a:solidFill>
              </a:rPr>
              <a:t> </a:t>
            </a:r>
            <a:r>
              <a:rPr lang="de-DE" sz="1800" err="1">
                <a:solidFill>
                  <a:schemeClr val="bg1"/>
                </a:solidFill>
              </a:rPr>
              <a:t>the</a:t>
            </a:r>
            <a:r>
              <a:rPr lang="de-DE" sz="1800">
                <a:solidFill>
                  <a:schemeClr val="bg1"/>
                </a:solidFill>
              </a:rPr>
              <a:t> </a:t>
            </a:r>
            <a:r>
              <a:rPr lang="de-DE" sz="1800" err="1">
                <a:solidFill>
                  <a:schemeClr val="bg1"/>
                </a:solidFill>
              </a:rPr>
              <a:t>past</a:t>
            </a:r>
            <a:r>
              <a:rPr lang="de-DE" sz="1800">
                <a:solidFill>
                  <a:schemeClr val="bg1"/>
                </a:solidFill>
              </a:rPr>
              <a:t> 7, 30, 90 and 180 </a:t>
            </a:r>
            <a:r>
              <a:rPr lang="de-DE" sz="1800" err="1">
                <a:solidFill>
                  <a:schemeClr val="bg1"/>
                </a:solidFill>
              </a:rPr>
              <a:t>days</a:t>
            </a:r>
            <a:endParaRPr lang="de-DE" sz="1800">
              <a:solidFill>
                <a:schemeClr val="bg1"/>
              </a:solidFill>
            </a:endParaRPr>
          </a:p>
          <a:p>
            <a:pPr marL="342900" indent="-342900">
              <a:buFont typeface="Arial" panose="020B0604020202020204" pitchFamily="34" charset="0"/>
              <a:buChar char="•"/>
            </a:pPr>
            <a:r>
              <a:rPr lang="de-DE" sz="1800" err="1">
                <a:solidFill>
                  <a:schemeClr val="bg1"/>
                </a:solidFill>
              </a:rPr>
              <a:t>Recommendations</a:t>
            </a:r>
            <a:r>
              <a:rPr lang="de-DE" sz="1800">
                <a:solidFill>
                  <a:schemeClr val="bg1"/>
                </a:solidFill>
              </a:rPr>
              <a:t> </a:t>
            </a:r>
            <a:r>
              <a:rPr lang="de-DE" sz="1800" err="1">
                <a:solidFill>
                  <a:schemeClr val="bg1"/>
                </a:solidFill>
              </a:rPr>
              <a:t>to</a:t>
            </a:r>
            <a:r>
              <a:rPr lang="de-DE" sz="1800">
                <a:solidFill>
                  <a:schemeClr val="bg1"/>
                </a:solidFill>
              </a:rPr>
              <a:t> </a:t>
            </a:r>
            <a:r>
              <a:rPr lang="de-DE" sz="1800" err="1">
                <a:solidFill>
                  <a:schemeClr val="bg1"/>
                </a:solidFill>
              </a:rPr>
              <a:t>improve</a:t>
            </a:r>
            <a:r>
              <a:rPr lang="de-DE" sz="1800">
                <a:solidFill>
                  <a:schemeClr val="bg1"/>
                </a:solidFill>
              </a:rPr>
              <a:t> </a:t>
            </a:r>
            <a:r>
              <a:rPr lang="de-DE" sz="1800" err="1">
                <a:solidFill>
                  <a:schemeClr val="bg1"/>
                </a:solidFill>
              </a:rPr>
              <a:t>the</a:t>
            </a:r>
            <a:r>
              <a:rPr lang="de-DE" sz="1800">
                <a:solidFill>
                  <a:schemeClr val="bg1"/>
                </a:solidFill>
              </a:rPr>
              <a:t> </a:t>
            </a:r>
            <a:r>
              <a:rPr lang="de-DE" sz="1800" err="1">
                <a:solidFill>
                  <a:schemeClr val="bg1"/>
                </a:solidFill>
              </a:rPr>
              <a:t>adoption</a:t>
            </a:r>
            <a:endParaRPr lang="de-DE" sz="1800">
              <a:solidFill>
                <a:schemeClr val="bg1"/>
              </a:solidFill>
            </a:endParaRPr>
          </a:p>
          <a:p>
            <a:pPr marL="342900" indent="-342900">
              <a:buFont typeface="Arial" panose="020B0604020202020204" pitchFamily="34" charset="0"/>
              <a:buChar char="•"/>
            </a:pPr>
            <a:r>
              <a:rPr lang="de-DE" sz="1800">
                <a:solidFill>
                  <a:schemeClr val="bg1"/>
                </a:solidFill>
              </a:rPr>
              <a:t>Adoption </a:t>
            </a:r>
            <a:r>
              <a:rPr lang="de-DE" sz="1800" err="1">
                <a:solidFill>
                  <a:schemeClr val="bg1"/>
                </a:solidFill>
              </a:rPr>
              <a:t>trends</a:t>
            </a:r>
            <a:r>
              <a:rPr lang="de-DE" sz="1800">
                <a:solidFill>
                  <a:schemeClr val="bg1"/>
                </a:solidFill>
              </a:rPr>
              <a:t> </a:t>
            </a:r>
            <a:r>
              <a:rPr lang="de-DE" sz="1800" err="1">
                <a:solidFill>
                  <a:schemeClr val="bg1"/>
                </a:solidFill>
              </a:rPr>
              <a:t>by</a:t>
            </a:r>
            <a:r>
              <a:rPr lang="de-DE" sz="1800">
                <a:solidFill>
                  <a:schemeClr val="bg1"/>
                </a:solidFill>
              </a:rPr>
              <a:t> </a:t>
            </a:r>
            <a:r>
              <a:rPr lang="de-DE" sz="1800" err="1">
                <a:solidFill>
                  <a:schemeClr val="bg1"/>
                </a:solidFill>
              </a:rPr>
              <a:t>app</a:t>
            </a:r>
            <a:r>
              <a:rPr lang="de-DE" sz="1800">
                <a:solidFill>
                  <a:schemeClr val="bg1"/>
                </a:solidFill>
              </a:rPr>
              <a:t> (Copilot Chat and Edge)</a:t>
            </a:r>
          </a:p>
          <a:p>
            <a:pPr marL="342900" indent="-342900">
              <a:buFont typeface="Arial" panose="020B0604020202020204" pitchFamily="34" charset="0"/>
              <a:buChar char="•"/>
            </a:pPr>
            <a:r>
              <a:rPr lang="de-DE" sz="1800" err="1">
                <a:solidFill>
                  <a:schemeClr val="bg1"/>
                </a:solidFill>
              </a:rPr>
              <a:t>Detailed</a:t>
            </a:r>
            <a:r>
              <a:rPr lang="de-DE" sz="1800">
                <a:solidFill>
                  <a:schemeClr val="bg1"/>
                </a:solidFill>
              </a:rPr>
              <a:t> last </a:t>
            </a:r>
            <a:r>
              <a:rPr lang="de-DE" sz="1800" err="1">
                <a:solidFill>
                  <a:schemeClr val="bg1"/>
                </a:solidFill>
              </a:rPr>
              <a:t>activity</a:t>
            </a:r>
            <a:r>
              <a:rPr lang="de-DE" sz="1800">
                <a:solidFill>
                  <a:schemeClr val="bg1"/>
                </a:solidFill>
              </a:rPr>
              <a:t> </a:t>
            </a:r>
            <a:r>
              <a:rPr lang="de-DE" sz="1800" err="1">
                <a:solidFill>
                  <a:schemeClr val="bg1"/>
                </a:solidFill>
              </a:rPr>
              <a:t>table</a:t>
            </a:r>
            <a:endParaRPr lang="LID4096" sz="1800">
              <a:solidFill>
                <a:schemeClr val="bg1"/>
              </a:solidFill>
            </a:endParaRPr>
          </a:p>
        </p:txBody>
      </p:sp>
      <p:sp>
        <p:nvSpPr>
          <p:cNvPr id="18" name="Title 1">
            <a:extLst>
              <a:ext uri="{FF2B5EF4-FFF2-40B4-BE49-F238E27FC236}">
                <a16:creationId xmlns:a16="http://schemas.microsoft.com/office/drawing/2014/main" id="{3F635167-713D-E446-DEEC-45BD81F26879}"/>
              </a:ext>
            </a:extLst>
          </p:cNvPr>
          <p:cNvSpPr>
            <a:spLocks noGrp="1"/>
          </p:cNvSpPr>
          <p:nvPr>
            <p:ph type="title"/>
          </p:nvPr>
        </p:nvSpPr>
        <p:spPr/>
        <p:txBody>
          <a:bodyPr>
            <a:normAutofit fontScale="90000"/>
          </a:bodyPr>
          <a:lstStyle/>
          <a:p>
            <a:r>
              <a:rPr lang="en-US" sz="4000"/>
              <a:t>Copilot Chat Usage Report</a:t>
            </a:r>
            <a:br>
              <a:rPr lang="en-DE"/>
            </a:br>
            <a:endParaRPr lang="en-DE"/>
          </a:p>
        </p:txBody>
      </p:sp>
      <p:pic>
        <p:nvPicPr>
          <p:cNvPr id="1026" name="Picture 2">
            <a:extLst>
              <a:ext uri="{FF2B5EF4-FFF2-40B4-BE49-F238E27FC236}">
                <a16:creationId xmlns:a16="http://schemas.microsoft.com/office/drawing/2014/main" id="{CFA4E8D7-6351-A22A-FB13-41F142DDE5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9875" y="691973"/>
            <a:ext cx="5122124" cy="20736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FFEC86B-7ED9-5930-84F4-CA34C2EB77F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7069875" y="2765598"/>
            <a:ext cx="5122124" cy="216182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228D7C05-82F7-5FB4-37FA-86E049D61A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1322" y="4927421"/>
            <a:ext cx="4920677" cy="162445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25A5D64-EC8D-438F-16E9-3FB36196071F}"/>
              </a:ext>
              <a:ext uri="{C183D7F6-B498-43B3-948B-1728B52AA6E4}">
                <adec:decorative xmlns:adec="http://schemas.microsoft.com/office/drawing/2017/decorative" val="1"/>
              </a:ext>
            </a:extLst>
          </p:cNvPr>
          <p:cNvSpPr/>
          <p:nvPr/>
        </p:nvSpPr>
        <p:spPr bwMode="auto">
          <a:xfrm>
            <a:off x="7069875" y="4541572"/>
            <a:ext cx="202971" cy="201030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DE" sz="2000">
              <a:solidFill>
                <a:schemeClr val="bg1"/>
              </a:solidFill>
              <a:ea typeface="Segoe UI" pitchFamily="34" charset="0"/>
              <a:cs typeface="Segoe UI" pitchFamily="34" charset="0"/>
            </a:endParaRPr>
          </a:p>
        </p:txBody>
      </p:sp>
      <p:sp>
        <p:nvSpPr>
          <p:cNvPr id="6" name="TextBox 5">
            <a:extLst>
              <a:ext uri="{FF2B5EF4-FFF2-40B4-BE49-F238E27FC236}">
                <a16:creationId xmlns:a16="http://schemas.microsoft.com/office/drawing/2014/main" id="{C2F2CB96-0899-972F-6351-87C27C92BC9B}"/>
              </a:ext>
            </a:extLst>
          </p:cNvPr>
          <p:cNvSpPr txBox="1"/>
          <p:nvPr/>
        </p:nvSpPr>
        <p:spPr>
          <a:xfrm>
            <a:off x="588263" y="5543471"/>
            <a:ext cx="6819900" cy="363946"/>
          </a:xfrm>
          <a:prstGeom prst="rect">
            <a:avLst/>
          </a:prstGeom>
          <a:noFill/>
        </p:spPr>
        <p:txBody>
          <a:bodyPr wrap="square">
            <a:spAutoFit/>
          </a:bodyPr>
          <a:lstStyle/>
          <a:p>
            <a:r>
              <a:rPr lang="en-US">
                <a:solidFill>
                  <a:schemeClr val="bg1"/>
                </a:solidFill>
                <a:hlinkClick r:id="rId6">
                  <a:extLst>
                    <a:ext uri="{A12FA001-AC4F-418D-AE19-62706E023703}">
                      <ahyp:hlinkClr xmlns:ahyp="http://schemas.microsoft.com/office/drawing/2018/hyperlinkcolor" val="tx"/>
                    </a:ext>
                  </a:extLst>
                </a:hlinkClick>
              </a:rPr>
              <a:t>Microsoft 365 Copilot Chat Usage Report</a:t>
            </a:r>
            <a:endParaRPr lang="en-DE">
              <a:solidFill>
                <a:schemeClr val="bg1"/>
              </a:solidFill>
            </a:endParaRPr>
          </a:p>
        </p:txBody>
      </p:sp>
      <p:pic>
        <p:nvPicPr>
          <p:cNvPr id="3" name="Picture 2" descr="A white circle with black background">
            <a:extLst>
              <a:ext uri="{FF2B5EF4-FFF2-40B4-BE49-F238E27FC236}">
                <a16:creationId xmlns:a16="http://schemas.microsoft.com/office/drawing/2014/main" id="{635F44A4-33EF-8D8F-736B-5DF627CB373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8263" y="1446243"/>
            <a:ext cx="1123657" cy="1123657"/>
          </a:xfrm>
          <a:prstGeom prst="rect">
            <a:avLst/>
          </a:prstGeom>
        </p:spPr>
      </p:pic>
      <p:sp>
        <p:nvSpPr>
          <p:cNvPr id="17" name="Graphic 57" descr="Icon of a gear">
            <a:extLst>
              <a:ext uri="{FF2B5EF4-FFF2-40B4-BE49-F238E27FC236}">
                <a16:creationId xmlns:a16="http://schemas.microsoft.com/office/drawing/2014/main" id="{8FD3E249-9B48-612D-9805-C51A1B24CF35}"/>
              </a:ext>
            </a:extLst>
          </p:cNvPr>
          <p:cNvSpPr/>
          <p:nvPr/>
        </p:nvSpPr>
        <p:spPr>
          <a:xfrm>
            <a:off x="925064" y="1768416"/>
            <a:ext cx="450053" cy="468684"/>
          </a:xfrm>
          <a:custGeom>
            <a:avLst/>
            <a:gdLst>
              <a:gd name="connsiteX0" fmla="*/ 89274 w 178348"/>
              <a:gd name="connsiteY0" fmla="*/ 0 h 185732"/>
              <a:gd name="connsiteX1" fmla="*/ 110058 w 178348"/>
              <a:gd name="connsiteY1" fmla="*/ 2410 h 185732"/>
              <a:gd name="connsiteX2" fmla="*/ 115601 w 178348"/>
              <a:gd name="connsiteY2" fmla="*/ 8592 h 185732"/>
              <a:gd name="connsiteX3" fmla="*/ 117221 w 178348"/>
              <a:gd name="connsiteY3" fmla="*/ 23136 h 185732"/>
              <a:gd name="connsiteX4" fmla="*/ 131783 w 178348"/>
              <a:gd name="connsiteY4" fmla="*/ 34777 h 185732"/>
              <a:gd name="connsiteX5" fmla="*/ 135575 w 178348"/>
              <a:gd name="connsiteY5" fmla="*/ 33766 h 185732"/>
              <a:gd name="connsiteX6" fmla="*/ 148920 w 178348"/>
              <a:gd name="connsiteY6" fmla="*/ 27908 h 185732"/>
              <a:gd name="connsiteX7" fmla="*/ 157016 w 178348"/>
              <a:gd name="connsiteY7" fmla="*/ 29566 h 185732"/>
              <a:gd name="connsiteX8" fmla="*/ 178009 w 178348"/>
              <a:gd name="connsiteY8" fmla="*/ 65684 h 185732"/>
              <a:gd name="connsiteX9" fmla="*/ 175428 w 178348"/>
              <a:gd name="connsiteY9" fmla="*/ 73543 h 185732"/>
              <a:gd name="connsiteX10" fmla="*/ 163598 w 178348"/>
              <a:gd name="connsiteY10" fmla="*/ 82267 h 185732"/>
              <a:gd name="connsiteX11" fmla="*/ 160784 w 178348"/>
              <a:gd name="connsiteY11" fmla="*/ 100656 h 185732"/>
              <a:gd name="connsiteX12" fmla="*/ 163598 w 178348"/>
              <a:gd name="connsiteY12" fmla="*/ 103470 h 185732"/>
              <a:gd name="connsiteX13" fmla="*/ 175437 w 178348"/>
              <a:gd name="connsiteY13" fmla="*/ 112185 h 185732"/>
              <a:gd name="connsiteX14" fmla="*/ 178028 w 178348"/>
              <a:gd name="connsiteY14" fmla="*/ 120053 h 185732"/>
              <a:gd name="connsiteX15" fmla="*/ 157035 w 178348"/>
              <a:gd name="connsiteY15" fmla="*/ 156172 h 185732"/>
              <a:gd name="connsiteX16" fmla="*/ 148958 w 178348"/>
              <a:gd name="connsiteY16" fmla="*/ 157839 h 185732"/>
              <a:gd name="connsiteX17" fmla="*/ 135556 w 178348"/>
              <a:gd name="connsiteY17" fmla="*/ 151962 h 185732"/>
              <a:gd name="connsiteX18" fmla="*/ 118240 w 178348"/>
              <a:gd name="connsiteY18" fmla="*/ 158722 h 185732"/>
              <a:gd name="connsiteX19" fmla="*/ 117211 w 178348"/>
              <a:gd name="connsiteY19" fmla="*/ 162573 h 185732"/>
              <a:gd name="connsiteX20" fmla="*/ 115601 w 178348"/>
              <a:gd name="connsiteY20" fmla="*/ 177108 h 185732"/>
              <a:gd name="connsiteX21" fmla="*/ 110153 w 178348"/>
              <a:gd name="connsiteY21" fmla="*/ 183271 h 185732"/>
              <a:gd name="connsiteX22" fmla="*/ 68186 w 178348"/>
              <a:gd name="connsiteY22" fmla="*/ 183271 h 185732"/>
              <a:gd name="connsiteX23" fmla="*/ 62738 w 178348"/>
              <a:gd name="connsiteY23" fmla="*/ 177108 h 185732"/>
              <a:gd name="connsiteX24" fmla="*/ 61137 w 178348"/>
              <a:gd name="connsiteY24" fmla="*/ 162592 h 185732"/>
              <a:gd name="connsiteX25" fmla="*/ 46567 w 178348"/>
              <a:gd name="connsiteY25" fmla="*/ 151004 h 185732"/>
              <a:gd name="connsiteX26" fmla="*/ 42792 w 178348"/>
              <a:gd name="connsiteY26" fmla="*/ 152019 h 185732"/>
              <a:gd name="connsiteX27" fmla="*/ 29400 w 178348"/>
              <a:gd name="connsiteY27" fmla="*/ 157886 h 185732"/>
              <a:gd name="connsiteX28" fmla="*/ 21313 w 178348"/>
              <a:gd name="connsiteY28" fmla="*/ 156220 h 185732"/>
              <a:gd name="connsiteX29" fmla="*/ 320 w 178348"/>
              <a:gd name="connsiteY29" fmla="*/ 120063 h 185732"/>
              <a:gd name="connsiteX30" fmla="*/ 2911 w 178348"/>
              <a:gd name="connsiteY30" fmla="*/ 112195 h 185732"/>
              <a:gd name="connsiteX31" fmla="*/ 14751 w 178348"/>
              <a:gd name="connsiteY31" fmla="*/ 103470 h 185732"/>
              <a:gd name="connsiteX32" fmla="*/ 17581 w 178348"/>
              <a:gd name="connsiteY32" fmla="*/ 85098 h 185732"/>
              <a:gd name="connsiteX33" fmla="*/ 14751 w 178348"/>
              <a:gd name="connsiteY33" fmla="*/ 82267 h 185732"/>
              <a:gd name="connsiteX34" fmla="*/ 2911 w 178348"/>
              <a:gd name="connsiteY34" fmla="*/ 73562 h 185732"/>
              <a:gd name="connsiteX35" fmla="*/ 330 w 178348"/>
              <a:gd name="connsiteY35" fmla="*/ 65694 h 185732"/>
              <a:gd name="connsiteX36" fmla="*/ 21323 w 178348"/>
              <a:gd name="connsiteY36" fmla="*/ 29575 h 185732"/>
              <a:gd name="connsiteX37" fmla="*/ 29419 w 178348"/>
              <a:gd name="connsiteY37" fmla="*/ 27918 h 185732"/>
              <a:gd name="connsiteX38" fmla="*/ 42754 w 178348"/>
              <a:gd name="connsiteY38" fmla="*/ 33776 h 185732"/>
              <a:gd name="connsiteX39" fmla="*/ 60130 w 178348"/>
              <a:gd name="connsiteY39" fmla="*/ 26909 h 185732"/>
              <a:gd name="connsiteX40" fmla="*/ 61137 w 178348"/>
              <a:gd name="connsiteY40" fmla="*/ 23127 h 185732"/>
              <a:gd name="connsiteX41" fmla="*/ 62757 w 178348"/>
              <a:gd name="connsiteY41" fmla="*/ 8592 h 185732"/>
              <a:gd name="connsiteX42" fmla="*/ 68310 w 178348"/>
              <a:gd name="connsiteY42" fmla="*/ 2400 h 185732"/>
              <a:gd name="connsiteX43" fmla="*/ 89274 w 178348"/>
              <a:gd name="connsiteY43" fmla="*/ 0 h 185732"/>
              <a:gd name="connsiteX44" fmla="*/ 89160 w 178348"/>
              <a:gd name="connsiteY44" fmla="*/ 64294 h 185732"/>
              <a:gd name="connsiteX45" fmla="*/ 60585 w 178348"/>
              <a:gd name="connsiteY45" fmla="*/ 92869 h 185732"/>
              <a:gd name="connsiteX46" fmla="*/ 89160 w 178348"/>
              <a:gd name="connsiteY46" fmla="*/ 121444 h 185732"/>
              <a:gd name="connsiteX47" fmla="*/ 117735 w 178348"/>
              <a:gd name="connsiteY47" fmla="*/ 92869 h 185732"/>
              <a:gd name="connsiteX48" fmla="*/ 89160 w 178348"/>
              <a:gd name="connsiteY48" fmla="*/ 64294 h 18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78348" h="185732">
                <a:moveTo>
                  <a:pt x="89274" y="0"/>
                </a:moveTo>
                <a:cubicBezTo>
                  <a:pt x="96266" y="76"/>
                  <a:pt x="103228" y="886"/>
                  <a:pt x="110058" y="2410"/>
                </a:cubicBezTo>
                <a:cubicBezTo>
                  <a:pt x="113036" y="3075"/>
                  <a:pt x="115264" y="5558"/>
                  <a:pt x="115601" y="8592"/>
                </a:cubicBezTo>
                <a:lnTo>
                  <a:pt x="117221" y="23136"/>
                </a:lnTo>
                <a:cubicBezTo>
                  <a:pt x="118027" y="30372"/>
                  <a:pt x="124547" y="35584"/>
                  <a:pt x="131783" y="34777"/>
                </a:cubicBezTo>
                <a:cubicBezTo>
                  <a:pt x="133090" y="34631"/>
                  <a:pt x="134369" y="34290"/>
                  <a:pt x="135575" y="33766"/>
                </a:cubicBezTo>
                <a:lnTo>
                  <a:pt x="148920" y="27908"/>
                </a:lnTo>
                <a:cubicBezTo>
                  <a:pt x="151697" y="26685"/>
                  <a:pt x="154943" y="27350"/>
                  <a:pt x="157016" y="29566"/>
                </a:cubicBezTo>
                <a:cubicBezTo>
                  <a:pt x="166655" y="39863"/>
                  <a:pt x="173832" y="52212"/>
                  <a:pt x="178009" y="65684"/>
                </a:cubicBezTo>
                <a:cubicBezTo>
                  <a:pt x="178907" y="68586"/>
                  <a:pt x="177871" y="71738"/>
                  <a:pt x="175428" y="73543"/>
                </a:cubicBezTo>
                <a:lnTo>
                  <a:pt x="163598" y="82267"/>
                </a:lnTo>
                <a:cubicBezTo>
                  <a:pt x="157743" y="86568"/>
                  <a:pt x="156483" y="94801"/>
                  <a:pt x="160784" y="100656"/>
                </a:cubicBezTo>
                <a:cubicBezTo>
                  <a:pt x="161573" y="101731"/>
                  <a:pt x="162522" y="102680"/>
                  <a:pt x="163598" y="103470"/>
                </a:cubicBezTo>
                <a:lnTo>
                  <a:pt x="175437" y="112185"/>
                </a:lnTo>
                <a:cubicBezTo>
                  <a:pt x="177888" y="113989"/>
                  <a:pt x="178928" y="117146"/>
                  <a:pt x="178028" y="120053"/>
                </a:cubicBezTo>
                <a:cubicBezTo>
                  <a:pt x="173850" y="133525"/>
                  <a:pt x="166672" y="145874"/>
                  <a:pt x="157035" y="156172"/>
                </a:cubicBezTo>
                <a:cubicBezTo>
                  <a:pt x="154968" y="158383"/>
                  <a:pt x="151731" y="159050"/>
                  <a:pt x="148958" y="157839"/>
                </a:cubicBezTo>
                <a:lnTo>
                  <a:pt x="135556" y="151962"/>
                </a:lnTo>
                <a:cubicBezTo>
                  <a:pt x="128908" y="149047"/>
                  <a:pt x="121155" y="152073"/>
                  <a:pt x="118240" y="158722"/>
                </a:cubicBezTo>
                <a:cubicBezTo>
                  <a:pt x="117703" y="159946"/>
                  <a:pt x="117356" y="161244"/>
                  <a:pt x="117211" y="162573"/>
                </a:cubicBezTo>
                <a:lnTo>
                  <a:pt x="115601" y="177108"/>
                </a:lnTo>
                <a:cubicBezTo>
                  <a:pt x="115269" y="180106"/>
                  <a:pt x="113088" y="182573"/>
                  <a:pt x="110153" y="183271"/>
                </a:cubicBezTo>
                <a:cubicBezTo>
                  <a:pt x="96356" y="186553"/>
                  <a:pt x="81982" y="186553"/>
                  <a:pt x="68186" y="183271"/>
                </a:cubicBezTo>
                <a:cubicBezTo>
                  <a:pt x="65251" y="182573"/>
                  <a:pt x="63070" y="180106"/>
                  <a:pt x="62738" y="177108"/>
                </a:cubicBezTo>
                <a:lnTo>
                  <a:pt x="61137" y="162592"/>
                </a:lnTo>
                <a:cubicBezTo>
                  <a:pt x="60314" y="155369"/>
                  <a:pt x="53790" y="150181"/>
                  <a:pt x="46567" y="151004"/>
                </a:cubicBezTo>
                <a:cubicBezTo>
                  <a:pt x="45265" y="151153"/>
                  <a:pt x="43993" y="151495"/>
                  <a:pt x="42792" y="152019"/>
                </a:cubicBezTo>
                <a:lnTo>
                  <a:pt x="29400" y="157886"/>
                </a:lnTo>
                <a:cubicBezTo>
                  <a:pt x="26624" y="159103"/>
                  <a:pt x="23382" y="158434"/>
                  <a:pt x="21313" y="156220"/>
                </a:cubicBezTo>
                <a:cubicBezTo>
                  <a:pt x="11671" y="145910"/>
                  <a:pt x="4493" y="133547"/>
                  <a:pt x="320" y="120063"/>
                </a:cubicBezTo>
                <a:cubicBezTo>
                  <a:pt x="-580" y="117156"/>
                  <a:pt x="460" y="113998"/>
                  <a:pt x="2911" y="112195"/>
                </a:cubicBezTo>
                <a:lnTo>
                  <a:pt x="14751" y="103470"/>
                </a:lnTo>
                <a:cubicBezTo>
                  <a:pt x="20606" y="99178"/>
                  <a:pt x="21873" y="90953"/>
                  <a:pt x="17581" y="85098"/>
                </a:cubicBezTo>
                <a:cubicBezTo>
                  <a:pt x="16787" y="84015"/>
                  <a:pt x="15833" y="83061"/>
                  <a:pt x="14751" y="82267"/>
                </a:cubicBezTo>
                <a:lnTo>
                  <a:pt x="2911" y="73562"/>
                </a:lnTo>
                <a:cubicBezTo>
                  <a:pt x="463" y="71756"/>
                  <a:pt x="-572" y="68599"/>
                  <a:pt x="330" y="65694"/>
                </a:cubicBezTo>
                <a:cubicBezTo>
                  <a:pt x="4507" y="52222"/>
                  <a:pt x="11684" y="39873"/>
                  <a:pt x="21323" y="29575"/>
                </a:cubicBezTo>
                <a:cubicBezTo>
                  <a:pt x="23396" y="27359"/>
                  <a:pt x="26642" y="26695"/>
                  <a:pt x="29419" y="27918"/>
                </a:cubicBezTo>
                <a:lnTo>
                  <a:pt x="42754" y="33776"/>
                </a:lnTo>
                <a:cubicBezTo>
                  <a:pt x="49448" y="36678"/>
                  <a:pt x="57228" y="33603"/>
                  <a:pt x="60130" y="26909"/>
                </a:cubicBezTo>
                <a:cubicBezTo>
                  <a:pt x="60652" y="25705"/>
                  <a:pt x="60991" y="24430"/>
                  <a:pt x="61137" y="23127"/>
                </a:cubicBezTo>
                <a:lnTo>
                  <a:pt x="62757" y="8592"/>
                </a:lnTo>
                <a:cubicBezTo>
                  <a:pt x="63092" y="5552"/>
                  <a:pt x="65324" y="3063"/>
                  <a:pt x="68310" y="2400"/>
                </a:cubicBezTo>
                <a:cubicBezTo>
                  <a:pt x="75139" y="886"/>
                  <a:pt x="82121" y="86"/>
                  <a:pt x="89274" y="0"/>
                </a:cubicBezTo>
                <a:close/>
                <a:moveTo>
                  <a:pt x="89160" y="64294"/>
                </a:moveTo>
                <a:cubicBezTo>
                  <a:pt x="73378" y="64294"/>
                  <a:pt x="60585" y="77087"/>
                  <a:pt x="60585" y="92869"/>
                </a:cubicBezTo>
                <a:cubicBezTo>
                  <a:pt x="60585" y="108650"/>
                  <a:pt x="73378" y="121444"/>
                  <a:pt x="89160" y="121444"/>
                </a:cubicBezTo>
                <a:cubicBezTo>
                  <a:pt x="104941" y="121444"/>
                  <a:pt x="117735" y="108650"/>
                  <a:pt x="117735" y="92869"/>
                </a:cubicBezTo>
                <a:cubicBezTo>
                  <a:pt x="117735" y="77087"/>
                  <a:pt x="104941" y="64294"/>
                  <a:pt x="89160" y="64294"/>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a:ln>
                <a:noFill/>
              </a:ln>
              <a:solidFill>
                <a:srgbClr val="FFFFFF"/>
              </a:solidFill>
              <a:effectLst/>
              <a:uLnTx/>
              <a:uFillTx/>
              <a:latin typeface="Segoe UI Semibold"/>
              <a:ea typeface="+mn-ea"/>
              <a:cs typeface="Segoe UI Semibold" panose="020B0502040204020203" pitchFamily="34" charset="0"/>
            </a:endParaRPr>
          </a:p>
        </p:txBody>
      </p:sp>
    </p:spTree>
    <p:extLst>
      <p:ext uri="{BB962C8B-B14F-4D97-AF65-F5344CB8AC3E}">
        <p14:creationId xmlns:p14="http://schemas.microsoft.com/office/powerpoint/2010/main" val="3817508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50"/>
                                        <p:tgtEl>
                                          <p:spTgt spid="17"/>
                                        </p:tgtEl>
                                      </p:cBhvr>
                                    </p:animEffect>
                                  </p:childTnLst>
                                </p:cTn>
                              </p:par>
                              <p:par>
                                <p:cTn id="8" presetID="42" presetClass="path" presetSubtype="0" decel="100000" fill="hold" grpId="1" nodeType="withEffect">
                                  <p:stCondLst>
                                    <p:cond delay="0"/>
                                  </p:stCondLst>
                                  <p:childTnLst>
                                    <p:animMotion origin="layout" path="M 0.01666 -0.00046 L 3.75E-6 1.85185E-6 " pathEditMode="relative" rAng="0" ptsTypes="AA">
                                      <p:cBhvr>
                                        <p:cTn id="9" dur="500" fill="hold"/>
                                        <p:tgtEl>
                                          <p:spTgt spid="17"/>
                                        </p:tgtEl>
                                        <p:attrNameLst>
                                          <p:attrName>ppt_x</p:attrName>
                                          <p:attrName>ppt_y</p:attrName>
                                        </p:attrNameLst>
                                      </p:cBhvr>
                                      <p:rCtr x="-83300" y="23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0868BF7-E911-771C-552D-49DC5CEC0270}"/>
              </a:ext>
            </a:extLst>
          </p:cNvPr>
          <p:cNvSpPr>
            <a:spLocks noGrp="1"/>
          </p:cNvSpPr>
          <p:nvPr>
            <p:ph type="body" sz="quarter" idx="16"/>
          </p:nvPr>
        </p:nvSpPr>
        <p:spPr>
          <a:xfrm>
            <a:off x="513082" y="1753076"/>
            <a:ext cx="2531492" cy="615553"/>
          </a:xfrm>
        </p:spPr>
        <p:txBody>
          <a:bodyPr/>
          <a:lstStyle/>
          <a:p>
            <a:r>
              <a:rPr lang="en-US" sz="1400"/>
              <a:t>Realize value with Microsoft 365 Copilot Chat for all</a:t>
            </a:r>
          </a:p>
        </p:txBody>
      </p:sp>
      <p:sp>
        <p:nvSpPr>
          <p:cNvPr id="6" name="Text Placeholder 5">
            <a:extLst>
              <a:ext uri="{FF2B5EF4-FFF2-40B4-BE49-F238E27FC236}">
                <a16:creationId xmlns:a16="http://schemas.microsoft.com/office/drawing/2014/main" id="{E5A22DD0-9C29-A352-92C7-1B3F4129589E}"/>
              </a:ext>
            </a:extLst>
          </p:cNvPr>
          <p:cNvSpPr>
            <a:spLocks noGrp="1"/>
          </p:cNvSpPr>
          <p:nvPr>
            <p:ph type="body" sz="quarter" idx="14"/>
          </p:nvPr>
        </p:nvSpPr>
        <p:spPr>
          <a:xfrm>
            <a:off x="513081" y="2293116"/>
            <a:ext cx="2532063" cy="889474"/>
          </a:xfrm>
        </p:spPr>
        <p:txBody>
          <a:bodyPr wrap="square" lIns="91440" tIns="45720" rIns="91440" bIns="45720" anchor="t">
            <a:spAutoFit/>
          </a:bodyPr>
          <a:lstStyle/>
          <a:p>
            <a:pPr marL="140970" indent="-140970"/>
            <a:r>
              <a:rPr lang="en-US" sz="1100"/>
              <a:t>📅 Tuesday, September 16, 2025</a:t>
            </a:r>
            <a:endParaRPr lang="en-US"/>
          </a:p>
          <a:p>
            <a:pPr marL="140970" indent="-140970"/>
            <a:r>
              <a:rPr lang="en-US" sz="1100"/>
              <a:t>🕑8 AM PST</a:t>
            </a:r>
          </a:p>
          <a:p>
            <a:pPr marL="140970" indent="-140970"/>
            <a:r>
              <a:rPr lang="en-US" sz="1100">
                <a:cs typeface="Segoe Sans Display"/>
              </a:rPr>
              <a:t>🔗</a:t>
            </a:r>
            <a:r>
              <a:rPr lang="en-US" sz="1100">
                <a:cs typeface="Segoe Sans Display"/>
                <a:hlinkClick r:id="rId3"/>
              </a:rPr>
              <a:t>Register now</a:t>
            </a:r>
          </a:p>
          <a:p>
            <a:pPr marL="140970" indent="-140970"/>
            <a:endParaRPr lang="en-US" sz="1100"/>
          </a:p>
        </p:txBody>
      </p:sp>
      <p:sp>
        <p:nvSpPr>
          <p:cNvPr id="9" name="Text Placeholder 8">
            <a:extLst>
              <a:ext uri="{FF2B5EF4-FFF2-40B4-BE49-F238E27FC236}">
                <a16:creationId xmlns:a16="http://schemas.microsoft.com/office/drawing/2014/main" id="{7657A6CB-1B00-70A0-0464-717864A6E8DA}"/>
              </a:ext>
            </a:extLst>
          </p:cNvPr>
          <p:cNvSpPr>
            <a:spLocks noGrp="1"/>
          </p:cNvSpPr>
          <p:nvPr>
            <p:ph type="body" sz="quarter" idx="17"/>
          </p:nvPr>
        </p:nvSpPr>
        <p:spPr>
          <a:xfrm>
            <a:off x="3342006" y="1753076"/>
            <a:ext cx="2533650" cy="615553"/>
          </a:xfrm>
        </p:spPr>
        <p:txBody>
          <a:bodyPr/>
          <a:lstStyle/>
          <a:p>
            <a:r>
              <a:rPr lang="en-US" sz="1400"/>
              <a:t>Secure AI with Microsoft 365 Copilot Chat</a:t>
            </a:r>
          </a:p>
        </p:txBody>
      </p:sp>
      <p:sp>
        <p:nvSpPr>
          <p:cNvPr id="7" name="Text Placeholder 6">
            <a:extLst>
              <a:ext uri="{FF2B5EF4-FFF2-40B4-BE49-F238E27FC236}">
                <a16:creationId xmlns:a16="http://schemas.microsoft.com/office/drawing/2014/main" id="{2B8167B8-7370-B6BA-BA02-BEC6239E8FCE}"/>
              </a:ext>
            </a:extLst>
          </p:cNvPr>
          <p:cNvSpPr>
            <a:spLocks noGrp="1"/>
          </p:cNvSpPr>
          <p:nvPr>
            <p:ph type="body" sz="quarter" idx="15"/>
          </p:nvPr>
        </p:nvSpPr>
        <p:spPr>
          <a:xfrm>
            <a:off x="3342006" y="2286476"/>
            <a:ext cx="2532063" cy="1111073"/>
          </a:xfrm>
        </p:spPr>
        <p:txBody>
          <a:bodyPr/>
          <a:lstStyle/>
          <a:p>
            <a:r>
              <a:rPr lang="en-US" sz="1100"/>
              <a:t>📅 Thursday, September 18, 2025</a:t>
            </a:r>
          </a:p>
          <a:p>
            <a:r>
              <a:rPr lang="en-US" sz="1100"/>
              <a:t>🕑8 AM PST</a:t>
            </a:r>
          </a:p>
          <a:p>
            <a:r>
              <a:rPr lang="en-US" sz="1100"/>
              <a:t>🔗</a:t>
            </a:r>
            <a:r>
              <a:rPr lang="en-US" sz="1100">
                <a:hlinkClick r:id="rId4"/>
              </a:rPr>
              <a:t>Register now</a:t>
            </a:r>
            <a:endParaRPr lang="en-US" sz="1100"/>
          </a:p>
          <a:p>
            <a:endParaRPr lang="en-US" sz="1100"/>
          </a:p>
          <a:p>
            <a:endParaRPr lang="en-US" sz="1100"/>
          </a:p>
        </p:txBody>
      </p:sp>
      <p:sp>
        <p:nvSpPr>
          <p:cNvPr id="10" name="Text Placeholder 9">
            <a:extLst>
              <a:ext uri="{FF2B5EF4-FFF2-40B4-BE49-F238E27FC236}">
                <a16:creationId xmlns:a16="http://schemas.microsoft.com/office/drawing/2014/main" id="{7CF25C1E-BEDF-E944-0E15-F013FEA9355C}"/>
              </a:ext>
            </a:extLst>
          </p:cNvPr>
          <p:cNvSpPr>
            <a:spLocks noGrp="1"/>
          </p:cNvSpPr>
          <p:nvPr>
            <p:ph type="body" sz="quarter" idx="18"/>
          </p:nvPr>
        </p:nvSpPr>
        <p:spPr>
          <a:xfrm>
            <a:off x="6173089" y="1753076"/>
            <a:ext cx="2532063" cy="615553"/>
          </a:xfrm>
        </p:spPr>
        <p:txBody>
          <a:bodyPr/>
          <a:lstStyle/>
          <a:p>
            <a:r>
              <a:rPr lang="en-US" sz="1400"/>
              <a:t>Unlock the power: Navigating Microsoft 365 Copilot Chat</a:t>
            </a:r>
          </a:p>
        </p:txBody>
      </p:sp>
      <p:sp>
        <p:nvSpPr>
          <p:cNvPr id="11" name="Text Placeholder 10">
            <a:extLst>
              <a:ext uri="{FF2B5EF4-FFF2-40B4-BE49-F238E27FC236}">
                <a16:creationId xmlns:a16="http://schemas.microsoft.com/office/drawing/2014/main" id="{0D46A939-028B-7D23-AD51-8F6D8D0B7C73}"/>
              </a:ext>
            </a:extLst>
          </p:cNvPr>
          <p:cNvSpPr>
            <a:spLocks noGrp="1"/>
          </p:cNvSpPr>
          <p:nvPr>
            <p:ph type="body" sz="quarter" idx="19"/>
          </p:nvPr>
        </p:nvSpPr>
        <p:spPr>
          <a:xfrm>
            <a:off x="6173089" y="2293116"/>
            <a:ext cx="2532063" cy="667875"/>
          </a:xfrm>
        </p:spPr>
        <p:txBody>
          <a:bodyPr/>
          <a:lstStyle/>
          <a:p>
            <a:r>
              <a:rPr lang="en-US" sz="1100"/>
              <a:t>📅 Tuesday, September 23, 2025</a:t>
            </a:r>
          </a:p>
          <a:p>
            <a:r>
              <a:rPr lang="en-US" sz="1100"/>
              <a:t>🕑8 AM PST</a:t>
            </a:r>
          </a:p>
          <a:p>
            <a:r>
              <a:rPr lang="en-US" sz="1100"/>
              <a:t>🔗</a:t>
            </a:r>
            <a:r>
              <a:rPr lang="en-US" sz="1100">
                <a:hlinkClick r:id="rId5"/>
              </a:rPr>
              <a:t>Register now</a:t>
            </a:r>
            <a:endParaRPr lang="en-US" sz="1100"/>
          </a:p>
        </p:txBody>
      </p:sp>
      <p:sp>
        <p:nvSpPr>
          <p:cNvPr id="12" name="Text Placeholder 11">
            <a:extLst>
              <a:ext uri="{FF2B5EF4-FFF2-40B4-BE49-F238E27FC236}">
                <a16:creationId xmlns:a16="http://schemas.microsoft.com/office/drawing/2014/main" id="{C185581F-5068-E7C4-106C-B5EC80AF9028}"/>
              </a:ext>
            </a:extLst>
          </p:cNvPr>
          <p:cNvSpPr>
            <a:spLocks noGrp="1"/>
          </p:cNvSpPr>
          <p:nvPr>
            <p:ph type="body" sz="quarter" idx="20"/>
          </p:nvPr>
        </p:nvSpPr>
        <p:spPr>
          <a:xfrm>
            <a:off x="9002014" y="1753076"/>
            <a:ext cx="2533650" cy="615553"/>
          </a:xfrm>
        </p:spPr>
        <p:txBody>
          <a:bodyPr/>
          <a:lstStyle/>
          <a:p>
            <a:r>
              <a:rPr lang="en-US" sz="1400"/>
              <a:t>Maximize your Microsoft 365 Copilot Chat experience</a:t>
            </a:r>
          </a:p>
        </p:txBody>
      </p:sp>
      <p:sp>
        <p:nvSpPr>
          <p:cNvPr id="13" name="Text Placeholder 12">
            <a:extLst>
              <a:ext uri="{FF2B5EF4-FFF2-40B4-BE49-F238E27FC236}">
                <a16:creationId xmlns:a16="http://schemas.microsoft.com/office/drawing/2014/main" id="{7EEB1D99-1235-6EEF-1052-61BCEC616E07}"/>
              </a:ext>
            </a:extLst>
          </p:cNvPr>
          <p:cNvSpPr>
            <a:spLocks noGrp="1"/>
          </p:cNvSpPr>
          <p:nvPr>
            <p:ph type="body" sz="quarter" idx="21"/>
          </p:nvPr>
        </p:nvSpPr>
        <p:spPr>
          <a:xfrm>
            <a:off x="9002014" y="2286476"/>
            <a:ext cx="2532063" cy="889474"/>
          </a:xfrm>
        </p:spPr>
        <p:txBody>
          <a:bodyPr/>
          <a:lstStyle/>
          <a:p>
            <a:r>
              <a:rPr lang="en-US" sz="1100"/>
              <a:t>📅 Thursday, September 25, 2025</a:t>
            </a:r>
          </a:p>
          <a:p>
            <a:r>
              <a:rPr lang="en-US" sz="1100"/>
              <a:t>🕑8 AM PST</a:t>
            </a:r>
          </a:p>
          <a:p>
            <a:r>
              <a:rPr lang="en-US" sz="1100"/>
              <a:t>🔗</a:t>
            </a:r>
            <a:r>
              <a:rPr lang="en-US" sz="1100">
                <a:hlinkClick r:id="rId6"/>
              </a:rPr>
              <a:t>Register now</a:t>
            </a:r>
            <a:endParaRPr lang="en-US" sz="1100"/>
          </a:p>
          <a:p>
            <a:endParaRPr lang="en-US" sz="1100"/>
          </a:p>
        </p:txBody>
      </p:sp>
      <p:sp>
        <p:nvSpPr>
          <p:cNvPr id="5" name="Title 4">
            <a:extLst>
              <a:ext uri="{FF2B5EF4-FFF2-40B4-BE49-F238E27FC236}">
                <a16:creationId xmlns:a16="http://schemas.microsoft.com/office/drawing/2014/main" id="{A2A906D0-F7DC-3954-28C5-AFFFCDE4F739}"/>
              </a:ext>
            </a:extLst>
          </p:cNvPr>
          <p:cNvSpPr>
            <a:spLocks noGrp="1"/>
          </p:cNvSpPr>
          <p:nvPr>
            <p:ph type="title"/>
          </p:nvPr>
        </p:nvSpPr>
        <p:spPr>
          <a:xfrm>
            <a:off x="588262" y="485481"/>
            <a:ext cx="11837417" cy="498598"/>
          </a:xfrm>
          <a:prstGeom prst="rect">
            <a:avLst/>
          </a:prstGeom>
        </p:spPr>
        <p:txBody>
          <a:bodyPr/>
          <a:lstStyle/>
          <a:p>
            <a:r>
              <a:rPr lang="en-US" sz="3200"/>
              <a:t>Join our upcoming Copilot Customer Hub sessions</a:t>
            </a:r>
          </a:p>
        </p:txBody>
      </p:sp>
      <p:sp>
        <p:nvSpPr>
          <p:cNvPr id="2" name="Text Placeholder 7">
            <a:extLst>
              <a:ext uri="{FF2B5EF4-FFF2-40B4-BE49-F238E27FC236}">
                <a16:creationId xmlns:a16="http://schemas.microsoft.com/office/drawing/2014/main" id="{CA766D7D-7D70-A670-23C2-A8C0DF989D94}"/>
              </a:ext>
              <a:ext uri="{C183D7F6-B498-43B3-948B-1728B52AA6E4}">
                <adec:decorative xmlns:adec="http://schemas.microsoft.com/office/drawing/2017/decorative" val="1"/>
              </a:ext>
            </a:extLst>
          </p:cNvPr>
          <p:cNvSpPr txBox="1">
            <a:spLocks/>
          </p:cNvSpPr>
          <p:nvPr/>
        </p:nvSpPr>
        <p:spPr>
          <a:xfrm>
            <a:off x="513080" y="1062355"/>
            <a:ext cx="10480041" cy="615553"/>
          </a:xfrm>
          <a:prstGeom prst="rect">
            <a:avLst/>
          </a:prstGeom>
        </p:spPr>
        <p:txBody>
          <a:bodyPr anchor="t"/>
          <a:lstStyle>
            <a:lvl1pPr marL="0" marR="0" indent="0" algn="l" defTabSz="932742" rtl="0" eaLnBrk="1" fontAlgn="auto" latinLnBrk="0" hangingPunct="1">
              <a:lnSpc>
                <a:spcPct val="100000"/>
              </a:lnSpc>
              <a:spcBef>
                <a:spcPts val="0"/>
              </a:spcBef>
              <a:spcAft>
                <a:spcPts val="0"/>
              </a:spcAft>
              <a:buClrTx/>
              <a:buSzPct val="90000"/>
              <a:buFontTx/>
              <a:buNone/>
              <a:tabLst/>
              <a:defRPr sz="1600" kern="1200" spc="0" baseline="0">
                <a:solidFill>
                  <a:schemeClr val="bg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Tx/>
              <a:buNone/>
              <a:tabLst/>
              <a:defRPr/>
            </a:pPr>
            <a:endParaRPr kumimoji="0" lang="en-US" sz="2400" b="0" i="0" u="none" strike="noStrike" kern="1200" cap="none" spc="0" normalizeH="0" baseline="0" noProof="0">
              <a:ln>
                <a:noFill/>
              </a:ln>
              <a:solidFill>
                <a:prstClr val="white"/>
              </a:solidFill>
              <a:effectLst/>
              <a:uLnTx/>
              <a:uFillTx/>
              <a:latin typeface="Segoe Sans Display"/>
              <a:ea typeface="+mn-ea"/>
              <a:cs typeface="Segoe Sans Display" pitchFamily="2" charset="0"/>
            </a:endParaRPr>
          </a:p>
        </p:txBody>
      </p:sp>
      <p:cxnSp>
        <p:nvCxnSpPr>
          <p:cNvPr id="3" name="Straight Connector 2">
            <a:extLst>
              <a:ext uri="{FF2B5EF4-FFF2-40B4-BE49-F238E27FC236}">
                <a16:creationId xmlns:a16="http://schemas.microsoft.com/office/drawing/2014/main" id="{98AD278B-8B8A-021E-8302-96DC14E9279F}"/>
              </a:ext>
              <a:ext uri="{C183D7F6-B498-43B3-948B-1728B52AA6E4}">
                <adec:decorative xmlns:adec="http://schemas.microsoft.com/office/drawing/2017/decorative" val="1"/>
              </a:ext>
            </a:extLst>
          </p:cNvPr>
          <p:cNvCxnSpPr>
            <a:cxnSpLocks/>
          </p:cNvCxnSpPr>
          <p:nvPr/>
        </p:nvCxnSpPr>
        <p:spPr>
          <a:xfrm>
            <a:off x="513081" y="1704181"/>
            <a:ext cx="5582918"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Text Placeholder 7">
            <a:extLst>
              <a:ext uri="{FF2B5EF4-FFF2-40B4-BE49-F238E27FC236}">
                <a16:creationId xmlns:a16="http://schemas.microsoft.com/office/drawing/2014/main" id="{44B32552-E2D3-31E4-5CBA-CE8C6C3AAAE3}"/>
              </a:ext>
            </a:extLst>
          </p:cNvPr>
          <p:cNvSpPr txBox="1">
            <a:spLocks/>
          </p:cNvSpPr>
          <p:nvPr/>
        </p:nvSpPr>
        <p:spPr>
          <a:xfrm>
            <a:off x="513080" y="1200388"/>
            <a:ext cx="5582919" cy="615553"/>
          </a:xfrm>
          <a:prstGeom prst="rect">
            <a:avLst/>
          </a:prstGeom>
        </p:spPr>
        <p:txBody>
          <a:bodyPr anchor="t"/>
          <a:lstStyle>
            <a:lvl1pPr marL="0" marR="0" indent="0" algn="l" defTabSz="932742" rtl="0" eaLnBrk="1" fontAlgn="auto" latinLnBrk="0" hangingPunct="1">
              <a:lnSpc>
                <a:spcPct val="100000"/>
              </a:lnSpc>
              <a:spcBef>
                <a:spcPts val="0"/>
              </a:spcBef>
              <a:spcAft>
                <a:spcPts val="0"/>
              </a:spcAft>
              <a:buClrTx/>
              <a:buSzPct val="90000"/>
              <a:buFontTx/>
              <a:buNone/>
              <a:tabLst/>
              <a:defRPr sz="1600" kern="1200" spc="0" baseline="0">
                <a:solidFill>
                  <a:schemeClr val="bg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Tx/>
              <a:buNone/>
              <a:tabLst/>
              <a:defRPr/>
            </a:pPr>
            <a:r>
              <a:rPr kumimoji="0" lang="en-US" sz="2400" b="0" i="0" u="none" strike="noStrike" kern="1200" cap="none" spc="0" normalizeH="0" baseline="0" noProof="0">
                <a:ln>
                  <a:noFill/>
                </a:ln>
                <a:solidFill>
                  <a:prstClr val="white"/>
                </a:solidFill>
                <a:effectLst/>
                <a:uLnTx/>
                <a:uFillTx/>
                <a:latin typeface="Segoe Sans Display"/>
                <a:ea typeface="+mn-ea"/>
                <a:cs typeface="Segoe Sans Display" pitchFamily="2" charset="0"/>
              </a:rPr>
              <a:t>Microsoft 365 Copilot Chat for All Users</a:t>
            </a:r>
          </a:p>
        </p:txBody>
      </p:sp>
      <p:sp>
        <p:nvSpPr>
          <p:cNvPr id="15" name="Text Placeholder 7">
            <a:extLst>
              <a:ext uri="{FF2B5EF4-FFF2-40B4-BE49-F238E27FC236}">
                <a16:creationId xmlns:a16="http://schemas.microsoft.com/office/drawing/2014/main" id="{563A4E05-F6CD-A4F0-4071-2ABFE74C265A}"/>
              </a:ext>
            </a:extLst>
          </p:cNvPr>
          <p:cNvSpPr txBox="1">
            <a:spLocks/>
          </p:cNvSpPr>
          <p:nvPr/>
        </p:nvSpPr>
        <p:spPr>
          <a:xfrm>
            <a:off x="513082" y="3584400"/>
            <a:ext cx="2531492" cy="615553"/>
          </a:xfrm>
          <a:prstGeom prst="rect">
            <a:avLst/>
          </a:prstGeom>
        </p:spPr>
        <p:txBody>
          <a:bodyPr anchor="t"/>
          <a:lstStyle>
            <a:lvl1pPr marL="0" marR="0" indent="0" algn="l" defTabSz="932742" rtl="0" eaLnBrk="1" fontAlgn="auto" latinLnBrk="0" hangingPunct="1">
              <a:lnSpc>
                <a:spcPct val="100000"/>
              </a:lnSpc>
              <a:spcBef>
                <a:spcPts val="0"/>
              </a:spcBef>
              <a:spcAft>
                <a:spcPts val="0"/>
              </a:spcAft>
              <a:buClrTx/>
              <a:buSzPct val="90000"/>
              <a:buFontTx/>
              <a:buNone/>
              <a:tabLst/>
              <a:defRPr sz="1600" kern="1200" spc="0" baseline="0">
                <a:solidFill>
                  <a:schemeClr val="bg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Tx/>
              <a:buNone/>
              <a:tabLst/>
              <a:defRPr/>
            </a:pPr>
            <a:r>
              <a:rPr kumimoji="0" lang="en-US" sz="1400" b="0" i="0" u="none" strike="noStrike" kern="1200" cap="none" spc="0" normalizeH="0" baseline="0" noProof="0">
                <a:ln>
                  <a:noFill/>
                </a:ln>
                <a:solidFill>
                  <a:prstClr val="white"/>
                </a:solidFill>
                <a:effectLst/>
                <a:uLnTx/>
                <a:uFillTx/>
                <a:latin typeface="Segoe Sans Display"/>
                <a:ea typeface="+mn-ea"/>
                <a:cs typeface="Segoe Sans Display" pitchFamily="2" charset="0"/>
              </a:rPr>
              <a:t>Agents in an hour</a:t>
            </a:r>
          </a:p>
        </p:txBody>
      </p:sp>
      <p:sp>
        <p:nvSpPr>
          <p:cNvPr id="16" name="Text Placeholder 5">
            <a:extLst>
              <a:ext uri="{FF2B5EF4-FFF2-40B4-BE49-F238E27FC236}">
                <a16:creationId xmlns:a16="http://schemas.microsoft.com/office/drawing/2014/main" id="{6706DBF1-65E3-5CE3-B120-8738B68E9140}"/>
              </a:ext>
            </a:extLst>
          </p:cNvPr>
          <p:cNvSpPr txBox="1">
            <a:spLocks/>
          </p:cNvSpPr>
          <p:nvPr/>
        </p:nvSpPr>
        <p:spPr>
          <a:xfrm>
            <a:off x="513081" y="4043160"/>
            <a:ext cx="2532063" cy="667875"/>
          </a:xfrm>
          <a:prstGeom prst="rect">
            <a:avLst/>
          </a:prstGeom>
        </p:spPr>
        <p:txBody>
          <a:bodyPr wrap="square">
            <a:spAutoFit/>
          </a:bodyPr>
          <a:lstStyle>
            <a:lvl1pPr marL="141288" marR="0" indent="-141288" algn="l" defTabSz="932742" rtl="0" eaLnBrk="1" fontAlgn="auto" latinLnBrk="0" hangingPunct="1">
              <a:lnSpc>
                <a:spcPct val="100000"/>
              </a:lnSpc>
              <a:spcBef>
                <a:spcPct val="20000"/>
              </a:spcBef>
              <a:spcAft>
                <a:spcPts val="0"/>
              </a:spcAft>
              <a:buClrTx/>
              <a:buSzPct val="90000"/>
              <a:buFontTx/>
              <a:buNone/>
              <a:tabLst/>
              <a:defRPr lang="en-US" sz="1200" kern="1200" spc="0" baseline="0" dirty="0">
                <a:solidFill>
                  <a:schemeClr val="bg1"/>
                </a:solidFill>
                <a:latin typeface="+mn-lt"/>
                <a:ea typeface="+mn-ea"/>
                <a:cs typeface="Segoe Sans Display" pitchFamily="2" charset="0"/>
              </a:defRPr>
            </a:lvl1pPr>
            <a:lvl2pPr marL="285750" marR="0" indent="-1254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2pPr>
            <a:lvl3pPr marL="438150" marR="0" indent="-1333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3pPr>
            <a:lvl4pPr marL="566738" marR="0" indent="-1143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4pPr>
            <a:lvl5pPr marL="685800" marR="0" indent="-10953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41288" marR="0" lvl="0" indent="-141288" algn="l" defTabSz="932742" rtl="0" eaLnBrk="1" fontAlgn="auto" latinLnBrk="0" hangingPunct="1">
              <a:lnSpc>
                <a:spcPct val="100000"/>
              </a:lnSpc>
              <a:spcBef>
                <a:spcPct val="20000"/>
              </a:spcBef>
              <a:spcAft>
                <a:spcPts val="0"/>
              </a:spcAft>
              <a:buClrTx/>
              <a:buSzPct val="90000"/>
              <a:buFontTx/>
              <a:buNone/>
              <a:tabLst/>
              <a:defRPr/>
            </a:pPr>
            <a:r>
              <a:rPr kumimoji="0" lang="en-US" sz="1100" b="0" i="0" u="none" strike="noStrike" kern="1200" cap="none" spc="0" normalizeH="0" baseline="0" noProof="0">
                <a:ln>
                  <a:noFill/>
                </a:ln>
                <a:solidFill>
                  <a:prstClr val="white"/>
                </a:solidFill>
                <a:effectLst/>
                <a:uLnTx/>
                <a:uFillTx/>
                <a:latin typeface="Segoe Sans Display"/>
                <a:ea typeface="+mn-ea"/>
                <a:cs typeface="Segoe Sans Display" pitchFamily="2" charset="0"/>
              </a:rPr>
              <a:t>📅 Wednesday, September 10, 2025</a:t>
            </a:r>
          </a:p>
          <a:p>
            <a:pPr marL="141288" marR="0" lvl="0" indent="-141288" algn="l" defTabSz="932742" rtl="0" eaLnBrk="1" fontAlgn="auto" latinLnBrk="0" hangingPunct="1">
              <a:lnSpc>
                <a:spcPct val="100000"/>
              </a:lnSpc>
              <a:spcBef>
                <a:spcPct val="20000"/>
              </a:spcBef>
              <a:spcAft>
                <a:spcPts val="0"/>
              </a:spcAft>
              <a:buClrTx/>
              <a:buSzPct val="90000"/>
              <a:buFontTx/>
              <a:buNone/>
              <a:tabLst/>
              <a:defRPr/>
            </a:pPr>
            <a:r>
              <a:rPr kumimoji="0" lang="en-US" sz="1100" b="0" i="0" u="none" strike="noStrike" kern="1200" cap="none" spc="0" normalizeH="0" baseline="0" noProof="0">
                <a:ln>
                  <a:noFill/>
                </a:ln>
                <a:solidFill>
                  <a:prstClr val="white"/>
                </a:solidFill>
                <a:effectLst/>
                <a:uLnTx/>
                <a:uFillTx/>
                <a:latin typeface="Segoe Sans Display"/>
                <a:ea typeface="+mn-ea"/>
                <a:cs typeface="Segoe Sans Display" pitchFamily="2" charset="0"/>
              </a:rPr>
              <a:t>🕑8 AM PST - 🔗</a:t>
            </a:r>
            <a:r>
              <a:rPr kumimoji="0" lang="en-US" sz="1100" b="0" i="0" u="none" strike="noStrike" kern="1200" cap="none" spc="0" normalizeH="0" baseline="0" noProof="0">
                <a:ln>
                  <a:noFill/>
                </a:ln>
                <a:solidFill>
                  <a:prstClr val="white"/>
                </a:solidFill>
                <a:effectLst/>
                <a:uLnTx/>
                <a:uFillTx/>
                <a:latin typeface="Segoe Sans Display"/>
                <a:ea typeface="+mn-ea"/>
                <a:cs typeface="Segoe Sans Display" pitchFamily="2" charset="0"/>
                <a:hlinkClick r:id="rId7"/>
              </a:rPr>
              <a:t>Register now</a:t>
            </a:r>
            <a:endParaRPr kumimoji="0" lang="en-US" sz="1100" b="0" i="0" u="none" strike="noStrike" kern="1200" cap="none" spc="0" normalizeH="0" baseline="0" noProof="0">
              <a:ln>
                <a:noFill/>
              </a:ln>
              <a:solidFill>
                <a:prstClr val="white"/>
              </a:solidFill>
              <a:effectLst/>
              <a:uLnTx/>
              <a:uFillTx/>
              <a:latin typeface="Segoe Sans Display"/>
              <a:ea typeface="+mn-ea"/>
              <a:cs typeface="Segoe Sans Display" pitchFamily="2" charset="0"/>
            </a:endParaRPr>
          </a:p>
          <a:p>
            <a:pPr marL="141288" marR="0" lvl="0" indent="-141288" algn="l" defTabSz="932742" rtl="0" eaLnBrk="1" fontAlgn="auto" latinLnBrk="0" hangingPunct="1">
              <a:lnSpc>
                <a:spcPct val="100000"/>
              </a:lnSpc>
              <a:spcBef>
                <a:spcPct val="20000"/>
              </a:spcBef>
              <a:spcAft>
                <a:spcPts val="0"/>
              </a:spcAft>
              <a:buClrTx/>
              <a:buSzPct val="90000"/>
              <a:buFontTx/>
              <a:buNone/>
              <a:tabLst/>
              <a:defRPr/>
            </a:pPr>
            <a:r>
              <a:rPr kumimoji="0" lang="en-US" sz="1100" b="0" i="0" u="none" strike="noStrike" kern="1200" cap="none" spc="0" normalizeH="0" baseline="0" noProof="0">
                <a:ln>
                  <a:noFill/>
                </a:ln>
                <a:solidFill>
                  <a:prstClr val="white"/>
                </a:solidFill>
                <a:effectLst/>
                <a:uLnTx/>
                <a:uFillTx/>
                <a:latin typeface="Segoe Sans Display"/>
                <a:ea typeface="+mn-ea"/>
                <a:cs typeface="Segoe Sans Display" pitchFamily="2" charset="0"/>
              </a:rPr>
              <a:t>🕑8 PM PST - 🔗</a:t>
            </a:r>
            <a:r>
              <a:rPr kumimoji="0" lang="en-US" sz="1100" b="0" i="0" u="none" strike="noStrike" kern="1200" cap="none" spc="0" normalizeH="0" baseline="0" noProof="0">
                <a:ln>
                  <a:noFill/>
                </a:ln>
                <a:solidFill>
                  <a:prstClr val="white"/>
                </a:solidFill>
                <a:effectLst/>
                <a:uLnTx/>
                <a:uFillTx/>
                <a:latin typeface="Segoe Sans Display"/>
                <a:ea typeface="+mn-ea"/>
                <a:cs typeface="Segoe Sans Display" pitchFamily="2" charset="0"/>
                <a:hlinkClick r:id="rId8"/>
              </a:rPr>
              <a:t>Register now</a:t>
            </a:r>
            <a:endParaRPr kumimoji="0" lang="en-US" sz="1100" b="0" i="0" u="none" strike="noStrike" kern="1200" cap="none" spc="0" normalizeH="0" baseline="0" noProof="0">
              <a:ln>
                <a:noFill/>
              </a:ln>
              <a:solidFill>
                <a:prstClr val="white"/>
              </a:solidFill>
              <a:effectLst/>
              <a:uLnTx/>
              <a:uFillTx/>
              <a:latin typeface="Segoe Sans Display"/>
              <a:ea typeface="+mn-ea"/>
              <a:cs typeface="Segoe Sans Display" pitchFamily="2" charset="0"/>
            </a:endParaRPr>
          </a:p>
        </p:txBody>
      </p:sp>
      <p:sp>
        <p:nvSpPr>
          <p:cNvPr id="17" name="Text Placeholder 8">
            <a:extLst>
              <a:ext uri="{FF2B5EF4-FFF2-40B4-BE49-F238E27FC236}">
                <a16:creationId xmlns:a16="http://schemas.microsoft.com/office/drawing/2014/main" id="{3ADFA610-8404-7999-91CC-098ED4B64DED}"/>
              </a:ext>
            </a:extLst>
          </p:cNvPr>
          <p:cNvSpPr txBox="1">
            <a:spLocks/>
          </p:cNvSpPr>
          <p:nvPr/>
        </p:nvSpPr>
        <p:spPr>
          <a:xfrm>
            <a:off x="3342006" y="3584400"/>
            <a:ext cx="2533650" cy="615553"/>
          </a:xfrm>
          <a:prstGeom prst="rect">
            <a:avLst/>
          </a:prstGeom>
        </p:spPr>
        <p:txBody>
          <a:bodyPr anchor="t"/>
          <a:lstStyle>
            <a:lvl1pPr marL="0" marR="0" indent="0" algn="l" defTabSz="932742" rtl="0" eaLnBrk="1" fontAlgn="auto" latinLnBrk="0" hangingPunct="1">
              <a:lnSpc>
                <a:spcPct val="100000"/>
              </a:lnSpc>
              <a:spcBef>
                <a:spcPts val="0"/>
              </a:spcBef>
              <a:spcAft>
                <a:spcPts val="0"/>
              </a:spcAft>
              <a:buClrTx/>
              <a:buSzPct val="90000"/>
              <a:buFontTx/>
              <a:buNone/>
              <a:tabLst/>
              <a:defRPr sz="1600" kern="1200" spc="0" baseline="0">
                <a:solidFill>
                  <a:schemeClr val="bg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Tx/>
              <a:buNone/>
              <a:tabLst/>
              <a:defRPr/>
            </a:pPr>
            <a:r>
              <a:rPr kumimoji="0" lang="en-US" sz="1400" b="0" i="0" u="none" strike="noStrike" kern="1200" cap="none" spc="0" normalizeH="0" baseline="0" noProof="0">
                <a:ln>
                  <a:noFill/>
                </a:ln>
                <a:solidFill>
                  <a:prstClr val="white"/>
                </a:solidFill>
                <a:effectLst/>
                <a:uLnTx/>
                <a:uFillTx/>
                <a:latin typeface="Segoe Sans Display"/>
                <a:ea typeface="+mn-ea"/>
                <a:cs typeface="Segoe Sans Display" pitchFamily="2" charset="0"/>
              </a:rPr>
              <a:t>Agents governance</a:t>
            </a:r>
          </a:p>
        </p:txBody>
      </p:sp>
      <p:sp>
        <p:nvSpPr>
          <p:cNvPr id="18" name="Text Placeholder 6">
            <a:extLst>
              <a:ext uri="{FF2B5EF4-FFF2-40B4-BE49-F238E27FC236}">
                <a16:creationId xmlns:a16="http://schemas.microsoft.com/office/drawing/2014/main" id="{DC3B43BE-A557-F975-DBFA-C80201CB1693}"/>
              </a:ext>
            </a:extLst>
          </p:cNvPr>
          <p:cNvSpPr txBox="1">
            <a:spLocks/>
          </p:cNvSpPr>
          <p:nvPr/>
        </p:nvSpPr>
        <p:spPr>
          <a:xfrm>
            <a:off x="3342006" y="4036520"/>
            <a:ext cx="2532063" cy="667875"/>
          </a:xfrm>
          <a:prstGeom prst="rect">
            <a:avLst/>
          </a:prstGeom>
        </p:spPr>
        <p:txBody>
          <a:bodyPr wrap="square">
            <a:spAutoFit/>
          </a:bodyPr>
          <a:lstStyle>
            <a:lvl1pPr marL="141288" marR="0" indent="-141288" algn="l" defTabSz="932742" rtl="0" eaLnBrk="1" fontAlgn="auto" latinLnBrk="0" hangingPunct="1">
              <a:lnSpc>
                <a:spcPct val="100000"/>
              </a:lnSpc>
              <a:spcBef>
                <a:spcPct val="20000"/>
              </a:spcBef>
              <a:spcAft>
                <a:spcPts val="0"/>
              </a:spcAft>
              <a:buClrTx/>
              <a:buSzPct val="90000"/>
              <a:buFontTx/>
              <a:buNone/>
              <a:tabLst/>
              <a:defRPr lang="en-US" sz="1200" kern="1200" spc="0" baseline="0" dirty="0">
                <a:solidFill>
                  <a:schemeClr val="bg1"/>
                </a:solidFill>
                <a:latin typeface="+mn-lt"/>
                <a:ea typeface="+mn-ea"/>
                <a:cs typeface="Segoe Sans Display" pitchFamily="2" charset="0"/>
              </a:defRPr>
            </a:lvl1pPr>
            <a:lvl2pPr marL="285750" marR="0" indent="-1254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2pPr>
            <a:lvl3pPr marL="438150" marR="0" indent="-1333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3pPr>
            <a:lvl4pPr marL="566738" marR="0" indent="-1143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4pPr>
            <a:lvl5pPr marL="685800" marR="0" indent="-10953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41288" marR="0" lvl="0" indent="-141288" algn="l" defTabSz="932742" rtl="0" eaLnBrk="1" fontAlgn="auto" latinLnBrk="0" hangingPunct="1">
              <a:lnSpc>
                <a:spcPct val="100000"/>
              </a:lnSpc>
              <a:spcBef>
                <a:spcPct val="20000"/>
              </a:spcBef>
              <a:spcAft>
                <a:spcPts val="0"/>
              </a:spcAft>
              <a:buClrTx/>
              <a:buSzPct val="90000"/>
              <a:buFontTx/>
              <a:buNone/>
              <a:tabLst/>
              <a:defRPr/>
            </a:pPr>
            <a:r>
              <a:rPr kumimoji="0" lang="en-US" sz="1100" b="0" i="0" u="none" strike="noStrike" kern="1200" cap="none" spc="0" normalizeH="0" baseline="0" noProof="0">
                <a:ln>
                  <a:noFill/>
                </a:ln>
                <a:solidFill>
                  <a:prstClr val="white"/>
                </a:solidFill>
                <a:effectLst/>
                <a:uLnTx/>
                <a:uFillTx/>
                <a:latin typeface="Segoe Sans Display"/>
                <a:ea typeface="+mn-ea"/>
                <a:cs typeface="Segoe Sans Display" pitchFamily="2" charset="0"/>
              </a:rPr>
              <a:t>📅 Wednesday, September 24, 2025</a:t>
            </a:r>
          </a:p>
          <a:p>
            <a:pPr marL="141288" marR="0" lvl="0" indent="-141288" algn="l" defTabSz="932742" rtl="0" eaLnBrk="1" fontAlgn="auto" latinLnBrk="0" hangingPunct="1">
              <a:lnSpc>
                <a:spcPct val="100000"/>
              </a:lnSpc>
              <a:spcBef>
                <a:spcPct val="20000"/>
              </a:spcBef>
              <a:spcAft>
                <a:spcPts val="0"/>
              </a:spcAft>
              <a:buClrTx/>
              <a:buSzPct val="90000"/>
              <a:buFontTx/>
              <a:buNone/>
              <a:tabLst/>
              <a:defRPr/>
            </a:pPr>
            <a:r>
              <a:rPr kumimoji="0" lang="en-US" sz="1100" b="0" i="0" u="none" strike="noStrike" kern="1200" cap="none" spc="0" normalizeH="0" baseline="0" noProof="0">
                <a:ln>
                  <a:noFill/>
                </a:ln>
                <a:solidFill>
                  <a:prstClr val="white"/>
                </a:solidFill>
                <a:effectLst/>
                <a:uLnTx/>
                <a:uFillTx/>
                <a:latin typeface="Segoe Sans Display"/>
                <a:ea typeface="+mn-ea"/>
                <a:cs typeface="Segoe Sans Display" pitchFamily="2" charset="0"/>
              </a:rPr>
              <a:t>🕑8 AM PST - 🔗</a:t>
            </a:r>
            <a:r>
              <a:rPr kumimoji="0" lang="en-US" sz="1100" b="0" i="0" u="none" strike="noStrike" kern="1200" cap="none" spc="0" normalizeH="0" baseline="0" noProof="0">
                <a:ln>
                  <a:noFill/>
                </a:ln>
                <a:solidFill>
                  <a:prstClr val="white"/>
                </a:solidFill>
                <a:effectLst/>
                <a:uLnTx/>
                <a:uFillTx/>
                <a:latin typeface="Segoe Sans Display"/>
                <a:ea typeface="+mn-ea"/>
                <a:cs typeface="Segoe Sans Display" pitchFamily="2" charset="0"/>
                <a:hlinkClick r:id="rId9"/>
              </a:rPr>
              <a:t>Register now</a:t>
            </a:r>
            <a:endParaRPr kumimoji="0" lang="en-US" sz="1100" b="0" i="0" u="none" strike="noStrike" kern="1200" cap="none" spc="0" normalizeH="0" baseline="0" noProof="0">
              <a:ln>
                <a:noFill/>
              </a:ln>
              <a:solidFill>
                <a:prstClr val="white"/>
              </a:solidFill>
              <a:effectLst/>
              <a:uLnTx/>
              <a:uFillTx/>
              <a:latin typeface="Segoe Sans Display"/>
              <a:ea typeface="+mn-ea"/>
              <a:cs typeface="Segoe Sans Display" pitchFamily="2" charset="0"/>
            </a:endParaRPr>
          </a:p>
          <a:p>
            <a:pPr marL="141288" marR="0" lvl="0" indent="-141288" algn="l" defTabSz="932742" rtl="0" eaLnBrk="1" fontAlgn="auto" latinLnBrk="0" hangingPunct="1">
              <a:lnSpc>
                <a:spcPct val="100000"/>
              </a:lnSpc>
              <a:spcBef>
                <a:spcPct val="20000"/>
              </a:spcBef>
              <a:spcAft>
                <a:spcPts val="0"/>
              </a:spcAft>
              <a:buClrTx/>
              <a:buSzPct val="90000"/>
              <a:buFontTx/>
              <a:buNone/>
              <a:tabLst/>
              <a:defRPr/>
            </a:pPr>
            <a:r>
              <a:rPr kumimoji="0" lang="en-US" sz="1100" b="0" i="0" u="none" strike="noStrike" kern="1200" cap="none" spc="0" normalizeH="0" baseline="0" noProof="0">
                <a:ln>
                  <a:noFill/>
                </a:ln>
                <a:solidFill>
                  <a:prstClr val="white"/>
                </a:solidFill>
                <a:effectLst/>
                <a:uLnTx/>
                <a:uFillTx/>
                <a:latin typeface="Segoe Sans Display"/>
                <a:ea typeface="+mn-ea"/>
                <a:cs typeface="Segoe Sans Display" pitchFamily="2" charset="0"/>
              </a:rPr>
              <a:t>🕑8 PM PST - 🔗</a:t>
            </a:r>
            <a:r>
              <a:rPr kumimoji="0" lang="en-US" sz="1100" b="0" i="0" u="none" strike="noStrike" kern="1200" cap="none" spc="0" normalizeH="0" baseline="0" noProof="0">
                <a:ln>
                  <a:noFill/>
                </a:ln>
                <a:solidFill>
                  <a:prstClr val="white"/>
                </a:solidFill>
                <a:effectLst/>
                <a:uLnTx/>
                <a:uFillTx/>
                <a:latin typeface="Segoe Sans Display"/>
                <a:ea typeface="+mn-ea"/>
                <a:cs typeface="Segoe Sans Display" pitchFamily="2" charset="0"/>
                <a:hlinkClick r:id="rId10"/>
              </a:rPr>
              <a:t>Register now</a:t>
            </a:r>
            <a:endParaRPr kumimoji="0" lang="en-US" sz="1100" b="0" i="0" u="none" strike="noStrike" kern="1200" cap="none" spc="0" normalizeH="0" baseline="0" noProof="0">
              <a:ln>
                <a:noFill/>
              </a:ln>
              <a:solidFill>
                <a:prstClr val="white"/>
              </a:solidFill>
              <a:effectLst/>
              <a:uLnTx/>
              <a:uFillTx/>
              <a:latin typeface="Segoe Sans Display"/>
              <a:ea typeface="+mn-ea"/>
              <a:cs typeface="Segoe Sans Display" pitchFamily="2" charset="0"/>
            </a:endParaRPr>
          </a:p>
        </p:txBody>
      </p:sp>
      <p:sp>
        <p:nvSpPr>
          <p:cNvPr id="19" name="Text Placeholder 9">
            <a:extLst>
              <a:ext uri="{FF2B5EF4-FFF2-40B4-BE49-F238E27FC236}">
                <a16:creationId xmlns:a16="http://schemas.microsoft.com/office/drawing/2014/main" id="{165AC768-2EA4-EB20-B78F-C1C8D9F1ECCA}"/>
              </a:ext>
            </a:extLst>
          </p:cNvPr>
          <p:cNvSpPr txBox="1">
            <a:spLocks/>
          </p:cNvSpPr>
          <p:nvPr/>
        </p:nvSpPr>
        <p:spPr>
          <a:xfrm>
            <a:off x="6173089" y="3584400"/>
            <a:ext cx="2532063" cy="615553"/>
          </a:xfrm>
          <a:prstGeom prst="rect">
            <a:avLst/>
          </a:prstGeom>
        </p:spPr>
        <p:txBody>
          <a:bodyPr anchor="t"/>
          <a:lstStyle>
            <a:lvl1pPr marL="0" marR="0" indent="0" algn="l" defTabSz="932742" rtl="0" eaLnBrk="1" fontAlgn="auto" latinLnBrk="0" hangingPunct="1">
              <a:lnSpc>
                <a:spcPct val="100000"/>
              </a:lnSpc>
              <a:spcBef>
                <a:spcPts val="0"/>
              </a:spcBef>
              <a:spcAft>
                <a:spcPts val="0"/>
              </a:spcAft>
              <a:buClrTx/>
              <a:buSzPct val="90000"/>
              <a:buFontTx/>
              <a:buNone/>
              <a:tabLst/>
              <a:defRPr sz="1600" kern="1200" spc="0" baseline="0">
                <a:solidFill>
                  <a:schemeClr val="bg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Tx/>
              <a:buNone/>
              <a:tabLst/>
              <a:defRPr/>
            </a:pPr>
            <a:r>
              <a:rPr kumimoji="0" lang="en-US" sz="1400" b="0" i="0" u="none" strike="noStrike" kern="1200" cap="none" spc="0" normalizeH="0" baseline="0" noProof="0">
                <a:ln>
                  <a:noFill/>
                </a:ln>
                <a:solidFill>
                  <a:prstClr val="white"/>
                </a:solidFill>
                <a:effectLst/>
                <a:uLnTx/>
                <a:uFillTx/>
                <a:latin typeface="Segoe Sans Display"/>
                <a:ea typeface="+mn-ea"/>
                <a:cs typeface="Segoe Sans Display" pitchFamily="2" charset="0"/>
              </a:rPr>
              <a:t>Deep reasoning agents in action</a:t>
            </a:r>
          </a:p>
        </p:txBody>
      </p:sp>
      <p:sp>
        <p:nvSpPr>
          <p:cNvPr id="20" name="Text Placeholder 10">
            <a:extLst>
              <a:ext uri="{FF2B5EF4-FFF2-40B4-BE49-F238E27FC236}">
                <a16:creationId xmlns:a16="http://schemas.microsoft.com/office/drawing/2014/main" id="{3DF93DC3-28E8-F8A7-64E0-4D509A0B20AF}"/>
              </a:ext>
            </a:extLst>
          </p:cNvPr>
          <p:cNvSpPr txBox="1">
            <a:spLocks/>
          </p:cNvSpPr>
          <p:nvPr/>
        </p:nvSpPr>
        <p:spPr>
          <a:xfrm>
            <a:off x="6173089" y="4043160"/>
            <a:ext cx="2532063" cy="667875"/>
          </a:xfrm>
          <a:prstGeom prst="rect">
            <a:avLst/>
          </a:prstGeom>
        </p:spPr>
        <p:txBody>
          <a:bodyPr wrap="square">
            <a:spAutoFit/>
          </a:bodyPr>
          <a:lstStyle>
            <a:lvl1pPr marL="141288" marR="0" indent="-141288" algn="l" defTabSz="932742" rtl="0" eaLnBrk="1" fontAlgn="auto" latinLnBrk="0" hangingPunct="1">
              <a:lnSpc>
                <a:spcPct val="100000"/>
              </a:lnSpc>
              <a:spcBef>
                <a:spcPct val="20000"/>
              </a:spcBef>
              <a:spcAft>
                <a:spcPts val="0"/>
              </a:spcAft>
              <a:buClrTx/>
              <a:buSzPct val="90000"/>
              <a:buFontTx/>
              <a:buNone/>
              <a:tabLst/>
              <a:defRPr lang="en-US" sz="1200" kern="1200" spc="0" baseline="0" dirty="0">
                <a:solidFill>
                  <a:schemeClr val="bg1"/>
                </a:solidFill>
                <a:latin typeface="+mn-lt"/>
                <a:ea typeface="+mn-ea"/>
                <a:cs typeface="Segoe Sans Display" pitchFamily="2" charset="0"/>
              </a:defRPr>
            </a:lvl1pPr>
            <a:lvl2pPr marL="285750" marR="0" indent="-1254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2pPr>
            <a:lvl3pPr marL="438150" marR="0" indent="-1333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3pPr>
            <a:lvl4pPr marL="566738" marR="0" indent="-1143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4pPr>
            <a:lvl5pPr marL="685800" marR="0" indent="-10953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41288" marR="0" lvl="0" indent="-141288" algn="l" defTabSz="932742" rtl="0" eaLnBrk="1" fontAlgn="auto" latinLnBrk="0" hangingPunct="1">
              <a:lnSpc>
                <a:spcPct val="100000"/>
              </a:lnSpc>
              <a:spcBef>
                <a:spcPct val="20000"/>
              </a:spcBef>
              <a:spcAft>
                <a:spcPts val="0"/>
              </a:spcAft>
              <a:buClrTx/>
              <a:buSzPct val="90000"/>
              <a:buFontTx/>
              <a:buNone/>
              <a:tabLst/>
              <a:defRPr/>
            </a:pPr>
            <a:r>
              <a:rPr kumimoji="0" lang="en-US" sz="1100" b="0" i="0" u="none" strike="noStrike" kern="1200" cap="none" spc="0" normalizeH="0" baseline="0" noProof="0">
                <a:ln>
                  <a:noFill/>
                </a:ln>
                <a:solidFill>
                  <a:prstClr val="white"/>
                </a:solidFill>
                <a:effectLst/>
                <a:uLnTx/>
                <a:uFillTx/>
                <a:latin typeface="Segoe Sans Display"/>
                <a:ea typeface="+mn-ea"/>
                <a:cs typeface="Segoe Sans Display" pitchFamily="2" charset="0"/>
              </a:rPr>
              <a:t>📅 Wednesday, October 8, 2025</a:t>
            </a:r>
          </a:p>
          <a:p>
            <a:pPr marL="141288" marR="0" lvl="0" indent="-141288" algn="l" defTabSz="932742" rtl="0" eaLnBrk="1" fontAlgn="auto" latinLnBrk="0" hangingPunct="1">
              <a:lnSpc>
                <a:spcPct val="100000"/>
              </a:lnSpc>
              <a:spcBef>
                <a:spcPct val="20000"/>
              </a:spcBef>
              <a:spcAft>
                <a:spcPts val="0"/>
              </a:spcAft>
              <a:buClrTx/>
              <a:buSzPct val="90000"/>
              <a:buFontTx/>
              <a:buNone/>
              <a:tabLst/>
              <a:defRPr/>
            </a:pPr>
            <a:r>
              <a:rPr kumimoji="0" lang="en-US" sz="1100" b="0" i="0" u="none" strike="noStrike" kern="1200" cap="none" spc="0" normalizeH="0" baseline="0" noProof="0">
                <a:ln>
                  <a:noFill/>
                </a:ln>
                <a:solidFill>
                  <a:prstClr val="white"/>
                </a:solidFill>
                <a:effectLst/>
                <a:uLnTx/>
                <a:uFillTx/>
                <a:latin typeface="Segoe Sans Display"/>
                <a:ea typeface="+mn-ea"/>
                <a:cs typeface="Segoe Sans Display" pitchFamily="2" charset="0"/>
              </a:rPr>
              <a:t>🕑8 AM PST - 🔗</a:t>
            </a:r>
            <a:r>
              <a:rPr kumimoji="0" lang="en-US" sz="1100" b="0" i="0" u="none" strike="noStrike" kern="1200" cap="none" spc="0" normalizeH="0" baseline="0" noProof="0">
                <a:ln>
                  <a:noFill/>
                </a:ln>
                <a:solidFill>
                  <a:prstClr val="white"/>
                </a:solidFill>
                <a:effectLst/>
                <a:uLnTx/>
                <a:uFillTx/>
                <a:latin typeface="Segoe Sans Display"/>
                <a:ea typeface="+mn-ea"/>
                <a:cs typeface="Segoe Sans Display" pitchFamily="2" charset="0"/>
                <a:hlinkClick r:id="rId11"/>
              </a:rPr>
              <a:t>Register now</a:t>
            </a:r>
            <a:endParaRPr kumimoji="0" lang="en-US" sz="1100" b="0" i="0" u="none" strike="noStrike" kern="1200" cap="none" spc="0" normalizeH="0" baseline="0" noProof="0">
              <a:ln>
                <a:noFill/>
              </a:ln>
              <a:solidFill>
                <a:prstClr val="white"/>
              </a:solidFill>
              <a:effectLst/>
              <a:uLnTx/>
              <a:uFillTx/>
              <a:latin typeface="Segoe Sans Display"/>
              <a:ea typeface="+mn-ea"/>
              <a:cs typeface="Segoe Sans Display" pitchFamily="2" charset="0"/>
            </a:endParaRPr>
          </a:p>
          <a:p>
            <a:pPr marL="141288" marR="0" lvl="0" indent="-141288" algn="l" defTabSz="932742" rtl="0" eaLnBrk="1" fontAlgn="auto" latinLnBrk="0" hangingPunct="1">
              <a:lnSpc>
                <a:spcPct val="100000"/>
              </a:lnSpc>
              <a:spcBef>
                <a:spcPct val="20000"/>
              </a:spcBef>
              <a:spcAft>
                <a:spcPts val="0"/>
              </a:spcAft>
              <a:buClrTx/>
              <a:buSzPct val="90000"/>
              <a:buFontTx/>
              <a:buNone/>
              <a:tabLst/>
              <a:defRPr/>
            </a:pPr>
            <a:r>
              <a:rPr kumimoji="0" lang="en-US" sz="1100" b="0" i="0" u="none" strike="noStrike" kern="1200" cap="none" spc="0" normalizeH="0" baseline="0" noProof="0">
                <a:ln>
                  <a:noFill/>
                </a:ln>
                <a:solidFill>
                  <a:prstClr val="white"/>
                </a:solidFill>
                <a:effectLst/>
                <a:uLnTx/>
                <a:uFillTx/>
                <a:latin typeface="Segoe Sans Display"/>
                <a:ea typeface="+mn-ea"/>
                <a:cs typeface="Segoe Sans Display" pitchFamily="2" charset="0"/>
              </a:rPr>
              <a:t>🕑8 PM PST - 🔗</a:t>
            </a:r>
            <a:r>
              <a:rPr kumimoji="0" lang="en-US" sz="1100" b="0" i="0" u="none" strike="noStrike" kern="1200" cap="none" spc="0" normalizeH="0" baseline="0" noProof="0">
                <a:ln>
                  <a:noFill/>
                </a:ln>
                <a:solidFill>
                  <a:prstClr val="white"/>
                </a:solidFill>
                <a:effectLst/>
                <a:uLnTx/>
                <a:uFillTx/>
                <a:latin typeface="Segoe Sans Display"/>
                <a:ea typeface="+mn-ea"/>
                <a:cs typeface="Segoe Sans Display" pitchFamily="2" charset="0"/>
                <a:hlinkClick r:id="rId12"/>
              </a:rPr>
              <a:t>Register now</a:t>
            </a:r>
            <a:endParaRPr kumimoji="0" lang="en-US" sz="1100" b="0" i="0" u="none" strike="noStrike" kern="1200" cap="none" spc="0" normalizeH="0" baseline="0" noProof="0">
              <a:ln>
                <a:noFill/>
              </a:ln>
              <a:solidFill>
                <a:prstClr val="white"/>
              </a:solidFill>
              <a:effectLst/>
              <a:uLnTx/>
              <a:uFillTx/>
              <a:latin typeface="Segoe Sans Display"/>
              <a:ea typeface="+mn-ea"/>
              <a:cs typeface="Segoe Sans Display" pitchFamily="2" charset="0"/>
            </a:endParaRPr>
          </a:p>
        </p:txBody>
      </p:sp>
      <p:cxnSp>
        <p:nvCxnSpPr>
          <p:cNvPr id="23" name="Straight Connector 22">
            <a:extLst>
              <a:ext uri="{FF2B5EF4-FFF2-40B4-BE49-F238E27FC236}">
                <a16:creationId xmlns:a16="http://schemas.microsoft.com/office/drawing/2014/main" id="{2132CF4A-9A15-2A47-E4E2-6E5FFA44218D}"/>
              </a:ext>
              <a:ext uri="{C183D7F6-B498-43B3-948B-1728B52AA6E4}">
                <adec:decorative xmlns:adec="http://schemas.microsoft.com/office/drawing/2017/decorative" val="1"/>
              </a:ext>
            </a:extLst>
          </p:cNvPr>
          <p:cNvCxnSpPr>
            <a:cxnSpLocks/>
          </p:cNvCxnSpPr>
          <p:nvPr/>
        </p:nvCxnSpPr>
        <p:spPr>
          <a:xfrm>
            <a:off x="513081" y="3535505"/>
            <a:ext cx="5586984"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4" name="Text Placeholder 7">
            <a:extLst>
              <a:ext uri="{FF2B5EF4-FFF2-40B4-BE49-F238E27FC236}">
                <a16:creationId xmlns:a16="http://schemas.microsoft.com/office/drawing/2014/main" id="{1C73C82B-8D94-C4B9-1E6C-CFA5BE9B51C5}"/>
              </a:ext>
            </a:extLst>
          </p:cNvPr>
          <p:cNvSpPr txBox="1">
            <a:spLocks/>
          </p:cNvSpPr>
          <p:nvPr/>
        </p:nvSpPr>
        <p:spPr>
          <a:xfrm>
            <a:off x="513080" y="3052032"/>
            <a:ext cx="10480041" cy="615553"/>
          </a:xfrm>
          <a:prstGeom prst="rect">
            <a:avLst/>
          </a:prstGeom>
        </p:spPr>
        <p:txBody>
          <a:bodyPr anchor="t"/>
          <a:lstStyle>
            <a:lvl1pPr marL="0" marR="0" indent="0" algn="l" defTabSz="932742" rtl="0" eaLnBrk="1" fontAlgn="auto" latinLnBrk="0" hangingPunct="1">
              <a:lnSpc>
                <a:spcPct val="100000"/>
              </a:lnSpc>
              <a:spcBef>
                <a:spcPts val="0"/>
              </a:spcBef>
              <a:spcAft>
                <a:spcPts val="0"/>
              </a:spcAft>
              <a:buClrTx/>
              <a:buSzPct val="90000"/>
              <a:buFontTx/>
              <a:buNone/>
              <a:tabLst/>
              <a:defRPr sz="1600" kern="1200" spc="0" baseline="0">
                <a:solidFill>
                  <a:schemeClr val="bg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Tx/>
              <a:buNone/>
              <a:tabLst/>
              <a:defRPr/>
            </a:pPr>
            <a:r>
              <a:rPr kumimoji="0" lang="en-US" sz="2400" b="0" i="0" u="none" strike="noStrike" kern="1200" cap="none" spc="0" normalizeH="0" baseline="0" noProof="0">
                <a:ln>
                  <a:noFill/>
                </a:ln>
                <a:solidFill>
                  <a:prstClr val="white"/>
                </a:solidFill>
                <a:effectLst/>
                <a:uLnTx/>
                <a:uFillTx/>
                <a:latin typeface="Segoe Sans Display"/>
                <a:ea typeface="+mn-ea"/>
                <a:cs typeface="Segoe Sans Display" pitchFamily="2" charset="0"/>
              </a:rPr>
              <a:t>AI Agents</a:t>
            </a:r>
          </a:p>
        </p:txBody>
      </p:sp>
      <p:sp>
        <p:nvSpPr>
          <p:cNvPr id="25" name="Text Placeholder 7">
            <a:extLst>
              <a:ext uri="{FF2B5EF4-FFF2-40B4-BE49-F238E27FC236}">
                <a16:creationId xmlns:a16="http://schemas.microsoft.com/office/drawing/2014/main" id="{9F24AFD7-FFE6-6095-EF56-1D74139C7E69}"/>
              </a:ext>
            </a:extLst>
          </p:cNvPr>
          <p:cNvSpPr txBox="1">
            <a:spLocks/>
          </p:cNvSpPr>
          <p:nvPr/>
        </p:nvSpPr>
        <p:spPr>
          <a:xfrm>
            <a:off x="513082" y="5378824"/>
            <a:ext cx="2531492" cy="615553"/>
          </a:xfrm>
          <a:prstGeom prst="rect">
            <a:avLst/>
          </a:prstGeom>
        </p:spPr>
        <p:txBody>
          <a:bodyPr anchor="t"/>
          <a:lstStyle>
            <a:lvl1pPr marL="0" marR="0" indent="0" algn="l" defTabSz="932742" rtl="0" eaLnBrk="1" fontAlgn="auto" latinLnBrk="0" hangingPunct="1">
              <a:lnSpc>
                <a:spcPct val="100000"/>
              </a:lnSpc>
              <a:spcBef>
                <a:spcPts val="0"/>
              </a:spcBef>
              <a:spcAft>
                <a:spcPts val="0"/>
              </a:spcAft>
              <a:buClrTx/>
              <a:buSzPct val="90000"/>
              <a:buFontTx/>
              <a:buNone/>
              <a:tabLst/>
              <a:defRPr sz="1600" kern="1200" spc="0" baseline="0">
                <a:solidFill>
                  <a:schemeClr val="bg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Tx/>
              <a:buNone/>
              <a:tabLst/>
              <a:defRPr/>
            </a:pPr>
            <a:r>
              <a:rPr kumimoji="0" lang="en-US" sz="1400" b="0" i="0" u="none" strike="noStrike" kern="1200" cap="none" spc="0" normalizeH="0" baseline="0" noProof="0">
                <a:ln>
                  <a:noFill/>
                </a:ln>
                <a:solidFill>
                  <a:prstClr val="white"/>
                </a:solidFill>
                <a:effectLst/>
                <a:uLnTx/>
                <a:uFillTx/>
                <a:latin typeface="Segoe Sans Display"/>
                <a:ea typeface="+mn-ea"/>
                <a:cs typeface="Segoe Sans Display" pitchFamily="2" charset="0"/>
              </a:rPr>
              <a:t>Defining business value for your organization</a:t>
            </a:r>
          </a:p>
        </p:txBody>
      </p:sp>
      <p:sp>
        <p:nvSpPr>
          <p:cNvPr id="26" name="Text Placeholder 5">
            <a:extLst>
              <a:ext uri="{FF2B5EF4-FFF2-40B4-BE49-F238E27FC236}">
                <a16:creationId xmlns:a16="http://schemas.microsoft.com/office/drawing/2014/main" id="{FCE7153C-E8C3-77DB-F36F-6401A3867779}"/>
              </a:ext>
            </a:extLst>
          </p:cNvPr>
          <p:cNvSpPr txBox="1">
            <a:spLocks/>
          </p:cNvSpPr>
          <p:nvPr/>
        </p:nvSpPr>
        <p:spPr>
          <a:xfrm>
            <a:off x="513081" y="5837584"/>
            <a:ext cx="2532063" cy="889474"/>
          </a:xfrm>
          <a:prstGeom prst="rect">
            <a:avLst/>
          </a:prstGeom>
        </p:spPr>
        <p:txBody>
          <a:bodyPr wrap="square">
            <a:spAutoFit/>
          </a:bodyPr>
          <a:lstStyle>
            <a:lvl1pPr marL="141288" marR="0" indent="-141288" algn="l" defTabSz="932742" rtl="0" eaLnBrk="1" fontAlgn="auto" latinLnBrk="0" hangingPunct="1">
              <a:lnSpc>
                <a:spcPct val="100000"/>
              </a:lnSpc>
              <a:spcBef>
                <a:spcPct val="20000"/>
              </a:spcBef>
              <a:spcAft>
                <a:spcPts val="0"/>
              </a:spcAft>
              <a:buClrTx/>
              <a:buSzPct val="90000"/>
              <a:buFontTx/>
              <a:buNone/>
              <a:tabLst/>
              <a:defRPr lang="en-US" sz="1200" kern="1200" spc="0" baseline="0" dirty="0">
                <a:solidFill>
                  <a:schemeClr val="bg1"/>
                </a:solidFill>
                <a:latin typeface="+mn-lt"/>
                <a:ea typeface="+mn-ea"/>
                <a:cs typeface="Segoe Sans Display" pitchFamily="2" charset="0"/>
              </a:defRPr>
            </a:lvl1pPr>
            <a:lvl2pPr marL="285750" marR="0" indent="-1254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2pPr>
            <a:lvl3pPr marL="438150" marR="0" indent="-1333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3pPr>
            <a:lvl4pPr marL="566738" marR="0" indent="-1143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4pPr>
            <a:lvl5pPr marL="685800" marR="0" indent="-10953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41288" marR="0" lvl="0" indent="-141288" algn="l" defTabSz="932742" rtl="0" eaLnBrk="1" fontAlgn="auto" latinLnBrk="0" hangingPunct="1">
              <a:lnSpc>
                <a:spcPct val="100000"/>
              </a:lnSpc>
              <a:spcBef>
                <a:spcPct val="20000"/>
              </a:spcBef>
              <a:spcAft>
                <a:spcPts val="0"/>
              </a:spcAft>
              <a:buClrTx/>
              <a:buSzPct val="90000"/>
              <a:buFontTx/>
              <a:buNone/>
              <a:tabLst/>
              <a:defRPr/>
            </a:pPr>
            <a:r>
              <a:rPr kumimoji="0" lang="en-US" sz="1100" b="0" i="0" u="none" strike="noStrike" kern="1200" cap="none" spc="0" normalizeH="0" baseline="0" noProof="0">
                <a:ln>
                  <a:noFill/>
                </a:ln>
                <a:solidFill>
                  <a:prstClr val="white"/>
                </a:solidFill>
                <a:effectLst/>
                <a:uLnTx/>
                <a:uFillTx/>
                <a:latin typeface="Segoe Sans Display"/>
                <a:ea typeface="+mn-ea"/>
                <a:cs typeface="Segoe Sans Display" pitchFamily="2" charset="0"/>
              </a:rPr>
              <a:t>📅 Thursday, September 25, 2025</a:t>
            </a:r>
          </a:p>
          <a:p>
            <a:pPr marL="141288" marR="0" lvl="0" indent="-141288" algn="l" defTabSz="932742" rtl="0" eaLnBrk="1" fontAlgn="auto" latinLnBrk="0" hangingPunct="1">
              <a:lnSpc>
                <a:spcPct val="100000"/>
              </a:lnSpc>
              <a:spcBef>
                <a:spcPct val="20000"/>
              </a:spcBef>
              <a:spcAft>
                <a:spcPts val="0"/>
              </a:spcAft>
              <a:buClrTx/>
              <a:buSzPct val="90000"/>
              <a:buFontTx/>
              <a:buNone/>
              <a:tabLst/>
              <a:defRPr/>
            </a:pPr>
            <a:r>
              <a:rPr kumimoji="0" lang="en-US" sz="1100" b="0" i="0" u="none" strike="noStrike" kern="1200" cap="none" spc="0" normalizeH="0" baseline="0" noProof="0">
                <a:ln>
                  <a:noFill/>
                </a:ln>
                <a:solidFill>
                  <a:prstClr val="white"/>
                </a:solidFill>
                <a:effectLst/>
                <a:uLnTx/>
                <a:uFillTx/>
                <a:latin typeface="Segoe Sans Display"/>
                <a:ea typeface="+mn-ea"/>
                <a:cs typeface="Segoe Sans Display" pitchFamily="2" charset="0"/>
              </a:rPr>
              <a:t>🕑8 AM PST</a:t>
            </a:r>
          </a:p>
          <a:p>
            <a:pPr marL="141288" marR="0" lvl="0" indent="-141288" algn="l" defTabSz="932742" rtl="0" eaLnBrk="1" fontAlgn="auto" latinLnBrk="0" hangingPunct="1">
              <a:lnSpc>
                <a:spcPct val="100000"/>
              </a:lnSpc>
              <a:spcBef>
                <a:spcPct val="20000"/>
              </a:spcBef>
              <a:spcAft>
                <a:spcPts val="0"/>
              </a:spcAft>
              <a:buClrTx/>
              <a:buSzPct val="90000"/>
              <a:buFontTx/>
              <a:buNone/>
              <a:tabLst/>
              <a:defRPr/>
            </a:pPr>
            <a:r>
              <a:rPr kumimoji="0" lang="en-US" sz="1100" b="0" i="0" u="none" strike="noStrike" kern="1200" cap="none" spc="0" normalizeH="0" baseline="0" noProof="0">
                <a:ln>
                  <a:noFill/>
                </a:ln>
                <a:solidFill>
                  <a:prstClr val="white"/>
                </a:solidFill>
                <a:effectLst/>
                <a:uLnTx/>
                <a:uFillTx/>
                <a:latin typeface="Segoe Sans Display"/>
                <a:ea typeface="+mn-ea"/>
                <a:cs typeface="Segoe Sans Display" pitchFamily="2" charset="0"/>
              </a:rPr>
              <a:t>🔗</a:t>
            </a:r>
            <a:r>
              <a:rPr kumimoji="0" lang="en-US" sz="1100" b="0" i="0" u="none" strike="noStrike" kern="1200" cap="none" spc="0" normalizeH="0" baseline="0" noProof="0">
                <a:ln>
                  <a:noFill/>
                </a:ln>
                <a:solidFill>
                  <a:prstClr val="white"/>
                </a:solidFill>
                <a:effectLst/>
                <a:uLnTx/>
                <a:uFillTx/>
                <a:latin typeface="Segoe Sans Display"/>
                <a:ea typeface="+mn-ea"/>
                <a:cs typeface="Segoe Sans Display" pitchFamily="2" charset="0"/>
                <a:hlinkClick r:id="rId13"/>
              </a:rPr>
              <a:t>Register now</a:t>
            </a:r>
            <a:endParaRPr kumimoji="0" lang="en-US" sz="1100" b="0" i="0" u="none" strike="noStrike" kern="1200" cap="none" spc="0" normalizeH="0" baseline="0" noProof="0">
              <a:ln>
                <a:noFill/>
              </a:ln>
              <a:solidFill>
                <a:prstClr val="white"/>
              </a:solidFill>
              <a:effectLst/>
              <a:uLnTx/>
              <a:uFillTx/>
              <a:latin typeface="Segoe Sans Display"/>
              <a:ea typeface="+mn-ea"/>
              <a:cs typeface="Segoe Sans Display" pitchFamily="2" charset="0"/>
            </a:endParaRPr>
          </a:p>
          <a:p>
            <a:pPr marL="141288" marR="0" lvl="0" indent="-141288" algn="l" defTabSz="932742" rtl="0" eaLnBrk="1" fontAlgn="auto" latinLnBrk="0" hangingPunct="1">
              <a:lnSpc>
                <a:spcPct val="100000"/>
              </a:lnSpc>
              <a:spcBef>
                <a:spcPct val="20000"/>
              </a:spcBef>
              <a:spcAft>
                <a:spcPts val="0"/>
              </a:spcAft>
              <a:buClrTx/>
              <a:buSzPct val="90000"/>
              <a:buFontTx/>
              <a:buNone/>
              <a:tabLst/>
              <a:defRPr/>
            </a:pPr>
            <a:endParaRPr kumimoji="0" lang="en-US" sz="1100" b="0" i="0" u="none" strike="noStrike" kern="1200" cap="none" spc="0" normalizeH="0" baseline="0" noProof="0">
              <a:ln>
                <a:noFill/>
              </a:ln>
              <a:solidFill>
                <a:prstClr val="white"/>
              </a:solidFill>
              <a:effectLst/>
              <a:uLnTx/>
              <a:uFillTx/>
              <a:latin typeface="Segoe Sans Display"/>
              <a:ea typeface="+mn-ea"/>
              <a:cs typeface="Segoe Sans Display" pitchFamily="2" charset="0"/>
            </a:endParaRPr>
          </a:p>
        </p:txBody>
      </p:sp>
      <p:sp>
        <p:nvSpPr>
          <p:cNvPr id="27" name="Text Placeholder 8">
            <a:extLst>
              <a:ext uri="{FF2B5EF4-FFF2-40B4-BE49-F238E27FC236}">
                <a16:creationId xmlns:a16="http://schemas.microsoft.com/office/drawing/2014/main" id="{901C109C-875F-15B6-1351-09AE6C20C766}"/>
              </a:ext>
            </a:extLst>
          </p:cNvPr>
          <p:cNvSpPr txBox="1">
            <a:spLocks/>
          </p:cNvSpPr>
          <p:nvPr/>
        </p:nvSpPr>
        <p:spPr>
          <a:xfrm>
            <a:off x="3342006" y="5378824"/>
            <a:ext cx="2533650" cy="615553"/>
          </a:xfrm>
          <a:prstGeom prst="rect">
            <a:avLst/>
          </a:prstGeom>
        </p:spPr>
        <p:txBody>
          <a:bodyPr anchor="t"/>
          <a:lstStyle>
            <a:lvl1pPr marL="0" marR="0" indent="0" algn="l" defTabSz="932742" rtl="0" eaLnBrk="1" fontAlgn="auto" latinLnBrk="0" hangingPunct="1">
              <a:lnSpc>
                <a:spcPct val="100000"/>
              </a:lnSpc>
              <a:spcBef>
                <a:spcPts val="0"/>
              </a:spcBef>
              <a:spcAft>
                <a:spcPts val="0"/>
              </a:spcAft>
              <a:buClrTx/>
              <a:buSzPct val="90000"/>
              <a:buFontTx/>
              <a:buNone/>
              <a:tabLst/>
              <a:defRPr sz="1600" kern="1200" spc="0" baseline="0">
                <a:solidFill>
                  <a:schemeClr val="bg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Tx/>
              <a:buNone/>
              <a:tabLst/>
              <a:defRPr/>
            </a:pPr>
            <a:r>
              <a:rPr kumimoji="0" lang="en-US" sz="1400" b="0" i="0" u="none" strike="noStrike" kern="1200" cap="none" spc="0" normalizeH="0" baseline="0" noProof="0">
                <a:ln>
                  <a:noFill/>
                </a:ln>
                <a:solidFill>
                  <a:prstClr val="white"/>
                </a:solidFill>
                <a:effectLst/>
                <a:uLnTx/>
                <a:uFillTx/>
                <a:latin typeface="Segoe Sans Display"/>
                <a:ea typeface="+mn-ea"/>
                <a:cs typeface="Segoe Sans Display" pitchFamily="2" charset="0"/>
              </a:rPr>
              <a:t>Follow-Along: Measuring impact with Copilot Analytics</a:t>
            </a:r>
          </a:p>
        </p:txBody>
      </p:sp>
      <p:sp>
        <p:nvSpPr>
          <p:cNvPr id="28" name="Text Placeholder 6">
            <a:extLst>
              <a:ext uri="{FF2B5EF4-FFF2-40B4-BE49-F238E27FC236}">
                <a16:creationId xmlns:a16="http://schemas.microsoft.com/office/drawing/2014/main" id="{DC145D0E-2E89-78B8-1BAB-8E8061FC115D}"/>
              </a:ext>
            </a:extLst>
          </p:cNvPr>
          <p:cNvSpPr txBox="1">
            <a:spLocks/>
          </p:cNvSpPr>
          <p:nvPr/>
        </p:nvSpPr>
        <p:spPr>
          <a:xfrm>
            <a:off x="3342006" y="5830944"/>
            <a:ext cx="2532063" cy="1111073"/>
          </a:xfrm>
          <a:prstGeom prst="rect">
            <a:avLst/>
          </a:prstGeom>
        </p:spPr>
        <p:txBody>
          <a:bodyPr wrap="square">
            <a:spAutoFit/>
          </a:bodyPr>
          <a:lstStyle>
            <a:lvl1pPr marL="141288" marR="0" indent="-141288" algn="l" defTabSz="932742" rtl="0" eaLnBrk="1" fontAlgn="auto" latinLnBrk="0" hangingPunct="1">
              <a:lnSpc>
                <a:spcPct val="100000"/>
              </a:lnSpc>
              <a:spcBef>
                <a:spcPct val="20000"/>
              </a:spcBef>
              <a:spcAft>
                <a:spcPts val="0"/>
              </a:spcAft>
              <a:buClrTx/>
              <a:buSzPct val="90000"/>
              <a:buFontTx/>
              <a:buNone/>
              <a:tabLst/>
              <a:defRPr lang="en-US" sz="1200" kern="1200" spc="0" baseline="0" dirty="0">
                <a:solidFill>
                  <a:schemeClr val="bg1"/>
                </a:solidFill>
                <a:latin typeface="+mn-lt"/>
                <a:ea typeface="+mn-ea"/>
                <a:cs typeface="Segoe Sans Display" pitchFamily="2" charset="0"/>
              </a:defRPr>
            </a:lvl1pPr>
            <a:lvl2pPr marL="285750" marR="0" indent="-1254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2pPr>
            <a:lvl3pPr marL="438150" marR="0" indent="-1333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3pPr>
            <a:lvl4pPr marL="566738" marR="0" indent="-1143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4pPr>
            <a:lvl5pPr marL="685800" marR="0" indent="-10953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41288" marR="0" lvl="0" indent="-141288" algn="l" defTabSz="932742" rtl="0" eaLnBrk="1" fontAlgn="auto" latinLnBrk="0" hangingPunct="1">
              <a:lnSpc>
                <a:spcPct val="100000"/>
              </a:lnSpc>
              <a:spcBef>
                <a:spcPct val="20000"/>
              </a:spcBef>
              <a:spcAft>
                <a:spcPts val="0"/>
              </a:spcAft>
              <a:buClrTx/>
              <a:buSzPct val="90000"/>
              <a:buFontTx/>
              <a:buNone/>
              <a:tabLst/>
              <a:defRPr/>
            </a:pPr>
            <a:r>
              <a:rPr kumimoji="0" lang="en-US" sz="1100" b="0" i="0" u="none" strike="noStrike" kern="1200" cap="none" spc="0" normalizeH="0" baseline="0" noProof="0">
                <a:ln>
                  <a:noFill/>
                </a:ln>
                <a:solidFill>
                  <a:prstClr val="white"/>
                </a:solidFill>
                <a:effectLst/>
                <a:uLnTx/>
                <a:uFillTx/>
                <a:latin typeface="Segoe Sans Display"/>
                <a:ea typeface="+mn-ea"/>
                <a:cs typeface="Segoe Sans Display" pitchFamily="2" charset="0"/>
              </a:rPr>
              <a:t>📅 Thursday, October 2, 2025</a:t>
            </a:r>
          </a:p>
          <a:p>
            <a:pPr marL="141288" marR="0" lvl="0" indent="-141288" algn="l" defTabSz="932742" rtl="0" eaLnBrk="1" fontAlgn="auto" latinLnBrk="0" hangingPunct="1">
              <a:lnSpc>
                <a:spcPct val="100000"/>
              </a:lnSpc>
              <a:spcBef>
                <a:spcPct val="20000"/>
              </a:spcBef>
              <a:spcAft>
                <a:spcPts val="0"/>
              </a:spcAft>
              <a:buClrTx/>
              <a:buSzPct val="90000"/>
              <a:buFontTx/>
              <a:buNone/>
              <a:tabLst/>
              <a:defRPr/>
            </a:pPr>
            <a:r>
              <a:rPr kumimoji="0" lang="en-US" sz="1100" b="0" i="0" u="none" strike="noStrike" kern="1200" cap="none" spc="0" normalizeH="0" baseline="0" noProof="0">
                <a:ln>
                  <a:noFill/>
                </a:ln>
                <a:solidFill>
                  <a:prstClr val="white"/>
                </a:solidFill>
                <a:effectLst/>
                <a:uLnTx/>
                <a:uFillTx/>
                <a:latin typeface="Segoe Sans Display"/>
                <a:ea typeface="+mn-ea"/>
                <a:cs typeface="Segoe Sans Display" pitchFamily="2" charset="0"/>
              </a:rPr>
              <a:t>🕑8 AM PST</a:t>
            </a:r>
          </a:p>
          <a:p>
            <a:pPr marL="141288" marR="0" lvl="0" indent="-141288" algn="l" defTabSz="932742" rtl="0" eaLnBrk="1" fontAlgn="auto" latinLnBrk="0" hangingPunct="1">
              <a:lnSpc>
                <a:spcPct val="100000"/>
              </a:lnSpc>
              <a:spcBef>
                <a:spcPct val="20000"/>
              </a:spcBef>
              <a:spcAft>
                <a:spcPts val="0"/>
              </a:spcAft>
              <a:buClrTx/>
              <a:buSzPct val="90000"/>
              <a:buFontTx/>
              <a:buNone/>
              <a:tabLst/>
              <a:defRPr/>
            </a:pPr>
            <a:r>
              <a:rPr kumimoji="0" lang="en-US" sz="1100" b="0" i="0" u="none" strike="noStrike" kern="1200" cap="none" spc="0" normalizeH="0" baseline="0" noProof="0">
                <a:ln>
                  <a:noFill/>
                </a:ln>
                <a:solidFill>
                  <a:prstClr val="white"/>
                </a:solidFill>
                <a:effectLst/>
                <a:uLnTx/>
                <a:uFillTx/>
                <a:latin typeface="Segoe Sans Display"/>
                <a:ea typeface="+mn-ea"/>
                <a:cs typeface="Segoe Sans Display" pitchFamily="2" charset="0"/>
              </a:rPr>
              <a:t>🔗</a:t>
            </a:r>
            <a:r>
              <a:rPr kumimoji="0" lang="en-US" sz="1100" b="0" i="0" u="none" strike="noStrike" kern="1200" cap="none" spc="0" normalizeH="0" baseline="0" noProof="0">
                <a:ln>
                  <a:noFill/>
                </a:ln>
                <a:solidFill>
                  <a:prstClr val="white"/>
                </a:solidFill>
                <a:effectLst/>
                <a:uLnTx/>
                <a:uFillTx/>
                <a:latin typeface="Segoe Sans Display"/>
                <a:ea typeface="+mn-ea"/>
                <a:cs typeface="Segoe Sans Display" pitchFamily="2" charset="0"/>
                <a:hlinkClick r:id="rId14"/>
              </a:rPr>
              <a:t>Register now</a:t>
            </a:r>
            <a:endParaRPr kumimoji="0" lang="en-US" sz="1100" b="0" i="0" u="none" strike="noStrike" kern="1200" cap="none" spc="0" normalizeH="0" baseline="0" noProof="0">
              <a:ln>
                <a:noFill/>
              </a:ln>
              <a:solidFill>
                <a:prstClr val="white"/>
              </a:solidFill>
              <a:effectLst/>
              <a:uLnTx/>
              <a:uFillTx/>
              <a:latin typeface="Segoe Sans Display"/>
              <a:ea typeface="+mn-ea"/>
              <a:cs typeface="Segoe Sans Display" pitchFamily="2" charset="0"/>
            </a:endParaRPr>
          </a:p>
          <a:p>
            <a:pPr marL="141288" marR="0" lvl="0" indent="-141288" algn="l" defTabSz="932742" rtl="0" eaLnBrk="1" fontAlgn="auto" latinLnBrk="0" hangingPunct="1">
              <a:lnSpc>
                <a:spcPct val="100000"/>
              </a:lnSpc>
              <a:spcBef>
                <a:spcPct val="20000"/>
              </a:spcBef>
              <a:spcAft>
                <a:spcPts val="0"/>
              </a:spcAft>
              <a:buClrTx/>
              <a:buSzPct val="90000"/>
              <a:buFontTx/>
              <a:buNone/>
              <a:tabLst/>
              <a:defRPr/>
            </a:pPr>
            <a:endParaRPr kumimoji="0" lang="en-US" sz="1100" b="0" i="0" u="none" strike="noStrike" kern="1200" cap="none" spc="0" normalizeH="0" baseline="0" noProof="0">
              <a:ln>
                <a:noFill/>
              </a:ln>
              <a:solidFill>
                <a:prstClr val="white"/>
              </a:solidFill>
              <a:effectLst/>
              <a:uLnTx/>
              <a:uFillTx/>
              <a:latin typeface="Segoe Sans Display"/>
              <a:ea typeface="+mn-ea"/>
              <a:cs typeface="Segoe Sans Display" pitchFamily="2" charset="0"/>
            </a:endParaRPr>
          </a:p>
          <a:p>
            <a:pPr marL="141288" marR="0" lvl="0" indent="-141288" algn="l" defTabSz="932742" rtl="0" eaLnBrk="1" fontAlgn="auto" latinLnBrk="0" hangingPunct="1">
              <a:lnSpc>
                <a:spcPct val="100000"/>
              </a:lnSpc>
              <a:spcBef>
                <a:spcPct val="20000"/>
              </a:spcBef>
              <a:spcAft>
                <a:spcPts val="0"/>
              </a:spcAft>
              <a:buClrTx/>
              <a:buSzPct val="90000"/>
              <a:buFontTx/>
              <a:buNone/>
              <a:tabLst/>
              <a:defRPr/>
            </a:pPr>
            <a:endParaRPr kumimoji="0" lang="en-US" sz="1100" b="0" i="0" u="none" strike="noStrike" kern="1200" cap="none" spc="0" normalizeH="0" baseline="0" noProof="0">
              <a:ln>
                <a:noFill/>
              </a:ln>
              <a:solidFill>
                <a:prstClr val="white"/>
              </a:solidFill>
              <a:effectLst/>
              <a:uLnTx/>
              <a:uFillTx/>
              <a:latin typeface="Segoe Sans Display"/>
              <a:ea typeface="+mn-ea"/>
              <a:cs typeface="Segoe Sans Display" pitchFamily="2" charset="0"/>
            </a:endParaRPr>
          </a:p>
        </p:txBody>
      </p:sp>
      <p:sp>
        <p:nvSpPr>
          <p:cNvPr id="29" name="Text Placeholder 9">
            <a:extLst>
              <a:ext uri="{FF2B5EF4-FFF2-40B4-BE49-F238E27FC236}">
                <a16:creationId xmlns:a16="http://schemas.microsoft.com/office/drawing/2014/main" id="{EBBAF520-3B09-6D50-9882-EF869B13EADD}"/>
              </a:ext>
            </a:extLst>
          </p:cNvPr>
          <p:cNvSpPr txBox="1">
            <a:spLocks/>
          </p:cNvSpPr>
          <p:nvPr/>
        </p:nvSpPr>
        <p:spPr>
          <a:xfrm>
            <a:off x="6173089" y="5378824"/>
            <a:ext cx="2532063" cy="615553"/>
          </a:xfrm>
          <a:prstGeom prst="rect">
            <a:avLst/>
          </a:prstGeom>
        </p:spPr>
        <p:txBody>
          <a:bodyPr anchor="t"/>
          <a:lstStyle>
            <a:lvl1pPr marL="0" marR="0" indent="0" algn="l" defTabSz="932742" rtl="0" eaLnBrk="1" fontAlgn="auto" latinLnBrk="0" hangingPunct="1">
              <a:lnSpc>
                <a:spcPct val="100000"/>
              </a:lnSpc>
              <a:spcBef>
                <a:spcPts val="0"/>
              </a:spcBef>
              <a:spcAft>
                <a:spcPts val="0"/>
              </a:spcAft>
              <a:buClrTx/>
              <a:buSzPct val="90000"/>
              <a:buFontTx/>
              <a:buNone/>
              <a:tabLst/>
              <a:defRPr sz="1600" kern="1200" spc="0" baseline="0">
                <a:solidFill>
                  <a:schemeClr val="bg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Tx/>
              <a:buNone/>
              <a:tabLst/>
              <a:defRPr/>
            </a:pPr>
            <a:r>
              <a:rPr kumimoji="0" lang="en-US" sz="1400" b="0" i="0" u="none" strike="noStrike" kern="1200" cap="none" spc="0" normalizeH="0" baseline="0" noProof="0">
                <a:ln>
                  <a:noFill/>
                </a:ln>
                <a:solidFill>
                  <a:prstClr val="white"/>
                </a:solidFill>
                <a:effectLst/>
                <a:uLnTx/>
                <a:uFillTx/>
                <a:latin typeface="Segoe Sans Display"/>
                <a:ea typeface="+mn-ea"/>
                <a:cs typeface="Segoe Sans Display" pitchFamily="2" charset="0"/>
              </a:rPr>
              <a:t>Maximizing business value &amp; ROI</a:t>
            </a:r>
          </a:p>
        </p:txBody>
      </p:sp>
      <p:sp>
        <p:nvSpPr>
          <p:cNvPr id="30" name="Text Placeholder 10">
            <a:extLst>
              <a:ext uri="{FF2B5EF4-FFF2-40B4-BE49-F238E27FC236}">
                <a16:creationId xmlns:a16="http://schemas.microsoft.com/office/drawing/2014/main" id="{CF231648-F025-D22B-B795-51B32951A3C8}"/>
              </a:ext>
            </a:extLst>
          </p:cNvPr>
          <p:cNvSpPr txBox="1">
            <a:spLocks/>
          </p:cNvSpPr>
          <p:nvPr/>
        </p:nvSpPr>
        <p:spPr>
          <a:xfrm>
            <a:off x="6173089" y="5837584"/>
            <a:ext cx="2532063" cy="1111073"/>
          </a:xfrm>
          <a:prstGeom prst="rect">
            <a:avLst/>
          </a:prstGeom>
        </p:spPr>
        <p:txBody>
          <a:bodyPr wrap="square">
            <a:spAutoFit/>
          </a:bodyPr>
          <a:lstStyle>
            <a:lvl1pPr marL="141288" marR="0" indent="-141288" algn="l" defTabSz="932742" rtl="0" eaLnBrk="1" fontAlgn="auto" latinLnBrk="0" hangingPunct="1">
              <a:lnSpc>
                <a:spcPct val="100000"/>
              </a:lnSpc>
              <a:spcBef>
                <a:spcPct val="20000"/>
              </a:spcBef>
              <a:spcAft>
                <a:spcPts val="0"/>
              </a:spcAft>
              <a:buClrTx/>
              <a:buSzPct val="90000"/>
              <a:buFontTx/>
              <a:buNone/>
              <a:tabLst/>
              <a:defRPr lang="en-US" sz="1200" kern="1200" spc="0" baseline="0" dirty="0">
                <a:solidFill>
                  <a:schemeClr val="bg1"/>
                </a:solidFill>
                <a:latin typeface="+mn-lt"/>
                <a:ea typeface="+mn-ea"/>
                <a:cs typeface="Segoe Sans Display" pitchFamily="2" charset="0"/>
              </a:defRPr>
            </a:lvl1pPr>
            <a:lvl2pPr marL="285750" marR="0" indent="-1254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2pPr>
            <a:lvl3pPr marL="438150" marR="0" indent="-1333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3pPr>
            <a:lvl4pPr marL="566738" marR="0" indent="-1143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4pPr>
            <a:lvl5pPr marL="685800" marR="0" indent="-10953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41288" marR="0" lvl="0" indent="-141288" algn="l" defTabSz="932742" rtl="0" eaLnBrk="1" fontAlgn="auto" latinLnBrk="0" hangingPunct="1">
              <a:lnSpc>
                <a:spcPct val="100000"/>
              </a:lnSpc>
              <a:spcBef>
                <a:spcPct val="20000"/>
              </a:spcBef>
              <a:spcAft>
                <a:spcPts val="0"/>
              </a:spcAft>
              <a:buClrTx/>
              <a:buSzPct val="90000"/>
              <a:buFontTx/>
              <a:buNone/>
              <a:tabLst/>
              <a:defRPr/>
            </a:pPr>
            <a:r>
              <a:rPr kumimoji="0" lang="en-US" sz="1100" b="0" i="0" u="none" strike="noStrike" kern="1200" cap="none" spc="0" normalizeH="0" baseline="0" noProof="0">
                <a:ln>
                  <a:noFill/>
                </a:ln>
                <a:solidFill>
                  <a:prstClr val="white"/>
                </a:solidFill>
                <a:effectLst/>
                <a:uLnTx/>
                <a:uFillTx/>
                <a:latin typeface="Segoe Sans Display"/>
                <a:ea typeface="+mn-ea"/>
                <a:cs typeface="Segoe Sans Display" pitchFamily="2" charset="0"/>
              </a:rPr>
              <a:t>📅 Thursday, October 9, 2025</a:t>
            </a:r>
          </a:p>
          <a:p>
            <a:pPr marL="141288" marR="0" lvl="0" indent="-141288" algn="l" defTabSz="932742" rtl="0" eaLnBrk="1" fontAlgn="auto" latinLnBrk="0" hangingPunct="1">
              <a:lnSpc>
                <a:spcPct val="100000"/>
              </a:lnSpc>
              <a:spcBef>
                <a:spcPct val="20000"/>
              </a:spcBef>
              <a:spcAft>
                <a:spcPts val="0"/>
              </a:spcAft>
              <a:buClrTx/>
              <a:buSzPct val="90000"/>
              <a:buFontTx/>
              <a:buNone/>
              <a:tabLst/>
              <a:defRPr/>
            </a:pPr>
            <a:r>
              <a:rPr kumimoji="0" lang="en-US" sz="1100" b="0" i="0" u="none" strike="noStrike" kern="1200" cap="none" spc="0" normalizeH="0" baseline="0" noProof="0">
                <a:ln>
                  <a:noFill/>
                </a:ln>
                <a:solidFill>
                  <a:prstClr val="white"/>
                </a:solidFill>
                <a:effectLst/>
                <a:uLnTx/>
                <a:uFillTx/>
                <a:latin typeface="Segoe Sans Display"/>
                <a:ea typeface="+mn-ea"/>
                <a:cs typeface="Segoe Sans Display" pitchFamily="2" charset="0"/>
              </a:rPr>
              <a:t>🕑8 AM PST</a:t>
            </a:r>
          </a:p>
          <a:p>
            <a:pPr marL="141288" marR="0" lvl="0" indent="-141288" algn="l" defTabSz="932742" rtl="0" eaLnBrk="1" fontAlgn="auto" latinLnBrk="0" hangingPunct="1">
              <a:lnSpc>
                <a:spcPct val="100000"/>
              </a:lnSpc>
              <a:spcBef>
                <a:spcPct val="20000"/>
              </a:spcBef>
              <a:spcAft>
                <a:spcPts val="0"/>
              </a:spcAft>
              <a:buClrTx/>
              <a:buSzPct val="90000"/>
              <a:buFontTx/>
              <a:buNone/>
              <a:tabLst/>
              <a:defRPr/>
            </a:pPr>
            <a:r>
              <a:rPr kumimoji="0" lang="en-US" sz="1100" b="0" i="0" u="none" strike="noStrike" kern="1200" cap="none" spc="0" normalizeH="0" baseline="0" noProof="0">
                <a:ln>
                  <a:noFill/>
                </a:ln>
                <a:solidFill>
                  <a:prstClr val="white"/>
                </a:solidFill>
                <a:effectLst/>
                <a:uLnTx/>
                <a:uFillTx/>
                <a:latin typeface="Segoe Sans Display"/>
                <a:ea typeface="+mn-ea"/>
                <a:cs typeface="Segoe Sans Display" pitchFamily="2" charset="0"/>
              </a:rPr>
              <a:t>🔗</a:t>
            </a:r>
            <a:r>
              <a:rPr kumimoji="0" lang="en-US" sz="1100" b="0" i="0" u="none" strike="noStrike" kern="1200" cap="none" spc="0" normalizeH="0" baseline="0" noProof="0">
                <a:ln>
                  <a:noFill/>
                </a:ln>
                <a:solidFill>
                  <a:prstClr val="white"/>
                </a:solidFill>
                <a:effectLst/>
                <a:uLnTx/>
                <a:uFillTx/>
                <a:latin typeface="Segoe Sans Display"/>
                <a:ea typeface="+mn-ea"/>
                <a:cs typeface="Segoe Sans Display" pitchFamily="2" charset="0"/>
                <a:hlinkClick r:id="rId15"/>
              </a:rPr>
              <a:t>Register now</a:t>
            </a:r>
            <a:endParaRPr kumimoji="0" lang="en-US" sz="1100" b="0" i="0" u="none" strike="noStrike" kern="1200" cap="none" spc="0" normalizeH="0" baseline="0" noProof="0">
              <a:ln>
                <a:noFill/>
              </a:ln>
              <a:solidFill>
                <a:prstClr val="white"/>
              </a:solidFill>
              <a:effectLst/>
              <a:uLnTx/>
              <a:uFillTx/>
              <a:latin typeface="Segoe Sans Display"/>
              <a:ea typeface="+mn-ea"/>
              <a:cs typeface="Segoe Sans Display" pitchFamily="2" charset="0"/>
            </a:endParaRPr>
          </a:p>
          <a:p>
            <a:pPr marL="141288" marR="0" lvl="0" indent="-141288" algn="l" defTabSz="932742" rtl="0" eaLnBrk="1" fontAlgn="auto" latinLnBrk="0" hangingPunct="1">
              <a:lnSpc>
                <a:spcPct val="100000"/>
              </a:lnSpc>
              <a:spcBef>
                <a:spcPct val="20000"/>
              </a:spcBef>
              <a:spcAft>
                <a:spcPts val="0"/>
              </a:spcAft>
              <a:buClrTx/>
              <a:buSzPct val="90000"/>
              <a:buFontTx/>
              <a:buNone/>
              <a:tabLst/>
              <a:defRPr/>
            </a:pPr>
            <a:endParaRPr kumimoji="0" lang="en-US" sz="1100" b="0" i="0" u="none" strike="noStrike" kern="1200" cap="none" spc="0" normalizeH="0" baseline="0" noProof="0">
              <a:ln>
                <a:noFill/>
              </a:ln>
              <a:solidFill>
                <a:prstClr val="white"/>
              </a:solidFill>
              <a:effectLst/>
              <a:uLnTx/>
              <a:uFillTx/>
              <a:latin typeface="Segoe Sans Display"/>
              <a:ea typeface="+mn-ea"/>
              <a:cs typeface="Segoe Sans Display" pitchFamily="2" charset="0"/>
            </a:endParaRPr>
          </a:p>
          <a:p>
            <a:pPr marL="141288" marR="0" lvl="0" indent="-141288" algn="l" defTabSz="932742" rtl="0" eaLnBrk="1" fontAlgn="auto" latinLnBrk="0" hangingPunct="1">
              <a:lnSpc>
                <a:spcPct val="100000"/>
              </a:lnSpc>
              <a:spcBef>
                <a:spcPct val="20000"/>
              </a:spcBef>
              <a:spcAft>
                <a:spcPts val="0"/>
              </a:spcAft>
              <a:buClrTx/>
              <a:buSzPct val="90000"/>
              <a:buFontTx/>
              <a:buNone/>
              <a:tabLst/>
              <a:defRPr/>
            </a:pPr>
            <a:endParaRPr kumimoji="0" lang="en-US" sz="1100" b="0" i="0" u="none" strike="noStrike" kern="1200" cap="none" spc="0" normalizeH="0" baseline="0" noProof="0">
              <a:ln>
                <a:noFill/>
              </a:ln>
              <a:solidFill>
                <a:prstClr val="white"/>
              </a:solidFill>
              <a:effectLst/>
              <a:uLnTx/>
              <a:uFillTx/>
              <a:latin typeface="Segoe Sans Display"/>
              <a:ea typeface="+mn-ea"/>
              <a:cs typeface="Segoe Sans Display" pitchFamily="2" charset="0"/>
            </a:endParaRPr>
          </a:p>
        </p:txBody>
      </p:sp>
      <p:cxnSp>
        <p:nvCxnSpPr>
          <p:cNvPr id="31" name="Straight Connector 30">
            <a:extLst>
              <a:ext uri="{FF2B5EF4-FFF2-40B4-BE49-F238E27FC236}">
                <a16:creationId xmlns:a16="http://schemas.microsoft.com/office/drawing/2014/main" id="{596BBDCB-EE75-425A-F6E8-01F1C7E70521}"/>
              </a:ext>
              <a:ext uri="{C183D7F6-B498-43B3-948B-1728B52AA6E4}">
                <adec:decorative xmlns:adec="http://schemas.microsoft.com/office/drawing/2017/decorative" val="1"/>
              </a:ext>
            </a:extLst>
          </p:cNvPr>
          <p:cNvCxnSpPr>
            <a:cxnSpLocks/>
          </p:cNvCxnSpPr>
          <p:nvPr/>
        </p:nvCxnSpPr>
        <p:spPr>
          <a:xfrm>
            <a:off x="513080" y="5329929"/>
            <a:ext cx="5586984"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2" name="Text Placeholder 7">
            <a:extLst>
              <a:ext uri="{FF2B5EF4-FFF2-40B4-BE49-F238E27FC236}">
                <a16:creationId xmlns:a16="http://schemas.microsoft.com/office/drawing/2014/main" id="{452901FE-00C4-0005-C904-2A401777B453}"/>
              </a:ext>
            </a:extLst>
          </p:cNvPr>
          <p:cNvSpPr txBox="1">
            <a:spLocks/>
          </p:cNvSpPr>
          <p:nvPr/>
        </p:nvSpPr>
        <p:spPr>
          <a:xfrm>
            <a:off x="513080" y="4846456"/>
            <a:ext cx="10480041" cy="615553"/>
          </a:xfrm>
          <a:prstGeom prst="rect">
            <a:avLst/>
          </a:prstGeom>
        </p:spPr>
        <p:txBody>
          <a:bodyPr anchor="t"/>
          <a:lstStyle>
            <a:lvl1pPr marL="0" marR="0" indent="0" algn="l" defTabSz="932742" rtl="0" eaLnBrk="1" fontAlgn="auto" latinLnBrk="0" hangingPunct="1">
              <a:lnSpc>
                <a:spcPct val="100000"/>
              </a:lnSpc>
              <a:spcBef>
                <a:spcPts val="0"/>
              </a:spcBef>
              <a:spcAft>
                <a:spcPts val="0"/>
              </a:spcAft>
              <a:buClrTx/>
              <a:buSzPct val="90000"/>
              <a:buFontTx/>
              <a:buNone/>
              <a:tabLst/>
              <a:defRPr sz="1600" kern="1200" spc="0" baseline="0">
                <a:solidFill>
                  <a:schemeClr val="bg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Tx/>
              <a:buNone/>
              <a:tabLst/>
              <a:defRPr/>
            </a:pPr>
            <a:r>
              <a:rPr kumimoji="0" lang="en-US" sz="2400" b="0" i="0" u="none" strike="noStrike" kern="1200" cap="none" spc="0" normalizeH="0" baseline="0" noProof="0">
                <a:ln>
                  <a:noFill/>
                </a:ln>
                <a:solidFill>
                  <a:prstClr val="white"/>
                </a:solidFill>
                <a:effectLst/>
                <a:uLnTx/>
                <a:uFillTx/>
                <a:latin typeface="Segoe Sans Display"/>
                <a:ea typeface="+mn-ea"/>
                <a:cs typeface="Segoe Sans Display" pitchFamily="2" charset="0"/>
              </a:rPr>
              <a:t>Driving business value with Copilot</a:t>
            </a:r>
          </a:p>
        </p:txBody>
      </p:sp>
      <p:pic>
        <p:nvPicPr>
          <p:cNvPr id="35" name="Picture 34" descr="A qr code on a white background">
            <a:extLst>
              <a:ext uri="{FF2B5EF4-FFF2-40B4-BE49-F238E27FC236}">
                <a16:creationId xmlns:a16="http://schemas.microsoft.com/office/drawing/2014/main" id="{B7B776ED-B24E-134E-728D-9258B9EE5129}"/>
              </a:ext>
            </a:extLst>
          </p:cNvPr>
          <p:cNvPicPr>
            <a:picLocks noChangeAspect="1"/>
          </p:cNvPicPr>
          <p:nvPr/>
        </p:nvPicPr>
        <p:blipFill>
          <a:blip r:embed="rId16"/>
          <a:stretch>
            <a:fillRect/>
          </a:stretch>
        </p:blipFill>
        <p:spPr>
          <a:xfrm>
            <a:off x="9543508" y="3643461"/>
            <a:ext cx="1810512" cy="1810512"/>
          </a:xfrm>
          <a:prstGeom prst="roundRect">
            <a:avLst>
              <a:gd name="adj" fmla="val 2933"/>
            </a:avLst>
          </a:prstGeom>
          <a:noFill/>
        </p:spPr>
      </p:pic>
      <p:pic>
        <p:nvPicPr>
          <p:cNvPr id="36" name="Graphic 35">
            <a:extLst>
              <a:ext uri="{FF2B5EF4-FFF2-40B4-BE49-F238E27FC236}">
                <a16:creationId xmlns:a16="http://schemas.microsoft.com/office/drawing/2014/main" id="{B557CD11-5518-8B7D-0FCA-66FD51AB4017}"/>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628821" y="364279"/>
            <a:ext cx="1337566" cy="705394"/>
          </a:xfrm>
          <a:prstGeom prst="rect">
            <a:avLst/>
          </a:prstGeom>
        </p:spPr>
      </p:pic>
      <p:sp>
        <p:nvSpPr>
          <p:cNvPr id="38" name="Rectangle: Rounded Corners 37">
            <a:extLst>
              <a:ext uri="{FF2B5EF4-FFF2-40B4-BE49-F238E27FC236}">
                <a16:creationId xmlns:a16="http://schemas.microsoft.com/office/drawing/2014/main" id="{82909EAE-F32D-9BEF-23B8-E48D3636DE45}"/>
              </a:ext>
              <a:ext uri="{C183D7F6-B498-43B3-948B-1728B52AA6E4}">
                <adec:decorative xmlns:adec="http://schemas.microsoft.com/office/drawing/2017/decorative" val="1"/>
              </a:ext>
            </a:extLst>
          </p:cNvPr>
          <p:cNvSpPr/>
          <p:nvPr/>
        </p:nvSpPr>
        <p:spPr bwMode="auto">
          <a:xfrm rot="16200000" flipH="1">
            <a:off x="8502469" y="3873476"/>
            <a:ext cx="3832310" cy="2576099"/>
          </a:xfrm>
          <a:prstGeom prst="roundRect">
            <a:avLst>
              <a:gd name="adj" fmla="val 14295"/>
            </a:avLst>
          </a:prstGeom>
          <a:solidFill>
            <a:schemeClr val="accent5">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a:ea typeface="Segoe UI" pitchFamily="34" charset="0"/>
              <a:cs typeface="Segoe UI" pitchFamily="34" charset="0"/>
            </a:endParaRPr>
          </a:p>
        </p:txBody>
      </p:sp>
      <p:grpSp>
        <p:nvGrpSpPr>
          <p:cNvPr id="39" name="Group 38">
            <a:extLst>
              <a:ext uri="{FF2B5EF4-FFF2-40B4-BE49-F238E27FC236}">
                <a16:creationId xmlns:a16="http://schemas.microsoft.com/office/drawing/2014/main" id="{5BF5DCB4-C36B-AAA3-B7C0-27CC5BB176E4}"/>
              </a:ext>
            </a:extLst>
          </p:cNvPr>
          <p:cNvGrpSpPr/>
          <p:nvPr/>
        </p:nvGrpSpPr>
        <p:grpSpPr>
          <a:xfrm>
            <a:off x="8837778" y="5730389"/>
            <a:ext cx="7503737" cy="844463"/>
            <a:chOff x="5607459" y="5376024"/>
            <a:chExt cx="5795892" cy="844463"/>
          </a:xfrm>
        </p:grpSpPr>
        <p:sp>
          <p:nvSpPr>
            <p:cNvPr id="40" name="Rectangle: Rounded Corners 11">
              <a:extLst>
                <a:ext uri="{FF2B5EF4-FFF2-40B4-BE49-F238E27FC236}">
                  <a16:creationId xmlns:a16="http://schemas.microsoft.com/office/drawing/2014/main" id="{DE804EDB-A183-814A-128B-24CD1EE41892}"/>
                </a:ext>
              </a:extLst>
            </p:cNvPr>
            <p:cNvSpPr/>
            <p:nvPr/>
          </p:nvSpPr>
          <p:spPr>
            <a:xfrm>
              <a:off x="5607459" y="5376024"/>
              <a:ext cx="5795892" cy="844463"/>
            </a:xfrm>
            <a:prstGeom prst="roundRect">
              <a:avLst>
                <a:gd name="adj" fmla="val 50000"/>
              </a:avLst>
            </a:prstGeom>
            <a:gradFill>
              <a:gsLst>
                <a:gs pos="27000">
                  <a:schemeClr val="bg1">
                    <a:alpha val="80000"/>
                  </a:schemeClr>
                </a:gs>
                <a:gs pos="100000">
                  <a:schemeClr val="bg1">
                    <a:alpha val="50000"/>
                  </a:schemeClr>
                </a:gs>
              </a:gsLst>
              <a:lin ang="2400000" scaled="0"/>
            </a:gradFill>
            <a:ln>
              <a:gradFill>
                <a:gsLst>
                  <a:gs pos="0">
                    <a:schemeClr val="accent1">
                      <a:lumMod val="5000"/>
                      <a:lumOff val="95000"/>
                      <a:alpha val="80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Sans Display"/>
                <a:ea typeface="+mn-ea"/>
                <a:cs typeface="+mn-cs"/>
              </a:endParaRPr>
            </a:p>
          </p:txBody>
        </p:sp>
        <p:sp>
          <p:nvSpPr>
            <p:cNvPr id="41" name="Rectangle: Rounded Corners 11">
              <a:extLst>
                <a:ext uri="{FF2B5EF4-FFF2-40B4-BE49-F238E27FC236}">
                  <a16:creationId xmlns:a16="http://schemas.microsoft.com/office/drawing/2014/main" id="{CF5DF075-3B44-8E42-B84F-355372D5B2C5}"/>
                </a:ext>
              </a:extLst>
            </p:cNvPr>
            <p:cNvSpPr/>
            <p:nvPr/>
          </p:nvSpPr>
          <p:spPr>
            <a:xfrm>
              <a:off x="5683476" y="5460239"/>
              <a:ext cx="5643859" cy="676033"/>
            </a:xfrm>
            <a:prstGeom prst="roundRect">
              <a:avLst>
                <a:gd name="adj" fmla="val 50000"/>
              </a:avLst>
            </a:prstGeom>
            <a:gradFill>
              <a:gsLst>
                <a:gs pos="27000">
                  <a:schemeClr val="bg1">
                    <a:alpha val="90000"/>
                  </a:schemeClr>
                </a:gs>
                <a:gs pos="100000">
                  <a:schemeClr val="bg1">
                    <a:alpha val="90000"/>
                  </a:schemeClr>
                </a:gs>
              </a:gsLst>
              <a:lin ang="2400000" scaled="0"/>
            </a:gradFill>
            <a:ln>
              <a:solidFill>
                <a:schemeClr val="bg1"/>
              </a:soli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Sans Display"/>
                <a:ea typeface="+mn-ea"/>
                <a:cs typeface="+mn-cs"/>
              </a:endParaRPr>
            </a:p>
          </p:txBody>
        </p:sp>
      </p:grpSp>
      <p:sp>
        <p:nvSpPr>
          <p:cNvPr id="42" name="TextBox 41">
            <a:extLst>
              <a:ext uri="{FF2B5EF4-FFF2-40B4-BE49-F238E27FC236}">
                <a16:creationId xmlns:a16="http://schemas.microsoft.com/office/drawing/2014/main" id="{E652479A-5C08-D45D-D1EA-2F55B0BEE956}"/>
              </a:ext>
            </a:extLst>
          </p:cNvPr>
          <p:cNvSpPr txBox="1"/>
          <p:nvPr/>
        </p:nvSpPr>
        <p:spPr>
          <a:xfrm>
            <a:off x="9179091" y="6067981"/>
            <a:ext cx="2970237" cy="215444"/>
          </a:xfrm>
          <a:prstGeom prst="rect">
            <a:avLst/>
          </a:prstGeom>
          <a:noFill/>
        </p:spPr>
        <p:txBody>
          <a:bodyPr wrap="non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Text"/>
                <a:ea typeface="+mn-ea"/>
                <a:cs typeface="+mn-cs"/>
                <a:hlinkClick r:id="rId19">
                  <a:extLst>
                    <a:ext uri="{A12FA001-AC4F-418D-AE19-62706E023703}">
                      <ahyp:hlinkClr xmlns:ahyp="http://schemas.microsoft.com/office/drawing/2018/hyperlinkcolor" val="tx"/>
                    </a:ext>
                  </a:extLst>
                </a:hlinkClick>
              </a:rPr>
              <a:t>https://aka.ms/CustomerHubSessions</a:t>
            </a:r>
            <a:r>
              <a:rPr kumimoji="0" lang="en-US" sz="1400" b="0" i="0" u="none" strike="noStrike" kern="1200" cap="none" spc="0" normalizeH="0" baseline="0" noProof="0">
                <a:ln>
                  <a:noFill/>
                </a:ln>
                <a:solidFill>
                  <a:srgbClr val="091F2C"/>
                </a:solidFill>
                <a:effectLst/>
                <a:uLnTx/>
                <a:uFillTx/>
                <a:latin typeface="Segoe Sans Text"/>
                <a:ea typeface="+mn-ea"/>
                <a:cs typeface="+mn-cs"/>
              </a:rPr>
              <a:t>​</a:t>
            </a:r>
          </a:p>
        </p:txBody>
      </p:sp>
    </p:spTree>
    <p:extLst>
      <p:ext uri="{BB962C8B-B14F-4D97-AF65-F5344CB8AC3E}">
        <p14:creationId xmlns:p14="http://schemas.microsoft.com/office/powerpoint/2010/main" val="3572654777"/>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 name="Title 3">
            <a:extLst>
              <a:ext uri="{FF2B5EF4-FFF2-40B4-BE49-F238E27FC236}">
                <a16:creationId xmlns:a16="http://schemas.microsoft.com/office/drawing/2014/main" id="{A12F725B-EEA1-7119-D54A-6C32F3BC6213}"/>
              </a:ext>
            </a:extLst>
          </p:cNvPr>
          <p:cNvSpPr>
            <a:spLocks noGrp="1"/>
          </p:cNvSpPr>
          <p:nvPr>
            <p:ph type="title"/>
          </p:nvPr>
        </p:nvSpPr>
        <p:spPr>
          <a:xfrm>
            <a:off x="588263" y="353837"/>
            <a:ext cx="3649782" cy="553998"/>
          </a:xfrm>
        </p:spPr>
        <p:txBody>
          <a:bodyPr/>
          <a:lstStyle/>
          <a:p>
            <a:r>
              <a:rPr lang="en-US"/>
              <a:t>Starter</a:t>
            </a:r>
            <a:r>
              <a:rPr lang="en-DE"/>
              <a:t> Kit</a:t>
            </a:r>
          </a:p>
        </p:txBody>
      </p:sp>
      <p:sp>
        <p:nvSpPr>
          <p:cNvPr id="19" name="TextBox 18">
            <a:extLst>
              <a:ext uri="{FF2B5EF4-FFF2-40B4-BE49-F238E27FC236}">
                <a16:creationId xmlns:a16="http://schemas.microsoft.com/office/drawing/2014/main" id="{BB323B26-AF76-EE76-34F3-77D8A4186495}"/>
              </a:ext>
            </a:extLst>
          </p:cNvPr>
          <p:cNvSpPr txBox="1"/>
          <p:nvPr/>
        </p:nvSpPr>
        <p:spPr>
          <a:xfrm>
            <a:off x="6096000" y="446170"/>
            <a:ext cx="430659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Segoe Sans Text"/>
                <a:ea typeface="+mn-ea"/>
                <a:cs typeface="+mn-cs"/>
                <a:hlinkClick r:id="rId2">
                  <a:extLst>
                    <a:ext uri="{A12FA001-AC4F-418D-AE19-62706E023703}">
                      <ahyp:hlinkClr xmlns:ahyp="http://schemas.microsoft.com/office/drawing/2018/hyperlinkcolor" val="tx"/>
                    </a:ext>
                  </a:extLst>
                </a:hlinkClick>
              </a:rPr>
              <a:t>Copilot Chat &amp; Agent Starter Kit</a:t>
            </a:r>
            <a:endParaRPr kumimoji="0" lang="LID4096" sz="1800" b="0" i="0" u="none" strike="noStrike" kern="1200" cap="none" spc="0" normalizeH="0" baseline="0" noProof="0">
              <a:ln>
                <a:noFill/>
              </a:ln>
              <a:solidFill>
                <a:schemeClr val="bg1"/>
              </a:solidFill>
              <a:effectLst/>
              <a:uLnTx/>
              <a:uFillTx/>
              <a:latin typeface="Segoe Sans Text"/>
              <a:ea typeface="+mn-ea"/>
              <a:cs typeface="+mn-cs"/>
            </a:endParaRPr>
          </a:p>
        </p:txBody>
      </p:sp>
      <p:pic>
        <p:nvPicPr>
          <p:cNvPr id="20" name="Picture 19">
            <a:extLst>
              <a:ext uri="{FF2B5EF4-FFF2-40B4-BE49-F238E27FC236}">
                <a16:creationId xmlns:a16="http://schemas.microsoft.com/office/drawing/2014/main" id="{6DDB9058-F315-E496-6F1D-8FF1D51B94A6}"/>
              </a:ext>
            </a:extLst>
          </p:cNvPr>
          <p:cNvPicPr>
            <a:picLocks noChangeAspect="1"/>
          </p:cNvPicPr>
          <p:nvPr/>
        </p:nvPicPr>
        <p:blipFill>
          <a:blip r:embed="rId3"/>
          <a:srcRect l="1300" r="1300" b="14250"/>
          <a:stretch/>
        </p:blipFill>
        <p:spPr>
          <a:xfrm>
            <a:off x="1" y="1110293"/>
            <a:ext cx="12192000" cy="5747707"/>
          </a:xfrm>
          <a:prstGeom prst="rect">
            <a:avLst/>
          </a:prstGeom>
        </p:spPr>
      </p:pic>
      <p:cxnSp>
        <p:nvCxnSpPr>
          <p:cNvPr id="21" name="Straight Connector 20">
            <a:extLst>
              <a:ext uri="{FF2B5EF4-FFF2-40B4-BE49-F238E27FC236}">
                <a16:creationId xmlns:a16="http://schemas.microsoft.com/office/drawing/2014/main" id="{E1FFB9D9-892D-617D-5B10-E89265AA686D}"/>
              </a:ext>
              <a:ext uri="{C183D7F6-B498-43B3-948B-1728B52AA6E4}">
                <adec:decorative xmlns:adec="http://schemas.microsoft.com/office/drawing/2017/decorative" val="1"/>
              </a:ext>
            </a:extLst>
          </p:cNvPr>
          <p:cNvCxnSpPr>
            <a:cxnSpLocks/>
          </p:cNvCxnSpPr>
          <p:nvPr/>
        </p:nvCxnSpPr>
        <p:spPr>
          <a:xfrm>
            <a:off x="0" y="1102994"/>
            <a:ext cx="12192000" cy="0"/>
          </a:xfrm>
          <a:prstGeom prst="line">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22" name="Graphic 102">
            <a:extLst>
              <a:ext uri="{FF2B5EF4-FFF2-40B4-BE49-F238E27FC236}">
                <a16:creationId xmlns:a16="http://schemas.microsoft.com/office/drawing/2014/main" id="{EE032B3F-360D-E3E3-EC97-13455191AD60}"/>
              </a:ext>
              <a:ext uri="{C183D7F6-B498-43B3-948B-1728B52AA6E4}">
                <adec:decorative xmlns:adec="http://schemas.microsoft.com/office/drawing/2017/decorative" val="1"/>
              </a:ext>
            </a:extLst>
          </p:cNvPr>
          <p:cNvSpPr/>
          <p:nvPr/>
        </p:nvSpPr>
        <p:spPr>
          <a:xfrm>
            <a:off x="10504654" y="481816"/>
            <a:ext cx="209444" cy="298040"/>
          </a:xfrm>
          <a:custGeom>
            <a:avLst/>
            <a:gdLst>
              <a:gd name="connsiteX0" fmla="*/ 31318 w 369587"/>
              <a:gd name="connsiteY0" fmla="*/ 341135 h 525928"/>
              <a:gd name="connsiteX1" fmla="*/ 33229 w 369587"/>
              <a:gd name="connsiteY1" fmla="*/ 339224 h 525928"/>
              <a:gd name="connsiteX2" fmla="*/ 33229 w 369587"/>
              <a:gd name="connsiteY2" fmla="*/ 186704 h 525928"/>
              <a:gd name="connsiteX3" fmla="*/ 31318 w 369587"/>
              <a:gd name="connsiteY3" fmla="*/ 184793 h 525928"/>
              <a:gd name="connsiteX4" fmla="*/ 31318 w 369587"/>
              <a:gd name="connsiteY4" fmla="*/ 32273 h 525928"/>
              <a:gd name="connsiteX5" fmla="*/ 31318 w 369587"/>
              <a:gd name="connsiteY5" fmla="*/ 32273 h 525928"/>
              <a:gd name="connsiteX6" fmla="*/ 185749 w 369587"/>
              <a:gd name="connsiteY6" fmla="*/ 32273 h 525928"/>
              <a:gd name="connsiteX7" fmla="*/ 338269 w 369587"/>
              <a:gd name="connsiteY7" fmla="*/ 186704 h 525928"/>
              <a:gd name="connsiteX8" fmla="*/ 338269 w 369587"/>
              <a:gd name="connsiteY8" fmla="*/ 339224 h 525928"/>
              <a:gd name="connsiteX9" fmla="*/ 185749 w 369587"/>
              <a:gd name="connsiteY9" fmla="*/ 493655 h 525928"/>
              <a:gd name="connsiteX10" fmla="*/ 31318 w 369587"/>
              <a:gd name="connsiteY10" fmla="*/ 493655 h 525928"/>
              <a:gd name="connsiteX11" fmla="*/ 31318 w 369587"/>
              <a:gd name="connsiteY11" fmla="*/ 493655 h 525928"/>
              <a:gd name="connsiteX12" fmla="*/ 31318 w 369587"/>
              <a:gd name="connsiteY12" fmla="*/ 341135 h 52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9587" h="525928">
                <a:moveTo>
                  <a:pt x="31318" y="341135"/>
                </a:moveTo>
                <a:lnTo>
                  <a:pt x="33229" y="339224"/>
                </a:lnTo>
                <a:cubicBezTo>
                  <a:pt x="74986" y="296971"/>
                  <a:pt x="74986" y="229027"/>
                  <a:pt x="33229" y="186704"/>
                </a:cubicBezTo>
                <a:lnTo>
                  <a:pt x="31318" y="184793"/>
                </a:lnTo>
                <a:cubicBezTo>
                  <a:pt x="-10439" y="142541"/>
                  <a:pt x="-10439" y="74597"/>
                  <a:pt x="31318" y="32273"/>
                </a:cubicBezTo>
                <a:lnTo>
                  <a:pt x="31318" y="32273"/>
                </a:lnTo>
                <a:cubicBezTo>
                  <a:pt x="73783" y="-10758"/>
                  <a:pt x="143284" y="-10758"/>
                  <a:pt x="185749" y="32273"/>
                </a:cubicBezTo>
                <a:lnTo>
                  <a:pt x="338269" y="186704"/>
                </a:lnTo>
                <a:cubicBezTo>
                  <a:pt x="380026" y="228957"/>
                  <a:pt x="380026" y="296901"/>
                  <a:pt x="338269" y="339224"/>
                </a:cubicBezTo>
                <a:lnTo>
                  <a:pt x="185749" y="493655"/>
                </a:lnTo>
                <a:cubicBezTo>
                  <a:pt x="143284" y="536686"/>
                  <a:pt x="73783" y="536686"/>
                  <a:pt x="31318" y="493655"/>
                </a:cubicBezTo>
                <a:lnTo>
                  <a:pt x="31318" y="493655"/>
                </a:lnTo>
                <a:cubicBezTo>
                  <a:pt x="-10439" y="451402"/>
                  <a:pt x="-10439" y="383458"/>
                  <a:pt x="31318" y="341135"/>
                </a:cubicBezTo>
                <a:close/>
              </a:path>
            </a:pathLst>
          </a:custGeom>
          <a:solidFill>
            <a:schemeClr val="accent2"/>
          </a:solidFill>
          <a:ln w="19050">
            <a:solidFill>
              <a:schemeClr val="bg1"/>
            </a:solidFill>
            <a:headEnd type="none" w="med" len="med"/>
            <a:tailEnd type="none" w="med" len="med"/>
          </a:ln>
          <a:effectLst>
            <a:innerShdw blurRad="114300">
              <a:prstClr val="black">
                <a:alpha val="3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34"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pic>
        <p:nvPicPr>
          <p:cNvPr id="23" name="Picture 22">
            <a:extLst>
              <a:ext uri="{FF2B5EF4-FFF2-40B4-BE49-F238E27FC236}">
                <a16:creationId xmlns:a16="http://schemas.microsoft.com/office/drawing/2014/main" id="{C9D7C019-10F6-AD3F-F8AE-1E259376C6EE}"/>
              </a:ext>
            </a:extLst>
          </p:cNvPr>
          <p:cNvPicPr>
            <a:picLocks noChangeAspect="1"/>
          </p:cNvPicPr>
          <p:nvPr/>
        </p:nvPicPr>
        <p:blipFill>
          <a:blip r:embed="rId4"/>
          <a:stretch>
            <a:fillRect/>
          </a:stretch>
        </p:blipFill>
        <p:spPr>
          <a:xfrm>
            <a:off x="10999693" y="40203"/>
            <a:ext cx="1016781" cy="1000641"/>
          </a:xfrm>
          <a:prstGeom prst="rect">
            <a:avLst/>
          </a:prstGeom>
        </p:spPr>
      </p:pic>
    </p:spTree>
    <p:extLst>
      <p:ext uri="{BB962C8B-B14F-4D97-AF65-F5344CB8AC3E}">
        <p14:creationId xmlns:p14="http://schemas.microsoft.com/office/powerpoint/2010/main" val="40392799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50"/>
                                        <p:tgtEl>
                                          <p:spTgt spid="21"/>
                                        </p:tgtEl>
                                      </p:cBhvr>
                                    </p:animEffect>
                                  </p:childTnLst>
                                </p:cTn>
                              </p:par>
                              <p:par>
                                <p:cTn id="8" presetID="42" presetClass="path" presetSubtype="0" decel="100000" fill="hold" nodeType="withEffect">
                                  <p:stCondLst>
                                    <p:cond delay="0"/>
                                  </p:stCondLst>
                                  <p:childTnLst>
                                    <p:animMotion origin="layout" path="M -0.01719 -0.00023 L 0 3.7037E-7 " pathEditMode="relative" rAng="0" ptsTypes="AA">
                                      <p:cBhvr>
                                        <p:cTn id="9" dur="500" fill="hold"/>
                                        <p:tgtEl>
                                          <p:spTgt spid="21"/>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3">
            <a:extLst>
              <a:ext uri="{FF2B5EF4-FFF2-40B4-BE49-F238E27FC236}">
                <a16:creationId xmlns:a16="http://schemas.microsoft.com/office/drawing/2014/main" id="{A12F725B-EEA1-7119-D54A-6C32F3BC6213}"/>
              </a:ext>
            </a:extLst>
          </p:cNvPr>
          <p:cNvSpPr>
            <a:spLocks noGrp="1"/>
          </p:cNvSpPr>
          <p:nvPr>
            <p:ph type="title"/>
          </p:nvPr>
        </p:nvSpPr>
        <p:spPr>
          <a:xfrm>
            <a:off x="414329" y="138096"/>
            <a:ext cx="9804730" cy="553998"/>
          </a:xfrm>
        </p:spPr>
        <p:txBody>
          <a:bodyPr/>
          <a:lstStyle/>
          <a:p>
            <a:r>
              <a:rPr lang="en-US"/>
              <a:t>Copilot Chat Success Kit</a:t>
            </a:r>
            <a:br>
              <a:rPr lang="en-US"/>
            </a:br>
            <a:r>
              <a:rPr lang="en-US" sz="1800">
                <a:solidFill>
                  <a:schemeClr val="bg1"/>
                </a:solidFill>
                <a:latin typeface="Segoe Sans Text"/>
                <a:hlinkClick r:id="rId2">
                  <a:extLst>
                    <a:ext uri="{A12FA001-AC4F-418D-AE19-62706E023703}">
                      <ahyp:hlinkClr xmlns:ahyp="http://schemas.microsoft.com/office/drawing/2018/hyperlinkcolor" val="tx"/>
                    </a:ext>
                  </a:extLst>
                </a:hlinkClick>
              </a:rPr>
              <a:t>adoption.microsoft.com/copilot-chat/success-kit</a:t>
            </a:r>
            <a:br>
              <a:rPr lang="LID4096" sz="1800">
                <a:ln>
                  <a:noFill/>
                </a:ln>
                <a:solidFill>
                  <a:schemeClr val="bg1"/>
                </a:solidFill>
                <a:latin typeface="Segoe Sans Text"/>
              </a:rPr>
            </a:br>
            <a:endParaRPr lang="en-DE" sz="1800"/>
          </a:p>
        </p:txBody>
      </p:sp>
      <p:pic>
        <p:nvPicPr>
          <p:cNvPr id="7" name="Picture 6">
            <a:extLst>
              <a:ext uri="{FF2B5EF4-FFF2-40B4-BE49-F238E27FC236}">
                <a16:creationId xmlns:a16="http://schemas.microsoft.com/office/drawing/2014/main" id="{3C77B8B5-33BF-6C1A-64D7-00F4C1FAEE03}"/>
              </a:ext>
            </a:extLst>
          </p:cNvPr>
          <p:cNvPicPr>
            <a:picLocks noChangeAspect="1"/>
          </p:cNvPicPr>
          <p:nvPr/>
        </p:nvPicPr>
        <p:blipFill>
          <a:blip r:embed="rId3"/>
          <a:srcRect l="8085" r="8084" b="14731"/>
          <a:stretch>
            <a:fillRect/>
          </a:stretch>
        </p:blipFill>
        <p:spPr>
          <a:xfrm>
            <a:off x="0" y="1177811"/>
            <a:ext cx="12192000" cy="5680187"/>
          </a:xfrm>
          <a:prstGeom prst="rect">
            <a:avLst/>
          </a:prstGeom>
        </p:spPr>
      </p:pic>
      <p:sp>
        <p:nvSpPr>
          <p:cNvPr id="22" name="Graphic 102">
            <a:extLst>
              <a:ext uri="{FF2B5EF4-FFF2-40B4-BE49-F238E27FC236}">
                <a16:creationId xmlns:a16="http://schemas.microsoft.com/office/drawing/2014/main" id="{EE032B3F-360D-E3E3-EC97-13455191AD60}"/>
              </a:ext>
              <a:ext uri="{C183D7F6-B498-43B3-948B-1728B52AA6E4}">
                <adec:decorative xmlns:adec="http://schemas.microsoft.com/office/drawing/2017/decorative" val="1"/>
              </a:ext>
            </a:extLst>
          </p:cNvPr>
          <p:cNvSpPr/>
          <p:nvPr/>
        </p:nvSpPr>
        <p:spPr>
          <a:xfrm>
            <a:off x="10787287" y="458951"/>
            <a:ext cx="209444" cy="298040"/>
          </a:xfrm>
          <a:custGeom>
            <a:avLst/>
            <a:gdLst>
              <a:gd name="connsiteX0" fmla="*/ 31318 w 369587"/>
              <a:gd name="connsiteY0" fmla="*/ 341135 h 525928"/>
              <a:gd name="connsiteX1" fmla="*/ 33229 w 369587"/>
              <a:gd name="connsiteY1" fmla="*/ 339224 h 525928"/>
              <a:gd name="connsiteX2" fmla="*/ 33229 w 369587"/>
              <a:gd name="connsiteY2" fmla="*/ 186704 h 525928"/>
              <a:gd name="connsiteX3" fmla="*/ 31318 w 369587"/>
              <a:gd name="connsiteY3" fmla="*/ 184793 h 525928"/>
              <a:gd name="connsiteX4" fmla="*/ 31318 w 369587"/>
              <a:gd name="connsiteY4" fmla="*/ 32273 h 525928"/>
              <a:gd name="connsiteX5" fmla="*/ 31318 w 369587"/>
              <a:gd name="connsiteY5" fmla="*/ 32273 h 525928"/>
              <a:gd name="connsiteX6" fmla="*/ 185749 w 369587"/>
              <a:gd name="connsiteY6" fmla="*/ 32273 h 525928"/>
              <a:gd name="connsiteX7" fmla="*/ 338269 w 369587"/>
              <a:gd name="connsiteY7" fmla="*/ 186704 h 525928"/>
              <a:gd name="connsiteX8" fmla="*/ 338269 w 369587"/>
              <a:gd name="connsiteY8" fmla="*/ 339224 h 525928"/>
              <a:gd name="connsiteX9" fmla="*/ 185749 w 369587"/>
              <a:gd name="connsiteY9" fmla="*/ 493655 h 525928"/>
              <a:gd name="connsiteX10" fmla="*/ 31318 w 369587"/>
              <a:gd name="connsiteY10" fmla="*/ 493655 h 525928"/>
              <a:gd name="connsiteX11" fmla="*/ 31318 w 369587"/>
              <a:gd name="connsiteY11" fmla="*/ 493655 h 525928"/>
              <a:gd name="connsiteX12" fmla="*/ 31318 w 369587"/>
              <a:gd name="connsiteY12" fmla="*/ 341135 h 52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9587" h="525928">
                <a:moveTo>
                  <a:pt x="31318" y="341135"/>
                </a:moveTo>
                <a:lnTo>
                  <a:pt x="33229" y="339224"/>
                </a:lnTo>
                <a:cubicBezTo>
                  <a:pt x="74986" y="296971"/>
                  <a:pt x="74986" y="229027"/>
                  <a:pt x="33229" y="186704"/>
                </a:cubicBezTo>
                <a:lnTo>
                  <a:pt x="31318" y="184793"/>
                </a:lnTo>
                <a:cubicBezTo>
                  <a:pt x="-10439" y="142541"/>
                  <a:pt x="-10439" y="74597"/>
                  <a:pt x="31318" y="32273"/>
                </a:cubicBezTo>
                <a:lnTo>
                  <a:pt x="31318" y="32273"/>
                </a:lnTo>
                <a:cubicBezTo>
                  <a:pt x="73783" y="-10758"/>
                  <a:pt x="143284" y="-10758"/>
                  <a:pt x="185749" y="32273"/>
                </a:cubicBezTo>
                <a:lnTo>
                  <a:pt x="338269" y="186704"/>
                </a:lnTo>
                <a:cubicBezTo>
                  <a:pt x="380026" y="228957"/>
                  <a:pt x="380026" y="296901"/>
                  <a:pt x="338269" y="339224"/>
                </a:cubicBezTo>
                <a:lnTo>
                  <a:pt x="185749" y="493655"/>
                </a:lnTo>
                <a:cubicBezTo>
                  <a:pt x="143284" y="536686"/>
                  <a:pt x="73783" y="536686"/>
                  <a:pt x="31318" y="493655"/>
                </a:cubicBezTo>
                <a:lnTo>
                  <a:pt x="31318" y="493655"/>
                </a:lnTo>
                <a:cubicBezTo>
                  <a:pt x="-10439" y="451402"/>
                  <a:pt x="-10439" y="383458"/>
                  <a:pt x="31318" y="341135"/>
                </a:cubicBezTo>
                <a:close/>
              </a:path>
            </a:pathLst>
          </a:custGeom>
          <a:solidFill>
            <a:schemeClr val="accent2"/>
          </a:solidFill>
          <a:ln w="19050">
            <a:solidFill>
              <a:schemeClr val="bg1"/>
            </a:solidFill>
            <a:headEnd type="none" w="med" len="med"/>
            <a:tailEnd type="none" w="med" len="med"/>
          </a:ln>
          <a:effectLst>
            <a:innerShdw blurRad="114300">
              <a:prstClr val="black">
                <a:alpha val="3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34"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cxnSp>
        <p:nvCxnSpPr>
          <p:cNvPr id="21" name="Straight Connector 20">
            <a:extLst>
              <a:ext uri="{FF2B5EF4-FFF2-40B4-BE49-F238E27FC236}">
                <a16:creationId xmlns:a16="http://schemas.microsoft.com/office/drawing/2014/main" id="{E1FFB9D9-892D-617D-5B10-E89265AA686D}"/>
              </a:ext>
              <a:ext uri="{C183D7F6-B498-43B3-948B-1728B52AA6E4}">
                <adec:decorative xmlns:adec="http://schemas.microsoft.com/office/drawing/2017/decorative" val="1"/>
              </a:ext>
            </a:extLst>
          </p:cNvPr>
          <p:cNvCxnSpPr>
            <a:cxnSpLocks/>
          </p:cNvCxnSpPr>
          <p:nvPr/>
        </p:nvCxnSpPr>
        <p:spPr>
          <a:xfrm>
            <a:off x="0" y="1177811"/>
            <a:ext cx="12192000" cy="0"/>
          </a:xfrm>
          <a:prstGeom prst="line">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pic>
        <p:nvPicPr>
          <p:cNvPr id="9" name="Picture 8">
            <a:extLst>
              <a:ext uri="{FF2B5EF4-FFF2-40B4-BE49-F238E27FC236}">
                <a16:creationId xmlns:a16="http://schemas.microsoft.com/office/drawing/2014/main" id="{F4679767-EA01-C8B3-AD41-A5BBF3FE11CE}"/>
              </a:ext>
            </a:extLst>
          </p:cNvPr>
          <p:cNvPicPr>
            <a:picLocks noChangeAspect="1"/>
          </p:cNvPicPr>
          <p:nvPr/>
        </p:nvPicPr>
        <p:blipFill>
          <a:blip r:embed="rId4"/>
          <a:stretch>
            <a:fillRect/>
          </a:stretch>
        </p:blipFill>
        <p:spPr>
          <a:xfrm>
            <a:off x="11238807" y="138096"/>
            <a:ext cx="869402" cy="869402"/>
          </a:xfrm>
          <a:prstGeom prst="rect">
            <a:avLst/>
          </a:prstGeom>
        </p:spPr>
      </p:pic>
    </p:spTree>
    <p:extLst>
      <p:ext uri="{BB962C8B-B14F-4D97-AF65-F5344CB8AC3E}">
        <p14:creationId xmlns:p14="http://schemas.microsoft.com/office/powerpoint/2010/main" val="30005945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50"/>
                                        <p:tgtEl>
                                          <p:spTgt spid="21"/>
                                        </p:tgtEl>
                                      </p:cBhvr>
                                    </p:animEffect>
                                  </p:childTnLst>
                                </p:cTn>
                              </p:par>
                              <p:par>
                                <p:cTn id="8" presetID="42" presetClass="path" presetSubtype="0" decel="100000" fill="hold" nodeType="withEffect">
                                  <p:stCondLst>
                                    <p:cond delay="0"/>
                                  </p:stCondLst>
                                  <p:childTnLst>
                                    <p:animMotion origin="layout" path="M -0.01719 -0.00023 L 0 3.7037E-7 " pathEditMode="relative" rAng="0" ptsTypes="AA">
                                      <p:cBhvr>
                                        <p:cTn id="9" dur="500" fill="hold"/>
                                        <p:tgtEl>
                                          <p:spTgt spid="21"/>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51121-1D4C-791C-4F5A-371E412F531D}"/>
            </a:ext>
          </a:extLst>
        </p:cNvPr>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3C69F6D4-D2D0-01A4-410B-B72D218C33B8}"/>
              </a:ext>
              <a:ext uri="{C183D7F6-B498-43B3-948B-1728B52AA6E4}">
                <adec:decorative xmlns:adec="http://schemas.microsoft.com/office/drawing/2017/decorative" val="1"/>
              </a:ext>
            </a:extLst>
          </p:cNvPr>
          <p:cNvSpPr/>
          <p:nvPr/>
        </p:nvSpPr>
        <p:spPr bwMode="auto">
          <a:xfrm rot="5400000">
            <a:off x="7802228" y="2452113"/>
            <a:ext cx="3909527" cy="3521317"/>
          </a:xfrm>
          <a:prstGeom prst="roundRect">
            <a:avLst>
              <a:gd name="adj" fmla="val 14295"/>
            </a:avLst>
          </a:prstGeom>
          <a:solidFill>
            <a:schemeClr val="tx1">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a:ea typeface="Segoe UI" pitchFamily="34" charset="0"/>
              <a:cs typeface="Segoe UI" pitchFamily="34" charset="0"/>
            </a:endParaRPr>
          </a:p>
        </p:txBody>
      </p:sp>
      <p:sp>
        <p:nvSpPr>
          <p:cNvPr id="12" name="Text Placeholder 11">
            <a:extLst>
              <a:ext uri="{FF2B5EF4-FFF2-40B4-BE49-F238E27FC236}">
                <a16:creationId xmlns:a16="http://schemas.microsoft.com/office/drawing/2014/main" id="{4CDE0B7A-8A5F-1F6D-45DB-066A7C44CEF4}"/>
              </a:ext>
            </a:extLst>
          </p:cNvPr>
          <p:cNvSpPr txBox="1">
            <a:spLocks/>
          </p:cNvSpPr>
          <p:nvPr/>
        </p:nvSpPr>
        <p:spPr>
          <a:xfrm>
            <a:off x="8447812" y="2740524"/>
            <a:ext cx="2414260" cy="584775"/>
          </a:xfrm>
          <a:prstGeom prst="rect">
            <a:avLst/>
          </a:prstGeom>
        </p:spPr>
        <p:txBody>
          <a:bodyPr wrap="square">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600"/>
              </a:spcAft>
              <a:buClrTx/>
              <a:buSzPct val="100000"/>
              <a:buFont typeface="Wingdings" panose="05000000000000000000" pitchFamily="2" charset="2"/>
              <a:buNone/>
              <a:tabLst/>
              <a:defRPr/>
            </a:pPr>
            <a:r>
              <a:rPr kumimoji="0" lang="en-US" sz="1600" b="0" i="0" u="none" strike="noStrike" kern="1200" cap="none" spc="0" normalizeH="0" baseline="0" noProof="0">
                <a:ln>
                  <a:noFill/>
                </a:ln>
                <a:solidFill>
                  <a:prstClr val="white"/>
                </a:solidFill>
                <a:effectLst/>
                <a:uLnTx/>
                <a:uFillTx/>
                <a:latin typeface="Segoe Sans Display"/>
                <a:ea typeface="+mn-ea"/>
                <a:cs typeface="Segoe UI Light" panose="020B0502040204020203" pitchFamily="34" charset="0"/>
              </a:rPr>
              <a:t>Get more from Copilot and Microsoft 365</a:t>
            </a:r>
          </a:p>
        </p:txBody>
      </p:sp>
      <p:sp>
        <p:nvSpPr>
          <p:cNvPr id="13" name="Text Placeholder 11">
            <a:extLst>
              <a:ext uri="{FF2B5EF4-FFF2-40B4-BE49-F238E27FC236}">
                <a16:creationId xmlns:a16="http://schemas.microsoft.com/office/drawing/2014/main" id="{83645DB9-C3AA-828A-AF3A-C882454D4474}"/>
              </a:ext>
            </a:extLst>
          </p:cNvPr>
          <p:cNvSpPr txBox="1">
            <a:spLocks/>
          </p:cNvSpPr>
          <p:nvPr/>
        </p:nvSpPr>
        <p:spPr>
          <a:xfrm>
            <a:off x="8447812" y="3571527"/>
            <a:ext cx="2606826" cy="338554"/>
          </a:xfrm>
          <a:prstGeom prst="rect">
            <a:avLst/>
          </a:prstGeom>
        </p:spPr>
        <p:txBody>
          <a:bodyPr wrap="square">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600"/>
              </a:spcAft>
              <a:buClrTx/>
              <a:buSzPct val="100000"/>
              <a:buFont typeface="Wingdings" panose="05000000000000000000" pitchFamily="2" charset="2"/>
              <a:buNone/>
              <a:tabLst/>
              <a:defRPr/>
            </a:pPr>
            <a:r>
              <a:rPr kumimoji="0" lang="en-US" sz="1600" b="0" i="0" u="none" strike="noStrike" kern="1200" cap="none" spc="0" normalizeH="0" baseline="0" noProof="0">
                <a:ln>
                  <a:noFill/>
                </a:ln>
                <a:solidFill>
                  <a:prstClr val="white"/>
                </a:solidFill>
                <a:effectLst/>
                <a:uLnTx/>
                <a:uFillTx/>
                <a:latin typeface="Segoe Sans Display"/>
                <a:ea typeface="+mn-ea"/>
                <a:cs typeface="Segoe UI Light" panose="020B0502040204020203" pitchFamily="34" charset="0"/>
              </a:rPr>
              <a:t>Help others do the same</a:t>
            </a:r>
          </a:p>
        </p:txBody>
      </p:sp>
      <p:sp>
        <p:nvSpPr>
          <p:cNvPr id="14" name="Text Placeholder 11">
            <a:extLst>
              <a:ext uri="{FF2B5EF4-FFF2-40B4-BE49-F238E27FC236}">
                <a16:creationId xmlns:a16="http://schemas.microsoft.com/office/drawing/2014/main" id="{926B550B-0BE4-8BB9-2A6B-5C4652412844}"/>
              </a:ext>
            </a:extLst>
          </p:cNvPr>
          <p:cNvSpPr txBox="1">
            <a:spLocks/>
          </p:cNvSpPr>
          <p:nvPr/>
        </p:nvSpPr>
        <p:spPr>
          <a:xfrm>
            <a:off x="8447812" y="4156309"/>
            <a:ext cx="2832899" cy="584775"/>
          </a:xfrm>
          <a:prstGeom prst="rect">
            <a:avLst/>
          </a:prstGeom>
        </p:spPr>
        <p:txBody>
          <a:bodyPr wrap="square">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600"/>
              </a:spcAft>
              <a:buClrTx/>
              <a:buSzPct val="100000"/>
              <a:buFont typeface="Wingdings" panose="05000000000000000000" pitchFamily="2" charset="2"/>
              <a:buNone/>
              <a:tabLst/>
              <a:defRPr/>
            </a:pPr>
            <a:r>
              <a:rPr kumimoji="0" lang="en-US" sz="1600" b="0" i="0" u="none" strike="noStrike" kern="1200" cap="none" spc="0" normalizeH="0" baseline="0" noProof="0">
                <a:ln>
                  <a:noFill/>
                </a:ln>
                <a:solidFill>
                  <a:prstClr val="white"/>
                </a:solidFill>
                <a:effectLst/>
                <a:uLnTx/>
                <a:uFillTx/>
                <a:latin typeface="Segoe Sans Display"/>
                <a:ea typeface="+mn-ea"/>
                <a:cs typeface="Segoe UI Light" panose="020B0502040204020203" pitchFamily="34" charset="0"/>
              </a:rPr>
              <a:t>Expand your knowledge and enhance your career</a:t>
            </a:r>
          </a:p>
        </p:txBody>
      </p:sp>
      <p:grpSp>
        <p:nvGrpSpPr>
          <p:cNvPr id="2" name="Group 1">
            <a:extLst>
              <a:ext uri="{FF2B5EF4-FFF2-40B4-BE49-F238E27FC236}">
                <a16:creationId xmlns:a16="http://schemas.microsoft.com/office/drawing/2014/main" id="{C3AB5E3B-FCBC-3AB6-0A88-83D37C3F2291}"/>
              </a:ext>
            </a:extLst>
          </p:cNvPr>
          <p:cNvGrpSpPr/>
          <p:nvPr/>
        </p:nvGrpSpPr>
        <p:grpSpPr>
          <a:xfrm>
            <a:off x="6973207" y="5397648"/>
            <a:ext cx="6080320" cy="844463"/>
            <a:chOff x="5607459" y="5376024"/>
            <a:chExt cx="5795892" cy="844463"/>
          </a:xfrm>
        </p:grpSpPr>
        <p:sp>
          <p:nvSpPr>
            <p:cNvPr id="3" name="Rectangle: Rounded Corners 11">
              <a:extLst>
                <a:ext uri="{FF2B5EF4-FFF2-40B4-BE49-F238E27FC236}">
                  <a16:creationId xmlns:a16="http://schemas.microsoft.com/office/drawing/2014/main" id="{E78C4E7F-9DD8-E6F1-FE84-5EFC623D3590}"/>
                </a:ext>
              </a:extLst>
            </p:cNvPr>
            <p:cNvSpPr/>
            <p:nvPr/>
          </p:nvSpPr>
          <p:spPr>
            <a:xfrm>
              <a:off x="5607459" y="5376024"/>
              <a:ext cx="5795892" cy="844463"/>
            </a:xfrm>
            <a:prstGeom prst="roundRect">
              <a:avLst>
                <a:gd name="adj" fmla="val 50000"/>
              </a:avLst>
            </a:prstGeom>
            <a:gradFill>
              <a:gsLst>
                <a:gs pos="27000">
                  <a:schemeClr val="bg1">
                    <a:alpha val="80000"/>
                  </a:schemeClr>
                </a:gs>
                <a:gs pos="100000">
                  <a:schemeClr val="bg1">
                    <a:alpha val="50000"/>
                  </a:schemeClr>
                </a:gs>
              </a:gsLst>
              <a:lin ang="2400000" scaled="0"/>
            </a:gradFill>
            <a:ln>
              <a:gradFill>
                <a:gsLst>
                  <a:gs pos="0">
                    <a:schemeClr val="accent1">
                      <a:lumMod val="5000"/>
                      <a:lumOff val="95000"/>
                      <a:alpha val="80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Sans Display"/>
                <a:ea typeface="+mn-ea"/>
                <a:cs typeface="+mn-cs"/>
              </a:endParaRPr>
            </a:p>
          </p:txBody>
        </p:sp>
        <p:sp>
          <p:nvSpPr>
            <p:cNvPr id="4" name="Rectangle: Rounded Corners 11">
              <a:extLst>
                <a:ext uri="{FF2B5EF4-FFF2-40B4-BE49-F238E27FC236}">
                  <a16:creationId xmlns:a16="http://schemas.microsoft.com/office/drawing/2014/main" id="{76CFF2BE-0A1F-7BED-5D3B-9C47887A08BB}"/>
                </a:ext>
              </a:extLst>
            </p:cNvPr>
            <p:cNvSpPr/>
            <p:nvPr/>
          </p:nvSpPr>
          <p:spPr>
            <a:xfrm>
              <a:off x="5711416" y="5460239"/>
              <a:ext cx="5587979" cy="676033"/>
            </a:xfrm>
            <a:prstGeom prst="roundRect">
              <a:avLst>
                <a:gd name="adj" fmla="val 50000"/>
              </a:avLst>
            </a:prstGeom>
            <a:gradFill>
              <a:gsLst>
                <a:gs pos="27000">
                  <a:schemeClr val="bg1">
                    <a:alpha val="90000"/>
                  </a:schemeClr>
                </a:gs>
                <a:gs pos="100000">
                  <a:schemeClr val="bg1">
                    <a:alpha val="90000"/>
                  </a:schemeClr>
                </a:gs>
              </a:gsLst>
              <a:lin ang="2400000" scaled="0"/>
            </a:gradFill>
            <a:ln>
              <a:solidFill>
                <a:schemeClr val="bg1"/>
              </a:soli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Sans Display"/>
                <a:ea typeface="+mn-ea"/>
                <a:cs typeface="+mn-cs"/>
              </a:endParaRPr>
            </a:p>
          </p:txBody>
        </p:sp>
      </p:grpSp>
      <p:pic>
        <p:nvPicPr>
          <p:cNvPr id="5" name="Picture 4">
            <a:extLst>
              <a:ext uri="{FF2B5EF4-FFF2-40B4-BE49-F238E27FC236}">
                <a16:creationId xmlns:a16="http://schemas.microsoft.com/office/drawing/2014/main" id="{E78E4B0B-6BFD-E406-725E-538C4E07F71E}"/>
              </a:ext>
              <a:ext uri="{C183D7F6-B498-43B3-948B-1728B52AA6E4}">
                <adec:decorative xmlns:adec="http://schemas.microsoft.com/office/drawing/2017/decorative" val="1"/>
              </a:ext>
            </a:extLst>
          </p:cNvPr>
          <p:cNvPicPr>
            <a:picLocks noChangeAspect="1"/>
          </p:cNvPicPr>
          <p:nvPr/>
        </p:nvPicPr>
        <p:blipFill rotWithShape="1">
          <a:blip r:embed="rId2"/>
          <a:srcRect l="370" t="1" r="531" b="29523"/>
          <a:stretch>
            <a:fillRect/>
          </a:stretch>
        </p:blipFill>
        <p:spPr>
          <a:xfrm rot="10800000" flipV="1">
            <a:off x="-9331" y="6675119"/>
            <a:ext cx="12201331" cy="182880"/>
          </a:xfrm>
          <a:prstGeom prst="rect">
            <a:avLst/>
          </a:prstGeom>
          <a:ln>
            <a:noFill/>
          </a:ln>
          <a:effectLst/>
        </p:spPr>
      </p:pic>
      <p:sp>
        <p:nvSpPr>
          <p:cNvPr id="6" name="TextBox 5">
            <a:extLst>
              <a:ext uri="{FF2B5EF4-FFF2-40B4-BE49-F238E27FC236}">
                <a16:creationId xmlns:a16="http://schemas.microsoft.com/office/drawing/2014/main" id="{735E65A0-22E6-878F-9F35-4ABDCF9F5FA4}"/>
              </a:ext>
            </a:extLst>
          </p:cNvPr>
          <p:cNvSpPr txBox="1"/>
          <p:nvPr/>
        </p:nvSpPr>
        <p:spPr>
          <a:xfrm>
            <a:off x="7359578" y="5656660"/>
            <a:ext cx="4103703" cy="307777"/>
          </a:xfrm>
          <a:prstGeom prst="rect">
            <a:avLst/>
          </a:prstGeom>
          <a:no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en-US"/>
            </a:defPPr>
            <a:lvl1pPr algn="ctr" defTabSz="932472" fontAlgn="base">
              <a:spcBef>
                <a:spcPct val="0"/>
              </a:spcBef>
              <a:spcAft>
                <a:spcPct val="0"/>
              </a:spcAft>
              <a:defRPr sz="2000">
                <a:solidFill>
                  <a:srgbClr val="FFFFFF"/>
                </a:solidFill>
                <a:latin typeface="Segoe UI Semibold"/>
              </a:defRPr>
            </a:lvl1pPr>
            <a:lvl2pPr marL="457200" defTabSz="914400">
              <a:defRPr sz="1800">
                <a:solidFill>
                  <a:schemeClr val="lt1"/>
                </a:solidFill>
              </a:defRPr>
            </a:lvl2pPr>
            <a:lvl3pPr marL="914400" defTabSz="914400">
              <a:defRPr sz="1800">
                <a:solidFill>
                  <a:schemeClr val="lt1"/>
                </a:solidFill>
              </a:defRPr>
            </a:lvl3pPr>
            <a:lvl4pPr marL="1371600" defTabSz="914400">
              <a:defRPr sz="1800">
                <a:solidFill>
                  <a:schemeClr val="lt1"/>
                </a:solidFill>
              </a:defRPr>
            </a:lvl4pPr>
            <a:lvl5pPr marL="1828800" defTabSz="914400">
              <a:defRPr sz="1800">
                <a:solidFill>
                  <a:schemeClr val="lt1"/>
                </a:solidFill>
              </a:defRPr>
            </a:lvl5pPr>
            <a:lvl6pPr marL="2286000" defTabSz="914400">
              <a:defRPr sz="1800">
                <a:solidFill>
                  <a:schemeClr val="lt1"/>
                </a:solidFill>
              </a:defRPr>
            </a:lvl6pPr>
            <a:lvl7pPr marL="2743200" defTabSz="914400">
              <a:defRPr sz="1800">
                <a:solidFill>
                  <a:schemeClr val="lt1"/>
                </a:solidFill>
              </a:defRPr>
            </a:lvl7pPr>
            <a:lvl8pPr marL="3200400" defTabSz="914400">
              <a:defRPr sz="1800">
                <a:solidFill>
                  <a:schemeClr val="lt1"/>
                </a:solidFill>
              </a:defRPr>
            </a:lvl8pPr>
            <a:lvl9pPr marL="3657600" defTabSz="914400">
              <a:defRPr sz="1800">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454142"/>
                </a:solidFill>
                <a:effectLst/>
                <a:uLnTx/>
                <a:uFillTx/>
                <a:latin typeface="Segoe Sans Display"/>
                <a:ea typeface="+mn-ea"/>
                <a:cs typeface="Segoe UI Light" panose="020B0502040204020203" pitchFamily="34" charset="0"/>
              </a:rPr>
              <a:t>Join the free program at </a:t>
            </a:r>
            <a:r>
              <a:rPr kumimoji="0" lang="en-US" sz="1400" b="0" i="0" u="none" strike="noStrike" kern="1200" cap="none" spc="0" normalizeH="0" baseline="0" noProof="0">
                <a:ln>
                  <a:noFill/>
                </a:ln>
                <a:solidFill>
                  <a:srgbClr val="454142"/>
                </a:solidFill>
                <a:effectLst/>
                <a:uLnTx/>
                <a:uFillTx/>
                <a:latin typeface="Segoe Sans Display"/>
                <a:ea typeface="+mn-ea"/>
                <a:cs typeface="Segoe UI Light" panose="020B0502040204020203" pitchFamily="34" charset="0"/>
                <a:hlinkClick r:id="rId3">
                  <a:extLst>
                    <a:ext uri="{A12FA001-AC4F-418D-AE19-62706E023703}">
                      <ahyp:hlinkClr xmlns:ahyp="http://schemas.microsoft.com/office/drawing/2018/hyperlinkcolor" val="tx"/>
                    </a:ext>
                  </a:extLst>
                </a:hlinkClick>
              </a:rPr>
              <a:t>aka.ms/M365Champions</a:t>
            </a:r>
            <a:endParaRPr kumimoji="0" lang="en-US" sz="1400" b="0" i="0" u="none" strike="noStrike" kern="1200" cap="none" spc="0" normalizeH="0" baseline="0" noProof="0">
              <a:ln>
                <a:noFill/>
              </a:ln>
              <a:solidFill>
                <a:srgbClr val="454142"/>
              </a:solidFill>
              <a:effectLst/>
              <a:uLnTx/>
              <a:uFillTx/>
              <a:latin typeface="Segoe Sans Display"/>
              <a:ea typeface="+mn-ea"/>
              <a:cs typeface="Segoe UI Light" panose="020B0502040204020203" pitchFamily="34" charset="0"/>
            </a:endParaRPr>
          </a:p>
        </p:txBody>
      </p:sp>
      <p:pic>
        <p:nvPicPr>
          <p:cNvPr id="7" name="Graphic 6">
            <a:extLst>
              <a:ext uri="{FF2B5EF4-FFF2-40B4-BE49-F238E27FC236}">
                <a16:creationId xmlns:a16="http://schemas.microsoft.com/office/drawing/2014/main" id="{787FC857-AD76-E5DB-7117-6E41F8168AC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67746" y="5669679"/>
            <a:ext cx="300404" cy="300400"/>
          </a:xfrm>
          <a:prstGeom prst="rect">
            <a:avLst/>
          </a:prstGeom>
        </p:spPr>
      </p:pic>
      <p:sp>
        <p:nvSpPr>
          <p:cNvPr id="11" name="Text Placeholder 11">
            <a:extLst>
              <a:ext uri="{FF2B5EF4-FFF2-40B4-BE49-F238E27FC236}">
                <a16:creationId xmlns:a16="http://schemas.microsoft.com/office/drawing/2014/main" id="{44C0E704-E7FD-3B7B-5543-6928E83C8734}"/>
              </a:ext>
            </a:extLst>
          </p:cNvPr>
          <p:cNvSpPr txBox="1">
            <a:spLocks/>
          </p:cNvSpPr>
          <p:nvPr/>
        </p:nvSpPr>
        <p:spPr>
          <a:xfrm>
            <a:off x="501162" y="4462312"/>
            <a:ext cx="4303067" cy="866904"/>
          </a:xfrm>
          <a:prstGeom prst="rect">
            <a:avLst/>
          </a:prstGeom>
        </p:spPr>
        <p:txBody>
          <a:bodyPr wrap="square">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500"/>
              </a:spcAft>
              <a:buClrTx/>
              <a:buSzPct val="100000"/>
              <a:buFont typeface="Wingdings" panose="05000000000000000000" pitchFamily="2" charset="2"/>
              <a:buNone/>
              <a:tabLst/>
              <a:defRPr/>
            </a:pPr>
            <a:r>
              <a:rPr kumimoji="0" lang="en-US" sz="1400" b="0" i="0" u="none" strike="noStrike" kern="1200" cap="none" spc="0" normalizeH="0" baseline="0" noProof="0">
                <a:ln>
                  <a:noFill/>
                </a:ln>
                <a:solidFill>
                  <a:prstClr val="white"/>
                </a:solidFill>
                <a:effectLst/>
                <a:uLnTx/>
                <a:uFillTx/>
                <a:latin typeface="Segoe Sans Display"/>
                <a:ea typeface="+mn-ea"/>
                <a:cs typeface="Segoe UI Light" panose="020B0502040204020203" pitchFamily="34" charset="0"/>
              </a:rPr>
              <a:t>Get more from Copilot and Microsoft 365</a:t>
            </a:r>
          </a:p>
          <a:p>
            <a:pPr marL="0" marR="0" lvl="0" indent="0" algn="l" defTabSz="932742" rtl="0" eaLnBrk="1" fontAlgn="auto" latinLnBrk="0" hangingPunct="1">
              <a:lnSpc>
                <a:spcPct val="100000"/>
              </a:lnSpc>
              <a:spcBef>
                <a:spcPts val="0"/>
              </a:spcBef>
              <a:spcAft>
                <a:spcPts val="500"/>
              </a:spcAft>
              <a:buClrTx/>
              <a:buSzPct val="100000"/>
              <a:buFont typeface="Wingdings" panose="05000000000000000000" pitchFamily="2" charset="2"/>
              <a:buNone/>
              <a:tabLst/>
              <a:defRPr/>
            </a:pPr>
            <a:r>
              <a:rPr kumimoji="0" lang="en-US" sz="1400" b="0" i="0" u="none" strike="noStrike" kern="1200" cap="none" spc="0" normalizeH="0" baseline="0" noProof="0">
                <a:ln>
                  <a:noFill/>
                </a:ln>
                <a:solidFill>
                  <a:prstClr val="white"/>
                </a:solidFill>
                <a:effectLst/>
                <a:uLnTx/>
                <a:uFillTx/>
                <a:latin typeface="Segoe Sans Display"/>
                <a:ea typeface="+mn-ea"/>
                <a:cs typeface="Segoe UI Light" panose="020B0502040204020203" pitchFamily="34" charset="0"/>
              </a:rPr>
              <a:t>Help others do the same</a:t>
            </a:r>
          </a:p>
          <a:p>
            <a:pPr marL="0" marR="0" lvl="0" indent="0" algn="l" defTabSz="932742" rtl="0" eaLnBrk="1" fontAlgn="auto" latinLnBrk="0" hangingPunct="1">
              <a:lnSpc>
                <a:spcPct val="100000"/>
              </a:lnSpc>
              <a:spcBef>
                <a:spcPts val="0"/>
              </a:spcBef>
              <a:spcAft>
                <a:spcPts val="500"/>
              </a:spcAft>
              <a:buClrTx/>
              <a:buSzPct val="100000"/>
              <a:buFont typeface="Wingdings" panose="05000000000000000000" pitchFamily="2" charset="2"/>
              <a:buNone/>
              <a:tabLst/>
              <a:defRPr/>
            </a:pPr>
            <a:r>
              <a:rPr kumimoji="0" lang="en-US" sz="1400" b="0" i="0" u="none" strike="noStrike" kern="1200" cap="none" spc="0" normalizeH="0" baseline="0" noProof="0">
                <a:ln>
                  <a:noFill/>
                </a:ln>
                <a:solidFill>
                  <a:prstClr val="white"/>
                </a:solidFill>
                <a:effectLst/>
                <a:uLnTx/>
                <a:uFillTx/>
                <a:latin typeface="Segoe Sans Display"/>
                <a:ea typeface="+mn-ea"/>
                <a:cs typeface="Segoe UI Light" panose="020B0502040204020203" pitchFamily="34" charset="0"/>
              </a:rPr>
              <a:t>Expand your knowledge and enhance your career</a:t>
            </a:r>
          </a:p>
        </p:txBody>
      </p:sp>
      <p:sp>
        <p:nvSpPr>
          <p:cNvPr id="15" name="TextBox 14">
            <a:extLst>
              <a:ext uri="{FF2B5EF4-FFF2-40B4-BE49-F238E27FC236}">
                <a16:creationId xmlns:a16="http://schemas.microsoft.com/office/drawing/2014/main" id="{69FF5A09-9F9A-5F67-1766-596598E165CF}"/>
              </a:ext>
            </a:extLst>
          </p:cNvPr>
          <p:cNvSpPr txBox="1"/>
          <p:nvPr/>
        </p:nvSpPr>
        <p:spPr>
          <a:xfrm>
            <a:off x="455769" y="1153569"/>
            <a:ext cx="6903809" cy="3157788"/>
          </a:xfrm>
          <a:prstGeom prst="rect">
            <a:avLst/>
          </a:prstGeom>
          <a:noFill/>
          <a:ln>
            <a:noFill/>
            <a:prstDash/>
          </a:ln>
          <a:effectLst/>
        </p:spPr>
        <p:txBody>
          <a:bodyPr wrap="square">
            <a:spAutoFit/>
          </a:bodyPr>
          <a:lstStyle/>
          <a:p>
            <a:pPr marL="0" marR="0" lvl="0" indent="0" algn="l" defTabSz="914367" rtl="0" eaLnBrk="1" fontAlgn="auto" latinLnBrk="0" hangingPunct="1">
              <a:lnSpc>
                <a:spcPct val="80000"/>
              </a:lnSpc>
              <a:spcBef>
                <a:spcPts val="0"/>
              </a:spcBef>
              <a:spcAft>
                <a:spcPts val="1800"/>
              </a:spcAft>
              <a:buClrTx/>
              <a:buSzTx/>
              <a:buFontTx/>
              <a:buNone/>
              <a:tabLst/>
              <a:defRPr/>
            </a:pPr>
            <a:r>
              <a:rPr kumimoji="0" lang="en-US" sz="3600" b="0" i="0" u="none" strike="noStrike" kern="1200" cap="none" spc="0" normalizeH="0" baseline="0" noProof="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t>Make a difference</a:t>
            </a:r>
          </a:p>
          <a:p>
            <a:pPr marL="800100" marR="0" lvl="0" indent="0" algn="l" defTabSz="914367" rtl="0" eaLnBrk="1" fontAlgn="auto" latinLnBrk="0" hangingPunct="1">
              <a:lnSpc>
                <a:spcPct val="80000"/>
              </a:lnSpc>
              <a:spcBef>
                <a:spcPts val="0"/>
              </a:spcBef>
              <a:spcAft>
                <a:spcPts val="600"/>
              </a:spcAft>
              <a:buClrTx/>
              <a:buSzTx/>
              <a:buFontTx/>
              <a:buNone/>
              <a:tabLst/>
              <a:defRPr/>
            </a:pPr>
            <a:r>
              <a:rPr kumimoji="0" lang="en-US" sz="9400" b="0" i="0" u="none" strike="noStrike" kern="1200" cap="none" spc="0" normalizeH="0" baseline="0" noProof="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t>Become a</a:t>
            </a:r>
          </a:p>
          <a:p>
            <a:pPr marL="800100" marR="0" lvl="0" indent="0" algn="l" defTabSz="914367" rtl="0" eaLnBrk="1" fontAlgn="auto" latinLnBrk="0" hangingPunct="1">
              <a:lnSpc>
                <a:spcPct val="80000"/>
              </a:lnSpc>
              <a:spcBef>
                <a:spcPts val="0"/>
              </a:spcBef>
              <a:spcAft>
                <a:spcPts val="600"/>
              </a:spcAft>
              <a:buClrTx/>
              <a:buSzTx/>
              <a:buFontTx/>
              <a:buNone/>
              <a:tabLst/>
              <a:defRPr/>
            </a:pPr>
            <a:r>
              <a:rPr kumimoji="0" lang="en-US" sz="9400" b="0" i="0" u="none" strike="noStrike" kern="1200" cap="none" spc="0" normalizeH="0" baseline="0" noProof="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t>Champion</a:t>
            </a:r>
          </a:p>
        </p:txBody>
      </p:sp>
    </p:spTree>
    <p:extLst>
      <p:ext uri="{BB962C8B-B14F-4D97-AF65-F5344CB8AC3E}">
        <p14:creationId xmlns:p14="http://schemas.microsoft.com/office/powerpoint/2010/main" val="2152159517"/>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6CADF-77BF-A670-0A20-CCA3DB07007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0769253-6F69-6C5E-4DA3-056D0BC60D8C}"/>
              </a:ext>
            </a:extLst>
          </p:cNvPr>
          <p:cNvSpPr>
            <a:spLocks noGrp="1"/>
          </p:cNvSpPr>
          <p:nvPr>
            <p:ph type="title"/>
          </p:nvPr>
        </p:nvSpPr>
        <p:spPr>
          <a:xfrm>
            <a:off x="588263" y="485481"/>
            <a:ext cx="11603738" cy="498598"/>
          </a:xfrm>
          <a:prstGeom prst="rect">
            <a:avLst/>
          </a:prstGeom>
        </p:spPr>
        <p:txBody>
          <a:bodyPr/>
          <a:lstStyle/>
          <a:p>
            <a:r>
              <a:rPr lang="en-US" sz="3200"/>
              <a:t>Unlock the full potential of Copilot with exclusive programs  and expert support</a:t>
            </a:r>
          </a:p>
        </p:txBody>
      </p:sp>
      <p:pic>
        <p:nvPicPr>
          <p:cNvPr id="46" name="Picture 45">
            <a:extLst>
              <a:ext uri="{FF2B5EF4-FFF2-40B4-BE49-F238E27FC236}">
                <a16:creationId xmlns:a16="http://schemas.microsoft.com/office/drawing/2014/main" id="{50C013C7-CAC9-2EB6-F207-44B27B0BF2C4}"/>
              </a:ext>
              <a:ext uri="{C183D7F6-B498-43B3-948B-1728B52AA6E4}">
                <adec:decorative xmlns:adec="http://schemas.microsoft.com/office/drawing/2017/decorative" val="1"/>
              </a:ext>
            </a:extLst>
          </p:cNvPr>
          <p:cNvPicPr>
            <a:picLocks/>
          </p:cNvPicPr>
          <p:nvPr/>
        </p:nvPicPr>
        <p:blipFill rotWithShape="1">
          <a:blip r:embed="rId3">
            <a:alphaModFix amt="45000"/>
          </a:blip>
          <a:srcRect l="7533" t="35613" r="65955" b="15124"/>
          <a:stretch/>
        </p:blipFill>
        <p:spPr>
          <a:xfrm>
            <a:off x="588896" y="1723518"/>
            <a:ext cx="11017254" cy="4039173"/>
          </a:xfrm>
          <a:prstGeom prst="roundRect">
            <a:avLst>
              <a:gd name="adj" fmla="val 4731"/>
            </a:avLst>
          </a:prstGeom>
          <a:solidFill>
            <a:schemeClr val="bg1">
              <a:lumMod val="95000"/>
            </a:schemeClr>
          </a:solidFill>
          <a:ln>
            <a:noFill/>
            <a:headEnd type="none" w="med" len="med"/>
            <a:tailEnd type="none" w="med" len="med"/>
          </a:ln>
          <a:effectLst>
            <a:outerShdw blurRad="63500" dist="127000" dir="2700000" algn="tl" rotWithShape="0">
              <a:srgbClr val="454142">
                <a:alpha val="20000"/>
              </a:srgbClr>
            </a:outerShdw>
          </a:effectLst>
        </p:spPr>
      </p:pic>
      <p:sp>
        <p:nvSpPr>
          <p:cNvPr id="47" name="Rectangle: Top Corners Rounded 46">
            <a:extLst>
              <a:ext uri="{FF2B5EF4-FFF2-40B4-BE49-F238E27FC236}">
                <a16:creationId xmlns:a16="http://schemas.microsoft.com/office/drawing/2014/main" id="{8ADE1B6E-6697-C096-4121-69E03BF79842}"/>
              </a:ext>
              <a:ext uri="{C183D7F6-B498-43B3-948B-1728B52AA6E4}">
                <adec:decorative xmlns:adec="http://schemas.microsoft.com/office/drawing/2017/decorative" val="1"/>
              </a:ext>
            </a:extLst>
          </p:cNvPr>
          <p:cNvSpPr>
            <a:spLocks/>
          </p:cNvSpPr>
          <p:nvPr/>
        </p:nvSpPr>
        <p:spPr bwMode="auto">
          <a:xfrm>
            <a:off x="588262" y="5206401"/>
            <a:ext cx="11017254" cy="564952"/>
          </a:xfrm>
          <a:prstGeom prst="round2SameRect">
            <a:avLst>
              <a:gd name="adj1" fmla="val 0"/>
              <a:gd name="adj2" fmla="val 29391"/>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48" name="TextBox 47">
            <a:extLst>
              <a:ext uri="{FF2B5EF4-FFF2-40B4-BE49-F238E27FC236}">
                <a16:creationId xmlns:a16="http://schemas.microsoft.com/office/drawing/2014/main" id="{1B131AB2-9744-CCDB-E060-E9231C3A1AE9}"/>
              </a:ext>
              <a:ext uri="{C183D7F6-B498-43B3-948B-1728B52AA6E4}">
                <adec:decorative xmlns:adec="http://schemas.microsoft.com/office/drawing/2017/decorative" val="1"/>
              </a:ext>
            </a:extLst>
          </p:cNvPr>
          <p:cNvSpPr txBox="1">
            <a:spLocks/>
          </p:cNvSpPr>
          <p:nvPr/>
        </p:nvSpPr>
        <p:spPr>
          <a:xfrm>
            <a:off x="7953492" y="1978739"/>
            <a:ext cx="3478743" cy="3541693"/>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49" name="TextBox 48">
            <a:extLst>
              <a:ext uri="{FF2B5EF4-FFF2-40B4-BE49-F238E27FC236}">
                <a16:creationId xmlns:a16="http://schemas.microsoft.com/office/drawing/2014/main" id="{37351D16-B1C2-427F-20C8-8A5F0E831E02}"/>
              </a:ext>
              <a:ext uri="{C183D7F6-B498-43B3-948B-1728B52AA6E4}">
                <adec:decorative xmlns:adec="http://schemas.microsoft.com/office/drawing/2017/decorative" val="1"/>
              </a:ext>
            </a:extLst>
          </p:cNvPr>
          <p:cNvSpPr txBox="1">
            <a:spLocks/>
          </p:cNvSpPr>
          <p:nvPr/>
        </p:nvSpPr>
        <p:spPr>
          <a:xfrm>
            <a:off x="741584" y="1978739"/>
            <a:ext cx="3478743" cy="3541693"/>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50" name="Rectangle: Top Corners Rounded 49">
            <a:extLst>
              <a:ext uri="{FF2B5EF4-FFF2-40B4-BE49-F238E27FC236}">
                <a16:creationId xmlns:a16="http://schemas.microsoft.com/office/drawing/2014/main" id="{92521DAE-B3D1-1032-1E57-70D86D9EF960}"/>
              </a:ext>
              <a:ext uri="{C183D7F6-B498-43B3-948B-1728B52AA6E4}">
                <adec:decorative xmlns:adec="http://schemas.microsoft.com/office/drawing/2017/decorative" val="1"/>
              </a:ext>
            </a:extLst>
          </p:cNvPr>
          <p:cNvSpPr/>
          <p:nvPr/>
        </p:nvSpPr>
        <p:spPr bwMode="auto">
          <a:xfrm>
            <a:off x="9323650" y="2930386"/>
            <a:ext cx="738426" cy="67806"/>
          </a:xfrm>
          <a:prstGeom prst="round2SameRect">
            <a:avLst>
              <a:gd name="adj1" fmla="val 50000"/>
              <a:gd name="adj2" fmla="val 0"/>
            </a:avLst>
          </a:prstGeom>
          <a:solidFill>
            <a:srgbClr val="F4364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1" name="Rectangle: Top Corners Rounded 50">
            <a:extLst>
              <a:ext uri="{FF2B5EF4-FFF2-40B4-BE49-F238E27FC236}">
                <a16:creationId xmlns:a16="http://schemas.microsoft.com/office/drawing/2014/main" id="{A2CC0F40-FE67-18EE-CC61-42CFCD3F00CE}"/>
              </a:ext>
              <a:ext uri="{C183D7F6-B498-43B3-948B-1728B52AA6E4}">
                <adec:decorative xmlns:adec="http://schemas.microsoft.com/office/drawing/2017/decorative" val="1"/>
              </a:ext>
            </a:extLst>
          </p:cNvPr>
          <p:cNvSpPr>
            <a:spLocks/>
          </p:cNvSpPr>
          <p:nvPr/>
        </p:nvSpPr>
        <p:spPr bwMode="auto">
          <a:xfrm>
            <a:off x="2111742" y="2930386"/>
            <a:ext cx="738426" cy="67806"/>
          </a:xfrm>
          <a:prstGeom prst="round2SameRect">
            <a:avLst>
              <a:gd name="adj1" fmla="val 50000"/>
              <a:gd name="adj2" fmla="val 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2" name="TextBox 51">
            <a:extLst>
              <a:ext uri="{FF2B5EF4-FFF2-40B4-BE49-F238E27FC236}">
                <a16:creationId xmlns:a16="http://schemas.microsoft.com/office/drawing/2014/main" id="{46AA2FC9-FDC6-A061-CA45-EF489849C6A6}"/>
              </a:ext>
            </a:extLst>
          </p:cNvPr>
          <p:cNvSpPr txBox="1"/>
          <p:nvPr/>
        </p:nvSpPr>
        <p:spPr>
          <a:xfrm>
            <a:off x="8095326" y="3215147"/>
            <a:ext cx="3195076" cy="1231106"/>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mn-cs"/>
              </a:rPr>
              <a:t>Find trusted Partners to help with Microsoft 365 Copilot solution, integration &amp; innovation at the </a:t>
            </a:r>
          </a:p>
        </p:txBody>
      </p:sp>
      <p:sp>
        <p:nvSpPr>
          <p:cNvPr id="53" name="TextBox 52">
            <a:extLst>
              <a:ext uri="{FF2B5EF4-FFF2-40B4-BE49-F238E27FC236}">
                <a16:creationId xmlns:a16="http://schemas.microsoft.com/office/drawing/2014/main" id="{199A5C2B-0657-81AA-5FC5-89C531DACC75}"/>
              </a:ext>
              <a:ext uri="{C183D7F6-B498-43B3-948B-1728B52AA6E4}">
                <adec:decorative xmlns:adec="http://schemas.microsoft.com/office/drawing/2017/decorative" val="1"/>
              </a:ext>
            </a:extLst>
          </p:cNvPr>
          <p:cNvSpPr txBox="1">
            <a:spLocks/>
          </p:cNvSpPr>
          <p:nvPr/>
        </p:nvSpPr>
        <p:spPr>
          <a:xfrm>
            <a:off x="4347539" y="1978739"/>
            <a:ext cx="3478743" cy="3541693"/>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54" name="Rectangle: Top Corners Rounded 53">
            <a:extLst>
              <a:ext uri="{FF2B5EF4-FFF2-40B4-BE49-F238E27FC236}">
                <a16:creationId xmlns:a16="http://schemas.microsoft.com/office/drawing/2014/main" id="{B895563A-8471-F0F8-7954-851D4236962C}"/>
              </a:ext>
              <a:ext uri="{C183D7F6-B498-43B3-948B-1728B52AA6E4}">
                <adec:decorative xmlns:adec="http://schemas.microsoft.com/office/drawing/2017/decorative" val="1"/>
              </a:ext>
            </a:extLst>
          </p:cNvPr>
          <p:cNvSpPr/>
          <p:nvPr/>
        </p:nvSpPr>
        <p:spPr bwMode="auto">
          <a:xfrm>
            <a:off x="5717697" y="2930386"/>
            <a:ext cx="738426" cy="67806"/>
          </a:xfrm>
          <a:prstGeom prst="round2SameRect">
            <a:avLst>
              <a:gd name="adj1" fmla="val 50000"/>
              <a:gd name="adj2" fmla="val 0"/>
            </a:avLst>
          </a:pr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5" name="TextBox 54">
            <a:extLst>
              <a:ext uri="{FF2B5EF4-FFF2-40B4-BE49-F238E27FC236}">
                <a16:creationId xmlns:a16="http://schemas.microsoft.com/office/drawing/2014/main" id="{0CF77784-6DFA-2513-32D3-0732316593E6}"/>
              </a:ext>
            </a:extLst>
          </p:cNvPr>
          <p:cNvSpPr txBox="1"/>
          <p:nvPr/>
        </p:nvSpPr>
        <p:spPr>
          <a:xfrm>
            <a:off x="4489372" y="3215147"/>
            <a:ext cx="3195076" cy="1231106"/>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mn-cs"/>
              </a:rPr>
              <a:t>Expert guidance for technical and deployment</a:t>
            </a:r>
            <a:br>
              <a:rPr kumimoji="0" lang="en-US" sz="2000" b="0" i="0" u="none" strike="noStrike" kern="1200" cap="none" spc="0" normalizeH="0" baseline="0" noProof="0">
                <a:ln>
                  <a:noFill/>
                </a:ln>
                <a:solidFill>
                  <a:srgbClr val="000000"/>
                </a:solidFill>
                <a:effectLst/>
                <a:uLnTx/>
                <a:uFillTx/>
                <a:latin typeface="Segoe UI"/>
                <a:ea typeface="+mn-ea"/>
                <a:cs typeface="+mn-cs"/>
              </a:rPr>
            </a:br>
            <a:r>
              <a:rPr kumimoji="0" lang="en-US" sz="2000" b="0" i="0" u="none" strike="noStrike" kern="1200" cap="none" spc="0" normalizeH="0" baseline="0" noProof="0">
                <a:ln>
                  <a:noFill/>
                </a:ln>
                <a:solidFill>
                  <a:srgbClr val="000000"/>
                </a:solidFill>
                <a:effectLst/>
                <a:uLnTx/>
                <a:uFillTx/>
                <a:latin typeface="Segoe UI"/>
                <a:ea typeface="+mn-ea"/>
                <a:cs typeface="+mn-cs"/>
              </a:rPr>
              <a:t>assistance to ensure a smooth rollout from</a:t>
            </a:r>
          </a:p>
        </p:txBody>
      </p:sp>
      <p:sp>
        <p:nvSpPr>
          <p:cNvPr id="56" name="TextBox 55">
            <a:extLst>
              <a:ext uri="{FF2B5EF4-FFF2-40B4-BE49-F238E27FC236}">
                <a16:creationId xmlns:a16="http://schemas.microsoft.com/office/drawing/2014/main" id="{677003AD-8532-0815-0AD2-C7F4213A4EE9}"/>
              </a:ext>
            </a:extLst>
          </p:cNvPr>
          <p:cNvSpPr txBox="1"/>
          <p:nvPr/>
        </p:nvSpPr>
        <p:spPr>
          <a:xfrm>
            <a:off x="883417" y="3215147"/>
            <a:ext cx="3195076" cy="1231106"/>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91F2C"/>
                </a:solidFill>
                <a:effectLst/>
                <a:uLnTx/>
                <a:uFillTx/>
                <a:latin typeface="Segoe Sans Display"/>
                <a:ea typeface="+mn-ea"/>
                <a:cs typeface="+mn-cs"/>
              </a:rPr>
              <a:t>Customized support and expert-led services to transform the way you work with AI through</a:t>
            </a:r>
          </a:p>
        </p:txBody>
      </p:sp>
      <p:sp>
        <p:nvSpPr>
          <p:cNvPr id="57" name="Rectangle: Rounded Corners 56">
            <a:extLst>
              <a:ext uri="{FF2B5EF4-FFF2-40B4-BE49-F238E27FC236}">
                <a16:creationId xmlns:a16="http://schemas.microsoft.com/office/drawing/2014/main" id="{DA023CA1-7255-AE5C-839B-EA9476D1800E}"/>
              </a:ext>
            </a:extLst>
          </p:cNvPr>
          <p:cNvSpPr>
            <a:spLocks/>
          </p:cNvSpPr>
          <p:nvPr/>
        </p:nvSpPr>
        <p:spPr bwMode="auto">
          <a:xfrm>
            <a:off x="8095326" y="4659455"/>
            <a:ext cx="3195074" cy="593127"/>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50292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hlinkClick r:id="rId4">
                  <a:extLst>
                    <a:ext uri="{A12FA001-AC4F-418D-AE19-62706E023703}">
                      <ahyp:hlinkClr xmlns:ahyp="http://schemas.microsoft.com/office/drawing/2018/hyperlinkcolor" val="tx"/>
                    </a:ext>
                  </a:extLst>
                </a:hlinkClick>
              </a:rPr>
              <a:t>Microsoft 365 Copilot </a:t>
            </a:r>
            <a:br>
              <a:rPr kumimoji="0" lang="en-US" sz="200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hlinkClick r:id="rId4">
                  <a:extLst>
                    <a:ext uri="{A12FA001-AC4F-418D-AE19-62706E023703}">
                      <ahyp:hlinkClr xmlns:ahyp="http://schemas.microsoft.com/office/drawing/2018/hyperlinkcolor" val="tx"/>
                    </a:ext>
                  </a:extLst>
                </a:hlinkClick>
              </a:rPr>
            </a:br>
            <a:r>
              <a:rPr kumimoji="0" lang="en-US" sz="200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hlinkClick r:id="rId4">
                  <a:extLst>
                    <a:ext uri="{A12FA001-AC4F-418D-AE19-62706E023703}">
                      <ahyp:hlinkClr xmlns:ahyp="http://schemas.microsoft.com/office/drawing/2018/hyperlinkcolor" val="tx"/>
                    </a:ext>
                  </a:extLst>
                </a:hlinkClick>
              </a:rPr>
              <a:t>Partner Directory</a:t>
            </a:r>
            <a:endParaRPr kumimoji="0" lang="en-US" sz="2000" b="0" i="0" u="none" strike="noStrike" kern="1200" cap="none" spc="0" normalizeH="0" baseline="0" noProof="0">
              <a:ln>
                <a:noFill/>
              </a:ln>
              <a:solidFill>
                <a:srgbClr val="0078D4"/>
              </a:solidFill>
              <a:effectLst/>
              <a:uLnTx/>
              <a:uFillTx/>
              <a:latin typeface="Segoe UI Semibold"/>
              <a:ea typeface="Calibri" panose="020F0502020204030204" pitchFamily="34" charset="0"/>
              <a:cs typeface="+mn-cs"/>
            </a:endParaRPr>
          </a:p>
        </p:txBody>
      </p:sp>
      <p:sp>
        <p:nvSpPr>
          <p:cNvPr id="58" name="Rectangle: Rounded Corners 57">
            <a:extLst>
              <a:ext uri="{FF2B5EF4-FFF2-40B4-BE49-F238E27FC236}">
                <a16:creationId xmlns:a16="http://schemas.microsoft.com/office/drawing/2014/main" id="{809716B0-29CB-0C31-4B5E-63C81A98F9F4}"/>
              </a:ext>
            </a:extLst>
          </p:cNvPr>
          <p:cNvSpPr>
            <a:spLocks/>
          </p:cNvSpPr>
          <p:nvPr/>
        </p:nvSpPr>
        <p:spPr bwMode="auto">
          <a:xfrm>
            <a:off x="4489373" y="4659455"/>
            <a:ext cx="3195074" cy="593127"/>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54864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0" cap="none" spc="0" normalizeH="0" baseline="0" noProof="0">
                <a:ln>
                  <a:noFill/>
                </a:ln>
                <a:solidFill>
                  <a:srgbClr val="0078D4"/>
                </a:solidFill>
                <a:effectLst/>
                <a:uLnTx/>
                <a:uFillTx/>
                <a:latin typeface="Segoe UI Semibold"/>
                <a:ea typeface="Segoe UI" pitchFamily="34" charset="0"/>
                <a:cs typeface="Segoe UI Semibold"/>
                <a:hlinkClick r:id="rId5">
                  <a:extLst>
                    <a:ext uri="{A12FA001-AC4F-418D-AE19-62706E023703}">
                      <ahyp:hlinkClr xmlns:ahyp="http://schemas.microsoft.com/office/drawing/2018/hyperlinkcolor" val="tx"/>
                    </a:ext>
                  </a:extLst>
                </a:hlinkClick>
              </a:rPr>
              <a:t>Microsoft FastTrack</a:t>
            </a:r>
            <a:endParaRPr kumimoji="0" lang="en-US" sz="2000" b="0" i="0" u="none" strike="noStrike" kern="1200" cap="none" spc="0" normalizeH="0" baseline="0" noProof="0">
              <a:ln>
                <a:noFill/>
              </a:ln>
              <a:solidFill>
                <a:srgbClr val="0078D4"/>
              </a:solidFill>
              <a:effectLst/>
              <a:uLnTx/>
              <a:uFillTx/>
              <a:latin typeface="Segoe UI Semibold"/>
              <a:ea typeface="Calibri" panose="020F0502020204030204" pitchFamily="34" charset="0"/>
              <a:cs typeface="+mn-cs"/>
            </a:endParaRPr>
          </a:p>
        </p:txBody>
      </p:sp>
      <p:sp>
        <p:nvSpPr>
          <p:cNvPr id="59" name="Rectangle: Rounded Corners 58">
            <a:extLst>
              <a:ext uri="{FF2B5EF4-FFF2-40B4-BE49-F238E27FC236}">
                <a16:creationId xmlns:a16="http://schemas.microsoft.com/office/drawing/2014/main" id="{0D504257-B260-446F-C5C4-EC39D77F409A}"/>
              </a:ext>
            </a:extLst>
          </p:cNvPr>
          <p:cNvSpPr>
            <a:spLocks/>
          </p:cNvSpPr>
          <p:nvPr/>
        </p:nvSpPr>
        <p:spPr bwMode="auto">
          <a:xfrm>
            <a:off x="883419" y="4659455"/>
            <a:ext cx="3195074" cy="593127"/>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64008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0" cap="none" spc="0" normalizeH="0" baseline="0" noProof="0">
                <a:ln>
                  <a:noFill/>
                </a:ln>
                <a:solidFill>
                  <a:srgbClr val="0078D4"/>
                </a:solidFill>
                <a:effectLst/>
                <a:uLnTx/>
                <a:uFillTx/>
                <a:latin typeface="Segoe UI Semibold"/>
                <a:ea typeface="Segoe UI" pitchFamily="34" charset="0"/>
                <a:cs typeface="Segoe UI Semibold"/>
                <a:hlinkClick r:id="rId6">
                  <a:extLst>
                    <a:ext uri="{A12FA001-AC4F-418D-AE19-62706E023703}">
                      <ahyp:hlinkClr xmlns:ahyp="http://schemas.microsoft.com/office/drawing/2018/hyperlinkcolor" val="tx"/>
                    </a:ext>
                  </a:extLst>
                </a:hlinkClick>
              </a:rPr>
              <a:t>Microsoft Unified</a:t>
            </a:r>
            <a:endParaRPr kumimoji="0" lang="en-US" sz="2000" b="0" i="0" u="none" strike="noStrike" kern="1200" cap="none" spc="0" normalizeH="0" baseline="0" noProof="0">
              <a:ln>
                <a:noFill/>
              </a:ln>
              <a:solidFill>
                <a:srgbClr val="0078D4"/>
              </a:solidFill>
              <a:effectLst/>
              <a:uLnTx/>
              <a:uFillTx/>
              <a:latin typeface="Segoe UI Semibold"/>
              <a:ea typeface="Calibri" panose="020F0502020204030204" pitchFamily="34" charset="0"/>
              <a:cs typeface="+mn-cs"/>
            </a:endParaRPr>
          </a:p>
        </p:txBody>
      </p:sp>
      <p:sp>
        <p:nvSpPr>
          <p:cNvPr id="60" name="Graphic 2">
            <a:extLst>
              <a:ext uri="{FF2B5EF4-FFF2-40B4-BE49-F238E27FC236}">
                <a16:creationId xmlns:a16="http://schemas.microsoft.com/office/drawing/2014/main" id="{7053C764-BEB7-3FE2-C8F4-FE6B05F248C2}"/>
              </a:ext>
              <a:ext uri="{C183D7F6-B498-43B3-948B-1728B52AA6E4}">
                <adec:decorative xmlns:adec="http://schemas.microsoft.com/office/drawing/2017/decorative" val="1"/>
              </a:ext>
            </a:extLst>
          </p:cNvPr>
          <p:cNvSpPr/>
          <p:nvPr/>
        </p:nvSpPr>
        <p:spPr>
          <a:xfrm>
            <a:off x="9488571" y="2261087"/>
            <a:ext cx="408584" cy="510642"/>
          </a:xfrm>
          <a:custGeom>
            <a:avLst/>
            <a:gdLst>
              <a:gd name="connsiteX0" fmla="*/ 237141 w 237141"/>
              <a:gd name="connsiteY0" fmla="*/ 211124 h 296376"/>
              <a:gd name="connsiteX1" fmla="*/ 203808 w 237141"/>
              <a:gd name="connsiteY1" fmla="*/ 177791 h 296376"/>
              <a:gd name="connsiteX2" fmla="*/ 203793 w 237141"/>
              <a:gd name="connsiteY2" fmla="*/ 177791 h 296376"/>
              <a:gd name="connsiteX3" fmla="*/ 33348 w 237141"/>
              <a:gd name="connsiteY3" fmla="*/ 177791 h 296376"/>
              <a:gd name="connsiteX4" fmla="*/ 0 w 237141"/>
              <a:gd name="connsiteY4" fmla="*/ 211110 h 296376"/>
              <a:gd name="connsiteX5" fmla="*/ 0 w 237141"/>
              <a:gd name="connsiteY5" fmla="*/ 211139 h 296376"/>
              <a:gd name="connsiteX6" fmla="*/ 0 w 237141"/>
              <a:gd name="connsiteY6" fmla="*/ 224775 h 296376"/>
              <a:gd name="connsiteX7" fmla="*/ 7559 w 237141"/>
              <a:gd name="connsiteY7" fmla="*/ 248415 h 296376"/>
              <a:gd name="connsiteX8" fmla="*/ 118511 w 237141"/>
              <a:gd name="connsiteY8" fmla="*/ 296377 h 296376"/>
              <a:gd name="connsiteX9" fmla="*/ 229523 w 237141"/>
              <a:gd name="connsiteY9" fmla="*/ 248430 h 296376"/>
              <a:gd name="connsiteX10" fmla="*/ 237141 w 237141"/>
              <a:gd name="connsiteY10" fmla="*/ 224760 h 296376"/>
              <a:gd name="connsiteX11" fmla="*/ 237141 w 237141"/>
              <a:gd name="connsiteY11" fmla="*/ 211139 h 296376"/>
              <a:gd name="connsiteX12" fmla="*/ 192633 w 237141"/>
              <a:gd name="connsiteY12" fmla="*/ 74116 h 296376"/>
              <a:gd name="connsiteX13" fmla="*/ 118535 w 237141"/>
              <a:gd name="connsiteY13" fmla="*/ 0 h 296376"/>
              <a:gd name="connsiteX14" fmla="*/ 58870 w 237141"/>
              <a:gd name="connsiteY14" fmla="*/ 30141 h 296376"/>
              <a:gd name="connsiteX15" fmla="*/ 55550 w 237141"/>
              <a:gd name="connsiteY15" fmla="*/ 29622 h 296376"/>
              <a:gd name="connsiteX16" fmla="*/ 18527 w 237141"/>
              <a:gd name="connsiteY16" fmla="*/ 29622 h 296376"/>
              <a:gd name="connsiteX17" fmla="*/ 7411 w 237141"/>
              <a:gd name="connsiteY17" fmla="*/ 40738 h 296376"/>
              <a:gd name="connsiteX18" fmla="*/ 7411 w 237141"/>
              <a:gd name="connsiteY18" fmla="*/ 122226 h 296376"/>
              <a:gd name="connsiteX19" fmla="*/ 48140 w 237141"/>
              <a:gd name="connsiteY19" fmla="*/ 163014 h 296376"/>
              <a:gd name="connsiteX20" fmla="*/ 48169 w 237141"/>
              <a:gd name="connsiteY20" fmla="*/ 163014 h 296376"/>
              <a:gd name="connsiteX21" fmla="*/ 51875 w 237141"/>
              <a:gd name="connsiteY21" fmla="*/ 163014 h 296376"/>
              <a:gd name="connsiteX22" fmla="*/ 51875 w 237141"/>
              <a:gd name="connsiteY22" fmla="*/ 162955 h 296376"/>
              <a:gd name="connsiteX23" fmla="*/ 52023 w 237141"/>
              <a:gd name="connsiteY23" fmla="*/ 162955 h 296376"/>
              <a:gd name="connsiteX24" fmla="*/ 66838 w 237141"/>
              <a:gd name="connsiteY24" fmla="*/ 148187 h 296376"/>
              <a:gd name="connsiteX25" fmla="*/ 52069 w 237141"/>
              <a:gd name="connsiteY25" fmla="*/ 133372 h 296376"/>
              <a:gd name="connsiteX26" fmla="*/ 40373 w 237141"/>
              <a:gd name="connsiteY26" fmla="*/ 139078 h 296376"/>
              <a:gd name="connsiteX27" fmla="*/ 29643 w 237141"/>
              <a:gd name="connsiteY27" fmla="*/ 122241 h 296376"/>
              <a:gd name="connsiteX28" fmla="*/ 29643 w 237141"/>
              <a:gd name="connsiteY28" fmla="*/ 118550 h 296376"/>
              <a:gd name="connsiteX29" fmla="*/ 40729 w 237141"/>
              <a:gd name="connsiteY29" fmla="*/ 118550 h 296376"/>
              <a:gd name="connsiteX30" fmla="*/ 55847 w 237141"/>
              <a:gd name="connsiteY30" fmla="*/ 113689 h 296376"/>
              <a:gd name="connsiteX31" fmla="*/ 158062 w 237141"/>
              <a:gd name="connsiteY31" fmla="*/ 136832 h 296376"/>
              <a:gd name="connsiteX32" fmla="*/ 192633 w 237141"/>
              <a:gd name="connsiteY32" fmla="*/ 74116 h 296376"/>
              <a:gd name="connsiteX33" fmla="*/ 44420 w 237141"/>
              <a:gd name="connsiteY33" fmla="*/ 72545 h 296376"/>
              <a:gd name="connsiteX34" fmla="*/ 44420 w 237141"/>
              <a:gd name="connsiteY34" fmla="*/ 75687 h 296376"/>
              <a:gd name="connsiteX35" fmla="*/ 44420 w 237141"/>
              <a:gd name="connsiteY35" fmla="*/ 92598 h 296376"/>
              <a:gd name="connsiteX36" fmla="*/ 40714 w 237141"/>
              <a:gd name="connsiteY36" fmla="*/ 96304 h 296376"/>
              <a:gd name="connsiteX37" fmla="*/ 29643 w 237141"/>
              <a:gd name="connsiteY37" fmla="*/ 96304 h 296376"/>
              <a:gd name="connsiteX38" fmla="*/ 29643 w 237141"/>
              <a:gd name="connsiteY38" fmla="*/ 51869 h 296376"/>
              <a:gd name="connsiteX39" fmla="*/ 44434 w 237141"/>
              <a:gd name="connsiteY39" fmla="*/ 51869 h 296376"/>
              <a:gd name="connsiteX40" fmla="*/ 44434 w 237141"/>
              <a:gd name="connsiteY40" fmla="*/ 72545 h 29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37141" h="296376">
                <a:moveTo>
                  <a:pt x="237141" y="211124"/>
                </a:moveTo>
                <a:cubicBezTo>
                  <a:pt x="237141" y="192715"/>
                  <a:pt x="222218" y="177791"/>
                  <a:pt x="203808" y="177791"/>
                </a:cubicBezTo>
                <a:cubicBezTo>
                  <a:pt x="203804" y="177791"/>
                  <a:pt x="203798" y="177791"/>
                  <a:pt x="203793" y="177791"/>
                </a:cubicBezTo>
                <a:lnTo>
                  <a:pt x="33348" y="177791"/>
                </a:lnTo>
                <a:cubicBezTo>
                  <a:pt x="14939" y="177782"/>
                  <a:pt x="8" y="192700"/>
                  <a:pt x="0" y="211110"/>
                </a:cubicBezTo>
                <a:cubicBezTo>
                  <a:pt x="0" y="211120"/>
                  <a:pt x="0" y="211129"/>
                  <a:pt x="0" y="211139"/>
                </a:cubicBezTo>
                <a:lnTo>
                  <a:pt x="0" y="224775"/>
                </a:lnTo>
                <a:cubicBezTo>
                  <a:pt x="0" y="233238"/>
                  <a:pt x="2638" y="241508"/>
                  <a:pt x="7559" y="248415"/>
                </a:cubicBezTo>
                <a:cubicBezTo>
                  <a:pt x="30428" y="280488"/>
                  <a:pt x="67808" y="296377"/>
                  <a:pt x="118511" y="296377"/>
                </a:cubicBezTo>
                <a:cubicBezTo>
                  <a:pt x="169200" y="296377"/>
                  <a:pt x="206624" y="280503"/>
                  <a:pt x="229523" y="248430"/>
                </a:cubicBezTo>
                <a:cubicBezTo>
                  <a:pt x="234466" y="241526"/>
                  <a:pt x="237129" y="233251"/>
                  <a:pt x="237141" y="224760"/>
                </a:cubicBezTo>
                <a:lnTo>
                  <a:pt x="237141" y="211139"/>
                </a:lnTo>
                <a:close/>
                <a:moveTo>
                  <a:pt x="192633" y="74116"/>
                </a:moveTo>
                <a:cubicBezTo>
                  <a:pt x="192637" y="33188"/>
                  <a:pt x="159463" y="5"/>
                  <a:pt x="118535" y="0"/>
                </a:cubicBezTo>
                <a:cubicBezTo>
                  <a:pt x="94988" y="-3"/>
                  <a:pt x="72840" y="11185"/>
                  <a:pt x="58870" y="30141"/>
                </a:cubicBezTo>
                <a:cubicBezTo>
                  <a:pt x="57796" y="29801"/>
                  <a:pt x="56677" y="29626"/>
                  <a:pt x="55550" y="29622"/>
                </a:cubicBezTo>
                <a:lnTo>
                  <a:pt x="18527" y="29622"/>
                </a:lnTo>
                <a:cubicBezTo>
                  <a:pt x="12388" y="29622"/>
                  <a:pt x="7411" y="34599"/>
                  <a:pt x="7411" y="40738"/>
                </a:cubicBezTo>
                <a:lnTo>
                  <a:pt x="7411" y="122226"/>
                </a:lnTo>
                <a:cubicBezTo>
                  <a:pt x="7394" y="144737"/>
                  <a:pt x="25629" y="162998"/>
                  <a:pt x="48140" y="163014"/>
                </a:cubicBezTo>
                <a:cubicBezTo>
                  <a:pt x="48150" y="163014"/>
                  <a:pt x="48159" y="163014"/>
                  <a:pt x="48169" y="163014"/>
                </a:cubicBezTo>
                <a:lnTo>
                  <a:pt x="51875" y="163014"/>
                </a:lnTo>
                <a:lnTo>
                  <a:pt x="51875" y="162955"/>
                </a:lnTo>
                <a:lnTo>
                  <a:pt x="52023" y="162955"/>
                </a:lnTo>
                <a:cubicBezTo>
                  <a:pt x="60192" y="162968"/>
                  <a:pt x="66825" y="156355"/>
                  <a:pt x="66838" y="148187"/>
                </a:cubicBezTo>
                <a:cubicBezTo>
                  <a:pt x="66850" y="140018"/>
                  <a:pt x="60238" y="133385"/>
                  <a:pt x="52069" y="133372"/>
                </a:cubicBezTo>
                <a:cubicBezTo>
                  <a:pt x="47498" y="133364"/>
                  <a:pt x="43181" y="135470"/>
                  <a:pt x="40373" y="139078"/>
                </a:cubicBezTo>
                <a:cubicBezTo>
                  <a:pt x="33820" y="136038"/>
                  <a:pt x="29631" y="129465"/>
                  <a:pt x="29643" y="122241"/>
                </a:cubicBezTo>
                <a:lnTo>
                  <a:pt x="29643" y="118550"/>
                </a:lnTo>
                <a:lnTo>
                  <a:pt x="40729" y="118550"/>
                </a:lnTo>
                <a:cubicBezTo>
                  <a:pt x="46361" y="118550"/>
                  <a:pt x="51593" y="116742"/>
                  <a:pt x="55847" y="113689"/>
                </a:cubicBezTo>
                <a:cubicBezTo>
                  <a:pt x="77682" y="148306"/>
                  <a:pt x="123445" y="158667"/>
                  <a:pt x="158062" y="136832"/>
                </a:cubicBezTo>
                <a:cubicBezTo>
                  <a:pt x="179593" y="123252"/>
                  <a:pt x="192646" y="99572"/>
                  <a:pt x="192633" y="74116"/>
                </a:cubicBezTo>
                <a:close/>
                <a:moveTo>
                  <a:pt x="44420" y="72545"/>
                </a:moveTo>
                <a:cubicBezTo>
                  <a:pt x="44398" y="73592"/>
                  <a:pt x="44398" y="74640"/>
                  <a:pt x="44420" y="75687"/>
                </a:cubicBezTo>
                <a:lnTo>
                  <a:pt x="44420" y="92598"/>
                </a:lnTo>
                <a:cubicBezTo>
                  <a:pt x="44420" y="94645"/>
                  <a:pt x="42761" y="96304"/>
                  <a:pt x="40714" y="96304"/>
                </a:cubicBezTo>
                <a:lnTo>
                  <a:pt x="29643" y="96304"/>
                </a:lnTo>
                <a:lnTo>
                  <a:pt x="29643" y="51869"/>
                </a:lnTo>
                <a:lnTo>
                  <a:pt x="44434" y="51869"/>
                </a:lnTo>
                <a:lnTo>
                  <a:pt x="44434" y="72545"/>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6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61" name="Graphic 5">
            <a:extLst>
              <a:ext uri="{FF2B5EF4-FFF2-40B4-BE49-F238E27FC236}">
                <a16:creationId xmlns:a16="http://schemas.microsoft.com/office/drawing/2014/main" id="{8DC09A91-AE2D-82BB-0AFB-5B0BE0A4789D}"/>
              </a:ext>
              <a:ext uri="{C183D7F6-B498-43B3-948B-1728B52AA6E4}">
                <adec:decorative xmlns:adec="http://schemas.microsoft.com/office/drawing/2017/decorative" val="1"/>
              </a:ext>
            </a:extLst>
          </p:cNvPr>
          <p:cNvSpPr/>
          <p:nvPr/>
        </p:nvSpPr>
        <p:spPr>
          <a:xfrm>
            <a:off x="5844908" y="2276635"/>
            <a:ext cx="484004" cy="479546"/>
          </a:xfrm>
          <a:custGeom>
            <a:avLst/>
            <a:gdLst>
              <a:gd name="connsiteX0" fmla="*/ 22232 w 308503"/>
              <a:gd name="connsiteY0" fmla="*/ 163035 h 305660"/>
              <a:gd name="connsiteX1" fmla="*/ 160204 w 308503"/>
              <a:gd name="connsiteY1" fmla="*/ 163035 h 305660"/>
              <a:gd name="connsiteX2" fmla="*/ 133392 w 308503"/>
              <a:gd name="connsiteY2" fmla="*/ 229731 h 305660"/>
              <a:gd name="connsiteX3" fmla="*/ 144345 w 308503"/>
              <a:gd name="connsiteY3" fmla="*/ 274387 h 305660"/>
              <a:gd name="connsiteX4" fmla="*/ 96339 w 308503"/>
              <a:gd name="connsiteY4" fmla="*/ 281605 h 305660"/>
              <a:gd name="connsiteX5" fmla="*/ 74 w 308503"/>
              <a:gd name="connsiteY5" fmla="*/ 218318 h 305660"/>
              <a:gd name="connsiteX6" fmla="*/ 0 w 308503"/>
              <a:gd name="connsiteY6" fmla="*/ 214909 h 305660"/>
              <a:gd name="connsiteX7" fmla="*/ 0 w 308503"/>
              <a:gd name="connsiteY7" fmla="*/ 185267 h 305660"/>
              <a:gd name="connsiteX8" fmla="*/ 20098 w 308503"/>
              <a:gd name="connsiteY8" fmla="*/ 163138 h 305660"/>
              <a:gd name="connsiteX9" fmla="*/ 22232 w 308503"/>
              <a:gd name="connsiteY9" fmla="*/ 163035 h 305660"/>
              <a:gd name="connsiteX10" fmla="*/ 281605 w 308503"/>
              <a:gd name="connsiteY10" fmla="*/ 81517 h 305660"/>
              <a:gd name="connsiteX11" fmla="*/ 229731 w 308503"/>
              <a:gd name="connsiteY11" fmla="*/ 133392 h 305660"/>
              <a:gd name="connsiteX12" fmla="*/ 177856 w 308503"/>
              <a:gd name="connsiteY12" fmla="*/ 81517 h 305660"/>
              <a:gd name="connsiteX13" fmla="*/ 229731 w 308503"/>
              <a:gd name="connsiteY13" fmla="*/ 29643 h 305660"/>
              <a:gd name="connsiteX14" fmla="*/ 281605 w 308503"/>
              <a:gd name="connsiteY14" fmla="*/ 81517 h 305660"/>
              <a:gd name="connsiteX15" fmla="*/ 96339 w 308503"/>
              <a:gd name="connsiteY15" fmla="*/ 0 h 305660"/>
              <a:gd name="connsiteX16" fmla="*/ 163035 w 308503"/>
              <a:gd name="connsiteY16" fmla="*/ 66696 h 305660"/>
              <a:gd name="connsiteX17" fmla="*/ 96339 w 308503"/>
              <a:gd name="connsiteY17" fmla="*/ 133392 h 305660"/>
              <a:gd name="connsiteX18" fmla="*/ 29643 w 308503"/>
              <a:gd name="connsiteY18" fmla="*/ 66696 h 305660"/>
              <a:gd name="connsiteX19" fmla="*/ 96339 w 308503"/>
              <a:gd name="connsiteY19" fmla="*/ 0 h 305660"/>
              <a:gd name="connsiteX20" fmla="*/ 181962 w 308503"/>
              <a:gd name="connsiteY20" fmla="*/ 177485 h 305660"/>
              <a:gd name="connsiteX21" fmla="*/ 161719 w 308503"/>
              <a:gd name="connsiteY21" fmla="*/ 214195 h 305660"/>
              <a:gd name="connsiteX22" fmla="*/ 160604 w 308503"/>
              <a:gd name="connsiteY22" fmla="*/ 214494 h 305660"/>
              <a:gd name="connsiteX23" fmla="*/ 151948 w 308503"/>
              <a:gd name="connsiteY23" fmla="*/ 216629 h 305660"/>
              <a:gd name="connsiteX24" fmla="*/ 152037 w 308503"/>
              <a:gd name="connsiteY24" fmla="*/ 243411 h 305660"/>
              <a:gd name="connsiteX25" fmla="*/ 160041 w 308503"/>
              <a:gd name="connsiteY25" fmla="*/ 245338 h 305660"/>
              <a:gd name="connsiteX26" fmla="*/ 181917 w 308503"/>
              <a:gd name="connsiteY26" fmla="*/ 281097 h 305660"/>
              <a:gd name="connsiteX27" fmla="*/ 181532 w 308503"/>
              <a:gd name="connsiteY27" fmla="*/ 282539 h 305660"/>
              <a:gd name="connsiteX28" fmla="*/ 178760 w 308503"/>
              <a:gd name="connsiteY28" fmla="*/ 291906 h 305660"/>
              <a:gd name="connsiteX29" fmla="*/ 200770 w 308503"/>
              <a:gd name="connsiteY29" fmla="*/ 305557 h 305660"/>
              <a:gd name="connsiteX30" fmla="*/ 208077 w 308503"/>
              <a:gd name="connsiteY30" fmla="*/ 297879 h 305660"/>
              <a:gd name="connsiteX31" fmla="*/ 249984 w 308503"/>
              <a:gd name="connsiteY31" fmla="*/ 296819 h 305660"/>
              <a:gd name="connsiteX32" fmla="*/ 251044 w 308503"/>
              <a:gd name="connsiteY32" fmla="*/ 297879 h 305660"/>
              <a:gd name="connsiteX33" fmla="*/ 258440 w 308503"/>
              <a:gd name="connsiteY33" fmla="*/ 305660 h 305660"/>
              <a:gd name="connsiteX34" fmla="*/ 280405 w 308503"/>
              <a:gd name="connsiteY34" fmla="*/ 292128 h 305660"/>
              <a:gd name="connsiteX35" fmla="*/ 277470 w 308503"/>
              <a:gd name="connsiteY35" fmla="*/ 281961 h 305660"/>
              <a:gd name="connsiteX36" fmla="*/ 297735 w 308503"/>
              <a:gd name="connsiteY36" fmla="*/ 245263 h 305660"/>
              <a:gd name="connsiteX37" fmla="*/ 298843 w 308503"/>
              <a:gd name="connsiteY37" fmla="*/ 244967 h 305660"/>
              <a:gd name="connsiteX38" fmla="*/ 307483 w 308503"/>
              <a:gd name="connsiteY38" fmla="*/ 242833 h 305660"/>
              <a:gd name="connsiteX39" fmla="*/ 307394 w 308503"/>
              <a:gd name="connsiteY39" fmla="*/ 216036 h 305660"/>
              <a:gd name="connsiteX40" fmla="*/ 299391 w 308503"/>
              <a:gd name="connsiteY40" fmla="*/ 214109 h 305660"/>
              <a:gd name="connsiteX41" fmla="*/ 277531 w 308503"/>
              <a:gd name="connsiteY41" fmla="*/ 178338 h 305660"/>
              <a:gd name="connsiteX42" fmla="*/ 277915 w 308503"/>
              <a:gd name="connsiteY42" fmla="*/ 176907 h 305660"/>
              <a:gd name="connsiteX43" fmla="*/ 280672 w 308503"/>
              <a:gd name="connsiteY43" fmla="*/ 167570 h 305660"/>
              <a:gd name="connsiteX44" fmla="*/ 258677 w 308503"/>
              <a:gd name="connsiteY44" fmla="*/ 153890 h 305660"/>
              <a:gd name="connsiteX45" fmla="*/ 251370 w 308503"/>
              <a:gd name="connsiteY45" fmla="*/ 161582 h 305660"/>
              <a:gd name="connsiteX46" fmla="*/ 209462 w 308503"/>
              <a:gd name="connsiteY46" fmla="*/ 162657 h 305660"/>
              <a:gd name="connsiteX47" fmla="*/ 208388 w 308503"/>
              <a:gd name="connsiteY47" fmla="*/ 161582 h 305660"/>
              <a:gd name="connsiteX48" fmla="*/ 201007 w 308503"/>
              <a:gd name="connsiteY48" fmla="*/ 153801 h 305660"/>
              <a:gd name="connsiteX49" fmla="*/ 179027 w 308503"/>
              <a:gd name="connsiteY49" fmla="*/ 167318 h 305660"/>
              <a:gd name="connsiteX50" fmla="*/ 181962 w 308503"/>
              <a:gd name="connsiteY50" fmla="*/ 177485 h 305660"/>
              <a:gd name="connsiteX51" fmla="*/ 229731 w 308503"/>
              <a:gd name="connsiteY51" fmla="*/ 251963 h 305660"/>
              <a:gd name="connsiteX52" fmla="*/ 208240 w 308503"/>
              <a:gd name="connsiteY52" fmla="*/ 229731 h 305660"/>
              <a:gd name="connsiteX53" fmla="*/ 229731 w 308503"/>
              <a:gd name="connsiteY53" fmla="*/ 207499 h 305660"/>
              <a:gd name="connsiteX54" fmla="*/ 251222 w 308503"/>
              <a:gd name="connsiteY54" fmla="*/ 229731 h 305660"/>
              <a:gd name="connsiteX55" fmla="*/ 229731 w 308503"/>
              <a:gd name="connsiteY55" fmla="*/ 251963 h 30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08503" h="305660">
                <a:moveTo>
                  <a:pt x="22232" y="163035"/>
                </a:moveTo>
                <a:lnTo>
                  <a:pt x="160204" y="163035"/>
                </a:lnTo>
                <a:cubicBezTo>
                  <a:pt x="142967" y="180957"/>
                  <a:pt x="133356" y="204865"/>
                  <a:pt x="133392" y="229731"/>
                </a:cubicBezTo>
                <a:cubicBezTo>
                  <a:pt x="133392" y="245841"/>
                  <a:pt x="137349" y="261033"/>
                  <a:pt x="144345" y="274387"/>
                </a:cubicBezTo>
                <a:cubicBezTo>
                  <a:pt x="128783" y="279575"/>
                  <a:pt x="111619" y="281605"/>
                  <a:pt x="96339" y="281605"/>
                </a:cubicBezTo>
                <a:cubicBezTo>
                  <a:pt x="55995" y="281605"/>
                  <a:pt x="2446" y="267436"/>
                  <a:pt x="74" y="218318"/>
                </a:cubicBezTo>
                <a:lnTo>
                  <a:pt x="0" y="214909"/>
                </a:lnTo>
                <a:lnTo>
                  <a:pt x="0" y="185267"/>
                </a:lnTo>
                <a:cubicBezTo>
                  <a:pt x="1" y="173816"/>
                  <a:pt x="8699" y="164238"/>
                  <a:pt x="20098" y="163138"/>
                </a:cubicBezTo>
                <a:lnTo>
                  <a:pt x="22232" y="163035"/>
                </a:lnTo>
                <a:close/>
                <a:moveTo>
                  <a:pt x="281605" y="81517"/>
                </a:moveTo>
                <a:cubicBezTo>
                  <a:pt x="281605" y="110167"/>
                  <a:pt x="258380" y="133392"/>
                  <a:pt x="229731" y="133392"/>
                </a:cubicBezTo>
                <a:cubicBezTo>
                  <a:pt x="201081" y="133392"/>
                  <a:pt x="177856" y="110167"/>
                  <a:pt x="177856" y="81517"/>
                </a:cubicBezTo>
                <a:cubicBezTo>
                  <a:pt x="177856" y="52868"/>
                  <a:pt x="201081" y="29643"/>
                  <a:pt x="229731" y="29643"/>
                </a:cubicBezTo>
                <a:cubicBezTo>
                  <a:pt x="258380" y="29643"/>
                  <a:pt x="281605" y="52868"/>
                  <a:pt x="281605" y="81517"/>
                </a:cubicBezTo>
                <a:close/>
                <a:moveTo>
                  <a:pt x="96339" y="0"/>
                </a:moveTo>
                <a:cubicBezTo>
                  <a:pt x="133174" y="0"/>
                  <a:pt x="163035" y="29861"/>
                  <a:pt x="163035" y="66696"/>
                </a:cubicBezTo>
                <a:cubicBezTo>
                  <a:pt x="163035" y="103531"/>
                  <a:pt x="133174" y="133392"/>
                  <a:pt x="96339" y="133392"/>
                </a:cubicBezTo>
                <a:cubicBezTo>
                  <a:pt x="59504" y="133392"/>
                  <a:pt x="29643" y="103531"/>
                  <a:pt x="29643" y="66696"/>
                </a:cubicBezTo>
                <a:cubicBezTo>
                  <a:pt x="29643" y="29861"/>
                  <a:pt x="59504" y="0"/>
                  <a:pt x="96339" y="0"/>
                </a:cubicBezTo>
                <a:close/>
                <a:moveTo>
                  <a:pt x="181962" y="177485"/>
                </a:moveTo>
                <a:cubicBezTo>
                  <a:pt x="186509" y="193212"/>
                  <a:pt x="177445" y="209648"/>
                  <a:pt x="161719" y="214195"/>
                </a:cubicBezTo>
                <a:cubicBezTo>
                  <a:pt x="161349" y="214302"/>
                  <a:pt x="160977" y="214402"/>
                  <a:pt x="160604" y="214494"/>
                </a:cubicBezTo>
                <a:lnTo>
                  <a:pt x="151948" y="216629"/>
                </a:lnTo>
                <a:cubicBezTo>
                  <a:pt x="150561" y="225505"/>
                  <a:pt x="150591" y="234545"/>
                  <a:pt x="152037" y="243411"/>
                </a:cubicBezTo>
                <a:lnTo>
                  <a:pt x="160041" y="245338"/>
                </a:lnTo>
                <a:cubicBezTo>
                  <a:pt x="175957" y="249172"/>
                  <a:pt x="185751" y="265182"/>
                  <a:pt x="181917" y="281097"/>
                </a:cubicBezTo>
                <a:cubicBezTo>
                  <a:pt x="181801" y="281582"/>
                  <a:pt x="181672" y="282062"/>
                  <a:pt x="181532" y="282539"/>
                </a:cubicBezTo>
                <a:lnTo>
                  <a:pt x="178760" y="291906"/>
                </a:lnTo>
                <a:cubicBezTo>
                  <a:pt x="185282" y="297627"/>
                  <a:pt x="192692" y="302266"/>
                  <a:pt x="200770" y="305557"/>
                </a:cubicBezTo>
                <a:lnTo>
                  <a:pt x="208077" y="297879"/>
                </a:lnTo>
                <a:cubicBezTo>
                  <a:pt x="219357" y="286015"/>
                  <a:pt x="238120" y="285540"/>
                  <a:pt x="249984" y="296819"/>
                </a:cubicBezTo>
                <a:cubicBezTo>
                  <a:pt x="250346" y="297163"/>
                  <a:pt x="250700" y="297518"/>
                  <a:pt x="251044" y="297879"/>
                </a:cubicBezTo>
                <a:lnTo>
                  <a:pt x="258440" y="305660"/>
                </a:lnTo>
                <a:cubicBezTo>
                  <a:pt x="266459" y="302395"/>
                  <a:pt x="273882" y="297823"/>
                  <a:pt x="280405" y="292128"/>
                </a:cubicBezTo>
                <a:lnTo>
                  <a:pt x="277470" y="281961"/>
                </a:lnTo>
                <a:cubicBezTo>
                  <a:pt x="272932" y="266231"/>
                  <a:pt x="282006" y="249802"/>
                  <a:pt x="297735" y="245263"/>
                </a:cubicBezTo>
                <a:cubicBezTo>
                  <a:pt x="298103" y="245158"/>
                  <a:pt x="298472" y="245059"/>
                  <a:pt x="298843" y="244967"/>
                </a:cubicBezTo>
                <a:lnTo>
                  <a:pt x="307483" y="242833"/>
                </a:lnTo>
                <a:cubicBezTo>
                  <a:pt x="308872" y="233952"/>
                  <a:pt x="308843" y="224908"/>
                  <a:pt x="307394" y="216036"/>
                </a:cubicBezTo>
                <a:lnTo>
                  <a:pt x="299391" y="214109"/>
                </a:lnTo>
                <a:cubicBezTo>
                  <a:pt x="283477" y="210267"/>
                  <a:pt x="273689" y="194253"/>
                  <a:pt x="277531" y="178338"/>
                </a:cubicBezTo>
                <a:cubicBezTo>
                  <a:pt x="277647" y="177859"/>
                  <a:pt x="277776" y="177382"/>
                  <a:pt x="277915" y="176907"/>
                </a:cubicBezTo>
                <a:lnTo>
                  <a:pt x="280672" y="167570"/>
                </a:lnTo>
                <a:cubicBezTo>
                  <a:pt x="274152" y="161819"/>
                  <a:pt x="266717" y="157197"/>
                  <a:pt x="258677" y="153890"/>
                </a:cubicBezTo>
                <a:lnTo>
                  <a:pt x="251370" y="161582"/>
                </a:lnTo>
                <a:cubicBezTo>
                  <a:pt x="240094" y="173451"/>
                  <a:pt x="221331" y="173933"/>
                  <a:pt x="209462" y="162657"/>
                </a:cubicBezTo>
                <a:cubicBezTo>
                  <a:pt x="209095" y="162308"/>
                  <a:pt x="208736" y="161950"/>
                  <a:pt x="208388" y="161582"/>
                </a:cubicBezTo>
                <a:lnTo>
                  <a:pt x="201007" y="153801"/>
                </a:lnTo>
                <a:cubicBezTo>
                  <a:pt x="192944" y="157062"/>
                  <a:pt x="185533" y="161656"/>
                  <a:pt x="179027" y="167318"/>
                </a:cubicBezTo>
                <a:lnTo>
                  <a:pt x="181962" y="177485"/>
                </a:lnTo>
                <a:close/>
                <a:moveTo>
                  <a:pt x="229731" y="251963"/>
                </a:moveTo>
                <a:cubicBezTo>
                  <a:pt x="217874" y="251963"/>
                  <a:pt x="208240" y="242003"/>
                  <a:pt x="208240" y="229731"/>
                </a:cubicBezTo>
                <a:cubicBezTo>
                  <a:pt x="208240" y="217444"/>
                  <a:pt x="217874" y="207499"/>
                  <a:pt x="229731" y="207499"/>
                </a:cubicBezTo>
                <a:cubicBezTo>
                  <a:pt x="241588" y="207499"/>
                  <a:pt x="251222" y="217444"/>
                  <a:pt x="251222" y="229731"/>
                </a:cubicBezTo>
                <a:cubicBezTo>
                  <a:pt x="251222" y="242003"/>
                  <a:pt x="241588" y="251963"/>
                  <a:pt x="229731" y="251963"/>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6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62" name="Graphic 6">
            <a:extLst>
              <a:ext uri="{FF2B5EF4-FFF2-40B4-BE49-F238E27FC236}">
                <a16:creationId xmlns:a16="http://schemas.microsoft.com/office/drawing/2014/main" id="{4948FB4A-AD4B-DBA3-B82F-EC659765C546}"/>
              </a:ext>
              <a:ext uri="{C183D7F6-B498-43B3-948B-1728B52AA6E4}">
                <adec:decorative xmlns:adec="http://schemas.microsoft.com/office/drawing/2017/decorative" val="1"/>
              </a:ext>
            </a:extLst>
          </p:cNvPr>
          <p:cNvSpPr/>
          <p:nvPr/>
        </p:nvSpPr>
        <p:spPr>
          <a:xfrm>
            <a:off x="2241182" y="2276635"/>
            <a:ext cx="479546" cy="479546"/>
          </a:xfrm>
          <a:custGeom>
            <a:avLst/>
            <a:gdLst>
              <a:gd name="connsiteX0" fmla="*/ 148213 w 296426"/>
              <a:gd name="connsiteY0" fmla="*/ 0 h 296426"/>
              <a:gd name="connsiteX1" fmla="*/ 296427 w 296426"/>
              <a:gd name="connsiteY1" fmla="*/ 148213 h 296426"/>
              <a:gd name="connsiteX2" fmla="*/ 148213 w 296426"/>
              <a:gd name="connsiteY2" fmla="*/ 296427 h 296426"/>
              <a:gd name="connsiteX3" fmla="*/ 0 w 296426"/>
              <a:gd name="connsiteY3" fmla="*/ 148213 h 296426"/>
              <a:gd name="connsiteX4" fmla="*/ 148213 w 296426"/>
              <a:gd name="connsiteY4" fmla="*/ 0 h 296426"/>
              <a:gd name="connsiteX5" fmla="*/ 159789 w 296426"/>
              <a:gd name="connsiteY5" fmla="*/ 81058 h 296426"/>
              <a:gd name="connsiteX6" fmla="*/ 158544 w 296426"/>
              <a:gd name="connsiteY6" fmla="*/ 79976 h 296426"/>
              <a:gd name="connsiteX7" fmla="*/ 145457 w 296426"/>
              <a:gd name="connsiteY7" fmla="*/ 79872 h 296426"/>
              <a:gd name="connsiteX8" fmla="*/ 144063 w 296426"/>
              <a:gd name="connsiteY8" fmla="*/ 81058 h 296426"/>
              <a:gd name="connsiteX9" fmla="*/ 142996 w 296426"/>
              <a:gd name="connsiteY9" fmla="*/ 82303 h 296426"/>
              <a:gd name="connsiteX10" fmla="*/ 142892 w 296426"/>
              <a:gd name="connsiteY10" fmla="*/ 95390 h 296426"/>
              <a:gd name="connsiteX11" fmla="*/ 144078 w 296426"/>
              <a:gd name="connsiteY11" fmla="*/ 96783 h 296426"/>
              <a:gd name="connsiteX12" fmla="*/ 184377 w 296426"/>
              <a:gd name="connsiteY12" fmla="*/ 137097 h 296426"/>
              <a:gd name="connsiteX13" fmla="*/ 85223 w 296426"/>
              <a:gd name="connsiteY13" fmla="*/ 137097 h 296426"/>
              <a:gd name="connsiteX14" fmla="*/ 83711 w 296426"/>
              <a:gd name="connsiteY14" fmla="*/ 137186 h 296426"/>
              <a:gd name="connsiteX15" fmla="*/ 74210 w 296426"/>
              <a:gd name="connsiteY15" fmla="*/ 146702 h 296426"/>
              <a:gd name="connsiteX16" fmla="*/ 74107 w 296426"/>
              <a:gd name="connsiteY16" fmla="*/ 148199 h 296426"/>
              <a:gd name="connsiteX17" fmla="*/ 74210 w 296426"/>
              <a:gd name="connsiteY17" fmla="*/ 149710 h 296426"/>
              <a:gd name="connsiteX18" fmla="*/ 83711 w 296426"/>
              <a:gd name="connsiteY18" fmla="*/ 159211 h 296426"/>
              <a:gd name="connsiteX19" fmla="*/ 85223 w 296426"/>
              <a:gd name="connsiteY19" fmla="*/ 159315 h 296426"/>
              <a:gd name="connsiteX20" fmla="*/ 184377 w 296426"/>
              <a:gd name="connsiteY20" fmla="*/ 159315 h 296426"/>
              <a:gd name="connsiteX21" fmla="*/ 144063 w 296426"/>
              <a:gd name="connsiteY21" fmla="*/ 199629 h 296426"/>
              <a:gd name="connsiteX22" fmla="*/ 142981 w 296426"/>
              <a:gd name="connsiteY22" fmla="*/ 200888 h 296426"/>
              <a:gd name="connsiteX23" fmla="*/ 145205 w 296426"/>
              <a:gd name="connsiteY23" fmla="*/ 216451 h 296426"/>
              <a:gd name="connsiteX24" fmla="*/ 158544 w 296426"/>
              <a:gd name="connsiteY24" fmla="*/ 216451 h 296426"/>
              <a:gd name="connsiteX25" fmla="*/ 159774 w 296426"/>
              <a:gd name="connsiteY25" fmla="*/ 215369 h 296426"/>
              <a:gd name="connsiteX26" fmla="*/ 219089 w 296426"/>
              <a:gd name="connsiteY26" fmla="*/ 156083 h 296426"/>
              <a:gd name="connsiteX27" fmla="*/ 220156 w 296426"/>
              <a:gd name="connsiteY27" fmla="*/ 154824 h 296426"/>
              <a:gd name="connsiteX28" fmla="*/ 220275 w 296426"/>
              <a:gd name="connsiteY28" fmla="*/ 141751 h 296426"/>
              <a:gd name="connsiteX29" fmla="*/ 219089 w 296426"/>
              <a:gd name="connsiteY29" fmla="*/ 140358 h 296426"/>
              <a:gd name="connsiteX30" fmla="*/ 159804 w 296426"/>
              <a:gd name="connsiteY30" fmla="*/ 81058 h 296426"/>
              <a:gd name="connsiteX31" fmla="*/ 158544 w 296426"/>
              <a:gd name="connsiteY31" fmla="*/ 79976 h 296426"/>
              <a:gd name="connsiteX32" fmla="*/ 159789 w 296426"/>
              <a:gd name="connsiteY32" fmla="*/ 81058 h 2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96426" h="296426">
                <a:moveTo>
                  <a:pt x="148213" y="0"/>
                </a:moveTo>
                <a:cubicBezTo>
                  <a:pt x="230086" y="0"/>
                  <a:pt x="296427" y="66355"/>
                  <a:pt x="296427" y="148213"/>
                </a:cubicBezTo>
                <a:cubicBezTo>
                  <a:pt x="296427" y="230072"/>
                  <a:pt x="230086" y="296427"/>
                  <a:pt x="148213" y="296427"/>
                </a:cubicBezTo>
                <a:cubicBezTo>
                  <a:pt x="66370" y="296427"/>
                  <a:pt x="0" y="230072"/>
                  <a:pt x="0" y="148213"/>
                </a:cubicBezTo>
                <a:cubicBezTo>
                  <a:pt x="0" y="66355"/>
                  <a:pt x="66370" y="0"/>
                  <a:pt x="148213" y="0"/>
                </a:cubicBezTo>
                <a:close/>
                <a:moveTo>
                  <a:pt x="159789" y="81058"/>
                </a:moveTo>
                <a:lnTo>
                  <a:pt x="158544" y="79976"/>
                </a:lnTo>
                <a:cubicBezTo>
                  <a:pt x="154667" y="77105"/>
                  <a:pt x="149380" y="77063"/>
                  <a:pt x="145457" y="79872"/>
                </a:cubicBezTo>
                <a:lnTo>
                  <a:pt x="144063" y="81058"/>
                </a:lnTo>
                <a:lnTo>
                  <a:pt x="142996" y="82303"/>
                </a:lnTo>
                <a:cubicBezTo>
                  <a:pt x="140125" y="86180"/>
                  <a:pt x="140084" y="91467"/>
                  <a:pt x="142892" y="95390"/>
                </a:cubicBezTo>
                <a:lnTo>
                  <a:pt x="144078" y="96783"/>
                </a:lnTo>
                <a:lnTo>
                  <a:pt x="184377" y="137097"/>
                </a:lnTo>
                <a:lnTo>
                  <a:pt x="85223" y="137097"/>
                </a:lnTo>
                <a:lnTo>
                  <a:pt x="83711" y="137186"/>
                </a:lnTo>
                <a:cubicBezTo>
                  <a:pt x="78767" y="137867"/>
                  <a:pt x="74882" y="141757"/>
                  <a:pt x="74210" y="146702"/>
                </a:cubicBezTo>
                <a:lnTo>
                  <a:pt x="74107" y="148199"/>
                </a:lnTo>
                <a:lnTo>
                  <a:pt x="74210" y="149710"/>
                </a:lnTo>
                <a:cubicBezTo>
                  <a:pt x="74889" y="154649"/>
                  <a:pt x="78772" y="158532"/>
                  <a:pt x="83711" y="159211"/>
                </a:cubicBezTo>
                <a:lnTo>
                  <a:pt x="85223" y="159315"/>
                </a:lnTo>
                <a:lnTo>
                  <a:pt x="184377" y="159315"/>
                </a:lnTo>
                <a:lnTo>
                  <a:pt x="144063" y="199629"/>
                </a:lnTo>
                <a:lnTo>
                  <a:pt x="142981" y="200888"/>
                </a:lnTo>
                <a:cubicBezTo>
                  <a:pt x="139298" y="205800"/>
                  <a:pt x="140293" y="212768"/>
                  <a:pt x="145205" y="216451"/>
                </a:cubicBezTo>
                <a:cubicBezTo>
                  <a:pt x="149157" y="219415"/>
                  <a:pt x="154591" y="219415"/>
                  <a:pt x="158544" y="216451"/>
                </a:cubicBezTo>
                <a:lnTo>
                  <a:pt x="159774" y="215369"/>
                </a:lnTo>
                <a:lnTo>
                  <a:pt x="219089" y="156083"/>
                </a:lnTo>
                <a:lnTo>
                  <a:pt x="220156" y="154824"/>
                </a:lnTo>
                <a:cubicBezTo>
                  <a:pt x="223024" y="150952"/>
                  <a:pt x="223073" y="145674"/>
                  <a:pt x="220275" y="141751"/>
                </a:cubicBezTo>
                <a:lnTo>
                  <a:pt x="219089" y="140358"/>
                </a:lnTo>
                <a:lnTo>
                  <a:pt x="159804" y="81058"/>
                </a:lnTo>
                <a:lnTo>
                  <a:pt x="158544" y="79976"/>
                </a:lnTo>
                <a:lnTo>
                  <a:pt x="159789" y="81058"/>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600" b="0" i="0" u="none" strike="noStrike" kern="1200" cap="none" spc="0" normalizeH="0" baseline="0" noProof="0">
              <a:ln>
                <a:noFill/>
              </a:ln>
              <a:solidFill>
                <a:srgbClr val="FFFFFF"/>
              </a:solidFill>
              <a:effectLst/>
              <a:uLnTx/>
              <a:uFillTx/>
              <a:latin typeface="Segoe UI Semibold"/>
              <a:ea typeface="+mn-ea"/>
              <a:cs typeface="+mn-cs"/>
            </a:endParaRPr>
          </a:p>
        </p:txBody>
      </p:sp>
      <p:grpSp>
        <p:nvGrpSpPr>
          <p:cNvPr id="63" name="Group 62">
            <a:extLst>
              <a:ext uri="{FF2B5EF4-FFF2-40B4-BE49-F238E27FC236}">
                <a16:creationId xmlns:a16="http://schemas.microsoft.com/office/drawing/2014/main" id="{2241C3CF-ABC0-68FE-5348-85B3E4C38227}"/>
              </a:ext>
              <a:ext uri="{C183D7F6-B498-43B3-948B-1728B52AA6E4}">
                <adec:decorative xmlns:adec="http://schemas.microsoft.com/office/drawing/2017/decorative" val="1"/>
              </a:ext>
            </a:extLst>
          </p:cNvPr>
          <p:cNvGrpSpPr/>
          <p:nvPr/>
        </p:nvGrpSpPr>
        <p:grpSpPr>
          <a:xfrm>
            <a:off x="8138184" y="4696553"/>
            <a:ext cx="518930" cy="518930"/>
            <a:chOff x="632462" y="5834381"/>
            <a:chExt cx="396238" cy="396238"/>
          </a:xfrm>
        </p:grpSpPr>
        <p:sp>
          <p:nvSpPr>
            <p:cNvPr id="64" name="Freeform: Shape 115">
              <a:extLst>
                <a:ext uri="{FF2B5EF4-FFF2-40B4-BE49-F238E27FC236}">
                  <a16:creationId xmlns:a16="http://schemas.microsoft.com/office/drawing/2014/main" id="{FEFEB768-FB73-F9C3-4FF8-C63215BE21BB}"/>
                </a:ext>
                <a:ext uri="{C183D7F6-B498-43B3-948B-1728B52AA6E4}">
                  <adec:decorative xmlns:adec="http://schemas.microsoft.com/office/drawing/2017/decorative" val="1"/>
                </a:ext>
              </a:extLst>
            </p:cNvPr>
            <p:cNvSpPr/>
            <p:nvPr/>
          </p:nvSpPr>
          <p:spPr bwMode="auto">
            <a:xfrm>
              <a:off x="632462" y="5834381"/>
              <a:ext cx="396238" cy="396238"/>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65" name="Graphic 255" descr="Icon of a finger tapping on a screen">
              <a:extLst>
                <a:ext uri="{FF2B5EF4-FFF2-40B4-BE49-F238E27FC236}">
                  <a16:creationId xmlns:a16="http://schemas.microsoft.com/office/drawing/2014/main" id="{242DB3CD-5274-09DC-EDE1-5AB8C5F1D1AE}"/>
                </a:ext>
              </a:extLst>
            </p:cNvPr>
            <p:cNvSpPr/>
            <p:nvPr/>
          </p:nvSpPr>
          <p:spPr>
            <a:xfrm>
              <a:off x="737803" y="5909469"/>
              <a:ext cx="185556" cy="246062"/>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grpSp>
        <p:nvGrpSpPr>
          <p:cNvPr id="66" name="Group 65">
            <a:extLst>
              <a:ext uri="{FF2B5EF4-FFF2-40B4-BE49-F238E27FC236}">
                <a16:creationId xmlns:a16="http://schemas.microsoft.com/office/drawing/2014/main" id="{83CF74DC-D4D8-B91F-F0A7-033441D91909}"/>
              </a:ext>
              <a:ext uri="{C183D7F6-B498-43B3-948B-1728B52AA6E4}">
                <adec:decorative xmlns:adec="http://schemas.microsoft.com/office/drawing/2017/decorative" val="1"/>
              </a:ext>
            </a:extLst>
          </p:cNvPr>
          <p:cNvGrpSpPr/>
          <p:nvPr/>
        </p:nvGrpSpPr>
        <p:grpSpPr>
          <a:xfrm>
            <a:off x="4532231" y="4696553"/>
            <a:ext cx="518930" cy="518930"/>
            <a:chOff x="632462" y="5834381"/>
            <a:chExt cx="396238" cy="396238"/>
          </a:xfrm>
        </p:grpSpPr>
        <p:sp>
          <p:nvSpPr>
            <p:cNvPr id="67" name="Freeform: Shape 115">
              <a:extLst>
                <a:ext uri="{FF2B5EF4-FFF2-40B4-BE49-F238E27FC236}">
                  <a16:creationId xmlns:a16="http://schemas.microsoft.com/office/drawing/2014/main" id="{A934AA70-D7DD-DEE4-DA3F-48C5D973E34C}"/>
                </a:ext>
                <a:ext uri="{C183D7F6-B498-43B3-948B-1728B52AA6E4}">
                  <adec:decorative xmlns:adec="http://schemas.microsoft.com/office/drawing/2017/decorative" val="1"/>
                </a:ext>
              </a:extLst>
            </p:cNvPr>
            <p:cNvSpPr/>
            <p:nvPr/>
          </p:nvSpPr>
          <p:spPr bwMode="auto">
            <a:xfrm>
              <a:off x="632462" y="5834381"/>
              <a:ext cx="396238" cy="396238"/>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68" name="Graphic 255" descr="Icon of a finger tapping on a screen">
              <a:extLst>
                <a:ext uri="{FF2B5EF4-FFF2-40B4-BE49-F238E27FC236}">
                  <a16:creationId xmlns:a16="http://schemas.microsoft.com/office/drawing/2014/main" id="{85EF1C52-44C6-3A23-BDE9-6A492D90D276}"/>
                </a:ext>
              </a:extLst>
            </p:cNvPr>
            <p:cNvSpPr/>
            <p:nvPr/>
          </p:nvSpPr>
          <p:spPr>
            <a:xfrm>
              <a:off x="737803" y="5909469"/>
              <a:ext cx="185556" cy="246062"/>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grpSp>
        <p:nvGrpSpPr>
          <p:cNvPr id="69" name="Group 68">
            <a:extLst>
              <a:ext uri="{FF2B5EF4-FFF2-40B4-BE49-F238E27FC236}">
                <a16:creationId xmlns:a16="http://schemas.microsoft.com/office/drawing/2014/main" id="{65B11204-5052-F052-425A-4D8076E93B0E}"/>
              </a:ext>
              <a:ext uri="{C183D7F6-B498-43B3-948B-1728B52AA6E4}">
                <adec:decorative xmlns:adec="http://schemas.microsoft.com/office/drawing/2017/decorative" val="1"/>
              </a:ext>
            </a:extLst>
          </p:cNvPr>
          <p:cNvGrpSpPr/>
          <p:nvPr/>
        </p:nvGrpSpPr>
        <p:grpSpPr>
          <a:xfrm>
            <a:off x="926277" y="4696553"/>
            <a:ext cx="518930" cy="518930"/>
            <a:chOff x="632462" y="5834381"/>
            <a:chExt cx="396238" cy="396238"/>
          </a:xfrm>
        </p:grpSpPr>
        <p:sp>
          <p:nvSpPr>
            <p:cNvPr id="70" name="Freeform: Shape 115">
              <a:extLst>
                <a:ext uri="{FF2B5EF4-FFF2-40B4-BE49-F238E27FC236}">
                  <a16:creationId xmlns:a16="http://schemas.microsoft.com/office/drawing/2014/main" id="{D23301EE-73B6-CC86-52D5-156BF08A0E43}"/>
                </a:ext>
                <a:ext uri="{C183D7F6-B498-43B3-948B-1728B52AA6E4}">
                  <adec:decorative xmlns:adec="http://schemas.microsoft.com/office/drawing/2017/decorative" val="1"/>
                </a:ext>
              </a:extLst>
            </p:cNvPr>
            <p:cNvSpPr/>
            <p:nvPr/>
          </p:nvSpPr>
          <p:spPr bwMode="auto">
            <a:xfrm>
              <a:off x="632462" y="5834381"/>
              <a:ext cx="396238" cy="396238"/>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71" name="Graphic 255" descr="Icon of a finger tapping on a screen">
              <a:extLst>
                <a:ext uri="{FF2B5EF4-FFF2-40B4-BE49-F238E27FC236}">
                  <a16:creationId xmlns:a16="http://schemas.microsoft.com/office/drawing/2014/main" id="{855839F2-9492-4EAB-6197-5E6641224538}"/>
                </a:ext>
              </a:extLst>
            </p:cNvPr>
            <p:cNvSpPr/>
            <p:nvPr/>
          </p:nvSpPr>
          <p:spPr>
            <a:xfrm>
              <a:off x="737803" y="5909469"/>
              <a:ext cx="185556" cy="246062"/>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sp>
        <p:nvSpPr>
          <p:cNvPr id="72" name="TextBox 71">
            <a:extLst>
              <a:ext uri="{FF2B5EF4-FFF2-40B4-BE49-F238E27FC236}">
                <a16:creationId xmlns:a16="http://schemas.microsoft.com/office/drawing/2014/main" id="{2796B527-B78A-C343-C61D-35E7979D0AD7}"/>
              </a:ext>
            </a:extLst>
          </p:cNvPr>
          <p:cNvSpPr txBox="1"/>
          <p:nvPr/>
        </p:nvSpPr>
        <p:spPr>
          <a:xfrm>
            <a:off x="958996" y="5825765"/>
            <a:ext cx="992469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Segoe UI"/>
                <a:ea typeface="+mn-ea"/>
                <a:cs typeface="+mn-cs"/>
              </a:rPr>
              <a:t>Connect with your Microsoft representative for more information and to discuss the best options for your organization.</a:t>
            </a:r>
          </a:p>
        </p:txBody>
      </p:sp>
    </p:spTree>
    <p:extLst>
      <p:ext uri="{BB962C8B-B14F-4D97-AF65-F5344CB8AC3E}">
        <p14:creationId xmlns:p14="http://schemas.microsoft.com/office/powerpoint/2010/main" val="10098930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250"/>
                                        <p:tgtEl>
                                          <p:spTgt spid="46"/>
                                        </p:tgtEl>
                                      </p:cBhvr>
                                    </p:animEffect>
                                  </p:childTnLst>
                                </p:cTn>
                              </p:par>
                              <p:par>
                                <p:cTn id="8" presetID="42" presetClass="path" presetSubtype="0" decel="100000" fill="hold" nodeType="withEffect">
                                  <p:stCondLst>
                                    <p:cond delay="0"/>
                                  </p:stCondLst>
                                  <p:childTnLst>
                                    <p:animMotion origin="layout" path="M -2.08333E-7 0.03889 L -2.08333E-7 -3.33333E-6 " pathEditMode="relative" rAng="0" ptsTypes="AA">
                                      <p:cBhvr>
                                        <p:cTn id="9" dur="500" fill="hold"/>
                                        <p:tgtEl>
                                          <p:spTgt spid="46"/>
                                        </p:tgtEl>
                                        <p:attrNameLst>
                                          <p:attrName>ppt_x</p:attrName>
                                          <p:attrName>ppt_y</p:attrName>
                                        </p:attrNameLst>
                                      </p:cBhvr>
                                      <p:rCtr x="0" y="-1944"/>
                                    </p:animMotion>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wipe(up)">
                                      <p:cBhvr>
                                        <p:cTn id="13" dur="250"/>
                                        <p:tgtEl>
                                          <p:spTgt spid="47"/>
                                        </p:tgtEl>
                                      </p:cBhvr>
                                    </p:animEffect>
                                  </p:childTnLst>
                                </p:cTn>
                              </p:par>
                            </p:childTnLst>
                          </p:cTn>
                        </p:par>
                        <p:par>
                          <p:cTn id="14" fill="hold">
                            <p:stCondLst>
                              <p:cond delay="750"/>
                            </p:stCondLst>
                            <p:childTnLst>
                              <p:par>
                                <p:cTn id="15" presetID="10" presetClass="entr" presetSubtype="0" fill="hold" grpId="0" nodeType="after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fade">
                                      <p:cBhvr>
                                        <p:cTn id="17" dur="250"/>
                                        <p:tgtEl>
                                          <p:spTgt spid="48"/>
                                        </p:tgtEl>
                                      </p:cBhvr>
                                    </p:animEffect>
                                  </p:childTnLst>
                                </p:cTn>
                              </p:par>
                              <p:par>
                                <p:cTn id="18" presetID="42" presetClass="path" presetSubtype="0" decel="100000" fill="hold" grpId="1" nodeType="withEffect">
                                  <p:stCondLst>
                                    <p:cond delay="0"/>
                                  </p:stCondLst>
                                  <p:childTnLst>
                                    <p:animMotion origin="layout" path="M -1.875E-6 0.03889 L -1.875E-6 2.22222E-6 " pathEditMode="relative" rAng="0" ptsTypes="AA">
                                      <p:cBhvr>
                                        <p:cTn id="19" dur="500" fill="hold"/>
                                        <p:tgtEl>
                                          <p:spTgt spid="48"/>
                                        </p:tgtEl>
                                        <p:attrNameLst>
                                          <p:attrName>ppt_x</p:attrName>
                                          <p:attrName>ppt_y</p:attrName>
                                        </p:attrNameLst>
                                      </p:cBhvr>
                                      <p:rCtr x="0" y="-1944"/>
                                    </p:animMotion>
                                  </p:childTnLst>
                                </p:cTn>
                              </p:par>
                              <p:par>
                                <p:cTn id="20" presetID="10" presetClass="entr" presetSubtype="0" fill="hold" grpId="0" nodeType="with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250"/>
                                        <p:tgtEl>
                                          <p:spTgt spid="49"/>
                                        </p:tgtEl>
                                      </p:cBhvr>
                                    </p:animEffect>
                                  </p:childTnLst>
                                </p:cTn>
                              </p:par>
                              <p:par>
                                <p:cTn id="23" presetID="42" presetClass="path" presetSubtype="0" decel="100000" fill="hold" grpId="1" nodeType="withEffect">
                                  <p:stCondLst>
                                    <p:cond delay="0"/>
                                  </p:stCondLst>
                                  <p:childTnLst>
                                    <p:animMotion origin="layout" path="M 4.58333E-6 0.03889 L 4.58333E-6 2.22222E-6 " pathEditMode="relative" rAng="0" ptsTypes="AA">
                                      <p:cBhvr>
                                        <p:cTn id="24" dur="500" fill="hold"/>
                                        <p:tgtEl>
                                          <p:spTgt spid="49"/>
                                        </p:tgtEl>
                                        <p:attrNameLst>
                                          <p:attrName>ppt_x</p:attrName>
                                          <p:attrName>ppt_y</p:attrName>
                                        </p:attrNameLst>
                                      </p:cBhvr>
                                      <p:rCtr x="0" y="-1944"/>
                                    </p:animMotion>
                                  </p:childTnLst>
                                </p:cTn>
                              </p:par>
                              <p:par>
                                <p:cTn id="25" presetID="10" presetClass="entr" presetSubtype="0" fill="hold" grpId="0" nodeType="with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fade">
                                      <p:cBhvr>
                                        <p:cTn id="27" dur="250"/>
                                        <p:tgtEl>
                                          <p:spTgt spid="50"/>
                                        </p:tgtEl>
                                      </p:cBhvr>
                                    </p:animEffect>
                                  </p:childTnLst>
                                </p:cTn>
                              </p:par>
                              <p:par>
                                <p:cTn id="28" presetID="42" presetClass="path" presetSubtype="0" decel="100000" fill="hold" grpId="1" nodeType="withEffect">
                                  <p:stCondLst>
                                    <p:cond delay="0"/>
                                  </p:stCondLst>
                                  <p:childTnLst>
                                    <p:animMotion origin="layout" path="M -1.875E-6 0.03888 L -1.875E-6 4.07407E-6 " pathEditMode="relative" rAng="0" ptsTypes="AA">
                                      <p:cBhvr>
                                        <p:cTn id="29" dur="500" fill="hold"/>
                                        <p:tgtEl>
                                          <p:spTgt spid="50"/>
                                        </p:tgtEl>
                                        <p:attrNameLst>
                                          <p:attrName>ppt_x</p:attrName>
                                          <p:attrName>ppt_y</p:attrName>
                                        </p:attrNameLst>
                                      </p:cBhvr>
                                      <p:rCtr x="0" y="-1944"/>
                                    </p:animMotion>
                                  </p:childTnLst>
                                </p:cTn>
                              </p:par>
                              <p:par>
                                <p:cTn id="30" presetID="10" presetClass="entr" presetSubtype="0" fill="hold" grpId="0" nodeType="with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fade">
                                      <p:cBhvr>
                                        <p:cTn id="32" dur="250"/>
                                        <p:tgtEl>
                                          <p:spTgt spid="51"/>
                                        </p:tgtEl>
                                      </p:cBhvr>
                                    </p:animEffect>
                                  </p:childTnLst>
                                </p:cTn>
                              </p:par>
                              <p:par>
                                <p:cTn id="33" presetID="42" presetClass="path" presetSubtype="0" decel="100000" fill="hold" grpId="1" nodeType="withEffect">
                                  <p:stCondLst>
                                    <p:cond delay="0"/>
                                  </p:stCondLst>
                                  <p:childTnLst>
                                    <p:animMotion origin="layout" path="M 4.58333E-6 0.03888 L 4.58333E-6 4.07407E-6 " pathEditMode="relative" rAng="0" ptsTypes="AA">
                                      <p:cBhvr>
                                        <p:cTn id="34" dur="500" fill="hold"/>
                                        <p:tgtEl>
                                          <p:spTgt spid="51"/>
                                        </p:tgtEl>
                                        <p:attrNameLst>
                                          <p:attrName>ppt_x</p:attrName>
                                          <p:attrName>ppt_y</p:attrName>
                                        </p:attrNameLst>
                                      </p:cBhvr>
                                      <p:rCtr x="0" y="-1944"/>
                                    </p:animMotion>
                                  </p:childTnLst>
                                </p:cTn>
                              </p:par>
                              <p:par>
                                <p:cTn id="35" presetID="10" presetClass="entr" presetSubtype="0" fill="hold" grpId="0" nodeType="with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fade">
                                      <p:cBhvr>
                                        <p:cTn id="37" dur="250"/>
                                        <p:tgtEl>
                                          <p:spTgt spid="52"/>
                                        </p:tgtEl>
                                      </p:cBhvr>
                                    </p:animEffect>
                                  </p:childTnLst>
                                </p:cTn>
                              </p:par>
                              <p:par>
                                <p:cTn id="38" presetID="42" presetClass="path" presetSubtype="0" decel="100000" fill="hold" grpId="1" nodeType="withEffect">
                                  <p:stCondLst>
                                    <p:cond delay="0"/>
                                  </p:stCondLst>
                                  <p:childTnLst>
                                    <p:animMotion origin="layout" path="M -1.875E-6 0.03889 L -1.875E-6 -4.81481E-6 " pathEditMode="relative" rAng="0" ptsTypes="AA">
                                      <p:cBhvr>
                                        <p:cTn id="39" dur="500" fill="hold"/>
                                        <p:tgtEl>
                                          <p:spTgt spid="52"/>
                                        </p:tgtEl>
                                        <p:attrNameLst>
                                          <p:attrName>ppt_x</p:attrName>
                                          <p:attrName>ppt_y</p:attrName>
                                        </p:attrNameLst>
                                      </p:cBhvr>
                                      <p:rCtr x="0" y="-1944"/>
                                    </p:animMotion>
                                  </p:childTnLst>
                                </p:cTn>
                              </p:par>
                              <p:par>
                                <p:cTn id="40" presetID="10" presetClass="entr" presetSubtype="0" fill="hold" grpId="0" nodeType="withEffect">
                                  <p:stCondLst>
                                    <p:cond delay="0"/>
                                  </p:stCondLst>
                                  <p:childTnLst>
                                    <p:set>
                                      <p:cBhvr>
                                        <p:cTn id="41" dur="1" fill="hold">
                                          <p:stCondLst>
                                            <p:cond delay="0"/>
                                          </p:stCondLst>
                                        </p:cTn>
                                        <p:tgtEl>
                                          <p:spTgt spid="53"/>
                                        </p:tgtEl>
                                        <p:attrNameLst>
                                          <p:attrName>style.visibility</p:attrName>
                                        </p:attrNameLst>
                                      </p:cBhvr>
                                      <p:to>
                                        <p:strVal val="visible"/>
                                      </p:to>
                                    </p:set>
                                    <p:animEffect transition="in" filter="fade">
                                      <p:cBhvr>
                                        <p:cTn id="42" dur="250"/>
                                        <p:tgtEl>
                                          <p:spTgt spid="53"/>
                                        </p:tgtEl>
                                      </p:cBhvr>
                                    </p:animEffect>
                                  </p:childTnLst>
                                </p:cTn>
                              </p:par>
                              <p:par>
                                <p:cTn id="43" presetID="42" presetClass="path" presetSubtype="0" decel="100000" fill="hold" grpId="1" nodeType="withEffect">
                                  <p:stCondLst>
                                    <p:cond delay="0"/>
                                  </p:stCondLst>
                                  <p:childTnLst>
                                    <p:animMotion origin="layout" path="M 1.25E-6 0.03889 L 1.25E-6 2.22222E-6 " pathEditMode="relative" rAng="0" ptsTypes="AA">
                                      <p:cBhvr>
                                        <p:cTn id="44" dur="500" fill="hold"/>
                                        <p:tgtEl>
                                          <p:spTgt spid="53"/>
                                        </p:tgtEl>
                                        <p:attrNameLst>
                                          <p:attrName>ppt_x</p:attrName>
                                          <p:attrName>ppt_y</p:attrName>
                                        </p:attrNameLst>
                                      </p:cBhvr>
                                      <p:rCtr x="0" y="-1944"/>
                                    </p:animMotion>
                                  </p:childTnLst>
                                </p:cTn>
                              </p:par>
                              <p:par>
                                <p:cTn id="45" presetID="10" presetClass="entr" presetSubtype="0" fill="hold" grpId="0" nodeType="with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fade">
                                      <p:cBhvr>
                                        <p:cTn id="47" dur="250"/>
                                        <p:tgtEl>
                                          <p:spTgt spid="54"/>
                                        </p:tgtEl>
                                      </p:cBhvr>
                                    </p:animEffect>
                                  </p:childTnLst>
                                </p:cTn>
                              </p:par>
                              <p:par>
                                <p:cTn id="48" presetID="42" presetClass="path" presetSubtype="0" decel="100000" fill="hold" grpId="1" nodeType="withEffect">
                                  <p:stCondLst>
                                    <p:cond delay="0"/>
                                  </p:stCondLst>
                                  <p:childTnLst>
                                    <p:animMotion origin="layout" path="M 1.25E-6 0.03888 L 1.25E-6 4.07407E-6 " pathEditMode="relative" rAng="0" ptsTypes="AA">
                                      <p:cBhvr>
                                        <p:cTn id="49" dur="500" fill="hold"/>
                                        <p:tgtEl>
                                          <p:spTgt spid="54"/>
                                        </p:tgtEl>
                                        <p:attrNameLst>
                                          <p:attrName>ppt_x</p:attrName>
                                          <p:attrName>ppt_y</p:attrName>
                                        </p:attrNameLst>
                                      </p:cBhvr>
                                      <p:rCtr x="0" y="-1944"/>
                                    </p:animMotion>
                                  </p:childTnLst>
                                </p:cTn>
                              </p:par>
                              <p:par>
                                <p:cTn id="50" presetID="10" presetClass="entr" presetSubtype="0" fill="hold" grpId="0" nodeType="withEffect">
                                  <p:stCondLst>
                                    <p:cond delay="0"/>
                                  </p:stCondLst>
                                  <p:childTnLst>
                                    <p:set>
                                      <p:cBhvr>
                                        <p:cTn id="51" dur="1" fill="hold">
                                          <p:stCondLst>
                                            <p:cond delay="0"/>
                                          </p:stCondLst>
                                        </p:cTn>
                                        <p:tgtEl>
                                          <p:spTgt spid="55"/>
                                        </p:tgtEl>
                                        <p:attrNameLst>
                                          <p:attrName>style.visibility</p:attrName>
                                        </p:attrNameLst>
                                      </p:cBhvr>
                                      <p:to>
                                        <p:strVal val="visible"/>
                                      </p:to>
                                    </p:set>
                                    <p:animEffect transition="in" filter="fade">
                                      <p:cBhvr>
                                        <p:cTn id="52" dur="250"/>
                                        <p:tgtEl>
                                          <p:spTgt spid="55"/>
                                        </p:tgtEl>
                                      </p:cBhvr>
                                    </p:animEffect>
                                  </p:childTnLst>
                                </p:cTn>
                              </p:par>
                              <p:par>
                                <p:cTn id="53" presetID="42" presetClass="path" presetSubtype="0" decel="100000" fill="hold" grpId="1" nodeType="withEffect">
                                  <p:stCondLst>
                                    <p:cond delay="0"/>
                                  </p:stCondLst>
                                  <p:childTnLst>
                                    <p:animMotion origin="layout" path="M 1.25E-6 0.03889 L 1.25E-6 -4.81481E-6 " pathEditMode="relative" rAng="0" ptsTypes="AA">
                                      <p:cBhvr>
                                        <p:cTn id="54" dur="500" fill="hold"/>
                                        <p:tgtEl>
                                          <p:spTgt spid="55"/>
                                        </p:tgtEl>
                                        <p:attrNameLst>
                                          <p:attrName>ppt_x</p:attrName>
                                          <p:attrName>ppt_y</p:attrName>
                                        </p:attrNameLst>
                                      </p:cBhvr>
                                      <p:rCtr x="0" y="-1944"/>
                                    </p:animMotion>
                                  </p:childTnLst>
                                </p:cTn>
                              </p:par>
                              <p:par>
                                <p:cTn id="55" presetID="10" presetClass="entr" presetSubtype="0" fill="hold" grpId="0" nodeType="withEffect">
                                  <p:stCondLst>
                                    <p:cond delay="0"/>
                                  </p:stCondLst>
                                  <p:childTnLst>
                                    <p:set>
                                      <p:cBhvr>
                                        <p:cTn id="56" dur="1" fill="hold">
                                          <p:stCondLst>
                                            <p:cond delay="0"/>
                                          </p:stCondLst>
                                        </p:cTn>
                                        <p:tgtEl>
                                          <p:spTgt spid="56"/>
                                        </p:tgtEl>
                                        <p:attrNameLst>
                                          <p:attrName>style.visibility</p:attrName>
                                        </p:attrNameLst>
                                      </p:cBhvr>
                                      <p:to>
                                        <p:strVal val="visible"/>
                                      </p:to>
                                    </p:set>
                                    <p:animEffect transition="in" filter="fade">
                                      <p:cBhvr>
                                        <p:cTn id="57" dur="250"/>
                                        <p:tgtEl>
                                          <p:spTgt spid="56"/>
                                        </p:tgtEl>
                                      </p:cBhvr>
                                    </p:animEffect>
                                  </p:childTnLst>
                                </p:cTn>
                              </p:par>
                              <p:par>
                                <p:cTn id="58" presetID="42" presetClass="path" presetSubtype="0" decel="100000" fill="hold" grpId="1" nodeType="withEffect">
                                  <p:stCondLst>
                                    <p:cond delay="0"/>
                                  </p:stCondLst>
                                  <p:childTnLst>
                                    <p:animMotion origin="layout" path="M 4.58333E-6 0.03889 L 4.58333E-6 -4.81481E-6 " pathEditMode="relative" rAng="0" ptsTypes="AA">
                                      <p:cBhvr>
                                        <p:cTn id="59" dur="500" fill="hold"/>
                                        <p:tgtEl>
                                          <p:spTgt spid="56"/>
                                        </p:tgtEl>
                                        <p:attrNameLst>
                                          <p:attrName>ppt_x</p:attrName>
                                          <p:attrName>ppt_y</p:attrName>
                                        </p:attrNameLst>
                                      </p:cBhvr>
                                      <p:rCtr x="0" y="-1944"/>
                                    </p:animMotion>
                                  </p:childTnLst>
                                </p:cTn>
                              </p:par>
                              <p:par>
                                <p:cTn id="60" presetID="10" presetClass="entr" presetSubtype="0" fill="hold" nodeType="withEffect">
                                  <p:stCondLst>
                                    <p:cond delay="0"/>
                                  </p:stCondLst>
                                  <p:childTnLst>
                                    <p:set>
                                      <p:cBhvr>
                                        <p:cTn id="61" dur="1" fill="hold">
                                          <p:stCondLst>
                                            <p:cond delay="0"/>
                                          </p:stCondLst>
                                        </p:cTn>
                                        <p:tgtEl>
                                          <p:spTgt spid="63"/>
                                        </p:tgtEl>
                                        <p:attrNameLst>
                                          <p:attrName>style.visibility</p:attrName>
                                        </p:attrNameLst>
                                      </p:cBhvr>
                                      <p:to>
                                        <p:strVal val="visible"/>
                                      </p:to>
                                    </p:set>
                                    <p:animEffect transition="in" filter="fade">
                                      <p:cBhvr>
                                        <p:cTn id="62" dur="250"/>
                                        <p:tgtEl>
                                          <p:spTgt spid="63"/>
                                        </p:tgtEl>
                                      </p:cBhvr>
                                    </p:animEffect>
                                  </p:childTnLst>
                                </p:cTn>
                              </p:par>
                              <p:par>
                                <p:cTn id="63" presetID="42" presetClass="path" presetSubtype="0" decel="100000" fill="hold" nodeType="withEffect">
                                  <p:stCondLst>
                                    <p:cond delay="0"/>
                                  </p:stCondLst>
                                  <p:childTnLst>
                                    <p:animMotion origin="layout" path="M -1.875E-6 0.03889 L -1.875E-6 -3.7037E-6 " pathEditMode="relative" rAng="0" ptsTypes="AA">
                                      <p:cBhvr>
                                        <p:cTn id="64" dur="500" fill="hold"/>
                                        <p:tgtEl>
                                          <p:spTgt spid="63"/>
                                        </p:tgtEl>
                                        <p:attrNameLst>
                                          <p:attrName>ppt_x</p:attrName>
                                          <p:attrName>ppt_y</p:attrName>
                                        </p:attrNameLst>
                                      </p:cBhvr>
                                      <p:rCtr x="0" y="-1944"/>
                                    </p:animMotion>
                                  </p:childTnLst>
                                </p:cTn>
                              </p:par>
                              <p:par>
                                <p:cTn id="65" presetID="10" presetClass="entr" presetSubtype="0" fill="hold" grpId="0" nodeType="withEffect">
                                  <p:stCondLst>
                                    <p:cond delay="0"/>
                                  </p:stCondLst>
                                  <p:childTnLst>
                                    <p:set>
                                      <p:cBhvr>
                                        <p:cTn id="66" dur="1" fill="hold">
                                          <p:stCondLst>
                                            <p:cond delay="0"/>
                                          </p:stCondLst>
                                        </p:cTn>
                                        <p:tgtEl>
                                          <p:spTgt spid="57"/>
                                        </p:tgtEl>
                                        <p:attrNameLst>
                                          <p:attrName>style.visibility</p:attrName>
                                        </p:attrNameLst>
                                      </p:cBhvr>
                                      <p:to>
                                        <p:strVal val="visible"/>
                                      </p:to>
                                    </p:set>
                                    <p:animEffect transition="in" filter="fade">
                                      <p:cBhvr>
                                        <p:cTn id="67" dur="250"/>
                                        <p:tgtEl>
                                          <p:spTgt spid="57"/>
                                        </p:tgtEl>
                                      </p:cBhvr>
                                    </p:animEffect>
                                  </p:childTnLst>
                                </p:cTn>
                              </p:par>
                              <p:par>
                                <p:cTn id="68" presetID="42" presetClass="path" presetSubtype="0" decel="100000" fill="hold" grpId="1" nodeType="withEffect">
                                  <p:stCondLst>
                                    <p:cond delay="0"/>
                                  </p:stCondLst>
                                  <p:childTnLst>
                                    <p:animMotion origin="layout" path="M -1.875E-6 0.03888 L -1.875E-6 4.81481E-6 " pathEditMode="relative" rAng="0" ptsTypes="AA">
                                      <p:cBhvr>
                                        <p:cTn id="69" dur="500" fill="hold"/>
                                        <p:tgtEl>
                                          <p:spTgt spid="57"/>
                                        </p:tgtEl>
                                        <p:attrNameLst>
                                          <p:attrName>ppt_x</p:attrName>
                                          <p:attrName>ppt_y</p:attrName>
                                        </p:attrNameLst>
                                      </p:cBhvr>
                                      <p:rCtr x="0" y="-1944"/>
                                    </p:animMotion>
                                  </p:childTnLst>
                                </p:cTn>
                              </p:par>
                              <p:par>
                                <p:cTn id="70" presetID="10" presetClass="entr" presetSubtype="0" fill="hold" nodeType="withEffect">
                                  <p:stCondLst>
                                    <p:cond delay="0"/>
                                  </p:stCondLst>
                                  <p:childTnLst>
                                    <p:set>
                                      <p:cBhvr>
                                        <p:cTn id="71" dur="1" fill="hold">
                                          <p:stCondLst>
                                            <p:cond delay="0"/>
                                          </p:stCondLst>
                                        </p:cTn>
                                        <p:tgtEl>
                                          <p:spTgt spid="66"/>
                                        </p:tgtEl>
                                        <p:attrNameLst>
                                          <p:attrName>style.visibility</p:attrName>
                                        </p:attrNameLst>
                                      </p:cBhvr>
                                      <p:to>
                                        <p:strVal val="visible"/>
                                      </p:to>
                                    </p:set>
                                    <p:animEffect transition="in" filter="fade">
                                      <p:cBhvr>
                                        <p:cTn id="72" dur="250"/>
                                        <p:tgtEl>
                                          <p:spTgt spid="66"/>
                                        </p:tgtEl>
                                      </p:cBhvr>
                                    </p:animEffect>
                                  </p:childTnLst>
                                </p:cTn>
                              </p:par>
                              <p:par>
                                <p:cTn id="73" presetID="42" presetClass="path" presetSubtype="0" decel="100000" fill="hold" nodeType="withEffect">
                                  <p:stCondLst>
                                    <p:cond delay="0"/>
                                  </p:stCondLst>
                                  <p:childTnLst>
                                    <p:animMotion origin="layout" path="M 1.25E-6 0.03889 L 1.25E-6 -3.7037E-6 " pathEditMode="relative" rAng="0" ptsTypes="AA">
                                      <p:cBhvr>
                                        <p:cTn id="74" dur="500" fill="hold"/>
                                        <p:tgtEl>
                                          <p:spTgt spid="66"/>
                                        </p:tgtEl>
                                        <p:attrNameLst>
                                          <p:attrName>ppt_x</p:attrName>
                                          <p:attrName>ppt_y</p:attrName>
                                        </p:attrNameLst>
                                      </p:cBhvr>
                                      <p:rCtr x="0" y="-1944"/>
                                    </p:animMotion>
                                  </p:childTnLst>
                                </p:cTn>
                              </p:par>
                              <p:par>
                                <p:cTn id="75" presetID="10" presetClass="entr" presetSubtype="0" fill="hold" grpId="0" nodeType="withEffect">
                                  <p:stCondLst>
                                    <p:cond delay="0"/>
                                  </p:stCondLst>
                                  <p:childTnLst>
                                    <p:set>
                                      <p:cBhvr>
                                        <p:cTn id="76" dur="1" fill="hold">
                                          <p:stCondLst>
                                            <p:cond delay="0"/>
                                          </p:stCondLst>
                                        </p:cTn>
                                        <p:tgtEl>
                                          <p:spTgt spid="58"/>
                                        </p:tgtEl>
                                        <p:attrNameLst>
                                          <p:attrName>style.visibility</p:attrName>
                                        </p:attrNameLst>
                                      </p:cBhvr>
                                      <p:to>
                                        <p:strVal val="visible"/>
                                      </p:to>
                                    </p:set>
                                    <p:animEffect transition="in" filter="fade">
                                      <p:cBhvr>
                                        <p:cTn id="77" dur="250"/>
                                        <p:tgtEl>
                                          <p:spTgt spid="58"/>
                                        </p:tgtEl>
                                      </p:cBhvr>
                                    </p:animEffect>
                                  </p:childTnLst>
                                </p:cTn>
                              </p:par>
                              <p:par>
                                <p:cTn id="78" presetID="42" presetClass="path" presetSubtype="0" decel="100000" fill="hold" grpId="1" nodeType="withEffect">
                                  <p:stCondLst>
                                    <p:cond delay="0"/>
                                  </p:stCondLst>
                                  <p:childTnLst>
                                    <p:animMotion origin="layout" path="M 1.25E-6 0.03888 L 1.25E-6 4.81481E-6 " pathEditMode="relative" rAng="0" ptsTypes="AA">
                                      <p:cBhvr>
                                        <p:cTn id="79" dur="500" fill="hold"/>
                                        <p:tgtEl>
                                          <p:spTgt spid="58"/>
                                        </p:tgtEl>
                                        <p:attrNameLst>
                                          <p:attrName>ppt_x</p:attrName>
                                          <p:attrName>ppt_y</p:attrName>
                                        </p:attrNameLst>
                                      </p:cBhvr>
                                      <p:rCtr x="0" y="-1944"/>
                                    </p:animMotion>
                                  </p:childTnLst>
                                </p:cTn>
                              </p:par>
                              <p:par>
                                <p:cTn id="80" presetID="10" presetClass="entr" presetSubtype="0" fill="hold" nodeType="withEffect">
                                  <p:stCondLst>
                                    <p:cond delay="0"/>
                                  </p:stCondLst>
                                  <p:childTnLst>
                                    <p:set>
                                      <p:cBhvr>
                                        <p:cTn id="81" dur="1" fill="hold">
                                          <p:stCondLst>
                                            <p:cond delay="0"/>
                                          </p:stCondLst>
                                        </p:cTn>
                                        <p:tgtEl>
                                          <p:spTgt spid="69"/>
                                        </p:tgtEl>
                                        <p:attrNameLst>
                                          <p:attrName>style.visibility</p:attrName>
                                        </p:attrNameLst>
                                      </p:cBhvr>
                                      <p:to>
                                        <p:strVal val="visible"/>
                                      </p:to>
                                    </p:set>
                                    <p:animEffect transition="in" filter="fade">
                                      <p:cBhvr>
                                        <p:cTn id="82" dur="250"/>
                                        <p:tgtEl>
                                          <p:spTgt spid="69"/>
                                        </p:tgtEl>
                                      </p:cBhvr>
                                    </p:animEffect>
                                  </p:childTnLst>
                                </p:cTn>
                              </p:par>
                              <p:par>
                                <p:cTn id="83" presetID="42" presetClass="path" presetSubtype="0" decel="100000" fill="hold" nodeType="withEffect">
                                  <p:stCondLst>
                                    <p:cond delay="0"/>
                                  </p:stCondLst>
                                  <p:childTnLst>
                                    <p:animMotion origin="layout" path="M 4.58333E-6 0.03889 L 4.58333E-6 -3.7037E-6 " pathEditMode="relative" rAng="0" ptsTypes="AA">
                                      <p:cBhvr>
                                        <p:cTn id="84" dur="500" fill="hold"/>
                                        <p:tgtEl>
                                          <p:spTgt spid="69"/>
                                        </p:tgtEl>
                                        <p:attrNameLst>
                                          <p:attrName>ppt_x</p:attrName>
                                          <p:attrName>ppt_y</p:attrName>
                                        </p:attrNameLst>
                                      </p:cBhvr>
                                      <p:rCtr x="0" y="-1944"/>
                                    </p:animMotion>
                                  </p:childTnLst>
                                </p:cTn>
                              </p:par>
                              <p:par>
                                <p:cTn id="85" presetID="10" presetClass="entr" presetSubtype="0" fill="hold" grpId="0" nodeType="withEffect">
                                  <p:stCondLst>
                                    <p:cond delay="0"/>
                                  </p:stCondLst>
                                  <p:childTnLst>
                                    <p:set>
                                      <p:cBhvr>
                                        <p:cTn id="86" dur="1" fill="hold">
                                          <p:stCondLst>
                                            <p:cond delay="0"/>
                                          </p:stCondLst>
                                        </p:cTn>
                                        <p:tgtEl>
                                          <p:spTgt spid="59"/>
                                        </p:tgtEl>
                                        <p:attrNameLst>
                                          <p:attrName>style.visibility</p:attrName>
                                        </p:attrNameLst>
                                      </p:cBhvr>
                                      <p:to>
                                        <p:strVal val="visible"/>
                                      </p:to>
                                    </p:set>
                                    <p:animEffect transition="in" filter="fade">
                                      <p:cBhvr>
                                        <p:cTn id="87" dur="250"/>
                                        <p:tgtEl>
                                          <p:spTgt spid="59"/>
                                        </p:tgtEl>
                                      </p:cBhvr>
                                    </p:animEffect>
                                  </p:childTnLst>
                                </p:cTn>
                              </p:par>
                              <p:par>
                                <p:cTn id="88" presetID="42" presetClass="path" presetSubtype="0" decel="100000" fill="hold" grpId="1" nodeType="withEffect">
                                  <p:stCondLst>
                                    <p:cond delay="0"/>
                                  </p:stCondLst>
                                  <p:childTnLst>
                                    <p:animMotion origin="layout" path="M 4.58333E-6 0.03888 L 4.58333E-6 4.81481E-6 " pathEditMode="relative" rAng="0" ptsTypes="AA">
                                      <p:cBhvr>
                                        <p:cTn id="89" dur="500" fill="hold"/>
                                        <p:tgtEl>
                                          <p:spTgt spid="59"/>
                                        </p:tgtEl>
                                        <p:attrNameLst>
                                          <p:attrName>ppt_x</p:attrName>
                                          <p:attrName>ppt_y</p:attrName>
                                        </p:attrNameLst>
                                      </p:cBhvr>
                                      <p:rCtr x="0" y="-1944"/>
                                    </p:animMotion>
                                  </p:childTnLst>
                                </p:cTn>
                              </p:par>
                              <p:par>
                                <p:cTn id="90" presetID="10" presetClass="entr" presetSubtype="0" fill="hold" grpId="0" nodeType="withEffect">
                                  <p:stCondLst>
                                    <p:cond delay="0"/>
                                  </p:stCondLst>
                                  <p:childTnLst>
                                    <p:set>
                                      <p:cBhvr>
                                        <p:cTn id="91" dur="1" fill="hold">
                                          <p:stCondLst>
                                            <p:cond delay="0"/>
                                          </p:stCondLst>
                                        </p:cTn>
                                        <p:tgtEl>
                                          <p:spTgt spid="60"/>
                                        </p:tgtEl>
                                        <p:attrNameLst>
                                          <p:attrName>style.visibility</p:attrName>
                                        </p:attrNameLst>
                                      </p:cBhvr>
                                      <p:to>
                                        <p:strVal val="visible"/>
                                      </p:to>
                                    </p:set>
                                    <p:animEffect transition="in" filter="fade">
                                      <p:cBhvr>
                                        <p:cTn id="92" dur="250"/>
                                        <p:tgtEl>
                                          <p:spTgt spid="60"/>
                                        </p:tgtEl>
                                      </p:cBhvr>
                                    </p:animEffect>
                                  </p:childTnLst>
                                </p:cTn>
                              </p:par>
                              <p:par>
                                <p:cTn id="93" presetID="42" presetClass="path" presetSubtype="0" decel="100000" fill="hold" grpId="1" nodeType="withEffect">
                                  <p:stCondLst>
                                    <p:cond delay="0"/>
                                  </p:stCondLst>
                                  <p:childTnLst>
                                    <p:animMotion origin="layout" path="M -1.875E-6 0.03889 L -1.875E-6 1.85185E-6 " pathEditMode="relative" rAng="0" ptsTypes="AA">
                                      <p:cBhvr>
                                        <p:cTn id="94" dur="500" fill="hold"/>
                                        <p:tgtEl>
                                          <p:spTgt spid="60"/>
                                        </p:tgtEl>
                                        <p:attrNameLst>
                                          <p:attrName>ppt_x</p:attrName>
                                          <p:attrName>ppt_y</p:attrName>
                                        </p:attrNameLst>
                                      </p:cBhvr>
                                      <p:rCtr x="0" y="-1944"/>
                                    </p:animMotion>
                                  </p:childTnLst>
                                </p:cTn>
                              </p:par>
                              <p:par>
                                <p:cTn id="95" presetID="10" presetClass="entr" presetSubtype="0" fill="hold" grpId="0" nodeType="withEffect">
                                  <p:stCondLst>
                                    <p:cond delay="0"/>
                                  </p:stCondLst>
                                  <p:childTnLst>
                                    <p:set>
                                      <p:cBhvr>
                                        <p:cTn id="96" dur="1" fill="hold">
                                          <p:stCondLst>
                                            <p:cond delay="0"/>
                                          </p:stCondLst>
                                        </p:cTn>
                                        <p:tgtEl>
                                          <p:spTgt spid="61"/>
                                        </p:tgtEl>
                                        <p:attrNameLst>
                                          <p:attrName>style.visibility</p:attrName>
                                        </p:attrNameLst>
                                      </p:cBhvr>
                                      <p:to>
                                        <p:strVal val="visible"/>
                                      </p:to>
                                    </p:set>
                                    <p:animEffect transition="in" filter="fade">
                                      <p:cBhvr>
                                        <p:cTn id="97" dur="250"/>
                                        <p:tgtEl>
                                          <p:spTgt spid="61"/>
                                        </p:tgtEl>
                                      </p:cBhvr>
                                    </p:animEffect>
                                  </p:childTnLst>
                                </p:cTn>
                              </p:par>
                              <p:par>
                                <p:cTn id="98" presetID="42" presetClass="path" presetSubtype="0" decel="100000" fill="hold" grpId="1" nodeType="withEffect">
                                  <p:stCondLst>
                                    <p:cond delay="0"/>
                                  </p:stCondLst>
                                  <p:childTnLst>
                                    <p:animMotion origin="layout" path="M 1.25E-6 0.03889 L 1.25E-6 1.85185E-6 " pathEditMode="relative" rAng="0" ptsTypes="AA">
                                      <p:cBhvr>
                                        <p:cTn id="99" dur="500" fill="hold"/>
                                        <p:tgtEl>
                                          <p:spTgt spid="61"/>
                                        </p:tgtEl>
                                        <p:attrNameLst>
                                          <p:attrName>ppt_x</p:attrName>
                                          <p:attrName>ppt_y</p:attrName>
                                        </p:attrNameLst>
                                      </p:cBhvr>
                                      <p:rCtr x="0" y="-1944"/>
                                    </p:animMotion>
                                  </p:childTnLst>
                                </p:cTn>
                              </p:par>
                              <p:par>
                                <p:cTn id="100" presetID="10" presetClass="entr" presetSubtype="0" fill="hold" grpId="0" nodeType="withEffect">
                                  <p:stCondLst>
                                    <p:cond delay="0"/>
                                  </p:stCondLst>
                                  <p:childTnLst>
                                    <p:set>
                                      <p:cBhvr>
                                        <p:cTn id="101" dur="1" fill="hold">
                                          <p:stCondLst>
                                            <p:cond delay="0"/>
                                          </p:stCondLst>
                                        </p:cTn>
                                        <p:tgtEl>
                                          <p:spTgt spid="62"/>
                                        </p:tgtEl>
                                        <p:attrNameLst>
                                          <p:attrName>style.visibility</p:attrName>
                                        </p:attrNameLst>
                                      </p:cBhvr>
                                      <p:to>
                                        <p:strVal val="visible"/>
                                      </p:to>
                                    </p:set>
                                    <p:animEffect transition="in" filter="fade">
                                      <p:cBhvr>
                                        <p:cTn id="102" dur="250"/>
                                        <p:tgtEl>
                                          <p:spTgt spid="62"/>
                                        </p:tgtEl>
                                      </p:cBhvr>
                                    </p:animEffect>
                                  </p:childTnLst>
                                </p:cTn>
                              </p:par>
                              <p:par>
                                <p:cTn id="103" presetID="42" presetClass="path" presetSubtype="0" decel="100000" fill="hold" grpId="1" nodeType="withEffect">
                                  <p:stCondLst>
                                    <p:cond delay="0"/>
                                  </p:stCondLst>
                                  <p:childTnLst>
                                    <p:animMotion origin="layout" path="M 4.375E-6 0.03889 L 4.375E-6 1.85185E-6 " pathEditMode="relative" rAng="0" ptsTypes="AA">
                                      <p:cBhvr>
                                        <p:cTn id="104" dur="500" fill="hold"/>
                                        <p:tgtEl>
                                          <p:spTgt spid="62"/>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48" grpId="1" animBg="1"/>
      <p:bldP spid="49" grpId="0" animBg="1"/>
      <p:bldP spid="49" grpId="1" animBg="1"/>
      <p:bldP spid="50" grpId="0" animBg="1"/>
      <p:bldP spid="50" grpId="1" animBg="1"/>
      <p:bldP spid="51" grpId="0" animBg="1"/>
      <p:bldP spid="51" grpId="1" animBg="1"/>
      <p:bldP spid="52" grpId="0"/>
      <p:bldP spid="52" grpId="1"/>
      <p:bldP spid="53" grpId="0" animBg="1"/>
      <p:bldP spid="53" grpId="1" animBg="1"/>
      <p:bldP spid="54" grpId="0" animBg="1"/>
      <p:bldP spid="54" grpId="1" animBg="1"/>
      <p:bldP spid="55" grpId="0"/>
      <p:bldP spid="55" grpId="1"/>
      <p:bldP spid="56" grpId="0"/>
      <p:bldP spid="56" grpId="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9E197-79F5-4BD4-2789-7FD63D5D0E8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A312CA3-D747-31F1-D25A-04EB0866A058}"/>
              </a:ext>
            </a:extLst>
          </p:cNvPr>
          <p:cNvSpPr>
            <a:spLocks noGrp="1"/>
          </p:cNvSpPr>
          <p:nvPr>
            <p:ph type="title"/>
          </p:nvPr>
        </p:nvSpPr>
        <p:spPr>
          <a:xfrm>
            <a:off x="588263" y="485481"/>
            <a:ext cx="11603738" cy="498598"/>
          </a:xfrm>
          <a:prstGeom prst="rect">
            <a:avLst/>
          </a:prstGeom>
        </p:spPr>
        <p:txBody>
          <a:bodyPr/>
          <a:lstStyle/>
          <a:p>
            <a:r>
              <a:rPr lang="en-US" sz="3200"/>
              <a:t>Explore key resources to accelerate your Copilot journey</a:t>
            </a:r>
          </a:p>
        </p:txBody>
      </p:sp>
      <p:grpSp>
        <p:nvGrpSpPr>
          <p:cNvPr id="28" name="Group 27">
            <a:extLst>
              <a:ext uri="{FF2B5EF4-FFF2-40B4-BE49-F238E27FC236}">
                <a16:creationId xmlns:a16="http://schemas.microsoft.com/office/drawing/2014/main" id="{BDD9AE4C-AFFF-D058-A812-7A95E09116CD}"/>
              </a:ext>
            </a:extLst>
          </p:cNvPr>
          <p:cNvGrpSpPr/>
          <p:nvPr/>
        </p:nvGrpSpPr>
        <p:grpSpPr>
          <a:xfrm>
            <a:off x="684331" y="1677460"/>
            <a:ext cx="479546" cy="479546"/>
            <a:chOff x="684331" y="1677460"/>
            <a:chExt cx="479546" cy="479546"/>
          </a:xfrm>
        </p:grpSpPr>
        <p:sp>
          <p:nvSpPr>
            <p:cNvPr id="2" name="Graphic 6">
              <a:extLst>
                <a:ext uri="{FF2B5EF4-FFF2-40B4-BE49-F238E27FC236}">
                  <a16:creationId xmlns:a16="http://schemas.microsoft.com/office/drawing/2014/main" id="{357FDC5F-6740-C7C4-7834-629D7DE03583}"/>
                </a:ext>
                <a:ext uri="{C183D7F6-B498-43B3-948B-1728B52AA6E4}">
                  <adec:decorative xmlns:adec="http://schemas.microsoft.com/office/drawing/2017/decorative" val="1"/>
                </a:ext>
              </a:extLst>
            </p:cNvPr>
            <p:cNvSpPr/>
            <p:nvPr/>
          </p:nvSpPr>
          <p:spPr>
            <a:xfrm>
              <a:off x="684331" y="1677460"/>
              <a:ext cx="479546" cy="479546"/>
            </a:xfrm>
            <a:custGeom>
              <a:avLst/>
              <a:gdLst>
                <a:gd name="connsiteX0" fmla="*/ 148213 w 296426"/>
                <a:gd name="connsiteY0" fmla="*/ 0 h 296426"/>
                <a:gd name="connsiteX1" fmla="*/ 296427 w 296426"/>
                <a:gd name="connsiteY1" fmla="*/ 148213 h 296426"/>
                <a:gd name="connsiteX2" fmla="*/ 148213 w 296426"/>
                <a:gd name="connsiteY2" fmla="*/ 296427 h 296426"/>
                <a:gd name="connsiteX3" fmla="*/ 0 w 296426"/>
                <a:gd name="connsiteY3" fmla="*/ 148213 h 296426"/>
                <a:gd name="connsiteX4" fmla="*/ 148213 w 296426"/>
                <a:gd name="connsiteY4" fmla="*/ 0 h 296426"/>
                <a:gd name="connsiteX5" fmla="*/ 159789 w 296426"/>
                <a:gd name="connsiteY5" fmla="*/ 81058 h 296426"/>
                <a:gd name="connsiteX6" fmla="*/ 158544 w 296426"/>
                <a:gd name="connsiteY6" fmla="*/ 79976 h 296426"/>
                <a:gd name="connsiteX7" fmla="*/ 145457 w 296426"/>
                <a:gd name="connsiteY7" fmla="*/ 79872 h 296426"/>
                <a:gd name="connsiteX8" fmla="*/ 144063 w 296426"/>
                <a:gd name="connsiteY8" fmla="*/ 81058 h 296426"/>
                <a:gd name="connsiteX9" fmla="*/ 142996 w 296426"/>
                <a:gd name="connsiteY9" fmla="*/ 82303 h 296426"/>
                <a:gd name="connsiteX10" fmla="*/ 142892 w 296426"/>
                <a:gd name="connsiteY10" fmla="*/ 95390 h 296426"/>
                <a:gd name="connsiteX11" fmla="*/ 144078 w 296426"/>
                <a:gd name="connsiteY11" fmla="*/ 96783 h 296426"/>
                <a:gd name="connsiteX12" fmla="*/ 184377 w 296426"/>
                <a:gd name="connsiteY12" fmla="*/ 137097 h 296426"/>
                <a:gd name="connsiteX13" fmla="*/ 85223 w 296426"/>
                <a:gd name="connsiteY13" fmla="*/ 137097 h 296426"/>
                <a:gd name="connsiteX14" fmla="*/ 83711 w 296426"/>
                <a:gd name="connsiteY14" fmla="*/ 137186 h 296426"/>
                <a:gd name="connsiteX15" fmla="*/ 74210 w 296426"/>
                <a:gd name="connsiteY15" fmla="*/ 146702 h 296426"/>
                <a:gd name="connsiteX16" fmla="*/ 74107 w 296426"/>
                <a:gd name="connsiteY16" fmla="*/ 148199 h 296426"/>
                <a:gd name="connsiteX17" fmla="*/ 74210 w 296426"/>
                <a:gd name="connsiteY17" fmla="*/ 149710 h 296426"/>
                <a:gd name="connsiteX18" fmla="*/ 83711 w 296426"/>
                <a:gd name="connsiteY18" fmla="*/ 159211 h 296426"/>
                <a:gd name="connsiteX19" fmla="*/ 85223 w 296426"/>
                <a:gd name="connsiteY19" fmla="*/ 159315 h 296426"/>
                <a:gd name="connsiteX20" fmla="*/ 184377 w 296426"/>
                <a:gd name="connsiteY20" fmla="*/ 159315 h 296426"/>
                <a:gd name="connsiteX21" fmla="*/ 144063 w 296426"/>
                <a:gd name="connsiteY21" fmla="*/ 199629 h 296426"/>
                <a:gd name="connsiteX22" fmla="*/ 142981 w 296426"/>
                <a:gd name="connsiteY22" fmla="*/ 200888 h 296426"/>
                <a:gd name="connsiteX23" fmla="*/ 145205 w 296426"/>
                <a:gd name="connsiteY23" fmla="*/ 216451 h 296426"/>
                <a:gd name="connsiteX24" fmla="*/ 158544 w 296426"/>
                <a:gd name="connsiteY24" fmla="*/ 216451 h 296426"/>
                <a:gd name="connsiteX25" fmla="*/ 159774 w 296426"/>
                <a:gd name="connsiteY25" fmla="*/ 215369 h 296426"/>
                <a:gd name="connsiteX26" fmla="*/ 219089 w 296426"/>
                <a:gd name="connsiteY26" fmla="*/ 156083 h 296426"/>
                <a:gd name="connsiteX27" fmla="*/ 220156 w 296426"/>
                <a:gd name="connsiteY27" fmla="*/ 154824 h 296426"/>
                <a:gd name="connsiteX28" fmla="*/ 220275 w 296426"/>
                <a:gd name="connsiteY28" fmla="*/ 141751 h 296426"/>
                <a:gd name="connsiteX29" fmla="*/ 219089 w 296426"/>
                <a:gd name="connsiteY29" fmla="*/ 140358 h 296426"/>
                <a:gd name="connsiteX30" fmla="*/ 159804 w 296426"/>
                <a:gd name="connsiteY30" fmla="*/ 81058 h 296426"/>
                <a:gd name="connsiteX31" fmla="*/ 158544 w 296426"/>
                <a:gd name="connsiteY31" fmla="*/ 79976 h 296426"/>
                <a:gd name="connsiteX32" fmla="*/ 159789 w 296426"/>
                <a:gd name="connsiteY32" fmla="*/ 81058 h 2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96426" h="296426">
                  <a:moveTo>
                    <a:pt x="148213" y="0"/>
                  </a:moveTo>
                  <a:cubicBezTo>
                    <a:pt x="230086" y="0"/>
                    <a:pt x="296427" y="66355"/>
                    <a:pt x="296427" y="148213"/>
                  </a:cubicBezTo>
                  <a:cubicBezTo>
                    <a:pt x="296427" y="230072"/>
                    <a:pt x="230086" y="296427"/>
                    <a:pt x="148213" y="296427"/>
                  </a:cubicBezTo>
                  <a:cubicBezTo>
                    <a:pt x="66370" y="296427"/>
                    <a:pt x="0" y="230072"/>
                    <a:pt x="0" y="148213"/>
                  </a:cubicBezTo>
                  <a:cubicBezTo>
                    <a:pt x="0" y="66355"/>
                    <a:pt x="66370" y="0"/>
                    <a:pt x="148213" y="0"/>
                  </a:cubicBezTo>
                  <a:close/>
                  <a:moveTo>
                    <a:pt x="159789" y="81058"/>
                  </a:moveTo>
                  <a:lnTo>
                    <a:pt x="158544" y="79976"/>
                  </a:lnTo>
                  <a:cubicBezTo>
                    <a:pt x="154667" y="77105"/>
                    <a:pt x="149380" y="77063"/>
                    <a:pt x="145457" y="79872"/>
                  </a:cubicBezTo>
                  <a:lnTo>
                    <a:pt x="144063" y="81058"/>
                  </a:lnTo>
                  <a:lnTo>
                    <a:pt x="142996" y="82303"/>
                  </a:lnTo>
                  <a:cubicBezTo>
                    <a:pt x="140125" y="86180"/>
                    <a:pt x="140084" y="91467"/>
                    <a:pt x="142892" y="95390"/>
                  </a:cubicBezTo>
                  <a:lnTo>
                    <a:pt x="144078" y="96783"/>
                  </a:lnTo>
                  <a:lnTo>
                    <a:pt x="184377" y="137097"/>
                  </a:lnTo>
                  <a:lnTo>
                    <a:pt x="85223" y="137097"/>
                  </a:lnTo>
                  <a:lnTo>
                    <a:pt x="83711" y="137186"/>
                  </a:lnTo>
                  <a:cubicBezTo>
                    <a:pt x="78767" y="137867"/>
                    <a:pt x="74882" y="141757"/>
                    <a:pt x="74210" y="146702"/>
                  </a:cubicBezTo>
                  <a:lnTo>
                    <a:pt x="74107" y="148199"/>
                  </a:lnTo>
                  <a:lnTo>
                    <a:pt x="74210" y="149710"/>
                  </a:lnTo>
                  <a:cubicBezTo>
                    <a:pt x="74889" y="154649"/>
                    <a:pt x="78772" y="158532"/>
                    <a:pt x="83711" y="159211"/>
                  </a:cubicBezTo>
                  <a:lnTo>
                    <a:pt x="85223" y="159315"/>
                  </a:lnTo>
                  <a:lnTo>
                    <a:pt x="184377" y="159315"/>
                  </a:lnTo>
                  <a:lnTo>
                    <a:pt x="144063" y="199629"/>
                  </a:lnTo>
                  <a:lnTo>
                    <a:pt x="142981" y="200888"/>
                  </a:lnTo>
                  <a:cubicBezTo>
                    <a:pt x="139298" y="205800"/>
                    <a:pt x="140293" y="212768"/>
                    <a:pt x="145205" y="216451"/>
                  </a:cubicBezTo>
                  <a:cubicBezTo>
                    <a:pt x="149157" y="219415"/>
                    <a:pt x="154591" y="219415"/>
                    <a:pt x="158544" y="216451"/>
                  </a:cubicBezTo>
                  <a:lnTo>
                    <a:pt x="159774" y="215369"/>
                  </a:lnTo>
                  <a:lnTo>
                    <a:pt x="219089" y="156083"/>
                  </a:lnTo>
                  <a:lnTo>
                    <a:pt x="220156" y="154824"/>
                  </a:lnTo>
                  <a:cubicBezTo>
                    <a:pt x="223024" y="150952"/>
                    <a:pt x="223073" y="145674"/>
                    <a:pt x="220275" y="141751"/>
                  </a:cubicBezTo>
                  <a:lnTo>
                    <a:pt x="219089" y="140358"/>
                  </a:lnTo>
                  <a:lnTo>
                    <a:pt x="159804" y="81058"/>
                  </a:lnTo>
                  <a:lnTo>
                    <a:pt x="158544" y="79976"/>
                  </a:lnTo>
                  <a:lnTo>
                    <a:pt x="159789" y="81058"/>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600" b="0" i="0" u="none" strike="noStrike" kern="1200" cap="none" spc="0" normalizeH="0" baseline="0" noProof="0">
                <a:ln>
                  <a:noFill/>
                </a:ln>
                <a:solidFill>
                  <a:srgbClr val="FFFFFF"/>
                </a:solidFill>
                <a:effectLst/>
                <a:uLnTx/>
                <a:uFillTx/>
                <a:latin typeface="Segoe UI Semibold"/>
                <a:ea typeface="+mn-ea"/>
                <a:cs typeface="+mn-cs"/>
              </a:endParaRPr>
            </a:p>
          </p:txBody>
        </p:sp>
        <p:cxnSp>
          <p:nvCxnSpPr>
            <p:cNvPr id="8" name="Straight Connector 7">
              <a:extLst>
                <a:ext uri="{FF2B5EF4-FFF2-40B4-BE49-F238E27FC236}">
                  <a16:creationId xmlns:a16="http://schemas.microsoft.com/office/drawing/2014/main" id="{F982F5A0-1E96-D19C-656A-91816E65D21F}"/>
                </a:ext>
              </a:extLst>
            </p:cNvPr>
            <p:cNvCxnSpPr>
              <a:cxnSpLocks/>
            </p:cNvCxnSpPr>
            <p:nvPr/>
          </p:nvCxnSpPr>
          <p:spPr>
            <a:xfrm>
              <a:off x="822519" y="1915308"/>
              <a:ext cx="198420" cy="0"/>
            </a:xfrm>
            <a:prstGeom prst="line">
              <a:avLst/>
            </a:prstGeom>
            <a:ln w="34925"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5DBB69A-98A0-7FD5-699C-091B07468B42}"/>
                </a:ext>
              </a:extLst>
            </p:cNvPr>
            <p:cNvCxnSpPr>
              <a:cxnSpLocks/>
            </p:cNvCxnSpPr>
            <p:nvPr/>
          </p:nvCxnSpPr>
          <p:spPr>
            <a:xfrm>
              <a:off x="930061" y="1820237"/>
              <a:ext cx="90878" cy="95071"/>
            </a:xfrm>
            <a:prstGeom prst="line">
              <a:avLst/>
            </a:prstGeom>
            <a:ln w="34925"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8F16664-38D4-7AC6-0CA6-69C254EE77CA}"/>
                </a:ext>
              </a:extLst>
            </p:cNvPr>
            <p:cNvCxnSpPr>
              <a:cxnSpLocks/>
            </p:cNvCxnSpPr>
            <p:nvPr/>
          </p:nvCxnSpPr>
          <p:spPr>
            <a:xfrm flipH="1">
              <a:off x="930061" y="1915308"/>
              <a:ext cx="92142" cy="95071"/>
            </a:xfrm>
            <a:prstGeom prst="line">
              <a:avLst/>
            </a:prstGeom>
            <a:ln w="34925"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253F3BC9-CB6D-99FD-6D53-F028F8BEC5F8}"/>
              </a:ext>
            </a:extLst>
          </p:cNvPr>
          <p:cNvGrpSpPr/>
          <p:nvPr/>
        </p:nvGrpSpPr>
        <p:grpSpPr>
          <a:xfrm>
            <a:off x="690288" y="2821146"/>
            <a:ext cx="479546" cy="479546"/>
            <a:chOff x="684331" y="1677460"/>
            <a:chExt cx="479546" cy="479546"/>
          </a:xfrm>
        </p:grpSpPr>
        <p:sp>
          <p:nvSpPr>
            <p:cNvPr id="30" name="Graphic 6">
              <a:extLst>
                <a:ext uri="{FF2B5EF4-FFF2-40B4-BE49-F238E27FC236}">
                  <a16:creationId xmlns:a16="http://schemas.microsoft.com/office/drawing/2014/main" id="{2624EBD7-AFA5-D9C7-CA2B-AA1B6362A971}"/>
                </a:ext>
                <a:ext uri="{C183D7F6-B498-43B3-948B-1728B52AA6E4}">
                  <adec:decorative xmlns:adec="http://schemas.microsoft.com/office/drawing/2017/decorative" val="1"/>
                </a:ext>
              </a:extLst>
            </p:cNvPr>
            <p:cNvSpPr/>
            <p:nvPr/>
          </p:nvSpPr>
          <p:spPr>
            <a:xfrm>
              <a:off x="684331" y="1677460"/>
              <a:ext cx="479546" cy="479546"/>
            </a:xfrm>
            <a:custGeom>
              <a:avLst/>
              <a:gdLst>
                <a:gd name="connsiteX0" fmla="*/ 148213 w 296426"/>
                <a:gd name="connsiteY0" fmla="*/ 0 h 296426"/>
                <a:gd name="connsiteX1" fmla="*/ 296427 w 296426"/>
                <a:gd name="connsiteY1" fmla="*/ 148213 h 296426"/>
                <a:gd name="connsiteX2" fmla="*/ 148213 w 296426"/>
                <a:gd name="connsiteY2" fmla="*/ 296427 h 296426"/>
                <a:gd name="connsiteX3" fmla="*/ 0 w 296426"/>
                <a:gd name="connsiteY3" fmla="*/ 148213 h 296426"/>
                <a:gd name="connsiteX4" fmla="*/ 148213 w 296426"/>
                <a:gd name="connsiteY4" fmla="*/ 0 h 296426"/>
                <a:gd name="connsiteX5" fmla="*/ 159789 w 296426"/>
                <a:gd name="connsiteY5" fmla="*/ 81058 h 296426"/>
                <a:gd name="connsiteX6" fmla="*/ 158544 w 296426"/>
                <a:gd name="connsiteY6" fmla="*/ 79976 h 296426"/>
                <a:gd name="connsiteX7" fmla="*/ 145457 w 296426"/>
                <a:gd name="connsiteY7" fmla="*/ 79872 h 296426"/>
                <a:gd name="connsiteX8" fmla="*/ 144063 w 296426"/>
                <a:gd name="connsiteY8" fmla="*/ 81058 h 296426"/>
                <a:gd name="connsiteX9" fmla="*/ 142996 w 296426"/>
                <a:gd name="connsiteY9" fmla="*/ 82303 h 296426"/>
                <a:gd name="connsiteX10" fmla="*/ 142892 w 296426"/>
                <a:gd name="connsiteY10" fmla="*/ 95390 h 296426"/>
                <a:gd name="connsiteX11" fmla="*/ 144078 w 296426"/>
                <a:gd name="connsiteY11" fmla="*/ 96783 h 296426"/>
                <a:gd name="connsiteX12" fmla="*/ 184377 w 296426"/>
                <a:gd name="connsiteY12" fmla="*/ 137097 h 296426"/>
                <a:gd name="connsiteX13" fmla="*/ 85223 w 296426"/>
                <a:gd name="connsiteY13" fmla="*/ 137097 h 296426"/>
                <a:gd name="connsiteX14" fmla="*/ 83711 w 296426"/>
                <a:gd name="connsiteY14" fmla="*/ 137186 h 296426"/>
                <a:gd name="connsiteX15" fmla="*/ 74210 w 296426"/>
                <a:gd name="connsiteY15" fmla="*/ 146702 h 296426"/>
                <a:gd name="connsiteX16" fmla="*/ 74107 w 296426"/>
                <a:gd name="connsiteY16" fmla="*/ 148199 h 296426"/>
                <a:gd name="connsiteX17" fmla="*/ 74210 w 296426"/>
                <a:gd name="connsiteY17" fmla="*/ 149710 h 296426"/>
                <a:gd name="connsiteX18" fmla="*/ 83711 w 296426"/>
                <a:gd name="connsiteY18" fmla="*/ 159211 h 296426"/>
                <a:gd name="connsiteX19" fmla="*/ 85223 w 296426"/>
                <a:gd name="connsiteY19" fmla="*/ 159315 h 296426"/>
                <a:gd name="connsiteX20" fmla="*/ 184377 w 296426"/>
                <a:gd name="connsiteY20" fmla="*/ 159315 h 296426"/>
                <a:gd name="connsiteX21" fmla="*/ 144063 w 296426"/>
                <a:gd name="connsiteY21" fmla="*/ 199629 h 296426"/>
                <a:gd name="connsiteX22" fmla="*/ 142981 w 296426"/>
                <a:gd name="connsiteY22" fmla="*/ 200888 h 296426"/>
                <a:gd name="connsiteX23" fmla="*/ 145205 w 296426"/>
                <a:gd name="connsiteY23" fmla="*/ 216451 h 296426"/>
                <a:gd name="connsiteX24" fmla="*/ 158544 w 296426"/>
                <a:gd name="connsiteY24" fmla="*/ 216451 h 296426"/>
                <a:gd name="connsiteX25" fmla="*/ 159774 w 296426"/>
                <a:gd name="connsiteY25" fmla="*/ 215369 h 296426"/>
                <a:gd name="connsiteX26" fmla="*/ 219089 w 296426"/>
                <a:gd name="connsiteY26" fmla="*/ 156083 h 296426"/>
                <a:gd name="connsiteX27" fmla="*/ 220156 w 296426"/>
                <a:gd name="connsiteY27" fmla="*/ 154824 h 296426"/>
                <a:gd name="connsiteX28" fmla="*/ 220275 w 296426"/>
                <a:gd name="connsiteY28" fmla="*/ 141751 h 296426"/>
                <a:gd name="connsiteX29" fmla="*/ 219089 w 296426"/>
                <a:gd name="connsiteY29" fmla="*/ 140358 h 296426"/>
                <a:gd name="connsiteX30" fmla="*/ 159804 w 296426"/>
                <a:gd name="connsiteY30" fmla="*/ 81058 h 296426"/>
                <a:gd name="connsiteX31" fmla="*/ 158544 w 296426"/>
                <a:gd name="connsiteY31" fmla="*/ 79976 h 296426"/>
                <a:gd name="connsiteX32" fmla="*/ 159789 w 296426"/>
                <a:gd name="connsiteY32" fmla="*/ 81058 h 2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96426" h="296426">
                  <a:moveTo>
                    <a:pt x="148213" y="0"/>
                  </a:moveTo>
                  <a:cubicBezTo>
                    <a:pt x="230086" y="0"/>
                    <a:pt x="296427" y="66355"/>
                    <a:pt x="296427" y="148213"/>
                  </a:cubicBezTo>
                  <a:cubicBezTo>
                    <a:pt x="296427" y="230072"/>
                    <a:pt x="230086" y="296427"/>
                    <a:pt x="148213" y="296427"/>
                  </a:cubicBezTo>
                  <a:cubicBezTo>
                    <a:pt x="66370" y="296427"/>
                    <a:pt x="0" y="230072"/>
                    <a:pt x="0" y="148213"/>
                  </a:cubicBezTo>
                  <a:cubicBezTo>
                    <a:pt x="0" y="66355"/>
                    <a:pt x="66370" y="0"/>
                    <a:pt x="148213" y="0"/>
                  </a:cubicBezTo>
                  <a:close/>
                  <a:moveTo>
                    <a:pt x="159789" y="81058"/>
                  </a:moveTo>
                  <a:lnTo>
                    <a:pt x="158544" y="79976"/>
                  </a:lnTo>
                  <a:cubicBezTo>
                    <a:pt x="154667" y="77105"/>
                    <a:pt x="149380" y="77063"/>
                    <a:pt x="145457" y="79872"/>
                  </a:cubicBezTo>
                  <a:lnTo>
                    <a:pt x="144063" y="81058"/>
                  </a:lnTo>
                  <a:lnTo>
                    <a:pt x="142996" y="82303"/>
                  </a:lnTo>
                  <a:cubicBezTo>
                    <a:pt x="140125" y="86180"/>
                    <a:pt x="140084" y="91467"/>
                    <a:pt x="142892" y="95390"/>
                  </a:cubicBezTo>
                  <a:lnTo>
                    <a:pt x="144078" y="96783"/>
                  </a:lnTo>
                  <a:lnTo>
                    <a:pt x="184377" y="137097"/>
                  </a:lnTo>
                  <a:lnTo>
                    <a:pt x="85223" y="137097"/>
                  </a:lnTo>
                  <a:lnTo>
                    <a:pt x="83711" y="137186"/>
                  </a:lnTo>
                  <a:cubicBezTo>
                    <a:pt x="78767" y="137867"/>
                    <a:pt x="74882" y="141757"/>
                    <a:pt x="74210" y="146702"/>
                  </a:cubicBezTo>
                  <a:lnTo>
                    <a:pt x="74107" y="148199"/>
                  </a:lnTo>
                  <a:lnTo>
                    <a:pt x="74210" y="149710"/>
                  </a:lnTo>
                  <a:cubicBezTo>
                    <a:pt x="74889" y="154649"/>
                    <a:pt x="78772" y="158532"/>
                    <a:pt x="83711" y="159211"/>
                  </a:cubicBezTo>
                  <a:lnTo>
                    <a:pt x="85223" y="159315"/>
                  </a:lnTo>
                  <a:lnTo>
                    <a:pt x="184377" y="159315"/>
                  </a:lnTo>
                  <a:lnTo>
                    <a:pt x="144063" y="199629"/>
                  </a:lnTo>
                  <a:lnTo>
                    <a:pt x="142981" y="200888"/>
                  </a:lnTo>
                  <a:cubicBezTo>
                    <a:pt x="139298" y="205800"/>
                    <a:pt x="140293" y="212768"/>
                    <a:pt x="145205" y="216451"/>
                  </a:cubicBezTo>
                  <a:cubicBezTo>
                    <a:pt x="149157" y="219415"/>
                    <a:pt x="154591" y="219415"/>
                    <a:pt x="158544" y="216451"/>
                  </a:cubicBezTo>
                  <a:lnTo>
                    <a:pt x="159774" y="215369"/>
                  </a:lnTo>
                  <a:lnTo>
                    <a:pt x="219089" y="156083"/>
                  </a:lnTo>
                  <a:lnTo>
                    <a:pt x="220156" y="154824"/>
                  </a:lnTo>
                  <a:cubicBezTo>
                    <a:pt x="223024" y="150952"/>
                    <a:pt x="223073" y="145674"/>
                    <a:pt x="220275" y="141751"/>
                  </a:cubicBezTo>
                  <a:lnTo>
                    <a:pt x="219089" y="140358"/>
                  </a:lnTo>
                  <a:lnTo>
                    <a:pt x="159804" y="81058"/>
                  </a:lnTo>
                  <a:lnTo>
                    <a:pt x="158544" y="79976"/>
                  </a:lnTo>
                  <a:lnTo>
                    <a:pt x="159789" y="81058"/>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600" b="0" i="0" u="none" strike="noStrike" kern="1200" cap="none" spc="0" normalizeH="0" baseline="0" noProof="0">
                <a:ln>
                  <a:noFill/>
                </a:ln>
                <a:solidFill>
                  <a:srgbClr val="FFFFFF"/>
                </a:solidFill>
                <a:effectLst/>
                <a:uLnTx/>
                <a:uFillTx/>
                <a:latin typeface="Segoe UI Semibold"/>
                <a:ea typeface="+mn-ea"/>
                <a:cs typeface="+mn-cs"/>
              </a:endParaRPr>
            </a:p>
          </p:txBody>
        </p:sp>
        <p:cxnSp>
          <p:nvCxnSpPr>
            <p:cNvPr id="31" name="Straight Connector 30">
              <a:extLst>
                <a:ext uri="{FF2B5EF4-FFF2-40B4-BE49-F238E27FC236}">
                  <a16:creationId xmlns:a16="http://schemas.microsoft.com/office/drawing/2014/main" id="{BEA17FE8-E270-4B25-BEB1-67E6D0757762}"/>
                </a:ext>
              </a:extLst>
            </p:cNvPr>
            <p:cNvCxnSpPr>
              <a:cxnSpLocks/>
            </p:cNvCxnSpPr>
            <p:nvPr/>
          </p:nvCxnSpPr>
          <p:spPr>
            <a:xfrm>
              <a:off x="822519" y="1915308"/>
              <a:ext cx="198420" cy="0"/>
            </a:xfrm>
            <a:prstGeom prst="line">
              <a:avLst/>
            </a:prstGeom>
            <a:ln w="34925"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158C742-F356-B108-12DB-9A8633716E7C}"/>
                </a:ext>
              </a:extLst>
            </p:cNvPr>
            <p:cNvCxnSpPr>
              <a:cxnSpLocks/>
            </p:cNvCxnSpPr>
            <p:nvPr/>
          </p:nvCxnSpPr>
          <p:spPr>
            <a:xfrm>
              <a:off x="930061" y="1820237"/>
              <a:ext cx="90878" cy="95071"/>
            </a:xfrm>
            <a:prstGeom prst="line">
              <a:avLst/>
            </a:prstGeom>
            <a:ln w="34925"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A2756B0-B796-68C0-6AE6-19A256FCB67B}"/>
                </a:ext>
              </a:extLst>
            </p:cNvPr>
            <p:cNvCxnSpPr>
              <a:cxnSpLocks/>
            </p:cNvCxnSpPr>
            <p:nvPr/>
          </p:nvCxnSpPr>
          <p:spPr>
            <a:xfrm flipH="1">
              <a:off x="930061" y="1915308"/>
              <a:ext cx="92142" cy="95071"/>
            </a:xfrm>
            <a:prstGeom prst="line">
              <a:avLst/>
            </a:prstGeom>
            <a:ln w="34925"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19694C9F-CAE2-38F7-6550-4211C006F037}"/>
              </a:ext>
            </a:extLst>
          </p:cNvPr>
          <p:cNvSpPr txBox="1"/>
          <p:nvPr/>
        </p:nvSpPr>
        <p:spPr>
          <a:xfrm>
            <a:off x="1302065" y="1593511"/>
            <a:ext cx="10493695" cy="738664"/>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Segoe UI"/>
                <a:ea typeface="+mn-ea"/>
                <a:cs typeface="+mn-cs"/>
                <a:hlinkClick r:id="rId3"/>
              </a:rPr>
              <a:t>Customer Hub</a:t>
            </a:r>
            <a:endParaRPr kumimoji="0" lang="en-US" sz="2400" b="0" i="0" u="none" strike="noStrike" kern="1200" cap="none" spc="0" normalizeH="0" baseline="0" noProof="0">
              <a:ln>
                <a:noFill/>
              </a:ln>
              <a:solidFill>
                <a:prstClr val="white"/>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Segoe UI"/>
                <a:ea typeface="+mn-ea"/>
                <a:cs typeface="+mn-cs"/>
              </a:rPr>
              <a:t>Discover upcoming sessions, updates and on-demand content</a:t>
            </a:r>
          </a:p>
        </p:txBody>
      </p:sp>
      <p:sp>
        <p:nvSpPr>
          <p:cNvPr id="35" name="TextBox 34">
            <a:extLst>
              <a:ext uri="{FF2B5EF4-FFF2-40B4-BE49-F238E27FC236}">
                <a16:creationId xmlns:a16="http://schemas.microsoft.com/office/drawing/2014/main" id="{167A5620-C89B-58A0-16F6-FC8E62FBDEDE}"/>
              </a:ext>
            </a:extLst>
          </p:cNvPr>
          <p:cNvSpPr txBox="1"/>
          <p:nvPr/>
        </p:nvSpPr>
        <p:spPr>
          <a:xfrm>
            <a:off x="1302064" y="2690336"/>
            <a:ext cx="10493695" cy="738664"/>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Segoe UI"/>
                <a:ea typeface="+mn-ea"/>
                <a:cs typeface="+mn-cs"/>
                <a:hlinkClick r:id="rId4"/>
              </a:rPr>
              <a:t>Customer Adoption</a:t>
            </a:r>
            <a:endParaRPr kumimoji="0" lang="en-US" sz="2400" b="0" i="0" u="none" strike="noStrike" kern="1200" cap="none" spc="0" normalizeH="0" baseline="0" noProof="0">
              <a:ln>
                <a:noFill/>
              </a:ln>
              <a:solidFill>
                <a:prstClr val="white"/>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Segoe UI"/>
                <a:ea typeface="+mn-ea"/>
                <a:cs typeface="+mn-cs"/>
              </a:rPr>
              <a:t>Access guides, success kits, and best practices</a:t>
            </a:r>
          </a:p>
        </p:txBody>
      </p:sp>
      <p:grpSp>
        <p:nvGrpSpPr>
          <p:cNvPr id="36" name="Group 35">
            <a:extLst>
              <a:ext uri="{FF2B5EF4-FFF2-40B4-BE49-F238E27FC236}">
                <a16:creationId xmlns:a16="http://schemas.microsoft.com/office/drawing/2014/main" id="{9D8A571A-2514-02ED-3763-E93787D4DDEB}"/>
              </a:ext>
            </a:extLst>
          </p:cNvPr>
          <p:cNvGrpSpPr/>
          <p:nvPr/>
        </p:nvGrpSpPr>
        <p:grpSpPr>
          <a:xfrm>
            <a:off x="684331" y="3994747"/>
            <a:ext cx="479546" cy="479546"/>
            <a:chOff x="684331" y="1677460"/>
            <a:chExt cx="479546" cy="479546"/>
          </a:xfrm>
        </p:grpSpPr>
        <p:sp>
          <p:nvSpPr>
            <p:cNvPr id="37" name="Graphic 6">
              <a:extLst>
                <a:ext uri="{FF2B5EF4-FFF2-40B4-BE49-F238E27FC236}">
                  <a16:creationId xmlns:a16="http://schemas.microsoft.com/office/drawing/2014/main" id="{2707547F-458F-DEAA-4119-260AA809D6EE}"/>
                </a:ext>
                <a:ext uri="{C183D7F6-B498-43B3-948B-1728B52AA6E4}">
                  <adec:decorative xmlns:adec="http://schemas.microsoft.com/office/drawing/2017/decorative" val="1"/>
                </a:ext>
              </a:extLst>
            </p:cNvPr>
            <p:cNvSpPr/>
            <p:nvPr/>
          </p:nvSpPr>
          <p:spPr>
            <a:xfrm>
              <a:off x="684331" y="1677460"/>
              <a:ext cx="479546" cy="479546"/>
            </a:xfrm>
            <a:custGeom>
              <a:avLst/>
              <a:gdLst>
                <a:gd name="connsiteX0" fmla="*/ 148213 w 296426"/>
                <a:gd name="connsiteY0" fmla="*/ 0 h 296426"/>
                <a:gd name="connsiteX1" fmla="*/ 296427 w 296426"/>
                <a:gd name="connsiteY1" fmla="*/ 148213 h 296426"/>
                <a:gd name="connsiteX2" fmla="*/ 148213 w 296426"/>
                <a:gd name="connsiteY2" fmla="*/ 296427 h 296426"/>
                <a:gd name="connsiteX3" fmla="*/ 0 w 296426"/>
                <a:gd name="connsiteY3" fmla="*/ 148213 h 296426"/>
                <a:gd name="connsiteX4" fmla="*/ 148213 w 296426"/>
                <a:gd name="connsiteY4" fmla="*/ 0 h 296426"/>
                <a:gd name="connsiteX5" fmla="*/ 159789 w 296426"/>
                <a:gd name="connsiteY5" fmla="*/ 81058 h 296426"/>
                <a:gd name="connsiteX6" fmla="*/ 158544 w 296426"/>
                <a:gd name="connsiteY6" fmla="*/ 79976 h 296426"/>
                <a:gd name="connsiteX7" fmla="*/ 145457 w 296426"/>
                <a:gd name="connsiteY7" fmla="*/ 79872 h 296426"/>
                <a:gd name="connsiteX8" fmla="*/ 144063 w 296426"/>
                <a:gd name="connsiteY8" fmla="*/ 81058 h 296426"/>
                <a:gd name="connsiteX9" fmla="*/ 142996 w 296426"/>
                <a:gd name="connsiteY9" fmla="*/ 82303 h 296426"/>
                <a:gd name="connsiteX10" fmla="*/ 142892 w 296426"/>
                <a:gd name="connsiteY10" fmla="*/ 95390 h 296426"/>
                <a:gd name="connsiteX11" fmla="*/ 144078 w 296426"/>
                <a:gd name="connsiteY11" fmla="*/ 96783 h 296426"/>
                <a:gd name="connsiteX12" fmla="*/ 184377 w 296426"/>
                <a:gd name="connsiteY12" fmla="*/ 137097 h 296426"/>
                <a:gd name="connsiteX13" fmla="*/ 85223 w 296426"/>
                <a:gd name="connsiteY13" fmla="*/ 137097 h 296426"/>
                <a:gd name="connsiteX14" fmla="*/ 83711 w 296426"/>
                <a:gd name="connsiteY14" fmla="*/ 137186 h 296426"/>
                <a:gd name="connsiteX15" fmla="*/ 74210 w 296426"/>
                <a:gd name="connsiteY15" fmla="*/ 146702 h 296426"/>
                <a:gd name="connsiteX16" fmla="*/ 74107 w 296426"/>
                <a:gd name="connsiteY16" fmla="*/ 148199 h 296426"/>
                <a:gd name="connsiteX17" fmla="*/ 74210 w 296426"/>
                <a:gd name="connsiteY17" fmla="*/ 149710 h 296426"/>
                <a:gd name="connsiteX18" fmla="*/ 83711 w 296426"/>
                <a:gd name="connsiteY18" fmla="*/ 159211 h 296426"/>
                <a:gd name="connsiteX19" fmla="*/ 85223 w 296426"/>
                <a:gd name="connsiteY19" fmla="*/ 159315 h 296426"/>
                <a:gd name="connsiteX20" fmla="*/ 184377 w 296426"/>
                <a:gd name="connsiteY20" fmla="*/ 159315 h 296426"/>
                <a:gd name="connsiteX21" fmla="*/ 144063 w 296426"/>
                <a:gd name="connsiteY21" fmla="*/ 199629 h 296426"/>
                <a:gd name="connsiteX22" fmla="*/ 142981 w 296426"/>
                <a:gd name="connsiteY22" fmla="*/ 200888 h 296426"/>
                <a:gd name="connsiteX23" fmla="*/ 145205 w 296426"/>
                <a:gd name="connsiteY23" fmla="*/ 216451 h 296426"/>
                <a:gd name="connsiteX24" fmla="*/ 158544 w 296426"/>
                <a:gd name="connsiteY24" fmla="*/ 216451 h 296426"/>
                <a:gd name="connsiteX25" fmla="*/ 159774 w 296426"/>
                <a:gd name="connsiteY25" fmla="*/ 215369 h 296426"/>
                <a:gd name="connsiteX26" fmla="*/ 219089 w 296426"/>
                <a:gd name="connsiteY26" fmla="*/ 156083 h 296426"/>
                <a:gd name="connsiteX27" fmla="*/ 220156 w 296426"/>
                <a:gd name="connsiteY27" fmla="*/ 154824 h 296426"/>
                <a:gd name="connsiteX28" fmla="*/ 220275 w 296426"/>
                <a:gd name="connsiteY28" fmla="*/ 141751 h 296426"/>
                <a:gd name="connsiteX29" fmla="*/ 219089 w 296426"/>
                <a:gd name="connsiteY29" fmla="*/ 140358 h 296426"/>
                <a:gd name="connsiteX30" fmla="*/ 159804 w 296426"/>
                <a:gd name="connsiteY30" fmla="*/ 81058 h 296426"/>
                <a:gd name="connsiteX31" fmla="*/ 158544 w 296426"/>
                <a:gd name="connsiteY31" fmla="*/ 79976 h 296426"/>
                <a:gd name="connsiteX32" fmla="*/ 159789 w 296426"/>
                <a:gd name="connsiteY32" fmla="*/ 81058 h 2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96426" h="296426">
                  <a:moveTo>
                    <a:pt x="148213" y="0"/>
                  </a:moveTo>
                  <a:cubicBezTo>
                    <a:pt x="230086" y="0"/>
                    <a:pt x="296427" y="66355"/>
                    <a:pt x="296427" y="148213"/>
                  </a:cubicBezTo>
                  <a:cubicBezTo>
                    <a:pt x="296427" y="230072"/>
                    <a:pt x="230086" y="296427"/>
                    <a:pt x="148213" y="296427"/>
                  </a:cubicBezTo>
                  <a:cubicBezTo>
                    <a:pt x="66370" y="296427"/>
                    <a:pt x="0" y="230072"/>
                    <a:pt x="0" y="148213"/>
                  </a:cubicBezTo>
                  <a:cubicBezTo>
                    <a:pt x="0" y="66355"/>
                    <a:pt x="66370" y="0"/>
                    <a:pt x="148213" y="0"/>
                  </a:cubicBezTo>
                  <a:close/>
                  <a:moveTo>
                    <a:pt x="159789" y="81058"/>
                  </a:moveTo>
                  <a:lnTo>
                    <a:pt x="158544" y="79976"/>
                  </a:lnTo>
                  <a:cubicBezTo>
                    <a:pt x="154667" y="77105"/>
                    <a:pt x="149380" y="77063"/>
                    <a:pt x="145457" y="79872"/>
                  </a:cubicBezTo>
                  <a:lnTo>
                    <a:pt x="144063" y="81058"/>
                  </a:lnTo>
                  <a:lnTo>
                    <a:pt x="142996" y="82303"/>
                  </a:lnTo>
                  <a:cubicBezTo>
                    <a:pt x="140125" y="86180"/>
                    <a:pt x="140084" y="91467"/>
                    <a:pt x="142892" y="95390"/>
                  </a:cubicBezTo>
                  <a:lnTo>
                    <a:pt x="144078" y="96783"/>
                  </a:lnTo>
                  <a:lnTo>
                    <a:pt x="184377" y="137097"/>
                  </a:lnTo>
                  <a:lnTo>
                    <a:pt x="85223" y="137097"/>
                  </a:lnTo>
                  <a:lnTo>
                    <a:pt x="83711" y="137186"/>
                  </a:lnTo>
                  <a:cubicBezTo>
                    <a:pt x="78767" y="137867"/>
                    <a:pt x="74882" y="141757"/>
                    <a:pt x="74210" y="146702"/>
                  </a:cubicBezTo>
                  <a:lnTo>
                    <a:pt x="74107" y="148199"/>
                  </a:lnTo>
                  <a:lnTo>
                    <a:pt x="74210" y="149710"/>
                  </a:lnTo>
                  <a:cubicBezTo>
                    <a:pt x="74889" y="154649"/>
                    <a:pt x="78772" y="158532"/>
                    <a:pt x="83711" y="159211"/>
                  </a:cubicBezTo>
                  <a:lnTo>
                    <a:pt x="85223" y="159315"/>
                  </a:lnTo>
                  <a:lnTo>
                    <a:pt x="184377" y="159315"/>
                  </a:lnTo>
                  <a:lnTo>
                    <a:pt x="144063" y="199629"/>
                  </a:lnTo>
                  <a:lnTo>
                    <a:pt x="142981" y="200888"/>
                  </a:lnTo>
                  <a:cubicBezTo>
                    <a:pt x="139298" y="205800"/>
                    <a:pt x="140293" y="212768"/>
                    <a:pt x="145205" y="216451"/>
                  </a:cubicBezTo>
                  <a:cubicBezTo>
                    <a:pt x="149157" y="219415"/>
                    <a:pt x="154591" y="219415"/>
                    <a:pt x="158544" y="216451"/>
                  </a:cubicBezTo>
                  <a:lnTo>
                    <a:pt x="159774" y="215369"/>
                  </a:lnTo>
                  <a:lnTo>
                    <a:pt x="219089" y="156083"/>
                  </a:lnTo>
                  <a:lnTo>
                    <a:pt x="220156" y="154824"/>
                  </a:lnTo>
                  <a:cubicBezTo>
                    <a:pt x="223024" y="150952"/>
                    <a:pt x="223073" y="145674"/>
                    <a:pt x="220275" y="141751"/>
                  </a:cubicBezTo>
                  <a:lnTo>
                    <a:pt x="219089" y="140358"/>
                  </a:lnTo>
                  <a:lnTo>
                    <a:pt x="159804" y="81058"/>
                  </a:lnTo>
                  <a:lnTo>
                    <a:pt x="158544" y="79976"/>
                  </a:lnTo>
                  <a:lnTo>
                    <a:pt x="159789" y="81058"/>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600" b="0" i="0" u="none" strike="noStrike" kern="1200" cap="none" spc="0" normalizeH="0" baseline="0" noProof="0">
                <a:ln>
                  <a:noFill/>
                </a:ln>
                <a:solidFill>
                  <a:srgbClr val="FFFFFF"/>
                </a:solidFill>
                <a:effectLst/>
                <a:uLnTx/>
                <a:uFillTx/>
                <a:latin typeface="Segoe UI Semibold"/>
                <a:ea typeface="+mn-ea"/>
                <a:cs typeface="+mn-cs"/>
              </a:endParaRPr>
            </a:p>
          </p:txBody>
        </p:sp>
        <p:cxnSp>
          <p:nvCxnSpPr>
            <p:cNvPr id="38" name="Straight Connector 37">
              <a:extLst>
                <a:ext uri="{FF2B5EF4-FFF2-40B4-BE49-F238E27FC236}">
                  <a16:creationId xmlns:a16="http://schemas.microsoft.com/office/drawing/2014/main" id="{14CA3077-28EA-C63E-62B3-F6ECB83671D0}"/>
                </a:ext>
              </a:extLst>
            </p:cNvPr>
            <p:cNvCxnSpPr>
              <a:cxnSpLocks/>
            </p:cNvCxnSpPr>
            <p:nvPr/>
          </p:nvCxnSpPr>
          <p:spPr>
            <a:xfrm>
              <a:off x="822519" y="1915308"/>
              <a:ext cx="198420" cy="0"/>
            </a:xfrm>
            <a:prstGeom prst="line">
              <a:avLst/>
            </a:prstGeom>
            <a:ln w="34925"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105BE7A-8154-F69B-134E-6C5E2FE1AEF0}"/>
                </a:ext>
              </a:extLst>
            </p:cNvPr>
            <p:cNvCxnSpPr>
              <a:cxnSpLocks/>
            </p:cNvCxnSpPr>
            <p:nvPr/>
          </p:nvCxnSpPr>
          <p:spPr>
            <a:xfrm>
              <a:off x="930061" y="1820237"/>
              <a:ext cx="90878" cy="95071"/>
            </a:xfrm>
            <a:prstGeom prst="line">
              <a:avLst/>
            </a:prstGeom>
            <a:ln w="34925"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951B262-6311-6D5E-7D57-54C9F9F0E969}"/>
                </a:ext>
              </a:extLst>
            </p:cNvPr>
            <p:cNvCxnSpPr>
              <a:cxnSpLocks/>
            </p:cNvCxnSpPr>
            <p:nvPr/>
          </p:nvCxnSpPr>
          <p:spPr>
            <a:xfrm flipH="1">
              <a:off x="930061" y="1915308"/>
              <a:ext cx="92142" cy="95071"/>
            </a:xfrm>
            <a:prstGeom prst="line">
              <a:avLst/>
            </a:prstGeom>
            <a:ln w="34925"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41" name="TextBox 40">
            <a:extLst>
              <a:ext uri="{FF2B5EF4-FFF2-40B4-BE49-F238E27FC236}">
                <a16:creationId xmlns:a16="http://schemas.microsoft.com/office/drawing/2014/main" id="{730DF9F5-DBE4-7D7C-3583-2EF314D211D2}"/>
              </a:ext>
            </a:extLst>
          </p:cNvPr>
          <p:cNvSpPr txBox="1"/>
          <p:nvPr/>
        </p:nvSpPr>
        <p:spPr>
          <a:xfrm>
            <a:off x="1266669" y="3863263"/>
            <a:ext cx="10493695" cy="738664"/>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Segoe UI"/>
                <a:ea typeface="+mn-ea"/>
                <a:cs typeface="+mn-cs"/>
                <a:hlinkClick r:id="rId5"/>
              </a:rPr>
              <a:t>Microsoft Learn</a:t>
            </a:r>
            <a:endParaRPr kumimoji="0" lang="en-US" sz="2400" b="0" i="0" u="none" strike="noStrike" kern="1200" cap="none" spc="0" normalizeH="0" baseline="0" noProof="0">
              <a:ln>
                <a:noFill/>
              </a:ln>
              <a:solidFill>
                <a:prstClr val="white"/>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Segoe UI"/>
                <a:ea typeface="+mn-ea"/>
                <a:cs typeface="+mn-cs"/>
              </a:rPr>
              <a:t>Take training, get certified, deep-dive into Copilot and AI productivity topics</a:t>
            </a:r>
          </a:p>
        </p:txBody>
      </p:sp>
      <p:grpSp>
        <p:nvGrpSpPr>
          <p:cNvPr id="42" name="Group 41">
            <a:extLst>
              <a:ext uri="{FF2B5EF4-FFF2-40B4-BE49-F238E27FC236}">
                <a16:creationId xmlns:a16="http://schemas.microsoft.com/office/drawing/2014/main" id="{09F882B8-1D7D-0228-F98E-ECD55B643B43}"/>
              </a:ext>
            </a:extLst>
          </p:cNvPr>
          <p:cNvGrpSpPr/>
          <p:nvPr/>
        </p:nvGrpSpPr>
        <p:grpSpPr>
          <a:xfrm>
            <a:off x="684331" y="5091572"/>
            <a:ext cx="479546" cy="479546"/>
            <a:chOff x="684331" y="1677460"/>
            <a:chExt cx="479546" cy="479546"/>
          </a:xfrm>
        </p:grpSpPr>
        <p:sp>
          <p:nvSpPr>
            <p:cNvPr id="43" name="Graphic 6">
              <a:extLst>
                <a:ext uri="{FF2B5EF4-FFF2-40B4-BE49-F238E27FC236}">
                  <a16:creationId xmlns:a16="http://schemas.microsoft.com/office/drawing/2014/main" id="{A1F2DCCF-542C-3135-B99C-8D5DCEC98453}"/>
                </a:ext>
                <a:ext uri="{C183D7F6-B498-43B3-948B-1728B52AA6E4}">
                  <adec:decorative xmlns:adec="http://schemas.microsoft.com/office/drawing/2017/decorative" val="1"/>
                </a:ext>
              </a:extLst>
            </p:cNvPr>
            <p:cNvSpPr/>
            <p:nvPr/>
          </p:nvSpPr>
          <p:spPr>
            <a:xfrm>
              <a:off x="684331" y="1677460"/>
              <a:ext cx="479546" cy="479546"/>
            </a:xfrm>
            <a:custGeom>
              <a:avLst/>
              <a:gdLst>
                <a:gd name="connsiteX0" fmla="*/ 148213 w 296426"/>
                <a:gd name="connsiteY0" fmla="*/ 0 h 296426"/>
                <a:gd name="connsiteX1" fmla="*/ 296427 w 296426"/>
                <a:gd name="connsiteY1" fmla="*/ 148213 h 296426"/>
                <a:gd name="connsiteX2" fmla="*/ 148213 w 296426"/>
                <a:gd name="connsiteY2" fmla="*/ 296427 h 296426"/>
                <a:gd name="connsiteX3" fmla="*/ 0 w 296426"/>
                <a:gd name="connsiteY3" fmla="*/ 148213 h 296426"/>
                <a:gd name="connsiteX4" fmla="*/ 148213 w 296426"/>
                <a:gd name="connsiteY4" fmla="*/ 0 h 296426"/>
                <a:gd name="connsiteX5" fmla="*/ 159789 w 296426"/>
                <a:gd name="connsiteY5" fmla="*/ 81058 h 296426"/>
                <a:gd name="connsiteX6" fmla="*/ 158544 w 296426"/>
                <a:gd name="connsiteY6" fmla="*/ 79976 h 296426"/>
                <a:gd name="connsiteX7" fmla="*/ 145457 w 296426"/>
                <a:gd name="connsiteY7" fmla="*/ 79872 h 296426"/>
                <a:gd name="connsiteX8" fmla="*/ 144063 w 296426"/>
                <a:gd name="connsiteY8" fmla="*/ 81058 h 296426"/>
                <a:gd name="connsiteX9" fmla="*/ 142996 w 296426"/>
                <a:gd name="connsiteY9" fmla="*/ 82303 h 296426"/>
                <a:gd name="connsiteX10" fmla="*/ 142892 w 296426"/>
                <a:gd name="connsiteY10" fmla="*/ 95390 h 296426"/>
                <a:gd name="connsiteX11" fmla="*/ 144078 w 296426"/>
                <a:gd name="connsiteY11" fmla="*/ 96783 h 296426"/>
                <a:gd name="connsiteX12" fmla="*/ 184377 w 296426"/>
                <a:gd name="connsiteY12" fmla="*/ 137097 h 296426"/>
                <a:gd name="connsiteX13" fmla="*/ 85223 w 296426"/>
                <a:gd name="connsiteY13" fmla="*/ 137097 h 296426"/>
                <a:gd name="connsiteX14" fmla="*/ 83711 w 296426"/>
                <a:gd name="connsiteY14" fmla="*/ 137186 h 296426"/>
                <a:gd name="connsiteX15" fmla="*/ 74210 w 296426"/>
                <a:gd name="connsiteY15" fmla="*/ 146702 h 296426"/>
                <a:gd name="connsiteX16" fmla="*/ 74107 w 296426"/>
                <a:gd name="connsiteY16" fmla="*/ 148199 h 296426"/>
                <a:gd name="connsiteX17" fmla="*/ 74210 w 296426"/>
                <a:gd name="connsiteY17" fmla="*/ 149710 h 296426"/>
                <a:gd name="connsiteX18" fmla="*/ 83711 w 296426"/>
                <a:gd name="connsiteY18" fmla="*/ 159211 h 296426"/>
                <a:gd name="connsiteX19" fmla="*/ 85223 w 296426"/>
                <a:gd name="connsiteY19" fmla="*/ 159315 h 296426"/>
                <a:gd name="connsiteX20" fmla="*/ 184377 w 296426"/>
                <a:gd name="connsiteY20" fmla="*/ 159315 h 296426"/>
                <a:gd name="connsiteX21" fmla="*/ 144063 w 296426"/>
                <a:gd name="connsiteY21" fmla="*/ 199629 h 296426"/>
                <a:gd name="connsiteX22" fmla="*/ 142981 w 296426"/>
                <a:gd name="connsiteY22" fmla="*/ 200888 h 296426"/>
                <a:gd name="connsiteX23" fmla="*/ 145205 w 296426"/>
                <a:gd name="connsiteY23" fmla="*/ 216451 h 296426"/>
                <a:gd name="connsiteX24" fmla="*/ 158544 w 296426"/>
                <a:gd name="connsiteY24" fmla="*/ 216451 h 296426"/>
                <a:gd name="connsiteX25" fmla="*/ 159774 w 296426"/>
                <a:gd name="connsiteY25" fmla="*/ 215369 h 296426"/>
                <a:gd name="connsiteX26" fmla="*/ 219089 w 296426"/>
                <a:gd name="connsiteY26" fmla="*/ 156083 h 296426"/>
                <a:gd name="connsiteX27" fmla="*/ 220156 w 296426"/>
                <a:gd name="connsiteY27" fmla="*/ 154824 h 296426"/>
                <a:gd name="connsiteX28" fmla="*/ 220275 w 296426"/>
                <a:gd name="connsiteY28" fmla="*/ 141751 h 296426"/>
                <a:gd name="connsiteX29" fmla="*/ 219089 w 296426"/>
                <a:gd name="connsiteY29" fmla="*/ 140358 h 296426"/>
                <a:gd name="connsiteX30" fmla="*/ 159804 w 296426"/>
                <a:gd name="connsiteY30" fmla="*/ 81058 h 296426"/>
                <a:gd name="connsiteX31" fmla="*/ 158544 w 296426"/>
                <a:gd name="connsiteY31" fmla="*/ 79976 h 296426"/>
                <a:gd name="connsiteX32" fmla="*/ 159789 w 296426"/>
                <a:gd name="connsiteY32" fmla="*/ 81058 h 2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96426" h="296426">
                  <a:moveTo>
                    <a:pt x="148213" y="0"/>
                  </a:moveTo>
                  <a:cubicBezTo>
                    <a:pt x="230086" y="0"/>
                    <a:pt x="296427" y="66355"/>
                    <a:pt x="296427" y="148213"/>
                  </a:cubicBezTo>
                  <a:cubicBezTo>
                    <a:pt x="296427" y="230072"/>
                    <a:pt x="230086" y="296427"/>
                    <a:pt x="148213" y="296427"/>
                  </a:cubicBezTo>
                  <a:cubicBezTo>
                    <a:pt x="66370" y="296427"/>
                    <a:pt x="0" y="230072"/>
                    <a:pt x="0" y="148213"/>
                  </a:cubicBezTo>
                  <a:cubicBezTo>
                    <a:pt x="0" y="66355"/>
                    <a:pt x="66370" y="0"/>
                    <a:pt x="148213" y="0"/>
                  </a:cubicBezTo>
                  <a:close/>
                  <a:moveTo>
                    <a:pt x="159789" y="81058"/>
                  </a:moveTo>
                  <a:lnTo>
                    <a:pt x="158544" y="79976"/>
                  </a:lnTo>
                  <a:cubicBezTo>
                    <a:pt x="154667" y="77105"/>
                    <a:pt x="149380" y="77063"/>
                    <a:pt x="145457" y="79872"/>
                  </a:cubicBezTo>
                  <a:lnTo>
                    <a:pt x="144063" y="81058"/>
                  </a:lnTo>
                  <a:lnTo>
                    <a:pt x="142996" y="82303"/>
                  </a:lnTo>
                  <a:cubicBezTo>
                    <a:pt x="140125" y="86180"/>
                    <a:pt x="140084" y="91467"/>
                    <a:pt x="142892" y="95390"/>
                  </a:cubicBezTo>
                  <a:lnTo>
                    <a:pt x="144078" y="96783"/>
                  </a:lnTo>
                  <a:lnTo>
                    <a:pt x="184377" y="137097"/>
                  </a:lnTo>
                  <a:lnTo>
                    <a:pt x="85223" y="137097"/>
                  </a:lnTo>
                  <a:lnTo>
                    <a:pt x="83711" y="137186"/>
                  </a:lnTo>
                  <a:cubicBezTo>
                    <a:pt x="78767" y="137867"/>
                    <a:pt x="74882" y="141757"/>
                    <a:pt x="74210" y="146702"/>
                  </a:cubicBezTo>
                  <a:lnTo>
                    <a:pt x="74107" y="148199"/>
                  </a:lnTo>
                  <a:lnTo>
                    <a:pt x="74210" y="149710"/>
                  </a:lnTo>
                  <a:cubicBezTo>
                    <a:pt x="74889" y="154649"/>
                    <a:pt x="78772" y="158532"/>
                    <a:pt x="83711" y="159211"/>
                  </a:cubicBezTo>
                  <a:lnTo>
                    <a:pt x="85223" y="159315"/>
                  </a:lnTo>
                  <a:lnTo>
                    <a:pt x="184377" y="159315"/>
                  </a:lnTo>
                  <a:lnTo>
                    <a:pt x="144063" y="199629"/>
                  </a:lnTo>
                  <a:lnTo>
                    <a:pt x="142981" y="200888"/>
                  </a:lnTo>
                  <a:cubicBezTo>
                    <a:pt x="139298" y="205800"/>
                    <a:pt x="140293" y="212768"/>
                    <a:pt x="145205" y="216451"/>
                  </a:cubicBezTo>
                  <a:cubicBezTo>
                    <a:pt x="149157" y="219415"/>
                    <a:pt x="154591" y="219415"/>
                    <a:pt x="158544" y="216451"/>
                  </a:cubicBezTo>
                  <a:lnTo>
                    <a:pt x="159774" y="215369"/>
                  </a:lnTo>
                  <a:lnTo>
                    <a:pt x="219089" y="156083"/>
                  </a:lnTo>
                  <a:lnTo>
                    <a:pt x="220156" y="154824"/>
                  </a:lnTo>
                  <a:cubicBezTo>
                    <a:pt x="223024" y="150952"/>
                    <a:pt x="223073" y="145674"/>
                    <a:pt x="220275" y="141751"/>
                  </a:cubicBezTo>
                  <a:lnTo>
                    <a:pt x="219089" y="140358"/>
                  </a:lnTo>
                  <a:lnTo>
                    <a:pt x="159804" y="81058"/>
                  </a:lnTo>
                  <a:lnTo>
                    <a:pt x="158544" y="79976"/>
                  </a:lnTo>
                  <a:lnTo>
                    <a:pt x="159789" y="81058"/>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600" b="0" i="0" u="none" strike="noStrike" kern="1200" cap="none" spc="0" normalizeH="0" baseline="0" noProof="0">
                <a:ln>
                  <a:noFill/>
                </a:ln>
                <a:solidFill>
                  <a:srgbClr val="FFFFFF"/>
                </a:solidFill>
                <a:effectLst/>
                <a:uLnTx/>
                <a:uFillTx/>
                <a:latin typeface="Segoe UI Semibold"/>
                <a:ea typeface="+mn-ea"/>
                <a:cs typeface="+mn-cs"/>
              </a:endParaRPr>
            </a:p>
          </p:txBody>
        </p:sp>
        <p:cxnSp>
          <p:nvCxnSpPr>
            <p:cNvPr id="44" name="Straight Connector 43">
              <a:extLst>
                <a:ext uri="{FF2B5EF4-FFF2-40B4-BE49-F238E27FC236}">
                  <a16:creationId xmlns:a16="http://schemas.microsoft.com/office/drawing/2014/main" id="{FA973435-F1EA-7B57-B6D6-7474741794D1}"/>
                </a:ext>
              </a:extLst>
            </p:cNvPr>
            <p:cNvCxnSpPr>
              <a:cxnSpLocks/>
            </p:cNvCxnSpPr>
            <p:nvPr/>
          </p:nvCxnSpPr>
          <p:spPr>
            <a:xfrm>
              <a:off x="822519" y="1915308"/>
              <a:ext cx="198420" cy="0"/>
            </a:xfrm>
            <a:prstGeom prst="line">
              <a:avLst/>
            </a:prstGeom>
            <a:ln w="34925"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D925A43-8A3B-B83C-64A0-1F6155D74DCC}"/>
                </a:ext>
              </a:extLst>
            </p:cNvPr>
            <p:cNvCxnSpPr>
              <a:cxnSpLocks/>
            </p:cNvCxnSpPr>
            <p:nvPr/>
          </p:nvCxnSpPr>
          <p:spPr>
            <a:xfrm>
              <a:off x="930061" y="1820237"/>
              <a:ext cx="90878" cy="95071"/>
            </a:xfrm>
            <a:prstGeom prst="line">
              <a:avLst/>
            </a:prstGeom>
            <a:ln w="34925"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67F1E29D-E5A2-A0A0-4190-490C09C81C83}"/>
                </a:ext>
              </a:extLst>
            </p:cNvPr>
            <p:cNvCxnSpPr>
              <a:cxnSpLocks/>
            </p:cNvCxnSpPr>
            <p:nvPr/>
          </p:nvCxnSpPr>
          <p:spPr>
            <a:xfrm flipH="1">
              <a:off x="930061" y="1915308"/>
              <a:ext cx="92142" cy="95071"/>
            </a:xfrm>
            <a:prstGeom prst="line">
              <a:avLst/>
            </a:prstGeom>
            <a:ln w="34925"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74" name="TextBox 73">
            <a:extLst>
              <a:ext uri="{FF2B5EF4-FFF2-40B4-BE49-F238E27FC236}">
                <a16:creationId xmlns:a16="http://schemas.microsoft.com/office/drawing/2014/main" id="{6EEF5744-E6C8-74EB-6252-D4CC8FBE6BC3}"/>
              </a:ext>
            </a:extLst>
          </p:cNvPr>
          <p:cNvSpPr txBox="1"/>
          <p:nvPr/>
        </p:nvSpPr>
        <p:spPr>
          <a:xfrm>
            <a:off x="1266669" y="4960088"/>
            <a:ext cx="10493695" cy="738664"/>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Segoe UI"/>
                <a:ea typeface="+mn-ea"/>
                <a:cs typeface="+mn-cs"/>
                <a:hlinkClick r:id="rId6"/>
              </a:rPr>
              <a:t>Copilot Scenario Library</a:t>
            </a:r>
            <a:endParaRPr kumimoji="0" lang="en-US" sz="2400" b="0" i="0" u="none" strike="noStrike" kern="1200" cap="none" spc="0" normalizeH="0" baseline="0" noProof="0">
              <a:ln>
                <a:noFill/>
              </a:ln>
              <a:solidFill>
                <a:prstClr val="white"/>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Segoe UI"/>
                <a:ea typeface="+mn-ea"/>
                <a:cs typeface="+mn-cs"/>
              </a:rPr>
              <a:t>Explore real-world use cases and inspiration</a:t>
            </a:r>
          </a:p>
        </p:txBody>
      </p:sp>
    </p:spTree>
    <p:extLst>
      <p:ext uri="{BB962C8B-B14F-4D97-AF65-F5344CB8AC3E}">
        <p14:creationId xmlns:p14="http://schemas.microsoft.com/office/powerpoint/2010/main" val="35514083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250"/>
                                        <p:tgtEl>
                                          <p:spTgt spid="34"/>
                                        </p:tgtEl>
                                      </p:cBhvr>
                                    </p:animEffect>
                                  </p:childTnLst>
                                </p:cTn>
                              </p:par>
                              <p:par>
                                <p:cTn id="8" presetID="42" presetClass="path" presetSubtype="0" decel="100000" fill="hold" grpId="1" nodeType="withEffect">
                                  <p:stCondLst>
                                    <p:cond delay="0"/>
                                  </p:stCondLst>
                                  <p:childTnLst>
                                    <p:animMotion origin="layout" path="M 6.25E-7 0.03889 L 6.25E-7 -1.11111E-6 " pathEditMode="relative" rAng="0" ptsTypes="AA">
                                      <p:cBhvr>
                                        <p:cTn id="9" dur="500" fill="hold"/>
                                        <p:tgtEl>
                                          <p:spTgt spid="34"/>
                                        </p:tgtEl>
                                        <p:attrNameLst>
                                          <p:attrName>ppt_x</p:attrName>
                                          <p:attrName>ppt_y</p:attrName>
                                        </p:attrNameLst>
                                      </p:cBhvr>
                                      <p:rCtr x="0" y="-1944"/>
                                    </p:animMotion>
                                  </p:childTnLst>
                                </p:cTn>
                              </p:par>
                              <p:par>
                                <p:cTn id="10" presetID="10" presetClass="entr" presetSubtype="0"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250"/>
                                        <p:tgtEl>
                                          <p:spTgt spid="35"/>
                                        </p:tgtEl>
                                      </p:cBhvr>
                                    </p:animEffect>
                                  </p:childTnLst>
                                </p:cTn>
                              </p:par>
                              <p:par>
                                <p:cTn id="13" presetID="42" presetClass="path" presetSubtype="0" decel="100000" fill="hold" grpId="1" nodeType="withEffect">
                                  <p:stCondLst>
                                    <p:cond delay="0"/>
                                  </p:stCondLst>
                                  <p:childTnLst>
                                    <p:animMotion origin="layout" path="M 6.25E-7 0.03889 L 6.25E-7 -4.81481E-6 " pathEditMode="relative" rAng="0" ptsTypes="AA">
                                      <p:cBhvr>
                                        <p:cTn id="14" dur="500" fill="hold"/>
                                        <p:tgtEl>
                                          <p:spTgt spid="35"/>
                                        </p:tgtEl>
                                        <p:attrNameLst>
                                          <p:attrName>ppt_x</p:attrName>
                                          <p:attrName>ppt_y</p:attrName>
                                        </p:attrNameLst>
                                      </p:cBhvr>
                                      <p:rCtr x="0" y="-1944"/>
                                    </p:animMotion>
                                  </p:childTnLst>
                                </p:cTn>
                              </p:par>
                              <p:par>
                                <p:cTn id="15" presetID="10"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250"/>
                                        <p:tgtEl>
                                          <p:spTgt spid="41"/>
                                        </p:tgtEl>
                                      </p:cBhvr>
                                    </p:animEffect>
                                  </p:childTnLst>
                                </p:cTn>
                              </p:par>
                              <p:par>
                                <p:cTn id="18" presetID="42" presetClass="path" presetSubtype="0" decel="100000" fill="hold" grpId="1" nodeType="withEffect">
                                  <p:stCondLst>
                                    <p:cond delay="0"/>
                                  </p:stCondLst>
                                  <p:childTnLst>
                                    <p:animMotion origin="layout" path="M -4.79167E-6 0.03889 L -4.79167E-6 3.7037E-7 " pathEditMode="relative" rAng="0" ptsTypes="AA">
                                      <p:cBhvr>
                                        <p:cTn id="19" dur="500" fill="hold"/>
                                        <p:tgtEl>
                                          <p:spTgt spid="41"/>
                                        </p:tgtEl>
                                        <p:attrNameLst>
                                          <p:attrName>ppt_x</p:attrName>
                                          <p:attrName>ppt_y</p:attrName>
                                        </p:attrNameLst>
                                      </p:cBhvr>
                                      <p:rCtr x="0" y="-1944"/>
                                    </p:animMotion>
                                  </p:childTnLst>
                                </p:cTn>
                              </p:par>
                              <p:par>
                                <p:cTn id="20" presetID="10" presetClass="entr" presetSubtype="0" fill="hold" grpId="0" nodeType="with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fade">
                                      <p:cBhvr>
                                        <p:cTn id="22" dur="250"/>
                                        <p:tgtEl>
                                          <p:spTgt spid="74"/>
                                        </p:tgtEl>
                                      </p:cBhvr>
                                    </p:animEffect>
                                  </p:childTnLst>
                                </p:cTn>
                              </p:par>
                              <p:par>
                                <p:cTn id="23" presetID="42" presetClass="path" presetSubtype="0" decel="100000" fill="hold" grpId="1" nodeType="withEffect">
                                  <p:stCondLst>
                                    <p:cond delay="0"/>
                                  </p:stCondLst>
                                  <p:childTnLst>
                                    <p:animMotion origin="layout" path="M -4.79167E-6 0.03889 L -4.79167E-6 -3.33333E-6 " pathEditMode="relative" rAng="0" ptsTypes="AA">
                                      <p:cBhvr>
                                        <p:cTn id="24" dur="500" fill="hold"/>
                                        <p:tgtEl>
                                          <p:spTgt spid="74"/>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4" grpId="1"/>
      <p:bldP spid="35" grpId="0"/>
      <p:bldP spid="35" grpId="1"/>
      <p:bldP spid="41" grpId="0"/>
      <p:bldP spid="41" grpId="1"/>
      <p:bldP spid="74" grpId="0"/>
      <p:bldP spid="74" grpId="1"/>
    </p:bld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Rounded Corners 13">
            <a:extLst>
              <a:ext uri="{FF2B5EF4-FFF2-40B4-BE49-F238E27FC236}">
                <a16:creationId xmlns:a16="http://schemas.microsoft.com/office/drawing/2014/main" id="{D57E0B8A-FB7E-CE80-F1D2-42134DEF9807}"/>
              </a:ext>
              <a:ext uri="{C183D7F6-B498-43B3-948B-1728B52AA6E4}">
                <adec:decorative xmlns:adec="http://schemas.microsoft.com/office/drawing/2017/decorative" val="1"/>
              </a:ext>
            </a:extLst>
          </p:cNvPr>
          <p:cNvSpPr/>
          <p:nvPr/>
        </p:nvSpPr>
        <p:spPr bwMode="auto">
          <a:xfrm rot="16200000" flipH="1">
            <a:off x="3169327" y="-1323156"/>
            <a:ext cx="5409418" cy="10383058"/>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a:ea typeface="+mn-ea"/>
              <a:cs typeface="Segoe UI" pitchFamily="34" charset="0"/>
            </a:endParaRPr>
          </a:p>
        </p:txBody>
      </p:sp>
      <p:sp>
        <p:nvSpPr>
          <p:cNvPr id="2" name="Title 1">
            <a:extLst>
              <a:ext uri="{FF2B5EF4-FFF2-40B4-BE49-F238E27FC236}">
                <a16:creationId xmlns:a16="http://schemas.microsoft.com/office/drawing/2014/main" id="{A89EB9D9-93DF-B1F4-5CC9-1297C38D5A53}"/>
              </a:ext>
            </a:extLst>
          </p:cNvPr>
          <p:cNvSpPr>
            <a:spLocks noGrp="1"/>
          </p:cNvSpPr>
          <p:nvPr>
            <p:ph type="title"/>
          </p:nvPr>
        </p:nvSpPr>
        <p:spPr>
          <a:xfrm>
            <a:off x="588263" y="405969"/>
            <a:ext cx="11018520" cy="498598"/>
          </a:xfrm>
        </p:spPr>
        <p:txBody>
          <a:bodyPr/>
          <a:lstStyle/>
          <a:p>
            <a:r>
              <a:rPr lang="en-US"/>
              <a:t>Microsoft 365 Copilot Chat </a:t>
            </a:r>
            <a:r>
              <a:rPr lang="en-US">
                <a:solidFill>
                  <a:schemeClr val="accent1"/>
                </a:solidFill>
                <a:hlinkClick r:id="rId2">
                  <a:extLst>
                    <a:ext uri="{A12FA001-AC4F-418D-AE19-62706E023703}">
                      <ahyp:hlinkClr xmlns:ahyp="http://schemas.microsoft.com/office/drawing/2018/hyperlinkcolor" val="tx"/>
                    </a:ext>
                  </a:extLst>
                </a:hlinkClick>
              </a:rPr>
              <a:t>Roadmap</a:t>
            </a:r>
            <a:endParaRPr lang="en-US">
              <a:solidFill>
                <a:schemeClr val="accent1"/>
              </a:solidFill>
            </a:endParaRPr>
          </a:p>
        </p:txBody>
      </p:sp>
      <p:pic>
        <p:nvPicPr>
          <p:cNvPr id="4" name="Picture 3">
            <a:extLst>
              <a:ext uri="{FF2B5EF4-FFF2-40B4-BE49-F238E27FC236}">
                <a16:creationId xmlns:a16="http://schemas.microsoft.com/office/drawing/2014/main" id="{65A3AA23-D938-4268-B6E4-3D919B071988}"/>
              </a:ext>
            </a:extLst>
          </p:cNvPr>
          <p:cNvPicPr>
            <a:picLocks noChangeAspect="1"/>
          </p:cNvPicPr>
          <p:nvPr/>
        </p:nvPicPr>
        <p:blipFill>
          <a:blip r:embed="rId3"/>
          <a:stretch>
            <a:fillRect/>
          </a:stretch>
        </p:blipFill>
        <p:spPr>
          <a:xfrm>
            <a:off x="858965" y="4025192"/>
            <a:ext cx="10031603" cy="2382233"/>
          </a:xfrm>
          <a:prstGeom prst="rect">
            <a:avLst/>
          </a:prstGeom>
        </p:spPr>
      </p:pic>
      <p:pic>
        <p:nvPicPr>
          <p:cNvPr id="6" name="Picture 5">
            <a:extLst>
              <a:ext uri="{FF2B5EF4-FFF2-40B4-BE49-F238E27FC236}">
                <a16:creationId xmlns:a16="http://schemas.microsoft.com/office/drawing/2014/main" id="{EA197159-70B6-673F-47A4-2212D2DA3D66}"/>
              </a:ext>
            </a:extLst>
          </p:cNvPr>
          <p:cNvPicPr>
            <a:picLocks noChangeAspect="1"/>
          </p:cNvPicPr>
          <p:nvPr/>
        </p:nvPicPr>
        <p:blipFill>
          <a:blip r:embed="rId4"/>
          <a:stretch>
            <a:fillRect/>
          </a:stretch>
        </p:blipFill>
        <p:spPr>
          <a:xfrm>
            <a:off x="858964" y="1329037"/>
            <a:ext cx="10031603" cy="2839732"/>
          </a:xfrm>
          <a:prstGeom prst="rect">
            <a:avLst/>
          </a:prstGeom>
        </p:spPr>
      </p:pic>
    </p:spTree>
    <p:extLst>
      <p:ext uri="{BB962C8B-B14F-4D97-AF65-F5344CB8AC3E}">
        <p14:creationId xmlns:p14="http://schemas.microsoft.com/office/powerpoint/2010/main" val="1718378194"/>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B574C26-438B-9E3E-82EC-D8F28756706E}"/>
              </a:ext>
              <a:ext uri="{C183D7F6-B498-43B3-948B-1728B52AA6E4}">
                <adec:decorative xmlns:adec="http://schemas.microsoft.com/office/drawing/2017/decorative" val="1"/>
              </a:ext>
            </a:extLst>
          </p:cNvPr>
          <p:cNvSpPr/>
          <p:nvPr/>
        </p:nvSpPr>
        <p:spPr bwMode="auto">
          <a:xfrm rot="16200000" flipH="1">
            <a:off x="7444947" y="2092709"/>
            <a:ext cx="4778309" cy="3072762"/>
          </a:xfrm>
          <a:prstGeom prst="roundRect">
            <a:avLst>
              <a:gd name="adj" fmla="val 14295"/>
            </a:avLst>
          </a:prstGeom>
          <a:solidFill>
            <a:schemeClr val="accent5">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a:ea typeface="Segoe UI" pitchFamily="34" charset="0"/>
              <a:cs typeface="Segoe UI" pitchFamily="34" charset="0"/>
            </a:endParaRPr>
          </a:p>
        </p:txBody>
      </p:sp>
      <p:pic>
        <p:nvPicPr>
          <p:cNvPr id="4" name="Picture 2" descr="A QR code">
            <a:extLst>
              <a:ext uri="{FF2B5EF4-FFF2-40B4-BE49-F238E27FC236}">
                <a16:creationId xmlns:a16="http://schemas.microsoft.com/office/drawing/2014/main" id="{E0CEA7AE-2C4E-9AEE-E196-A14037070F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2636" y="1616582"/>
            <a:ext cx="2202932" cy="2202930"/>
          </a:xfrm>
          <a:prstGeom prst="roundRect">
            <a:avLst>
              <a:gd name="adj" fmla="val 2933"/>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FE95CE7F-4B9E-E2B6-19AF-B22BAEFF52D9}"/>
              </a:ext>
            </a:extLst>
          </p:cNvPr>
          <p:cNvGrpSpPr/>
          <p:nvPr/>
        </p:nvGrpSpPr>
        <p:grpSpPr>
          <a:xfrm>
            <a:off x="4491348" y="4140925"/>
            <a:ext cx="7503737" cy="844463"/>
            <a:chOff x="5607459" y="5376024"/>
            <a:chExt cx="5795892" cy="844463"/>
          </a:xfrm>
        </p:grpSpPr>
        <p:sp>
          <p:nvSpPr>
            <p:cNvPr id="6" name="Rectangle: Rounded Corners 11">
              <a:extLst>
                <a:ext uri="{FF2B5EF4-FFF2-40B4-BE49-F238E27FC236}">
                  <a16:creationId xmlns:a16="http://schemas.microsoft.com/office/drawing/2014/main" id="{B31A9F0F-D339-2CF1-AE14-AAA60BFD4372}"/>
                </a:ext>
              </a:extLst>
            </p:cNvPr>
            <p:cNvSpPr/>
            <p:nvPr/>
          </p:nvSpPr>
          <p:spPr>
            <a:xfrm>
              <a:off x="5607459" y="5376024"/>
              <a:ext cx="5795892" cy="844463"/>
            </a:xfrm>
            <a:prstGeom prst="roundRect">
              <a:avLst>
                <a:gd name="adj" fmla="val 50000"/>
              </a:avLst>
            </a:prstGeom>
            <a:gradFill>
              <a:gsLst>
                <a:gs pos="27000">
                  <a:schemeClr val="bg1">
                    <a:alpha val="80000"/>
                  </a:schemeClr>
                </a:gs>
                <a:gs pos="100000">
                  <a:schemeClr val="bg1">
                    <a:alpha val="50000"/>
                  </a:schemeClr>
                </a:gs>
              </a:gsLst>
              <a:lin ang="2400000" scaled="0"/>
            </a:gradFill>
            <a:ln>
              <a:gradFill>
                <a:gsLst>
                  <a:gs pos="0">
                    <a:schemeClr val="accent1">
                      <a:lumMod val="5000"/>
                      <a:lumOff val="95000"/>
                      <a:alpha val="80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Sans Display"/>
                <a:ea typeface="+mn-ea"/>
                <a:cs typeface="+mn-cs"/>
              </a:endParaRPr>
            </a:p>
          </p:txBody>
        </p:sp>
        <p:sp>
          <p:nvSpPr>
            <p:cNvPr id="7" name="Rectangle: Rounded Corners 11">
              <a:extLst>
                <a:ext uri="{FF2B5EF4-FFF2-40B4-BE49-F238E27FC236}">
                  <a16:creationId xmlns:a16="http://schemas.microsoft.com/office/drawing/2014/main" id="{C2895031-2100-907D-B0E1-B5CD30A4FB47}"/>
                </a:ext>
              </a:extLst>
            </p:cNvPr>
            <p:cNvSpPr/>
            <p:nvPr/>
          </p:nvSpPr>
          <p:spPr>
            <a:xfrm>
              <a:off x="5683476" y="5460239"/>
              <a:ext cx="5643859" cy="676033"/>
            </a:xfrm>
            <a:prstGeom prst="roundRect">
              <a:avLst>
                <a:gd name="adj" fmla="val 50000"/>
              </a:avLst>
            </a:prstGeom>
            <a:gradFill>
              <a:gsLst>
                <a:gs pos="27000">
                  <a:schemeClr val="bg1">
                    <a:alpha val="90000"/>
                  </a:schemeClr>
                </a:gs>
                <a:gs pos="100000">
                  <a:schemeClr val="bg1">
                    <a:alpha val="90000"/>
                  </a:schemeClr>
                </a:gs>
              </a:gsLst>
              <a:lin ang="2400000" scaled="0"/>
            </a:gradFill>
            <a:ln>
              <a:solidFill>
                <a:schemeClr val="bg1"/>
              </a:soli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Sans Display"/>
                <a:ea typeface="+mn-ea"/>
                <a:cs typeface="+mn-cs"/>
              </a:endParaRPr>
            </a:p>
          </p:txBody>
        </p:sp>
      </p:grpSp>
      <p:sp>
        <p:nvSpPr>
          <p:cNvPr id="8" name="TextBox 7">
            <a:extLst>
              <a:ext uri="{FF2B5EF4-FFF2-40B4-BE49-F238E27FC236}">
                <a16:creationId xmlns:a16="http://schemas.microsoft.com/office/drawing/2014/main" id="{D97A4B4F-8A86-8C8C-C020-6F19A5DEFEAC}"/>
              </a:ext>
            </a:extLst>
          </p:cNvPr>
          <p:cNvSpPr txBox="1"/>
          <p:nvPr/>
        </p:nvSpPr>
        <p:spPr>
          <a:xfrm>
            <a:off x="5614517" y="4424657"/>
            <a:ext cx="2319930" cy="276999"/>
          </a:xfrm>
          <a:prstGeom prst="rect">
            <a:avLst/>
          </a:prstGeom>
          <a:noFill/>
        </p:spPr>
        <p:txBody>
          <a:bodyPr wrap="non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91F2C"/>
                </a:solidFill>
                <a:effectLst/>
                <a:uLnTx/>
                <a:uFillTx/>
                <a:latin typeface="Segoe Sans Display Semibold"/>
                <a:ea typeface="+mn-ea"/>
                <a:cs typeface="+mn-cs"/>
                <a:hlinkClick r:id="rId3">
                  <a:extLst>
                    <a:ext uri="{A12FA001-AC4F-418D-AE19-62706E023703}">
                      <ahyp:hlinkClr xmlns:ahyp="http://schemas.microsoft.com/office/drawing/2018/hyperlinkcolor" val="tx"/>
                    </a:ext>
                  </a:extLst>
                </a:hlinkClick>
              </a:rPr>
              <a:t>Customer Hub Survey</a:t>
            </a:r>
            <a:endParaRPr kumimoji="0" lang="en-US" sz="1800" b="0" i="0" u="none" strike="noStrike" kern="1200" cap="none" spc="0" normalizeH="0" baseline="0" noProof="0">
              <a:ln>
                <a:noFill/>
              </a:ln>
              <a:solidFill>
                <a:srgbClr val="091F2C"/>
              </a:solidFill>
              <a:effectLst/>
              <a:uLnTx/>
              <a:uFillTx/>
              <a:latin typeface="Segoe Sans Display Semibold"/>
              <a:ea typeface="+mn-ea"/>
              <a:cs typeface="+mn-cs"/>
            </a:endParaRPr>
          </a:p>
        </p:txBody>
      </p:sp>
      <p:sp>
        <p:nvSpPr>
          <p:cNvPr id="9" name="TextBox 8">
            <a:extLst>
              <a:ext uri="{FF2B5EF4-FFF2-40B4-BE49-F238E27FC236}">
                <a16:creationId xmlns:a16="http://schemas.microsoft.com/office/drawing/2014/main" id="{B423CCA0-76FD-A476-81B5-C277DC3A8A6B}"/>
              </a:ext>
            </a:extLst>
          </p:cNvPr>
          <p:cNvSpPr txBox="1"/>
          <p:nvPr/>
        </p:nvSpPr>
        <p:spPr>
          <a:xfrm>
            <a:off x="8688756" y="4455434"/>
            <a:ext cx="2290692" cy="215444"/>
          </a:xfrm>
          <a:prstGeom prst="rect">
            <a:avLst/>
          </a:prstGeom>
          <a:noFill/>
        </p:spPr>
        <p:txBody>
          <a:bodyPr wrap="non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Text"/>
                <a:ea typeface="+mn-ea"/>
                <a:cs typeface="+mn-cs"/>
                <a:hlinkClick r:id="rId3">
                  <a:extLst>
                    <a:ext uri="{A12FA001-AC4F-418D-AE19-62706E023703}">
                      <ahyp:hlinkClr xmlns:ahyp="http://schemas.microsoft.com/office/drawing/2018/hyperlinkcolor" val="tx"/>
                    </a:ext>
                  </a:extLst>
                </a:hlinkClick>
              </a:rPr>
              <a:t>aka.ms/</a:t>
            </a:r>
            <a:r>
              <a:rPr kumimoji="0" lang="en-US" sz="1400" b="0" i="0" u="none" strike="noStrike" kern="1200" cap="none" spc="0" normalizeH="0" baseline="0" noProof="0" err="1">
                <a:ln>
                  <a:noFill/>
                </a:ln>
                <a:solidFill>
                  <a:srgbClr val="091F2C"/>
                </a:solidFill>
                <a:effectLst/>
                <a:uLnTx/>
                <a:uFillTx/>
                <a:latin typeface="Segoe Sans Text"/>
                <a:ea typeface="+mn-ea"/>
                <a:cs typeface="+mn-cs"/>
                <a:hlinkClick r:id="rId3">
                  <a:extLst>
                    <a:ext uri="{A12FA001-AC4F-418D-AE19-62706E023703}">
                      <ahyp:hlinkClr xmlns:ahyp="http://schemas.microsoft.com/office/drawing/2018/hyperlinkcolor" val="tx"/>
                    </a:ext>
                  </a:extLst>
                </a:hlinkClick>
              </a:rPr>
              <a:t>CustomerHubSurvey</a:t>
            </a:r>
            <a:r>
              <a:rPr kumimoji="0" lang="en-US" sz="1400" b="0" i="0" u="none" strike="noStrike" kern="1200" cap="none" spc="0" normalizeH="0" baseline="0" noProof="0">
                <a:ln>
                  <a:noFill/>
                </a:ln>
                <a:solidFill>
                  <a:srgbClr val="091F2C"/>
                </a:solidFill>
                <a:effectLst/>
                <a:uLnTx/>
                <a:uFillTx/>
                <a:latin typeface="Segoe Sans Text"/>
                <a:ea typeface="+mn-ea"/>
                <a:cs typeface="+mn-cs"/>
                <a:hlinkClick r:id="rId3">
                  <a:extLst>
                    <a:ext uri="{A12FA001-AC4F-418D-AE19-62706E023703}">
                      <ahyp:hlinkClr xmlns:ahyp="http://schemas.microsoft.com/office/drawing/2018/hyperlinkcolor" val="tx"/>
                    </a:ext>
                  </a:extLst>
                </a:hlinkClick>
              </a:rPr>
              <a:t> </a:t>
            </a:r>
            <a:endParaRPr kumimoji="0" lang="en-US" sz="1400" b="0" i="0" u="none" strike="noStrike" kern="1200" cap="none" spc="0" normalizeH="0" baseline="0" noProof="0">
              <a:ln>
                <a:noFill/>
              </a:ln>
              <a:solidFill>
                <a:srgbClr val="091F2C"/>
              </a:solidFill>
              <a:effectLst/>
              <a:uLnTx/>
              <a:uFillTx/>
              <a:latin typeface="Segoe Sans Text"/>
              <a:ea typeface="+mn-ea"/>
              <a:cs typeface="+mn-cs"/>
            </a:endParaRPr>
          </a:p>
        </p:txBody>
      </p:sp>
      <p:cxnSp>
        <p:nvCxnSpPr>
          <p:cNvPr id="10" name="Straight Connector 9">
            <a:extLst>
              <a:ext uri="{FF2B5EF4-FFF2-40B4-BE49-F238E27FC236}">
                <a16:creationId xmlns:a16="http://schemas.microsoft.com/office/drawing/2014/main" id="{75AE50B5-E83E-D89F-14B2-82C4F27EC20A}"/>
              </a:ext>
              <a:ext uri="{C183D7F6-B498-43B3-948B-1728B52AA6E4}">
                <adec:decorative xmlns:adec="http://schemas.microsoft.com/office/drawing/2017/decorative" val="1"/>
              </a:ext>
            </a:extLst>
          </p:cNvPr>
          <p:cNvCxnSpPr>
            <a:cxnSpLocks/>
          </p:cNvCxnSpPr>
          <p:nvPr/>
        </p:nvCxnSpPr>
        <p:spPr>
          <a:xfrm>
            <a:off x="8297721" y="4393752"/>
            <a:ext cx="0" cy="338809"/>
          </a:xfrm>
          <a:prstGeom prst="line">
            <a:avLst/>
          </a:prstGeom>
          <a:ln w="12700">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F0B7E56-D4D1-0BDD-6911-15765004285E}"/>
              </a:ext>
              <a:ext uri="{C183D7F6-B498-43B3-948B-1728B52AA6E4}">
                <adec:decorative xmlns:adec="http://schemas.microsoft.com/office/drawing/2017/decorative" val="1"/>
              </a:ext>
            </a:extLst>
          </p:cNvPr>
          <p:cNvSpPr txBox="1"/>
          <p:nvPr/>
        </p:nvSpPr>
        <p:spPr>
          <a:xfrm>
            <a:off x="8587829" y="5204621"/>
            <a:ext cx="2911667" cy="553998"/>
          </a:xfrm>
          <a:prstGeom prst="rect">
            <a:avLst/>
          </a:prstGeom>
          <a:noFill/>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DC8E8"/>
                </a:solidFill>
                <a:effectLst/>
                <a:uLnTx/>
                <a:uFillTx/>
                <a:latin typeface="Segoe Sans Display"/>
                <a:ea typeface="+mn-ea"/>
                <a:cs typeface="Segoe UI Light" panose="020B0502040204020203" pitchFamily="34" charset="0"/>
              </a:rPr>
              <a:t>Select </a:t>
            </a:r>
            <a:r>
              <a:rPr kumimoji="0" lang="en-US" sz="1800" b="1" i="0" u="none" strike="noStrike" kern="1200" cap="none" spc="0" normalizeH="0" baseline="0" noProof="0">
                <a:ln>
                  <a:noFill/>
                </a:ln>
                <a:solidFill>
                  <a:srgbClr val="8DC8E8"/>
                </a:solidFill>
                <a:effectLst/>
                <a:uLnTx/>
                <a:uFillTx/>
                <a:latin typeface="Segoe Sans Display"/>
                <a:ea typeface="+mn-ea"/>
                <a:cs typeface="Segoe UI Light" panose="020B0502040204020203" pitchFamily="34" charset="0"/>
              </a:rPr>
              <a:t>GPT-5 in Copilot </a:t>
            </a:r>
            <a:r>
              <a:rPr kumimoji="0" lang="en-US" sz="1800" b="0" i="0" u="none" strike="noStrike" kern="1200" cap="none" spc="0" normalizeH="0" baseline="0" noProof="0">
                <a:ln>
                  <a:noFill/>
                </a:ln>
                <a:solidFill>
                  <a:srgbClr val="8DC8E8"/>
                </a:solidFill>
                <a:effectLst/>
                <a:uLnTx/>
                <a:uFillTx/>
                <a:latin typeface="Segoe Sans Display"/>
                <a:ea typeface="+mn-ea"/>
                <a:cs typeface="Segoe UI Light" panose="020B0502040204020203" pitchFamily="34" charset="0"/>
              </a:rPr>
              <a:t>Series</a:t>
            </a:r>
          </a:p>
        </p:txBody>
      </p:sp>
      <p:sp>
        <p:nvSpPr>
          <p:cNvPr id="12" name="TextBox 11">
            <a:extLst>
              <a:ext uri="{FF2B5EF4-FFF2-40B4-BE49-F238E27FC236}">
                <a16:creationId xmlns:a16="http://schemas.microsoft.com/office/drawing/2014/main" id="{72A3C751-AA86-5CCC-1606-E07694130D4A}"/>
              </a:ext>
              <a:ext uri="{C183D7F6-B498-43B3-948B-1728B52AA6E4}">
                <adec:decorative xmlns:adec="http://schemas.microsoft.com/office/drawing/2017/decorative" val="1"/>
              </a:ext>
            </a:extLst>
          </p:cNvPr>
          <p:cNvSpPr txBox="1"/>
          <p:nvPr/>
        </p:nvSpPr>
        <p:spPr>
          <a:xfrm>
            <a:off x="6170438" y="1838848"/>
            <a:ext cx="1764009" cy="430887"/>
          </a:xfrm>
          <a:prstGeom prst="rect">
            <a:avLst/>
          </a:prstGeom>
          <a:noFill/>
        </p:spPr>
        <p:txBody>
          <a:bodyPr wrap="squar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Sans Display"/>
                <a:ea typeface="+mn-ea"/>
                <a:cs typeface="+mn-cs"/>
              </a:rPr>
              <a:t>Scan with your mobile device camera</a:t>
            </a:r>
          </a:p>
        </p:txBody>
      </p:sp>
      <p:sp>
        <p:nvSpPr>
          <p:cNvPr id="13" name="TextBox 12">
            <a:extLst>
              <a:ext uri="{FF2B5EF4-FFF2-40B4-BE49-F238E27FC236}">
                <a16:creationId xmlns:a16="http://schemas.microsoft.com/office/drawing/2014/main" id="{B9DB2F65-825D-538A-E6EA-44804CBDBD3D}"/>
              </a:ext>
            </a:extLst>
          </p:cNvPr>
          <p:cNvSpPr txBox="1"/>
          <p:nvPr/>
        </p:nvSpPr>
        <p:spPr>
          <a:xfrm>
            <a:off x="7160196" y="2610326"/>
            <a:ext cx="774251" cy="430887"/>
          </a:xfrm>
          <a:prstGeom prst="rect">
            <a:avLst/>
          </a:prstGeom>
          <a:noFill/>
        </p:spPr>
        <p:txBody>
          <a:bodyPr wrap="none" lIns="0" tIns="0" rIns="0" bIns="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Segoe Sans Display"/>
                <a:ea typeface="+mn-ea"/>
                <a:cs typeface="+mn-cs"/>
              </a:rPr>
              <a:t>-OR-</a:t>
            </a:r>
          </a:p>
        </p:txBody>
      </p:sp>
      <p:sp>
        <p:nvSpPr>
          <p:cNvPr id="14" name="TextBox 13">
            <a:extLst>
              <a:ext uri="{FF2B5EF4-FFF2-40B4-BE49-F238E27FC236}">
                <a16:creationId xmlns:a16="http://schemas.microsoft.com/office/drawing/2014/main" id="{6C92478C-9060-36A9-FFAF-A9F33635E5BF}"/>
              </a:ext>
            </a:extLst>
          </p:cNvPr>
          <p:cNvSpPr txBox="1"/>
          <p:nvPr/>
        </p:nvSpPr>
        <p:spPr>
          <a:xfrm>
            <a:off x="7387022" y="3381803"/>
            <a:ext cx="338233" cy="215444"/>
          </a:xfrm>
          <a:prstGeom prst="rect">
            <a:avLst/>
          </a:prstGeom>
          <a:noFill/>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Sans Display"/>
                <a:ea typeface="+mn-ea"/>
                <a:cs typeface="+mn-cs"/>
              </a:rPr>
              <a:t>Visit</a:t>
            </a:r>
          </a:p>
        </p:txBody>
      </p:sp>
      <p:pic>
        <p:nvPicPr>
          <p:cNvPr id="15" name="Picture 14" descr="A blurry image of a blue and orange sky">
            <a:extLst>
              <a:ext uri="{FF2B5EF4-FFF2-40B4-BE49-F238E27FC236}">
                <a16:creationId xmlns:a16="http://schemas.microsoft.com/office/drawing/2014/main" id="{0063B506-7055-28E0-DEF9-F8AAC471EEF3}"/>
              </a:ext>
            </a:extLst>
          </p:cNvPr>
          <p:cNvPicPr>
            <a:picLocks noChangeAspect="1"/>
          </p:cNvPicPr>
          <p:nvPr/>
        </p:nvPicPr>
        <p:blipFill>
          <a:blip r:embed="rId4">
            <a:alphaModFix/>
            <a:extLst>
              <a:ext uri="{BEBA8EAE-BF5A-486C-A8C5-ECC9F3942E4B}">
                <a14:imgProps xmlns:a14="http://schemas.microsoft.com/office/drawing/2010/main">
                  <a14:imgLayer r:embed="rId5">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rot="10800000" flipV="1">
            <a:off x="0" y="0"/>
            <a:ext cx="5143502" cy="6675118"/>
          </a:xfrm>
          <a:prstGeom prst="rect">
            <a:avLst/>
          </a:prstGeom>
          <a:effectLst/>
        </p:spPr>
      </p:pic>
      <p:sp>
        <p:nvSpPr>
          <p:cNvPr id="18" name="Title 19">
            <a:extLst>
              <a:ext uri="{FF2B5EF4-FFF2-40B4-BE49-F238E27FC236}">
                <a16:creationId xmlns:a16="http://schemas.microsoft.com/office/drawing/2014/main" id="{23B379DE-A416-BAF3-D079-7F2CA492E061}"/>
              </a:ext>
            </a:extLst>
          </p:cNvPr>
          <p:cNvSpPr txBox="1">
            <a:spLocks/>
          </p:cNvSpPr>
          <p:nvPr/>
        </p:nvSpPr>
        <p:spPr>
          <a:xfrm>
            <a:off x="588263" y="457200"/>
            <a:ext cx="4393312" cy="1588127"/>
          </a:xfrm>
          <a:prstGeom prst="rect">
            <a:avLst/>
          </a:prstGeom>
        </p:spPr>
        <p:txBody>
          <a:bodyPr vert="horz" wrap="square" lIns="0" tIns="45720" rIns="0" bIns="45720" rtlCol="0" anchor="t">
            <a:spAutoFit/>
          </a:bodyPr>
          <a:lst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t>THANK YOU –</a:t>
            </a:r>
            <a:br>
              <a:rPr kumimoji="0" lang="en-US" sz="3600" b="0" i="0" u="none" strike="noStrike" kern="1200" cap="none" spc="0" normalizeH="0" baseline="0" noProof="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br>
            <a:r>
              <a:rPr kumimoji="0" lang="en-US" sz="3600" b="0" i="0" u="none" strike="noStrike" kern="1200" cap="none" spc="0" normalizeH="0" baseline="0" noProof="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t>Your feedback is critical</a:t>
            </a:r>
          </a:p>
        </p:txBody>
      </p:sp>
      <p:sp>
        <p:nvSpPr>
          <p:cNvPr id="19" name="TextBox 18">
            <a:extLst>
              <a:ext uri="{FF2B5EF4-FFF2-40B4-BE49-F238E27FC236}">
                <a16:creationId xmlns:a16="http://schemas.microsoft.com/office/drawing/2014/main" id="{5B58808B-612F-B5E0-ED1C-2E295298D00F}"/>
              </a:ext>
            </a:extLst>
          </p:cNvPr>
          <p:cNvSpPr txBox="1"/>
          <p:nvPr/>
        </p:nvSpPr>
        <p:spPr>
          <a:xfrm>
            <a:off x="588263" y="3183661"/>
            <a:ext cx="3645956" cy="1954894"/>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120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Sans Display"/>
                <a:ea typeface="+mn-ea"/>
                <a:cs typeface="Segoe UI Light"/>
              </a:rPr>
              <a:t>We’re committed to making your </a:t>
            </a:r>
            <a:r>
              <a:rPr kumimoji="0" lang="en-US" sz="1800" b="1" i="0" u="none" strike="noStrike" kern="1200" cap="none" spc="0" normalizeH="0" baseline="0" noProof="0">
                <a:ln>
                  <a:noFill/>
                </a:ln>
                <a:solidFill>
                  <a:prstClr val="white"/>
                </a:solidFill>
                <a:effectLst/>
                <a:uLnTx/>
                <a:uFillTx/>
                <a:latin typeface="Segoe Sans Display"/>
                <a:ea typeface="+mn-ea"/>
                <a:cs typeface="Segoe UI Light"/>
              </a:rPr>
              <a:t>Customer Hub </a:t>
            </a:r>
            <a:r>
              <a:rPr kumimoji="0" lang="en-US" sz="1800" b="0" i="0" u="none" strike="noStrike" kern="1200" cap="none" spc="0" normalizeH="0" baseline="0" noProof="0">
                <a:ln>
                  <a:noFill/>
                </a:ln>
                <a:solidFill>
                  <a:prstClr val="white"/>
                </a:solidFill>
                <a:effectLst/>
                <a:uLnTx/>
                <a:uFillTx/>
                <a:latin typeface="Segoe Sans Display"/>
                <a:ea typeface="+mn-ea"/>
                <a:cs typeface="Segoe UI Light"/>
              </a:rPr>
              <a:t>experience the best it can be – and your feedback is a critical component to that.</a:t>
            </a:r>
          </a:p>
          <a:p>
            <a:pPr marL="0" marR="0" lvl="0" indent="0" algn="l" defTabSz="914400" rtl="0" eaLnBrk="1" fontAlgn="auto" latinLnBrk="0" hangingPunct="1">
              <a:lnSpc>
                <a:spcPct val="110000"/>
              </a:lnSpc>
              <a:spcBef>
                <a:spcPts val="0"/>
              </a:spcBef>
              <a:spcAft>
                <a:spcPts val="120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Sans Display"/>
                <a:ea typeface="+mn-ea"/>
                <a:cs typeface="Segoe UI Light" panose="020B0502040204020203" pitchFamily="34" charset="0"/>
              </a:rPr>
              <a:t>Before you scoot, please take a moment to provide some feedback.</a:t>
            </a:r>
          </a:p>
        </p:txBody>
      </p:sp>
      <p:sp>
        <p:nvSpPr>
          <p:cNvPr id="20" name="Graphic 3">
            <a:extLst>
              <a:ext uri="{FF2B5EF4-FFF2-40B4-BE49-F238E27FC236}">
                <a16:creationId xmlns:a16="http://schemas.microsoft.com/office/drawing/2014/main" id="{A64DB5FA-1813-0E1E-B6B4-7AD949EB203C}"/>
              </a:ext>
              <a:ext uri="{C183D7F6-B498-43B3-948B-1728B52AA6E4}">
                <adec:decorative xmlns:adec="http://schemas.microsoft.com/office/drawing/2017/decorative" val="1"/>
              </a:ext>
            </a:extLst>
          </p:cNvPr>
          <p:cNvSpPr/>
          <p:nvPr/>
        </p:nvSpPr>
        <p:spPr>
          <a:xfrm>
            <a:off x="588262" y="2556747"/>
            <a:ext cx="447435" cy="404469"/>
          </a:xfrm>
          <a:custGeom>
            <a:avLst/>
            <a:gdLst>
              <a:gd name="connsiteX0" fmla="*/ 97511 w 190073"/>
              <a:gd name="connsiteY0" fmla="*/ 0 h 171822"/>
              <a:gd name="connsiteX1" fmla="*/ 91986 w 190073"/>
              <a:gd name="connsiteY1" fmla="*/ 2629 h 171822"/>
              <a:gd name="connsiteX2" fmla="*/ 91434 w 190073"/>
              <a:gd name="connsiteY2" fmla="*/ 3039 h 171822"/>
              <a:gd name="connsiteX3" fmla="*/ 31750 w 190073"/>
              <a:gd name="connsiteY3" fmla="*/ 17831 h 171822"/>
              <a:gd name="connsiteX4" fmla="*/ 15215 w 190073"/>
              <a:gd name="connsiteY4" fmla="*/ 70314 h 171822"/>
              <a:gd name="connsiteX5" fmla="*/ 15072 w 190073"/>
              <a:gd name="connsiteY5" fmla="*/ 70457 h 171822"/>
              <a:gd name="connsiteX6" fmla="*/ 5947 w 190073"/>
              <a:gd name="connsiteY6" fmla="*/ 79515 h 171822"/>
              <a:gd name="connsiteX7" fmla="*/ 5815 w 190073"/>
              <a:gd name="connsiteY7" fmla="*/ 107910 h 171822"/>
              <a:gd name="connsiteX8" fmla="*/ 5947 w 190073"/>
              <a:gd name="connsiteY8" fmla="*/ 108043 h 171822"/>
              <a:gd name="connsiteX9" fmla="*/ 23025 w 190073"/>
              <a:gd name="connsiteY9" fmla="*/ 113767 h 171822"/>
              <a:gd name="connsiteX10" fmla="*/ 40961 w 190073"/>
              <a:gd name="connsiteY10" fmla="*/ 128607 h 171822"/>
              <a:gd name="connsiteX11" fmla="*/ 60173 w 190073"/>
              <a:gd name="connsiteY11" fmla="*/ 147105 h 171822"/>
              <a:gd name="connsiteX12" fmla="*/ 66098 w 190073"/>
              <a:gd name="connsiteY12" fmla="*/ 160354 h 171822"/>
              <a:gd name="connsiteX13" fmla="*/ 92644 w 190073"/>
              <a:gd name="connsiteY13" fmla="*/ 162230 h 171822"/>
              <a:gd name="connsiteX14" fmla="*/ 96330 w 190073"/>
              <a:gd name="connsiteY14" fmla="*/ 165888 h 171822"/>
              <a:gd name="connsiteX15" fmla="*/ 125172 w 190073"/>
              <a:gd name="connsiteY15" fmla="*/ 165888 h 171822"/>
              <a:gd name="connsiteX16" fmla="*/ 131077 w 190073"/>
              <a:gd name="connsiteY16" fmla="*/ 153334 h 171822"/>
              <a:gd name="connsiteX17" fmla="*/ 149556 w 190073"/>
              <a:gd name="connsiteY17" fmla="*/ 134932 h 171822"/>
              <a:gd name="connsiteX18" fmla="*/ 167367 w 190073"/>
              <a:gd name="connsiteY18" fmla="*/ 119654 h 171822"/>
              <a:gd name="connsiteX19" fmla="*/ 184131 w 190073"/>
              <a:gd name="connsiteY19" fmla="*/ 113881 h 171822"/>
              <a:gd name="connsiteX20" fmla="*/ 184254 w 190073"/>
              <a:gd name="connsiteY20" fmla="*/ 85486 h 171822"/>
              <a:gd name="connsiteX21" fmla="*/ 184131 w 190073"/>
              <a:gd name="connsiteY21" fmla="*/ 85364 h 171822"/>
              <a:gd name="connsiteX22" fmla="*/ 176197 w 190073"/>
              <a:gd name="connsiteY22" fmla="*/ 77467 h 171822"/>
              <a:gd name="connsiteX23" fmla="*/ 177835 w 190073"/>
              <a:gd name="connsiteY23" fmla="*/ 71124 h 171822"/>
              <a:gd name="connsiteX24" fmla="*/ 172835 w 190073"/>
              <a:gd name="connsiteY24" fmla="*/ 30138 h 171822"/>
              <a:gd name="connsiteX25" fmla="*/ 122324 w 190073"/>
              <a:gd name="connsiteY25" fmla="*/ 39 h 171822"/>
              <a:gd name="connsiteX26" fmla="*/ 107017 w 190073"/>
              <a:gd name="connsiteY26" fmla="*/ 39 h 171822"/>
              <a:gd name="connsiteX27" fmla="*/ 105055 w 190073"/>
              <a:gd name="connsiteY27" fmla="*/ 0 h 171822"/>
              <a:gd name="connsiteX28" fmla="*/ 97521 w 190073"/>
              <a:gd name="connsiteY28" fmla="*/ 0 h 171822"/>
              <a:gd name="connsiteX29" fmla="*/ 125372 w 190073"/>
              <a:gd name="connsiteY29" fmla="*/ 47102 h 171822"/>
              <a:gd name="connsiteX30" fmla="*/ 158366 w 190073"/>
              <a:gd name="connsiteY30" fmla="*/ 79887 h 171822"/>
              <a:gd name="connsiteX31" fmla="*/ 158395 w 190073"/>
              <a:gd name="connsiteY31" fmla="*/ 79925 h 171822"/>
              <a:gd name="connsiteX32" fmla="*/ 158528 w 190073"/>
              <a:gd name="connsiteY32" fmla="*/ 80049 h 171822"/>
              <a:gd name="connsiteX33" fmla="*/ 174006 w 190073"/>
              <a:gd name="connsiteY33" fmla="*/ 95431 h 171822"/>
              <a:gd name="connsiteX34" fmla="*/ 174037 w 190073"/>
              <a:gd name="connsiteY34" fmla="*/ 103783 h 171822"/>
              <a:gd name="connsiteX35" fmla="*/ 174006 w 190073"/>
              <a:gd name="connsiteY35" fmla="*/ 103813 h 171822"/>
              <a:gd name="connsiteX36" fmla="*/ 165567 w 190073"/>
              <a:gd name="connsiteY36" fmla="*/ 103813 h 171822"/>
              <a:gd name="connsiteX37" fmla="*/ 150089 w 190073"/>
              <a:gd name="connsiteY37" fmla="*/ 88431 h 171822"/>
              <a:gd name="connsiteX38" fmla="*/ 139954 w 190073"/>
              <a:gd name="connsiteY38" fmla="*/ 88431 h 171822"/>
              <a:gd name="connsiteX39" fmla="*/ 139802 w 190073"/>
              <a:gd name="connsiteY39" fmla="*/ 88593 h 171822"/>
              <a:gd name="connsiteX40" fmla="*/ 139756 w 190073"/>
              <a:gd name="connsiteY40" fmla="*/ 98615 h 171822"/>
              <a:gd name="connsiteX41" fmla="*/ 139802 w 190073"/>
              <a:gd name="connsiteY41" fmla="*/ 98660 h 171822"/>
              <a:gd name="connsiteX42" fmla="*/ 151861 w 190073"/>
              <a:gd name="connsiteY42" fmla="*/ 110652 h 171822"/>
              <a:gd name="connsiteX43" fmla="*/ 151891 w 190073"/>
              <a:gd name="connsiteY43" fmla="*/ 119004 h 171822"/>
              <a:gd name="connsiteX44" fmla="*/ 151861 w 190073"/>
              <a:gd name="connsiteY44" fmla="*/ 119034 h 171822"/>
              <a:gd name="connsiteX45" fmla="*/ 144060 w 190073"/>
              <a:gd name="connsiteY45" fmla="*/ 119606 h 171822"/>
              <a:gd name="connsiteX46" fmla="*/ 134658 w 190073"/>
              <a:gd name="connsiteY46" fmla="*/ 120273 h 171822"/>
              <a:gd name="connsiteX47" fmla="*/ 134068 w 190073"/>
              <a:gd name="connsiteY47" fmla="*/ 129626 h 171822"/>
              <a:gd name="connsiteX48" fmla="*/ 133544 w 190073"/>
              <a:gd name="connsiteY48" fmla="*/ 137427 h 171822"/>
              <a:gd name="connsiteX49" fmla="*/ 125638 w 190073"/>
              <a:gd name="connsiteY49" fmla="*/ 137903 h 171822"/>
              <a:gd name="connsiteX50" fmla="*/ 116161 w 190073"/>
              <a:gd name="connsiteY50" fmla="*/ 138446 h 171822"/>
              <a:gd name="connsiteX51" fmla="*/ 115551 w 190073"/>
              <a:gd name="connsiteY51" fmla="*/ 147867 h 171822"/>
              <a:gd name="connsiteX52" fmla="*/ 115037 w 190073"/>
              <a:gd name="connsiteY52" fmla="*/ 155810 h 171822"/>
              <a:gd name="connsiteX53" fmla="*/ 106464 w 190073"/>
              <a:gd name="connsiteY53" fmla="*/ 155810 h 171822"/>
              <a:gd name="connsiteX54" fmla="*/ 102921 w 190073"/>
              <a:gd name="connsiteY54" fmla="*/ 152296 h 171822"/>
              <a:gd name="connsiteX55" fmla="*/ 103921 w 190073"/>
              <a:gd name="connsiteY55" fmla="*/ 151296 h 171822"/>
              <a:gd name="connsiteX56" fmla="*/ 104044 w 190073"/>
              <a:gd name="connsiteY56" fmla="*/ 122901 h 171822"/>
              <a:gd name="connsiteX57" fmla="*/ 103921 w 190073"/>
              <a:gd name="connsiteY57" fmla="*/ 122778 h 171822"/>
              <a:gd name="connsiteX58" fmla="*/ 90586 w 190073"/>
              <a:gd name="connsiteY58" fmla="*/ 116891 h 171822"/>
              <a:gd name="connsiteX59" fmla="*/ 71974 w 190073"/>
              <a:gd name="connsiteY59" fmla="*/ 97803 h 171822"/>
              <a:gd name="connsiteX60" fmla="*/ 66098 w 190073"/>
              <a:gd name="connsiteY60" fmla="*/ 85192 h 171822"/>
              <a:gd name="connsiteX61" fmla="*/ 49019 w 190073"/>
              <a:gd name="connsiteY61" fmla="*/ 79468 h 171822"/>
              <a:gd name="connsiteX62" fmla="*/ 28845 w 190073"/>
              <a:gd name="connsiteY62" fmla="*/ 64561 h 171822"/>
              <a:gd name="connsiteX63" fmla="*/ 41885 w 190073"/>
              <a:gd name="connsiteY63" fmla="*/ 27890 h 171822"/>
              <a:gd name="connsiteX64" fmla="*/ 75994 w 190073"/>
              <a:gd name="connsiteY64" fmla="*/ 14745 h 171822"/>
              <a:gd name="connsiteX65" fmla="*/ 61735 w 190073"/>
              <a:gd name="connsiteY65" fmla="*/ 25537 h 171822"/>
              <a:gd name="connsiteX66" fmla="*/ 57461 w 190073"/>
              <a:gd name="connsiteY66" fmla="*/ 56413 h 171822"/>
              <a:gd name="connsiteX67" fmla="*/ 57544 w 190073"/>
              <a:gd name="connsiteY67" fmla="*/ 56522 h 171822"/>
              <a:gd name="connsiteX68" fmla="*/ 88577 w 190073"/>
              <a:gd name="connsiteY68" fmla="*/ 60722 h 171822"/>
              <a:gd name="connsiteX69" fmla="*/ 106569 w 190073"/>
              <a:gd name="connsiteY69" fmla="*/ 47092 h 171822"/>
              <a:gd name="connsiteX70" fmla="*/ 125372 w 190073"/>
              <a:gd name="connsiteY70" fmla="*/ 47092 h 171822"/>
              <a:gd name="connsiteX71" fmla="*/ 70355 w 190073"/>
              <a:gd name="connsiteY71" fmla="*/ 36938 h 171822"/>
              <a:gd name="connsiteX72" fmla="*/ 100254 w 190073"/>
              <a:gd name="connsiteY72" fmla="*/ 14288 h 171822"/>
              <a:gd name="connsiteX73" fmla="*/ 105055 w 190073"/>
              <a:gd name="connsiteY73" fmla="*/ 14288 h 171822"/>
              <a:gd name="connsiteX74" fmla="*/ 106836 w 190073"/>
              <a:gd name="connsiteY74" fmla="*/ 14336 h 171822"/>
              <a:gd name="connsiteX75" fmla="*/ 122324 w 190073"/>
              <a:gd name="connsiteY75" fmla="*/ 14336 h 171822"/>
              <a:gd name="connsiteX76" fmla="*/ 160252 w 190073"/>
              <a:gd name="connsiteY76" fmla="*/ 36910 h 171822"/>
              <a:gd name="connsiteX77" fmla="*/ 164481 w 190073"/>
              <a:gd name="connsiteY77" fmla="*/ 65437 h 171822"/>
              <a:gd name="connsiteX78" fmla="*/ 133896 w 190073"/>
              <a:gd name="connsiteY78" fmla="*/ 34995 h 171822"/>
              <a:gd name="connsiteX79" fmla="*/ 128763 w 190073"/>
              <a:gd name="connsiteY79" fmla="*/ 32814 h 171822"/>
              <a:gd name="connsiteX80" fmla="*/ 104178 w 190073"/>
              <a:gd name="connsiteY80" fmla="*/ 32814 h 171822"/>
              <a:gd name="connsiteX81" fmla="*/ 99864 w 190073"/>
              <a:gd name="connsiteY81" fmla="*/ 34262 h 171822"/>
              <a:gd name="connsiteX82" fmla="*/ 79956 w 190073"/>
              <a:gd name="connsiteY82" fmla="*/ 49340 h 171822"/>
              <a:gd name="connsiteX83" fmla="*/ 68888 w 190073"/>
              <a:gd name="connsiteY83" fmla="*/ 47845 h 171822"/>
              <a:gd name="connsiteX84" fmla="*/ 70319 w 190073"/>
              <a:gd name="connsiteY84" fmla="*/ 36973 h 171822"/>
              <a:gd name="connsiteX85" fmla="*/ 70365 w 190073"/>
              <a:gd name="connsiteY85" fmla="*/ 36938 h 171822"/>
              <a:gd name="connsiteX86" fmla="*/ 38408 w 190073"/>
              <a:gd name="connsiteY86" fmla="*/ 112710 h 171822"/>
              <a:gd name="connsiteX87" fmla="*/ 38378 w 190073"/>
              <a:gd name="connsiteY87" fmla="*/ 104358 h 171822"/>
              <a:gd name="connsiteX88" fmla="*/ 38408 w 190073"/>
              <a:gd name="connsiteY88" fmla="*/ 104328 h 171822"/>
              <a:gd name="connsiteX89" fmla="*/ 47524 w 190073"/>
              <a:gd name="connsiteY89" fmla="*/ 95260 h 171822"/>
              <a:gd name="connsiteX90" fmla="*/ 55963 w 190073"/>
              <a:gd name="connsiteY90" fmla="*/ 95260 h 171822"/>
              <a:gd name="connsiteX91" fmla="*/ 56039 w 190073"/>
              <a:gd name="connsiteY91" fmla="*/ 103566 h 171822"/>
              <a:gd name="connsiteX92" fmla="*/ 55963 w 190073"/>
              <a:gd name="connsiteY92" fmla="*/ 103642 h 171822"/>
              <a:gd name="connsiteX93" fmla="*/ 46848 w 190073"/>
              <a:gd name="connsiteY93" fmla="*/ 112700 h 171822"/>
              <a:gd name="connsiteX94" fmla="*/ 46762 w 190073"/>
              <a:gd name="connsiteY94" fmla="*/ 112786 h 171822"/>
              <a:gd name="connsiteX95" fmla="*/ 38408 w 190073"/>
              <a:gd name="connsiteY95" fmla="*/ 112710 h 171822"/>
              <a:gd name="connsiteX96" fmla="*/ 33732 w 190073"/>
              <a:gd name="connsiteY96" fmla="*/ 80620 h 171822"/>
              <a:gd name="connsiteX97" fmla="*/ 33636 w 190073"/>
              <a:gd name="connsiteY97" fmla="*/ 88907 h 171822"/>
              <a:gd name="connsiteX98" fmla="*/ 24521 w 190073"/>
              <a:gd name="connsiteY98" fmla="*/ 97975 h 171822"/>
              <a:gd name="connsiteX99" fmla="*/ 16082 w 190073"/>
              <a:gd name="connsiteY99" fmla="*/ 97975 h 171822"/>
              <a:gd name="connsiteX100" fmla="*/ 16051 w 190073"/>
              <a:gd name="connsiteY100" fmla="*/ 89623 h 171822"/>
              <a:gd name="connsiteX101" fmla="*/ 16082 w 190073"/>
              <a:gd name="connsiteY101" fmla="*/ 89593 h 171822"/>
              <a:gd name="connsiteX102" fmla="*/ 25207 w 190073"/>
              <a:gd name="connsiteY102" fmla="*/ 80534 h 171822"/>
              <a:gd name="connsiteX103" fmla="*/ 33646 w 190073"/>
              <a:gd name="connsiteY103" fmla="*/ 80534 h 171822"/>
              <a:gd name="connsiteX104" fmla="*/ 33732 w 190073"/>
              <a:gd name="connsiteY104" fmla="*/ 80620 h 171822"/>
              <a:gd name="connsiteX105" fmla="*/ 84671 w 190073"/>
              <a:gd name="connsiteY105" fmla="*/ 150286 h 171822"/>
              <a:gd name="connsiteX106" fmla="*/ 76232 w 190073"/>
              <a:gd name="connsiteY106" fmla="*/ 150286 h 171822"/>
              <a:gd name="connsiteX107" fmla="*/ 76202 w 190073"/>
              <a:gd name="connsiteY107" fmla="*/ 141934 h 171822"/>
              <a:gd name="connsiteX108" fmla="*/ 76232 w 190073"/>
              <a:gd name="connsiteY108" fmla="*/ 141904 h 171822"/>
              <a:gd name="connsiteX109" fmla="*/ 85348 w 190073"/>
              <a:gd name="connsiteY109" fmla="*/ 132846 h 171822"/>
              <a:gd name="connsiteX110" fmla="*/ 93787 w 190073"/>
              <a:gd name="connsiteY110" fmla="*/ 132846 h 171822"/>
              <a:gd name="connsiteX111" fmla="*/ 93817 w 190073"/>
              <a:gd name="connsiteY111" fmla="*/ 141197 h 171822"/>
              <a:gd name="connsiteX112" fmla="*/ 93787 w 190073"/>
              <a:gd name="connsiteY112" fmla="*/ 141228 h 171822"/>
              <a:gd name="connsiteX113" fmla="*/ 84671 w 190073"/>
              <a:gd name="connsiteY113" fmla="*/ 150286 h 171822"/>
              <a:gd name="connsiteX114" fmla="*/ 65421 w 190073"/>
              <a:gd name="connsiteY114" fmla="*/ 131160 h 171822"/>
              <a:gd name="connsiteX115" fmla="*/ 56982 w 190073"/>
              <a:gd name="connsiteY115" fmla="*/ 131160 h 171822"/>
              <a:gd name="connsiteX116" fmla="*/ 56896 w 190073"/>
              <a:gd name="connsiteY116" fmla="*/ 122854 h 171822"/>
              <a:gd name="connsiteX117" fmla="*/ 56982 w 190073"/>
              <a:gd name="connsiteY117" fmla="*/ 122778 h 171822"/>
              <a:gd name="connsiteX118" fmla="*/ 66098 w 190073"/>
              <a:gd name="connsiteY118" fmla="*/ 113719 h 171822"/>
              <a:gd name="connsiteX119" fmla="*/ 66174 w 190073"/>
              <a:gd name="connsiteY119" fmla="*/ 113634 h 171822"/>
              <a:gd name="connsiteX120" fmla="*/ 74537 w 190073"/>
              <a:gd name="connsiteY120" fmla="*/ 113719 h 171822"/>
              <a:gd name="connsiteX121" fmla="*/ 74567 w 190073"/>
              <a:gd name="connsiteY121" fmla="*/ 122071 h 171822"/>
              <a:gd name="connsiteX122" fmla="*/ 74537 w 190073"/>
              <a:gd name="connsiteY122" fmla="*/ 122101 h 171822"/>
              <a:gd name="connsiteX123" fmla="*/ 65421 w 190073"/>
              <a:gd name="connsiteY123" fmla="*/ 131160 h 17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190073" h="171822">
                <a:moveTo>
                  <a:pt x="97511" y="0"/>
                </a:moveTo>
                <a:cubicBezTo>
                  <a:pt x="95368" y="1"/>
                  <a:pt x="93339" y="967"/>
                  <a:pt x="91986" y="2629"/>
                </a:cubicBezTo>
                <a:lnTo>
                  <a:pt x="91434" y="3039"/>
                </a:lnTo>
                <a:cubicBezTo>
                  <a:pt x="70333" y="-3383"/>
                  <a:pt x="47410" y="2298"/>
                  <a:pt x="31750" y="17831"/>
                </a:cubicBezTo>
                <a:cubicBezTo>
                  <a:pt x="17920" y="31527"/>
                  <a:pt x="11733" y="51163"/>
                  <a:pt x="15215" y="70314"/>
                </a:cubicBezTo>
                <a:lnTo>
                  <a:pt x="15072" y="70457"/>
                </a:lnTo>
                <a:lnTo>
                  <a:pt x="5947" y="79515"/>
                </a:lnTo>
                <a:cubicBezTo>
                  <a:pt x="-1930" y="87320"/>
                  <a:pt x="-1990" y="100033"/>
                  <a:pt x="5815" y="107910"/>
                </a:cubicBezTo>
                <a:cubicBezTo>
                  <a:pt x="5859" y="107955"/>
                  <a:pt x="5903" y="107999"/>
                  <a:pt x="5947" y="108043"/>
                </a:cubicBezTo>
                <a:cubicBezTo>
                  <a:pt x="10439" y="112504"/>
                  <a:pt x="16752" y="114621"/>
                  <a:pt x="23025" y="113767"/>
                </a:cubicBezTo>
                <a:cubicBezTo>
                  <a:pt x="25287" y="121995"/>
                  <a:pt x="32456" y="127926"/>
                  <a:pt x="40961" y="128607"/>
                </a:cubicBezTo>
                <a:cubicBezTo>
                  <a:pt x="41844" y="138707"/>
                  <a:pt x="50047" y="146605"/>
                  <a:pt x="60173" y="147105"/>
                </a:cubicBezTo>
                <a:cubicBezTo>
                  <a:pt x="60421" y="151934"/>
                  <a:pt x="62392" y="156677"/>
                  <a:pt x="66098" y="160354"/>
                </a:cubicBezTo>
                <a:cubicBezTo>
                  <a:pt x="73337" y="167555"/>
                  <a:pt x="84690" y="168174"/>
                  <a:pt x="92644" y="162230"/>
                </a:cubicBezTo>
                <a:lnTo>
                  <a:pt x="96330" y="165888"/>
                </a:lnTo>
                <a:cubicBezTo>
                  <a:pt x="104316" y="173800"/>
                  <a:pt x="117186" y="173800"/>
                  <a:pt x="125172" y="165888"/>
                </a:cubicBezTo>
                <a:cubicBezTo>
                  <a:pt x="128696" y="162383"/>
                  <a:pt x="130668" y="157906"/>
                  <a:pt x="131077" y="153334"/>
                </a:cubicBezTo>
                <a:cubicBezTo>
                  <a:pt x="140889" y="152502"/>
                  <a:pt x="148684" y="144740"/>
                  <a:pt x="149556" y="134932"/>
                </a:cubicBezTo>
                <a:cubicBezTo>
                  <a:pt x="158137" y="134143"/>
                  <a:pt x="165281" y="128015"/>
                  <a:pt x="167367" y="119654"/>
                </a:cubicBezTo>
                <a:cubicBezTo>
                  <a:pt x="173544" y="120394"/>
                  <a:pt x="179719" y="118267"/>
                  <a:pt x="184131" y="113881"/>
                </a:cubicBezTo>
                <a:cubicBezTo>
                  <a:pt x="192007" y="106074"/>
                  <a:pt x="192061" y="93361"/>
                  <a:pt x="184254" y="85486"/>
                </a:cubicBezTo>
                <a:cubicBezTo>
                  <a:pt x="184213" y="85445"/>
                  <a:pt x="184172" y="85404"/>
                  <a:pt x="184131" y="85364"/>
                </a:cubicBezTo>
                <a:lnTo>
                  <a:pt x="176197" y="77467"/>
                </a:lnTo>
                <a:lnTo>
                  <a:pt x="177835" y="71124"/>
                </a:lnTo>
                <a:cubicBezTo>
                  <a:pt x="181380" y="57319"/>
                  <a:pt x="179595" y="42685"/>
                  <a:pt x="172835" y="30138"/>
                </a:cubicBezTo>
                <a:cubicBezTo>
                  <a:pt x="162814" y="11578"/>
                  <a:pt x="143415" y="18"/>
                  <a:pt x="122324" y="39"/>
                </a:cubicBezTo>
                <a:lnTo>
                  <a:pt x="107017" y="39"/>
                </a:lnTo>
                <a:cubicBezTo>
                  <a:pt x="106364" y="10"/>
                  <a:pt x="105709" y="-3"/>
                  <a:pt x="105055" y="0"/>
                </a:cubicBezTo>
                <a:lnTo>
                  <a:pt x="97521" y="0"/>
                </a:lnTo>
                <a:close/>
                <a:moveTo>
                  <a:pt x="125372" y="47102"/>
                </a:moveTo>
                <a:lnTo>
                  <a:pt x="158366" y="79887"/>
                </a:lnTo>
                <a:lnTo>
                  <a:pt x="158395" y="79925"/>
                </a:lnTo>
                <a:lnTo>
                  <a:pt x="158528" y="80049"/>
                </a:lnTo>
                <a:lnTo>
                  <a:pt x="174006" y="95431"/>
                </a:lnTo>
                <a:cubicBezTo>
                  <a:pt x="176321" y="97729"/>
                  <a:pt x="176334" y="101468"/>
                  <a:pt x="174037" y="103783"/>
                </a:cubicBezTo>
                <a:cubicBezTo>
                  <a:pt x="174026" y="103793"/>
                  <a:pt x="174017" y="103803"/>
                  <a:pt x="174006" y="103813"/>
                </a:cubicBezTo>
                <a:cubicBezTo>
                  <a:pt x="171668" y="106125"/>
                  <a:pt x="167906" y="106125"/>
                  <a:pt x="165567" y="103813"/>
                </a:cubicBezTo>
                <a:lnTo>
                  <a:pt x="150089" y="88431"/>
                </a:lnTo>
                <a:cubicBezTo>
                  <a:pt x="147283" y="85651"/>
                  <a:pt x="142760" y="85651"/>
                  <a:pt x="139954" y="88431"/>
                </a:cubicBezTo>
                <a:lnTo>
                  <a:pt x="139802" y="88593"/>
                </a:lnTo>
                <a:cubicBezTo>
                  <a:pt x="137022" y="91347"/>
                  <a:pt x="137002" y="95834"/>
                  <a:pt x="139756" y="98615"/>
                </a:cubicBezTo>
                <a:cubicBezTo>
                  <a:pt x="139772" y="98630"/>
                  <a:pt x="139787" y="98645"/>
                  <a:pt x="139802" y="98660"/>
                </a:cubicBezTo>
                <a:lnTo>
                  <a:pt x="151861" y="110652"/>
                </a:lnTo>
                <a:cubicBezTo>
                  <a:pt x="154175" y="112950"/>
                  <a:pt x="154189" y="116689"/>
                  <a:pt x="151891" y="119004"/>
                </a:cubicBezTo>
                <a:cubicBezTo>
                  <a:pt x="151881" y="119014"/>
                  <a:pt x="151871" y="119024"/>
                  <a:pt x="151861" y="119034"/>
                </a:cubicBezTo>
                <a:cubicBezTo>
                  <a:pt x="149758" y="121126"/>
                  <a:pt x="146444" y="121369"/>
                  <a:pt x="144060" y="119606"/>
                </a:cubicBezTo>
                <a:cubicBezTo>
                  <a:pt x="141195" y="117462"/>
                  <a:pt x="137191" y="117746"/>
                  <a:pt x="134658" y="120273"/>
                </a:cubicBezTo>
                <a:cubicBezTo>
                  <a:pt x="132133" y="122797"/>
                  <a:pt x="131881" y="126805"/>
                  <a:pt x="134068" y="129626"/>
                </a:cubicBezTo>
                <a:cubicBezTo>
                  <a:pt x="135886" y="131987"/>
                  <a:pt x="135661" y="135332"/>
                  <a:pt x="133544" y="137427"/>
                </a:cubicBezTo>
                <a:cubicBezTo>
                  <a:pt x="131403" y="139549"/>
                  <a:pt x="128019" y="139753"/>
                  <a:pt x="125638" y="137903"/>
                </a:cubicBezTo>
                <a:cubicBezTo>
                  <a:pt x="122790" y="135681"/>
                  <a:pt x="118736" y="135914"/>
                  <a:pt x="116161" y="138446"/>
                </a:cubicBezTo>
                <a:cubicBezTo>
                  <a:pt x="113591" y="140974"/>
                  <a:pt x="113329" y="145028"/>
                  <a:pt x="115551" y="147867"/>
                </a:cubicBezTo>
                <a:cubicBezTo>
                  <a:pt x="117413" y="150263"/>
                  <a:pt x="117192" y="153674"/>
                  <a:pt x="115037" y="155810"/>
                </a:cubicBezTo>
                <a:cubicBezTo>
                  <a:pt x="112662" y="158159"/>
                  <a:pt x="108839" y="158159"/>
                  <a:pt x="106464" y="155810"/>
                </a:cubicBezTo>
                <a:lnTo>
                  <a:pt x="102921" y="152296"/>
                </a:lnTo>
                <a:lnTo>
                  <a:pt x="103921" y="151296"/>
                </a:lnTo>
                <a:cubicBezTo>
                  <a:pt x="111797" y="143488"/>
                  <a:pt x="111851" y="130775"/>
                  <a:pt x="104044" y="122901"/>
                </a:cubicBezTo>
                <a:cubicBezTo>
                  <a:pt x="104003" y="122860"/>
                  <a:pt x="103962" y="122819"/>
                  <a:pt x="103921" y="122778"/>
                </a:cubicBezTo>
                <a:cubicBezTo>
                  <a:pt x="100359" y="119232"/>
                  <a:pt x="95607" y="117134"/>
                  <a:pt x="90586" y="116891"/>
                </a:cubicBezTo>
                <a:cubicBezTo>
                  <a:pt x="90024" y="106772"/>
                  <a:pt x="82077" y="98620"/>
                  <a:pt x="71974" y="97803"/>
                </a:cubicBezTo>
                <a:cubicBezTo>
                  <a:pt x="71584" y="93032"/>
                  <a:pt x="69500" y="88559"/>
                  <a:pt x="66098" y="85192"/>
                </a:cubicBezTo>
                <a:cubicBezTo>
                  <a:pt x="61606" y="80731"/>
                  <a:pt x="55293" y="78614"/>
                  <a:pt x="49019" y="79468"/>
                </a:cubicBezTo>
                <a:cubicBezTo>
                  <a:pt x="46531" y="70445"/>
                  <a:pt x="38201" y="64290"/>
                  <a:pt x="28845" y="64561"/>
                </a:cubicBezTo>
                <a:cubicBezTo>
                  <a:pt x="27380" y="50989"/>
                  <a:pt x="32180" y="37490"/>
                  <a:pt x="41885" y="27890"/>
                </a:cubicBezTo>
                <a:cubicBezTo>
                  <a:pt x="50911" y="18923"/>
                  <a:pt x="63285" y="14154"/>
                  <a:pt x="75994" y="14745"/>
                </a:cubicBezTo>
                <a:lnTo>
                  <a:pt x="61735" y="25537"/>
                </a:lnTo>
                <a:cubicBezTo>
                  <a:pt x="52029" y="32883"/>
                  <a:pt x="50115" y="46707"/>
                  <a:pt x="57461" y="56413"/>
                </a:cubicBezTo>
                <a:cubicBezTo>
                  <a:pt x="57489" y="56449"/>
                  <a:pt x="57516" y="56486"/>
                  <a:pt x="57544" y="56522"/>
                </a:cubicBezTo>
                <a:cubicBezTo>
                  <a:pt x="64977" y="66211"/>
                  <a:pt x="78835" y="68087"/>
                  <a:pt x="88577" y="60722"/>
                </a:cubicBezTo>
                <a:lnTo>
                  <a:pt x="106569" y="47092"/>
                </a:lnTo>
                <a:lnTo>
                  <a:pt x="125372" y="47092"/>
                </a:lnTo>
                <a:close/>
                <a:moveTo>
                  <a:pt x="70355" y="36938"/>
                </a:moveTo>
                <a:lnTo>
                  <a:pt x="100254" y="14288"/>
                </a:lnTo>
                <a:lnTo>
                  <a:pt x="105055" y="14288"/>
                </a:lnTo>
                <a:cubicBezTo>
                  <a:pt x="105649" y="14284"/>
                  <a:pt x="106243" y="14299"/>
                  <a:pt x="106836" y="14336"/>
                </a:cubicBezTo>
                <a:lnTo>
                  <a:pt x="122324" y="14336"/>
                </a:lnTo>
                <a:cubicBezTo>
                  <a:pt x="138155" y="14314"/>
                  <a:pt x="152722" y="22984"/>
                  <a:pt x="160252" y="36910"/>
                </a:cubicBezTo>
                <a:cubicBezTo>
                  <a:pt x="164967" y="45673"/>
                  <a:pt x="166443" y="55750"/>
                  <a:pt x="164481" y="65437"/>
                </a:cubicBezTo>
                <a:lnTo>
                  <a:pt x="133896" y="34995"/>
                </a:lnTo>
                <a:cubicBezTo>
                  <a:pt x="132552" y="33603"/>
                  <a:pt x="130699" y="32815"/>
                  <a:pt x="128763" y="32814"/>
                </a:cubicBezTo>
                <a:lnTo>
                  <a:pt x="104178" y="32814"/>
                </a:lnTo>
                <a:cubicBezTo>
                  <a:pt x="102621" y="32813"/>
                  <a:pt x="101106" y="33322"/>
                  <a:pt x="99864" y="34262"/>
                </a:cubicBezTo>
                <a:lnTo>
                  <a:pt x="79956" y="49340"/>
                </a:lnTo>
                <a:cubicBezTo>
                  <a:pt x="76482" y="51962"/>
                  <a:pt x="71543" y="51295"/>
                  <a:pt x="68888" y="47845"/>
                </a:cubicBezTo>
                <a:cubicBezTo>
                  <a:pt x="66281" y="44448"/>
                  <a:pt x="66922" y="39580"/>
                  <a:pt x="70319" y="36973"/>
                </a:cubicBezTo>
                <a:cubicBezTo>
                  <a:pt x="70334" y="36962"/>
                  <a:pt x="70349" y="36950"/>
                  <a:pt x="70365" y="36938"/>
                </a:cubicBezTo>
                <a:close/>
                <a:moveTo>
                  <a:pt x="38408" y="112710"/>
                </a:moveTo>
                <a:cubicBezTo>
                  <a:pt x="36094" y="110412"/>
                  <a:pt x="36080" y="106673"/>
                  <a:pt x="38378" y="104358"/>
                </a:cubicBezTo>
                <a:cubicBezTo>
                  <a:pt x="38388" y="104348"/>
                  <a:pt x="38398" y="104338"/>
                  <a:pt x="38408" y="104328"/>
                </a:cubicBezTo>
                <a:lnTo>
                  <a:pt x="47524" y="95260"/>
                </a:lnTo>
                <a:cubicBezTo>
                  <a:pt x="49862" y="92948"/>
                  <a:pt x="53625" y="92948"/>
                  <a:pt x="55963" y="95260"/>
                </a:cubicBezTo>
                <a:cubicBezTo>
                  <a:pt x="58260" y="97540"/>
                  <a:pt x="58294" y="101244"/>
                  <a:pt x="56039" y="103566"/>
                </a:cubicBezTo>
                <a:lnTo>
                  <a:pt x="55963" y="103642"/>
                </a:lnTo>
                <a:lnTo>
                  <a:pt x="46848" y="112700"/>
                </a:lnTo>
                <a:lnTo>
                  <a:pt x="46762" y="112786"/>
                </a:lnTo>
                <a:cubicBezTo>
                  <a:pt x="44414" y="115022"/>
                  <a:pt x="40715" y="114987"/>
                  <a:pt x="38408" y="112710"/>
                </a:cubicBezTo>
                <a:close/>
                <a:moveTo>
                  <a:pt x="33732" y="80620"/>
                </a:moveTo>
                <a:cubicBezTo>
                  <a:pt x="35979" y="82940"/>
                  <a:pt x="35937" y="86639"/>
                  <a:pt x="33636" y="88907"/>
                </a:cubicBezTo>
                <a:lnTo>
                  <a:pt x="24521" y="97975"/>
                </a:lnTo>
                <a:cubicBezTo>
                  <a:pt x="22183" y="100286"/>
                  <a:pt x="18420" y="100286"/>
                  <a:pt x="16082" y="97975"/>
                </a:cubicBezTo>
                <a:cubicBezTo>
                  <a:pt x="13767" y="95677"/>
                  <a:pt x="13754" y="91938"/>
                  <a:pt x="16051" y="89623"/>
                </a:cubicBezTo>
                <a:cubicBezTo>
                  <a:pt x="16061" y="89613"/>
                  <a:pt x="16072" y="89603"/>
                  <a:pt x="16082" y="89593"/>
                </a:cubicBezTo>
                <a:lnTo>
                  <a:pt x="25207" y="80534"/>
                </a:lnTo>
                <a:cubicBezTo>
                  <a:pt x="27545" y="78223"/>
                  <a:pt x="31308" y="78223"/>
                  <a:pt x="33646" y="80534"/>
                </a:cubicBezTo>
                <a:lnTo>
                  <a:pt x="33732" y="80620"/>
                </a:lnTo>
                <a:close/>
                <a:moveTo>
                  <a:pt x="84671" y="150286"/>
                </a:moveTo>
                <a:cubicBezTo>
                  <a:pt x="82333" y="152598"/>
                  <a:pt x="78571" y="152598"/>
                  <a:pt x="76232" y="150286"/>
                </a:cubicBezTo>
                <a:cubicBezTo>
                  <a:pt x="73917" y="147988"/>
                  <a:pt x="73904" y="144249"/>
                  <a:pt x="76202" y="141934"/>
                </a:cubicBezTo>
                <a:cubicBezTo>
                  <a:pt x="76212" y="141924"/>
                  <a:pt x="76222" y="141914"/>
                  <a:pt x="76232" y="141904"/>
                </a:cubicBezTo>
                <a:lnTo>
                  <a:pt x="85348" y="132846"/>
                </a:lnTo>
                <a:cubicBezTo>
                  <a:pt x="87686" y="130534"/>
                  <a:pt x="91448" y="130534"/>
                  <a:pt x="93787" y="132846"/>
                </a:cubicBezTo>
                <a:cubicBezTo>
                  <a:pt x="96101" y="135143"/>
                  <a:pt x="96115" y="138883"/>
                  <a:pt x="93817" y="141197"/>
                </a:cubicBezTo>
                <a:cubicBezTo>
                  <a:pt x="93807" y="141208"/>
                  <a:pt x="93797" y="141217"/>
                  <a:pt x="93787" y="141228"/>
                </a:cubicBezTo>
                <a:lnTo>
                  <a:pt x="84671" y="150286"/>
                </a:lnTo>
                <a:close/>
                <a:moveTo>
                  <a:pt x="65421" y="131160"/>
                </a:moveTo>
                <a:cubicBezTo>
                  <a:pt x="63085" y="133477"/>
                  <a:pt x="59318" y="133477"/>
                  <a:pt x="56982" y="131160"/>
                </a:cubicBezTo>
                <a:cubicBezTo>
                  <a:pt x="54682" y="128882"/>
                  <a:pt x="54644" y="125178"/>
                  <a:pt x="56896" y="122854"/>
                </a:cubicBezTo>
                <a:lnTo>
                  <a:pt x="56982" y="122778"/>
                </a:lnTo>
                <a:lnTo>
                  <a:pt x="66098" y="113719"/>
                </a:lnTo>
                <a:lnTo>
                  <a:pt x="66174" y="113634"/>
                </a:lnTo>
                <a:cubicBezTo>
                  <a:pt x="68525" y="111395"/>
                  <a:pt x="72231" y="111433"/>
                  <a:pt x="74537" y="113719"/>
                </a:cubicBezTo>
                <a:cubicBezTo>
                  <a:pt x="76851" y="116017"/>
                  <a:pt x="76865" y="119756"/>
                  <a:pt x="74567" y="122071"/>
                </a:cubicBezTo>
                <a:cubicBezTo>
                  <a:pt x="74557" y="122081"/>
                  <a:pt x="74547" y="122091"/>
                  <a:pt x="74537" y="122101"/>
                </a:cubicBezTo>
                <a:lnTo>
                  <a:pt x="65421" y="131160"/>
                </a:lnTo>
                <a:close/>
              </a:path>
            </a:pathLst>
          </a:custGeom>
          <a:solidFill>
            <a:schemeClr val="bg1"/>
          </a:solidFill>
          <a:ln w="15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Tree>
    <p:extLst>
      <p:ext uri="{BB962C8B-B14F-4D97-AF65-F5344CB8AC3E}">
        <p14:creationId xmlns:p14="http://schemas.microsoft.com/office/powerpoint/2010/main" val="4234866779"/>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253785-7DCD-212A-A12B-62EF604F673E}"/>
              </a:ext>
            </a:extLst>
          </p:cNvPr>
          <p:cNvSpPr txBox="1"/>
          <p:nvPr/>
        </p:nvSpPr>
        <p:spPr>
          <a:xfrm>
            <a:off x="583952" y="1624415"/>
            <a:ext cx="3797548" cy="1754326"/>
          </a:xfrm>
          <a:prstGeom prst="rect">
            <a:avLst/>
          </a:prstGeom>
          <a:noFill/>
          <a:ln>
            <a:noFill/>
            <a:prstDash/>
          </a:ln>
          <a:effectLst/>
        </p:spPr>
        <p:txBody>
          <a:bodyPr wrap="square" lIns="0" rIns="0">
            <a:spAutoFit/>
          </a:bodyPr>
          <a:lstStyle/>
          <a:p>
            <a:pPr marL="0" marR="0" lvl="0" indent="0" algn="l" defTabSz="914367" rtl="0" eaLnBrk="1" fontAlgn="auto" latinLnBrk="0" hangingPunct="1">
              <a:lnSpc>
                <a:spcPct val="90000"/>
              </a:lnSpc>
              <a:spcBef>
                <a:spcPts val="0"/>
              </a:spcBef>
              <a:spcAft>
                <a:spcPts val="600"/>
              </a:spcAft>
              <a:buClrTx/>
              <a:buSzTx/>
              <a:buFontTx/>
              <a:buNone/>
              <a:tabLst/>
              <a:defRPr/>
            </a:pPr>
            <a:r>
              <a:rPr kumimoji="0" lang="en-US" sz="12100" b="0" i="0" u="none" strike="noStrike" kern="1200" cap="none" spc="0" normalizeH="0" baseline="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Q</a:t>
            </a:r>
            <a:r>
              <a:rPr kumimoji="0" lang="en-US" sz="7200" b="0" i="0" u="none" strike="noStrike" kern="1200" cap="none" spc="0" normalizeH="0" baseline="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&amp;</a:t>
            </a:r>
            <a:r>
              <a:rPr kumimoji="0" lang="en-US" sz="12100" b="0" i="0" u="none" strike="noStrike" kern="1200" cap="none" spc="0" normalizeH="0" baseline="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A</a:t>
            </a:r>
          </a:p>
        </p:txBody>
      </p:sp>
      <p:sp>
        <p:nvSpPr>
          <p:cNvPr id="4" name="Text Placeholder 4">
            <a:extLst>
              <a:ext uri="{FF2B5EF4-FFF2-40B4-BE49-F238E27FC236}">
                <a16:creationId xmlns:a16="http://schemas.microsoft.com/office/drawing/2014/main" id="{4C5BCC02-F254-165A-B419-7E09F13385A9}"/>
              </a:ext>
            </a:extLst>
          </p:cNvPr>
          <p:cNvSpPr txBox="1">
            <a:spLocks/>
          </p:cNvSpPr>
          <p:nvPr/>
        </p:nvSpPr>
        <p:spPr>
          <a:xfrm>
            <a:off x="699285" y="3341014"/>
            <a:ext cx="4003766" cy="738664"/>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0" i="0" kern="1200" spc="0" baseline="0">
                <a:solidFill>
                  <a:schemeClr val="tx1"/>
                </a:solidFill>
                <a:latin typeface="Segoe UI" panose="020B0502040204020203" pitchFamily="34" charset="0"/>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Segoe UI" panose="020B0502040204020203" pitchFamily="34" charset="0"/>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UI" panose="020B0502040204020203" pitchFamily="34" charset="0"/>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400" b="0" i="0" u="none" strike="noStrike" kern="1200" cap="none" spc="0" normalizeH="0" baseline="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Please raise your hand and unmute when called on</a:t>
            </a:r>
          </a:p>
        </p:txBody>
      </p:sp>
      <p:sp>
        <p:nvSpPr>
          <p:cNvPr id="5" name="Rectangle: Rounded Corners 4">
            <a:extLst>
              <a:ext uri="{FF2B5EF4-FFF2-40B4-BE49-F238E27FC236}">
                <a16:creationId xmlns:a16="http://schemas.microsoft.com/office/drawing/2014/main" id="{790C1B4C-D324-4FDC-5CED-9EDCC9C2BD37}"/>
              </a:ext>
              <a:ext uri="{C183D7F6-B498-43B3-948B-1728B52AA6E4}">
                <adec:decorative xmlns:adec="http://schemas.microsoft.com/office/drawing/2017/decorative" val="1"/>
              </a:ext>
            </a:extLst>
          </p:cNvPr>
          <p:cNvSpPr/>
          <p:nvPr/>
        </p:nvSpPr>
        <p:spPr bwMode="auto">
          <a:xfrm rot="5400000">
            <a:off x="7699054" y="439533"/>
            <a:ext cx="3452506" cy="6565900"/>
          </a:xfrm>
          <a:prstGeom prst="roundRect">
            <a:avLst>
              <a:gd name="adj" fmla="val 14295"/>
            </a:avLst>
          </a:prstGeom>
          <a:solidFill>
            <a:schemeClr val="bg1">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6" name="Picture 5">
            <a:extLst>
              <a:ext uri="{FF2B5EF4-FFF2-40B4-BE49-F238E27FC236}">
                <a16:creationId xmlns:a16="http://schemas.microsoft.com/office/drawing/2014/main" id="{E8755E77-6AF4-FE9D-57AB-73980E358AB4}"/>
              </a:ext>
            </a:extLst>
          </p:cNvPr>
          <p:cNvPicPr>
            <a:picLocks noChangeAspect="1"/>
          </p:cNvPicPr>
          <p:nvPr/>
        </p:nvPicPr>
        <p:blipFill>
          <a:blip r:embed="rId2"/>
          <a:stretch>
            <a:fillRect/>
          </a:stretch>
        </p:blipFill>
        <p:spPr>
          <a:xfrm>
            <a:off x="6762842" y="3067289"/>
            <a:ext cx="5048158" cy="1286114"/>
          </a:xfrm>
          <a:prstGeom prst="roundRect">
            <a:avLst>
              <a:gd name="adj" fmla="val 12717"/>
            </a:avLst>
          </a:prstGeom>
          <a:effectLst/>
        </p:spPr>
      </p:pic>
      <p:sp>
        <p:nvSpPr>
          <p:cNvPr id="7" name="Freeform: Shape 6">
            <a:extLst>
              <a:ext uri="{FF2B5EF4-FFF2-40B4-BE49-F238E27FC236}">
                <a16:creationId xmlns:a16="http://schemas.microsoft.com/office/drawing/2014/main" id="{6760E164-D3B4-D288-E0C7-CBED5F9FEAD4}"/>
              </a:ext>
              <a:ext uri="{C183D7F6-B498-43B3-948B-1728B52AA6E4}">
                <adec:decorative xmlns:adec="http://schemas.microsoft.com/office/drawing/2017/decorative" val="1"/>
              </a:ext>
            </a:extLst>
          </p:cNvPr>
          <p:cNvSpPr/>
          <p:nvPr/>
        </p:nvSpPr>
        <p:spPr bwMode="auto">
          <a:xfrm>
            <a:off x="9020969" y="2542893"/>
            <a:ext cx="364331" cy="876300"/>
          </a:xfrm>
          <a:custGeom>
            <a:avLst/>
            <a:gdLst>
              <a:gd name="connsiteX0" fmla="*/ 0 w 731520"/>
              <a:gd name="connsiteY0" fmla="*/ 1158240 h 1158240"/>
              <a:gd name="connsiteX1" fmla="*/ 0 w 731520"/>
              <a:gd name="connsiteY1" fmla="*/ 0 h 1158240"/>
              <a:gd name="connsiteX2" fmla="*/ 731520 w 731520"/>
              <a:gd name="connsiteY2" fmla="*/ 0 h 1158240"/>
            </a:gdLst>
            <a:ahLst/>
            <a:cxnLst>
              <a:cxn ang="0">
                <a:pos x="connsiteX0" y="connsiteY0"/>
              </a:cxn>
              <a:cxn ang="0">
                <a:pos x="connsiteX1" y="connsiteY1"/>
              </a:cxn>
              <a:cxn ang="0">
                <a:pos x="connsiteX2" y="connsiteY2"/>
              </a:cxn>
            </a:cxnLst>
            <a:rect l="l" t="t" r="r" b="b"/>
            <a:pathLst>
              <a:path w="731520" h="1158240">
                <a:moveTo>
                  <a:pt x="0" y="1158240"/>
                </a:moveTo>
                <a:lnTo>
                  <a:pt x="0" y="0"/>
                </a:lnTo>
                <a:lnTo>
                  <a:pt x="731520" y="0"/>
                </a:lnTo>
              </a:path>
            </a:pathLst>
          </a:custGeom>
          <a:noFill/>
          <a:ln>
            <a:solidFill>
              <a:schemeClr val="bg1">
                <a:lumMod val="95000"/>
              </a:schemeClr>
            </a:solidFill>
            <a:headEnd type="oval"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a:ea typeface="+mn-ea"/>
              <a:cs typeface="+mn-cs"/>
            </a:endParaRPr>
          </a:p>
        </p:txBody>
      </p:sp>
      <p:sp>
        <p:nvSpPr>
          <p:cNvPr id="8" name="Oval 7">
            <a:extLst>
              <a:ext uri="{FF2B5EF4-FFF2-40B4-BE49-F238E27FC236}">
                <a16:creationId xmlns:a16="http://schemas.microsoft.com/office/drawing/2014/main" id="{535A04CC-0F12-6126-ABD6-D3414DC1D1EF}"/>
              </a:ext>
              <a:ext uri="{C183D7F6-B498-43B3-948B-1728B52AA6E4}">
                <adec:decorative xmlns:adec="http://schemas.microsoft.com/office/drawing/2017/decorative" val="1"/>
              </a:ext>
            </a:extLst>
          </p:cNvPr>
          <p:cNvSpPr/>
          <p:nvPr/>
        </p:nvSpPr>
        <p:spPr bwMode="auto">
          <a:xfrm>
            <a:off x="9385557" y="2327210"/>
            <a:ext cx="425540" cy="425540"/>
          </a:xfrm>
          <a:prstGeom prst="ellipse">
            <a:avLst/>
          </a:prstGeom>
          <a:gradFill>
            <a:gsLst>
              <a:gs pos="27000">
                <a:schemeClr val="bg1">
                  <a:alpha val="80000"/>
                </a:schemeClr>
              </a:gs>
              <a:gs pos="100000">
                <a:schemeClr val="bg1">
                  <a:alpha val="50000"/>
                </a:schemeClr>
              </a:gs>
            </a:gsLst>
            <a:lin ang="2400000" scaled="0"/>
          </a:gradFill>
          <a:ln>
            <a:gradFill>
              <a:gsLst>
                <a:gs pos="0">
                  <a:schemeClr val="accent1">
                    <a:alpha val="80000"/>
                    <a:lumMod val="7000"/>
                    <a:lumOff val="93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IN" sz="2000" b="0" i="0" u="none" strike="noStrike" kern="1200" cap="none" spc="0" normalizeH="0" baseline="0" noProof="0">
                <a:ln>
                  <a:noFill/>
                </a:ln>
                <a:solidFill>
                  <a:srgbClr val="000000"/>
                </a:solidFill>
                <a:effectLst/>
                <a:uLnTx/>
                <a:uFillTx/>
                <a:latin typeface="Segoe Sans Display Semibold"/>
                <a:ea typeface="+mn-ea"/>
                <a:cs typeface="+mn-cs"/>
              </a:rPr>
              <a:t>1</a:t>
            </a:r>
          </a:p>
        </p:txBody>
      </p:sp>
      <p:sp>
        <p:nvSpPr>
          <p:cNvPr id="9" name="Freeform: Shape 8">
            <a:extLst>
              <a:ext uri="{FF2B5EF4-FFF2-40B4-BE49-F238E27FC236}">
                <a16:creationId xmlns:a16="http://schemas.microsoft.com/office/drawing/2014/main" id="{7D15C4CB-F9D7-B775-BD2B-36FA94563851}"/>
              </a:ext>
              <a:ext uri="{C183D7F6-B498-43B3-948B-1728B52AA6E4}">
                <adec:decorative xmlns:adec="http://schemas.microsoft.com/office/drawing/2017/decorative" val="1"/>
              </a:ext>
            </a:extLst>
          </p:cNvPr>
          <p:cNvSpPr/>
          <p:nvPr/>
        </p:nvSpPr>
        <p:spPr bwMode="auto">
          <a:xfrm rot="10800000">
            <a:off x="8398926" y="4166791"/>
            <a:ext cx="364331" cy="757352"/>
          </a:xfrm>
          <a:custGeom>
            <a:avLst/>
            <a:gdLst>
              <a:gd name="connsiteX0" fmla="*/ 0 w 731520"/>
              <a:gd name="connsiteY0" fmla="*/ 1158240 h 1158240"/>
              <a:gd name="connsiteX1" fmla="*/ 0 w 731520"/>
              <a:gd name="connsiteY1" fmla="*/ 0 h 1158240"/>
              <a:gd name="connsiteX2" fmla="*/ 731520 w 731520"/>
              <a:gd name="connsiteY2" fmla="*/ 0 h 1158240"/>
            </a:gdLst>
            <a:ahLst/>
            <a:cxnLst>
              <a:cxn ang="0">
                <a:pos x="connsiteX0" y="connsiteY0"/>
              </a:cxn>
              <a:cxn ang="0">
                <a:pos x="connsiteX1" y="connsiteY1"/>
              </a:cxn>
              <a:cxn ang="0">
                <a:pos x="connsiteX2" y="connsiteY2"/>
              </a:cxn>
            </a:cxnLst>
            <a:rect l="l" t="t" r="r" b="b"/>
            <a:pathLst>
              <a:path w="731520" h="1158240">
                <a:moveTo>
                  <a:pt x="0" y="1158240"/>
                </a:moveTo>
                <a:lnTo>
                  <a:pt x="0" y="0"/>
                </a:lnTo>
                <a:lnTo>
                  <a:pt x="731520" y="0"/>
                </a:lnTo>
              </a:path>
            </a:pathLst>
          </a:custGeom>
          <a:noFill/>
          <a:ln>
            <a:solidFill>
              <a:schemeClr val="bg1">
                <a:lumMod val="95000"/>
              </a:schemeClr>
            </a:solidFill>
            <a:headEnd type="oval"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a:ea typeface="+mn-ea"/>
              <a:cs typeface="+mn-cs"/>
            </a:endParaRPr>
          </a:p>
        </p:txBody>
      </p:sp>
      <p:sp>
        <p:nvSpPr>
          <p:cNvPr id="10" name="Oval 9">
            <a:extLst>
              <a:ext uri="{FF2B5EF4-FFF2-40B4-BE49-F238E27FC236}">
                <a16:creationId xmlns:a16="http://schemas.microsoft.com/office/drawing/2014/main" id="{2746385E-65F4-A2A7-2271-8D47D24FFE0A}"/>
              </a:ext>
              <a:ext uri="{C183D7F6-B498-43B3-948B-1728B52AA6E4}">
                <adec:decorative xmlns:adec="http://schemas.microsoft.com/office/drawing/2017/decorative" val="1"/>
              </a:ext>
            </a:extLst>
          </p:cNvPr>
          <p:cNvSpPr/>
          <p:nvPr/>
        </p:nvSpPr>
        <p:spPr bwMode="auto">
          <a:xfrm>
            <a:off x="7970750" y="4711269"/>
            <a:ext cx="425540" cy="425540"/>
          </a:xfrm>
          <a:prstGeom prst="ellipse">
            <a:avLst/>
          </a:prstGeom>
          <a:gradFill>
            <a:gsLst>
              <a:gs pos="27000">
                <a:schemeClr val="bg1">
                  <a:alpha val="80000"/>
                </a:schemeClr>
              </a:gs>
              <a:gs pos="100000">
                <a:schemeClr val="bg1">
                  <a:alpha val="50000"/>
                </a:schemeClr>
              </a:gs>
            </a:gsLst>
            <a:lin ang="2400000" scaled="0"/>
          </a:gradFill>
          <a:ln>
            <a:gradFill>
              <a:gsLst>
                <a:gs pos="0">
                  <a:schemeClr val="accent1">
                    <a:alpha val="80000"/>
                    <a:lumMod val="7000"/>
                    <a:lumOff val="93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IN" sz="2000" b="0" i="0" u="none" strike="noStrike" kern="1200" cap="none" spc="0" normalizeH="0" baseline="0" noProof="0">
                <a:ln>
                  <a:noFill/>
                </a:ln>
                <a:solidFill>
                  <a:srgbClr val="000000"/>
                </a:solidFill>
                <a:effectLst/>
                <a:uLnTx/>
                <a:uFillTx/>
                <a:latin typeface="Segoe Sans Display Semibold"/>
                <a:ea typeface="+mn-ea"/>
                <a:cs typeface="+mn-cs"/>
              </a:rPr>
              <a:t>2</a:t>
            </a:r>
          </a:p>
        </p:txBody>
      </p:sp>
    </p:spTree>
    <p:extLst>
      <p:ext uri="{BB962C8B-B14F-4D97-AF65-F5344CB8AC3E}">
        <p14:creationId xmlns:p14="http://schemas.microsoft.com/office/powerpoint/2010/main" val="4240300977"/>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157802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64D8DA4-FAB4-FD95-11D1-BF3E3A7540FC}"/>
              </a:ext>
              <a:ext uri="{C183D7F6-B498-43B3-948B-1728B52AA6E4}">
                <adec:decorative xmlns:adec="http://schemas.microsoft.com/office/drawing/2017/decorative" val="1"/>
              </a:ext>
            </a:extLst>
          </p:cNvPr>
          <p:cNvSpPr>
            <a:spLocks/>
          </p:cNvSpPr>
          <p:nvPr/>
        </p:nvSpPr>
        <p:spPr bwMode="auto">
          <a:xfrm>
            <a:off x="585787" y="1332448"/>
            <a:ext cx="5463540" cy="4193105"/>
          </a:xfrm>
          <a:prstGeom prst="roundRect">
            <a:avLst>
              <a:gd name="adj" fmla="val 2140"/>
            </a:avLst>
          </a:prstGeom>
          <a:solidFill>
            <a:schemeClr val="bg1"/>
          </a:solidFill>
          <a:ln w="1270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5" name="Rectangle: Rounded Corners 4">
            <a:extLst>
              <a:ext uri="{FF2B5EF4-FFF2-40B4-BE49-F238E27FC236}">
                <a16:creationId xmlns:a16="http://schemas.microsoft.com/office/drawing/2014/main" id="{F42EE99E-5696-D85A-91F4-BE86A1A2951E}"/>
              </a:ext>
              <a:ext uri="{C183D7F6-B498-43B3-948B-1728B52AA6E4}">
                <adec:decorative xmlns:adec="http://schemas.microsoft.com/office/drawing/2017/decorative" val="1"/>
              </a:ext>
            </a:extLst>
          </p:cNvPr>
          <p:cNvSpPr>
            <a:spLocks/>
          </p:cNvSpPr>
          <p:nvPr/>
        </p:nvSpPr>
        <p:spPr bwMode="auto">
          <a:xfrm>
            <a:off x="699780" y="2468101"/>
            <a:ext cx="5235554" cy="2941210"/>
          </a:xfrm>
          <a:prstGeom prst="roundRect">
            <a:avLst>
              <a:gd name="adj" fmla="val 2935"/>
            </a:avLst>
          </a:prstGeom>
          <a:solidFill>
            <a:srgbClr val="F4F3F5">
              <a:alpha val="90000"/>
            </a:srgbClr>
          </a:solidFill>
          <a:ln w="12700">
            <a:solidFill>
              <a:schemeClr val="bg1">
                <a:alpha val="50000"/>
              </a:schemeClr>
            </a:solidFill>
            <a:headEnd type="none" w="med" len="med"/>
            <a:tailEnd type="none" w="med" len="med"/>
          </a:ln>
          <a:effectLst>
            <a:outerShdw blurRad="63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US" sz="1600" b="0" i="0" u="none" strike="noStrike" kern="1200" cap="none" spc="0" normalizeH="0" baseline="0" noProof="0">
              <a:ln w="3175">
                <a:noFill/>
              </a:ln>
              <a:gradFill>
                <a:gsLst>
                  <a:gs pos="50000">
                    <a:srgbClr val="8661C5"/>
                  </a:gs>
                  <a:gs pos="0">
                    <a:srgbClr val="3E76D4"/>
                  </a:gs>
                  <a:gs pos="100000">
                    <a:srgbClr val="C73ECC"/>
                  </a:gs>
                </a:gsLst>
                <a:lin ang="2700000" scaled="1"/>
              </a:gradFill>
              <a:effectLst/>
              <a:uLnTx/>
              <a:uFillTx/>
              <a:latin typeface="Segoe UI Semibold"/>
              <a:ea typeface="+mn-ea"/>
              <a:cs typeface="Segoe UI" panose="020B0502040204020203" pitchFamily="34" charset="0"/>
            </a:endParaRPr>
          </a:p>
        </p:txBody>
      </p:sp>
      <p:sp>
        <p:nvSpPr>
          <p:cNvPr id="6" name="Rectangle: Rounded Corners 5">
            <a:extLst>
              <a:ext uri="{FF2B5EF4-FFF2-40B4-BE49-F238E27FC236}">
                <a16:creationId xmlns:a16="http://schemas.microsoft.com/office/drawing/2014/main" id="{3955E98C-0889-CC21-F1EB-C9C1D7245805}"/>
              </a:ext>
              <a:ext uri="{C183D7F6-B498-43B3-948B-1728B52AA6E4}">
                <adec:decorative xmlns:adec="http://schemas.microsoft.com/office/drawing/2017/decorative" val="1"/>
              </a:ext>
            </a:extLst>
          </p:cNvPr>
          <p:cNvSpPr>
            <a:spLocks/>
          </p:cNvSpPr>
          <p:nvPr/>
        </p:nvSpPr>
        <p:spPr bwMode="auto">
          <a:xfrm>
            <a:off x="699780" y="1448692"/>
            <a:ext cx="5235554" cy="864832"/>
          </a:xfrm>
          <a:prstGeom prst="roundRect">
            <a:avLst>
              <a:gd name="adj" fmla="val 12381"/>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l" defTabSz="777254"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rPr>
              <a:t>During the presentation</a:t>
            </a:r>
          </a:p>
        </p:txBody>
      </p:sp>
      <p:sp>
        <p:nvSpPr>
          <p:cNvPr id="7" name="TextBox 6">
            <a:extLst>
              <a:ext uri="{FF2B5EF4-FFF2-40B4-BE49-F238E27FC236}">
                <a16:creationId xmlns:a16="http://schemas.microsoft.com/office/drawing/2014/main" id="{01B857CA-EB5E-09DA-948E-AF4B021378C3}"/>
              </a:ext>
            </a:extLst>
          </p:cNvPr>
          <p:cNvSpPr txBox="1">
            <a:spLocks/>
          </p:cNvSpPr>
          <p:nvPr/>
        </p:nvSpPr>
        <p:spPr>
          <a:xfrm>
            <a:off x="1912540" y="2854109"/>
            <a:ext cx="3942759" cy="566183"/>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Segoe UI Light" panose="020B0502040204020203" pitchFamily="34" charset="0"/>
              </a:rPr>
              <a:t>We will mute your microphone for the first part of today’s call</a:t>
            </a:r>
          </a:p>
        </p:txBody>
      </p:sp>
      <p:sp>
        <p:nvSpPr>
          <p:cNvPr id="8" name="TextBox 7">
            <a:extLst>
              <a:ext uri="{FF2B5EF4-FFF2-40B4-BE49-F238E27FC236}">
                <a16:creationId xmlns:a16="http://schemas.microsoft.com/office/drawing/2014/main" id="{EDF81DF1-2C6B-7741-AB7A-AC49EA9E8740}"/>
              </a:ext>
            </a:extLst>
          </p:cNvPr>
          <p:cNvSpPr txBox="1">
            <a:spLocks/>
          </p:cNvSpPr>
          <p:nvPr/>
        </p:nvSpPr>
        <p:spPr>
          <a:xfrm>
            <a:off x="1883044" y="4207055"/>
            <a:ext cx="4108370" cy="830997"/>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Segoe UI Light" panose="020B0502040204020203" pitchFamily="34" charset="0"/>
              </a:rPr>
              <a:t>Ask your questions via Q&amp;A, we will get to all of them, live or after. Common questions will get addressed out loud</a:t>
            </a:r>
          </a:p>
        </p:txBody>
      </p:sp>
      <p:sp>
        <p:nvSpPr>
          <p:cNvPr id="9" name="Freeform: Shape 33">
            <a:extLst>
              <a:ext uri="{FF2B5EF4-FFF2-40B4-BE49-F238E27FC236}">
                <a16:creationId xmlns:a16="http://schemas.microsoft.com/office/drawing/2014/main" id="{EA81A4B2-DECA-D1F6-7B52-11CF9349C722}"/>
              </a:ext>
              <a:ext uri="{C183D7F6-B498-43B3-948B-1728B52AA6E4}">
                <adec:decorative xmlns:adec="http://schemas.microsoft.com/office/drawing/2017/decorative" val="1"/>
              </a:ext>
            </a:extLst>
          </p:cNvPr>
          <p:cNvSpPr>
            <a:spLocks/>
          </p:cNvSpPr>
          <p:nvPr/>
        </p:nvSpPr>
        <p:spPr bwMode="auto">
          <a:xfrm>
            <a:off x="991548" y="2776094"/>
            <a:ext cx="722212" cy="722212"/>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0" name="Freeform: Shape 33">
            <a:extLst>
              <a:ext uri="{FF2B5EF4-FFF2-40B4-BE49-F238E27FC236}">
                <a16:creationId xmlns:a16="http://schemas.microsoft.com/office/drawing/2014/main" id="{EEF8CBCB-A03D-7E9C-1572-56206DA7507D}"/>
              </a:ext>
              <a:ext uri="{C183D7F6-B498-43B3-948B-1728B52AA6E4}">
                <adec:decorative xmlns:adec="http://schemas.microsoft.com/office/drawing/2017/decorative" val="1"/>
              </a:ext>
            </a:extLst>
          </p:cNvPr>
          <p:cNvSpPr>
            <a:spLocks/>
          </p:cNvSpPr>
          <p:nvPr/>
        </p:nvSpPr>
        <p:spPr bwMode="auto">
          <a:xfrm>
            <a:off x="991548" y="4246700"/>
            <a:ext cx="722212" cy="722212"/>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cxnSp>
        <p:nvCxnSpPr>
          <p:cNvPr id="11" name="Straight Connector 10">
            <a:extLst>
              <a:ext uri="{FF2B5EF4-FFF2-40B4-BE49-F238E27FC236}">
                <a16:creationId xmlns:a16="http://schemas.microsoft.com/office/drawing/2014/main" id="{D0ECF9AA-4AA1-73EF-3C00-235FDBAA19FD}"/>
              </a:ext>
              <a:ext uri="{C183D7F6-B498-43B3-948B-1728B52AA6E4}">
                <adec:decorative xmlns:adec="http://schemas.microsoft.com/office/drawing/2017/decorative" val="1"/>
              </a:ext>
            </a:extLst>
          </p:cNvPr>
          <p:cNvCxnSpPr>
            <a:cxnSpLocks/>
          </p:cNvCxnSpPr>
          <p:nvPr/>
        </p:nvCxnSpPr>
        <p:spPr>
          <a:xfrm>
            <a:off x="885682" y="3806300"/>
            <a:ext cx="4863751"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BB6475DF-107C-032D-D519-0F07C3524E2B}"/>
              </a:ext>
              <a:ext uri="{C183D7F6-B498-43B3-948B-1728B52AA6E4}">
                <adec:decorative xmlns:adec="http://schemas.microsoft.com/office/drawing/2017/decorative" val="1"/>
              </a:ext>
            </a:extLst>
          </p:cNvPr>
          <p:cNvSpPr>
            <a:spLocks/>
          </p:cNvSpPr>
          <p:nvPr/>
        </p:nvSpPr>
        <p:spPr bwMode="auto">
          <a:xfrm>
            <a:off x="6145848" y="1332448"/>
            <a:ext cx="5463540" cy="4193105"/>
          </a:xfrm>
          <a:prstGeom prst="roundRect">
            <a:avLst>
              <a:gd name="adj" fmla="val 2140"/>
            </a:avLst>
          </a:prstGeom>
          <a:solidFill>
            <a:schemeClr val="bg1"/>
          </a:solidFill>
          <a:ln w="1270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3" name="Rectangle: Rounded Corners 12">
            <a:extLst>
              <a:ext uri="{FF2B5EF4-FFF2-40B4-BE49-F238E27FC236}">
                <a16:creationId xmlns:a16="http://schemas.microsoft.com/office/drawing/2014/main" id="{D570BD89-6C71-ADD5-33BC-B8D969E019A0}"/>
              </a:ext>
              <a:ext uri="{C183D7F6-B498-43B3-948B-1728B52AA6E4}">
                <adec:decorative xmlns:adec="http://schemas.microsoft.com/office/drawing/2017/decorative" val="1"/>
              </a:ext>
            </a:extLst>
          </p:cNvPr>
          <p:cNvSpPr>
            <a:spLocks/>
          </p:cNvSpPr>
          <p:nvPr/>
        </p:nvSpPr>
        <p:spPr bwMode="auto">
          <a:xfrm>
            <a:off x="6259841" y="2468101"/>
            <a:ext cx="5235554" cy="2941210"/>
          </a:xfrm>
          <a:prstGeom prst="roundRect">
            <a:avLst>
              <a:gd name="adj" fmla="val 2935"/>
            </a:avLst>
          </a:prstGeom>
          <a:solidFill>
            <a:srgbClr val="F4F3F5">
              <a:alpha val="90000"/>
            </a:srgbClr>
          </a:solidFill>
          <a:ln w="12700">
            <a:solidFill>
              <a:schemeClr val="bg1">
                <a:alpha val="50000"/>
              </a:schemeClr>
            </a:solidFill>
            <a:headEnd type="none" w="med" len="med"/>
            <a:tailEnd type="none" w="med" len="med"/>
          </a:ln>
          <a:effectLst>
            <a:outerShdw blurRad="63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US" sz="1600" b="0" i="0" u="none" strike="noStrike" kern="1200" cap="none" spc="0" normalizeH="0" baseline="0" noProof="0">
              <a:ln w="3175">
                <a:noFill/>
              </a:ln>
              <a:gradFill>
                <a:gsLst>
                  <a:gs pos="50000">
                    <a:srgbClr val="8661C5"/>
                  </a:gs>
                  <a:gs pos="0">
                    <a:srgbClr val="3E76D4"/>
                  </a:gs>
                  <a:gs pos="100000">
                    <a:srgbClr val="C73ECC"/>
                  </a:gs>
                </a:gsLst>
                <a:lin ang="2700000" scaled="1"/>
              </a:gradFill>
              <a:effectLst/>
              <a:uLnTx/>
              <a:uFillTx/>
              <a:latin typeface="Segoe UI Semibold"/>
              <a:ea typeface="+mn-ea"/>
              <a:cs typeface="Segoe UI" panose="020B0502040204020203" pitchFamily="34" charset="0"/>
            </a:endParaRPr>
          </a:p>
        </p:txBody>
      </p:sp>
      <p:sp>
        <p:nvSpPr>
          <p:cNvPr id="14" name="Rectangle: Rounded Corners 13">
            <a:extLst>
              <a:ext uri="{FF2B5EF4-FFF2-40B4-BE49-F238E27FC236}">
                <a16:creationId xmlns:a16="http://schemas.microsoft.com/office/drawing/2014/main" id="{9439A6CA-7530-C33D-A3FB-9CE7BFF6C484}"/>
              </a:ext>
              <a:ext uri="{C183D7F6-B498-43B3-948B-1728B52AA6E4}">
                <adec:decorative xmlns:adec="http://schemas.microsoft.com/office/drawing/2017/decorative" val="1"/>
              </a:ext>
            </a:extLst>
          </p:cNvPr>
          <p:cNvSpPr>
            <a:spLocks/>
          </p:cNvSpPr>
          <p:nvPr/>
        </p:nvSpPr>
        <p:spPr bwMode="auto">
          <a:xfrm>
            <a:off x="6259841" y="1448692"/>
            <a:ext cx="5235554" cy="864832"/>
          </a:xfrm>
          <a:prstGeom prst="roundRect">
            <a:avLst>
              <a:gd name="adj" fmla="val 12381"/>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l" defTabSz="777254"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rPr>
              <a:t>After the presentation</a:t>
            </a:r>
          </a:p>
        </p:txBody>
      </p:sp>
      <p:sp>
        <p:nvSpPr>
          <p:cNvPr id="15" name="TextBox 14">
            <a:extLst>
              <a:ext uri="{FF2B5EF4-FFF2-40B4-BE49-F238E27FC236}">
                <a16:creationId xmlns:a16="http://schemas.microsoft.com/office/drawing/2014/main" id="{58141799-3A4E-7CE5-4C6F-0FE681A666E6}"/>
              </a:ext>
            </a:extLst>
          </p:cNvPr>
          <p:cNvSpPr txBox="1">
            <a:spLocks/>
          </p:cNvSpPr>
          <p:nvPr/>
        </p:nvSpPr>
        <p:spPr>
          <a:xfrm>
            <a:off x="7472601" y="2860201"/>
            <a:ext cx="3942759" cy="553998"/>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Segoe UI Light" panose="020B0502040204020203" pitchFamily="34" charset="0"/>
              </a:rPr>
              <a:t>Raise your hand and we will</a:t>
            </a:r>
            <a:br>
              <a:rPr kumimoji="0" lang="en-US" sz="1800" b="0" i="0" u="none" strike="noStrike" kern="1200" cap="none" spc="0" normalizeH="0" baseline="0" noProof="0">
                <a:ln>
                  <a:noFill/>
                </a:ln>
                <a:solidFill>
                  <a:srgbClr val="000000"/>
                </a:solidFill>
                <a:effectLst/>
                <a:uLnTx/>
                <a:uFillTx/>
                <a:latin typeface="Segoe UI"/>
                <a:ea typeface="+mn-ea"/>
                <a:cs typeface="Segoe UI Light" panose="020B0502040204020203" pitchFamily="34" charset="0"/>
              </a:rPr>
            </a:br>
            <a:r>
              <a:rPr kumimoji="0" lang="en-US" sz="1800" b="0" i="0" u="none" strike="noStrike" kern="1200" cap="none" spc="0" normalizeH="0" baseline="0" noProof="0">
                <a:ln>
                  <a:noFill/>
                </a:ln>
                <a:solidFill>
                  <a:srgbClr val="000000"/>
                </a:solidFill>
                <a:effectLst/>
                <a:uLnTx/>
                <a:uFillTx/>
                <a:latin typeface="Segoe UI"/>
                <a:ea typeface="+mn-ea"/>
                <a:cs typeface="Segoe UI Light" panose="020B0502040204020203" pitchFamily="34" charset="0"/>
              </a:rPr>
              <a:t>call on you</a:t>
            </a:r>
          </a:p>
        </p:txBody>
      </p:sp>
      <p:sp>
        <p:nvSpPr>
          <p:cNvPr id="16" name="TextBox 15">
            <a:extLst>
              <a:ext uri="{FF2B5EF4-FFF2-40B4-BE49-F238E27FC236}">
                <a16:creationId xmlns:a16="http://schemas.microsoft.com/office/drawing/2014/main" id="{BD6EC2B8-D57F-5CA9-A20A-C8FBB616208B}"/>
              </a:ext>
            </a:extLst>
          </p:cNvPr>
          <p:cNvSpPr txBox="1">
            <a:spLocks/>
          </p:cNvSpPr>
          <p:nvPr/>
        </p:nvSpPr>
        <p:spPr>
          <a:xfrm>
            <a:off x="7472601" y="4330807"/>
            <a:ext cx="3942759" cy="553998"/>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Segoe UI Light" panose="020B0502040204020203" pitchFamily="34" charset="0"/>
              </a:rPr>
              <a:t>Open mic 🙌 Come off mute and </a:t>
            </a:r>
            <a:br>
              <a:rPr kumimoji="0" lang="en-US" sz="1800" b="0" i="0" u="none" strike="noStrike" kern="1200" cap="none" spc="0" normalizeH="0" baseline="0" noProof="0">
                <a:ln>
                  <a:noFill/>
                </a:ln>
                <a:solidFill>
                  <a:srgbClr val="000000"/>
                </a:solidFill>
                <a:effectLst/>
                <a:uLnTx/>
                <a:uFillTx/>
                <a:latin typeface="Segoe UI"/>
                <a:ea typeface="+mn-ea"/>
                <a:cs typeface="Segoe UI Light" panose="020B0502040204020203" pitchFamily="34" charset="0"/>
              </a:rPr>
            </a:br>
            <a:r>
              <a:rPr kumimoji="0" lang="en-US" sz="1800" b="0" i="0" u="none" strike="noStrike" kern="1200" cap="none" spc="0" normalizeH="0" baseline="0" noProof="0">
                <a:ln>
                  <a:noFill/>
                </a:ln>
                <a:solidFill>
                  <a:srgbClr val="000000"/>
                </a:solidFill>
                <a:effectLst/>
                <a:uLnTx/>
                <a:uFillTx/>
                <a:latin typeface="Segoe UI"/>
                <a:ea typeface="+mn-ea"/>
                <a:cs typeface="Segoe UI Light" panose="020B0502040204020203" pitchFamily="34" charset="0"/>
              </a:rPr>
              <a:t>ask away!</a:t>
            </a:r>
          </a:p>
        </p:txBody>
      </p:sp>
      <p:sp>
        <p:nvSpPr>
          <p:cNvPr id="17" name="Freeform: Shape 33">
            <a:extLst>
              <a:ext uri="{FF2B5EF4-FFF2-40B4-BE49-F238E27FC236}">
                <a16:creationId xmlns:a16="http://schemas.microsoft.com/office/drawing/2014/main" id="{2BBA1A09-4A31-085F-42DD-C1E7F305C29E}"/>
              </a:ext>
              <a:ext uri="{C183D7F6-B498-43B3-948B-1728B52AA6E4}">
                <adec:decorative xmlns:adec="http://schemas.microsoft.com/office/drawing/2017/decorative" val="1"/>
              </a:ext>
            </a:extLst>
          </p:cNvPr>
          <p:cNvSpPr>
            <a:spLocks/>
          </p:cNvSpPr>
          <p:nvPr/>
        </p:nvSpPr>
        <p:spPr bwMode="auto">
          <a:xfrm>
            <a:off x="6551609" y="2776094"/>
            <a:ext cx="722212" cy="722212"/>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8" name="Freeform: Shape 33">
            <a:extLst>
              <a:ext uri="{FF2B5EF4-FFF2-40B4-BE49-F238E27FC236}">
                <a16:creationId xmlns:a16="http://schemas.microsoft.com/office/drawing/2014/main" id="{147B3AAF-5A7A-8B27-31BD-329000BDE712}"/>
              </a:ext>
              <a:ext uri="{C183D7F6-B498-43B3-948B-1728B52AA6E4}">
                <adec:decorative xmlns:adec="http://schemas.microsoft.com/office/drawing/2017/decorative" val="1"/>
              </a:ext>
            </a:extLst>
          </p:cNvPr>
          <p:cNvSpPr>
            <a:spLocks/>
          </p:cNvSpPr>
          <p:nvPr/>
        </p:nvSpPr>
        <p:spPr bwMode="auto">
          <a:xfrm>
            <a:off x="6551609" y="4246700"/>
            <a:ext cx="722212" cy="722212"/>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cxnSp>
        <p:nvCxnSpPr>
          <p:cNvPr id="19" name="Straight Connector 18">
            <a:extLst>
              <a:ext uri="{FF2B5EF4-FFF2-40B4-BE49-F238E27FC236}">
                <a16:creationId xmlns:a16="http://schemas.microsoft.com/office/drawing/2014/main" id="{24795D89-9269-02A9-023C-313DE52062E5}"/>
              </a:ext>
              <a:ext uri="{C183D7F6-B498-43B3-948B-1728B52AA6E4}">
                <adec:decorative xmlns:adec="http://schemas.microsoft.com/office/drawing/2017/decorative" val="1"/>
              </a:ext>
            </a:extLst>
          </p:cNvPr>
          <p:cNvCxnSpPr>
            <a:cxnSpLocks/>
          </p:cNvCxnSpPr>
          <p:nvPr/>
        </p:nvCxnSpPr>
        <p:spPr>
          <a:xfrm>
            <a:off x="6445743" y="3806300"/>
            <a:ext cx="4863751"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0" name="Graphic 73">
            <a:extLst>
              <a:ext uri="{FF2B5EF4-FFF2-40B4-BE49-F238E27FC236}">
                <a16:creationId xmlns:a16="http://schemas.microsoft.com/office/drawing/2014/main" id="{CD7A303F-CD8B-5F2D-841D-F16F8177BB55}"/>
              </a:ext>
              <a:ext uri="{C183D7F6-B498-43B3-948B-1728B52AA6E4}">
                <adec:decorative xmlns:adec="http://schemas.microsoft.com/office/drawing/2017/decorative" val="1"/>
              </a:ext>
            </a:extLst>
          </p:cNvPr>
          <p:cNvSpPr/>
          <p:nvPr/>
        </p:nvSpPr>
        <p:spPr>
          <a:xfrm>
            <a:off x="1177789" y="2962335"/>
            <a:ext cx="349234" cy="349401"/>
          </a:xfrm>
          <a:custGeom>
            <a:avLst/>
            <a:gdLst>
              <a:gd name="connsiteX0" fmla="*/ 22668 w 349234"/>
              <a:gd name="connsiteY0" fmla="*/ 4166 h 349401"/>
              <a:gd name="connsiteX1" fmla="*/ 4166 w 349234"/>
              <a:gd name="connsiteY1" fmla="*/ 3513 h 349401"/>
              <a:gd name="connsiteX2" fmla="*/ 3513 w 349234"/>
              <a:gd name="connsiteY2" fmla="*/ 22014 h 349401"/>
              <a:gd name="connsiteX3" fmla="*/ 4166 w 349234"/>
              <a:gd name="connsiteY3" fmla="*/ 22668 h 349401"/>
              <a:gd name="connsiteX4" fmla="*/ 105050 w 349234"/>
              <a:gd name="connsiteY4" fmla="*/ 123551 h 349401"/>
              <a:gd name="connsiteX5" fmla="*/ 105050 w 349234"/>
              <a:gd name="connsiteY5" fmla="*/ 174865 h 349401"/>
              <a:gd name="connsiteX6" fmla="*/ 174856 w 349234"/>
              <a:gd name="connsiteY6" fmla="*/ 244689 h 349401"/>
              <a:gd name="connsiteX7" fmla="*/ 214101 w 349234"/>
              <a:gd name="connsiteY7" fmla="*/ 232620 h 349401"/>
              <a:gd name="connsiteX8" fmla="*/ 234103 w 349234"/>
              <a:gd name="connsiteY8" fmla="*/ 252622 h 349401"/>
              <a:gd name="connsiteX9" fmla="*/ 179228 w 349234"/>
              <a:gd name="connsiteY9" fmla="*/ 270861 h 349401"/>
              <a:gd name="connsiteX10" fmla="*/ 170501 w 349234"/>
              <a:gd name="connsiteY10" fmla="*/ 270861 h 349401"/>
              <a:gd name="connsiteX11" fmla="*/ 166731 w 349234"/>
              <a:gd name="connsiteY11" fmla="*/ 270791 h 349401"/>
              <a:gd name="connsiteX12" fmla="*/ 78869 w 349234"/>
              <a:gd name="connsiteY12" fmla="*/ 179228 h 349401"/>
              <a:gd name="connsiteX13" fmla="*/ 78869 w 349234"/>
              <a:gd name="connsiteY13" fmla="*/ 170501 h 349401"/>
              <a:gd name="connsiteX14" fmla="*/ 78747 w 349234"/>
              <a:gd name="connsiteY14" fmla="*/ 168721 h 349401"/>
              <a:gd name="connsiteX15" fmla="*/ 63994 w 349234"/>
              <a:gd name="connsiteY15" fmla="*/ 157537 h 349401"/>
              <a:gd name="connsiteX16" fmla="*/ 52688 w 349234"/>
              <a:gd name="connsiteY16" fmla="*/ 170501 h 349401"/>
              <a:gd name="connsiteX17" fmla="*/ 52688 w 349234"/>
              <a:gd name="connsiteY17" fmla="*/ 179228 h 349401"/>
              <a:gd name="connsiteX18" fmla="*/ 52758 w 349234"/>
              <a:gd name="connsiteY18" fmla="*/ 183348 h 349401"/>
              <a:gd name="connsiteX19" fmla="*/ 161775 w 349234"/>
              <a:gd name="connsiteY19" fmla="*/ 296728 h 349401"/>
              <a:gd name="connsiteX20" fmla="*/ 161775 w 349234"/>
              <a:gd name="connsiteY20" fmla="*/ 336313 h 349401"/>
              <a:gd name="connsiteX21" fmla="*/ 161897 w 349234"/>
              <a:gd name="connsiteY21" fmla="*/ 338093 h 349401"/>
              <a:gd name="connsiteX22" fmla="*/ 176649 w 349234"/>
              <a:gd name="connsiteY22" fmla="*/ 349278 h 349401"/>
              <a:gd name="connsiteX23" fmla="*/ 187955 w 349234"/>
              <a:gd name="connsiteY23" fmla="*/ 336313 h 349401"/>
              <a:gd name="connsiteX24" fmla="*/ 187973 w 349234"/>
              <a:gd name="connsiteY24" fmla="*/ 296728 h 349401"/>
              <a:gd name="connsiteX25" fmla="*/ 252761 w 349234"/>
              <a:gd name="connsiteY25" fmla="*/ 271280 h 349401"/>
              <a:gd name="connsiteX26" fmla="*/ 327045 w 349234"/>
              <a:gd name="connsiteY26" fmla="*/ 345563 h 349401"/>
              <a:gd name="connsiteX27" fmla="*/ 345555 w 349234"/>
              <a:gd name="connsiteY27" fmla="*/ 345251 h 349401"/>
              <a:gd name="connsiteX28" fmla="*/ 345563 w 349234"/>
              <a:gd name="connsiteY28" fmla="*/ 327062 h 349401"/>
              <a:gd name="connsiteX29" fmla="*/ 22668 w 349234"/>
              <a:gd name="connsiteY29" fmla="*/ 4166 h 349401"/>
              <a:gd name="connsiteX30" fmla="*/ 265555 w 349234"/>
              <a:gd name="connsiteY30" fmla="*/ 210017 h 349401"/>
              <a:gd name="connsiteX31" fmla="*/ 285557 w 349234"/>
              <a:gd name="connsiteY31" fmla="*/ 230019 h 349401"/>
              <a:gd name="connsiteX32" fmla="*/ 297042 w 349234"/>
              <a:gd name="connsiteY32" fmla="*/ 179228 h 349401"/>
              <a:gd name="connsiteX33" fmla="*/ 297042 w 349234"/>
              <a:gd name="connsiteY33" fmla="*/ 170501 h 349401"/>
              <a:gd name="connsiteX34" fmla="*/ 296920 w 349234"/>
              <a:gd name="connsiteY34" fmla="*/ 168721 h 349401"/>
              <a:gd name="connsiteX35" fmla="*/ 282168 w 349234"/>
              <a:gd name="connsiteY35" fmla="*/ 157537 h 349401"/>
              <a:gd name="connsiteX36" fmla="*/ 270861 w 349234"/>
              <a:gd name="connsiteY36" fmla="*/ 170501 h 349401"/>
              <a:gd name="connsiteX37" fmla="*/ 270861 w 349234"/>
              <a:gd name="connsiteY37" fmla="*/ 179228 h 349401"/>
              <a:gd name="connsiteX38" fmla="*/ 270791 w 349234"/>
              <a:gd name="connsiteY38" fmla="*/ 182998 h 349401"/>
              <a:gd name="connsiteX39" fmla="*/ 265555 w 349234"/>
              <a:gd name="connsiteY39" fmla="*/ 210017 h 349401"/>
              <a:gd name="connsiteX40" fmla="*/ 107458 w 349234"/>
              <a:gd name="connsiteY40" fmla="*/ 51920 h 349401"/>
              <a:gd name="connsiteX41" fmla="*/ 243459 w 349234"/>
              <a:gd name="connsiteY41" fmla="*/ 187920 h 349401"/>
              <a:gd name="connsiteX42" fmla="*/ 244680 w 349234"/>
              <a:gd name="connsiteY42" fmla="*/ 174865 h 349401"/>
              <a:gd name="connsiteX43" fmla="*/ 244680 w 349234"/>
              <a:gd name="connsiteY43" fmla="*/ 70142 h 349401"/>
              <a:gd name="connsiteX44" fmla="*/ 174907 w 349234"/>
              <a:gd name="connsiteY44" fmla="*/ 285 h 349401"/>
              <a:gd name="connsiteX45" fmla="*/ 107458 w 349234"/>
              <a:gd name="connsiteY45" fmla="*/ 51920 h 349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49234" h="349401">
                <a:moveTo>
                  <a:pt x="22668" y="4166"/>
                </a:moveTo>
                <a:cubicBezTo>
                  <a:pt x="17739" y="-1123"/>
                  <a:pt x="9456" y="-1415"/>
                  <a:pt x="4166" y="3513"/>
                </a:cubicBezTo>
                <a:cubicBezTo>
                  <a:pt x="-1123" y="8442"/>
                  <a:pt x="-1415" y="16725"/>
                  <a:pt x="3513" y="22014"/>
                </a:cubicBezTo>
                <a:cubicBezTo>
                  <a:pt x="3723" y="22240"/>
                  <a:pt x="3941" y="22458"/>
                  <a:pt x="4166" y="22668"/>
                </a:cubicBezTo>
                <a:lnTo>
                  <a:pt x="105050" y="123551"/>
                </a:lnTo>
                <a:lnTo>
                  <a:pt x="105050" y="174865"/>
                </a:lnTo>
                <a:cubicBezTo>
                  <a:pt x="105045" y="213422"/>
                  <a:pt x="136299" y="244684"/>
                  <a:pt x="174856" y="244689"/>
                </a:cubicBezTo>
                <a:cubicBezTo>
                  <a:pt x="188852" y="244689"/>
                  <a:pt x="202526" y="240484"/>
                  <a:pt x="214101" y="232620"/>
                </a:cubicBezTo>
                <a:lnTo>
                  <a:pt x="234103" y="252622"/>
                </a:lnTo>
                <a:cubicBezTo>
                  <a:pt x="218273" y="264490"/>
                  <a:pt x="199014" y="270892"/>
                  <a:pt x="179228" y="270861"/>
                </a:cubicBezTo>
                <a:lnTo>
                  <a:pt x="170501" y="270861"/>
                </a:lnTo>
                <a:lnTo>
                  <a:pt x="166731" y="270791"/>
                </a:lnTo>
                <a:cubicBezTo>
                  <a:pt x="117629" y="268770"/>
                  <a:pt x="78865" y="228371"/>
                  <a:pt x="78869" y="179228"/>
                </a:cubicBezTo>
                <a:lnTo>
                  <a:pt x="78869" y="170501"/>
                </a:lnTo>
                <a:lnTo>
                  <a:pt x="78747" y="168721"/>
                </a:lnTo>
                <a:cubicBezTo>
                  <a:pt x="77761" y="161560"/>
                  <a:pt x="71156" y="156552"/>
                  <a:pt x="63994" y="157537"/>
                </a:cubicBezTo>
                <a:cubicBezTo>
                  <a:pt x="57517" y="158429"/>
                  <a:pt x="52690" y="163963"/>
                  <a:pt x="52688" y="170501"/>
                </a:cubicBezTo>
                <a:lnTo>
                  <a:pt x="52688" y="179228"/>
                </a:lnTo>
                <a:lnTo>
                  <a:pt x="52758" y="183348"/>
                </a:lnTo>
                <a:cubicBezTo>
                  <a:pt x="54855" y="243417"/>
                  <a:pt x="101834" y="292277"/>
                  <a:pt x="161775" y="296728"/>
                </a:cubicBezTo>
                <a:lnTo>
                  <a:pt x="161775" y="336313"/>
                </a:lnTo>
                <a:lnTo>
                  <a:pt x="161897" y="338093"/>
                </a:lnTo>
                <a:cubicBezTo>
                  <a:pt x="162883" y="345255"/>
                  <a:pt x="169487" y="350262"/>
                  <a:pt x="176649" y="349278"/>
                </a:cubicBezTo>
                <a:cubicBezTo>
                  <a:pt x="183128" y="348386"/>
                  <a:pt x="187954" y="342851"/>
                  <a:pt x="187955" y="336313"/>
                </a:cubicBezTo>
                <a:lnTo>
                  <a:pt x="187973" y="296728"/>
                </a:lnTo>
                <a:cubicBezTo>
                  <a:pt x="211647" y="294998"/>
                  <a:pt x="234239" y="286124"/>
                  <a:pt x="252761" y="271280"/>
                </a:cubicBezTo>
                <a:lnTo>
                  <a:pt x="327045" y="345563"/>
                </a:lnTo>
                <a:cubicBezTo>
                  <a:pt x="332243" y="350588"/>
                  <a:pt x="340530" y="350449"/>
                  <a:pt x="345555" y="345251"/>
                </a:cubicBezTo>
                <a:cubicBezTo>
                  <a:pt x="350457" y="340181"/>
                  <a:pt x="350461" y="332138"/>
                  <a:pt x="345563" y="327062"/>
                </a:cubicBezTo>
                <a:lnTo>
                  <a:pt x="22668" y="4166"/>
                </a:lnTo>
                <a:close/>
                <a:moveTo>
                  <a:pt x="265555" y="210017"/>
                </a:moveTo>
                <a:lnTo>
                  <a:pt x="285557" y="230019"/>
                </a:lnTo>
                <a:cubicBezTo>
                  <a:pt x="293139" y="214162"/>
                  <a:pt x="297064" y="196804"/>
                  <a:pt x="297042" y="179228"/>
                </a:cubicBezTo>
                <a:lnTo>
                  <a:pt x="297042" y="170501"/>
                </a:lnTo>
                <a:lnTo>
                  <a:pt x="296920" y="168721"/>
                </a:lnTo>
                <a:cubicBezTo>
                  <a:pt x="295933" y="161560"/>
                  <a:pt x="289329" y="156552"/>
                  <a:pt x="282168" y="157537"/>
                </a:cubicBezTo>
                <a:cubicBezTo>
                  <a:pt x="275689" y="158429"/>
                  <a:pt x="270863" y="163963"/>
                  <a:pt x="270861" y="170501"/>
                </a:cubicBezTo>
                <a:lnTo>
                  <a:pt x="270861" y="179228"/>
                </a:lnTo>
                <a:lnTo>
                  <a:pt x="270791" y="182998"/>
                </a:lnTo>
                <a:cubicBezTo>
                  <a:pt x="270421" y="192218"/>
                  <a:pt x="268655" y="201327"/>
                  <a:pt x="265555" y="210017"/>
                </a:cubicBezTo>
                <a:close/>
                <a:moveTo>
                  <a:pt x="107458" y="51920"/>
                </a:moveTo>
                <a:lnTo>
                  <a:pt x="243459" y="187920"/>
                </a:lnTo>
                <a:cubicBezTo>
                  <a:pt x="244261" y="183697"/>
                  <a:pt x="244680" y="179333"/>
                  <a:pt x="244680" y="174865"/>
                </a:cubicBezTo>
                <a:lnTo>
                  <a:pt x="244680" y="70142"/>
                </a:lnTo>
                <a:cubicBezTo>
                  <a:pt x="244703" y="31584"/>
                  <a:pt x="213464" y="308"/>
                  <a:pt x="174907" y="285"/>
                </a:cubicBezTo>
                <a:cubicBezTo>
                  <a:pt x="143335" y="266"/>
                  <a:pt x="115680" y="21438"/>
                  <a:pt x="107458" y="5192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a:ln>
                <a:noFill/>
              </a:ln>
              <a:solidFill>
                <a:srgbClr val="000000"/>
              </a:solidFill>
              <a:effectLst/>
              <a:uLnTx/>
              <a:uFillTx/>
              <a:latin typeface="Segoe UI"/>
              <a:ea typeface="+mn-ea"/>
              <a:cs typeface="Segoe UI Semibold" panose="020B0502040204020203" pitchFamily="34" charset="0"/>
            </a:endParaRPr>
          </a:p>
        </p:txBody>
      </p:sp>
      <p:sp>
        <p:nvSpPr>
          <p:cNvPr id="21" name="Graphic 82">
            <a:extLst>
              <a:ext uri="{FF2B5EF4-FFF2-40B4-BE49-F238E27FC236}">
                <a16:creationId xmlns:a16="http://schemas.microsoft.com/office/drawing/2014/main" id="{337CC077-8261-47D1-794D-A32D892FB72D}"/>
              </a:ext>
              <a:ext uri="{C183D7F6-B498-43B3-948B-1728B52AA6E4}">
                <adec:decorative xmlns:adec="http://schemas.microsoft.com/office/drawing/2017/decorative" val="1"/>
              </a:ext>
            </a:extLst>
          </p:cNvPr>
          <p:cNvSpPr/>
          <p:nvPr/>
        </p:nvSpPr>
        <p:spPr>
          <a:xfrm>
            <a:off x="1178077" y="4450721"/>
            <a:ext cx="350252" cy="314234"/>
          </a:xfrm>
          <a:custGeom>
            <a:avLst/>
            <a:gdLst>
              <a:gd name="connsiteX0" fmla="*/ 130942 w 350252"/>
              <a:gd name="connsiteY0" fmla="*/ 0 h 314234"/>
              <a:gd name="connsiteX1" fmla="*/ 0 w 350252"/>
              <a:gd name="connsiteY1" fmla="*/ 130865 h 314234"/>
              <a:gd name="connsiteX2" fmla="*/ 12308 w 350252"/>
              <a:gd name="connsiteY2" fmla="*/ 186320 h 314234"/>
              <a:gd name="connsiteX3" fmla="*/ 422 w 350252"/>
              <a:gd name="connsiteY3" fmla="*/ 241160 h 314234"/>
              <a:gd name="connsiteX4" fmla="*/ 14181 w 350252"/>
              <a:gd name="connsiteY4" fmla="*/ 261533 h 314234"/>
              <a:gd name="connsiteX5" fmla="*/ 20546 w 350252"/>
              <a:gd name="connsiteY5" fmla="*/ 261581 h 314234"/>
              <a:gd name="connsiteX6" fmla="*/ 77027 w 350252"/>
              <a:gd name="connsiteY6" fmla="*/ 250236 h 314234"/>
              <a:gd name="connsiteX7" fmla="*/ 250171 w 350252"/>
              <a:gd name="connsiteY7" fmla="*/ 184716 h 314234"/>
              <a:gd name="connsiteX8" fmla="*/ 184651 w 350252"/>
              <a:gd name="connsiteY8" fmla="*/ 11572 h 314234"/>
              <a:gd name="connsiteX9" fmla="*/ 130942 w 350252"/>
              <a:gd name="connsiteY9" fmla="*/ 0 h 314234"/>
              <a:gd name="connsiteX10" fmla="*/ 130279 w 350252"/>
              <a:gd name="connsiteY10" fmla="*/ 279261 h 314234"/>
              <a:gd name="connsiteX11" fmla="*/ 219293 w 350252"/>
              <a:gd name="connsiteY11" fmla="*/ 314169 h 314234"/>
              <a:gd name="connsiteX12" fmla="*/ 273191 w 350252"/>
              <a:gd name="connsiteY12" fmla="*/ 302597 h 314234"/>
              <a:gd name="connsiteX13" fmla="*/ 324034 w 350252"/>
              <a:gd name="connsiteY13" fmla="*/ 313768 h 314234"/>
              <a:gd name="connsiteX14" fmla="*/ 349743 w 350252"/>
              <a:gd name="connsiteY14" fmla="*/ 296977 h 314234"/>
              <a:gd name="connsiteX15" fmla="*/ 349639 w 350252"/>
              <a:gd name="connsiteY15" fmla="*/ 287587 h 314234"/>
              <a:gd name="connsiteX16" fmla="*/ 337927 w 350252"/>
              <a:gd name="connsiteY16" fmla="*/ 238664 h 314234"/>
              <a:gd name="connsiteX17" fmla="*/ 274660 w 350252"/>
              <a:gd name="connsiteY17" fmla="*/ 64605 h 314234"/>
              <a:gd name="connsiteX18" fmla="*/ 262108 w 350252"/>
              <a:gd name="connsiteY18" fmla="*/ 59518 h 314234"/>
              <a:gd name="connsiteX19" fmla="*/ 276071 w 350252"/>
              <a:gd name="connsiteY19" fmla="*/ 95263 h 314234"/>
              <a:gd name="connsiteX20" fmla="*/ 324016 w 350252"/>
              <a:gd name="connsiteY20" fmla="*/ 183265 h 314234"/>
              <a:gd name="connsiteX21" fmla="*/ 312409 w 350252"/>
              <a:gd name="connsiteY21" fmla="*/ 231211 h 314234"/>
              <a:gd name="connsiteX22" fmla="*/ 310141 w 350252"/>
              <a:gd name="connsiteY22" fmla="*/ 235627 h 314234"/>
              <a:gd name="connsiteX23" fmla="*/ 311362 w 350252"/>
              <a:gd name="connsiteY23" fmla="*/ 240444 h 314234"/>
              <a:gd name="connsiteX24" fmla="*/ 322568 w 350252"/>
              <a:gd name="connsiteY24" fmla="*/ 286697 h 314234"/>
              <a:gd name="connsiteX25" fmla="*/ 274744 w 350252"/>
              <a:gd name="connsiteY25" fmla="*/ 276050 h 314234"/>
              <a:gd name="connsiteX26" fmla="*/ 270136 w 350252"/>
              <a:gd name="connsiteY26" fmla="*/ 274968 h 314234"/>
              <a:gd name="connsiteX27" fmla="*/ 265895 w 350252"/>
              <a:gd name="connsiteY27" fmla="*/ 277080 h 314234"/>
              <a:gd name="connsiteX28" fmla="*/ 219293 w 350252"/>
              <a:gd name="connsiteY28" fmla="*/ 287988 h 314234"/>
              <a:gd name="connsiteX29" fmla="*/ 168328 w 350252"/>
              <a:gd name="connsiteY29" fmla="*/ 274793 h 314234"/>
              <a:gd name="connsiteX30" fmla="*/ 130279 w 350252"/>
              <a:gd name="connsiteY30" fmla="*/ 279261 h 314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50252" h="314234">
                <a:moveTo>
                  <a:pt x="130942" y="0"/>
                </a:moveTo>
                <a:cubicBezTo>
                  <a:pt x="58646" y="-21"/>
                  <a:pt x="21" y="58569"/>
                  <a:pt x="0" y="130865"/>
                </a:cubicBezTo>
                <a:cubicBezTo>
                  <a:pt x="-6" y="150028"/>
                  <a:pt x="4196" y="168958"/>
                  <a:pt x="12308" y="186320"/>
                </a:cubicBezTo>
                <a:cubicBezTo>
                  <a:pt x="7915" y="204503"/>
                  <a:pt x="3952" y="222789"/>
                  <a:pt x="422" y="241160"/>
                </a:cubicBezTo>
                <a:cubicBezTo>
                  <a:pt x="-1405" y="250585"/>
                  <a:pt x="4755" y="259708"/>
                  <a:pt x="14181" y="261533"/>
                </a:cubicBezTo>
                <a:cubicBezTo>
                  <a:pt x="16282" y="261942"/>
                  <a:pt x="18440" y="261958"/>
                  <a:pt x="20546" y="261581"/>
                </a:cubicBezTo>
                <a:cubicBezTo>
                  <a:pt x="31420" y="259661"/>
                  <a:pt x="55070" y="255297"/>
                  <a:pt x="77027" y="250236"/>
                </a:cubicBezTo>
                <a:cubicBezTo>
                  <a:pt x="142933" y="279954"/>
                  <a:pt x="220450" y="250621"/>
                  <a:pt x="250171" y="184716"/>
                </a:cubicBezTo>
                <a:cubicBezTo>
                  <a:pt x="279890" y="118810"/>
                  <a:pt x="250555" y="41291"/>
                  <a:pt x="184651" y="11572"/>
                </a:cubicBezTo>
                <a:cubicBezTo>
                  <a:pt x="167768" y="3959"/>
                  <a:pt x="149462" y="15"/>
                  <a:pt x="130942" y="0"/>
                </a:cubicBezTo>
                <a:close/>
                <a:moveTo>
                  <a:pt x="130279" y="279261"/>
                </a:moveTo>
                <a:cubicBezTo>
                  <a:pt x="154463" y="301745"/>
                  <a:pt x="186272" y="314220"/>
                  <a:pt x="219293" y="314169"/>
                </a:cubicBezTo>
                <a:cubicBezTo>
                  <a:pt x="238493" y="314169"/>
                  <a:pt x="256732" y="310032"/>
                  <a:pt x="273191" y="302597"/>
                </a:cubicBezTo>
                <a:cubicBezTo>
                  <a:pt x="291395" y="306856"/>
                  <a:pt x="311345" y="311115"/>
                  <a:pt x="324034" y="313768"/>
                </a:cubicBezTo>
                <a:cubicBezTo>
                  <a:pt x="335770" y="316230"/>
                  <a:pt x="347281" y="308713"/>
                  <a:pt x="349743" y="296977"/>
                </a:cubicBezTo>
                <a:cubicBezTo>
                  <a:pt x="350394" y="293877"/>
                  <a:pt x="350358" y="290673"/>
                  <a:pt x="349639" y="287587"/>
                </a:cubicBezTo>
                <a:cubicBezTo>
                  <a:pt x="346811" y="275317"/>
                  <a:pt x="342343" y="256257"/>
                  <a:pt x="337927" y="238664"/>
                </a:cubicBezTo>
                <a:cubicBezTo>
                  <a:pt x="368522" y="173128"/>
                  <a:pt x="340196" y="95200"/>
                  <a:pt x="274660" y="64605"/>
                </a:cubicBezTo>
                <a:cubicBezTo>
                  <a:pt x="270567" y="62694"/>
                  <a:pt x="266377" y="60996"/>
                  <a:pt x="262108" y="59518"/>
                </a:cubicBezTo>
                <a:cubicBezTo>
                  <a:pt x="268300" y="70773"/>
                  <a:pt x="272995" y="82790"/>
                  <a:pt x="276071" y="95263"/>
                </a:cubicBezTo>
                <a:cubicBezTo>
                  <a:pt x="305974" y="114538"/>
                  <a:pt x="324036" y="147687"/>
                  <a:pt x="324016" y="183265"/>
                </a:cubicBezTo>
                <a:cubicBezTo>
                  <a:pt x="324016" y="200579"/>
                  <a:pt x="319827" y="216864"/>
                  <a:pt x="312409" y="231211"/>
                </a:cubicBezTo>
                <a:lnTo>
                  <a:pt x="310141" y="235627"/>
                </a:lnTo>
                <a:lnTo>
                  <a:pt x="311362" y="240444"/>
                </a:lnTo>
                <a:cubicBezTo>
                  <a:pt x="315342" y="256065"/>
                  <a:pt x="319513" y="273606"/>
                  <a:pt x="322568" y="286697"/>
                </a:cubicBezTo>
                <a:cubicBezTo>
                  <a:pt x="309058" y="283852"/>
                  <a:pt x="290837" y="279890"/>
                  <a:pt x="274744" y="276050"/>
                </a:cubicBezTo>
                <a:lnTo>
                  <a:pt x="270136" y="274968"/>
                </a:lnTo>
                <a:lnTo>
                  <a:pt x="265895" y="277080"/>
                </a:lnTo>
                <a:cubicBezTo>
                  <a:pt x="251862" y="284061"/>
                  <a:pt x="236049" y="287988"/>
                  <a:pt x="219293" y="287988"/>
                </a:cubicBezTo>
                <a:cubicBezTo>
                  <a:pt x="201455" y="288021"/>
                  <a:pt x="183907" y="283478"/>
                  <a:pt x="168328" y="274793"/>
                </a:cubicBezTo>
                <a:cubicBezTo>
                  <a:pt x="155891" y="277917"/>
                  <a:pt x="143102" y="279420"/>
                  <a:pt x="130279" y="279261"/>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a:ln>
                <a:noFill/>
              </a:ln>
              <a:solidFill>
                <a:srgbClr val="000000"/>
              </a:solidFill>
              <a:effectLst/>
              <a:uLnTx/>
              <a:uFillTx/>
              <a:latin typeface="Segoe UI"/>
              <a:ea typeface="+mn-ea"/>
              <a:cs typeface="Segoe UI Semibold" panose="020B0502040204020203" pitchFamily="34" charset="0"/>
            </a:endParaRPr>
          </a:p>
        </p:txBody>
      </p:sp>
      <p:sp>
        <p:nvSpPr>
          <p:cNvPr id="22" name="Graphic 80">
            <a:extLst>
              <a:ext uri="{FF2B5EF4-FFF2-40B4-BE49-F238E27FC236}">
                <a16:creationId xmlns:a16="http://schemas.microsoft.com/office/drawing/2014/main" id="{E240E3D3-31D9-C90D-0D1E-47C8EC04767D}"/>
              </a:ext>
              <a:ext uri="{C183D7F6-B498-43B3-948B-1728B52AA6E4}">
                <adec:decorative xmlns:adec="http://schemas.microsoft.com/office/drawing/2017/decorative" val="1"/>
              </a:ext>
            </a:extLst>
          </p:cNvPr>
          <p:cNvSpPr/>
          <p:nvPr/>
        </p:nvSpPr>
        <p:spPr>
          <a:xfrm>
            <a:off x="6790537" y="2962609"/>
            <a:ext cx="279261" cy="349163"/>
          </a:xfrm>
          <a:custGeom>
            <a:avLst/>
            <a:gdLst>
              <a:gd name="connsiteX0" fmla="*/ 87269 w 279261"/>
              <a:gd name="connsiteY0" fmla="*/ 39323 h 349163"/>
              <a:gd name="connsiteX1" fmla="*/ 69815 w 279261"/>
              <a:gd name="connsiteY1" fmla="*/ 21870 h 349163"/>
              <a:gd name="connsiteX2" fmla="*/ 52362 w 279261"/>
              <a:gd name="connsiteY2" fmla="*/ 39323 h 349163"/>
              <a:gd name="connsiteX3" fmla="*/ 52362 w 279261"/>
              <a:gd name="connsiteY3" fmla="*/ 157102 h 349163"/>
              <a:gd name="connsiteX4" fmla="*/ 43635 w 279261"/>
              <a:gd name="connsiteY4" fmla="*/ 165829 h 349163"/>
              <a:gd name="connsiteX5" fmla="*/ 34908 w 279261"/>
              <a:gd name="connsiteY5" fmla="*/ 157102 h 349163"/>
              <a:gd name="connsiteX6" fmla="*/ 34908 w 279261"/>
              <a:gd name="connsiteY6" fmla="*/ 69833 h 349163"/>
              <a:gd name="connsiteX7" fmla="*/ 17454 w 279261"/>
              <a:gd name="connsiteY7" fmla="*/ 52379 h 349163"/>
              <a:gd name="connsiteX8" fmla="*/ 0 w 279261"/>
              <a:gd name="connsiteY8" fmla="*/ 69833 h 349163"/>
              <a:gd name="connsiteX9" fmla="*/ 0 w 279261"/>
              <a:gd name="connsiteY9" fmla="*/ 222659 h 349163"/>
              <a:gd name="connsiteX10" fmla="*/ 33407 w 279261"/>
              <a:gd name="connsiteY10" fmla="*/ 323699 h 349163"/>
              <a:gd name="connsiteX11" fmla="*/ 79188 w 279261"/>
              <a:gd name="connsiteY11" fmla="*/ 349164 h 349163"/>
              <a:gd name="connsiteX12" fmla="*/ 117028 w 279261"/>
              <a:gd name="connsiteY12" fmla="*/ 349164 h 349163"/>
              <a:gd name="connsiteX13" fmla="*/ 167766 w 279261"/>
              <a:gd name="connsiteY13" fmla="*/ 317799 h 349163"/>
              <a:gd name="connsiteX14" fmla="*/ 170088 w 279261"/>
              <a:gd name="connsiteY14" fmla="*/ 313139 h 349163"/>
              <a:gd name="connsiteX15" fmla="*/ 197350 w 279261"/>
              <a:gd name="connsiteY15" fmla="*/ 272315 h 349163"/>
              <a:gd name="connsiteX16" fmla="*/ 235958 w 279261"/>
              <a:gd name="connsiteY16" fmla="*/ 227773 h 349163"/>
              <a:gd name="connsiteX17" fmla="*/ 274217 w 279261"/>
              <a:gd name="connsiteY17" fmla="*/ 198014 h 349163"/>
              <a:gd name="connsiteX18" fmla="*/ 279261 w 279261"/>
              <a:gd name="connsiteY18" fmla="*/ 187681 h 349163"/>
              <a:gd name="connsiteX19" fmla="*/ 268929 w 279261"/>
              <a:gd name="connsiteY19" fmla="*/ 169180 h 349163"/>
              <a:gd name="connsiteX20" fmla="*/ 252138 w 279261"/>
              <a:gd name="connsiteY20" fmla="*/ 163769 h 349163"/>
              <a:gd name="connsiteX21" fmla="*/ 215677 w 279261"/>
              <a:gd name="connsiteY21" fmla="*/ 166108 h 349163"/>
              <a:gd name="connsiteX22" fmla="*/ 191992 w 279261"/>
              <a:gd name="connsiteY22" fmla="*/ 174905 h 349163"/>
              <a:gd name="connsiteX23" fmla="*/ 191992 w 279261"/>
              <a:gd name="connsiteY23" fmla="*/ 39323 h 349163"/>
              <a:gd name="connsiteX24" fmla="*/ 174538 w 279261"/>
              <a:gd name="connsiteY24" fmla="*/ 21870 h 349163"/>
              <a:gd name="connsiteX25" fmla="*/ 157085 w 279261"/>
              <a:gd name="connsiteY25" fmla="*/ 39323 h 349163"/>
              <a:gd name="connsiteX26" fmla="*/ 157085 w 279261"/>
              <a:gd name="connsiteY26" fmla="*/ 148410 h 349163"/>
              <a:gd name="connsiteX27" fmla="*/ 148358 w 279261"/>
              <a:gd name="connsiteY27" fmla="*/ 157137 h 349163"/>
              <a:gd name="connsiteX28" fmla="*/ 139631 w 279261"/>
              <a:gd name="connsiteY28" fmla="*/ 148410 h 349163"/>
              <a:gd name="connsiteX29" fmla="*/ 139631 w 279261"/>
              <a:gd name="connsiteY29" fmla="*/ 17454 h 349163"/>
              <a:gd name="connsiteX30" fmla="*/ 122177 w 279261"/>
              <a:gd name="connsiteY30" fmla="*/ 0 h 349163"/>
              <a:gd name="connsiteX31" fmla="*/ 104723 w 279261"/>
              <a:gd name="connsiteY31" fmla="*/ 17454 h 349163"/>
              <a:gd name="connsiteX32" fmla="*/ 104723 w 279261"/>
              <a:gd name="connsiteY32" fmla="*/ 148410 h 349163"/>
              <a:gd name="connsiteX33" fmla="*/ 95996 w 279261"/>
              <a:gd name="connsiteY33" fmla="*/ 157137 h 349163"/>
              <a:gd name="connsiteX34" fmla="*/ 87269 w 279261"/>
              <a:gd name="connsiteY34" fmla="*/ 148410 h 349163"/>
              <a:gd name="connsiteX35" fmla="*/ 87269 w 279261"/>
              <a:gd name="connsiteY35" fmla="*/ 39323 h 34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79261" h="349163">
                <a:moveTo>
                  <a:pt x="87269" y="39323"/>
                </a:moveTo>
                <a:cubicBezTo>
                  <a:pt x="87269" y="29684"/>
                  <a:pt x="79455" y="21870"/>
                  <a:pt x="69815" y="21870"/>
                </a:cubicBezTo>
                <a:cubicBezTo>
                  <a:pt x="60176" y="21870"/>
                  <a:pt x="52362" y="29684"/>
                  <a:pt x="52362" y="39323"/>
                </a:cubicBezTo>
                <a:lnTo>
                  <a:pt x="52362" y="157102"/>
                </a:lnTo>
                <a:cubicBezTo>
                  <a:pt x="52362" y="161921"/>
                  <a:pt x="48454" y="165829"/>
                  <a:pt x="43635" y="165829"/>
                </a:cubicBezTo>
                <a:cubicBezTo>
                  <a:pt x="38815" y="165829"/>
                  <a:pt x="34908" y="161921"/>
                  <a:pt x="34908" y="157102"/>
                </a:cubicBezTo>
                <a:lnTo>
                  <a:pt x="34908" y="69833"/>
                </a:lnTo>
                <a:cubicBezTo>
                  <a:pt x="34908" y="60193"/>
                  <a:pt x="27093" y="52379"/>
                  <a:pt x="17454" y="52379"/>
                </a:cubicBezTo>
                <a:cubicBezTo>
                  <a:pt x="7814" y="52379"/>
                  <a:pt x="0" y="60193"/>
                  <a:pt x="0" y="69833"/>
                </a:cubicBezTo>
                <a:lnTo>
                  <a:pt x="0" y="222659"/>
                </a:lnTo>
                <a:cubicBezTo>
                  <a:pt x="0" y="260708"/>
                  <a:pt x="20386" y="301375"/>
                  <a:pt x="33407" y="323699"/>
                </a:cubicBezTo>
                <a:cubicBezTo>
                  <a:pt x="43111" y="340350"/>
                  <a:pt x="60984" y="349164"/>
                  <a:pt x="79188" y="349164"/>
                </a:cubicBezTo>
                <a:lnTo>
                  <a:pt x="117028" y="349164"/>
                </a:lnTo>
                <a:cubicBezTo>
                  <a:pt x="138515" y="349164"/>
                  <a:pt x="158160" y="337021"/>
                  <a:pt x="167766" y="317799"/>
                </a:cubicBezTo>
                <a:lnTo>
                  <a:pt x="170088" y="313139"/>
                </a:lnTo>
                <a:cubicBezTo>
                  <a:pt x="177418" y="298443"/>
                  <a:pt x="186581" y="284724"/>
                  <a:pt x="197350" y="272315"/>
                </a:cubicBezTo>
                <a:lnTo>
                  <a:pt x="235958" y="227773"/>
                </a:lnTo>
                <a:lnTo>
                  <a:pt x="274217" y="198014"/>
                </a:lnTo>
                <a:cubicBezTo>
                  <a:pt x="277403" y="195532"/>
                  <a:pt x="279263" y="191718"/>
                  <a:pt x="279261" y="187681"/>
                </a:cubicBezTo>
                <a:cubicBezTo>
                  <a:pt x="279261" y="179216"/>
                  <a:pt x="274723" y="172933"/>
                  <a:pt x="268929" y="169180"/>
                </a:cubicBezTo>
                <a:cubicBezTo>
                  <a:pt x="263762" y="165864"/>
                  <a:pt x="257584" y="164433"/>
                  <a:pt x="252138" y="163769"/>
                </a:cubicBezTo>
                <a:cubicBezTo>
                  <a:pt x="241037" y="162460"/>
                  <a:pt x="227528" y="163804"/>
                  <a:pt x="215677" y="166108"/>
                </a:cubicBezTo>
                <a:cubicBezTo>
                  <a:pt x="207376" y="167799"/>
                  <a:pt x="199386" y="170767"/>
                  <a:pt x="191992" y="174905"/>
                </a:cubicBezTo>
                <a:lnTo>
                  <a:pt x="191992" y="39323"/>
                </a:lnTo>
                <a:cubicBezTo>
                  <a:pt x="191992" y="29684"/>
                  <a:pt x="184178" y="21870"/>
                  <a:pt x="174538" y="21870"/>
                </a:cubicBezTo>
                <a:cubicBezTo>
                  <a:pt x="164899" y="21870"/>
                  <a:pt x="157085" y="29684"/>
                  <a:pt x="157085" y="39323"/>
                </a:cubicBezTo>
                <a:lnTo>
                  <a:pt x="157085" y="148410"/>
                </a:lnTo>
                <a:cubicBezTo>
                  <a:pt x="157085" y="153229"/>
                  <a:pt x="153177" y="157137"/>
                  <a:pt x="148358" y="157137"/>
                </a:cubicBezTo>
                <a:cubicBezTo>
                  <a:pt x="143539" y="157137"/>
                  <a:pt x="139631" y="153229"/>
                  <a:pt x="139631" y="148410"/>
                </a:cubicBezTo>
                <a:lnTo>
                  <a:pt x="139631" y="17454"/>
                </a:lnTo>
                <a:cubicBezTo>
                  <a:pt x="139631" y="7814"/>
                  <a:pt x="131817" y="0"/>
                  <a:pt x="122177" y="0"/>
                </a:cubicBezTo>
                <a:cubicBezTo>
                  <a:pt x="112537" y="0"/>
                  <a:pt x="104723" y="7814"/>
                  <a:pt x="104723" y="17454"/>
                </a:cubicBezTo>
                <a:lnTo>
                  <a:pt x="104723" y="148410"/>
                </a:lnTo>
                <a:cubicBezTo>
                  <a:pt x="104723" y="153229"/>
                  <a:pt x="100815" y="157137"/>
                  <a:pt x="95996" y="157137"/>
                </a:cubicBezTo>
                <a:cubicBezTo>
                  <a:pt x="91177" y="157137"/>
                  <a:pt x="87269" y="153229"/>
                  <a:pt x="87269" y="148410"/>
                </a:cubicBezTo>
                <a:lnTo>
                  <a:pt x="87269" y="39323"/>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a:ln>
                <a:noFill/>
              </a:ln>
              <a:solidFill>
                <a:srgbClr val="000000"/>
              </a:solidFill>
              <a:effectLst/>
              <a:uLnTx/>
              <a:uFillTx/>
              <a:latin typeface="Segoe UI"/>
              <a:ea typeface="+mn-ea"/>
              <a:cs typeface="Segoe UI Semibold" panose="020B0502040204020203" pitchFamily="34" charset="0"/>
            </a:endParaRPr>
          </a:p>
        </p:txBody>
      </p:sp>
      <p:sp>
        <p:nvSpPr>
          <p:cNvPr id="23" name="Graphic 78">
            <a:extLst>
              <a:ext uri="{FF2B5EF4-FFF2-40B4-BE49-F238E27FC236}">
                <a16:creationId xmlns:a16="http://schemas.microsoft.com/office/drawing/2014/main" id="{B896F949-5FDF-375B-BCB9-28D42FFB0FFF}"/>
              </a:ext>
              <a:ext uri="{C183D7F6-B498-43B3-948B-1728B52AA6E4}">
                <adec:decorative xmlns:adec="http://schemas.microsoft.com/office/drawing/2017/decorative" val="1"/>
              </a:ext>
            </a:extLst>
          </p:cNvPr>
          <p:cNvSpPr/>
          <p:nvPr/>
        </p:nvSpPr>
        <p:spPr>
          <a:xfrm>
            <a:off x="6790537" y="4433267"/>
            <a:ext cx="244353" cy="349073"/>
          </a:xfrm>
          <a:custGeom>
            <a:avLst/>
            <a:gdLst>
              <a:gd name="connsiteX0" fmla="*/ 231263 w 244353"/>
              <a:gd name="connsiteY0" fmla="*/ 157085 h 349073"/>
              <a:gd name="connsiteX1" fmla="*/ 244231 w 244353"/>
              <a:gd name="connsiteY1" fmla="*/ 168395 h 349073"/>
              <a:gd name="connsiteX2" fmla="*/ 244354 w 244353"/>
              <a:gd name="connsiteY2" fmla="*/ 170175 h 349073"/>
              <a:gd name="connsiteX3" fmla="*/ 244354 w 244353"/>
              <a:gd name="connsiteY3" fmla="*/ 178902 h 349073"/>
              <a:gd name="connsiteX4" fmla="*/ 135285 w 244353"/>
              <a:gd name="connsiteY4" fmla="*/ 296401 h 349073"/>
              <a:gd name="connsiteX5" fmla="*/ 135267 w 244353"/>
              <a:gd name="connsiteY5" fmla="*/ 335986 h 349073"/>
              <a:gd name="connsiteX6" fmla="*/ 122173 w 244353"/>
              <a:gd name="connsiteY6" fmla="*/ 349073 h 349073"/>
              <a:gd name="connsiteX7" fmla="*/ 109209 w 244353"/>
              <a:gd name="connsiteY7" fmla="*/ 337767 h 349073"/>
              <a:gd name="connsiteX8" fmla="*/ 109086 w 244353"/>
              <a:gd name="connsiteY8" fmla="*/ 335986 h 349073"/>
              <a:gd name="connsiteX9" fmla="*/ 109086 w 244353"/>
              <a:gd name="connsiteY9" fmla="*/ 296401 h 349073"/>
              <a:gd name="connsiteX10" fmla="*/ 70 w 244353"/>
              <a:gd name="connsiteY10" fmla="*/ 183021 h 349073"/>
              <a:gd name="connsiteX11" fmla="*/ 0 w 244353"/>
              <a:gd name="connsiteY11" fmla="*/ 178902 h 349073"/>
              <a:gd name="connsiteX12" fmla="*/ 0 w 244353"/>
              <a:gd name="connsiteY12" fmla="*/ 170175 h 349073"/>
              <a:gd name="connsiteX13" fmla="*/ 13094 w 244353"/>
              <a:gd name="connsiteY13" fmla="*/ 157088 h 349073"/>
              <a:gd name="connsiteX14" fmla="*/ 26059 w 244353"/>
              <a:gd name="connsiteY14" fmla="*/ 168395 h 349073"/>
              <a:gd name="connsiteX15" fmla="*/ 26181 w 244353"/>
              <a:gd name="connsiteY15" fmla="*/ 170175 h 349073"/>
              <a:gd name="connsiteX16" fmla="*/ 26181 w 244353"/>
              <a:gd name="connsiteY16" fmla="*/ 178902 h 349073"/>
              <a:gd name="connsiteX17" fmla="*/ 114043 w 244353"/>
              <a:gd name="connsiteY17" fmla="*/ 270465 h 349073"/>
              <a:gd name="connsiteX18" fmla="*/ 117813 w 244353"/>
              <a:gd name="connsiteY18" fmla="*/ 270534 h 349073"/>
              <a:gd name="connsiteX19" fmla="*/ 126540 w 244353"/>
              <a:gd name="connsiteY19" fmla="*/ 270534 h 349073"/>
              <a:gd name="connsiteX20" fmla="*/ 218103 w 244353"/>
              <a:gd name="connsiteY20" fmla="*/ 182672 h 349073"/>
              <a:gd name="connsiteX21" fmla="*/ 218173 w 244353"/>
              <a:gd name="connsiteY21" fmla="*/ 178902 h 349073"/>
              <a:gd name="connsiteX22" fmla="*/ 218173 w 244353"/>
              <a:gd name="connsiteY22" fmla="*/ 170175 h 349073"/>
              <a:gd name="connsiteX23" fmla="*/ 231263 w 244353"/>
              <a:gd name="connsiteY23" fmla="*/ 157085 h 349073"/>
              <a:gd name="connsiteX24" fmla="*/ 122177 w 244353"/>
              <a:gd name="connsiteY24" fmla="*/ 0 h 349073"/>
              <a:gd name="connsiteX25" fmla="*/ 191992 w 244353"/>
              <a:gd name="connsiteY25" fmla="*/ 69815 h 349073"/>
              <a:gd name="connsiteX26" fmla="*/ 191992 w 244353"/>
              <a:gd name="connsiteY26" fmla="*/ 174538 h 349073"/>
              <a:gd name="connsiteX27" fmla="*/ 122177 w 244353"/>
              <a:gd name="connsiteY27" fmla="*/ 244354 h 349073"/>
              <a:gd name="connsiteX28" fmla="*/ 52362 w 244353"/>
              <a:gd name="connsiteY28" fmla="*/ 174538 h 349073"/>
              <a:gd name="connsiteX29" fmla="*/ 52362 w 244353"/>
              <a:gd name="connsiteY29" fmla="*/ 69815 h 349073"/>
              <a:gd name="connsiteX30" fmla="*/ 122177 w 244353"/>
              <a:gd name="connsiteY30" fmla="*/ 0 h 349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44353" h="349073">
                <a:moveTo>
                  <a:pt x="231263" y="157085"/>
                </a:moveTo>
                <a:cubicBezTo>
                  <a:pt x="237805" y="157085"/>
                  <a:pt x="243341" y="161914"/>
                  <a:pt x="244231" y="168395"/>
                </a:cubicBezTo>
                <a:lnTo>
                  <a:pt x="244354" y="170175"/>
                </a:lnTo>
                <a:lnTo>
                  <a:pt x="244354" y="178902"/>
                </a:lnTo>
                <a:cubicBezTo>
                  <a:pt x="244359" y="240580"/>
                  <a:pt x="196794" y="291823"/>
                  <a:pt x="135285" y="296401"/>
                </a:cubicBezTo>
                <a:lnTo>
                  <a:pt x="135267" y="335986"/>
                </a:lnTo>
                <a:cubicBezTo>
                  <a:pt x="135265" y="343216"/>
                  <a:pt x="129403" y="349075"/>
                  <a:pt x="122173" y="349073"/>
                </a:cubicBezTo>
                <a:cubicBezTo>
                  <a:pt x="115633" y="349071"/>
                  <a:pt x="110101" y="344244"/>
                  <a:pt x="109209" y="337767"/>
                </a:cubicBezTo>
                <a:lnTo>
                  <a:pt x="109086" y="335986"/>
                </a:lnTo>
                <a:lnTo>
                  <a:pt x="109086" y="296401"/>
                </a:lnTo>
                <a:cubicBezTo>
                  <a:pt x="49146" y="291950"/>
                  <a:pt x="2167" y="243090"/>
                  <a:pt x="70" y="183021"/>
                </a:cubicBezTo>
                <a:lnTo>
                  <a:pt x="0" y="178902"/>
                </a:lnTo>
                <a:lnTo>
                  <a:pt x="0" y="170175"/>
                </a:lnTo>
                <a:cubicBezTo>
                  <a:pt x="2" y="162946"/>
                  <a:pt x="5865" y="157086"/>
                  <a:pt x="13094" y="157088"/>
                </a:cubicBezTo>
                <a:cubicBezTo>
                  <a:pt x="19633" y="157090"/>
                  <a:pt x="25167" y="161917"/>
                  <a:pt x="26059" y="168395"/>
                </a:cubicBezTo>
                <a:lnTo>
                  <a:pt x="26181" y="170175"/>
                </a:lnTo>
                <a:lnTo>
                  <a:pt x="26181" y="178902"/>
                </a:lnTo>
                <a:cubicBezTo>
                  <a:pt x="26177" y="228045"/>
                  <a:pt x="64941" y="268443"/>
                  <a:pt x="114043" y="270465"/>
                </a:cubicBezTo>
                <a:lnTo>
                  <a:pt x="117813" y="270534"/>
                </a:lnTo>
                <a:lnTo>
                  <a:pt x="126540" y="270534"/>
                </a:lnTo>
                <a:cubicBezTo>
                  <a:pt x="175683" y="270538"/>
                  <a:pt x="216082" y="231775"/>
                  <a:pt x="218103" y="182672"/>
                </a:cubicBezTo>
                <a:lnTo>
                  <a:pt x="218173" y="178902"/>
                </a:lnTo>
                <a:lnTo>
                  <a:pt x="218173" y="170175"/>
                </a:lnTo>
                <a:cubicBezTo>
                  <a:pt x="218173" y="162946"/>
                  <a:pt x="224034" y="157085"/>
                  <a:pt x="231263" y="157085"/>
                </a:cubicBezTo>
                <a:close/>
                <a:moveTo>
                  <a:pt x="122177" y="0"/>
                </a:moveTo>
                <a:cubicBezTo>
                  <a:pt x="160734" y="0"/>
                  <a:pt x="191992" y="31257"/>
                  <a:pt x="191992" y="69815"/>
                </a:cubicBezTo>
                <a:lnTo>
                  <a:pt x="191992" y="174538"/>
                </a:lnTo>
                <a:cubicBezTo>
                  <a:pt x="191992" y="213096"/>
                  <a:pt x="160734" y="244354"/>
                  <a:pt x="122177" y="244354"/>
                </a:cubicBezTo>
                <a:cubicBezTo>
                  <a:pt x="83619" y="244354"/>
                  <a:pt x="52362" y="213096"/>
                  <a:pt x="52362" y="174538"/>
                </a:cubicBezTo>
                <a:lnTo>
                  <a:pt x="52362" y="69815"/>
                </a:lnTo>
                <a:cubicBezTo>
                  <a:pt x="52362" y="31257"/>
                  <a:pt x="83619" y="0"/>
                  <a:pt x="122177"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a:ln>
                <a:noFill/>
              </a:ln>
              <a:solidFill>
                <a:srgbClr val="000000"/>
              </a:solidFill>
              <a:effectLst/>
              <a:uLnTx/>
              <a:uFillTx/>
              <a:latin typeface="Segoe UI"/>
              <a:ea typeface="+mn-ea"/>
              <a:cs typeface="Segoe UI Semibold" panose="020B0502040204020203" pitchFamily="34" charset="0"/>
            </a:endParaRPr>
          </a:p>
        </p:txBody>
      </p:sp>
    </p:spTree>
    <p:extLst>
      <p:ext uri="{BB962C8B-B14F-4D97-AF65-F5344CB8AC3E}">
        <p14:creationId xmlns:p14="http://schemas.microsoft.com/office/powerpoint/2010/main" val="35872674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par>
                                <p:cTn id="8" presetID="42" presetClass="path" presetSubtype="0" decel="100000" fill="hold" grpId="1" nodeType="withEffect">
                                  <p:stCondLst>
                                    <p:cond delay="0"/>
                                  </p:stCondLst>
                                  <p:childTnLst>
                                    <p:animMotion origin="layout" path="M -3.75E-6 -0.03472 L -3.75E-6 1.85185E-6 " pathEditMode="relative" rAng="0" ptsTypes="AA">
                                      <p:cBhvr>
                                        <p:cTn id="9" dur="500" fill="hold"/>
                                        <p:tgtEl>
                                          <p:spTgt spid="4"/>
                                        </p:tgtEl>
                                        <p:attrNameLst>
                                          <p:attrName>ppt_x</p:attrName>
                                          <p:attrName>ppt_y</p:attrName>
                                        </p:attrNameLst>
                                      </p:cBhvr>
                                      <p:rCtr x="0" y="1736"/>
                                    </p:animMotion>
                                  </p:childTnLst>
                                </p:cTn>
                              </p:par>
                              <p:par>
                                <p:cTn id="10" presetID="10"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childTnLst>
                                </p:cTn>
                              </p:par>
                              <p:par>
                                <p:cTn id="13" presetID="42" presetClass="path" presetSubtype="0" decel="100000" fill="hold" grpId="1" nodeType="withEffect">
                                  <p:stCondLst>
                                    <p:cond delay="0"/>
                                  </p:stCondLst>
                                  <p:childTnLst>
                                    <p:animMotion origin="layout" path="M -3.75E-6 -0.03472 L -3.75E-6 1.85185E-6 " pathEditMode="relative" rAng="0" ptsTypes="AA">
                                      <p:cBhvr>
                                        <p:cTn id="14" dur="500" fill="hold"/>
                                        <p:tgtEl>
                                          <p:spTgt spid="5"/>
                                        </p:tgtEl>
                                        <p:attrNameLst>
                                          <p:attrName>ppt_x</p:attrName>
                                          <p:attrName>ppt_y</p:attrName>
                                        </p:attrNameLst>
                                      </p:cBhvr>
                                      <p:rCtr x="0" y="1736"/>
                                    </p:animMotion>
                                  </p:childTnLst>
                                </p:cTn>
                              </p:par>
                              <p:par>
                                <p:cTn id="15" presetID="10"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50"/>
                                        <p:tgtEl>
                                          <p:spTgt spid="6"/>
                                        </p:tgtEl>
                                      </p:cBhvr>
                                    </p:animEffect>
                                  </p:childTnLst>
                                </p:cTn>
                              </p:par>
                              <p:par>
                                <p:cTn id="18" presetID="42" presetClass="path" presetSubtype="0" decel="100000" fill="hold" grpId="1" nodeType="withEffect">
                                  <p:stCondLst>
                                    <p:cond delay="0"/>
                                  </p:stCondLst>
                                  <p:childTnLst>
                                    <p:animMotion origin="layout" path="M -3.75E-6 -0.03472 L -3.75E-6 1.85185E-6 " pathEditMode="relative" rAng="0" ptsTypes="AA">
                                      <p:cBhvr>
                                        <p:cTn id="19" dur="500" fill="hold"/>
                                        <p:tgtEl>
                                          <p:spTgt spid="6"/>
                                        </p:tgtEl>
                                        <p:attrNameLst>
                                          <p:attrName>ppt_x</p:attrName>
                                          <p:attrName>ppt_y</p:attrName>
                                        </p:attrNameLst>
                                      </p:cBhvr>
                                      <p:rCtr x="0" y="1736"/>
                                    </p:animMotion>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50"/>
                                        <p:tgtEl>
                                          <p:spTgt spid="7"/>
                                        </p:tgtEl>
                                      </p:cBhvr>
                                    </p:animEffect>
                                  </p:childTnLst>
                                </p:cTn>
                              </p:par>
                              <p:par>
                                <p:cTn id="23" presetID="42" presetClass="path" presetSubtype="0" decel="100000" fill="hold" grpId="1" nodeType="withEffect">
                                  <p:stCondLst>
                                    <p:cond delay="0"/>
                                  </p:stCondLst>
                                  <p:childTnLst>
                                    <p:animMotion origin="layout" path="M -3.75E-6 -0.03472 L -3.75E-6 1.85185E-6 " pathEditMode="relative" rAng="0" ptsTypes="AA">
                                      <p:cBhvr>
                                        <p:cTn id="24" dur="500" fill="hold"/>
                                        <p:tgtEl>
                                          <p:spTgt spid="7"/>
                                        </p:tgtEl>
                                        <p:attrNameLst>
                                          <p:attrName>ppt_x</p:attrName>
                                          <p:attrName>ppt_y</p:attrName>
                                        </p:attrNameLst>
                                      </p:cBhvr>
                                      <p:rCtr x="0" y="1736"/>
                                    </p:animMotion>
                                  </p:childTnLst>
                                </p:cTn>
                              </p:par>
                              <p:par>
                                <p:cTn id="25" presetID="10"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250"/>
                                        <p:tgtEl>
                                          <p:spTgt spid="8"/>
                                        </p:tgtEl>
                                      </p:cBhvr>
                                    </p:animEffect>
                                  </p:childTnLst>
                                </p:cTn>
                              </p:par>
                              <p:par>
                                <p:cTn id="28" presetID="42" presetClass="path" presetSubtype="0" decel="100000" fill="hold" grpId="1" nodeType="withEffect">
                                  <p:stCondLst>
                                    <p:cond delay="0"/>
                                  </p:stCondLst>
                                  <p:childTnLst>
                                    <p:animMotion origin="layout" path="M 3.33333E-6 -0.03472 L 3.33333E-6 -4.07407E-6 " pathEditMode="relative" rAng="0" ptsTypes="AA">
                                      <p:cBhvr>
                                        <p:cTn id="29" dur="500" fill="hold"/>
                                        <p:tgtEl>
                                          <p:spTgt spid="8"/>
                                        </p:tgtEl>
                                        <p:attrNameLst>
                                          <p:attrName>ppt_x</p:attrName>
                                          <p:attrName>ppt_y</p:attrName>
                                        </p:attrNameLst>
                                      </p:cBhvr>
                                      <p:rCtr x="0" y="1736"/>
                                    </p:animMotion>
                                  </p:childTnLst>
                                </p:cTn>
                              </p:par>
                              <p:par>
                                <p:cTn id="30" presetID="10"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250"/>
                                        <p:tgtEl>
                                          <p:spTgt spid="9"/>
                                        </p:tgtEl>
                                      </p:cBhvr>
                                    </p:animEffect>
                                  </p:childTnLst>
                                </p:cTn>
                              </p:par>
                              <p:par>
                                <p:cTn id="33" presetID="42" presetClass="path" presetSubtype="0" decel="100000" fill="hold" grpId="1" nodeType="withEffect">
                                  <p:stCondLst>
                                    <p:cond delay="0"/>
                                  </p:stCondLst>
                                  <p:childTnLst>
                                    <p:animMotion origin="layout" path="M -3.75E-6 -0.03472 L -3.75E-6 1.85185E-6 " pathEditMode="relative" rAng="0" ptsTypes="AA">
                                      <p:cBhvr>
                                        <p:cTn id="34" dur="500" fill="hold"/>
                                        <p:tgtEl>
                                          <p:spTgt spid="9"/>
                                        </p:tgtEl>
                                        <p:attrNameLst>
                                          <p:attrName>ppt_x</p:attrName>
                                          <p:attrName>ppt_y</p:attrName>
                                        </p:attrNameLst>
                                      </p:cBhvr>
                                      <p:rCtr x="0" y="1736"/>
                                    </p:animMotion>
                                  </p:childTnLst>
                                </p:cTn>
                              </p:par>
                              <p:par>
                                <p:cTn id="35" presetID="10"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childTnLst>
                                </p:cTn>
                              </p:par>
                              <p:par>
                                <p:cTn id="38" presetID="42" presetClass="path" presetSubtype="0" decel="100000" fill="hold" grpId="1" nodeType="withEffect">
                                  <p:stCondLst>
                                    <p:cond delay="0"/>
                                  </p:stCondLst>
                                  <p:childTnLst>
                                    <p:animMotion origin="layout" path="M -3.75E-6 -0.03472 L -3.75E-6 1.85185E-6 " pathEditMode="relative" rAng="0" ptsTypes="AA">
                                      <p:cBhvr>
                                        <p:cTn id="39" dur="500" fill="hold"/>
                                        <p:tgtEl>
                                          <p:spTgt spid="10"/>
                                        </p:tgtEl>
                                        <p:attrNameLst>
                                          <p:attrName>ppt_x</p:attrName>
                                          <p:attrName>ppt_y</p:attrName>
                                        </p:attrNameLst>
                                      </p:cBhvr>
                                      <p:rCtr x="0" y="1736"/>
                                    </p:animMotion>
                                  </p:childTnLst>
                                </p:cTn>
                              </p:par>
                              <p:par>
                                <p:cTn id="40" presetID="10"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250"/>
                                        <p:tgtEl>
                                          <p:spTgt spid="11"/>
                                        </p:tgtEl>
                                      </p:cBhvr>
                                    </p:animEffect>
                                  </p:childTnLst>
                                </p:cTn>
                              </p:par>
                              <p:par>
                                <p:cTn id="43" presetID="42" presetClass="path" presetSubtype="0" decel="100000" fill="hold" nodeType="withEffect">
                                  <p:stCondLst>
                                    <p:cond delay="0"/>
                                  </p:stCondLst>
                                  <p:childTnLst>
                                    <p:animMotion origin="layout" path="M -3.75E-6 -0.03472 L -3.75E-6 1.85185E-6 " pathEditMode="relative" rAng="0" ptsTypes="AA">
                                      <p:cBhvr>
                                        <p:cTn id="44" dur="500" fill="hold"/>
                                        <p:tgtEl>
                                          <p:spTgt spid="11"/>
                                        </p:tgtEl>
                                        <p:attrNameLst>
                                          <p:attrName>ppt_x</p:attrName>
                                          <p:attrName>ppt_y</p:attrName>
                                        </p:attrNameLst>
                                      </p:cBhvr>
                                      <p:rCtr x="0" y="1736"/>
                                    </p:animMotion>
                                  </p:childTnLst>
                                </p:cTn>
                              </p:par>
                              <p:par>
                                <p:cTn id="45" presetID="10"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250"/>
                                        <p:tgtEl>
                                          <p:spTgt spid="20"/>
                                        </p:tgtEl>
                                      </p:cBhvr>
                                    </p:animEffect>
                                  </p:childTnLst>
                                </p:cTn>
                              </p:par>
                              <p:par>
                                <p:cTn id="48" presetID="42" presetClass="path" presetSubtype="0" decel="100000" fill="hold" grpId="1" nodeType="withEffect">
                                  <p:stCondLst>
                                    <p:cond delay="0"/>
                                  </p:stCondLst>
                                  <p:childTnLst>
                                    <p:animMotion origin="layout" path="M -3.75E-6 -0.03472 L -3.75E-6 1.85185E-6 " pathEditMode="relative" rAng="0" ptsTypes="AA">
                                      <p:cBhvr>
                                        <p:cTn id="49" dur="500" fill="hold"/>
                                        <p:tgtEl>
                                          <p:spTgt spid="20"/>
                                        </p:tgtEl>
                                        <p:attrNameLst>
                                          <p:attrName>ppt_x</p:attrName>
                                          <p:attrName>ppt_y</p:attrName>
                                        </p:attrNameLst>
                                      </p:cBhvr>
                                      <p:rCtr x="0" y="1736"/>
                                    </p:animMotion>
                                  </p:childTnLst>
                                </p:cTn>
                              </p:par>
                              <p:par>
                                <p:cTn id="50" presetID="10" presetClass="entr" presetSubtype="0"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250"/>
                                        <p:tgtEl>
                                          <p:spTgt spid="21"/>
                                        </p:tgtEl>
                                      </p:cBhvr>
                                    </p:animEffect>
                                  </p:childTnLst>
                                </p:cTn>
                              </p:par>
                              <p:par>
                                <p:cTn id="53" presetID="42" presetClass="path" presetSubtype="0" decel="100000" fill="hold" grpId="1" nodeType="withEffect">
                                  <p:stCondLst>
                                    <p:cond delay="0"/>
                                  </p:stCondLst>
                                  <p:childTnLst>
                                    <p:animMotion origin="layout" path="M -3.75E-6 -0.03472 L -3.75E-6 1.85185E-6 " pathEditMode="relative" rAng="0" ptsTypes="AA">
                                      <p:cBhvr>
                                        <p:cTn id="54" dur="500" fill="hold"/>
                                        <p:tgtEl>
                                          <p:spTgt spid="21"/>
                                        </p:tgtEl>
                                        <p:attrNameLst>
                                          <p:attrName>ppt_x</p:attrName>
                                          <p:attrName>ppt_y</p:attrName>
                                        </p:attrNameLst>
                                      </p:cBhvr>
                                      <p:rCtr x="0" y="1736"/>
                                    </p:animMotion>
                                  </p:childTnLst>
                                </p:cTn>
                              </p:par>
                            </p:childTnLst>
                          </p:cTn>
                        </p:par>
                        <p:par>
                          <p:cTn id="55" fill="hold">
                            <p:stCondLst>
                              <p:cond delay="500"/>
                            </p:stCondLst>
                            <p:childTnLst>
                              <p:par>
                                <p:cTn id="56" presetID="10" presetClass="entr" presetSubtype="0" fill="hold" grpId="0" nodeType="after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250"/>
                                        <p:tgtEl>
                                          <p:spTgt spid="12"/>
                                        </p:tgtEl>
                                      </p:cBhvr>
                                    </p:animEffect>
                                  </p:childTnLst>
                                </p:cTn>
                              </p:par>
                              <p:par>
                                <p:cTn id="59" presetID="42" presetClass="path" presetSubtype="0" decel="100000" fill="hold" grpId="1" nodeType="withEffect">
                                  <p:stCondLst>
                                    <p:cond delay="0"/>
                                  </p:stCondLst>
                                  <p:childTnLst>
                                    <p:animMotion origin="layout" path="M -3.75E-6 -0.03472 L -3.75E-6 1.85185E-6 " pathEditMode="relative" rAng="0" ptsTypes="AA">
                                      <p:cBhvr>
                                        <p:cTn id="60" dur="500" fill="hold"/>
                                        <p:tgtEl>
                                          <p:spTgt spid="12"/>
                                        </p:tgtEl>
                                        <p:attrNameLst>
                                          <p:attrName>ppt_x</p:attrName>
                                          <p:attrName>ppt_y</p:attrName>
                                        </p:attrNameLst>
                                      </p:cBhvr>
                                      <p:rCtr x="0" y="1736"/>
                                    </p:animMotion>
                                  </p:childTnLst>
                                </p:cTn>
                              </p:par>
                              <p:par>
                                <p:cTn id="61" presetID="10" presetClass="entr" presetSubtype="0" fill="hold" grpId="0" nodeType="with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250"/>
                                        <p:tgtEl>
                                          <p:spTgt spid="13"/>
                                        </p:tgtEl>
                                      </p:cBhvr>
                                    </p:animEffect>
                                  </p:childTnLst>
                                </p:cTn>
                              </p:par>
                              <p:par>
                                <p:cTn id="64" presetID="42" presetClass="path" presetSubtype="0" decel="100000" fill="hold" grpId="1" nodeType="withEffect">
                                  <p:stCondLst>
                                    <p:cond delay="0"/>
                                  </p:stCondLst>
                                  <p:childTnLst>
                                    <p:animMotion origin="layout" path="M -3.75E-6 -0.03472 L -3.75E-6 1.85185E-6 " pathEditMode="relative" rAng="0" ptsTypes="AA">
                                      <p:cBhvr>
                                        <p:cTn id="65" dur="500" fill="hold"/>
                                        <p:tgtEl>
                                          <p:spTgt spid="13"/>
                                        </p:tgtEl>
                                        <p:attrNameLst>
                                          <p:attrName>ppt_x</p:attrName>
                                          <p:attrName>ppt_y</p:attrName>
                                        </p:attrNameLst>
                                      </p:cBhvr>
                                      <p:rCtr x="0" y="1736"/>
                                    </p:animMotion>
                                  </p:childTnLst>
                                </p:cTn>
                              </p:par>
                              <p:par>
                                <p:cTn id="66" presetID="10" presetClass="entr" presetSubtype="0" fill="hold" grpId="0" nodeType="with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250"/>
                                        <p:tgtEl>
                                          <p:spTgt spid="14"/>
                                        </p:tgtEl>
                                      </p:cBhvr>
                                    </p:animEffect>
                                  </p:childTnLst>
                                </p:cTn>
                              </p:par>
                              <p:par>
                                <p:cTn id="69" presetID="42" presetClass="path" presetSubtype="0" decel="100000" fill="hold" grpId="1" nodeType="withEffect">
                                  <p:stCondLst>
                                    <p:cond delay="0"/>
                                  </p:stCondLst>
                                  <p:childTnLst>
                                    <p:animMotion origin="layout" path="M -3.75E-6 -0.03472 L -3.75E-6 1.85185E-6 " pathEditMode="relative" rAng="0" ptsTypes="AA">
                                      <p:cBhvr>
                                        <p:cTn id="70" dur="500" fill="hold"/>
                                        <p:tgtEl>
                                          <p:spTgt spid="14"/>
                                        </p:tgtEl>
                                        <p:attrNameLst>
                                          <p:attrName>ppt_x</p:attrName>
                                          <p:attrName>ppt_y</p:attrName>
                                        </p:attrNameLst>
                                      </p:cBhvr>
                                      <p:rCtr x="0" y="1736"/>
                                    </p:animMotion>
                                  </p:childTnLst>
                                </p:cTn>
                              </p:par>
                              <p:par>
                                <p:cTn id="71" presetID="10" presetClass="entr" presetSubtype="0" fill="hold" grpId="0" nodeType="with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fade">
                                      <p:cBhvr>
                                        <p:cTn id="73" dur="250"/>
                                        <p:tgtEl>
                                          <p:spTgt spid="15"/>
                                        </p:tgtEl>
                                      </p:cBhvr>
                                    </p:animEffect>
                                  </p:childTnLst>
                                </p:cTn>
                              </p:par>
                              <p:par>
                                <p:cTn id="74" presetID="42" presetClass="path" presetSubtype="0" decel="100000" fill="hold" grpId="1" nodeType="withEffect">
                                  <p:stCondLst>
                                    <p:cond delay="0"/>
                                  </p:stCondLst>
                                  <p:childTnLst>
                                    <p:animMotion origin="layout" path="M -3.75E-6 -0.03472 L -3.75E-6 1.85185E-6 " pathEditMode="relative" rAng="0" ptsTypes="AA">
                                      <p:cBhvr>
                                        <p:cTn id="75" dur="500" fill="hold"/>
                                        <p:tgtEl>
                                          <p:spTgt spid="15"/>
                                        </p:tgtEl>
                                        <p:attrNameLst>
                                          <p:attrName>ppt_x</p:attrName>
                                          <p:attrName>ppt_y</p:attrName>
                                        </p:attrNameLst>
                                      </p:cBhvr>
                                      <p:rCtr x="0" y="1736"/>
                                    </p:animMotion>
                                  </p:childTnLst>
                                </p:cTn>
                              </p:par>
                              <p:par>
                                <p:cTn id="76" presetID="10" presetClass="entr" presetSubtype="0" fill="hold" grpId="0" nodeType="withEffect">
                                  <p:stCondLst>
                                    <p:cond delay="0"/>
                                  </p:stCondLst>
                                  <p:childTnLst>
                                    <p:set>
                                      <p:cBhvr>
                                        <p:cTn id="77" dur="1" fill="hold">
                                          <p:stCondLst>
                                            <p:cond delay="0"/>
                                          </p:stCondLst>
                                        </p:cTn>
                                        <p:tgtEl>
                                          <p:spTgt spid="16"/>
                                        </p:tgtEl>
                                        <p:attrNameLst>
                                          <p:attrName>style.visibility</p:attrName>
                                        </p:attrNameLst>
                                      </p:cBhvr>
                                      <p:to>
                                        <p:strVal val="visible"/>
                                      </p:to>
                                    </p:set>
                                    <p:animEffect transition="in" filter="fade">
                                      <p:cBhvr>
                                        <p:cTn id="78" dur="250"/>
                                        <p:tgtEl>
                                          <p:spTgt spid="16"/>
                                        </p:tgtEl>
                                      </p:cBhvr>
                                    </p:animEffect>
                                  </p:childTnLst>
                                </p:cTn>
                              </p:par>
                              <p:par>
                                <p:cTn id="79" presetID="42" presetClass="path" presetSubtype="0" decel="100000" fill="hold" grpId="1" nodeType="withEffect">
                                  <p:stCondLst>
                                    <p:cond delay="0"/>
                                  </p:stCondLst>
                                  <p:childTnLst>
                                    <p:animMotion origin="layout" path="M -3.75E-6 -0.03472 L -3.75E-6 1.85185E-6 " pathEditMode="relative" rAng="0" ptsTypes="AA">
                                      <p:cBhvr>
                                        <p:cTn id="80" dur="500" fill="hold"/>
                                        <p:tgtEl>
                                          <p:spTgt spid="16"/>
                                        </p:tgtEl>
                                        <p:attrNameLst>
                                          <p:attrName>ppt_x</p:attrName>
                                          <p:attrName>ppt_y</p:attrName>
                                        </p:attrNameLst>
                                      </p:cBhvr>
                                      <p:rCtr x="0" y="1736"/>
                                    </p:animMotion>
                                  </p:childTnLst>
                                </p:cTn>
                              </p:par>
                              <p:par>
                                <p:cTn id="81" presetID="10" presetClass="entr" presetSubtype="0" fill="hold" grpId="0"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fade">
                                      <p:cBhvr>
                                        <p:cTn id="83" dur="250"/>
                                        <p:tgtEl>
                                          <p:spTgt spid="17"/>
                                        </p:tgtEl>
                                      </p:cBhvr>
                                    </p:animEffect>
                                  </p:childTnLst>
                                </p:cTn>
                              </p:par>
                              <p:par>
                                <p:cTn id="84" presetID="42" presetClass="path" presetSubtype="0" decel="100000" fill="hold" grpId="1" nodeType="withEffect">
                                  <p:stCondLst>
                                    <p:cond delay="0"/>
                                  </p:stCondLst>
                                  <p:childTnLst>
                                    <p:animMotion origin="layout" path="M -3.75E-6 -0.03472 L -3.75E-6 1.85185E-6 " pathEditMode="relative" rAng="0" ptsTypes="AA">
                                      <p:cBhvr>
                                        <p:cTn id="85" dur="500" fill="hold"/>
                                        <p:tgtEl>
                                          <p:spTgt spid="17"/>
                                        </p:tgtEl>
                                        <p:attrNameLst>
                                          <p:attrName>ppt_x</p:attrName>
                                          <p:attrName>ppt_y</p:attrName>
                                        </p:attrNameLst>
                                      </p:cBhvr>
                                      <p:rCtr x="0" y="1736"/>
                                    </p:animMotion>
                                  </p:childTnLst>
                                </p:cTn>
                              </p:par>
                              <p:par>
                                <p:cTn id="86" presetID="10" presetClass="entr" presetSubtype="0" fill="hold" grpId="0" nodeType="withEffect">
                                  <p:stCondLst>
                                    <p:cond delay="0"/>
                                  </p:stCondLst>
                                  <p:childTnLst>
                                    <p:set>
                                      <p:cBhvr>
                                        <p:cTn id="87" dur="1" fill="hold">
                                          <p:stCondLst>
                                            <p:cond delay="0"/>
                                          </p:stCondLst>
                                        </p:cTn>
                                        <p:tgtEl>
                                          <p:spTgt spid="18"/>
                                        </p:tgtEl>
                                        <p:attrNameLst>
                                          <p:attrName>style.visibility</p:attrName>
                                        </p:attrNameLst>
                                      </p:cBhvr>
                                      <p:to>
                                        <p:strVal val="visible"/>
                                      </p:to>
                                    </p:set>
                                    <p:animEffect transition="in" filter="fade">
                                      <p:cBhvr>
                                        <p:cTn id="88" dur="250"/>
                                        <p:tgtEl>
                                          <p:spTgt spid="18"/>
                                        </p:tgtEl>
                                      </p:cBhvr>
                                    </p:animEffect>
                                  </p:childTnLst>
                                </p:cTn>
                              </p:par>
                              <p:par>
                                <p:cTn id="89" presetID="42" presetClass="path" presetSubtype="0" decel="100000" fill="hold" grpId="1" nodeType="withEffect">
                                  <p:stCondLst>
                                    <p:cond delay="0"/>
                                  </p:stCondLst>
                                  <p:childTnLst>
                                    <p:animMotion origin="layout" path="M -3.75E-6 -0.03472 L -3.75E-6 1.85185E-6 " pathEditMode="relative" rAng="0" ptsTypes="AA">
                                      <p:cBhvr>
                                        <p:cTn id="90" dur="500" fill="hold"/>
                                        <p:tgtEl>
                                          <p:spTgt spid="18"/>
                                        </p:tgtEl>
                                        <p:attrNameLst>
                                          <p:attrName>ppt_x</p:attrName>
                                          <p:attrName>ppt_y</p:attrName>
                                        </p:attrNameLst>
                                      </p:cBhvr>
                                      <p:rCtr x="0" y="1736"/>
                                    </p:animMotion>
                                  </p:childTnLst>
                                </p:cTn>
                              </p:par>
                              <p:par>
                                <p:cTn id="91" presetID="10" presetClass="entr" presetSubtype="0" fill="hold" nodeType="withEffect">
                                  <p:stCondLst>
                                    <p:cond delay="0"/>
                                  </p:stCondLst>
                                  <p:childTnLst>
                                    <p:set>
                                      <p:cBhvr>
                                        <p:cTn id="92" dur="1" fill="hold">
                                          <p:stCondLst>
                                            <p:cond delay="0"/>
                                          </p:stCondLst>
                                        </p:cTn>
                                        <p:tgtEl>
                                          <p:spTgt spid="19"/>
                                        </p:tgtEl>
                                        <p:attrNameLst>
                                          <p:attrName>style.visibility</p:attrName>
                                        </p:attrNameLst>
                                      </p:cBhvr>
                                      <p:to>
                                        <p:strVal val="visible"/>
                                      </p:to>
                                    </p:set>
                                    <p:animEffect transition="in" filter="fade">
                                      <p:cBhvr>
                                        <p:cTn id="93" dur="250"/>
                                        <p:tgtEl>
                                          <p:spTgt spid="19"/>
                                        </p:tgtEl>
                                      </p:cBhvr>
                                    </p:animEffect>
                                  </p:childTnLst>
                                </p:cTn>
                              </p:par>
                              <p:par>
                                <p:cTn id="94" presetID="42" presetClass="path" presetSubtype="0" decel="100000" fill="hold" nodeType="withEffect">
                                  <p:stCondLst>
                                    <p:cond delay="0"/>
                                  </p:stCondLst>
                                  <p:childTnLst>
                                    <p:animMotion origin="layout" path="M -3.75E-6 -0.03472 L -3.75E-6 1.85185E-6 " pathEditMode="relative" rAng="0" ptsTypes="AA">
                                      <p:cBhvr>
                                        <p:cTn id="95" dur="500" fill="hold"/>
                                        <p:tgtEl>
                                          <p:spTgt spid="19"/>
                                        </p:tgtEl>
                                        <p:attrNameLst>
                                          <p:attrName>ppt_x</p:attrName>
                                          <p:attrName>ppt_y</p:attrName>
                                        </p:attrNameLst>
                                      </p:cBhvr>
                                      <p:rCtr x="0" y="1736"/>
                                    </p:animMotion>
                                  </p:childTnLst>
                                </p:cTn>
                              </p:par>
                              <p:par>
                                <p:cTn id="96" presetID="10" presetClass="entr" presetSubtype="0" fill="hold" grpId="0" nodeType="withEffect">
                                  <p:stCondLst>
                                    <p:cond delay="0"/>
                                  </p:stCondLst>
                                  <p:childTnLst>
                                    <p:set>
                                      <p:cBhvr>
                                        <p:cTn id="97" dur="1" fill="hold">
                                          <p:stCondLst>
                                            <p:cond delay="0"/>
                                          </p:stCondLst>
                                        </p:cTn>
                                        <p:tgtEl>
                                          <p:spTgt spid="22"/>
                                        </p:tgtEl>
                                        <p:attrNameLst>
                                          <p:attrName>style.visibility</p:attrName>
                                        </p:attrNameLst>
                                      </p:cBhvr>
                                      <p:to>
                                        <p:strVal val="visible"/>
                                      </p:to>
                                    </p:set>
                                    <p:animEffect transition="in" filter="fade">
                                      <p:cBhvr>
                                        <p:cTn id="98" dur="250"/>
                                        <p:tgtEl>
                                          <p:spTgt spid="22"/>
                                        </p:tgtEl>
                                      </p:cBhvr>
                                    </p:animEffect>
                                  </p:childTnLst>
                                </p:cTn>
                              </p:par>
                              <p:par>
                                <p:cTn id="99" presetID="42" presetClass="path" presetSubtype="0" decel="100000" fill="hold" grpId="1" nodeType="withEffect">
                                  <p:stCondLst>
                                    <p:cond delay="0"/>
                                  </p:stCondLst>
                                  <p:childTnLst>
                                    <p:animMotion origin="layout" path="M -3.75E-6 -0.03472 L -3.75E-6 1.85185E-6 " pathEditMode="relative" rAng="0" ptsTypes="AA">
                                      <p:cBhvr>
                                        <p:cTn id="100" dur="500" fill="hold"/>
                                        <p:tgtEl>
                                          <p:spTgt spid="22"/>
                                        </p:tgtEl>
                                        <p:attrNameLst>
                                          <p:attrName>ppt_x</p:attrName>
                                          <p:attrName>ppt_y</p:attrName>
                                        </p:attrNameLst>
                                      </p:cBhvr>
                                      <p:rCtr x="0" y="1736"/>
                                    </p:animMotion>
                                  </p:childTnLst>
                                </p:cTn>
                              </p:par>
                              <p:par>
                                <p:cTn id="101" presetID="10" presetClass="entr" presetSubtype="0" fill="hold" grpId="0" nodeType="withEffect">
                                  <p:stCondLst>
                                    <p:cond delay="0"/>
                                  </p:stCondLst>
                                  <p:childTnLst>
                                    <p:set>
                                      <p:cBhvr>
                                        <p:cTn id="102" dur="1" fill="hold">
                                          <p:stCondLst>
                                            <p:cond delay="0"/>
                                          </p:stCondLst>
                                        </p:cTn>
                                        <p:tgtEl>
                                          <p:spTgt spid="23"/>
                                        </p:tgtEl>
                                        <p:attrNameLst>
                                          <p:attrName>style.visibility</p:attrName>
                                        </p:attrNameLst>
                                      </p:cBhvr>
                                      <p:to>
                                        <p:strVal val="visible"/>
                                      </p:to>
                                    </p:set>
                                    <p:animEffect transition="in" filter="fade">
                                      <p:cBhvr>
                                        <p:cTn id="103" dur="250"/>
                                        <p:tgtEl>
                                          <p:spTgt spid="23"/>
                                        </p:tgtEl>
                                      </p:cBhvr>
                                    </p:animEffect>
                                  </p:childTnLst>
                                </p:cTn>
                              </p:par>
                              <p:par>
                                <p:cTn id="104" presetID="42" presetClass="path" presetSubtype="0" decel="100000" fill="hold" grpId="1" nodeType="withEffect">
                                  <p:stCondLst>
                                    <p:cond delay="0"/>
                                  </p:stCondLst>
                                  <p:childTnLst>
                                    <p:animMotion origin="layout" path="M -3.75E-6 -0.03472 L -3.75E-6 1.85185E-6 " pathEditMode="relative" rAng="0" ptsTypes="AA">
                                      <p:cBhvr>
                                        <p:cTn id="105" dur="500" fill="hold"/>
                                        <p:tgtEl>
                                          <p:spTgt spid="23"/>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p:bldP spid="7" grpId="1"/>
      <p:bldP spid="8" grpId="0"/>
      <p:bldP spid="8" grpId="1"/>
      <p:bldP spid="9" grpId="0" animBg="1"/>
      <p:bldP spid="9" grpId="1" animBg="1"/>
      <p:bldP spid="10" grpId="0" animBg="1"/>
      <p:bldP spid="10" grpId="1" animBg="1"/>
      <p:bldP spid="12" grpId="0" animBg="1"/>
      <p:bldP spid="12" grpId="1" animBg="1"/>
      <p:bldP spid="13" grpId="0" animBg="1"/>
      <p:bldP spid="13" grpId="1" animBg="1"/>
      <p:bldP spid="14" grpId="0" animBg="1"/>
      <p:bldP spid="14" grpId="1" animBg="1"/>
      <p:bldP spid="15" grpId="0"/>
      <p:bldP spid="15" grpId="1"/>
      <p:bldP spid="16" grpId="0"/>
      <p:bldP spid="16" grpId="1"/>
      <p:bldP spid="17" grpId="0" animBg="1"/>
      <p:bldP spid="17" grpId="1" animBg="1"/>
      <p:bldP spid="18" grpId="0" animBg="1"/>
      <p:bldP spid="18" grpId="1" animBg="1"/>
      <p:bldP spid="20" grpId="0" animBg="1"/>
      <p:bldP spid="20" grpId="1" animBg="1"/>
      <p:bldP spid="21" grpId="0" animBg="1"/>
      <p:bldP spid="21" grpId="1" animBg="1"/>
      <p:bldP spid="22" grpId="0" animBg="1"/>
      <p:bldP spid="22" grpId="1" animBg="1"/>
      <p:bldP spid="23" grpId="0" animBg="1"/>
      <p:bldP spid="23"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9F9FEAD-A6B6-504E-CFA2-B4BAD2C42276}"/>
              </a:ext>
            </a:extLst>
          </p:cNvPr>
          <p:cNvSpPr>
            <a:spLocks noGrp="1"/>
          </p:cNvSpPr>
          <p:nvPr>
            <p:ph idx="1"/>
          </p:nvPr>
        </p:nvSpPr>
        <p:spPr>
          <a:xfrm>
            <a:off x="4966052" y="1903059"/>
            <a:ext cx="7103016" cy="2585323"/>
          </a:xfrm>
        </p:spPr>
        <p:txBody>
          <a:bodyPr/>
          <a:lstStyle/>
          <a:p>
            <a:pPr marL="342900" lvl="0" indent="-342900" fontAlgn="base">
              <a:spcBef>
                <a:spcPct val="0"/>
              </a:spcBef>
              <a:spcAft>
                <a:spcPct val="0"/>
              </a:spcAft>
              <a:buSzTx/>
              <a:buFont typeface="Arial" panose="020B0604020202020204" pitchFamily="34" charset="0"/>
              <a:buChar char="•"/>
              <a:defRPr/>
            </a:pPr>
            <a:r>
              <a:rPr lang="en-US" sz="2400"/>
              <a:t>Introduction to Microsoft 365 Copilot Chat</a:t>
            </a:r>
          </a:p>
          <a:p>
            <a:pPr marL="342900" lvl="0" indent="-342900" fontAlgn="base">
              <a:spcBef>
                <a:spcPct val="0"/>
              </a:spcBef>
              <a:spcAft>
                <a:spcPct val="0"/>
              </a:spcAft>
              <a:buSzTx/>
              <a:buFont typeface="Arial" panose="020B0604020202020204" pitchFamily="34" charset="0"/>
              <a:buChar char="•"/>
              <a:defRPr/>
            </a:pPr>
            <a:r>
              <a:rPr lang="en-US" sz="2400" kern="0">
                <a:ln w="3175">
                  <a:noFill/>
                </a:ln>
                <a:latin typeface="Segoe UI"/>
              </a:rPr>
              <a:t>Enterprise Data Protection &amp; Shadow AI</a:t>
            </a:r>
          </a:p>
          <a:p>
            <a:pPr marL="342900" indent="-342900" fontAlgn="base">
              <a:spcBef>
                <a:spcPct val="0"/>
              </a:spcBef>
              <a:spcAft>
                <a:spcPct val="0"/>
              </a:spcAft>
              <a:buSzTx/>
              <a:buFont typeface="Arial" panose="020B0604020202020204" pitchFamily="34" charset="0"/>
              <a:buChar char="•"/>
              <a:defRPr/>
            </a:pPr>
            <a:r>
              <a:rPr lang="en-US" sz="2400" kern="0">
                <a:ln w="3175">
                  <a:noFill/>
                </a:ln>
                <a:latin typeface="Segoe UI"/>
              </a:rPr>
              <a:t>Enable Microsoft 365 Copilot Chat</a:t>
            </a:r>
          </a:p>
          <a:p>
            <a:pPr marL="342900" indent="-342900" fontAlgn="base">
              <a:spcBef>
                <a:spcPct val="0"/>
              </a:spcBef>
              <a:spcAft>
                <a:spcPct val="0"/>
              </a:spcAft>
              <a:buSzTx/>
              <a:buFont typeface="Arial" panose="020B0604020202020204" pitchFamily="34" charset="0"/>
              <a:buChar char="•"/>
              <a:defRPr/>
            </a:pPr>
            <a:r>
              <a:rPr lang="en-US" sz="2400" kern="0">
                <a:ln w="3175">
                  <a:noFill/>
                </a:ln>
                <a:latin typeface="Segoe UI"/>
              </a:rPr>
              <a:t>Manage and govern Microsoft 365 Copilot Chat</a:t>
            </a:r>
          </a:p>
          <a:p>
            <a:pPr marL="342900" indent="-342900" fontAlgn="base">
              <a:spcBef>
                <a:spcPct val="0"/>
              </a:spcBef>
              <a:spcAft>
                <a:spcPct val="0"/>
              </a:spcAft>
              <a:buSzTx/>
              <a:buFont typeface="Arial" panose="020B0604020202020204" pitchFamily="34" charset="0"/>
              <a:buChar char="•"/>
              <a:defRPr/>
            </a:pPr>
            <a:r>
              <a:rPr lang="en-US" sz="2400" kern="0">
                <a:ln w="3175">
                  <a:noFill/>
                </a:ln>
                <a:latin typeface="Segoe UI"/>
              </a:rPr>
              <a:t>Microsoft 365 Copilot Chat Usage Reporting</a:t>
            </a:r>
          </a:p>
          <a:p>
            <a:pPr marL="342900" indent="-342900" fontAlgn="base">
              <a:spcBef>
                <a:spcPct val="0"/>
              </a:spcBef>
              <a:spcAft>
                <a:spcPct val="0"/>
              </a:spcAft>
              <a:buSzTx/>
              <a:buFont typeface="Arial" panose="020B0604020202020204" pitchFamily="34" charset="0"/>
              <a:buChar char="•"/>
              <a:defRPr/>
            </a:pPr>
            <a:r>
              <a:rPr lang="en-US" sz="2400" kern="0">
                <a:ln w="3175">
                  <a:noFill/>
                </a:ln>
                <a:latin typeface="Segoe UI"/>
              </a:rPr>
              <a:t>Next Steps &amp; Call to Action</a:t>
            </a:r>
          </a:p>
          <a:p>
            <a:pPr lvl="0" fontAlgn="base">
              <a:spcBef>
                <a:spcPct val="0"/>
              </a:spcBef>
              <a:spcAft>
                <a:spcPct val="0"/>
              </a:spcAft>
              <a:buSzTx/>
              <a:defRPr/>
            </a:pPr>
            <a:endParaRPr lang="en-US" sz="2400" kern="0">
              <a:ln w="3175">
                <a:noFill/>
              </a:ln>
              <a:latin typeface="Segoe UI"/>
            </a:endParaRPr>
          </a:p>
        </p:txBody>
      </p:sp>
      <p:sp>
        <p:nvSpPr>
          <p:cNvPr id="9" name="Title 8">
            <a:extLst>
              <a:ext uri="{FF2B5EF4-FFF2-40B4-BE49-F238E27FC236}">
                <a16:creationId xmlns:a16="http://schemas.microsoft.com/office/drawing/2014/main" id="{4BA1EBAE-1D52-4D45-80BB-BA0E5E112711}"/>
              </a:ext>
            </a:extLst>
          </p:cNvPr>
          <p:cNvSpPr>
            <a:spLocks noGrp="1"/>
          </p:cNvSpPr>
          <p:nvPr>
            <p:ph type="title"/>
          </p:nvPr>
        </p:nvSpPr>
        <p:spPr/>
        <p:txBody>
          <a:bodyPr/>
          <a:lstStyle/>
          <a:p>
            <a:r>
              <a:rPr lang="en-US"/>
              <a:t>Agenda</a:t>
            </a:r>
          </a:p>
        </p:txBody>
      </p:sp>
      <p:cxnSp>
        <p:nvCxnSpPr>
          <p:cNvPr id="11" name="Straight Connector 10">
            <a:extLst>
              <a:ext uri="{FF2B5EF4-FFF2-40B4-BE49-F238E27FC236}">
                <a16:creationId xmlns:a16="http://schemas.microsoft.com/office/drawing/2014/main" id="{1ED95B53-DDF2-6191-A9CC-CC607C737C1E}"/>
              </a:ext>
              <a:ext uri="{C183D7F6-B498-43B3-948B-1728B52AA6E4}">
                <adec:decorative xmlns:adec="http://schemas.microsoft.com/office/drawing/2017/decorative" val="1"/>
              </a:ext>
            </a:extLst>
          </p:cNvPr>
          <p:cNvCxnSpPr>
            <a:cxnSpLocks/>
          </p:cNvCxnSpPr>
          <p:nvPr/>
        </p:nvCxnSpPr>
        <p:spPr>
          <a:xfrm>
            <a:off x="4645327" y="1990825"/>
            <a:ext cx="0" cy="2030332"/>
          </a:xfrm>
          <a:prstGeom prst="line">
            <a:avLst/>
          </a:prstGeom>
          <a:ln w="2540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219619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34">
            <a:extLst>
              <a:ext uri="{FF2B5EF4-FFF2-40B4-BE49-F238E27FC236}">
                <a16:creationId xmlns:a16="http://schemas.microsoft.com/office/drawing/2014/main" id="{432F666B-D2F3-8CF2-03E5-B99838EFB2AC}"/>
              </a:ext>
              <a:ext uri="{C183D7F6-B498-43B3-948B-1728B52AA6E4}">
                <adec:decorative xmlns:adec="http://schemas.microsoft.com/office/drawing/2017/decorative" val="1"/>
              </a:ext>
            </a:extLst>
          </p:cNvPr>
          <p:cNvSpPr/>
          <p:nvPr/>
        </p:nvSpPr>
        <p:spPr bwMode="auto">
          <a:xfrm>
            <a:off x="495300" y="671919"/>
            <a:ext cx="11201400" cy="5819805"/>
          </a:xfrm>
          <a:prstGeom prst="roundRect">
            <a:avLst>
              <a:gd name="adj" fmla="val 4202"/>
            </a:avLst>
          </a:prstGeom>
          <a:noFill/>
          <a:ln w="19050">
            <a:gradFill flip="none" rotWithShape="1">
              <a:gsLst>
                <a:gs pos="0">
                  <a:srgbClr val="0078D4"/>
                </a:gs>
                <a:gs pos="100000">
                  <a:srgbClr val="C73EC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Variable Display Semibold" pitchFamily="2" charset="0"/>
              <a:ea typeface="+mn-ea"/>
              <a:cs typeface="Segoe UI" pitchFamily="34" charset="0"/>
            </a:endParaRPr>
          </a:p>
        </p:txBody>
      </p:sp>
      <p:sp>
        <p:nvSpPr>
          <p:cNvPr id="9" name="Rectangle: Rounded Corners 8">
            <a:extLst>
              <a:ext uri="{FF2B5EF4-FFF2-40B4-BE49-F238E27FC236}">
                <a16:creationId xmlns:a16="http://schemas.microsoft.com/office/drawing/2014/main" id="{DF097C31-BACF-1902-14FE-11193084BF14}"/>
              </a:ext>
              <a:ext uri="{C183D7F6-B498-43B3-948B-1728B52AA6E4}">
                <adec:decorative xmlns:adec="http://schemas.microsoft.com/office/drawing/2017/decorative" val="1"/>
              </a:ext>
            </a:extLst>
          </p:cNvPr>
          <p:cNvSpPr>
            <a:spLocks/>
          </p:cNvSpPr>
          <p:nvPr/>
        </p:nvSpPr>
        <p:spPr bwMode="auto">
          <a:xfrm>
            <a:off x="676002" y="1483454"/>
            <a:ext cx="10882014" cy="4816772"/>
          </a:xfrm>
          <a:prstGeom prst="roundRect">
            <a:avLst>
              <a:gd name="adj" fmla="val 4207"/>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a:defRPr/>
            </a:pPr>
            <a:r>
              <a:rPr lang="en-US" sz="4400" b="1">
                <a:gradFill flip="none">
                  <a:gsLst>
                    <a:gs pos="0">
                      <a:srgbClr val="0078D4"/>
                    </a:gs>
                    <a:gs pos="100000">
                      <a:srgbClr val="C73ECC"/>
                    </a:gs>
                  </a:gsLst>
                  <a:lin ang="0" scaled="1"/>
                  <a:tileRect/>
                </a:gradFill>
                <a:latin typeface="Segoe Sans Display Semibold"/>
                <a:cs typeface="Segoe Sans Display Semibold"/>
              </a:rPr>
              <a:t>Which business unit are you part of?</a:t>
            </a:r>
          </a:p>
          <a:p>
            <a:pPr lvl="0" algn="ctr">
              <a:defRPr/>
            </a:pPr>
            <a:endParaRPr lang="en-US" sz="1000" b="1">
              <a:gradFill flip="none" rotWithShape="1">
                <a:gsLst>
                  <a:gs pos="0">
                    <a:srgbClr val="0078D4"/>
                  </a:gs>
                  <a:gs pos="100000">
                    <a:srgbClr val="C73ECC"/>
                  </a:gs>
                </a:gsLst>
                <a:lin ang="0" scaled="1"/>
                <a:tileRect/>
              </a:gradFill>
              <a:latin typeface="Segoe Sans Display Semibold" pitchFamily="2" charset="0"/>
              <a:cs typeface="Segoe Sans Display Semibold" pitchFamily="2" charset="0"/>
            </a:endParaRPr>
          </a:p>
          <a:p>
            <a:pPr marL="1199515" lvl="2" indent="-285750">
              <a:lnSpc>
                <a:spcPct val="114000"/>
              </a:lnSpc>
              <a:buFont typeface="Arial" panose="020B0604020202020204" pitchFamily="34" charset="0"/>
              <a:buChar char="•"/>
            </a:pPr>
            <a:r>
              <a:rPr lang="en-US" sz="2800"/>
              <a:t>Information Technology (IT)</a:t>
            </a:r>
            <a:endParaRPr lang="en-US" sz="2800">
              <a:cs typeface="Segoe Sans Display"/>
            </a:endParaRPr>
          </a:p>
          <a:p>
            <a:pPr marL="1199515" lvl="2" indent="-285750">
              <a:lnSpc>
                <a:spcPct val="114000"/>
              </a:lnSpc>
              <a:buFont typeface="Arial" panose="020B0604020202020204" pitchFamily="34" charset="0"/>
              <a:buChar char="•"/>
            </a:pPr>
            <a:r>
              <a:rPr lang="en-US" sz="2800"/>
              <a:t>Finance</a:t>
            </a:r>
            <a:endParaRPr lang="en-US" sz="2800">
              <a:cs typeface="Segoe Sans Display"/>
            </a:endParaRPr>
          </a:p>
          <a:p>
            <a:pPr marL="1199515" lvl="2" indent="-285750">
              <a:lnSpc>
                <a:spcPct val="114000"/>
              </a:lnSpc>
              <a:buFont typeface="Arial" panose="020B0604020202020204" pitchFamily="34" charset="0"/>
              <a:buChar char="•"/>
            </a:pPr>
            <a:r>
              <a:rPr lang="en-US" sz="2800"/>
              <a:t>Human Resources (HR)</a:t>
            </a:r>
            <a:endParaRPr lang="en-US" sz="2800">
              <a:cs typeface="Segoe Sans Display"/>
            </a:endParaRPr>
          </a:p>
          <a:p>
            <a:pPr marL="1199515" lvl="2" indent="-285750">
              <a:lnSpc>
                <a:spcPct val="114000"/>
              </a:lnSpc>
              <a:buFont typeface="Arial" panose="020B0604020202020204" pitchFamily="34" charset="0"/>
              <a:buChar char="•"/>
            </a:pPr>
            <a:r>
              <a:rPr lang="en-US" sz="2800"/>
              <a:t>Legal</a:t>
            </a:r>
            <a:endParaRPr lang="en-US" sz="2800">
              <a:cs typeface="Segoe Sans Display"/>
            </a:endParaRPr>
          </a:p>
          <a:p>
            <a:pPr marL="1199515" lvl="2" indent="-285750">
              <a:lnSpc>
                <a:spcPct val="114000"/>
              </a:lnSpc>
              <a:buFont typeface="Arial" panose="020B0604020202020204" pitchFamily="34" charset="0"/>
              <a:buChar char="•"/>
            </a:pPr>
            <a:r>
              <a:rPr lang="en-US" sz="2800"/>
              <a:t>Marketing</a:t>
            </a:r>
            <a:endParaRPr lang="en-US" sz="2800">
              <a:cs typeface="Segoe Sans Display"/>
            </a:endParaRPr>
          </a:p>
          <a:p>
            <a:pPr marL="1199515" lvl="2" indent="-285750">
              <a:lnSpc>
                <a:spcPct val="114000"/>
              </a:lnSpc>
              <a:buFont typeface="Arial" panose="020B0604020202020204" pitchFamily="34" charset="0"/>
              <a:buChar char="•"/>
            </a:pPr>
            <a:r>
              <a:rPr lang="en-US" sz="2800"/>
              <a:t>Sales</a:t>
            </a:r>
            <a:endParaRPr lang="en-US" sz="2800">
              <a:cs typeface="Segoe Sans Display"/>
            </a:endParaRPr>
          </a:p>
          <a:p>
            <a:pPr marL="1199515" lvl="2" indent="-285750">
              <a:lnSpc>
                <a:spcPct val="114000"/>
              </a:lnSpc>
              <a:buFont typeface="Arial" panose="020B0604020202020204" pitchFamily="34" charset="0"/>
              <a:buChar char="•"/>
            </a:pPr>
            <a:r>
              <a:rPr lang="en-US" sz="2800"/>
              <a:t>Other</a:t>
            </a:r>
            <a:endParaRPr lang="en-US" sz="4000" b="1">
              <a:gradFill flip="none" rotWithShape="1">
                <a:gsLst>
                  <a:gs pos="0">
                    <a:srgbClr val="0078D4"/>
                  </a:gs>
                  <a:gs pos="100000">
                    <a:srgbClr val="C73ECC"/>
                  </a:gs>
                </a:gsLst>
                <a:lin ang="0" scaled="1"/>
                <a:tileRect/>
              </a:gradFill>
              <a:latin typeface="Segoe Sans Display Semibold" pitchFamily="2" charset="0"/>
              <a:cs typeface="Segoe Sans Display Semibold" pitchFamily="2" charset="0"/>
            </a:endParaRPr>
          </a:p>
        </p:txBody>
      </p:sp>
      <p:sp>
        <p:nvSpPr>
          <p:cNvPr id="12" name="Title 9">
            <a:extLst>
              <a:ext uri="{FF2B5EF4-FFF2-40B4-BE49-F238E27FC236}">
                <a16:creationId xmlns:a16="http://schemas.microsoft.com/office/drawing/2014/main" id="{57800724-8757-A1EA-CB9B-6C5D01743277}"/>
              </a:ext>
            </a:extLst>
          </p:cNvPr>
          <p:cNvSpPr txBox="1">
            <a:spLocks noGrp="1"/>
          </p:cNvSpPr>
          <p:nvPr>
            <p:ph type="title"/>
          </p:nvPr>
        </p:nvSpPr>
        <p:spPr bwMode="auto">
          <a:xfrm>
            <a:off x="1891048" y="435746"/>
            <a:ext cx="8409904" cy="811535"/>
          </a:xfrm>
          <a:prstGeom prst="roundRect">
            <a:avLst>
              <a:gd name="adj" fmla="val 50000"/>
            </a:avLst>
          </a:prstGeom>
          <a:gradFill>
            <a:gsLst>
              <a:gs pos="0">
                <a:srgbClr val="0078D4"/>
              </a:gs>
              <a:gs pos="94000">
                <a:srgbClr val="C73ECC"/>
              </a:gs>
            </a:gsLst>
            <a:lin ang="0" scaled="1"/>
          </a:gradFill>
          <a:ln w="9525" cap="flat" cmpd="sng" algn="ctr">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1400" b="1" i="0" u="none" strike="noStrike" cap="none" spc="0" normalizeH="0" baseline="0">
                <a:ln>
                  <a:noFill/>
                </a:ln>
                <a:solidFill>
                  <a:srgbClr val="FFFFFF"/>
                </a:solidFill>
                <a:effectLst/>
                <a:uLnTx/>
                <a:uFillTx/>
                <a:latin typeface="Segoe Sans Display Semibold" pitchFamily="2" charset="0"/>
                <a:cs typeface="Segoe Sans Display Semibold"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Segoe Sans Display Semibold" pitchFamily="2" charset="0"/>
                <a:ea typeface="+mn-ea"/>
                <a:cs typeface="Segoe Sans Display Semibold" pitchFamily="2" charset="0"/>
              </a:rPr>
              <a:t>Poll #1</a:t>
            </a:r>
            <a:endParaRPr kumimoji="0" lang="en-US" sz="3200" b="1" i="0" u="none" strike="noStrike" kern="1200" cap="none" spc="0" normalizeH="0" baseline="0" noProof="0">
              <a:ln>
                <a:noFill/>
              </a:ln>
              <a:solidFill>
                <a:srgbClr val="FFFFFF"/>
              </a:solidFill>
              <a:effectLst/>
              <a:uLnTx/>
              <a:uFillTx/>
              <a:latin typeface="Segoe Sans Display Semibold" pitchFamily="2" charset="0"/>
              <a:ea typeface="+mn-ea"/>
              <a:cs typeface="Segoe Sans Display Semibold" pitchFamily="2" charset="0"/>
            </a:endParaRPr>
          </a:p>
        </p:txBody>
      </p:sp>
    </p:spTree>
    <p:extLst>
      <p:ext uri="{BB962C8B-B14F-4D97-AF65-F5344CB8AC3E}">
        <p14:creationId xmlns:p14="http://schemas.microsoft.com/office/powerpoint/2010/main" val="20154542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42" presetClass="path" presetSubtype="0" decel="100000" fill="hold" grpId="1" nodeType="withEffect">
                                  <p:stCondLst>
                                    <p:cond delay="200"/>
                                  </p:stCondLst>
                                  <p:childTnLst>
                                    <p:animMotion origin="layout" path="M -2.70833E-6 -1.11111E-6 L -2.70833E-6 0.03542 " pathEditMode="relative" rAng="0" ptsTypes="AA">
                                      <p:cBhvr>
                                        <p:cTn id="9" dur="700" spd="-100000" fill="hold"/>
                                        <p:tgtEl>
                                          <p:spTgt spid="9"/>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1FDE-F5CF-2305-C0EB-30581BE9E229}"/>
              </a:ext>
            </a:extLst>
          </p:cNvPr>
          <p:cNvSpPr>
            <a:spLocks noGrp="1"/>
          </p:cNvSpPr>
          <p:nvPr>
            <p:ph type="title"/>
          </p:nvPr>
        </p:nvSpPr>
        <p:spPr>
          <a:xfrm>
            <a:off x="571500" y="2792795"/>
            <a:ext cx="4179404" cy="1754326"/>
          </a:xfrm>
        </p:spPr>
        <p:txBody>
          <a:bodyPr/>
          <a:lstStyle/>
          <a:p>
            <a:r>
              <a:rPr lang="en-US"/>
              <a:t>Introduction to Microsoft 365 Copilot Chat</a:t>
            </a:r>
          </a:p>
        </p:txBody>
      </p:sp>
    </p:spTree>
    <p:extLst>
      <p:ext uri="{BB962C8B-B14F-4D97-AF65-F5344CB8AC3E}">
        <p14:creationId xmlns:p14="http://schemas.microsoft.com/office/powerpoint/2010/main" val="2959981160"/>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APLORISLIBID" val="L7ccc5791-5bcb-4f97-8934-09e264ef6a5c.1.DkWWnA=="/>
  <p:tag name="APLORISLIBHASH" val="1.162_dcnoP6RCmJTk0zH5Pc+8cGX3Knc="/>
</p:tagLst>
</file>

<file path=ppt/tags/tag2.xml><?xml version="1.0" encoding="utf-8"?>
<p:tagLst xmlns:a="http://schemas.openxmlformats.org/drawingml/2006/main" xmlns:r="http://schemas.openxmlformats.org/officeDocument/2006/relationships" xmlns:p="http://schemas.openxmlformats.org/presentationml/2006/main">
  <p:tag name="APLORISLIBID" val="L15da7d11-1966-4eb2-aec7-e4a3e637b817.1.ZODZQw=="/>
  <p:tag name="APLORISLIBHASH" val="1.162_SqLd/i//AOfeP90+MkpNwEU5AG4="/>
</p:tagLst>
</file>

<file path=ppt/tags/tag3.xml><?xml version="1.0" encoding="utf-8"?>
<p:tagLst xmlns:a="http://schemas.openxmlformats.org/drawingml/2006/main" xmlns:r="http://schemas.openxmlformats.org/officeDocument/2006/relationships" xmlns:p="http://schemas.openxmlformats.org/presentationml/2006/main">
  <p:tag name="APLORISLIBID" val="L7ccc5791-5bcb-4f97-8934-09e264ef6a5c.1.DkWWnA=="/>
  <p:tag name="APLORISLIBHASH" val="1.162_dcnoP6RCmJTk0zH5Pc+8cGX3Knc="/>
</p:tagLst>
</file>

<file path=ppt/tags/tag4.xml><?xml version="1.0" encoding="utf-8"?>
<p:tagLst xmlns:a="http://schemas.openxmlformats.org/drawingml/2006/main" xmlns:r="http://schemas.openxmlformats.org/officeDocument/2006/relationships" xmlns:p="http://schemas.openxmlformats.org/presentationml/2006/main">
  <p:tag name="APLORISLIBID" val="Lbcb1a644-d6a0-48ad-b0d5-5614d3b3d57a.1.dI7rXw=="/>
  <p:tag name="APLORISLIBHASH" val="1.162_JZs885YIUzx0RPXTMLJUG23cQIY="/>
</p:tagLst>
</file>

<file path=ppt/theme/theme1.xml><?xml version="1.0" encoding="utf-8"?>
<a:theme xmlns:a="http://schemas.openxmlformats.org/drawingml/2006/main" name="Customer Hub Template">
  <a:themeElements>
    <a:clrScheme name="Customer Hub">
      <a:dk1>
        <a:srgbClr val="091F2C"/>
      </a:dk1>
      <a:lt1>
        <a:sysClr val="window" lastClr="FFFFFF"/>
      </a:lt1>
      <a:dk2>
        <a:srgbClr val="091F2C"/>
      </a:dk2>
      <a:lt2>
        <a:srgbClr val="EFF8FF"/>
      </a:lt2>
      <a:accent1>
        <a:srgbClr val="8DC8E8"/>
      </a:accent1>
      <a:accent2>
        <a:srgbClr val="0078D4"/>
      </a:accent2>
      <a:accent3>
        <a:srgbClr val="D59ED7"/>
      </a:accent3>
      <a:accent4>
        <a:srgbClr val="C03BC4"/>
      </a:accent4>
      <a:accent5>
        <a:srgbClr val="FFA38B"/>
      </a:accent5>
      <a:accent6>
        <a:srgbClr val="702573"/>
      </a:accent6>
      <a:hlink>
        <a:srgbClr val="006ECC"/>
      </a:hlink>
      <a:folHlink>
        <a:srgbClr val="3399F0"/>
      </a:folHlink>
    </a:clrScheme>
    <a:fontScheme name="Customer Hub">
      <a:majorFont>
        <a:latin typeface="Segoe Sans Display"/>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2.xml><?xml version="1.0" encoding="utf-8"?>
<a:theme xmlns:a="http://schemas.openxmlformats.org/drawingml/2006/main" name="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365-Copilot-Powerpoint-Template_2504" id="{6BE6AC59-600F-BB42-A9B7-9CD9420BD9FE}" vid="{0B8AE68D-9F32-1749-802B-95169DCEFF2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6adfd4c8-54de-4fa2-b73e-b86369895801">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D2BB8FCA7FEB347BAC36A8D039FB81C" ma:contentTypeVersion="14" ma:contentTypeDescription="Create a new document." ma:contentTypeScope="" ma:versionID="8e09b6140fbfd771e83d113f3c1b8681">
  <xsd:schema xmlns:xsd="http://www.w3.org/2001/XMLSchema" xmlns:xs="http://www.w3.org/2001/XMLSchema" xmlns:p="http://schemas.microsoft.com/office/2006/metadata/properties" xmlns:ns1="http://schemas.microsoft.com/sharepoint/v3" xmlns:ns2="6adfd4c8-54de-4fa2-b73e-b86369895801" targetNamespace="http://schemas.microsoft.com/office/2006/metadata/properties" ma:root="true" ma:fieldsID="7ff5ace4da96d55291c0d2e37a220706" ns1:_="" ns2:_="">
    <xsd:import namespace="http://schemas.microsoft.com/sharepoint/v3"/>
    <xsd:import namespace="6adfd4c8-54de-4fa2-b73e-b8636989580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1:_ip_UnifiedCompliancePolicyProperties" minOccurs="0"/>
                <xsd:element ref="ns1:_ip_UnifiedCompliancePolicyUIAction" minOccurs="0"/>
                <xsd:element ref="ns2:MediaServiceOCR" minOccurs="0"/>
                <xsd:element ref="ns2:lcf76f155ced4ddcb4097134ff3c332f"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adfd4c8-54de-4fa2-b73e-b863698958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BillingMetadata" ma:index="21" nillable="true" ma:displayName="MediaServiceBillingMetadata" ma:hidden="true" ma:internalName="MediaServiceBillingMetadata"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AEE7FFE-083F-42B2-9D92-219B246D8E6E}">
  <ds:schemaRefs>
    <ds:schemaRef ds:uri="http://purl.org/dc/terms/"/>
    <ds:schemaRef ds:uri="http://schemas.microsoft.com/office/2006/documentManagement/types"/>
    <ds:schemaRef ds:uri="http://schemas.microsoft.com/office/infopath/2007/PartnerControls"/>
    <ds:schemaRef ds:uri="http://purl.org/dc/elements/1.1/"/>
    <ds:schemaRef ds:uri="http://www.w3.org/XML/1998/namespace"/>
    <ds:schemaRef ds:uri="http://schemas.microsoft.com/office/2006/metadata/properties"/>
    <ds:schemaRef ds:uri="http://purl.org/dc/dcmitype/"/>
    <ds:schemaRef ds:uri="http://schemas.microsoft.com/sharepoint/v3"/>
    <ds:schemaRef ds:uri="http://schemas.openxmlformats.org/package/2006/metadata/core-properties"/>
    <ds:schemaRef ds:uri="6adfd4c8-54de-4fa2-b73e-b86369895801"/>
  </ds:schemaRefs>
</ds:datastoreItem>
</file>

<file path=customXml/itemProps2.xml><?xml version="1.0" encoding="utf-8"?>
<ds:datastoreItem xmlns:ds="http://schemas.openxmlformats.org/officeDocument/2006/customXml" ds:itemID="{FC1C3051-2F0F-4366-BA76-826C1AC2D51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adfd4c8-54de-4fa2-b73e-b863698958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2F00344-B49E-4A49-A1E5-2B0951BE29C2}">
  <ds:schemaRefs>
    <ds:schemaRef ds:uri="http://schemas.microsoft.com/sharepoint/v3/contenttype/forms"/>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0</TotalTime>
  <Words>4279</Words>
  <Application>Microsoft Office PowerPoint</Application>
  <PresentationFormat>Widescreen</PresentationFormat>
  <Paragraphs>425</Paragraphs>
  <Slides>55</Slides>
  <Notes>25</Notes>
  <HiddenSlides>3</HiddenSlides>
  <MMClips>0</MMClips>
  <ScaleCrop>false</ScaleCrop>
  <HeadingPairs>
    <vt:vector size="4" baseType="variant">
      <vt:variant>
        <vt:lpstr>Theme</vt:lpstr>
      </vt:variant>
      <vt:variant>
        <vt:i4>2</vt:i4>
      </vt:variant>
      <vt:variant>
        <vt:lpstr>Slide Titles</vt:lpstr>
      </vt:variant>
      <vt:variant>
        <vt:i4>55</vt:i4>
      </vt:variant>
    </vt:vector>
  </HeadingPairs>
  <TitlesOfParts>
    <vt:vector size="57" baseType="lpstr">
      <vt:lpstr>Customer Hub Template</vt:lpstr>
      <vt:lpstr>Microsoft 365 Copilot Template</vt:lpstr>
      <vt:lpstr>Hello and welcome to Customer Hub</vt:lpstr>
      <vt:lpstr>Enable Secure AI  with Microsoft 365 Copilot Chat</vt:lpstr>
      <vt:lpstr>PowerPoint Presentation</vt:lpstr>
      <vt:lpstr>PowerPoint Presentation</vt:lpstr>
      <vt:lpstr>PowerPoint Presentation</vt:lpstr>
      <vt:lpstr>PowerPoint Presentation</vt:lpstr>
      <vt:lpstr>Agenda</vt:lpstr>
      <vt:lpstr>Poll #1</vt:lpstr>
      <vt:lpstr>Introduction to Microsoft 365 Copilot Chat</vt:lpstr>
      <vt:lpstr>PowerPoint Presentation</vt:lpstr>
      <vt:lpstr>PowerPoint Presentation</vt:lpstr>
      <vt:lpstr>PowerPoint Presentation</vt:lpstr>
      <vt:lpstr>PowerPoint Presentation</vt:lpstr>
      <vt:lpstr>The UI for AI</vt:lpstr>
      <vt:lpstr>Available across  Microsoft 365 apps</vt:lpstr>
      <vt:lpstr>PowerPoint Presentation</vt:lpstr>
      <vt:lpstr>Available across the Microsoft 365 apps</vt:lpstr>
      <vt:lpstr>PowerPoint Presentation</vt:lpstr>
      <vt:lpstr>Enterprise Data Protection</vt:lpstr>
      <vt:lpstr>PowerPoint Presentation</vt:lpstr>
      <vt:lpstr>PowerPoint Presentation</vt:lpstr>
      <vt:lpstr>PowerPoint Presentation</vt:lpstr>
      <vt:lpstr>Employees want AI at work – and they won’t wait for organizations to catch up  </vt:lpstr>
      <vt:lpstr>PowerPoint Presentation</vt:lpstr>
      <vt:lpstr>PowerPoint Presentation</vt:lpstr>
      <vt:lpstr>Poll #2</vt:lpstr>
      <vt:lpstr>Enable Copilot Chat</vt:lpstr>
      <vt:lpstr>Licenses</vt:lpstr>
      <vt:lpstr>Configuration checklist</vt:lpstr>
      <vt:lpstr>Manage and Govern</vt:lpstr>
      <vt:lpstr>Manage Copilot Chat</vt:lpstr>
      <vt:lpstr>Managing  Microsoft 365 Copilot Chat</vt:lpstr>
      <vt:lpstr>PowerPoint Presentation</vt:lpstr>
      <vt:lpstr>Pin Microsoft 365 Copilot Chat to the navigation bar </vt:lpstr>
      <vt:lpstr>Control web search for Copilot Chat </vt:lpstr>
      <vt:lpstr>Copilot in       Edge controls</vt:lpstr>
      <vt:lpstr>Admin Controls for Microsoft Edge  (Windows) </vt:lpstr>
      <vt:lpstr>User Control in     Microsoft Edge</vt:lpstr>
      <vt:lpstr>Govern Copilot Chat</vt:lpstr>
      <vt:lpstr>Retention of Copilot Chats </vt:lpstr>
      <vt:lpstr>Copilot Chats and Sensitivity Labels </vt:lpstr>
      <vt:lpstr>Auditing Copilot Chats interactions </vt:lpstr>
      <vt:lpstr>Searching Copilot Chats interactions </vt:lpstr>
      <vt:lpstr>Searching Copilot Chats interactions </vt:lpstr>
      <vt:lpstr>Usage Reporting</vt:lpstr>
      <vt:lpstr>Copilot Chat Usage Report </vt:lpstr>
      <vt:lpstr>Join our upcoming Copilot Customer Hub sessions</vt:lpstr>
      <vt:lpstr>Starter Kit</vt:lpstr>
      <vt:lpstr>Copilot Chat Success Kit adoption.microsoft.com/copilot-chat/success-kit </vt:lpstr>
      <vt:lpstr>Unlock the full potential of Copilot with exclusive programs  and expert support</vt:lpstr>
      <vt:lpstr>Explore key resources to accelerate your Copilot journey</vt:lpstr>
      <vt:lpstr>Microsoft 365 Copilot Chat Roadmap</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2</cp:revision>
  <dcterms:created xsi:type="dcterms:W3CDTF">2025-09-29T17:56:56Z</dcterms:created>
  <dcterms:modified xsi:type="dcterms:W3CDTF">2025-10-08T00:21:45Z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xtended_MSFT_Method">
    <vt:lpwstr>Automatic</vt:lpwstr>
  </property>
  <property fmtid="{D5CDD505-2E9C-101B-9397-08002B2CF9AE}" pid="3" name="Event Venue">
    <vt:lpwstr/>
  </property>
  <property fmtid="{D5CDD505-2E9C-101B-9397-08002B2CF9AE}" pid="4" name="e93e2550f0ac4199ae3cf1406d72085e">
    <vt:lpwstr/>
  </property>
  <property fmtid="{D5CDD505-2E9C-101B-9397-08002B2CF9AE}" pid="5" name="epPlatforms">
    <vt:lpwstr/>
  </property>
  <property fmtid="{D5CDD505-2E9C-101B-9397-08002B2CF9AE}" pid="6" name="MSIP_Label_f42aa342-8706-4288-bd11-ebb85995028c_SetDate">
    <vt:lpwstr>2017-08-29T14:27:20.8568347-07:00</vt:lpwstr>
  </property>
  <property fmtid="{D5CDD505-2E9C-101B-9397-08002B2CF9AE}" pid="7" name="MSIP_Label_f42aa342-8706-4288-bd11-ebb85995028c_Enabled">
    <vt:lpwstr>True</vt:lpwstr>
  </property>
  <property fmtid="{D5CDD505-2E9C-101B-9397-08002B2CF9AE}" pid="8" name="Campaign">
    <vt:lpwstr/>
  </property>
  <property fmtid="{D5CDD505-2E9C-101B-9397-08002B2CF9AE}" pid="9" name="j7ed6b1749d644c580569ee38d7710d7">
    <vt:lpwstr/>
  </property>
  <property fmtid="{D5CDD505-2E9C-101B-9397-08002B2CF9AE}" pid="10" name="o92d4232daec467abb08246282070aa9">
    <vt:lpwstr/>
  </property>
  <property fmtid="{D5CDD505-2E9C-101B-9397-08002B2CF9AE}" pid="11" name="Event1">
    <vt:lpwstr>622;#Unassigned|2c8af875-f38a-40b8-a0a9-056aed3fc8c0</vt:lpwstr>
  </property>
  <property fmtid="{D5CDD505-2E9C-101B-9397-08002B2CF9AE}" pid="12" name="Event Location">
    <vt:lpwstr/>
  </property>
  <property fmtid="{D5CDD505-2E9C-101B-9397-08002B2CF9AE}" pid="13" name="o1dbacbd0e564fc293d11b6c4775302e">
    <vt:lpwstr/>
  </property>
  <property fmtid="{D5CDD505-2E9C-101B-9397-08002B2CF9AE}" pid="14" name="Sensitivity">
    <vt:lpwstr>General</vt:lpwstr>
  </property>
  <property fmtid="{D5CDD505-2E9C-101B-9397-08002B2CF9AE}" pid="15" name="MediaServiceImageTags">
    <vt:lpwstr/>
  </property>
  <property fmtid="{D5CDD505-2E9C-101B-9397-08002B2CF9AE}" pid="16" name="MSIP_Label_f42aa342-8706-4288-bd11-ebb85995028c_Name">
    <vt:lpwstr>General</vt:lpwstr>
  </property>
  <property fmtid="{D5CDD505-2E9C-101B-9397-08002B2CF9AE}" pid="17" name="IsMyDocuments">
    <vt:bool>true</vt:bool>
  </property>
  <property fmtid="{D5CDD505-2E9C-101B-9397-08002B2CF9AE}" pid="18" name="_dlc_DocIdItemGuid">
    <vt:lpwstr>4230617f-e31b-4f22-8a5a-7761a22ded76</vt:lpwstr>
  </property>
  <property fmtid="{D5CDD505-2E9C-101B-9397-08002B2CF9AE}" pid="19" name="Product">
    <vt:lpwstr/>
  </property>
  <property fmtid="{D5CDD505-2E9C-101B-9397-08002B2CF9AE}" pid="20" name="MSIP_Label_f42aa342-8706-4288-bd11-ebb85995028c_Ref">
    <vt:lpwstr>https://api.informationprotection.azure.com/api/72f988bf-86f1-41af-91ab-2d7cd011db47</vt:lpwstr>
  </property>
  <property fmtid="{D5CDD505-2E9C-101B-9397-08002B2CF9AE}" pid="21" name="MSIP_Label_f42aa342-8706-4288-bd11-ebb85995028c_SiteId">
    <vt:lpwstr>72f988bf-86f1-41af-91ab-2d7cd011db47</vt:lpwstr>
  </property>
  <property fmtid="{D5CDD505-2E9C-101B-9397-08002B2CF9AE}" pid="22" name="ContentTypeId">
    <vt:lpwstr>0x0101000D2BB8FCA7FEB347BAC36A8D039FB81C</vt:lpwstr>
  </property>
  <property fmtid="{D5CDD505-2E9C-101B-9397-08002B2CF9AE}" pid="23" name="bc8cca776fa8455c8c00307ee3c527ad">
    <vt:lpwstr/>
  </property>
  <property fmtid="{D5CDD505-2E9C-101B-9397-08002B2CF9AE}" pid="24" name="Audience">
    <vt:lpwstr/>
  </property>
  <property fmtid="{D5CDD505-2E9C-101B-9397-08002B2CF9AE}" pid="25" name="Track">
    <vt:lpwstr/>
  </property>
</Properties>
</file>