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F_1A58A867.xml" ContentType="application/vnd.ms-powerpoint.comments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  <p:sldMasterId id="2147483708" r:id="rId6"/>
  </p:sldMasterIdLst>
  <p:notesMasterIdLst>
    <p:notesMasterId r:id="rId21"/>
  </p:notesMasterIdLst>
  <p:sldIdLst>
    <p:sldId id="257" r:id="rId7"/>
    <p:sldId id="2134806051" r:id="rId8"/>
    <p:sldId id="268" r:id="rId9"/>
    <p:sldId id="2134806052" r:id="rId10"/>
    <p:sldId id="2147479598" r:id="rId11"/>
    <p:sldId id="260" r:id="rId12"/>
    <p:sldId id="256" r:id="rId13"/>
    <p:sldId id="258" r:id="rId14"/>
    <p:sldId id="261" r:id="rId15"/>
    <p:sldId id="262" r:id="rId16"/>
    <p:sldId id="259" r:id="rId17"/>
    <p:sldId id="2147483647" r:id="rId18"/>
    <p:sldId id="271" r:id="rId19"/>
    <p:sldId id="214748364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C94628-4899-F51E-8246-BA31A98FD3C0}" name="Sharon Salazar" initials="SS" userId="S::shsalaza@microsoft.com::425b46a3-132f-472e-b5e1-a0f05557c0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CFF"/>
    <a:srgbClr val="EBEBEB"/>
    <a:srgbClr val="C5D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2194" autoAdjust="0"/>
  </p:normalViewPr>
  <p:slideViewPr>
    <p:cSldViewPr snapToGrid="0">
      <p:cViewPr varScale="1">
        <p:scale>
          <a:sx n="138" d="100"/>
          <a:sy n="138" d="100"/>
        </p:scale>
        <p:origin x="4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omments/modernComment_10F_1A58A8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56F54E-6FE1-4D40-B39F-8EC4B88E788A}" authorId="{B5C94628-4899-F51E-8246-BA31A98FD3C0}" created="2026-03-24T13:09:42.34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42017895" sldId="271"/>
      <ac:picMk id="2" creationId="{E7127099-FDF6-28AE-FE55-3EFE17DBC1F1}"/>
    </ac:deMkLst>
    <p188:txBody>
      <a:bodyPr/>
      <a:lstStyle/>
      <a:p>
        <a:r>
          <a:rPr lang="en-US"/>
          <a:t>Updated Form Needed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B8393-6DD4-4808-9133-2CCE249A76AC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2C638-9E0B-43AE-87B5-093653C8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A10EA-7238-4785-8573-D229B8FBA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730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Karina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2C638-9E0B-43AE-87B5-093653C8DD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1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47D5C-2A9B-3FAD-92A5-2EC56357C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B0EDE-8C4F-F79F-A7DF-E9C3FA19A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BEB7B-372D-9035-648C-E10B0D9E4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74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900" b="0" i="0" u="none" strike="noStrike" kern="0" cap="none" spc="0" normalizeH="0" baseline="0" noProof="0">
              <a:ln w="3175"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A545D-4F8C-A294-1D40-6FE1667CA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20C7D-B0DB-4444-A81A-30B6738DF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96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2C638-9E0B-43AE-87B5-093653C8DD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32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6E28C-FE0F-CF12-9D16-25A3CF066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71267-50E7-0A8C-C44E-14B7126CE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96900-4BB1-25B4-854F-A7217C075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“These are exactly the moments where Copilot Chat helps Riley reduce friction—not replace expertise.”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6F2FE-3497-3A99-FDA1-06B86028F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2C638-9E0B-43AE-87B5-093653C8DD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98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3E151-CDC4-21DC-47A6-F9657396B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D26A6F-0A3F-1CDF-21B4-B9226C40E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6CD70C-7454-3F1B-3012-6FB8800DC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03F0547-3416-8E77-673C-E0AD1B71E233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88E8F-3903-DDB4-D5B2-A7A05F59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B061AA-8508-46A0-9A59-C99D518F4686}"/>
              </a:ext>
            </a:extLst>
          </p:cNvPr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61DAB-D93E-49CA-B245-379601CFE8D0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 8:34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8A433-2A2F-A03C-1183-F5028519B45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548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 8:34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15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9C42-81A0-A5E8-7132-A4F41999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C9A94-FE6F-75A9-5735-5FB6B5EF7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C136-8F36-286F-DE26-A6E6B775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1165-FD12-3256-708C-0FCBD87A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9E9CD-2DB9-8FF3-D85C-929AB292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1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97CA-571C-2AD5-53EF-86A45154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AE2DF-55F6-5E02-EC72-2C4A79A9C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77F9-C5C9-986B-BC20-1C805C54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9C88-EB5B-6F43-802E-AD1176AFD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C3711-FE66-0C5E-711D-197615E0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5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78BDE-8A9F-2D8D-D9C2-1C40FB1938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CBF74-5D1D-8739-3864-9A0AA2D59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12C87-1D61-37EF-7F35-12AAE4BF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1CF1A-3166-9DDA-6B2C-FF12D3B3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4BA57-94DB-4DAE-25D9-5DF69515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24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7EB78CB-2D42-05B4-A44B-341CA0A288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87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1397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329539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79D98-4754-A15A-7C99-84371BECB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14" t="53176" r="35751"/>
          <a:stretch/>
        </p:blipFill>
        <p:spPr>
          <a:xfrm>
            <a:off x="1850" y="0"/>
            <a:ext cx="12192000" cy="6847363"/>
          </a:xfrm>
          <a:prstGeom prst="rect">
            <a:avLst/>
          </a:prstGeom>
        </p:spPr>
      </p:pic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D3453B0B-33DE-4ED0-A610-D76D0E610F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24378"/>
            <a:ext cx="9144000" cy="6093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lang="en-US" sz="4400" kern="1200" spc="-50" baseline="0" dirty="0">
                <a:ln w="3175">
                  <a:noFill/>
                </a:ln>
                <a:gradFill flip="none" rotWithShape="1">
                  <a:gsLst>
                    <a:gs pos="50000">
                      <a:srgbClr val="8661C5"/>
                    </a:gs>
                    <a:gs pos="0">
                      <a:srgbClr val="3E76D4"/>
                    </a:gs>
                    <a:gs pos="100000">
                      <a:srgbClr val="C73ECC"/>
                    </a:gs>
                  </a:gsLst>
                  <a:lin ang="2700000" scaled="1"/>
                  <a:tileRect/>
                </a:gradFill>
                <a:latin typeface="Segoe UI Semibold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7D8090-7FA0-5DD9-EF7D-661A1656A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20840"/>
            <a:ext cx="12192000" cy="13716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83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452C63-83A7-678A-2A8F-EFAC83A60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14" t="28846" r="3575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200" kern="1200" spc="-50" baseline="0" dirty="0">
                <a:ln w="3175">
                  <a:noFill/>
                </a:ln>
                <a:gradFill flip="none" rotWithShape="1">
                  <a:gsLst>
                    <a:gs pos="50000">
                      <a:srgbClr val="8661C5"/>
                    </a:gs>
                    <a:gs pos="0">
                      <a:srgbClr val="3E76D4"/>
                    </a:gs>
                    <a:gs pos="100000">
                      <a:srgbClr val="C73ECC"/>
                    </a:gs>
                  </a:gsLst>
                  <a:lin ang="2700000" scaled="1"/>
                  <a:tileRect/>
                </a:gradFill>
                <a:latin typeface="Segoe UI Semibold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076DBE-7DB9-06C7-9AA4-D326B635E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20840"/>
            <a:ext cx="12192000" cy="13716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7882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3DB3A-52AD-5804-E6F5-4DE010B84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85E206-3828-D7E3-1087-5921DB68E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20840"/>
            <a:ext cx="12192000" cy="13716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759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9583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1D76A-D305-B99C-FEC4-BC25D301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8CE5A-A306-DE08-D680-FBD3C4D33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EBEBB-48D0-8B99-018D-724FAF5A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3CB79-BAC3-33EE-167A-3C65AA03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40C60-5ADD-B4B1-203B-6A4B23F8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13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6291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244D96-8B9D-A261-ED2F-20EAD84283A0}"/>
              </a:ext>
            </a:extLst>
          </p:cNvPr>
          <p:cNvSpPr/>
          <p:nvPr userDrawn="1"/>
        </p:nvSpPr>
        <p:spPr bwMode="auto">
          <a:xfrm>
            <a:off x="1524" y="6812280"/>
            <a:ext cx="12188952" cy="45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5000">
                <a:schemeClr val="tx2"/>
              </a:gs>
            </a:gsLst>
            <a:lin ang="3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177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9438946C-117E-D444-B499-2F521D38B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12627863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27E394-D3BD-3EE1-5415-B4F135F51FF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905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FAC07CFF-BA43-4681-5149-5ED1E296F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539520"/>
            <a:ext cx="4114800" cy="153888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>
            <a:lvl1pPr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alibri" panose="020F0502020204030204" pitchFamily="34" charset="0"/>
              </a:defRPr>
            </a:lvl1pPr>
          </a:lstStyle>
          <a:p>
            <a:r>
              <a:rPr lang="en-US"/>
              <a:t>Classified as Microsoft Confidential –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5969671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14175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80329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y in the life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387766"/>
            <a:ext cx="5672544" cy="526298"/>
          </a:xfrm>
        </p:spPr>
        <p:txBody>
          <a:bodyPr tIns="0"/>
          <a:lstStyle>
            <a:lvl1pPr>
              <a:lnSpc>
                <a:spcPct val="95000"/>
              </a:lnSpc>
              <a:defRPr sz="18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style; can be up to two lines long;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B818C25C-E120-78B9-B45A-1E32ACD400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453" y="6490609"/>
            <a:ext cx="9597418" cy="215444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700"/>
            </a:lvl1pPr>
          </a:lstStyle>
          <a:p>
            <a:r>
              <a:rPr lang="en-GB" baseline="30000"/>
              <a:t>1</a:t>
            </a:r>
            <a:r>
              <a:rPr lang="en-GB"/>
              <a:t>Access Copilot at Copilot.Microsoft.com or from the Windows taskbar or Edge browser and set toggle to “Web”</a:t>
            </a:r>
          </a:p>
          <a:p>
            <a:r>
              <a:rPr lang="en-GB" baseline="30000"/>
              <a:t>2</a:t>
            </a:r>
            <a:r>
              <a:rPr lang="en-GB"/>
              <a:t>Access Copilot at Copilot.Microsoft.com, from the Windows taskbar or Edge browser, or in the Copilot app in Teams, and set toggle to “Work”.</a:t>
            </a:r>
          </a:p>
        </p:txBody>
      </p:sp>
      <p:sp>
        <p:nvSpPr>
          <p:cNvPr id="119" name="Freeform: Shape 2">
            <a:extLst>
              <a:ext uri="{FF2B5EF4-FFF2-40B4-BE49-F238E27FC236}">
                <a16:creationId xmlns:a16="http://schemas.microsoft.com/office/drawing/2014/main" id="{DFCC0CE5-9BBF-33A2-43D3-9955565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1" y="1761263"/>
            <a:ext cx="10010265" cy="2453282"/>
          </a:xfrm>
          <a:custGeom>
            <a:avLst/>
            <a:gdLst>
              <a:gd name="connsiteX0" fmla="*/ 0 w 9070975"/>
              <a:gd name="connsiteY0" fmla="*/ 0 h 2491048"/>
              <a:gd name="connsiteX1" fmla="*/ 8850592 w 9070975"/>
              <a:gd name="connsiteY1" fmla="*/ 0 h 2491048"/>
              <a:gd name="connsiteX2" fmla="*/ 9070975 w 9070975"/>
              <a:gd name="connsiteY2" fmla="*/ 220383 h 2491048"/>
              <a:gd name="connsiteX3" fmla="*/ 9070975 w 9070975"/>
              <a:gd name="connsiteY3" fmla="*/ 2270665 h 2491048"/>
              <a:gd name="connsiteX4" fmla="*/ 8850592 w 9070975"/>
              <a:gd name="connsiteY4" fmla="*/ 2491048 h 2491048"/>
              <a:gd name="connsiteX5" fmla="*/ 0 w 9070975"/>
              <a:gd name="connsiteY5" fmla="*/ 2491048 h 2491048"/>
              <a:gd name="connsiteX0" fmla="*/ 25400 w 9096375"/>
              <a:gd name="connsiteY0" fmla="*/ 0 h 2491048"/>
              <a:gd name="connsiteX1" fmla="*/ 8875992 w 9096375"/>
              <a:gd name="connsiteY1" fmla="*/ 0 h 2491048"/>
              <a:gd name="connsiteX2" fmla="*/ 9096375 w 9096375"/>
              <a:gd name="connsiteY2" fmla="*/ 220383 h 2491048"/>
              <a:gd name="connsiteX3" fmla="*/ 9096375 w 9096375"/>
              <a:gd name="connsiteY3" fmla="*/ 2270665 h 2491048"/>
              <a:gd name="connsiteX4" fmla="*/ 8875992 w 9096375"/>
              <a:gd name="connsiteY4" fmla="*/ 2491048 h 2491048"/>
              <a:gd name="connsiteX5" fmla="*/ 25400 w 9096375"/>
              <a:gd name="connsiteY5" fmla="*/ 2491048 h 2491048"/>
              <a:gd name="connsiteX6" fmla="*/ 0 w 9096375"/>
              <a:gd name="connsiteY6" fmla="*/ 1182948 h 2491048"/>
              <a:gd name="connsiteX7" fmla="*/ 25400 w 9096375"/>
              <a:gd name="connsiteY7" fmla="*/ 0 h 2491048"/>
              <a:gd name="connsiteX0" fmla="*/ 0 w 9096375"/>
              <a:gd name="connsiteY0" fmla="*/ 1182948 h 2491048"/>
              <a:gd name="connsiteX1" fmla="*/ 25400 w 9096375"/>
              <a:gd name="connsiteY1" fmla="*/ 0 h 2491048"/>
              <a:gd name="connsiteX2" fmla="*/ 8875992 w 9096375"/>
              <a:gd name="connsiteY2" fmla="*/ 0 h 2491048"/>
              <a:gd name="connsiteX3" fmla="*/ 9096375 w 9096375"/>
              <a:gd name="connsiteY3" fmla="*/ 220383 h 2491048"/>
              <a:gd name="connsiteX4" fmla="*/ 9096375 w 9096375"/>
              <a:gd name="connsiteY4" fmla="*/ 2270665 h 2491048"/>
              <a:gd name="connsiteX5" fmla="*/ 8875992 w 9096375"/>
              <a:gd name="connsiteY5" fmla="*/ 2491048 h 2491048"/>
              <a:gd name="connsiteX6" fmla="*/ 25400 w 9096375"/>
              <a:gd name="connsiteY6" fmla="*/ 2491048 h 2491048"/>
              <a:gd name="connsiteX7" fmla="*/ 91440 w 9096375"/>
              <a:gd name="connsiteY7" fmla="*/ 1274388 h 2491048"/>
              <a:gd name="connsiteX0" fmla="*/ 0 w 9096375"/>
              <a:gd name="connsiteY0" fmla="*/ 1182948 h 2491048"/>
              <a:gd name="connsiteX1" fmla="*/ 25400 w 9096375"/>
              <a:gd name="connsiteY1" fmla="*/ 0 h 2491048"/>
              <a:gd name="connsiteX2" fmla="*/ 8875992 w 9096375"/>
              <a:gd name="connsiteY2" fmla="*/ 0 h 2491048"/>
              <a:gd name="connsiteX3" fmla="*/ 9096375 w 9096375"/>
              <a:gd name="connsiteY3" fmla="*/ 220383 h 2491048"/>
              <a:gd name="connsiteX4" fmla="*/ 9096375 w 9096375"/>
              <a:gd name="connsiteY4" fmla="*/ 2270665 h 2491048"/>
              <a:gd name="connsiteX5" fmla="*/ 8875992 w 9096375"/>
              <a:gd name="connsiteY5" fmla="*/ 2491048 h 2491048"/>
              <a:gd name="connsiteX6" fmla="*/ 25400 w 9096375"/>
              <a:gd name="connsiteY6" fmla="*/ 2491048 h 2491048"/>
              <a:gd name="connsiteX0" fmla="*/ 0 w 9070975"/>
              <a:gd name="connsiteY0" fmla="*/ 0 h 2491048"/>
              <a:gd name="connsiteX1" fmla="*/ 8850592 w 9070975"/>
              <a:gd name="connsiteY1" fmla="*/ 0 h 2491048"/>
              <a:gd name="connsiteX2" fmla="*/ 9070975 w 9070975"/>
              <a:gd name="connsiteY2" fmla="*/ 220383 h 2491048"/>
              <a:gd name="connsiteX3" fmla="*/ 9070975 w 9070975"/>
              <a:gd name="connsiteY3" fmla="*/ 2270665 h 2491048"/>
              <a:gd name="connsiteX4" fmla="*/ 8850592 w 9070975"/>
              <a:gd name="connsiteY4" fmla="*/ 2491048 h 2491048"/>
              <a:gd name="connsiteX5" fmla="*/ 0 w 9070975"/>
              <a:gd name="connsiteY5" fmla="*/ 2491048 h 249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70975" h="2491048">
                <a:moveTo>
                  <a:pt x="0" y="0"/>
                </a:moveTo>
                <a:lnTo>
                  <a:pt x="8850592" y="0"/>
                </a:lnTo>
                <a:cubicBezTo>
                  <a:pt x="8972306" y="0"/>
                  <a:pt x="9070975" y="98669"/>
                  <a:pt x="9070975" y="220383"/>
                </a:cubicBezTo>
                <a:lnTo>
                  <a:pt x="9070975" y="2270665"/>
                </a:lnTo>
                <a:cubicBezTo>
                  <a:pt x="9070975" y="2392379"/>
                  <a:pt x="8972306" y="2491048"/>
                  <a:pt x="8850592" y="2491048"/>
                </a:cubicBezTo>
                <a:lnTo>
                  <a:pt x="0" y="2491048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3E1CBA9-BB11-EF2E-649E-27B49E82FE86}"/>
              </a:ext>
            </a:extLst>
          </p:cNvPr>
          <p:cNvGrpSpPr/>
          <p:nvPr userDrawn="1"/>
        </p:nvGrpSpPr>
        <p:grpSpPr>
          <a:xfrm>
            <a:off x="3476832" y="1696843"/>
            <a:ext cx="166152" cy="166152"/>
            <a:chOff x="5214995" y="-1168400"/>
            <a:chExt cx="431800" cy="431800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54C8AC7-0DF2-A7B4-59BC-354BDE9A823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9" name="Rectangle 89">
              <a:extLst>
                <a:ext uri="{FF2B5EF4-FFF2-40B4-BE49-F238E27FC236}">
                  <a16:creationId xmlns:a16="http://schemas.microsoft.com/office/drawing/2014/main" id="{F0376496-3125-ED18-7608-C142A0C35F33}"/>
                </a:ext>
              </a:extLst>
            </p:cNvPr>
            <p:cNvSpPr/>
            <p:nvPr/>
          </p:nvSpPr>
          <p:spPr bwMode="auto">
            <a:xfrm rot="2700000">
              <a:off x="5303185" y="-1042110"/>
              <a:ext cx="179220" cy="179220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15875" cap="rnd">
              <a:gradFill flip="none" rotWithShape="1">
                <a:gsLst>
                  <a:gs pos="0">
                    <a:srgbClr val="0078D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D3E10AB-B82F-F7E8-A33D-8AF61C784420}"/>
              </a:ext>
            </a:extLst>
          </p:cNvPr>
          <p:cNvGrpSpPr/>
          <p:nvPr userDrawn="1"/>
        </p:nvGrpSpPr>
        <p:grpSpPr>
          <a:xfrm>
            <a:off x="6669529" y="1696843"/>
            <a:ext cx="166152" cy="166152"/>
            <a:chOff x="5214995" y="-1168400"/>
            <a:chExt cx="431800" cy="431800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C526CF7-4F8D-6DB9-E3E9-2381E7AFAF4A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52" name="Rectangle 89">
              <a:extLst>
                <a:ext uri="{FF2B5EF4-FFF2-40B4-BE49-F238E27FC236}">
                  <a16:creationId xmlns:a16="http://schemas.microsoft.com/office/drawing/2014/main" id="{63E3BD4D-8045-49DC-2041-46643AE5ED02}"/>
                </a:ext>
              </a:extLst>
            </p:cNvPr>
            <p:cNvSpPr/>
            <p:nvPr/>
          </p:nvSpPr>
          <p:spPr bwMode="auto">
            <a:xfrm rot="2700000">
              <a:off x="5303185" y="-1042110"/>
              <a:ext cx="179220" cy="179220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15875" cap="rnd">
              <a:gradFill flip="none" rotWithShape="1">
                <a:gsLst>
                  <a:gs pos="0">
                    <a:srgbClr val="0078D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16F1C59-4D7D-3BDD-0560-654E11A9B15E}"/>
              </a:ext>
            </a:extLst>
          </p:cNvPr>
          <p:cNvGrpSpPr/>
          <p:nvPr userDrawn="1"/>
        </p:nvGrpSpPr>
        <p:grpSpPr>
          <a:xfrm flipH="1">
            <a:off x="3476832" y="4152094"/>
            <a:ext cx="166152" cy="166152"/>
            <a:chOff x="5214995" y="-1168400"/>
            <a:chExt cx="431800" cy="431800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0C410FC-F149-F1FA-B620-BF7F0EDE7D6C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55" name="Rectangle 89">
              <a:extLst>
                <a:ext uri="{FF2B5EF4-FFF2-40B4-BE49-F238E27FC236}">
                  <a16:creationId xmlns:a16="http://schemas.microsoft.com/office/drawing/2014/main" id="{5B5C9B65-59ED-2529-1E53-C9ABE9CB79FD}"/>
                </a:ext>
              </a:extLst>
            </p:cNvPr>
            <p:cNvSpPr/>
            <p:nvPr/>
          </p:nvSpPr>
          <p:spPr bwMode="auto">
            <a:xfrm rot="2700000">
              <a:off x="5303185" y="-1042110"/>
              <a:ext cx="179220" cy="179220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15875" cap="rnd">
              <a:gradFill flip="none" rotWithShape="1">
                <a:gsLst>
                  <a:gs pos="0">
                    <a:srgbClr val="0078D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8DAF83D-E0BD-BE8E-ECEC-5E5EDE3E6C74}"/>
              </a:ext>
            </a:extLst>
          </p:cNvPr>
          <p:cNvGrpSpPr/>
          <p:nvPr userDrawn="1"/>
        </p:nvGrpSpPr>
        <p:grpSpPr>
          <a:xfrm flipH="1">
            <a:off x="6669529" y="4152094"/>
            <a:ext cx="166152" cy="166152"/>
            <a:chOff x="5214995" y="-1168400"/>
            <a:chExt cx="431800" cy="431800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CC39567-C008-3C38-03DA-28EE0BE7483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58" name="Rectangle 89">
              <a:extLst>
                <a:ext uri="{FF2B5EF4-FFF2-40B4-BE49-F238E27FC236}">
                  <a16:creationId xmlns:a16="http://schemas.microsoft.com/office/drawing/2014/main" id="{99B2574B-7594-72E2-E826-4D4DA471A11A}"/>
                </a:ext>
              </a:extLst>
            </p:cNvPr>
            <p:cNvSpPr/>
            <p:nvPr/>
          </p:nvSpPr>
          <p:spPr bwMode="auto">
            <a:xfrm rot="2700000">
              <a:off x="5303185" y="-1042110"/>
              <a:ext cx="179220" cy="179220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15875" cap="rnd">
              <a:gradFill flip="none" rotWithShape="1">
                <a:gsLst>
                  <a:gs pos="0">
                    <a:srgbClr val="0078D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60DF7C5-E7F6-A90D-706C-6592ECDDB338}"/>
              </a:ext>
            </a:extLst>
          </p:cNvPr>
          <p:cNvGrpSpPr/>
          <p:nvPr userDrawn="1"/>
        </p:nvGrpSpPr>
        <p:grpSpPr>
          <a:xfrm rot="5400000">
            <a:off x="9928103" y="2137261"/>
            <a:ext cx="166152" cy="166152"/>
            <a:chOff x="5214995" y="-1168400"/>
            <a:chExt cx="431800" cy="43180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11A9EA57-349E-6453-094C-DB252913E583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79" name="Rectangle 89">
              <a:extLst>
                <a:ext uri="{FF2B5EF4-FFF2-40B4-BE49-F238E27FC236}">
                  <a16:creationId xmlns:a16="http://schemas.microsoft.com/office/drawing/2014/main" id="{217C0C60-8F15-8390-C6A7-0DB9E99CA653}"/>
                </a:ext>
              </a:extLst>
            </p:cNvPr>
            <p:cNvSpPr/>
            <p:nvPr/>
          </p:nvSpPr>
          <p:spPr bwMode="auto">
            <a:xfrm rot="2700000">
              <a:off x="5303185" y="-1042110"/>
              <a:ext cx="179220" cy="179220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15875" cap="rnd">
              <a:gradFill flip="none" rotWithShape="1">
                <a:gsLst>
                  <a:gs pos="0">
                    <a:srgbClr val="0078D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3B572509-4831-8A48-B663-AE17D9FD8ED5}"/>
              </a:ext>
            </a:extLst>
          </p:cNvPr>
          <p:cNvGrpSpPr/>
          <p:nvPr userDrawn="1"/>
        </p:nvGrpSpPr>
        <p:grpSpPr>
          <a:xfrm rot="5400000">
            <a:off x="9928103" y="3858268"/>
            <a:ext cx="166152" cy="166152"/>
            <a:chOff x="5214995" y="-1168400"/>
            <a:chExt cx="431800" cy="431800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68A591D-A59C-D3D7-2C67-293B3727D0A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82" name="Rectangle 89">
              <a:extLst>
                <a:ext uri="{FF2B5EF4-FFF2-40B4-BE49-F238E27FC236}">
                  <a16:creationId xmlns:a16="http://schemas.microsoft.com/office/drawing/2014/main" id="{8B0AF6B1-C3AC-C476-AE16-287C61A1D75A}"/>
                </a:ext>
              </a:extLst>
            </p:cNvPr>
            <p:cNvSpPr/>
            <p:nvPr/>
          </p:nvSpPr>
          <p:spPr bwMode="auto">
            <a:xfrm rot="2700000">
              <a:off x="5303185" y="-1042110"/>
              <a:ext cx="179220" cy="179220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15875" cap="rnd">
              <a:gradFill flip="none" rotWithShape="1">
                <a:gsLst>
                  <a:gs pos="0">
                    <a:srgbClr val="0078D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545F2FD2-44C5-DA9F-8E2B-13D6C03793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1593881"/>
            <a:ext cx="976461" cy="345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63500" dir="2700000" algn="tl" rotWithShape="0">
              <a:srgbClr val="454142">
                <a:alpha val="20000"/>
              </a:srgbClr>
            </a:outerShdw>
          </a:effectLst>
        </p:spPr>
        <p:txBody>
          <a:bodyPr anchor="ctr" anchorCtr="0">
            <a:no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00:00am</a:t>
            </a:r>
          </a:p>
        </p:txBody>
      </p:sp>
      <p:sp>
        <p:nvSpPr>
          <p:cNvPr id="106" name="Text Placeholder 105">
            <a:extLst>
              <a:ext uri="{FF2B5EF4-FFF2-40B4-BE49-F238E27FC236}">
                <a16:creationId xmlns:a16="http://schemas.microsoft.com/office/drawing/2014/main" id="{433B73A7-DB5C-AF5A-B12A-70E655D0C5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4200" y="2032188"/>
            <a:ext cx="2808000" cy="626701"/>
          </a:xfrm>
        </p:spPr>
        <p:txBody>
          <a:bodyPr lIns="90000" tIns="36000" rIns="90000" bIns="36000">
            <a:norm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105">
            <a:extLst>
              <a:ext uri="{FF2B5EF4-FFF2-40B4-BE49-F238E27FC236}">
                <a16:creationId xmlns:a16="http://schemas.microsoft.com/office/drawing/2014/main" id="{C966B391-3BF4-A5FB-4F8A-8B4B546896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4200" y="3208260"/>
            <a:ext cx="2808000" cy="626701"/>
          </a:xfrm>
          <a:prstGeom prst="roundRect">
            <a:avLst>
              <a:gd name="adj" fmla="val 10035"/>
            </a:avLst>
          </a:prstGeom>
          <a:solidFill>
            <a:srgbClr val="FFFFFF">
              <a:alpha val="70046"/>
            </a:srgbClr>
          </a:solidFill>
          <a:ln w="12700">
            <a:solidFill>
              <a:schemeClr val="bg1"/>
            </a:solidFill>
          </a:ln>
        </p:spPr>
        <p:txBody>
          <a:bodyPr lIns="90000" tIns="36000" rIns="90000" bIns="36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/>
            </a:lvl1pPr>
            <a:lvl2pPr marL="0" indent="0">
              <a:spcBef>
                <a:spcPts val="0"/>
              </a:spcBef>
              <a:buNone/>
              <a:defRPr sz="900"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2</a:t>
            </a:r>
          </a:p>
        </p:txBody>
      </p:sp>
      <p:sp>
        <p:nvSpPr>
          <p:cNvPr id="183" name="Text Placeholder 94">
            <a:extLst>
              <a:ext uri="{FF2B5EF4-FFF2-40B4-BE49-F238E27FC236}">
                <a16:creationId xmlns:a16="http://schemas.microsoft.com/office/drawing/2014/main" id="{DF1E6E41-3DB3-84EB-984F-CCB9167D56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76898" y="1593881"/>
            <a:ext cx="976461" cy="345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63500" dir="2700000" algn="tl" rotWithShape="0">
              <a:srgbClr val="454142">
                <a:alpha val="20000"/>
              </a:srgbClr>
            </a:outerShdw>
          </a:effectLst>
        </p:spPr>
        <p:txBody>
          <a:bodyPr anchor="ctr" anchorCtr="0">
            <a:no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00:00am</a:t>
            </a:r>
          </a:p>
        </p:txBody>
      </p:sp>
      <p:sp>
        <p:nvSpPr>
          <p:cNvPr id="184" name="Text Placeholder 105">
            <a:extLst>
              <a:ext uri="{FF2B5EF4-FFF2-40B4-BE49-F238E27FC236}">
                <a16:creationId xmlns:a16="http://schemas.microsoft.com/office/drawing/2014/main" id="{6E6ACE10-8248-C360-0E35-7598E8EC82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76898" y="2032188"/>
            <a:ext cx="2808000" cy="626701"/>
          </a:xfrm>
        </p:spPr>
        <p:txBody>
          <a:bodyPr lIns="90000" tIns="36000" rIns="90000" bIns="36000">
            <a:norm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Text Placeholder 105">
            <a:extLst>
              <a:ext uri="{FF2B5EF4-FFF2-40B4-BE49-F238E27FC236}">
                <a16:creationId xmlns:a16="http://schemas.microsoft.com/office/drawing/2014/main" id="{55D154DF-71A5-D9D3-0756-AA7208899C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19286" y="3208260"/>
            <a:ext cx="2808000" cy="626701"/>
          </a:xfrm>
          <a:prstGeom prst="roundRect">
            <a:avLst>
              <a:gd name="adj" fmla="val 10035"/>
            </a:avLst>
          </a:prstGeom>
          <a:solidFill>
            <a:srgbClr val="FFFFFF">
              <a:alpha val="70046"/>
            </a:srgbClr>
          </a:solidFill>
          <a:ln w="12700">
            <a:solidFill>
              <a:schemeClr val="bg1"/>
            </a:solidFill>
          </a:ln>
        </p:spPr>
        <p:txBody>
          <a:bodyPr lIns="90000" tIns="36000" rIns="90000" bIns="36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/>
            </a:lvl1pPr>
            <a:lvl2pPr marL="0" indent="0">
              <a:spcBef>
                <a:spcPts val="0"/>
              </a:spcBef>
              <a:buNone/>
              <a:defRPr sz="900"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2</a:t>
            </a:r>
          </a:p>
        </p:txBody>
      </p:sp>
      <p:sp>
        <p:nvSpPr>
          <p:cNvPr id="186" name="Text Placeholder 94">
            <a:extLst>
              <a:ext uri="{FF2B5EF4-FFF2-40B4-BE49-F238E27FC236}">
                <a16:creationId xmlns:a16="http://schemas.microsoft.com/office/drawing/2014/main" id="{3BF3353A-2534-A54C-BD30-4DA6ABBA06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69595" y="1593881"/>
            <a:ext cx="976461" cy="345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63500" dir="2700000" algn="tl" rotWithShape="0">
              <a:srgbClr val="454142">
                <a:alpha val="20000"/>
              </a:srgbClr>
            </a:outerShdw>
          </a:effectLst>
        </p:spPr>
        <p:txBody>
          <a:bodyPr anchor="ctr" anchorCtr="0">
            <a:no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00:00am</a:t>
            </a:r>
          </a:p>
        </p:txBody>
      </p:sp>
      <p:sp>
        <p:nvSpPr>
          <p:cNvPr id="187" name="Text Placeholder 105">
            <a:extLst>
              <a:ext uri="{FF2B5EF4-FFF2-40B4-BE49-F238E27FC236}">
                <a16:creationId xmlns:a16="http://schemas.microsoft.com/office/drawing/2014/main" id="{F8FA69C0-B798-B0EF-B064-997FF774E8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69595" y="2032188"/>
            <a:ext cx="2808000" cy="626701"/>
          </a:xfrm>
        </p:spPr>
        <p:txBody>
          <a:bodyPr lIns="90000" tIns="36000" rIns="90000" bIns="36000">
            <a:norm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Text Placeholder 105">
            <a:extLst>
              <a:ext uri="{FF2B5EF4-FFF2-40B4-BE49-F238E27FC236}">
                <a16:creationId xmlns:a16="http://schemas.microsoft.com/office/drawing/2014/main" id="{FFA3E6BA-ECB6-F78C-CF22-7B05706020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69595" y="3208260"/>
            <a:ext cx="2808000" cy="626701"/>
          </a:xfrm>
          <a:prstGeom prst="roundRect">
            <a:avLst>
              <a:gd name="adj" fmla="val 10035"/>
            </a:avLst>
          </a:prstGeom>
          <a:solidFill>
            <a:srgbClr val="FFFFFF">
              <a:alpha val="70046"/>
            </a:srgbClr>
          </a:solidFill>
          <a:ln w="12700">
            <a:solidFill>
              <a:schemeClr val="bg1"/>
            </a:solidFill>
          </a:ln>
        </p:spPr>
        <p:txBody>
          <a:bodyPr lIns="90000" tIns="36000" rIns="90000" bIns="36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/>
            </a:lvl1pPr>
            <a:lvl2pPr marL="0" indent="0">
              <a:spcBef>
                <a:spcPts val="0"/>
              </a:spcBef>
              <a:buNone/>
              <a:defRPr sz="900"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2</a:t>
            </a:r>
          </a:p>
        </p:txBody>
      </p:sp>
      <p:sp>
        <p:nvSpPr>
          <p:cNvPr id="189" name="Text Placeholder 94">
            <a:extLst>
              <a:ext uri="{FF2B5EF4-FFF2-40B4-BE49-F238E27FC236}">
                <a16:creationId xmlns:a16="http://schemas.microsoft.com/office/drawing/2014/main" id="{E07EBCA7-C1BD-E0AD-6403-14224CB1B5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4200" y="4053821"/>
            <a:ext cx="976461" cy="345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63500" dir="2700000" algn="tl" rotWithShape="0">
              <a:srgbClr val="454142">
                <a:alpha val="20000"/>
              </a:srgbClr>
            </a:outerShdw>
          </a:effectLst>
        </p:spPr>
        <p:txBody>
          <a:bodyPr anchor="ctr" anchorCtr="0">
            <a:no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00:00am</a:t>
            </a:r>
          </a:p>
        </p:txBody>
      </p:sp>
      <p:sp>
        <p:nvSpPr>
          <p:cNvPr id="190" name="Text Placeholder 105">
            <a:extLst>
              <a:ext uri="{FF2B5EF4-FFF2-40B4-BE49-F238E27FC236}">
                <a16:creationId xmlns:a16="http://schemas.microsoft.com/office/drawing/2014/main" id="{880DDDC9-1973-AB6B-84B0-8402F7E57D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4200" y="4488366"/>
            <a:ext cx="2808000" cy="626701"/>
          </a:xfrm>
        </p:spPr>
        <p:txBody>
          <a:bodyPr lIns="90000" tIns="36000" rIns="90000" bIns="36000">
            <a:norm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1" name="Text Placeholder 105">
            <a:extLst>
              <a:ext uri="{FF2B5EF4-FFF2-40B4-BE49-F238E27FC236}">
                <a16:creationId xmlns:a16="http://schemas.microsoft.com/office/drawing/2014/main" id="{779BA1D8-105C-B66F-63AF-84DC7F62245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84200" y="5641938"/>
            <a:ext cx="2808000" cy="626701"/>
          </a:xfrm>
          <a:prstGeom prst="roundRect">
            <a:avLst>
              <a:gd name="adj" fmla="val 10035"/>
            </a:avLst>
          </a:prstGeom>
          <a:solidFill>
            <a:srgbClr val="FFFFFF">
              <a:alpha val="70046"/>
            </a:srgbClr>
          </a:solidFill>
          <a:ln w="12700">
            <a:solidFill>
              <a:schemeClr val="bg1"/>
            </a:solidFill>
          </a:ln>
        </p:spPr>
        <p:txBody>
          <a:bodyPr lIns="90000" tIns="36000" rIns="90000" bIns="36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/>
            </a:lvl1pPr>
            <a:lvl2pPr marL="0" indent="0">
              <a:spcBef>
                <a:spcPts val="0"/>
              </a:spcBef>
              <a:buNone/>
              <a:defRPr sz="900"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2</a:t>
            </a:r>
          </a:p>
        </p:txBody>
      </p:sp>
      <p:sp>
        <p:nvSpPr>
          <p:cNvPr id="192" name="Text Placeholder 94">
            <a:extLst>
              <a:ext uri="{FF2B5EF4-FFF2-40B4-BE49-F238E27FC236}">
                <a16:creationId xmlns:a16="http://schemas.microsoft.com/office/drawing/2014/main" id="{D8F51403-DA8F-C60A-932D-8B8817FDA7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6898" y="4053821"/>
            <a:ext cx="976461" cy="345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63500" dir="2700000" algn="tl" rotWithShape="0">
              <a:srgbClr val="454142">
                <a:alpha val="20000"/>
              </a:srgbClr>
            </a:outerShdw>
          </a:effectLst>
        </p:spPr>
        <p:txBody>
          <a:bodyPr anchor="ctr" anchorCtr="0">
            <a:no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00:00am</a:t>
            </a:r>
          </a:p>
        </p:txBody>
      </p:sp>
      <p:sp>
        <p:nvSpPr>
          <p:cNvPr id="193" name="Text Placeholder 105">
            <a:extLst>
              <a:ext uri="{FF2B5EF4-FFF2-40B4-BE49-F238E27FC236}">
                <a16:creationId xmlns:a16="http://schemas.microsoft.com/office/drawing/2014/main" id="{1D287AE8-D07F-849B-E6F1-1AC629E8FB3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76898" y="4488366"/>
            <a:ext cx="2808000" cy="626701"/>
          </a:xfrm>
        </p:spPr>
        <p:txBody>
          <a:bodyPr lIns="90000" tIns="36000" rIns="90000" bIns="36000">
            <a:norm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4" name="Text Placeholder 105">
            <a:extLst>
              <a:ext uri="{FF2B5EF4-FFF2-40B4-BE49-F238E27FC236}">
                <a16:creationId xmlns:a16="http://schemas.microsoft.com/office/drawing/2014/main" id="{D79AB424-C959-FD9F-0942-4B657234F22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19286" y="5641938"/>
            <a:ext cx="2808000" cy="626701"/>
          </a:xfrm>
          <a:prstGeom prst="roundRect">
            <a:avLst>
              <a:gd name="adj" fmla="val 10035"/>
            </a:avLst>
          </a:prstGeom>
          <a:solidFill>
            <a:srgbClr val="FFFFFF">
              <a:alpha val="70046"/>
            </a:srgbClr>
          </a:solidFill>
          <a:ln w="12700">
            <a:solidFill>
              <a:schemeClr val="bg1"/>
            </a:solidFill>
          </a:ln>
        </p:spPr>
        <p:txBody>
          <a:bodyPr lIns="90000" tIns="36000" rIns="90000" bIns="36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/>
            </a:lvl1pPr>
            <a:lvl2pPr marL="0" indent="0">
              <a:spcBef>
                <a:spcPts val="0"/>
              </a:spcBef>
              <a:buNone/>
              <a:defRPr sz="900"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2</a:t>
            </a:r>
          </a:p>
        </p:txBody>
      </p:sp>
      <p:sp>
        <p:nvSpPr>
          <p:cNvPr id="195" name="Text Placeholder 94">
            <a:extLst>
              <a:ext uri="{FF2B5EF4-FFF2-40B4-BE49-F238E27FC236}">
                <a16:creationId xmlns:a16="http://schemas.microsoft.com/office/drawing/2014/main" id="{4411A19D-5600-3582-7891-BEECA6B3C9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9595" y="4053821"/>
            <a:ext cx="976461" cy="345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63500" dir="2700000" algn="tl" rotWithShape="0">
              <a:srgbClr val="454142">
                <a:alpha val="20000"/>
              </a:srgbClr>
            </a:outerShdw>
          </a:effectLst>
        </p:spPr>
        <p:txBody>
          <a:bodyPr anchor="ctr" anchorCtr="0">
            <a:no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00:00am</a:t>
            </a:r>
          </a:p>
        </p:txBody>
      </p:sp>
      <p:sp>
        <p:nvSpPr>
          <p:cNvPr id="196" name="Text Placeholder 105">
            <a:extLst>
              <a:ext uri="{FF2B5EF4-FFF2-40B4-BE49-F238E27FC236}">
                <a16:creationId xmlns:a16="http://schemas.microsoft.com/office/drawing/2014/main" id="{E6756EC6-5C62-CCBD-6970-540F4E463C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969595" y="4488366"/>
            <a:ext cx="2808000" cy="626701"/>
          </a:xfrm>
        </p:spPr>
        <p:txBody>
          <a:bodyPr lIns="90000" tIns="36000" rIns="90000" bIns="36000">
            <a:norm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7" name="Text Placeholder 105">
            <a:extLst>
              <a:ext uri="{FF2B5EF4-FFF2-40B4-BE49-F238E27FC236}">
                <a16:creationId xmlns:a16="http://schemas.microsoft.com/office/drawing/2014/main" id="{56520A8E-9E5D-0840-1CB1-35762F47BF5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69595" y="5641938"/>
            <a:ext cx="2808000" cy="626701"/>
          </a:xfrm>
          <a:prstGeom prst="roundRect">
            <a:avLst>
              <a:gd name="adj" fmla="val 10035"/>
            </a:avLst>
          </a:prstGeom>
          <a:solidFill>
            <a:srgbClr val="FFFFFF">
              <a:alpha val="70046"/>
            </a:srgbClr>
          </a:solidFill>
          <a:ln w="12700">
            <a:solidFill>
              <a:schemeClr val="bg1"/>
            </a:solidFill>
          </a:ln>
        </p:spPr>
        <p:txBody>
          <a:bodyPr lIns="90000" tIns="36000" rIns="90000" bIns="36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900"/>
            </a:lvl1pPr>
            <a:lvl2pPr marL="0" indent="0">
              <a:spcBef>
                <a:spcPts val="0"/>
              </a:spcBef>
              <a:buNone/>
              <a:defRPr sz="900"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38906227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glass object&#10;&#10;Description automatically generated">
            <a:extLst>
              <a:ext uri="{FF2B5EF4-FFF2-40B4-BE49-F238E27FC236}">
                <a16:creationId xmlns:a16="http://schemas.microsoft.com/office/drawing/2014/main" id="{2AAB10B9-A5B4-8EE9-A35E-0DD6619B8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lose up of a glass object&#10;&#10;Description automatically generated">
            <a:extLst>
              <a:ext uri="{FF2B5EF4-FFF2-40B4-BE49-F238E27FC236}">
                <a16:creationId xmlns:a16="http://schemas.microsoft.com/office/drawing/2014/main" id="{6AA1AC67-13BA-ADC6-4602-1C5E14B15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48" y="2422963"/>
            <a:ext cx="8534401" cy="2012073"/>
          </a:xfrm>
          <a:prstGeom prst="roundRect">
            <a:avLst>
              <a:gd name="adj" fmla="val 12880"/>
            </a:avLst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F5EDB2-62CD-FCD3-37F1-2EA7B51C3CF8}"/>
              </a:ext>
            </a:extLst>
          </p:cNvPr>
          <p:cNvSpPr/>
          <p:nvPr userDrawn="1"/>
        </p:nvSpPr>
        <p:spPr>
          <a:xfrm>
            <a:off x="565150" y="2422048"/>
            <a:ext cx="8534400" cy="2012073"/>
          </a:xfrm>
          <a:prstGeom prst="roundRect">
            <a:avLst/>
          </a:prstGeom>
          <a:gradFill flip="none" rotWithShape="1">
            <a:gsLst>
              <a:gs pos="89000">
                <a:schemeClr val="bg1">
                  <a:alpha val="21000"/>
                </a:scheme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C02737-1995-7747-7303-F1115CC1989C}"/>
              </a:ext>
            </a:extLst>
          </p:cNvPr>
          <p:cNvSpPr/>
          <p:nvPr userDrawn="1"/>
        </p:nvSpPr>
        <p:spPr>
          <a:xfrm>
            <a:off x="1026037" y="2974294"/>
            <a:ext cx="7552813" cy="9648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gnify" title="Icon of a magnifying glass">
            <a:extLst>
              <a:ext uri="{FF2B5EF4-FFF2-40B4-BE49-F238E27FC236}">
                <a16:creationId xmlns:a16="http://schemas.microsoft.com/office/drawing/2014/main" id="{65E2CD84-BA71-0719-E777-8F57BF76204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 flipH="1">
            <a:off x="7791450" y="3229935"/>
            <a:ext cx="503335" cy="493716"/>
          </a:xfrm>
          <a:custGeom>
            <a:avLst/>
            <a:gdLst>
              <a:gd name="T0" fmla="*/ 112 w 343"/>
              <a:gd name="T1" fmla="*/ 223 h 338"/>
              <a:gd name="T2" fmla="*/ 0 w 343"/>
              <a:gd name="T3" fmla="*/ 111 h 338"/>
              <a:gd name="T4" fmla="*/ 112 w 343"/>
              <a:gd name="T5" fmla="*/ 0 h 338"/>
              <a:gd name="T6" fmla="*/ 223 w 343"/>
              <a:gd name="T7" fmla="*/ 111 h 338"/>
              <a:gd name="T8" fmla="*/ 112 w 343"/>
              <a:gd name="T9" fmla="*/ 223 h 338"/>
              <a:gd name="T10" fmla="*/ 343 w 343"/>
              <a:gd name="T11" fmla="*/ 338 h 338"/>
              <a:gd name="T12" fmla="*/ 191 w 343"/>
              <a:gd name="T13" fmla="*/ 189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3" h="338">
                <a:moveTo>
                  <a:pt x="112" y="223"/>
                </a:moveTo>
                <a:cubicBezTo>
                  <a:pt x="50" y="223"/>
                  <a:pt x="0" y="173"/>
                  <a:pt x="0" y="111"/>
                </a:cubicBezTo>
                <a:cubicBezTo>
                  <a:pt x="0" y="50"/>
                  <a:pt x="50" y="0"/>
                  <a:pt x="112" y="0"/>
                </a:cubicBezTo>
                <a:cubicBezTo>
                  <a:pt x="173" y="0"/>
                  <a:pt x="223" y="50"/>
                  <a:pt x="223" y="111"/>
                </a:cubicBezTo>
                <a:cubicBezTo>
                  <a:pt x="223" y="173"/>
                  <a:pt x="173" y="223"/>
                  <a:pt x="112" y="223"/>
                </a:cubicBezTo>
                <a:close/>
                <a:moveTo>
                  <a:pt x="343" y="338"/>
                </a:moveTo>
                <a:cubicBezTo>
                  <a:pt x="191" y="189"/>
                  <a:pt x="191" y="189"/>
                  <a:pt x="191" y="189"/>
                </a:cubicBezTo>
              </a:path>
            </a:pathLst>
          </a:custGeom>
          <a:noFill/>
          <a:ln w="1905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5">
            <a:extLst>
              <a:ext uri="{FF2B5EF4-FFF2-40B4-BE49-F238E27FC236}">
                <a16:creationId xmlns:a16="http://schemas.microsoft.com/office/drawing/2014/main" id="{E903047D-0F9D-0858-4D03-8A542EE2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36" y="2986079"/>
            <a:ext cx="7683500" cy="89506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6366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5123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DB660C8-FCFE-8CB6-A08E-975F87F66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57C656-3E5F-8959-00F8-286B44FD1D70}"/>
              </a:ext>
            </a:extLst>
          </p:cNvPr>
          <p:cNvSpPr/>
          <p:nvPr userDrawn="1"/>
        </p:nvSpPr>
        <p:spPr bwMode="auto">
          <a:xfrm>
            <a:off x="0" y="0"/>
            <a:ext cx="1229644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>
                  <a:alpha val="0"/>
                </a:schemeClr>
              </a:gs>
            </a:gsLst>
            <a:lin ang="2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1C9B6F3-E735-840E-3BE2-D2B3CC81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0311"/>
            <a:ext cx="11018520" cy="430887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C5275CD-9BC7-D5C8-CFA6-C95A6628B7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518" y="1039270"/>
            <a:ext cx="11018520" cy="27699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3112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2422AF-3058-B144-8730-CC9C5C8B1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3EF143-CE0B-763F-31DC-5E3FD677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1" y="0"/>
            <a:ext cx="6505303" cy="6858000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59842"/>
            <a:ext cx="9144000" cy="67710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400" spc="-50" baseline="0">
                <a:gradFill>
                  <a:gsLst>
                    <a:gs pos="50000">
                      <a:schemeClr val="accent5"/>
                    </a:gs>
                    <a:gs pos="0">
                      <a:schemeClr val="accent1"/>
                    </a:gs>
                    <a:gs pos="100000">
                      <a:srgbClr val="C73ECC"/>
                    </a:gs>
                  </a:gsLst>
                  <a:lin ang="2700000" scaled="1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pic>
        <p:nvPicPr>
          <p:cNvPr id="10" name="Picture 9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97B1F2AE-6C5C-018D-7632-164C4B2170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63" y="298450"/>
            <a:ext cx="2361272" cy="8678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7018B-B519-E0C7-79F9-9F1296445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962400"/>
            <a:ext cx="9150350" cy="338554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926D93-96C3-00C7-DCB2-C247AD8106E9}"/>
              </a:ext>
            </a:extLst>
          </p:cNvPr>
          <p:cNvGrpSpPr/>
          <p:nvPr userDrawn="1"/>
        </p:nvGrpSpPr>
        <p:grpSpPr>
          <a:xfrm>
            <a:off x="10962344" y="331941"/>
            <a:ext cx="1229656" cy="787970"/>
            <a:chOff x="9706632" y="331941"/>
            <a:chExt cx="1229656" cy="787970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DFE2F7FE-4CFF-1C92-C90D-2A53E060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auto">
            <a:xfrm rot="16200000">
              <a:off x="9927475" y="111098"/>
              <a:ext cx="787970" cy="1229656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bg1">
                    <a:alpha val="47000"/>
                  </a:schemeClr>
                </a:gs>
                <a:gs pos="81000">
                  <a:schemeClr val="bg1">
                    <a:alpha val="3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>
                  <a:alpha val="72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6246BF-AD21-EE64-45C2-58F8BFF44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auto">
            <a:xfrm>
              <a:off x="9762292" y="378680"/>
              <a:ext cx="694492" cy="6944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47000"/>
                  </a:schemeClr>
                </a:gs>
                <a:gs pos="81000">
                  <a:schemeClr val="bg1">
                    <a:alpha val="3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pic>
          <p:nvPicPr>
            <p:cNvPr id="12" name="Picture 11" descr="Copilot icon">
              <a:extLst>
                <a:ext uri="{FF2B5EF4-FFF2-40B4-BE49-F238E27FC236}">
                  <a16:creationId xmlns:a16="http://schemas.microsoft.com/office/drawing/2014/main" id="{48E71862-46E9-1E30-ED58-7F0E39F782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5400" y="457644"/>
              <a:ext cx="488276" cy="536566"/>
            </a:xfrm>
            <a:prstGeom prst="rect">
              <a:avLst/>
            </a:prstGeom>
          </p:spPr>
        </p:pic>
      </p:grp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EA26270A-77BF-690B-2D74-E600C3FBD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0" y="6539520"/>
            <a:ext cx="4114800" cy="153888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>
            <a:lvl1pPr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Calibri" panose="020F0502020204030204" pitchFamily="34" charset="0"/>
              </a:defRPr>
            </a:lvl1pPr>
          </a:lstStyle>
          <a:p>
            <a:pPr defTabSz="914400"/>
            <a:r>
              <a:rPr lang="en-US"/>
              <a:t>Classified as Microsoft Confidential –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333934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44F843-1CA5-98F4-F10D-5114E3C36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200" y="6539520"/>
            <a:ext cx="4114800" cy="153888"/>
          </a:xfrm>
        </p:spPr>
        <p:txBody>
          <a:bodyPr/>
          <a:lstStyle/>
          <a:p>
            <a:pPr defTabSz="914400"/>
            <a:r>
              <a:rPr lang="en-US"/>
              <a:t>Classified as Microsoft Confidential –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6731105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527D-52EB-A2BA-3437-A6E76A884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3502A-3F42-B4C2-94CF-D03898A8F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CFAA5-D1BA-1091-C53B-536D1285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AE28B-05FB-2AB8-1E0A-7DC42FFEA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93C8F-6D2D-26BE-D24A-E3BDC2EC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79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1B91B19F-5366-77DE-DF9E-1EF6C09E0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A50F46D6-40FA-B93E-7296-AED50F90EF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82" y="129394"/>
            <a:ext cx="3122228" cy="13735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B55674D-26E7-9727-2DC7-B84D57DD8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560468"/>
            <a:ext cx="4464657" cy="135421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1" i="0" kern="1200" cap="none" spc="-50" baseline="0" dirty="0">
                <a:ln w="3175">
                  <a:noFill/>
                </a:ln>
                <a:solidFill>
                  <a:srgbClr val="2A446F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169B4-91B7-6381-7E92-580EC8940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360" y="3346171"/>
            <a:ext cx="446111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b="1" i="0" spc="0" baseline="0">
                <a:solidFill>
                  <a:srgbClr val="2A446F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</p:spTree>
    <p:extLst>
      <p:ext uri="{BB962C8B-B14F-4D97-AF65-F5344CB8AC3E}">
        <p14:creationId xmlns:p14="http://schemas.microsoft.com/office/powerpoint/2010/main" val="610437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2376">
          <p15:clr>
            <a:srgbClr val="FBAE40"/>
          </p15:clr>
        </p15:guide>
        <p15:guide id="3" pos="2520">
          <p15:clr>
            <a:srgbClr val="FBAE40"/>
          </p15:clr>
        </p15:guide>
        <p15:guide id="4" pos="3096">
          <p15:clr>
            <a:srgbClr val="FBAE40"/>
          </p15:clr>
        </p15:guide>
        <p15:guide id="5" pos="3240">
          <p15:clr>
            <a:srgbClr val="FBAE40"/>
          </p15:clr>
        </p15:guide>
        <p15:guide id="6" pos="4536">
          <p15:clr>
            <a:srgbClr val="FBAE40"/>
          </p15:clr>
        </p15:guide>
        <p15:guide id="7" pos="4680">
          <p15:clr>
            <a:srgbClr val="FBAE40"/>
          </p15:clr>
        </p15:guide>
        <p15:guide id="8" pos="5976">
          <p15:clr>
            <a:srgbClr val="FBAE40"/>
          </p15:clr>
        </p15:guide>
        <p15:guide id="9" pos="6120">
          <p15:clr>
            <a:srgbClr val="FBAE40"/>
          </p15:clr>
        </p15:guide>
        <p15:guide id="10" pos="6696">
          <p15:clr>
            <a:srgbClr val="FBAE40"/>
          </p15:clr>
        </p15:guide>
        <p15:guide id="11" pos="6840">
          <p15:clr>
            <a:srgbClr val="FBAE40"/>
          </p15:clr>
        </p15:guide>
        <p15:guide id="12" pos="8856">
          <p15:clr>
            <a:srgbClr val="FBAE40"/>
          </p15:clr>
        </p15:guide>
        <p15:guide id="13" pos="1656">
          <p15:clr>
            <a:srgbClr val="FBAE40"/>
          </p15:clr>
        </p15:guide>
        <p15:guide id="14" pos="1800">
          <p15:clr>
            <a:srgbClr val="FBAE40"/>
          </p15:clr>
        </p15:guide>
        <p15:guide id="15" pos="2232">
          <p15:clr>
            <a:srgbClr val="FBAE40"/>
          </p15:clr>
        </p15:guide>
        <p15:guide id="16" orient="horz" pos="360">
          <p15:clr>
            <a:srgbClr val="FBAE40"/>
          </p15:clr>
        </p15:guide>
        <p15:guide id="17" orient="horz" pos="1296">
          <p15:clr>
            <a:srgbClr val="FBAE40"/>
          </p15:clr>
        </p15:guide>
        <p15:guide id="18" orient="horz" pos="2592">
          <p15:clr>
            <a:srgbClr val="FBAE40"/>
          </p15:clr>
        </p15:guide>
        <p15:guide id="19" orient="horz" pos="2448">
          <p15:clr>
            <a:srgbClr val="FBAE40"/>
          </p15:clr>
        </p15:guide>
        <p15:guide id="20" orient="horz" pos="2736">
          <p15:clr>
            <a:srgbClr val="FBAE40"/>
          </p15:clr>
        </p15:guide>
        <p15:guide id="21" orient="horz" pos="3888">
          <p15:clr>
            <a:srgbClr val="FBAE40"/>
          </p15:clr>
        </p15:guide>
        <p15:guide id="22" orient="horz" pos="4320">
          <p15:clr>
            <a:srgbClr val="FBAE40"/>
          </p15:clr>
        </p15:guide>
        <p15:guide id="23" orient="horz" pos="4824">
          <p15:clr>
            <a:srgbClr val="FBAE40"/>
          </p15:clr>
        </p15:guide>
        <p15:guide id="24" orient="horz" pos="4680">
          <p15:clr>
            <a:srgbClr val="FBAE40"/>
          </p15:clr>
        </p15:guide>
        <p15:guide id="25" pos="4608">
          <p15:clr>
            <a:srgbClr val="FBAE40"/>
          </p15:clr>
        </p15:guide>
        <p15:guide id="26" orient="horz" pos="49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79D98-4754-A15A-7C99-84371BECB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14" t="53176" r="35751"/>
          <a:stretch/>
        </p:blipFill>
        <p:spPr>
          <a:xfrm>
            <a:off x="1850" y="0"/>
            <a:ext cx="12192000" cy="6847363"/>
          </a:xfrm>
          <a:prstGeom prst="rect">
            <a:avLst/>
          </a:prstGeom>
        </p:spPr>
      </p:pic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D3453B0B-33DE-4ED0-A610-D76D0E610F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24378"/>
            <a:ext cx="9144000" cy="6093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lang="en-US" sz="4400" b="1" i="0" kern="1200" spc="-50" baseline="0" dirty="0">
                <a:ln w="3175">
                  <a:noFill/>
                </a:ln>
                <a:gradFill flip="none" rotWithShape="1">
                  <a:gsLst>
                    <a:gs pos="50000">
                      <a:srgbClr val="8661C5"/>
                    </a:gs>
                    <a:gs pos="0">
                      <a:srgbClr val="3E76D4"/>
                    </a:gs>
                    <a:gs pos="100000">
                      <a:srgbClr val="C73ECC"/>
                    </a:gs>
                  </a:gsLst>
                  <a:lin ang="2700000" scaled="1"/>
                  <a:tileRect/>
                </a:gradFill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46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7D8090-7FA0-5DD9-EF7D-661A1656A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20840"/>
            <a:ext cx="12192000" cy="13716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97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452C63-83A7-678A-2A8F-EFAC83A60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14" t="28846" r="3575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200" b="1" i="0" kern="1200" spc="-50" baseline="0" dirty="0">
                <a:ln w="3175">
                  <a:noFill/>
                </a:ln>
                <a:gradFill flip="none" rotWithShape="1">
                  <a:gsLst>
                    <a:gs pos="50000">
                      <a:srgbClr val="8661C5"/>
                    </a:gs>
                    <a:gs pos="0">
                      <a:srgbClr val="3E76D4"/>
                    </a:gs>
                    <a:gs pos="100000">
                      <a:srgbClr val="C73ECC"/>
                    </a:gs>
                  </a:gsLst>
                  <a:lin ang="2700000" scaled="1"/>
                  <a:tileRect/>
                </a:gradFill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076DBE-7DB9-06C7-9AA4-D326B635E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20840"/>
            <a:ext cx="12192000" cy="13716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7653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1459914"/>
            <a:ext cx="3898901" cy="2954655"/>
          </a:xfrm>
          <a:noFill/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8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97FAD9B-A5D2-21B8-8608-91E00CEB98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4200" y="4846320"/>
            <a:ext cx="389534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88ED4D0F-6F82-3B01-3ED2-6BDBFA45E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82" y="129394"/>
            <a:ext cx="3122228" cy="13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49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bg>
      <p:bgPr>
        <a:solidFill>
          <a:srgbClr val="D8D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2764203"/>
            <a:ext cx="5111391" cy="1329595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00" b="1" i="0" dirty="0">
                <a:solidFill>
                  <a:schemeClr val="accent3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1877538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2630F-9D54-C9E6-5F76-BA1370320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2764203"/>
            <a:ext cx="4848632" cy="1329595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378881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ky with white clouds&#10;&#10;Description automatically generated">
            <a:extLst>
              <a:ext uri="{FF2B5EF4-FFF2-40B4-BE49-F238E27FC236}">
                <a16:creationId xmlns:a16="http://schemas.microsoft.com/office/drawing/2014/main" id="{79BAFC8C-EB9A-06B0-36D4-AEB224BFA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29"/>
            <a:ext cx="12192000" cy="68695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F13F4-2AA0-2751-9C54-183410D351E2}"/>
              </a:ext>
            </a:extLst>
          </p:cNvPr>
          <p:cNvSpPr/>
          <p:nvPr userDrawn="1"/>
        </p:nvSpPr>
        <p:spPr>
          <a:xfrm>
            <a:off x="0" y="0"/>
            <a:ext cx="6616700" cy="6858000"/>
          </a:xfrm>
          <a:prstGeom prst="rect">
            <a:avLst/>
          </a:prstGeom>
          <a:gradFill flip="none" rotWithShape="1">
            <a:gsLst>
              <a:gs pos="26000">
                <a:schemeClr val="bg1">
                  <a:alpha val="58000"/>
                </a:schemeClr>
              </a:gs>
              <a:gs pos="70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AB79229-7EF8-8D54-ED6D-2A2E11C7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21" y="3202170"/>
            <a:ext cx="7683500" cy="895065"/>
          </a:xfrm>
        </p:spPr>
        <p:txBody>
          <a:bodyPr/>
          <a:lstStyle>
            <a:lvl1pPr>
              <a:defRPr>
                <a:solidFill>
                  <a:srgbClr val="46366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4FD65AF-CF48-C43D-0B1B-B1AD516E4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235" y="4236857"/>
            <a:ext cx="6823075" cy="4545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FE4DE3-3527-1991-05B6-5D4EBF61787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75" y="549275"/>
            <a:ext cx="128778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e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45FF17-5C1B-1FAC-2B0B-F8AEED707486}"/>
              </a:ext>
            </a:extLst>
          </p:cNvPr>
          <p:cNvSpPr/>
          <p:nvPr userDrawn="1"/>
        </p:nvSpPr>
        <p:spPr bwMode="auto">
          <a:xfrm>
            <a:off x="613811" y="539253"/>
            <a:ext cx="5129764" cy="5642342"/>
          </a:xfrm>
          <a:prstGeom prst="roundRect">
            <a:avLst>
              <a:gd name="adj" fmla="val 2764"/>
            </a:avLst>
          </a:prstGeom>
          <a:solidFill>
            <a:schemeClr val="bg1">
              <a:alpha val="65000"/>
            </a:schemeClr>
          </a:solidFill>
          <a:ln w="15875">
            <a:noFill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56">
            <a:extLst>
              <a:ext uri="{FF2B5EF4-FFF2-40B4-BE49-F238E27FC236}">
                <a16:creationId xmlns:a16="http://schemas.microsoft.com/office/drawing/2014/main" id="{E9A60C29-70E4-48A8-1AD6-664797F8A4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84739" y="654733"/>
            <a:ext cx="1007561" cy="100756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/>
              <a:t>Customer Logo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893444-D178-4644-717D-109F0DD21C94}"/>
              </a:ext>
            </a:extLst>
          </p:cNvPr>
          <p:cNvSpPr/>
          <p:nvPr userDrawn="1"/>
        </p:nvSpPr>
        <p:spPr bwMode="auto">
          <a:xfrm>
            <a:off x="501662" y="425311"/>
            <a:ext cx="11101485" cy="5848489"/>
          </a:xfrm>
          <a:prstGeom prst="roundRect">
            <a:avLst>
              <a:gd name="adj" fmla="val 3187"/>
            </a:avLst>
          </a:prstGeom>
          <a:noFill/>
          <a:ln w="63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6" name="Text Placeholder 61">
            <a:extLst>
              <a:ext uri="{FF2B5EF4-FFF2-40B4-BE49-F238E27FC236}">
                <a16:creationId xmlns:a16="http://schemas.microsoft.com/office/drawing/2014/main" id="{4172B0E9-6FE9-0DD5-1E51-93E86ED7A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620645"/>
            <a:ext cx="5303520" cy="1645398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2000" b="0" i="0" u="none" strike="noStrike" kern="1200" cap="none" spc="0" normalizeH="0" baseline="0" dirty="0">
                <a:ln w="317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Segoe UI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marL="0" marR="0" lvl="0" indent="0" algn="l" defTabSz="46623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Add points here</a:t>
            </a:r>
            <a:endParaRPr lang="en-US"/>
          </a:p>
        </p:txBody>
      </p:sp>
      <p:sp>
        <p:nvSpPr>
          <p:cNvPr id="7" name="Text Placeholder 61">
            <a:extLst>
              <a:ext uri="{FF2B5EF4-FFF2-40B4-BE49-F238E27FC236}">
                <a16:creationId xmlns:a16="http://schemas.microsoft.com/office/drawing/2014/main" id="{80FEEA81-F148-6156-7F23-495D80BE68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29273"/>
            <a:ext cx="5303520" cy="1645398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2000" b="0" i="0" u="none" strike="noStrike" kern="1200" cap="none" spc="0" normalizeH="0" baseline="0" dirty="0">
                <a:ln w="317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Segoe UI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marL="0" marR="0" lvl="0" indent="0" algn="l" defTabSz="46623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Add points here</a:t>
            </a:r>
            <a:endParaRPr lang="en-US"/>
          </a:p>
        </p:txBody>
      </p:sp>
      <p:sp>
        <p:nvSpPr>
          <p:cNvPr id="8" name="Text Placeholder 61">
            <a:extLst>
              <a:ext uri="{FF2B5EF4-FFF2-40B4-BE49-F238E27FC236}">
                <a16:creationId xmlns:a16="http://schemas.microsoft.com/office/drawing/2014/main" id="{58EE2FA4-084E-E229-BFBD-11AEC56737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4437903"/>
            <a:ext cx="5303520" cy="1645398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2000" b="0" i="0" u="none" strike="noStrike" kern="1200" cap="none" spc="0" normalizeH="0" baseline="0" dirty="0">
                <a:ln w="317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Segoe UI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marL="0" marR="0" lvl="0" indent="0" algn="l" defTabSz="46623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Add points here</a:t>
            </a:r>
            <a:endParaRPr lang="en-US"/>
          </a:p>
        </p:txBody>
      </p:sp>
      <p:sp>
        <p:nvSpPr>
          <p:cNvPr id="9" name="Text Placeholder 61">
            <a:extLst>
              <a:ext uri="{FF2B5EF4-FFF2-40B4-BE49-F238E27FC236}">
                <a16:creationId xmlns:a16="http://schemas.microsoft.com/office/drawing/2014/main" id="{1F924E61-E2BA-0B66-0881-3B025F2F1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4739" y="1905000"/>
            <a:ext cx="4616175" cy="401320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Add description here</a:t>
            </a:r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73231D4B-E7DA-ABEC-7C60-D50BEEB106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240" y="6460362"/>
            <a:ext cx="8106728" cy="138499"/>
          </a:xfrm>
        </p:spPr>
        <p:txBody>
          <a:bodyPr wrap="square" anchor="b">
            <a:spAutoFit/>
          </a:bodyPr>
          <a:lstStyle>
            <a:lvl1pPr marL="0" indent="0" algn="l">
              <a:buNone/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GB"/>
              <a:t>Add text here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E5F2EA-15C9-BDAD-92EE-81CE16CA1A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397658"/>
            <a:ext cx="530352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BC662B-9797-BF45-BD4E-D84EDDB7574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306286"/>
            <a:ext cx="530352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599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2630F-9D54-C9E6-5F76-BA1370320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27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2764203"/>
            <a:ext cx="4848632" cy="1329595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350313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AC12-78A2-B6B7-E2AA-131B8E80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290CE-B9A7-7DD7-6B9A-7A213053A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57B6C-DF6A-6E09-9537-229F3BE12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120EC-DC97-7A46-FF97-146F8E8C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3BC27-3896-2D56-7065-CF2AACBC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F1DB7-35E1-2701-BB38-403D52A2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2630F-9D54-C9E6-5F76-BA1370320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6"/>
              </a:gs>
              <a:gs pos="52000">
                <a:srgbClr val="8661C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2764203"/>
            <a:ext cx="4848632" cy="1329595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426531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D8D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F9F7F-AFD3-39D6-1DD5-2CC5B43627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4" y="3200400"/>
            <a:ext cx="11089218" cy="457200"/>
          </a:xfrm>
        </p:spPr>
        <p:txBody>
          <a:bodyPr/>
          <a:lstStyle/>
          <a:p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700060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7371270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457200"/>
            <a:ext cx="11018520" cy="4616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3000" dirty="0">
                <a:gradFill flip="none" rotWithShape="1">
                  <a:gsLst>
                    <a:gs pos="0">
                      <a:srgbClr val="FF5C39"/>
                    </a:gs>
                    <a:gs pos="25000">
                      <a:srgbClr val="F4364C"/>
                    </a:gs>
                    <a:gs pos="75000">
                      <a:srgbClr val="0078D4"/>
                    </a:gs>
                    <a:gs pos="50000">
                      <a:srgbClr val="C03BC4"/>
                    </a:gs>
                    <a:gs pos="100000">
                      <a:srgbClr val="14938C"/>
                    </a:gs>
                  </a:gsLst>
                  <a:lin ang="0" scaled="1"/>
                  <a:tileRect/>
                </a:gradFill>
              </a:defRPr>
            </a:lvl1pPr>
          </a:lstStyle>
          <a:p>
            <a:pPr marL="0" lvl="0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B1B4F8-04B3-79C3-FF88-DB6DFA146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78957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IN"/>
              <a:t>Microsoft Confidential–Internal Only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25D100-8A9D-19CD-62CD-EEF5535F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8235" y="6578957"/>
            <a:ext cx="24765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CC0151E6-08A3-4246-B91A-F3551DAD1F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56318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8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A9B4-25FF-4E69-C471-320587B1A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86D5D8-1B33-1EB0-7679-D02172905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6B86C-9A6D-9BA9-5842-FA71BFE2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F8D4-C48A-4AC5-946C-2422E21C926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F0D18-4D6D-218A-054F-E46A2CA0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586AC-BE1B-B7A7-977B-DD1BD4C2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2553D-2D18-4233-94E4-3E262B9A9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7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457200"/>
            <a:ext cx="11018520" cy="492443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3200" dirty="0">
                <a:solidFill>
                  <a:schemeClr val="tx1"/>
                </a:solidFill>
              </a:defRPr>
            </a:lvl1pPr>
          </a:lstStyle>
          <a:p>
            <a:pPr marL="0"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225D100-8A9D-19CD-62CD-EEF5535F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8235" y="6578957"/>
            <a:ext cx="24765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CC0151E6-08A3-4246-B91A-F3551DAD1F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47792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8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b="1" i="0" spc="0"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121888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38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60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56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E5EA-8E99-73B7-E32E-80065739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B0947-892F-55B7-ED9F-13D7653D0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11DE7-88C3-6472-136C-4373FC28A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1BD1E-B0EB-32A4-4748-9D7D6A4AB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2A8A7-DB0D-4031-F54C-C684D47C5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53CE5F-C794-E46F-988C-F466B508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D8486-095D-3672-77CA-474199CC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81C79D-1BD3-533D-171D-C3F4CB11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72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830191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94155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517937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484388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8975940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10545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71555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1498416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4216757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9917278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B651-D9D2-133C-A1D2-1F039B88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D3D35-1215-5AF8-E215-3740D98A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A780B-2008-06B7-BC86-81139E9A2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860D6-6ED2-2DC8-ABC8-D3D8CEAD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26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945573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886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3406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D0379-4CD5-3072-32C6-586C359C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84043-8389-F608-A9A0-2D96283C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7DEE-9F7B-44A8-B7A8-23114E2380AB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F4C51-2458-A882-A6FC-AEBD5B14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E67AD-C534-ACD1-203F-F3C03AE9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591-148B-4D96-BC00-BA376A75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663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- Main H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35526B3-1B77-DA7E-39AC-F0F77964E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23795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A12633-3910-C1C9-2412-C41C74064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49737"/>
            <a:ext cx="12379569" cy="40082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43EC56-D14B-6EAD-DA40-597D7C1F8990}"/>
              </a:ext>
            </a:extLst>
          </p:cNvPr>
          <p:cNvSpPr/>
          <p:nvPr/>
        </p:nvSpPr>
        <p:spPr bwMode="auto">
          <a:xfrm>
            <a:off x="-2" y="0"/>
            <a:ext cx="12379568" cy="4331731"/>
          </a:xfrm>
          <a:prstGeom prst="rect">
            <a:avLst/>
          </a:prstGeom>
          <a:gradFill flip="none" rotWithShape="1">
            <a:gsLst>
              <a:gs pos="52000">
                <a:srgbClr val="FFFFFF"/>
              </a:gs>
              <a:gs pos="42000">
                <a:srgbClr val="FFFFFF">
                  <a:lumMod val="100000"/>
                </a:srgbClr>
              </a:gs>
              <a:gs pos="0">
                <a:schemeClr val="bg1">
                  <a:alpha val="0"/>
                </a:schemeClr>
              </a:gs>
              <a:gs pos="64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07695"/>
            <a:ext cx="4412673" cy="1354217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lang="en-US" sz="4400" b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12673" cy="369332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sz="2400"/>
              <a:t>Subtitle</a:t>
            </a:r>
            <a:endParaRPr lang="en-US"/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CEAEC18-8489-693F-78F7-AC580E316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background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64BF0F-965B-5914-4627-2C9273E020F2}"/>
              </a:ext>
            </a:extLst>
          </p:cNvPr>
          <p:cNvSpPr/>
          <p:nvPr userDrawn="1"/>
        </p:nvSpPr>
        <p:spPr>
          <a:xfrm>
            <a:off x="0" y="6692900"/>
            <a:ext cx="12192000" cy="16510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2DD64C-91AA-0F9F-782C-C9626477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DAEE96-3FBA-ED5E-8648-B6963189A3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11025188" cy="3146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DD1BEEC7-5874-1E48-8B60-B1E5D9779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41202"/>
            <a:ext cx="11025188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tabLst>
                <a:tab pos="11029950" algn="r"/>
              </a:tabLst>
            </a:pPr>
            <a:endParaRPr lang="en-US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5E954C3-B409-4448-81E2-AB30E10FF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040" y="6356350"/>
            <a:ext cx="781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F93FC27-A1D1-4A1D-8E2D-C92B07A03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446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int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0D0933-331C-20E6-8B54-189E355842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Picture 6" descr="A blurry image of a person's hand&#10;&#10;Description automatically generated">
              <a:extLst>
                <a:ext uri="{FF2B5EF4-FFF2-40B4-BE49-F238E27FC236}">
                  <a16:creationId xmlns:a16="http://schemas.microsoft.com/office/drawing/2014/main" id="{309D89FB-9578-9875-2B29-70D7CE5F7A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7"/>
            <a:stretch/>
          </p:blipFill>
          <p:spPr>
            <a:xfrm>
              <a:off x="0" y="0"/>
              <a:ext cx="12192000" cy="66929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BE598B-F121-F2AE-9B69-D8971CDF6C99}"/>
                </a:ext>
              </a:extLst>
            </p:cNvPr>
            <p:cNvSpPr/>
            <p:nvPr userDrawn="1"/>
          </p:nvSpPr>
          <p:spPr>
            <a:xfrm>
              <a:off x="0" y="6692900"/>
              <a:ext cx="12192000" cy="165100"/>
            </a:xfrm>
            <a:prstGeom prst="rect">
              <a:avLst/>
            </a:prstGeom>
            <a:gradFill flip="none" rotWithShape="1">
              <a:gsLst>
                <a:gs pos="20000">
                  <a:srgbClr val="8661C5"/>
                </a:gs>
                <a:gs pos="100000">
                  <a:srgbClr val="C03B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1557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2442" t="2545" r="-177247" b="-158601"/>
          <a:stretch>
            <a:fillRect/>
          </a:stretch>
        </p:blipFill>
        <p:spPr>
          <a:xfrm>
            <a:off x="571500" y="367746"/>
            <a:ext cx="1454782" cy="13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37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7649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Light Gradient">
    <p:bg>
      <p:bgPr>
        <a:gradFill>
          <a:gsLst>
            <a:gs pos="0">
              <a:srgbClr val="50E6FF"/>
            </a:gs>
            <a:gs pos="100000">
              <a:srgbClr val="D59DFF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C35D8F7-37B3-8A61-0D77-6182149CE4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53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D5060-7D2A-BB0A-D300-70A220AB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D3518-DEE8-EA94-66D2-29F36356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5D19B-BE14-07AE-DF11-CDB2AA22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9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3D8F-127C-C88A-8A69-1F82FC524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AB51A-722F-A9CA-81A5-DB810F144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F1F6D-1A15-669A-43FD-EAAA751CB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C3747-FAC4-7B36-E0D3-834C685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7A372-B9A7-04BF-C6C0-50462A232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C91B9-3E19-B5D4-E2C6-9033FFC7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E0B1-FE88-4A1A-DC49-95AAD2A58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D137B-0DBB-EBCD-ED96-6FFC026B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A0853-8C78-6EB0-7CA2-6F02938EA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E40D1-F822-6260-D1B1-BF2F740B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80A3A-D51F-4BB6-CE2F-856F035C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8D76-E40B-F54B-4047-F20F0FA5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6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image" Target="../media/image7.sv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7.svg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FFCD4-8235-EBEC-0545-1650CF724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5980F-8F43-7B86-F200-FF87A2CF6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C974C-A796-787F-5C96-E4EB4250B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4B249-97AB-4F71-985E-AAFA15648427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BF98E-2EC2-F507-4360-FB1FDC40D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B2CCC-04F0-919A-3DD4-370F6F3DC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6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E70860-B881-5122-E137-8711CB0D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4" y="472440"/>
            <a:ext cx="11089218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6F1A1-1586-42EF-9CA2-16F10CD83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274" y="1638301"/>
            <a:ext cx="11093451" cy="453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0BB91-0DF2-F86D-A282-C050CAF65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9274" y="6341190"/>
            <a:ext cx="5480051" cy="246221"/>
          </a:xfrm>
          <a:prstGeom prst="rect">
            <a:avLst/>
          </a:prstGeom>
        </p:spPr>
        <p:txBody>
          <a:bodyPr vert="horz" wrap="square" lIns="0" tIns="45720" rIns="0" bIns="45720" rtlCol="0" anchor="ctr">
            <a:spAutoFit/>
          </a:bodyPr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Modern Work Enablement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27534-F4D4-095D-03EE-12A968834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4413" y="6331904"/>
            <a:ext cx="1734079" cy="246221"/>
          </a:xfrm>
          <a:prstGeom prst="rect">
            <a:avLst/>
          </a:prstGeom>
        </p:spPr>
        <p:txBody>
          <a:bodyPr vert="horz" wrap="square" lIns="0" tIns="45720" rIns="0" bIns="45720" rtlCol="0" anchor="ctr">
            <a:spAutoFit/>
          </a:bodyPr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CA0B0-04EF-433A-8113-67BC344D39D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AC4348-B8BB-E69B-E197-7B5B8B4EF1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 rot="5400000">
            <a:off x="10097704" y="2163762"/>
            <a:ext cx="5409405" cy="10818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0E478A-0CF1-92BB-6544-671F49FC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720840"/>
            <a:ext cx="12192000" cy="13716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9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spc="-7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600" kern="20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600" kern="20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3736" indent="-173736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46">
          <p15:clr>
            <a:srgbClr val="F26B43"/>
          </p15:clr>
        </p15:guide>
        <p15:guide id="3" pos="733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46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pos="3798">
          <p15:clr>
            <a:srgbClr val="5ACBF0"/>
          </p15:clr>
        </p15:guide>
        <p15:guide id="8" pos="2702">
          <p15:clr>
            <a:srgbClr val="5ACBF0"/>
          </p15:clr>
        </p15:guide>
        <p15:guide id="9" pos="2618">
          <p15:clr>
            <a:srgbClr val="5ACBF0"/>
          </p15:clr>
        </p15:guide>
        <p15:guide id="10" pos="1524">
          <p15:clr>
            <a:srgbClr val="5ACBF0"/>
          </p15:clr>
        </p15:guide>
        <p15:guide id="11" pos="1439">
          <p15:clr>
            <a:srgbClr val="5ACBF0"/>
          </p15:clr>
        </p15:guide>
        <p15:guide id="12" pos="3881">
          <p15:clr>
            <a:srgbClr val="5ACBF0"/>
          </p15:clr>
        </p15:guide>
        <p15:guide id="13" pos="4976">
          <p15:clr>
            <a:srgbClr val="5ACBF0"/>
          </p15:clr>
        </p15:guide>
        <p15:guide id="14" pos="5061">
          <p15:clr>
            <a:srgbClr val="5ACBF0"/>
          </p15:clr>
        </p15:guide>
        <p15:guide id="15" pos="6155">
          <p15:clr>
            <a:srgbClr val="5ACBF0"/>
          </p15:clr>
        </p15:guide>
        <p15:guide id="16" pos="6239">
          <p15:clr>
            <a:srgbClr val="5ACBF0"/>
          </p15:clr>
        </p15:guide>
        <p15:guide id="17" pos="2027">
          <p15:clr>
            <a:srgbClr val="FBAE40"/>
          </p15:clr>
        </p15:guide>
        <p15:guide id="18" pos="2114">
          <p15:clr>
            <a:srgbClr val="FBAE40"/>
          </p15:clr>
        </p15:guide>
        <p15:guide id="19" pos="5564">
          <p15:clr>
            <a:srgbClr val="FBAE40"/>
          </p15:clr>
        </p15:guide>
        <p15:guide id="20" pos="5652">
          <p15:clr>
            <a:srgbClr val="FBAE40"/>
          </p15:clr>
        </p15:guide>
        <p15:guide id="21" orient="horz" pos="947">
          <p15:clr>
            <a:srgbClr val="F26B43"/>
          </p15:clr>
        </p15:guide>
        <p15:guide id="22" orient="horz" pos="1032">
          <p15:clr>
            <a:srgbClr val="F26B43"/>
          </p15:clr>
        </p15:guide>
        <p15:guide id="23" orient="horz" pos="42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7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microsoft.com/office/2018/10/relationships/comments" Target="../comments/modernComment_10F_1A58A867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microsoft.com/en-us/events/codeofconduct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2314981"/>
            <a:ext cx="9144000" cy="1218795"/>
          </a:xfrm>
        </p:spPr>
        <p:txBody>
          <a:bodyPr/>
          <a:lstStyle/>
          <a:p>
            <a:r>
              <a:rPr dirty="0"/>
              <a:t>Copilot Chat</a:t>
            </a:r>
            <a:br>
              <a:rPr dirty="0"/>
            </a:br>
            <a:r>
              <a:rPr dirty="0"/>
              <a:t>Prompt Mastery Series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2EDC9-04B2-046B-512F-9908B6361632}"/>
              </a:ext>
            </a:extLst>
          </p:cNvPr>
          <p:cNvSpPr txBox="1"/>
          <p:nvPr/>
        </p:nvSpPr>
        <p:spPr>
          <a:xfrm>
            <a:off x="584200" y="3758684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March 25,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9004BD-B77F-9869-4E05-716DD04D5E85}"/>
              </a:ext>
            </a:extLst>
          </p:cNvPr>
          <p:cNvSpPr txBox="1"/>
          <p:nvPr/>
        </p:nvSpPr>
        <p:spPr>
          <a:xfrm>
            <a:off x="438435" y="1138261"/>
            <a:ext cx="10582132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Afternoon Scenario (1:00 PM)</a:t>
            </a:r>
          </a:p>
          <a:p>
            <a:pPr fontAlgn="t">
              <a:lnSpc>
                <a:spcPts val="1500"/>
              </a:lnSpc>
              <a:buNone/>
            </a:pPr>
            <a:endParaRPr lang="en-US" b="1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</a:rPr>
              <a:t>Integration-Style Use (Research &amp; Knowledge Tasks) </a:t>
            </a:r>
          </a:p>
          <a:p>
            <a:pPr fontAlgn="t">
              <a:lnSpc>
                <a:spcPts val="1500"/>
              </a:lnSpc>
              <a:buNone/>
            </a:pPr>
            <a:endParaRPr lang="en-US" b="1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b="0" i="0" dirty="0">
                <a:effectLst/>
                <a:latin typeface="Segoe UI" panose="020B0502040204020203" pitchFamily="34" charset="0"/>
              </a:rPr>
              <a:t>Riley is preparing for a discussion about </a:t>
            </a:r>
            <a:r>
              <a:rPr lang="en-US" b="1" i="0" dirty="0">
                <a:effectLst/>
                <a:latin typeface="Segoe UI" panose="020B0502040204020203" pitchFamily="34" charset="0"/>
              </a:rPr>
              <a:t>compressor downtime impacts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68180-8A6D-A3F5-3A23-4B7144109B7F}"/>
              </a:ext>
            </a:extLst>
          </p:cNvPr>
          <p:cNvSpPr txBox="1"/>
          <p:nvPr/>
        </p:nvSpPr>
        <p:spPr>
          <a:xfrm>
            <a:off x="438435" y="2891353"/>
            <a:ext cx="9169589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Late Afternoon (3:30 PM)</a:t>
            </a:r>
          </a:p>
          <a:p>
            <a:pPr fontAlgn="t">
              <a:lnSpc>
                <a:spcPts val="1500"/>
              </a:lnSpc>
              <a:buNone/>
            </a:pPr>
            <a:endParaRPr lang="en-US" b="1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</a:rPr>
              <a:t>Combining Files + Knowledge </a:t>
            </a:r>
          </a:p>
          <a:p>
            <a:pPr fontAlgn="t">
              <a:lnSpc>
                <a:spcPts val="1500"/>
              </a:lnSpc>
              <a:buNone/>
            </a:pPr>
            <a:endParaRPr lang="en-US" b="1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b="0" i="0" dirty="0">
                <a:effectLst/>
                <a:latin typeface="Segoe UI" panose="020B0502040204020203" pitchFamily="34" charset="0"/>
              </a:rPr>
              <a:t>Riley now wants to </a:t>
            </a:r>
            <a:r>
              <a:rPr lang="en-US" b="1" i="0" dirty="0">
                <a:effectLst/>
                <a:latin typeface="Segoe UI" panose="020B0502040204020203" pitchFamily="34" charset="0"/>
              </a:rPr>
              <a:t>combine insights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3E2E7C-8521-FCB6-3C90-2B9B1EF9AAFE}"/>
              </a:ext>
            </a:extLst>
          </p:cNvPr>
          <p:cNvSpPr txBox="1"/>
          <p:nvPr/>
        </p:nvSpPr>
        <p:spPr>
          <a:xfrm>
            <a:off x="438435" y="4644445"/>
            <a:ext cx="6813644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End of Day (4:45 PM)</a:t>
            </a:r>
          </a:p>
          <a:p>
            <a:pPr fontAlgn="t">
              <a:lnSpc>
                <a:spcPts val="1500"/>
              </a:lnSpc>
              <a:buNone/>
            </a:pPr>
            <a:endParaRPr lang="en-US" b="1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</a:rPr>
              <a:t>Copilot Chat as a Thought Partner </a:t>
            </a:r>
          </a:p>
          <a:p>
            <a:pPr fontAlgn="t">
              <a:lnSpc>
                <a:spcPts val="1500"/>
              </a:lnSpc>
              <a:buNone/>
            </a:pPr>
            <a:endParaRPr lang="en-US" b="1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b="0" i="0" dirty="0">
                <a:effectLst/>
                <a:latin typeface="Segoe UI" panose="020B0502040204020203" pitchFamily="34" charset="0"/>
              </a:rPr>
              <a:t>Before logging off, Riley prepares notes for tomorrow.</a:t>
            </a:r>
          </a:p>
        </p:txBody>
      </p:sp>
    </p:spTree>
    <p:extLst>
      <p:ext uri="{BB962C8B-B14F-4D97-AF65-F5344CB8AC3E}">
        <p14:creationId xmlns:p14="http://schemas.microsoft.com/office/powerpoint/2010/main" val="374174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C1C26D-11CB-EB59-9AA4-3D008E7DF9FC}"/>
              </a:ext>
            </a:extLst>
          </p:cNvPr>
          <p:cNvSpPr txBox="1"/>
          <p:nvPr/>
        </p:nvSpPr>
        <p:spPr>
          <a:xfrm>
            <a:off x="409434" y="1238872"/>
            <a:ext cx="9560256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ctr">
              <a:lnSpc>
                <a:spcPct val="250000"/>
              </a:lnSpc>
            </a:pPr>
            <a:r>
              <a:rPr lang="en-US" sz="2000" dirty="0">
                <a:effectLst/>
                <a:latin typeface="Segoe UI Emoji" panose="020B0502040204020203" pitchFamily="34" charset="0"/>
              </a:rPr>
              <a:t>🗂️ </a:t>
            </a:r>
            <a:r>
              <a:rPr lang="en-US" sz="2000" b="1" dirty="0">
                <a:effectLst/>
                <a:latin typeface="Segoe UI" panose="020B0502040204020203" pitchFamily="34" charset="0"/>
              </a:rPr>
              <a:t>You must provide the data</a:t>
            </a:r>
            <a:r>
              <a:rPr lang="en-US" sz="2000" dirty="0">
                <a:effectLst/>
                <a:latin typeface="Segoe UI" panose="020B0502040204020203" pitchFamily="34" charset="0"/>
              </a:rPr>
              <a:t> (files or pasted text)</a:t>
            </a:r>
            <a:endParaRPr lang="en-US" sz="2000" dirty="0">
              <a:effectLst/>
              <a:latin typeface="Calibri" panose="020F0502020204030204" pitchFamily="34" charset="0"/>
            </a:endParaRPr>
          </a:p>
          <a:p>
            <a:pPr rtl="0" fontAlgn="ctr">
              <a:lnSpc>
                <a:spcPct val="250000"/>
              </a:lnSpc>
            </a:pPr>
            <a:r>
              <a:rPr lang="en-US" sz="2000" dirty="0">
                <a:effectLst/>
                <a:latin typeface="Segoe UI Emoji" panose="020B0502040204020203" pitchFamily="34" charset="0"/>
              </a:rPr>
              <a:t>🧭 </a:t>
            </a:r>
            <a:r>
              <a:rPr lang="en-US" sz="2000" b="1" dirty="0">
                <a:effectLst/>
                <a:latin typeface="Segoe UI" panose="020B0502040204020203" pitchFamily="34" charset="0"/>
              </a:rPr>
              <a:t>Grounding matters</a:t>
            </a:r>
            <a:r>
              <a:rPr lang="en-US" sz="2000" dirty="0">
                <a:effectLst/>
                <a:latin typeface="Segoe UI" panose="020B0502040204020203" pitchFamily="34" charset="0"/>
              </a:rPr>
              <a:t> – be explicit about sources</a:t>
            </a:r>
            <a:endParaRPr lang="en-US" sz="2000" dirty="0">
              <a:effectLst/>
              <a:latin typeface="Calibri" panose="020F0502020204030204" pitchFamily="34" charset="0"/>
            </a:endParaRPr>
          </a:p>
          <a:p>
            <a:pPr rtl="0" fontAlgn="ctr">
              <a:lnSpc>
                <a:spcPct val="250000"/>
              </a:lnSpc>
            </a:pPr>
            <a:r>
              <a:rPr lang="en-US" sz="2000" dirty="0">
                <a:effectLst/>
                <a:latin typeface="Segoe UI Emoji" panose="020B0502040204020203" pitchFamily="34" charset="0"/>
              </a:rPr>
              <a:t>🔍</a:t>
            </a:r>
            <a:r>
              <a:rPr lang="en-US" sz="2000" dirty="0">
                <a:effectLst/>
                <a:latin typeface="Segoe UI" panose="020B0502040204020203" pitchFamily="34" charset="0"/>
              </a:rPr>
              <a:t> Great for research, summaries, drafting, and thinking</a:t>
            </a:r>
            <a:endParaRPr lang="en-US" sz="2000" dirty="0">
              <a:effectLst/>
              <a:latin typeface="Calibri" panose="020F0502020204030204" pitchFamily="34" charset="0"/>
            </a:endParaRPr>
          </a:p>
          <a:p>
            <a:pPr rtl="0" fontAlgn="ctr">
              <a:lnSpc>
                <a:spcPct val="250000"/>
              </a:lnSpc>
            </a:pPr>
            <a:r>
              <a:rPr lang="en-US" sz="2000" dirty="0">
                <a:effectLst/>
                <a:latin typeface="Segoe UI Emoji" panose="020B0502040204020203" pitchFamily="34" charset="0"/>
              </a:rPr>
              <a:t>🤖</a:t>
            </a:r>
            <a:r>
              <a:rPr lang="en-US" sz="2000" dirty="0">
                <a:effectLst/>
                <a:latin typeface="Segoe UI" panose="020B0502040204020203" pitchFamily="34" charset="0"/>
              </a:rPr>
              <a:t> Works best as a </a:t>
            </a:r>
            <a:r>
              <a:rPr lang="en-US" sz="2000" b="1" dirty="0">
                <a:effectLst/>
                <a:latin typeface="Segoe UI" panose="020B0502040204020203" pitchFamily="34" charset="0"/>
              </a:rPr>
              <a:t>copilot</a:t>
            </a:r>
            <a:r>
              <a:rPr lang="en-US" sz="2000" dirty="0">
                <a:effectLst/>
                <a:latin typeface="Segoe UI" panose="020B0502040204020203" pitchFamily="34" charset="0"/>
              </a:rPr>
              <a:t>, not an autopilot</a:t>
            </a:r>
            <a:endParaRPr lang="en-US" sz="20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321E7-A823-EBF4-471A-823878A9F835}"/>
              </a:ext>
            </a:extLst>
          </p:cNvPr>
          <p:cNvSpPr txBox="1"/>
          <p:nvPr/>
        </p:nvSpPr>
        <p:spPr>
          <a:xfrm>
            <a:off x="286603" y="184245"/>
            <a:ext cx="835925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415703846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DDE3B-253D-8885-269C-2CC9CA650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9D4F03-0C61-FA05-FE29-D28F6CD2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35" y="3140612"/>
            <a:ext cx="11858625" cy="615553"/>
          </a:xfrm>
        </p:spPr>
        <p:txBody>
          <a:bodyPr/>
          <a:lstStyle/>
          <a:p>
            <a:r>
              <a:rPr lang="en-IN" sz="4000">
                <a:latin typeface="Segoe UI Semibold"/>
                <a:cs typeface="Segoe UI Semibold"/>
              </a:rPr>
              <a:t>Q&amp;A</a:t>
            </a:r>
            <a:endParaRPr lang="en-US" sz="4000">
              <a:gradFill>
                <a:gsLst>
                  <a:gs pos="21000">
                    <a:schemeClr val="accent1"/>
                  </a:gs>
                  <a:gs pos="100000">
                    <a:schemeClr val="accent3"/>
                  </a:gs>
                </a:gsLst>
                <a:lin ang="2400000" scaled="0"/>
              </a:gradFill>
              <a:highlight>
                <a:srgbClr val="FFFF00"/>
              </a:highlight>
              <a:latin typeface="Segoe UI Semibold"/>
              <a:cs typeface="Segoe UI Semibold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FBEB64-E2F2-CDED-60DE-DFB7DA8383D8}"/>
              </a:ext>
            </a:extLst>
          </p:cNvPr>
          <p:cNvSpPr txBox="1">
            <a:spLocks/>
          </p:cNvSpPr>
          <p:nvPr/>
        </p:nvSpPr>
        <p:spPr>
          <a:xfrm>
            <a:off x="612335" y="5291199"/>
            <a:ext cx="4412673" cy="70557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8978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D93254-6B95-428A-FD1D-0D55FC231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441535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17895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1E5EC-F38A-3F31-4522-84F9974D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545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DF12-268B-4B44-9BC0-70BFC916BE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575" y="342900"/>
            <a:ext cx="11017250" cy="1108075"/>
          </a:xfrm>
        </p:spPr>
        <p:txBody>
          <a:bodyPr>
            <a:normAutofit fontScale="90000"/>
          </a:bodyPr>
          <a:lstStyle/>
          <a:p>
            <a:r>
              <a:rPr lang="en-US" sz="4000" noProof="0">
                <a:latin typeface="Segoe Sans Display Semibold" pitchFamily="2" charset="0"/>
                <a:cs typeface="Segoe Sans Display Semibold" pitchFamily="2" charset="0"/>
                <a:hlinkClick r:id="rId2"/>
              </a:rPr>
              <a:t>Microsoft Digital Event Code of Conduct</a:t>
            </a:r>
            <a:br>
              <a:rPr lang="en-US" noProof="0"/>
            </a:br>
            <a:endParaRPr lang="en-US" noProof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90096E-CB29-41D7-8FB3-530E7971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09575" y="2030412"/>
            <a:ext cx="11626850" cy="2797175"/>
          </a:xfrm>
        </p:spPr>
      </p:pic>
    </p:spTree>
    <p:extLst>
      <p:ext uri="{BB962C8B-B14F-4D97-AF65-F5344CB8AC3E}">
        <p14:creationId xmlns:p14="http://schemas.microsoft.com/office/powerpoint/2010/main" val="29293811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22657-C344-25B1-BF25-60E732AE8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8F02A7-4436-E53C-9B2C-B24CFED9EC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46744" y="566095"/>
            <a:ext cx="4640034" cy="60893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latin typeface="Segoe UI (Body)"/>
                <a:cs typeface="Segoe UI" panose="020B0502040204020203" pitchFamily="34" charset="0"/>
              </a:rPr>
              <a:t>	</a:t>
            </a:r>
          </a:p>
          <a:p>
            <a:pPr marL="457200" lvl="1" indent="0">
              <a:buNone/>
            </a:pPr>
            <a:r>
              <a:rPr lang="en-US" b="1">
                <a:latin typeface="Segoe UI (Body)"/>
                <a:cs typeface="Segoe UI" panose="020B0502040204020203" pitchFamily="34" charset="0"/>
              </a:rPr>
              <a:t>Close Captioning (on/off)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Select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More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&gt;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Language and speech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&gt;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Turn on (off) live captions</a:t>
            </a:r>
          </a:p>
          <a:p>
            <a:pPr marL="457200" lvl="1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r>
              <a:rPr lang="en-US" b="1">
                <a:latin typeface="Segoe UI (Body)"/>
                <a:cs typeface="Segoe UI" panose="020B0502040204020203" pitchFamily="34" charset="0"/>
              </a:rPr>
              <a:t>Enlarge Content to your screen</a:t>
            </a:r>
          </a:p>
          <a:p>
            <a:pPr marL="46609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Press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Windows logo Key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and 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) to zoom in</a:t>
            </a:r>
          </a:p>
          <a:p>
            <a:pPr marL="46609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Press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Windows logo Key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 and 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Esc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) to zoom out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lvl="1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r>
              <a:rPr lang="en-US" b="1">
                <a:latin typeface="Segoe UI (Body)"/>
                <a:cs typeface="Segoe UI" panose="020B0502040204020203" pitchFamily="34" charset="0"/>
              </a:rPr>
              <a:t>High contrast view</a:t>
            </a:r>
          </a:p>
          <a:p>
            <a:pPr marL="46609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Select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Settings &gt; Appearance and accessibility</a:t>
            </a:r>
          </a:p>
          <a:p>
            <a:pPr marL="46609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Under Theme choose High contrast.</a:t>
            </a:r>
          </a:p>
          <a:p>
            <a:pPr marL="0" indent="0">
              <a:buNone/>
            </a:pPr>
            <a:r>
              <a:rPr lang="en-US">
                <a:latin typeface="Segoe UI (Body)"/>
                <a:cs typeface="Segoe UI" panose="020B0502040204020203" pitchFamily="34" charset="0"/>
              </a:rPr>
              <a:t>	</a:t>
            </a: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2C4CFC6-AC84-F0E7-3AC8-10AA8B355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2078181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C7E5F4C-C1E1-7E22-BEF1-4072F9C75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2654525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1F44658-4C45-3A45-5813-2F33D67D5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3230870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E0673A-5DA9-E883-0257-B45F9ABAC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3807215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4417ED-9F0B-030A-7810-902BE5C6D9E6}"/>
              </a:ext>
            </a:extLst>
          </p:cNvPr>
          <p:cNvSpPr txBox="1">
            <a:spLocks/>
          </p:cNvSpPr>
          <p:nvPr/>
        </p:nvSpPr>
        <p:spPr>
          <a:xfrm>
            <a:off x="259956" y="288490"/>
            <a:ext cx="8566229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-50" baseline="0" dirty="0" smtClean="0">
                <a:ln w="3175">
                  <a:noFill/>
                </a:ln>
                <a:gradFill>
                  <a:gsLst>
                    <a:gs pos="50000">
                      <a:schemeClr val="accent5"/>
                    </a:gs>
                    <a:gs pos="0">
                      <a:schemeClr val="accent1"/>
                    </a:gs>
                    <a:gs pos="100000">
                      <a:srgbClr val="C73ECC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Accessibility Settings for your preference  </a:t>
            </a:r>
          </a:p>
        </p:txBody>
      </p:sp>
      <p:pic>
        <p:nvPicPr>
          <p:cNvPr id="13" name="Graphic 12" descr="Subtitles with solid fill">
            <a:extLst>
              <a:ext uri="{FF2B5EF4-FFF2-40B4-BE49-F238E27FC236}">
                <a16:creationId xmlns:a16="http://schemas.microsoft.com/office/drawing/2014/main" id="{8BF084D1-1E73-6A47-F42F-2C843F835C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2179" y="1015632"/>
            <a:ext cx="548640" cy="548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A7B59-81C6-7879-FB9B-9E9226CD8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50" y="2907290"/>
            <a:ext cx="368469" cy="368469"/>
          </a:xfrm>
          <a:prstGeom prst="rect">
            <a:avLst/>
          </a:prstGeom>
        </p:spPr>
      </p:pic>
      <p:pic>
        <p:nvPicPr>
          <p:cNvPr id="15" name="Graphic 14" descr="Eye with solid fill">
            <a:extLst>
              <a:ext uri="{FF2B5EF4-FFF2-40B4-BE49-F238E27FC236}">
                <a16:creationId xmlns:a16="http://schemas.microsoft.com/office/drawing/2014/main" id="{CC0BEF69-B381-65D8-FC49-9E65F5CF80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1008" y="4966934"/>
            <a:ext cx="592731" cy="592731"/>
          </a:xfrm>
          <a:prstGeom prst="rect">
            <a:avLst/>
          </a:prstGeom>
        </p:spPr>
      </p:pic>
      <p:pic>
        <p:nvPicPr>
          <p:cNvPr id="9" name="Video Project 8 (1)">
            <a:hlinkClick r:id="" action="ppaction://media"/>
            <a:extLst>
              <a:ext uri="{FF2B5EF4-FFF2-40B4-BE49-F238E27FC236}">
                <a16:creationId xmlns:a16="http://schemas.microsoft.com/office/drawing/2014/main" id="{F72F5F4F-BFB4-49B3-CC13-379DD8968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577" y="1208253"/>
            <a:ext cx="6696075" cy="3766541"/>
          </a:xfrm>
          <a:prstGeom prst="rect">
            <a:avLst/>
          </a:prstGeom>
          <a:noFill/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824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4D012-4C23-6B21-96B6-239E1E565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A1A5F6-2BEF-25FA-8444-3B93100392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49029" y="916309"/>
            <a:ext cx="8134711" cy="57818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Segoe UI (Body)"/>
                <a:cs typeface="Segoe UI" panose="020B0502040204020203" pitchFamily="34" charset="0"/>
              </a:rPr>
              <a:t>	</a:t>
            </a: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latin typeface="Segoe Sans Display" pitchFamily="2" charset="0"/>
                <a:cs typeface="Segoe Sans Display" pitchFamily="2" charset="0"/>
              </a:rPr>
              <a:t> Session will be recorded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800">
              <a:latin typeface="Segoe UI (Body)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latin typeface="Segoe Sans Display" pitchFamily="2" charset="0"/>
                <a:cs typeface="Segoe Sans Display" pitchFamily="2" charset="0"/>
              </a:rPr>
              <a:t> Use Q&amp;A for questions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800">
              <a:latin typeface="Segoe UI (Body)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latin typeface="Segoe Sans Display" pitchFamily="2" charset="0"/>
                <a:cs typeface="Segoe Sans Display" pitchFamily="2" charset="0"/>
              </a:rPr>
              <a:t> Resources will be shared during and after session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800">
              <a:latin typeface="Segoe UI (Body)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latin typeface="Segoe Sans Display" pitchFamily="2" charset="0"/>
                <a:cs typeface="Segoe Sans Display" pitchFamily="2" charset="0"/>
              </a:rPr>
              <a:t> Share feedback and request assistance</a:t>
            </a:r>
          </a:p>
          <a:p>
            <a:pPr marL="0" indent="0">
              <a:buNone/>
            </a:pPr>
            <a:r>
              <a:rPr lang="en-US">
                <a:latin typeface="Segoe UI (Body)"/>
                <a:cs typeface="Segoe UI" panose="020B0502040204020203" pitchFamily="34" charset="0"/>
              </a:rPr>
              <a:t>		</a:t>
            </a: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04A4E4F-D86B-5CBF-15C6-87741B120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2078181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E16D72F-B225-A9F6-1EFA-C3B60AF0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2654525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700FB4C-FE71-B0C6-03ED-FB44BC05B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3230870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B27028-FD4E-A120-10D3-B2A36BEF6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3807215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5025D5-0132-79ED-55A9-507DBE3CBBFC}"/>
              </a:ext>
            </a:extLst>
          </p:cNvPr>
          <p:cNvSpPr txBox="1">
            <a:spLocks/>
          </p:cNvSpPr>
          <p:nvPr/>
        </p:nvSpPr>
        <p:spPr>
          <a:xfrm>
            <a:off x="595347" y="465195"/>
            <a:ext cx="5641178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-50" baseline="0" dirty="0" smtClean="0">
                <a:ln w="3175">
                  <a:noFill/>
                </a:ln>
                <a:gradFill>
                  <a:gsLst>
                    <a:gs pos="50000">
                      <a:schemeClr val="accent5"/>
                    </a:gs>
                    <a:gs pos="0">
                      <a:schemeClr val="accent1"/>
                    </a:gs>
                    <a:gs pos="100000">
                      <a:srgbClr val="C73ECC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Participation</a:t>
            </a:r>
            <a:endParaRPr kumimoji="0" lang="en-US" sz="3200" b="0" i="0" u="none" strike="noStrike" kern="1200" cap="none" spc="-50" normalizeH="0" baseline="0" noProof="0">
              <a:ln w="3175">
                <a:noFill/>
              </a:ln>
              <a:gradFill>
                <a:gsLst>
                  <a:gs pos="50000">
                    <a:srgbClr val="8661C5"/>
                  </a:gs>
                  <a:gs pos="0">
                    <a:srgbClr val="0078D4"/>
                  </a:gs>
                  <a:gs pos="100000">
                    <a:srgbClr val="C73ECC"/>
                  </a:gs>
                </a:gsLst>
                <a:lin ang="2700000" scaled="1"/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pic>
        <p:nvPicPr>
          <p:cNvPr id="18" name="Graphic 17" descr="Video camera with solid fill">
            <a:extLst>
              <a:ext uri="{FF2B5EF4-FFF2-40B4-BE49-F238E27FC236}">
                <a16:creationId xmlns:a16="http://schemas.microsoft.com/office/drawing/2014/main" id="{B83A709C-5ED9-1133-7BBC-7E12A8D93E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2205" y="2480288"/>
            <a:ext cx="548640" cy="548640"/>
          </a:xfrm>
          <a:prstGeom prst="rect">
            <a:avLst/>
          </a:prstGeom>
        </p:spPr>
      </p:pic>
      <p:pic>
        <p:nvPicPr>
          <p:cNvPr id="22" name="Graphic 21" descr="Chat bubble with solid fill">
            <a:extLst>
              <a:ext uri="{FF2B5EF4-FFF2-40B4-BE49-F238E27FC236}">
                <a16:creationId xmlns:a16="http://schemas.microsoft.com/office/drawing/2014/main" id="{7EA8AA9D-D289-418A-8EA0-DE89B8C894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1680" y="3224119"/>
            <a:ext cx="548640" cy="548640"/>
          </a:xfrm>
          <a:prstGeom prst="rect">
            <a:avLst/>
          </a:prstGeom>
        </p:spPr>
      </p:pic>
      <p:pic>
        <p:nvPicPr>
          <p:cNvPr id="24" name="Graphic 23" descr="Presentation with checklist with solid fill">
            <a:extLst>
              <a:ext uri="{FF2B5EF4-FFF2-40B4-BE49-F238E27FC236}">
                <a16:creationId xmlns:a16="http://schemas.microsoft.com/office/drawing/2014/main" id="{17BD0677-70C9-9CCE-E95E-F886686BE7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77291" y="3864803"/>
            <a:ext cx="552031" cy="552031"/>
          </a:xfrm>
          <a:prstGeom prst="rect">
            <a:avLst/>
          </a:prstGeom>
        </p:spPr>
      </p:pic>
      <p:pic>
        <p:nvPicPr>
          <p:cNvPr id="26" name="Graphic 25" descr="Clipboard Checked with solid fill">
            <a:extLst>
              <a:ext uri="{FF2B5EF4-FFF2-40B4-BE49-F238E27FC236}">
                <a16:creationId xmlns:a16="http://schemas.microsoft.com/office/drawing/2014/main" id="{AF886D20-09BD-5794-DEEA-81CFC6B571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29991" y="4679393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23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CFC8B-8A95-0B54-41D7-3969E8AEC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20DAF90F-3A5E-4B18-1851-928A45190171}"/>
              </a:ext>
            </a:extLst>
          </p:cNvPr>
          <p:cNvSpPr txBox="1"/>
          <p:nvPr/>
        </p:nvSpPr>
        <p:spPr>
          <a:xfrm>
            <a:off x="1971624" y="5919049"/>
            <a:ext cx="1459789" cy="3881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Jennifer Snoddy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Senior Cloud Solution Architect  Copilot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160635-808A-6C22-A215-CE2EFE177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43353" y="3399123"/>
            <a:ext cx="2709333" cy="541866"/>
            <a:chOff x="0" y="1027417"/>
            <a:chExt cx="2709333" cy="541866"/>
          </a:xfrm>
          <a:solidFill>
            <a:srgbClr val="0070C0"/>
          </a:solidFill>
        </p:grpSpPr>
        <p:sp>
          <p:nvSpPr>
            <p:cNvPr id="82" name="Rectangle 73">
              <a:extLst>
                <a:ext uri="{FF2B5EF4-FFF2-40B4-BE49-F238E27FC236}">
                  <a16:creationId xmlns:a16="http://schemas.microsoft.com/office/drawing/2014/main" id="{082C6C38-6194-0F24-A2AE-BE709571FBA4}"/>
                </a:ext>
              </a:extLst>
            </p:cNvPr>
            <p:cNvSpPr/>
            <p:nvPr/>
          </p:nvSpPr>
          <p:spPr>
            <a:xfrm>
              <a:off x="0" y="1027417"/>
              <a:ext cx="2709333" cy="54186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6A738C8-0ACB-6275-A267-49842CDE4B8A}"/>
                </a:ext>
              </a:extLst>
            </p:cNvPr>
            <p:cNvSpPr txBox="1"/>
            <p:nvPr/>
          </p:nvSpPr>
          <p:spPr>
            <a:xfrm>
              <a:off x="124798" y="1057841"/>
              <a:ext cx="2459736" cy="493776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Moderators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B819A95-469B-CCCF-EACE-5F840A8D2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34384" y="232418"/>
            <a:ext cx="2460625" cy="492125"/>
            <a:chOff x="3968" y="248708"/>
            <a:chExt cx="2460625" cy="492125"/>
          </a:xfrm>
          <a:solidFill>
            <a:srgbClr val="0070C0"/>
          </a:solidFill>
        </p:grpSpPr>
        <p:sp>
          <p:nvSpPr>
            <p:cNvPr id="85" name="Rectangle 76">
              <a:extLst>
                <a:ext uri="{FF2B5EF4-FFF2-40B4-BE49-F238E27FC236}">
                  <a16:creationId xmlns:a16="http://schemas.microsoft.com/office/drawing/2014/main" id="{8938441C-65AE-B010-9272-AF1A50D7052A}"/>
                </a:ext>
              </a:extLst>
            </p:cNvPr>
            <p:cNvSpPr/>
            <p:nvPr/>
          </p:nvSpPr>
          <p:spPr>
            <a:xfrm>
              <a:off x="3968" y="248708"/>
              <a:ext cx="2460625" cy="4921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07B1971-97E5-BAC0-A003-2A428A293BE0}"/>
                </a:ext>
              </a:extLst>
            </p:cNvPr>
            <p:cNvSpPr txBox="1"/>
            <p:nvPr/>
          </p:nvSpPr>
          <p:spPr>
            <a:xfrm>
              <a:off x="3968" y="248708"/>
              <a:ext cx="2460625" cy="492125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Host 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E49BD0C-B6E3-A5B6-AF80-320077F43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31413" y="232419"/>
            <a:ext cx="2460625" cy="492125"/>
            <a:chOff x="3968" y="248708"/>
            <a:chExt cx="2460625" cy="492125"/>
          </a:xfrm>
          <a:solidFill>
            <a:srgbClr val="0070C0"/>
          </a:solidFill>
        </p:grpSpPr>
        <p:sp>
          <p:nvSpPr>
            <p:cNvPr id="88" name="Rectangle 79">
              <a:extLst>
                <a:ext uri="{FF2B5EF4-FFF2-40B4-BE49-F238E27FC236}">
                  <a16:creationId xmlns:a16="http://schemas.microsoft.com/office/drawing/2014/main" id="{03F1C089-0EC1-2D73-3501-F232AB0403CB}"/>
                </a:ext>
              </a:extLst>
            </p:cNvPr>
            <p:cNvSpPr/>
            <p:nvPr/>
          </p:nvSpPr>
          <p:spPr>
            <a:xfrm>
              <a:off x="3968" y="248708"/>
              <a:ext cx="2460625" cy="4921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D965896-E069-F914-BA40-95F20A22C3DB}"/>
                </a:ext>
              </a:extLst>
            </p:cNvPr>
            <p:cNvSpPr txBox="1"/>
            <p:nvPr/>
          </p:nvSpPr>
          <p:spPr>
            <a:xfrm>
              <a:off x="3968" y="248708"/>
              <a:ext cx="2460625" cy="492125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Sponsor &amp; Lead</a:t>
              </a:r>
            </a:p>
          </p:txBody>
        </p:sp>
      </p:grpSp>
      <p:pic>
        <p:nvPicPr>
          <p:cNvPr id="76" name="Picture Placeholder 22">
            <a:extLst>
              <a:ext uri="{FF2B5EF4-FFF2-40B4-BE49-F238E27FC236}">
                <a16:creationId xmlns:a16="http://schemas.microsoft.com/office/drawing/2014/main" id="{3D5FB0FD-1BC1-73E1-4FED-3A7857495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3893630" y="772887"/>
            <a:ext cx="1280368" cy="1371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E4CFF5A-0C6C-51B9-3A72-B946EB1BDC88}"/>
              </a:ext>
            </a:extLst>
          </p:cNvPr>
          <p:cNvSpPr txBox="1"/>
          <p:nvPr/>
        </p:nvSpPr>
        <p:spPr>
          <a:xfrm>
            <a:off x="3803919" y="2188063"/>
            <a:ext cx="1459789" cy="5327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Stephanie Hernandez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Customer Success Lead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Director, Cloud Solution Architect – Oil Gas &amp; Energy  </a:t>
            </a:r>
          </a:p>
        </p:txBody>
      </p:sp>
      <p:pic>
        <p:nvPicPr>
          <p:cNvPr id="78" name="Picture Placeholder 22">
            <a:extLst>
              <a:ext uri="{FF2B5EF4-FFF2-40B4-BE49-F238E27FC236}">
                <a16:creationId xmlns:a16="http://schemas.microsoft.com/office/drawing/2014/main" id="{83DCE4D4-A9AC-A3B2-48D5-B8F305935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2151045" y="4377189"/>
            <a:ext cx="1280368" cy="1371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" name="Picture Placeholder 22">
            <a:extLst>
              <a:ext uri="{FF2B5EF4-FFF2-40B4-BE49-F238E27FC236}">
                <a16:creationId xmlns:a16="http://schemas.microsoft.com/office/drawing/2014/main" id="{6D30CDC0-A5B2-665E-E50D-B9CB96DB0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4203169" y="4377189"/>
            <a:ext cx="1280368" cy="1371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230EE9AB-59C6-E31E-EB9B-8F0312A9EED6}"/>
              </a:ext>
            </a:extLst>
          </p:cNvPr>
          <p:cNvSpPr txBox="1"/>
          <p:nvPr/>
        </p:nvSpPr>
        <p:spPr>
          <a:xfrm>
            <a:off x="4035794" y="5919049"/>
            <a:ext cx="1459789" cy="5632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Armando Hernandez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Senior Cloud Solution Architect  Copilot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AU" sz="700" b="0" i="0" u="none" strike="noStrike" kern="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52A2D79-F0CA-AEBD-2FCA-091331E67C5B}"/>
              </a:ext>
            </a:extLst>
          </p:cNvPr>
          <p:cNvSpPr txBox="1"/>
          <p:nvPr/>
        </p:nvSpPr>
        <p:spPr>
          <a:xfrm>
            <a:off x="6126261" y="5919049"/>
            <a:ext cx="1459789" cy="3881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Wes Horn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Senior Cloud Solution Architect  Copilot</a:t>
            </a:r>
          </a:p>
        </p:txBody>
      </p:sp>
      <p:pic>
        <p:nvPicPr>
          <p:cNvPr id="106" name="Picture Placeholder 22">
            <a:extLst>
              <a:ext uri="{FF2B5EF4-FFF2-40B4-BE49-F238E27FC236}">
                <a16:creationId xmlns:a16="http://schemas.microsoft.com/office/drawing/2014/main" id="{4068B236-A0D8-3AB2-801F-D0C3D2196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6255293" y="4377189"/>
            <a:ext cx="1280368" cy="1371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1EB430-AAB4-A419-9DF5-AE03DB94AB72}"/>
              </a:ext>
            </a:extLst>
          </p:cNvPr>
          <p:cNvSpPr txBox="1"/>
          <p:nvPr/>
        </p:nvSpPr>
        <p:spPr>
          <a:xfrm>
            <a:off x="7427887" y="2368504"/>
            <a:ext cx="1459789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Sharon Salazar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Cloud Solution Architect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Copilot</a:t>
            </a:r>
          </a:p>
        </p:txBody>
      </p:sp>
      <p:pic>
        <p:nvPicPr>
          <p:cNvPr id="4" name="Picture Placeholder 22">
            <a:extLst>
              <a:ext uri="{FF2B5EF4-FFF2-40B4-BE49-F238E27FC236}">
                <a16:creationId xmlns:a16="http://schemas.microsoft.com/office/drawing/2014/main" id="{C030F5BB-6138-1C53-E3CE-A82DD33660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7517598" y="827627"/>
            <a:ext cx="1280368" cy="1371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A861D1-C072-F693-EC30-37B348198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1876" y="4377190"/>
            <a:ext cx="1371599" cy="137159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89A86-4F61-2B2E-F7DD-BAD780E0FE5E}"/>
              </a:ext>
            </a:extLst>
          </p:cNvPr>
          <p:cNvSpPr txBox="1"/>
          <p:nvPr/>
        </p:nvSpPr>
        <p:spPr>
          <a:xfrm>
            <a:off x="8201876" y="5903852"/>
            <a:ext cx="1459789" cy="2846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AU" sz="900" kern="0" dirty="0">
                <a:solidFill>
                  <a:srgbClr val="091F2C"/>
                </a:solidFill>
                <a:latin typeface="Segoe Sans Display Semibold"/>
              </a:rPr>
              <a:t>Karina Leal</a:t>
            </a:r>
            <a:endParaRPr kumimoji="0" lang="en-AU" sz="900" b="0" i="0" u="none" strike="noStrike" kern="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SR LEARNING MGR</a:t>
            </a:r>
          </a:p>
        </p:txBody>
      </p:sp>
    </p:spTree>
    <p:extLst>
      <p:ext uri="{BB962C8B-B14F-4D97-AF65-F5344CB8AC3E}">
        <p14:creationId xmlns:p14="http://schemas.microsoft.com/office/powerpoint/2010/main" val="175662085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D695E-21AA-3A2A-6272-A717A1934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92CD77E7-39BD-0139-A331-A0F1B2C0B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132239" y="733448"/>
            <a:ext cx="8371901" cy="4788748"/>
          </a:xfrm>
          <a:prstGeom prst="roundRect">
            <a:avLst>
              <a:gd name="adj" fmla="val 3730"/>
            </a:avLst>
          </a:prstGeom>
          <a:solidFill>
            <a:srgbClr val="F4F3F5">
              <a:alpha val="90000"/>
            </a:srgbClr>
          </a:solidFill>
          <a:ln w="12700">
            <a:solidFill>
              <a:schemeClr val="bg1">
                <a:alpha val="50000"/>
              </a:schemeClr>
            </a:solidFill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800"/>
              </a:spcAft>
              <a:defRPr/>
            </a:pP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EE6EF0-D908-8E09-6FF2-2A73C272F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74" y="3152001"/>
            <a:ext cx="1750733" cy="553998"/>
          </a:xfrm>
        </p:spPr>
        <p:txBody>
          <a:bodyPr/>
          <a:lstStyle/>
          <a:p>
            <a:r>
              <a:rPr lang="en-DE"/>
              <a:t>Agenda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B5DEC5-50CB-4B23-7136-E59789B6F3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4415675" y="1455875"/>
            <a:ext cx="7682230" cy="369332"/>
          </a:xfrm>
          <a:prstGeom prst="rect">
            <a:avLst/>
          </a:prstGeom>
          <a:noFill/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ln w="3175">
                  <a:noFill/>
                </a:ln>
                <a:solidFill>
                  <a:srgbClr val="000000"/>
                </a:solidFill>
                <a:latin typeface="Segoe UI"/>
              </a:rPr>
              <a:t>A day in the life of Riley using Copilot Chat</a:t>
            </a:r>
            <a:endParaRPr kumimoji="0" lang="en-US" sz="2400" b="0" i="0" u="none" strike="noStrike" kern="0" cap="none" spc="0" normalizeH="0" baseline="0" noProof="0" dirty="0">
              <a:ln w="3175"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7D6780-AC28-FE2B-80A2-A32F3259FA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4415675" y="1929040"/>
            <a:ext cx="7682230" cy="2215991"/>
          </a:xfrm>
          <a:prstGeom prst="rect">
            <a:avLst/>
          </a:prstGeom>
          <a:noFill/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defTabSz="93274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ln w="3175">
                  <a:noFill/>
                </a:ln>
                <a:solidFill>
                  <a:srgbClr val="000000"/>
                </a:solidFill>
                <a:latin typeface="Segoe UI"/>
              </a:rPr>
              <a:t>Meet Riley – The role &amp; daily challenges</a:t>
            </a:r>
          </a:p>
          <a:p>
            <a:pPr defTabSz="93274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ln w="3175">
                  <a:noFill/>
                </a:ln>
                <a:solidFill>
                  <a:srgbClr val="000000"/>
                </a:solidFill>
                <a:latin typeface="Segoe UI"/>
              </a:rPr>
              <a:t>Morning: Using files in Copilot Chat</a:t>
            </a:r>
          </a:p>
          <a:p>
            <a:pPr defTabSz="93274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ln w="3175">
                  <a:noFill/>
                </a:ln>
                <a:solidFill>
                  <a:srgbClr val="000000"/>
                </a:solidFill>
                <a:latin typeface="Segoe UI"/>
              </a:rPr>
              <a:t>Late morning: Grounding &amp; better prompts</a:t>
            </a:r>
          </a:p>
          <a:p>
            <a:pPr defTabSz="93274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ln w="3175">
                  <a:noFill/>
                </a:ln>
                <a:solidFill>
                  <a:srgbClr val="000000"/>
                </a:solidFill>
                <a:latin typeface="Segoe UI"/>
              </a:rPr>
              <a:t>Afternoon: Integrations &amp; research-style tasks</a:t>
            </a:r>
          </a:p>
          <a:p>
            <a:pPr defTabSz="93274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ln w="3175">
                  <a:noFill/>
                </a:ln>
                <a:solidFill>
                  <a:srgbClr val="000000"/>
                </a:solidFill>
                <a:latin typeface="Segoe UI"/>
              </a:rPr>
              <a:t>Late afternoon: Refinement &amp; summaries</a:t>
            </a:r>
          </a:p>
          <a:p>
            <a:pPr marL="342900" lvl="0" indent="-342900" defTabSz="93274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0" cap="none" spc="0" normalizeH="0" baseline="0" noProof="0" dirty="0">
              <a:ln w="3175"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Freeform: Shape 33">
            <a:extLst>
              <a:ext uri="{FF2B5EF4-FFF2-40B4-BE49-F238E27FC236}">
                <a16:creationId xmlns:a16="http://schemas.microsoft.com/office/drawing/2014/main" id="{38EBE99A-66D0-F66D-72CD-6A51329F6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632465" y="1335804"/>
            <a:ext cx="609474" cy="609474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3200" b="0" i="0" u="none" strike="noStrike" kern="1200" cap="none" spc="-5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FF5C39"/>
                    </a:gs>
                    <a:gs pos="25000">
                      <a:srgbClr val="F4364C"/>
                    </a:gs>
                    <a:gs pos="75000">
                      <a:srgbClr val="0078D4"/>
                    </a:gs>
                    <a:gs pos="50000">
                      <a:srgbClr val="C03BC4"/>
                    </a:gs>
                    <a:gs pos="100000">
                      <a:srgbClr val="14938C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1</a:t>
            </a:r>
          </a:p>
        </p:txBody>
      </p:sp>
      <p:sp>
        <p:nvSpPr>
          <p:cNvPr id="10" name="Freeform: Shape 33">
            <a:extLst>
              <a:ext uri="{FF2B5EF4-FFF2-40B4-BE49-F238E27FC236}">
                <a16:creationId xmlns:a16="http://schemas.microsoft.com/office/drawing/2014/main" id="{B567F913-5DCC-7162-9C7D-CD0A5B675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632465" y="4008983"/>
            <a:ext cx="609474" cy="609474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lang="en-US" sz="3200" spc="-50" dirty="0">
                <a:ln w="3175">
                  <a:noFill/>
                </a:ln>
                <a:gradFill flip="none" rotWithShape="1">
                  <a:gsLst>
                    <a:gs pos="0">
                      <a:srgbClr val="FF5C39"/>
                    </a:gs>
                    <a:gs pos="25000">
                      <a:srgbClr val="F4364C"/>
                    </a:gs>
                    <a:gs pos="75000">
                      <a:srgbClr val="0078D4"/>
                    </a:gs>
                    <a:gs pos="50000">
                      <a:srgbClr val="C03BC4"/>
                    </a:gs>
                    <a:gs pos="100000">
                      <a:srgbClr val="14938C"/>
                    </a:gs>
                  </a:gsLst>
                  <a:lin ang="16200000" scaled="1"/>
                  <a:tileRect/>
                </a:gradFill>
                <a:latin typeface="Segoe UI Semibold"/>
              </a:rPr>
              <a:t>2</a:t>
            </a:r>
            <a:endParaRPr kumimoji="0" lang="en-US" sz="3200" b="0" i="0" u="none" strike="noStrike" kern="1200" cap="none" spc="-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5C39"/>
                  </a:gs>
                  <a:gs pos="25000">
                    <a:srgbClr val="F4364C"/>
                  </a:gs>
                  <a:gs pos="75000">
                    <a:srgbClr val="0078D4"/>
                  </a:gs>
                  <a:gs pos="50000">
                    <a:srgbClr val="C03BC4"/>
                  </a:gs>
                  <a:gs pos="100000">
                    <a:srgbClr val="14938C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D62A2-6E10-30F5-3445-8C159ECDC7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4415675" y="4129054"/>
            <a:ext cx="7682230" cy="369332"/>
          </a:xfrm>
          <a:prstGeom prst="rect">
            <a:avLst/>
          </a:prstGeom>
          <a:noFill/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ln w="3175">
                  <a:noFill/>
                </a:ln>
                <a:solidFill>
                  <a:srgbClr val="000000"/>
                </a:solidFill>
                <a:latin typeface="Segoe UI"/>
              </a:rPr>
              <a:t>Q&amp;A </a:t>
            </a:r>
            <a:endParaRPr kumimoji="0" lang="en-US" sz="2400" b="0" i="0" u="none" strike="noStrike" kern="0" cap="none" spc="0" normalizeH="0" baseline="0" noProof="0" dirty="0">
              <a:ln w="3175"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86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/>
      <p:bldP spid="8" grpId="1"/>
      <p:bldP spid="23" grpId="0" animBg="1"/>
      <p:bldP spid="23" grpId="1" animBg="1"/>
      <p:bldP spid="10" grpId="0" animBg="1"/>
      <p:bldP spid="10" grpId="1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F1715-9409-E619-8853-6F5662CD2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26" y="2099732"/>
            <a:ext cx="1818503" cy="1818503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A7AE4B-1250-CAC8-DEC0-FB90158E804A}"/>
              </a:ext>
            </a:extLst>
          </p:cNvPr>
          <p:cNvSpPr txBox="1"/>
          <p:nvPr/>
        </p:nvSpPr>
        <p:spPr>
          <a:xfrm>
            <a:off x="2941829" y="672670"/>
            <a:ext cx="9099207" cy="35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sz="3000" i="0" dirty="0">
                <a:effectLst/>
                <a:latin typeface="Segoe UI" panose="020B0502040204020203" pitchFamily="34" charset="0"/>
              </a:rPr>
              <a:t>A Day in the Life with Copilot Chat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2DEBB4-EB84-AC05-ED5C-66D899C05EAD}"/>
              </a:ext>
            </a:extLst>
          </p:cNvPr>
          <p:cNvSpPr txBox="1"/>
          <p:nvPr/>
        </p:nvSpPr>
        <p:spPr>
          <a:xfrm>
            <a:off x="814042" y="4203224"/>
            <a:ext cx="6810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US" sz="1600" b="1" dirty="0"/>
              <a:t>Name:</a:t>
            </a:r>
            <a:r>
              <a:rPr lang="en-US" sz="1600" dirty="0"/>
              <a:t> Riley Thompson</a:t>
            </a:r>
            <a:br>
              <a:rPr lang="en-US" sz="1600" dirty="0"/>
            </a:br>
            <a:r>
              <a:rPr lang="en-US" sz="1600" b="1" dirty="0"/>
              <a:t>Role:</a:t>
            </a:r>
            <a:r>
              <a:rPr lang="en-US" sz="1600" dirty="0"/>
              <a:t> Operations Analyst</a:t>
            </a:r>
            <a:br>
              <a:rPr lang="en-US" sz="1600" dirty="0"/>
            </a:br>
            <a:r>
              <a:rPr lang="en-US" sz="1600" b="1" dirty="0"/>
              <a:t>Company Type:</a:t>
            </a:r>
            <a:r>
              <a:rPr lang="en-US" sz="1600" dirty="0"/>
              <a:t> Contoso Energy Provider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29C92-9018-9E26-223C-4A8D93DB87D7}"/>
              </a:ext>
            </a:extLst>
          </p:cNvPr>
          <p:cNvSpPr txBox="1"/>
          <p:nvPr/>
        </p:nvSpPr>
        <p:spPr>
          <a:xfrm>
            <a:off x="6096000" y="2649551"/>
            <a:ext cx="681166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Responsibilities:</a:t>
            </a:r>
            <a:endParaRPr lang="en-US" b="0" i="0" dirty="0">
              <a:effectLst/>
              <a:latin typeface="Segoe UI" panose="020B0502040204020203" pitchFamily="34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egoe UI" panose="020B0502040204020203" pitchFamily="34" charset="0"/>
              </a:rPr>
              <a:t>Reviewing daily operational reports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egoe UI" panose="020B0502040204020203" pitchFamily="34" charset="0"/>
              </a:rPr>
              <a:t>Validating safety and compliance documentation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egoe UI" panose="020B0502040204020203" pitchFamily="34" charset="0"/>
              </a:rPr>
              <a:t>Preparing summaries for field managers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egoe UI" panose="020B0502040204020203" pitchFamily="34" charset="0"/>
              </a:rPr>
              <a:t>Tracking production KPIs &amp; risks</a:t>
            </a:r>
          </a:p>
        </p:txBody>
      </p:sp>
    </p:spTree>
    <p:extLst>
      <p:ext uri="{BB962C8B-B14F-4D97-AF65-F5344CB8AC3E}">
        <p14:creationId xmlns:p14="http://schemas.microsoft.com/office/powerpoint/2010/main" val="83632363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4A90F-2D24-68B4-B45C-6161B09FC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73C566-38AF-817A-6B19-A9DB0BBF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803" y="2494035"/>
            <a:ext cx="2436703" cy="2436703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140CF1-095E-74EA-E422-7EBC13E72B09}"/>
              </a:ext>
            </a:extLst>
          </p:cNvPr>
          <p:cNvSpPr txBox="1"/>
          <p:nvPr/>
        </p:nvSpPr>
        <p:spPr>
          <a:xfrm>
            <a:off x="410383" y="645625"/>
            <a:ext cx="6811662" cy="359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sz="3000" i="0" dirty="0">
                <a:effectLst/>
                <a:latin typeface="Segoe UI" panose="020B0502040204020203" pitchFamily="34" charset="0"/>
              </a:rPr>
              <a:t>Daily Challenges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BEA0026D-7F8B-B67E-5F37-22FC62FEE629}"/>
              </a:ext>
            </a:extLst>
          </p:cNvPr>
          <p:cNvSpPr/>
          <p:nvPr/>
        </p:nvSpPr>
        <p:spPr bwMode="auto">
          <a:xfrm>
            <a:off x="4508155" y="403511"/>
            <a:ext cx="2523317" cy="1443186"/>
          </a:xfrm>
          <a:prstGeom prst="wedgeEllipseCallout">
            <a:avLst>
              <a:gd name="adj1" fmla="val -33075"/>
              <a:gd name="adj2" fmla="val 65068"/>
            </a:avLst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t"/>
            <a:r>
              <a:rPr lang="en-US" sz="1200" dirty="0">
                <a:solidFill>
                  <a:schemeClr val="tx1"/>
                </a:solidFill>
              </a:rPr>
              <a:t>“I have information everywhere—PDFs, Excel files, emails but not enough time.”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04B8298-88A6-279A-3E75-84C904B59EF3}"/>
              </a:ext>
            </a:extLst>
          </p:cNvPr>
          <p:cNvSpPr/>
          <p:nvPr/>
        </p:nvSpPr>
        <p:spPr bwMode="auto">
          <a:xfrm>
            <a:off x="6345024" y="2088811"/>
            <a:ext cx="3177748" cy="1443186"/>
          </a:xfrm>
          <a:prstGeom prst="wedgeEllipseCallout">
            <a:avLst>
              <a:gd name="adj1" fmla="val -53153"/>
              <a:gd name="adj2" fmla="val 39382"/>
            </a:avLst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t"/>
            <a:r>
              <a:rPr lang="en-US" sz="1200" dirty="0">
                <a:solidFill>
                  <a:schemeClr val="tx1"/>
                </a:solidFill>
              </a:rPr>
              <a:t>“I’m constantly translating technical details into executive‑ready summaries.”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2A0F4BB-5863-7F86-FFFC-59B5A1B4FF6B}"/>
              </a:ext>
            </a:extLst>
          </p:cNvPr>
          <p:cNvSpPr/>
          <p:nvPr/>
        </p:nvSpPr>
        <p:spPr bwMode="auto">
          <a:xfrm>
            <a:off x="6144227" y="4121365"/>
            <a:ext cx="3579342" cy="1443186"/>
          </a:xfrm>
          <a:prstGeom prst="wedgeEllipseCallout">
            <a:avLst>
              <a:gd name="adj1" fmla="val -57424"/>
              <a:gd name="adj2" fmla="val -24464"/>
            </a:avLst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t"/>
            <a:r>
              <a:rPr lang="en-US" sz="1200" dirty="0">
                <a:solidFill>
                  <a:schemeClr val="tx1"/>
                </a:solidFill>
              </a:rPr>
              <a:t>“My production data, safety logs, and maintenance notes are all in different files—and I don’t have time to read everything in detail.”</a:t>
            </a:r>
          </a:p>
        </p:txBody>
      </p:sp>
    </p:spTree>
    <p:extLst>
      <p:ext uri="{BB962C8B-B14F-4D97-AF65-F5344CB8AC3E}">
        <p14:creationId xmlns:p14="http://schemas.microsoft.com/office/powerpoint/2010/main" val="223465460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E3CBF8-7B48-AA66-D27D-2BE1005325C3}"/>
              </a:ext>
            </a:extLst>
          </p:cNvPr>
          <p:cNvSpPr txBox="1"/>
          <p:nvPr/>
        </p:nvSpPr>
        <p:spPr>
          <a:xfrm>
            <a:off x="286900" y="775950"/>
            <a:ext cx="11729953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Morning Scenario (8:30 AM)</a:t>
            </a:r>
          </a:p>
          <a:p>
            <a:pPr fontAlgn="t">
              <a:lnSpc>
                <a:spcPts val="1500"/>
              </a:lnSpc>
              <a:buNone/>
            </a:pPr>
            <a:endParaRPr lang="en-US" b="1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</a:rPr>
              <a:t>Using Files with Copilot Chat </a:t>
            </a:r>
          </a:p>
          <a:p>
            <a:pPr fontAlgn="t">
              <a:lnSpc>
                <a:spcPts val="1500"/>
              </a:lnSpc>
              <a:buNone/>
            </a:pPr>
            <a:endParaRPr lang="en-US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i="0" dirty="0">
                <a:effectLst/>
                <a:latin typeface="Segoe UI" panose="020B0502040204020203" pitchFamily="34" charset="0"/>
              </a:rPr>
              <a:t>Riley starts the day by reviewing yesterday’s production and safety data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A6636-5CB3-7A0E-25BF-73494B897317}"/>
              </a:ext>
            </a:extLst>
          </p:cNvPr>
          <p:cNvSpPr txBox="1"/>
          <p:nvPr/>
        </p:nvSpPr>
        <p:spPr>
          <a:xfrm>
            <a:off x="286900" y="2966416"/>
            <a:ext cx="11600300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1" i="0" dirty="0">
                <a:effectLst/>
                <a:latin typeface="Segoe UI" panose="020B0502040204020203" pitchFamily="34" charset="0"/>
              </a:rPr>
              <a:t>Late Morning (10:30 AM)</a:t>
            </a:r>
          </a:p>
          <a:p>
            <a:pPr fontAlgn="t">
              <a:lnSpc>
                <a:spcPts val="1500"/>
              </a:lnSpc>
              <a:buNone/>
            </a:pPr>
            <a:endParaRPr lang="en-US" b="1" i="0" dirty="0"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</a:rPr>
              <a:t>Grounding Copilot with Context </a:t>
            </a:r>
          </a:p>
          <a:p>
            <a:pPr fontAlgn="t">
              <a:lnSpc>
                <a:spcPts val="1500"/>
              </a:lnSpc>
              <a:buNone/>
            </a:pPr>
            <a:endParaRPr lang="en-US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None/>
            </a:pPr>
            <a:r>
              <a:rPr lang="en-US" b="0" i="0" dirty="0">
                <a:effectLst/>
                <a:latin typeface="Segoe UI" panose="020B0502040204020203" pitchFamily="34" charset="0"/>
              </a:rPr>
              <a:t>Riley needs to send a summary to leadership—but wants the tone </a:t>
            </a:r>
            <a:r>
              <a:rPr lang="en-US" b="1" i="0" dirty="0">
                <a:effectLst/>
                <a:latin typeface="Segoe UI" panose="020B0502040204020203" pitchFamily="34" charset="0"/>
              </a:rPr>
              <a:t>executive‑friendly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.</a:t>
            </a:r>
          </a:p>
        </p:txBody>
      </p:sp>
      <p:pic>
        <p:nvPicPr>
          <p:cNvPr id="7" name="Graphic 6" descr="Partial sun outline">
            <a:extLst>
              <a:ext uri="{FF2B5EF4-FFF2-40B4-BE49-F238E27FC236}">
                <a16:creationId xmlns:a16="http://schemas.microsoft.com/office/drawing/2014/main" id="{E9D4ED29-9F69-64E6-1D1B-8B20BE27C8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02453" y="1091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0928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Updated Copilot Theme_010524">
  <a:themeElements>
    <a:clrScheme name="Copilot - 12/23">
      <a:dk1>
        <a:sysClr val="windowText" lastClr="000000"/>
      </a:dk1>
      <a:lt1>
        <a:sysClr val="window" lastClr="FFFFFF"/>
      </a:lt1>
      <a:dk2>
        <a:srgbClr val="091F2C"/>
      </a:dk2>
      <a:lt2>
        <a:srgbClr val="F4F3F5"/>
      </a:lt2>
      <a:accent1>
        <a:srgbClr val="C5B4E3"/>
      </a:accent1>
      <a:accent2>
        <a:srgbClr val="8661C5"/>
      </a:accent2>
      <a:accent3>
        <a:srgbClr val="463668"/>
      </a:accent3>
      <a:accent4>
        <a:srgbClr val="0078D4"/>
      </a:accent4>
      <a:accent5>
        <a:srgbClr val="2A446F"/>
      </a:accent5>
      <a:accent6>
        <a:srgbClr val="C03BC4"/>
      </a:accent6>
      <a:hlink>
        <a:srgbClr val="8661C5"/>
      </a:hlink>
      <a:folHlink>
        <a:srgbClr val="8661C5"/>
      </a:folHlink>
    </a:clrScheme>
    <a:fontScheme name="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opilot Theme_010524" id="{69AC8C09-3441-437D-B814-A5AD62159AFF}" vid="{F9173944-3179-464E-8E53-E39D2E2B504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dfd4c8-54de-4fa2-b73e-b8636989580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BB8FCA7FEB347BAC36A8D039FB81C" ma:contentTypeVersion="14" ma:contentTypeDescription="Create a new document." ma:contentTypeScope="" ma:versionID="f2a0b8957ab5fa9de4fbd953ee5e964c">
  <xsd:schema xmlns:xsd="http://www.w3.org/2001/XMLSchema" xmlns:xs="http://www.w3.org/2001/XMLSchema" xmlns:p="http://schemas.microsoft.com/office/2006/metadata/properties" xmlns:ns1="http://schemas.microsoft.com/sharepoint/v3" xmlns:ns2="6adfd4c8-54de-4fa2-b73e-b86369895801" targetNamespace="http://schemas.microsoft.com/office/2006/metadata/properties" ma:root="true" ma:fieldsID="6ffd9ea1e3518e6e0782accd3cd1fd75" ns1:_="" ns2:_="">
    <xsd:import namespace="http://schemas.microsoft.com/sharepoint/v3"/>
    <xsd:import namespace="6adfd4c8-54de-4fa2-b73e-b863698958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fd4c8-54de-4fa2-b73e-b86369895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54B850-9222-4B20-8DAC-BE6A6EF8DC08}">
  <ds:schemaRefs>
    <ds:schemaRef ds:uri="http://purl.org/dc/terms/"/>
    <ds:schemaRef ds:uri="http://schemas.microsoft.com/sharepoint/v3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6adfd4c8-54de-4fa2-b73e-b86369895801"/>
    <ds:schemaRef ds:uri="http://schemas.microsoft.com/office/2006/metadata/properties"/>
    <ds:schemaRef ds:uri="http://schemas.microsoft.com/office/2006/documentManagement/typ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AA1B619-6D11-4CD7-91CE-30F8B57BF3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2F7DEE-6199-4D12-97AC-4BC4EE25A9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dfd4c8-54de-4fa2-b73e-b863698958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567</Words>
  <Application>Microsoft Office PowerPoint</Application>
  <PresentationFormat>Widescreen</PresentationFormat>
  <Paragraphs>113</Paragraphs>
  <Slides>14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1_Office Theme</vt:lpstr>
      <vt:lpstr>2_Updated Copilot Theme_010524</vt:lpstr>
      <vt:lpstr>Microsoft 365 Copilot Template</vt:lpstr>
      <vt:lpstr>Copilot Chat Prompt Mastery Series  </vt:lpstr>
      <vt:lpstr>Microsoft Digital Event Code of Conduct 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Sharon Salazar</dc:creator>
  <cp:lastModifiedBy>Harumi Togo</cp:lastModifiedBy>
  <cp:revision>4</cp:revision>
  <dcterms:created xsi:type="dcterms:W3CDTF">2026-03-24T12:57:06Z</dcterms:created>
  <dcterms:modified xsi:type="dcterms:W3CDTF">2026-04-07T15:35:04Z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0x0101000D2BB8FCA7FEB347BAC36A8D039FB81C</vt:lpwstr>
  </property>
  <property fmtid="{D5CDD505-2E9C-101B-9397-08002B2CF9AE}" pid="3" name="MediaServiceImageTags">
    <vt:lpwstr/>
  </property>
</Properties>
</file>