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47" r:id="rId4"/>
    <p:sldMasterId id="2147485841" r:id="rId5"/>
    <p:sldMasterId id="2147485854" r:id="rId6"/>
    <p:sldMasterId id="2147485858" r:id="rId7"/>
  </p:sldMasterIdLst>
  <p:notesMasterIdLst>
    <p:notesMasterId r:id="rId39"/>
  </p:notesMasterIdLst>
  <p:handoutMasterIdLst>
    <p:handoutMasterId r:id="rId40"/>
  </p:handoutMasterIdLst>
  <p:sldIdLst>
    <p:sldId id="262" r:id="rId8"/>
    <p:sldId id="264" r:id="rId9"/>
    <p:sldId id="265" r:id="rId10"/>
    <p:sldId id="267" r:id="rId11"/>
    <p:sldId id="272" r:id="rId12"/>
    <p:sldId id="2147483644" r:id="rId13"/>
    <p:sldId id="2147483633" r:id="rId14"/>
    <p:sldId id="2147482528" r:id="rId15"/>
    <p:sldId id="2147483639" r:id="rId16"/>
    <p:sldId id="2147483641" r:id="rId17"/>
    <p:sldId id="2147483642" r:id="rId18"/>
    <p:sldId id="2147483640" r:id="rId19"/>
    <p:sldId id="367" r:id="rId20"/>
    <p:sldId id="268" r:id="rId21"/>
    <p:sldId id="259" r:id="rId22"/>
    <p:sldId id="2147482487" r:id="rId23"/>
    <p:sldId id="312" r:id="rId24"/>
    <p:sldId id="311" r:id="rId25"/>
    <p:sldId id="266" r:id="rId26"/>
    <p:sldId id="2147483645" r:id="rId27"/>
    <p:sldId id="2147483647" r:id="rId28"/>
    <p:sldId id="257" r:id="rId29"/>
    <p:sldId id="263" r:id="rId30"/>
    <p:sldId id="261" r:id="rId31"/>
    <p:sldId id="321" r:id="rId32"/>
    <p:sldId id="258" r:id="rId33"/>
    <p:sldId id="269" r:id="rId34"/>
    <p:sldId id="270" r:id="rId35"/>
    <p:sldId id="271" r:id="rId36"/>
    <p:sldId id="273" r:id="rId37"/>
    <p:sldId id="274" r:id="rId38"/>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00 - Welcome and Intro" id="{43865481-3DED-49AF-9E8C-988C094E8AC8}">
          <p14:sldIdLst>
            <p14:sldId id="262"/>
            <p14:sldId id="264"/>
            <p14:sldId id="265"/>
            <p14:sldId id="267"/>
          </p14:sldIdLst>
        </p14:section>
        <p14:section name="01 - M365 Copilot Chat (Level Set)" id="{686202C8-763E-4839-B0E9-DA5E23DB70BA}">
          <p14:sldIdLst>
            <p14:sldId id="272"/>
            <p14:sldId id="2147483644"/>
            <p14:sldId id="2147483633"/>
            <p14:sldId id="2147482528"/>
            <p14:sldId id="2147483639"/>
            <p14:sldId id="2147483641"/>
            <p14:sldId id="2147483642"/>
            <p14:sldId id="2147483640"/>
            <p14:sldId id="367"/>
            <p14:sldId id="268"/>
          </p14:sldIdLst>
        </p14:section>
        <p14:section name="02 - Art of the Prompt" id="{DFB4D9C4-84D2-4621-8B94-7C5C9BFA1C69}">
          <p14:sldIdLst>
            <p14:sldId id="259"/>
            <p14:sldId id="2147482487"/>
            <p14:sldId id="312"/>
            <p14:sldId id="311"/>
          </p14:sldIdLst>
        </p14:section>
        <p14:section name="03 - Working Alongside AI" id="{2C49F9A7-DA9F-42FB-9FEE-CA410DE38EB5}">
          <p14:sldIdLst>
            <p14:sldId id="266"/>
            <p14:sldId id="2147483645"/>
            <p14:sldId id="2147483647"/>
            <p14:sldId id="257"/>
            <p14:sldId id="263"/>
            <p14:sldId id="261"/>
            <p14:sldId id="321"/>
          </p14:sldIdLst>
        </p14:section>
        <p14:section name="04 - Resources and Next Steps" id="{66C08A20-FC9C-4863-8F2B-266A6A67A160}">
          <p14:sldIdLst>
            <p14:sldId id="258"/>
            <p14:sldId id="269"/>
            <p14:sldId id="270"/>
            <p14:sldId id="271"/>
            <p14:sldId id="273"/>
            <p14:sldId id="274"/>
          </p14:sldIdLst>
        </p14:section>
      </p14:sectionLst>
    </p:ext>
    <p:ext uri="{EFAFB233-063F-42B5-8137-9DF3F51BA10A}">
      <p15:sldGuideLst xmlns:p15="http://schemas.microsoft.com/office/powerpoint/2012/main">
        <p15:guide id="1" orient="horz" pos="528" userDrawn="1">
          <p15:clr>
            <a:srgbClr val="A4A3A4"/>
          </p15:clr>
        </p15:guide>
        <p15:guide id="2" orient="horz" pos="960" userDrawn="1">
          <p15:clr>
            <a:srgbClr val="A4A3A4"/>
          </p15:clr>
        </p15:guide>
        <p15:guide id="3" pos="55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D8FE"/>
    <a:srgbClr val="FFFFFF"/>
    <a:srgbClr val="151E47"/>
    <a:srgbClr val="091F2C"/>
    <a:srgbClr val="3F3C3E"/>
    <a:srgbClr val="FEFEFF"/>
    <a:srgbClr val="E9F2F8"/>
    <a:srgbClr val="2A446F"/>
    <a:srgbClr val="C03BC4"/>
    <a:srgbClr val="FF5C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9BFCCC-D7F2-42AB-BFB8-89D50934B206}" v="5" dt="2026-01-12T18:54:50.983"/>
    <p1510:client id="{680C8B91-8AF0-4534-8C74-62A0F318D728}" v="3" dt="2026-01-12T19:29:26.1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528"/>
        <p:guide orient="horz" pos="960"/>
        <p:guide pos="552"/>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7FFFFFFC_D29EFDCA.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7FFFFFFC_D29EFDCA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7FFFFFFC_D29EFDCA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gradFill>
                <a:gsLst>
                  <a:gs pos="0">
                    <a:srgbClr val="8661C5"/>
                  </a:gs>
                  <a:gs pos="99000">
                    <a:srgbClr val="7030A0"/>
                  </a:gs>
                </a:gsLst>
                <a:lin ang="0" scaled="0"/>
              </a:gradFill>
              <a:ln w="19050">
                <a:solidFill>
                  <a:schemeClr val="lt1"/>
                </a:solidFill>
              </a:ln>
              <a:effectLst/>
            </c:spPr>
            <c:extLst>
              <c:ext xmlns:c16="http://schemas.microsoft.com/office/drawing/2014/chart" uri="{C3380CC4-5D6E-409C-BE32-E72D297353CC}">
                <c16:uniqueId val="{00000001-D2B7-45BD-961E-1111A10B8D03}"/>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D2B7-45BD-961E-1111A10B8D0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2D7-467D-902E-D77F47D56335}"/>
              </c:ext>
            </c:extLst>
          </c:dPt>
          <c:cat>
            <c:strRef>
              <c:f>Sheet1!$A$2:$A$4</c:f>
              <c:strCache>
                <c:ptCount val="2"/>
                <c:pt idx="0">
                  <c:v>1st Qtr</c:v>
                </c:pt>
                <c:pt idx="1">
                  <c:v>2nd Qtr</c:v>
                </c:pt>
              </c:strCache>
            </c:strRef>
          </c:cat>
          <c:val>
            <c:numRef>
              <c:f>Sheet1!$B$2:$B$4</c:f>
              <c:numCache>
                <c:formatCode>General</c:formatCode>
                <c:ptCount val="3"/>
                <c:pt idx="0">
                  <c:v>77</c:v>
                </c:pt>
                <c:pt idx="1">
                  <c:v>23</c:v>
                </c:pt>
              </c:numCache>
            </c:numRef>
          </c:val>
          <c:extLst>
            <c:ext xmlns:c16="http://schemas.microsoft.com/office/drawing/2014/chart" uri="{C3380CC4-5D6E-409C-BE32-E72D297353CC}">
              <c16:uniqueId val="{00000004-D2B7-45BD-961E-1111A10B8D03}"/>
            </c:ext>
          </c:extLst>
        </c:ser>
        <c:dLbls>
          <c:showLegendKey val="0"/>
          <c:showVal val="0"/>
          <c:showCatName val="0"/>
          <c:showSerName val="0"/>
          <c:showPercent val="0"/>
          <c:showBubbleSize val="0"/>
          <c:showLeaderLines val="1"/>
        </c:dLbls>
        <c:firstSliceAng val="187"/>
        <c:holeSize val="73"/>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gradFill>
                <a:gsLst>
                  <a:gs pos="0">
                    <a:srgbClr val="8661C5"/>
                  </a:gs>
                  <a:gs pos="99000">
                    <a:srgbClr val="7030A0"/>
                  </a:gs>
                </a:gsLst>
                <a:lin ang="0" scaled="0"/>
              </a:gradFill>
              <a:ln w="19050">
                <a:solidFill>
                  <a:schemeClr val="lt1"/>
                </a:solidFill>
              </a:ln>
              <a:effectLst/>
            </c:spPr>
            <c:extLst>
              <c:ext xmlns:c16="http://schemas.microsoft.com/office/drawing/2014/chart" uri="{C3380CC4-5D6E-409C-BE32-E72D297353CC}">
                <c16:uniqueId val="{00000001-57AA-46CA-911C-9CB51F99DA28}"/>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57AA-46CA-911C-9CB51F99DA2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7AA-46CA-911C-9CB51F99DA28}"/>
              </c:ext>
            </c:extLst>
          </c:dPt>
          <c:cat>
            <c:strRef>
              <c:f>Sheet1!$A$2:$A$4</c:f>
              <c:strCache>
                <c:ptCount val="2"/>
                <c:pt idx="0">
                  <c:v>1st Qtr</c:v>
                </c:pt>
                <c:pt idx="1">
                  <c:v>2nd Qtr</c:v>
                </c:pt>
              </c:strCache>
            </c:strRef>
          </c:cat>
          <c:val>
            <c:numRef>
              <c:f>Sheet1!$B$2:$B$4</c:f>
              <c:numCache>
                <c:formatCode>General</c:formatCode>
                <c:ptCount val="3"/>
                <c:pt idx="0">
                  <c:v>50</c:v>
                </c:pt>
                <c:pt idx="1">
                  <c:v>50</c:v>
                </c:pt>
              </c:numCache>
            </c:numRef>
          </c:val>
          <c:extLst>
            <c:ext xmlns:c16="http://schemas.microsoft.com/office/drawing/2014/chart" uri="{C3380CC4-5D6E-409C-BE32-E72D297353CC}">
              <c16:uniqueId val="{00000006-57AA-46CA-911C-9CB51F99DA28}"/>
            </c:ext>
          </c:extLst>
        </c:ser>
        <c:dLbls>
          <c:showLegendKey val="0"/>
          <c:showVal val="0"/>
          <c:showCatName val="0"/>
          <c:showSerName val="0"/>
          <c:showPercent val="0"/>
          <c:showBubbleSize val="0"/>
          <c:showLeaderLines val="1"/>
        </c:dLbls>
        <c:firstSliceAng val="187"/>
        <c:holeSize val="73"/>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gradFill>
                <a:gsLst>
                  <a:gs pos="0">
                    <a:srgbClr val="8661C5"/>
                  </a:gs>
                  <a:gs pos="99000">
                    <a:srgbClr val="7030A0"/>
                  </a:gs>
                </a:gsLst>
                <a:lin ang="0" scaled="0"/>
              </a:gradFill>
              <a:ln w="19050">
                <a:solidFill>
                  <a:schemeClr val="lt1"/>
                </a:solidFill>
              </a:ln>
              <a:effectLst/>
            </c:spPr>
            <c:extLst>
              <c:ext xmlns:c16="http://schemas.microsoft.com/office/drawing/2014/chart" uri="{C3380CC4-5D6E-409C-BE32-E72D297353CC}">
                <c16:uniqueId val="{00000001-9FFD-46C5-AC85-4699BCE23948}"/>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9FFD-46C5-AC85-4699BCE2394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FFD-46C5-AC85-4699BCE23948}"/>
              </c:ext>
            </c:extLst>
          </c:dPt>
          <c:cat>
            <c:strRef>
              <c:f>Sheet1!$A$2:$A$4</c:f>
              <c:strCache>
                <c:ptCount val="2"/>
                <c:pt idx="0">
                  <c:v>1st Qtr</c:v>
                </c:pt>
                <c:pt idx="1">
                  <c:v>2nd Qtr</c:v>
                </c:pt>
              </c:strCache>
            </c:strRef>
          </c:cat>
          <c:val>
            <c:numRef>
              <c:f>Sheet1!$B$2:$B$4</c:f>
              <c:numCache>
                <c:formatCode>General</c:formatCode>
                <c:ptCount val="3"/>
                <c:pt idx="0">
                  <c:v>65</c:v>
                </c:pt>
                <c:pt idx="1">
                  <c:v>35</c:v>
                </c:pt>
              </c:numCache>
            </c:numRef>
          </c:val>
          <c:extLst>
            <c:ext xmlns:c16="http://schemas.microsoft.com/office/drawing/2014/chart" uri="{C3380CC4-5D6E-409C-BE32-E72D297353CC}">
              <c16:uniqueId val="{00000006-9FFD-46C5-AC85-4699BCE23948}"/>
            </c:ext>
          </c:extLst>
        </c:ser>
        <c:dLbls>
          <c:showLegendKey val="0"/>
          <c:showVal val="0"/>
          <c:showCatName val="0"/>
          <c:showSerName val="0"/>
          <c:showPercent val="0"/>
          <c:showBubbleSize val="0"/>
          <c:showLeaderLines val="1"/>
        </c:dLbls>
        <c:firstSliceAng val="187"/>
        <c:holeSize val="73"/>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1/14/2026 3:30 PM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1/14/2026 3:26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1/14/2026 3:26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1079924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7ECA6-9151-20C9-1C5A-E9F43075C8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EC2DCE-16FD-D0FE-3F07-B059A7FC6F1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2F7FF61-C7CF-BB97-2CD3-C14A4AD7F565}"/>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575AB84A-B65C-672B-2FBD-44601AC7AC6C}"/>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2187831C-7401-623F-D2EA-B3D7A475844A}"/>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FF29AD2-EE5A-6F3F-7FF3-95468A434924}"/>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1/14/2026 3:26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B3F0C22B-CF39-CB4D-469B-B50FED545D03}"/>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619186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C0AA5-A1E7-2A00-149A-055631D4EA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1E9525-657B-6D4C-E59B-D8921377BFE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E2B055B-1EAA-B78B-D5E9-0889A37812F4}"/>
              </a:ext>
            </a:extLst>
          </p:cNvPr>
          <p:cNvSpPr>
            <a:spLocks noGrp="1"/>
          </p:cNvSpPr>
          <p:nvPr>
            <p:ph type="body" idx="1"/>
          </p:nvPr>
        </p:nvSpPr>
        <p:spPr/>
        <p:txBody>
          <a:bodyPr/>
          <a:lstStyle/>
          <a:p>
            <a:pPr algn="l"/>
            <a:endParaRPr lang="en-US"/>
          </a:p>
        </p:txBody>
      </p:sp>
      <p:sp>
        <p:nvSpPr>
          <p:cNvPr id="4" name="Header Placeholder 3">
            <a:extLst>
              <a:ext uri="{FF2B5EF4-FFF2-40B4-BE49-F238E27FC236}">
                <a16:creationId xmlns:a16="http://schemas.microsoft.com/office/drawing/2014/main" id="{10C3E399-2294-A5B2-7CE2-67E68F0CA28E}"/>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3C0C8F6D-EBC6-B87A-F8DB-3CC1D7202F85}"/>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3C5B3E4-2E16-8644-97F0-940F1CA90E86}"/>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1/14/2026 3:26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4AA96DB1-CF6E-3ACB-E55D-72D8EB14A2FA}"/>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504426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1/14/2026 3:26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2249667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1/14/2026 3:26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886837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1/14/2026 3:26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014307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A53A1-7815-0BCD-FB60-3800E3DEA3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98F41A-0578-375B-29F7-A7D9FED74AF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BF0424C-E08A-CF96-8A8A-14B2E7536FEA}"/>
              </a:ext>
            </a:extLst>
          </p:cNvPr>
          <p:cNvSpPr>
            <a:spLocks noGrp="1"/>
          </p:cNvSpPr>
          <p:nvPr>
            <p:ph type="body" idx="1"/>
          </p:nvPr>
        </p:nvSpPr>
        <p:spPr/>
        <p:txBody>
          <a:bodyPr/>
          <a:lstStyle/>
          <a:p>
            <a:pPr algn="l"/>
            <a:endParaRPr lang="en-US"/>
          </a:p>
        </p:txBody>
      </p:sp>
      <p:sp>
        <p:nvSpPr>
          <p:cNvPr id="4" name="Header Placeholder 3">
            <a:extLst>
              <a:ext uri="{FF2B5EF4-FFF2-40B4-BE49-F238E27FC236}">
                <a16:creationId xmlns:a16="http://schemas.microsoft.com/office/drawing/2014/main" id="{9DFF86D4-BA5A-C617-2A09-9734CA62FC16}"/>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BAB8D3D5-FF97-F132-69EB-F5FD1980D015}"/>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EB72CCE-14EA-D3E4-6B48-ACE037660B98}"/>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1/14/2026 3:26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D9CCB188-DFE7-0ADA-5014-AF2118408B0E}"/>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866548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1/14/2026 3:26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519413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1/14/2026 3:26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27275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6E6B7-1FFF-1392-D0D8-D35B9D65A9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BA5D9C-48E4-8CDD-159B-9A81F20066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87A374-D2FC-AFC7-A66B-A2924874262D}"/>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20D168B2-6EB0-4750-8C73-80CA22496E6B}"/>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615848AD-36DF-2FB0-2BB9-5CC131CC81BB}"/>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3E24638-CEA9-270E-961B-D4E4FD974A35}"/>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1/14/2026 3:26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AE84B219-C589-0A3F-AFC9-AF0EFAFCB1DF}"/>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283222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8D579-F41F-0DFD-FF63-E4423E106B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094127-EED7-7A07-4341-EA97AB7CA42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2566288-9109-72F3-E0D3-8AC40BA430BB}"/>
              </a:ext>
            </a:extLst>
          </p:cNvPr>
          <p:cNvSpPr>
            <a:spLocks noGrp="1"/>
          </p:cNvSpPr>
          <p:nvPr>
            <p:ph type="body" idx="1"/>
          </p:nvPr>
        </p:nvSpPr>
        <p:spPr/>
        <p:txBody>
          <a:bodyPr/>
          <a:lstStyle/>
          <a:p>
            <a:pPr algn="l"/>
            <a:endParaRPr lang="en-US"/>
          </a:p>
        </p:txBody>
      </p:sp>
      <p:sp>
        <p:nvSpPr>
          <p:cNvPr id="4" name="Header Placeholder 3">
            <a:extLst>
              <a:ext uri="{FF2B5EF4-FFF2-40B4-BE49-F238E27FC236}">
                <a16:creationId xmlns:a16="http://schemas.microsoft.com/office/drawing/2014/main" id="{862DA385-156D-49CF-07B2-FFADE2C633CD}"/>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9D1AA8C7-15A0-6B13-2E65-61B9B52FED4D}"/>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377FAAD-F5C6-1FE4-9404-2F5F6598C8B6}"/>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1/14/2026 3:26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61FCE0C9-A718-8B04-72E2-599A9201E0D5}"/>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436678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0E137-AC82-A585-8375-64857D51C0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A2C48D-4F88-A522-10B5-21CB9E044C4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7C3C4F3-1540-814B-B4FB-5C9700C9C6C2}"/>
              </a:ext>
            </a:extLst>
          </p:cNvPr>
          <p:cNvSpPr>
            <a:spLocks noGrp="1"/>
          </p:cNvSpPr>
          <p:nvPr>
            <p:ph type="body" idx="1"/>
          </p:nvPr>
        </p:nvSpPr>
        <p:spPr/>
        <p:txBody>
          <a:bodyPr/>
          <a:lstStyle/>
          <a:p>
            <a:pPr algn="l"/>
            <a:endParaRPr lang="en-US"/>
          </a:p>
        </p:txBody>
      </p:sp>
      <p:sp>
        <p:nvSpPr>
          <p:cNvPr id="4" name="Header Placeholder 3">
            <a:extLst>
              <a:ext uri="{FF2B5EF4-FFF2-40B4-BE49-F238E27FC236}">
                <a16:creationId xmlns:a16="http://schemas.microsoft.com/office/drawing/2014/main" id="{CF47627D-0443-5EA7-8D07-7E4612A218F9}"/>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E61CF229-9DCC-D807-01F0-58B6DBFC703A}"/>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D1013F1-780D-6305-EBF2-5469AD0948FE}"/>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1/14/2026 3:26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07F5931B-3114-AB7D-E1E7-6CFD1DB94FD5}"/>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318945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27E64-B083-6ECD-6F0D-CAFDCCCA1C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6FEE9B-1D57-8833-DF29-0C919DD890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18CDD3-19CA-E3ED-ECD9-938CA86C338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D4AD696-635D-3530-13E4-44638C715B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4D30C-3801-40BB-BCEB-A81E1B9BF41D}"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44091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C4AC5-BCAE-96D1-152B-46DFE9423E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0F160B-043E-37FD-B6BA-4C19247ECB4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0062FBB-7FBE-032A-7A36-57332D1128FC}"/>
              </a:ext>
            </a:extLst>
          </p:cNvPr>
          <p:cNvSpPr>
            <a:spLocks noGrp="1"/>
          </p:cNvSpPr>
          <p:nvPr>
            <p:ph type="body" idx="1"/>
          </p:nvPr>
        </p:nvSpPr>
        <p:spPr/>
        <p:txBody>
          <a:bodyPr/>
          <a:lstStyle/>
          <a:p>
            <a:pPr algn="l"/>
            <a:endParaRPr lang="en-US"/>
          </a:p>
        </p:txBody>
      </p:sp>
      <p:sp>
        <p:nvSpPr>
          <p:cNvPr id="4" name="Header Placeholder 3">
            <a:extLst>
              <a:ext uri="{FF2B5EF4-FFF2-40B4-BE49-F238E27FC236}">
                <a16:creationId xmlns:a16="http://schemas.microsoft.com/office/drawing/2014/main" id="{0F7E8418-38E2-51CE-A7EA-125A5549865B}"/>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78FDCC2A-6192-0862-0863-87BA0F6F1251}"/>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51F7F00-6854-6DF9-16A4-BB862A21360C}"/>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1/14/2026 3:26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C765F124-445F-4656-253A-067D9C112CFD}"/>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372753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1/14/2026 3:26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525111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1/14/2026 3:26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300634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1/14/2026 3:26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35084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1/14/2026 3:26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650624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1/14/2026 3:26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27422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A28A4-3258-1852-72FB-1F3F26FB88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0E6743-714F-37E0-82FC-7157A379D78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FB61882-13A3-EBDC-9F56-446B6F5F7266}"/>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2608EF3D-3CD9-DBC1-6BCF-B7B0BF9DE1C6}"/>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E083D3A7-131C-EDF2-3AEC-91613711C05E}"/>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E7AF83D-EC2F-6A50-D546-EFF22588D513}"/>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1/14/2026 3:26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148FE4D6-6A90-0A90-1F05-C355CEC68202}"/>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077416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00261-740B-09F1-10D2-5534490F32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17DFBB-6884-5607-3BEC-B54FAA2121B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564108E-0967-FBFB-491C-1A1D91BC7691}"/>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BB2DF37E-A830-E679-52E4-703EF2C98446}"/>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038CDE3B-21B9-75C9-4D58-A8FDF500AEEF}"/>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ECD04EB-4B72-3D42-1162-7B9AB126B5EA}"/>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1/14/2026 3:26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AFF4AFDD-C21A-10E0-293A-2380F9E81622}"/>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258359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6E983-2230-058D-04A3-6B3B121221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9DC9C9-A962-4FA9-1C73-A36ADAD3F83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5ABE357-45F7-A7D7-2602-DBDBFAEBA129}"/>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26603B96-DB2A-4577-248A-2BB4962696D6}"/>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AF3EF34C-A6CF-AC7C-59DB-134A0E22F0E7}"/>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2AE5B94-168C-A9D9-1929-574AD049EF5F}"/>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1/14/2026 3:26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6D0F6B95-7CE3-CC02-354A-120D9B502B82}"/>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6590389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emf"/><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6.wdp"/><Relationship Id="rId4" Type="http://schemas.openxmlformats.org/officeDocument/2006/relationships/image" Target="../media/image24.png"/></Relationships>
</file>

<file path=ppt/slideLayouts/_rels/slideLayout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25.png"/></Relationships>
</file>

<file path=ppt/slideLayouts/_rels/slideLayout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32.emf"/></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4.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14.svg"/><Relationship Id="rId4"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1.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36.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1.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39.png"/><Relationship Id="rId4" Type="http://schemas.openxmlformats.org/officeDocument/2006/relationships/image" Target="../media/image38.jpe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3.wdp"/><Relationship Id="rId4" Type="http://schemas.openxmlformats.org/officeDocument/2006/relationships/image" Target="../media/image21.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1.xml"/><Relationship Id="rId4" Type="http://schemas.openxmlformats.org/officeDocument/2006/relationships/image" Target="../media/image39.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1.emf"/><Relationship Id="rId5" Type="http://schemas.openxmlformats.org/officeDocument/2006/relationships/image" Target="../media/image41.svg"/><Relationship Id="rId4"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2.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4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3.png"/><Relationship Id="rId1" Type="http://schemas.openxmlformats.org/officeDocument/2006/relationships/slideMaster" Target="../slideMasters/slideMaster2.xml"/><Relationship Id="rId5" Type="http://schemas.openxmlformats.org/officeDocument/2006/relationships/image" Target="../media/image1.emf"/><Relationship Id="rId4" Type="http://schemas.openxmlformats.org/officeDocument/2006/relationships/image" Target="../media/image44.png"/></Relationships>
</file>

<file path=ppt/slideLayouts/_rels/slideLayout4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3.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2.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3.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5.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1.emf"/><Relationship Id="rId5" Type="http://schemas.microsoft.com/office/2007/relationships/hdphoto" Target="../media/hdphoto12.wdp"/><Relationship Id="rId4" Type="http://schemas.openxmlformats.org/officeDocument/2006/relationships/image" Target="../media/image46.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8.png"/><Relationship Id="rId1" Type="http://schemas.openxmlformats.org/officeDocument/2006/relationships/slideMaster" Target="../slideMasters/slideMaster4.xml"/><Relationship Id="rId5" Type="http://schemas.openxmlformats.org/officeDocument/2006/relationships/image" Target="../media/image1.emf"/><Relationship Id="rId4" Type="http://schemas.openxmlformats.org/officeDocument/2006/relationships/image" Target="../media/image49.png"/></Relationships>
</file>

<file path=ppt/slideLayouts/_rels/slideLayout5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0.png"/><Relationship Id="rId1" Type="http://schemas.openxmlformats.org/officeDocument/2006/relationships/slideMaster" Target="../slideMasters/slideMaster4.xml"/><Relationship Id="rId4" Type="http://schemas.openxmlformats.org/officeDocument/2006/relationships/image" Target="../media/image1.emf"/></Relationships>
</file>

<file path=ppt/slideLayouts/_rels/slideLayout5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3.png"/><Relationship Id="rId1" Type="http://schemas.openxmlformats.org/officeDocument/2006/relationships/slideMaster" Target="../slideMasters/slideMaster4.xml"/><Relationship Id="rId4" Type="http://schemas.openxmlformats.org/officeDocument/2006/relationships/image" Target="../media/image1.emf"/></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3.wdp"/><Relationship Id="rId4" Type="http://schemas.openxmlformats.org/officeDocument/2006/relationships/image" Target="../media/image21.png"/></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4.wdp"/><Relationship Id="rId4"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53FBF24-EE52-9152-2D40-87550FF4CBF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209893" cy="6858000"/>
          </a:xfrm>
          <a:prstGeom prst="rect">
            <a:avLst/>
          </a:prstGeom>
        </p:spPr>
      </p:pic>
      <p:pic>
        <p:nvPicPr>
          <p:cNvPr id="6" name="Picture 5" descr="A close up of a corner of a paper&#10;&#10;AI-generated content may be incorrect.">
            <a:extLst>
              <a:ext uri="{FF2B5EF4-FFF2-40B4-BE49-F238E27FC236}">
                <a16:creationId xmlns:a16="http://schemas.microsoft.com/office/drawing/2014/main" id="{58082223-228D-0D73-1BE9-2EF2BFACD893}"/>
              </a:ext>
            </a:extLst>
          </p:cNvPr>
          <p:cNvPicPr>
            <a:picLocks noChangeAspect="1"/>
          </p:cNvPicPr>
          <p:nvPr userDrawn="1"/>
        </p:nvPicPr>
        <p:blipFill>
          <a:blip r:embed="rId3" cstate="email">
            <a:alphaModFix amt="8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t="-3615"/>
          <a:stretch>
            <a:fillRect/>
          </a:stretch>
        </p:blipFill>
        <p:spPr>
          <a:xfrm rot="5400000" flipV="1">
            <a:off x="5793471" y="281511"/>
            <a:ext cx="6730538" cy="6125480"/>
          </a:xfrm>
          <a:prstGeom prst="rect">
            <a:avLst/>
          </a:prstGeom>
        </p:spPr>
      </p:pic>
      <p:pic>
        <p:nvPicPr>
          <p:cNvPr id="9" name="Graphic 8">
            <a:extLst>
              <a:ext uri="{FF2B5EF4-FFF2-40B4-BE49-F238E27FC236}">
                <a16:creationId xmlns:a16="http://schemas.microsoft.com/office/drawing/2014/main" id="{2D81F35F-51EF-1A05-D21F-30E9EB908F3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1040" y="713232"/>
            <a:ext cx="1337566" cy="705394"/>
          </a:xfrm>
          <a:prstGeom prst="rect">
            <a:avLst/>
          </a:prstGeom>
        </p:spPr>
      </p:pic>
      <p:pic>
        <p:nvPicPr>
          <p:cNvPr id="13" name="Picture 12">
            <a:extLst>
              <a:ext uri="{FF2B5EF4-FFF2-40B4-BE49-F238E27FC236}">
                <a16:creationId xmlns:a16="http://schemas.microsoft.com/office/drawing/2014/main" id="{5349DB46-2E1F-33DC-CBA7-D279F98549A8}"/>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B0CEF29F-AD69-0E43-342A-9B87F2F60C02}"/>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B3CE10E-3DEF-3797-28AD-A45FD0739AA4}"/>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499750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6">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a:src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5" name="Title Placeholder 1">
            <a:extLst>
              <a:ext uri="{FF2B5EF4-FFF2-40B4-BE49-F238E27FC236}">
                <a16:creationId xmlns:a16="http://schemas.microsoft.com/office/drawing/2014/main" id="{ABB3877C-3695-9A63-E3CF-23A2DD86137C}"/>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93548173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4" name="Picture 3" descr="A close up of a corner of a paper&#10;&#10;AI-generated content may be incorrect.">
            <a:extLst>
              <a:ext uri="{FF2B5EF4-FFF2-40B4-BE49-F238E27FC236}">
                <a16:creationId xmlns:a16="http://schemas.microsoft.com/office/drawing/2014/main" id="{738AF8BF-88B4-941B-796C-002169F5D814}"/>
              </a:ext>
            </a:extLst>
          </p:cNvPr>
          <p:cNvPicPr>
            <a:picLocks noChangeAspect="1"/>
          </p:cNvPicPr>
          <p:nvPr userDrawn="1"/>
        </p:nvPicPr>
        <p:blipFill>
          <a:blip r:embed="rId4" cstate="email">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a:xfrm rot="10800000" flipH="1" flipV="1">
            <a:off x="-4" y="4289179"/>
            <a:ext cx="4267201" cy="2391535"/>
          </a:xfrm>
          <a:prstGeom prst="rect">
            <a:avLst/>
          </a:pr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hasCustomPrompt="1"/>
          </p:nvPr>
        </p:nvSpPr>
        <p:spPr>
          <a:xfrm>
            <a:off x="5178287"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
        <p:nvSpPr>
          <p:cNvPr id="5" name="Text Placeholder 3">
            <a:extLst>
              <a:ext uri="{FF2B5EF4-FFF2-40B4-BE49-F238E27FC236}">
                <a16:creationId xmlns:a16="http://schemas.microsoft.com/office/drawing/2014/main" id="{481F9AB0-2AFF-1686-C6D2-FA4E95E9CF7A}"/>
              </a:ext>
            </a:extLst>
          </p:cNvPr>
          <p:cNvSpPr>
            <a:spLocks noGrp="1"/>
          </p:cNvSpPr>
          <p:nvPr>
            <p:ph idx="10" hasCustomPrompt="1"/>
          </p:nvPr>
        </p:nvSpPr>
        <p:spPr>
          <a:xfrm>
            <a:off x="8873985"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0" name="Text Placeholder 3">
            <a:extLst>
              <a:ext uri="{FF2B5EF4-FFF2-40B4-BE49-F238E27FC236}">
                <a16:creationId xmlns:a16="http://schemas.microsoft.com/office/drawing/2014/main" id="{E521278D-83E6-60F0-DE85-9BBB167AD000}"/>
              </a:ext>
            </a:extLst>
          </p:cNvPr>
          <p:cNvSpPr>
            <a:spLocks noGrp="1"/>
          </p:cNvSpPr>
          <p:nvPr>
            <p:ph idx="11" hasCustomPrompt="1"/>
          </p:nvPr>
        </p:nvSpPr>
        <p:spPr>
          <a:xfrm>
            <a:off x="5178287"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1" name="Text Placeholder 3">
            <a:extLst>
              <a:ext uri="{FF2B5EF4-FFF2-40B4-BE49-F238E27FC236}">
                <a16:creationId xmlns:a16="http://schemas.microsoft.com/office/drawing/2014/main" id="{A21CEE09-B3B0-47A7-6B86-65FF85C6967C}"/>
              </a:ext>
            </a:extLst>
          </p:cNvPr>
          <p:cNvSpPr>
            <a:spLocks noGrp="1"/>
          </p:cNvSpPr>
          <p:nvPr>
            <p:ph idx="12" hasCustomPrompt="1"/>
          </p:nvPr>
        </p:nvSpPr>
        <p:spPr>
          <a:xfrm>
            <a:off x="8873985"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4" name="Text Placeholder 3">
            <a:extLst>
              <a:ext uri="{FF2B5EF4-FFF2-40B4-BE49-F238E27FC236}">
                <a16:creationId xmlns:a16="http://schemas.microsoft.com/office/drawing/2014/main" id="{45337E61-848B-2D2F-C9C0-746F07AA0467}"/>
              </a:ext>
            </a:extLst>
          </p:cNvPr>
          <p:cNvSpPr>
            <a:spLocks noGrp="1"/>
          </p:cNvSpPr>
          <p:nvPr>
            <p:ph idx="13" hasCustomPrompt="1"/>
          </p:nvPr>
        </p:nvSpPr>
        <p:spPr>
          <a:xfrm>
            <a:off x="5178287"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5" name="Text Placeholder 3">
            <a:extLst>
              <a:ext uri="{FF2B5EF4-FFF2-40B4-BE49-F238E27FC236}">
                <a16:creationId xmlns:a16="http://schemas.microsoft.com/office/drawing/2014/main" id="{C23AA298-3C87-59E0-54D9-D70EB4EF262F}"/>
              </a:ext>
            </a:extLst>
          </p:cNvPr>
          <p:cNvSpPr>
            <a:spLocks noGrp="1"/>
          </p:cNvSpPr>
          <p:nvPr>
            <p:ph idx="14" hasCustomPrompt="1"/>
          </p:nvPr>
        </p:nvSpPr>
        <p:spPr>
          <a:xfrm>
            <a:off x="8873985"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Tree>
    <p:extLst>
      <p:ext uri="{BB962C8B-B14F-4D97-AF65-F5344CB8AC3E}">
        <p14:creationId xmlns:p14="http://schemas.microsoft.com/office/powerpoint/2010/main" val="138275276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email">
            <a:extLst>
              <a:ext uri="{28A0092B-C50C-407E-A947-70E740481C1C}">
                <a14:useLocalDpi xmlns:a14="http://schemas.microsoft.com/office/drawing/2010/main"/>
              </a:ext>
            </a:extLst>
          </a:blip>
          <a:srcRect r="-43958"/>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228772451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69842472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09879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00088318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37723193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ground 4">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E3AEC7EF-E1D3-2298-1DBE-67672CD44B5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1"/>
            <a:ext cx="12201333"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90CC1B2A-918B-0FDA-2DDE-31F074644669}"/>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00196029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5">
    <p:spTree>
      <p:nvGrpSpPr>
        <p:cNvPr id="1" name=""/>
        <p:cNvGrpSpPr/>
        <p:nvPr/>
      </p:nvGrpSpPr>
      <p:grpSpPr>
        <a:xfrm>
          <a:off x="0" y="0"/>
          <a:ext cx="0" cy="0"/>
          <a:chOff x="0" y="0"/>
          <a:chExt cx="0" cy="0"/>
        </a:xfrm>
      </p:grpSpPr>
      <p:pic>
        <p:nvPicPr>
          <p:cNvPr id="2" name="Picture 1" descr="A blue and black background&#10;&#10;AI-generated content may be incorrect.">
            <a:extLst>
              <a:ext uri="{FF2B5EF4-FFF2-40B4-BE49-F238E27FC236}">
                <a16:creationId xmlns:a16="http://schemas.microsoft.com/office/drawing/2014/main" id="{01333BD5-0115-B424-BB58-BBB0B87C1CE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 y="0"/>
            <a:ext cx="12201331"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itle 1">
            <a:extLst>
              <a:ext uri="{FF2B5EF4-FFF2-40B4-BE49-F238E27FC236}">
                <a16:creationId xmlns:a16="http://schemas.microsoft.com/office/drawing/2014/main" id="{847134EB-8BAD-722F-C9AD-CF4EF682FF56}"/>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9420795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ground 6">
    <p:spTree>
      <p:nvGrpSpPr>
        <p:cNvPr id="1" name=""/>
        <p:cNvGrpSpPr/>
        <p:nvPr/>
      </p:nvGrpSpPr>
      <p:grpSpPr>
        <a:xfrm>
          <a:off x="0" y="0"/>
          <a:ext cx="0" cy="0"/>
          <a:chOff x="0" y="0"/>
          <a:chExt cx="0" cy="0"/>
        </a:xfrm>
      </p:grpSpPr>
      <p:pic>
        <p:nvPicPr>
          <p:cNvPr id="3" name="Picture 2" descr="A blue background with a light&#10;&#10;AI-generated content may be incorrect.">
            <a:extLst>
              <a:ext uri="{FF2B5EF4-FFF2-40B4-BE49-F238E27FC236}">
                <a16:creationId xmlns:a16="http://schemas.microsoft.com/office/drawing/2014/main" id="{58CC931A-0D2A-512C-EAB0-14D8857A35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32F7015F-B3C8-994E-AF5D-DEDEF171EB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34605491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7894" y="0"/>
            <a:ext cx="12209894" cy="6868066"/>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6" name="Graphic 25">
            <a:extLst>
              <a:ext uri="{FF2B5EF4-FFF2-40B4-BE49-F238E27FC236}">
                <a16:creationId xmlns:a16="http://schemas.microsoft.com/office/drawing/2014/main" id="{D68EE504-0061-C86F-7C4A-E4787ED6DEB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1040" y="713232"/>
            <a:ext cx="1337566" cy="705394"/>
          </a:xfrm>
          <a:prstGeom prst="rect">
            <a:avLst/>
          </a:pr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F8EC1A4-C990-1806-D162-5E0CA8201959}"/>
              </a:ext>
            </a:extLst>
          </p:cNvPr>
          <p:cNvSpPr>
            <a:spLocks noGrp="1"/>
          </p:cNvSpPr>
          <p:nvPr>
            <p:ph type="title"/>
          </p:nvPr>
        </p:nvSpPr>
        <p:spPr>
          <a:xfrm>
            <a:off x="591451" y="2511166"/>
            <a:ext cx="5504550"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65ED941-89EA-A7B1-0F7E-AB2C3A360992}"/>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5985455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ckground 7">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15B616D5-ACB3-F40B-E303-B79FE7D1C934}"/>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56370C7-A3D5-E477-12B1-A448861CBE35}"/>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6447557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383054059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vy Background">
    <p:bg>
      <p:bgPr>
        <a:solidFill>
          <a:srgbClr val="151E4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49841215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pic>
        <p:nvPicPr>
          <p:cNvPr id="11" name="Picture 10" descr="A blue background with a light&#10;&#10;AI-generated content may be incorrect.">
            <a:extLst>
              <a:ext uri="{FF2B5EF4-FFF2-40B4-BE49-F238E27FC236}">
                <a16:creationId xmlns:a16="http://schemas.microsoft.com/office/drawing/2014/main" id="{3FC72557-3C59-DB05-F117-34400904D0D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pic>
        <p:nvPicPr>
          <p:cNvPr id="6" name="Picture 5">
            <a:extLst>
              <a:ext uri="{FF2B5EF4-FFF2-40B4-BE49-F238E27FC236}">
                <a16:creationId xmlns:a16="http://schemas.microsoft.com/office/drawing/2014/main" id="{B9EE9B54-C910-AF4F-330A-965CE1B959D5}"/>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mn-lt"/>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mn-lt"/>
                <a:cs typeface="Segoe UI Semibold" panose="020B0502040204020203" pitchFamily="34" charset="0"/>
              </a:defRPr>
            </a:lvl1pPr>
          </a:lstStyle>
          <a:p>
            <a:pPr lvl="0"/>
            <a:r>
              <a:rPr lang="en-US"/>
              <a:t>Name</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4"/>
          <a:stretch>
            <a:fillRect/>
          </a:stretch>
        </p:blipFill>
        <p:spPr>
          <a:xfrm>
            <a:off x="584200" y="1490472"/>
            <a:ext cx="2226687" cy="1938528"/>
          </a:xfrm>
          <a:prstGeom prst="rect">
            <a:avLst/>
          </a:prstGeom>
          <a:noFill/>
        </p:spPr>
      </p:pic>
      <p:sp>
        <p:nvSpPr>
          <p:cNvPr id="3" name="Title 1">
            <a:extLst>
              <a:ext uri="{FF2B5EF4-FFF2-40B4-BE49-F238E27FC236}">
                <a16:creationId xmlns:a16="http://schemas.microsoft.com/office/drawing/2014/main" id="{C62AA90A-06F1-29E3-2ABB-61028BFA1A77}"/>
              </a:ext>
            </a:extLst>
          </p:cNvPr>
          <p:cNvSpPr>
            <a:spLocks noGrp="1"/>
          </p:cNvSpPr>
          <p:nvPr>
            <p:ph type="title"/>
          </p:nvPr>
        </p:nvSpPr>
        <p:spPr>
          <a:xfrm>
            <a:off x="3582416" y="3088260"/>
            <a:ext cx="8025384" cy="498598"/>
          </a:xfrm>
          <a:prstGeom prst="rect">
            <a:avLst/>
          </a:prstGeom>
        </p:spPr>
        <p:txBody>
          <a:bodyPr lIns="0" rIns="0"/>
          <a:lstStyle>
            <a:lvl1pPr marL="0" algn="l" defTabSz="457200" rtl="0" eaLnBrk="1" latinLnBrk="0" hangingPunct="1">
              <a:lnSpc>
                <a:spcPct val="90000"/>
              </a:lnSpc>
              <a:spcBef>
                <a:spcPts val="0"/>
              </a:spcBef>
              <a:buNone/>
              <a:defRPr lang="en-US" sz="3600" b="0" kern="1200" cap="none" spc="0" baseline="0" dirty="0">
                <a:ln>
                  <a:noFill/>
                </a:ln>
                <a:gradFill flip="none" rotWithShape="1">
                  <a:gsLst>
                    <a:gs pos="0">
                      <a:srgbClr val="94D8FE"/>
                    </a:gs>
                    <a:gs pos="100000">
                      <a:prstClr val="white"/>
                    </a:gs>
                  </a:gsLst>
                  <a:lin ang="162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847841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170BB12D-8CE0-A385-EFC8-00809E995063}"/>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5841A6FB-2885-3BFF-70D4-A220E7814E50}"/>
              </a:ext>
            </a:extLst>
          </p:cNvPr>
          <p:cNvSpPr>
            <a:spLocks noGrp="1"/>
          </p:cNvSpPr>
          <p:nvPr>
            <p:ph type="title"/>
          </p:nvPr>
        </p:nvSpPr>
        <p:spPr>
          <a:xfrm>
            <a:off x="588263" y="2090220"/>
            <a:ext cx="5624968" cy="1588127"/>
          </a:xfrm>
          <a:prstGeom prst="rect">
            <a:avLst/>
          </a:prstGeom>
        </p:spPr>
        <p:txBody>
          <a:bodyPr wrap="square" lIns="0" tIns="45720" rIns="0" bIns="45720">
            <a:spAutoFit/>
          </a:bodyPr>
          <a:lstStyle>
            <a:lvl1pPr>
              <a:defRPr lang="en-US" sz="5400" spc="0" baseline="0">
                <a:ln>
                  <a:noFill/>
                </a:ln>
                <a:gradFill flip="none" rotWithShape="1">
                  <a:gsLst>
                    <a:gs pos="0">
                      <a:srgbClr val="94D8FE"/>
                    </a:gs>
                    <a:gs pos="100000">
                      <a:prstClr val="white"/>
                    </a:gs>
                  </a:gsLst>
                  <a:lin ang="16200000" scaled="1"/>
                  <a:tileRect/>
                </a:gradFill>
              </a:defRPr>
            </a:lvl1pPr>
          </a:lstStyle>
          <a:p>
            <a:pPr marL="0" lvl="0" defTabSz="457200">
              <a:lnSpc>
                <a:spcPct val="90000"/>
              </a:lnSpc>
              <a:spcBef>
                <a:spcPts val="0"/>
              </a:spcBef>
            </a:pPr>
            <a:r>
              <a:rPr lang="en-US"/>
              <a:t>Click to edit Master title style</a:t>
            </a:r>
          </a:p>
        </p:txBody>
      </p:sp>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4200" y="4253049"/>
            <a:ext cx="11018520" cy="1138773"/>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66898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0E162CF-D51E-042E-52CB-B4C7AD85FF93}"/>
              </a:ext>
            </a:extLst>
          </p:cNvPr>
          <p:cNvSpPr/>
          <p:nvPr userDrawn="1"/>
        </p:nvSpPr>
        <p:spPr bwMode="auto">
          <a:xfrm rot="16200000" flipH="1">
            <a:off x="3202634" y="-2045346"/>
            <a:ext cx="5786733" cy="1104900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1182813" y="940284"/>
            <a:ext cx="10098100" cy="498598"/>
          </a:xfrm>
          <a:prstGeom prst="rect">
            <a:avLst/>
          </a:prstGeom>
        </p:spPr>
        <p:txBody>
          <a:bodyPr lIns="0" rIns="0"/>
          <a:lstStyle>
            <a:lvl1pPr>
              <a:defRPr spc="0" baseline="0">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1182813" y="1741480"/>
            <a:ext cx="10098100" cy="1612749"/>
          </a:xfrm>
          <a:prstGeom prst="rect">
            <a:avLst/>
          </a:prstGeom>
        </p:spPr>
        <p:txBody>
          <a:bodyPr vert="horz" wrap="square" lIns="0" tIns="0" rIns="0" bIns="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25369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83708218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9DEF3-0942-1417-41F0-756470802144}"/>
              </a:ext>
            </a:extLst>
          </p:cNvPr>
          <p:cNvSpPr/>
          <p:nvPr userDrawn="1"/>
        </p:nvSpPr>
        <p:spPr bwMode="auto">
          <a:xfrm>
            <a:off x="3048" y="0"/>
            <a:ext cx="12188952" cy="6858000"/>
          </a:xfrm>
          <a:prstGeom prst="rect">
            <a:avLst/>
          </a:prstGeom>
          <a:solidFill>
            <a:srgbClr val="151E47"/>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9DDE651D-7217-BBE7-49BC-45969F3319F3}"/>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flipH="1" flipV="1">
            <a:off x="6096000" y="4492"/>
            <a:ext cx="6095994"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9279"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79" y="1140036"/>
            <a:ext cx="4589008" cy="1297925"/>
          </a:xfrm>
          <a:prstGeom prst="rect">
            <a:avLst/>
          </a:prstGeom>
        </p:spPr>
        <p:txBody>
          <a:bodyPr lIns="0" rIns="0"/>
          <a:lstStyle>
            <a:lvl1pPr>
              <a:defRPr spc="0" baseline="0"/>
            </a:lvl1pPr>
          </a:lstStyle>
          <a:p>
            <a:r>
              <a:rPr lang="en-US"/>
              <a:t>Click to edit Master title style</a:t>
            </a:r>
          </a:p>
        </p:txBody>
      </p:sp>
      <p:sp>
        <p:nvSpPr>
          <p:cNvPr id="7" name="Text Placeholder 3">
            <a:extLst>
              <a:ext uri="{FF2B5EF4-FFF2-40B4-BE49-F238E27FC236}">
                <a16:creationId xmlns:a16="http://schemas.microsoft.com/office/drawing/2014/main" id="{8C2EA7BC-13E3-34AE-5CA1-6EACB20A3A70}"/>
              </a:ext>
            </a:extLst>
          </p:cNvPr>
          <p:cNvSpPr>
            <a:spLocks noGrp="1"/>
          </p:cNvSpPr>
          <p:nvPr>
            <p:ph idx="10"/>
          </p:nvPr>
        </p:nvSpPr>
        <p:spPr>
          <a:xfrm>
            <a:off x="7031492"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19FC8DB7-4630-1E38-B757-DD8B179A530D}"/>
              </a:ext>
            </a:extLst>
          </p:cNvPr>
          <p:cNvSpPr>
            <a:spLocks noGrp="1"/>
          </p:cNvSpPr>
          <p:nvPr>
            <p:ph idx="11" hasCustomPrompt="1"/>
          </p:nvPr>
        </p:nvSpPr>
        <p:spPr>
          <a:xfrm>
            <a:off x="7031492" y="1140036"/>
            <a:ext cx="4589008" cy="1107996"/>
          </a:xfrm>
          <a:prstGeom prst="rect">
            <a:avLst/>
          </a:prstGeom>
        </p:spPr>
        <p:txBody>
          <a:bodyPr vert="horz" wrap="square" lIns="0" tIns="0" rIns="0" bIns="0" rtlCol="0">
            <a:spAutoFit/>
          </a:bodyPr>
          <a:lstStyle>
            <a:lvl1pPr marL="0" indent="0" algn="l" defTabSz="932742" rtl="0" eaLnBrk="1" latinLnBrk="0" hangingPunct="1">
              <a:lnSpc>
                <a:spcPct val="100000"/>
              </a:lnSpc>
              <a:spcBef>
                <a:spcPct val="0"/>
              </a:spcBef>
              <a:buFontTx/>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title style</a:t>
            </a:r>
          </a:p>
        </p:txBody>
      </p:sp>
    </p:spTree>
    <p:extLst>
      <p:ext uri="{BB962C8B-B14F-4D97-AF65-F5344CB8AC3E}">
        <p14:creationId xmlns:p14="http://schemas.microsoft.com/office/powerpoint/2010/main" val="264570937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86725FD6-88E3-D175-3BB1-C08805073FE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32D0726-123A-C3BC-D902-F43835E657A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4" name="Title 1">
            <a:extLst>
              <a:ext uri="{FF2B5EF4-FFF2-40B4-BE49-F238E27FC236}">
                <a16:creationId xmlns:a16="http://schemas.microsoft.com/office/drawing/2014/main" id="{DEE10654-E662-486A-91E4-A0B519907B3A}"/>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4458403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column bullet">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EC0129C9-611E-40C7-935F-FE79CCB43F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F402B5-027B-5EC2-96FF-0F2D2940C8EC}"/>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itle 1">
            <a:extLst>
              <a:ext uri="{FF2B5EF4-FFF2-40B4-BE49-F238E27FC236}">
                <a16:creationId xmlns:a16="http://schemas.microsoft.com/office/drawing/2014/main" id="{E069B642-F814-0105-94A5-568EB275A72B}"/>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12703015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title 3">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email">
            <a:extLst>
              <a:ext uri="{28A0092B-C50C-407E-A947-70E740481C1C}">
                <a14:useLocalDpi xmlns:a14="http://schemas.microsoft.com/office/drawing/2010/main"/>
              </a:ext>
            </a:extLst>
          </a:blip>
          <a:srcRect l="-537"/>
          <a:stretch>
            <a:fillRect/>
          </a:stretch>
        </p:blipFill>
        <p:spPr>
          <a:xfrm>
            <a:off x="5488599" y="-1"/>
            <a:ext cx="6721295" cy="6704117"/>
          </a:xfrm>
          <a:prstGeom prst="rect">
            <a:avLst/>
          </a:prstGeom>
        </p:spPr>
      </p:pic>
      <p:pic>
        <p:nvPicPr>
          <p:cNvPr id="9" name="Graphic 8">
            <a:extLst>
              <a:ext uri="{FF2B5EF4-FFF2-40B4-BE49-F238E27FC236}">
                <a16:creationId xmlns:a16="http://schemas.microsoft.com/office/drawing/2014/main" id="{E56B8725-F274-0386-69F7-43D4973C88FB}"/>
              </a:ext>
            </a:extLst>
          </p:cNvPr>
          <p:cNvPicPr>
            <a:picLocks noChangeAspect="1"/>
          </p:cNvPicPr>
          <p:nvPr userDrawn="1"/>
        </p:nvPicPr>
        <p:blipFill>
          <a:blip r:embed="rId4">
            <a:extLst>
              <a:ext uri="{96DAC541-7B7A-43D3-8B79-37D633B846F1}">
                <asvg:svgBlip xmlns:asvg="http://schemas.microsoft.com/office/drawing/2016/SVG/main" r:embed="rId5"/>
              </a:ext>
            </a:extLst>
          </a:blip>
          <a:srcRect l="42711"/>
          <a:stretch>
            <a:fillRect/>
          </a:stretch>
        </p:blipFill>
        <p:spPr>
          <a:xfrm>
            <a:off x="553107" y="645732"/>
            <a:ext cx="1187697" cy="787800"/>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90DDCB4A-090E-DB77-E702-EFFDB3D32280}"/>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8599F99-D574-5D55-8723-03233D2B17BF}"/>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9314936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84830D14-0F50-91A0-8E6A-E336C41030D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6"/>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1618146"/>
            <a:ext cx="5367528"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6" name="Picture 5">
            <a:extLst>
              <a:ext uri="{FF2B5EF4-FFF2-40B4-BE49-F238E27FC236}">
                <a16:creationId xmlns:a16="http://schemas.microsoft.com/office/drawing/2014/main" id="{EA9B12E0-2F4A-3379-ADB3-EBE82CFC317D}"/>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3" name="Title 1">
            <a:extLst>
              <a:ext uri="{FF2B5EF4-FFF2-40B4-BE49-F238E27FC236}">
                <a16:creationId xmlns:a16="http://schemas.microsoft.com/office/drawing/2014/main" id="{74A51CF8-7460-331F-A702-675E514AAA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CB772E2F-77B4-7D2D-FBA0-B04CAA0DD52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5"/>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1618145"/>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1618145"/>
            <a:ext cx="3474720" cy="3474720"/>
          </a:xfrm>
          <a:prstGeom prst="rect">
            <a:avLst/>
          </a:prstGeom>
          <a:blipFill>
            <a:blip r:embed="rId5"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C6B2DF11-B020-17DD-ECE5-E997AF073F0A}"/>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pic>
        <p:nvPicPr>
          <p:cNvPr id="6" name="Picture 5">
            <a:extLst>
              <a:ext uri="{FF2B5EF4-FFF2-40B4-BE49-F238E27FC236}">
                <a16:creationId xmlns:a16="http://schemas.microsoft.com/office/drawing/2014/main" id="{D91CBE31-E5B4-E569-7834-1EB2C63206A3}"/>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A30EF81F-2C86-F935-8EF6-F64F7E255C36}"/>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bg1"/>
                </a:solidFill>
                <a:latin typeface="+mn-lt"/>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9" name="Picture 8">
            <a:extLst>
              <a:ext uri="{FF2B5EF4-FFF2-40B4-BE49-F238E27FC236}">
                <a16:creationId xmlns:a16="http://schemas.microsoft.com/office/drawing/2014/main" id="{52D052A6-D7A7-1A83-F3DB-CB85339C32AA}"/>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cxnSp>
        <p:nvCxnSpPr>
          <p:cNvPr id="12" name="Straight Connector 11">
            <a:extLst>
              <a:ext uri="{FF2B5EF4-FFF2-40B4-BE49-F238E27FC236}">
                <a16:creationId xmlns:a16="http://schemas.microsoft.com/office/drawing/2014/main" id="{A07110ED-B1D6-28CC-E2DD-7818577AFE6B}"/>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6CD54E-4D0E-5619-759C-8BCEADCCBCF9}"/>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90432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cstate="email">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139416"/>
            <a:ext cx="7331228" cy="2579168"/>
          </a:xfrm>
          <a:prstGeom prst="rect">
            <a:avLst/>
          </a:prstGeom>
          <a:noFill/>
          <a:ln>
            <a:noFill/>
            <a:prstDash/>
          </a:ln>
          <a:effectLst/>
        </p:spPr>
        <p:txBody>
          <a:bodyPr wrap="square" lIns="0" rIns="0">
            <a:spAutoFit/>
          </a:bodyPr>
          <a:lstStyle/>
          <a:p>
            <a:pPr>
              <a:lnSpc>
                <a:spcPct val="80000"/>
              </a:lnSpc>
              <a:spcAft>
                <a:spcPts val="600"/>
              </a:spcAft>
            </a:pP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Thank</a:t>
            </a:r>
            <a:b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b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      you!</a:t>
            </a:r>
          </a:p>
        </p:txBody>
      </p:sp>
    </p:spTree>
    <p:extLst>
      <p:ext uri="{BB962C8B-B14F-4D97-AF65-F5344CB8AC3E}">
        <p14:creationId xmlns:p14="http://schemas.microsoft.com/office/powerpoint/2010/main" val="2734547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1 - ligh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8E53CB7-242F-DE31-5043-E20246F1EB33}"/>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
        <p:nvSpPr>
          <p:cNvPr id="19" name="Title 1">
            <a:extLst>
              <a:ext uri="{FF2B5EF4-FFF2-40B4-BE49-F238E27FC236}">
                <a16:creationId xmlns:a16="http://schemas.microsoft.com/office/drawing/2014/main" id="{72535865-A229-5507-A2C7-11ECB16F392F}"/>
              </a:ext>
            </a:extLst>
          </p:cNvPr>
          <p:cNvSpPr>
            <a:spLocks noGrp="1"/>
          </p:cNvSpPr>
          <p:nvPr>
            <p:ph type="title"/>
          </p:nvPr>
        </p:nvSpPr>
        <p:spPr>
          <a:xfrm>
            <a:off x="588263" y="485481"/>
            <a:ext cx="11018520" cy="498598"/>
          </a:xfrm>
          <a:prstGeom prst="rect">
            <a:avLst/>
          </a:prstGeom>
        </p:spPr>
        <p:txBody>
          <a:bodyPr lIns="0" rIns="0"/>
          <a:lstStyle>
            <a:lvl1pPr>
              <a:defRPr spc="0" baseline="0">
                <a:solidFill>
                  <a:srgbClr val="151E47"/>
                </a:solidFill>
                <a:latin typeface="Segoe Sans Display Semibold" pitchFamily="2" charset="0"/>
                <a:cs typeface="Segoe Sans Display Semibold" pitchFamily="2" charset="0"/>
              </a:defRPr>
            </a:lvl1pPr>
          </a:lstStyle>
          <a:p>
            <a:r>
              <a:rPr lang="en-US"/>
              <a:t>Click to edit Master title style</a:t>
            </a:r>
          </a:p>
        </p:txBody>
      </p:sp>
      <p:sp>
        <p:nvSpPr>
          <p:cNvPr id="21" name="Text Placeholder 3">
            <a:extLst>
              <a:ext uri="{FF2B5EF4-FFF2-40B4-BE49-F238E27FC236}">
                <a16:creationId xmlns:a16="http://schemas.microsoft.com/office/drawing/2014/main" id="{C221563D-9D7D-59D4-15F5-691342AAF2A4}"/>
              </a:ext>
            </a:extLst>
          </p:cNvPr>
          <p:cNvSpPr>
            <a:spLocks noGrp="1"/>
          </p:cNvSpPr>
          <p:nvPr>
            <p:ph idx="1"/>
          </p:nvPr>
        </p:nvSpPr>
        <p:spPr>
          <a:xfrm>
            <a:off x="584200" y="1435503"/>
            <a:ext cx="11018520" cy="1428083"/>
          </a:xfrm>
          <a:prstGeom prst="rect">
            <a:avLst/>
          </a:prstGeom>
        </p:spPr>
        <p:txBody>
          <a:bodyPr vert="horz" wrap="square" lIns="0" tIns="0" rIns="0" bIns="0" rtlCol="0">
            <a:spAutoFit/>
          </a:bodyPr>
          <a:lstStyle>
            <a:lvl1pPr>
              <a:defRPr sz="1600">
                <a:solidFill>
                  <a:srgbClr val="151E47"/>
                </a:solidFill>
              </a:defRPr>
            </a:lvl1pPr>
            <a:lvl2pPr>
              <a:defRPr sz="1600">
                <a:solidFill>
                  <a:srgbClr val="151E47"/>
                </a:solidFill>
              </a:defRPr>
            </a:lvl2pPr>
            <a:lvl3pPr>
              <a:defRPr sz="1600">
                <a:solidFill>
                  <a:srgbClr val="151E47"/>
                </a:solidFill>
              </a:defRPr>
            </a:lvl3pPr>
            <a:lvl4pPr>
              <a:defRPr sz="1600">
                <a:solidFill>
                  <a:srgbClr val="151E47"/>
                </a:solidFill>
              </a:defRPr>
            </a:lvl4pPr>
            <a:lvl5pPr>
              <a:defRPr sz="1600">
                <a:solidFill>
                  <a:srgbClr val="151E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10102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2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C099-894E-0D88-9D9C-CE47048BD8A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 light">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C100DC9-F079-8524-5830-3A36378B22B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column bullet - light">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D947218-CB56-374F-5584-04BA67C1703D}"/>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86B7CA03-C864-862E-0B28-6FF509BF2D0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6319485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0ECD512D-523B-6987-EBE4-CD6774F2456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97676906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a:src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18" name="Graphic 17">
            <a:extLst>
              <a:ext uri="{FF2B5EF4-FFF2-40B4-BE49-F238E27FC236}">
                <a16:creationId xmlns:a16="http://schemas.microsoft.com/office/drawing/2014/main" id="{A34BDEDB-DBBC-A920-0DAA-C092A8054208}"/>
              </a:ext>
            </a:extLst>
          </p:cNvPr>
          <p:cNvPicPr>
            <a:picLocks noChangeAspect="1"/>
          </p:cNvPicPr>
          <p:nvPr userDrawn="1"/>
        </p:nvPicPr>
        <p:blipFill>
          <a:blip r:embed="rId7">
            <a:extLst>
              <a:ext uri="{96DAC541-7B7A-43D3-8B79-37D633B846F1}">
                <asvg:svgBlip xmlns:asvg="http://schemas.microsoft.com/office/drawing/2016/SVG/main" r:embed="rId8"/>
              </a:ext>
            </a:extLst>
          </a:blip>
          <a:srcRect l="42711"/>
          <a:stretch>
            <a:fillRect/>
          </a:stretch>
        </p:blipFill>
        <p:spPr>
          <a:xfrm>
            <a:off x="553107" y="645732"/>
            <a:ext cx="1187697" cy="787800"/>
          </a:xfrm>
          <a:prstGeom prst="rect">
            <a:avLst/>
          </a:pr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9"/>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3C2A488F-B855-8BA1-7EAB-FAFD6264E835}"/>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DC3852C-4431-C777-7E3A-08951A007D72}"/>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27778110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text side by sid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tx1"/>
                </a:solidFill>
                <a:latin typeface="Segoe Sans Display "/>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10" name="Straight Connector 9">
            <a:extLst>
              <a:ext uri="{FF2B5EF4-FFF2-40B4-BE49-F238E27FC236}">
                <a16:creationId xmlns:a16="http://schemas.microsoft.com/office/drawing/2014/main" id="{4B7175DD-9188-BAB1-B7F0-9EEC45E7818C}"/>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lide title 3">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email">
            <a:extLst>
              <a:ext uri="{28A0092B-C50C-407E-A947-70E740481C1C}">
                <a14:useLocalDpi xmlns:a14="http://schemas.microsoft.com/office/drawing/2010/main"/>
              </a:ext>
            </a:extLst>
          </a:blip>
          <a:srcRect l="-537"/>
          <a:stretch>
            <a:fillRect/>
          </a:stretch>
        </p:blipFill>
        <p:spPr>
          <a:xfrm>
            <a:off x="5488599" y="-1"/>
            <a:ext cx="6721295" cy="6704117"/>
          </a:xfrm>
          <a:prstGeom prst="rect">
            <a:avLst/>
          </a:prstGeom>
        </p:spPr>
      </p:pic>
      <p:pic>
        <p:nvPicPr>
          <p:cNvPr id="9" name="Graphic 8">
            <a:extLst>
              <a:ext uri="{FF2B5EF4-FFF2-40B4-BE49-F238E27FC236}">
                <a16:creationId xmlns:a16="http://schemas.microsoft.com/office/drawing/2014/main" id="{E56B8725-F274-0386-69F7-43D4973C88FB}"/>
              </a:ext>
            </a:extLst>
          </p:cNvPr>
          <p:cNvPicPr>
            <a:picLocks noChangeAspect="1"/>
          </p:cNvPicPr>
          <p:nvPr userDrawn="1"/>
        </p:nvPicPr>
        <p:blipFill>
          <a:blip r:embed="rId4">
            <a:extLst>
              <a:ext uri="{96DAC541-7B7A-43D3-8B79-37D633B846F1}">
                <asvg:svgBlip xmlns:asvg="http://schemas.microsoft.com/office/drawing/2016/SVG/main" r:embed="rId5"/>
              </a:ext>
            </a:extLst>
          </a:blip>
          <a:srcRect l="42711"/>
          <a:stretch>
            <a:fillRect/>
          </a:stretch>
        </p:blipFill>
        <p:spPr>
          <a:xfrm>
            <a:off x="553107" y="645732"/>
            <a:ext cx="1187697" cy="787800"/>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90DDCB4A-090E-DB77-E702-EFFDB3D32280}"/>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8599F99-D574-5D55-8723-03233D2B17BF}"/>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17429990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6572355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email">
            <a:extLst>
              <a:ext uri="{28A0092B-C50C-407E-A947-70E740481C1C}">
                <a14:useLocalDpi xmlns:a14="http://schemas.microsoft.com/office/drawing/2010/main"/>
              </a:ext>
            </a:extLst>
          </a:blip>
          <a:srcRect r="-43958"/>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274744621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857339275"/>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3070627658"/>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avy Background">
    <p:bg>
      <p:bgPr>
        <a:solidFill>
          <a:srgbClr val="151E4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1485166368"/>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75468088"/>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9DEF3-0942-1417-41F0-756470802144}"/>
              </a:ext>
            </a:extLst>
          </p:cNvPr>
          <p:cNvSpPr/>
          <p:nvPr userDrawn="1"/>
        </p:nvSpPr>
        <p:spPr bwMode="auto">
          <a:xfrm>
            <a:off x="3048" y="0"/>
            <a:ext cx="12188952" cy="6858000"/>
          </a:xfrm>
          <a:prstGeom prst="rect">
            <a:avLst/>
          </a:prstGeom>
          <a:solidFill>
            <a:srgbClr val="151E47"/>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9DDE651D-7217-BBE7-49BC-45969F3319F3}"/>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flipH="1" flipV="1">
            <a:off x="6096000" y="4492"/>
            <a:ext cx="6095994"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9279"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79" y="1140036"/>
            <a:ext cx="4589008" cy="1297925"/>
          </a:xfrm>
          <a:prstGeom prst="rect">
            <a:avLst/>
          </a:prstGeom>
        </p:spPr>
        <p:txBody>
          <a:bodyPr lIns="0" rIns="0"/>
          <a:lstStyle>
            <a:lvl1pPr>
              <a:defRPr spc="0" baseline="0"/>
            </a:lvl1pPr>
          </a:lstStyle>
          <a:p>
            <a:r>
              <a:rPr lang="en-US"/>
              <a:t>Click to edit Master title style</a:t>
            </a:r>
          </a:p>
        </p:txBody>
      </p:sp>
      <p:sp>
        <p:nvSpPr>
          <p:cNvPr id="7" name="Text Placeholder 3">
            <a:extLst>
              <a:ext uri="{FF2B5EF4-FFF2-40B4-BE49-F238E27FC236}">
                <a16:creationId xmlns:a16="http://schemas.microsoft.com/office/drawing/2014/main" id="{8C2EA7BC-13E3-34AE-5CA1-6EACB20A3A70}"/>
              </a:ext>
            </a:extLst>
          </p:cNvPr>
          <p:cNvSpPr>
            <a:spLocks noGrp="1"/>
          </p:cNvSpPr>
          <p:nvPr>
            <p:ph idx="10"/>
          </p:nvPr>
        </p:nvSpPr>
        <p:spPr>
          <a:xfrm>
            <a:off x="7031492"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19FC8DB7-4630-1E38-B757-DD8B179A530D}"/>
              </a:ext>
            </a:extLst>
          </p:cNvPr>
          <p:cNvSpPr>
            <a:spLocks noGrp="1"/>
          </p:cNvSpPr>
          <p:nvPr>
            <p:ph idx="11" hasCustomPrompt="1"/>
          </p:nvPr>
        </p:nvSpPr>
        <p:spPr>
          <a:xfrm>
            <a:off x="7031492" y="1140036"/>
            <a:ext cx="4589008" cy="1107996"/>
          </a:xfrm>
          <a:prstGeom prst="rect">
            <a:avLst/>
          </a:prstGeom>
        </p:spPr>
        <p:txBody>
          <a:bodyPr vert="horz" wrap="square" lIns="0" tIns="0" rIns="0" bIns="0" rtlCol="0">
            <a:spAutoFit/>
          </a:bodyPr>
          <a:lstStyle>
            <a:lvl1pPr marL="0" indent="0" algn="l" defTabSz="932742" rtl="0" eaLnBrk="1" latinLnBrk="0" hangingPunct="1">
              <a:lnSpc>
                <a:spcPct val="100000"/>
              </a:lnSpc>
              <a:spcBef>
                <a:spcPct val="0"/>
              </a:spcBef>
              <a:buFontTx/>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title style</a:t>
            </a:r>
          </a:p>
        </p:txBody>
      </p:sp>
    </p:spTree>
    <p:extLst>
      <p:ext uri="{BB962C8B-B14F-4D97-AF65-F5344CB8AC3E}">
        <p14:creationId xmlns:p14="http://schemas.microsoft.com/office/powerpoint/2010/main" val="116526185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cstate="email">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139416"/>
            <a:ext cx="7331228" cy="2579168"/>
          </a:xfrm>
          <a:prstGeom prst="rect">
            <a:avLst/>
          </a:prstGeom>
          <a:noFill/>
          <a:ln>
            <a:noFill/>
            <a:prstDash/>
          </a:ln>
          <a:effectLst/>
        </p:spPr>
        <p:txBody>
          <a:bodyPr wrap="square" lIns="0" rIns="0">
            <a:spAutoFit/>
          </a:bodyPr>
          <a:lstStyle/>
          <a:p>
            <a:pPr>
              <a:lnSpc>
                <a:spcPct val="80000"/>
              </a:lnSpc>
              <a:spcAft>
                <a:spcPts val="600"/>
              </a:spcAft>
            </a:pP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Thank</a:t>
            </a:r>
            <a:b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b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      you!</a:t>
            </a:r>
          </a:p>
        </p:txBody>
      </p:sp>
    </p:spTree>
    <p:extLst>
      <p:ext uri="{BB962C8B-B14F-4D97-AF65-F5344CB8AC3E}">
        <p14:creationId xmlns:p14="http://schemas.microsoft.com/office/powerpoint/2010/main" val="427543006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7901086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slide 1 - ligh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8E53CB7-242F-DE31-5043-E20246F1EB33}"/>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
        <p:nvSpPr>
          <p:cNvPr id="19" name="Title 1">
            <a:extLst>
              <a:ext uri="{FF2B5EF4-FFF2-40B4-BE49-F238E27FC236}">
                <a16:creationId xmlns:a16="http://schemas.microsoft.com/office/drawing/2014/main" id="{72535865-A229-5507-A2C7-11ECB16F392F}"/>
              </a:ext>
            </a:extLst>
          </p:cNvPr>
          <p:cNvSpPr>
            <a:spLocks noGrp="1"/>
          </p:cNvSpPr>
          <p:nvPr>
            <p:ph type="title"/>
          </p:nvPr>
        </p:nvSpPr>
        <p:spPr>
          <a:xfrm>
            <a:off x="588263" y="485481"/>
            <a:ext cx="11018520" cy="498598"/>
          </a:xfrm>
          <a:prstGeom prst="rect">
            <a:avLst/>
          </a:prstGeom>
        </p:spPr>
        <p:txBody>
          <a:bodyPr lIns="0" rIns="0"/>
          <a:lstStyle>
            <a:lvl1pPr>
              <a:defRPr spc="0" baseline="0">
                <a:solidFill>
                  <a:srgbClr val="151E47"/>
                </a:solidFill>
                <a:latin typeface="Segoe Sans Display Semibold" pitchFamily="2" charset="0"/>
                <a:cs typeface="Segoe Sans Display Semibold" pitchFamily="2" charset="0"/>
              </a:defRPr>
            </a:lvl1pPr>
          </a:lstStyle>
          <a:p>
            <a:r>
              <a:rPr lang="en-US"/>
              <a:t>Click to edit Master title style</a:t>
            </a:r>
          </a:p>
        </p:txBody>
      </p:sp>
      <p:sp>
        <p:nvSpPr>
          <p:cNvPr id="21" name="Text Placeholder 3">
            <a:extLst>
              <a:ext uri="{FF2B5EF4-FFF2-40B4-BE49-F238E27FC236}">
                <a16:creationId xmlns:a16="http://schemas.microsoft.com/office/drawing/2014/main" id="{C221563D-9D7D-59D4-15F5-691342AAF2A4}"/>
              </a:ext>
            </a:extLst>
          </p:cNvPr>
          <p:cNvSpPr>
            <a:spLocks noGrp="1"/>
          </p:cNvSpPr>
          <p:nvPr>
            <p:ph idx="1"/>
          </p:nvPr>
        </p:nvSpPr>
        <p:spPr>
          <a:xfrm>
            <a:off x="584200" y="1435503"/>
            <a:ext cx="11018520" cy="1428083"/>
          </a:xfrm>
          <a:prstGeom prst="rect">
            <a:avLst/>
          </a:prstGeom>
        </p:spPr>
        <p:txBody>
          <a:bodyPr vert="horz" wrap="square" lIns="0" tIns="0" rIns="0" bIns="0" rtlCol="0">
            <a:spAutoFit/>
          </a:bodyPr>
          <a:lstStyle>
            <a:lvl1pPr>
              <a:defRPr sz="1600">
                <a:solidFill>
                  <a:srgbClr val="151E47"/>
                </a:solidFill>
              </a:defRPr>
            </a:lvl1pPr>
            <a:lvl2pPr>
              <a:defRPr sz="1600">
                <a:solidFill>
                  <a:srgbClr val="151E47"/>
                </a:solidFill>
              </a:defRPr>
            </a:lvl2pPr>
            <a:lvl3pPr>
              <a:defRPr sz="1600">
                <a:solidFill>
                  <a:srgbClr val="151E47"/>
                </a:solidFill>
              </a:defRPr>
            </a:lvl3pPr>
            <a:lvl4pPr>
              <a:defRPr sz="1600">
                <a:solidFill>
                  <a:srgbClr val="151E47"/>
                </a:solidFill>
              </a:defRPr>
            </a:lvl4pPr>
            <a:lvl5pPr>
              <a:defRPr sz="1600">
                <a:solidFill>
                  <a:srgbClr val="151E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978752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Blank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1266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68571834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D0379-4CD5-3072-32C6-586C359C2E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284043-8389-F608-A9A0-2D96283C5501}"/>
              </a:ext>
            </a:extLst>
          </p:cNvPr>
          <p:cNvSpPr>
            <a:spLocks noGrp="1"/>
          </p:cNvSpPr>
          <p:nvPr>
            <p:ph type="dt" sz="half" idx="10"/>
          </p:nvPr>
        </p:nvSpPr>
        <p:spPr/>
        <p:txBody>
          <a:bodyPr/>
          <a:lstStyle/>
          <a:p>
            <a:fld id="{F0987DEE-9F7B-44A8-B7A8-23114E2380AB}" type="datetimeFigureOut">
              <a:rPr lang="en-US" smtClean="0"/>
              <a:t>1/14/2026</a:t>
            </a:fld>
            <a:endParaRPr lang="en-US"/>
          </a:p>
        </p:txBody>
      </p:sp>
      <p:sp>
        <p:nvSpPr>
          <p:cNvPr id="4" name="Footer Placeholder 3">
            <a:extLst>
              <a:ext uri="{FF2B5EF4-FFF2-40B4-BE49-F238E27FC236}">
                <a16:creationId xmlns:a16="http://schemas.microsoft.com/office/drawing/2014/main" id="{531F4C51-2458-A882-A6FC-AEBD5B1440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BE67AD-C534-ACD1-203F-F3C03AE9AFF0}"/>
              </a:ext>
            </a:extLst>
          </p:cNvPr>
          <p:cNvSpPr>
            <a:spLocks noGrp="1"/>
          </p:cNvSpPr>
          <p:nvPr>
            <p:ph type="sldNum" sz="quarter" idx="12"/>
          </p:nvPr>
        </p:nvSpPr>
        <p:spPr/>
        <p:txBody>
          <a:bodyPr/>
          <a:lstStyle/>
          <a:p>
            <a:fld id="{F938C591-148B-4D96-BC00-BA376A7511DF}" type="slidenum">
              <a:rPr lang="en-US" smtClean="0"/>
              <a:t>‹#›</a:t>
            </a:fld>
            <a:endParaRPr lang="en-US"/>
          </a:p>
        </p:txBody>
      </p:sp>
    </p:spTree>
    <p:extLst>
      <p:ext uri="{BB962C8B-B14F-4D97-AF65-F5344CB8AC3E}">
        <p14:creationId xmlns:p14="http://schemas.microsoft.com/office/powerpoint/2010/main" val="23511710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518511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email">
            <a:extLst>
              <a:ext uri="{28A0092B-C50C-407E-A947-70E740481C1C}">
                <a14:useLocalDpi xmlns:a14="http://schemas.microsoft.com/office/drawing/2010/main"/>
              </a:ext>
            </a:extLst>
          </a:blip>
          <a:srcRect r="-43958"/>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1063971952"/>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3676075241"/>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813349778"/>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BF78F7-F5F3-EEE3-0EAF-ACADCFD86A80}"/>
              </a:ext>
            </a:extLst>
          </p:cNvPr>
          <p:cNvSpPr>
            <a:spLocks noGrp="1"/>
          </p:cNvSpPr>
          <p:nvPr>
            <p:ph type="dt" sz="half" idx="10"/>
          </p:nvPr>
        </p:nvSpPr>
        <p:spPr/>
        <p:txBody>
          <a:bodyPr/>
          <a:lstStyle/>
          <a:p>
            <a:fld id="{8D6F017C-EE1A-4881-9404-3AD1C208DED3}" type="datetimeFigureOut">
              <a:rPr lang="en-US" smtClean="0"/>
              <a:t>1/14/2026</a:t>
            </a:fld>
            <a:endParaRPr lang="en-US"/>
          </a:p>
        </p:txBody>
      </p:sp>
      <p:sp>
        <p:nvSpPr>
          <p:cNvPr id="3" name="Footer Placeholder 2">
            <a:extLst>
              <a:ext uri="{FF2B5EF4-FFF2-40B4-BE49-F238E27FC236}">
                <a16:creationId xmlns:a16="http://schemas.microsoft.com/office/drawing/2014/main" id="{C4F6BBF3-7005-755D-93B7-D15A3D79A8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B6B25B-2648-A486-DDBE-A0068E9B352A}"/>
              </a:ext>
            </a:extLst>
          </p:cNvPr>
          <p:cNvSpPr>
            <a:spLocks noGrp="1"/>
          </p:cNvSpPr>
          <p:nvPr>
            <p:ph type="sldNum" sz="quarter" idx="12"/>
          </p:nvPr>
        </p:nvSpPr>
        <p:spPr/>
        <p:txBody>
          <a:bodyPr/>
          <a:lstStyle/>
          <a:p>
            <a:fld id="{6D494EEA-2D51-499C-920D-5CB39B9841AA}" type="slidenum">
              <a:rPr lang="en-US" smtClean="0"/>
              <a:t>‹#›</a:t>
            </a:fld>
            <a:endParaRPr lang="en-US"/>
          </a:p>
        </p:txBody>
      </p:sp>
    </p:spTree>
    <p:extLst>
      <p:ext uri="{BB962C8B-B14F-4D97-AF65-F5344CB8AC3E}">
        <p14:creationId xmlns:p14="http://schemas.microsoft.com/office/powerpoint/2010/main" val="1591349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cstate="email">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cstate="email">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t="-3673"/>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8029559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7894" y="0"/>
            <a:ext cx="12209894" cy="6868066"/>
          </a:xfrm>
          <a:prstGeom prst="rect">
            <a:avLst/>
          </a:prstGeom>
        </p:spPr>
      </p:pic>
      <p:pic>
        <p:nvPicPr>
          <p:cNvPr id="11" name="Picture 10" descr="A blue and orange background&#10;&#10;AI-generated content may be incorrect.">
            <a:extLst>
              <a:ext uri="{FF2B5EF4-FFF2-40B4-BE49-F238E27FC236}">
                <a16:creationId xmlns:a16="http://schemas.microsoft.com/office/drawing/2014/main" id="{051DD8BC-6E15-4478-EACE-6ADFF16CF9E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0F261CA3-A777-DE33-D141-CA5CC5633FDA}"/>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61471768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5">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email">
            <a:extLst>
              <a:ext uri="{28A0092B-C50C-407E-A947-70E740481C1C}">
                <a14:useLocalDpi xmlns:a14="http://schemas.microsoft.com/office/drawing/2010/main"/>
              </a:ext>
            </a:extLst>
          </a:blip>
          <a:srcRect l="-537"/>
          <a:stretch>
            <a:fillRect/>
          </a:stretch>
        </p:blipFill>
        <p:spPr>
          <a:xfrm>
            <a:off x="5488599" y="-1"/>
            <a:ext cx="6721295" cy="6704117"/>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8291BFD-F619-0250-71BD-ED5F5475E9F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06013483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3.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2.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image" Target="../media/image3.sv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2.pn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4.xml"/><Relationship Id="rId1" Type="http://schemas.openxmlformats.org/officeDocument/2006/relationships/slideLayout" Target="../slideLayouts/slideLayout53.xml"/><Relationship Id="rId5" Type="http://schemas.openxmlformats.org/officeDocument/2006/relationships/image" Target="../media/image3.sv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57.xml"/><Relationship Id="rId7" Type="http://schemas.openxmlformats.org/officeDocument/2006/relationships/image" Target="../media/image2.png"/><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image" Target="../media/image1.emf"/><Relationship Id="rId5" Type="http://schemas.openxmlformats.org/officeDocument/2006/relationships/theme" Target="../theme/theme4.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B07C2E4-0DFA-F8B9-B096-ECFDEA07D54A}"/>
              </a:ext>
              <a:ext uri="{C183D7F6-B498-43B3-948B-1728B52AA6E4}">
                <adec:decorative xmlns:adec="http://schemas.microsoft.com/office/drawing/2017/decorative" val="1"/>
              </a:ext>
            </a:extLst>
          </p:cNvPr>
          <p:cNvPicPr>
            <a:picLocks noChangeAspect="1"/>
          </p:cNvPicPr>
          <p:nvPr userDrawn="1"/>
        </p:nvPicPr>
        <p:blipFill rotWithShape="1">
          <a:blip r:embed="rId42"/>
          <a:srcRect l="370" t="1" r="531" b="29523"/>
          <a:stretch>
            <a:fillRect/>
          </a:stretch>
        </p:blipFill>
        <p:spPr>
          <a:xfrm rot="10800000" flipV="1">
            <a:off x="-9333" y="6675119"/>
            <a:ext cx="12201331" cy="182880"/>
          </a:xfrm>
          <a:prstGeom prst="rect">
            <a:avLst/>
          </a:prstGeom>
          <a:ln>
            <a:noFill/>
          </a:ln>
          <a:effectLst/>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43">
            <a:extLst>
              <a:ext uri="{96DAC541-7B7A-43D3-8B79-37D633B846F1}">
                <asvg:svgBlip xmlns:asvg="http://schemas.microsoft.com/office/drawing/2016/SVG/main" r:embed="rId4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808" r:id="rId1"/>
    <p:sldLayoutId id="2147485809" r:id="rId2"/>
    <p:sldLayoutId id="2147485810" r:id="rId3"/>
    <p:sldLayoutId id="2147485811" r:id="rId4"/>
    <p:sldLayoutId id="2147485824" r:id="rId5"/>
    <p:sldLayoutId id="2147485524" r:id="rId6"/>
    <p:sldLayoutId id="2147485827" r:id="rId7"/>
    <p:sldLayoutId id="2147485821" r:id="rId8"/>
    <p:sldLayoutId id="2147485822" r:id="rId9"/>
    <p:sldLayoutId id="2147485823" r:id="rId10"/>
    <p:sldLayoutId id="2147485829" r:id="rId11"/>
    <p:sldLayoutId id="2147485830" r:id="rId12"/>
    <p:sldLayoutId id="2147485828" r:id="rId13"/>
    <p:sldLayoutId id="2147485814" r:id="rId14"/>
    <p:sldLayoutId id="2147485815" r:id="rId15"/>
    <p:sldLayoutId id="2147485816" r:id="rId16"/>
    <p:sldLayoutId id="2147485817" r:id="rId17"/>
    <p:sldLayoutId id="2147485818" r:id="rId18"/>
    <p:sldLayoutId id="2147485819" r:id="rId19"/>
    <p:sldLayoutId id="2147485838" r:id="rId20"/>
    <p:sldLayoutId id="2147485839" r:id="rId21"/>
    <p:sldLayoutId id="2147485840" r:id="rId22"/>
    <p:sldLayoutId id="2147485732" r:id="rId23"/>
    <p:sldLayoutId id="2147485813" r:id="rId24"/>
    <p:sldLayoutId id="2147485820" r:id="rId25"/>
    <p:sldLayoutId id="2147485837" r:id="rId26"/>
    <p:sldLayoutId id="2147485826" r:id="rId27"/>
    <p:sldLayoutId id="2147485832" r:id="rId28"/>
    <p:sldLayoutId id="2147485833" r:id="rId29"/>
    <p:sldLayoutId id="2147485472" r:id="rId30"/>
    <p:sldLayoutId id="2147485473" r:id="rId31"/>
    <p:sldLayoutId id="2147485836" r:id="rId32"/>
    <p:sldLayoutId id="2147485831" r:id="rId33"/>
    <p:sldLayoutId id="2147485812" r:id="rId34"/>
    <p:sldLayoutId id="2147485462" r:id="rId35"/>
    <p:sldLayoutId id="2147485455" r:id="rId36"/>
    <p:sldLayoutId id="2147485459" r:id="rId37"/>
    <p:sldLayoutId id="2147485834" r:id="rId38"/>
    <p:sldLayoutId id="2147485835" r:id="rId39"/>
    <p:sldLayoutId id="2147485482" r:id="rId4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blackWhite">
      <p:bgRef idx="1001">
        <a:schemeClr val="bg1"/>
      </p:bgRef>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B07C2E4-0DFA-F8B9-B096-ECFDEA07D54A}"/>
              </a:ext>
              <a:ext uri="{C183D7F6-B498-43B3-948B-1728B52AA6E4}">
                <adec:decorative xmlns:adec="http://schemas.microsoft.com/office/drawing/2017/decorative" val="1"/>
              </a:ext>
            </a:extLst>
          </p:cNvPr>
          <p:cNvPicPr>
            <a:picLocks noChangeAspect="1"/>
          </p:cNvPicPr>
          <p:nvPr userDrawn="1"/>
        </p:nvPicPr>
        <p:blipFill rotWithShape="1">
          <a:blip r:embed="rId14"/>
          <a:srcRect l="370" t="1" r="531" b="29523"/>
          <a:stretch>
            <a:fillRect/>
          </a:stretch>
        </p:blipFill>
        <p:spPr>
          <a:xfrm rot="10800000" flipV="1">
            <a:off x="-9333" y="6675119"/>
            <a:ext cx="12201331" cy="182880"/>
          </a:xfrm>
          <a:prstGeom prst="rect">
            <a:avLst/>
          </a:prstGeom>
          <a:ln>
            <a:noFill/>
          </a:ln>
          <a:effectLst/>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4284126057"/>
      </p:ext>
    </p:extLst>
  </p:cSld>
  <p:clrMap bg1="lt1" tx1="dk1" bg2="lt2" tx2="dk2" accent1="accent1" accent2="accent2" accent3="accent3" accent4="accent4" accent5="accent5" accent6="accent6" hlink="hlink" folHlink="folHlink"/>
  <p:sldLayoutIdLst>
    <p:sldLayoutId id="2147485842" r:id="rId1"/>
    <p:sldLayoutId id="2147485843" r:id="rId2"/>
    <p:sldLayoutId id="2147485844" r:id="rId3"/>
    <p:sldLayoutId id="2147485845" r:id="rId4"/>
    <p:sldLayoutId id="2147485846" r:id="rId5"/>
    <p:sldLayoutId id="2147485847" r:id="rId6"/>
    <p:sldLayoutId id="2147485848" r:id="rId7"/>
    <p:sldLayoutId id="2147485849" r:id="rId8"/>
    <p:sldLayoutId id="2147485850" r:id="rId9"/>
    <p:sldLayoutId id="2147485851" r:id="rId10"/>
    <p:sldLayoutId id="2147485852" r:id="rId11"/>
    <p:sldLayoutId id="2147485853" r:id="rId1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645467876"/>
      </p:ext>
    </p:extLst>
  </p:cSld>
  <p:clrMap bg1="lt1" tx1="dk1" bg2="lt2" tx2="dk2" accent1="accent1" accent2="accent2" accent3="accent3" accent4="accent4" accent5="accent5" accent6="accent6" hlink="hlink" folHlink="folHlink"/>
  <p:sldLayoutIdLst>
    <p:sldLayoutId id="2147485855" r:id="rId1"/>
    <p:sldLayoutId id="2147485857" r:id="rId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blackWhite">
      <p:bgRef idx="1001">
        <a:schemeClr val="bg1"/>
      </p:bgRef>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B07C2E4-0DFA-F8B9-B096-ECFDEA07D54A}"/>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4151426889"/>
      </p:ext>
    </p:extLst>
  </p:cSld>
  <p:clrMap bg1="lt1" tx1="dk1" bg2="lt2" tx2="dk2" accent1="accent1" accent2="accent2" accent3="accent3" accent4="accent4" accent5="accent5" accent6="accent6" hlink="hlink" folHlink="folHlink"/>
  <p:sldLayoutIdLst>
    <p:sldLayoutId id="2147485859" r:id="rId1"/>
    <p:sldLayoutId id="2147485860" r:id="rId2"/>
    <p:sldLayoutId id="2147485861" r:id="rId3"/>
    <p:sldLayoutId id="2147485862" r:id="rId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45.xml"/><Relationship Id="rId4" Type="http://schemas.openxmlformats.org/officeDocument/2006/relationships/image" Target="../media/image69.png"/></Relationships>
</file>

<file path=ppt/slides/_rels/slide1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gif"/><Relationship Id="rId7"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4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1.xml"/><Relationship Id="rId4" Type="http://schemas.openxmlformats.org/officeDocument/2006/relationships/hyperlink" Target="https://aka.ms/copilotmobile"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support.microsoft.com/en-us/topic/standard-versus-priority-access-to-features-in-microsoft-365-copilot-chat-12c8d9f8-db32-4f99-8ebe-d8d85879137f" TargetMode="External"/><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3" Type="http://schemas.openxmlformats.org/officeDocument/2006/relationships/hyperlink" Target="https://aka.ms/CopilotPromptIngredients" TargetMode="External"/><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3" Type="http://schemas.openxmlformats.org/officeDocument/2006/relationships/hyperlink" Target="https://aka.ms/CopilotPromptIngredients" TargetMode="External"/><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3" Type="http://schemas.openxmlformats.org/officeDocument/2006/relationships/hyperlink" Target="https://aka.ms/CopilotPromptIngredients" TargetMode="External"/><Relationship Id="rId2" Type="http://schemas.openxmlformats.org/officeDocument/2006/relationships/notesSlide" Target="../notesSlides/notesSlide14.xml"/><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6.png"/><Relationship Id="rId7" Type="http://schemas.openxmlformats.org/officeDocument/2006/relationships/hyperlink" Target="https://aka.ms/CustomerHubSessions" TargetMode="External"/><Relationship Id="rId2" Type="http://schemas.openxmlformats.org/officeDocument/2006/relationships/image" Target="../media/image52.png"/><Relationship Id="rId1" Type="http://schemas.openxmlformats.org/officeDocument/2006/relationships/slideLayout" Target="../slideLayouts/slideLayout47.xml"/><Relationship Id="rId6" Type="http://schemas.microsoft.com/office/2007/relationships/hdphoto" Target="../media/hdphoto15.wdp"/><Relationship Id="rId5" Type="http://schemas.openxmlformats.org/officeDocument/2006/relationships/image" Target="../media/image53.pn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57.xml"/><Relationship Id="rId4" Type="http://schemas.openxmlformats.org/officeDocument/2006/relationships/image" Target="../media/image80.svg"/></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57.xml"/><Relationship Id="rId4" Type="http://schemas.openxmlformats.org/officeDocument/2006/relationships/image" Target="../media/image80.svg"/></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hyperlink" Target="https://appsource.microsoft.com/en-us/product/office/WA200007579" TargetMode="External"/><Relationship Id="rId7"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5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44.xml"/><Relationship Id="rId5" Type="http://schemas.openxmlformats.org/officeDocument/2006/relationships/image" Target="../media/image88.png"/><Relationship Id="rId4" Type="http://schemas.openxmlformats.org/officeDocument/2006/relationships/hyperlink" Target="https://adoption.microsoft.com/copilot-chat/success-kit"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6.png"/><Relationship Id="rId7" Type="http://schemas.openxmlformats.org/officeDocument/2006/relationships/hyperlink" Target="https://aka.ms/CustomerHubSessions" TargetMode="External"/><Relationship Id="rId2" Type="http://schemas.openxmlformats.org/officeDocument/2006/relationships/image" Target="../media/image52.png"/><Relationship Id="rId1" Type="http://schemas.openxmlformats.org/officeDocument/2006/relationships/slideLayout" Target="../slideLayouts/slideLayout47.xml"/><Relationship Id="rId6" Type="http://schemas.microsoft.com/office/2007/relationships/hdphoto" Target="../media/hdphoto15.wdp"/><Relationship Id="rId5" Type="http://schemas.openxmlformats.org/officeDocument/2006/relationships/image" Target="../media/image53.png"/><Relationship Id="rId4" Type="http://schemas.openxmlformats.org/officeDocument/2006/relationships/image" Target="../media/image7.svg"/></Relationships>
</file>

<file path=ppt/slides/_rels/slide29.xml.rels><?xml version="1.0" encoding="UTF-8" standalone="yes"?>
<Relationships xmlns="http://schemas.openxmlformats.org/package/2006/relationships"><Relationship Id="rId3" Type="http://schemas.openxmlformats.org/officeDocument/2006/relationships/hyperlink" Target="https://aka.ms/CustomerHubSurvey" TargetMode="External"/><Relationship Id="rId2" Type="http://schemas.openxmlformats.org/officeDocument/2006/relationships/image" Target="../media/image89.png"/><Relationship Id="rId1" Type="http://schemas.openxmlformats.org/officeDocument/2006/relationships/slideLayout" Target="../slideLayouts/slideLayout46.xml"/><Relationship Id="rId5" Type="http://schemas.microsoft.com/office/2007/relationships/hdphoto" Target="../media/hdphoto16.wdp"/><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hyperlink" Target="https://aka.ms/M365Champions" TargetMode="External"/><Relationship Id="rId2" Type="http://schemas.openxmlformats.org/officeDocument/2006/relationships/image" Target="../media/image1.emf"/><Relationship Id="rId1" Type="http://schemas.openxmlformats.org/officeDocument/2006/relationships/slideLayout" Target="../slideLayouts/slideLayout45.xml"/><Relationship Id="rId5" Type="http://schemas.openxmlformats.org/officeDocument/2006/relationships/image" Target="../media/image56.svg"/><Relationship Id="rId4" Type="http://schemas.openxmlformats.org/officeDocument/2006/relationships/image" Target="../media/image55.png"/></Relationships>
</file>

<file path=ppt/slides/_rels/slide3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image" Target="../media/image58.svg"/><Relationship Id="rId7" Type="http://schemas.openxmlformats.org/officeDocument/2006/relationships/image" Target="../media/image62.svg"/><Relationship Id="rId2" Type="http://schemas.openxmlformats.org/officeDocument/2006/relationships/image" Target="../media/image57.png"/><Relationship Id="rId1" Type="http://schemas.openxmlformats.org/officeDocument/2006/relationships/slideLayout" Target="../slideLayouts/slideLayout48.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5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hyperlink" Target="https://www.microsoft.com/en-us/worklab/work-trend-index?msockid=20bc937881d769a220c686d380b86857"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45.xml"/><Relationship Id="rId4" Type="http://schemas.openxmlformats.org/officeDocument/2006/relationships/image" Target="../media/image64.jpeg"/></Relationships>
</file>

<file path=ppt/slides/_rels/slide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hyperlink" Target="https://m365.cloud.microsoft/chat" TargetMode="External"/><Relationship Id="rId2" Type="http://schemas.openxmlformats.org/officeDocument/2006/relationships/notesSlide" Target="../notesSlides/notesSlide6.xml"/><Relationship Id="rId1" Type="http://schemas.openxmlformats.org/officeDocument/2006/relationships/slideLayout" Target="../slideLayouts/slideLayout45.xml"/><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C1F78C0C-C764-B989-C29E-97E56818BA26}"/>
              </a:ext>
            </a:extLst>
          </p:cNvPr>
          <p:cNvSpPr>
            <a:spLocks noGrp="1"/>
          </p:cNvSpPr>
          <p:nvPr>
            <p:ph type="title"/>
          </p:nvPr>
        </p:nvSpPr>
        <p:spPr>
          <a:xfrm>
            <a:off x="338404" y="2018007"/>
            <a:ext cx="5757596" cy="3046988"/>
          </a:xfrm>
          <a:prstGeom prst="rect">
            <a:avLst/>
          </a:prstGeom>
        </p:spPr>
        <p:txBody>
          <a:bodyPr/>
          <a:lstStyle/>
          <a:p>
            <a:r>
              <a:rPr lang="en-US" sz="4800" b="1"/>
              <a:t>New Year, New You with Microsoft 365 Copilot Chat</a:t>
            </a:r>
            <a:endParaRPr lang="en-US" sz="4800"/>
          </a:p>
        </p:txBody>
      </p:sp>
      <p:sp>
        <p:nvSpPr>
          <p:cNvPr id="8" name="object 33">
            <a:extLst>
              <a:ext uri="{FF2B5EF4-FFF2-40B4-BE49-F238E27FC236}">
                <a16:creationId xmlns:a16="http://schemas.microsoft.com/office/drawing/2014/main" id="{76E3A65D-A30A-129D-EC7A-8B7CE1F1DF58}"/>
              </a:ext>
            </a:extLst>
          </p:cNvPr>
          <p:cNvSpPr txBox="1">
            <a:spLocks/>
          </p:cNvSpPr>
          <p:nvPr/>
        </p:nvSpPr>
        <p:spPr>
          <a:xfrm>
            <a:off x="571500" y="6410684"/>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150"/>
              </a:spcBef>
              <a:spcAft>
                <a:spcPts val="0"/>
              </a:spcAft>
              <a:buClrTx/>
              <a:buSzTx/>
              <a:buFontTx/>
              <a:buNone/>
              <a:tabLst/>
              <a:defRPr/>
            </a:pPr>
            <a:r>
              <a:rPr kumimoji="0" lang="en-US" sz="800" b="0" i="0" u="none" strike="noStrike" kern="100" cap="none" spc="0" normalizeH="0" baseline="0" noProof="0">
                <a:ln>
                  <a:noFill/>
                </a:ln>
                <a:solidFill>
                  <a:prstClr val="white"/>
                </a:solidFill>
                <a:effectLst/>
                <a:uLnTx/>
                <a:uFillTx/>
                <a:latin typeface="Segoe Sans Small" pitchFamily="2" charset="0"/>
                <a:ea typeface="+mn-ea"/>
                <a:cs typeface="Segoe Sans Small" pitchFamily="2" charset="0"/>
              </a:rPr>
              <a:t>Microsoft </a:t>
            </a:r>
            <a:r>
              <a:rPr kumimoji="0" lang="en-US" sz="800" b="0" i="0" u="none" strike="noStrike" kern="1200" cap="none" spc="0" normalizeH="0" baseline="0" noProof="0">
                <a:ln>
                  <a:noFill/>
                </a:ln>
                <a:solidFill>
                  <a:prstClr val="white"/>
                </a:solidFill>
                <a:effectLst/>
                <a:uLnTx/>
                <a:uFillTx/>
                <a:latin typeface="Segoe Sans Small" pitchFamily="2" charset="0"/>
                <a:ea typeface="+mn-ea"/>
                <a:cs typeface="Segoe Sans Small" pitchFamily="2" charset="0"/>
              </a:rPr>
              <a:t>confidential</a:t>
            </a:r>
            <a:endParaRPr kumimoji="0" lang="en-US" sz="800" b="0" i="0" u="none" strike="noStrike" kern="100" cap="none" spc="0" normalizeH="0" baseline="0" noProof="0">
              <a:ln>
                <a:noFill/>
              </a:ln>
              <a:solidFill>
                <a:prstClr val="white"/>
              </a:solidFill>
              <a:effectLst/>
              <a:uLnTx/>
              <a:uFillTx/>
              <a:latin typeface="Segoe Sans Small" pitchFamily="2" charset="0"/>
              <a:ea typeface="+mn-ea"/>
              <a:cs typeface="Segoe Sans Small" pitchFamily="2" charset="0"/>
            </a:endParaRPr>
          </a:p>
        </p:txBody>
      </p:sp>
      <p:grpSp>
        <p:nvGrpSpPr>
          <p:cNvPr id="2" name="Group 1" descr="Portrait of a person smiling">
            <a:extLst>
              <a:ext uri="{FF2B5EF4-FFF2-40B4-BE49-F238E27FC236}">
                <a16:creationId xmlns:a16="http://schemas.microsoft.com/office/drawing/2014/main" id="{9473D0ED-BC5B-EB8B-516D-07B4D543415D}"/>
              </a:ext>
            </a:extLst>
          </p:cNvPr>
          <p:cNvGrpSpPr/>
          <p:nvPr/>
        </p:nvGrpSpPr>
        <p:grpSpPr>
          <a:xfrm>
            <a:off x="6343702" y="980674"/>
            <a:ext cx="5110842" cy="5110842"/>
            <a:chOff x="7086600" y="600530"/>
            <a:chExt cx="4902200" cy="4902200"/>
          </a:xfrm>
        </p:grpSpPr>
        <p:sp>
          <p:nvSpPr>
            <p:cNvPr id="3" name="Oval 2">
              <a:extLst>
                <a:ext uri="{FF2B5EF4-FFF2-40B4-BE49-F238E27FC236}">
                  <a16:creationId xmlns:a16="http://schemas.microsoft.com/office/drawing/2014/main" id="{B3F3C269-56D6-8BD6-618A-75CD0856217C}"/>
                </a:ext>
                <a:ext uri="{C183D7F6-B498-43B3-948B-1728B52AA6E4}">
                  <adec:decorative xmlns:adec="http://schemas.microsoft.com/office/drawing/2017/decorative" val="1"/>
                </a:ext>
              </a:extLst>
            </p:cNvPr>
            <p:cNvSpPr/>
            <p:nvPr/>
          </p:nvSpPr>
          <p:spPr bwMode="auto">
            <a:xfrm>
              <a:off x="7086600" y="600530"/>
              <a:ext cx="4902200" cy="4902200"/>
            </a:xfrm>
            <a:prstGeom prst="ellipse">
              <a:avLst/>
            </a:prstGeom>
            <a:solidFill>
              <a:schemeClr val="bg1"/>
            </a:solidFill>
            <a:ln>
              <a:noFill/>
              <a:headEnd type="none" w="med" len="med"/>
              <a:tailEnd type="none" w="med" len="med"/>
            </a:ln>
            <a:effectLst>
              <a:outerShdw blurRad="330200" dist="152400" algn="l" rotWithShape="0">
                <a:schemeClr val="bg1">
                  <a:lumMod val="8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pic>
          <p:nvPicPr>
            <p:cNvPr id="4" name="Picture 3">
              <a:extLst>
                <a:ext uri="{FF2B5EF4-FFF2-40B4-BE49-F238E27FC236}">
                  <a16:creationId xmlns:a16="http://schemas.microsoft.com/office/drawing/2014/main" id="{77DA6AF1-2355-56A4-8F4F-BA21F36D816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145019" y="658949"/>
              <a:ext cx="4785362" cy="4785362"/>
            </a:xfrm>
            <a:custGeom>
              <a:avLst/>
              <a:gdLst>
                <a:gd name="connsiteX0" fmla="*/ 2171700 w 4343400"/>
                <a:gd name="connsiteY0" fmla="*/ 0 h 4343400"/>
                <a:gd name="connsiteX1" fmla="*/ 4343400 w 4343400"/>
                <a:gd name="connsiteY1" fmla="*/ 2171700 h 4343400"/>
                <a:gd name="connsiteX2" fmla="*/ 2171700 w 4343400"/>
                <a:gd name="connsiteY2" fmla="*/ 4343400 h 4343400"/>
                <a:gd name="connsiteX3" fmla="*/ 0 w 4343400"/>
                <a:gd name="connsiteY3" fmla="*/ 2171700 h 4343400"/>
                <a:gd name="connsiteX4" fmla="*/ 2171700 w 4343400"/>
                <a:gd name="connsiteY4" fmla="*/ 0 h 434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400" h="4343400">
                  <a:moveTo>
                    <a:pt x="2171700" y="0"/>
                  </a:moveTo>
                  <a:cubicBezTo>
                    <a:pt x="3371096" y="0"/>
                    <a:pt x="4343400" y="972304"/>
                    <a:pt x="4343400" y="2171700"/>
                  </a:cubicBezTo>
                  <a:cubicBezTo>
                    <a:pt x="4343400" y="3371098"/>
                    <a:pt x="3371096" y="4343400"/>
                    <a:pt x="2171700" y="4343400"/>
                  </a:cubicBezTo>
                  <a:cubicBezTo>
                    <a:pt x="972303" y="4343400"/>
                    <a:pt x="0" y="3371098"/>
                    <a:pt x="0" y="2171700"/>
                  </a:cubicBezTo>
                  <a:cubicBezTo>
                    <a:pt x="0" y="972304"/>
                    <a:pt x="972303" y="0"/>
                    <a:pt x="2171700" y="0"/>
                  </a:cubicBezTo>
                  <a:close/>
                </a:path>
              </a:pathLst>
            </a:custGeom>
          </p:spPr>
        </p:pic>
      </p:grpSp>
    </p:spTree>
    <p:extLst>
      <p:ext uri="{BB962C8B-B14F-4D97-AF65-F5344CB8AC3E}">
        <p14:creationId xmlns:p14="http://schemas.microsoft.com/office/powerpoint/2010/main" val="400728121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E5102-EAED-059D-B138-7CA49D0EBF5F}"/>
            </a:ext>
          </a:extLst>
        </p:cNvPr>
        <p:cNvGrpSpPr/>
        <p:nvPr/>
      </p:nvGrpSpPr>
      <p:grpSpPr>
        <a:xfrm>
          <a:off x="0" y="0"/>
          <a:ext cx="0" cy="0"/>
          <a:chOff x="0" y="0"/>
          <a:chExt cx="0" cy="0"/>
        </a:xfrm>
      </p:grpSpPr>
      <p:sp>
        <p:nvSpPr>
          <p:cNvPr id="3" name="Title 25">
            <a:extLst>
              <a:ext uri="{FF2B5EF4-FFF2-40B4-BE49-F238E27FC236}">
                <a16:creationId xmlns:a16="http://schemas.microsoft.com/office/drawing/2014/main" id="{01ADABF9-DE23-E601-FDF9-D238B1BCC0C4}"/>
              </a:ext>
            </a:extLst>
          </p:cNvPr>
          <p:cNvSpPr txBox="1">
            <a:spLocks/>
          </p:cNvSpPr>
          <p:nvPr/>
        </p:nvSpPr>
        <p:spPr>
          <a:xfrm>
            <a:off x="573723" y="1252701"/>
            <a:ext cx="4127692" cy="1508105"/>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20" normalizeH="0" baseline="0" noProof="0">
                <a:ln>
                  <a:noFill/>
                </a:ln>
                <a:gradFill>
                  <a:gsLst>
                    <a:gs pos="0">
                      <a:srgbClr val="D59ED7"/>
                    </a:gs>
                    <a:gs pos="80000">
                      <a:srgbClr val="8DC8E8"/>
                    </a:gs>
                  </a:gsLst>
                  <a:path path="circle">
                    <a:fillToRect l="100000" t="100000"/>
                  </a:path>
                </a:gradFill>
                <a:effectLst/>
                <a:uLnTx/>
                <a:uFillTx/>
                <a:latin typeface="Segoe Sans Display Semibold" pitchFamily="2" charset="0"/>
                <a:ea typeface="+mj-ea"/>
                <a:cs typeface="Segoe Sans Display Semibold" pitchFamily="2" charset="0"/>
              </a:rPr>
              <a:t>Where to find Copilot Chat</a:t>
            </a:r>
            <a:br>
              <a:rPr kumimoji="0" lang="en-US" sz="2000" b="1" i="0" u="none" strike="noStrike" kern="1200" cap="none" spc="-20" normalizeH="0" baseline="0" noProof="0">
                <a:ln>
                  <a:noFill/>
                </a:ln>
                <a:gradFill>
                  <a:gsLst>
                    <a:gs pos="0">
                      <a:srgbClr val="D59ED7"/>
                    </a:gs>
                    <a:gs pos="80000">
                      <a:srgbClr val="8DC8E8"/>
                    </a:gs>
                  </a:gsLst>
                  <a:path path="circle">
                    <a:fillToRect l="100000" t="100000"/>
                  </a:path>
                </a:gradFill>
                <a:effectLst/>
                <a:uLnTx/>
                <a:uFillTx/>
                <a:latin typeface="Segoe Sans Display Semibold" pitchFamily="2" charset="0"/>
                <a:ea typeface="+mj-ea"/>
                <a:cs typeface="Segoe Sans Display Semibold" pitchFamily="2" charset="0"/>
              </a:rPr>
            </a:br>
            <a:r>
              <a:rPr kumimoji="0" lang="en-US" sz="3600" b="0" i="0" u="none" strike="noStrike" kern="1200" cap="none" spc="-20" normalizeH="0" baseline="0" noProof="0">
                <a:ln>
                  <a:noFill/>
                </a:ln>
                <a:solidFill>
                  <a:prstClr val="white"/>
                </a:solidFill>
                <a:effectLst/>
                <a:uLnTx/>
                <a:uFillTx/>
                <a:latin typeface="Segoe Sans Display Semibold"/>
                <a:ea typeface="+mj-ea"/>
                <a:cs typeface="Segoe Sans Display Semibold"/>
              </a:rPr>
              <a:t>Microsoft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20" normalizeH="0" baseline="0" noProof="0">
                <a:ln>
                  <a:noFill/>
                </a:ln>
                <a:solidFill>
                  <a:prstClr val="white"/>
                </a:solidFill>
                <a:effectLst/>
                <a:uLnTx/>
                <a:uFillTx/>
                <a:latin typeface="Segoe Sans Display Semibold"/>
                <a:ea typeface="+mj-ea"/>
                <a:cs typeface="Segoe Sans Display Semibold"/>
              </a:rPr>
              <a:t>Teams</a:t>
            </a:r>
            <a:endParaRPr kumimoji="0" lang="en-US" sz="3600" b="0" i="0" u="none" strike="noStrike" kern="1200" cap="none" spc="-20" normalizeH="0" baseline="0" noProof="0">
              <a:ln>
                <a:noFill/>
              </a:ln>
              <a:gradFill>
                <a:gsLst>
                  <a:gs pos="0">
                    <a:srgbClr val="D59ED7"/>
                  </a:gs>
                  <a:gs pos="80000">
                    <a:srgbClr val="8DC8E8"/>
                  </a:gs>
                </a:gsLst>
                <a:path path="circle">
                  <a:fillToRect l="100000" t="100000"/>
                </a:path>
              </a:gradFill>
              <a:effectLst/>
              <a:uLnTx/>
              <a:uFillTx/>
              <a:latin typeface="Segoe Sans Display"/>
              <a:ea typeface="+mj-ea"/>
              <a:cs typeface="Segoe UI Semibold" panose="020B0702040204020203" pitchFamily="34" charset="0"/>
            </a:endParaRPr>
          </a:p>
        </p:txBody>
      </p:sp>
      <p:sp>
        <p:nvSpPr>
          <p:cNvPr id="4" name="TextBox 3">
            <a:extLst>
              <a:ext uri="{FF2B5EF4-FFF2-40B4-BE49-F238E27FC236}">
                <a16:creationId xmlns:a16="http://schemas.microsoft.com/office/drawing/2014/main" id="{32DBE1FF-1552-797D-73DF-32631ADF57B4}"/>
              </a:ext>
            </a:extLst>
          </p:cNvPr>
          <p:cNvSpPr txBox="1"/>
          <p:nvPr/>
        </p:nvSpPr>
        <p:spPr>
          <a:xfrm>
            <a:off x="573723" y="3036128"/>
            <a:ext cx="3025819" cy="2105705"/>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Sans Display"/>
                <a:ea typeface="+mn-ea"/>
                <a:cs typeface="Segoe Sans Display"/>
              </a:rPr>
              <a:t>Prefer to work in Teams or  Use “one pane of glass?” </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Segoe Sans Display"/>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Sans Display"/>
                <a:ea typeface="+mn-ea"/>
                <a:cs typeface="Segoe Sans Display"/>
              </a:rPr>
              <a:t>Open Microsoft Teams. Go to Chat on the left side of Teams.  Select Copilot from the top of your Teams chat list. </a:t>
            </a:r>
          </a:p>
        </p:txBody>
      </p:sp>
      <p:pic>
        <p:nvPicPr>
          <p:cNvPr id="2" name="Picture 1">
            <a:extLst>
              <a:ext uri="{FF2B5EF4-FFF2-40B4-BE49-F238E27FC236}">
                <a16:creationId xmlns:a16="http://schemas.microsoft.com/office/drawing/2014/main" id="{6503AE60-2178-688C-623F-45C485797F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43561" y="1252701"/>
            <a:ext cx="7537555" cy="4230301"/>
          </a:xfrm>
          <a:prstGeom prst="rect">
            <a:avLst/>
          </a:prstGeom>
        </p:spPr>
      </p:pic>
    </p:spTree>
    <p:extLst>
      <p:ext uri="{BB962C8B-B14F-4D97-AF65-F5344CB8AC3E}">
        <p14:creationId xmlns:p14="http://schemas.microsoft.com/office/powerpoint/2010/main" val="3332588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3.95833E-6 1.48148E-6 L 3.95833E-6 0.03542 " pathEditMode="relative" rAng="0" ptsTypes="AA">
                                      <p:cBhvr>
                                        <p:cTn id="9" dur="700" spd="-100000" fill="hold"/>
                                        <p:tgtEl>
                                          <p:spTgt spid="3"/>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100"/>
                                  </p:stCondLst>
                                  <p:childTnLst>
                                    <p:animMotion origin="layout" path="M -3.75E-6 -7.40741E-7 L -3.75E-6 0.03542 " pathEditMode="relative" rAng="0" ptsTypes="AA">
                                      <p:cBhvr>
                                        <p:cTn id="14"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6B949-EA39-ED61-0F25-FCB6802918CA}"/>
            </a:ext>
          </a:extLst>
        </p:cNvPr>
        <p:cNvGrpSpPr/>
        <p:nvPr/>
      </p:nvGrpSpPr>
      <p:grpSpPr>
        <a:xfrm>
          <a:off x="0" y="0"/>
          <a:ext cx="0" cy="0"/>
          <a:chOff x="0" y="0"/>
          <a:chExt cx="0" cy="0"/>
        </a:xfrm>
      </p:grpSpPr>
      <p:sp>
        <p:nvSpPr>
          <p:cNvPr id="3" name="Title 25">
            <a:extLst>
              <a:ext uri="{FF2B5EF4-FFF2-40B4-BE49-F238E27FC236}">
                <a16:creationId xmlns:a16="http://schemas.microsoft.com/office/drawing/2014/main" id="{BF4ECB6B-B095-5471-0B02-DECC8A19F713}"/>
              </a:ext>
            </a:extLst>
          </p:cNvPr>
          <p:cNvSpPr txBox="1">
            <a:spLocks/>
          </p:cNvSpPr>
          <p:nvPr/>
        </p:nvSpPr>
        <p:spPr>
          <a:xfrm>
            <a:off x="573723" y="1301253"/>
            <a:ext cx="4127692" cy="1508105"/>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20" normalizeH="0" baseline="0" noProof="0">
                <a:ln>
                  <a:noFill/>
                </a:ln>
                <a:gradFill>
                  <a:gsLst>
                    <a:gs pos="0">
                      <a:srgbClr val="D59ED7"/>
                    </a:gs>
                    <a:gs pos="80000">
                      <a:srgbClr val="8DC8E8"/>
                    </a:gs>
                  </a:gsLst>
                  <a:path path="circle">
                    <a:fillToRect l="100000" t="100000"/>
                  </a:path>
                </a:gradFill>
                <a:effectLst/>
                <a:uLnTx/>
                <a:uFillTx/>
                <a:latin typeface="Segoe Sans Display Semibold" pitchFamily="2" charset="0"/>
                <a:ea typeface="+mj-ea"/>
                <a:cs typeface="Segoe Sans Display Semibold" pitchFamily="2" charset="0"/>
              </a:rPr>
              <a:t>Where to find Copilot Chat</a:t>
            </a:r>
            <a:br>
              <a:rPr kumimoji="0" lang="en-US" sz="2000" b="1" i="0" u="none" strike="noStrike" kern="1200" cap="none" spc="-20" normalizeH="0" baseline="0" noProof="0">
                <a:ln>
                  <a:noFill/>
                </a:ln>
                <a:gradFill>
                  <a:gsLst>
                    <a:gs pos="0">
                      <a:srgbClr val="D59ED7"/>
                    </a:gs>
                    <a:gs pos="80000">
                      <a:srgbClr val="8DC8E8"/>
                    </a:gs>
                  </a:gsLst>
                  <a:path path="circle">
                    <a:fillToRect l="100000" t="100000"/>
                  </a:path>
                </a:gradFill>
                <a:effectLst/>
                <a:uLnTx/>
                <a:uFillTx/>
                <a:latin typeface="Segoe Sans Display Semibold" pitchFamily="2" charset="0"/>
                <a:ea typeface="+mj-ea"/>
                <a:cs typeface="Segoe Sans Display Semibold" pitchFamily="2" charset="0"/>
              </a:rPr>
            </a:br>
            <a:r>
              <a:rPr kumimoji="0" lang="en-US" sz="3600" b="0" i="0" u="none" strike="noStrike" kern="1200" cap="none" spc="-20" normalizeH="0" baseline="0" noProof="0">
                <a:ln>
                  <a:noFill/>
                </a:ln>
                <a:solidFill>
                  <a:prstClr val="white"/>
                </a:solidFill>
                <a:effectLst/>
                <a:uLnTx/>
                <a:uFillTx/>
                <a:latin typeface="Segoe Sans Display Semibold"/>
                <a:ea typeface="+mj-ea"/>
                <a:cs typeface="Segoe Sans Display Semibold"/>
              </a:rPr>
              <a:t>Windows and</a:t>
            </a:r>
            <a:br>
              <a:rPr kumimoji="0" lang="en-US" sz="3600" b="0" i="0" u="none" strike="noStrike" kern="1200" cap="none" spc="-20" normalizeH="0" baseline="0" noProof="0">
                <a:ln>
                  <a:noFill/>
                </a:ln>
                <a:solidFill>
                  <a:prstClr val="white"/>
                </a:solidFill>
                <a:effectLst/>
                <a:uLnTx/>
                <a:uFillTx/>
                <a:latin typeface="Segoe Sans Display Semibold"/>
                <a:ea typeface="+mj-ea"/>
                <a:cs typeface="Segoe Sans Display Semibold"/>
              </a:rPr>
            </a:br>
            <a:r>
              <a:rPr kumimoji="0" lang="en-US" sz="3600" b="0" i="0" u="none" strike="noStrike" kern="1200" cap="none" spc="-20" normalizeH="0" baseline="0" noProof="0">
                <a:ln>
                  <a:noFill/>
                </a:ln>
                <a:solidFill>
                  <a:prstClr val="white"/>
                </a:solidFill>
                <a:effectLst/>
                <a:uLnTx/>
                <a:uFillTx/>
                <a:latin typeface="Segoe Sans Display Semibold"/>
                <a:ea typeface="+mj-ea"/>
                <a:cs typeface="Segoe Sans Display Semibold"/>
              </a:rPr>
              <a:t>Mac App</a:t>
            </a:r>
            <a:endParaRPr kumimoji="0" lang="en-US" sz="3600" b="0" i="0" u="none" strike="noStrike" kern="1200" cap="none" spc="-20" normalizeH="0" baseline="0" noProof="0">
              <a:ln>
                <a:noFill/>
              </a:ln>
              <a:gradFill>
                <a:gsLst>
                  <a:gs pos="0">
                    <a:srgbClr val="D59ED7"/>
                  </a:gs>
                  <a:gs pos="80000">
                    <a:srgbClr val="8DC8E8"/>
                  </a:gs>
                </a:gsLst>
                <a:path path="circle">
                  <a:fillToRect l="100000" t="100000"/>
                </a:path>
              </a:gradFill>
              <a:effectLst/>
              <a:uLnTx/>
              <a:uFillTx/>
              <a:latin typeface="Segoe Sans Display"/>
              <a:ea typeface="+mj-ea"/>
              <a:cs typeface="Segoe UI Semibold" panose="020B0702040204020203" pitchFamily="34" charset="0"/>
            </a:endParaRPr>
          </a:p>
        </p:txBody>
      </p:sp>
      <p:sp>
        <p:nvSpPr>
          <p:cNvPr id="4" name="TextBox 3">
            <a:extLst>
              <a:ext uri="{FF2B5EF4-FFF2-40B4-BE49-F238E27FC236}">
                <a16:creationId xmlns:a16="http://schemas.microsoft.com/office/drawing/2014/main" id="{29787EC1-9779-C9FC-B70D-24D8FB7ADAF2}"/>
              </a:ext>
            </a:extLst>
          </p:cNvPr>
          <p:cNvSpPr txBox="1"/>
          <p:nvPr/>
        </p:nvSpPr>
        <p:spPr>
          <a:xfrm>
            <a:off x="573723" y="3084680"/>
            <a:ext cx="3025819" cy="2105705"/>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Sans Display"/>
                <a:ea typeface="+mn-ea"/>
                <a:cs typeface="Segoe Sans Display"/>
              </a:rPr>
              <a:t>macOS: Launch from the Dock or Press Option + Spacebar</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Segoe Sans Display"/>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Sans Display"/>
                <a:ea typeface="+mn-ea"/>
                <a:cs typeface="Segoe Sans Display"/>
              </a:rPr>
              <a:t>Windows: Launch from the Taskbar or press Windows Key + C or Copilot Key. </a:t>
            </a:r>
          </a:p>
        </p:txBody>
      </p:sp>
      <p:grpSp>
        <p:nvGrpSpPr>
          <p:cNvPr id="2" name="Group 1">
            <a:extLst>
              <a:ext uri="{FF2B5EF4-FFF2-40B4-BE49-F238E27FC236}">
                <a16:creationId xmlns:a16="http://schemas.microsoft.com/office/drawing/2014/main" id="{D4A5E249-071F-B560-4C7E-A44FE94AC2DE}"/>
              </a:ext>
            </a:extLst>
          </p:cNvPr>
          <p:cNvGrpSpPr/>
          <p:nvPr/>
        </p:nvGrpSpPr>
        <p:grpSpPr>
          <a:xfrm>
            <a:off x="4390044" y="1301253"/>
            <a:ext cx="7228233" cy="4064233"/>
            <a:chOff x="4652201" y="1359462"/>
            <a:chExt cx="7228233" cy="4064233"/>
          </a:xfrm>
        </p:grpSpPr>
        <p:pic>
          <p:nvPicPr>
            <p:cNvPr id="5" name="Picture 4">
              <a:extLst>
                <a:ext uri="{FF2B5EF4-FFF2-40B4-BE49-F238E27FC236}">
                  <a16:creationId xmlns:a16="http://schemas.microsoft.com/office/drawing/2014/main" id="{C7312EE1-86FF-96F5-ED98-8E105B6544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52201" y="1359462"/>
              <a:ext cx="7228233" cy="4064233"/>
            </a:xfrm>
            <a:prstGeom prst="rect">
              <a:avLst/>
            </a:prstGeom>
          </p:spPr>
        </p:pic>
        <p:pic>
          <p:nvPicPr>
            <p:cNvPr id="6" name="Picture 5">
              <a:extLst>
                <a:ext uri="{FF2B5EF4-FFF2-40B4-BE49-F238E27FC236}">
                  <a16:creationId xmlns:a16="http://schemas.microsoft.com/office/drawing/2014/main" id="{114C6DE3-3829-172C-E887-26FFD85E50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40714" y="1756229"/>
              <a:ext cx="5332085" cy="3046416"/>
            </a:xfrm>
            <a:prstGeom prst="rect">
              <a:avLst/>
            </a:prstGeom>
          </p:spPr>
        </p:pic>
      </p:grpSp>
    </p:spTree>
    <p:extLst>
      <p:ext uri="{BB962C8B-B14F-4D97-AF65-F5344CB8AC3E}">
        <p14:creationId xmlns:p14="http://schemas.microsoft.com/office/powerpoint/2010/main" val="412543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3.95833E-6 1.48148E-6 L 3.95833E-6 0.03542 " pathEditMode="relative" rAng="0" ptsTypes="AA">
                                      <p:cBhvr>
                                        <p:cTn id="9" dur="700" spd="-100000" fill="hold"/>
                                        <p:tgtEl>
                                          <p:spTgt spid="3"/>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100"/>
                                  </p:stCondLst>
                                  <p:childTnLst>
                                    <p:animMotion origin="layout" path="M -3.75E-6 -7.40741E-7 L -3.75E-6 0.03542 " pathEditMode="relative" rAng="0" ptsTypes="AA">
                                      <p:cBhvr>
                                        <p:cTn id="14"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0ADB5-D6A3-56BC-DA89-07A161DBFFAD}"/>
            </a:ext>
          </a:extLst>
        </p:cNvPr>
        <p:cNvGrpSpPr/>
        <p:nvPr/>
      </p:nvGrpSpPr>
      <p:grpSpPr>
        <a:xfrm>
          <a:off x="0" y="0"/>
          <a:ext cx="0" cy="0"/>
          <a:chOff x="0" y="0"/>
          <a:chExt cx="0" cy="0"/>
        </a:xfrm>
      </p:grpSpPr>
      <p:sp>
        <p:nvSpPr>
          <p:cNvPr id="3" name="Title 25">
            <a:extLst>
              <a:ext uri="{FF2B5EF4-FFF2-40B4-BE49-F238E27FC236}">
                <a16:creationId xmlns:a16="http://schemas.microsoft.com/office/drawing/2014/main" id="{116A55DE-499E-FFF1-6C23-E6FEAFD20251}"/>
              </a:ext>
            </a:extLst>
          </p:cNvPr>
          <p:cNvSpPr txBox="1">
            <a:spLocks/>
          </p:cNvSpPr>
          <p:nvPr/>
        </p:nvSpPr>
        <p:spPr>
          <a:xfrm>
            <a:off x="573723" y="1301253"/>
            <a:ext cx="4127692" cy="1508105"/>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20" normalizeH="0" baseline="0" noProof="0">
                <a:ln>
                  <a:noFill/>
                </a:ln>
                <a:gradFill>
                  <a:gsLst>
                    <a:gs pos="0">
                      <a:srgbClr val="D59ED7"/>
                    </a:gs>
                    <a:gs pos="80000">
                      <a:srgbClr val="8DC8E8"/>
                    </a:gs>
                  </a:gsLst>
                  <a:path path="circle">
                    <a:fillToRect l="100000" t="100000"/>
                  </a:path>
                </a:gradFill>
                <a:effectLst/>
                <a:uLnTx/>
                <a:uFillTx/>
                <a:latin typeface="Segoe Sans Display Semibold" pitchFamily="2" charset="0"/>
                <a:ea typeface="+mj-ea"/>
                <a:cs typeface="Segoe Sans Display Semibold" pitchFamily="2" charset="0"/>
              </a:rPr>
              <a:t>Where to find Copilot Chat</a:t>
            </a:r>
            <a:br>
              <a:rPr kumimoji="0" lang="en-US" sz="2000" b="1" i="0" u="none" strike="noStrike" kern="1200" cap="none" spc="-20" normalizeH="0" baseline="0" noProof="0">
                <a:ln>
                  <a:noFill/>
                </a:ln>
                <a:gradFill>
                  <a:gsLst>
                    <a:gs pos="0">
                      <a:srgbClr val="D59ED7"/>
                    </a:gs>
                    <a:gs pos="80000">
                      <a:srgbClr val="8DC8E8"/>
                    </a:gs>
                  </a:gsLst>
                  <a:path path="circle">
                    <a:fillToRect l="100000" t="100000"/>
                  </a:path>
                </a:gradFill>
                <a:effectLst/>
                <a:uLnTx/>
                <a:uFillTx/>
                <a:latin typeface="Segoe Sans Display Semibold" pitchFamily="2" charset="0"/>
                <a:ea typeface="+mj-ea"/>
                <a:cs typeface="Segoe Sans Display Semibold" pitchFamily="2" charset="0"/>
              </a:rPr>
            </a:br>
            <a:r>
              <a:rPr kumimoji="0" lang="en-US" sz="3600" b="0" i="0" u="none" strike="noStrike" kern="1200" cap="none" spc="-20" normalizeH="0" baseline="0" noProof="0">
                <a:ln>
                  <a:noFill/>
                </a:ln>
                <a:solidFill>
                  <a:prstClr val="white"/>
                </a:solidFill>
                <a:effectLst/>
                <a:uLnTx/>
                <a:uFillTx/>
                <a:latin typeface="Segoe Sans Display Semibold"/>
                <a:ea typeface="+mj-ea"/>
                <a:cs typeface="Segoe Sans Display Semibold"/>
              </a:rPr>
              <a:t>Microsoft 365 Apps</a:t>
            </a:r>
            <a:endParaRPr kumimoji="0" lang="en-US" sz="3600" b="0" i="0" u="none" strike="noStrike" kern="1200" cap="none" spc="-20" normalizeH="0" baseline="0" noProof="0">
              <a:ln>
                <a:noFill/>
              </a:ln>
              <a:gradFill>
                <a:gsLst>
                  <a:gs pos="0">
                    <a:srgbClr val="D59ED7"/>
                  </a:gs>
                  <a:gs pos="80000">
                    <a:srgbClr val="8DC8E8"/>
                  </a:gs>
                </a:gsLst>
                <a:path path="circle">
                  <a:fillToRect l="100000" t="100000"/>
                </a:path>
              </a:gradFill>
              <a:effectLst/>
              <a:uLnTx/>
              <a:uFillTx/>
              <a:latin typeface="Segoe Sans Display"/>
              <a:ea typeface="+mj-ea"/>
              <a:cs typeface="Segoe UI Semibold" panose="020B0702040204020203" pitchFamily="34" charset="0"/>
            </a:endParaRPr>
          </a:p>
        </p:txBody>
      </p:sp>
      <p:sp>
        <p:nvSpPr>
          <p:cNvPr id="4" name="TextBox 3">
            <a:extLst>
              <a:ext uri="{FF2B5EF4-FFF2-40B4-BE49-F238E27FC236}">
                <a16:creationId xmlns:a16="http://schemas.microsoft.com/office/drawing/2014/main" id="{C147AFF2-EF75-5C39-D487-F21EB8D7F155}"/>
              </a:ext>
            </a:extLst>
          </p:cNvPr>
          <p:cNvSpPr txBox="1"/>
          <p:nvPr/>
        </p:nvSpPr>
        <p:spPr>
          <a:xfrm>
            <a:off x="615915" y="2985530"/>
            <a:ext cx="3025819" cy="232627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Sans Display"/>
                <a:ea typeface="+mn-ea"/>
                <a:cs typeface="Segoe Sans Display"/>
              </a:rPr>
              <a:t>Copilot Chat pane for unlicensed  Users </a:t>
            </a:r>
            <a:r>
              <a:rPr kumimoji="0" lang="en-US" sz="1800" b="0" i="0" u="none" strike="noStrike" kern="1200" cap="none" spc="0" normalizeH="0" baseline="0" noProof="0">
                <a:ln>
                  <a:noFill/>
                </a:ln>
                <a:solidFill>
                  <a:prstClr val="white"/>
                </a:solidFill>
                <a:effectLst/>
                <a:uLnTx/>
                <a:uFillTx/>
                <a:latin typeface="Segoe Sans Display"/>
                <a:ea typeface="+mn-ea"/>
                <a:cs typeface="+mn-cs"/>
              </a:rPr>
              <a:t>in </a:t>
            </a:r>
            <a:r>
              <a:rPr kumimoji="0" lang="en-US" sz="1800" b="1" i="0" u="none" strike="noStrike" kern="1200" cap="none" spc="0" normalizeH="0" baseline="0" noProof="0">
                <a:ln>
                  <a:noFill/>
                </a:ln>
                <a:solidFill>
                  <a:prstClr val="white"/>
                </a:solidFill>
                <a:effectLst/>
                <a:uLnTx/>
                <a:uFillTx/>
                <a:latin typeface="Segoe Sans Display"/>
                <a:ea typeface="+mn-ea"/>
                <a:cs typeface="+mn-cs"/>
              </a:rPr>
              <a:t>Word, Excel, PowerPoint, Outlook, OneNote, </a:t>
            </a:r>
            <a:r>
              <a:rPr kumimoji="0" lang="en-US" sz="1800" b="0" i="0" u="none" strike="noStrike" kern="1200" cap="none" spc="0" normalizeH="0" baseline="0" noProof="0">
                <a:ln>
                  <a:noFill/>
                </a:ln>
                <a:solidFill>
                  <a:prstClr val="white"/>
                </a:solidFill>
                <a:effectLst/>
                <a:uLnTx/>
                <a:uFillTx/>
                <a:latin typeface="Segoe Sans Display"/>
                <a:ea typeface="+mn-ea"/>
                <a:cs typeface="+mn-cs"/>
              </a:rPr>
              <a:t>and</a:t>
            </a:r>
            <a:r>
              <a:rPr kumimoji="0" lang="en-US" sz="1800" b="1" i="0" u="none" strike="noStrike" kern="1200" cap="none" spc="0" normalizeH="0" baseline="0" noProof="0">
                <a:ln>
                  <a:noFill/>
                </a:ln>
                <a:solidFill>
                  <a:prstClr val="white"/>
                </a:solidFill>
                <a:effectLst/>
                <a:uLnTx/>
                <a:uFillTx/>
                <a:latin typeface="Segoe Sans Display"/>
                <a:ea typeface="+mn-ea"/>
                <a:cs typeface="+mn-cs"/>
              </a:rPr>
              <a:t> Teams,  </a:t>
            </a:r>
            <a:r>
              <a:rPr kumimoji="0" lang="en-US" sz="1800" b="0" i="0" u="none" strike="noStrike" kern="1200" cap="none" spc="0" normalizeH="0" baseline="0" noProof="0">
                <a:ln>
                  <a:noFill/>
                </a:ln>
                <a:solidFill>
                  <a:prstClr val="white"/>
                </a:solidFill>
                <a:effectLst/>
                <a:uLnTx/>
                <a:uFillTx/>
                <a:latin typeface="Segoe Sans Display"/>
                <a:ea typeface="+mn-ea"/>
                <a:cs typeface="Segoe Sans Display"/>
              </a:rPr>
              <a:t>grounded on the current file or content, and the web.</a:t>
            </a:r>
          </a:p>
          <a:p>
            <a:pPr marL="514350" marR="0" lvl="0" indent="-5143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white"/>
              </a:solidFill>
              <a:effectLst/>
              <a:uLnTx/>
              <a:uFillTx/>
              <a:latin typeface="Segoe Sans Display"/>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Segoe Sans Display"/>
            </a:endParaRPr>
          </a:p>
        </p:txBody>
      </p:sp>
      <p:pic>
        <p:nvPicPr>
          <p:cNvPr id="2" name="Content Placeholder 4" descr="A screen shot of a coffee machine&#10;&#10;AI-generated content may be incorrect.">
            <a:extLst>
              <a:ext uri="{FF2B5EF4-FFF2-40B4-BE49-F238E27FC236}">
                <a16:creationId xmlns:a16="http://schemas.microsoft.com/office/drawing/2014/main" id="{8CB9DD4E-5F2D-D189-6820-C9DB2F0271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16514" y="1333045"/>
            <a:ext cx="7574368" cy="4260582"/>
          </a:xfrm>
          <a:prstGeom prst="rect">
            <a:avLst/>
          </a:prstGeom>
        </p:spPr>
      </p:pic>
      <p:grpSp>
        <p:nvGrpSpPr>
          <p:cNvPr id="12" name="Group 11">
            <a:extLst>
              <a:ext uri="{FF2B5EF4-FFF2-40B4-BE49-F238E27FC236}">
                <a16:creationId xmlns:a16="http://schemas.microsoft.com/office/drawing/2014/main" id="{6637D78D-830F-674F-FCC7-90D6B10584CB}"/>
              </a:ext>
            </a:extLst>
          </p:cNvPr>
          <p:cNvGrpSpPr>
            <a:grpSpLocks noChangeAspect="1"/>
          </p:cNvGrpSpPr>
          <p:nvPr/>
        </p:nvGrpSpPr>
        <p:grpSpPr>
          <a:xfrm>
            <a:off x="984887" y="5044987"/>
            <a:ext cx="2057016" cy="1097280"/>
            <a:chOff x="859627" y="4875055"/>
            <a:chExt cx="2544504" cy="1357322"/>
          </a:xfrm>
        </p:grpSpPr>
        <p:pic>
          <p:nvPicPr>
            <p:cNvPr id="5" name="Picture 4" descr="A logo with a black background&#10;&#10;AI-generated content may be incorrect.">
              <a:extLst>
                <a:ext uri="{FF2B5EF4-FFF2-40B4-BE49-F238E27FC236}">
                  <a16:creationId xmlns:a16="http://schemas.microsoft.com/office/drawing/2014/main" id="{2B59637C-B7C5-E22C-C761-6BEB96DFB6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9627" y="4875055"/>
              <a:ext cx="548640" cy="548640"/>
            </a:xfrm>
            <a:prstGeom prst="rect">
              <a:avLst/>
            </a:prstGeom>
          </p:spPr>
        </p:pic>
        <p:pic>
          <p:nvPicPr>
            <p:cNvPr id="7" name="Picture 6" descr="A logo of a company&#10;&#10;AI-generated content may be incorrect.">
              <a:extLst>
                <a:ext uri="{FF2B5EF4-FFF2-40B4-BE49-F238E27FC236}">
                  <a16:creationId xmlns:a16="http://schemas.microsoft.com/office/drawing/2014/main" id="{E7F5653A-51BF-8347-4028-89F7BDA17FB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66269" y="5683737"/>
              <a:ext cx="548640" cy="548640"/>
            </a:xfrm>
            <a:prstGeom prst="rect">
              <a:avLst/>
            </a:prstGeom>
          </p:spPr>
        </p:pic>
        <p:pic>
          <p:nvPicPr>
            <p:cNvPr id="8" name="Picture 7" descr="A logo of a company&#10;&#10;AI-generated content may be incorrect.">
              <a:extLst>
                <a:ext uri="{FF2B5EF4-FFF2-40B4-BE49-F238E27FC236}">
                  <a16:creationId xmlns:a16="http://schemas.microsoft.com/office/drawing/2014/main" id="{1A36AC4D-8353-8EF2-1357-E5AF9097994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7047" y="5683737"/>
              <a:ext cx="548640" cy="548640"/>
            </a:xfrm>
            <a:prstGeom prst="rect">
              <a:avLst/>
            </a:prstGeom>
          </p:spPr>
        </p:pic>
        <p:pic>
          <p:nvPicPr>
            <p:cNvPr id="9" name="Picture 8" descr="A logo with a letter p&#10;&#10;AI-generated content may be incorrect.">
              <a:extLst>
                <a:ext uri="{FF2B5EF4-FFF2-40B4-BE49-F238E27FC236}">
                  <a16:creationId xmlns:a16="http://schemas.microsoft.com/office/drawing/2014/main" id="{A1038BC3-FE38-40CE-D15F-FE7A9F3BCE4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57559" y="4875055"/>
              <a:ext cx="548640" cy="548640"/>
            </a:xfrm>
            <a:prstGeom prst="rect">
              <a:avLst/>
            </a:prstGeom>
          </p:spPr>
        </p:pic>
        <p:pic>
          <p:nvPicPr>
            <p:cNvPr id="10" name="Picture 9" descr="A group of people with a letter t&#10;&#10;AI-generated content may be incorrect.">
              <a:extLst>
                <a:ext uri="{FF2B5EF4-FFF2-40B4-BE49-F238E27FC236}">
                  <a16:creationId xmlns:a16="http://schemas.microsoft.com/office/drawing/2014/main" id="{1EC8DC8E-596F-6982-4920-E20D86B5437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855491" y="5683737"/>
              <a:ext cx="548640" cy="548640"/>
            </a:xfrm>
            <a:prstGeom prst="rect">
              <a:avLst/>
            </a:prstGeom>
          </p:spPr>
        </p:pic>
        <p:pic>
          <p:nvPicPr>
            <p:cNvPr id="11" name="Picture 10" descr="A green and white logo&#10;&#10;AI-generated content may be incorrect.">
              <a:extLst>
                <a:ext uri="{FF2B5EF4-FFF2-40B4-BE49-F238E27FC236}">
                  <a16:creationId xmlns:a16="http://schemas.microsoft.com/office/drawing/2014/main" id="{F550ABF3-AE6F-6915-1EBB-7F798BBD64C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855491" y="4875055"/>
              <a:ext cx="548640" cy="548640"/>
            </a:xfrm>
            <a:prstGeom prst="rect">
              <a:avLst/>
            </a:prstGeom>
          </p:spPr>
        </p:pic>
      </p:grpSp>
    </p:spTree>
    <p:extLst>
      <p:ext uri="{BB962C8B-B14F-4D97-AF65-F5344CB8AC3E}">
        <p14:creationId xmlns:p14="http://schemas.microsoft.com/office/powerpoint/2010/main" val="3238513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3.95833E-6 1.48148E-6 L 3.95833E-6 0.03542 " pathEditMode="relative" rAng="0" ptsTypes="AA">
                                      <p:cBhvr>
                                        <p:cTn id="9" dur="700" spd="-100000" fill="hold"/>
                                        <p:tgtEl>
                                          <p:spTgt spid="3"/>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100"/>
                                  </p:stCondLst>
                                  <p:childTnLst>
                                    <p:animMotion origin="layout" path="M 6.25E-7 -1.11111E-6 L 6.25E-7 0.03542 " pathEditMode="relative" rAng="0" ptsTypes="AA">
                                      <p:cBhvr>
                                        <p:cTn id="14"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10AE7BD-3BF0-B225-1714-93F651B4B5A3}"/>
              </a:ext>
              <a:ext uri="{C183D7F6-B498-43B3-948B-1728B52AA6E4}">
                <adec:decorative xmlns:adec="http://schemas.microsoft.com/office/drawing/2017/decorative" val="1"/>
              </a:ext>
            </a:extLst>
          </p:cNvPr>
          <p:cNvSpPr/>
          <p:nvPr/>
        </p:nvSpPr>
        <p:spPr>
          <a:xfrm>
            <a:off x="2983670" y="2644432"/>
            <a:ext cx="2175203" cy="21752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TextBox 14">
            <a:extLst>
              <a:ext uri="{FF2B5EF4-FFF2-40B4-BE49-F238E27FC236}">
                <a16:creationId xmlns:a16="http://schemas.microsoft.com/office/drawing/2014/main" id="{C0484203-7EF3-974E-4770-14CA1820C560}"/>
              </a:ext>
            </a:extLst>
          </p:cNvPr>
          <p:cNvSpPr txBox="1"/>
          <p:nvPr/>
        </p:nvSpPr>
        <p:spPr>
          <a:xfrm>
            <a:off x="2150131" y="1742248"/>
            <a:ext cx="3945869" cy="73866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Download the Microsoft 365 Copilot mobile app and sign in with your work or school account to access Copilot Chat on the Go</a:t>
            </a:r>
          </a:p>
        </p:txBody>
      </p:sp>
      <p:sp>
        <p:nvSpPr>
          <p:cNvPr id="16" name="Freeform: Shape 15">
            <a:extLst>
              <a:ext uri="{FF2B5EF4-FFF2-40B4-BE49-F238E27FC236}">
                <a16:creationId xmlns:a16="http://schemas.microsoft.com/office/drawing/2014/main" id="{21EA6734-A207-A2A6-12AC-326469C548A2}"/>
              </a:ext>
              <a:ext uri="{C183D7F6-B498-43B3-948B-1728B52AA6E4}">
                <adec:decorative xmlns:adec="http://schemas.microsoft.com/office/drawing/2017/decorative" val="1"/>
              </a:ext>
            </a:extLst>
          </p:cNvPr>
          <p:cNvSpPr/>
          <p:nvPr/>
        </p:nvSpPr>
        <p:spPr bwMode="auto">
          <a:xfrm rot="3229521">
            <a:off x="1765523" y="2450210"/>
            <a:ext cx="672525" cy="380229"/>
          </a:xfrm>
          <a:custGeom>
            <a:avLst/>
            <a:gdLst>
              <a:gd name="connsiteX0" fmla="*/ 0 w 574040"/>
              <a:gd name="connsiteY0" fmla="*/ 0 h 355284"/>
              <a:gd name="connsiteX1" fmla="*/ 25400 w 574040"/>
              <a:gd name="connsiteY1" fmla="*/ 223520 h 355284"/>
              <a:gd name="connsiteX2" fmla="*/ 152400 w 574040"/>
              <a:gd name="connsiteY2" fmla="*/ 340360 h 355284"/>
              <a:gd name="connsiteX3" fmla="*/ 365760 w 574040"/>
              <a:gd name="connsiteY3" fmla="*/ 340360 h 355284"/>
              <a:gd name="connsiteX4" fmla="*/ 574040 w 574040"/>
              <a:gd name="connsiteY4" fmla="*/ 218440 h 355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040" h="355284">
                <a:moveTo>
                  <a:pt x="0" y="0"/>
                </a:moveTo>
                <a:cubicBezTo>
                  <a:pt x="0" y="83396"/>
                  <a:pt x="0" y="166793"/>
                  <a:pt x="25400" y="223520"/>
                </a:cubicBezTo>
                <a:cubicBezTo>
                  <a:pt x="50800" y="280247"/>
                  <a:pt x="95673" y="320887"/>
                  <a:pt x="152400" y="340360"/>
                </a:cubicBezTo>
                <a:cubicBezTo>
                  <a:pt x="209127" y="359833"/>
                  <a:pt x="295487" y="360680"/>
                  <a:pt x="365760" y="340360"/>
                </a:cubicBezTo>
                <a:cubicBezTo>
                  <a:pt x="436033" y="320040"/>
                  <a:pt x="505036" y="269240"/>
                  <a:pt x="574040" y="218440"/>
                </a:cubicBezTo>
              </a:path>
            </a:pathLst>
          </a:custGeom>
          <a:ln w="3810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17" name="Picture 2" descr="QR code to download the Microsoft 365 mobile app">
            <a:extLst>
              <a:ext uri="{FF2B5EF4-FFF2-40B4-BE49-F238E27FC236}">
                <a16:creationId xmlns:a16="http://schemas.microsoft.com/office/drawing/2014/main" id="{C9B2E655-8032-DF7E-15D0-E8EEC42680D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18772" y="2821080"/>
            <a:ext cx="1905000" cy="19050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descr="Image of the Microsoft 365 Copilot mobile app with Copilot Chat open.">
            <a:extLst>
              <a:ext uri="{FF2B5EF4-FFF2-40B4-BE49-F238E27FC236}">
                <a16:creationId xmlns:a16="http://schemas.microsoft.com/office/drawing/2014/main" id="{88F182C8-8750-FE29-E8BF-F1607F9E64BA}"/>
              </a:ext>
            </a:extLst>
          </p:cNvPr>
          <p:cNvGrpSpPr>
            <a:grpSpLocks noChangeAspect="1"/>
          </p:cNvGrpSpPr>
          <p:nvPr/>
        </p:nvGrpSpPr>
        <p:grpSpPr>
          <a:xfrm>
            <a:off x="8089044" y="390093"/>
            <a:ext cx="2853746" cy="5948341"/>
            <a:chOff x="6967331" y="1456120"/>
            <a:chExt cx="2117034" cy="4412740"/>
          </a:xfrm>
        </p:grpSpPr>
        <p:sp>
          <p:nvSpPr>
            <p:cNvPr id="19" name="Rectangle: Rounded Corners 18">
              <a:extLst>
                <a:ext uri="{FF2B5EF4-FFF2-40B4-BE49-F238E27FC236}">
                  <a16:creationId xmlns:a16="http://schemas.microsoft.com/office/drawing/2014/main" id="{B00EFA4A-C84C-0B57-7201-96E0A2B251AA}"/>
                </a:ext>
              </a:extLst>
            </p:cNvPr>
            <p:cNvSpPr/>
            <p:nvPr/>
          </p:nvSpPr>
          <p:spPr bwMode="auto">
            <a:xfrm>
              <a:off x="6967331" y="1456120"/>
              <a:ext cx="2117034" cy="4412740"/>
            </a:xfrm>
            <a:prstGeom prst="roundRect">
              <a:avLst>
                <a:gd name="adj" fmla="val 5584"/>
              </a:avLst>
            </a:prstGeom>
            <a:solidFill>
              <a:schemeClr val="tx2">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20" name="Picture 2">
              <a:extLst>
                <a:ext uri="{FF2B5EF4-FFF2-40B4-BE49-F238E27FC236}">
                  <a16:creationId xmlns:a16="http://schemas.microsoft.com/office/drawing/2014/main" id="{D9C3E35D-B292-D0BE-48E3-391215EE02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40103" y="1530546"/>
              <a:ext cx="1969087" cy="4263887"/>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C400B58E-D5B5-A8A0-16C7-0378C5FCBA8D}"/>
              </a:ext>
            </a:extLst>
          </p:cNvPr>
          <p:cNvSpPr txBox="1"/>
          <p:nvPr/>
        </p:nvSpPr>
        <p:spPr>
          <a:xfrm>
            <a:off x="741199" y="3912713"/>
            <a:ext cx="6763732" cy="1980029"/>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endParaRPr kumimoji="0" lang="en-US" sz="2000" b="1" i="0" u="none" strike="noStrike" kern="1200" cap="none" spc="0" normalizeH="0" baseline="0" noProof="0">
              <a:ln>
                <a:noFill/>
              </a:ln>
              <a:solidFill>
                <a:schemeClr val="bg1"/>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2000" b="1" i="0" u="none" strike="noStrike" kern="1200" cap="none" spc="0" normalizeH="0" baseline="0" noProof="0">
              <a:ln>
                <a:noFill/>
              </a:ln>
              <a:solidFill>
                <a:schemeClr val="bg1"/>
              </a:solidFill>
              <a:effectLst/>
              <a:uLnTx/>
              <a:uFillTx/>
              <a:latin typeface="Segoe Sans Display"/>
              <a:ea typeface="+mn-ea"/>
              <a:cs typeface="+mn-cs"/>
            </a:endParaRPr>
          </a:p>
          <a:p>
            <a:pPr marL="0" marR="0" lvl="0" indent="0" algn="ctr" defTabSz="914400" rtl="0" eaLnBrk="1" fontAlgn="auto" latinLnBrk="0" hangingPunct="1">
              <a:lnSpc>
                <a:spcPct val="100000"/>
              </a:lnSpc>
              <a:spcBef>
                <a:spcPts val="0"/>
              </a:spcBef>
              <a:spcAft>
                <a:spcPts val="400"/>
              </a:spcAft>
              <a:buClrTx/>
              <a:buSzTx/>
              <a:buFontTx/>
              <a:buNone/>
              <a:tabLst/>
              <a:defRPr/>
            </a:pPr>
            <a:br>
              <a:rPr kumimoji="0" lang="en-US" sz="2000" b="1" i="0" u="none" strike="noStrike" kern="1200" cap="none" spc="0" normalizeH="0" baseline="0" noProof="0">
                <a:ln>
                  <a:noFill/>
                </a:ln>
                <a:solidFill>
                  <a:schemeClr val="bg1"/>
                </a:solidFill>
                <a:effectLst/>
                <a:uLnTx/>
                <a:uFillTx/>
                <a:latin typeface="Segoe Sans Display"/>
                <a:ea typeface="+mn-ea"/>
                <a:cs typeface="+mn-cs"/>
              </a:rPr>
            </a:br>
            <a:r>
              <a:rPr kumimoji="0" lang="en-US" sz="3600" b="0" i="0" u="none" strike="noStrike" kern="1200" cap="none" spc="0" normalizeH="0" baseline="0" noProof="0">
                <a:ln>
                  <a:noFill/>
                </a:ln>
                <a:solidFill>
                  <a:schemeClr val="bg1"/>
                </a:solidFill>
                <a:effectLst/>
                <a:uLnTx/>
                <a:uFillTx/>
                <a:latin typeface="Segoe UI Semibold" panose="020B0702040204020203" pitchFamily="34" charset="0"/>
                <a:ea typeface="+mn-ea"/>
                <a:cs typeface="Segoe UI Semibold" panose="020B0702040204020203" pitchFamily="34" charset="0"/>
                <a:hlinkClick r:id="rId4">
                  <a:extLst>
                    <a:ext uri="{A12FA001-AC4F-418D-AE19-62706E023703}">
                      <ahyp:hlinkClr xmlns:ahyp="http://schemas.microsoft.com/office/drawing/2018/hyperlinkcolor" val="tx"/>
                    </a:ext>
                  </a:extLst>
                </a:hlinkClick>
              </a:rPr>
              <a:t>aka.ms/</a:t>
            </a:r>
            <a:r>
              <a:rPr kumimoji="0" lang="en-US" sz="3600" b="0" i="0" u="none" strike="noStrike" kern="1200" cap="none" spc="0" normalizeH="0" baseline="0" noProof="0" err="1">
                <a:ln>
                  <a:noFill/>
                </a:ln>
                <a:solidFill>
                  <a:schemeClr val="bg1"/>
                </a:solidFill>
                <a:effectLst/>
                <a:uLnTx/>
                <a:uFillTx/>
                <a:latin typeface="Segoe UI Semibold" panose="020B0702040204020203" pitchFamily="34" charset="0"/>
                <a:ea typeface="+mn-ea"/>
                <a:cs typeface="Segoe UI Semibold" panose="020B0702040204020203" pitchFamily="34" charset="0"/>
                <a:hlinkClick r:id="rId4">
                  <a:extLst>
                    <a:ext uri="{A12FA001-AC4F-418D-AE19-62706E023703}">
                      <ahyp:hlinkClr xmlns:ahyp="http://schemas.microsoft.com/office/drawing/2018/hyperlinkcolor" val="tx"/>
                    </a:ext>
                  </a:extLst>
                </a:hlinkClick>
              </a:rPr>
              <a:t>copilotmobile</a:t>
            </a:r>
            <a:br>
              <a:rPr kumimoji="0" lang="en-US" sz="2000" b="1" i="0" u="none" strike="noStrike" kern="1200" cap="none" spc="0" normalizeH="0" baseline="0" noProof="0">
                <a:ln>
                  <a:noFill/>
                </a:ln>
                <a:solidFill>
                  <a:schemeClr val="bg1"/>
                </a:solidFill>
                <a:effectLst/>
                <a:uLnTx/>
                <a:uFillTx/>
                <a:latin typeface="Segoe Sans Display"/>
                <a:ea typeface="+mn-ea"/>
                <a:cs typeface="+mn-cs"/>
              </a:rPr>
            </a:br>
            <a:endParaRPr kumimoji="0" lang="en-US" sz="2000" b="0" i="0" u="none" strike="noStrike" kern="1200" cap="none" spc="0" normalizeH="0" baseline="0" noProof="0">
              <a:ln>
                <a:noFill/>
              </a:ln>
              <a:solidFill>
                <a:schemeClr val="bg1"/>
              </a:solidFill>
              <a:effectLst/>
              <a:uLnTx/>
              <a:uFillTx/>
              <a:latin typeface="Segoe Sans Display"/>
              <a:ea typeface="+mn-ea"/>
              <a:cs typeface="+mn-cs"/>
            </a:endParaRPr>
          </a:p>
        </p:txBody>
      </p:sp>
      <p:sp>
        <p:nvSpPr>
          <p:cNvPr id="6" name="Title 5">
            <a:extLst>
              <a:ext uri="{FF2B5EF4-FFF2-40B4-BE49-F238E27FC236}">
                <a16:creationId xmlns:a16="http://schemas.microsoft.com/office/drawing/2014/main" id="{A52C6547-25A2-7B82-695F-D2E4E8EF4AF0}"/>
              </a:ext>
            </a:extLst>
          </p:cNvPr>
          <p:cNvSpPr>
            <a:spLocks noGrp="1"/>
          </p:cNvSpPr>
          <p:nvPr>
            <p:ph type="title" idx="4294967295"/>
          </p:nvPr>
        </p:nvSpPr>
        <p:spPr>
          <a:xfrm>
            <a:off x="428878" y="250825"/>
            <a:ext cx="7914010" cy="923925"/>
          </a:xfrm>
          <a:prstGeom prst="rect">
            <a:avLst/>
          </a:prstGeom>
        </p:spPr>
        <p:txBody>
          <a:bodyPr/>
          <a:lstStyle/>
          <a:p>
            <a:r>
              <a:rPr lang="en-US"/>
              <a:t>Microsoft 365 Copilot Mobile App</a:t>
            </a:r>
            <a:br>
              <a:rPr lang="en-US"/>
            </a:br>
            <a:r>
              <a:rPr lang="en-US" sz="2400">
                <a:solidFill>
                  <a:srgbClr val="94D8FE"/>
                </a:solidFill>
                <a:latin typeface="+mn-lt"/>
              </a:rPr>
              <a:t>Windows, iOS and Android</a:t>
            </a:r>
          </a:p>
        </p:txBody>
      </p:sp>
    </p:spTree>
    <p:extLst>
      <p:ext uri="{BB962C8B-B14F-4D97-AF65-F5344CB8AC3E}">
        <p14:creationId xmlns:p14="http://schemas.microsoft.com/office/powerpoint/2010/main" val="329982613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6C1B6-0F6F-1BE4-0256-20256CDC343A}"/>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FF7FC584-24B0-AA41-1FA1-347B0C59AF91}"/>
              </a:ext>
            </a:extLst>
          </p:cNvPr>
          <p:cNvSpPr>
            <a:spLocks/>
          </p:cNvSpPr>
          <p:nvPr/>
        </p:nvSpPr>
        <p:spPr>
          <a:xfrm>
            <a:off x="205805" y="435933"/>
            <a:ext cx="8519095"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a:ln w="3175">
                  <a:noFill/>
                </a:ln>
                <a:solidFill>
                  <a:srgbClr val="091F2C"/>
                </a:solidFill>
                <a:effectLst/>
                <a:uLnTx/>
                <a:uFillTx/>
                <a:latin typeface="Segoe Sans Display Semibold"/>
                <a:ea typeface="+mn-ea"/>
                <a:cs typeface="+mn-cs"/>
              </a:rPr>
              <a:t>Microsoft 365 Copilot (licensed) and Copilot Chat (included)</a:t>
            </a:r>
          </a:p>
        </p:txBody>
      </p:sp>
      <p:sp>
        <p:nvSpPr>
          <p:cNvPr id="21" name="TextBox 20">
            <a:extLst>
              <a:ext uri="{FF2B5EF4-FFF2-40B4-BE49-F238E27FC236}">
                <a16:creationId xmlns:a16="http://schemas.microsoft.com/office/drawing/2014/main" id="{530BA731-841D-1F4D-FB14-933A62FD6C20}"/>
              </a:ext>
            </a:extLst>
          </p:cNvPr>
          <p:cNvSpPr txBox="1"/>
          <p:nvPr/>
        </p:nvSpPr>
        <p:spPr>
          <a:xfrm>
            <a:off x="7842994" y="199471"/>
            <a:ext cx="2828194" cy="149237"/>
          </a:xfrm>
          <a:prstGeom prst="rect">
            <a:avLst/>
          </a:prstGeom>
          <a:noFill/>
        </p:spPr>
        <p:txBody>
          <a:bodyPr wrap="square" lIns="0" tIns="0" rIns="0" bIns="0" anchor="ctr">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a:ea typeface="+mn-ea"/>
                <a:cs typeface="+mn-cs"/>
                <a:sym typeface="Wingdings" panose="05000000000000000000" pitchFamily="2" charset="2"/>
              </a:rPr>
              <a:t></a:t>
            </a:r>
            <a:r>
              <a:rPr kumimoji="0" lang="en-US" sz="1050" b="0" i="0" u="none" strike="noStrike" kern="1200" cap="none" spc="0" normalizeH="0" baseline="0" noProof="0">
                <a:ln>
                  <a:noFill/>
                </a:ln>
                <a:solidFill>
                  <a:srgbClr val="000000"/>
                </a:solidFill>
                <a:effectLst/>
                <a:uLnTx/>
                <a:uFillTx/>
                <a:latin typeface="Segoe Sans Display"/>
                <a:ea typeface="+mn-ea"/>
                <a:cs typeface="+mn-cs"/>
                <a:sym typeface="Wingdings" panose="05000000000000000000" pitchFamily="2" charset="2"/>
              </a:rPr>
              <a:t> Included </a:t>
            </a:r>
            <a:r>
              <a:rPr kumimoji="0" lang="en-US" sz="1200" b="0" i="0" u="none" strike="noStrike" kern="1200" cap="none" spc="0" normalizeH="0" baseline="0" noProof="0">
                <a:ln>
                  <a:noFill/>
                </a:ln>
                <a:solidFill>
                  <a:srgbClr val="000000"/>
                </a:solidFill>
                <a:effectLst/>
                <a:uLnTx/>
                <a:uFillTx/>
                <a:latin typeface="Segoe Sans Display"/>
                <a:ea typeface="+mn-ea"/>
                <a:cs typeface="+mn-cs"/>
                <a:sym typeface="Wingdings" panose="05000000000000000000" pitchFamily="2" charset="2"/>
              </a:rPr>
              <a:t> </a:t>
            </a:r>
            <a:r>
              <a:rPr kumimoji="0" lang="el-GR" sz="1200" b="0" i="0" u="none" strike="noStrike" kern="1200" cap="none" spc="0" normalizeH="0" baseline="0" noProof="0">
                <a:ln>
                  <a:noFill/>
                </a:ln>
                <a:solidFill>
                  <a:srgbClr val="8661C5"/>
                </a:solidFill>
                <a:effectLst/>
                <a:uLnTx/>
                <a:uFillTx/>
                <a:latin typeface="Segoe Sans Display"/>
                <a:ea typeface="+mn-ea"/>
                <a:cs typeface="+mn-cs"/>
              </a:rPr>
              <a:t>ο</a:t>
            </a:r>
            <a:r>
              <a:rPr kumimoji="0" lang="en-US" sz="1200" b="0" i="0" u="none" strike="noStrike" kern="1200" cap="none" spc="0" normalizeH="0" baseline="0" noProof="0">
                <a:ln>
                  <a:noFill/>
                </a:ln>
                <a:solidFill>
                  <a:srgbClr val="8661C5"/>
                </a:solidFill>
                <a:effectLst/>
                <a:uLnTx/>
                <a:uFillTx/>
                <a:latin typeface="Segoe Sans Display"/>
                <a:ea typeface="+mn-ea"/>
                <a:cs typeface="+mn-cs"/>
              </a:rPr>
              <a:t> </a:t>
            </a:r>
            <a:r>
              <a:rPr kumimoji="0" lang="en-US" sz="1050" b="0" i="0" u="none" strike="noStrike" kern="1200" cap="none" spc="0" normalizeH="0" baseline="0" noProof="0">
                <a:ln>
                  <a:noFill/>
                </a:ln>
                <a:solidFill>
                  <a:srgbClr val="000000"/>
                </a:solidFill>
                <a:effectLst/>
                <a:uLnTx/>
                <a:uFillTx/>
                <a:latin typeface="Segoe Sans Display"/>
                <a:ea typeface="+mn-ea"/>
                <a:cs typeface="+mn-cs"/>
              </a:rPr>
              <a:t>Limited</a:t>
            </a:r>
            <a:r>
              <a:rPr kumimoji="0" lang="en-US" sz="1050" b="0" i="0" u="none" strike="noStrike" kern="1200" cap="none" spc="0" normalizeH="0" baseline="0" noProof="0">
                <a:ln>
                  <a:noFill/>
                </a:ln>
                <a:solidFill>
                  <a:srgbClr val="000000"/>
                </a:solidFill>
                <a:effectLst/>
                <a:uLnTx/>
                <a:uFillTx/>
                <a:latin typeface="Segoe Sans Display"/>
                <a:ea typeface="+mn-ea"/>
                <a:cs typeface="+mn-cs"/>
                <a:sym typeface="Wingdings" panose="05000000000000000000" pitchFamily="2" charset="2"/>
              </a:rPr>
              <a:t>  </a:t>
            </a:r>
            <a:r>
              <a:rPr kumimoji="0" lang="en-US" sz="1050" b="0" i="0" u="none" strike="noStrike" kern="1200" cap="none" spc="0" normalizeH="0" baseline="0" noProof="0">
                <a:ln>
                  <a:noFill/>
                </a:ln>
                <a:solidFill>
                  <a:srgbClr val="0078D4"/>
                </a:solidFill>
                <a:effectLst/>
                <a:uLnTx/>
                <a:uFillTx/>
                <a:latin typeface="Segoe Sans Display"/>
                <a:ea typeface="+mn-ea"/>
                <a:cs typeface="+mn-cs"/>
                <a:sym typeface="Wingdings" panose="05000000000000000000" pitchFamily="2" charset="2"/>
              </a:rPr>
              <a:t> </a:t>
            </a:r>
            <a:r>
              <a:rPr kumimoji="0" lang="en-US" sz="1100" b="0" i="0" u="none" strike="noStrike" kern="1200" cap="none" spc="0" normalizeH="0" baseline="0" noProof="0">
                <a:ln>
                  <a:noFill/>
                </a:ln>
                <a:solidFill>
                  <a:srgbClr val="C03BC4"/>
                </a:solidFill>
                <a:effectLst/>
                <a:uLnTx/>
                <a:uFillTx/>
                <a:latin typeface="Segoe Sans Display"/>
                <a:ea typeface="+mn-ea"/>
                <a:cs typeface="+mn-cs"/>
                <a:sym typeface="Wingdings" panose="05000000000000000000" pitchFamily="2" charset="2"/>
              </a:rPr>
              <a:t>▲</a:t>
            </a:r>
            <a:r>
              <a:rPr kumimoji="0" lang="en-US" sz="1100" b="0" i="0" u="none" strike="noStrike" kern="1200" cap="none" spc="0" normalizeH="0" baseline="58000" noProof="0">
                <a:ln>
                  <a:noFill/>
                </a:ln>
                <a:solidFill>
                  <a:srgbClr val="C03BC4">
                    <a:lumMod val="75000"/>
                  </a:srgbClr>
                </a:solidFill>
                <a:effectLst/>
                <a:uLnTx/>
                <a:uFillTx/>
                <a:latin typeface="Segoe Sans Display"/>
                <a:ea typeface="+mn-ea"/>
                <a:cs typeface="+mn-cs"/>
                <a:sym typeface="Wingdings" panose="05000000000000000000" pitchFamily="2" charset="2"/>
              </a:rPr>
              <a:t> </a:t>
            </a:r>
            <a:r>
              <a:rPr kumimoji="0" lang="en-US" sz="1050" b="0" i="0" u="none" strike="noStrike" kern="1200" cap="none" spc="0" normalizeH="0" baseline="0" noProof="0">
                <a:ln>
                  <a:noFill/>
                </a:ln>
                <a:solidFill>
                  <a:srgbClr val="000000"/>
                </a:solidFill>
                <a:effectLst/>
                <a:uLnTx/>
                <a:uFillTx/>
                <a:latin typeface="Segoe Sans Display"/>
                <a:ea typeface="+mn-ea"/>
                <a:cs typeface="+mn-cs"/>
                <a:sym typeface="Wingdings" panose="05000000000000000000" pitchFamily="2" charset="2"/>
              </a:rPr>
              <a:t>Metered</a:t>
            </a:r>
          </a:p>
        </p:txBody>
      </p:sp>
      <p:sp>
        <p:nvSpPr>
          <p:cNvPr id="18" name="TextBox 17">
            <a:extLst>
              <a:ext uri="{FF2B5EF4-FFF2-40B4-BE49-F238E27FC236}">
                <a16:creationId xmlns:a16="http://schemas.microsoft.com/office/drawing/2014/main" id="{101ABC58-B271-40AB-D1DF-BADE1441B6B7}"/>
              </a:ext>
              <a:ext uri="{C183D7F6-B498-43B3-948B-1728B52AA6E4}">
                <adec:decorative xmlns:adec="http://schemas.microsoft.com/office/drawing/2017/decorative" val="1"/>
              </a:ext>
            </a:extLst>
          </p:cNvPr>
          <p:cNvSpPr txBox="1"/>
          <p:nvPr/>
        </p:nvSpPr>
        <p:spPr>
          <a:xfrm>
            <a:off x="10240494" y="699459"/>
            <a:ext cx="915662" cy="149015"/>
          </a:xfrm>
          <a:prstGeom prst="roundRect">
            <a:avLst>
              <a:gd name="adj" fmla="val 50000"/>
            </a:avLst>
          </a:prstGeom>
          <a:gradFill flip="none" rotWithShape="1">
            <a:gsLst>
              <a:gs pos="100000">
                <a:srgbClr val="C03BC4"/>
              </a:gs>
              <a:gs pos="0">
                <a:srgbClr val="0078D4"/>
              </a:gs>
            </a:gsLst>
            <a:lin ang="0" scaled="1"/>
            <a:tileRect/>
          </a:gradFill>
        </p:spPr>
        <p:txBody>
          <a:bodyPr wrap="square" lIns="0" tIns="0" rIns="0" bIns="0" rtlCol="0" anchor="ctr" anchorCtr="0">
            <a:noAutofit/>
          </a:bodyPr>
          <a:lstStyle>
            <a:defPPr>
              <a:defRPr lang="en-US"/>
            </a:defPPr>
            <a:lvl1pPr marR="0" lvl="0" indent="0" algn="ctr" defTabSz="914437" fontAlgn="auto">
              <a:lnSpc>
                <a:spcPct val="100000"/>
              </a:lnSpc>
              <a:spcBef>
                <a:spcPct val="0"/>
              </a:spcBef>
              <a:spcAft>
                <a:spcPct val="0"/>
              </a:spcAft>
              <a:buClrTx/>
              <a:buSzTx/>
              <a:buFontTx/>
              <a:buNone/>
              <a:tabLst>
                <a:tab pos="1487158" algn="l"/>
              </a:tabLst>
              <a:defRPr kumimoji="0" sz="1400" i="0" u="none" strike="noStrike" cap="none" spc="0" normalizeH="0" baseline="0">
                <a:ln w="3175">
                  <a:noFill/>
                </a:ln>
                <a:solidFill>
                  <a:schemeClr val="bg1"/>
                </a:solidFill>
                <a:effectLst/>
                <a:uLnTx/>
                <a:uFillTx/>
                <a:latin typeface="+mj-lt"/>
                <a:ea typeface="+mj-ea"/>
                <a:cs typeface="+mj-cs"/>
              </a:defRPr>
            </a:lvl1pPr>
            <a:lvl2pPr marL="358814" defTabSz="717626">
              <a:defRPr sz="1413"/>
            </a:lvl2pPr>
            <a:lvl3pPr marL="717626" defTabSz="717626">
              <a:defRPr sz="1413"/>
            </a:lvl3pPr>
            <a:lvl4pPr marL="1076440" defTabSz="717626">
              <a:defRPr sz="1413"/>
            </a:lvl4pPr>
            <a:lvl5pPr marL="1435252" defTabSz="717626">
              <a:defRPr sz="1413"/>
            </a:lvl5pPr>
            <a:lvl6pPr marL="1794066" defTabSz="717626">
              <a:defRPr sz="1413"/>
            </a:lvl6pPr>
            <a:lvl7pPr marL="2152877" defTabSz="717626">
              <a:defRPr sz="1413"/>
            </a:lvl7pPr>
            <a:lvl8pPr marL="2511691" defTabSz="717626">
              <a:defRPr sz="1413"/>
            </a:lvl8pPr>
            <a:lvl9pPr marL="2870503" defTabSz="717626">
              <a:defRPr sz="1413"/>
            </a:lvl9pPr>
          </a:lstStyle>
          <a:p>
            <a:pPr marL="0" marR="0" lvl="0" indent="0" algn="ctr" defTabSz="914437" rtl="0" eaLnBrk="1" fontAlgn="auto" latinLnBrk="0" hangingPunct="1">
              <a:lnSpc>
                <a:spcPct val="100000"/>
              </a:lnSpc>
              <a:spcBef>
                <a:spcPct val="0"/>
              </a:spcBef>
              <a:spcAft>
                <a:spcPct val="0"/>
              </a:spcAft>
              <a:buClrTx/>
              <a:buSzTx/>
              <a:buFontTx/>
              <a:buNone/>
              <a:tabLst>
                <a:tab pos="1487158" algn="l"/>
              </a:tabLst>
              <a:defRPr/>
            </a:pPr>
            <a:r>
              <a:rPr kumimoji="0" lang="en-US" sz="700" b="0" i="0" u="none" strike="noStrike" kern="1200" cap="none" spc="0" normalizeH="0" baseline="0" noProof="0">
                <a:ln w="3175">
                  <a:noFill/>
                </a:ln>
                <a:solidFill>
                  <a:srgbClr val="FFFFFF"/>
                </a:solidFill>
                <a:effectLst/>
                <a:uLnTx/>
                <a:uFillTx/>
                <a:latin typeface="Segoe Sans Display Semibold"/>
                <a:ea typeface="+mj-ea"/>
                <a:cs typeface="+mj-cs"/>
              </a:rPr>
              <a:t>w/o Copilot license</a:t>
            </a:r>
          </a:p>
        </p:txBody>
      </p:sp>
      <p:sp>
        <p:nvSpPr>
          <p:cNvPr id="2" name="TextBox 1">
            <a:extLst>
              <a:ext uri="{FF2B5EF4-FFF2-40B4-BE49-F238E27FC236}">
                <a16:creationId xmlns:a16="http://schemas.microsoft.com/office/drawing/2014/main" id="{B7FF8C52-B594-AE16-CF0F-62B591240F2F}"/>
              </a:ext>
            </a:extLst>
          </p:cNvPr>
          <p:cNvSpPr txBox="1"/>
          <p:nvPr/>
        </p:nvSpPr>
        <p:spPr>
          <a:xfrm>
            <a:off x="10316810" y="397248"/>
            <a:ext cx="763029" cy="276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3175">
                  <a:noFill/>
                </a:ln>
                <a:solidFill>
                  <a:srgbClr val="091F2C"/>
                </a:solidFill>
                <a:effectLst/>
                <a:uLnTx/>
                <a:uFillTx/>
                <a:latin typeface="Segoe Sans Display Semibold"/>
                <a:ea typeface="+mn-ea"/>
                <a:cs typeface="+mn-cs"/>
              </a:rPr>
              <a:t>Microsoft 365 </a:t>
            </a:r>
            <a:br>
              <a:rPr kumimoji="0" lang="en-US" sz="900" b="0" i="0" u="none" strike="noStrike" kern="1200" cap="none" spc="0" normalizeH="0" baseline="0" noProof="0">
                <a:ln w="3175">
                  <a:noFill/>
                </a:ln>
                <a:solidFill>
                  <a:srgbClr val="091F2C"/>
                </a:solidFill>
                <a:effectLst/>
                <a:uLnTx/>
                <a:uFillTx/>
                <a:latin typeface="Segoe Sans Display Semibold"/>
                <a:ea typeface="+mn-ea"/>
                <a:cs typeface="+mn-cs"/>
              </a:rPr>
            </a:br>
            <a:r>
              <a:rPr kumimoji="0" lang="en-US" sz="900" b="0" i="0" u="none" strike="noStrike" kern="1200" cap="none" spc="0" normalizeH="0" baseline="0" noProof="0">
                <a:ln w="3175">
                  <a:noFill/>
                </a:ln>
                <a:solidFill>
                  <a:srgbClr val="091F2C"/>
                </a:solidFill>
                <a:effectLst/>
                <a:uLnTx/>
                <a:uFillTx/>
                <a:latin typeface="Segoe Sans Display Semibold"/>
                <a:ea typeface="+mn-ea"/>
                <a:cs typeface="+mn-cs"/>
              </a:rPr>
              <a:t>Copilot Chat</a:t>
            </a:r>
          </a:p>
        </p:txBody>
      </p:sp>
      <p:sp>
        <p:nvSpPr>
          <p:cNvPr id="19" name="TextBox 18">
            <a:extLst>
              <a:ext uri="{FF2B5EF4-FFF2-40B4-BE49-F238E27FC236}">
                <a16:creationId xmlns:a16="http://schemas.microsoft.com/office/drawing/2014/main" id="{D6A2D5D4-E0DF-FDAE-CA77-B683511E3636}"/>
              </a:ext>
              <a:ext uri="{C183D7F6-B498-43B3-948B-1728B52AA6E4}">
                <adec:decorative xmlns:adec="http://schemas.microsoft.com/office/drawing/2017/decorative" val="1"/>
              </a:ext>
            </a:extLst>
          </p:cNvPr>
          <p:cNvSpPr txBox="1"/>
          <p:nvPr/>
        </p:nvSpPr>
        <p:spPr>
          <a:xfrm>
            <a:off x="11207288" y="699460"/>
            <a:ext cx="772176" cy="149015"/>
          </a:xfrm>
          <a:prstGeom prst="roundRect">
            <a:avLst>
              <a:gd name="adj" fmla="val 50000"/>
            </a:avLst>
          </a:prstGeom>
          <a:gradFill flip="none" rotWithShape="1">
            <a:gsLst>
              <a:gs pos="100000">
                <a:srgbClr val="C03BC4"/>
              </a:gs>
              <a:gs pos="0">
                <a:srgbClr val="0078D4"/>
              </a:gs>
            </a:gsLst>
            <a:lin ang="0" scaled="1"/>
            <a:tileRect/>
          </a:gradFill>
        </p:spPr>
        <p:txBody>
          <a:bodyPr wrap="square" lIns="0" tIns="0" rIns="0" bIns="0" rtlCol="0" anchor="ctr" anchorCtr="0">
            <a:noAutofit/>
          </a:bodyPr>
          <a:lstStyle>
            <a:defPPr>
              <a:defRPr lang="en-US"/>
            </a:defPPr>
            <a:lvl1pPr marR="0" lvl="0" indent="0" algn="ctr" defTabSz="914437" fontAlgn="auto">
              <a:lnSpc>
                <a:spcPct val="100000"/>
              </a:lnSpc>
              <a:spcBef>
                <a:spcPct val="0"/>
              </a:spcBef>
              <a:spcAft>
                <a:spcPct val="0"/>
              </a:spcAft>
              <a:buClrTx/>
              <a:buSzTx/>
              <a:buFontTx/>
              <a:buNone/>
              <a:tabLst>
                <a:tab pos="1487158" algn="l"/>
              </a:tabLst>
              <a:defRPr kumimoji="0" sz="1400" i="0" u="none" strike="noStrike" cap="none" spc="0" normalizeH="0" baseline="0">
                <a:ln w="3175">
                  <a:noFill/>
                </a:ln>
                <a:solidFill>
                  <a:schemeClr val="bg1"/>
                </a:solidFill>
                <a:effectLst/>
                <a:uLnTx/>
                <a:uFillTx/>
                <a:latin typeface="+mj-lt"/>
                <a:ea typeface="+mj-ea"/>
                <a:cs typeface="+mj-cs"/>
              </a:defRPr>
            </a:lvl1pPr>
            <a:lvl2pPr marL="358814" defTabSz="717626">
              <a:defRPr sz="1413"/>
            </a:lvl2pPr>
            <a:lvl3pPr marL="717626" defTabSz="717626">
              <a:defRPr sz="1413"/>
            </a:lvl3pPr>
            <a:lvl4pPr marL="1076440" defTabSz="717626">
              <a:defRPr sz="1413"/>
            </a:lvl4pPr>
            <a:lvl5pPr marL="1435252" defTabSz="717626">
              <a:defRPr sz="1413"/>
            </a:lvl5pPr>
            <a:lvl6pPr marL="1794066" defTabSz="717626">
              <a:defRPr sz="1413"/>
            </a:lvl6pPr>
            <a:lvl7pPr marL="2152877" defTabSz="717626">
              <a:defRPr sz="1413"/>
            </a:lvl7pPr>
            <a:lvl8pPr marL="2511691" defTabSz="717626">
              <a:defRPr sz="1413"/>
            </a:lvl8pPr>
            <a:lvl9pPr marL="2870503" defTabSz="717626">
              <a:defRPr sz="1413"/>
            </a:lvl9pPr>
          </a:lstStyle>
          <a:p>
            <a:pPr marL="0" marR="0" lvl="0" indent="0" algn="ctr" defTabSz="914437" rtl="0" eaLnBrk="1" fontAlgn="auto" latinLnBrk="0" hangingPunct="1">
              <a:lnSpc>
                <a:spcPct val="100000"/>
              </a:lnSpc>
              <a:spcBef>
                <a:spcPct val="0"/>
              </a:spcBef>
              <a:spcAft>
                <a:spcPct val="0"/>
              </a:spcAft>
              <a:buClrTx/>
              <a:buSzTx/>
              <a:buFontTx/>
              <a:buNone/>
              <a:tabLst>
                <a:tab pos="1487158" algn="l"/>
              </a:tabLst>
              <a:defRPr/>
            </a:pPr>
            <a:r>
              <a:rPr kumimoji="0" lang="en-US" sz="700" b="0" i="0" u="none" strike="noStrike" kern="1200" cap="none" spc="0" normalizeH="0" baseline="0" noProof="0">
                <a:ln w="3175">
                  <a:noFill/>
                </a:ln>
                <a:solidFill>
                  <a:srgbClr val="FFFFFF"/>
                </a:solidFill>
                <a:effectLst/>
                <a:uLnTx/>
                <a:uFillTx/>
                <a:latin typeface="Segoe Sans Display Semibold"/>
                <a:ea typeface="+mj-ea"/>
                <a:cs typeface="+mj-cs"/>
              </a:rPr>
              <a:t>$30 pu/pm</a:t>
            </a:r>
          </a:p>
        </p:txBody>
      </p:sp>
      <p:sp>
        <p:nvSpPr>
          <p:cNvPr id="3" name="TextBox 2">
            <a:extLst>
              <a:ext uri="{FF2B5EF4-FFF2-40B4-BE49-F238E27FC236}">
                <a16:creationId xmlns:a16="http://schemas.microsoft.com/office/drawing/2014/main" id="{D2E48735-9912-C765-664F-1928BC6BDD6E}"/>
              </a:ext>
            </a:extLst>
          </p:cNvPr>
          <p:cNvSpPr txBox="1"/>
          <p:nvPr/>
        </p:nvSpPr>
        <p:spPr>
          <a:xfrm>
            <a:off x="11211862" y="397246"/>
            <a:ext cx="763028" cy="2769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3175">
                  <a:noFill/>
                </a:ln>
                <a:solidFill>
                  <a:srgbClr val="091F2C"/>
                </a:solidFill>
                <a:effectLst/>
                <a:uLnTx/>
                <a:uFillTx/>
                <a:latin typeface="Segoe Sans Display Semibold"/>
                <a:ea typeface="+mn-ea"/>
                <a:cs typeface="+mn-cs"/>
              </a:rPr>
              <a:t>Microsoft 365 </a:t>
            </a:r>
            <a:br>
              <a:rPr kumimoji="0" lang="en-US" sz="900" b="0" i="0" u="none" strike="noStrike" kern="1200" cap="none" spc="0" normalizeH="0" baseline="0" noProof="0">
                <a:ln w="3175">
                  <a:noFill/>
                </a:ln>
                <a:solidFill>
                  <a:srgbClr val="091F2C"/>
                </a:solidFill>
                <a:effectLst/>
                <a:uLnTx/>
                <a:uFillTx/>
                <a:latin typeface="Segoe Sans Display Semibold"/>
                <a:ea typeface="+mn-ea"/>
                <a:cs typeface="+mn-cs"/>
              </a:rPr>
            </a:br>
            <a:r>
              <a:rPr kumimoji="0" lang="en-US" sz="900" b="0" i="0" u="none" strike="noStrike" kern="1200" cap="none" spc="0" normalizeH="0" baseline="0" noProof="0">
                <a:ln w="3175">
                  <a:noFill/>
                </a:ln>
                <a:solidFill>
                  <a:srgbClr val="091F2C"/>
                </a:solidFill>
                <a:effectLst/>
                <a:uLnTx/>
                <a:uFillTx/>
                <a:latin typeface="Segoe Sans Display Semibold"/>
                <a:ea typeface="+mn-ea"/>
                <a:cs typeface="+mn-cs"/>
              </a:rPr>
              <a:t>Copilot</a:t>
            </a:r>
          </a:p>
        </p:txBody>
      </p:sp>
      <p:graphicFrame>
        <p:nvGraphicFramePr>
          <p:cNvPr id="4" name="Table 3">
            <a:extLst>
              <a:ext uri="{FF2B5EF4-FFF2-40B4-BE49-F238E27FC236}">
                <a16:creationId xmlns:a16="http://schemas.microsoft.com/office/drawing/2014/main" id="{FB9F84E3-15D1-2748-92CA-AB5C4FD21EC4}"/>
              </a:ext>
            </a:extLst>
          </p:cNvPr>
          <p:cNvGraphicFramePr>
            <a:graphicFrameLocks noGrp="1"/>
          </p:cNvGraphicFramePr>
          <p:nvPr>
            <p:extLst>
              <p:ext uri="{D42A27DB-BD31-4B8C-83A1-F6EECF244321}">
                <p14:modId xmlns:p14="http://schemas.microsoft.com/office/powerpoint/2010/main" val="1717319768"/>
              </p:ext>
            </p:extLst>
          </p:nvPr>
        </p:nvGraphicFramePr>
        <p:xfrm>
          <a:off x="205806" y="890273"/>
          <a:ext cx="11780388" cy="5521909"/>
        </p:xfrm>
        <a:graphic>
          <a:graphicData uri="http://schemas.openxmlformats.org/drawingml/2006/table">
            <a:tbl>
              <a:tblPr firstRow="1" bandRow="1">
                <a:effectLst>
                  <a:outerShdw blurRad="101600" algn="ctr" rotWithShape="0">
                    <a:prstClr val="black">
                      <a:alpha val="10000"/>
                    </a:prstClr>
                  </a:outerShdw>
                </a:effectLst>
                <a:tableStyleId>{5FD0F851-EC5A-4D38-B0AD-8093EC10F338}</a:tableStyleId>
              </a:tblPr>
              <a:tblGrid>
                <a:gridCol w="2179773">
                  <a:extLst>
                    <a:ext uri="{9D8B030D-6E8A-4147-A177-3AD203B41FA5}">
                      <a16:colId xmlns:a16="http://schemas.microsoft.com/office/drawing/2014/main" val="3734049049"/>
                    </a:ext>
                  </a:extLst>
                </a:gridCol>
                <a:gridCol w="7807985">
                  <a:extLst>
                    <a:ext uri="{9D8B030D-6E8A-4147-A177-3AD203B41FA5}">
                      <a16:colId xmlns:a16="http://schemas.microsoft.com/office/drawing/2014/main" val="988279223"/>
                    </a:ext>
                  </a:extLst>
                </a:gridCol>
                <a:gridCol w="999409">
                  <a:extLst>
                    <a:ext uri="{9D8B030D-6E8A-4147-A177-3AD203B41FA5}">
                      <a16:colId xmlns:a16="http://schemas.microsoft.com/office/drawing/2014/main" val="2355761270"/>
                    </a:ext>
                  </a:extLst>
                </a:gridCol>
                <a:gridCol w="793221">
                  <a:extLst>
                    <a:ext uri="{9D8B030D-6E8A-4147-A177-3AD203B41FA5}">
                      <a16:colId xmlns:a16="http://schemas.microsoft.com/office/drawing/2014/main" val="3522548404"/>
                    </a:ext>
                  </a:extLst>
                </a:gridCol>
              </a:tblGrid>
              <a:tr h="210210">
                <a:tc rowSpan="2">
                  <a:txBody>
                    <a:bodyPr/>
                    <a:lstStyle/>
                    <a:p>
                      <a:r>
                        <a:rPr lang="en-US" sz="1200" b="0" kern="1200">
                          <a:solidFill>
                            <a:schemeClr val="tx2"/>
                          </a:solidFill>
                          <a:latin typeface="+mj-lt"/>
                          <a:ea typeface="+mj-ea"/>
                          <a:cs typeface="+mj-cs"/>
                        </a:rPr>
                        <a:t>Grounding </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Web data, referenced files, uploaded files</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29460812"/>
                  </a:ext>
                </a:extLst>
              </a:tr>
              <a:tr h="271117">
                <a:tc vMerge="1">
                  <a:txBody>
                    <a:bodyPr/>
                    <a:lstStyle/>
                    <a:p>
                      <a:endParaRPr lang="en-US"/>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Work IQ</a:t>
                      </a:r>
                      <a:r>
                        <a:rPr lang="en-US" sz="1050" b="0" baseline="30000">
                          <a:solidFill>
                            <a:schemeClr val="tx2"/>
                          </a:solidFill>
                          <a:latin typeface="+mn-lt"/>
                          <a:ea typeface="+mn-ea"/>
                          <a:cs typeface="+mn-cs"/>
                        </a:rPr>
                        <a:t>1</a:t>
                      </a:r>
                      <a:endParaRPr lang="en-US" sz="1050" b="0">
                        <a:solidFill>
                          <a:schemeClr val="tx2"/>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rPr>
                        <a:t>-</a:t>
                      </a: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99691354"/>
                  </a:ext>
                </a:extLst>
              </a:tr>
              <a:tr h="210210">
                <a:tc rowSpan="2">
                  <a:txBody>
                    <a:bodyPr/>
                    <a:lstStyle/>
                    <a:p>
                      <a:r>
                        <a:rPr lang="en-US" sz="1200" b="0" kern="1200">
                          <a:solidFill>
                            <a:schemeClr val="tx2"/>
                          </a:solidFill>
                          <a:latin typeface="+mj-lt"/>
                          <a:ea typeface="+mj-ea"/>
                          <a:cs typeface="+mj-cs"/>
                        </a:rPr>
                        <a:t>Models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50" b="0">
                          <a:solidFill>
                            <a:schemeClr val="tx2"/>
                          </a:solidFill>
                          <a:latin typeface="+mn-lt"/>
                          <a:ea typeface="+mn-ea"/>
                          <a:cs typeface="+mn-cs"/>
                        </a:rPr>
                        <a:t>GPT-5.2</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Standard</a:t>
                      </a:r>
                      <a:endParaRPr kumimoji="0" lang="en-US" sz="900" b="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Priority</a:t>
                      </a:r>
                      <a:endParaRPr kumimoji="0" lang="en-US" sz="900" b="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4453037"/>
                  </a:ext>
                </a:extLst>
              </a:tr>
              <a:tr h="210210">
                <a:tc vMerge="1">
                  <a:txBody>
                    <a:bodyPr/>
                    <a:lstStyle/>
                    <a:p>
                      <a:endParaRPr lang="en-US" sz="1400" b="0" kern="1200">
                        <a:solidFill>
                          <a:schemeClr val="tx2"/>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kern="1200">
                          <a:solidFill>
                            <a:schemeClr val="tx2"/>
                          </a:solidFill>
                          <a:latin typeface="+mn-lt"/>
                          <a:ea typeface="+mn-ea"/>
                          <a:cs typeface="+mn-cs"/>
                        </a:rPr>
                        <a:t>Model choice</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rPr>
                        <a:t>-</a:t>
                      </a: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0582351"/>
                  </a:ext>
                </a:extLst>
              </a:tr>
              <a:tr h="210210">
                <a:tc rowSpan="9">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kern="1200">
                          <a:solidFill>
                            <a:schemeClr val="tx2"/>
                          </a:solidFill>
                          <a:latin typeface="+mj-lt"/>
                          <a:ea typeface="+mj-ea"/>
                          <a:cs typeface="+mj-cs"/>
                        </a:rPr>
                        <a:t>Microsoft 365 Copilot App</a:t>
                      </a:r>
                      <a:endParaRPr lang="en-US" sz="1200" b="0">
                        <a:solidFill>
                          <a:schemeClr val="tx2"/>
                        </a:solidFill>
                        <a:latin typeface="+mj-lt"/>
                        <a:ea typeface="+mj-ea"/>
                        <a:cs typeface="+mj-cs"/>
                      </a:endParaRPr>
                    </a:p>
                  </a:txBody>
                  <a:tcPr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50" b="0">
                          <a:solidFill>
                            <a:schemeClr val="tx2"/>
                          </a:solidFill>
                          <a:latin typeface="+mn-lt"/>
                          <a:ea typeface="+mn-ea"/>
                          <a:cs typeface="+mn-cs"/>
                        </a:rPr>
                        <a:t>Chat</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66851512"/>
                  </a:ext>
                </a:extLst>
              </a:tr>
              <a:tr h="210210">
                <a:tc vMerge="1">
                  <a:txBody>
                    <a:bodyPr/>
                    <a:lstStyle/>
                    <a:p>
                      <a:endParaRPr lang="en-US"/>
                    </a:p>
                  </a:txBody>
                  <a:tcPr/>
                </a:tc>
                <a:tc>
                  <a:txBody>
                    <a:bodyPr/>
                    <a:lstStyle/>
                    <a:p>
                      <a:r>
                        <a:rPr lang="en-US" sz="1050" b="0">
                          <a:solidFill>
                            <a:schemeClr val="tx2"/>
                          </a:solidFill>
                          <a:latin typeface="+mn-lt"/>
                          <a:ea typeface="+mn-ea"/>
                          <a:cs typeface="+mn-cs"/>
                        </a:rPr>
                        <a:t>Search</a:t>
                      </a:r>
                      <a:r>
                        <a:rPr lang="en-US" sz="1050" b="0" baseline="30000">
                          <a:solidFill>
                            <a:schemeClr val="tx2"/>
                          </a:solidFill>
                          <a:latin typeface="+mn-lt"/>
                          <a:ea typeface="+mn-ea"/>
                          <a:cs typeface="+mn-cs"/>
                        </a:rPr>
                        <a:t>2</a:t>
                      </a:r>
                      <a:endParaRPr lang="en-US" sz="1050" b="0">
                        <a:solidFill>
                          <a:schemeClr val="tx2"/>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a:ln>
                            <a:noFill/>
                          </a:ln>
                          <a:solidFill>
                            <a:schemeClr val="accent4"/>
                          </a:solidFill>
                          <a:effectLst/>
                          <a:uLnTx/>
                          <a:uFillTx/>
                          <a:latin typeface="+mn-lt"/>
                          <a:ea typeface="+mn-ea"/>
                          <a:cs typeface="+mn-cs"/>
                        </a:rPr>
                        <a:t>ο</a:t>
                      </a:r>
                      <a:endParaRPr kumimoji="0" lang="en-US" sz="1000" b="0" i="0" u="none" strike="noStrike" kern="1200" cap="none" spc="0" normalizeH="0" baseline="0" noProof="0">
                        <a:ln>
                          <a:noFill/>
                        </a:ln>
                        <a:solidFill>
                          <a:schemeClr val="accent4"/>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68552259"/>
                  </a:ext>
                </a:extLst>
              </a:tr>
              <a:tr h="210210">
                <a:tc vMerge="1">
                  <a:txBody>
                    <a:bodyPr/>
                    <a:lstStyle/>
                    <a:p>
                      <a:endParaRPr lang="en-US" sz="1000" b="0">
                        <a:solidFill>
                          <a:schemeClr val="tx2"/>
                        </a:solidFill>
                        <a:latin typeface="+mj-lt"/>
                      </a:endParaRPr>
                    </a:p>
                  </a:txBody>
                  <a:tcPr marT="9144" marB="9144"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9050" cap="flat" cmpd="sng" algn="ctr">
                      <a:solidFill>
                        <a:srgbClr val="2A446F"/>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50" b="0">
                          <a:solidFill>
                            <a:schemeClr val="tx2"/>
                          </a:solidFill>
                          <a:latin typeface="+mn-lt"/>
                          <a:ea typeface="+mn-ea"/>
                          <a:cs typeface="+mn-cs"/>
                        </a:rPr>
                        <a:t>Notebooks</a:t>
                      </a:r>
                      <a:endParaRPr lang="en-US" sz="1050" b="0" kern="1200">
                        <a:solidFill>
                          <a:schemeClr val="tx2"/>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rPr>
                        <a:t>-</a:t>
                      </a: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3793787"/>
                  </a:ext>
                </a:extLst>
              </a:tr>
              <a:tr h="210210">
                <a:tc vMerge="1">
                  <a:txBody>
                    <a:bodyPr/>
                    <a:lstStyle/>
                    <a:p>
                      <a:endParaRPr/>
                    </a:p>
                  </a:txBody>
                  <a:tcPr marT="9144" marB="9144"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Create</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Standard</a:t>
                      </a:r>
                      <a:endParaRPr kumimoji="0" lang="en-US" sz="9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Priority</a:t>
                      </a:r>
                      <a:endParaRPr kumimoji="0" lang="en-US" sz="9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6840578"/>
                  </a:ext>
                </a:extLst>
              </a:tr>
              <a:tr h="210210">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Memory and personalization</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22817620"/>
                  </a:ext>
                </a:extLst>
              </a:tr>
              <a:tr h="210210">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Voice on mobile, desktop, web</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Standard</a:t>
                      </a:r>
                      <a:endParaRPr kumimoji="0" lang="en-US" sz="900" b="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Priority</a:t>
                      </a:r>
                      <a:endParaRPr kumimoji="0" lang="en-US" sz="900" b="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73992298"/>
                  </a:ext>
                </a:extLst>
              </a:tr>
              <a:tr h="210210">
                <a:tc vMerge="1">
                  <a:txBody>
                    <a:bodyPr/>
                    <a:lstStyle/>
                    <a:p>
                      <a:endParaRPr lang="en-US"/>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Sora 2</a:t>
                      </a:r>
                      <a:r>
                        <a:rPr lang="en-US" sz="1050" b="0" baseline="30000">
                          <a:solidFill>
                            <a:schemeClr val="tx2"/>
                          </a:solidFill>
                          <a:latin typeface="+mn-lt"/>
                          <a:ea typeface="+mn-ea"/>
                          <a:cs typeface="+mn-cs"/>
                        </a:rPr>
                        <a:t>4</a:t>
                      </a:r>
                      <a:endParaRPr lang="en-US" sz="1050" b="0">
                        <a:solidFill>
                          <a:schemeClr val="tx2"/>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rPr>
                        <a:t>-</a:t>
                      </a: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9610234"/>
                  </a:ext>
                </a:extLst>
              </a:tr>
              <a:tr h="210210">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Copilot Mode in Edge</a:t>
                      </a:r>
                      <a:r>
                        <a:rPr lang="en-US" sz="1050" b="0" baseline="30000">
                          <a:solidFill>
                            <a:schemeClr val="tx2"/>
                          </a:solidFill>
                          <a:latin typeface="+mn-lt"/>
                          <a:ea typeface="+mn-ea"/>
                          <a:cs typeface="+mn-cs"/>
                        </a:rPr>
                        <a:t>5</a:t>
                      </a:r>
                      <a:endParaRPr lang="en-US" sz="1050" b="0">
                        <a:solidFill>
                          <a:schemeClr val="tx2"/>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a:ln>
                            <a:noFill/>
                          </a:ln>
                          <a:solidFill>
                            <a:schemeClr val="accent4"/>
                          </a:solidFill>
                          <a:effectLst/>
                          <a:uLnTx/>
                          <a:uFillTx/>
                          <a:latin typeface="+mn-lt"/>
                          <a:ea typeface="+mn-ea"/>
                          <a:cs typeface="+mn-cs"/>
                        </a:rPr>
                        <a:t>ο</a:t>
                      </a:r>
                      <a:r>
                        <a:rPr lang="en-US" sz="1000" b="0">
                          <a:solidFill>
                            <a:schemeClr val="accent4"/>
                          </a:solidFill>
                          <a:latin typeface="+mn-lt"/>
                          <a:ea typeface="+mn-ea"/>
                          <a:cs typeface="+mn-cs"/>
                        </a:rPr>
                        <a:t> </a:t>
                      </a:r>
                      <a:endParaRPr kumimoji="0" lang="en-US" sz="1000" b="0" i="0" u="none" strike="noStrike" kern="1200" cap="none" spc="0" normalizeH="0" baseline="0" noProof="0">
                        <a:ln>
                          <a:noFill/>
                        </a:ln>
                        <a:solidFill>
                          <a:schemeClr val="accent4"/>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9118921"/>
                  </a:ext>
                </a:extLst>
              </a:tr>
              <a:tr h="210210">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1600" b="0">
                        <a:solidFill>
                          <a:schemeClr val="tx2"/>
                        </a:solidFill>
                        <a:latin typeface="+mj-lt"/>
                      </a:endParaRPr>
                    </a:p>
                  </a:txBody>
                  <a:tcPr marT="9144" marB="9144"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Role-based AI solutions (Sales, Service, Finance)</a:t>
                      </a:r>
                      <a:r>
                        <a:rPr lang="en-US" sz="1050" b="0" baseline="30000">
                          <a:solidFill>
                            <a:schemeClr val="tx2"/>
                          </a:solidFill>
                          <a:latin typeface="+mn-lt"/>
                          <a:ea typeface="+mn-ea"/>
                          <a:cs typeface="+mn-cs"/>
                        </a:rPr>
                        <a:t> 6</a:t>
                      </a:r>
                      <a:endParaRPr lang="en-US" sz="1050" b="0">
                        <a:solidFill>
                          <a:schemeClr val="tx2"/>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rPr>
                        <a:t>-</a:t>
                      </a: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87227706"/>
                  </a:ext>
                </a:extLst>
              </a:tr>
              <a:tr h="210210">
                <a:tc rowSpan="3">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a:solidFill>
                            <a:schemeClr val="tx2"/>
                          </a:solidFill>
                          <a:latin typeface="+mj-lt"/>
                          <a:ea typeface="+mj-ea"/>
                          <a:cs typeface="+mj-cs"/>
                        </a:rPr>
                        <a:t>M365 Apps</a:t>
                      </a:r>
                    </a:p>
                  </a:txBody>
                  <a:tcPr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Agent Mode in M365 apps and Chat </a:t>
                      </a:r>
                      <a:r>
                        <a:rPr lang="en-US" sz="1050" b="0" kern="1200">
                          <a:solidFill>
                            <a:schemeClr val="tx2"/>
                          </a:solidFill>
                          <a:latin typeface="+mn-lt"/>
                          <a:ea typeface="+mn-ea"/>
                          <a:cs typeface="+mn-cs"/>
                        </a:rPr>
                        <a:t>for Office artifact creation</a:t>
                      </a:r>
                      <a:r>
                        <a:rPr lang="en-US" sz="1050" b="0" baseline="30000">
                          <a:solidFill>
                            <a:schemeClr val="tx2"/>
                          </a:solidFill>
                          <a:latin typeface="+mn-lt"/>
                          <a:ea typeface="+mn-ea"/>
                          <a:cs typeface="+mn-cs"/>
                        </a:rPr>
                        <a:t>4</a:t>
                      </a:r>
                      <a:endParaRPr lang="en-US" sz="1050" b="0">
                        <a:solidFill>
                          <a:schemeClr val="tx2"/>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Standard</a:t>
                      </a:r>
                      <a:endParaRPr kumimoji="0" lang="en-US" sz="900" b="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Priority</a:t>
                      </a:r>
                      <a:endParaRPr kumimoji="0" lang="en-US" sz="900" b="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698418"/>
                  </a:ext>
                </a:extLst>
              </a:tr>
              <a:tr h="210210">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1400" b="0">
                        <a:solidFill>
                          <a:schemeClr val="tx1"/>
                        </a:solidFill>
                        <a:latin typeface="+mj-lt"/>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Copilot in Teams and Teams mode</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rPr>
                        <a:t>-</a:t>
                      </a: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28570163"/>
                  </a:ext>
                </a:extLst>
              </a:tr>
              <a:tr h="210210">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1400" b="0">
                        <a:solidFill>
                          <a:schemeClr val="tx1"/>
                        </a:solidFill>
                        <a:latin typeface="+mj-lt"/>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Advanced AI skills in M365 apps</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rPr>
                        <a:t>-</a:t>
                      </a: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16066715"/>
                  </a:ext>
                </a:extLst>
              </a:tr>
              <a:tr h="207981">
                <a:tc rowSpan="7">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kern="1200">
                          <a:solidFill>
                            <a:schemeClr val="tx2"/>
                          </a:solidFill>
                          <a:latin typeface="+mj-lt"/>
                          <a:ea typeface="+mj-ea"/>
                          <a:cs typeface="+mj-cs"/>
                        </a:rPr>
                        <a:t>Agents &amp; tools</a:t>
                      </a:r>
                    </a:p>
                  </a:txBody>
                  <a:tcPr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kern="1200" noProof="0">
                          <a:solidFill>
                            <a:schemeClr val="tx2"/>
                          </a:solidFill>
                          <a:latin typeface="+mn-lt"/>
                          <a:ea typeface="+mn-ea"/>
                          <a:cs typeface="+mn-cs"/>
                        </a:rPr>
                        <a:t>Agent creation</a:t>
                      </a:r>
                      <a:r>
                        <a:rPr lang="en-US" sz="1050" b="0">
                          <a:solidFill>
                            <a:schemeClr val="tx2"/>
                          </a:solidFill>
                          <a:latin typeface="+mn-lt"/>
                          <a:ea typeface="+mn-ea"/>
                          <a:cs typeface="+mn-cs"/>
                        </a:rPr>
                        <a:t> </a:t>
                      </a:r>
                      <a:r>
                        <a:rPr lang="en-US" sz="1050" b="0" kern="1200" noProof="0">
                          <a:solidFill>
                            <a:schemeClr val="tx2"/>
                          </a:solidFill>
                          <a:latin typeface="+mn-lt"/>
                          <a:ea typeface="+mn-ea"/>
                          <a:cs typeface="+mn-cs"/>
                        </a:rPr>
                        <a:t>using Copilot Studio</a:t>
                      </a:r>
                      <a:r>
                        <a:rPr lang="en-US" sz="1050" b="0" baseline="30000">
                          <a:solidFill>
                            <a:schemeClr val="tx2"/>
                          </a:solidFill>
                          <a:latin typeface="+mn-lt"/>
                          <a:ea typeface="+mn-ea"/>
                          <a:cs typeface="+mn-cs"/>
                        </a:rPr>
                        <a:t>7</a:t>
                      </a:r>
                      <a:endParaRPr lang="en-US" sz="1050" b="0" kern="1200" noProof="0">
                        <a:solidFill>
                          <a:schemeClr val="tx2"/>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041546"/>
                  </a:ext>
                </a:extLst>
              </a:tr>
              <a:tr h="207981">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kern="1200" noProof="0">
                          <a:solidFill>
                            <a:schemeClr val="tx2"/>
                          </a:solidFill>
                          <a:latin typeface="+mn-lt"/>
                          <a:ea typeface="+mn-ea"/>
                          <a:cs typeface="+mn-cs"/>
                        </a:rPr>
                        <a:t>Agent usage </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2"/>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2"/>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06576857"/>
                  </a:ext>
                </a:extLst>
              </a:tr>
              <a:tr h="210210">
                <a:tc vMerge="1">
                  <a:txBody>
                    <a:bodyPr/>
                    <a:lstStyle/>
                    <a:p>
                      <a:pPr marL="0" algn="l" defTabSz="932742" rtl="0" eaLnBrk="1" latinLnBrk="0" hangingPunct="1"/>
                      <a:endParaRPr lang="en-US" sz="900" b="0" kern="1200">
                        <a:solidFill>
                          <a:schemeClr val="tx2"/>
                        </a:solidFill>
                        <a:latin typeface="Segoe Sans Text"/>
                        <a:ea typeface="+mn-ea"/>
                        <a:cs typeface="+mn-cs"/>
                      </a:endParaRPr>
                    </a:p>
                  </a:txBody>
                  <a:tcPr marT="9144" marB="914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algn="l" defTabSz="932742" rtl="0" eaLnBrk="1" latinLnBrk="0" hangingPunct="1"/>
                      <a:r>
                        <a:rPr lang="en-US" sz="1050" b="0" kern="1200">
                          <a:solidFill>
                            <a:schemeClr val="tx2"/>
                          </a:solidFill>
                          <a:latin typeface="+mn-lt"/>
                          <a:ea typeface="+mn-ea"/>
                          <a:cs typeface="+mn-cs"/>
                        </a:rPr>
                        <a:t>Copilot Tuning</a:t>
                      </a:r>
                      <a:r>
                        <a:rPr lang="en-US" sz="1050" b="0" kern="1200" baseline="30000" noProof="0">
                          <a:solidFill>
                            <a:schemeClr val="tx2"/>
                          </a:solidFill>
                          <a:latin typeface="+mn-lt"/>
                          <a:ea typeface="+mn-ea"/>
                          <a:cs typeface="+mn-cs"/>
                        </a:rPr>
                        <a:t>8</a:t>
                      </a:r>
                      <a:endParaRPr lang="en-US" sz="1050" b="0" kern="1200">
                        <a:solidFill>
                          <a:schemeClr val="tx2"/>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2"/>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2"/>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7838806"/>
                  </a:ext>
                </a:extLst>
              </a:tr>
              <a:tr h="210210">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pPr marL="0" algn="l" defTabSz="932742" rtl="0" eaLnBrk="1" latinLnBrk="0" hangingPunct="1"/>
                      <a:r>
                        <a:rPr lang="en-US" sz="1050" b="0" kern="1200">
                          <a:solidFill>
                            <a:schemeClr val="tx2"/>
                          </a:solidFill>
                          <a:latin typeface="+mn-lt"/>
                          <a:ea typeface="+mn-ea"/>
                          <a:cs typeface="+mn-cs"/>
                        </a:rPr>
                        <a:t>Employee Self Service agent</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2"/>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2"/>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49657398"/>
                  </a:ext>
                </a:extLst>
              </a:tr>
              <a:tr h="210210">
                <a:tc vMerge="1">
                  <a:txBody>
                    <a:bodyPr/>
                    <a:lstStyle/>
                    <a:p>
                      <a:endParaRPr lang="en-US"/>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kern="1200">
                          <a:solidFill>
                            <a:schemeClr val="tx2"/>
                          </a:solidFill>
                          <a:latin typeface="+mn-lt"/>
                          <a:ea typeface="+mn-ea"/>
                          <a:cs typeface="+mn-cs"/>
                        </a:rPr>
                        <a:t>Pre-built Microsoft agents, including deep reasoning</a:t>
                      </a:r>
                      <a:r>
                        <a:rPr lang="en-US" sz="1050" b="0" kern="1200" baseline="30000" noProof="0">
                          <a:solidFill>
                            <a:schemeClr val="tx2"/>
                          </a:solidFill>
                          <a:latin typeface="+mn-lt"/>
                          <a:ea typeface="+mn-ea"/>
                          <a:cs typeface="+mn-cs"/>
                        </a:rPr>
                        <a:t>9</a:t>
                      </a:r>
                      <a:r>
                        <a:rPr lang="en-US" sz="1050" b="0" kern="1200">
                          <a:solidFill>
                            <a:schemeClr val="tx2"/>
                          </a:solidFill>
                          <a:latin typeface="+mn-lt"/>
                          <a:ea typeface="+mn-ea"/>
                          <a:cs typeface="+mn-cs"/>
                        </a:rPr>
                        <a:t> and app-based agents</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tx2"/>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19542426"/>
                  </a:ext>
                </a:extLst>
              </a:tr>
              <a:tr h="210210">
                <a:tc vMerge="1">
                  <a:txBody>
                    <a:bodyPr/>
                    <a:lstStyle/>
                    <a:p>
                      <a:endParaRPr lang="en-US"/>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kern="1200">
                          <a:solidFill>
                            <a:schemeClr val="tx2"/>
                          </a:solidFill>
                          <a:latin typeface="+mn-lt"/>
                          <a:ea typeface="+mn-ea"/>
                          <a:cs typeface="+mn-cs"/>
                        </a:rPr>
                        <a:t>Copilot connectors</a:t>
                      </a:r>
                      <a:r>
                        <a:rPr lang="en-US" sz="1050" b="0" baseline="30000">
                          <a:solidFill>
                            <a:schemeClr val="tx2"/>
                          </a:solidFill>
                          <a:latin typeface="+mn-lt"/>
                          <a:ea typeface="+mn-ea"/>
                          <a:cs typeface="+mn-cs"/>
                        </a:rPr>
                        <a:t>3</a:t>
                      </a:r>
                      <a:r>
                        <a:rPr lang="en-US" sz="1050" b="0" kern="1200">
                          <a:solidFill>
                            <a:schemeClr val="tx2"/>
                          </a:solidFill>
                          <a:latin typeface="+mn-lt"/>
                          <a:ea typeface="+mn-ea"/>
                          <a:cs typeface="+mn-cs"/>
                        </a:rPr>
                        <a:t> for external data sources</a:t>
                      </a:r>
                      <a:endParaRPr lang="en-US" sz="1050" b="0">
                        <a:solidFill>
                          <a:schemeClr val="tx2"/>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a:ln>
                            <a:noFill/>
                          </a:ln>
                          <a:solidFill>
                            <a:schemeClr val="accent4"/>
                          </a:solidFill>
                          <a:effectLst/>
                          <a:uLnTx/>
                          <a:uFillTx/>
                          <a:latin typeface="+mn-lt"/>
                          <a:ea typeface="+mn-ea"/>
                          <a:cs typeface="+mn-cs"/>
                        </a:rPr>
                        <a:t>ο</a:t>
                      </a:r>
                      <a:endParaRPr kumimoji="0" lang="en-US" sz="1000" b="0" i="0" u="none" strike="noStrike" kern="1200" cap="none" spc="0" normalizeH="0" baseline="0" noProof="0">
                        <a:ln>
                          <a:noFill/>
                        </a:ln>
                        <a:solidFill>
                          <a:schemeClr val="accent4"/>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6044418"/>
                  </a:ext>
                </a:extLst>
              </a:tr>
              <a:tr h="210210">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1400" b="0" kern="1200">
                        <a:solidFill>
                          <a:schemeClr val="tx2"/>
                        </a:solidFill>
                        <a:latin typeface="+mj-lt"/>
                        <a:ea typeface="+mn-ea"/>
                        <a:cs typeface="+mn-cs"/>
                      </a:endParaRPr>
                    </a:p>
                  </a:txBody>
                  <a:tcPr marT="9144" marB="9144"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32742" rtl="0" eaLnBrk="1" latinLnBrk="0" hangingPunct="1"/>
                      <a:r>
                        <a:rPr lang="en-US" sz="1050" b="0" kern="1200">
                          <a:solidFill>
                            <a:schemeClr val="tx2"/>
                          </a:solidFill>
                          <a:latin typeface="+mn-lt"/>
                          <a:ea typeface="+mn-ea"/>
                          <a:cs typeface="+mn-cs"/>
                        </a:rPr>
                        <a:t>App Builder and Workflows</a:t>
                      </a:r>
                      <a:r>
                        <a:rPr lang="en-US" sz="1050" b="0" baseline="30000">
                          <a:solidFill>
                            <a:schemeClr val="tx2"/>
                          </a:solidFill>
                          <a:latin typeface="+mn-lt"/>
                          <a:ea typeface="+mn-ea"/>
                          <a:cs typeface="+mn-cs"/>
                        </a:rPr>
                        <a:t>4</a:t>
                      </a:r>
                      <a:endParaRPr lang="en-US" sz="1050" b="0" kern="1200">
                        <a:solidFill>
                          <a:schemeClr val="tx2"/>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rPr>
                        <a:t>-</a:t>
                      </a: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3343200"/>
                  </a:ext>
                </a:extLst>
              </a:tr>
              <a:tr h="210210">
                <a:tc rowSpan="3">
                  <a:txBody>
                    <a:bodyPr/>
                    <a:lstStyle/>
                    <a:p>
                      <a:r>
                        <a:rPr lang="en-US" sz="1200" b="0">
                          <a:solidFill>
                            <a:schemeClr val="tx2"/>
                          </a:solidFill>
                          <a:latin typeface="+mj-lt"/>
                          <a:ea typeface="+mj-ea"/>
                          <a:cs typeface="+mj-cs"/>
                        </a:rPr>
                        <a:t>Security and management</a:t>
                      </a:r>
                    </a:p>
                  </a:txBody>
                  <a:tcPr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a:solidFill>
                            <a:schemeClr val="tx2"/>
                          </a:solidFill>
                          <a:latin typeface="+mn-lt"/>
                          <a:ea typeface="+mn-ea"/>
                          <a:cs typeface="+mn-cs"/>
                        </a:rPr>
                        <a:t>Enterprise Data Protection (EDP), management, compliance, and controls</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3460185"/>
                  </a:ext>
                </a:extLst>
              </a:tr>
              <a:tr h="210210">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r>
                        <a:rPr lang="en-US" sz="1050" b="0">
                          <a:solidFill>
                            <a:schemeClr val="tx2"/>
                          </a:solidFill>
                          <a:latin typeface="+mn-lt"/>
                          <a:ea typeface="+mn-ea"/>
                          <a:cs typeface="+mn-cs"/>
                        </a:rPr>
                        <a:t>Copilot Analytics</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a:ln>
                            <a:noFill/>
                          </a:ln>
                          <a:solidFill>
                            <a:schemeClr val="accent4"/>
                          </a:solidFill>
                          <a:effectLst/>
                          <a:uLnTx/>
                          <a:uFillTx/>
                          <a:latin typeface="+mn-lt"/>
                          <a:ea typeface="+mn-ea"/>
                          <a:cs typeface="+mn-cs"/>
                        </a:rPr>
                        <a:t>ο</a:t>
                      </a:r>
                      <a:endParaRPr kumimoji="0" lang="en-US" sz="1000" b="0" i="0" u="none" strike="noStrike" kern="1200" cap="none" spc="0" normalizeH="0" baseline="0" noProof="0">
                        <a:ln>
                          <a:noFill/>
                        </a:ln>
                        <a:solidFill>
                          <a:schemeClr val="accent4"/>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3689452"/>
                  </a:ext>
                </a:extLst>
              </a:tr>
              <a:tr h="210210">
                <a:tc vMerge="1">
                  <a:txBody>
                    <a:bodyPr/>
                    <a:lstStyle/>
                    <a:p>
                      <a:endParaRPr lang="en-US" sz="900" b="0">
                        <a:solidFill>
                          <a:schemeClr val="tx2"/>
                        </a:solidFill>
                        <a:latin typeface="Segoe Sans Text"/>
                      </a:endParaRPr>
                    </a:p>
                  </a:txBody>
                  <a:tcPr marT="9144" marB="9144"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US" sz="1050" b="0">
                          <a:solidFill>
                            <a:schemeClr val="tx2"/>
                          </a:solidFill>
                          <a:latin typeface="+mn-lt"/>
                          <a:ea typeface="+mn-ea"/>
                          <a:cs typeface="+mn-cs"/>
                        </a:rPr>
                        <a:t>SharePoint Advanced Management </a:t>
                      </a:r>
                    </a:p>
                  </a:txBody>
                  <a:tcPr marT="9144" marB="9144"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tx2"/>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accent1"/>
                          </a:solidFill>
                          <a:effectLst/>
                          <a:uLnTx/>
                          <a:uFillTx/>
                          <a:latin typeface="+mn-lt"/>
                          <a:ea typeface="+mn-ea"/>
                          <a:cs typeface="+mn-cs"/>
                          <a:sym typeface="Wingdings" panose="05000000000000000000" pitchFamily="2" charset="2"/>
                        </a:rPr>
                        <a:t></a:t>
                      </a:r>
                      <a:endParaRPr kumimoji="0" lang="en-US" sz="1000" b="0" i="0" u="none" strike="noStrike" kern="1200" cap="none" spc="0" normalizeH="0" baseline="0" noProof="0">
                        <a:ln>
                          <a:noFill/>
                        </a:ln>
                        <a:solidFill>
                          <a:schemeClr val="accent1"/>
                        </a:solidFill>
                        <a:effectLst/>
                        <a:uLnTx/>
                        <a:uFillTx/>
                        <a:latin typeface="+mn-lt"/>
                        <a:ea typeface="+mn-ea"/>
                        <a:cs typeface="+mn-cs"/>
                      </a:endParaRPr>
                    </a:p>
                  </a:txBody>
                  <a:tcPr marT="9144" marB="9144"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0367047"/>
                  </a:ext>
                </a:extLst>
              </a:tr>
            </a:tbl>
          </a:graphicData>
        </a:graphic>
      </p:graphicFrame>
      <p:sp>
        <p:nvSpPr>
          <p:cNvPr id="10" name="TextBox 12">
            <a:extLst>
              <a:ext uri="{FF2B5EF4-FFF2-40B4-BE49-F238E27FC236}">
                <a16:creationId xmlns:a16="http://schemas.microsoft.com/office/drawing/2014/main" id="{B007989A-1A1B-5945-93E6-07C174660F7D}"/>
              </a:ext>
            </a:extLst>
          </p:cNvPr>
          <p:cNvSpPr txBox="1"/>
          <p:nvPr/>
        </p:nvSpPr>
        <p:spPr>
          <a:xfrm>
            <a:off x="205806" y="6384837"/>
            <a:ext cx="11879382" cy="364931"/>
          </a:xfrm>
          <a:prstGeom prst="rect">
            <a:avLst/>
          </a:prstGeom>
          <a:noFill/>
        </p:spPr>
        <p:txBody>
          <a:bodyPr wrap="square" lIns="0" tIns="0" rIns="0" bIns="0" numCol="3" spcCol="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marR="0" lvl="0" indent="-114300" algn="l" defTabSz="896214" rtl="0" eaLnBrk="1" fontAlgn="base" latinLnBrk="0" hangingPunct="1">
              <a:lnSpc>
                <a:spcPct val="100000"/>
              </a:lnSpc>
              <a:spcBef>
                <a:spcPts val="0"/>
              </a:spcBef>
              <a:spcAft>
                <a:spcPts val="100"/>
              </a:spcAft>
              <a:buClrTx/>
              <a:buSzTx/>
              <a:buFontTx/>
              <a:buAutoNum type="arabicParenR"/>
              <a:tabLst/>
              <a:defRPr/>
            </a:pPr>
            <a:r>
              <a:rPr kumimoji="0" lang="en-US" sz="700" b="0" i="0" u="none" strike="noStrike" kern="1200" cap="none" spc="0" normalizeH="0" baseline="0" noProof="0">
                <a:ln>
                  <a:noFill/>
                </a:ln>
                <a:solidFill>
                  <a:srgbClr val="091F2C"/>
                </a:solidFill>
                <a:effectLst/>
                <a:uLnTx/>
                <a:uFillTx/>
                <a:latin typeface="Segoe Sans Display"/>
                <a:ea typeface="+mn-ea"/>
                <a:cs typeface="+mn-cs"/>
              </a:rPr>
              <a:t>Copilot Chat  Users can access Outlook inbox, emails, and files</a:t>
            </a:r>
          </a:p>
          <a:p>
            <a:pPr marL="114300" marR="0" lvl="0" indent="-114300" algn="l" defTabSz="896214" rtl="0" eaLnBrk="1" fontAlgn="base" latinLnBrk="0" hangingPunct="1">
              <a:lnSpc>
                <a:spcPct val="100000"/>
              </a:lnSpc>
              <a:spcBef>
                <a:spcPts val="0"/>
              </a:spcBef>
              <a:spcAft>
                <a:spcPts val="100"/>
              </a:spcAft>
              <a:buClrTx/>
              <a:buSzTx/>
              <a:buFontTx/>
              <a:buAutoNum type="arabicParenR"/>
              <a:tabLst/>
              <a:defRPr/>
            </a:pPr>
            <a:r>
              <a:rPr kumimoji="0" lang="en-US" sz="700" b="0" i="0" u="none" strike="noStrike" kern="1200" cap="none" spc="0" normalizeH="0" baseline="0" noProof="0">
                <a:ln>
                  <a:noFill/>
                </a:ln>
                <a:solidFill>
                  <a:srgbClr val="091F2C"/>
                </a:solidFill>
                <a:effectLst/>
                <a:uLnTx/>
                <a:uFillTx/>
                <a:latin typeface="Segoe Sans Display"/>
                <a:ea typeface="+mn-ea"/>
                <a:cs typeface="+mn-cs"/>
              </a:rPr>
              <a:t>Basic search (not semantically indexed) included for Copilot Chat  Users; </a:t>
            </a:r>
            <a:br>
              <a:rPr kumimoji="0" lang="en-US" sz="700" b="0" i="0" u="none" strike="noStrike" kern="1200" cap="none" spc="0" normalizeH="0" baseline="0" noProof="0">
                <a:ln>
                  <a:noFill/>
                </a:ln>
                <a:solidFill>
                  <a:srgbClr val="091F2C"/>
                </a:solidFill>
                <a:effectLst/>
                <a:uLnTx/>
                <a:uFillTx/>
                <a:latin typeface="Segoe Sans Display"/>
                <a:ea typeface="+mn-ea"/>
                <a:cs typeface="+mn-cs"/>
              </a:rPr>
            </a:br>
            <a:r>
              <a:rPr kumimoji="0" lang="en-US" sz="700" b="0" i="0" u="none" strike="noStrike" kern="1200" cap="none" spc="0" normalizeH="0" baseline="0" noProof="0">
                <a:ln>
                  <a:noFill/>
                </a:ln>
                <a:solidFill>
                  <a:srgbClr val="091F2C"/>
                </a:solidFill>
                <a:effectLst/>
                <a:uLnTx/>
                <a:uFillTx/>
                <a:latin typeface="Segoe Sans Display"/>
                <a:ea typeface="+mn-ea"/>
                <a:cs typeface="+mn-cs"/>
              </a:rPr>
              <a:t>AI-powered search included for M365 Copilot  Users</a:t>
            </a:r>
          </a:p>
          <a:p>
            <a:pPr marL="114300" marR="0" lvl="0" indent="-114300" algn="l" defTabSz="896214" rtl="0" eaLnBrk="1" fontAlgn="base" latinLnBrk="0" hangingPunct="1">
              <a:lnSpc>
                <a:spcPct val="100000"/>
              </a:lnSpc>
              <a:spcBef>
                <a:spcPts val="0"/>
              </a:spcBef>
              <a:spcAft>
                <a:spcPts val="100"/>
              </a:spcAft>
              <a:buClrTx/>
              <a:buSzTx/>
              <a:buFontTx/>
              <a:buAutoNum type="arabicParenR"/>
              <a:tabLst/>
              <a:defRPr/>
            </a:pPr>
            <a:r>
              <a:rPr kumimoji="0" lang="en-US" sz="700" b="0" i="0" u="none" strike="noStrike" kern="1200" cap="none" spc="0" normalizeH="0" baseline="0" noProof="0">
                <a:ln>
                  <a:noFill/>
                </a:ln>
                <a:solidFill>
                  <a:srgbClr val="091F2C"/>
                </a:solidFill>
                <a:effectLst/>
                <a:uLnTx/>
                <a:uFillTx/>
                <a:latin typeface="Segoe Sans Display"/>
                <a:ea typeface="+mn-ea"/>
                <a:cs typeface="+mn-cs"/>
              </a:rPr>
              <a:t>Reasoning applies to M365 Copilot  Users only; external data includes 3P and LOB data </a:t>
            </a:r>
          </a:p>
          <a:p>
            <a:pPr marL="114300" marR="0" lvl="0" indent="-114300" algn="l" defTabSz="896214" rtl="0" eaLnBrk="1" fontAlgn="base" latinLnBrk="0" hangingPunct="1">
              <a:lnSpc>
                <a:spcPct val="100000"/>
              </a:lnSpc>
              <a:spcBef>
                <a:spcPts val="0"/>
              </a:spcBef>
              <a:spcAft>
                <a:spcPts val="100"/>
              </a:spcAft>
              <a:buClrTx/>
              <a:buSzTx/>
              <a:buFontTx/>
              <a:buAutoNum type="arabicParenR"/>
              <a:tabLst/>
              <a:defRPr/>
            </a:pPr>
            <a:r>
              <a:rPr kumimoji="0" lang="en-US" sz="700" b="0" i="0" u="none" strike="noStrike" kern="1200" cap="none" spc="0" normalizeH="0" baseline="0" noProof="0">
                <a:ln>
                  <a:noFill/>
                </a:ln>
                <a:solidFill>
                  <a:srgbClr val="091F2C"/>
                </a:solidFill>
                <a:effectLst/>
                <a:uLnTx/>
                <a:uFillTx/>
                <a:latin typeface="Segoe Sans Display"/>
                <a:ea typeface="+mn-ea"/>
                <a:cs typeface="+mn-cs"/>
              </a:rPr>
              <a:t>Available via the Frontier program</a:t>
            </a:r>
          </a:p>
          <a:p>
            <a:pPr marL="114300" marR="0" lvl="0" indent="-114300" algn="l" defTabSz="896214" rtl="0" eaLnBrk="1" fontAlgn="base" latinLnBrk="0" hangingPunct="1">
              <a:lnSpc>
                <a:spcPct val="100000"/>
              </a:lnSpc>
              <a:spcBef>
                <a:spcPts val="0"/>
              </a:spcBef>
              <a:spcAft>
                <a:spcPts val="100"/>
              </a:spcAft>
              <a:buClrTx/>
              <a:buSzTx/>
              <a:buFontTx/>
              <a:buAutoNum type="arabicParenR"/>
              <a:tabLst/>
              <a:defRPr/>
            </a:pPr>
            <a:r>
              <a:rPr kumimoji="0" lang="en-US" sz="700" b="0" i="0" u="none" strike="noStrike" kern="1200" cap="none" spc="0" normalizeH="0" baseline="0" noProof="0">
                <a:ln>
                  <a:noFill/>
                </a:ln>
                <a:solidFill>
                  <a:srgbClr val="091F2C"/>
                </a:solidFill>
                <a:effectLst/>
                <a:uLnTx/>
                <a:uFillTx/>
                <a:latin typeface="Segoe Sans Display"/>
                <a:ea typeface="+mn-ea"/>
                <a:cs typeface="+mn-cs"/>
              </a:rPr>
              <a:t>Copilot Chat  Users access Copilot Mode w/web data and open documents only</a:t>
            </a:r>
          </a:p>
          <a:p>
            <a:pPr marL="114300" marR="0" lvl="0" indent="-114300" algn="l" defTabSz="896214" rtl="0" eaLnBrk="1" fontAlgn="base" latinLnBrk="0" hangingPunct="1">
              <a:lnSpc>
                <a:spcPct val="100000"/>
              </a:lnSpc>
              <a:spcBef>
                <a:spcPts val="0"/>
              </a:spcBef>
              <a:spcAft>
                <a:spcPts val="100"/>
              </a:spcAft>
              <a:buClrTx/>
              <a:buSzTx/>
              <a:buFontTx/>
              <a:buAutoNum type="arabicParenR"/>
              <a:tabLst/>
              <a:defRPr/>
            </a:pPr>
            <a:r>
              <a:rPr kumimoji="0" lang="en-US" sz="700" b="0" i="0" u="none" strike="noStrike" kern="1200" cap="none" spc="0" normalizeH="0" baseline="0" noProof="0">
                <a:ln>
                  <a:noFill/>
                </a:ln>
                <a:solidFill>
                  <a:srgbClr val="091F2C"/>
                </a:solidFill>
                <a:effectLst/>
                <a:uLnTx/>
                <a:uFillTx/>
                <a:latin typeface="Segoe Sans Display"/>
                <a:ea typeface="+mn-ea"/>
                <a:cs typeface="+mn-cs"/>
              </a:rPr>
              <a:t>Rollout of Service to GA and Sales and Finance to Public Preview Dec. 2025</a:t>
            </a:r>
          </a:p>
          <a:p>
            <a:pPr marL="114300" marR="0" lvl="0" indent="-114300" algn="l" defTabSz="896214" rtl="0" eaLnBrk="1" fontAlgn="base" latinLnBrk="0" hangingPunct="1">
              <a:lnSpc>
                <a:spcPct val="100000"/>
              </a:lnSpc>
              <a:spcBef>
                <a:spcPts val="0"/>
              </a:spcBef>
              <a:spcAft>
                <a:spcPts val="100"/>
              </a:spcAft>
              <a:buClrTx/>
              <a:buSzTx/>
              <a:buFontTx/>
              <a:buAutoNum type="arabicParenR"/>
              <a:tabLst/>
              <a:defRPr/>
            </a:pPr>
            <a:r>
              <a:rPr kumimoji="0" lang="en-US" sz="700" b="0" i="0" u="none" strike="noStrike" kern="1200" cap="none" spc="0" normalizeH="0" baseline="0" noProof="0">
                <a:ln>
                  <a:noFill/>
                </a:ln>
                <a:solidFill>
                  <a:srgbClr val="091F2C"/>
                </a:solidFill>
                <a:effectLst/>
                <a:uLnTx/>
                <a:uFillTx/>
                <a:latin typeface="Segoe Sans Display"/>
                <a:ea typeface="+mn-ea"/>
                <a:cs typeface="+mn-cs"/>
              </a:rPr>
              <a:t>Agent Builder for Copilot Chat and Agent Builder and Copilot Studio for M365 Copilot subscribers </a:t>
            </a:r>
          </a:p>
          <a:p>
            <a:pPr marL="114300" marR="0" lvl="0" indent="-114300" algn="l" defTabSz="896214" rtl="0" eaLnBrk="1" fontAlgn="base" latinLnBrk="0" hangingPunct="1">
              <a:lnSpc>
                <a:spcPct val="100000"/>
              </a:lnSpc>
              <a:spcBef>
                <a:spcPts val="0"/>
              </a:spcBef>
              <a:spcAft>
                <a:spcPts val="100"/>
              </a:spcAft>
              <a:buClrTx/>
              <a:buSzTx/>
              <a:buFontTx/>
              <a:buAutoNum type="arabicParenR"/>
              <a:tabLst/>
              <a:defRPr/>
            </a:pPr>
            <a:r>
              <a:rPr kumimoji="0" lang="en-US" sz="700" b="0" i="0" u="none" strike="noStrike" kern="1200" cap="none" spc="0" normalizeH="0" baseline="0" noProof="0">
                <a:ln>
                  <a:noFill/>
                </a:ln>
                <a:solidFill>
                  <a:srgbClr val="091F2C"/>
                </a:solidFill>
                <a:effectLst/>
                <a:uLnTx/>
                <a:uFillTx/>
                <a:latin typeface="Segoe Sans Display"/>
                <a:ea typeface="+mn-ea"/>
                <a:cs typeface="+mn-cs"/>
              </a:rPr>
              <a:t>Public Preview in Dec; Tuning experience restricted to tenants with &gt;5K seats</a:t>
            </a:r>
          </a:p>
          <a:p>
            <a:pPr marL="114300" marR="0" lvl="0" indent="-114300" algn="l" defTabSz="896214" rtl="0" eaLnBrk="1" fontAlgn="base" latinLnBrk="0" hangingPunct="1">
              <a:lnSpc>
                <a:spcPct val="100000"/>
              </a:lnSpc>
              <a:spcBef>
                <a:spcPts val="0"/>
              </a:spcBef>
              <a:spcAft>
                <a:spcPts val="100"/>
              </a:spcAft>
              <a:buClrTx/>
              <a:buSzTx/>
              <a:buFontTx/>
              <a:buAutoNum type="arabicParenR"/>
              <a:tabLst/>
              <a:defRPr/>
            </a:pPr>
            <a:r>
              <a:rPr kumimoji="0" lang="en-US" sz="700" b="0" i="0" u="none" strike="noStrike" kern="1200" cap="none" spc="0" normalizeH="0" baseline="0" noProof="0">
                <a:ln>
                  <a:noFill/>
                </a:ln>
                <a:solidFill>
                  <a:srgbClr val="091F2C"/>
                </a:solidFill>
                <a:effectLst/>
                <a:uLnTx/>
                <a:uFillTx/>
                <a:latin typeface="Segoe Sans Display"/>
                <a:ea typeface="+mn-ea"/>
                <a:cs typeface="+mn-cs"/>
              </a:rPr>
              <a:t>Researcher and Analyst agents have combined limit of 25 interactions </a:t>
            </a:r>
            <a:r>
              <a:rPr kumimoji="0" lang="en-US" sz="700" b="0" i="0" u="none" strike="noStrike" kern="1200" cap="none" spc="0" normalizeH="0" baseline="0" noProof="0" err="1">
                <a:ln>
                  <a:noFill/>
                </a:ln>
                <a:solidFill>
                  <a:srgbClr val="091F2C"/>
                </a:solidFill>
                <a:effectLst/>
                <a:uLnTx/>
                <a:uFillTx/>
                <a:latin typeface="Segoe Sans Display"/>
                <a:ea typeface="+mn-ea"/>
                <a:cs typeface="+mn-cs"/>
              </a:rPr>
              <a:t>pu</a:t>
            </a:r>
            <a:r>
              <a:rPr kumimoji="0" lang="en-US" sz="700" b="0" i="0" u="none" strike="noStrike" kern="1200" cap="none" spc="0" normalizeH="0" baseline="0" noProof="0">
                <a:ln>
                  <a:noFill/>
                </a:ln>
                <a:solidFill>
                  <a:srgbClr val="091F2C"/>
                </a:solidFill>
                <a:effectLst/>
                <a:uLnTx/>
                <a:uFillTx/>
                <a:latin typeface="Segoe Sans Display"/>
                <a:ea typeface="+mn-ea"/>
                <a:cs typeface="+mn-cs"/>
              </a:rPr>
              <a:t>/pm</a:t>
            </a:r>
          </a:p>
        </p:txBody>
      </p:sp>
      <p:grpSp>
        <p:nvGrpSpPr>
          <p:cNvPr id="16" name="Group 15">
            <a:extLst>
              <a:ext uri="{FF2B5EF4-FFF2-40B4-BE49-F238E27FC236}">
                <a16:creationId xmlns:a16="http://schemas.microsoft.com/office/drawing/2014/main" id="{BBC51879-2A00-658A-7C56-D2B5F433C61A}"/>
              </a:ext>
            </a:extLst>
          </p:cNvPr>
          <p:cNvGrpSpPr/>
          <p:nvPr/>
        </p:nvGrpSpPr>
        <p:grpSpPr>
          <a:xfrm>
            <a:off x="7356109" y="279855"/>
            <a:ext cx="3851179" cy="6223774"/>
            <a:chOff x="6455302" y="854464"/>
            <a:chExt cx="3851179" cy="5243584"/>
          </a:xfrm>
        </p:grpSpPr>
        <p:sp>
          <p:nvSpPr>
            <p:cNvPr id="14" name="TextBox 13">
              <a:extLst>
                <a:ext uri="{FF2B5EF4-FFF2-40B4-BE49-F238E27FC236}">
                  <a16:creationId xmlns:a16="http://schemas.microsoft.com/office/drawing/2014/main" id="{94D8EEB3-8C5C-0408-6F6F-6C8D0DD3CDEC}"/>
                </a:ext>
              </a:extLst>
            </p:cNvPr>
            <p:cNvSpPr txBox="1"/>
            <p:nvPr/>
          </p:nvSpPr>
          <p:spPr>
            <a:xfrm>
              <a:off x="6455302" y="1534424"/>
              <a:ext cx="2602277" cy="311165"/>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E0000"/>
                  </a:solidFill>
                  <a:effectLst/>
                  <a:uLnTx/>
                  <a:uFillTx/>
                  <a:latin typeface="Segoe Sans Display"/>
                  <a:ea typeface="+mn-ea"/>
                  <a:cs typeface="+mn-cs"/>
                </a:rPr>
                <a:t>Today’s Session </a:t>
              </a:r>
              <a:r>
                <a:rPr lang="en-US" sz="2000">
                  <a:solidFill>
                    <a:srgbClr val="EE0000"/>
                  </a:solidFill>
                  <a:latin typeface="Segoe Sans Display"/>
                  <a:sym typeface="Wingdings" panose="05000000000000000000" pitchFamily="2" charset="2"/>
                </a:rPr>
                <a:t></a:t>
              </a:r>
              <a:endParaRPr kumimoji="0" lang="en-US" sz="2000" b="1" i="0" u="none" strike="noStrike" kern="1200" cap="none" spc="0" normalizeH="0" baseline="0" noProof="0">
                <a:ln>
                  <a:noFill/>
                </a:ln>
                <a:solidFill>
                  <a:srgbClr val="EE0000"/>
                </a:solidFill>
                <a:effectLst/>
                <a:uLnTx/>
                <a:uFillTx/>
                <a:latin typeface="Segoe Sans Display"/>
                <a:ea typeface="+mn-ea"/>
                <a:cs typeface="+mn-cs"/>
              </a:endParaRPr>
            </a:p>
          </p:txBody>
        </p:sp>
        <p:sp>
          <p:nvSpPr>
            <p:cNvPr id="15" name="Rectangle: Rounded Corners 14">
              <a:extLst>
                <a:ext uri="{FF2B5EF4-FFF2-40B4-BE49-F238E27FC236}">
                  <a16:creationId xmlns:a16="http://schemas.microsoft.com/office/drawing/2014/main" id="{3906E40D-D536-4B20-CCBA-95C57721818E}"/>
                </a:ext>
              </a:extLst>
            </p:cNvPr>
            <p:cNvSpPr/>
            <p:nvPr/>
          </p:nvSpPr>
          <p:spPr bwMode="auto">
            <a:xfrm>
              <a:off x="9234282" y="854464"/>
              <a:ext cx="1072199" cy="5243584"/>
            </a:xfrm>
            <a:prstGeom prst="roundRect">
              <a:avLst/>
            </a:prstGeom>
            <a:noFill/>
            <a:ln w="57150">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spTree>
    <p:extLst>
      <p:ext uri="{BB962C8B-B14F-4D97-AF65-F5344CB8AC3E}">
        <p14:creationId xmlns:p14="http://schemas.microsoft.com/office/powerpoint/2010/main" val="26674580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707BD-DF80-121A-7A70-AEFE6A2AE6FD}"/>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EA53E4F2-D08C-5650-DEA8-3D32CBDED24D}"/>
              </a:ext>
            </a:extLst>
          </p:cNvPr>
          <p:cNvSpPr>
            <a:spLocks noGrp="1"/>
          </p:cNvSpPr>
          <p:nvPr>
            <p:ph idx="1"/>
          </p:nvPr>
        </p:nvSpPr>
        <p:spPr>
          <a:xfrm>
            <a:off x="5182164" y="1413063"/>
            <a:ext cx="6603390" cy="4031873"/>
          </a:xfrm>
        </p:spPr>
        <p:txBody>
          <a:bodyPr/>
          <a:lstStyle/>
          <a:p>
            <a:pPr marL="514350" indent="-514350">
              <a:spcBef>
                <a:spcPts val="600"/>
              </a:spcBef>
              <a:spcAft>
                <a:spcPts val="600"/>
              </a:spcAft>
              <a:buAutoNum type="arabicPlain"/>
            </a:pPr>
            <a:r>
              <a:rPr lang="en-US" sz="2400"/>
              <a:t>Microsoft 365 Copilot Chat (level set)</a:t>
            </a:r>
          </a:p>
          <a:p>
            <a:pPr marL="514350" indent="-514350">
              <a:spcBef>
                <a:spcPts val="600"/>
              </a:spcBef>
              <a:spcAft>
                <a:spcPts val="600"/>
              </a:spcAft>
              <a:buAutoNum type="arabicPlain"/>
            </a:pPr>
            <a:r>
              <a:rPr lang="en-US" sz="2400">
                <a:solidFill>
                  <a:srgbClr val="FFFF00"/>
                </a:solidFill>
              </a:rPr>
              <a:t>The Art of the Prompt</a:t>
            </a:r>
          </a:p>
          <a:p>
            <a:pPr marL="514350" indent="-514350">
              <a:spcBef>
                <a:spcPts val="600"/>
              </a:spcBef>
              <a:spcAft>
                <a:spcPts val="600"/>
              </a:spcAft>
              <a:buAutoNum type="arabicPlain"/>
            </a:pPr>
            <a:r>
              <a:rPr lang="en-US" sz="2400"/>
              <a:t>New Year, New You: Working Alongside AI</a:t>
            </a:r>
          </a:p>
          <a:p>
            <a:pPr marL="971550" lvl="1" indent="-341313">
              <a:spcBef>
                <a:spcPts val="600"/>
              </a:spcBef>
              <a:spcAft>
                <a:spcPts val="600"/>
              </a:spcAft>
            </a:pPr>
            <a:r>
              <a:rPr lang="en-US" sz="2400"/>
              <a:t>Action Follows Meaning</a:t>
            </a:r>
          </a:p>
          <a:p>
            <a:pPr marL="971550" lvl="1" indent="-341313">
              <a:spcBef>
                <a:spcPts val="600"/>
              </a:spcBef>
              <a:spcAft>
                <a:spcPts val="600"/>
              </a:spcAft>
            </a:pPr>
            <a:r>
              <a:rPr lang="en-US" sz="2400"/>
              <a:t>Define, then Refine</a:t>
            </a:r>
          </a:p>
          <a:p>
            <a:pPr marL="971550" lvl="1" indent="-341313">
              <a:spcBef>
                <a:spcPts val="600"/>
              </a:spcBef>
              <a:spcAft>
                <a:spcPts val="600"/>
              </a:spcAft>
            </a:pPr>
            <a:r>
              <a:rPr lang="en-US" sz="2400"/>
              <a:t>Operationalize  Best Practices</a:t>
            </a:r>
          </a:p>
          <a:p>
            <a:pPr marL="514350" indent="-514350">
              <a:spcBef>
                <a:spcPts val="600"/>
              </a:spcBef>
              <a:spcAft>
                <a:spcPts val="600"/>
              </a:spcAft>
              <a:buFontTx/>
              <a:buAutoNum type="arabicPlain"/>
            </a:pPr>
            <a:r>
              <a:rPr lang="en-US" sz="2400"/>
              <a:t>Agents: Idea Coach, Prompt Coach</a:t>
            </a:r>
          </a:p>
          <a:p>
            <a:pPr marL="514350" indent="-514350">
              <a:spcBef>
                <a:spcPts val="600"/>
              </a:spcBef>
              <a:spcAft>
                <a:spcPts val="600"/>
              </a:spcAft>
              <a:buAutoNum type="arabicPlain"/>
            </a:pPr>
            <a:r>
              <a:rPr lang="en-US" sz="2400"/>
              <a:t>Next Steps &amp; Resources</a:t>
            </a:r>
          </a:p>
        </p:txBody>
      </p:sp>
      <p:sp>
        <p:nvSpPr>
          <p:cNvPr id="9" name="Title 8">
            <a:extLst>
              <a:ext uri="{FF2B5EF4-FFF2-40B4-BE49-F238E27FC236}">
                <a16:creationId xmlns:a16="http://schemas.microsoft.com/office/drawing/2014/main" id="{750BFC76-3730-F169-6908-7C313B4375C7}"/>
              </a:ext>
            </a:extLst>
          </p:cNvPr>
          <p:cNvSpPr>
            <a:spLocks noGrp="1"/>
          </p:cNvSpPr>
          <p:nvPr>
            <p:ph type="title"/>
          </p:nvPr>
        </p:nvSpPr>
        <p:spPr/>
        <p:txBody>
          <a:bodyPr/>
          <a:lstStyle/>
          <a:p>
            <a:r>
              <a:rPr lang="en-US"/>
              <a:t>Agenda</a:t>
            </a:r>
          </a:p>
        </p:txBody>
      </p:sp>
      <p:cxnSp>
        <p:nvCxnSpPr>
          <p:cNvPr id="11" name="Straight Connector 10">
            <a:extLst>
              <a:ext uri="{FF2B5EF4-FFF2-40B4-BE49-F238E27FC236}">
                <a16:creationId xmlns:a16="http://schemas.microsoft.com/office/drawing/2014/main" id="{AC7012B2-53ED-63A1-8901-7FEF1DDAE2A3}"/>
              </a:ext>
              <a:ext uri="{C183D7F6-B498-43B3-948B-1728B52AA6E4}">
                <adec:decorative xmlns:adec="http://schemas.microsoft.com/office/drawing/2017/decorative" val="1"/>
              </a:ext>
            </a:extLst>
          </p:cNvPr>
          <p:cNvCxnSpPr>
            <a:cxnSpLocks/>
          </p:cNvCxnSpPr>
          <p:nvPr/>
        </p:nvCxnSpPr>
        <p:spPr>
          <a:xfrm>
            <a:off x="4705143" y="1524000"/>
            <a:ext cx="0" cy="4021483"/>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2497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ADFC3-E375-7AEA-7366-FD24BE68AC28}"/>
              </a:ext>
            </a:extLst>
          </p:cNvPr>
          <p:cNvSpPr txBox="1">
            <a:spLocks/>
          </p:cNvSpPr>
          <p:nvPr/>
        </p:nvSpPr>
        <p:spPr>
          <a:xfrm>
            <a:off x="838200" y="365125"/>
            <a:ext cx="10515600" cy="1325563"/>
          </a:xfrm>
          <a:prstGeom prst="rect">
            <a:avLst/>
          </a:prstGeom>
        </p:spPr>
        <p:txBody>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The Art and Science of prompting</a:t>
            </a:r>
          </a:p>
        </p:txBody>
      </p:sp>
      <p:sp>
        <p:nvSpPr>
          <p:cNvPr id="3" name="Content Placeholder 2">
            <a:extLst>
              <a:ext uri="{FF2B5EF4-FFF2-40B4-BE49-F238E27FC236}">
                <a16:creationId xmlns:a16="http://schemas.microsoft.com/office/drawing/2014/main" id="{3048B850-69D0-EEAE-C45D-ED43B3BC0048}"/>
              </a:ext>
            </a:extLst>
          </p:cNvPr>
          <p:cNvSpPr txBox="1">
            <a:spLocks/>
          </p:cNvSpPr>
          <p:nvPr/>
        </p:nvSpPr>
        <p:spPr>
          <a:xfrm>
            <a:off x="584790" y="1719243"/>
            <a:ext cx="2664808" cy="4206543"/>
          </a:xfrm>
          <a:prstGeom prst="rect">
            <a:avLst/>
          </a:prstGeom>
        </p:spPr>
        <p:txBody>
          <a:bodyPr>
            <a:norm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r>
              <a:rPr kumimoji="0" lang="en-US" sz="2400" b="0" i="0" u="none" strike="noStrike" kern="1200" cap="none" spc="0" normalizeH="0" baseline="0" noProof="0">
                <a:ln>
                  <a:noFill/>
                </a:ln>
                <a:solidFill>
                  <a:prstClr val="white"/>
                </a:solidFill>
                <a:effectLst/>
                <a:uLnTx/>
                <a:uFillTx/>
                <a:latin typeface="Segoe Sans Display"/>
                <a:ea typeface="+mn-ea"/>
                <a:cs typeface="Segoe Sans Display" pitchFamily="2" charset="0"/>
              </a:rPr>
              <a:t>To get the  best response, it’s important to focus on some of the </a:t>
            </a:r>
            <a:r>
              <a:rPr kumimoji="0" lang="en-US" sz="2400" b="0" i="0" u="none" strike="noStrike" kern="1200" cap="none" spc="-38" normalizeH="0" baseline="0" noProof="0">
                <a:ln w="3175">
                  <a:noFill/>
                </a:ln>
                <a:solidFill>
                  <a:srgbClr val="FFFF00"/>
                </a:solidFill>
                <a:effectLst/>
                <a:uLnTx/>
                <a:uFillTx/>
                <a:latin typeface="Segoe Sans Display" pitchFamily="2" charset="0"/>
                <a:ea typeface="+mn-ea"/>
                <a:cs typeface="Segoe Sans Display" pitchFamily="2" charset="0"/>
              </a:rPr>
              <a:t>key elements</a:t>
            </a:r>
            <a:r>
              <a:rPr kumimoji="0" lang="en-US" sz="2400" b="0" i="0" u="none" strike="noStrike" kern="1200" cap="none" spc="0" normalizeH="0" baseline="0" noProof="0">
                <a:ln>
                  <a:noFill/>
                </a:ln>
                <a:solidFill>
                  <a:srgbClr val="091F2C"/>
                </a:solidFill>
                <a:effectLst/>
                <a:uLnTx/>
                <a:uFillTx/>
                <a:latin typeface="Segoe Sans Display"/>
                <a:ea typeface="+mn-ea"/>
                <a:cs typeface="Segoe Sans Display" pitchFamily="2" charset="0"/>
              </a:rPr>
              <a:t> </a:t>
            </a:r>
            <a:r>
              <a:rPr kumimoji="0" lang="en-US" sz="2400" b="0" i="0" u="none" strike="noStrike" kern="1200" cap="none" spc="0" normalizeH="0" baseline="0" noProof="0">
                <a:ln>
                  <a:noFill/>
                </a:ln>
                <a:solidFill>
                  <a:prstClr val="white"/>
                </a:solidFill>
                <a:effectLst/>
                <a:uLnTx/>
                <a:uFillTx/>
                <a:latin typeface="Segoe Sans Display"/>
                <a:ea typeface="+mn-ea"/>
                <a:cs typeface="Segoe Sans Display" pitchFamily="2" charset="0"/>
              </a:rPr>
              <a:t>when phrasing your Copilot prompts.</a:t>
            </a:r>
          </a:p>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4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p:txBody>
      </p:sp>
      <p:sp>
        <p:nvSpPr>
          <p:cNvPr id="4" name="Rectangle: Rounded Corners 3">
            <a:extLst>
              <a:ext uri="{FF2B5EF4-FFF2-40B4-BE49-F238E27FC236}">
                <a16:creationId xmlns:a16="http://schemas.microsoft.com/office/drawing/2014/main" id="{9AE31D83-1ED8-B0B3-AB9B-DC99123D0EEB}"/>
              </a:ext>
            </a:extLst>
          </p:cNvPr>
          <p:cNvSpPr/>
          <p:nvPr/>
        </p:nvSpPr>
        <p:spPr bwMode="auto">
          <a:xfrm>
            <a:off x="3633433" y="3397141"/>
            <a:ext cx="8009212" cy="1995566"/>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5" name="TextBox 4">
            <a:extLst>
              <a:ext uri="{FF2B5EF4-FFF2-40B4-BE49-F238E27FC236}">
                <a16:creationId xmlns:a16="http://schemas.microsoft.com/office/drawing/2014/main" id="{0D882741-7B72-A617-CE3C-1FBF9060B9A7}"/>
              </a:ext>
              <a:ext uri="{C183D7F6-B498-43B3-948B-1728B52AA6E4}">
                <adec:decorative xmlns:adec="http://schemas.microsoft.com/office/drawing/2017/decorative" val="1"/>
              </a:ext>
            </a:extLst>
          </p:cNvPr>
          <p:cNvSpPr txBox="1">
            <a:spLocks/>
          </p:cNvSpPr>
          <p:nvPr/>
        </p:nvSpPr>
        <p:spPr>
          <a:xfrm>
            <a:off x="3488377" y="1435100"/>
            <a:ext cx="8222188" cy="4490687"/>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6" name="Rectangle: Rounded Corners 5">
            <a:extLst>
              <a:ext uri="{FF2B5EF4-FFF2-40B4-BE49-F238E27FC236}">
                <a16:creationId xmlns:a16="http://schemas.microsoft.com/office/drawing/2014/main" id="{6DEB6069-8521-5BEF-6047-9CA7B93FC824}"/>
              </a:ext>
              <a:ext uri="{C183D7F6-B498-43B3-948B-1728B52AA6E4}">
                <adec:decorative xmlns:adec="http://schemas.microsoft.com/office/drawing/2017/decorative" val="1"/>
              </a:ext>
            </a:extLst>
          </p:cNvPr>
          <p:cNvSpPr/>
          <p:nvPr/>
        </p:nvSpPr>
        <p:spPr bwMode="auto">
          <a:xfrm>
            <a:off x="3488377" y="1435099"/>
            <a:ext cx="8225362" cy="4490687"/>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 name="Rounded Rectangle 25">
            <a:extLst>
              <a:ext uri="{FF2B5EF4-FFF2-40B4-BE49-F238E27FC236}">
                <a16:creationId xmlns:a16="http://schemas.microsoft.com/office/drawing/2014/main" id="{9D48F87A-B8FE-7E18-5B48-2C4773192D34}"/>
              </a:ext>
            </a:extLst>
          </p:cNvPr>
          <p:cNvSpPr/>
          <p:nvPr/>
        </p:nvSpPr>
        <p:spPr bwMode="auto">
          <a:xfrm>
            <a:off x="3845449" y="2037652"/>
            <a:ext cx="1750388" cy="1221346"/>
          </a:xfrm>
          <a:prstGeom prst="roundRect">
            <a:avLst>
              <a:gd name="adj" fmla="val 14457"/>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0078D3"/>
                </a:solidFill>
                <a:effectLst/>
                <a:uLnTx/>
                <a:uFillTx/>
                <a:latin typeface="Segoe UI Semibold"/>
                <a:ea typeface="+mn-ea"/>
                <a:cs typeface="Segoe UI Semibold" panose="020B0502040204020203" pitchFamily="34" charset="0"/>
              </a:rPr>
              <a:t>Goal</a:t>
            </a:r>
          </a:p>
        </p:txBody>
      </p:sp>
      <p:sp>
        <p:nvSpPr>
          <p:cNvPr id="8" name="TextBox 8">
            <a:extLst>
              <a:ext uri="{FF2B5EF4-FFF2-40B4-BE49-F238E27FC236}">
                <a16:creationId xmlns:a16="http://schemas.microsoft.com/office/drawing/2014/main" id="{C94EEB5C-AA09-DFDE-5AF8-FC1E59D39409}"/>
              </a:ext>
            </a:extLst>
          </p:cNvPr>
          <p:cNvSpPr txBox="1"/>
          <p:nvPr/>
        </p:nvSpPr>
        <p:spPr>
          <a:xfrm>
            <a:off x="3934470" y="3547634"/>
            <a:ext cx="1569345" cy="123110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What</a:t>
            </a:r>
            <a:r>
              <a:rPr kumimoji="0" lang="en-US" sz="2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response do you want from Copilot? </a:t>
            </a:r>
          </a:p>
        </p:txBody>
      </p:sp>
      <p:sp>
        <p:nvSpPr>
          <p:cNvPr id="9" name="Rounded Rectangle 26">
            <a:extLst>
              <a:ext uri="{FF2B5EF4-FFF2-40B4-BE49-F238E27FC236}">
                <a16:creationId xmlns:a16="http://schemas.microsoft.com/office/drawing/2014/main" id="{95960D4D-38EE-A08D-8911-ECF53FFE39A5}"/>
              </a:ext>
            </a:extLst>
          </p:cNvPr>
          <p:cNvSpPr/>
          <p:nvPr/>
        </p:nvSpPr>
        <p:spPr bwMode="auto">
          <a:xfrm>
            <a:off x="5845295" y="2037652"/>
            <a:ext cx="1750388" cy="1221346"/>
          </a:xfrm>
          <a:prstGeom prst="roundRect">
            <a:avLst>
              <a:gd name="adj" fmla="val 14536"/>
            </a:avLst>
          </a:prstGeom>
          <a:solidFill>
            <a:schemeClr val="bg1"/>
          </a:solidFill>
          <a:ln w="15875">
            <a:solidFill>
              <a:srgbClr val="4AC5B1"/>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008575"/>
                </a:solidFill>
                <a:effectLst/>
                <a:uLnTx/>
                <a:uFillTx/>
                <a:latin typeface="Segoe UI Semibold"/>
                <a:ea typeface="+mn-ea"/>
                <a:cs typeface="Segoe UI Semibold" panose="020B0502040204020203" pitchFamily="34" charset="0"/>
              </a:rPr>
              <a:t>Context</a:t>
            </a:r>
          </a:p>
        </p:txBody>
      </p:sp>
      <p:sp>
        <p:nvSpPr>
          <p:cNvPr id="10" name="TextBox 9">
            <a:extLst>
              <a:ext uri="{FF2B5EF4-FFF2-40B4-BE49-F238E27FC236}">
                <a16:creationId xmlns:a16="http://schemas.microsoft.com/office/drawing/2014/main" id="{A538614B-E6E3-C7CD-131F-09BA11704720}"/>
              </a:ext>
            </a:extLst>
          </p:cNvPr>
          <p:cNvSpPr txBox="1"/>
          <p:nvPr/>
        </p:nvSpPr>
        <p:spPr>
          <a:xfrm>
            <a:off x="6014946" y="3550585"/>
            <a:ext cx="1422174" cy="1231106"/>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Why</a:t>
            </a:r>
            <a:r>
              <a:rPr kumimoji="0" lang="en-US" sz="2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do you need it and who is involved?</a:t>
            </a:r>
          </a:p>
        </p:txBody>
      </p:sp>
      <p:sp>
        <p:nvSpPr>
          <p:cNvPr id="11" name="TextBox 7">
            <a:extLst>
              <a:ext uri="{FF2B5EF4-FFF2-40B4-BE49-F238E27FC236}">
                <a16:creationId xmlns:a16="http://schemas.microsoft.com/office/drawing/2014/main" id="{5ACB943C-75D0-036B-E4A0-32277D91990C}"/>
              </a:ext>
            </a:extLst>
          </p:cNvPr>
          <p:cNvSpPr txBox="1"/>
          <p:nvPr/>
        </p:nvSpPr>
        <p:spPr>
          <a:xfrm>
            <a:off x="7806071" y="3547633"/>
            <a:ext cx="1820304" cy="1538883"/>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Which</a:t>
            </a:r>
            <a:r>
              <a:rPr kumimoji="0" lang="en-US" sz="2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information sources or samples should Copilot  Use?</a:t>
            </a:r>
          </a:p>
        </p:txBody>
      </p:sp>
      <p:sp>
        <p:nvSpPr>
          <p:cNvPr id="12" name="Rounded Rectangle 37">
            <a:extLst>
              <a:ext uri="{FF2B5EF4-FFF2-40B4-BE49-F238E27FC236}">
                <a16:creationId xmlns:a16="http://schemas.microsoft.com/office/drawing/2014/main" id="{92BCD71A-2714-3AA0-473A-8938B9ED5774}"/>
              </a:ext>
            </a:extLst>
          </p:cNvPr>
          <p:cNvSpPr/>
          <p:nvPr/>
        </p:nvSpPr>
        <p:spPr bwMode="auto">
          <a:xfrm>
            <a:off x="7834462" y="2043812"/>
            <a:ext cx="1762565" cy="1215186"/>
          </a:xfrm>
          <a:prstGeom prst="roundRect">
            <a:avLst>
              <a:gd name="adj" fmla="val 15091"/>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Source</a:t>
            </a:r>
          </a:p>
        </p:txBody>
      </p:sp>
      <p:sp>
        <p:nvSpPr>
          <p:cNvPr id="13" name="TextBox 6">
            <a:extLst>
              <a:ext uri="{FF2B5EF4-FFF2-40B4-BE49-F238E27FC236}">
                <a16:creationId xmlns:a16="http://schemas.microsoft.com/office/drawing/2014/main" id="{3388506D-D450-C2F5-55F7-44BA6F39B30E}"/>
              </a:ext>
            </a:extLst>
          </p:cNvPr>
          <p:cNvSpPr txBox="1"/>
          <p:nvPr/>
        </p:nvSpPr>
        <p:spPr>
          <a:xfrm>
            <a:off x="9814729" y="3547632"/>
            <a:ext cx="1750387" cy="1538883"/>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How</a:t>
            </a:r>
            <a:r>
              <a:rPr kumimoji="0" lang="en-US" sz="2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should Copilot respond</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to meet your expectations?</a:t>
            </a:r>
          </a:p>
        </p:txBody>
      </p:sp>
      <p:sp>
        <p:nvSpPr>
          <p:cNvPr id="14" name="Rounded Rectangle 34">
            <a:extLst>
              <a:ext uri="{FF2B5EF4-FFF2-40B4-BE49-F238E27FC236}">
                <a16:creationId xmlns:a16="http://schemas.microsoft.com/office/drawing/2014/main" id="{F12A367E-EF02-0E04-7287-6B451C334ADC}"/>
              </a:ext>
            </a:extLst>
          </p:cNvPr>
          <p:cNvSpPr/>
          <p:nvPr/>
        </p:nvSpPr>
        <p:spPr bwMode="auto">
          <a:xfrm>
            <a:off x="9802938" y="2037652"/>
            <a:ext cx="1750388" cy="1215186"/>
          </a:xfrm>
          <a:prstGeom prst="roundRect">
            <a:avLst>
              <a:gd name="adj" fmla="val 15867"/>
            </a:avLst>
          </a:prstGeom>
          <a:solidFill>
            <a:schemeClr val="bg1">
              <a:alpha val="99000"/>
            </a:schemeClr>
          </a:solidFill>
          <a:ln w="15875">
            <a:solidFill>
              <a:srgbClr val="FFA38B"/>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E25B00"/>
                </a:solidFill>
                <a:effectLst/>
                <a:uLnTx/>
                <a:uFillTx/>
                <a:latin typeface="Segoe UI Semibold"/>
                <a:ea typeface="+mn-ea"/>
                <a:cs typeface="Segoe UI Semibold" panose="020B0502040204020203" pitchFamily="34" charset="0"/>
              </a:rPr>
              <a:t>Expectations</a:t>
            </a:r>
          </a:p>
        </p:txBody>
      </p:sp>
      <p:sp>
        <p:nvSpPr>
          <p:cNvPr id="15" name="Rounded Rectangle 41">
            <a:extLst>
              <a:ext uri="{FF2B5EF4-FFF2-40B4-BE49-F238E27FC236}">
                <a16:creationId xmlns:a16="http://schemas.microsoft.com/office/drawing/2014/main" id="{3EF492C7-4DED-28FC-53BB-D98A484B5A92}"/>
              </a:ext>
            </a:extLst>
          </p:cNvPr>
          <p:cNvSpPr/>
          <p:nvPr/>
        </p:nvSpPr>
        <p:spPr bwMode="auto">
          <a:xfrm>
            <a:off x="5435304" y="1251541"/>
            <a:ext cx="4405470" cy="367117"/>
          </a:xfrm>
          <a:prstGeom prst="roundRect">
            <a:avLst>
              <a:gd name="adj" fmla="val 50000"/>
            </a:avLst>
          </a:pr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marL="0" marR="0" lvl="0" indent="0" algn="ctr" defTabSz="699354" rtl="0" eaLnBrk="1" fontAlgn="base" latinLnBrk="0" hangingPunct="1">
              <a:lnSpc>
                <a:spcPct val="100000"/>
              </a:lnSpc>
              <a:spcBef>
                <a:spcPct val="0"/>
              </a:spcBef>
              <a:spcAft>
                <a:spcPct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Include the right prompt ingredients</a:t>
            </a:r>
          </a:p>
        </p:txBody>
      </p:sp>
      <p:sp>
        <p:nvSpPr>
          <p:cNvPr id="16" name="Rounded Rectangle 25">
            <a:extLst>
              <a:ext uri="{FF2B5EF4-FFF2-40B4-BE49-F238E27FC236}">
                <a16:creationId xmlns:a16="http://schemas.microsoft.com/office/drawing/2014/main" id="{C1E8A210-CACF-2246-EAEA-36543DB4DD44}"/>
              </a:ext>
            </a:extLst>
          </p:cNvPr>
          <p:cNvSpPr/>
          <p:nvPr/>
        </p:nvSpPr>
        <p:spPr bwMode="auto">
          <a:xfrm>
            <a:off x="3845449" y="2031492"/>
            <a:ext cx="1750388" cy="1221346"/>
          </a:xfrm>
          <a:prstGeom prst="roundRect">
            <a:avLst>
              <a:gd name="adj" fmla="val 14457"/>
            </a:avLst>
          </a:prstGeom>
          <a:solidFill>
            <a:srgbClr val="0078D3"/>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Goal</a:t>
            </a:r>
          </a:p>
        </p:txBody>
      </p:sp>
      <p:sp>
        <p:nvSpPr>
          <p:cNvPr id="17" name="Rounded Rectangle 26">
            <a:extLst>
              <a:ext uri="{FF2B5EF4-FFF2-40B4-BE49-F238E27FC236}">
                <a16:creationId xmlns:a16="http://schemas.microsoft.com/office/drawing/2014/main" id="{F2F6635D-3DAE-6433-3F6E-84EB77DC05DF}"/>
              </a:ext>
            </a:extLst>
          </p:cNvPr>
          <p:cNvSpPr/>
          <p:nvPr/>
        </p:nvSpPr>
        <p:spPr bwMode="auto">
          <a:xfrm>
            <a:off x="5845295" y="2031492"/>
            <a:ext cx="1750388" cy="1221346"/>
          </a:xfrm>
          <a:prstGeom prst="roundRect">
            <a:avLst>
              <a:gd name="adj" fmla="val 14536"/>
            </a:avLst>
          </a:prstGeom>
          <a:solidFill>
            <a:srgbClr val="00B050"/>
          </a:solidFill>
          <a:ln w="15875">
            <a:solidFill>
              <a:srgbClr val="4AC5B1"/>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Context</a:t>
            </a:r>
          </a:p>
        </p:txBody>
      </p:sp>
      <p:sp>
        <p:nvSpPr>
          <p:cNvPr id="18" name="Rounded Rectangle 37">
            <a:extLst>
              <a:ext uri="{FF2B5EF4-FFF2-40B4-BE49-F238E27FC236}">
                <a16:creationId xmlns:a16="http://schemas.microsoft.com/office/drawing/2014/main" id="{4E82CD08-768A-F7A8-4C6E-E42E4B198AF0}"/>
              </a:ext>
            </a:extLst>
          </p:cNvPr>
          <p:cNvSpPr/>
          <p:nvPr/>
        </p:nvSpPr>
        <p:spPr bwMode="auto">
          <a:xfrm>
            <a:off x="7834462" y="2037652"/>
            <a:ext cx="1762565" cy="1215186"/>
          </a:xfrm>
          <a:prstGeom prst="roundRect">
            <a:avLst>
              <a:gd name="adj" fmla="val 15091"/>
            </a:avLst>
          </a:prstGeom>
          <a:solidFill>
            <a:srgbClr val="B4009E"/>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Source</a:t>
            </a:r>
          </a:p>
        </p:txBody>
      </p:sp>
      <p:sp>
        <p:nvSpPr>
          <p:cNvPr id="19" name="Rounded Rectangle 34">
            <a:extLst>
              <a:ext uri="{FF2B5EF4-FFF2-40B4-BE49-F238E27FC236}">
                <a16:creationId xmlns:a16="http://schemas.microsoft.com/office/drawing/2014/main" id="{12CDA8B1-1E3D-CB44-AB69-0B54863FC39C}"/>
              </a:ext>
            </a:extLst>
          </p:cNvPr>
          <p:cNvSpPr/>
          <p:nvPr/>
        </p:nvSpPr>
        <p:spPr bwMode="auto">
          <a:xfrm>
            <a:off x="9802938" y="2031492"/>
            <a:ext cx="1750388" cy="1215186"/>
          </a:xfrm>
          <a:prstGeom prst="roundRect">
            <a:avLst>
              <a:gd name="adj" fmla="val 15867"/>
            </a:avLst>
          </a:prstGeom>
          <a:solidFill>
            <a:srgbClr val="FF0000"/>
          </a:solidFill>
          <a:ln w="15875">
            <a:solidFill>
              <a:srgbClr val="FF5C39"/>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Expectations</a:t>
            </a:r>
          </a:p>
        </p:txBody>
      </p:sp>
      <p:sp>
        <p:nvSpPr>
          <p:cNvPr id="21" name="TextBox 20">
            <a:extLst>
              <a:ext uri="{FF2B5EF4-FFF2-40B4-BE49-F238E27FC236}">
                <a16:creationId xmlns:a16="http://schemas.microsoft.com/office/drawing/2014/main" id="{819F87F5-F6FA-981D-5E6D-DBE7C42426BB}"/>
              </a:ext>
            </a:extLst>
          </p:cNvPr>
          <p:cNvSpPr txBox="1"/>
          <p:nvPr/>
        </p:nvSpPr>
        <p:spPr>
          <a:xfrm>
            <a:off x="4028902" y="5969655"/>
            <a:ext cx="6816436" cy="461665"/>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aka.ms/CopilotPromptIngredients</a:t>
            </a:r>
            <a:endParaRPr kumimoji="0" lang="en-US" sz="3600" b="0" i="0" u="none" strike="noStrike" kern="1200" cap="none" spc="0" normalizeH="0" baseline="0" noProof="0">
              <a:ln>
                <a:noFill/>
              </a:ln>
              <a:solidFill>
                <a:prstClr val="white"/>
              </a:solidFill>
              <a:effectLst/>
              <a:uLnTx/>
              <a:uFillTx/>
              <a:latin typeface="Segoe Sans Display"/>
              <a:ea typeface="+mn-ea"/>
              <a:cs typeface="+mn-cs"/>
            </a:endParaRPr>
          </a:p>
        </p:txBody>
      </p:sp>
    </p:spTree>
    <p:extLst>
      <p:ext uri="{BB962C8B-B14F-4D97-AF65-F5344CB8AC3E}">
        <p14:creationId xmlns:p14="http://schemas.microsoft.com/office/powerpoint/2010/main" val="4162396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750"/>
                                        <p:tgtEl>
                                          <p:spTgt spid="9"/>
                                        </p:tgtEl>
                                      </p:cBhvr>
                                    </p:animEffect>
                                    <p:anim calcmode="lin" valueType="num">
                                      <p:cBhvr>
                                        <p:cTn id="13" dur="750" fill="hold"/>
                                        <p:tgtEl>
                                          <p:spTgt spid="9"/>
                                        </p:tgtEl>
                                        <p:attrNameLst>
                                          <p:attrName>ppt_x</p:attrName>
                                        </p:attrNameLst>
                                      </p:cBhvr>
                                      <p:tavLst>
                                        <p:tav tm="0">
                                          <p:val>
                                            <p:strVal val="#ppt_x"/>
                                          </p:val>
                                        </p:tav>
                                        <p:tav tm="100000">
                                          <p:val>
                                            <p:strVal val="#ppt_x"/>
                                          </p:val>
                                        </p:tav>
                                      </p:tavLst>
                                    </p:anim>
                                    <p:anim calcmode="lin" valueType="num">
                                      <p:cBhvr>
                                        <p:cTn id="14" dur="75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50"/>
                                        <p:tgtEl>
                                          <p:spTgt spid="12"/>
                                        </p:tgtEl>
                                      </p:cBhvr>
                                    </p:animEffect>
                                    <p:anim calcmode="lin" valueType="num">
                                      <p:cBhvr>
                                        <p:cTn id="18" dur="750" fill="hold"/>
                                        <p:tgtEl>
                                          <p:spTgt spid="12"/>
                                        </p:tgtEl>
                                        <p:attrNameLst>
                                          <p:attrName>ppt_x</p:attrName>
                                        </p:attrNameLst>
                                      </p:cBhvr>
                                      <p:tavLst>
                                        <p:tav tm="0">
                                          <p:val>
                                            <p:strVal val="#ppt_x"/>
                                          </p:val>
                                        </p:tav>
                                        <p:tav tm="100000">
                                          <p:val>
                                            <p:strVal val="#ppt_x"/>
                                          </p:val>
                                        </p:tav>
                                      </p:tavLst>
                                    </p:anim>
                                    <p:anim calcmode="lin" valueType="num">
                                      <p:cBhvr>
                                        <p:cTn id="19" dur="75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750"/>
                                        <p:tgtEl>
                                          <p:spTgt spid="14"/>
                                        </p:tgtEl>
                                      </p:cBhvr>
                                    </p:animEffect>
                                    <p:anim calcmode="lin" valueType="num">
                                      <p:cBhvr>
                                        <p:cTn id="23" dur="750" fill="hold"/>
                                        <p:tgtEl>
                                          <p:spTgt spid="14"/>
                                        </p:tgtEl>
                                        <p:attrNameLst>
                                          <p:attrName>ppt_x</p:attrName>
                                        </p:attrNameLst>
                                      </p:cBhvr>
                                      <p:tavLst>
                                        <p:tav tm="0">
                                          <p:val>
                                            <p:strVal val="#ppt_x"/>
                                          </p:val>
                                        </p:tav>
                                        <p:tav tm="100000">
                                          <p:val>
                                            <p:strVal val="#ppt_x"/>
                                          </p:val>
                                        </p:tav>
                                      </p:tavLst>
                                    </p:anim>
                                    <p:anim calcmode="lin" valueType="num">
                                      <p:cBhvr>
                                        <p:cTn id="24" dur="7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18"/>
                                        </p:tgtEl>
                                      </p:cBhvr>
                                    </p:animEffect>
                                    <p:set>
                                      <p:cBhvr>
                                        <p:cTn id="59" dur="1" fill="hold">
                                          <p:stCondLst>
                                            <p:cond delay="499"/>
                                          </p:stCondLst>
                                        </p:cTn>
                                        <p:tgtEl>
                                          <p:spTgt spid="18"/>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p:bldP spid="12" grpId="0" animBg="1"/>
      <p:bldP spid="13" grpId="0"/>
      <p:bldP spid="14" grpId="0" animBg="1"/>
      <p:bldP spid="16" grpId="0" animBg="1"/>
      <p:bldP spid="16" grpId="1" animBg="1"/>
      <p:bldP spid="17" grpId="0" animBg="1"/>
      <p:bldP spid="17" grpId="1" animBg="1"/>
      <p:bldP spid="18" grpId="0" animBg="1"/>
      <p:bldP spid="18" grpId="1"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6">
            <a:extLst>
              <a:ext uri="{FF2B5EF4-FFF2-40B4-BE49-F238E27FC236}">
                <a16:creationId xmlns:a16="http://schemas.microsoft.com/office/drawing/2014/main" id="{6EF87B76-0126-87B2-E88F-1AEA54AD4FD6}"/>
              </a:ext>
              <a:ext uri="{C183D7F6-B498-43B3-948B-1728B52AA6E4}">
                <adec:decorative xmlns:adec="http://schemas.microsoft.com/office/drawing/2017/decorative" val="1"/>
              </a:ext>
            </a:extLst>
          </p:cNvPr>
          <p:cNvSpPr/>
          <p:nvPr/>
        </p:nvSpPr>
        <p:spPr bwMode="auto">
          <a:xfrm>
            <a:off x="1533088" y="924083"/>
            <a:ext cx="9261643" cy="5009833"/>
          </a:xfrm>
          <a:prstGeom prst="roundRect">
            <a:avLst>
              <a:gd name="adj" fmla="val 4396"/>
            </a:avLst>
          </a:prstGeom>
          <a:solidFill>
            <a:schemeClr val="bg1">
              <a:lumMod val="95000"/>
            </a:schemeClr>
          </a:solidFill>
          <a:ln w="9525">
            <a:solidFill>
              <a:schemeClr val="tx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5" name="TextBox 1">
            <a:extLst>
              <a:ext uri="{FF2B5EF4-FFF2-40B4-BE49-F238E27FC236}">
                <a16:creationId xmlns:a16="http://schemas.microsoft.com/office/drawing/2014/main" id="{035E34C3-9DC3-EC30-56DE-8F4AD91ECC56}"/>
              </a:ext>
            </a:extLst>
          </p:cNvPr>
          <p:cNvSpPr txBox="1"/>
          <p:nvPr/>
        </p:nvSpPr>
        <p:spPr>
          <a:xfrm>
            <a:off x="2387521" y="3198166"/>
            <a:ext cx="7552775" cy="461665"/>
          </a:xfrm>
          <a:prstGeom prst="rect">
            <a:avLst/>
          </a:prstGeom>
          <a:noFill/>
        </p:spPr>
        <p:txBody>
          <a:bodyPr wrap="square" l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91F2C"/>
                </a:solidFill>
                <a:effectLst/>
                <a:uLnTx/>
                <a:uFillTx/>
                <a:latin typeface="Segoe UI Semibold"/>
                <a:ea typeface="+mn-ea"/>
                <a:cs typeface="Segoe UI Semibold" panose="020B0502040204020203" pitchFamily="34" charset="0"/>
              </a:rPr>
              <a:t>Brainstorm ideas for an icebreaker at a team meeting</a:t>
            </a:r>
          </a:p>
        </p:txBody>
      </p:sp>
      <p:sp>
        <p:nvSpPr>
          <p:cNvPr id="37" name="Rounded Rectangle 41">
            <a:extLst>
              <a:ext uri="{FF2B5EF4-FFF2-40B4-BE49-F238E27FC236}">
                <a16:creationId xmlns:a16="http://schemas.microsoft.com/office/drawing/2014/main" id="{5F51460B-E396-6EEE-C7D7-F6C5D8F539C7}"/>
              </a:ext>
            </a:extLst>
          </p:cNvPr>
          <p:cNvSpPr/>
          <p:nvPr/>
        </p:nvSpPr>
        <p:spPr bwMode="auto">
          <a:xfrm>
            <a:off x="3924692" y="716441"/>
            <a:ext cx="4478437" cy="367117"/>
          </a:xfrm>
          <a:prstGeom prst="roundRect">
            <a:avLst>
              <a:gd name="adj" fmla="val 50000"/>
            </a:avLst>
          </a:pr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marL="0" marR="0" lvl="0" indent="0" algn="ctr" defTabSz="699354" rtl="0" eaLnBrk="1" fontAlgn="base" latinLnBrk="0" hangingPunct="1">
              <a:lnSpc>
                <a:spcPct val="100000"/>
              </a:lnSpc>
              <a:spcBef>
                <a:spcPct val="0"/>
              </a:spcBef>
              <a:spcAft>
                <a:spcPct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rPr>
              <a:t>Include the right prompt ingredients</a:t>
            </a:r>
          </a:p>
        </p:txBody>
      </p:sp>
      <p:sp>
        <p:nvSpPr>
          <p:cNvPr id="3" name="TextBox 2">
            <a:extLst>
              <a:ext uri="{FF2B5EF4-FFF2-40B4-BE49-F238E27FC236}">
                <a16:creationId xmlns:a16="http://schemas.microsoft.com/office/drawing/2014/main" id="{9A251AF7-DC5E-8CE6-1E66-D6C30FB32286}"/>
              </a:ext>
            </a:extLst>
          </p:cNvPr>
          <p:cNvSpPr txBox="1"/>
          <p:nvPr/>
        </p:nvSpPr>
        <p:spPr>
          <a:xfrm>
            <a:off x="2756219" y="6072774"/>
            <a:ext cx="6815378" cy="369332"/>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aka.ms/</a:t>
            </a:r>
            <a:r>
              <a:rPr kumimoji="0" lang="en-US" sz="1800" b="0" i="0" u="none" strike="noStrike" kern="1200" cap="none" spc="0" normalizeH="0" baseline="0" noProof="0" err="1">
                <a:ln>
                  <a:noFill/>
                </a:ln>
                <a:solidFill>
                  <a:prstClr val="white"/>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CopilotPromptIngredients</a:t>
            </a:r>
            <a:endParaRPr kumimoji="0" lang="en-US" sz="2800" b="0" i="0" u="none" strike="noStrike" kern="1200" cap="none" spc="0" normalizeH="0" baseline="0" noProof="0">
              <a:ln>
                <a:noFill/>
              </a:ln>
              <a:solidFill>
                <a:prstClr val="white"/>
              </a:solidFill>
              <a:effectLst/>
              <a:uLnTx/>
              <a:uFillTx/>
              <a:latin typeface="Segoe Sans Display"/>
              <a:ea typeface="+mn-ea"/>
              <a:cs typeface="+mn-cs"/>
            </a:endParaRPr>
          </a:p>
        </p:txBody>
      </p:sp>
    </p:spTree>
    <p:extLst>
      <p:ext uri="{BB962C8B-B14F-4D97-AF65-F5344CB8AC3E}">
        <p14:creationId xmlns:p14="http://schemas.microsoft.com/office/powerpoint/2010/main" val="355410717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6">
            <a:extLst>
              <a:ext uri="{FF2B5EF4-FFF2-40B4-BE49-F238E27FC236}">
                <a16:creationId xmlns:a16="http://schemas.microsoft.com/office/drawing/2014/main" id="{6EF87B76-0126-87B2-E88F-1AEA54AD4FD6}"/>
              </a:ext>
              <a:ext uri="{C183D7F6-B498-43B3-948B-1728B52AA6E4}">
                <adec:decorative xmlns:adec="http://schemas.microsoft.com/office/drawing/2017/decorative" val="1"/>
              </a:ext>
            </a:extLst>
          </p:cNvPr>
          <p:cNvSpPr/>
          <p:nvPr/>
        </p:nvSpPr>
        <p:spPr bwMode="auto">
          <a:xfrm>
            <a:off x="1533088" y="924083"/>
            <a:ext cx="9261643" cy="5009833"/>
          </a:xfrm>
          <a:prstGeom prst="roundRect">
            <a:avLst>
              <a:gd name="adj" fmla="val 4396"/>
            </a:avLst>
          </a:prstGeom>
          <a:solidFill>
            <a:schemeClr val="bg1">
              <a:lumMod val="95000"/>
            </a:schemeClr>
          </a:solidFill>
          <a:ln w="9525">
            <a:solidFill>
              <a:schemeClr val="tx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Rounded Rectangle 25">
            <a:extLst>
              <a:ext uri="{FF2B5EF4-FFF2-40B4-BE49-F238E27FC236}">
                <a16:creationId xmlns:a16="http://schemas.microsoft.com/office/drawing/2014/main" id="{7531F863-6740-6E0D-E2C4-C9BAFB6462CC}"/>
              </a:ext>
            </a:extLst>
          </p:cNvPr>
          <p:cNvSpPr/>
          <p:nvPr/>
        </p:nvSpPr>
        <p:spPr bwMode="auto">
          <a:xfrm>
            <a:off x="3079453" y="1340695"/>
            <a:ext cx="1732054" cy="385567"/>
          </a:xfrm>
          <a:prstGeom prst="roundRect">
            <a:avLst>
              <a:gd name="adj" fmla="val 50000"/>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0078D3"/>
                </a:solidFill>
                <a:effectLst/>
                <a:uLnTx/>
                <a:uFillTx/>
                <a:latin typeface="Segoe UI Semibold"/>
                <a:ea typeface="+mn-ea"/>
                <a:cs typeface="Segoe UI Semibold" panose="020B0502040204020203" pitchFamily="34" charset="0"/>
              </a:rPr>
              <a:t>Goal</a:t>
            </a:r>
          </a:p>
        </p:txBody>
      </p:sp>
      <p:sp>
        <p:nvSpPr>
          <p:cNvPr id="4" name="TextBox 8">
            <a:extLst>
              <a:ext uri="{FF2B5EF4-FFF2-40B4-BE49-F238E27FC236}">
                <a16:creationId xmlns:a16="http://schemas.microsoft.com/office/drawing/2014/main" id="{F65BD9BC-85BC-02D2-A173-D3482117F7C6}"/>
              </a:ext>
            </a:extLst>
          </p:cNvPr>
          <p:cNvSpPr txBox="1"/>
          <p:nvPr/>
        </p:nvSpPr>
        <p:spPr>
          <a:xfrm>
            <a:off x="3404852" y="1854617"/>
            <a:ext cx="1732054" cy="323165"/>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What</a:t>
            </a:r>
            <a:r>
              <a:rPr kumimoji="0" lang="en-US"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outcome are you trying to achieve? </a:t>
            </a:r>
          </a:p>
        </p:txBody>
      </p:sp>
      <p:grpSp>
        <p:nvGrpSpPr>
          <p:cNvPr id="5" name="Group 4" descr="Arrow pointing to Generate 3-5 bullet points">
            <a:extLst>
              <a:ext uri="{FF2B5EF4-FFF2-40B4-BE49-F238E27FC236}">
                <a16:creationId xmlns:a16="http://schemas.microsoft.com/office/drawing/2014/main" id="{EF681903-37EB-885C-1E4A-7EB29B8EEC35}"/>
              </a:ext>
              <a:ext uri="{C183D7F6-B498-43B3-948B-1728B52AA6E4}">
                <adec:decorative xmlns:adec="http://schemas.microsoft.com/office/drawing/2017/decorative" val="0"/>
              </a:ext>
            </a:extLst>
          </p:cNvPr>
          <p:cNvGrpSpPr/>
          <p:nvPr/>
        </p:nvGrpSpPr>
        <p:grpSpPr>
          <a:xfrm>
            <a:off x="3242788" y="1763502"/>
            <a:ext cx="1818162" cy="817495"/>
            <a:chOff x="3771385" y="5402085"/>
            <a:chExt cx="1671567" cy="831347"/>
          </a:xfrm>
        </p:grpSpPr>
        <p:sp>
          <p:nvSpPr>
            <p:cNvPr id="6" name="Arc 5">
              <a:extLst>
                <a:ext uri="{FF2B5EF4-FFF2-40B4-BE49-F238E27FC236}">
                  <a16:creationId xmlns:a16="http://schemas.microsoft.com/office/drawing/2014/main" id="{E8680FA0-5C27-7FD0-D00B-39F61D07D414}"/>
                </a:ext>
              </a:extLst>
            </p:cNvPr>
            <p:cNvSpPr/>
            <p:nvPr/>
          </p:nvSpPr>
          <p:spPr>
            <a:xfrm>
              <a:off x="5124705" y="5913032"/>
              <a:ext cx="318247" cy="320400"/>
            </a:xfrm>
            <a:prstGeom prst="arc">
              <a:avLst>
                <a:gd name="adj1" fmla="val 15898458"/>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7" name="Straight Arrow Connector 6">
              <a:extLst>
                <a:ext uri="{FF2B5EF4-FFF2-40B4-BE49-F238E27FC236}">
                  <a16:creationId xmlns:a16="http://schemas.microsoft.com/office/drawing/2014/main" id="{5DD71873-3B71-B653-9B92-B9BCB9A897A8}"/>
                </a:ext>
              </a:extLst>
            </p:cNvPr>
            <p:cNvCxnSpPr>
              <a:cxnSpLocks/>
            </p:cNvCxnSpPr>
            <p:nvPr/>
          </p:nvCxnSpPr>
          <p:spPr>
            <a:xfrm>
              <a:off x="5442952" y="6052733"/>
              <a:ext cx="0" cy="16962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B16B142-9F8E-CB04-9EC6-377B0080AF93}"/>
                </a:ext>
              </a:extLst>
            </p:cNvPr>
            <p:cNvCxnSpPr>
              <a:cxnSpLocks/>
            </p:cNvCxnSpPr>
            <p:nvPr/>
          </p:nvCxnSpPr>
          <p:spPr>
            <a:xfrm flipH="1" flipV="1">
              <a:off x="3923424" y="5912832"/>
              <a:ext cx="1346371" cy="8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Arc 8">
              <a:extLst>
                <a:ext uri="{FF2B5EF4-FFF2-40B4-BE49-F238E27FC236}">
                  <a16:creationId xmlns:a16="http://schemas.microsoft.com/office/drawing/2014/main" id="{B1659AAD-B6CC-ED63-169D-DA8DCA00713A}"/>
                </a:ext>
              </a:extLst>
            </p:cNvPr>
            <p:cNvSpPr/>
            <p:nvPr/>
          </p:nvSpPr>
          <p:spPr>
            <a:xfrm rot="10800000">
              <a:off x="3771385" y="5592591"/>
              <a:ext cx="318247" cy="320400"/>
            </a:xfrm>
            <a:prstGeom prst="arc">
              <a:avLst>
                <a:gd name="adj1" fmla="val 16352078"/>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10" name="Straight Connector 9">
              <a:extLst>
                <a:ext uri="{FF2B5EF4-FFF2-40B4-BE49-F238E27FC236}">
                  <a16:creationId xmlns:a16="http://schemas.microsoft.com/office/drawing/2014/main" id="{94C4505E-ED39-5616-DADC-B24A651907FA}"/>
                </a:ext>
              </a:extLst>
            </p:cNvPr>
            <p:cNvCxnSpPr>
              <a:cxnSpLocks/>
            </p:cNvCxnSpPr>
            <p:nvPr/>
          </p:nvCxnSpPr>
          <p:spPr>
            <a:xfrm>
              <a:off x="3771526" y="5402085"/>
              <a:ext cx="0" cy="3574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Rounded Rectangle 26">
            <a:extLst>
              <a:ext uri="{FF2B5EF4-FFF2-40B4-BE49-F238E27FC236}">
                <a16:creationId xmlns:a16="http://schemas.microsoft.com/office/drawing/2014/main" id="{568ABC6C-7F0F-503C-CD8C-2745A35B1CF2}"/>
              </a:ext>
            </a:extLst>
          </p:cNvPr>
          <p:cNvSpPr/>
          <p:nvPr/>
        </p:nvSpPr>
        <p:spPr bwMode="auto">
          <a:xfrm>
            <a:off x="7473645" y="1340695"/>
            <a:ext cx="1731896" cy="385567"/>
          </a:xfrm>
          <a:prstGeom prst="roundRect">
            <a:avLst>
              <a:gd name="adj" fmla="val 50000"/>
            </a:avLst>
          </a:prstGeom>
          <a:solidFill>
            <a:schemeClr val="bg1"/>
          </a:solidFill>
          <a:ln w="15875">
            <a:solidFill>
              <a:srgbClr val="00B050"/>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00B050"/>
                </a:solidFill>
                <a:effectLst/>
                <a:uLnTx/>
                <a:uFillTx/>
                <a:latin typeface="Segoe UI Semibold"/>
                <a:ea typeface="+mn-ea"/>
                <a:cs typeface="Segoe UI Semibold" panose="020B0502040204020203" pitchFamily="34" charset="0"/>
              </a:rPr>
              <a:t>Context</a:t>
            </a:r>
          </a:p>
        </p:txBody>
      </p:sp>
      <p:sp>
        <p:nvSpPr>
          <p:cNvPr id="12" name="TextBox 9">
            <a:extLst>
              <a:ext uri="{FF2B5EF4-FFF2-40B4-BE49-F238E27FC236}">
                <a16:creationId xmlns:a16="http://schemas.microsoft.com/office/drawing/2014/main" id="{9000A2B7-301C-81E9-5A0E-60B5F6AC5376}"/>
              </a:ext>
            </a:extLst>
          </p:cNvPr>
          <p:cNvSpPr txBox="1"/>
          <p:nvPr/>
        </p:nvSpPr>
        <p:spPr>
          <a:xfrm>
            <a:off x="7591478" y="1846673"/>
            <a:ext cx="1096175" cy="484748"/>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Semibold"/>
                <a:ea typeface="+mn-ea"/>
                <a:cs typeface="Segoe UI Semibold"/>
              </a:rPr>
              <a:t>Why</a:t>
            </a:r>
            <a:r>
              <a:rPr kumimoji="0" lang="en-US" sz="1050" b="0" i="0" u="none" strike="noStrike" kern="1200" cap="none" spc="0" normalizeH="0" baseline="0" noProof="0">
                <a:ln>
                  <a:noFill/>
                </a:ln>
                <a:solidFill>
                  <a:prstClr val="black"/>
                </a:solidFill>
                <a:effectLst/>
                <a:uLnTx/>
                <a:uFillTx/>
                <a:latin typeface="Segoe UI"/>
                <a:ea typeface="+mn-ea"/>
                <a:cs typeface="Segoe UI"/>
              </a:rPr>
              <a:t> do you need it and </a:t>
            </a:r>
            <a:r>
              <a:rPr kumimoji="0" lang="en-US" sz="1050" b="0" i="0" u="none" strike="noStrike" kern="1200" cap="none" spc="0" normalizeH="0" baseline="0" noProof="0">
                <a:ln>
                  <a:noFill/>
                </a:ln>
                <a:solidFill>
                  <a:prstClr val="black"/>
                </a:solidFill>
                <a:effectLst/>
                <a:uLnTx/>
                <a:uFillTx/>
                <a:latin typeface="Segoe UI"/>
                <a:ea typeface="+mn-ea"/>
                <a:cs typeface="Segoe UI Semibold"/>
              </a:rPr>
              <a:t>who</a:t>
            </a:r>
            <a:r>
              <a:rPr kumimoji="0" lang="en-US" sz="1050" b="0" i="0" u="none" strike="noStrike" kern="1200" cap="none" spc="0" normalizeH="0" baseline="0" noProof="0">
                <a:ln>
                  <a:noFill/>
                </a:ln>
                <a:solidFill>
                  <a:prstClr val="black"/>
                </a:solidFill>
                <a:effectLst/>
                <a:uLnTx/>
                <a:uFillTx/>
                <a:latin typeface="Segoe UI"/>
                <a:ea typeface="+mn-ea"/>
                <a:cs typeface="Segoe UI"/>
              </a:rPr>
              <a:t> is involved?</a:t>
            </a:r>
          </a:p>
        </p:txBody>
      </p:sp>
      <p:grpSp>
        <p:nvGrpSpPr>
          <p:cNvPr id="38" name="Group 37">
            <a:extLst>
              <a:ext uri="{FF2B5EF4-FFF2-40B4-BE49-F238E27FC236}">
                <a16:creationId xmlns:a16="http://schemas.microsoft.com/office/drawing/2014/main" id="{1AECF058-2A7F-9470-66B8-35226D0FD0C1}"/>
              </a:ext>
            </a:extLst>
          </p:cNvPr>
          <p:cNvGrpSpPr/>
          <p:nvPr/>
        </p:nvGrpSpPr>
        <p:grpSpPr>
          <a:xfrm>
            <a:off x="8827229" y="1714245"/>
            <a:ext cx="378321" cy="1294757"/>
            <a:chOff x="8867383" y="1900334"/>
            <a:chExt cx="352375" cy="1688755"/>
          </a:xfrm>
        </p:grpSpPr>
        <p:sp>
          <p:nvSpPr>
            <p:cNvPr id="13" name="Arc 12">
              <a:extLst>
                <a:ext uri="{FF2B5EF4-FFF2-40B4-BE49-F238E27FC236}">
                  <a16:creationId xmlns:a16="http://schemas.microsoft.com/office/drawing/2014/main" id="{764DAEB2-99FB-4186-3E80-6F6757C86227}"/>
                </a:ext>
              </a:extLst>
            </p:cNvPr>
            <p:cNvSpPr/>
            <p:nvPr/>
          </p:nvSpPr>
          <p:spPr>
            <a:xfrm>
              <a:off x="8867383" y="2402786"/>
              <a:ext cx="346157" cy="315061"/>
            </a:xfrm>
            <a:prstGeom prst="arc">
              <a:avLst>
                <a:gd name="adj1" fmla="val 15898458"/>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14" name="Straight Arrow Connector 13">
              <a:extLst>
                <a:ext uri="{FF2B5EF4-FFF2-40B4-BE49-F238E27FC236}">
                  <a16:creationId xmlns:a16="http://schemas.microsoft.com/office/drawing/2014/main" id="{F4BFD19F-5417-A035-6EF2-69EB060060EA}"/>
                </a:ext>
              </a:extLst>
            </p:cNvPr>
            <p:cNvCxnSpPr>
              <a:cxnSpLocks/>
            </p:cNvCxnSpPr>
            <p:nvPr/>
          </p:nvCxnSpPr>
          <p:spPr>
            <a:xfrm flipH="1">
              <a:off x="9205920" y="2536293"/>
              <a:ext cx="8136" cy="105279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Arc 14">
              <a:extLst>
                <a:ext uri="{FF2B5EF4-FFF2-40B4-BE49-F238E27FC236}">
                  <a16:creationId xmlns:a16="http://schemas.microsoft.com/office/drawing/2014/main" id="{20037408-EF02-E612-4024-C18DFE004917}"/>
                </a:ext>
              </a:extLst>
            </p:cNvPr>
            <p:cNvSpPr/>
            <p:nvPr/>
          </p:nvSpPr>
          <p:spPr>
            <a:xfrm rot="10800000">
              <a:off x="8873601" y="2085413"/>
              <a:ext cx="346157" cy="315061"/>
            </a:xfrm>
            <a:prstGeom prst="arc">
              <a:avLst>
                <a:gd name="adj1" fmla="val 16352078"/>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16" name="Straight Connector 15">
              <a:extLst>
                <a:ext uri="{FF2B5EF4-FFF2-40B4-BE49-F238E27FC236}">
                  <a16:creationId xmlns:a16="http://schemas.microsoft.com/office/drawing/2014/main" id="{03CE04BF-B1E3-4ED8-2747-AD6544EDAE39}"/>
                </a:ext>
              </a:extLst>
            </p:cNvPr>
            <p:cNvCxnSpPr>
              <a:cxnSpLocks/>
            </p:cNvCxnSpPr>
            <p:nvPr/>
          </p:nvCxnSpPr>
          <p:spPr>
            <a:xfrm>
              <a:off x="8873754" y="1900334"/>
              <a:ext cx="0" cy="351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Arc 16">
            <a:extLst>
              <a:ext uri="{FF2B5EF4-FFF2-40B4-BE49-F238E27FC236}">
                <a16:creationId xmlns:a16="http://schemas.microsoft.com/office/drawing/2014/main" id="{C9030716-FDD0-E2E9-E4BC-785D394653BD}"/>
              </a:ext>
            </a:extLst>
          </p:cNvPr>
          <p:cNvSpPr/>
          <p:nvPr/>
        </p:nvSpPr>
        <p:spPr>
          <a:xfrm flipH="1" flipV="1">
            <a:off x="1952713" y="5036363"/>
            <a:ext cx="453305" cy="227084"/>
          </a:xfrm>
          <a:prstGeom prst="arc">
            <a:avLst>
              <a:gd name="adj1" fmla="val 15962854"/>
              <a:gd name="adj2" fmla="val 21075271"/>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18" name="Straight Arrow Connector 17">
            <a:extLst>
              <a:ext uri="{FF2B5EF4-FFF2-40B4-BE49-F238E27FC236}">
                <a16:creationId xmlns:a16="http://schemas.microsoft.com/office/drawing/2014/main" id="{E57D67B8-EF98-FCDA-B050-6FD96E96AD80}"/>
              </a:ext>
            </a:extLst>
          </p:cNvPr>
          <p:cNvCxnSpPr>
            <a:cxnSpLocks/>
          </p:cNvCxnSpPr>
          <p:nvPr/>
        </p:nvCxnSpPr>
        <p:spPr>
          <a:xfrm flipV="1">
            <a:off x="1952713" y="3985869"/>
            <a:ext cx="4062" cy="1197489"/>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7A97E52-7AD0-F99A-6F2B-E0D531B04BA0}"/>
              </a:ext>
            </a:extLst>
          </p:cNvPr>
          <p:cNvCxnSpPr>
            <a:cxnSpLocks/>
          </p:cNvCxnSpPr>
          <p:nvPr/>
        </p:nvCxnSpPr>
        <p:spPr>
          <a:xfrm>
            <a:off x="2191213" y="5267709"/>
            <a:ext cx="649597" cy="30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Arc 19">
            <a:extLst>
              <a:ext uri="{FF2B5EF4-FFF2-40B4-BE49-F238E27FC236}">
                <a16:creationId xmlns:a16="http://schemas.microsoft.com/office/drawing/2014/main" id="{C10E8F58-7620-9C77-020A-20E14936BB8C}"/>
              </a:ext>
            </a:extLst>
          </p:cNvPr>
          <p:cNvSpPr/>
          <p:nvPr/>
        </p:nvSpPr>
        <p:spPr>
          <a:xfrm rot="10800000" flipH="1" flipV="1">
            <a:off x="2625991" y="5270269"/>
            <a:ext cx="453305" cy="227084"/>
          </a:xfrm>
          <a:prstGeom prst="arc">
            <a:avLst>
              <a:gd name="adj1" fmla="val 15847894"/>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21" name="Straight Connector 20">
            <a:extLst>
              <a:ext uri="{FF2B5EF4-FFF2-40B4-BE49-F238E27FC236}">
                <a16:creationId xmlns:a16="http://schemas.microsoft.com/office/drawing/2014/main" id="{A4FE8A56-B5B7-DBA9-57B2-094BF614B2DE}"/>
              </a:ext>
            </a:extLst>
          </p:cNvPr>
          <p:cNvCxnSpPr>
            <a:cxnSpLocks/>
          </p:cNvCxnSpPr>
          <p:nvPr/>
        </p:nvCxnSpPr>
        <p:spPr>
          <a:xfrm flipV="1">
            <a:off x="3079298" y="5405528"/>
            <a:ext cx="0" cy="250859"/>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67FB2BB-6530-0741-7352-2031BA035C8D}"/>
              </a:ext>
            </a:extLst>
          </p:cNvPr>
          <p:cNvCxnSpPr>
            <a:cxnSpLocks/>
          </p:cNvCxnSpPr>
          <p:nvPr/>
        </p:nvCxnSpPr>
        <p:spPr>
          <a:xfrm>
            <a:off x="2169616" y="3901010"/>
            <a:ext cx="456374"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Arc 22">
            <a:extLst>
              <a:ext uri="{FF2B5EF4-FFF2-40B4-BE49-F238E27FC236}">
                <a16:creationId xmlns:a16="http://schemas.microsoft.com/office/drawing/2014/main" id="{E974B873-CB5B-4570-85AE-4C613AC3A656}"/>
              </a:ext>
            </a:extLst>
          </p:cNvPr>
          <p:cNvSpPr/>
          <p:nvPr/>
        </p:nvSpPr>
        <p:spPr>
          <a:xfrm rot="5400000" flipH="1" flipV="1">
            <a:off x="2072768" y="3788907"/>
            <a:ext cx="225558" cy="456372"/>
          </a:xfrm>
          <a:prstGeom prst="arc">
            <a:avLst>
              <a:gd name="adj1" fmla="val 16277629"/>
              <a:gd name="adj2" fmla="val 2137862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24" name="TextBox 7">
            <a:extLst>
              <a:ext uri="{FF2B5EF4-FFF2-40B4-BE49-F238E27FC236}">
                <a16:creationId xmlns:a16="http://schemas.microsoft.com/office/drawing/2014/main" id="{7D0A9F9B-EB7D-F677-908E-323BDF6219DF}"/>
              </a:ext>
            </a:extLst>
          </p:cNvPr>
          <p:cNvSpPr txBox="1"/>
          <p:nvPr/>
        </p:nvSpPr>
        <p:spPr>
          <a:xfrm>
            <a:off x="3204226" y="4896350"/>
            <a:ext cx="2251735" cy="33172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Which</a:t>
            </a:r>
            <a:r>
              <a:rPr kumimoji="0" lang="en-US"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information sources or samples should Copilot use?</a:t>
            </a:r>
          </a:p>
        </p:txBody>
      </p:sp>
      <p:sp>
        <p:nvSpPr>
          <p:cNvPr id="25" name="Rounded Rectangle 37">
            <a:extLst>
              <a:ext uri="{FF2B5EF4-FFF2-40B4-BE49-F238E27FC236}">
                <a16:creationId xmlns:a16="http://schemas.microsoft.com/office/drawing/2014/main" id="{EF38B272-2D89-8FA2-1DFF-4D982F4534E0}"/>
              </a:ext>
            </a:extLst>
          </p:cNvPr>
          <p:cNvSpPr/>
          <p:nvPr/>
        </p:nvSpPr>
        <p:spPr bwMode="auto">
          <a:xfrm>
            <a:off x="3044131" y="5342845"/>
            <a:ext cx="1913085" cy="406782"/>
          </a:xfrm>
          <a:prstGeom prst="roundRect">
            <a:avLst>
              <a:gd name="adj" fmla="val 50000"/>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Source</a:t>
            </a:r>
          </a:p>
        </p:txBody>
      </p:sp>
      <p:grpSp>
        <p:nvGrpSpPr>
          <p:cNvPr id="26" name="Group 25" descr="Arrow pointing to Please use simple language so I can get up to speed quickly.">
            <a:extLst>
              <a:ext uri="{FF2B5EF4-FFF2-40B4-BE49-F238E27FC236}">
                <a16:creationId xmlns:a16="http://schemas.microsoft.com/office/drawing/2014/main" id="{A0A47A95-C8A2-1DD9-DC98-32869A71FD98}"/>
              </a:ext>
              <a:ext uri="{C183D7F6-B498-43B3-948B-1728B52AA6E4}">
                <adec:decorative xmlns:adec="http://schemas.microsoft.com/office/drawing/2017/decorative" val="0"/>
              </a:ext>
            </a:extLst>
          </p:cNvPr>
          <p:cNvGrpSpPr/>
          <p:nvPr/>
        </p:nvGrpSpPr>
        <p:grpSpPr>
          <a:xfrm rot="10800000">
            <a:off x="6898119" y="4493034"/>
            <a:ext cx="934662" cy="823990"/>
            <a:chOff x="3769739" y="7144164"/>
            <a:chExt cx="859302" cy="1601192"/>
          </a:xfrm>
        </p:grpSpPr>
        <p:grpSp>
          <p:nvGrpSpPr>
            <p:cNvPr id="27" name="Group 26">
              <a:extLst>
                <a:ext uri="{FF2B5EF4-FFF2-40B4-BE49-F238E27FC236}">
                  <a16:creationId xmlns:a16="http://schemas.microsoft.com/office/drawing/2014/main" id="{4E194083-CC85-5ED6-CA95-A211644D005D}"/>
                </a:ext>
              </a:extLst>
            </p:cNvPr>
            <p:cNvGrpSpPr/>
            <p:nvPr/>
          </p:nvGrpSpPr>
          <p:grpSpPr>
            <a:xfrm>
              <a:off x="4310794" y="7645759"/>
              <a:ext cx="318247" cy="1099597"/>
              <a:chOff x="4310794" y="7645759"/>
              <a:chExt cx="318247" cy="1099597"/>
            </a:xfrm>
          </p:grpSpPr>
          <p:sp>
            <p:nvSpPr>
              <p:cNvPr id="31" name="Arc 30">
                <a:extLst>
                  <a:ext uri="{FF2B5EF4-FFF2-40B4-BE49-F238E27FC236}">
                    <a16:creationId xmlns:a16="http://schemas.microsoft.com/office/drawing/2014/main" id="{E2087488-ACC8-68C4-C134-05FD7677AC2F}"/>
                  </a:ext>
                </a:extLst>
              </p:cNvPr>
              <p:cNvSpPr/>
              <p:nvPr/>
            </p:nvSpPr>
            <p:spPr>
              <a:xfrm>
                <a:off x="4310794" y="7645759"/>
                <a:ext cx="318247" cy="320400"/>
              </a:xfrm>
              <a:prstGeom prst="arc">
                <a:avLst>
                  <a:gd name="adj1" fmla="val 15847894"/>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32" name="Straight Arrow Connector 31">
                <a:extLst>
                  <a:ext uri="{FF2B5EF4-FFF2-40B4-BE49-F238E27FC236}">
                    <a16:creationId xmlns:a16="http://schemas.microsoft.com/office/drawing/2014/main" id="{33260C1F-6AEF-A00D-A810-99C342523BBE}"/>
                  </a:ext>
                </a:extLst>
              </p:cNvPr>
              <p:cNvCxnSpPr>
                <a:cxnSpLocks/>
              </p:cNvCxnSpPr>
              <p:nvPr/>
            </p:nvCxnSpPr>
            <p:spPr>
              <a:xfrm rot="10800000" flipH="1" flipV="1">
                <a:off x="4628900" y="7778586"/>
                <a:ext cx="141" cy="96677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AACA4FCF-2B5B-5B77-5151-01D2A6CAB13E}"/>
                </a:ext>
              </a:extLst>
            </p:cNvPr>
            <p:cNvCxnSpPr>
              <a:cxnSpLocks/>
            </p:cNvCxnSpPr>
            <p:nvPr/>
          </p:nvCxnSpPr>
          <p:spPr>
            <a:xfrm rot="10800000">
              <a:off x="3923719" y="7642338"/>
              <a:ext cx="54619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a:extLst>
                <a:ext uri="{FF2B5EF4-FFF2-40B4-BE49-F238E27FC236}">
                  <a16:creationId xmlns:a16="http://schemas.microsoft.com/office/drawing/2014/main" id="{2F5884E9-1D8A-875B-0A8E-6EB2B244CBC8}"/>
                </a:ext>
              </a:extLst>
            </p:cNvPr>
            <p:cNvSpPr/>
            <p:nvPr/>
          </p:nvSpPr>
          <p:spPr>
            <a:xfrm rot="10800000">
              <a:off x="3769739" y="7326927"/>
              <a:ext cx="318247" cy="320400"/>
            </a:xfrm>
            <a:prstGeom prst="arc">
              <a:avLst>
                <a:gd name="adj1" fmla="val 15847894"/>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30" name="Straight Connector 29">
              <a:extLst>
                <a:ext uri="{FF2B5EF4-FFF2-40B4-BE49-F238E27FC236}">
                  <a16:creationId xmlns:a16="http://schemas.microsoft.com/office/drawing/2014/main" id="{77727BE1-9D33-B9F7-E397-1D67BE8D6137}"/>
                </a:ext>
              </a:extLst>
            </p:cNvPr>
            <p:cNvCxnSpPr>
              <a:cxnSpLocks/>
            </p:cNvCxnSpPr>
            <p:nvPr/>
          </p:nvCxnSpPr>
          <p:spPr>
            <a:xfrm>
              <a:off x="3769880" y="7144164"/>
              <a:ext cx="0" cy="3539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TextBox 6">
            <a:extLst>
              <a:ext uri="{FF2B5EF4-FFF2-40B4-BE49-F238E27FC236}">
                <a16:creationId xmlns:a16="http://schemas.microsoft.com/office/drawing/2014/main" id="{D0DABC2E-8045-C155-10AC-9A3D164FE252}"/>
              </a:ext>
            </a:extLst>
          </p:cNvPr>
          <p:cNvSpPr txBox="1"/>
          <p:nvPr/>
        </p:nvSpPr>
        <p:spPr>
          <a:xfrm>
            <a:off x="7971171" y="4894017"/>
            <a:ext cx="2375419" cy="323165"/>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How</a:t>
            </a:r>
            <a:r>
              <a:rPr kumimoji="0" lang="en-US"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should Copilot respond</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to best meet your expectations?</a:t>
            </a:r>
          </a:p>
        </p:txBody>
      </p:sp>
      <p:sp>
        <p:nvSpPr>
          <p:cNvPr id="34" name="Rounded Rectangle 34">
            <a:extLst>
              <a:ext uri="{FF2B5EF4-FFF2-40B4-BE49-F238E27FC236}">
                <a16:creationId xmlns:a16="http://schemas.microsoft.com/office/drawing/2014/main" id="{F6149CEE-184A-E724-E616-52E678456541}"/>
              </a:ext>
            </a:extLst>
          </p:cNvPr>
          <p:cNvSpPr/>
          <p:nvPr/>
        </p:nvSpPr>
        <p:spPr bwMode="auto">
          <a:xfrm>
            <a:off x="7644696" y="5338515"/>
            <a:ext cx="1913085" cy="406782"/>
          </a:xfrm>
          <a:prstGeom prst="roundRect">
            <a:avLst>
              <a:gd name="adj" fmla="val 50000"/>
            </a:avLst>
          </a:prstGeom>
          <a:solidFill>
            <a:schemeClr val="bg1">
              <a:alpha val="99000"/>
            </a:schemeClr>
          </a:solidFill>
          <a:ln w="15875">
            <a:solidFill>
              <a:srgbClr val="FF5C39"/>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5C39"/>
                </a:solidFill>
                <a:effectLst/>
                <a:uLnTx/>
                <a:uFillTx/>
                <a:latin typeface="Segoe UI Semibold"/>
                <a:ea typeface="+mn-ea"/>
                <a:cs typeface="Segoe UI Semibold" panose="020B0502040204020203" pitchFamily="34" charset="0"/>
              </a:rPr>
              <a:t>Expectations</a:t>
            </a:r>
          </a:p>
        </p:txBody>
      </p:sp>
      <p:sp>
        <p:nvSpPr>
          <p:cNvPr id="35" name="TextBox 1">
            <a:extLst>
              <a:ext uri="{FF2B5EF4-FFF2-40B4-BE49-F238E27FC236}">
                <a16:creationId xmlns:a16="http://schemas.microsoft.com/office/drawing/2014/main" id="{035E34C3-9DC3-EC30-56DE-8F4AD91ECC56}"/>
              </a:ext>
            </a:extLst>
          </p:cNvPr>
          <p:cNvSpPr txBox="1"/>
          <p:nvPr/>
        </p:nvSpPr>
        <p:spPr>
          <a:xfrm>
            <a:off x="2679225" y="2564474"/>
            <a:ext cx="7552775" cy="1938992"/>
          </a:xfrm>
          <a:prstGeom prst="rect">
            <a:avLst/>
          </a:prstGeom>
          <a:noFill/>
        </p:spPr>
        <p:txBody>
          <a:bodyPr wrap="square" l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Segoe UI Semibold"/>
                <a:ea typeface="+mn-ea"/>
                <a:cs typeface="Segoe UI Semibold" panose="020B0502040204020203" pitchFamily="34" charset="0"/>
              </a:rPr>
              <a:t>Generate a list of simple icebreaker activities </a:t>
            </a:r>
            <a:br>
              <a:rPr kumimoji="0" lang="en-US" sz="2400" b="1" i="0" u="none" strike="noStrike" kern="1200" cap="none" spc="0" normalizeH="0" baseline="0" noProof="0">
                <a:ln>
                  <a:noFill/>
                </a:ln>
                <a:solidFill>
                  <a:srgbClr val="0070C0"/>
                </a:solidFill>
                <a:effectLst/>
                <a:uLnTx/>
                <a:uFillTx/>
                <a:latin typeface="Segoe UI Semibold"/>
                <a:ea typeface="+mn-ea"/>
                <a:cs typeface="Segoe UI Semibold" panose="020B0502040204020203" pitchFamily="34" charset="0"/>
              </a:rPr>
            </a:br>
            <a:r>
              <a:rPr kumimoji="0" lang="en-US" sz="2400" b="1" i="0" u="none" strike="noStrike" kern="1200" cap="none" spc="0" normalizeH="0" baseline="0" noProof="0">
                <a:ln>
                  <a:noFill/>
                </a:ln>
                <a:solidFill>
                  <a:srgbClr val="0070C0"/>
                </a:solidFill>
                <a:effectLst/>
                <a:uLnTx/>
                <a:uFillTx/>
                <a:latin typeface="Segoe UI Semibold"/>
                <a:ea typeface="+mn-ea"/>
                <a:cs typeface="Segoe UI Semibold" panose="020B0502040204020203" pitchFamily="34" charset="0"/>
              </a:rPr>
              <a:t>that don't require props or setup. </a:t>
            </a:r>
            <a:r>
              <a:rPr kumimoji="0" lang="en-US" sz="2400" b="1" i="0" u="none" strike="noStrike" kern="1200" cap="none" spc="0" normalizeH="0" baseline="0" noProof="0">
                <a:ln>
                  <a:noFill/>
                </a:ln>
                <a:solidFill>
                  <a:srgbClr val="00B050"/>
                </a:solidFill>
                <a:effectLst/>
                <a:uLnTx/>
                <a:uFillTx/>
                <a:latin typeface="Segoe UI Semibold"/>
                <a:ea typeface="+mn-ea"/>
                <a:cs typeface="Segoe UI Semibold" panose="020B0502040204020203" pitchFamily="34" charset="0"/>
              </a:rPr>
              <a:t>I'll use them to open our team offsite meeting.</a:t>
            </a:r>
            <a:r>
              <a:rPr kumimoji="0" lang="en-US" sz="24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 Use team facilitator best practices suitable for a work environment. </a:t>
            </a:r>
            <a:r>
              <a:rPr kumimoji="0" lang="en-US" sz="2400" b="1" i="0" u="none" strike="noStrike" kern="1200" cap="none" spc="0" normalizeH="0" baseline="0" noProof="0">
                <a:ln>
                  <a:noFill/>
                </a:ln>
                <a:solidFill>
                  <a:srgbClr val="FF5C39"/>
                </a:solidFill>
                <a:effectLst/>
                <a:uLnTx/>
                <a:uFillTx/>
                <a:latin typeface="Segoe UI Semibold"/>
                <a:ea typeface="+mn-ea"/>
                <a:cs typeface="Segoe UI Semibold" panose="020B0502040204020203" pitchFamily="34" charset="0"/>
              </a:rPr>
              <a:t>Include a numbered list of the steps for each one.</a:t>
            </a:r>
          </a:p>
        </p:txBody>
      </p:sp>
      <p:sp>
        <p:nvSpPr>
          <p:cNvPr id="37" name="Rounded Rectangle 41">
            <a:extLst>
              <a:ext uri="{FF2B5EF4-FFF2-40B4-BE49-F238E27FC236}">
                <a16:creationId xmlns:a16="http://schemas.microsoft.com/office/drawing/2014/main" id="{5F51460B-E396-6EEE-C7D7-F6C5D8F539C7}"/>
              </a:ext>
            </a:extLst>
          </p:cNvPr>
          <p:cNvSpPr/>
          <p:nvPr/>
        </p:nvSpPr>
        <p:spPr bwMode="auto">
          <a:xfrm>
            <a:off x="3924692" y="716441"/>
            <a:ext cx="4478437" cy="367117"/>
          </a:xfrm>
          <a:prstGeom prst="roundRect">
            <a:avLst>
              <a:gd name="adj" fmla="val 50000"/>
            </a:avLst>
          </a:pr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marL="0" marR="0" lvl="0" indent="0" algn="ctr" defTabSz="699354" rtl="0" eaLnBrk="1" fontAlgn="base" latinLnBrk="0" hangingPunct="1">
              <a:lnSpc>
                <a:spcPct val="100000"/>
              </a:lnSpc>
              <a:spcBef>
                <a:spcPct val="0"/>
              </a:spcBef>
              <a:spcAft>
                <a:spcPct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rPr>
              <a:t>Include the right prompt ingredients</a:t>
            </a:r>
          </a:p>
        </p:txBody>
      </p:sp>
      <p:sp>
        <p:nvSpPr>
          <p:cNvPr id="2" name="TextBox 1">
            <a:extLst>
              <a:ext uri="{FF2B5EF4-FFF2-40B4-BE49-F238E27FC236}">
                <a16:creationId xmlns:a16="http://schemas.microsoft.com/office/drawing/2014/main" id="{DB6E9303-DAD0-46E9-91DD-5BDBFBE44F49}"/>
              </a:ext>
            </a:extLst>
          </p:cNvPr>
          <p:cNvSpPr txBox="1"/>
          <p:nvPr/>
        </p:nvSpPr>
        <p:spPr>
          <a:xfrm>
            <a:off x="2756219" y="6072774"/>
            <a:ext cx="6815378" cy="369332"/>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aka.ms/</a:t>
            </a:r>
            <a:r>
              <a:rPr kumimoji="0" lang="en-US" sz="1800" b="0" i="0" u="none" strike="noStrike" kern="1200" cap="none" spc="0" normalizeH="0" baseline="0" noProof="0" err="1">
                <a:ln>
                  <a:noFill/>
                </a:ln>
                <a:solidFill>
                  <a:prstClr val="white"/>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CopilotPromptIngredients</a:t>
            </a:r>
            <a:endParaRPr kumimoji="0" lang="en-US" sz="2800" b="0" i="0" u="none" strike="noStrike" kern="1200" cap="none" spc="0" normalizeH="0" baseline="0" noProof="0">
              <a:ln>
                <a:noFill/>
              </a:ln>
              <a:solidFill>
                <a:prstClr val="white"/>
              </a:solidFill>
              <a:effectLst/>
              <a:uLnTx/>
              <a:uFillTx/>
              <a:latin typeface="Segoe Sans Display"/>
              <a:ea typeface="+mn-ea"/>
              <a:cs typeface="+mn-cs"/>
            </a:endParaRPr>
          </a:p>
        </p:txBody>
      </p:sp>
    </p:spTree>
    <p:extLst>
      <p:ext uri="{BB962C8B-B14F-4D97-AF65-F5344CB8AC3E}">
        <p14:creationId xmlns:p14="http://schemas.microsoft.com/office/powerpoint/2010/main" val="421226174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33DBE-3D8E-9404-3672-DDE5F79B5FA7}"/>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6493D3F-4D8E-B3F4-4638-F2015292BFD2}"/>
              </a:ext>
            </a:extLst>
          </p:cNvPr>
          <p:cNvSpPr>
            <a:spLocks noGrp="1"/>
          </p:cNvSpPr>
          <p:nvPr>
            <p:ph idx="1"/>
          </p:nvPr>
        </p:nvSpPr>
        <p:spPr>
          <a:xfrm>
            <a:off x="5182164" y="1413063"/>
            <a:ext cx="6603390" cy="4031873"/>
          </a:xfrm>
        </p:spPr>
        <p:txBody>
          <a:bodyPr/>
          <a:lstStyle/>
          <a:p>
            <a:pPr marL="514350" indent="-514350">
              <a:spcBef>
                <a:spcPts val="600"/>
              </a:spcBef>
              <a:spcAft>
                <a:spcPts val="600"/>
              </a:spcAft>
              <a:buAutoNum type="arabicPlain"/>
            </a:pPr>
            <a:r>
              <a:rPr lang="en-US" sz="2400"/>
              <a:t>Microsoft 365 Copilot Chat (level set)</a:t>
            </a:r>
          </a:p>
          <a:p>
            <a:pPr marL="514350" indent="-514350">
              <a:spcBef>
                <a:spcPts val="600"/>
              </a:spcBef>
              <a:spcAft>
                <a:spcPts val="600"/>
              </a:spcAft>
              <a:buAutoNum type="arabicPlain"/>
            </a:pPr>
            <a:r>
              <a:rPr lang="en-US" sz="2400"/>
              <a:t>The Art of the Prompt</a:t>
            </a:r>
          </a:p>
          <a:p>
            <a:pPr marL="514350" indent="-514350">
              <a:spcBef>
                <a:spcPts val="600"/>
              </a:spcBef>
              <a:spcAft>
                <a:spcPts val="600"/>
              </a:spcAft>
              <a:buAutoNum type="arabicPlain"/>
            </a:pPr>
            <a:r>
              <a:rPr lang="en-US" sz="2400">
                <a:solidFill>
                  <a:srgbClr val="FFFF00"/>
                </a:solidFill>
              </a:rPr>
              <a:t>New Year, New You: Working Alongside AI</a:t>
            </a:r>
          </a:p>
          <a:p>
            <a:pPr marL="971550" lvl="1" indent="-341313">
              <a:spcBef>
                <a:spcPts val="600"/>
              </a:spcBef>
              <a:spcAft>
                <a:spcPts val="600"/>
              </a:spcAft>
            </a:pPr>
            <a:r>
              <a:rPr lang="en-US" sz="2400"/>
              <a:t>Action Follows Meaning</a:t>
            </a:r>
          </a:p>
          <a:p>
            <a:pPr marL="971550" lvl="1" indent="-341313">
              <a:spcBef>
                <a:spcPts val="600"/>
              </a:spcBef>
              <a:spcAft>
                <a:spcPts val="600"/>
              </a:spcAft>
            </a:pPr>
            <a:r>
              <a:rPr lang="en-US" sz="2400"/>
              <a:t>Define, then Refine</a:t>
            </a:r>
          </a:p>
          <a:p>
            <a:pPr marL="971550" lvl="1" indent="-341313">
              <a:spcBef>
                <a:spcPts val="600"/>
              </a:spcBef>
              <a:spcAft>
                <a:spcPts val="600"/>
              </a:spcAft>
            </a:pPr>
            <a:r>
              <a:rPr lang="en-US" sz="2400"/>
              <a:t>Operationalize  Best Practices</a:t>
            </a:r>
          </a:p>
          <a:p>
            <a:pPr marL="514350" indent="-514350">
              <a:spcBef>
                <a:spcPts val="600"/>
              </a:spcBef>
              <a:spcAft>
                <a:spcPts val="600"/>
              </a:spcAft>
              <a:buFontTx/>
              <a:buAutoNum type="arabicPlain"/>
            </a:pPr>
            <a:r>
              <a:rPr lang="en-US" sz="2400"/>
              <a:t>Agents: Idea Coach, Prompt Coach</a:t>
            </a:r>
          </a:p>
          <a:p>
            <a:pPr marL="514350" indent="-514350">
              <a:spcBef>
                <a:spcPts val="600"/>
              </a:spcBef>
              <a:spcAft>
                <a:spcPts val="600"/>
              </a:spcAft>
              <a:buAutoNum type="arabicPlain"/>
            </a:pPr>
            <a:r>
              <a:rPr lang="en-US" sz="2400"/>
              <a:t>Next Steps &amp; Resources</a:t>
            </a:r>
          </a:p>
        </p:txBody>
      </p:sp>
      <p:sp>
        <p:nvSpPr>
          <p:cNvPr id="9" name="Title 8">
            <a:extLst>
              <a:ext uri="{FF2B5EF4-FFF2-40B4-BE49-F238E27FC236}">
                <a16:creationId xmlns:a16="http://schemas.microsoft.com/office/drawing/2014/main" id="{4D30EA01-225F-39FC-C61C-D8580D2F8773}"/>
              </a:ext>
            </a:extLst>
          </p:cNvPr>
          <p:cNvSpPr>
            <a:spLocks noGrp="1"/>
          </p:cNvSpPr>
          <p:nvPr>
            <p:ph type="title"/>
          </p:nvPr>
        </p:nvSpPr>
        <p:spPr/>
        <p:txBody>
          <a:bodyPr/>
          <a:lstStyle/>
          <a:p>
            <a:r>
              <a:rPr lang="en-US"/>
              <a:t>Agenda</a:t>
            </a:r>
          </a:p>
        </p:txBody>
      </p:sp>
      <p:cxnSp>
        <p:nvCxnSpPr>
          <p:cNvPr id="11" name="Straight Connector 10">
            <a:extLst>
              <a:ext uri="{FF2B5EF4-FFF2-40B4-BE49-F238E27FC236}">
                <a16:creationId xmlns:a16="http://schemas.microsoft.com/office/drawing/2014/main" id="{493696DE-F0EC-69FE-F37A-7A3A0689FA36}"/>
              </a:ext>
              <a:ext uri="{C183D7F6-B498-43B3-948B-1728B52AA6E4}">
                <adec:decorative xmlns:adec="http://schemas.microsoft.com/office/drawing/2017/decorative" val="1"/>
              </a:ext>
            </a:extLst>
          </p:cNvPr>
          <p:cNvCxnSpPr>
            <a:cxnSpLocks/>
          </p:cNvCxnSpPr>
          <p:nvPr/>
        </p:nvCxnSpPr>
        <p:spPr>
          <a:xfrm>
            <a:off x="4705143" y="1524000"/>
            <a:ext cx="0" cy="4021483"/>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611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769FFE3-B4A9-DABD-6587-4FE32909B048}"/>
              </a:ext>
            </a:extLst>
          </p:cNvPr>
          <p:cNvSpPr/>
          <p:nvPr/>
        </p:nvSpPr>
        <p:spPr bwMode="auto">
          <a:xfrm rot="16200000" flipH="1">
            <a:off x="-136453" y="2742488"/>
            <a:ext cx="4025649"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pic>
        <p:nvPicPr>
          <p:cNvPr id="7" name="Picture 6" descr="A qr code on a white background">
            <a:extLst>
              <a:ext uri="{FF2B5EF4-FFF2-40B4-BE49-F238E27FC236}">
                <a16:creationId xmlns:a16="http://schemas.microsoft.com/office/drawing/2014/main" id="{73434B69-5AE9-898D-CD74-79C32E94922A}"/>
              </a:ext>
            </a:extLst>
          </p:cNvPr>
          <p:cNvPicPr>
            <a:picLocks noChangeAspect="1"/>
          </p:cNvPicPr>
          <p:nvPr/>
        </p:nvPicPr>
        <p:blipFill>
          <a:blip r:embed="rId2"/>
          <a:stretch>
            <a:fillRect/>
          </a:stretch>
        </p:blipFill>
        <p:spPr>
          <a:xfrm>
            <a:off x="971115" y="2441954"/>
            <a:ext cx="1810512" cy="1810512"/>
          </a:xfrm>
          <a:prstGeom prst="roundRect">
            <a:avLst>
              <a:gd name="adj" fmla="val 2933"/>
            </a:avLst>
          </a:prstGeom>
          <a:noFill/>
        </p:spPr>
      </p:pic>
      <p:pic>
        <p:nvPicPr>
          <p:cNvPr id="8" name="Graphic 7">
            <a:extLst>
              <a:ext uri="{FF2B5EF4-FFF2-40B4-BE49-F238E27FC236}">
                <a16:creationId xmlns:a16="http://schemas.microsoft.com/office/drawing/2014/main" id="{75B56898-3899-BCD6-7447-3BC0B11179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7588" y="835066"/>
            <a:ext cx="1337566" cy="705394"/>
          </a:xfrm>
          <a:prstGeom prst="rect">
            <a:avLst/>
          </a:prstGeom>
        </p:spPr>
      </p:pic>
      <p:grpSp>
        <p:nvGrpSpPr>
          <p:cNvPr id="9" name="Group 8">
            <a:extLst>
              <a:ext uri="{FF2B5EF4-FFF2-40B4-BE49-F238E27FC236}">
                <a16:creationId xmlns:a16="http://schemas.microsoft.com/office/drawing/2014/main" id="{820D5F12-A3A3-A4CD-77D1-C117AD33C91C}"/>
              </a:ext>
            </a:extLst>
          </p:cNvPr>
          <p:cNvGrpSpPr/>
          <p:nvPr/>
        </p:nvGrpSpPr>
        <p:grpSpPr>
          <a:xfrm>
            <a:off x="370476" y="4696070"/>
            <a:ext cx="7503737" cy="844463"/>
            <a:chOff x="5607459" y="5376024"/>
            <a:chExt cx="5795892" cy="844463"/>
          </a:xfrm>
        </p:grpSpPr>
        <p:sp>
          <p:nvSpPr>
            <p:cNvPr id="10" name="Rectangle: Rounded Corners 11">
              <a:extLst>
                <a:ext uri="{FF2B5EF4-FFF2-40B4-BE49-F238E27FC236}">
                  <a16:creationId xmlns:a16="http://schemas.microsoft.com/office/drawing/2014/main" id="{A5462F07-51EC-FE13-93F4-2314FCEFECD5}"/>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11" name="Rectangle: Rounded Corners 11">
              <a:extLst>
                <a:ext uri="{FF2B5EF4-FFF2-40B4-BE49-F238E27FC236}">
                  <a16:creationId xmlns:a16="http://schemas.microsoft.com/office/drawing/2014/main" id="{E7411E11-9611-5596-57F4-8F8E3C1C7A50}"/>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pic>
        <p:nvPicPr>
          <p:cNvPr id="12" name="Picture 11" descr="A blurry image of a blue and orange sky&#10;&#10;AI-generated content may be incorrect.">
            <a:extLst>
              <a:ext uri="{FF2B5EF4-FFF2-40B4-BE49-F238E27FC236}">
                <a16:creationId xmlns:a16="http://schemas.microsoft.com/office/drawing/2014/main" id="{8B53E518-C6A8-9ECF-F889-F03B4CEBA56D}"/>
              </a:ext>
            </a:extLst>
          </p:cNvPr>
          <p:cNvPicPr>
            <a:picLocks noChangeAspect="1"/>
          </p:cNvPicPr>
          <p:nvPr/>
        </p:nvPicPr>
        <p:blipFill>
          <a:blip r:embed="rId5" cstate="email">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rot="10800000" flipV="1">
            <a:off x="3624479" y="2"/>
            <a:ext cx="8567520" cy="6646984"/>
          </a:xfrm>
          <a:prstGeom prst="rect">
            <a:avLst/>
          </a:prstGeom>
          <a:effectLst/>
        </p:spPr>
      </p:pic>
      <p:sp>
        <p:nvSpPr>
          <p:cNvPr id="13" name="TextBox 12">
            <a:extLst>
              <a:ext uri="{FF2B5EF4-FFF2-40B4-BE49-F238E27FC236}">
                <a16:creationId xmlns:a16="http://schemas.microsoft.com/office/drawing/2014/main" id="{C4CABB8F-80F5-8CBA-B0D9-1B0D8B936F4A}"/>
              </a:ext>
            </a:extLst>
          </p:cNvPr>
          <p:cNvSpPr txBox="1"/>
          <p:nvPr/>
        </p:nvSpPr>
        <p:spPr>
          <a:xfrm>
            <a:off x="4088315" y="748860"/>
            <a:ext cx="7532185" cy="867930"/>
          </a:xfrm>
          <a:prstGeom prst="rect">
            <a:avLst/>
          </a:prstGeom>
          <a:noFill/>
          <a:ln>
            <a:noFill/>
            <a:prstDash/>
          </a:ln>
          <a:effectLst/>
        </p:spPr>
        <p:txBody>
          <a:bodyPr wrap="square">
            <a:spAutoFit/>
          </a:bodyPr>
          <a:lstStyle/>
          <a:p>
            <a:pPr marL="0" marR="0" lvl="0" indent="0" algn="ctr" defTabSz="914367" rtl="0" eaLnBrk="1" fontAlgn="auto" latinLnBrk="0" hangingPunct="1">
              <a:lnSpc>
                <a:spcPct val="90000"/>
              </a:lnSpc>
              <a:spcBef>
                <a:spcPts val="0"/>
              </a:spcBef>
              <a:spcAft>
                <a:spcPts val="1800"/>
              </a:spcAft>
              <a:buClrTx/>
              <a:buSzTx/>
              <a:buFontTx/>
              <a:buNone/>
              <a:tabLst/>
              <a:defRPr/>
            </a:pPr>
            <a:r>
              <a:rPr kumimoji="0" lang="en-US" sz="28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Visit </a:t>
            </a:r>
            <a:r>
              <a:rPr kumimoji="0" lang="en-US" sz="28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hlinkClick r:id="rId7">
                  <a:extLst>
                    <a:ext uri="{A12FA001-AC4F-418D-AE19-62706E023703}">
                      <ahyp:hlinkClr xmlns:ahyp="http://schemas.microsoft.com/office/drawing/2018/hyperlinkcolor" val="tx"/>
                    </a:ext>
                  </a:extLst>
                </a:hlinkClick>
              </a:rPr>
              <a:t>Customer Hub website </a:t>
            </a:r>
            <a:r>
              <a:rPr kumimoji="0" lang="en-US" sz="28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for upcoming sessions, updates, and on demand contents!</a:t>
            </a:r>
          </a:p>
        </p:txBody>
      </p:sp>
      <p:sp>
        <p:nvSpPr>
          <p:cNvPr id="14" name="Rectangle: Rounded Corners 13">
            <a:extLst>
              <a:ext uri="{FF2B5EF4-FFF2-40B4-BE49-F238E27FC236}">
                <a16:creationId xmlns:a16="http://schemas.microsoft.com/office/drawing/2014/main" id="{DE7ED2F4-D21B-084A-2A38-BC93B81F409C}"/>
              </a:ext>
            </a:extLst>
          </p:cNvPr>
          <p:cNvSpPr/>
          <p:nvPr/>
        </p:nvSpPr>
        <p:spPr bwMode="auto">
          <a:xfrm rot="16200000" flipH="1">
            <a:off x="5821723" y="257308"/>
            <a:ext cx="4052645" cy="7519459"/>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pic>
        <p:nvPicPr>
          <p:cNvPr id="16" name="Picture 15">
            <a:extLst>
              <a:ext uri="{FF2B5EF4-FFF2-40B4-BE49-F238E27FC236}">
                <a16:creationId xmlns:a16="http://schemas.microsoft.com/office/drawing/2014/main" id="{09B68A1B-6C97-5CBE-8BA3-9965A9A3366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354189" y="2266134"/>
            <a:ext cx="6987712" cy="3527026"/>
          </a:xfrm>
          <a:prstGeom prst="rect">
            <a:avLst/>
          </a:prstGeom>
        </p:spPr>
      </p:pic>
      <p:sp>
        <p:nvSpPr>
          <p:cNvPr id="18" name="TextBox 17">
            <a:extLst>
              <a:ext uri="{FF2B5EF4-FFF2-40B4-BE49-F238E27FC236}">
                <a16:creationId xmlns:a16="http://schemas.microsoft.com/office/drawing/2014/main" id="{DDBD7BC9-C94D-BA17-C3A3-5295E41DE562}"/>
              </a:ext>
            </a:extLst>
          </p:cNvPr>
          <p:cNvSpPr txBox="1"/>
          <p:nvPr/>
        </p:nvSpPr>
        <p:spPr>
          <a:xfrm>
            <a:off x="711789" y="5033662"/>
            <a:ext cx="2329164" cy="169277"/>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Segoe Sans Text"/>
                <a:ea typeface="+mn-ea"/>
                <a:cs typeface="+mn-cs"/>
                <a:hlinkClick r:id="rId7">
                  <a:extLst>
                    <a:ext uri="{A12FA001-AC4F-418D-AE19-62706E023703}">
                      <ahyp:hlinkClr xmlns:ahyp="http://schemas.microsoft.com/office/drawing/2018/hyperlinkcolor" val="tx"/>
                    </a:ext>
                  </a:extLst>
                </a:hlinkClick>
              </a:rPr>
              <a:t>https://aka.ms/CustomerHubSessions</a:t>
            </a:r>
            <a:r>
              <a:rPr kumimoji="0" lang="en-US" sz="1100" b="0" i="0" u="none" strike="noStrike" kern="1200" cap="none" spc="0" normalizeH="0" baseline="0" noProof="0">
                <a:ln>
                  <a:noFill/>
                </a:ln>
                <a:solidFill>
                  <a:srgbClr val="091F2C"/>
                </a:solidFill>
                <a:effectLst/>
                <a:uLnTx/>
                <a:uFillTx/>
                <a:latin typeface="Segoe Sans Text"/>
                <a:ea typeface="+mn-ea"/>
                <a:cs typeface="+mn-cs"/>
              </a:rPr>
              <a:t>​</a:t>
            </a:r>
          </a:p>
        </p:txBody>
      </p:sp>
    </p:spTree>
    <p:extLst>
      <p:ext uri="{BB962C8B-B14F-4D97-AF65-F5344CB8AC3E}">
        <p14:creationId xmlns:p14="http://schemas.microsoft.com/office/powerpoint/2010/main" val="371846870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0D0FA0-6DE0-9DE6-D291-8FE35DA72792}"/>
              </a:ext>
            </a:extLst>
          </p:cNvPr>
          <p:cNvSpPr>
            <a:spLocks noGrp="1"/>
          </p:cNvSpPr>
          <p:nvPr>
            <p:ph idx="1"/>
          </p:nvPr>
        </p:nvSpPr>
        <p:spPr>
          <a:xfrm>
            <a:off x="3815946" y="883489"/>
            <a:ext cx="8064348" cy="880241"/>
          </a:xfrm>
        </p:spPr>
        <p:txBody>
          <a:bodyPr/>
          <a:lstStyle/>
          <a:p>
            <a:pPr marL="231775" indent="-231775">
              <a:buFont typeface="Arial" panose="020B0604020202020204" pitchFamily="34" charset="0"/>
              <a:buChar char="•"/>
            </a:pPr>
            <a:r>
              <a:rPr lang="en-US" sz="2600"/>
              <a:t>Mistakes arise when we act before understanding</a:t>
            </a:r>
          </a:p>
          <a:p>
            <a:pPr marL="231775" indent="-231775">
              <a:buFont typeface="Arial" panose="020B0604020202020204" pitchFamily="34" charset="0"/>
              <a:buChar char="•"/>
            </a:pPr>
            <a:r>
              <a:rPr lang="en-US" sz="2600"/>
              <a:t>Karl Weick:   Enactment &gt; Sensemaking &gt; Action</a:t>
            </a:r>
          </a:p>
        </p:txBody>
      </p:sp>
      <p:sp>
        <p:nvSpPr>
          <p:cNvPr id="3" name="Title 2">
            <a:extLst>
              <a:ext uri="{FF2B5EF4-FFF2-40B4-BE49-F238E27FC236}">
                <a16:creationId xmlns:a16="http://schemas.microsoft.com/office/drawing/2014/main" id="{34C9D81A-24D9-5EF8-57F5-CFAF9DD64B99}"/>
              </a:ext>
            </a:extLst>
          </p:cNvPr>
          <p:cNvSpPr>
            <a:spLocks noGrp="1"/>
          </p:cNvSpPr>
          <p:nvPr>
            <p:ph type="title"/>
          </p:nvPr>
        </p:nvSpPr>
        <p:spPr/>
        <p:txBody>
          <a:bodyPr/>
          <a:lstStyle/>
          <a:p>
            <a:r>
              <a:rPr lang="en-US" sz="3200"/>
              <a:t>Action Follows Meaning</a:t>
            </a:r>
          </a:p>
        </p:txBody>
      </p:sp>
      <p:sp>
        <p:nvSpPr>
          <p:cNvPr id="4" name="TextBox 3">
            <a:extLst>
              <a:ext uri="{FF2B5EF4-FFF2-40B4-BE49-F238E27FC236}">
                <a16:creationId xmlns:a16="http://schemas.microsoft.com/office/drawing/2014/main" id="{594C7383-0D1B-1D1A-2064-8ECA0999A9C8}"/>
              </a:ext>
            </a:extLst>
          </p:cNvPr>
          <p:cNvSpPr txBox="1"/>
          <p:nvPr/>
        </p:nvSpPr>
        <p:spPr>
          <a:xfrm>
            <a:off x="3811835" y="298895"/>
            <a:ext cx="7888077" cy="43088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20" normalizeH="0" baseline="0" noProof="0">
                <a:ln>
                  <a:noFill/>
                </a:ln>
                <a:gradFill>
                  <a:gsLst>
                    <a:gs pos="0">
                      <a:srgbClr val="D59ED7"/>
                    </a:gs>
                    <a:gs pos="80000">
                      <a:srgbClr val="8DC8E8"/>
                    </a:gs>
                  </a:gsLst>
                  <a:path path="circle">
                    <a:fillToRect l="100000" t="100000"/>
                  </a:path>
                </a:gradFill>
                <a:effectLst/>
                <a:uLnTx/>
                <a:uFillTx/>
                <a:latin typeface="Segoe Pro Display Semibold" panose="020B0702040504020203" pitchFamily="34" charset="0"/>
                <a:ea typeface="+mn-ea"/>
                <a:cs typeface="Segoe Sans Display Semibold" pitchFamily="2" charset="0"/>
              </a:rPr>
              <a:t>Action is easier when ambiguity is removed</a:t>
            </a:r>
          </a:p>
        </p:txBody>
      </p:sp>
      <p:sp>
        <p:nvSpPr>
          <p:cNvPr id="10" name="Rectangle: Rounded Corners 9">
            <a:extLst>
              <a:ext uri="{FF2B5EF4-FFF2-40B4-BE49-F238E27FC236}">
                <a16:creationId xmlns:a16="http://schemas.microsoft.com/office/drawing/2014/main" id="{EEB0F886-23F1-39B5-622F-30CA012C921B}"/>
              </a:ext>
              <a:ext uri="{C183D7F6-B498-43B3-948B-1728B52AA6E4}">
                <adec:decorative xmlns:adec="http://schemas.microsoft.com/office/drawing/2017/decorative" val="1"/>
              </a:ext>
            </a:extLst>
          </p:cNvPr>
          <p:cNvSpPr>
            <a:spLocks/>
          </p:cNvSpPr>
          <p:nvPr/>
        </p:nvSpPr>
        <p:spPr bwMode="auto">
          <a:xfrm>
            <a:off x="4308410" y="2208320"/>
            <a:ext cx="3374458" cy="2871893"/>
          </a:xfrm>
          <a:prstGeom prst="roundRect">
            <a:avLst>
              <a:gd name="adj" fmla="val 3561"/>
            </a:avLst>
          </a:prstGeom>
          <a:solidFill>
            <a:srgbClr val="F4F3F5"/>
          </a:solidFill>
          <a:ln w="6350" cap="flat" cmpd="sng" algn="ctr">
            <a:noFill/>
            <a:prstDash val="solid"/>
            <a:headEnd type="none" w="med" len="med"/>
            <a:tailEnd type="none" w="med" len="med"/>
          </a:ln>
          <a:effectLst>
            <a:outerShdw blurRad="50800" algn="ctr" rotWithShape="0">
              <a:prstClr val="black">
                <a:alpha val="1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Segoe UI" pitchFamily="34" charset="0"/>
            </a:endParaRPr>
          </a:p>
        </p:txBody>
      </p:sp>
      <p:pic>
        <p:nvPicPr>
          <p:cNvPr id="9" name="Graphic 8">
            <a:extLst>
              <a:ext uri="{FF2B5EF4-FFF2-40B4-BE49-F238E27FC236}">
                <a16:creationId xmlns:a16="http://schemas.microsoft.com/office/drawing/2014/main" id="{094614C2-9521-B41B-9BE9-D6BFC3FA75E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043190" y="2018915"/>
            <a:ext cx="579106" cy="579106"/>
          </a:xfrm>
          <a:prstGeom prst="rect">
            <a:avLst/>
          </a:prstGeom>
        </p:spPr>
      </p:pic>
      <p:sp>
        <p:nvSpPr>
          <p:cNvPr id="12" name="Rectangle: Rounded Corners 11">
            <a:extLst>
              <a:ext uri="{FF2B5EF4-FFF2-40B4-BE49-F238E27FC236}">
                <a16:creationId xmlns:a16="http://schemas.microsoft.com/office/drawing/2014/main" id="{45F222BC-C8E9-EC21-ACC7-2C615EEA7DB6}"/>
              </a:ext>
              <a:ext uri="{C183D7F6-B498-43B3-948B-1728B52AA6E4}">
                <adec:decorative xmlns:adec="http://schemas.microsoft.com/office/drawing/2017/decorative" val="1"/>
              </a:ext>
            </a:extLst>
          </p:cNvPr>
          <p:cNvSpPr>
            <a:spLocks/>
          </p:cNvSpPr>
          <p:nvPr/>
        </p:nvSpPr>
        <p:spPr bwMode="auto">
          <a:xfrm>
            <a:off x="8417702" y="2222845"/>
            <a:ext cx="3374458" cy="2871893"/>
          </a:xfrm>
          <a:prstGeom prst="roundRect">
            <a:avLst>
              <a:gd name="adj" fmla="val 3561"/>
            </a:avLst>
          </a:prstGeom>
          <a:solidFill>
            <a:srgbClr val="F4F3F5"/>
          </a:solidFill>
          <a:ln w="6350" cap="flat" cmpd="sng" algn="ctr">
            <a:noFill/>
            <a:prstDash val="solid"/>
            <a:headEnd type="none" w="med" len="med"/>
            <a:tailEnd type="none" w="med" len="med"/>
          </a:ln>
          <a:effectLst>
            <a:outerShdw blurRad="50800" algn="ctr" rotWithShape="0">
              <a:prstClr val="black">
                <a:alpha val="1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Segoe UI"/>
              <a:ea typeface="+mn-ea"/>
              <a:cs typeface="Segoe UI" pitchFamily="34" charset="0"/>
            </a:endParaRPr>
          </a:p>
        </p:txBody>
      </p:sp>
      <p:pic>
        <p:nvPicPr>
          <p:cNvPr id="13" name="Graphic 12">
            <a:extLst>
              <a:ext uri="{FF2B5EF4-FFF2-40B4-BE49-F238E27FC236}">
                <a16:creationId xmlns:a16="http://schemas.microsoft.com/office/drawing/2014/main" id="{CF80C453-FAFC-5341-D68A-3784298FB4D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152482" y="2033440"/>
            <a:ext cx="579106" cy="579106"/>
          </a:xfrm>
          <a:prstGeom prst="rect">
            <a:avLst/>
          </a:prstGeom>
        </p:spPr>
      </p:pic>
      <p:sp>
        <p:nvSpPr>
          <p:cNvPr id="14" name="TextBox 13">
            <a:extLst>
              <a:ext uri="{FF2B5EF4-FFF2-40B4-BE49-F238E27FC236}">
                <a16:creationId xmlns:a16="http://schemas.microsoft.com/office/drawing/2014/main" id="{31573EEC-F134-98DC-489C-6556A78C3971}"/>
              </a:ext>
            </a:extLst>
          </p:cNvPr>
          <p:cNvSpPr txBox="1"/>
          <p:nvPr/>
        </p:nvSpPr>
        <p:spPr>
          <a:xfrm>
            <a:off x="8615192" y="2451196"/>
            <a:ext cx="2875402" cy="2381229"/>
          </a:xfrm>
          <a:prstGeom prst="rect">
            <a:avLst/>
          </a:prstGeom>
          <a:noFill/>
        </p:spPr>
        <p:txBody>
          <a:bodyPr wrap="square" lIns="0" tIns="0" rIns="0" bIns="0" rtlCol="0">
            <a:spAutoFit/>
          </a:bodyPr>
          <a:lstStyle/>
          <a:p>
            <a:pPr marL="0" marR="0" lvl="0" indent="0" algn="ctr" defTabSz="914367" rtl="0" eaLnBrk="1" fontAlgn="auto" latinLnBrk="0" hangingPunct="1">
              <a:lnSpc>
                <a:spcPct val="112000"/>
              </a:lnSpc>
              <a:spcBef>
                <a:spcPts val="0"/>
              </a:spcBef>
              <a:spcAft>
                <a:spcPts val="0"/>
              </a:spcAft>
              <a:buClrTx/>
              <a:buSzTx/>
              <a:buFontTx/>
              <a:buNone/>
              <a:tabLst/>
              <a:defRPr/>
            </a:pPr>
            <a:r>
              <a:rPr kumimoji="0" lang="en-US" sz="2000" b="0" i="1" u="none" strike="noStrike" kern="1200" cap="none" spc="0" normalizeH="0" baseline="0" noProof="0">
                <a:ln>
                  <a:noFill/>
                </a:ln>
                <a:solidFill>
                  <a:srgbClr val="091F2C"/>
                </a:solidFill>
                <a:effectLst/>
                <a:uLnTx/>
                <a:uFillTx/>
                <a:latin typeface="Segoe Sans Display"/>
                <a:ea typeface="+mn-ea"/>
                <a:cs typeface="+mn-cs"/>
              </a:rPr>
              <a:t>Create a meeting summary from this whiteboard.  Focus on decisions and  risks discussed.  Then give me a one-sentence executive recap.</a:t>
            </a:r>
          </a:p>
        </p:txBody>
      </p:sp>
      <p:sp>
        <p:nvSpPr>
          <p:cNvPr id="15" name="TextBox 14">
            <a:extLst>
              <a:ext uri="{FF2B5EF4-FFF2-40B4-BE49-F238E27FC236}">
                <a16:creationId xmlns:a16="http://schemas.microsoft.com/office/drawing/2014/main" id="{EF6773BB-F8B2-43B8-C355-B4E99900111F}"/>
              </a:ext>
            </a:extLst>
          </p:cNvPr>
          <p:cNvSpPr txBox="1"/>
          <p:nvPr/>
        </p:nvSpPr>
        <p:spPr>
          <a:xfrm>
            <a:off x="4530127" y="2468176"/>
            <a:ext cx="2875402" cy="2381229"/>
          </a:xfrm>
          <a:prstGeom prst="rect">
            <a:avLst/>
          </a:prstGeom>
          <a:noFill/>
        </p:spPr>
        <p:txBody>
          <a:bodyPr wrap="square" lIns="0" tIns="0" rIns="0" bIns="0" rtlCol="0">
            <a:spAutoFit/>
          </a:bodyPr>
          <a:lstStyle/>
          <a:p>
            <a:pPr marL="0" marR="0" lvl="0" indent="0" algn="ctr" defTabSz="914367" rtl="0" eaLnBrk="1" fontAlgn="auto" latinLnBrk="0" hangingPunct="1">
              <a:lnSpc>
                <a:spcPct val="112000"/>
              </a:lnSpc>
              <a:spcBef>
                <a:spcPts val="0"/>
              </a:spcBef>
              <a:spcAft>
                <a:spcPts val="0"/>
              </a:spcAft>
              <a:buClrTx/>
              <a:buSzTx/>
              <a:buFontTx/>
              <a:buNone/>
              <a:tabLst/>
              <a:defRPr/>
            </a:pPr>
            <a:r>
              <a:rPr kumimoji="0" lang="en-US" sz="2000" b="0" i="1" u="none" strike="noStrike" kern="1200" cap="none" spc="0" normalizeH="0" baseline="0" noProof="0">
                <a:ln>
                  <a:noFill/>
                </a:ln>
                <a:solidFill>
                  <a:srgbClr val="091F2C"/>
                </a:solidFill>
                <a:effectLst/>
                <a:uLnTx/>
                <a:uFillTx/>
                <a:latin typeface="Segoe Sans Display"/>
                <a:ea typeface="+mn-ea"/>
                <a:cs typeface="+mn-cs"/>
              </a:rPr>
              <a:t>Summarize this email into a short executive brief: 2–3 sentences that capture the main point, key context, and any actions or decisions required.</a:t>
            </a:r>
          </a:p>
        </p:txBody>
      </p:sp>
      <p:sp>
        <p:nvSpPr>
          <p:cNvPr id="7" name="TextBox 6">
            <a:extLst>
              <a:ext uri="{FF2B5EF4-FFF2-40B4-BE49-F238E27FC236}">
                <a16:creationId xmlns:a16="http://schemas.microsoft.com/office/drawing/2014/main" id="{BE44309E-C70B-D31E-0B69-6D14D1EF5513}"/>
              </a:ext>
            </a:extLst>
          </p:cNvPr>
          <p:cNvSpPr txBox="1"/>
          <p:nvPr/>
        </p:nvSpPr>
        <p:spPr>
          <a:xfrm>
            <a:off x="3811835" y="5487338"/>
            <a:ext cx="2429057" cy="907171"/>
          </a:xfrm>
          <a:prstGeom prst="rect">
            <a:avLst/>
          </a:prstGeom>
          <a:noFill/>
        </p:spPr>
        <p:txBody>
          <a:bodyPr wrap="square">
            <a:spAutoFit/>
          </a:bodyPr>
          <a:lstStyle/>
          <a:p>
            <a:pPr algn="ctr">
              <a:buNone/>
            </a:pPr>
            <a:r>
              <a:rPr lang="en-US">
                <a:solidFill>
                  <a:schemeClr val="bg1">
                    <a:lumMod val="95000"/>
                  </a:schemeClr>
                </a:solidFill>
              </a:rPr>
              <a:t>Distill long documents or email threads into key points </a:t>
            </a:r>
          </a:p>
        </p:txBody>
      </p:sp>
      <p:sp>
        <p:nvSpPr>
          <p:cNvPr id="8" name="TextBox 7">
            <a:extLst>
              <a:ext uri="{FF2B5EF4-FFF2-40B4-BE49-F238E27FC236}">
                <a16:creationId xmlns:a16="http://schemas.microsoft.com/office/drawing/2014/main" id="{CD69FD63-3B59-8543-8BD1-CDAC10FF31C4}"/>
              </a:ext>
            </a:extLst>
          </p:cNvPr>
          <p:cNvSpPr txBox="1"/>
          <p:nvPr/>
        </p:nvSpPr>
        <p:spPr>
          <a:xfrm>
            <a:off x="6587469" y="5487338"/>
            <a:ext cx="2429057" cy="907171"/>
          </a:xfrm>
          <a:prstGeom prst="rect">
            <a:avLst/>
          </a:prstGeom>
          <a:noFill/>
        </p:spPr>
        <p:txBody>
          <a:bodyPr wrap="square">
            <a:spAutoFit/>
          </a:bodyPr>
          <a:lstStyle/>
          <a:p>
            <a:pPr algn="ctr">
              <a:buNone/>
            </a:pPr>
            <a:r>
              <a:rPr lang="en-US">
                <a:solidFill>
                  <a:schemeClr val="bg1">
                    <a:lumMod val="95000"/>
                  </a:schemeClr>
                </a:solidFill>
              </a:rPr>
              <a:t>Ask Copilot Chat to surface assumptions or areas of ambiguity</a:t>
            </a:r>
          </a:p>
        </p:txBody>
      </p:sp>
      <p:sp>
        <p:nvSpPr>
          <p:cNvPr id="11" name="TextBox 10">
            <a:extLst>
              <a:ext uri="{FF2B5EF4-FFF2-40B4-BE49-F238E27FC236}">
                <a16:creationId xmlns:a16="http://schemas.microsoft.com/office/drawing/2014/main" id="{592B7185-8BCD-47ED-45E7-235C68640321}"/>
              </a:ext>
            </a:extLst>
          </p:cNvPr>
          <p:cNvSpPr txBox="1"/>
          <p:nvPr/>
        </p:nvSpPr>
        <p:spPr>
          <a:xfrm>
            <a:off x="9363103" y="5487337"/>
            <a:ext cx="2429057" cy="907171"/>
          </a:xfrm>
          <a:prstGeom prst="rect">
            <a:avLst/>
          </a:prstGeom>
          <a:noFill/>
        </p:spPr>
        <p:txBody>
          <a:bodyPr wrap="square">
            <a:spAutoFit/>
          </a:bodyPr>
          <a:lstStyle/>
          <a:p>
            <a:pPr algn="ctr">
              <a:buNone/>
            </a:pPr>
            <a:r>
              <a:rPr lang="en-US">
                <a:solidFill>
                  <a:schemeClr val="bg1">
                    <a:lumMod val="95000"/>
                  </a:schemeClr>
                </a:solidFill>
              </a:rPr>
              <a:t>Turn rough notes into a coherent summary of what was discussed</a:t>
            </a:r>
          </a:p>
        </p:txBody>
      </p:sp>
    </p:spTree>
    <p:extLst>
      <p:ext uri="{BB962C8B-B14F-4D97-AF65-F5344CB8AC3E}">
        <p14:creationId xmlns:p14="http://schemas.microsoft.com/office/powerpoint/2010/main" val="345625568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0D0FA0-6DE0-9DE6-D291-8FE35DA72792}"/>
              </a:ext>
            </a:extLst>
          </p:cNvPr>
          <p:cNvSpPr>
            <a:spLocks noGrp="1"/>
          </p:cNvSpPr>
          <p:nvPr>
            <p:ph idx="1"/>
          </p:nvPr>
        </p:nvSpPr>
        <p:spPr>
          <a:xfrm>
            <a:off x="3872688" y="1150668"/>
            <a:ext cx="8064348" cy="812530"/>
          </a:xfrm>
        </p:spPr>
        <p:txBody>
          <a:bodyPr/>
          <a:lstStyle/>
          <a:p>
            <a:pPr marL="231775" indent="-231775">
              <a:buFont typeface="Arial" panose="020B0604020202020204" pitchFamily="34" charset="0"/>
              <a:buChar char="•"/>
            </a:pPr>
            <a:r>
              <a:rPr lang="en-US" sz="2400"/>
              <a:t>Mixing idea generation and evaluation slows both</a:t>
            </a:r>
          </a:p>
          <a:p>
            <a:pPr marL="231775" indent="-231775">
              <a:buFont typeface="Arial" panose="020B0604020202020204" pitchFamily="34" charset="0"/>
              <a:buChar char="•"/>
            </a:pPr>
            <a:r>
              <a:rPr lang="en-US" sz="2400"/>
              <a:t>Draft first, improve deliberately</a:t>
            </a:r>
          </a:p>
        </p:txBody>
      </p:sp>
      <p:sp>
        <p:nvSpPr>
          <p:cNvPr id="3" name="Title 2">
            <a:extLst>
              <a:ext uri="{FF2B5EF4-FFF2-40B4-BE49-F238E27FC236}">
                <a16:creationId xmlns:a16="http://schemas.microsoft.com/office/drawing/2014/main" id="{34C9D81A-24D9-5EF8-57F5-CFAF9DD64B99}"/>
              </a:ext>
            </a:extLst>
          </p:cNvPr>
          <p:cNvSpPr>
            <a:spLocks noGrp="1"/>
          </p:cNvSpPr>
          <p:nvPr>
            <p:ph type="title"/>
          </p:nvPr>
        </p:nvSpPr>
        <p:spPr/>
        <p:txBody>
          <a:bodyPr/>
          <a:lstStyle/>
          <a:p>
            <a:r>
              <a:rPr lang="en-US" sz="3200"/>
              <a:t>Define, then Refine</a:t>
            </a:r>
          </a:p>
        </p:txBody>
      </p:sp>
      <p:sp>
        <p:nvSpPr>
          <p:cNvPr id="4" name="TextBox 3">
            <a:extLst>
              <a:ext uri="{FF2B5EF4-FFF2-40B4-BE49-F238E27FC236}">
                <a16:creationId xmlns:a16="http://schemas.microsoft.com/office/drawing/2014/main" id="{594C7383-0D1B-1D1A-2064-8ECA0999A9C8}"/>
              </a:ext>
            </a:extLst>
          </p:cNvPr>
          <p:cNvSpPr txBox="1"/>
          <p:nvPr/>
        </p:nvSpPr>
        <p:spPr>
          <a:xfrm>
            <a:off x="3811835" y="418641"/>
            <a:ext cx="7888077" cy="43088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20" normalizeH="0" baseline="0" noProof="0">
                <a:ln>
                  <a:noFill/>
                </a:ln>
                <a:gradFill>
                  <a:gsLst>
                    <a:gs pos="0">
                      <a:srgbClr val="D59ED7"/>
                    </a:gs>
                    <a:gs pos="80000">
                      <a:srgbClr val="8DC8E8"/>
                    </a:gs>
                  </a:gsLst>
                  <a:path path="circle">
                    <a:fillToRect l="100000" t="100000"/>
                  </a:path>
                </a:gradFill>
                <a:effectLst/>
                <a:uLnTx/>
                <a:uFillTx/>
                <a:latin typeface="Segoe Pro Display Semibold" panose="020B0702040504020203" pitchFamily="34" charset="0"/>
                <a:ea typeface="+mn-ea"/>
                <a:cs typeface="Segoe Sans Display Semibold" pitchFamily="2" charset="0"/>
              </a:rPr>
              <a:t>Separate Thinking from Polishing</a:t>
            </a:r>
          </a:p>
        </p:txBody>
      </p:sp>
      <p:sp>
        <p:nvSpPr>
          <p:cNvPr id="10" name="Rectangle: Rounded Corners 9">
            <a:extLst>
              <a:ext uri="{FF2B5EF4-FFF2-40B4-BE49-F238E27FC236}">
                <a16:creationId xmlns:a16="http://schemas.microsoft.com/office/drawing/2014/main" id="{EEB0F886-23F1-39B5-622F-30CA012C921B}"/>
              </a:ext>
              <a:ext uri="{C183D7F6-B498-43B3-948B-1728B52AA6E4}">
                <adec:decorative xmlns:adec="http://schemas.microsoft.com/office/drawing/2017/decorative" val="1"/>
              </a:ext>
            </a:extLst>
          </p:cNvPr>
          <p:cNvSpPr>
            <a:spLocks/>
          </p:cNvSpPr>
          <p:nvPr/>
        </p:nvSpPr>
        <p:spPr bwMode="auto">
          <a:xfrm>
            <a:off x="4216162" y="2606404"/>
            <a:ext cx="3374458" cy="2871893"/>
          </a:xfrm>
          <a:prstGeom prst="roundRect">
            <a:avLst>
              <a:gd name="adj" fmla="val 3561"/>
            </a:avLst>
          </a:prstGeom>
          <a:solidFill>
            <a:srgbClr val="F4F3F5"/>
          </a:solidFill>
          <a:ln w="6350" cap="flat" cmpd="sng" algn="ctr">
            <a:noFill/>
            <a:prstDash val="solid"/>
            <a:headEnd type="none" w="med" len="med"/>
            <a:tailEnd type="none" w="med" len="med"/>
          </a:ln>
          <a:effectLst>
            <a:outerShdw blurRad="50800" algn="ctr" rotWithShape="0">
              <a:prstClr val="black">
                <a:alpha val="1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Segoe UI"/>
              <a:ea typeface="+mn-ea"/>
              <a:cs typeface="Segoe UI" pitchFamily="34" charset="0"/>
            </a:endParaRPr>
          </a:p>
        </p:txBody>
      </p:sp>
      <p:pic>
        <p:nvPicPr>
          <p:cNvPr id="9" name="Graphic 8">
            <a:extLst>
              <a:ext uri="{FF2B5EF4-FFF2-40B4-BE49-F238E27FC236}">
                <a16:creationId xmlns:a16="http://schemas.microsoft.com/office/drawing/2014/main" id="{094614C2-9521-B41B-9BE9-D6BFC3FA75E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950942" y="2416999"/>
            <a:ext cx="579106" cy="579106"/>
          </a:xfrm>
          <a:prstGeom prst="rect">
            <a:avLst/>
          </a:prstGeom>
        </p:spPr>
      </p:pic>
      <p:sp>
        <p:nvSpPr>
          <p:cNvPr id="11" name="TextBox 10">
            <a:extLst>
              <a:ext uri="{FF2B5EF4-FFF2-40B4-BE49-F238E27FC236}">
                <a16:creationId xmlns:a16="http://schemas.microsoft.com/office/drawing/2014/main" id="{84F06BE0-0CDF-DF4B-2B9D-A1679E492CA4}"/>
              </a:ext>
            </a:extLst>
          </p:cNvPr>
          <p:cNvSpPr txBox="1"/>
          <p:nvPr/>
        </p:nvSpPr>
        <p:spPr>
          <a:xfrm>
            <a:off x="4465690" y="3109337"/>
            <a:ext cx="2875402" cy="1691810"/>
          </a:xfrm>
          <a:prstGeom prst="rect">
            <a:avLst/>
          </a:prstGeom>
          <a:noFill/>
        </p:spPr>
        <p:txBody>
          <a:bodyPr wrap="square" lIns="0" tIns="0" rIns="0" bIns="0" rtlCol="0">
            <a:spAutoFit/>
          </a:bodyPr>
          <a:lstStyle/>
          <a:p>
            <a:pPr lvl="0" algn="ctr">
              <a:lnSpc>
                <a:spcPct val="112000"/>
              </a:lnSpc>
              <a:defRPr/>
            </a:pPr>
            <a:r>
              <a:rPr lang="en-US" sz="2000" i="1"/>
              <a:t>Reply to this email – didn’t get the artwork done, very sorry, vendor didn’t respond, working on it, give me till Friday</a:t>
            </a:r>
            <a:endParaRPr kumimoji="0" lang="en-US" sz="2000" b="0" i="1" u="none" strike="noStrike" kern="1200" cap="none" spc="0" normalizeH="0" baseline="0" noProof="0">
              <a:ln>
                <a:noFill/>
              </a:ln>
              <a:solidFill>
                <a:srgbClr val="091F2C"/>
              </a:solidFill>
              <a:effectLst/>
              <a:uLnTx/>
              <a:uFillTx/>
              <a:latin typeface="Segoe Sans Display"/>
              <a:ea typeface="+mn-ea"/>
              <a:cs typeface="+mn-cs"/>
            </a:endParaRPr>
          </a:p>
        </p:txBody>
      </p:sp>
      <p:sp>
        <p:nvSpPr>
          <p:cNvPr id="12" name="Rectangle: Rounded Corners 11">
            <a:extLst>
              <a:ext uri="{FF2B5EF4-FFF2-40B4-BE49-F238E27FC236}">
                <a16:creationId xmlns:a16="http://schemas.microsoft.com/office/drawing/2014/main" id="{45F222BC-C8E9-EC21-ACC7-2C615EEA7DB6}"/>
              </a:ext>
              <a:ext uri="{C183D7F6-B498-43B3-948B-1728B52AA6E4}">
                <adec:decorative xmlns:adec="http://schemas.microsoft.com/office/drawing/2017/decorative" val="1"/>
              </a:ext>
            </a:extLst>
          </p:cNvPr>
          <p:cNvSpPr>
            <a:spLocks/>
          </p:cNvSpPr>
          <p:nvPr/>
        </p:nvSpPr>
        <p:spPr bwMode="auto">
          <a:xfrm>
            <a:off x="8325454" y="2620929"/>
            <a:ext cx="3374458" cy="2871893"/>
          </a:xfrm>
          <a:prstGeom prst="roundRect">
            <a:avLst>
              <a:gd name="adj" fmla="val 3561"/>
            </a:avLst>
          </a:prstGeom>
          <a:solidFill>
            <a:srgbClr val="F4F3F5"/>
          </a:solidFill>
          <a:ln w="6350" cap="flat" cmpd="sng" algn="ctr">
            <a:noFill/>
            <a:prstDash val="solid"/>
            <a:headEnd type="none" w="med" len="med"/>
            <a:tailEnd type="none" w="med" len="med"/>
          </a:ln>
          <a:effectLst>
            <a:outerShdw blurRad="50800" algn="ctr" rotWithShape="0">
              <a:prstClr val="black">
                <a:alpha val="1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Segoe UI"/>
              <a:ea typeface="+mn-ea"/>
              <a:cs typeface="Segoe UI" pitchFamily="34" charset="0"/>
            </a:endParaRPr>
          </a:p>
        </p:txBody>
      </p:sp>
      <p:pic>
        <p:nvPicPr>
          <p:cNvPr id="13" name="Graphic 12">
            <a:extLst>
              <a:ext uri="{FF2B5EF4-FFF2-40B4-BE49-F238E27FC236}">
                <a16:creationId xmlns:a16="http://schemas.microsoft.com/office/drawing/2014/main" id="{CF80C453-FAFC-5341-D68A-3784298FB4D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060234" y="2431524"/>
            <a:ext cx="579106" cy="579106"/>
          </a:xfrm>
          <a:prstGeom prst="rect">
            <a:avLst/>
          </a:prstGeom>
        </p:spPr>
      </p:pic>
      <p:sp>
        <p:nvSpPr>
          <p:cNvPr id="14" name="TextBox 13">
            <a:extLst>
              <a:ext uri="{FF2B5EF4-FFF2-40B4-BE49-F238E27FC236}">
                <a16:creationId xmlns:a16="http://schemas.microsoft.com/office/drawing/2014/main" id="{31573EEC-F134-98DC-489C-6556A78C3971}"/>
              </a:ext>
            </a:extLst>
          </p:cNvPr>
          <p:cNvSpPr txBox="1"/>
          <p:nvPr/>
        </p:nvSpPr>
        <p:spPr>
          <a:xfrm>
            <a:off x="8574982" y="2953301"/>
            <a:ext cx="2875402" cy="2178097"/>
          </a:xfrm>
          <a:prstGeom prst="rect">
            <a:avLst/>
          </a:prstGeom>
          <a:noFill/>
        </p:spPr>
        <p:txBody>
          <a:bodyPr wrap="square" lIns="0" tIns="0" rIns="0" bIns="0" rtlCol="0">
            <a:spAutoFit/>
          </a:bodyPr>
          <a:lstStyle/>
          <a:p>
            <a:pPr algn="ctr">
              <a:lnSpc>
                <a:spcPct val="120000"/>
              </a:lnSpc>
            </a:pPr>
            <a:r>
              <a:rPr lang="en-US" sz="2000" i="1"/>
              <a:t>Help me brainstorm a new project. Ask me clarifying questions to understand the problem space, constraints, and intended outcome. </a:t>
            </a:r>
          </a:p>
        </p:txBody>
      </p:sp>
      <p:sp>
        <p:nvSpPr>
          <p:cNvPr id="5" name="TextBox 4">
            <a:extLst>
              <a:ext uri="{FF2B5EF4-FFF2-40B4-BE49-F238E27FC236}">
                <a16:creationId xmlns:a16="http://schemas.microsoft.com/office/drawing/2014/main" id="{5CB5A6A2-82B9-8F76-B12A-F9213C7C6AA0}"/>
              </a:ext>
            </a:extLst>
          </p:cNvPr>
          <p:cNvSpPr txBox="1"/>
          <p:nvPr/>
        </p:nvSpPr>
        <p:spPr>
          <a:xfrm>
            <a:off x="4006956" y="5873759"/>
            <a:ext cx="2429057" cy="363946"/>
          </a:xfrm>
          <a:prstGeom prst="rect">
            <a:avLst/>
          </a:prstGeom>
          <a:noFill/>
        </p:spPr>
        <p:txBody>
          <a:bodyPr wrap="square">
            <a:spAutoFit/>
          </a:bodyPr>
          <a:lstStyle/>
          <a:p>
            <a:pPr algn="ctr">
              <a:buNone/>
            </a:pPr>
            <a:r>
              <a:rPr lang="en-US">
                <a:solidFill>
                  <a:schemeClr val="bg1">
                    <a:lumMod val="95000"/>
                  </a:schemeClr>
                </a:solidFill>
              </a:rPr>
              <a:t>Brainstorm a Project</a:t>
            </a:r>
          </a:p>
        </p:txBody>
      </p:sp>
      <p:sp>
        <p:nvSpPr>
          <p:cNvPr id="6" name="TextBox 5">
            <a:extLst>
              <a:ext uri="{FF2B5EF4-FFF2-40B4-BE49-F238E27FC236}">
                <a16:creationId xmlns:a16="http://schemas.microsoft.com/office/drawing/2014/main" id="{D29870C6-6635-9264-ADDA-D6139214618A}"/>
              </a:ext>
            </a:extLst>
          </p:cNvPr>
          <p:cNvSpPr txBox="1"/>
          <p:nvPr/>
        </p:nvSpPr>
        <p:spPr>
          <a:xfrm>
            <a:off x="6782590" y="5873759"/>
            <a:ext cx="2429057" cy="363946"/>
          </a:xfrm>
          <a:prstGeom prst="rect">
            <a:avLst/>
          </a:prstGeom>
          <a:noFill/>
        </p:spPr>
        <p:txBody>
          <a:bodyPr wrap="square">
            <a:spAutoFit/>
          </a:bodyPr>
          <a:lstStyle/>
          <a:p>
            <a:pPr algn="ctr">
              <a:buNone/>
            </a:pPr>
            <a:r>
              <a:rPr lang="en-US">
                <a:solidFill>
                  <a:schemeClr val="bg1">
                    <a:lumMod val="95000"/>
                  </a:schemeClr>
                </a:solidFill>
              </a:rPr>
              <a:t>Draft an Email Reply</a:t>
            </a:r>
          </a:p>
        </p:txBody>
      </p:sp>
      <p:sp>
        <p:nvSpPr>
          <p:cNvPr id="7" name="TextBox 6">
            <a:extLst>
              <a:ext uri="{FF2B5EF4-FFF2-40B4-BE49-F238E27FC236}">
                <a16:creationId xmlns:a16="http://schemas.microsoft.com/office/drawing/2014/main" id="{78A53AA9-EB44-7FB9-BC2E-72F4611CC3E5}"/>
              </a:ext>
            </a:extLst>
          </p:cNvPr>
          <p:cNvSpPr txBox="1"/>
          <p:nvPr/>
        </p:nvSpPr>
        <p:spPr>
          <a:xfrm>
            <a:off x="9558224" y="5873758"/>
            <a:ext cx="2429057" cy="363946"/>
          </a:xfrm>
          <a:prstGeom prst="rect">
            <a:avLst/>
          </a:prstGeom>
          <a:noFill/>
        </p:spPr>
        <p:txBody>
          <a:bodyPr wrap="square">
            <a:spAutoFit/>
          </a:bodyPr>
          <a:lstStyle/>
          <a:p>
            <a:pPr algn="ctr">
              <a:buNone/>
            </a:pPr>
            <a:r>
              <a:rPr lang="en-US">
                <a:solidFill>
                  <a:schemeClr val="bg1">
                    <a:lumMod val="95000"/>
                  </a:schemeClr>
                </a:solidFill>
              </a:rPr>
              <a:t>Try Idea Coach</a:t>
            </a:r>
          </a:p>
        </p:txBody>
      </p:sp>
    </p:spTree>
    <p:extLst>
      <p:ext uri="{BB962C8B-B14F-4D97-AF65-F5344CB8AC3E}">
        <p14:creationId xmlns:p14="http://schemas.microsoft.com/office/powerpoint/2010/main" val="28762935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5951C-D2E6-D0D9-51DC-3F741333534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9C559D1-B2FA-BD5D-99A4-1BFCFFA400C7}"/>
              </a:ext>
            </a:extLst>
          </p:cNvPr>
          <p:cNvSpPr>
            <a:spLocks noGrp="1"/>
          </p:cNvSpPr>
          <p:nvPr>
            <p:ph type="title"/>
          </p:nvPr>
        </p:nvSpPr>
        <p:spPr>
          <a:xfrm>
            <a:off x="479109" y="2117026"/>
            <a:ext cx="2752941" cy="1939850"/>
          </a:xfrm>
        </p:spPr>
        <p:txBody>
          <a:bodyPr/>
          <a:lstStyle/>
          <a:p>
            <a:r>
              <a:rPr lang="en-US" sz="3200"/>
              <a:t>Operationalize  </a:t>
            </a:r>
            <a:br>
              <a:rPr lang="en-US" sz="3200"/>
            </a:br>
            <a:r>
              <a:rPr lang="en-US" sz="3200"/>
              <a:t>Best Practices</a:t>
            </a:r>
          </a:p>
        </p:txBody>
      </p:sp>
      <p:sp>
        <p:nvSpPr>
          <p:cNvPr id="4" name="TextBox 3">
            <a:extLst>
              <a:ext uri="{FF2B5EF4-FFF2-40B4-BE49-F238E27FC236}">
                <a16:creationId xmlns:a16="http://schemas.microsoft.com/office/drawing/2014/main" id="{AE5E8DD7-9868-2335-BE19-4A9C5ADFF74C}"/>
              </a:ext>
            </a:extLst>
          </p:cNvPr>
          <p:cNvSpPr txBox="1"/>
          <p:nvPr/>
        </p:nvSpPr>
        <p:spPr>
          <a:xfrm>
            <a:off x="3811835" y="418641"/>
            <a:ext cx="7888077" cy="738664"/>
          </a:xfrm>
          <a:prstGeom prst="rect">
            <a:avLst/>
          </a:prstGeom>
          <a:noFill/>
        </p:spPr>
        <p:txBody>
          <a:bodyPr wrap="square" lIns="0" tIns="0" rIns="0" bIns="0" rtlCol="0">
            <a:spAutoFit/>
          </a:bodyPr>
          <a:lstStyle/>
          <a:p>
            <a:pPr lvl="0" algn="ctr">
              <a:defRPr/>
            </a:pPr>
            <a:r>
              <a:rPr lang="en-US" sz="2400" i="1" spc="-20">
                <a:gradFill>
                  <a:gsLst>
                    <a:gs pos="0">
                      <a:srgbClr val="D59ED7"/>
                    </a:gs>
                    <a:gs pos="80000">
                      <a:srgbClr val="8DC8E8"/>
                    </a:gs>
                  </a:gsLst>
                  <a:path path="circle">
                    <a:fillToRect l="100000" t="100000"/>
                  </a:path>
                </a:gradFill>
                <a:latin typeface="Segoe Pro Display Semibold" panose="020B0702040504020203" pitchFamily="34" charset="0"/>
                <a:cs typeface="Segoe Sans Display Semibold" pitchFamily="2" charset="0"/>
              </a:rPr>
              <a:t>Quality improves when best practices are made repeatable and embedded into the system - not individual heroics.</a:t>
            </a:r>
          </a:p>
        </p:txBody>
      </p:sp>
      <p:pic>
        <p:nvPicPr>
          <p:cNvPr id="8" name="Picture 7">
            <a:extLst>
              <a:ext uri="{FF2B5EF4-FFF2-40B4-BE49-F238E27FC236}">
                <a16:creationId xmlns:a16="http://schemas.microsoft.com/office/drawing/2014/main" id="{6C1771BE-F093-AF70-66D9-69801EEAA6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49882" y="2574226"/>
            <a:ext cx="7150003" cy="3432261"/>
          </a:xfrm>
          <a:prstGeom prst="roundRect">
            <a:avLst>
              <a:gd name="adj" fmla="val 3755"/>
            </a:avLst>
          </a:prstGeom>
          <a:solidFill>
            <a:srgbClr val="FFFFFF">
              <a:shade val="85000"/>
            </a:srgbClr>
          </a:solidFill>
          <a:ln>
            <a:noFill/>
          </a:ln>
          <a:effectLst/>
        </p:spPr>
      </p:pic>
      <p:sp>
        <p:nvSpPr>
          <p:cNvPr id="15" name="TextBox 14">
            <a:extLst>
              <a:ext uri="{FF2B5EF4-FFF2-40B4-BE49-F238E27FC236}">
                <a16:creationId xmlns:a16="http://schemas.microsoft.com/office/drawing/2014/main" id="{A3FA3975-D474-7E93-A3C8-50C11E92C47A}"/>
              </a:ext>
            </a:extLst>
          </p:cNvPr>
          <p:cNvSpPr txBox="1"/>
          <p:nvPr/>
        </p:nvSpPr>
        <p:spPr>
          <a:xfrm>
            <a:off x="4116635" y="1636698"/>
            <a:ext cx="2429057" cy="646331"/>
          </a:xfrm>
          <a:prstGeom prst="rect">
            <a:avLst/>
          </a:prstGeom>
          <a:noFill/>
        </p:spPr>
        <p:txBody>
          <a:bodyPr wrap="square">
            <a:spAutoFit/>
          </a:bodyPr>
          <a:lstStyle/>
          <a:p>
            <a:pPr algn="ctr">
              <a:buNone/>
            </a:pPr>
            <a:r>
              <a:rPr lang="en-US" sz="1800" b="1">
                <a:solidFill>
                  <a:schemeClr val="bg1"/>
                </a:solidFill>
              </a:rPr>
              <a:t>Copilot Chat</a:t>
            </a:r>
            <a:br>
              <a:rPr lang="en-US" sz="1800" b="1">
                <a:solidFill>
                  <a:schemeClr val="bg1"/>
                </a:solidFill>
              </a:rPr>
            </a:br>
            <a:r>
              <a:rPr lang="en-US" sz="1800" b="1">
                <a:solidFill>
                  <a:schemeClr val="bg1"/>
                </a:solidFill>
              </a:rPr>
              <a:t>Prompt Gallery</a:t>
            </a:r>
          </a:p>
        </p:txBody>
      </p:sp>
      <p:sp>
        <p:nvSpPr>
          <p:cNvPr id="16" name="TextBox 15">
            <a:extLst>
              <a:ext uri="{FF2B5EF4-FFF2-40B4-BE49-F238E27FC236}">
                <a16:creationId xmlns:a16="http://schemas.microsoft.com/office/drawing/2014/main" id="{11955597-46A8-9B76-93C7-5444FC634ACD}"/>
              </a:ext>
            </a:extLst>
          </p:cNvPr>
          <p:cNvSpPr txBox="1"/>
          <p:nvPr/>
        </p:nvSpPr>
        <p:spPr>
          <a:xfrm>
            <a:off x="6892269" y="1636698"/>
            <a:ext cx="2429057" cy="646331"/>
          </a:xfrm>
          <a:prstGeom prst="rect">
            <a:avLst/>
          </a:prstGeom>
          <a:noFill/>
        </p:spPr>
        <p:txBody>
          <a:bodyPr wrap="square">
            <a:spAutoFit/>
          </a:bodyPr>
          <a:lstStyle/>
          <a:p>
            <a:pPr algn="ctr">
              <a:buNone/>
            </a:pPr>
            <a:r>
              <a:rPr lang="en-US" sz="1800" b="1">
                <a:solidFill>
                  <a:schemeClr val="bg1"/>
                </a:solidFill>
              </a:rPr>
              <a:t>Copilot Chat</a:t>
            </a:r>
            <a:br>
              <a:rPr lang="en-US" sz="1800" b="1">
                <a:solidFill>
                  <a:schemeClr val="bg1"/>
                </a:solidFill>
              </a:rPr>
            </a:br>
            <a:r>
              <a:rPr lang="en-US" sz="1800" b="1">
                <a:solidFill>
                  <a:schemeClr val="bg1"/>
                </a:solidFill>
              </a:rPr>
              <a:t>Custom Instructions</a:t>
            </a:r>
          </a:p>
        </p:txBody>
      </p:sp>
      <p:sp>
        <p:nvSpPr>
          <p:cNvPr id="17" name="TextBox 16">
            <a:extLst>
              <a:ext uri="{FF2B5EF4-FFF2-40B4-BE49-F238E27FC236}">
                <a16:creationId xmlns:a16="http://schemas.microsoft.com/office/drawing/2014/main" id="{55A4B4ED-62E8-4567-02F2-C5BA6EC463CD}"/>
              </a:ext>
            </a:extLst>
          </p:cNvPr>
          <p:cNvSpPr txBox="1"/>
          <p:nvPr/>
        </p:nvSpPr>
        <p:spPr>
          <a:xfrm>
            <a:off x="9667903" y="1636697"/>
            <a:ext cx="2429057" cy="646331"/>
          </a:xfrm>
          <a:prstGeom prst="rect">
            <a:avLst/>
          </a:prstGeom>
          <a:noFill/>
        </p:spPr>
        <p:txBody>
          <a:bodyPr wrap="square">
            <a:spAutoFit/>
          </a:bodyPr>
          <a:lstStyle/>
          <a:p>
            <a:pPr algn="ctr">
              <a:buNone/>
            </a:pPr>
            <a:r>
              <a:rPr lang="en-US" sz="1800" b="1">
                <a:solidFill>
                  <a:schemeClr val="bg1"/>
                </a:solidFill>
              </a:rPr>
              <a:t>Copilot Chat</a:t>
            </a:r>
            <a:br>
              <a:rPr lang="en-US" sz="1800" b="1">
                <a:solidFill>
                  <a:schemeClr val="bg1"/>
                </a:solidFill>
              </a:rPr>
            </a:br>
            <a:r>
              <a:rPr lang="en-US" sz="1800" b="1">
                <a:solidFill>
                  <a:schemeClr val="bg1"/>
                </a:solidFill>
              </a:rPr>
              <a:t>Memory</a:t>
            </a:r>
          </a:p>
        </p:txBody>
      </p:sp>
    </p:spTree>
    <p:extLst>
      <p:ext uri="{BB962C8B-B14F-4D97-AF65-F5344CB8AC3E}">
        <p14:creationId xmlns:p14="http://schemas.microsoft.com/office/powerpoint/2010/main" val="64234965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1166A-EB98-4448-1F99-D702EEBAAA99}"/>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861FB322-374C-2C4C-71B8-F97318313B30}"/>
              </a:ext>
            </a:extLst>
          </p:cNvPr>
          <p:cNvSpPr>
            <a:spLocks noGrp="1"/>
          </p:cNvSpPr>
          <p:nvPr>
            <p:ph idx="1"/>
          </p:nvPr>
        </p:nvSpPr>
        <p:spPr>
          <a:xfrm>
            <a:off x="5182164" y="1413063"/>
            <a:ext cx="6603390" cy="4031873"/>
          </a:xfrm>
        </p:spPr>
        <p:txBody>
          <a:bodyPr/>
          <a:lstStyle/>
          <a:p>
            <a:pPr marL="514350" indent="-514350">
              <a:spcBef>
                <a:spcPts val="600"/>
              </a:spcBef>
              <a:spcAft>
                <a:spcPts val="600"/>
              </a:spcAft>
              <a:buAutoNum type="arabicPlain"/>
            </a:pPr>
            <a:r>
              <a:rPr lang="en-US" sz="2400"/>
              <a:t>Microsoft 365 Copilot Chat (level set)</a:t>
            </a:r>
          </a:p>
          <a:p>
            <a:pPr marL="514350" indent="-514350">
              <a:spcBef>
                <a:spcPts val="600"/>
              </a:spcBef>
              <a:spcAft>
                <a:spcPts val="600"/>
              </a:spcAft>
              <a:buAutoNum type="arabicPlain"/>
            </a:pPr>
            <a:r>
              <a:rPr lang="en-US" sz="2400"/>
              <a:t>The Art of the Prompt</a:t>
            </a:r>
          </a:p>
          <a:p>
            <a:pPr marL="514350" indent="-514350">
              <a:spcBef>
                <a:spcPts val="600"/>
              </a:spcBef>
              <a:spcAft>
                <a:spcPts val="600"/>
              </a:spcAft>
              <a:buAutoNum type="arabicPlain"/>
            </a:pPr>
            <a:r>
              <a:rPr lang="en-US" sz="2400"/>
              <a:t>New Year, New You: Working Alongside AI</a:t>
            </a:r>
          </a:p>
          <a:p>
            <a:pPr marL="971550" lvl="1" indent="-341313">
              <a:spcBef>
                <a:spcPts val="600"/>
              </a:spcBef>
              <a:spcAft>
                <a:spcPts val="600"/>
              </a:spcAft>
            </a:pPr>
            <a:r>
              <a:rPr lang="en-US" sz="2400"/>
              <a:t>Action Follows Meaning</a:t>
            </a:r>
          </a:p>
          <a:p>
            <a:pPr marL="971550" lvl="1" indent="-341313">
              <a:spcBef>
                <a:spcPts val="600"/>
              </a:spcBef>
              <a:spcAft>
                <a:spcPts val="600"/>
              </a:spcAft>
            </a:pPr>
            <a:r>
              <a:rPr lang="en-US" sz="2400"/>
              <a:t>Define, then Refine</a:t>
            </a:r>
          </a:p>
          <a:p>
            <a:pPr marL="971550" lvl="1" indent="-341313">
              <a:spcBef>
                <a:spcPts val="600"/>
              </a:spcBef>
              <a:spcAft>
                <a:spcPts val="600"/>
              </a:spcAft>
            </a:pPr>
            <a:r>
              <a:rPr lang="en-US" sz="2400"/>
              <a:t>Operationalize  Best Practices</a:t>
            </a:r>
          </a:p>
          <a:p>
            <a:pPr marL="514350" indent="-514350">
              <a:spcBef>
                <a:spcPts val="600"/>
              </a:spcBef>
              <a:spcAft>
                <a:spcPts val="600"/>
              </a:spcAft>
              <a:buFontTx/>
              <a:buAutoNum type="arabicPlain"/>
            </a:pPr>
            <a:r>
              <a:rPr lang="en-US" sz="2400">
                <a:solidFill>
                  <a:srgbClr val="FFFF00"/>
                </a:solidFill>
              </a:rPr>
              <a:t>Agents: Idea Coach, Prompt Coach</a:t>
            </a:r>
          </a:p>
          <a:p>
            <a:pPr marL="514350" indent="-514350">
              <a:spcBef>
                <a:spcPts val="600"/>
              </a:spcBef>
              <a:spcAft>
                <a:spcPts val="600"/>
              </a:spcAft>
              <a:buAutoNum type="arabicPlain"/>
            </a:pPr>
            <a:r>
              <a:rPr lang="en-US" sz="2400"/>
              <a:t>Next Steps &amp; Resources</a:t>
            </a:r>
          </a:p>
        </p:txBody>
      </p:sp>
      <p:sp>
        <p:nvSpPr>
          <p:cNvPr id="9" name="Title 8">
            <a:extLst>
              <a:ext uri="{FF2B5EF4-FFF2-40B4-BE49-F238E27FC236}">
                <a16:creationId xmlns:a16="http://schemas.microsoft.com/office/drawing/2014/main" id="{4F91F7C5-BB66-F29C-D338-91984D6DC8EA}"/>
              </a:ext>
            </a:extLst>
          </p:cNvPr>
          <p:cNvSpPr>
            <a:spLocks noGrp="1"/>
          </p:cNvSpPr>
          <p:nvPr>
            <p:ph type="title"/>
          </p:nvPr>
        </p:nvSpPr>
        <p:spPr/>
        <p:txBody>
          <a:bodyPr/>
          <a:lstStyle/>
          <a:p>
            <a:r>
              <a:rPr lang="en-US"/>
              <a:t>Agenda</a:t>
            </a:r>
          </a:p>
        </p:txBody>
      </p:sp>
      <p:cxnSp>
        <p:nvCxnSpPr>
          <p:cNvPr id="11" name="Straight Connector 10">
            <a:extLst>
              <a:ext uri="{FF2B5EF4-FFF2-40B4-BE49-F238E27FC236}">
                <a16:creationId xmlns:a16="http://schemas.microsoft.com/office/drawing/2014/main" id="{63475749-FCED-9F40-9FEB-EBB79F91AF4F}"/>
              </a:ext>
              <a:ext uri="{C183D7F6-B498-43B3-948B-1728B52AA6E4}">
                <adec:decorative xmlns:adec="http://schemas.microsoft.com/office/drawing/2017/decorative" val="1"/>
              </a:ext>
            </a:extLst>
          </p:cNvPr>
          <p:cNvCxnSpPr>
            <a:cxnSpLocks/>
          </p:cNvCxnSpPr>
          <p:nvPr/>
        </p:nvCxnSpPr>
        <p:spPr>
          <a:xfrm>
            <a:off x="4705143" y="1524000"/>
            <a:ext cx="0" cy="4021483"/>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3918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7468C-BD8E-7A5F-74EE-CD4DAAFCEE6F}"/>
            </a:ext>
          </a:extLst>
        </p:cNvPr>
        <p:cNvGrpSpPr/>
        <p:nvPr/>
      </p:nvGrpSpPr>
      <p:grpSpPr>
        <a:xfrm>
          <a:off x="0" y="0"/>
          <a:ext cx="0" cy="0"/>
          <a:chOff x="0" y="0"/>
          <a:chExt cx="0" cy="0"/>
        </a:xfrm>
      </p:grpSpPr>
      <p:sp>
        <p:nvSpPr>
          <p:cNvPr id="128" name="Rounded Rectangle 40">
            <a:extLst>
              <a:ext uri="{FF2B5EF4-FFF2-40B4-BE49-F238E27FC236}">
                <a16:creationId xmlns:a16="http://schemas.microsoft.com/office/drawing/2014/main" id="{9E8C443A-64C5-8A7B-A913-58D75F4F42E9}"/>
              </a:ext>
            </a:extLst>
          </p:cNvPr>
          <p:cNvSpPr/>
          <p:nvPr/>
        </p:nvSpPr>
        <p:spPr bwMode="auto">
          <a:xfrm>
            <a:off x="6177555" y="777240"/>
            <a:ext cx="5435600" cy="5562599"/>
          </a:xfrm>
          <a:prstGeom prst="roundRect">
            <a:avLst>
              <a:gd name="adj" fmla="val 2349"/>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274320"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auto" latinLnBrk="0" hangingPunct="1">
              <a:lnSpc>
                <a:spcPct val="100000"/>
              </a:lnSpc>
              <a:spcBef>
                <a:spcPct val="0"/>
              </a:spcBef>
              <a:spcAft>
                <a:spcPct val="0"/>
              </a:spcAft>
              <a:buClrTx/>
              <a:buSzTx/>
              <a:buFontTx/>
              <a:buNone/>
              <a:tabLst/>
              <a:defRPr/>
            </a:pPr>
            <a:endParaRPr kumimoji="0" lang="en-CA" sz="1100" b="0" i="0" u="none" strike="noStrike" kern="0" cap="none" spc="0" normalizeH="0" baseline="0" noProof="0">
              <a:ln>
                <a:noFill/>
              </a:ln>
              <a:solidFill>
                <a:srgbClr val="000000"/>
              </a:solidFill>
              <a:effectLst/>
              <a:uLnTx/>
              <a:uFillTx/>
              <a:latin typeface="Segoe UI Semibold"/>
              <a:ea typeface="+mn-ea"/>
              <a:cs typeface="Calibri" panose="020F0502020204030204" pitchFamily="34" charset="0"/>
            </a:endParaRPr>
          </a:p>
        </p:txBody>
      </p:sp>
      <p:sp>
        <p:nvSpPr>
          <p:cNvPr id="129" name="Rectangle: Rounded Corners 128">
            <a:extLst>
              <a:ext uri="{FF2B5EF4-FFF2-40B4-BE49-F238E27FC236}">
                <a16:creationId xmlns:a16="http://schemas.microsoft.com/office/drawing/2014/main" id="{10B08517-F954-9850-6553-5B64A45CFD30}"/>
              </a:ext>
            </a:extLst>
          </p:cNvPr>
          <p:cNvSpPr/>
          <p:nvPr/>
        </p:nvSpPr>
        <p:spPr>
          <a:xfrm>
            <a:off x="6392530" y="1173749"/>
            <a:ext cx="4928349" cy="959910"/>
          </a:xfrm>
          <a:prstGeom prst="roundRect">
            <a:avLst>
              <a:gd name="adj" fmla="val 10027"/>
            </a:avLst>
          </a:prstGeom>
          <a:solidFill>
            <a:schemeClr val="bg1"/>
          </a:solidFill>
          <a:ln w="6350">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2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The </a:t>
            </a:r>
            <a:r>
              <a:rPr kumimoji="0" lang="en-US"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Client Meeting Prep Agent </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streamlines client meeting preparation by summarizing past activity into concise and actionable insights. Its primary focus is on reviewing specific email, chat, and work data to extract relevant updates, decisions, and action items</a:t>
            </a:r>
          </a:p>
        </p:txBody>
      </p:sp>
      <p:sp>
        <p:nvSpPr>
          <p:cNvPr id="130" name="TextBox 129">
            <a:extLst>
              <a:ext uri="{FF2B5EF4-FFF2-40B4-BE49-F238E27FC236}">
                <a16:creationId xmlns:a16="http://schemas.microsoft.com/office/drawing/2014/main" id="{5304CB9C-39C5-B48F-6A9B-09B6EF66BA3C}"/>
              </a:ext>
            </a:extLst>
          </p:cNvPr>
          <p:cNvSpPr txBox="1"/>
          <p:nvPr/>
        </p:nvSpPr>
        <p:spPr>
          <a:xfrm>
            <a:off x="6376958" y="864546"/>
            <a:ext cx="21336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78D3"/>
                </a:solidFill>
                <a:effectLst/>
                <a:uLnTx/>
                <a:uFillTx/>
                <a:latin typeface="Segoe UI Semibold" panose="020B0502040204020203" pitchFamily="34" charset="0"/>
                <a:ea typeface="+mn-ea"/>
                <a:cs typeface="Segoe UI Semibold" panose="020B0502040204020203" pitchFamily="34" charset="0"/>
              </a:rPr>
              <a:t>Name and Description</a:t>
            </a:r>
          </a:p>
        </p:txBody>
      </p:sp>
      <p:sp>
        <p:nvSpPr>
          <p:cNvPr id="131" name="Rectangle: Rounded Corners 130">
            <a:extLst>
              <a:ext uri="{FF2B5EF4-FFF2-40B4-BE49-F238E27FC236}">
                <a16:creationId xmlns:a16="http://schemas.microsoft.com/office/drawing/2014/main" id="{4B888667-F02D-BC95-269E-526FD9FDE631}"/>
              </a:ext>
            </a:extLst>
          </p:cNvPr>
          <p:cNvSpPr/>
          <p:nvPr/>
        </p:nvSpPr>
        <p:spPr>
          <a:xfrm>
            <a:off x="6415292" y="2507885"/>
            <a:ext cx="4928349" cy="1047825"/>
          </a:xfrm>
          <a:prstGeom prst="roundRect">
            <a:avLst>
              <a:gd name="adj" fmla="val 8453"/>
            </a:avLst>
          </a:prstGeom>
          <a:solidFill>
            <a:schemeClr val="bg1"/>
          </a:solidFill>
          <a:ln w="6350">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3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Look for occurrences of the phase provided in the user’s work data</a:t>
            </a:r>
          </a:p>
          <a:p>
            <a:pPr marL="0" marR="0" lvl="0" indent="0" algn="l" defTabSz="932472" rtl="0" eaLnBrk="1" fontAlgn="base" latinLnBrk="0" hangingPunct="1">
              <a:lnSpc>
                <a:spcPct val="100000"/>
              </a:lnSpc>
              <a:spcBef>
                <a:spcPct val="0"/>
              </a:spcBef>
              <a:spcAft>
                <a:spcPts val="3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Ignore information older than 18 months ago</a:t>
            </a:r>
          </a:p>
          <a:p>
            <a:pPr marL="0" marR="0" lvl="0" indent="0" algn="l" defTabSz="932472" rtl="0" eaLnBrk="1" fontAlgn="base" latinLnBrk="0" hangingPunct="1">
              <a:lnSpc>
                <a:spcPct val="100000"/>
              </a:lnSpc>
              <a:spcBef>
                <a:spcPct val="0"/>
              </a:spcBef>
              <a:spcAft>
                <a:spcPts val="3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Extract important updates, decisions, or action items</a:t>
            </a:r>
          </a:p>
          <a:p>
            <a:pPr marL="0" marR="0" lvl="0" indent="0" algn="l" defTabSz="932472" rtl="0" eaLnBrk="1" fontAlgn="base" latinLnBrk="0" hangingPunct="1">
              <a:lnSpc>
                <a:spcPct val="100000"/>
              </a:lnSpc>
              <a:spcBef>
                <a:spcPct val="0"/>
              </a:spcBef>
              <a:spcAft>
                <a:spcPts val="3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Summarize the findings in 3-5 simple bullet points, one sentence each</a:t>
            </a:r>
          </a:p>
        </p:txBody>
      </p:sp>
      <p:sp>
        <p:nvSpPr>
          <p:cNvPr id="132" name="TextBox 131">
            <a:extLst>
              <a:ext uri="{FF2B5EF4-FFF2-40B4-BE49-F238E27FC236}">
                <a16:creationId xmlns:a16="http://schemas.microsoft.com/office/drawing/2014/main" id="{F88AB432-3DCE-B691-7A08-F7FA7EDAA25E}"/>
              </a:ext>
            </a:extLst>
          </p:cNvPr>
          <p:cNvSpPr txBox="1"/>
          <p:nvPr/>
        </p:nvSpPr>
        <p:spPr>
          <a:xfrm>
            <a:off x="6392529" y="2220787"/>
            <a:ext cx="296144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78D3"/>
                </a:solidFill>
                <a:effectLst/>
                <a:uLnTx/>
                <a:uFillTx/>
                <a:latin typeface="Segoe UI Semibold" panose="020B0502040204020203" pitchFamily="34" charset="0"/>
                <a:ea typeface="+mn-ea"/>
                <a:cs typeface="Segoe UI Semibold" panose="020B0502040204020203" pitchFamily="34" charset="0"/>
              </a:rPr>
              <a:t>Instructions and Parameters</a:t>
            </a:r>
          </a:p>
        </p:txBody>
      </p:sp>
      <p:sp>
        <p:nvSpPr>
          <p:cNvPr id="134" name="TextBox 133">
            <a:extLst>
              <a:ext uri="{FF2B5EF4-FFF2-40B4-BE49-F238E27FC236}">
                <a16:creationId xmlns:a16="http://schemas.microsoft.com/office/drawing/2014/main" id="{25B78180-4D17-705D-6BB7-6506BB82F5DE}"/>
              </a:ext>
            </a:extLst>
          </p:cNvPr>
          <p:cNvSpPr txBox="1"/>
          <p:nvPr/>
        </p:nvSpPr>
        <p:spPr>
          <a:xfrm>
            <a:off x="6376958" y="3631436"/>
            <a:ext cx="21336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78D3"/>
                </a:solidFill>
                <a:effectLst/>
                <a:uLnTx/>
                <a:uFillTx/>
                <a:latin typeface="Segoe UI Semibold" panose="020B0502040204020203" pitchFamily="34" charset="0"/>
                <a:ea typeface="+mn-ea"/>
                <a:cs typeface="Segoe UI Semibold" panose="020B0502040204020203" pitchFamily="34" charset="0"/>
              </a:rPr>
              <a:t>Knowledge Sources</a:t>
            </a:r>
          </a:p>
        </p:txBody>
      </p:sp>
      <p:sp>
        <p:nvSpPr>
          <p:cNvPr id="135" name="Rectangle: Rounded Corners 134">
            <a:extLst>
              <a:ext uri="{FF2B5EF4-FFF2-40B4-BE49-F238E27FC236}">
                <a16:creationId xmlns:a16="http://schemas.microsoft.com/office/drawing/2014/main" id="{568A49AD-2F5B-A3CE-AE2F-67F44C681103}"/>
              </a:ext>
            </a:extLst>
          </p:cNvPr>
          <p:cNvSpPr/>
          <p:nvPr/>
        </p:nvSpPr>
        <p:spPr>
          <a:xfrm>
            <a:off x="6415292" y="3940380"/>
            <a:ext cx="4928349" cy="330294"/>
          </a:xfrm>
          <a:prstGeom prst="roundRect">
            <a:avLst/>
          </a:prstGeom>
          <a:solidFill>
            <a:schemeClr val="bg1"/>
          </a:solidFill>
          <a:ln w="6350">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57568"/>
                </a:solidFill>
                <a:effectLst/>
                <a:uLnTx/>
                <a:uFillTx/>
                <a:latin typeface="Segoe UI" panose="020B0502040204020203" pitchFamily="34" charset="0"/>
                <a:ea typeface="+mn-ea"/>
                <a:cs typeface="Segoe UI" panose="020B0502040204020203" pitchFamily="34" charset="0"/>
              </a:rPr>
              <a:t>https://sharepoint.contoso.com/sites/prospecting/files/intake</a:t>
            </a:r>
          </a:p>
        </p:txBody>
      </p:sp>
      <p:sp>
        <p:nvSpPr>
          <p:cNvPr id="139" name="Rectangle: Rounded Corners 138">
            <a:extLst>
              <a:ext uri="{FF2B5EF4-FFF2-40B4-BE49-F238E27FC236}">
                <a16:creationId xmlns:a16="http://schemas.microsoft.com/office/drawing/2014/main" id="{D595C941-3102-988E-5C67-94AAE210F3DA}"/>
              </a:ext>
            </a:extLst>
          </p:cNvPr>
          <p:cNvSpPr/>
          <p:nvPr/>
        </p:nvSpPr>
        <p:spPr>
          <a:xfrm>
            <a:off x="6415292" y="4308536"/>
            <a:ext cx="4928349" cy="330294"/>
          </a:xfrm>
          <a:prstGeom prst="roundRect">
            <a:avLst/>
          </a:prstGeom>
          <a:solidFill>
            <a:schemeClr val="bg1"/>
          </a:solidFill>
          <a:ln w="6350">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57568"/>
                </a:solidFill>
                <a:effectLst/>
                <a:uLnTx/>
                <a:uFillTx/>
                <a:latin typeface="Segoe UI" panose="020B0502040204020203" pitchFamily="34" charset="0"/>
                <a:ea typeface="+mn-ea"/>
                <a:cs typeface="Segoe UI" panose="020B0502040204020203" pitchFamily="34" charset="0"/>
              </a:rPr>
              <a:t>https://sharepoint.contoso.com/bizdevteam</a:t>
            </a:r>
          </a:p>
        </p:txBody>
      </p:sp>
      <p:sp>
        <p:nvSpPr>
          <p:cNvPr id="140" name="Rectangle: Rounded Corners 139">
            <a:extLst>
              <a:ext uri="{FF2B5EF4-FFF2-40B4-BE49-F238E27FC236}">
                <a16:creationId xmlns:a16="http://schemas.microsoft.com/office/drawing/2014/main" id="{698BEC5D-6E67-4EB2-950E-327C197FDF97}"/>
              </a:ext>
            </a:extLst>
          </p:cNvPr>
          <p:cNvSpPr/>
          <p:nvPr/>
        </p:nvSpPr>
        <p:spPr>
          <a:xfrm>
            <a:off x="6415292" y="4671034"/>
            <a:ext cx="4928349" cy="330294"/>
          </a:xfrm>
          <a:prstGeom prst="roundRect">
            <a:avLst/>
          </a:prstGeom>
          <a:solidFill>
            <a:schemeClr val="bg1"/>
          </a:solidFill>
          <a:ln w="6350">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57568"/>
                </a:solidFill>
                <a:effectLst/>
                <a:uLnTx/>
                <a:uFillTx/>
                <a:latin typeface="Segoe UI" panose="020B0502040204020203" pitchFamily="34" charset="0"/>
                <a:ea typeface="+mn-ea"/>
                <a:cs typeface="Segoe UI" panose="020B0502040204020203" pitchFamily="34" charset="0"/>
              </a:rPr>
              <a:t>https://www.marketwatch.com/latest-news</a:t>
            </a:r>
          </a:p>
        </p:txBody>
      </p:sp>
      <p:sp>
        <p:nvSpPr>
          <p:cNvPr id="141" name="Rectangle: Top Corners Rounded 140">
            <a:extLst>
              <a:ext uri="{FF2B5EF4-FFF2-40B4-BE49-F238E27FC236}">
                <a16:creationId xmlns:a16="http://schemas.microsoft.com/office/drawing/2014/main" id="{CAAD668A-0E68-47BA-1E86-ED3091096E18}"/>
              </a:ext>
              <a:ext uri="{C183D7F6-B498-43B3-948B-1728B52AA6E4}">
                <adec:decorative xmlns:adec="http://schemas.microsoft.com/office/drawing/2017/decorative" val="1"/>
              </a:ext>
            </a:extLst>
          </p:cNvPr>
          <p:cNvSpPr>
            <a:spLocks/>
          </p:cNvSpPr>
          <p:nvPr/>
        </p:nvSpPr>
        <p:spPr bwMode="auto">
          <a:xfrm>
            <a:off x="1301542" y="395989"/>
            <a:ext cx="3546228" cy="379781"/>
          </a:xfrm>
          <a:prstGeom prst="round2SameRect">
            <a:avLst>
              <a:gd name="adj1" fmla="val 32444"/>
              <a:gd name="adj2" fmla="val 0"/>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w="3175">
                  <a:noFill/>
                </a:ln>
                <a:solidFill>
                  <a:srgbClr val="FEFFFE"/>
                </a:solidFill>
                <a:effectLst/>
                <a:uLnTx/>
                <a:uFillTx/>
                <a:latin typeface="Segoe UI" panose="020B0502040204020203" pitchFamily="34" charset="0"/>
                <a:ea typeface="+mn-ea"/>
                <a:cs typeface="Segoe UI" panose="020B0502040204020203" pitchFamily="34" charset="0"/>
              </a:rPr>
              <a:t>Meeting Prep Prompt</a:t>
            </a:r>
          </a:p>
        </p:txBody>
      </p:sp>
      <p:sp>
        <p:nvSpPr>
          <p:cNvPr id="185" name="Rectangle: Top Corners Rounded 184">
            <a:extLst>
              <a:ext uri="{FF2B5EF4-FFF2-40B4-BE49-F238E27FC236}">
                <a16:creationId xmlns:a16="http://schemas.microsoft.com/office/drawing/2014/main" id="{81E91DEE-C11C-17F7-B7B6-C83EDF89C97C}"/>
              </a:ext>
              <a:ext uri="{C183D7F6-B498-43B3-948B-1728B52AA6E4}">
                <adec:decorative xmlns:adec="http://schemas.microsoft.com/office/drawing/2017/decorative" val="1"/>
              </a:ext>
            </a:extLst>
          </p:cNvPr>
          <p:cNvSpPr>
            <a:spLocks/>
          </p:cNvSpPr>
          <p:nvPr/>
        </p:nvSpPr>
        <p:spPr bwMode="auto">
          <a:xfrm>
            <a:off x="7083590" y="378529"/>
            <a:ext cx="3546228" cy="379781"/>
          </a:xfrm>
          <a:prstGeom prst="round2SameRect">
            <a:avLst>
              <a:gd name="adj1" fmla="val 32444"/>
              <a:gd name="adj2" fmla="val 0"/>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w="3175">
                  <a:noFill/>
                </a:ln>
                <a:solidFill>
                  <a:srgbClr val="FEFFFE"/>
                </a:solidFill>
                <a:effectLst/>
                <a:uLnTx/>
                <a:uFillTx/>
                <a:latin typeface="Segoe UI" panose="020B0502040204020203" pitchFamily="34" charset="0"/>
                <a:ea typeface="+mn-ea"/>
                <a:cs typeface="Segoe UI" panose="020B0502040204020203" pitchFamily="34" charset="0"/>
              </a:rPr>
              <a:t>Meeting Prep Agent</a:t>
            </a:r>
          </a:p>
        </p:txBody>
      </p:sp>
      <p:sp>
        <p:nvSpPr>
          <p:cNvPr id="187" name="TextBox 186">
            <a:extLst>
              <a:ext uri="{FF2B5EF4-FFF2-40B4-BE49-F238E27FC236}">
                <a16:creationId xmlns:a16="http://schemas.microsoft.com/office/drawing/2014/main" id="{8AA74CB4-CD42-A6A8-1F3B-0B7C94017DD2}"/>
              </a:ext>
            </a:extLst>
          </p:cNvPr>
          <p:cNvSpPr txBox="1"/>
          <p:nvPr/>
        </p:nvSpPr>
        <p:spPr>
          <a:xfrm>
            <a:off x="6376958" y="5156190"/>
            <a:ext cx="21336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78D3"/>
                </a:solidFill>
                <a:effectLst/>
                <a:uLnTx/>
                <a:uFillTx/>
                <a:latin typeface="Segoe UI Semibold" panose="020B0502040204020203" pitchFamily="34" charset="0"/>
                <a:ea typeface="+mn-ea"/>
                <a:cs typeface="Segoe UI Semibold" panose="020B0502040204020203" pitchFamily="34" charset="0"/>
              </a:rPr>
              <a:t>Conversation Starters</a:t>
            </a:r>
          </a:p>
        </p:txBody>
      </p:sp>
      <p:sp>
        <p:nvSpPr>
          <p:cNvPr id="188" name="Rectangle: Rounded Corners 187">
            <a:extLst>
              <a:ext uri="{FF2B5EF4-FFF2-40B4-BE49-F238E27FC236}">
                <a16:creationId xmlns:a16="http://schemas.microsoft.com/office/drawing/2014/main" id="{85915AFB-1761-3FFA-FECA-924E15686431}"/>
              </a:ext>
            </a:extLst>
          </p:cNvPr>
          <p:cNvSpPr/>
          <p:nvPr/>
        </p:nvSpPr>
        <p:spPr>
          <a:xfrm>
            <a:off x="6415292" y="5465134"/>
            <a:ext cx="1279215" cy="276999"/>
          </a:xfrm>
          <a:prstGeom prst="roundRect">
            <a:avLst/>
          </a:prstGeom>
          <a:solidFill>
            <a:schemeClr val="bg1"/>
          </a:solidFill>
          <a:ln w="6350">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57568"/>
                </a:solidFill>
                <a:effectLst/>
                <a:uLnTx/>
                <a:uFillTx/>
                <a:latin typeface="Segoe UI" panose="020B0502040204020203" pitchFamily="34" charset="0"/>
                <a:ea typeface="+mn-ea"/>
                <a:cs typeface="Segoe UI" panose="020B0502040204020203" pitchFamily="34" charset="0"/>
              </a:rPr>
              <a:t>Latest News</a:t>
            </a:r>
          </a:p>
        </p:txBody>
      </p:sp>
      <p:sp>
        <p:nvSpPr>
          <p:cNvPr id="189" name="Rectangle: Rounded Corners 188">
            <a:extLst>
              <a:ext uri="{FF2B5EF4-FFF2-40B4-BE49-F238E27FC236}">
                <a16:creationId xmlns:a16="http://schemas.microsoft.com/office/drawing/2014/main" id="{18481B1B-DC71-3271-73FA-C6CB03CC5E63}"/>
              </a:ext>
            </a:extLst>
          </p:cNvPr>
          <p:cNvSpPr/>
          <p:nvPr/>
        </p:nvSpPr>
        <p:spPr>
          <a:xfrm>
            <a:off x="7770708" y="5465134"/>
            <a:ext cx="3550172" cy="276999"/>
          </a:xfrm>
          <a:prstGeom prst="roundRect">
            <a:avLst/>
          </a:prstGeom>
          <a:solidFill>
            <a:schemeClr val="bg1"/>
          </a:solidFill>
          <a:ln w="6350">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57568"/>
                </a:solidFill>
                <a:effectLst/>
                <a:uLnTx/>
                <a:uFillTx/>
                <a:latin typeface="Segoe UI" panose="020B0502040204020203" pitchFamily="34" charset="0"/>
                <a:ea typeface="+mn-ea"/>
                <a:cs typeface="Segoe UI" panose="020B0502040204020203" pitchFamily="34" charset="0"/>
              </a:rPr>
              <a:t>What’s the latest news about /client?</a:t>
            </a:r>
          </a:p>
        </p:txBody>
      </p:sp>
      <p:sp>
        <p:nvSpPr>
          <p:cNvPr id="190" name="Rectangle: Rounded Corners 189">
            <a:extLst>
              <a:ext uri="{FF2B5EF4-FFF2-40B4-BE49-F238E27FC236}">
                <a16:creationId xmlns:a16="http://schemas.microsoft.com/office/drawing/2014/main" id="{1EB9EA53-9DAD-2F30-AC1D-08B32BE8660B}"/>
              </a:ext>
            </a:extLst>
          </p:cNvPr>
          <p:cNvSpPr/>
          <p:nvPr/>
        </p:nvSpPr>
        <p:spPr>
          <a:xfrm>
            <a:off x="6415292" y="5814576"/>
            <a:ext cx="1279215" cy="276999"/>
          </a:xfrm>
          <a:prstGeom prst="roundRect">
            <a:avLst/>
          </a:prstGeom>
          <a:solidFill>
            <a:schemeClr val="bg1"/>
          </a:solidFill>
          <a:ln w="6350">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57568"/>
                </a:solidFill>
                <a:effectLst/>
                <a:uLnTx/>
                <a:uFillTx/>
                <a:latin typeface="Segoe UI" panose="020B0502040204020203" pitchFamily="34" charset="0"/>
                <a:ea typeface="+mn-ea"/>
                <a:cs typeface="Segoe UI" panose="020B0502040204020203" pitchFamily="34" charset="0"/>
              </a:rPr>
              <a:t>Recent Meetings</a:t>
            </a:r>
          </a:p>
        </p:txBody>
      </p:sp>
      <p:sp>
        <p:nvSpPr>
          <p:cNvPr id="191" name="Rectangle: Rounded Corners 190">
            <a:extLst>
              <a:ext uri="{FF2B5EF4-FFF2-40B4-BE49-F238E27FC236}">
                <a16:creationId xmlns:a16="http://schemas.microsoft.com/office/drawing/2014/main" id="{697EE336-320A-0AD3-C926-5EE9D80348B0}"/>
              </a:ext>
            </a:extLst>
          </p:cNvPr>
          <p:cNvSpPr/>
          <p:nvPr/>
        </p:nvSpPr>
        <p:spPr>
          <a:xfrm>
            <a:off x="7770708" y="5814576"/>
            <a:ext cx="3550172" cy="276999"/>
          </a:xfrm>
          <a:prstGeom prst="roundRect">
            <a:avLst/>
          </a:prstGeom>
          <a:solidFill>
            <a:schemeClr val="bg1"/>
          </a:solidFill>
          <a:ln w="6350">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57568"/>
                </a:solidFill>
                <a:effectLst/>
                <a:uLnTx/>
                <a:uFillTx/>
                <a:latin typeface="Segoe UI" panose="020B0502040204020203" pitchFamily="34" charset="0"/>
                <a:ea typeface="+mn-ea"/>
                <a:cs typeface="Segoe UI" panose="020B0502040204020203" pitchFamily="34" charset="0"/>
              </a:rPr>
              <a:t>List meetings from the last 30 days with /client</a:t>
            </a:r>
          </a:p>
        </p:txBody>
      </p:sp>
      <p:grpSp>
        <p:nvGrpSpPr>
          <p:cNvPr id="86" name="Group 85">
            <a:extLst>
              <a:ext uri="{FF2B5EF4-FFF2-40B4-BE49-F238E27FC236}">
                <a16:creationId xmlns:a16="http://schemas.microsoft.com/office/drawing/2014/main" id="{4D66BC51-D977-1E96-7ADF-EB86C4733844}"/>
              </a:ext>
            </a:extLst>
          </p:cNvPr>
          <p:cNvGrpSpPr/>
          <p:nvPr/>
        </p:nvGrpSpPr>
        <p:grpSpPr>
          <a:xfrm>
            <a:off x="430485" y="777241"/>
            <a:ext cx="5435600" cy="5562598"/>
            <a:chOff x="414867" y="1862667"/>
            <a:chExt cx="6307666" cy="3911600"/>
          </a:xfrm>
        </p:grpSpPr>
        <p:sp>
          <p:nvSpPr>
            <p:cNvPr id="87" name="Rounded Rectangle 40">
              <a:extLst>
                <a:ext uri="{FF2B5EF4-FFF2-40B4-BE49-F238E27FC236}">
                  <a16:creationId xmlns:a16="http://schemas.microsoft.com/office/drawing/2014/main" id="{4D0A115B-7C4F-62AB-C3C6-BD3CE6A62396}"/>
                </a:ext>
              </a:extLst>
            </p:cNvPr>
            <p:cNvSpPr/>
            <p:nvPr/>
          </p:nvSpPr>
          <p:spPr bwMode="auto">
            <a:xfrm>
              <a:off x="414867" y="1862667"/>
              <a:ext cx="6307666" cy="3911600"/>
            </a:xfrm>
            <a:prstGeom prst="roundRect">
              <a:avLst>
                <a:gd name="adj" fmla="val 2349"/>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274320"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auto" latinLnBrk="0" hangingPunct="1">
                <a:lnSpc>
                  <a:spcPct val="100000"/>
                </a:lnSpc>
                <a:spcBef>
                  <a:spcPct val="0"/>
                </a:spcBef>
                <a:spcAft>
                  <a:spcPct val="0"/>
                </a:spcAft>
                <a:buClrTx/>
                <a:buSzTx/>
                <a:buFontTx/>
                <a:buNone/>
                <a:tabLst/>
                <a:defRPr/>
              </a:pPr>
              <a:endParaRPr kumimoji="0" lang="en-CA" sz="1100" b="0" i="0" u="none" strike="noStrike" kern="0" cap="none" spc="0" normalizeH="0" baseline="0" noProof="0">
                <a:ln>
                  <a:noFill/>
                </a:ln>
                <a:solidFill>
                  <a:srgbClr val="000000"/>
                </a:solidFill>
                <a:effectLst/>
                <a:uLnTx/>
                <a:uFillTx/>
                <a:latin typeface="Segoe UI Semibold"/>
                <a:ea typeface="+mn-ea"/>
                <a:cs typeface="Calibri" panose="020F0502020204030204" pitchFamily="34" charset="0"/>
              </a:endParaRPr>
            </a:p>
          </p:txBody>
        </p:sp>
        <p:grpSp>
          <p:nvGrpSpPr>
            <p:cNvPr id="88" name="Group 87" descr="Arrow highlighting &quot;Generate 3-5 bullet points&quot; in the example prompt as the &quot;goal&quot;.">
              <a:extLst>
                <a:ext uri="{FF2B5EF4-FFF2-40B4-BE49-F238E27FC236}">
                  <a16:creationId xmlns:a16="http://schemas.microsoft.com/office/drawing/2014/main" id="{27A66E8C-1DC6-8CB1-44E9-706EE8AE32D3}"/>
                </a:ext>
              </a:extLst>
            </p:cNvPr>
            <p:cNvGrpSpPr/>
            <p:nvPr/>
          </p:nvGrpSpPr>
          <p:grpSpPr>
            <a:xfrm>
              <a:off x="961758" y="2156710"/>
              <a:ext cx="1789307" cy="1105456"/>
              <a:chOff x="5889359" y="2465896"/>
              <a:chExt cx="1789307" cy="1105456"/>
            </a:xfrm>
          </p:grpSpPr>
          <p:sp>
            <p:nvSpPr>
              <p:cNvPr id="121" name="Rounded Rectangle 25">
                <a:extLst>
                  <a:ext uri="{FF2B5EF4-FFF2-40B4-BE49-F238E27FC236}">
                    <a16:creationId xmlns:a16="http://schemas.microsoft.com/office/drawing/2014/main" id="{E7A22096-9342-C051-5FE4-7DD628C24145}"/>
                  </a:ext>
                </a:extLst>
              </p:cNvPr>
              <p:cNvSpPr/>
              <p:nvPr/>
            </p:nvSpPr>
            <p:spPr bwMode="auto">
              <a:xfrm>
                <a:off x="5889359" y="2465896"/>
                <a:ext cx="1789307" cy="294924"/>
              </a:xfrm>
              <a:prstGeom prst="roundRect">
                <a:avLst>
                  <a:gd name="adj" fmla="val 50000"/>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800" b="1" i="0" u="none" strike="noStrike" kern="1200" cap="none" spc="0" normalizeH="0" baseline="0" noProof="0">
                    <a:ln>
                      <a:noFill/>
                    </a:ln>
                    <a:solidFill>
                      <a:srgbClr val="0078D3"/>
                    </a:solidFill>
                    <a:effectLst/>
                    <a:uLnTx/>
                    <a:uFillTx/>
                    <a:latin typeface="Segoe UI Semibold" panose="020B0502040204020203" pitchFamily="34" charset="0"/>
                    <a:ea typeface="+mn-ea"/>
                    <a:cs typeface="Segoe UI Semibold" panose="020B0502040204020203" pitchFamily="34" charset="0"/>
                  </a:rPr>
                  <a:t>Goal</a:t>
                </a:r>
                <a:endParaRPr kumimoji="0" lang="en-CA" sz="1200" b="1" i="0" u="none" strike="noStrike" kern="1200" cap="none" spc="0" normalizeH="0" baseline="0" noProof="0">
                  <a:ln>
                    <a:noFill/>
                  </a:ln>
                  <a:solidFill>
                    <a:srgbClr val="0078D3"/>
                  </a:solidFill>
                  <a:effectLst/>
                  <a:uLnTx/>
                  <a:uFillTx/>
                  <a:latin typeface="Segoe UI Semibold" panose="020B0502040204020203" pitchFamily="34" charset="0"/>
                  <a:ea typeface="+mn-ea"/>
                  <a:cs typeface="Segoe UI Semibold" panose="020B0502040204020203" pitchFamily="34" charset="0"/>
                </a:endParaRPr>
              </a:p>
            </p:txBody>
          </p:sp>
          <p:grpSp>
            <p:nvGrpSpPr>
              <p:cNvPr id="122" name="Group 121">
                <a:extLst>
                  <a:ext uri="{FF2B5EF4-FFF2-40B4-BE49-F238E27FC236}">
                    <a16:creationId xmlns:a16="http://schemas.microsoft.com/office/drawing/2014/main" id="{1E745124-561F-4B49-579E-2F02C395AF91}"/>
                  </a:ext>
                </a:extLst>
              </p:cNvPr>
              <p:cNvGrpSpPr/>
              <p:nvPr/>
            </p:nvGrpSpPr>
            <p:grpSpPr>
              <a:xfrm>
                <a:off x="6111129" y="2826201"/>
                <a:ext cx="1417807" cy="745151"/>
                <a:chOff x="853618" y="3177016"/>
                <a:chExt cx="1671567" cy="992704"/>
              </a:xfrm>
            </p:grpSpPr>
            <p:sp>
              <p:nvSpPr>
                <p:cNvPr id="123" name="Arc 122">
                  <a:extLst>
                    <a:ext uri="{FF2B5EF4-FFF2-40B4-BE49-F238E27FC236}">
                      <a16:creationId xmlns:a16="http://schemas.microsoft.com/office/drawing/2014/main" id="{CD9FC0A5-F100-D421-DB9B-347A3B536257}"/>
                    </a:ext>
                  </a:extLst>
                </p:cNvPr>
                <p:cNvSpPr/>
                <p:nvPr/>
              </p:nvSpPr>
              <p:spPr>
                <a:xfrm>
                  <a:off x="2206938" y="3687963"/>
                  <a:ext cx="318247" cy="320400"/>
                </a:xfrm>
                <a:prstGeom prst="arc">
                  <a:avLst>
                    <a:gd name="adj1" fmla="val 1589845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124" name="Straight Arrow Connector 123">
                  <a:extLst>
                    <a:ext uri="{FF2B5EF4-FFF2-40B4-BE49-F238E27FC236}">
                      <a16:creationId xmlns:a16="http://schemas.microsoft.com/office/drawing/2014/main" id="{7DBCCE63-AE00-F00C-7CFD-C71465BF23ED}"/>
                    </a:ext>
                  </a:extLst>
                </p:cNvPr>
                <p:cNvCxnSpPr>
                  <a:cxnSpLocks/>
                </p:cNvCxnSpPr>
                <p:nvPr/>
              </p:nvCxnSpPr>
              <p:spPr>
                <a:xfrm>
                  <a:off x="2525044" y="3841412"/>
                  <a:ext cx="141" cy="328308"/>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8F121FB3-E7C9-D6A7-98B7-6535F49498CB}"/>
                    </a:ext>
                  </a:extLst>
                </p:cNvPr>
                <p:cNvCxnSpPr>
                  <a:cxnSpLocks/>
                </p:cNvCxnSpPr>
                <p:nvPr/>
              </p:nvCxnSpPr>
              <p:spPr>
                <a:xfrm flipH="1" flipV="1">
                  <a:off x="1005657" y="3687763"/>
                  <a:ext cx="1346371" cy="824"/>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126" name="Arc 125">
                  <a:extLst>
                    <a:ext uri="{FF2B5EF4-FFF2-40B4-BE49-F238E27FC236}">
                      <a16:creationId xmlns:a16="http://schemas.microsoft.com/office/drawing/2014/main" id="{A1BD976B-5F63-860A-55AB-6D8F02AF35D8}"/>
                    </a:ext>
                  </a:extLst>
                </p:cNvPr>
                <p:cNvSpPr/>
                <p:nvPr/>
              </p:nvSpPr>
              <p:spPr>
                <a:xfrm rot="10800000">
                  <a:off x="853618" y="3367522"/>
                  <a:ext cx="318247" cy="320400"/>
                </a:xfrm>
                <a:prstGeom prst="arc">
                  <a:avLst>
                    <a:gd name="adj1" fmla="val 1635207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127" name="Straight Connector 126">
                  <a:extLst>
                    <a:ext uri="{FF2B5EF4-FFF2-40B4-BE49-F238E27FC236}">
                      <a16:creationId xmlns:a16="http://schemas.microsoft.com/office/drawing/2014/main" id="{687C1288-B7B2-1A95-3E5B-C083FDD74CB1}"/>
                    </a:ext>
                  </a:extLst>
                </p:cNvPr>
                <p:cNvCxnSpPr>
                  <a:cxnSpLocks/>
                </p:cNvCxnSpPr>
                <p:nvPr/>
              </p:nvCxnSpPr>
              <p:spPr>
                <a:xfrm>
                  <a:off x="853759" y="3177016"/>
                  <a:ext cx="0" cy="357457"/>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grpSp>
          <p:nvGrpSpPr>
            <p:cNvPr id="89" name="Group 88" descr="Arrow highlighting &quot;to prepare me for a meeting with Client X to discuss their &quot;Phase 3+&quot; brand campaign&quot; in the example prompt as the &quot;context&quot;.">
              <a:extLst>
                <a:ext uri="{FF2B5EF4-FFF2-40B4-BE49-F238E27FC236}">
                  <a16:creationId xmlns:a16="http://schemas.microsoft.com/office/drawing/2014/main" id="{1EE3C0C0-78ED-D375-8411-82AD320E0644}"/>
                </a:ext>
              </a:extLst>
            </p:cNvPr>
            <p:cNvGrpSpPr/>
            <p:nvPr/>
          </p:nvGrpSpPr>
          <p:grpSpPr>
            <a:xfrm>
              <a:off x="3645250" y="2156710"/>
              <a:ext cx="1799589" cy="1113913"/>
              <a:chOff x="8572851" y="2465896"/>
              <a:chExt cx="1799589" cy="1113913"/>
            </a:xfrm>
          </p:grpSpPr>
          <p:sp>
            <p:nvSpPr>
              <p:cNvPr id="114" name="Rounded Rectangle 26">
                <a:extLst>
                  <a:ext uri="{FF2B5EF4-FFF2-40B4-BE49-F238E27FC236}">
                    <a16:creationId xmlns:a16="http://schemas.microsoft.com/office/drawing/2014/main" id="{586D58CF-9688-812C-4216-ADDAB59EA6A5}"/>
                  </a:ext>
                </a:extLst>
              </p:cNvPr>
              <p:cNvSpPr/>
              <p:nvPr/>
            </p:nvSpPr>
            <p:spPr bwMode="auto">
              <a:xfrm>
                <a:off x="8572851" y="2465896"/>
                <a:ext cx="1799589" cy="294924"/>
              </a:xfrm>
              <a:prstGeom prst="roundRect">
                <a:avLst>
                  <a:gd name="adj" fmla="val 50000"/>
                </a:avLst>
              </a:prstGeom>
              <a:solidFill>
                <a:schemeClr val="bg1"/>
              </a:solidFill>
              <a:ln w="15875">
                <a:solidFill>
                  <a:srgbClr val="4AC5B1"/>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800" b="1" i="0" u="none" strike="noStrike" kern="1200" cap="none" spc="0" normalizeH="0" baseline="0" noProof="0">
                    <a:ln>
                      <a:noFill/>
                    </a:ln>
                    <a:solidFill>
                      <a:srgbClr val="257568"/>
                    </a:solidFill>
                    <a:effectLst/>
                    <a:uLnTx/>
                    <a:uFillTx/>
                    <a:latin typeface="Segoe UI Semibold" panose="020B0502040204020203" pitchFamily="34" charset="0"/>
                    <a:ea typeface="+mn-ea"/>
                    <a:cs typeface="Segoe UI Semibold" panose="020B0502040204020203" pitchFamily="34" charset="0"/>
                  </a:rPr>
                  <a:t>Context</a:t>
                </a:r>
                <a:endParaRPr kumimoji="0" lang="en-CA" sz="1200" b="1" i="0" u="none" strike="noStrike" kern="1200" cap="none" spc="0" normalizeH="0" baseline="0" noProof="0">
                  <a:ln>
                    <a:noFill/>
                  </a:ln>
                  <a:solidFill>
                    <a:srgbClr val="257568"/>
                  </a:solidFill>
                  <a:effectLst/>
                  <a:uLnTx/>
                  <a:uFillTx/>
                  <a:latin typeface="Segoe UI Semibold" panose="020B0502040204020203" pitchFamily="34" charset="0"/>
                  <a:ea typeface="+mn-ea"/>
                  <a:cs typeface="Segoe UI Semibold" panose="020B0502040204020203" pitchFamily="34" charset="0"/>
                </a:endParaRPr>
              </a:p>
            </p:txBody>
          </p:sp>
          <p:grpSp>
            <p:nvGrpSpPr>
              <p:cNvPr id="115" name="Group 114">
                <a:extLst>
                  <a:ext uri="{FF2B5EF4-FFF2-40B4-BE49-F238E27FC236}">
                    <a16:creationId xmlns:a16="http://schemas.microsoft.com/office/drawing/2014/main" id="{CEF2CDB6-4778-6B2B-642A-E698B8990917}"/>
                  </a:ext>
                </a:extLst>
              </p:cNvPr>
              <p:cNvGrpSpPr/>
              <p:nvPr/>
            </p:nvGrpSpPr>
            <p:grpSpPr>
              <a:xfrm>
                <a:off x="8853365" y="2834658"/>
                <a:ext cx="1417807" cy="745151"/>
                <a:chOff x="853618" y="3177016"/>
                <a:chExt cx="1671567" cy="992704"/>
              </a:xfrm>
            </p:grpSpPr>
            <p:sp>
              <p:nvSpPr>
                <p:cNvPr id="116" name="Arc 115">
                  <a:extLst>
                    <a:ext uri="{FF2B5EF4-FFF2-40B4-BE49-F238E27FC236}">
                      <a16:creationId xmlns:a16="http://schemas.microsoft.com/office/drawing/2014/main" id="{E1917EB8-CC6E-6E15-181B-F10641CA35CF}"/>
                    </a:ext>
                  </a:extLst>
                </p:cNvPr>
                <p:cNvSpPr/>
                <p:nvPr/>
              </p:nvSpPr>
              <p:spPr>
                <a:xfrm>
                  <a:off x="2206938" y="3687963"/>
                  <a:ext cx="318247" cy="320400"/>
                </a:xfrm>
                <a:prstGeom prst="arc">
                  <a:avLst>
                    <a:gd name="adj1" fmla="val 1589845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117" name="Straight Arrow Connector 116">
                  <a:extLst>
                    <a:ext uri="{FF2B5EF4-FFF2-40B4-BE49-F238E27FC236}">
                      <a16:creationId xmlns:a16="http://schemas.microsoft.com/office/drawing/2014/main" id="{B4D104F9-EC90-9D3D-2840-F7578B0AA2D7}"/>
                    </a:ext>
                  </a:extLst>
                </p:cNvPr>
                <p:cNvCxnSpPr>
                  <a:cxnSpLocks/>
                </p:cNvCxnSpPr>
                <p:nvPr/>
              </p:nvCxnSpPr>
              <p:spPr>
                <a:xfrm>
                  <a:off x="2525044" y="3841412"/>
                  <a:ext cx="141" cy="328308"/>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81FB7DFE-1663-B70C-5C56-18ACB36B8B1E}"/>
                    </a:ext>
                  </a:extLst>
                </p:cNvPr>
                <p:cNvCxnSpPr>
                  <a:cxnSpLocks/>
                </p:cNvCxnSpPr>
                <p:nvPr/>
              </p:nvCxnSpPr>
              <p:spPr>
                <a:xfrm flipH="1" flipV="1">
                  <a:off x="1005657" y="3687763"/>
                  <a:ext cx="1346371" cy="824"/>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119" name="Arc 118">
                  <a:extLst>
                    <a:ext uri="{FF2B5EF4-FFF2-40B4-BE49-F238E27FC236}">
                      <a16:creationId xmlns:a16="http://schemas.microsoft.com/office/drawing/2014/main" id="{2DB66278-C4BE-91C7-1DFF-155EFA4D96C2}"/>
                    </a:ext>
                  </a:extLst>
                </p:cNvPr>
                <p:cNvSpPr/>
                <p:nvPr/>
              </p:nvSpPr>
              <p:spPr>
                <a:xfrm rot="10800000">
                  <a:off x="853618" y="3367522"/>
                  <a:ext cx="318247" cy="320400"/>
                </a:xfrm>
                <a:prstGeom prst="arc">
                  <a:avLst>
                    <a:gd name="adj1" fmla="val 1635207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120" name="Straight Connector 119">
                  <a:extLst>
                    <a:ext uri="{FF2B5EF4-FFF2-40B4-BE49-F238E27FC236}">
                      <a16:creationId xmlns:a16="http://schemas.microsoft.com/office/drawing/2014/main" id="{A4AD4C8B-CE3B-939E-25D8-A98F8ADD11ED}"/>
                    </a:ext>
                  </a:extLst>
                </p:cNvPr>
                <p:cNvCxnSpPr>
                  <a:cxnSpLocks/>
                </p:cNvCxnSpPr>
                <p:nvPr/>
              </p:nvCxnSpPr>
              <p:spPr>
                <a:xfrm>
                  <a:off x="853759" y="3177016"/>
                  <a:ext cx="0" cy="357457"/>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grpSp>
          <p:nvGrpSpPr>
            <p:cNvPr id="90" name="Group 89" descr="Arrow highlighting &quot;Focus on email and Teams chats since June&quot; in the example prompt as the &quot;source&quot;.">
              <a:extLst>
                <a:ext uri="{FF2B5EF4-FFF2-40B4-BE49-F238E27FC236}">
                  <a16:creationId xmlns:a16="http://schemas.microsoft.com/office/drawing/2014/main" id="{E5E9ADC3-257F-EC24-A825-84E79C0A8735}"/>
                </a:ext>
              </a:extLst>
            </p:cNvPr>
            <p:cNvGrpSpPr/>
            <p:nvPr/>
          </p:nvGrpSpPr>
          <p:grpSpPr>
            <a:xfrm>
              <a:off x="660742" y="3940356"/>
              <a:ext cx="2138114" cy="1560202"/>
              <a:chOff x="5588343" y="4249542"/>
              <a:chExt cx="2138114" cy="1560202"/>
            </a:xfrm>
          </p:grpSpPr>
          <p:sp>
            <p:nvSpPr>
              <p:cNvPr id="105" name="Rounded Rectangle 37">
                <a:extLst>
                  <a:ext uri="{FF2B5EF4-FFF2-40B4-BE49-F238E27FC236}">
                    <a16:creationId xmlns:a16="http://schemas.microsoft.com/office/drawing/2014/main" id="{195D5BF8-3A99-8615-88D5-5D83CB5BD1A8}"/>
                  </a:ext>
                </a:extLst>
              </p:cNvPr>
              <p:cNvSpPr/>
              <p:nvPr/>
            </p:nvSpPr>
            <p:spPr bwMode="auto">
              <a:xfrm>
                <a:off x="5889477" y="5514820"/>
                <a:ext cx="1836980" cy="294924"/>
              </a:xfrm>
              <a:prstGeom prst="roundRect">
                <a:avLst>
                  <a:gd name="adj" fmla="val 50000"/>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Source</a:t>
                </a:r>
                <a:endParaRPr kumimoji="0" lang="en-CA" sz="12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endParaRPr>
              </a:p>
            </p:txBody>
          </p:sp>
          <p:grpSp>
            <p:nvGrpSpPr>
              <p:cNvPr id="106" name="Group 105" descr="Arrow highlighting &quot;Focus on email and Teams chats since June&quot; in the example prompt as the &quot;source&quot;.">
                <a:extLst>
                  <a:ext uri="{FF2B5EF4-FFF2-40B4-BE49-F238E27FC236}">
                    <a16:creationId xmlns:a16="http://schemas.microsoft.com/office/drawing/2014/main" id="{7900A486-F5F0-09BE-AD02-3008EBE15A0A}"/>
                  </a:ext>
                </a:extLst>
              </p:cNvPr>
              <p:cNvGrpSpPr/>
              <p:nvPr/>
            </p:nvGrpSpPr>
            <p:grpSpPr>
              <a:xfrm>
                <a:off x="5588343" y="4249542"/>
                <a:ext cx="521483" cy="1259849"/>
                <a:chOff x="240449" y="5083523"/>
                <a:chExt cx="614816" cy="1678387"/>
              </a:xfrm>
            </p:grpSpPr>
            <p:sp>
              <p:nvSpPr>
                <p:cNvPr id="107" name="Arc 106">
                  <a:extLst>
                    <a:ext uri="{FF2B5EF4-FFF2-40B4-BE49-F238E27FC236}">
                      <a16:creationId xmlns:a16="http://schemas.microsoft.com/office/drawing/2014/main" id="{BCEBDECB-0923-465C-A4E0-5E32E1A0390A}"/>
                    </a:ext>
                  </a:extLst>
                </p:cNvPr>
                <p:cNvSpPr/>
                <p:nvPr/>
              </p:nvSpPr>
              <p:spPr>
                <a:xfrm flipH="1" flipV="1">
                  <a:off x="240450" y="5934841"/>
                  <a:ext cx="318247" cy="320400"/>
                </a:xfrm>
                <a:prstGeom prst="arc">
                  <a:avLst>
                    <a:gd name="adj1" fmla="val 15962854"/>
                    <a:gd name="adj2" fmla="val 21075271"/>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108" name="Straight Arrow Connector 107">
                  <a:extLst>
                    <a:ext uri="{FF2B5EF4-FFF2-40B4-BE49-F238E27FC236}">
                      <a16:creationId xmlns:a16="http://schemas.microsoft.com/office/drawing/2014/main" id="{3BE69F0E-7CA9-B68B-2D29-67CE0973660D}"/>
                    </a:ext>
                  </a:extLst>
                </p:cNvPr>
                <p:cNvCxnSpPr>
                  <a:cxnSpLocks/>
                </p:cNvCxnSpPr>
                <p:nvPr/>
              </p:nvCxnSpPr>
              <p:spPr>
                <a:xfrm flipH="1" flipV="1">
                  <a:off x="240502" y="5238561"/>
                  <a:ext cx="2268" cy="883737"/>
                </a:xfrm>
                <a:prstGeom prst="straightConnector1">
                  <a:avLst/>
                </a:prstGeom>
                <a:ln w="12700">
                  <a:solidFill>
                    <a:srgbClr val="C2C2C2"/>
                  </a:solidFill>
                  <a:tailEnd type="none"/>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63CE13FF-F577-3ACF-2468-0C54F8A9F450}"/>
                    </a:ext>
                  </a:extLst>
                </p:cNvPr>
                <p:cNvCxnSpPr>
                  <a:cxnSpLocks/>
                </p:cNvCxnSpPr>
                <p:nvPr/>
              </p:nvCxnSpPr>
              <p:spPr>
                <a:xfrm>
                  <a:off x="410615" y="6254516"/>
                  <a:ext cx="271015" cy="667"/>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110" name="Arc 109">
                  <a:extLst>
                    <a:ext uri="{FF2B5EF4-FFF2-40B4-BE49-F238E27FC236}">
                      <a16:creationId xmlns:a16="http://schemas.microsoft.com/office/drawing/2014/main" id="{371557C6-5B73-7953-26C2-E1606D39805E}"/>
                    </a:ext>
                  </a:extLst>
                </p:cNvPr>
                <p:cNvSpPr/>
                <p:nvPr/>
              </p:nvSpPr>
              <p:spPr>
                <a:xfrm rot="10800000" flipH="1" flipV="1">
                  <a:off x="537017" y="6254517"/>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111" name="Straight Connector 110">
                  <a:extLst>
                    <a:ext uri="{FF2B5EF4-FFF2-40B4-BE49-F238E27FC236}">
                      <a16:creationId xmlns:a16="http://schemas.microsoft.com/office/drawing/2014/main" id="{F92E1383-4C71-AA17-A208-5853F2F502CF}"/>
                    </a:ext>
                  </a:extLst>
                </p:cNvPr>
                <p:cNvCxnSpPr>
                  <a:cxnSpLocks/>
                </p:cNvCxnSpPr>
                <p:nvPr/>
              </p:nvCxnSpPr>
              <p:spPr>
                <a:xfrm flipV="1">
                  <a:off x="855265" y="6407966"/>
                  <a:ext cx="0" cy="353944"/>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391BD27A-4030-A5A1-B803-9715A2BA3B16}"/>
                    </a:ext>
                  </a:extLst>
                </p:cNvPr>
                <p:cNvCxnSpPr>
                  <a:cxnSpLocks/>
                </p:cNvCxnSpPr>
                <p:nvPr/>
              </p:nvCxnSpPr>
              <p:spPr>
                <a:xfrm flipV="1">
                  <a:off x="371779" y="5083523"/>
                  <a:ext cx="154429" cy="326"/>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sp>
              <p:nvSpPr>
                <p:cNvPr id="113" name="Arc 112">
                  <a:extLst>
                    <a:ext uri="{FF2B5EF4-FFF2-40B4-BE49-F238E27FC236}">
                      <a16:creationId xmlns:a16="http://schemas.microsoft.com/office/drawing/2014/main" id="{7098CFE2-9F80-9D7E-B40E-6F242EF510FC}"/>
                    </a:ext>
                  </a:extLst>
                </p:cNvPr>
                <p:cNvSpPr/>
                <p:nvPr/>
              </p:nvSpPr>
              <p:spPr>
                <a:xfrm rot="5400000" flipH="1" flipV="1">
                  <a:off x="241525" y="5082448"/>
                  <a:ext cx="318247" cy="320400"/>
                </a:xfrm>
                <a:prstGeom prst="arc">
                  <a:avLst>
                    <a:gd name="adj1" fmla="val 16277629"/>
                    <a:gd name="adj2" fmla="val 2137862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grpSp>
        </p:grpSp>
        <p:sp>
          <p:nvSpPr>
            <p:cNvPr id="91" name="TextBox 24">
              <a:extLst>
                <a:ext uri="{FF2B5EF4-FFF2-40B4-BE49-F238E27FC236}">
                  <a16:creationId xmlns:a16="http://schemas.microsoft.com/office/drawing/2014/main" id="{BA3A9A52-F799-ECCE-79DF-C9A8E25743E8}"/>
                </a:ext>
              </a:extLst>
            </p:cNvPr>
            <p:cNvSpPr txBox="1"/>
            <p:nvPr/>
          </p:nvSpPr>
          <p:spPr>
            <a:xfrm>
              <a:off x="1319907" y="4798644"/>
              <a:ext cx="1922469" cy="405801"/>
            </a:xfrm>
            <a:prstGeom prst="rect">
              <a:avLst/>
            </a:prstGeom>
            <a:noFill/>
          </p:spPr>
          <p:txBody>
            <a:bodyPr wrap="square" lIns="0" r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Which</a:t>
              </a:r>
              <a:r>
                <a:rPr kumimoji="0" lang="en-US" sz="10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information sources or samples should Copilot use?</a:t>
              </a:r>
            </a:p>
          </p:txBody>
        </p:sp>
        <p:sp>
          <p:nvSpPr>
            <p:cNvPr id="92" name="TextBox 33">
              <a:extLst>
                <a:ext uri="{FF2B5EF4-FFF2-40B4-BE49-F238E27FC236}">
                  <a16:creationId xmlns:a16="http://schemas.microsoft.com/office/drawing/2014/main" id="{2D75BAA5-1AA5-8267-540B-78B79388534A}"/>
                </a:ext>
              </a:extLst>
            </p:cNvPr>
            <p:cNvSpPr txBox="1"/>
            <p:nvPr/>
          </p:nvSpPr>
          <p:spPr>
            <a:xfrm>
              <a:off x="4060980" y="2496355"/>
              <a:ext cx="1677845" cy="292177"/>
            </a:xfrm>
            <a:prstGeom prst="rect">
              <a:avLst/>
            </a:prstGeom>
            <a:noFill/>
          </p:spPr>
          <p:txBody>
            <a:bodyPr wrap="square" lIns="0" tIns="45720" rIns="0" bIns="4572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Semibold"/>
                  <a:ea typeface="+mn-ea"/>
                  <a:cs typeface="Segoe UI Semibold"/>
                </a:rPr>
                <a:t>Why</a:t>
              </a:r>
              <a:r>
                <a:rPr kumimoji="0" lang="en-US" sz="1050" b="0" i="0" u="none" strike="noStrike" kern="1200" cap="none" spc="0" normalizeH="0" baseline="0" noProof="0">
                  <a:ln>
                    <a:noFill/>
                  </a:ln>
                  <a:solidFill>
                    <a:prstClr val="black"/>
                  </a:solidFill>
                  <a:effectLst/>
                  <a:uLnTx/>
                  <a:uFillTx/>
                  <a:latin typeface="Segoe UI"/>
                  <a:ea typeface="+mn-ea"/>
                  <a:cs typeface="Segoe UI"/>
                </a:rPr>
                <a:t> do you need it and </a:t>
              </a:r>
              <a:r>
                <a:rPr kumimoji="0" lang="en-US" sz="1050" b="0" i="0" u="none" strike="noStrike" kern="1200" cap="none" spc="0" normalizeH="0" baseline="0" noProof="0">
                  <a:ln>
                    <a:noFill/>
                  </a:ln>
                  <a:solidFill>
                    <a:prstClr val="black"/>
                  </a:solidFill>
                  <a:effectLst/>
                  <a:uLnTx/>
                  <a:uFillTx/>
                  <a:latin typeface="Segoe UI"/>
                  <a:ea typeface="+mn-ea"/>
                  <a:cs typeface="Segoe UI Semibold"/>
                </a:rPr>
                <a:t>who</a:t>
              </a:r>
              <a:r>
                <a:rPr kumimoji="0" lang="en-US" sz="1050" b="0" i="0" u="none" strike="noStrike" kern="1200" cap="none" spc="0" normalizeH="0" baseline="0" noProof="0">
                  <a:ln>
                    <a:noFill/>
                  </a:ln>
                  <a:solidFill>
                    <a:prstClr val="black"/>
                  </a:solidFill>
                  <a:effectLst/>
                  <a:uLnTx/>
                  <a:uFillTx/>
                  <a:latin typeface="Segoe UI"/>
                  <a:ea typeface="+mn-ea"/>
                  <a:cs typeface="Segoe UI"/>
                </a:rPr>
                <a:t> is involved?</a:t>
              </a:r>
            </a:p>
          </p:txBody>
        </p:sp>
        <p:sp>
          <p:nvSpPr>
            <p:cNvPr id="93" name="TextBox 23">
              <a:extLst>
                <a:ext uri="{FF2B5EF4-FFF2-40B4-BE49-F238E27FC236}">
                  <a16:creationId xmlns:a16="http://schemas.microsoft.com/office/drawing/2014/main" id="{73BB4945-C162-E121-8070-E657DDCFBE01}"/>
                </a:ext>
              </a:extLst>
            </p:cNvPr>
            <p:cNvSpPr txBox="1"/>
            <p:nvPr/>
          </p:nvSpPr>
          <p:spPr>
            <a:xfrm>
              <a:off x="4060980" y="4799736"/>
              <a:ext cx="2121510" cy="405801"/>
            </a:xfrm>
            <a:prstGeom prst="rect">
              <a:avLst/>
            </a:prstGeom>
            <a:noFill/>
          </p:spPr>
          <p:txBody>
            <a:bodyPr wrap="square" lIns="0" r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How</a:t>
              </a:r>
              <a:r>
                <a:rPr kumimoji="0" lang="en-US" sz="10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should Copilot respond</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to best meet your expectations?</a:t>
              </a:r>
            </a:p>
          </p:txBody>
        </p:sp>
        <p:grpSp>
          <p:nvGrpSpPr>
            <p:cNvPr id="94" name="Group 93" descr="Arrow highlighting &quot;Please use simple language so I can get up to speed quickly&quot; in the example prompt as the &quot;expectations&quot;.">
              <a:extLst>
                <a:ext uri="{FF2B5EF4-FFF2-40B4-BE49-F238E27FC236}">
                  <a16:creationId xmlns:a16="http://schemas.microsoft.com/office/drawing/2014/main" id="{0F9807D4-7063-63E4-CF5F-0F3116AC10F4}"/>
                </a:ext>
              </a:extLst>
            </p:cNvPr>
            <p:cNvGrpSpPr/>
            <p:nvPr/>
          </p:nvGrpSpPr>
          <p:grpSpPr>
            <a:xfrm>
              <a:off x="3645250" y="4267560"/>
              <a:ext cx="1895590" cy="1232998"/>
              <a:chOff x="8572851" y="4576746"/>
              <a:chExt cx="1895590" cy="1232998"/>
            </a:xfrm>
          </p:grpSpPr>
          <p:sp>
            <p:nvSpPr>
              <p:cNvPr id="97" name="Rounded Rectangle 34">
                <a:extLst>
                  <a:ext uri="{FF2B5EF4-FFF2-40B4-BE49-F238E27FC236}">
                    <a16:creationId xmlns:a16="http://schemas.microsoft.com/office/drawing/2014/main" id="{D5399ABB-15A6-E955-96BE-45D4DE54EAEA}"/>
                  </a:ext>
                </a:extLst>
              </p:cNvPr>
              <p:cNvSpPr/>
              <p:nvPr/>
            </p:nvSpPr>
            <p:spPr bwMode="auto">
              <a:xfrm>
                <a:off x="8572851" y="5514820"/>
                <a:ext cx="1895590" cy="294924"/>
              </a:xfrm>
              <a:prstGeom prst="roundRect">
                <a:avLst>
                  <a:gd name="adj" fmla="val 50000"/>
                </a:avLst>
              </a:prstGeom>
              <a:solidFill>
                <a:schemeClr val="bg1"/>
              </a:solidFill>
              <a:ln w="15875">
                <a:solidFill>
                  <a:srgbClr val="FF4A19"/>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800" b="1" i="0" u="none" strike="noStrike" kern="1200" cap="none" spc="0" normalizeH="0" baseline="0" noProof="0">
                    <a:ln>
                      <a:noFill/>
                    </a:ln>
                    <a:solidFill>
                      <a:srgbClr val="9A2100"/>
                    </a:solidFill>
                    <a:effectLst/>
                    <a:uLnTx/>
                    <a:uFillTx/>
                    <a:latin typeface="Segoe UI Semibold" panose="020B0502040204020203" pitchFamily="34" charset="0"/>
                    <a:ea typeface="+mn-ea"/>
                    <a:cs typeface="Segoe UI Semibold" panose="020B0502040204020203" pitchFamily="34" charset="0"/>
                  </a:rPr>
                  <a:t>Expectations</a:t>
                </a:r>
                <a:endParaRPr kumimoji="0" lang="en-CA" sz="1200" b="1" i="0" u="none" strike="noStrike" kern="1200" cap="none" spc="0" normalizeH="0" baseline="0" noProof="0">
                  <a:ln>
                    <a:noFill/>
                  </a:ln>
                  <a:solidFill>
                    <a:srgbClr val="9A2100"/>
                  </a:solidFill>
                  <a:effectLst/>
                  <a:uLnTx/>
                  <a:uFillTx/>
                  <a:latin typeface="Segoe UI Semibold" panose="020B0502040204020203" pitchFamily="34" charset="0"/>
                  <a:ea typeface="+mn-ea"/>
                  <a:cs typeface="Segoe UI Semibold" panose="020B0502040204020203" pitchFamily="34" charset="0"/>
                </a:endParaRPr>
              </a:p>
            </p:txBody>
          </p:sp>
          <p:grpSp>
            <p:nvGrpSpPr>
              <p:cNvPr id="98" name="Group 97">
                <a:extLst>
                  <a:ext uri="{FF2B5EF4-FFF2-40B4-BE49-F238E27FC236}">
                    <a16:creationId xmlns:a16="http://schemas.microsoft.com/office/drawing/2014/main" id="{A4ACD169-54F5-15B0-EF41-4B5153CFB02E}"/>
                  </a:ext>
                </a:extLst>
              </p:cNvPr>
              <p:cNvGrpSpPr/>
              <p:nvPr/>
            </p:nvGrpSpPr>
            <p:grpSpPr>
              <a:xfrm rot="10800000" flipH="1">
                <a:off x="8851717" y="4576746"/>
                <a:ext cx="728851" cy="882976"/>
                <a:chOff x="1037892" y="2807334"/>
                <a:chExt cx="859302" cy="1176311"/>
              </a:xfrm>
            </p:grpSpPr>
            <p:grpSp>
              <p:nvGrpSpPr>
                <p:cNvPr id="99" name="Group 98">
                  <a:extLst>
                    <a:ext uri="{FF2B5EF4-FFF2-40B4-BE49-F238E27FC236}">
                      <a16:creationId xmlns:a16="http://schemas.microsoft.com/office/drawing/2014/main" id="{A764EFF5-FF01-1AED-DCE1-DE67AB15ABEA}"/>
                    </a:ext>
                  </a:extLst>
                </p:cNvPr>
                <p:cNvGrpSpPr/>
                <p:nvPr/>
              </p:nvGrpSpPr>
              <p:grpSpPr>
                <a:xfrm>
                  <a:off x="1578947" y="3308929"/>
                  <a:ext cx="318247" cy="674716"/>
                  <a:chOff x="5607190" y="3307473"/>
                  <a:chExt cx="318247" cy="674716"/>
                </a:xfrm>
              </p:grpSpPr>
              <p:sp>
                <p:nvSpPr>
                  <p:cNvPr id="103" name="Arc 102">
                    <a:extLst>
                      <a:ext uri="{FF2B5EF4-FFF2-40B4-BE49-F238E27FC236}">
                        <a16:creationId xmlns:a16="http://schemas.microsoft.com/office/drawing/2014/main" id="{7F232616-016D-7E7E-C310-654998FBF1AE}"/>
                      </a:ext>
                    </a:extLst>
                  </p:cNvPr>
                  <p:cNvSpPr/>
                  <p:nvPr/>
                </p:nvSpPr>
                <p:spPr>
                  <a:xfrm>
                    <a:off x="5607190" y="3307473"/>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104" name="Straight Arrow Connector 103">
                    <a:extLst>
                      <a:ext uri="{FF2B5EF4-FFF2-40B4-BE49-F238E27FC236}">
                        <a16:creationId xmlns:a16="http://schemas.microsoft.com/office/drawing/2014/main" id="{6FA7BAC7-2522-526E-EFAA-58AFB336FEBF}"/>
                      </a:ext>
                    </a:extLst>
                  </p:cNvPr>
                  <p:cNvCxnSpPr>
                    <a:cxnSpLocks/>
                  </p:cNvCxnSpPr>
                  <p:nvPr/>
                </p:nvCxnSpPr>
                <p:spPr>
                  <a:xfrm rot="10800000" flipH="1" flipV="1">
                    <a:off x="5925296" y="3440300"/>
                    <a:ext cx="0" cy="541889"/>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grpSp>
            <p:cxnSp>
              <p:nvCxnSpPr>
                <p:cNvPr id="100" name="Straight Connector 99">
                  <a:extLst>
                    <a:ext uri="{FF2B5EF4-FFF2-40B4-BE49-F238E27FC236}">
                      <a16:creationId xmlns:a16="http://schemas.microsoft.com/office/drawing/2014/main" id="{F15C5AD9-E318-7B9D-23A9-453CFA1413A4}"/>
                    </a:ext>
                  </a:extLst>
                </p:cNvPr>
                <p:cNvCxnSpPr>
                  <a:cxnSpLocks/>
                </p:cNvCxnSpPr>
                <p:nvPr/>
              </p:nvCxnSpPr>
              <p:spPr>
                <a:xfrm rot="10800000">
                  <a:off x="1191872" y="3307474"/>
                  <a:ext cx="546199" cy="0"/>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101" name="Arc 100">
                  <a:extLst>
                    <a:ext uri="{FF2B5EF4-FFF2-40B4-BE49-F238E27FC236}">
                      <a16:creationId xmlns:a16="http://schemas.microsoft.com/office/drawing/2014/main" id="{4861713C-ED0E-E821-15F6-F2EBEE1DD29B}"/>
                    </a:ext>
                  </a:extLst>
                </p:cNvPr>
                <p:cNvSpPr/>
                <p:nvPr/>
              </p:nvSpPr>
              <p:spPr>
                <a:xfrm rot="10800000">
                  <a:off x="1037892" y="2990097"/>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102" name="Straight Connector 101">
                  <a:extLst>
                    <a:ext uri="{FF2B5EF4-FFF2-40B4-BE49-F238E27FC236}">
                      <a16:creationId xmlns:a16="http://schemas.microsoft.com/office/drawing/2014/main" id="{646FC8E3-B3A3-E9AC-1AF5-A6A93F6A0C87}"/>
                    </a:ext>
                  </a:extLst>
                </p:cNvPr>
                <p:cNvCxnSpPr>
                  <a:cxnSpLocks/>
                </p:cNvCxnSpPr>
                <p:nvPr/>
              </p:nvCxnSpPr>
              <p:spPr>
                <a:xfrm>
                  <a:off x="1038033" y="2807334"/>
                  <a:ext cx="0" cy="353943"/>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95" name="TextBox 26">
              <a:extLst>
                <a:ext uri="{FF2B5EF4-FFF2-40B4-BE49-F238E27FC236}">
                  <a16:creationId xmlns:a16="http://schemas.microsoft.com/office/drawing/2014/main" id="{315C7163-2CC7-354B-88F1-29925FA6A717}"/>
                </a:ext>
              </a:extLst>
            </p:cNvPr>
            <p:cNvSpPr txBox="1"/>
            <p:nvPr/>
          </p:nvSpPr>
          <p:spPr>
            <a:xfrm>
              <a:off x="1349164" y="2496355"/>
              <a:ext cx="1866894" cy="292177"/>
            </a:xfrm>
            <a:prstGeom prst="rect">
              <a:avLst/>
            </a:prstGeom>
            <a:noFill/>
          </p:spPr>
          <p:txBody>
            <a:bodyPr wrap="square" lIns="0" r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What</a:t>
              </a:r>
              <a:r>
                <a:rPr kumimoji="0" lang="en-US" sz="10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response do you want from Copilot? </a:t>
              </a:r>
            </a:p>
          </p:txBody>
        </p:sp>
        <p:sp>
          <p:nvSpPr>
            <p:cNvPr id="96" name="Rounded Rectangle 15" descr="&#10;Generate 3-5 bullet points to prepare me for a meeting with Client X to discuss their “Phase 3+” brand campaign. Focus on email and Teams chats since June. Please use simple language so I can get up to speed quickly.&#10;">
              <a:extLst>
                <a:ext uri="{FF2B5EF4-FFF2-40B4-BE49-F238E27FC236}">
                  <a16:creationId xmlns:a16="http://schemas.microsoft.com/office/drawing/2014/main" id="{71D2931B-AFD4-98F8-0667-6A25429EE750}"/>
                </a:ext>
              </a:extLst>
            </p:cNvPr>
            <p:cNvSpPr/>
            <p:nvPr/>
          </p:nvSpPr>
          <p:spPr>
            <a:xfrm>
              <a:off x="737477" y="3084286"/>
              <a:ext cx="5718022" cy="1440409"/>
            </a:xfrm>
            <a:prstGeom prst="roundRect">
              <a:avLst>
                <a:gd name="adj" fmla="val 7542"/>
              </a:avLst>
            </a:prstGeom>
            <a:solidFill>
              <a:schemeClr val="bg1"/>
            </a:solidFill>
            <a:ln w="12700">
              <a:noFill/>
              <a:headEnd type="none" w="med" len="med"/>
              <a:tailEnd type="none" w="med" len="med"/>
            </a:ln>
            <a:effectLst/>
            <a:scene3d>
              <a:camera prst="perspectiveRight" fov="2700000">
                <a:rot lat="0" lon="21594000" rev="0"/>
              </a:camera>
              <a:lightRig rig="flat" dir="t"/>
            </a:scene3d>
            <a:sp3d>
              <a:bevelT w="0" h="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91440" bIns="146304"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Generate 3-5 bullet points </a:t>
              </a:r>
              <a:r>
                <a:rPr kumimoji="0" lang="en-US" sz="1600" b="1" i="0" u="none" strike="noStrike" kern="1200" cap="none" spc="0" normalizeH="0" baseline="0" noProof="0">
                  <a:ln>
                    <a:noFill/>
                  </a:ln>
                  <a:solidFill>
                    <a:srgbClr val="4AC5B1"/>
                  </a:solidFill>
                  <a:effectLst/>
                  <a:uLnTx/>
                  <a:uFillTx/>
                  <a:latin typeface="Segoe UI Semibold" panose="020B0502040204020203" pitchFamily="34" charset="0"/>
                  <a:ea typeface="+mn-ea"/>
                  <a:cs typeface="Segoe UI Semibold" panose="020B0502040204020203" pitchFamily="34" charset="0"/>
                </a:rPr>
                <a:t>to prepare me for a meeting with Client X to discuss their “Phase 3+” brand campaign. </a:t>
              </a:r>
              <a:r>
                <a:rPr kumimoji="0" lang="en-US" sz="16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Focus on email and Teams chats since June. </a:t>
              </a:r>
              <a:r>
                <a:rPr kumimoji="0" lang="en-US" sz="1600" b="1" i="0" u="none" strike="noStrike" kern="1200" cap="none" spc="0" normalizeH="0" baseline="0" noProof="0">
                  <a:ln>
                    <a:noFill/>
                  </a:ln>
                  <a:solidFill>
                    <a:srgbClr val="FF4A19"/>
                  </a:solidFill>
                  <a:effectLst/>
                  <a:uLnTx/>
                  <a:uFillTx/>
                  <a:latin typeface="Segoe UI Semibold" panose="020B0502040204020203" pitchFamily="34" charset="0"/>
                  <a:ea typeface="+mn-ea"/>
                  <a:cs typeface="Segoe UI Semibold" panose="020B0502040204020203" pitchFamily="34" charset="0"/>
                </a:rPr>
                <a:t>Please use simple language so I can get up to speed quickly.</a:t>
              </a:r>
            </a:p>
          </p:txBody>
        </p:sp>
      </p:grpSp>
    </p:spTree>
    <p:extLst>
      <p:ext uri="{BB962C8B-B14F-4D97-AF65-F5344CB8AC3E}">
        <p14:creationId xmlns:p14="http://schemas.microsoft.com/office/powerpoint/2010/main" val="997008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wipe(up)">
                                      <p:cBhvr>
                                        <p:cTn id="7" dur="250"/>
                                        <p:tgtEl>
                                          <p:spTgt spid="185"/>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128"/>
                                        </p:tgtEl>
                                        <p:attrNameLst>
                                          <p:attrName>style.visibility</p:attrName>
                                        </p:attrNameLst>
                                      </p:cBhvr>
                                      <p:to>
                                        <p:strVal val="visible"/>
                                      </p:to>
                                    </p:set>
                                    <p:animEffect transition="in" filter="wipe(up)">
                                      <p:cBhvr>
                                        <p:cTn id="11" dur="500"/>
                                        <p:tgtEl>
                                          <p:spTgt spid="128"/>
                                        </p:tgtEl>
                                      </p:cBhvr>
                                    </p:animEffect>
                                  </p:childTnLst>
                                </p:cTn>
                              </p:par>
                            </p:childTnLst>
                          </p:cTn>
                        </p:par>
                        <p:par>
                          <p:cTn id="12" fill="hold">
                            <p:stCondLst>
                              <p:cond delay="750"/>
                            </p:stCondLst>
                            <p:childTnLst>
                              <p:par>
                                <p:cTn id="13" presetID="22" presetClass="entr" presetSubtype="8" fill="hold" grpId="0" nodeType="afterEffect">
                                  <p:stCondLst>
                                    <p:cond delay="0"/>
                                  </p:stCondLst>
                                  <p:childTnLst>
                                    <p:set>
                                      <p:cBhvr>
                                        <p:cTn id="14" dur="1" fill="hold">
                                          <p:stCondLst>
                                            <p:cond delay="0"/>
                                          </p:stCondLst>
                                        </p:cTn>
                                        <p:tgtEl>
                                          <p:spTgt spid="130"/>
                                        </p:tgtEl>
                                        <p:attrNameLst>
                                          <p:attrName>style.visibility</p:attrName>
                                        </p:attrNameLst>
                                      </p:cBhvr>
                                      <p:to>
                                        <p:strVal val="visible"/>
                                      </p:to>
                                    </p:set>
                                    <p:animEffect transition="in" filter="wipe(left)">
                                      <p:cBhvr>
                                        <p:cTn id="15" dur="500"/>
                                        <p:tgtEl>
                                          <p:spTgt spid="130"/>
                                        </p:tgtEl>
                                      </p:cBhvr>
                                    </p:animEffect>
                                  </p:childTnLst>
                                </p:cTn>
                              </p:par>
                            </p:childTnLst>
                          </p:cTn>
                        </p:par>
                        <p:par>
                          <p:cTn id="16" fill="hold">
                            <p:stCondLst>
                              <p:cond delay="1250"/>
                            </p:stCondLst>
                            <p:childTnLst>
                              <p:par>
                                <p:cTn id="17" presetID="42" presetClass="entr" presetSubtype="0" fill="hold" grpId="0" nodeType="afterEffect">
                                  <p:stCondLst>
                                    <p:cond delay="0"/>
                                  </p:stCondLst>
                                  <p:childTnLst>
                                    <p:set>
                                      <p:cBhvr>
                                        <p:cTn id="18" dur="1" fill="hold">
                                          <p:stCondLst>
                                            <p:cond delay="0"/>
                                          </p:stCondLst>
                                        </p:cTn>
                                        <p:tgtEl>
                                          <p:spTgt spid="129"/>
                                        </p:tgtEl>
                                        <p:attrNameLst>
                                          <p:attrName>style.visibility</p:attrName>
                                        </p:attrNameLst>
                                      </p:cBhvr>
                                      <p:to>
                                        <p:strVal val="visible"/>
                                      </p:to>
                                    </p:set>
                                    <p:animEffect transition="in" filter="fade">
                                      <p:cBhvr>
                                        <p:cTn id="19" dur="500"/>
                                        <p:tgtEl>
                                          <p:spTgt spid="129"/>
                                        </p:tgtEl>
                                      </p:cBhvr>
                                    </p:animEffect>
                                    <p:anim calcmode="lin" valueType="num">
                                      <p:cBhvr>
                                        <p:cTn id="20" dur="500" fill="hold"/>
                                        <p:tgtEl>
                                          <p:spTgt spid="129"/>
                                        </p:tgtEl>
                                        <p:attrNameLst>
                                          <p:attrName>ppt_x</p:attrName>
                                        </p:attrNameLst>
                                      </p:cBhvr>
                                      <p:tavLst>
                                        <p:tav tm="0">
                                          <p:val>
                                            <p:strVal val="#ppt_x"/>
                                          </p:val>
                                        </p:tav>
                                        <p:tav tm="100000">
                                          <p:val>
                                            <p:strVal val="#ppt_x"/>
                                          </p:val>
                                        </p:tav>
                                      </p:tavLst>
                                    </p:anim>
                                    <p:anim calcmode="lin" valueType="num">
                                      <p:cBhvr>
                                        <p:cTn id="21" dur="500" fill="hold"/>
                                        <p:tgtEl>
                                          <p:spTgt spid="129"/>
                                        </p:tgtEl>
                                        <p:attrNameLst>
                                          <p:attrName>ppt_y</p:attrName>
                                        </p:attrNameLst>
                                      </p:cBhvr>
                                      <p:tavLst>
                                        <p:tav tm="0">
                                          <p:val>
                                            <p:strVal val="#ppt_y+.1"/>
                                          </p:val>
                                        </p:tav>
                                        <p:tav tm="100000">
                                          <p:val>
                                            <p:strVal val="#ppt_y"/>
                                          </p:val>
                                        </p:tav>
                                      </p:tavLst>
                                    </p:anim>
                                  </p:childTnLst>
                                </p:cTn>
                              </p:par>
                            </p:childTnLst>
                          </p:cTn>
                        </p:par>
                        <p:par>
                          <p:cTn id="22" fill="hold">
                            <p:stCondLst>
                              <p:cond delay="1750"/>
                            </p:stCondLst>
                            <p:childTnLst>
                              <p:par>
                                <p:cTn id="23" presetID="22" presetClass="entr" presetSubtype="8" fill="hold" grpId="0" nodeType="afterEffect">
                                  <p:stCondLst>
                                    <p:cond delay="0"/>
                                  </p:stCondLst>
                                  <p:childTnLst>
                                    <p:set>
                                      <p:cBhvr>
                                        <p:cTn id="24" dur="1" fill="hold">
                                          <p:stCondLst>
                                            <p:cond delay="0"/>
                                          </p:stCondLst>
                                        </p:cTn>
                                        <p:tgtEl>
                                          <p:spTgt spid="132"/>
                                        </p:tgtEl>
                                        <p:attrNameLst>
                                          <p:attrName>style.visibility</p:attrName>
                                        </p:attrNameLst>
                                      </p:cBhvr>
                                      <p:to>
                                        <p:strVal val="visible"/>
                                      </p:to>
                                    </p:set>
                                    <p:animEffect transition="in" filter="wipe(left)">
                                      <p:cBhvr>
                                        <p:cTn id="25" dur="500"/>
                                        <p:tgtEl>
                                          <p:spTgt spid="132"/>
                                        </p:tgtEl>
                                      </p:cBhvr>
                                    </p:animEffect>
                                  </p:childTnLst>
                                </p:cTn>
                              </p:par>
                            </p:childTnLst>
                          </p:cTn>
                        </p:par>
                        <p:par>
                          <p:cTn id="26" fill="hold">
                            <p:stCondLst>
                              <p:cond delay="2250"/>
                            </p:stCondLst>
                            <p:childTnLst>
                              <p:par>
                                <p:cTn id="27" presetID="42" presetClass="entr" presetSubtype="0" fill="hold" grpId="0" nodeType="afterEffect">
                                  <p:stCondLst>
                                    <p:cond delay="0"/>
                                  </p:stCondLst>
                                  <p:childTnLst>
                                    <p:set>
                                      <p:cBhvr>
                                        <p:cTn id="28" dur="1" fill="hold">
                                          <p:stCondLst>
                                            <p:cond delay="0"/>
                                          </p:stCondLst>
                                        </p:cTn>
                                        <p:tgtEl>
                                          <p:spTgt spid="131"/>
                                        </p:tgtEl>
                                        <p:attrNameLst>
                                          <p:attrName>style.visibility</p:attrName>
                                        </p:attrNameLst>
                                      </p:cBhvr>
                                      <p:to>
                                        <p:strVal val="visible"/>
                                      </p:to>
                                    </p:set>
                                    <p:animEffect transition="in" filter="fade">
                                      <p:cBhvr>
                                        <p:cTn id="29" dur="500"/>
                                        <p:tgtEl>
                                          <p:spTgt spid="131"/>
                                        </p:tgtEl>
                                      </p:cBhvr>
                                    </p:animEffect>
                                    <p:anim calcmode="lin" valueType="num">
                                      <p:cBhvr>
                                        <p:cTn id="30" dur="500" fill="hold"/>
                                        <p:tgtEl>
                                          <p:spTgt spid="131"/>
                                        </p:tgtEl>
                                        <p:attrNameLst>
                                          <p:attrName>ppt_x</p:attrName>
                                        </p:attrNameLst>
                                      </p:cBhvr>
                                      <p:tavLst>
                                        <p:tav tm="0">
                                          <p:val>
                                            <p:strVal val="#ppt_x"/>
                                          </p:val>
                                        </p:tav>
                                        <p:tav tm="100000">
                                          <p:val>
                                            <p:strVal val="#ppt_x"/>
                                          </p:val>
                                        </p:tav>
                                      </p:tavLst>
                                    </p:anim>
                                    <p:anim calcmode="lin" valueType="num">
                                      <p:cBhvr>
                                        <p:cTn id="31" dur="500" fill="hold"/>
                                        <p:tgtEl>
                                          <p:spTgt spid="131"/>
                                        </p:tgtEl>
                                        <p:attrNameLst>
                                          <p:attrName>ppt_y</p:attrName>
                                        </p:attrNameLst>
                                      </p:cBhvr>
                                      <p:tavLst>
                                        <p:tav tm="0">
                                          <p:val>
                                            <p:strVal val="#ppt_y+.1"/>
                                          </p:val>
                                        </p:tav>
                                        <p:tav tm="100000">
                                          <p:val>
                                            <p:strVal val="#ppt_y"/>
                                          </p:val>
                                        </p:tav>
                                      </p:tavLst>
                                    </p:anim>
                                  </p:childTnLst>
                                </p:cTn>
                              </p:par>
                            </p:childTnLst>
                          </p:cTn>
                        </p:par>
                        <p:par>
                          <p:cTn id="32" fill="hold">
                            <p:stCondLst>
                              <p:cond delay="2750"/>
                            </p:stCondLst>
                            <p:childTnLst>
                              <p:par>
                                <p:cTn id="33" presetID="22" presetClass="entr" presetSubtype="8" fill="hold" grpId="0" nodeType="afterEffect">
                                  <p:stCondLst>
                                    <p:cond delay="0"/>
                                  </p:stCondLst>
                                  <p:childTnLst>
                                    <p:set>
                                      <p:cBhvr>
                                        <p:cTn id="34" dur="1" fill="hold">
                                          <p:stCondLst>
                                            <p:cond delay="0"/>
                                          </p:stCondLst>
                                        </p:cTn>
                                        <p:tgtEl>
                                          <p:spTgt spid="134"/>
                                        </p:tgtEl>
                                        <p:attrNameLst>
                                          <p:attrName>style.visibility</p:attrName>
                                        </p:attrNameLst>
                                      </p:cBhvr>
                                      <p:to>
                                        <p:strVal val="visible"/>
                                      </p:to>
                                    </p:set>
                                    <p:animEffect transition="in" filter="wipe(left)">
                                      <p:cBhvr>
                                        <p:cTn id="35" dur="500"/>
                                        <p:tgtEl>
                                          <p:spTgt spid="134"/>
                                        </p:tgtEl>
                                      </p:cBhvr>
                                    </p:animEffect>
                                  </p:childTnLst>
                                </p:cTn>
                              </p:par>
                            </p:childTnLst>
                          </p:cTn>
                        </p:par>
                        <p:par>
                          <p:cTn id="36" fill="hold">
                            <p:stCondLst>
                              <p:cond delay="3250"/>
                            </p:stCondLst>
                            <p:childTnLst>
                              <p:par>
                                <p:cTn id="37" presetID="42" presetClass="entr" presetSubtype="0" fill="hold" grpId="0" nodeType="afterEffect">
                                  <p:stCondLst>
                                    <p:cond delay="0"/>
                                  </p:stCondLst>
                                  <p:childTnLst>
                                    <p:set>
                                      <p:cBhvr>
                                        <p:cTn id="38" dur="1" fill="hold">
                                          <p:stCondLst>
                                            <p:cond delay="0"/>
                                          </p:stCondLst>
                                        </p:cTn>
                                        <p:tgtEl>
                                          <p:spTgt spid="135"/>
                                        </p:tgtEl>
                                        <p:attrNameLst>
                                          <p:attrName>style.visibility</p:attrName>
                                        </p:attrNameLst>
                                      </p:cBhvr>
                                      <p:to>
                                        <p:strVal val="visible"/>
                                      </p:to>
                                    </p:set>
                                    <p:animEffect transition="in" filter="fade">
                                      <p:cBhvr>
                                        <p:cTn id="39" dur="250"/>
                                        <p:tgtEl>
                                          <p:spTgt spid="135"/>
                                        </p:tgtEl>
                                      </p:cBhvr>
                                    </p:animEffect>
                                    <p:anim calcmode="lin" valueType="num">
                                      <p:cBhvr>
                                        <p:cTn id="40" dur="250" fill="hold"/>
                                        <p:tgtEl>
                                          <p:spTgt spid="135"/>
                                        </p:tgtEl>
                                        <p:attrNameLst>
                                          <p:attrName>ppt_x</p:attrName>
                                        </p:attrNameLst>
                                      </p:cBhvr>
                                      <p:tavLst>
                                        <p:tav tm="0">
                                          <p:val>
                                            <p:strVal val="#ppt_x"/>
                                          </p:val>
                                        </p:tav>
                                        <p:tav tm="100000">
                                          <p:val>
                                            <p:strVal val="#ppt_x"/>
                                          </p:val>
                                        </p:tav>
                                      </p:tavLst>
                                    </p:anim>
                                    <p:anim calcmode="lin" valueType="num">
                                      <p:cBhvr>
                                        <p:cTn id="41" dur="250" fill="hold"/>
                                        <p:tgtEl>
                                          <p:spTgt spid="135"/>
                                        </p:tgtEl>
                                        <p:attrNameLst>
                                          <p:attrName>ppt_y</p:attrName>
                                        </p:attrNameLst>
                                      </p:cBhvr>
                                      <p:tavLst>
                                        <p:tav tm="0">
                                          <p:val>
                                            <p:strVal val="#ppt_y+.1"/>
                                          </p:val>
                                        </p:tav>
                                        <p:tav tm="100000">
                                          <p:val>
                                            <p:strVal val="#ppt_y"/>
                                          </p:val>
                                        </p:tav>
                                      </p:tavLst>
                                    </p:anim>
                                  </p:childTnLst>
                                </p:cTn>
                              </p:par>
                            </p:childTnLst>
                          </p:cTn>
                        </p:par>
                        <p:par>
                          <p:cTn id="42" fill="hold">
                            <p:stCondLst>
                              <p:cond delay="3500"/>
                            </p:stCondLst>
                            <p:childTnLst>
                              <p:par>
                                <p:cTn id="43" presetID="42" presetClass="entr" presetSubtype="0" fill="hold" grpId="0" nodeType="afterEffect">
                                  <p:stCondLst>
                                    <p:cond delay="0"/>
                                  </p:stCondLst>
                                  <p:childTnLst>
                                    <p:set>
                                      <p:cBhvr>
                                        <p:cTn id="44" dur="1" fill="hold">
                                          <p:stCondLst>
                                            <p:cond delay="0"/>
                                          </p:stCondLst>
                                        </p:cTn>
                                        <p:tgtEl>
                                          <p:spTgt spid="139"/>
                                        </p:tgtEl>
                                        <p:attrNameLst>
                                          <p:attrName>style.visibility</p:attrName>
                                        </p:attrNameLst>
                                      </p:cBhvr>
                                      <p:to>
                                        <p:strVal val="visible"/>
                                      </p:to>
                                    </p:set>
                                    <p:animEffect transition="in" filter="fade">
                                      <p:cBhvr>
                                        <p:cTn id="45" dur="250"/>
                                        <p:tgtEl>
                                          <p:spTgt spid="139"/>
                                        </p:tgtEl>
                                      </p:cBhvr>
                                    </p:animEffect>
                                    <p:anim calcmode="lin" valueType="num">
                                      <p:cBhvr>
                                        <p:cTn id="46" dur="250" fill="hold"/>
                                        <p:tgtEl>
                                          <p:spTgt spid="139"/>
                                        </p:tgtEl>
                                        <p:attrNameLst>
                                          <p:attrName>ppt_x</p:attrName>
                                        </p:attrNameLst>
                                      </p:cBhvr>
                                      <p:tavLst>
                                        <p:tav tm="0">
                                          <p:val>
                                            <p:strVal val="#ppt_x"/>
                                          </p:val>
                                        </p:tav>
                                        <p:tav tm="100000">
                                          <p:val>
                                            <p:strVal val="#ppt_x"/>
                                          </p:val>
                                        </p:tav>
                                      </p:tavLst>
                                    </p:anim>
                                    <p:anim calcmode="lin" valueType="num">
                                      <p:cBhvr>
                                        <p:cTn id="47" dur="250" fill="hold"/>
                                        <p:tgtEl>
                                          <p:spTgt spid="139"/>
                                        </p:tgtEl>
                                        <p:attrNameLst>
                                          <p:attrName>ppt_y</p:attrName>
                                        </p:attrNameLst>
                                      </p:cBhvr>
                                      <p:tavLst>
                                        <p:tav tm="0">
                                          <p:val>
                                            <p:strVal val="#ppt_y+.1"/>
                                          </p:val>
                                        </p:tav>
                                        <p:tav tm="100000">
                                          <p:val>
                                            <p:strVal val="#ppt_y"/>
                                          </p:val>
                                        </p:tav>
                                      </p:tavLst>
                                    </p:anim>
                                  </p:childTnLst>
                                </p:cTn>
                              </p:par>
                            </p:childTnLst>
                          </p:cTn>
                        </p:par>
                        <p:par>
                          <p:cTn id="48" fill="hold">
                            <p:stCondLst>
                              <p:cond delay="3750"/>
                            </p:stCondLst>
                            <p:childTnLst>
                              <p:par>
                                <p:cTn id="49" presetID="42" presetClass="entr" presetSubtype="0" fill="hold" grpId="0" nodeType="afterEffect">
                                  <p:stCondLst>
                                    <p:cond delay="0"/>
                                  </p:stCondLst>
                                  <p:childTnLst>
                                    <p:set>
                                      <p:cBhvr>
                                        <p:cTn id="50" dur="1" fill="hold">
                                          <p:stCondLst>
                                            <p:cond delay="0"/>
                                          </p:stCondLst>
                                        </p:cTn>
                                        <p:tgtEl>
                                          <p:spTgt spid="140"/>
                                        </p:tgtEl>
                                        <p:attrNameLst>
                                          <p:attrName>style.visibility</p:attrName>
                                        </p:attrNameLst>
                                      </p:cBhvr>
                                      <p:to>
                                        <p:strVal val="visible"/>
                                      </p:to>
                                    </p:set>
                                    <p:animEffect transition="in" filter="fade">
                                      <p:cBhvr>
                                        <p:cTn id="51" dur="250"/>
                                        <p:tgtEl>
                                          <p:spTgt spid="140"/>
                                        </p:tgtEl>
                                      </p:cBhvr>
                                    </p:animEffect>
                                    <p:anim calcmode="lin" valueType="num">
                                      <p:cBhvr>
                                        <p:cTn id="52" dur="250" fill="hold"/>
                                        <p:tgtEl>
                                          <p:spTgt spid="140"/>
                                        </p:tgtEl>
                                        <p:attrNameLst>
                                          <p:attrName>ppt_x</p:attrName>
                                        </p:attrNameLst>
                                      </p:cBhvr>
                                      <p:tavLst>
                                        <p:tav tm="0">
                                          <p:val>
                                            <p:strVal val="#ppt_x"/>
                                          </p:val>
                                        </p:tav>
                                        <p:tav tm="100000">
                                          <p:val>
                                            <p:strVal val="#ppt_x"/>
                                          </p:val>
                                        </p:tav>
                                      </p:tavLst>
                                    </p:anim>
                                    <p:anim calcmode="lin" valueType="num">
                                      <p:cBhvr>
                                        <p:cTn id="53" dur="250" fill="hold"/>
                                        <p:tgtEl>
                                          <p:spTgt spid="140"/>
                                        </p:tgtEl>
                                        <p:attrNameLst>
                                          <p:attrName>ppt_y</p:attrName>
                                        </p:attrNameLst>
                                      </p:cBhvr>
                                      <p:tavLst>
                                        <p:tav tm="0">
                                          <p:val>
                                            <p:strVal val="#ppt_y+.1"/>
                                          </p:val>
                                        </p:tav>
                                        <p:tav tm="100000">
                                          <p:val>
                                            <p:strVal val="#ppt_y"/>
                                          </p:val>
                                        </p:tav>
                                      </p:tavLst>
                                    </p:anim>
                                  </p:childTnLst>
                                </p:cTn>
                              </p:par>
                            </p:childTnLst>
                          </p:cTn>
                        </p:par>
                        <p:par>
                          <p:cTn id="54" fill="hold">
                            <p:stCondLst>
                              <p:cond delay="4000"/>
                            </p:stCondLst>
                            <p:childTnLst>
                              <p:par>
                                <p:cTn id="55" presetID="22" presetClass="entr" presetSubtype="8" fill="hold" grpId="0" nodeType="afterEffect">
                                  <p:stCondLst>
                                    <p:cond delay="0"/>
                                  </p:stCondLst>
                                  <p:childTnLst>
                                    <p:set>
                                      <p:cBhvr>
                                        <p:cTn id="56" dur="1" fill="hold">
                                          <p:stCondLst>
                                            <p:cond delay="0"/>
                                          </p:stCondLst>
                                        </p:cTn>
                                        <p:tgtEl>
                                          <p:spTgt spid="187"/>
                                        </p:tgtEl>
                                        <p:attrNameLst>
                                          <p:attrName>style.visibility</p:attrName>
                                        </p:attrNameLst>
                                      </p:cBhvr>
                                      <p:to>
                                        <p:strVal val="visible"/>
                                      </p:to>
                                    </p:set>
                                    <p:animEffect transition="in" filter="wipe(left)">
                                      <p:cBhvr>
                                        <p:cTn id="57" dur="500"/>
                                        <p:tgtEl>
                                          <p:spTgt spid="187"/>
                                        </p:tgtEl>
                                      </p:cBhvr>
                                    </p:animEffect>
                                  </p:childTnLst>
                                </p:cTn>
                              </p:par>
                            </p:childTnLst>
                          </p:cTn>
                        </p:par>
                        <p:par>
                          <p:cTn id="58" fill="hold">
                            <p:stCondLst>
                              <p:cond delay="4500"/>
                            </p:stCondLst>
                            <p:childTnLst>
                              <p:par>
                                <p:cTn id="59" presetID="42" presetClass="entr" presetSubtype="0" fill="hold" grpId="0" nodeType="afterEffect">
                                  <p:stCondLst>
                                    <p:cond delay="0"/>
                                  </p:stCondLst>
                                  <p:childTnLst>
                                    <p:set>
                                      <p:cBhvr>
                                        <p:cTn id="60" dur="1" fill="hold">
                                          <p:stCondLst>
                                            <p:cond delay="0"/>
                                          </p:stCondLst>
                                        </p:cTn>
                                        <p:tgtEl>
                                          <p:spTgt spid="188"/>
                                        </p:tgtEl>
                                        <p:attrNameLst>
                                          <p:attrName>style.visibility</p:attrName>
                                        </p:attrNameLst>
                                      </p:cBhvr>
                                      <p:to>
                                        <p:strVal val="visible"/>
                                      </p:to>
                                    </p:set>
                                    <p:animEffect transition="in" filter="fade">
                                      <p:cBhvr>
                                        <p:cTn id="61" dur="250"/>
                                        <p:tgtEl>
                                          <p:spTgt spid="188"/>
                                        </p:tgtEl>
                                      </p:cBhvr>
                                    </p:animEffect>
                                    <p:anim calcmode="lin" valueType="num">
                                      <p:cBhvr>
                                        <p:cTn id="62" dur="250" fill="hold"/>
                                        <p:tgtEl>
                                          <p:spTgt spid="188"/>
                                        </p:tgtEl>
                                        <p:attrNameLst>
                                          <p:attrName>ppt_x</p:attrName>
                                        </p:attrNameLst>
                                      </p:cBhvr>
                                      <p:tavLst>
                                        <p:tav tm="0">
                                          <p:val>
                                            <p:strVal val="#ppt_x"/>
                                          </p:val>
                                        </p:tav>
                                        <p:tav tm="100000">
                                          <p:val>
                                            <p:strVal val="#ppt_x"/>
                                          </p:val>
                                        </p:tav>
                                      </p:tavLst>
                                    </p:anim>
                                    <p:anim calcmode="lin" valueType="num">
                                      <p:cBhvr>
                                        <p:cTn id="63" dur="250" fill="hold"/>
                                        <p:tgtEl>
                                          <p:spTgt spid="188"/>
                                        </p:tgtEl>
                                        <p:attrNameLst>
                                          <p:attrName>ppt_y</p:attrName>
                                        </p:attrNameLst>
                                      </p:cBhvr>
                                      <p:tavLst>
                                        <p:tav tm="0">
                                          <p:val>
                                            <p:strVal val="#ppt_y+.1"/>
                                          </p:val>
                                        </p:tav>
                                        <p:tav tm="100000">
                                          <p:val>
                                            <p:strVal val="#ppt_y"/>
                                          </p:val>
                                        </p:tav>
                                      </p:tavLst>
                                    </p:anim>
                                  </p:childTnLst>
                                </p:cTn>
                              </p:par>
                            </p:childTnLst>
                          </p:cTn>
                        </p:par>
                        <p:par>
                          <p:cTn id="64" fill="hold">
                            <p:stCondLst>
                              <p:cond delay="4750"/>
                            </p:stCondLst>
                            <p:childTnLst>
                              <p:par>
                                <p:cTn id="65" presetID="42" presetClass="entr" presetSubtype="0" fill="hold" grpId="0" nodeType="afterEffect">
                                  <p:stCondLst>
                                    <p:cond delay="0"/>
                                  </p:stCondLst>
                                  <p:childTnLst>
                                    <p:set>
                                      <p:cBhvr>
                                        <p:cTn id="66" dur="1" fill="hold">
                                          <p:stCondLst>
                                            <p:cond delay="0"/>
                                          </p:stCondLst>
                                        </p:cTn>
                                        <p:tgtEl>
                                          <p:spTgt spid="190"/>
                                        </p:tgtEl>
                                        <p:attrNameLst>
                                          <p:attrName>style.visibility</p:attrName>
                                        </p:attrNameLst>
                                      </p:cBhvr>
                                      <p:to>
                                        <p:strVal val="visible"/>
                                      </p:to>
                                    </p:set>
                                    <p:animEffect transition="in" filter="fade">
                                      <p:cBhvr>
                                        <p:cTn id="67" dur="250"/>
                                        <p:tgtEl>
                                          <p:spTgt spid="190"/>
                                        </p:tgtEl>
                                      </p:cBhvr>
                                    </p:animEffect>
                                    <p:anim calcmode="lin" valueType="num">
                                      <p:cBhvr>
                                        <p:cTn id="68" dur="250" fill="hold"/>
                                        <p:tgtEl>
                                          <p:spTgt spid="190"/>
                                        </p:tgtEl>
                                        <p:attrNameLst>
                                          <p:attrName>ppt_x</p:attrName>
                                        </p:attrNameLst>
                                      </p:cBhvr>
                                      <p:tavLst>
                                        <p:tav tm="0">
                                          <p:val>
                                            <p:strVal val="#ppt_x"/>
                                          </p:val>
                                        </p:tav>
                                        <p:tav tm="100000">
                                          <p:val>
                                            <p:strVal val="#ppt_x"/>
                                          </p:val>
                                        </p:tav>
                                      </p:tavLst>
                                    </p:anim>
                                    <p:anim calcmode="lin" valueType="num">
                                      <p:cBhvr>
                                        <p:cTn id="69" dur="250" fill="hold"/>
                                        <p:tgtEl>
                                          <p:spTgt spid="190"/>
                                        </p:tgtEl>
                                        <p:attrNameLst>
                                          <p:attrName>ppt_y</p:attrName>
                                        </p:attrNameLst>
                                      </p:cBhvr>
                                      <p:tavLst>
                                        <p:tav tm="0">
                                          <p:val>
                                            <p:strVal val="#ppt_y+.1"/>
                                          </p:val>
                                        </p:tav>
                                        <p:tav tm="100000">
                                          <p:val>
                                            <p:strVal val="#ppt_y"/>
                                          </p:val>
                                        </p:tav>
                                      </p:tavLst>
                                    </p:anim>
                                  </p:childTnLst>
                                </p:cTn>
                              </p:par>
                            </p:childTnLst>
                          </p:cTn>
                        </p:par>
                        <p:par>
                          <p:cTn id="70" fill="hold">
                            <p:stCondLst>
                              <p:cond delay="5000"/>
                            </p:stCondLst>
                            <p:childTnLst>
                              <p:par>
                                <p:cTn id="71" presetID="42" presetClass="entr" presetSubtype="0" fill="hold" grpId="0" nodeType="afterEffect">
                                  <p:stCondLst>
                                    <p:cond delay="0"/>
                                  </p:stCondLst>
                                  <p:childTnLst>
                                    <p:set>
                                      <p:cBhvr>
                                        <p:cTn id="72" dur="1" fill="hold">
                                          <p:stCondLst>
                                            <p:cond delay="0"/>
                                          </p:stCondLst>
                                        </p:cTn>
                                        <p:tgtEl>
                                          <p:spTgt spid="189"/>
                                        </p:tgtEl>
                                        <p:attrNameLst>
                                          <p:attrName>style.visibility</p:attrName>
                                        </p:attrNameLst>
                                      </p:cBhvr>
                                      <p:to>
                                        <p:strVal val="visible"/>
                                      </p:to>
                                    </p:set>
                                    <p:animEffect transition="in" filter="fade">
                                      <p:cBhvr>
                                        <p:cTn id="73" dur="250"/>
                                        <p:tgtEl>
                                          <p:spTgt spid="189"/>
                                        </p:tgtEl>
                                      </p:cBhvr>
                                    </p:animEffect>
                                    <p:anim calcmode="lin" valueType="num">
                                      <p:cBhvr>
                                        <p:cTn id="74" dur="250" fill="hold"/>
                                        <p:tgtEl>
                                          <p:spTgt spid="189"/>
                                        </p:tgtEl>
                                        <p:attrNameLst>
                                          <p:attrName>ppt_x</p:attrName>
                                        </p:attrNameLst>
                                      </p:cBhvr>
                                      <p:tavLst>
                                        <p:tav tm="0">
                                          <p:val>
                                            <p:strVal val="#ppt_x"/>
                                          </p:val>
                                        </p:tav>
                                        <p:tav tm="100000">
                                          <p:val>
                                            <p:strVal val="#ppt_x"/>
                                          </p:val>
                                        </p:tav>
                                      </p:tavLst>
                                    </p:anim>
                                    <p:anim calcmode="lin" valueType="num">
                                      <p:cBhvr>
                                        <p:cTn id="75" dur="250" fill="hold"/>
                                        <p:tgtEl>
                                          <p:spTgt spid="189"/>
                                        </p:tgtEl>
                                        <p:attrNameLst>
                                          <p:attrName>ppt_y</p:attrName>
                                        </p:attrNameLst>
                                      </p:cBhvr>
                                      <p:tavLst>
                                        <p:tav tm="0">
                                          <p:val>
                                            <p:strVal val="#ppt_y+.1"/>
                                          </p:val>
                                        </p:tav>
                                        <p:tav tm="100000">
                                          <p:val>
                                            <p:strVal val="#ppt_y"/>
                                          </p:val>
                                        </p:tav>
                                      </p:tavLst>
                                    </p:anim>
                                  </p:childTnLst>
                                </p:cTn>
                              </p:par>
                            </p:childTnLst>
                          </p:cTn>
                        </p:par>
                        <p:par>
                          <p:cTn id="76" fill="hold">
                            <p:stCondLst>
                              <p:cond delay="5250"/>
                            </p:stCondLst>
                            <p:childTnLst>
                              <p:par>
                                <p:cTn id="77" presetID="42" presetClass="entr" presetSubtype="0" fill="hold" grpId="0" nodeType="afterEffect">
                                  <p:stCondLst>
                                    <p:cond delay="0"/>
                                  </p:stCondLst>
                                  <p:childTnLst>
                                    <p:set>
                                      <p:cBhvr>
                                        <p:cTn id="78" dur="1" fill="hold">
                                          <p:stCondLst>
                                            <p:cond delay="0"/>
                                          </p:stCondLst>
                                        </p:cTn>
                                        <p:tgtEl>
                                          <p:spTgt spid="191"/>
                                        </p:tgtEl>
                                        <p:attrNameLst>
                                          <p:attrName>style.visibility</p:attrName>
                                        </p:attrNameLst>
                                      </p:cBhvr>
                                      <p:to>
                                        <p:strVal val="visible"/>
                                      </p:to>
                                    </p:set>
                                    <p:animEffect transition="in" filter="fade">
                                      <p:cBhvr>
                                        <p:cTn id="79" dur="250"/>
                                        <p:tgtEl>
                                          <p:spTgt spid="191"/>
                                        </p:tgtEl>
                                      </p:cBhvr>
                                    </p:animEffect>
                                    <p:anim calcmode="lin" valueType="num">
                                      <p:cBhvr>
                                        <p:cTn id="80" dur="250" fill="hold"/>
                                        <p:tgtEl>
                                          <p:spTgt spid="191"/>
                                        </p:tgtEl>
                                        <p:attrNameLst>
                                          <p:attrName>ppt_x</p:attrName>
                                        </p:attrNameLst>
                                      </p:cBhvr>
                                      <p:tavLst>
                                        <p:tav tm="0">
                                          <p:val>
                                            <p:strVal val="#ppt_x"/>
                                          </p:val>
                                        </p:tav>
                                        <p:tav tm="100000">
                                          <p:val>
                                            <p:strVal val="#ppt_x"/>
                                          </p:val>
                                        </p:tav>
                                      </p:tavLst>
                                    </p:anim>
                                    <p:anim calcmode="lin" valueType="num">
                                      <p:cBhvr>
                                        <p:cTn id="81" dur="250" fill="hold"/>
                                        <p:tgtEl>
                                          <p:spTgt spid="1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129" grpId="0" animBg="1"/>
      <p:bldP spid="130" grpId="0"/>
      <p:bldP spid="131" grpId="0" animBg="1"/>
      <p:bldP spid="132" grpId="0"/>
      <p:bldP spid="134" grpId="0"/>
      <p:bldP spid="135" grpId="0" animBg="1"/>
      <p:bldP spid="139" grpId="0" animBg="1"/>
      <p:bldP spid="140" grpId="0" animBg="1"/>
      <p:bldP spid="185" grpId="0" animBg="1"/>
      <p:bldP spid="187" grpId="0"/>
      <p:bldP spid="188" grpId="0" animBg="1"/>
      <p:bldP spid="189" grpId="0" animBg="1"/>
      <p:bldP spid="190" grpId="0" animBg="1"/>
      <p:bldP spid="19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8A453-1520-1D4F-6A3F-2A5BB351862C}"/>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DD2E27E2-53E7-6575-C717-2E057D91A773}"/>
              </a:ext>
            </a:extLst>
          </p:cNvPr>
          <p:cNvGraphicFramePr>
            <a:graphicFrameLocks noGrp="1"/>
          </p:cNvGraphicFramePr>
          <p:nvPr/>
        </p:nvGraphicFramePr>
        <p:xfrm>
          <a:off x="585217" y="1247552"/>
          <a:ext cx="11018520" cy="4408045"/>
        </p:xfrm>
        <a:graphic>
          <a:graphicData uri="http://schemas.openxmlformats.org/drawingml/2006/table">
            <a:tbl>
              <a:tblPr firstRow="1" firstCol="1">
                <a:tableStyleId>{5C22544A-7EE6-4342-B048-85BDC9FD1C3A}</a:tableStyleId>
              </a:tblPr>
              <a:tblGrid>
                <a:gridCol w="620784">
                  <a:extLst>
                    <a:ext uri="{9D8B030D-6E8A-4147-A177-3AD203B41FA5}">
                      <a16:colId xmlns:a16="http://schemas.microsoft.com/office/drawing/2014/main" val="4118558838"/>
                    </a:ext>
                  </a:extLst>
                </a:gridCol>
                <a:gridCol w="1905220">
                  <a:extLst>
                    <a:ext uri="{9D8B030D-6E8A-4147-A177-3AD203B41FA5}">
                      <a16:colId xmlns:a16="http://schemas.microsoft.com/office/drawing/2014/main" val="937084765"/>
                    </a:ext>
                  </a:extLst>
                </a:gridCol>
                <a:gridCol w="8492516">
                  <a:extLst>
                    <a:ext uri="{9D8B030D-6E8A-4147-A177-3AD203B41FA5}">
                      <a16:colId xmlns:a16="http://schemas.microsoft.com/office/drawing/2014/main" val="893455128"/>
                    </a:ext>
                  </a:extLst>
                </a:gridCol>
              </a:tblGrid>
              <a:tr h="849298">
                <a:tc>
                  <a:txBody>
                    <a:bodyPr/>
                    <a:lstStyle/>
                    <a:p>
                      <a:endParaRPr lang="en-US" sz="2000">
                        <a:solidFill>
                          <a:schemeClr val="bg1"/>
                        </a:solidFill>
                        <a:latin typeface="+mj-lt"/>
                      </a:endParaRPr>
                    </a:p>
                  </a:txBody>
                  <a:tcP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2000" b="0" kern="1200">
                          <a:solidFill>
                            <a:schemeClr val="bg1"/>
                          </a:solidFill>
                          <a:latin typeface="+mj-lt"/>
                          <a:ea typeface="+mj-ea"/>
                          <a:cs typeface="+mj-cs"/>
                        </a:rPr>
                        <a:t>Agent Name</a:t>
                      </a:r>
                    </a:p>
                  </a:txBody>
                  <a:tcPr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2000" b="0" kern="1200">
                          <a:solidFill>
                            <a:schemeClr val="bg1"/>
                          </a:solidFill>
                          <a:latin typeface="+mj-lt"/>
                          <a:ea typeface="+mj-ea"/>
                          <a:cs typeface="+mj-cs"/>
                        </a:rPr>
                        <a:t>Description</a:t>
                      </a:r>
                    </a:p>
                  </a:txBody>
                  <a:tcPr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875343342"/>
                  </a:ext>
                </a:extLst>
              </a:tr>
              <a:tr h="701292">
                <a:tc>
                  <a:txBody>
                    <a:bodyPr/>
                    <a:lstStyle/>
                    <a:p>
                      <a:endParaRPr lang="en-US" sz="1600"/>
                    </a:p>
                  </a:txBody>
                  <a:tcP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85882"/>
                      </a:srgbClr>
                    </a:solidFill>
                  </a:tcPr>
                </a:tc>
                <a:tc>
                  <a:txBody>
                    <a:bodyPr/>
                    <a:lstStyle/>
                    <a:p>
                      <a:r>
                        <a:rPr lang="en-US" sz="160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Writing Coach</a:t>
                      </a:r>
                      <a:endParaRPr lang="en-US" sz="1600">
                        <a:solidFill>
                          <a:schemeClr val="tx1"/>
                        </a:solidFill>
                        <a:latin typeface="+mn-lt"/>
                        <a:ea typeface="+mn-ea"/>
                        <a:cs typeface="+mn-cs"/>
                      </a:endParaRP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85882"/>
                      </a:srgbClr>
                    </a:solidFill>
                  </a:tcPr>
                </a:tc>
                <a:tc>
                  <a:txBody>
                    <a:bodyPr/>
                    <a:lstStyle/>
                    <a:p>
                      <a:r>
                        <a:rPr lang="en-US" sz="1600">
                          <a:solidFill>
                            <a:schemeClr val="tx1"/>
                          </a:solidFill>
                          <a:latin typeface="+mn-lt"/>
                          <a:ea typeface="+mn-ea"/>
                          <a:cs typeface="+mn-cs"/>
                        </a:rPr>
                        <a:t>Provides detailed feedback on writing. Helps change the tone of messages, translates text, and assists in writing tasks</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85882"/>
                      </a:srgbClr>
                    </a:solidFill>
                  </a:tcPr>
                </a:tc>
                <a:extLst>
                  <a:ext uri="{0D108BD9-81ED-4DB2-BD59-A6C34878D82A}">
                    <a16:rowId xmlns:a16="http://schemas.microsoft.com/office/drawing/2014/main" val="696538630"/>
                  </a:ext>
                </a:extLst>
              </a:tr>
              <a:tr h="753579">
                <a:tc>
                  <a:txBody>
                    <a:bodyPr/>
                    <a:lstStyle/>
                    <a:p>
                      <a:endParaRPr lang="en-US" sz="1600"/>
                    </a:p>
                  </a:txBody>
                  <a:tcP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85882"/>
                      </a:srgbClr>
                    </a:solidFill>
                  </a:tcPr>
                </a:tc>
                <a:tc>
                  <a:txBody>
                    <a:bodyPr/>
                    <a:lstStyle/>
                    <a:p>
                      <a:r>
                        <a:rPr lang="en-US" sz="1600">
                          <a:solidFill>
                            <a:schemeClr val="tx1"/>
                          </a:solidFill>
                          <a:latin typeface="+mn-lt"/>
                          <a:ea typeface="+mn-ea"/>
                          <a:cs typeface="+mn-cs"/>
                          <a:hlinkClick r:id="" action="ppaction://noaction">
                            <a:extLst>
                              <a:ext uri="{A12FA001-AC4F-418D-AE19-62706E023703}">
                                <ahyp:hlinkClr xmlns:ahyp="http://schemas.microsoft.com/office/drawing/2018/hyperlinkcolor" val="tx"/>
                              </a:ext>
                            </a:extLst>
                          </a:hlinkClick>
                        </a:rPr>
                        <a:t>Idea Coach</a:t>
                      </a:r>
                      <a:endParaRPr lang="en-US" sz="1600">
                        <a:solidFill>
                          <a:schemeClr val="tx1"/>
                        </a:solidFill>
                        <a:latin typeface="+mn-lt"/>
                        <a:ea typeface="+mn-ea"/>
                        <a:cs typeface="+mn-cs"/>
                      </a:endParaRP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85882"/>
                      </a:srgbClr>
                    </a:solidFill>
                  </a:tcPr>
                </a:tc>
                <a:tc>
                  <a:txBody>
                    <a:bodyPr/>
                    <a:lstStyle/>
                    <a:p>
                      <a:r>
                        <a:rPr lang="en-US" sz="1600">
                          <a:solidFill>
                            <a:schemeClr val="tx1"/>
                          </a:solidFill>
                          <a:latin typeface="+mn-lt"/>
                          <a:ea typeface="+mn-ea"/>
                          <a:cs typeface="+mn-cs"/>
                        </a:rPr>
                        <a:t>Helps users brainstorm and organize ideas</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85882"/>
                      </a:srgbClr>
                    </a:solidFill>
                  </a:tcPr>
                </a:tc>
                <a:extLst>
                  <a:ext uri="{0D108BD9-81ED-4DB2-BD59-A6C34878D82A}">
                    <a16:rowId xmlns:a16="http://schemas.microsoft.com/office/drawing/2014/main" val="1432867581"/>
                  </a:ext>
                </a:extLst>
              </a:tr>
              <a:tr h="701292">
                <a:tc>
                  <a:txBody>
                    <a:bodyPr/>
                    <a:lstStyle/>
                    <a:p>
                      <a:endParaRPr lang="en-US" sz="1600"/>
                    </a:p>
                  </a:txBody>
                  <a:tcP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85882"/>
                      </a:srgbClr>
                    </a:solidFill>
                  </a:tcPr>
                </a:tc>
                <a:tc>
                  <a:txBody>
                    <a:bodyPr/>
                    <a:lstStyle/>
                    <a:p>
                      <a:r>
                        <a:rPr lang="en-US" sz="1600">
                          <a:solidFill>
                            <a:schemeClr val="tx1"/>
                          </a:solidFill>
                          <a:latin typeface="+mn-lt"/>
                          <a:ea typeface="+mn-ea"/>
                          <a:cs typeface="+mn-cs"/>
                          <a:hlinkClick r:id="" action="ppaction://noaction">
                            <a:extLst>
                              <a:ext uri="{A12FA001-AC4F-418D-AE19-62706E023703}">
                                <ahyp:hlinkClr xmlns:ahyp="http://schemas.microsoft.com/office/drawing/2018/hyperlinkcolor" val="tx"/>
                              </a:ext>
                            </a:extLst>
                          </a:hlinkClick>
                        </a:rPr>
                        <a:t>Prompt Coach</a:t>
                      </a:r>
                      <a:endParaRPr lang="en-US" sz="1600">
                        <a:solidFill>
                          <a:schemeClr val="tx1"/>
                        </a:solidFill>
                        <a:latin typeface="+mn-lt"/>
                        <a:ea typeface="+mn-ea"/>
                        <a:cs typeface="+mn-cs"/>
                      </a:endParaRP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85882"/>
                      </a:srgbClr>
                    </a:solidFill>
                  </a:tcPr>
                </a:tc>
                <a:tc>
                  <a:txBody>
                    <a:bodyPr/>
                    <a:lstStyle/>
                    <a:p>
                      <a:r>
                        <a:rPr lang="en-US" sz="1600">
                          <a:solidFill>
                            <a:schemeClr val="tx1"/>
                          </a:solidFill>
                          <a:latin typeface="+mn-lt"/>
                          <a:ea typeface="+mn-ea"/>
                          <a:cs typeface="+mn-cs"/>
                        </a:rPr>
                        <a:t>Assists users in creating effective well-structured prompts for Copilot</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85882"/>
                      </a:srgbClr>
                    </a:solidFill>
                  </a:tcPr>
                </a:tc>
                <a:extLst>
                  <a:ext uri="{0D108BD9-81ED-4DB2-BD59-A6C34878D82A}">
                    <a16:rowId xmlns:a16="http://schemas.microsoft.com/office/drawing/2014/main" val="1013913059"/>
                  </a:ext>
                </a:extLst>
              </a:tr>
              <a:tr h="701292">
                <a:tc>
                  <a:txBody>
                    <a:bodyPr/>
                    <a:lstStyle/>
                    <a:p>
                      <a:endParaRPr lang="en-US" sz="1600"/>
                    </a:p>
                  </a:txBody>
                  <a:tcP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85882"/>
                      </a:srgbClr>
                    </a:solidFill>
                  </a:tcPr>
                </a:tc>
                <a:tc>
                  <a:txBody>
                    <a:bodyPr/>
                    <a:lstStyle/>
                    <a:p>
                      <a:r>
                        <a:rPr lang="en-US" sz="1600">
                          <a:solidFill>
                            <a:schemeClr val="tx1"/>
                          </a:solidFill>
                          <a:latin typeface="+mn-lt"/>
                          <a:ea typeface="+mn-ea"/>
                          <a:cs typeface="+mn-cs"/>
                          <a:hlinkClick r:id="" action="ppaction://noaction">
                            <a:extLst>
                              <a:ext uri="{A12FA001-AC4F-418D-AE19-62706E023703}">
                                <ahyp:hlinkClr xmlns:ahyp="http://schemas.microsoft.com/office/drawing/2018/hyperlinkcolor" val="tx"/>
                              </a:ext>
                            </a:extLst>
                          </a:hlinkClick>
                        </a:rPr>
                        <a:t>Career Coach</a:t>
                      </a:r>
                      <a:endParaRPr lang="en-US" sz="1600">
                        <a:solidFill>
                          <a:schemeClr val="tx1"/>
                        </a:solidFill>
                        <a:latin typeface="+mn-lt"/>
                        <a:ea typeface="+mn-ea"/>
                        <a:cs typeface="+mn-cs"/>
                      </a:endParaRP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85882"/>
                      </a:srgbClr>
                    </a:solidFill>
                  </a:tcPr>
                </a:tc>
                <a:tc>
                  <a:txBody>
                    <a:bodyPr/>
                    <a:lstStyle/>
                    <a:p>
                      <a:r>
                        <a:rPr lang="en-US" sz="1600">
                          <a:solidFill>
                            <a:schemeClr val="tx1"/>
                          </a:solidFill>
                          <a:latin typeface="+mn-lt"/>
                          <a:ea typeface="+mn-ea"/>
                          <a:cs typeface="+mn-cs"/>
                        </a:rPr>
                        <a:t>Provides personalized career development suggestions including role understanding, skill gap analysis, learning opportunities, and career transition plans</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85882"/>
                      </a:srgbClr>
                    </a:solidFill>
                  </a:tcPr>
                </a:tc>
                <a:extLst>
                  <a:ext uri="{0D108BD9-81ED-4DB2-BD59-A6C34878D82A}">
                    <a16:rowId xmlns:a16="http://schemas.microsoft.com/office/drawing/2014/main" val="2724250462"/>
                  </a:ext>
                </a:extLst>
              </a:tr>
              <a:tr h="701292">
                <a:tc>
                  <a:txBody>
                    <a:bodyPr/>
                    <a:lstStyle/>
                    <a:p>
                      <a:endParaRPr lang="en-US" sz="1600"/>
                    </a:p>
                  </a:txBody>
                  <a:tcP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85882"/>
                      </a:srgbClr>
                    </a:solidFill>
                  </a:tcPr>
                </a:tc>
                <a:tc>
                  <a:txBody>
                    <a:bodyPr/>
                    <a:lstStyle/>
                    <a:p>
                      <a:r>
                        <a:rPr lang="en-US" sz="1600">
                          <a:solidFill>
                            <a:schemeClr val="tx1"/>
                          </a:solidFill>
                          <a:latin typeface="+mn-lt"/>
                          <a:ea typeface="+mn-ea"/>
                          <a:cs typeface="+mn-cs"/>
                          <a:hlinkClick r:id="" action="ppaction://noaction">
                            <a:extLst>
                              <a:ext uri="{A12FA001-AC4F-418D-AE19-62706E023703}">
                                <ahyp:hlinkClr xmlns:ahyp="http://schemas.microsoft.com/office/drawing/2018/hyperlinkcolor" val="tx"/>
                              </a:ext>
                            </a:extLst>
                          </a:hlinkClick>
                        </a:rPr>
                        <a:t>Learning Coach</a:t>
                      </a:r>
                      <a:endParaRPr lang="en-US" sz="1600">
                        <a:solidFill>
                          <a:schemeClr val="tx1"/>
                        </a:solidFill>
                        <a:latin typeface="+mn-lt"/>
                        <a:ea typeface="+mn-ea"/>
                        <a:cs typeface="+mn-cs"/>
                      </a:endParaRP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85882"/>
                      </a:srgbClr>
                    </a:solidFill>
                  </a:tcPr>
                </a:tc>
                <a:tc>
                  <a:txBody>
                    <a:bodyPr/>
                    <a:lstStyle/>
                    <a:p>
                      <a:r>
                        <a:rPr lang="en-US" sz="1600">
                          <a:solidFill>
                            <a:schemeClr val="tx1"/>
                          </a:solidFill>
                          <a:latin typeface="+mn-lt"/>
                          <a:ea typeface="+mn-ea"/>
                          <a:cs typeface="+mn-cs"/>
                        </a:rPr>
                        <a:t>Helps users understand complex topics by breaking them down into simple, intermediate, and advanced summaries. Provides guided practice and learning plans</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85882"/>
                      </a:srgbClr>
                    </a:solidFill>
                  </a:tcPr>
                </a:tc>
                <a:extLst>
                  <a:ext uri="{0D108BD9-81ED-4DB2-BD59-A6C34878D82A}">
                    <a16:rowId xmlns:a16="http://schemas.microsoft.com/office/drawing/2014/main" val="2098898372"/>
                  </a:ext>
                </a:extLst>
              </a:tr>
            </a:tbl>
          </a:graphicData>
        </a:graphic>
      </p:graphicFrame>
      <p:sp>
        <p:nvSpPr>
          <p:cNvPr id="2" name="Title 1">
            <a:extLst>
              <a:ext uri="{FF2B5EF4-FFF2-40B4-BE49-F238E27FC236}">
                <a16:creationId xmlns:a16="http://schemas.microsoft.com/office/drawing/2014/main" id="{F5912BEF-CC5A-C873-A0BB-91FDF14BD808}"/>
              </a:ext>
            </a:extLst>
          </p:cNvPr>
          <p:cNvSpPr>
            <a:spLocks noGrp="1"/>
          </p:cNvSpPr>
          <p:nvPr>
            <p:ph type="title"/>
          </p:nvPr>
        </p:nvSpPr>
        <p:spPr>
          <a:xfrm>
            <a:off x="588263" y="302600"/>
            <a:ext cx="11018520" cy="498598"/>
          </a:xfrm>
        </p:spPr>
        <p:txBody>
          <a:bodyPr/>
          <a:lstStyle/>
          <a:p>
            <a:r>
              <a:rPr lang="en-US"/>
              <a:t>Built-in Agent Templates in Copilot Chat</a:t>
            </a:r>
          </a:p>
        </p:txBody>
      </p:sp>
      <p:sp>
        <p:nvSpPr>
          <p:cNvPr id="3" name="TextBox 2">
            <a:extLst>
              <a:ext uri="{FF2B5EF4-FFF2-40B4-BE49-F238E27FC236}">
                <a16:creationId xmlns:a16="http://schemas.microsoft.com/office/drawing/2014/main" id="{179B5269-5CA9-B385-5954-136BDFF81265}"/>
              </a:ext>
            </a:extLst>
          </p:cNvPr>
          <p:cNvSpPr txBox="1"/>
          <p:nvPr/>
        </p:nvSpPr>
        <p:spPr>
          <a:xfrm>
            <a:off x="3259182" y="5971756"/>
            <a:ext cx="5920374" cy="451695"/>
          </a:xfrm>
          <a:prstGeom prst="roundRect">
            <a:avLst/>
          </a:prstGeom>
          <a:gradFill flip="none" rotWithShape="1">
            <a:gsLst>
              <a:gs pos="34000">
                <a:srgbClr val="0078D4"/>
              </a:gs>
              <a:gs pos="77000">
                <a:srgbClr val="C03BC4"/>
              </a:gs>
              <a:gs pos="100000">
                <a:srgbClr val="FF5C39"/>
              </a:gs>
            </a:gsLst>
            <a:lin ang="3600000" scaled="0"/>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defPPr>
              <a:defRPr lang="en-US"/>
            </a:defPPr>
            <a:lvl1pPr defTabSz="777254">
              <a:buSzPct val="90000"/>
              <a:defRPr sz="2000">
                <a:solidFill>
                  <a:srgbClr val="FFFFFF"/>
                </a:solidFill>
                <a:latin typeface="Segoe UI Semibold"/>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777254" rtl="0" eaLnBrk="1" fontAlgn="auto" latinLnBrk="0" hangingPunct="1">
              <a:lnSpc>
                <a:spcPct val="100000"/>
              </a:lnSpc>
              <a:spcBef>
                <a:spcPts val="0"/>
              </a:spcBef>
              <a:spcAft>
                <a:spcPts val="0"/>
              </a:spcAft>
              <a:buClrTx/>
              <a:buSzPct val="90000"/>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Microsoft 365 Admin Center &gt; Settings &gt; Integrated Apps</a:t>
            </a:r>
          </a:p>
        </p:txBody>
      </p:sp>
      <p:pic>
        <p:nvPicPr>
          <p:cNvPr id="18" name="Picture 17">
            <a:extLst>
              <a:ext uri="{FF2B5EF4-FFF2-40B4-BE49-F238E27FC236}">
                <a16:creationId xmlns:a16="http://schemas.microsoft.com/office/drawing/2014/main" id="{5FD1587F-5A6A-52AB-54F0-54DA1A8E6925}"/>
              </a:ext>
              <a:ext uri="{C183D7F6-B498-43B3-948B-1728B52AA6E4}">
                <adec:decorative xmlns:adec="http://schemas.microsoft.com/office/drawing/2017/decorative" val="1"/>
              </a:ext>
            </a:extLst>
          </p:cNvPr>
          <p:cNvPicPr>
            <a:picLocks/>
          </p:cNvPicPr>
          <p:nvPr/>
        </p:nvPicPr>
        <p:blipFill>
          <a:blip r:embed="rId4" cstate="email">
            <a:extLst>
              <a:ext uri="{28A0092B-C50C-407E-A947-70E740481C1C}">
                <a14:useLocalDpi xmlns:a14="http://schemas.microsoft.com/office/drawing/2010/main"/>
              </a:ext>
            </a:extLst>
          </a:blip>
          <a:srcRect/>
          <a:stretch/>
        </p:blipFill>
        <p:spPr>
          <a:xfrm>
            <a:off x="694743" y="2964792"/>
            <a:ext cx="406117" cy="406117"/>
          </a:xfrm>
          <a:prstGeom prst="rect">
            <a:avLst/>
          </a:prstGeom>
          <a:effectLst/>
        </p:spPr>
      </p:pic>
      <p:pic>
        <p:nvPicPr>
          <p:cNvPr id="20" name="Picture 19">
            <a:extLst>
              <a:ext uri="{FF2B5EF4-FFF2-40B4-BE49-F238E27FC236}">
                <a16:creationId xmlns:a16="http://schemas.microsoft.com/office/drawing/2014/main" id="{0C205D10-3F85-8E54-168F-AD07B9FB4B43}"/>
              </a:ext>
              <a:ext uri="{C183D7F6-B498-43B3-948B-1728B52AA6E4}">
                <adec:decorative xmlns:adec="http://schemas.microsoft.com/office/drawing/2017/decorative" val="1"/>
              </a:ext>
            </a:extLst>
          </p:cNvPr>
          <p:cNvPicPr>
            <a:picLocks/>
          </p:cNvPicPr>
          <p:nvPr/>
        </p:nvPicPr>
        <p:blipFill>
          <a:blip r:embed="rId5" cstate="email">
            <a:extLst>
              <a:ext uri="{28A0092B-C50C-407E-A947-70E740481C1C}">
                <a14:useLocalDpi xmlns:a14="http://schemas.microsoft.com/office/drawing/2010/main"/>
              </a:ext>
            </a:extLst>
          </a:blip>
          <a:srcRect/>
          <a:stretch/>
        </p:blipFill>
        <p:spPr>
          <a:xfrm>
            <a:off x="694743" y="2269269"/>
            <a:ext cx="406117" cy="406117"/>
          </a:xfrm>
          <a:prstGeom prst="rect">
            <a:avLst/>
          </a:prstGeom>
          <a:effectLst/>
        </p:spPr>
      </p:pic>
      <p:pic>
        <p:nvPicPr>
          <p:cNvPr id="21" name="Picture 20">
            <a:extLst>
              <a:ext uri="{FF2B5EF4-FFF2-40B4-BE49-F238E27FC236}">
                <a16:creationId xmlns:a16="http://schemas.microsoft.com/office/drawing/2014/main" id="{F370ADC1-0913-4862-B2C8-31862D270ED8}"/>
              </a:ext>
              <a:ext uri="{C183D7F6-B498-43B3-948B-1728B52AA6E4}">
                <adec:decorative xmlns:adec="http://schemas.microsoft.com/office/drawing/2017/decorative" val="1"/>
              </a:ext>
            </a:extLst>
          </p:cNvPr>
          <p:cNvPicPr>
            <a:picLocks/>
          </p:cNvPicPr>
          <p:nvPr/>
        </p:nvPicPr>
        <p:blipFill>
          <a:blip r:embed="rId6" cstate="email">
            <a:extLst>
              <a:ext uri="{28A0092B-C50C-407E-A947-70E740481C1C}">
                <a14:useLocalDpi xmlns:a14="http://schemas.microsoft.com/office/drawing/2010/main"/>
              </a:ext>
            </a:extLst>
          </a:blip>
          <a:srcRect/>
          <a:stretch/>
        </p:blipFill>
        <p:spPr>
          <a:xfrm>
            <a:off x="694743" y="3660315"/>
            <a:ext cx="406117" cy="406117"/>
          </a:xfrm>
          <a:prstGeom prst="rect">
            <a:avLst/>
          </a:prstGeom>
          <a:effectLst/>
        </p:spPr>
      </p:pic>
      <p:pic>
        <p:nvPicPr>
          <p:cNvPr id="22" name="Picture 21">
            <a:extLst>
              <a:ext uri="{FF2B5EF4-FFF2-40B4-BE49-F238E27FC236}">
                <a16:creationId xmlns:a16="http://schemas.microsoft.com/office/drawing/2014/main" id="{58C7C04D-BFA1-A6F5-3B5F-1B1887E3F283}"/>
              </a:ext>
              <a:ext uri="{C183D7F6-B498-43B3-948B-1728B52AA6E4}">
                <adec:decorative xmlns:adec="http://schemas.microsoft.com/office/drawing/2017/decorative" val="1"/>
              </a:ext>
            </a:extLst>
          </p:cNvPr>
          <p:cNvPicPr>
            <a:picLocks/>
          </p:cNvPicPr>
          <p:nvPr/>
        </p:nvPicPr>
        <p:blipFill>
          <a:blip r:embed="rId7" cstate="email">
            <a:extLst>
              <a:ext uri="{28A0092B-C50C-407E-A947-70E740481C1C}">
                <a14:useLocalDpi xmlns:a14="http://schemas.microsoft.com/office/drawing/2010/main"/>
              </a:ext>
            </a:extLst>
          </a:blip>
          <a:srcRect/>
          <a:stretch/>
        </p:blipFill>
        <p:spPr>
          <a:xfrm>
            <a:off x="694743" y="5051359"/>
            <a:ext cx="406117" cy="406117"/>
          </a:xfrm>
          <a:prstGeom prst="rect">
            <a:avLst/>
          </a:prstGeom>
          <a:effectLst/>
        </p:spPr>
      </p:pic>
      <p:pic>
        <p:nvPicPr>
          <p:cNvPr id="23" name="Picture 22">
            <a:extLst>
              <a:ext uri="{FF2B5EF4-FFF2-40B4-BE49-F238E27FC236}">
                <a16:creationId xmlns:a16="http://schemas.microsoft.com/office/drawing/2014/main" id="{C0858E59-7742-3A61-6A67-BFE8E52B94DC}"/>
              </a:ext>
              <a:ext uri="{C183D7F6-B498-43B3-948B-1728B52AA6E4}">
                <adec:decorative xmlns:adec="http://schemas.microsoft.com/office/drawing/2017/decorative" val="1"/>
              </a:ext>
            </a:extLst>
          </p:cNvPr>
          <p:cNvPicPr>
            <a:picLocks/>
          </p:cNvPicPr>
          <p:nvPr/>
        </p:nvPicPr>
        <p:blipFill>
          <a:blip r:embed="rId8" cstate="email">
            <a:extLst>
              <a:ext uri="{28A0092B-C50C-407E-A947-70E740481C1C}">
                <a14:useLocalDpi xmlns:a14="http://schemas.microsoft.com/office/drawing/2010/main"/>
              </a:ext>
            </a:extLst>
          </a:blip>
          <a:srcRect/>
          <a:stretch/>
        </p:blipFill>
        <p:spPr>
          <a:xfrm>
            <a:off x="694743" y="4355838"/>
            <a:ext cx="406117" cy="406117"/>
          </a:xfrm>
          <a:prstGeom prst="rect">
            <a:avLst/>
          </a:prstGeom>
          <a:effectLst/>
        </p:spPr>
      </p:pic>
    </p:spTree>
    <p:extLst>
      <p:ext uri="{BB962C8B-B14F-4D97-AF65-F5344CB8AC3E}">
        <p14:creationId xmlns:p14="http://schemas.microsoft.com/office/powerpoint/2010/main" val="2320006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40B8A-6C7B-3DD1-ED91-5B58275D2199}"/>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1C4A5D97-532A-00E3-C89D-CF22FB24F28F}"/>
              </a:ext>
            </a:extLst>
          </p:cNvPr>
          <p:cNvSpPr>
            <a:spLocks noGrp="1"/>
          </p:cNvSpPr>
          <p:nvPr>
            <p:ph idx="1"/>
          </p:nvPr>
        </p:nvSpPr>
        <p:spPr>
          <a:xfrm>
            <a:off x="5182164" y="1413063"/>
            <a:ext cx="6603390" cy="4031873"/>
          </a:xfrm>
        </p:spPr>
        <p:txBody>
          <a:bodyPr/>
          <a:lstStyle/>
          <a:p>
            <a:pPr marL="514350" indent="-514350">
              <a:spcBef>
                <a:spcPts val="600"/>
              </a:spcBef>
              <a:spcAft>
                <a:spcPts val="600"/>
              </a:spcAft>
              <a:buAutoNum type="arabicPlain"/>
            </a:pPr>
            <a:r>
              <a:rPr lang="en-US" sz="2400"/>
              <a:t>Microsoft 365 Copilot Chat (level set)</a:t>
            </a:r>
          </a:p>
          <a:p>
            <a:pPr marL="514350" indent="-514350">
              <a:spcBef>
                <a:spcPts val="600"/>
              </a:spcBef>
              <a:spcAft>
                <a:spcPts val="600"/>
              </a:spcAft>
              <a:buAutoNum type="arabicPlain"/>
            </a:pPr>
            <a:r>
              <a:rPr lang="en-US" sz="2400"/>
              <a:t>The Art of the Prompt</a:t>
            </a:r>
          </a:p>
          <a:p>
            <a:pPr marL="514350" indent="-514350">
              <a:spcBef>
                <a:spcPts val="600"/>
              </a:spcBef>
              <a:spcAft>
                <a:spcPts val="600"/>
              </a:spcAft>
              <a:buAutoNum type="arabicPlain"/>
            </a:pPr>
            <a:r>
              <a:rPr lang="en-US" sz="2400"/>
              <a:t>New Year, New You: Working Alongside AI</a:t>
            </a:r>
          </a:p>
          <a:p>
            <a:pPr marL="971550" lvl="1" indent="-341313">
              <a:spcBef>
                <a:spcPts val="600"/>
              </a:spcBef>
              <a:spcAft>
                <a:spcPts val="600"/>
              </a:spcAft>
            </a:pPr>
            <a:r>
              <a:rPr lang="en-US" sz="2400"/>
              <a:t>Action Follows Meaning</a:t>
            </a:r>
          </a:p>
          <a:p>
            <a:pPr marL="971550" lvl="1" indent="-341313">
              <a:spcBef>
                <a:spcPts val="600"/>
              </a:spcBef>
              <a:spcAft>
                <a:spcPts val="600"/>
              </a:spcAft>
            </a:pPr>
            <a:r>
              <a:rPr lang="en-US" sz="2400"/>
              <a:t>Define, then Refine</a:t>
            </a:r>
          </a:p>
          <a:p>
            <a:pPr marL="971550" lvl="1" indent="-341313">
              <a:spcBef>
                <a:spcPts val="600"/>
              </a:spcBef>
              <a:spcAft>
                <a:spcPts val="600"/>
              </a:spcAft>
            </a:pPr>
            <a:r>
              <a:rPr lang="en-US" sz="2400"/>
              <a:t>Operationalize  Best Practices</a:t>
            </a:r>
          </a:p>
          <a:p>
            <a:pPr marL="514350" indent="-514350">
              <a:spcBef>
                <a:spcPts val="600"/>
              </a:spcBef>
              <a:spcAft>
                <a:spcPts val="600"/>
              </a:spcAft>
              <a:buFontTx/>
              <a:buAutoNum type="arabicPlain"/>
            </a:pPr>
            <a:r>
              <a:rPr lang="en-US" sz="2400"/>
              <a:t>Agents: Idea Coach, Prompt Coach</a:t>
            </a:r>
          </a:p>
          <a:p>
            <a:pPr marL="514350" indent="-514350">
              <a:spcBef>
                <a:spcPts val="600"/>
              </a:spcBef>
              <a:spcAft>
                <a:spcPts val="600"/>
              </a:spcAft>
              <a:buAutoNum type="arabicPlain"/>
            </a:pPr>
            <a:r>
              <a:rPr lang="en-US" sz="2400">
                <a:solidFill>
                  <a:srgbClr val="FFFF00"/>
                </a:solidFill>
              </a:rPr>
              <a:t>Next Steps &amp; Resources</a:t>
            </a:r>
          </a:p>
        </p:txBody>
      </p:sp>
      <p:sp>
        <p:nvSpPr>
          <p:cNvPr id="9" name="Title 8">
            <a:extLst>
              <a:ext uri="{FF2B5EF4-FFF2-40B4-BE49-F238E27FC236}">
                <a16:creationId xmlns:a16="http://schemas.microsoft.com/office/drawing/2014/main" id="{DAD6B5EE-434D-3ABF-3325-E6B1C43F5B62}"/>
              </a:ext>
            </a:extLst>
          </p:cNvPr>
          <p:cNvSpPr>
            <a:spLocks noGrp="1"/>
          </p:cNvSpPr>
          <p:nvPr>
            <p:ph type="title"/>
          </p:nvPr>
        </p:nvSpPr>
        <p:spPr/>
        <p:txBody>
          <a:bodyPr/>
          <a:lstStyle/>
          <a:p>
            <a:r>
              <a:rPr lang="en-US"/>
              <a:t>Agenda</a:t>
            </a:r>
          </a:p>
        </p:txBody>
      </p:sp>
      <p:cxnSp>
        <p:nvCxnSpPr>
          <p:cNvPr id="11" name="Straight Connector 10">
            <a:extLst>
              <a:ext uri="{FF2B5EF4-FFF2-40B4-BE49-F238E27FC236}">
                <a16:creationId xmlns:a16="http://schemas.microsoft.com/office/drawing/2014/main" id="{5FB852C9-1D7D-A399-9E2F-4813C34AB853}"/>
              </a:ext>
              <a:ext uri="{C183D7F6-B498-43B3-948B-1728B52AA6E4}">
                <adec:decorative xmlns:adec="http://schemas.microsoft.com/office/drawing/2017/decorative" val="1"/>
              </a:ext>
            </a:extLst>
          </p:cNvPr>
          <p:cNvCxnSpPr>
            <a:cxnSpLocks/>
          </p:cNvCxnSpPr>
          <p:nvPr/>
        </p:nvCxnSpPr>
        <p:spPr>
          <a:xfrm>
            <a:off x="4705143" y="1524000"/>
            <a:ext cx="0" cy="4021483"/>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9660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94E4CA08-B79D-6A08-A66D-D8759A699A4A}"/>
              </a:ext>
              <a:ext uri="{C183D7F6-B498-43B3-948B-1728B52AA6E4}">
                <adec:decorative xmlns:adec="http://schemas.microsoft.com/office/drawing/2017/decorative" val="1"/>
              </a:ext>
            </a:extLst>
          </p:cNvPr>
          <p:cNvCxnSpPr>
            <a:cxnSpLocks/>
          </p:cNvCxnSpPr>
          <p:nvPr/>
        </p:nvCxnSpPr>
        <p:spPr>
          <a:xfrm>
            <a:off x="0" y="2559557"/>
            <a:ext cx="12192000"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3" name="Title 2">
            <a:extLst>
              <a:ext uri="{FF2B5EF4-FFF2-40B4-BE49-F238E27FC236}">
                <a16:creationId xmlns:a16="http://schemas.microsoft.com/office/drawing/2014/main" id="{A38558D3-A42D-4E69-276E-0C3977C83618}"/>
              </a:ext>
            </a:extLst>
          </p:cNvPr>
          <p:cNvSpPr>
            <a:spLocks noGrp="1"/>
          </p:cNvSpPr>
          <p:nvPr>
            <p:ph type="title"/>
          </p:nvPr>
        </p:nvSpPr>
        <p:spPr>
          <a:xfrm>
            <a:off x="589280" y="605657"/>
            <a:ext cx="3133056" cy="1939850"/>
          </a:xfrm>
        </p:spPr>
        <p:txBody>
          <a:bodyPr/>
          <a:lstStyle/>
          <a:p>
            <a:r>
              <a:rPr lang="en-US"/>
              <a:t>Microsoft 365 Copilot Chat Success Kit</a:t>
            </a:r>
          </a:p>
        </p:txBody>
      </p:sp>
      <p:pic>
        <p:nvPicPr>
          <p:cNvPr id="9" name="Picture 8">
            <a:extLst>
              <a:ext uri="{FF2B5EF4-FFF2-40B4-BE49-F238E27FC236}">
                <a16:creationId xmlns:a16="http://schemas.microsoft.com/office/drawing/2014/main" id="{3E7C3940-0AEE-9C6F-43D8-845A9F7666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9075" y="718167"/>
            <a:ext cx="7291280" cy="5551137"/>
          </a:xfrm>
          <a:prstGeom prst="roundRect">
            <a:avLst>
              <a:gd name="adj" fmla="val 1451"/>
            </a:avLst>
          </a:prstGeom>
          <a:solidFill>
            <a:srgbClr val="FFFFFF">
              <a:shade val="85000"/>
            </a:srgbClr>
          </a:solidFill>
          <a:ln>
            <a:noFill/>
          </a:ln>
          <a:effectLst/>
        </p:spPr>
      </p:pic>
      <p:sp>
        <p:nvSpPr>
          <p:cNvPr id="12" name="TextBox 11">
            <a:extLst>
              <a:ext uri="{FF2B5EF4-FFF2-40B4-BE49-F238E27FC236}">
                <a16:creationId xmlns:a16="http://schemas.microsoft.com/office/drawing/2014/main" id="{504B3796-E733-E43F-CFA6-1B045DA53E74}"/>
              </a:ext>
            </a:extLst>
          </p:cNvPr>
          <p:cNvSpPr txBox="1"/>
          <p:nvPr/>
        </p:nvSpPr>
        <p:spPr>
          <a:xfrm>
            <a:off x="4992125" y="167482"/>
            <a:ext cx="6878230" cy="338554"/>
          </a:xfrm>
          <a:prstGeom prst="rect">
            <a:avLst/>
          </a:prstGeom>
          <a:noFill/>
        </p:spPr>
        <p:txBody>
          <a:bodyPr wrap="square">
            <a:sp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Sans Text"/>
                <a:ea typeface="+mn-ea"/>
                <a:cs typeface="+mn-cs"/>
                <a:hlinkClick r:id="rId4">
                  <a:extLst>
                    <a:ext uri="{A12FA001-AC4F-418D-AE19-62706E023703}">
                      <ahyp:hlinkClr xmlns:ahyp="http://schemas.microsoft.com/office/drawing/2018/hyperlinkcolor" val="tx"/>
                    </a:ext>
                  </a:extLst>
                </a:hlinkClick>
              </a:rPr>
              <a:t>adoption.microsoft.com/copilot-chat/success-kit</a:t>
            </a: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3" name="Graphic 102">
            <a:extLst>
              <a:ext uri="{FF2B5EF4-FFF2-40B4-BE49-F238E27FC236}">
                <a16:creationId xmlns:a16="http://schemas.microsoft.com/office/drawing/2014/main" id="{1FFF8043-79A0-03B3-E907-0C4CB96C7555}"/>
              </a:ext>
              <a:ext uri="{C183D7F6-B498-43B3-948B-1728B52AA6E4}">
                <adec:decorative xmlns:adec="http://schemas.microsoft.com/office/drawing/2017/decorative" val="1"/>
              </a:ext>
            </a:extLst>
          </p:cNvPr>
          <p:cNvSpPr/>
          <p:nvPr/>
        </p:nvSpPr>
        <p:spPr>
          <a:xfrm>
            <a:off x="2768080" y="5945351"/>
            <a:ext cx="209444" cy="298040"/>
          </a:xfrm>
          <a:custGeom>
            <a:avLst/>
            <a:gdLst>
              <a:gd name="connsiteX0" fmla="*/ 31318 w 369587"/>
              <a:gd name="connsiteY0" fmla="*/ 341135 h 525928"/>
              <a:gd name="connsiteX1" fmla="*/ 33229 w 369587"/>
              <a:gd name="connsiteY1" fmla="*/ 339224 h 525928"/>
              <a:gd name="connsiteX2" fmla="*/ 33229 w 369587"/>
              <a:gd name="connsiteY2" fmla="*/ 186704 h 525928"/>
              <a:gd name="connsiteX3" fmla="*/ 31318 w 369587"/>
              <a:gd name="connsiteY3" fmla="*/ 184793 h 525928"/>
              <a:gd name="connsiteX4" fmla="*/ 31318 w 369587"/>
              <a:gd name="connsiteY4" fmla="*/ 32273 h 525928"/>
              <a:gd name="connsiteX5" fmla="*/ 31318 w 369587"/>
              <a:gd name="connsiteY5" fmla="*/ 32273 h 525928"/>
              <a:gd name="connsiteX6" fmla="*/ 185749 w 369587"/>
              <a:gd name="connsiteY6" fmla="*/ 32273 h 525928"/>
              <a:gd name="connsiteX7" fmla="*/ 338269 w 369587"/>
              <a:gd name="connsiteY7" fmla="*/ 186704 h 525928"/>
              <a:gd name="connsiteX8" fmla="*/ 338269 w 369587"/>
              <a:gd name="connsiteY8" fmla="*/ 339224 h 525928"/>
              <a:gd name="connsiteX9" fmla="*/ 185749 w 369587"/>
              <a:gd name="connsiteY9" fmla="*/ 493655 h 525928"/>
              <a:gd name="connsiteX10" fmla="*/ 31318 w 369587"/>
              <a:gd name="connsiteY10" fmla="*/ 493655 h 525928"/>
              <a:gd name="connsiteX11" fmla="*/ 31318 w 369587"/>
              <a:gd name="connsiteY11" fmla="*/ 493655 h 525928"/>
              <a:gd name="connsiteX12" fmla="*/ 31318 w 369587"/>
              <a:gd name="connsiteY12" fmla="*/ 341135 h 52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9587" h="525928">
                <a:moveTo>
                  <a:pt x="31318" y="341135"/>
                </a:moveTo>
                <a:lnTo>
                  <a:pt x="33229" y="339224"/>
                </a:lnTo>
                <a:cubicBezTo>
                  <a:pt x="74986" y="296971"/>
                  <a:pt x="74986" y="229027"/>
                  <a:pt x="33229" y="186704"/>
                </a:cubicBezTo>
                <a:lnTo>
                  <a:pt x="31318" y="184793"/>
                </a:lnTo>
                <a:cubicBezTo>
                  <a:pt x="-10439" y="142541"/>
                  <a:pt x="-10439" y="74597"/>
                  <a:pt x="31318" y="32273"/>
                </a:cubicBezTo>
                <a:lnTo>
                  <a:pt x="31318" y="32273"/>
                </a:lnTo>
                <a:cubicBezTo>
                  <a:pt x="73783" y="-10758"/>
                  <a:pt x="143284" y="-10758"/>
                  <a:pt x="185749" y="32273"/>
                </a:cubicBezTo>
                <a:lnTo>
                  <a:pt x="338269" y="186704"/>
                </a:lnTo>
                <a:cubicBezTo>
                  <a:pt x="380026" y="228957"/>
                  <a:pt x="380026" y="296901"/>
                  <a:pt x="338269" y="339224"/>
                </a:cubicBezTo>
                <a:lnTo>
                  <a:pt x="185749" y="493655"/>
                </a:lnTo>
                <a:cubicBezTo>
                  <a:pt x="143284" y="536686"/>
                  <a:pt x="73783" y="536686"/>
                  <a:pt x="31318" y="493655"/>
                </a:cubicBezTo>
                <a:lnTo>
                  <a:pt x="31318" y="493655"/>
                </a:lnTo>
                <a:cubicBezTo>
                  <a:pt x="-10439" y="451402"/>
                  <a:pt x="-10439" y="383458"/>
                  <a:pt x="31318" y="341135"/>
                </a:cubicBezTo>
                <a:close/>
              </a:path>
            </a:pathLst>
          </a:custGeom>
          <a:solidFill>
            <a:schemeClr val="accent2"/>
          </a:solidFill>
          <a:ln w="19050">
            <a:solidFill>
              <a:schemeClr val="bg1"/>
            </a:solidFill>
            <a:headEnd type="none" w="med" len="med"/>
            <a:tailEnd type="none" w="med" len="med"/>
          </a:ln>
          <a:effectLst>
            <a:innerShdw blurRad="114300">
              <a:prstClr val="black">
                <a:alpha val="3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pic>
        <p:nvPicPr>
          <p:cNvPr id="14" name="Picture 13">
            <a:extLst>
              <a:ext uri="{FF2B5EF4-FFF2-40B4-BE49-F238E27FC236}">
                <a16:creationId xmlns:a16="http://schemas.microsoft.com/office/drawing/2014/main" id="{2A94AF4D-875C-98A8-817B-09D8AEC0F7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19600" y="5624496"/>
            <a:ext cx="869402" cy="869402"/>
          </a:xfrm>
          <a:prstGeom prst="rect">
            <a:avLst/>
          </a:prstGeom>
        </p:spPr>
      </p:pic>
      <p:sp>
        <p:nvSpPr>
          <p:cNvPr id="16" name="TextBox 15">
            <a:extLst>
              <a:ext uri="{FF2B5EF4-FFF2-40B4-BE49-F238E27FC236}">
                <a16:creationId xmlns:a16="http://schemas.microsoft.com/office/drawing/2014/main" id="{087FF860-05C4-9D39-B1E6-841333FB65B4}"/>
              </a:ext>
            </a:extLst>
          </p:cNvPr>
          <p:cNvSpPr txBox="1"/>
          <p:nvPr/>
        </p:nvSpPr>
        <p:spPr>
          <a:xfrm>
            <a:off x="518910" y="2701115"/>
            <a:ext cx="3421912" cy="1993623"/>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prstClr val="white">
                    <a:lumMod val="85000"/>
                  </a:prstClr>
                </a:solidFill>
                <a:effectLst/>
                <a:uLnTx/>
                <a:uFillTx/>
                <a:latin typeface="SegoeUI"/>
                <a:ea typeface="+mn-ea"/>
                <a:cs typeface="+mn-cs"/>
              </a:rPr>
              <a:t> Use the success kit to prepare your organization for Copilot Chat with information on admin controls, licensing and payment methods, training materials, onboarding email templates, and more.</a:t>
            </a:r>
            <a:endParaRPr kumimoji="0" lang="en-US" sz="1765" b="0" i="0" u="none" strike="noStrike" kern="1200" cap="none" spc="0" normalizeH="0" baseline="0" noProof="0">
              <a:ln>
                <a:noFill/>
              </a:ln>
              <a:solidFill>
                <a:prstClr val="white">
                  <a:lumMod val="85000"/>
                </a:prstClr>
              </a:solidFill>
              <a:effectLst/>
              <a:uLnTx/>
              <a:uFillTx/>
              <a:latin typeface="Segoe Sans Display"/>
              <a:ea typeface="+mn-ea"/>
              <a:cs typeface="+mn-cs"/>
            </a:endParaRPr>
          </a:p>
        </p:txBody>
      </p:sp>
    </p:spTree>
    <p:extLst>
      <p:ext uri="{BB962C8B-B14F-4D97-AF65-F5344CB8AC3E}">
        <p14:creationId xmlns:p14="http://schemas.microsoft.com/office/powerpoint/2010/main" val="1635096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42" presetClass="path" presetSubtype="0" decel="100000" fill="hold" nodeType="withEffect">
                                  <p:stCondLst>
                                    <p:cond delay="0"/>
                                  </p:stCondLst>
                                  <p:childTnLst>
                                    <p:animMotion origin="layout" path="M -0.01719 -0.00023 L 0 3.7037E-7 " pathEditMode="relative" rAng="0" ptsTypes="AA">
                                      <p:cBhvr>
                                        <p:cTn id="9" dur="500" fill="hold"/>
                                        <p:tgtEl>
                                          <p:spTgt spid="10"/>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80216-F0E4-1778-CD8F-7E79D7A4B056}"/>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D70FB2E-F7E2-1488-0F5E-715F9BA3CA2F}"/>
              </a:ext>
            </a:extLst>
          </p:cNvPr>
          <p:cNvSpPr/>
          <p:nvPr/>
        </p:nvSpPr>
        <p:spPr bwMode="auto">
          <a:xfrm rot="16200000" flipH="1">
            <a:off x="-136453" y="2742488"/>
            <a:ext cx="4025649"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pic>
        <p:nvPicPr>
          <p:cNvPr id="7" name="Picture 6" descr="A qr code on a white background">
            <a:extLst>
              <a:ext uri="{FF2B5EF4-FFF2-40B4-BE49-F238E27FC236}">
                <a16:creationId xmlns:a16="http://schemas.microsoft.com/office/drawing/2014/main" id="{937935E3-500E-0093-85B3-3F04101CCE5D}"/>
              </a:ext>
            </a:extLst>
          </p:cNvPr>
          <p:cNvPicPr>
            <a:picLocks noChangeAspect="1"/>
          </p:cNvPicPr>
          <p:nvPr/>
        </p:nvPicPr>
        <p:blipFill>
          <a:blip r:embed="rId2"/>
          <a:stretch>
            <a:fillRect/>
          </a:stretch>
        </p:blipFill>
        <p:spPr>
          <a:xfrm>
            <a:off x="971115" y="2441954"/>
            <a:ext cx="1810512" cy="1810512"/>
          </a:xfrm>
          <a:prstGeom prst="roundRect">
            <a:avLst>
              <a:gd name="adj" fmla="val 2933"/>
            </a:avLst>
          </a:prstGeom>
          <a:noFill/>
        </p:spPr>
      </p:pic>
      <p:pic>
        <p:nvPicPr>
          <p:cNvPr id="8" name="Graphic 7">
            <a:extLst>
              <a:ext uri="{FF2B5EF4-FFF2-40B4-BE49-F238E27FC236}">
                <a16:creationId xmlns:a16="http://schemas.microsoft.com/office/drawing/2014/main" id="{A2D26CF3-C73B-4FB5-E368-DBB8B209D2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7588" y="835066"/>
            <a:ext cx="1337566" cy="705394"/>
          </a:xfrm>
          <a:prstGeom prst="rect">
            <a:avLst/>
          </a:prstGeom>
        </p:spPr>
      </p:pic>
      <p:grpSp>
        <p:nvGrpSpPr>
          <p:cNvPr id="9" name="Group 8">
            <a:extLst>
              <a:ext uri="{FF2B5EF4-FFF2-40B4-BE49-F238E27FC236}">
                <a16:creationId xmlns:a16="http://schemas.microsoft.com/office/drawing/2014/main" id="{C94305EB-16A1-C7A9-6EEA-0DABA48A2D04}"/>
              </a:ext>
            </a:extLst>
          </p:cNvPr>
          <p:cNvGrpSpPr/>
          <p:nvPr/>
        </p:nvGrpSpPr>
        <p:grpSpPr>
          <a:xfrm>
            <a:off x="370476" y="4696070"/>
            <a:ext cx="7503737" cy="844463"/>
            <a:chOff x="5607459" y="5376024"/>
            <a:chExt cx="5795892" cy="844463"/>
          </a:xfrm>
        </p:grpSpPr>
        <p:sp>
          <p:nvSpPr>
            <p:cNvPr id="10" name="Rectangle: Rounded Corners 11">
              <a:extLst>
                <a:ext uri="{FF2B5EF4-FFF2-40B4-BE49-F238E27FC236}">
                  <a16:creationId xmlns:a16="http://schemas.microsoft.com/office/drawing/2014/main" id="{E5A3DA75-2CAA-3D9E-0C4E-1B8F0C7FC8AA}"/>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11" name="Rectangle: Rounded Corners 11">
              <a:extLst>
                <a:ext uri="{FF2B5EF4-FFF2-40B4-BE49-F238E27FC236}">
                  <a16:creationId xmlns:a16="http://schemas.microsoft.com/office/drawing/2014/main" id="{8007F348-093D-C277-F7FA-2CF9A65BA74A}"/>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pic>
        <p:nvPicPr>
          <p:cNvPr id="12" name="Picture 11" descr="A blurry image of a blue and orange sky&#10;&#10;AI-generated content may be incorrect.">
            <a:extLst>
              <a:ext uri="{FF2B5EF4-FFF2-40B4-BE49-F238E27FC236}">
                <a16:creationId xmlns:a16="http://schemas.microsoft.com/office/drawing/2014/main" id="{62E296C3-4B15-9102-AB46-73F678BC35FF}"/>
              </a:ext>
            </a:extLst>
          </p:cNvPr>
          <p:cNvPicPr>
            <a:picLocks noChangeAspect="1"/>
          </p:cNvPicPr>
          <p:nvPr/>
        </p:nvPicPr>
        <p:blipFill>
          <a:blip r:embed="rId5" cstate="email">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rot="10800000" flipV="1">
            <a:off x="3624479" y="2"/>
            <a:ext cx="8567520" cy="6646984"/>
          </a:xfrm>
          <a:prstGeom prst="rect">
            <a:avLst/>
          </a:prstGeom>
          <a:effectLst/>
        </p:spPr>
      </p:pic>
      <p:sp>
        <p:nvSpPr>
          <p:cNvPr id="13" name="TextBox 12">
            <a:extLst>
              <a:ext uri="{FF2B5EF4-FFF2-40B4-BE49-F238E27FC236}">
                <a16:creationId xmlns:a16="http://schemas.microsoft.com/office/drawing/2014/main" id="{68B11158-53AB-AB5B-9C32-A1A900E1CE6E}"/>
              </a:ext>
            </a:extLst>
          </p:cNvPr>
          <p:cNvSpPr txBox="1"/>
          <p:nvPr/>
        </p:nvSpPr>
        <p:spPr>
          <a:xfrm>
            <a:off x="3902597" y="748860"/>
            <a:ext cx="7890896" cy="867930"/>
          </a:xfrm>
          <a:prstGeom prst="rect">
            <a:avLst/>
          </a:prstGeom>
          <a:noFill/>
          <a:ln>
            <a:noFill/>
            <a:prstDash/>
          </a:ln>
          <a:effectLst/>
        </p:spPr>
        <p:txBody>
          <a:bodyPr wrap="square">
            <a:spAutoFit/>
          </a:bodyPr>
          <a:lstStyle/>
          <a:p>
            <a:pPr marL="0" marR="0" lvl="0" indent="0" algn="ctr" defTabSz="914367" rtl="0" eaLnBrk="1" fontAlgn="auto" latinLnBrk="0" hangingPunct="1">
              <a:lnSpc>
                <a:spcPct val="90000"/>
              </a:lnSpc>
              <a:spcBef>
                <a:spcPts val="0"/>
              </a:spcBef>
              <a:spcAft>
                <a:spcPts val="1800"/>
              </a:spcAft>
              <a:buClrTx/>
              <a:buSzTx/>
              <a:buFontTx/>
              <a:buNone/>
              <a:tabLst/>
              <a:defRPr/>
            </a:pPr>
            <a:r>
              <a:rPr kumimoji="0" lang="en-US" sz="28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Visit </a:t>
            </a:r>
            <a:r>
              <a:rPr kumimoji="0" lang="en-US" sz="28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hlinkClick r:id="rId7">
                  <a:extLst>
                    <a:ext uri="{A12FA001-AC4F-418D-AE19-62706E023703}">
                      <ahyp:hlinkClr xmlns:ahyp="http://schemas.microsoft.com/office/drawing/2018/hyperlinkcolor" val="tx"/>
                    </a:ext>
                  </a:extLst>
                </a:hlinkClick>
              </a:rPr>
              <a:t>Customer Hub website </a:t>
            </a:r>
            <a:r>
              <a:rPr kumimoji="0" lang="en-US" sz="28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for upcoming sessions, updates, and on demand contents!</a:t>
            </a:r>
          </a:p>
        </p:txBody>
      </p:sp>
      <p:sp>
        <p:nvSpPr>
          <p:cNvPr id="14" name="Rectangle: Rounded Corners 13">
            <a:extLst>
              <a:ext uri="{FF2B5EF4-FFF2-40B4-BE49-F238E27FC236}">
                <a16:creationId xmlns:a16="http://schemas.microsoft.com/office/drawing/2014/main" id="{CD691B6D-A3A6-64F9-20E4-2D87FBF39F67}"/>
              </a:ext>
            </a:extLst>
          </p:cNvPr>
          <p:cNvSpPr/>
          <p:nvPr/>
        </p:nvSpPr>
        <p:spPr bwMode="auto">
          <a:xfrm rot="16200000" flipH="1">
            <a:off x="5821723" y="257308"/>
            <a:ext cx="4052645" cy="7519459"/>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pic>
        <p:nvPicPr>
          <p:cNvPr id="16" name="Picture 15">
            <a:extLst>
              <a:ext uri="{FF2B5EF4-FFF2-40B4-BE49-F238E27FC236}">
                <a16:creationId xmlns:a16="http://schemas.microsoft.com/office/drawing/2014/main" id="{39ADE3B9-175D-54AF-69A5-811F2904AE8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354189" y="2266134"/>
            <a:ext cx="6987712" cy="3527026"/>
          </a:xfrm>
          <a:prstGeom prst="rect">
            <a:avLst/>
          </a:prstGeom>
        </p:spPr>
      </p:pic>
      <p:sp>
        <p:nvSpPr>
          <p:cNvPr id="18" name="TextBox 17">
            <a:extLst>
              <a:ext uri="{FF2B5EF4-FFF2-40B4-BE49-F238E27FC236}">
                <a16:creationId xmlns:a16="http://schemas.microsoft.com/office/drawing/2014/main" id="{F27020F9-0E44-4CA2-EF2B-523C80BBDABB}"/>
              </a:ext>
            </a:extLst>
          </p:cNvPr>
          <p:cNvSpPr txBox="1"/>
          <p:nvPr/>
        </p:nvSpPr>
        <p:spPr>
          <a:xfrm>
            <a:off x="711789" y="5033662"/>
            <a:ext cx="2329164" cy="169277"/>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Segoe Sans Text"/>
                <a:ea typeface="+mn-ea"/>
                <a:cs typeface="+mn-cs"/>
                <a:hlinkClick r:id="rId7">
                  <a:extLst>
                    <a:ext uri="{A12FA001-AC4F-418D-AE19-62706E023703}">
                      <ahyp:hlinkClr xmlns:ahyp="http://schemas.microsoft.com/office/drawing/2018/hyperlinkcolor" val="tx"/>
                    </a:ext>
                  </a:extLst>
                </a:hlinkClick>
              </a:rPr>
              <a:t>https://aka.ms/CustomerHubSessions</a:t>
            </a:r>
            <a:r>
              <a:rPr kumimoji="0" lang="en-US" sz="1100" b="0" i="0" u="none" strike="noStrike" kern="1200" cap="none" spc="0" normalizeH="0" baseline="0" noProof="0">
                <a:ln>
                  <a:noFill/>
                </a:ln>
                <a:solidFill>
                  <a:srgbClr val="091F2C"/>
                </a:solidFill>
                <a:effectLst/>
                <a:uLnTx/>
                <a:uFillTx/>
                <a:latin typeface="Segoe Sans Text"/>
                <a:ea typeface="+mn-ea"/>
                <a:cs typeface="+mn-cs"/>
              </a:rPr>
              <a:t>​</a:t>
            </a:r>
          </a:p>
        </p:txBody>
      </p:sp>
    </p:spTree>
    <p:extLst>
      <p:ext uri="{BB962C8B-B14F-4D97-AF65-F5344CB8AC3E}">
        <p14:creationId xmlns:p14="http://schemas.microsoft.com/office/powerpoint/2010/main" val="53937463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B574C26-438B-9E3E-82EC-D8F28756706E}"/>
              </a:ext>
            </a:extLst>
          </p:cNvPr>
          <p:cNvSpPr/>
          <p:nvPr/>
        </p:nvSpPr>
        <p:spPr bwMode="auto">
          <a:xfrm rot="16200000" flipH="1">
            <a:off x="7444947" y="2092709"/>
            <a:ext cx="4778309" cy="3072762"/>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pic>
        <p:nvPicPr>
          <p:cNvPr id="4" name="Picture 2" descr="A QR code">
            <a:extLst>
              <a:ext uri="{FF2B5EF4-FFF2-40B4-BE49-F238E27FC236}">
                <a16:creationId xmlns:a16="http://schemas.microsoft.com/office/drawing/2014/main" id="{E0CEA7AE-2C4E-9AEE-E196-A14037070F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32636" y="1616582"/>
            <a:ext cx="2202932" cy="2202930"/>
          </a:xfrm>
          <a:prstGeom prst="roundRect">
            <a:avLst>
              <a:gd name="adj" fmla="val 2933"/>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E95CE7F-4B9E-E2B6-19AF-B22BAEFF52D9}"/>
              </a:ext>
            </a:extLst>
          </p:cNvPr>
          <p:cNvGrpSpPr/>
          <p:nvPr/>
        </p:nvGrpSpPr>
        <p:grpSpPr>
          <a:xfrm>
            <a:off x="4491348" y="4140925"/>
            <a:ext cx="7503737" cy="844463"/>
            <a:chOff x="5607459" y="5376024"/>
            <a:chExt cx="5795892" cy="844463"/>
          </a:xfrm>
        </p:grpSpPr>
        <p:sp>
          <p:nvSpPr>
            <p:cNvPr id="6" name="Rectangle: Rounded Corners 11">
              <a:extLst>
                <a:ext uri="{FF2B5EF4-FFF2-40B4-BE49-F238E27FC236}">
                  <a16:creationId xmlns:a16="http://schemas.microsoft.com/office/drawing/2014/main" id="{B31A9F0F-D339-2CF1-AE14-AAA60BFD4372}"/>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7" name="Rectangle: Rounded Corners 11">
              <a:extLst>
                <a:ext uri="{FF2B5EF4-FFF2-40B4-BE49-F238E27FC236}">
                  <a16:creationId xmlns:a16="http://schemas.microsoft.com/office/drawing/2014/main" id="{C2895031-2100-907D-B0E1-B5CD30A4FB47}"/>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sp>
        <p:nvSpPr>
          <p:cNvPr id="8" name="TextBox 7">
            <a:extLst>
              <a:ext uri="{FF2B5EF4-FFF2-40B4-BE49-F238E27FC236}">
                <a16:creationId xmlns:a16="http://schemas.microsoft.com/office/drawing/2014/main" id="{D97A4B4F-8A86-8C8C-C020-6F19A5DEFEAC}"/>
              </a:ext>
            </a:extLst>
          </p:cNvPr>
          <p:cNvSpPr txBox="1"/>
          <p:nvPr/>
        </p:nvSpPr>
        <p:spPr>
          <a:xfrm>
            <a:off x="5614517" y="4424657"/>
            <a:ext cx="2319930" cy="276999"/>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Semibold"/>
                <a:ea typeface="+mn-ea"/>
                <a:cs typeface="+mn-cs"/>
                <a:hlinkClick r:id="rId3">
                  <a:extLst>
                    <a:ext uri="{A12FA001-AC4F-418D-AE19-62706E023703}">
                      <ahyp:hlinkClr xmlns:ahyp="http://schemas.microsoft.com/office/drawing/2018/hyperlinkcolor" val="tx"/>
                    </a:ext>
                  </a:extLst>
                </a:hlinkClick>
              </a:rPr>
              <a:t>Customer Hub Survey</a:t>
            </a:r>
            <a:endParaRPr kumimoji="0" lang="en-US" sz="18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9" name="TextBox 8">
            <a:extLst>
              <a:ext uri="{FF2B5EF4-FFF2-40B4-BE49-F238E27FC236}">
                <a16:creationId xmlns:a16="http://schemas.microsoft.com/office/drawing/2014/main" id="{B423CCA0-76FD-A476-81B5-C277DC3A8A6B}"/>
              </a:ext>
            </a:extLst>
          </p:cNvPr>
          <p:cNvSpPr txBox="1"/>
          <p:nvPr/>
        </p:nvSpPr>
        <p:spPr>
          <a:xfrm>
            <a:off x="8688756" y="4455434"/>
            <a:ext cx="2290692" cy="215444"/>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Text"/>
                <a:ea typeface="+mn-ea"/>
                <a:cs typeface="+mn-cs"/>
                <a:hlinkClick r:id="rId3">
                  <a:extLst>
                    <a:ext uri="{A12FA001-AC4F-418D-AE19-62706E023703}">
                      <ahyp:hlinkClr xmlns:ahyp="http://schemas.microsoft.com/office/drawing/2018/hyperlinkcolor" val="tx"/>
                    </a:ext>
                  </a:extLst>
                </a:hlinkClick>
              </a:rPr>
              <a:t>aka.ms/</a:t>
            </a:r>
            <a:r>
              <a:rPr kumimoji="0" lang="en-US" sz="1400" b="0" i="0" u="none" strike="noStrike" kern="1200" cap="none" spc="0" normalizeH="0" baseline="0" noProof="0" err="1">
                <a:ln>
                  <a:noFill/>
                </a:ln>
                <a:solidFill>
                  <a:srgbClr val="091F2C"/>
                </a:solidFill>
                <a:effectLst/>
                <a:uLnTx/>
                <a:uFillTx/>
                <a:latin typeface="Segoe Sans Text"/>
                <a:ea typeface="+mn-ea"/>
                <a:cs typeface="+mn-cs"/>
                <a:hlinkClick r:id="rId3">
                  <a:extLst>
                    <a:ext uri="{A12FA001-AC4F-418D-AE19-62706E023703}">
                      <ahyp:hlinkClr xmlns:ahyp="http://schemas.microsoft.com/office/drawing/2018/hyperlinkcolor" val="tx"/>
                    </a:ext>
                  </a:extLst>
                </a:hlinkClick>
              </a:rPr>
              <a:t>CustomerHubSurvey</a:t>
            </a:r>
            <a:r>
              <a:rPr kumimoji="0" lang="en-US" sz="1400" b="0" i="0" u="none" strike="noStrike" kern="1200" cap="none" spc="0" normalizeH="0" baseline="0" noProof="0">
                <a:ln>
                  <a:noFill/>
                </a:ln>
                <a:solidFill>
                  <a:srgbClr val="091F2C"/>
                </a:solidFill>
                <a:effectLst/>
                <a:uLnTx/>
                <a:uFillTx/>
                <a:latin typeface="Segoe Sans Text"/>
                <a:ea typeface="+mn-ea"/>
                <a:cs typeface="+mn-cs"/>
                <a:hlinkClick r:id="rId3">
                  <a:extLst>
                    <a:ext uri="{A12FA001-AC4F-418D-AE19-62706E023703}">
                      <ahyp:hlinkClr xmlns:ahyp="http://schemas.microsoft.com/office/drawing/2018/hyperlinkcolor" val="tx"/>
                    </a:ext>
                  </a:extLst>
                </a:hlinkClick>
              </a:rPr>
              <a:t> </a:t>
            </a:r>
            <a:endParaRPr kumimoji="0" lang="en-US" sz="1400" b="0" i="0" u="none" strike="noStrike" kern="1200" cap="none" spc="0" normalizeH="0" baseline="0" noProof="0">
              <a:ln>
                <a:noFill/>
              </a:ln>
              <a:solidFill>
                <a:srgbClr val="091F2C"/>
              </a:solidFill>
              <a:effectLst/>
              <a:uLnTx/>
              <a:uFillTx/>
              <a:latin typeface="Segoe Sans Text"/>
              <a:ea typeface="+mn-ea"/>
              <a:cs typeface="+mn-cs"/>
            </a:endParaRPr>
          </a:p>
        </p:txBody>
      </p:sp>
      <p:cxnSp>
        <p:nvCxnSpPr>
          <p:cNvPr id="10" name="Straight Connector 9">
            <a:extLst>
              <a:ext uri="{FF2B5EF4-FFF2-40B4-BE49-F238E27FC236}">
                <a16:creationId xmlns:a16="http://schemas.microsoft.com/office/drawing/2014/main" id="{75AE50B5-E83E-D89F-14B2-82C4F27EC20A}"/>
              </a:ext>
              <a:ext uri="{C183D7F6-B498-43B3-948B-1728B52AA6E4}">
                <adec:decorative xmlns:adec="http://schemas.microsoft.com/office/drawing/2017/decorative" val="1"/>
              </a:ext>
            </a:extLst>
          </p:cNvPr>
          <p:cNvCxnSpPr>
            <a:cxnSpLocks/>
          </p:cNvCxnSpPr>
          <p:nvPr/>
        </p:nvCxnSpPr>
        <p:spPr>
          <a:xfrm>
            <a:off x="8297721" y="4393752"/>
            <a:ext cx="0" cy="338809"/>
          </a:xfrm>
          <a:prstGeom prst="line">
            <a:avLst/>
          </a:prstGeom>
          <a:ln w="12700">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F0B7E56-D4D1-0BDD-6911-15765004285E}"/>
              </a:ext>
              <a:ext uri="{C183D7F6-B498-43B3-948B-1728B52AA6E4}">
                <adec:decorative xmlns:adec="http://schemas.microsoft.com/office/drawing/2017/decorative" val="1"/>
              </a:ext>
            </a:extLst>
          </p:cNvPr>
          <p:cNvSpPr txBox="1"/>
          <p:nvPr/>
        </p:nvSpPr>
        <p:spPr>
          <a:xfrm>
            <a:off x="8631719" y="5204621"/>
            <a:ext cx="2404767" cy="553998"/>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DC8E8"/>
                </a:solidFill>
                <a:effectLst/>
                <a:uLnTx/>
                <a:uFillTx/>
                <a:latin typeface="Segoe Sans Display"/>
                <a:ea typeface="+mn-ea"/>
                <a:cs typeface="Segoe UI Light" panose="020B0502040204020203" pitchFamily="34" charset="0"/>
              </a:rPr>
              <a:t>Select Frontline Friday Series</a:t>
            </a:r>
          </a:p>
        </p:txBody>
      </p:sp>
      <p:sp>
        <p:nvSpPr>
          <p:cNvPr id="12" name="TextBox 11">
            <a:extLst>
              <a:ext uri="{FF2B5EF4-FFF2-40B4-BE49-F238E27FC236}">
                <a16:creationId xmlns:a16="http://schemas.microsoft.com/office/drawing/2014/main" id="{72A3C751-AA86-5CCC-1606-E07694130D4A}"/>
              </a:ext>
              <a:ext uri="{C183D7F6-B498-43B3-948B-1728B52AA6E4}">
                <adec:decorative xmlns:adec="http://schemas.microsoft.com/office/drawing/2017/decorative" val="1"/>
              </a:ext>
            </a:extLst>
          </p:cNvPr>
          <p:cNvSpPr txBox="1"/>
          <p:nvPr/>
        </p:nvSpPr>
        <p:spPr>
          <a:xfrm>
            <a:off x="6170438" y="1838848"/>
            <a:ext cx="1764009" cy="430887"/>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mn-cs"/>
              </a:rPr>
              <a:t>Scan with your mobile device camera</a:t>
            </a:r>
          </a:p>
        </p:txBody>
      </p:sp>
      <p:sp>
        <p:nvSpPr>
          <p:cNvPr id="13" name="TextBox 12">
            <a:extLst>
              <a:ext uri="{FF2B5EF4-FFF2-40B4-BE49-F238E27FC236}">
                <a16:creationId xmlns:a16="http://schemas.microsoft.com/office/drawing/2014/main" id="{B9DB2F65-825D-538A-E6EA-44804CBDBD3D}"/>
              </a:ext>
            </a:extLst>
          </p:cNvPr>
          <p:cNvSpPr txBox="1"/>
          <p:nvPr/>
        </p:nvSpPr>
        <p:spPr>
          <a:xfrm>
            <a:off x="7160196" y="2610326"/>
            <a:ext cx="774251" cy="430887"/>
          </a:xfrm>
          <a:prstGeom prst="rect">
            <a:avLst/>
          </a:prstGeom>
          <a:noFill/>
        </p:spPr>
        <p:txBody>
          <a:bodyPr wrap="non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Sans Display"/>
                <a:ea typeface="+mn-ea"/>
                <a:cs typeface="+mn-cs"/>
              </a:rPr>
              <a:t>-OR-</a:t>
            </a:r>
          </a:p>
        </p:txBody>
      </p:sp>
      <p:sp>
        <p:nvSpPr>
          <p:cNvPr id="14" name="TextBox 13">
            <a:extLst>
              <a:ext uri="{FF2B5EF4-FFF2-40B4-BE49-F238E27FC236}">
                <a16:creationId xmlns:a16="http://schemas.microsoft.com/office/drawing/2014/main" id="{6C92478C-9060-36A9-FFAF-A9F33635E5BF}"/>
              </a:ext>
            </a:extLst>
          </p:cNvPr>
          <p:cNvSpPr txBox="1"/>
          <p:nvPr/>
        </p:nvSpPr>
        <p:spPr>
          <a:xfrm>
            <a:off x="7387022" y="3381803"/>
            <a:ext cx="338233" cy="215444"/>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mn-cs"/>
              </a:rPr>
              <a:t>Visit</a:t>
            </a:r>
          </a:p>
        </p:txBody>
      </p:sp>
      <p:pic>
        <p:nvPicPr>
          <p:cNvPr id="15" name="Picture 14" descr="A blurry image of a blue and orange sky&#10;&#10;AI-generated content may be incorrect.">
            <a:extLst>
              <a:ext uri="{FF2B5EF4-FFF2-40B4-BE49-F238E27FC236}">
                <a16:creationId xmlns:a16="http://schemas.microsoft.com/office/drawing/2014/main" id="{0063B506-7055-28E0-DEF9-F8AAC471EEF3}"/>
              </a:ext>
            </a:extLst>
          </p:cNvPr>
          <p:cNvPicPr>
            <a:picLocks noChangeAspect="1"/>
          </p:cNvPicPr>
          <p:nvPr/>
        </p:nvPicPr>
        <p:blipFill>
          <a:blip r:embed="rId4" cstate="email">
            <a:alphaModFix/>
            <a:extLst>
              <a:ext uri="{BEBA8EAE-BF5A-486C-A8C5-ECC9F3942E4B}">
                <a14:imgProps xmlns:a14="http://schemas.microsoft.com/office/drawing/2010/main">
                  <a14:imgLayer r:embed="rId5">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rot="10800000" flipV="1">
            <a:off x="0" y="0"/>
            <a:ext cx="5143502" cy="6675118"/>
          </a:xfrm>
          <a:prstGeom prst="rect">
            <a:avLst/>
          </a:prstGeom>
          <a:effectLst/>
        </p:spPr>
      </p:pic>
      <p:sp>
        <p:nvSpPr>
          <p:cNvPr id="18" name="Title 19">
            <a:extLst>
              <a:ext uri="{FF2B5EF4-FFF2-40B4-BE49-F238E27FC236}">
                <a16:creationId xmlns:a16="http://schemas.microsoft.com/office/drawing/2014/main" id="{23B379DE-A416-BAF3-D079-7F2CA492E061}"/>
              </a:ext>
            </a:extLst>
          </p:cNvPr>
          <p:cNvSpPr txBox="1">
            <a:spLocks/>
          </p:cNvSpPr>
          <p:nvPr/>
        </p:nvSpPr>
        <p:spPr>
          <a:xfrm>
            <a:off x="588263" y="457200"/>
            <a:ext cx="4393312" cy="1588127"/>
          </a:xfrm>
          <a:prstGeom prst="rect">
            <a:avLst/>
          </a:prstGeom>
        </p:spPr>
        <p:txBody>
          <a:bodyPr vert="horz" wrap="square" lIns="0" tIns="45720" rIns="0" bIns="45720" rtlCol="0" anchor="t">
            <a:spAutoFit/>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THANK YOU –</a:t>
            </a:r>
            <a:br>
              <a:rPr kumimoji="0" lang="en-US" sz="36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br>
            <a:r>
              <a:rPr kumimoji="0" lang="en-US" sz="36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Your feedback is critical</a:t>
            </a:r>
          </a:p>
        </p:txBody>
      </p:sp>
      <p:sp>
        <p:nvSpPr>
          <p:cNvPr id="19" name="TextBox 18">
            <a:extLst>
              <a:ext uri="{FF2B5EF4-FFF2-40B4-BE49-F238E27FC236}">
                <a16:creationId xmlns:a16="http://schemas.microsoft.com/office/drawing/2014/main" id="{5B58808B-612F-B5E0-ED1C-2E295298D00F}"/>
              </a:ext>
            </a:extLst>
          </p:cNvPr>
          <p:cNvSpPr txBox="1"/>
          <p:nvPr/>
        </p:nvSpPr>
        <p:spPr>
          <a:xfrm>
            <a:off x="588263" y="3183661"/>
            <a:ext cx="3645956" cy="195489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12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Sans Display"/>
                <a:ea typeface="+mn-ea"/>
                <a:cs typeface="Segoe UI Light"/>
              </a:rPr>
              <a:t>We’re committed to making your </a:t>
            </a:r>
            <a:r>
              <a:rPr kumimoji="0" lang="en-US" sz="1800" b="1" i="0" u="none" strike="noStrike" kern="1200" cap="none" spc="0" normalizeH="0" baseline="0" noProof="0">
                <a:ln>
                  <a:noFill/>
                </a:ln>
                <a:solidFill>
                  <a:prstClr val="white"/>
                </a:solidFill>
                <a:effectLst/>
                <a:uLnTx/>
                <a:uFillTx/>
                <a:latin typeface="Segoe Sans Display"/>
                <a:ea typeface="+mn-ea"/>
                <a:cs typeface="Segoe UI Light"/>
              </a:rPr>
              <a:t>Customer Hub </a:t>
            </a:r>
            <a:r>
              <a:rPr kumimoji="0" lang="en-US" sz="1800" b="0" i="0" u="none" strike="noStrike" kern="1200" cap="none" spc="0" normalizeH="0" baseline="0" noProof="0">
                <a:ln>
                  <a:noFill/>
                </a:ln>
                <a:solidFill>
                  <a:prstClr val="white"/>
                </a:solidFill>
                <a:effectLst/>
                <a:uLnTx/>
                <a:uFillTx/>
                <a:latin typeface="Segoe Sans Display"/>
                <a:ea typeface="+mn-ea"/>
                <a:cs typeface="Segoe UI Light"/>
              </a:rPr>
              <a:t>experience the  best it can be – and your feedback is a critical component to that.</a:t>
            </a:r>
          </a:p>
          <a:p>
            <a:pPr marL="0" marR="0" lvl="0" indent="0" algn="l" defTabSz="914400" rtl="0" eaLnBrk="1" fontAlgn="auto" latinLnBrk="0" hangingPunct="1">
              <a:lnSpc>
                <a:spcPct val="110000"/>
              </a:lnSpc>
              <a:spcBef>
                <a:spcPts val="0"/>
              </a:spcBef>
              <a:spcAft>
                <a:spcPts val="12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Before you scoot, please take a moment to provide some feedback.</a:t>
            </a:r>
          </a:p>
        </p:txBody>
      </p:sp>
      <p:sp>
        <p:nvSpPr>
          <p:cNvPr id="20" name="Graphic 3">
            <a:extLst>
              <a:ext uri="{FF2B5EF4-FFF2-40B4-BE49-F238E27FC236}">
                <a16:creationId xmlns:a16="http://schemas.microsoft.com/office/drawing/2014/main" id="{A64DB5FA-1813-0E1E-B6B4-7AD949EB203C}"/>
              </a:ext>
              <a:ext uri="{C183D7F6-B498-43B3-948B-1728B52AA6E4}">
                <adec:decorative xmlns:adec="http://schemas.microsoft.com/office/drawing/2017/decorative" val="1"/>
              </a:ext>
            </a:extLst>
          </p:cNvPr>
          <p:cNvSpPr/>
          <p:nvPr/>
        </p:nvSpPr>
        <p:spPr>
          <a:xfrm>
            <a:off x="588262" y="2556747"/>
            <a:ext cx="447435" cy="404469"/>
          </a:xfrm>
          <a:custGeom>
            <a:avLst/>
            <a:gdLst>
              <a:gd name="connsiteX0" fmla="*/ 97511 w 190073"/>
              <a:gd name="connsiteY0" fmla="*/ 0 h 171822"/>
              <a:gd name="connsiteX1" fmla="*/ 91986 w 190073"/>
              <a:gd name="connsiteY1" fmla="*/ 2629 h 171822"/>
              <a:gd name="connsiteX2" fmla="*/ 91434 w 190073"/>
              <a:gd name="connsiteY2" fmla="*/ 3039 h 171822"/>
              <a:gd name="connsiteX3" fmla="*/ 31750 w 190073"/>
              <a:gd name="connsiteY3" fmla="*/ 17831 h 171822"/>
              <a:gd name="connsiteX4" fmla="*/ 15215 w 190073"/>
              <a:gd name="connsiteY4" fmla="*/ 70314 h 171822"/>
              <a:gd name="connsiteX5" fmla="*/ 15072 w 190073"/>
              <a:gd name="connsiteY5" fmla="*/ 70457 h 171822"/>
              <a:gd name="connsiteX6" fmla="*/ 5947 w 190073"/>
              <a:gd name="connsiteY6" fmla="*/ 79515 h 171822"/>
              <a:gd name="connsiteX7" fmla="*/ 5815 w 190073"/>
              <a:gd name="connsiteY7" fmla="*/ 107910 h 171822"/>
              <a:gd name="connsiteX8" fmla="*/ 5947 w 190073"/>
              <a:gd name="connsiteY8" fmla="*/ 108043 h 171822"/>
              <a:gd name="connsiteX9" fmla="*/ 23025 w 190073"/>
              <a:gd name="connsiteY9" fmla="*/ 113767 h 171822"/>
              <a:gd name="connsiteX10" fmla="*/ 40961 w 190073"/>
              <a:gd name="connsiteY10" fmla="*/ 128607 h 171822"/>
              <a:gd name="connsiteX11" fmla="*/ 60173 w 190073"/>
              <a:gd name="connsiteY11" fmla="*/ 147105 h 171822"/>
              <a:gd name="connsiteX12" fmla="*/ 66098 w 190073"/>
              <a:gd name="connsiteY12" fmla="*/ 160354 h 171822"/>
              <a:gd name="connsiteX13" fmla="*/ 92644 w 190073"/>
              <a:gd name="connsiteY13" fmla="*/ 162230 h 171822"/>
              <a:gd name="connsiteX14" fmla="*/ 96330 w 190073"/>
              <a:gd name="connsiteY14" fmla="*/ 165888 h 171822"/>
              <a:gd name="connsiteX15" fmla="*/ 125172 w 190073"/>
              <a:gd name="connsiteY15" fmla="*/ 165888 h 171822"/>
              <a:gd name="connsiteX16" fmla="*/ 131077 w 190073"/>
              <a:gd name="connsiteY16" fmla="*/ 153334 h 171822"/>
              <a:gd name="connsiteX17" fmla="*/ 149556 w 190073"/>
              <a:gd name="connsiteY17" fmla="*/ 134932 h 171822"/>
              <a:gd name="connsiteX18" fmla="*/ 167367 w 190073"/>
              <a:gd name="connsiteY18" fmla="*/ 119654 h 171822"/>
              <a:gd name="connsiteX19" fmla="*/ 184131 w 190073"/>
              <a:gd name="connsiteY19" fmla="*/ 113881 h 171822"/>
              <a:gd name="connsiteX20" fmla="*/ 184254 w 190073"/>
              <a:gd name="connsiteY20" fmla="*/ 85486 h 171822"/>
              <a:gd name="connsiteX21" fmla="*/ 184131 w 190073"/>
              <a:gd name="connsiteY21" fmla="*/ 85364 h 171822"/>
              <a:gd name="connsiteX22" fmla="*/ 176197 w 190073"/>
              <a:gd name="connsiteY22" fmla="*/ 77467 h 171822"/>
              <a:gd name="connsiteX23" fmla="*/ 177835 w 190073"/>
              <a:gd name="connsiteY23" fmla="*/ 71124 h 171822"/>
              <a:gd name="connsiteX24" fmla="*/ 172835 w 190073"/>
              <a:gd name="connsiteY24" fmla="*/ 30138 h 171822"/>
              <a:gd name="connsiteX25" fmla="*/ 122324 w 190073"/>
              <a:gd name="connsiteY25" fmla="*/ 39 h 171822"/>
              <a:gd name="connsiteX26" fmla="*/ 107017 w 190073"/>
              <a:gd name="connsiteY26" fmla="*/ 39 h 171822"/>
              <a:gd name="connsiteX27" fmla="*/ 105055 w 190073"/>
              <a:gd name="connsiteY27" fmla="*/ 0 h 171822"/>
              <a:gd name="connsiteX28" fmla="*/ 97521 w 190073"/>
              <a:gd name="connsiteY28" fmla="*/ 0 h 171822"/>
              <a:gd name="connsiteX29" fmla="*/ 125372 w 190073"/>
              <a:gd name="connsiteY29" fmla="*/ 47102 h 171822"/>
              <a:gd name="connsiteX30" fmla="*/ 158366 w 190073"/>
              <a:gd name="connsiteY30" fmla="*/ 79887 h 171822"/>
              <a:gd name="connsiteX31" fmla="*/ 158395 w 190073"/>
              <a:gd name="connsiteY31" fmla="*/ 79925 h 171822"/>
              <a:gd name="connsiteX32" fmla="*/ 158528 w 190073"/>
              <a:gd name="connsiteY32" fmla="*/ 80049 h 171822"/>
              <a:gd name="connsiteX33" fmla="*/ 174006 w 190073"/>
              <a:gd name="connsiteY33" fmla="*/ 95431 h 171822"/>
              <a:gd name="connsiteX34" fmla="*/ 174037 w 190073"/>
              <a:gd name="connsiteY34" fmla="*/ 103783 h 171822"/>
              <a:gd name="connsiteX35" fmla="*/ 174006 w 190073"/>
              <a:gd name="connsiteY35" fmla="*/ 103813 h 171822"/>
              <a:gd name="connsiteX36" fmla="*/ 165567 w 190073"/>
              <a:gd name="connsiteY36" fmla="*/ 103813 h 171822"/>
              <a:gd name="connsiteX37" fmla="*/ 150089 w 190073"/>
              <a:gd name="connsiteY37" fmla="*/ 88431 h 171822"/>
              <a:gd name="connsiteX38" fmla="*/ 139954 w 190073"/>
              <a:gd name="connsiteY38" fmla="*/ 88431 h 171822"/>
              <a:gd name="connsiteX39" fmla="*/ 139802 w 190073"/>
              <a:gd name="connsiteY39" fmla="*/ 88593 h 171822"/>
              <a:gd name="connsiteX40" fmla="*/ 139756 w 190073"/>
              <a:gd name="connsiteY40" fmla="*/ 98615 h 171822"/>
              <a:gd name="connsiteX41" fmla="*/ 139802 w 190073"/>
              <a:gd name="connsiteY41" fmla="*/ 98660 h 171822"/>
              <a:gd name="connsiteX42" fmla="*/ 151861 w 190073"/>
              <a:gd name="connsiteY42" fmla="*/ 110652 h 171822"/>
              <a:gd name="connsiteX43" fmla="*/ 151891 w 190073"/>
              <a:gd name="connsiteY43" fmla="*/ 119004 h 171822"/>
              <a:gd name="connsiteX44" fmla="*/ 151861 w 190073"/>
              <a:gd name="connsiteY44" fmla="*/ 119034 h 171822"/>
              <a:gd name="connsiteX45" fmla="*/ 144060 w 190073"/>
              <a:gd name="connsiteY45" fmla="*/ 119606 h 171822"/>
              <a:gd name="connsiteX46" fmla="*/ 134658 w 190073"/>
              <a:gd name="connsiteY46" fmla="*/ 120273 h 171822"/>
              <a:gd name="connsiteX47" fmla="*/ 134068 w 190073"/>
              <a:gd name="connsiteY47" fmla="*/ 129626 h 171822"/>
              <a:gd name="connsiteX48" fmla="*/ 133544 w 190073"/>
              <a:gd name="connsiteY48" fmla="*/ 137427 h 171822"/>
              <a:gd name="connsiteX49" fmla="*/ 125638 w 190073"/>
              <a:gd name="connsiteY49" fmla="*/ 137903 h 171822"/>
              <a:gd name="connsiteX50" fmla="*/ 116161 w 190073"/>
              <a:gd name="connsiteY50" fmla="*/ 138446 h 171822"/>
              <a:gd name="connsiteX51" fmla="*/ 115551 w 190073"/>
              <a:gd name="connsiteY51" fmla="*/ 147867 h 171822"/>
              <a:gd name="connsiteX52" fmla="*/ 115037 w 190073"/>
              <a:gd name="connsiteY52" fmla="*/ 155810 h 171822"/>
              <a:gd name="connsiteX53" fmla="*/ 106464 w 190073"/>
              <a:gd name="connsiteY53" fmla="*/ 155810 h 171822"/>
              <a:gd name="connsiteX54" fmla="*/ 102921 w 190073"/>
              <a:gd name="connsiteY54" fmla="*/ 152296 h 171822"/>
              <a:gd name="connsiteX55" fmla="*/ 103921 w 190073"/>
              <a:gd name="connsiteY55" fmla="*/ 151296 h 171822"/>
              <a:gd name="connsiteX56" fmla="*/ 104044 w 190073"/>
              <a:gd name="connsiteY56" fmla="*/ 122901 h 171822"/>
              <a:gd name="connsiteX57" fmla="*/ 103921 w 190073"/>
              <a:gd name="connsiteY57" fmla="*/ 122778 h 171822"/>
              <a:gd name="connsiteX58" fmla="*/ 90586 w 190073"/>
              <a:gd name="connsiteY58" fmla="*/ 116891 h 171822"/>
              <a:gd name="connsiteX59" fmla="*/ 71974 w 190073"/>
              <a:gd name="connsiteY59" fmla="*/ 97803 h 171822"/>
              <a:gd name="connsiteX60" fmla="*/ 66098 w 190073"/>
              <a:gd name="connsiteY60" fmla="*/ 85192 h 171822"/>
              <a:gd name="connsiteX61" fmla="*/ 49019 w 190073"/>
              <a:gd name="connsiteY61" fmla="*/ 79468 h 171822"/>
              <a:gd name="connsiteX62" fmla="*/ 28845 w 190073"/>
              <a:gd name="connsiteY62" fmla="*/ 64561 h 171822"/>
              <a:gd name="connsiteX63" fmla="*/ 41885 w 190073"/>
              <a:gd name="connsiteY63" fmla="*/ 27890 h 171822"/>
              <a:gd name="connsiteX64" fmla="*/ 75994 w 190073"/>
              <a:gd name="connsiteY64" fmla="*/ 14745 h 171822"/>
              <a:gd name="connsiteX65" fmla="*/ 61735 w 190073"/>
              <a:gd name="connsiteY65" fmla="*/ 25537 h 171822"/>
              <a:gd name="connsiteX66" fmla="*/ 57461 w 190073"/>
              <a:gd name="connsiteY66" fmla="*/ 56413 h 171822"/>
              <a:gd name="connsiteX67" fmla="*/ 57544 w 190073"/>
              <a:gd name="connsiteY67" fmla="*/ 56522 h 171822"/>
              <a:gd name="connsiteX68" fmla="*/ 88577 w 190073"/>
              <a:gd name="connsiteY68" fmla="*/ 60722 h 171822"/>
              <a:gd name="connsiteX69" fmla="*/ 106569 w 190073"/>
              <a:gd name="connsiteY69" fmla="*/ 47092 h 171822"/>
              <a:gd name="connsiteX70" fmla="*/ 125372 w 190073"/>
              <a:gd name="connsiteY70" fmla="*/ 47092 h 171822"/>
              <a:gd name="connsiteX71" fmla="*/ 70355 w 190073"/>
              <a:gd name="connsiteY71" fmla="*/ 36938 h 171822"/>
              <a:gd name="connsiteX72" fmla="*/ 100254 w 190073"/>
              <a:gd name="connsiteY72" fmla="*/ 14288 h 171822"/>
              <a:gd name="connsiteX73" fmla="*/ 105055 w 190073"/>
              <a:gd name="connsiteY73" fmla="*/ 14288 h 171822"/>
              <a:gd name="connsiteX74" fmla="*/ 106836 w 190073"/>
              <a:gd name="connsiteY74" fmla="*/ 14336 h 171822"/>
              <a:gd name="connsiteX75" fmla="*/ 122324 w 190073"/>
              <a:gd name="connsiteY75" fmla="*/ 14336 h 171822"/>
              <a:gd name="connsiteX76" fmla="*/ 160252 w 190073"/>
              <a:gd name="connsiteY76" fmla="*/ 36910 h 171822"/>
              <a:gd name="connsiteX77" fmla="*/ 164481 w 190073"/>
              <a:gd name="connsiteY77" fmla="*/ 65437 h 171822"/>
              <a:gd name="connsiteX78" fmla="*/ 133896 w 190073"/>
              <a:gd name="connsiteY78" fmla="*/ 34995 h 171822"/>
              <a:gd name="connsiteX79" fmla="*/ 128763 w 190073"/>
              <a:gd name="connsiteY79" fmla="*/ 32814 h 171822"/>
              <a:gd name="connsiteX80" fmla="*/ 104178 w 190073"/>
              <a:gd name="connsiteY80" fmla="*/ 32814 h 171822"/>
              <a:gd name="connsiteX81" fmla="*/ 99864 w 190073"/>
              <a:gd name="connsiteY81" fmla="*/ 34262 h 171822"/>
              <a:gd name="connsiteX82" fmla="*/ 79956 w 190073"/>
              <a:gd name="connsiteY82" fmla="*/ 49340 h 171822"/>
              <a:gd name="connsiteX83" fmla="*/ 68888 w 190073"/>
              <a:gd name="connsiteY83" fmla="*/ 47845 h 171822"/>
              <a:gd name="connsiteX84" fmla="*/ 70319 w 190073"/>
              <a:gd name="connsiteY84" fmla="*/ 36973 h 171822"/>
              <a:gd name="connsiteX85" fmla="*/ 70365 w 190073"/>
              <a:gd name="connsiteY85" fmla="*/ 36938 h 171822"/>
              <a:gd name="connsiteX86" fmla="*/ 38408 w 190073"/>
              <a:gd name="connsiteY86" fmla="*/ 112710 h 171822"/>
              <a:gd name="connsiteX87" fmla="*/ 38378 w 190073"/>
              <a:gd name="connsiteY87" fmla="*/ 104358 h 171822"/>
              <a:gd name="connsiteX88" fmla="*/ 38408 w 190073"/>
              <a:gd name="connsiteY88" fmla="*/ 104328 h 171822"/>
              <a:gd name="connsiteX89" fmla="*/ 47524 w 190073"/>
              <a:gd name="connsiteY89" fmla="*/ 95260 h 171822"/>
              <a:gd name="connsiteX90" fmla="*/ 55963 w 190073"/>
              <a:gd name="connsiteY90" fmla="*/ 95260 h 171822"/>
              <a:gd name="connsiteX91" fmla="*/ 56039 w 190073"/>
              <a:gd name="connsiteY91" fmla="*/ 103566 h 171822"/>
              <a:gd name="connsiteX92" fmla="*/ 55963 w 190073"/>
              <a:gd name="connsiteY92" fmla="*/ 103642 h 171822"/>
              <a:gd name="connsiteX93" fmla="*/ 46848 w 190073"/>
              <a:gd name="connsiteY93" fmla="*/ 112700 h 171822"/>
              <a:gd name="connsiteX94" fmla="*/ 46762 w 190073"/>
              <a:gd name="connsiteY94" fmla="*/ 112786 h 171822"/>
              <a:gd name="connsiteX95" fmla="*/ 38408 w 190073"/>
              <a:gd name="connsiteY95" fmla="*/ 112710 h 171822"/>
              <a:gd name="connsiteX96" fmla="*/ 33732 w 190073"/>
              <a:gd name="connsiteY96" fmla="*/ 80620 h 171822"/>
              <a:gd name="connsiteX97" fmla="*/ 33636 w 190073"/>
              <a:gd name="connsiteY97" fmla="*/ 88907 h 171822"/>
              <a:gd name="connsiteX98" fmla="*/ 24521 w 190073"/>
              <a:gd name="connsiteY98" fmla="*/ 97975 h 171822"/>
              <a:gd name="connsiteX99" fmla="*/ 16082 w 190073"/>
              <a:gd name="connsiteY99" fmla="*/ 97975 h 171822"/>
              <a:gd name="connsiteX100" fmla="*/ 16051 w 190073"/>
              <a:gd name="connsiteY100" fmla="*/ 89623 h 171822"/>
              <a:gd name="connsiteX101" fmla="*/ 16082 w 190073"/>
              <a:gd name="connsiteY101" fmla="*/ 89593 h 171822"/>
              <a:gd name="connsiteX102" fmla="*/ 25207 w 190073"/>
              <a:gd name="connsiteY102" fmla="*/ 80534 h 171822"/>
              <a:gd name="connsiteX103" fmla="*/ 33646 w 190073"/>
              <a:gd name="connsiteY103" fmla="*/ 80534 h 171822"/>
              <a:gd name="connsiteX104" fmla="*/ 33732 w 190073"/>
              <a:gd name="connsiteY104" fmla="*/ 80620 h 171822"/>
              <a:gd name="connsiteX105" fmla="*/ 84671 w 190073"/>
              <a:gd name="connsiteY105" fmla="*/ 150286 h 171822"/>
              <a:gd name="connsiteX106" fmla="*/ 76232 w 190073"/>
              <a:gd name="connsiteY106" fmla="*/ 150286 h 171822"/>
              <a:gd name="connsiteX107" fmla="*/ 76202 w 190073"/>
              <a:gd name="connsiteY107" fmla="*/ 141934 h 171822"/>
              <a:gd name="connsiteX108" fmla="*/ 76232 w 190073"/>
              <a:gd name="connsiteY108" fmla="*/ 141904 h 171822"/>
              <a:gd name="connsiteX109" fmla="*/ 85348 w 190073"/>
              <a:gd name="connsiteY109" fmla="*/ 132846 h 171822"/>
              <a:gd name="connsiteX110" fmla="*/ 93787 w 190073"/>
              <a:gd name="connsiteY110" fmla="*/ 132846 h 171822"/>
              <a:gd name="connsiteX111" fmla="*/ 93817 w 190073"/>
              <a:gd name="connsiteY111" fmla="*/ 141197 h 171822"/>
              <a:gd name="connsiteX112" fmla="*/ 93787 w 190073"/>
              <a:gd name="connsiteY112" fmla="*/ 141228 h 171822"/>
              <a:gd name="connsiteX113" fmla="*/ 84671 w 190073"/>
              <a:gd name="connsiteY113" fmla="*/ 150286 h 171822"/>
              <a:gd name="connsiteX114" fmla="*/ 65421 w 190073"/>
              <a:gd name="connsiteY114" fmla="*/ 131160 h 171822"/>
              <a:gd name="connsiteX115" fmla="*/ 56982 w 190073"/>
              <a:gd name="connsiteY115" fmla="*/ 131160 h 171822"/>
              <a:gd name="connsiteX116" fmla="*/ 56896 w 190073"/>
              <a:gd name="connsiteY116" fmla="*/ 122854 h 171822"/>
              <a:gd name="connsiteX117" fmla="*/ 56982 w 190073"/>
              <a:gd name="connsiteY117" fmla="*/ 122778 h 171822"/>
              <a:gd name="connsiteX118" fmla="*/ 66098 w 190073"/>
              <a:gd name="connsiteY118" fmla="*/ 113719 h 171822"/>
              <a:gd name="connsiteX119" fmla="*/ 66174 w 190073"/>
              <a:gd name="connsiteY119" fmla="*/ 113634 h 171822"/>
              <a:gd name="connsiteX120" fmla="*/ 74537 w 190073"/>
              <a:gd name="connsiteY120" fmla="*/ 113719 h 171822"/>
              <a:gd name="connsiteX121" fmla="*/ 74567 w 190073"/>
              <a:gd name="connsiteY121" fmla="*/ 122071 h 171822"/>
              <a:gd name="connsiteX122" fmla="*/ 74537 w 190073"/>
              <a:gd name="connsiteY122" fmla="*/ 122101 h 171822"/>
              <a:gd name="connsiteX123" fmla="*/ 65421 w 190073"/>
              <a:gd name="connsiteY123" fmla="*/ 131160 h 17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90073" h="171822">
                <a:moveTo>
                  <a:pt x="97511" y="0"/>
                </a:moveTo>
                <a:cubicBezTo>
                  <a:pt x="95368" y="1"/>
                  <a:pt x="93339" y="967"/>
                  <a:pt x="91986" y="2629"/>
                </a:cubicBezTo>
                <a:lnTo>
                  <a:pt x="91434" y="3039"/>
                </a:lnTo>
                <a:cubicBezTo>
                  <a:pt x="70333" y="-3383"/>
                  <a:pt x="47410" y="2298"/>
                  <a:pt x="31750" y="17831"/>
                </a:cubicBezTo>
                <a:cubicBezTo>
                  <a:pt x="17920" y="31527"/>
                  <a:pt x="11733" y="51163"/>
                  <a:pt x="15215" y="70314"/>
                </a:cubicBezTo>
                <a:lnTo>
                  <a:pt x="15072" y="70457"/>
                </a:lnTo>
                <a:lnTo>
                  <a:pt x="5947" y="79515"/>
                </a:lnTo>
                <a:cubicBezTo>
                  <a:pt x="-1930" y="87320"/>
                  <a:pt x="-1990" y="100033"/>
                  <a:pt x="5815" y="107910"/>
                </a:cubicBezTo>
                <a:cubicBezTo>
                  <a:pt x="5859" y="107955"/>
                  <a:pt x="5903" y="107999"/>
                  <a:pt x="5947" y="108043"/>
                </a:cubicBezTo>
                <a:cubicBezTo>
                  <a:pt x="10439" y="112504"/>
                  <a:pt x="16752" y="114621"/>
                  <a:pt x="23025" y="113767"/>
                </a:cubicBezTo>
                <a:cubicBezTo>
                  <a:pt x="25287" y="121995"/>
                  <a:pt x="32456" y="127926"/>
                  <a:pt x="40961" y="128607"/>
                </a:cubicBezTo>
                <a:cubicBezTo>
                  <a:pt x="41844" y="138707"/>
                  <a:pt x="50047" y="146605"/>
                  <a:pt x="60173" y="147105"/>
                </a:cubicBezTo>
                <a:cubicBezTo>
                  <a:pt x="60421" y="151934"/>
                  <a:pt x="62392" y="156677"/>
                  <a:pt x="66098" y="160354"/>
                </a:cubicBezTo>
                <a:cubicBezTo>
                  <a:pt x="73337" y="167555"/>
                  <a:pt x="84690" y="168174"/>
                  <a:pt x="92644" y="162230"/>
                </a:cubicBezTo>
                <a:lnTo>
                  <a:pt x="96330" y="165888"/>
                </a:lnTo>
                <a:cubicBezTo>
                  <a:pt x="104316" y="173800"/>
                  <a:pt x="117186" y="173800"/>
                  <a:pt x="125172" y="165888"/>
                </a:cubicBezTo>
                <a:cubicBezTo>
                  <a:pt x="128696" y="162383"/>
                  <a:pt x="130668" y="157906"/>
                  <a:pt x="131077" y="153334"/>
                </a:cubicBezTo>
                <a:cubicBezTo>
                  <a:pt x="140889" y="152502"/>
                  <a:pt x="148684" y="144740"/>
                  <a:pt x="149556" y="134932"/>
                </a:cubicBezTo>
                <a:cubicBezTo>
                  <a:pt x="158137" y="134143"/>
                  <a:pt x="165281" y="128015"/>
                  <a:pt x="167367" y="119654"/>
                </a:cubicBezTo>
                <a:cubicBezTo>
                  <a:pt x="173544" y="120394"/>
                  <a:pt x="179719" y="118267"/>
                  <a:pt x="184131" y="113881"/>
                </a:cubicBezTo>
                <a:cubicBezTo>
                  <a:pt x="192007" y="106074"/>
                  <a:pt x="192061" y="93361"/>
                  <a:pt x="184254" y="85486"/>
                </a:cubicBezTo>
                <a:cubicBezTo>
                  <a:pt x="184213" y="85445"/>
                  <a:pt x="184172" y="85404"/>
                  <a:pt x="184131" y="85364"/>
                </a:cubicBezTo>
                <a:lnTo>
                  <a:pt x="176197" y="77467"/>
                </a:lnTo>
                <a:lnTo>
                  <a:pt x="177835" y="71124"/>
                </a:lnTo>
                <a:cubicBezTo>
                  <a:pt x="181380" y="57319"/>
                  <a:pt x="179595" y="42685"/>
                  <a:pt x="172835" y="30138"/>
                </a:cubicBezTo>
                <a:cubicBezTo>
                  <a:pt x="162814" y="11578"/>
                  <a:pt x="143415" y="18"/>
                  <a:pt x="122324" y="39"/>
                </a:cubicBezTo>
                <a:lnTo>
                  <a:pt x="107017" y="39"/>
                </a:lnTo>
                <a:cubicBezTo>
                  <a:pt x="106364" y="10"/>
                  <a:pt x="105709" y="-3"/>
                  <a:pt x="105055" y="0"/>
                </a:cubicBezTo>
                <a:lnTo>
                  <a:pt x="97521" y="0"/>
                </a:lnTo>
                <a:close/>
                <a:moveTo>
                  <a:pt x="125372" y="47102"/>
                </a:moveTo>
                <a:lnTo>
                  <a:pt x="158366" y="79887"/>
                </a:lnTo>
                <a:lnTo>
                  <a:pt x="158395" y="79925"/>
                </a:lnTo>
                <a:lnTo>
                  <a:pt x="158528" y="80049"/>
                </a:lnTo>
                <a:lnTo>
                  <a:pt x="174006" y="95431"/>
                </a:lnTo>
                <a:cubicBezTo>
                  <a:pt x="176321" y="97729"/>
                  <a:pt x="176334" y="101468"/>
                  <a:pt x="174037" y="103783"/>
                </a:cubicBezTo>
                <a:cubicBezTo>
                  <a:pt x="174026" y="103793"/>
                  <a:pt x="174017" y="103803"/>
                  <a:pt x="174006" y="103813"/>
                </a:cubicBezTo>
                <a:cubicBezTo>
                  <a:pt x="171668" y="106125"/>
                  <a:pt x="167906" y="106125"/>
                  <a:pt x="165567" y="103813"/>
                </a:cubicBezTo>
                <a:lnTo>
                  <a:pt x="150089" y="88431"/>
                </a:lnTo>
                <a:cubicBezTo>
                  <a:pt x="147283" y="85651"/>
                  <a:pt x="142760" y="85651"/>
                  <a:pt x="139954" y="88431"/>
                </a:cubicBezTo>
                <a:lnTo>
                  <a:pt x="139802" y="88593"/>
                </a:lnTo>
                <a:cubicBezTo>
                  <a:pt x="137022" y="91347"/>
                  <a:pt x="137002" y="95834"/>
                  <a:pt x="139756" y="98615"/>
                </a:cubicBezTo>
                <a:cubicBezTo>
                  <a:pt x="139772" y="98630"/>
                  <a:pt x="139787" y="98645"/>
                  <a:pt x="139802" y="98660"/>
                </a:cubicBezTo>
                <a:lnTo>
                  <a:pt x="151861" y="110652"/>
                </a:lnTo>
                <a:cubicBezTo>
                  <a:pt x="154175" y="112950"/>
                  <a:pt x="154189" y="116689"/>
                  <a:pt x="151891" y="119004"/>
                </a:cubicBezTo>
                <a:cubicBezTo>
                  <a:pt x="151881" y="119014"/>
                  <a:pt x="151871" y="119024"/>
                  <a:pt x="151861" y="119034"/>
                </a:cubicBezTo>
                <a:cubicBezTo>
                  <a:pt x="149758" y="121126"/>
                  <a:pt x="146444" y="121369"/>
                  <a:pt x="144060" y="119606"/>
                </a:cubicBezTo>
                <a:cubicBezTo>
                  <a:pt x="141195" y="117462"/>
                  <a:pt x="137191" y="117746"/>
                  <a:pt x="134658" y="120273"/>
                </a:cubicBezTo>
                <a:cubicBezTo>
                  <a:pt x="132133" y="122797"/>
                  <a:pt x="131881" y="126805"/>
                  <a:pt x="134068" y="129626"/>
                </a:cubicBezTo>
                <a:cubicBezTo>
                  <a:pt x="135886" y="131987"/>
                  <a:pt x="135661" y="135332"/>
                  <a:pt x="133544" y="137427"/>
                </a:cubicBezTo>
                <a:cubicBezTo>
                  <a:pt x="131403" y="139549"/>
                  <a:pt x="128019" y="139753"/>
                  <a:pt x="125638" y="137903"/>
                </a:cubicBezTo>
                <a:cubicBezTo>
                  <a:pt x="122790" y="135681"/>
                  <a:pt x="118736" y="135914"/>
                  <a:pt x="116161" y="138446"/>
                </a:cubicBezTo>
                <a:cubicBezTo>
                  <a:pt x="113591" y="140974"/>
                  <a:pt x="113329" y="145028"/>
                  <a:pt x="115551" y="147867"/>
                </a:cubicBezTo>
                <a:cubicBezTo>
                  <a:pt x="117413" y="150263"/>
                  <a:pt x="117192" y="153674"/>
                  <a:pt x="115037" y="155810"/>
                </a:cubicBezTo>
                <a:cubicBezTo>
                  <a:pt x="112662" y="158159"/>
                  <a:pt x="108839" y="158159"/>
                  <a:pt x="106464" y="155810"/>
                </a:cubicBezTo>
                <a:lnTo>
                  <a:pt x="102921" y="152296"/>
                </a:lnTo>
                <a:lnTo>
                  <a:pt x="103921" y="151296"/>
                </a:lnTo>
                <a:cubicBezTo>
                  <a:pt x="111797" y="143488"/>
                  <a:pt x="111851" y="130775"/>
                  <a:pt x="104044" y="122901"/>
                </a:cubicBezTo>
                <a:cubicBezTo>
                  <a:pt x="104003" y="122860"/>
                  <a:pt x="103962" y="122819"/>
                  <a:pt x="103921" y="122778"/>
                </a:cubicBezTo>
                <a:cubicBezTo>
                  <a:pt x="100359" y="119232"/>
                  <a:pt x="95607" y="117134"/>
                  <a:pt x="90586" y="116891"/>
                </a:cubicBezTo>
                <a:cubicBezTo>
                  <a:pt x="90024" y="106772"/>
                  <a:pt x="82077" y="98620"/>
                  <a:pt x="71974" y="97803"/>
                </a:cubicBezTo>
                <a:cubicBezTo>
                  <a:pt x="71584" y="93032"/>
                  <a:pt x="69500" y="88559"/>
                  <a:pt x="66098" y="85192"/>
                </a:cubicBezTo>
                <a:cubicBezTo>
                  <a:pt x="61606" y="80731"/>
                  <a:pt x="55293" y="78614"/>
                  <a:pt x="49019" y="79468"/>
                </a:cubicBezTo>
                <a:cubicBezTo>
                  <a:pt x="46531" y="70445"/>
                  <a:pt x="38201" y="64290"/>
                  <a:pt x="28845" y="64561"/>
                </a:cubicBezTo>
                <a:cubicBezTo>
                  <a:pt x="27380" y="50989"/>
                  <a:pt x="32180" y="37490"/>
                  <a:pt x="41885" y="27890"/>
                </a:cubicBezTo>
                <a:cubicBezTo>
                  <a:pt x="50911" y="18923"/>
                  <a:pt x="63285" y="14154"/>
                  <a:pt x="75994" y="14745"/>
                </a:cubicBezTo>
                <a:lnTo>
                  <a:pt x="61735" y="25537"/>
                </a:lnTo>
                <a:cubicBezTo>
                  <a:pt x="52029" y="32883"/>
                  <a:pt x="50115" y="46707"/>
                  <a:pt x="57461" y="56413"/>
                </a:cubicBezTo>
                <a:cubicBezTo>
                  <a:pt x="57489" y="56449"/>
                  <a:pt x="57516" y="56486"/>
                  <a:pt x="57544" y="56522"/>
                </a:cubicBezTo>
                <a:cubicBezTo>
                  <a:pt x="64977" y="66211"/>
                  <a:pt x="78835" y="68087"/>
                  <a:pt x="88577" y="60722"/>
                </a:cubicBezTo>
                <a:lnTo>
                  <a:pt x="106569" y="47092"/>
                </a:lnTo>
                <a:lnTo>
                  <a:pt x="125372" y="47092"/>
                </a:lnTo>
                <a:close/>
                <a:moveTo>
                  <a:pt x="70355" y="36938"/>
                </a:moveTo>
                <a:lnTo>
                  <a:pt x="100254" y="14288"/>
                </a:lnTo>
                <a:lnTo>
                  <a:pt x="105055" y="14288"/>
                </a:lnTo>
                <a:cubicBezTo>
                  <a:pt x="105649" y="14284"/>
                  <a:pt x="106243" y="14299"/>
                  <a:pt x="106836" y="14336"/>
                </a:cubicBezTo>
                <a:lnTo>
                  <a:pt x="122324" y="14336"/>
                </a:lnTo>
                <a:cubicBezTo>
                  <a:pt x="138155" y="14314"/>
                  <a:pt x="152722" y="22984"/>
                  <a:pt x="160252" y="36910"/>
                </a:cubicBezTo>
                <a:cubicBezTo>
                  <a:pt x="164967" y="45673"/>
                  <a:pt x="166443" y="55750"/>
                  <a:pt x="164481" y="65437"/>
                </a:cubicBezTo>
                <a:lnTo>
                  <a:pt x="133896" y="34995"/>
                </a:lnTo>
                <a:cubicBezTo>
                  <a:pt x="132552" y="33603"/>
                  <a:pt x="130699" y="32815"/>
                  <a:pt x="128763" y="32814"/>
                </a:cubicBezTo>
                <a:lnTo>
                  <a:pt x="104178" y="32814"/>
                </a:lnTo>
                <a:cubicBezTo>
                  <a:pt x="102621" y="32813"/>
                  <a:pt x="101106" y="33322"/>
                  <a:pt x="99864" y="34262"/>
                </a:cubicBezTo>
                <a:lnTo>
                  <a:pt x="79956" y="49340"/>
                </a:lnTo>
                <a:cubicBezTo>
                  <a:pt x="76482" y="51962"/>
                  <a:pt x="71543" y="51295"/>
                  <a:pt x="68888" y="47845"/>
                </a:cubicBezTo>
                <a:cubicBezTo>
                  <a:pt x="66281" y="44448"/>
                  <a:pt x="66922" y="39580"/>
                  <a:pt x="70319" y="36973"/>
                </a:cubicBezTo>
                <a:cubicBezTo>
                  <a:pt x="70334" y="36962"/>
                  <a:pt x="70349" y="36950"/>
                  <a:pt x="70365" y="36938"/>
                </a:cubicBezTo>
                <a:close/>
                <a:moveTo>
                  <a:pt x="38408" y="112710"/>
                </a:moveTo>
                <a:cubicBezTo>
                  <a:pt x="36094" y="110412"/>
                  <a:pt x="36080" y="106673"/>
                  <a:pt x="38378" y="104358"/>
                </a:cubicBezTo>
                <a:cubicBezTo>
                  <a:pt x="38388" y="104348"/>
                  <a:pt x="38398" y="104338"/>
                  <a:pt x="38408" y="104328"/>
                </a:cubicBezTo>
                <a:lnTo>
                  <a:pt x="47524" y="95260"/>
                </a:lnTo>
                <a:cubicBezTo>
                  <a:pt x="49862" y="92948"/>
                  <a:pt x="53625" y="92948"/>
                  <a:pt x="55963" y="95260"/>
                </a:cubicBezTo>
                <a:cubicBezTo>
                  <a:pt x="58260" y="97540"/>
                  <a:pt x="58294" y="101244"/>
                  <a:pt x="56039" y="103566"/>
                </a:cubicBezTo>
                <a:lnTo>
                  <a:pt x="55963" y="103642"/>
                </a:lnTo>
                <a:lnTo>
                  <a:pt x="46848" y="112700"/>
                </a:lnTo>
                <a:lnTo>
                  <a:pt x="46762" y="112786"/>
                </a:lnTo>
                <a:cubicBezTo>
                  <a:pt x="44414" y="115022"/>
                  <a:pt x="40715" y="114987"/>
                  <a:pt x="38408" y="112710"/>
                </a:cubicBezTo>
                <a:close/>
                <a:moveTo>
                  <a:pt x="33732" y="80620"/>
                </a:moveTo>
                <a:cubicBezTo>
                  <a:pt x="35979" y="82940"/>
                  <a:pt x="35937" y="86639"/>
                  <a:pt x="33636" y="88907"/>
                </a:cubicBezTo>
                <a:lnTo>
                  <a:pt x="24521" y="97975"/>
                </a:lnTo>
                <a:cubicBezTo>
                  <a:pt x="22183" y="100286"/>
                  <a:pt x="18420" y="100286"/>
                  <a:pt x="16082" y="97975"/>
                </a:cubicBezTo>
                <a:cubicBezTo>
                  <a:pt x="13767" y="95677"/>
                  <a:pt x="13754" y="91938"/>
                  <a:pt x="16051" y="89623"/>
                </a:cubicBezTo>
                <a:cubicBezTo>
                  <a:pt x="16061" y="89613"/>
                  <a:pt x="16072" y="89603"/>
                  <a:pt x="16082" y="89593"/>
                </a:cubicBezTo>
                <a:lnTo>
                  <a:pt x="25207" y="80534"/>
                </a:lnTo>
                <a:cubicBezTo>
                  <a:pt x="27545" y="78223"/>
                  <a:pt x="31308" y="78223"/>
                  <a:pt x="33646" y="80534"/>
                </a:cubicBezTo>
                <a:lnTo>
                  <a:pt x="33732" y="80620"/>
                </a:lnTo>
                <a:close/>
                <a:moveTo>
                  <a:pt x="84671" y="150286"/>
                </a:moveTo>
                <a:cubicBezTo>
                  <a:pt x="82333" y="152598"/>
                  <a:pt x="78571" y="152598"/>
                  <a:pt x="76232" y="150286"/>
                </a:cubicBezTo>
                <a:cubicBezTo>
                  <a:pt x="73917" y="147988"/>
                  <a:pt x="73904" y="144249"/>
                  <a:pt x="76202" y="141934"/>
                </a:cubicBezTo>
                <a:cubicBezTo>
                  <a:pt x="76212" y="141924"/>
                  <a:pt x="76222" y="141914"/>
                  <a:pt x="76232" y="141904"/>
                </a:cubicBezTo>
                <a:lnTo>
                  <a:pt x="85348" y="132846"/>
                </a:lnTo>
                <a:cubicBezTo>
                  <a:pt x="87686" y="130534"/>
                  <a:pt x="91448" y="130534"/>
                  <a:pt x="93787" y="132846"/>
                </a:cubicBezTo>
                <a:cubicBezTo>
                  <a:pt x="96101" y="135143"/>
                  <a:pt x="96115" y="138883"/>
                  <a:pt x="93817" y="141197"/>
                </a:cubicBezTo>
                <a:cubicBezTo>
                  <a:pt x="93807" y="141208"/>
                  <a:pt x="93797" y="141217"/>
                  <a:pt x="93787" y="141228"/>
                </a:cubicBezTo>
                <a:lnTo>
                  <a:pt x="84671" y="150286"/>
                </a:lnTo>
                <a:close/>
                <a:moveTo>
                  <a:pt x="65421" y="131160"/>
                </a:moveTo>
                <a:cubicBezTo>
                  <a:pt x="63085" y="133477"/>
                  <a:pt x="59318" y="133477"/>
                  <a:pt x="56982" y="131160"/>
                </a:cubicBezTo>
                <a:cubicBezTo>
                  <a:pt x="54682" y="128882"/>
                  <a:pt x="54644" y="125178"/>
                  <a:pt x="56896" y="122854"/>
                </a:cubicBezTo>
                <a:lnTo>
                  <a:pt x="56982" y="122778"/>
                </a:lnTo>
                <a:lnTo>
                  <a:pt x="66098" y="113719"/>
                </a:lnTo>
                <a:lnTo>
                  <a:pt x="66174" y="113634"/>
                </a:lnTo>
                <a:cubicBezTo>
                  <a:pt x="68525" y="111395"/>
                  <a:pt x="72231" y="111433"/>
                  <a:pt x="74537" y="113719"/>
                </a:cubicBezTo>
                <a:cubicBezTo>
                  <a:pt x="76851" y="116017"/>
                  <a:pt x="76865" y="119756"/>
                  <a:pt x="74567" y="122071"/>
                </a:cubicBezTo>
                <a:cubicBezTo>
                  <a:pt x="74557" y="122081"/>
                  <a:pt x="74547" y="122091"/>
                  <a:pt x="74537" y="122101"/>
                </a:cubicBezTo>
                <a:lnTo>
                  <a:pt x="65421" y="131160"/>
                </a:lnTo>
                <a:close/>
              </a:path>
            </a:pathLst>
          </a:custGeom>
          <a:solidFill>
            <a:schemeClr val="bg1"/>
          </a:solidFill>
          <a:ln w="15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Tree>
    <p:extLst>
      <p:ext uri="{BB962C8B-B14F-4D97-AF65-F5344CB8AC3E}">
        <p14:creationId xmlns:p14="http://schemas.microsoft.com/office/powerpoint/2010/main" val="230913827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51121-1D4C-791C-4F5A-371E412F531D}"/>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3C69F6D4-D2D0-01A4-410B-B72D218C33B8}"/>
              </a:ext>
            </a:extLst>
          </p:cNvPr>
          <p:cNvSpPr/>
          <p:nvPr/>
        </p:nvSpPr>
        <p:spPr bwMode="auto">
          <a:xfrm rot="5400000">
            <a:off x="7802228" y="2452113"/>
            <a:ext cx="3909527" cy="3521317"/>
          </a:xfrm>
          <a:prstGeom prst="roundRect">
            <a:avLst>
              <a:gd name="adj" fmla="val 14295"/>
            </a:avLst>
          </a:prstGeom>
          <a:solidFill>
            <a:schemeClr val="tx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sp>
        <p:nvSpPr>
          <p:cNvPr id="12" name="Text Placeholder 11">
            <a:extLst>
              <a:ext uri="{FF2B5EF4-FFF2-40B4-BE49-F238E27FC236}">
                <a16:creationId xmlns:a16="http://schemas.microsoft.com/office/drawing/2014/main" id="{4CDE0B7A-8A5F-1F6D-45DB-066A7C44CEF4}"/>
              </a:ext>
            </a:extLst>
          </p:cNvPr>
          <p:cNvSpPr txBox="1">
            <a:spLocks/>
          </p:cNvSpPr>
          <p:nvPr/>
        </p:nvSpPr>
        <p:spPr>
          <a:xfrm>
            <a:off x="8447812" y="2740524"/>
            <a:ext cx="2414260"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n-US" sz="16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Get more from Copilot and Microsoft 365</a:t>
            </a:r>
          </a:p>
        </p:txBody>
      </p:sp>
      <p:sp>
        <p:nvSpPr>
          <p:cNvPr id="13" name="Text Placeholder 11">
            <a:extLst>
              <a:ext uri="{FF2B5EF4-FFF2-40B4-BE49-F238E27FC236}">
                <a16:creationId xmlns:a16="http://schemas.microsoft.com/office/drawing/2014/main" id="{83645DB9-C3AA-828A-AF3A-C882454D4474}"/>
              </a:ext>
            </a:extLst>
          </p:cNvPr>
          <p:cNvSpPr txBox="1">
            <a:spLocks/>
          </p:cNvSpPr>
          <p:nvPr/>
        </p:nvSpPr>
        <p:spPr>
          <a:xfrm>
            <a:off x="8447812" y="3571527"/>
            <a:ext cx="2606826" cy="338554"/>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n-US" sz="16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Help others do the same</a:t>
            </a:r>
          </a:p>
        </p:txBody>
      </p:sp>
      <p:sp>
        <p:nvSpPr>
          <p:cNvPr id="14" name="Text Placeholder 11">
            <a:extLst>
              <a:ext uri="{FF2B5EF4-FFF2-40B4-BE49-F238E27FC236}">
                <a16:creationId xmlns:a16="http://schemas.microsoft.com/office/drawing/2014/main" id="{926B550B-0BE4-8BB9-2A6B-5C4652412844}"/>
              </a:ext>
            </a:extLst>
          </p:cNvPr>
          <p:cNvSpPr txBox="1">
            <a:spLocks/>
          </p:cNvSpPr>
          <p:nvPr/>
        </p:nvSpPr>
        <p:spPr>
          <a:xfrm>
            <a:off x="8447812" y="4156309"/>
            <a:ext cx="2832899"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n-US" sz="16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Expand your knowledge and enhance your career</a:t>
            </a:r>
          </a:p>
        </p:txBody>
      </p:sp>
      <p:grpSp>
        <p:nvGrpSpPr>
          <p:cNvPr id="2" name="Group 1">
            <a:extLst>
              <a:ext uri="{FF2B5EF4-FFF2-40B4-BE49-F238E27FC236}">
                <a16:creationId xmlns:a16="http://schemas.microsoft.com/office/drawing/2014/main" id="{C3AB5E3B-FCBC-3AB6-0A88-83D37C3F2291}"/>
              </a:ext>
            </a:extLst>
          </p:cNvPr>
          <p:cNvGrpSpPr/>
          <p:nvPr/>
        </p:nvGrpSpPr>
        <p:grpSpPr>
          <a:xfrm>
            <a:off x="6973207" y="5397648"/>
            <a:ext cx="6080320" cy="844463"/>
            <a:chOff x="5607459" y="5376024"/>
            <a:chExt cx="5795892" cy="844463"/>
          </a:xfrm>
        </p:grpSpPr>
        <p:sp>
          <p:nvSpPr>
            <p:cNvPr id="3" name="Rectangle: Rounded Corners 11">
              <a:extLst>
                <a:ext uri="{FF2B5EF4-FFF2-40B4-BE49-F238E27FC236}">
                  <a16:creationId xmlns:a16="http://schemas.microsoft.com/office/drawing/2014/main" id="{E78C4E7F-9DD8-E6F1-FE84-5EFC623D3590}"/>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4" name="Rectangle: Rounded Corners 11">
              <a:extLst>
                <a:ext uri="{FF2B5EF4-FFF2-40B4-BE49-F238E27FC236}">
                  <a16:creationId xmlns:a16="http://schemas.microsoft.com/office/drawing/2014/main" id="{76CFF2BE-0A1F-7BED-5D3B-9C47887A08BB}"/>
                </a:ext>
              </a:extLst>
            </p:cNvPr>
            <p:cNvSpPr/>
            <p:nvPr/>
          </p:nvSpPr>
          <p:spPr>
            <a:xfrm>
              <a:off x="5711416" y="5460239"/>
              <a:ext cx="558797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pic>
        <p:nvPicPr>
          <p:cNvPr id="5" name="Picture 4">
            <a:extLst>
              <a:ext uri="{FF2B5EF4-FFF2-40B4-BE49-F238E27FC236}">
                <a16:creationId xmlns:a16="http://schemas.microsoft.com/office/drawing/2014/main" id="{E78E4B0B-6BFD-E406-725E-538C4E07F71E}"/>
              </a:ext>
              <a:ext uri="{C183D7F6-B498-43B3-948B-1728B52AA6E4}">
                <adec:decorative xmlns:adec="http://schemas.microsoft.com/office/drawing/2017/decorative" val="1"/>
              </a:ext>
            </a:extLst>
          </p:cNvPr>
          <p:cNvPicPr>
            <a:picLocks noChangeAspect="1"/>
          </p:cNvPicPr>
          <p:nvPr/>
        </p:nvPicPr>
        <p:blipFill rotWithShape="1">
          <a:blip r:embed="rId2"/>
          <a:srcRect l="370" t="1" r="531" b="29523"/>
          <a:stretch>
            <a:fillRect/>
          </a:stretch>
        </p:blipFill>
        <p:spPr>
          <a:xfrm rot="10800000" flipV="1">
            <a:off x="-9331" y="6675119"/>
            <a:ext cx="12201331" cy="182880"/>
          </a:xfrm>
          <a:prstGeom prst="rect">
            <a:avLst/>
          </a:prstGeom>
          <a:ln>
            <a:noFill/>
          </a:ln>
          <a:effectLst/>
        </p:spPr>
      </p:pic>
      <p:sp>
        <p:nvSpPr>
          <p:cNvPr id="6" name="TextBox 5">
            <a:extLst>
              <a:ext uri="{FF2B5EF4-FFF2-40B4-BE49-F238E27FC236}">
                <a16:creationId xmlns:a16="http://schemas.microsoft.com/office/drawing/2014/main" id="{735E65A0-22E6-878F-9F35-4ABDCF9F5FA4}"/>
              </a:ext>
            </a:extLst>
          </p:cNvPr>
          <p:cNvSpPr txBox="1"/>
          <p:nvPr/>
        </p:nvSpPr>
        <p:spPr>
          <a:xfrm>
            <a:off x="7359578" y="5656660"/>
            <a:ext cx="4103703" cy="307777"/>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marL="457200" defTabSz="914400">
              <a:defRPr sz="1800">
                <a:solidFill>
                  <a:schemeClr val="lt1"/>
                </a:solidFill>
              </a:defRPr>
            </a:lvl2pPr>
            <a:lvl3pPr marL="914400" defTabSz="914400">
              <a:defRPr sz="1800">
                <a:solidFill>
                  <a:schemeClr val="lt1"/>
                </a:solidFill>
              </a:defRPr>
            </a:lvl3pPr>
            <a:lvl4pPr marL="1371600" defTabSz="914400">
              <a:defRPr sz="1800">
                <a:solidFill>
                  <a:schemeClr val="lt1"/>
                </a:solidFill>
              </a:defRPr>
            </a:lvl4pPr>
            <a:lvl5pPr marL="1828800" defTabSz="914400">
              <a:defRPr sz="1800">
                <a:solidFill>
                  <a:schemeClr val="lt1"/>
                </a:solidFill>
              </a:defRPr>
            </a:lvl5pPr>
            <a:lvl6pPr marL="2286000" defTabSz="914400">
              <a:defRPr sz="1800">
                <a:solidFill>
                  <a:schemeClr val="lt1"/>
                </a:solidFill>
              </a:defRPr>
            </a:lvl6pPr>
            <a:lvl7pPr marL="2743200" defTabSz="914400">
              <a:defRPr sz="1800">
                <a:solidFill>
                  <a:schemeClr val="lt1"/>
                </a:solidFill>
              </a:defRPr>
            </a:lvl7pPr>
            <a:lvl8pPr marL="3200400" defTabSz="914400">
              <a:defRPr sz="1800">
                <a:solidFill>
                  <a:schemeClr val="lt1"/>
                </a:solidFill>
              </a:defRPr>
            </a:lvl8pPr>
            <a:lvl9pPr marL="3657600" defTabSz="914400">
              <a:defRPr sz="1800">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454142"/>
                </a:solidFill>
                <a:effectLst/>
                <a:uLnTx/>
                <a:uFillTx/>
                <a:latin typeface="Segoe Sans Display"/>
                <a:ea typeface="+mn-ea"/>
                <a:cs typeface="Segoe UI Light" panose="020B0502040204020203" pitchFamily="34" charset="0"/>
              </a:rPr>
              <a:t>Join the free program at </a:t>
            </a:r>
            <a:r>
              <a:rPr kumimoji="0" lang="en-US" sz="1400" b="0" i="0" u="none" strike="noStrike" kern="1200" cap="none" spc="0" normalizeH="0" baseline="0" noProof="0">
                <a:ln>
                  <a:noFill/>
                </a:ln>
                <a:solidFill>
                  <a:srgbClr val="454142"/>
                </a:solidFill>
                <a:effectLst/>
                <a:uLnTx/>
                <a:uFillTx/>
                <a:latin typeface="Segoe Sans Display"/>
                <a:ea typeface="+mn-ea"/>
                <a:cs typeface="Segoe UI Light" panose="020B0502040204020203" pitchFamily="34" charset="0"/>
                <a:hlinkClick r:id="rId3">
                  <a:extLst>
                    <a:ext uri="{A12FA001-AC4F-418D-AE19-62706E023703}">
                      <ahyp:hlinkClr xmlns:ahyp="http://schemas.microsoft.com/office/drawing/2018/hyperlinkcolor" val="tx"/>
                    </a:ext>
                  </a:extLst>
                </a:hlinkClick>
              </a:rPr>
              <a:t>aka.ms/M365Champions</a:t>
            </a:r>
            <a:endParaRPr kumimoji="0" lang="en-US" sz="1400" b="0" i="0" u="none" strike="noStrike" kern="1200" cap="none" spc="0" normalizeH="0" baseline="0" noProof="0">
              <a:ln>
                <a:noFill/>
              </a:ln>
              <a:solidFill>
                <a:srgbClr val="454142"/>
              </a:solidFill>
              <a:effectLst/>
              <a:uLnTx/>
              <a:uFillTx/>
              <a:latin typeface="Segoe Sans Display"/>
              <a:ea typeface="+mn-ea"/>
              <a:cs typeface="Segoe UI Light" panose="020B0502040204020203" pitchFamily="34" charset="0"/>
            </a:endParaRPr>
          </a:p>
        </p:txBody>
      </p:sp>
      <p:pic>
        <p:nvPicPr>
          <p:cNvPr id="7" name="Graphic 6">
            <a:extLst>
              <a:ext uri="{FF2B5EF4-FFF2-40B4-BE49-F238E27FC236}">
                <a16:creationId xmlns:a16="http://schemas.microsoft.com/office/drawing/2014/main" id="{787FC857-AD76-E5DB-7117-6E41F8168A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67746" y="5669679"/>
            <a:ext cx="300404" cy="300400"/>
          </a:xfrm>
          <a:prstGeom prst="rect">
            <a:avLst/>
          </a:prstGeom>
        </p:spPr>
      </p:pic>
      <p:sp>
        <p:nvSpPr>
          <p:cNvPr id="11" name="Text Placeholder 11">
            <a:extLst>
              <a:ext uri="{FF2B5EF4-FFF2-40B4-BE49-F238E27FC236}">
                <a16:creationId xmlns:a16="http://schemas.microsoft.com/office/drawing/2014/main" id="{44C0E704-E7FD-3B7B-5543-6928E83C8734}"/>
              </a:ext>
            </a:extLst>
          </p:cNvPr>
          <p:cNvSpPr txBox="1">
            <a:spLocks/>
          </p:cNvSpPr>
          <p:nvPr/>
        </p:nvSpPr>
        <p:spPr>
          <a:xfrm>
            <a:off x="501162" y="4462312"/>
            <a:ext cx="4303067" cy="866904"/>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500"/>
              </a:spcAft>
              <a:buClrTx/>
              <a:buSzPct val="100000"/>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Get more from Copilot and Microsoft 365</a:t>
            </a:r>
          </a:p>
          <a:p>
            <a:pPr marL="0" marR="0" lvl="0" indent="0" algn="l" defTabSz="932742" rtl="0" eaLnBrk="1" fontAlgn="auto" latinLnBrk="0" hangingPunct="1">
              <a:lnSpc>
                <a:spcPct val="100000"/>
              </a:lnSpc>
              <a:spcBef>
                <a:spcPts val="0"/>
              </a:spcBef>
              <a:spcAft>
                <a:spcPts val="500"/>
              </a:spcAft>
              <a:buClrTx/>
              <a:buSzPct val="100000"/>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Help others do the same</a:t>
            </a:r>
          </a:p>
          <a:p>
            <a:pPr marL="0" marR="0" lvl="0" indent="0" algn="l" defTabSz="932742" rtl="0" eaLnBrk="1" fontAlgn="auto" latinLnBrk="0" hangingPunct="1">
              <a:lnSpc>
                <a:spcPct val="100000"/>
              </a:lnSpc>
              <a:spcBef>
                <a:spcPts val="0"/>
              </a:spcBef>
              <a:spcAft>
                <a:spcPts val="500"/>
              </a:spcAft>
              <a:buClrTx/>
              <a:buSzPct val="100000"/>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Expand your knowledge and enhance your career</a:t>
            </a:r>
          </a:p>
        </p:txBody>
      </p:sp>
      <p:sp>
        <p:nvSpPr>
          <p:cNvPr id="15" name="TextBox 14">
            <a:extLst>
              <a:ext uri="{FF2B5EF4-FFF2-40B4-BE49-F238E27FC236}">
                <a16:creationId xmlns:a16="http://schemas.microsoft.com/office/drawing/2014/main" id="{69FF5A09-9F9A-5F67-1766-596598E165CF}"/>
              </a:ext>
            </a:extLst>
          </p:cNvPr>
          <p:cNvSpPr txBox="1"/>
          <p:nvPr/>
        </p:nvSpPr>
        <p:spPr>
          <a:xfrm>
            <a:off x="455769" y="1153569"/>
            <a:ext cx="6903809" cy="3157788"/>
          </a:xfrm>
          <a:prstGeom prst="rect">
            <a:avLst/>
          </a:prstGeom>
          <a:noFill/>
          <a:ln>
            <a:noFill/>
            <a:prstDash/>
          </a:ln>
          <a:effectLst/>
        </p:spPr>
        <p:txBody>
          <a:bodyPr wrap="square">
            <a:spAutoFit/>
          </a:bodyPr>
          <a:lstStyle/>
          <a:p>
            <a:pPr marL="0" marR="0" lvl="0" indent="0" algn="l" defTabSz="914367" rtl="0" eaLnBrk="1" fontAlgn="auto" latinLnBrk="0" hangingPunct="1">
              <a:lnSpc>
                <a:spcPct val="80000"/>
              </a:lnSpc>
              <a:spcBef>
                <a:spcPts val="0"/>
              </a:spcBef>
              <a:spcAft>
                <a:spcPts val="1800"/>
              </a:spcAft>
              <a:buClrTx/>
              <a:buSzTx/>
              <a:buFontTx/>
              <a:buNone/>
              <a:tabLst/>
              <a:defRPr/>
            </a:pPr>
            <a:r>
              <a:rPr kumimoji="0" lang="en-US" sz="36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Make a difference</a:t>
            </a:r>
          </a:p>
          <a:p>
            <a:pPr marL="800100" marR="0" lvl="0" indent="0" algn="l" defTabSz="914367" rtl="0" eaLnBrk="1" fontAlgn="auto" latinLnBrk="0" hangingPunct="1">
              <a:lnSpc>
                <a:spcPct val="80000"/>
              </a:lnSpc>
              <a:spcBef>
                <a:spcPts val="0"/>
              </a:spcBef>
              <a:spcAft>
                <a:spcPts val="600"/>
              </a:spcAft>
              <a:buClrTx/>
              <a:buSzTx/>
              <a:buFontTx/>
              <a:buNone/>
              <a:tabLst/>
              <a:defRPr/>
            </a:pPr>
            <a:r>
              <a:rPr kumimoji="0" lang="en-US" sz="94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Become a</a:t>
            </a:r>
          </a:p>
          <a:p>
            <a:pPr marL="800100" marR="0" lvl="0" indent="0" algn="l" defTabSz="914367" rtl="0" eaLnBrk="1" fontAlgn="auto" latinLnBrk="0" hangingPunct="1">
              <a:lnSpc>
                <a:spcPct val="80000"/>
              </a:lnSpc>
              <a:spcBef>
                <a:spcPts val="0"/>
              </a:spcBef>
              <a:spcAft>
                <a:spcPts val="600"/>
              </a:spcAft>
              <a:buClrTx/>
              <a:buSzTx/>
              <a:buFontTx/>
              <a:buNone/>
              <a:tabLst/>
              <a:defRPr/>
            </a:pPr>
            <a:r>
              <a:rPr kumimoji="0" lang="en-US" sz="94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Champion</a:t>
            </a:r>
          </a:p>
        </p:txBody>
      </p:sp>
    </p:spTree>
    <p:extLst>
      <p:ext uri="{BB962C8B-B14F-4D97-AF65-F5344CB8AC3E}">
        <p14:creationId xmlns:p14="http://schemas.microsoft.com/office/powerpoint/2010/main" val="188594435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253785-7DCD-212A-A12B-62EF604F673E}"/>
              </a:ext>
            </a:extLst>
          </p:cNvPr>
          <p:cNvSpPr txBox="1"/>
          <p:nvPr/>
        </p:nvSpPr>
        <p:spPr>
          <a:xfrm>
            <a:off x="583952" y="1624415"/>
            <a:ext cx="3797548" cy="1754326"/>
          </a:xfrm>
          <a:prstGeom prst="rect">
            <a:avLst/>
          </a:prstGeom>
          <a:noFill/>
          <a:ln>
            <a:noFill/>
            <a:prstDash/>
          </a:ln>
          <a:effectLst/>
        </p:spPr>
        <p:txBody>
          <a:bodyPr wrap="square" lIns="0" rIns="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121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Q</a:t>
            </a:r>
            <a:r>
              <a:rPr kumimoji="0" lang="en-US" sz="72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&amp;</a:t>
            </a:r>
            <a:r>
              <a:rPr kumimoji="0" lang="en-US" sz="121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A</a:t>
            </a:r>
          </a:p>
        </p:txBody>
      </p:sp>
      <p:sp>
        <p:nvSpPr>
          <p:cNvPr id="4" name="Text Placeholder 4">
            <a:extLst>
              <a:ext uri="{FF2B5EF4-FFF2-40B4-BE49-F238E27FC236}">
                <a16:creationId xmlns:a16="http://schemas.microsoft.com/office/drawing/2014/main" id="{4C5BCC02-F254-165A-B419-7E09F13385A9}"/>
              </a:ext>
            </a:extLst>
          </p:cNvPr>
          <p:cNvSpPr txBox="1">
            <a:spLocks/>
          </p:cNvSpPr>
          <p:nvPr/>
        </p:nvSpPr>
        <p:spPr>
          <a:xfrm>
            <a:off x="1876335" y="3336405"/>
            <a:ext cx="4003766" cy="738664"/>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Please raise your hand and unmute when called on</a:t>
            </a:r>
          </a:p>
        </p:txBody>
      </p:sp>
      <p:sp>
        <p:nvSpPr>
          <p:cNvPr id="5" name="Rectangle: Rounded Corners 4">
            <a:extLst>
              <a:ext uri="{FF2B5EF4-FFF2-40B4-BE49-F238E27FC236}">
                <a16:creationId xmlns:a16="http://schemas.microsoft.com/office/drawing/2014/main" id="{790C1B4C-D324-4FDC-5CED-9EDCC9C2BD37}"/>
              </a:ext>
            </a:extLst>
          </p:cNvPr>
          <p:cNvSpPr/>
          <p:nvPr/>
        </p:nvSpPr>
        <p:spPr bwMode="auto">
          <a:xfrm rot="5400000">
            <a:off x="7699054" y="439533"/>
            <a:ext cx="3452506" cy="6565900"/>
          </a:xfrm>
          <a:prstGeom prst="roundRect">
            <a:avLst>
              <a:gd name="adj" fmla="val 14295"/>
            </a:avLst>
          </a:prstGeom>
          <a:solidFill>
            <a:schemeClr val="bg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6" name="Picture 5">
            <a:extLst>
              <a:ext uri="{FF2B5EF4-FFF2-40B4-BE49-F238E27FC236}">
                <a16:creationId xmlns:a16="http://schemas.microsoft.com/office/drawing/2014/main" id="{E8755E77-6AF4-FE9D-57AB-73980E358A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62842" y="3067289"/>
            <a:ext cx="5048158" cy="1286114"/>
          </a:xfrm>
          <a:prstGeom prst="roundRect">
            <a:avLst>
              <a:gd name="adj" fmla="val 12717"/>
            </a:avLst>
          </a:prstGeom>
          <a:effectLst/>
        </p:spPr>
      </p:pic>
      <p:sp>
        <p:nvSpPr>
          <p:cNvPr id="7" name="Freeform: Shape 6">
            <a:extLst>
              <a:ext uri="{FF2B5EF4-FFF2-40B4-BE49-F238E27FC236}">
                <a16:creationId xmlns:a16="http://schemas.microsoft.com/office/drawing/2014/main" id="{6760E164-D3B4-D288-E0C7-CBED5F9FEAD4}"/>
              </a:ext>
            </a:extLst>
          </p:cNvPr>
          <p:cNvSpPr/>
          <p:nvPr/>
        </p:nvSpPr>
        <p:spPr bwMode="auto">
          <a:xfrm>
            <a:off x="9020969" y="2542893"/>
            <a:ext cx="364331" cy="876300"/>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8" name="Oval 7">
            <a:extLst>
              <a:ext uri="{FF2B5EF4-FFF2-40B4-BE49-F238E27FC236}">
                <a16:creationId xmlns:a16="http://schemas.microsoft.com/office/drawing/2014/main" id="{535A04CC-0F12-6126-ABD6-D3414DC1D1EF}"/>
              </a:ext>
              <a:ext uri="{C183D7F6-B498-43B3-948B-1728B52AA6E4}">
                <adec:decorative xmlns:adec="http://schemas.microsoft.com/office/drawing/2017/decorative" val="1"/>
              </a:ext>
            </a:extLst>
          </p:cNvPr>
          <p:cNvSpPr/>
          <p:nvPr/>
        </p:nvSpPr>
        <p:spPr bwMode="auto">
          <a:xfrm>
            <a:off x="9385557" y="2327210"/>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a:ln>
                  <a:noFill/>
                </a:ln>
                <a:solidFill>
                  <a:srgbClr val="000000"/>
                </a:solidFill>
                <a:effectLst/>
                <a:uLnTx/>
                <a:uFillTx/>
                <a:latin typeface="Segoe Sans Display Semibold"/>
                <a:ea typeface="+mn-ea"/>
                <a:cs typeface="+mn-cs"/>
              </a:rPr>
              <a:t>1</a:t>
            </a:r>
          </a:p>
        </p:txBody>
      </p:sp>
      <p:sp>
        <p:nvSpPr>
          <p:cNvPr id="9" name="Freeform: Shape 8">
            <a:extLst>
              <a:ext uri="{FF2B5EF4-FFF2-40B4-BE49-F238E27FC236}">
                <a16:creationId xmlns:a16="http://schemas.microsoft.com/office/drawing/2014/main" id="{7D15C4CB-F9D7-B775-BD2B-36FA94563851}"/>
              </a:ext>
            </a:extLst>
          </p:cNvPr>
          <p:cNvSpPr/>
          <p:nvPr/>
        </p:nvSpPr>
        <p:spPr bwMode="auto">
          <a:xfrm rot="10800000">
            <a:off x="8398926" y="4166791"/>
            <a:ext cx="364331" cy="757352"/>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10" name="Oval 9">
            <a:extLst>
              <a:ext uri="{FF2B5EF4-FFF2-40B4-BE49-F238E27FC236}">
                <a16:creationId xmlns:a16="http://schemas.microsoft.com/office/drawing/2014/main" id="{2746385E-65F4-A2A7-2271-8D47D24FFE0A}"/>
              </a:ext>
              <a:ext uri="{C183D7F6-B498-43B3-948B-1728B52AA6E4}">
                <adec:decorative xmlns:adec="http://schemas.microsoft.com/office/drawing/2017/decorative" val="1"/>
              </a:ext>
            </a:extLst>
          </p:cNvPr>
          <p:cNvSpPr/>
          <p:nvPr/>
        </p:nvSpPr>
        <p:spPr bwMode="auto">
          <a:xfrm>
            <a:off x="7970750" y="4711269"/>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a:ln>
                  <a:noFill/>
                </a:ln>
                <a:solidFill>
                  <a:srgbClr val="000000"/>
                </a:solidFill>
                <a:effectLst/>
                <a:uLnTx/>
                <a:uFillTx/>
                <a:latin typeface="Segoe Sans Display Semibold"/>
                <a:ea typeface="+mn-ea"/>
                <a:cs typeface="+mn-cs"/>
              </a:rPr>
              <a:t>2</a:t>
            </a:r>
          </a:p>
        </p:txBody>
      </p:sp>
    </p:spTree>
    <p:extLst>
      <p:ext uri="{BB962C8B-B14F-4D97-AF65-F5344CB8AC3E}">
        <p14:creationId xmlns:p14="http://schemas.microsoft.com/office/powerpoint/2010/main" val="315565457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500564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BE364DA-A19B-30EA-9B1B-320F7978267C}"/>
              </a:ext>
            </a:extLst>
          </p:cNvPr>
          <p:cNvSpPr txBox="1">
            <a:spLocks/>
          </p:cNvSpPr>
          <p:nvPr/>
        </p:nvSpPr>
        <p:spPr>
          <a:xfrm>
            <a:off x="861977"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Pct val="90000"/>
              <a:buFont typeface="Wingdings" panose="05000000000000000000" pitchFamily="2" charset="2"/>
              <a:buNone/>
              <a:tabLst/>
              <a:defRPr/>
            </a:pPr>
            <a:r>
              <a:rPr kumimoji="0" lang="en-US" sz="3600" b="0" i="0" u="none" strike="noStrike" kern="1200" cap="none" spc="0" normalizeH="0" baseline="0" noProof="0">
                <a:ln w="3175">
                  <a:noFill/>
                </a:ln>
                <a:solidFill>
                  <a:prstClr val="white"/>
                </a:solidFill>
                <a:effectLst/>
                <a:uLnTx/>
                <a:uFillTx/>
                <a:latin typeface="Segoe Sans Display Semibold" pitchFamily="2" charset="0"/>
                <a:ea typeface="+mn-ea"/>
                <a:cs typeface="Segoe Sans Display Semibold" pitchFamily="2" charset="0"/>
              </a:rPr>
              <a:t>During the presentation</a:t>
            </a:r>
          </a:p>
        </p:txBody>
      </p:sp>
      <p:sp>
        <p:nvSpPr>
          <p:cNvPr id="7" name="TextBox 6">
            <a:extLst>
              <a:ext uri="{FF2B5EF4-FFF2-40B4-BE49-F238E27FC236}">
                <a16:creationId xmlns:a16="http://schemas.microsoft.com/office/drawing/2014/main" id="{04F19507-F8D1-A92F-0092-3D1FC7B67534}"/>
              </a:ext>
            </a:extLst>
          </p:cNvPr>
          <p:cNvSpPr txBox="1"/>
          <p:nvPr/>
        </p:nvSpPr>
        <p:spPr>
          <a:xfrm>
            <a:off x="1613676" y="2649378"/>
            <a:ext cx="3617169" cy="58221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We will mute your microphone for the first part of today’s call</a:t>
            </a:r>
          </a:p>
        </p:txBody>
      </p:sp>
      <p:sp>
        <p:nvSpPr>
          <p:cNvPr id="8" name="TextBox 7">
            <a:extLst>
              <a:ext uri="{FF2B5EF4-FFF2-40B4-BE49-F238E27FC236}">
                <a16:creationId xmlns:a16="http://schemas.microsoft.com/office/drawing/2014/main" id="{34C57B09-A016-CF69-732F-36AE6C88041B}"/>
              </a:ext>
            </a:extLst>
          </p:cNvPr>
          <p:cNvSpPr txBox="1"/>
          <p:nvPr/>
        </p:nvSpPr>
        <p:spPr>
          <a:xfrm>
            <a:off x="1613679" y="3838334"/>
            <a:ext cx="3393232" cy="11916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Ask your questions via chat, we will get to all of them, live or after. Common questions will get addressed out loud</a:t>
            </a:r>
          </a:p>
        </p:txBody>
      </p:sp>
      <p:pic>
        <p:nvPicPr>
          <p:cNvPr id="9" name="Graphic 8">
            <a:extLst>
              <a:ext uri="{FF2B5EF4-FFF2-40B4-BE49-F238E27FC236}">
                <a16:creationId xmlns:a16="http://schemas.microsoft.com/office/drawing/2014/main" id="{6C3F7F46-1559-08E6-598A-15137726ABDC}"/>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1177" y="2644616"/>
            <a:ext cx="576422" cy="576422"/>
          </a:xfrm>
          <a:prstGeom prst="rect">
            <a:avLst/>
          </a:prstGeom>
        </p:spPr>
      </p:pic>
      <p:sp>
        <p:nvSpPr>
          <p:cNvPr id="10" name="Graphic 15">
            <a:extLst>
              <a:ext uri="{FF2B5EF4-FFF2-40B4-BE49-F238E27FC236}">
                <a16:creationId xmlns:a16="http://schemas.microsoft.com/office/drawing/2014/main" id="{835636AA-5253-4436-44BF-0C11631D929B}"/>
              </a:ext>
              <a:ext uri="{C183D7F6-B498-43B3-948B-1728B52AA6E4}">
                <adec:decorative xmlns:adec="http://schemas.microsoft.com/office/drawing/2017/decorative" val="1"/>
              </a:ext>
            </a:extLst>
          </p:cNvPr>
          <p:cNvSpPr>
            <a:spLocks noChangeAspect="1"/>
          </p:cNvSpPr>
          <p:nvPr/>
        </p:nvSpPr>
        <p:spPr>
          <a:xfrm>
            <a:off x="811176" y="3838333"/>
            <a:ext cx="487787" cy="437720"/>
          </a:xfrm>
          <a:custGeom>
            <a:avLst/>
            <a:gdLst>
              <a:gd name="connsiteX0" fmla="*/ 111552 w 295982"/>
              <a:gd name="connsiteY0" fmla="*/ 0 h 265602"/>
              <a:gd name="connsiteX1" fmla="*/ 908 w 295982"/>
              <a:gd name="connsiteY1" fmla="*/ 110643 h 265602"/>
              <a:gd name="connsiteX2" fmla="*/ 11274 w 295982"/>
              <a:gd name="connsiteY2" fmla="*/ 157458 h 265602"/>
              <a:gd name="connsiteX3" fmla="*/ 590 w 295982"/>
              <a:gd name="connsiteY3" fmla="*/ 199374 h 265602"/>
              <a:gd name="connsiteX4" fmla="*/ 22774 w 295982"/>
              <a:gd name="connsiteY4" fmla="*/ 221862 h 265602"/>
              <a:gd name="connsiteX5" fmla="*/ 66009 w 295982"/>
              <a:gd name="connsiteY5" fmla="*/ 211505 h 265602"/>
              <a:gd name="connsiteX6" fmla="*/ 111552 w 295982"/>
              <a:gd name="connsiteY6" fmla="*/ 221286 h 265602"/>
              <a:gd name="connsiteX7" fmla="*/ 222195 w 295982"/>
              <a:gd name="connsiteY7" fmla="*/ 110643 h 265602"/>
              <a:gd name="connsiteX8" fmla="*/ 111552 w 295982"/>
              <a:gd name="connsiteY8" fmla="*/ 0 h 265602"/>
              <a:gd name="connsiteX9" fmla="*/ 23037 w 295982"/>
              <a:gd name="connsiteY9" fmla="*/ 110643 h 265602"/>
              <a:gd name="connsiteX10" fmla="*/ 111552 w 295982"/>
              <a:gd name="connsiteY10" fmla="*/ 22129 h 265602"/>
              <a:gd name="connsiteX11" fmla="*/ 200066 w 295982"/>
              <a:gd name="connsiteY11" fmla="*/ 110643 h 265602"/>
              <a:gd name="connsiteX12" fmla="*/ 111552 w 295982"/>
              <a:gd name="connsiteY12" fmla="*/ 199158 h 265602"/>
              <a:gd name="connsiteX13" fmla="*/ 72163 w 295982"/>
              <a:gd name="connsiteY13" fmla="*/ 189936 h 265602"/>
              <a:gd name="connsiteX14" fmla="*/ 68572 w 295982"/>
              <a:gd name="connsiteY14" fmla="*/ 188148 h 265602"/>
              <a:gd name="connsiteX15" fmla="*/ 64670 w 295982"/>
              <a:gd name="connsiteY15" fmla="*/ 189077 h 265602"/>
              <a:gd name="connsiteX16" fmla="*/ 23544 w 295982"/>
              <a:gd name="connsiteY16" fmla="*/ 198919 h 265602"/>
              <a:gd name="connsiteX17" fmla="*/ 33724 w 295982"/>
              <a:gd name="connsiteY17" fmla="*/ 158968 h 265602"/>
              <a:gd name="connsiteX18" fmla="*/ 34759 w 295982"/>
              <a:gd name="connsiteY18" fmla="*/ 154897 h 265602"/>
              <a:gd name="connsiteX19" fmla="*/ 32834 w 295982"/>
              <a:gd name="connsiteY19" fmla="*/ 151165 h 265602"/>
              <a:gd name="connsiteX20" fmla="*/ 23037 w 295982"/>
              <a:gd name="connsiteY20" fmla="*/ 110643 h 265602"/>
              <a:gd name="connsiteX21" fmla="*/ 185314 w 295982"/>
              <a:gd name="connsiteY21" fmla="*/ 265545 h 265602"/>
              <a:gd name="connsiteX22" fmla="*/ 110081 w 295982"/>
              <a:gd name="connsiteY22" fmla="*/ 236031 h 265602"/>
              <a:gd name="connsiteX23" fmla="*/ 111552 w 295982"/>
              <a:gd name="connsiteY23" fmla="*/ 236040 h 265602"/>
              <a:gd name="connsiteX24" fmla="*/ 142253 w 295982"/>
              <a:gd name="connsiteY24" fmla="*/ 232253 h 265602"/>
              <a:gd name="connsiteX25" fmla="*/ 185314 w 295982"/>
              <a:gd name="connsiteY25" fmla="*/ 243416 h 265602"/>
              <a:gd name="connsiteX26" fmla="*/ 224703 w 295982"/>
              <a:gd name="connsiteY26" fmla="*/ 234193 h 265602"/>
              <a:gd name="connsiteX27" fmla="*/ 228294 w 295982"/>
              <a:gd name="connsiteY27" fmla="*/ 232405 h 265602"/>
              <a:gd name="connsiteX28" fmla="*/ 232196 w 295982"/>
              <a:gd name="connsiteY28" fmla="*/ 233335 h 265602"/>
              <a:gd name="connsiteX29" fmla="*/ 272606 w 295982"/>
              <a:gd name="connsiteY29" fmla="*/ 242326 h 265602"/>
              <a:gd name="connsiteX30" fmla="*/ 263142 w 295982"/>
              <a:gd name="connsiteY30" fmla="*/ 203225 h 265602"/>
              <a:gd name="connsiteX31" fmla="*/ 262106 w 295982"/>
              <a:gd name="connsiteY31" fmla="*/ 199156 h 265602"/>
              <a:gd name="connsiteX32" fmla="*/ 264031 w 295982"/>
              <a:gd name="connsiteY32" fmla="*/ 195424 h 265602"/>
              <a:gd name="connsiteX33" fmla="*/ 273828 w 295982"/>
              <a:gd name="connsiteY33" fmla="*/ 154902 h 265602"/>
              <a:gd name="connsiteX34" fmla="*/ 233304 w 295982"/>
              <a:gd name="connsiteY34" fmla="*/ 80513 h 265602"/>
              <a:gd name="connsiteX35" fmla="*/ 221508 w 295982"/>
              <a:gd name="connsiteY35" fmla="*/ 50313 h 265602"/>
              <a:gd name="connsiteX36" fmla="*/ 295957 w 295982"/>
              <a:gd name="connsiteY36" fmla="*/ 154902 h 265602"/>
              <a:gd name="connsiteX37" fmla="*/ 285586 w 295982"/>
              <a:gd name="connsiteY37" fmla="*/ 201726 h 265602"/>
              <a:gd name="connsiteX38" fmla="*/ 295497 w 295982"/>
              <a:gd name="connsiteY38" fmla="*/ 243080 h 265602"/>
              <a:gd name="connsiteX39" fmla="*/ 273849 w 295982"/>
              <a:gd name="connsiteY39" fmla="*/ 265201 h 265602"/>
              <a:gd name="connsiteX40" fmla="*/ 230868 w 295982"/>
              <a:gd name="connsiteY40" fmla="*/ 255758 h 265602"/>
              <a:gd name="connsiteX41" fmla="*/ 185314 w 295982"/>
              <a:gd name="connsiteY41" fmla="*/ 265545 h 26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5982" h="265602">
                <a:moveTo>
                  <a:pt x="111552" y="0"/>
                </a:moveTo>
                <a:cubicBezTo>
                  <a:pt x="50445" y="0"/>
                  <a:pt x="908" y="49537"/>
                  <a:pt x="908" y="110643"/>
                </a:cubicBezTo>
                <a:cubicBezTo>
                  <a:pt x="908" y="127356"/>
                  <a:pt x="4621" y="143228"/>
                  <a:pt x="11274" y="157458"/>
                </a:cubicBezTo>
                <a:cubicBezTo>
                  <a:pt x="7527" y="172181"/>
                  <a:pt x="3340" y="188598"/>
                  <a:pt x="590" y="199374"/>
                </a:cubicBezTo>
                <a:cubicBezTo>
                  <a:pt x="-2848" y="212848"/>
                  <a:pt x="9285" y="225104"/>
                  <a:pt x="22774" y="221862"/>
                </a:cubicBezTo>
                <a:cubicBezTo>
                  <a:pt x="33841" y="219202"/>
                  <a:pt x="50851" y="215118"/>
                  <a:pt x="66009" y="211505"/>
                </a:cubicBezTo>
                <a:cubicBezTo>
                  <a:pt x="79911" y="217791"/>
                  <a:pt x="95336" y="221286"/>
                  <a:pt x="111552" y="221286"/>
                </a:cubicBezTo>
                <a:cubicBezTo>
                  <a:pt x="172658" y="221286"/>
                  <a:pt x="222195" y="171749"/>
                  <a:pt x="222195" y="110643"/>
                </a:cubicBezTo>
                <a:cubicBezTo>
                  <a:pt x="222195" y="49537"/>
                  <a:pt x="172658" y="0"/>
                  <a:pt x="111552" y="0"/>
                </a:cubicBezTo>
                <a:close/>
                <a:moveTo>
                  <a:pt x="23037" y="110643"/>
                </a:moveTo>
                <a:cubicBezTo>
                  <a:pt x="23037" y="61758"/>
                  <a:pt x="62666" y="22129"/>
                  <a:pt x="111552" y="22129"/>
                </a:cubicBezTo>
                <a:cubicBezTo>
                  <a:pt x="160437" y="22129"/>
                  <a:pt x="200066" y="61758"/>
                  <a:pt x="200066" y="110643"/>
                </a:cubicBezTo>
                <a:cubicBezTo>
                  <a:pt x="200066" y="159528"/>
                  <a:pt x="160437" y="199158"/>
                  <a:pt x="111552" y="199158"/>
                </a:cubicBezTo>
                <a:cubicBezTo>
                  <a:pt x="97378" y="199158"/>
                  <a:pt x="84013" y="195835"/>
                  <a:pt x="72163" y="189936"/>
                </a:cubicBezTo>
                <a:lnTo>
                  <a:pt x="68572" y="188148"/>
                </a:lnTo>
                <a:lnTo>
                  <a:pt x="64670" y="189077"/>
                </a:lnTo>
                <a:cubicBezTo>
                  <a:pt x="51057" y="192317"/>
                  <a:pt x="35330" y="196088"/>
                  <a:pt x="23544" y="198919"/>
                </a:cubicBezTo>
                <a:cubicBezTo>
                  <a:pt x="26476" y="187425"/>
                  <a:pt x="30358" y="172196"/>
                  <a:pt x="33724" y="158968"/>
                </a:cubicBezTo>
                <a:lnTo>
                  <a:pt x="34759" y="154897"/>
                </a:lnTo>
                <a:lnTo>
                  <a:pt x="32834" y="151165"/>
                </a:lnTo>
                <a:cubicBezTo>
                  <a:pt x="26576" y="139036"/>
                  <a:pt x="23037" y="125269"/>
                  <a:pt x="23037" y="110643"/>
                </a:cubicBezTo>
                <a:close/>
                <a:moveTo>
                  <a:pt x="185314" y="265545"/>
                </a:moveTo>
                <a:cubicBezTo>
                  <a:pt x="156261" y="265545"/>
                  <a:pt x="129823" y="254346"/>
                  <a:pt x="110081" y="236031"/>
                </a:cubicBezTo>
                <a:cubicBezTo>
                  <a:pt x="110571" y="236037"/>
                  <a:pt x="111061" y="236040"/>
                  <a:pt x="111552" y="236040"/>
                </a:cubicBezTo>
                <a:cubicBezTo>
                  <a:pt x="122144" y="236040"/>
                  <a:pt x="132429" y="234726"/>
                  <a:pt x="142253" y="232253"/>
                </a:cubicBezTo>
                <a:cubicBezTo>
                  <a:pt x="154999" y="239364"/>
                  <a:pt x="169684" y="243416"/>
                  <a:pt x="185314" y="243416"/>
                </a:cubicBezTo>
                <a:cubicBezTo>
                  <a:pt x="199487" y="243416"/>
                  <a:pt x="212852" y="240093"/>
                  <a:pt x="224703" y="234193"/>
                </a:cubicBezTo>
                <a:lnTo>
                  <a:pt x="228294" y="232405"/>
                </a:lnTo>
                <a:lnTo>
                  <a:pt x="232196" y="233335"/>
                </a:lnTo>
                <a:cubicBezTo>
                  <a:pt x="245791" y="236571"/>
                  <a:pt x="261186" y="239911"/>
                  <a:pt x="272606" y="242326"/>
                </a:cubicBezTo>
                <a:cubicBezTo>
                  <a:pt x="270024" y="231254"/>
                  <a:pt x="266502" y="216434"/>
                  <a:pt x="263142" y="203225"/>
                </a:cubicBezTo>
                <a:lnTo>
                  <a:pt x="262106" y="199156"/>
                </a:lnTo>
                <a:lnTo>
                  <a:pt x="264031" y="195424"/>
                </a:lnTo>
                <a:cubicBezTo>
                  <a:pt x="270289" y="183294"/>
                  <a:pt x="273828" y="169527"/>
                  <a:pt x="273828" y="154902"/>
                </a:cubicBezTo>
                <a:cubicBezTo>
                  <a:pt x="273828" y="123703"/>
                  <a:pt x="257689" y="96277"/>
                  <a:pt x="233304" y="80513"/>
                </a:cubicBezTo>
                <a:cubicBezTo>
                  <a:pt x="230673" y="69843"/>
                  <a:pt x="226675" y="59711"/>
                  <a:pt x="221508" y="50313"/>
                </a:cubicBezTo>
                <a:cubicBezTo>
                  <a:pt x="264840" y="65307"/>
                  <a:pt x="295957" y="106470"/>
                  <a:pt x="295957" y="154902"/>
                </a:cubicBezTo>
                <a:cubicBezTo>
                  <a:pt x="295957" y="171618"/>
                  <a:pt x="292242" y="187494"/>
                  <a:pt x="285586" y="201726"/>
                </a:cubicBezTo>
                <a:cubicBezTo>
                  <a:pt x="289320" y="216596"/>
                  <a:pt x="293100" y="232705"/>
                  <a:pt x="295497" y="243080"/>
                </a:cubicBezTo>
                <a:cubicBezTo>
                  <a:pt x="298512" y="256136"/>
                  <a:pt x="287014" y="267953"/>
                  <a:pt x="273849" y="265201"/>
                </a:cubicBezTo>
                <a:cubicBezTo>
                  <a:pt x="263121" y="262959"/>
                  <a:pt x="246267" y="259362"/>
                  <a:pt x="230868" y="255758"/>
                </a:cubicBezTo>
                <a:cubicBezTo>
                  <a:pt x="216964" y="262047"/>
                  <a:pt x="201534" y="265545"/>
                  <a:pt x="185314" y="265545"/>
                </a:cubicBezTo>
                <a:close/>
              </a:path>
            </a:pathLst>
          </a:custGeom>
          <a:solidFill>
            <a:schemeClr val="bg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1" name="Text Placeholder 2">
            <a:extLst>
              <a:ext uri="{FF2B5EF4-FFF2-40B4-BE49-F238E27FC236}">
                <a16:creationId xmlns:a16="http://schemas.microsoft.com/office/drawing/2014/main" id="{CBCAA3C6-D822-CC3B-5140-DE3F7E0071FE}"/>
              </a:ext>
            </a:extLst>
          </p:cNvPr>
          <p:cNvSpPr txBox="1">
            <a:spLocks/>
          </p:cNvSpPr>
          <p:nvPr/>
        </p:nvSpPr>
        <p:spPr>
          <a:xfrm>
            <a:off x="6954929"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Pct val="90000"/>
              <a:buFont typeface="Wingdings" panose="05000000000000000000" pitchFamily="2" charset="2"/>
              <a:buNone/>
              <a:tabLst/>
              <a:defRPr/>
            </a:pPr>
            <a:r>
              <a:rPr kumimoji="0" lang="en-US" sz="3600" b="0" i="0" u="none" strike="noStrike" kern="1200" cap="none" spc="0" normalizeH="0" baseline="0" noProof="0">
                <a:ln w="3175">
                  <a:noFill/>
                </a:ln>
                <a:gradFill flip="none" rotWithShape="1">
                  <a:gsLst>
                    <a:gs pos="1400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After the presentation</a:t>
            </a:r>
          </a:p>
        </p:txBody>
      </p:sp>
      <p:sp>
        <p:nvSpPr>
          <p:cNvPr id="12" name="TextBox 11">
            <a:extLst>
              <a:ext uri="{FF2B5EF4-FFF2-40B4-BE49-F238E27FC236}">
                <a16:creationId xmlns:a16="http://schemas.microsoft.com/office/drawing/2014/main" id="{26684F27-9249-AD6C-E0CA-E961E296E004}"/>
              </a:ext>
            </a:extLst>
          </p:cNvPr>
          <p:cNvSpPr txBox="1"/>
          <p:nvPr/>
        </p:nvSpPr>
        <p:spPr>
          <a:xfrm>
            <a:off x="7579630" y="3838334"/>
            <a:ext cx="3262606" cy="6469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Open mic</a:t>
            </a:r>
            <a:r>
              <a:rPr kumimoji="0" lang="en-US" sz="20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sym typeface="Symbol" panose="05050102010706020507" pitchFamily="18" charset="2"/>
              </a:rPr>
              <a:t> – c</a:t>
            </a:r>
            <a:r>
              <a:rPr kumimoji="0" lang="en-US" sz="20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ome off mute and ask away!</a:t>
            </a:r>
          </a:p>
        </p:txBody>
      </p:sp>
      <p:pic>
        <p:nvPicPr>
          <p:cNvPr id="13" name="Graphic 12">
            <a:extLst>
              <a:ext uri="{FF2B5EF4-FFF2-40B4-BE49-F238E27FC236}">
                <a16:creationId xmlns:a16="http://schemas.microsoft.com/office/drawing/2014/main" id="{65AB42F6-64BE-3215-F365-58F2561290E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59597" y="3838333"/>
            <a:ext cx="576072" cy="576072"/>
          </a:xfrm>
          <a:prstGeom prst="rect">
            <a:avLst/>
          </a:prstGeom>
        </p:spPr>
      </p:pic>
      <p:pic>
        <p:nvPicPr>
          <p:cNvPr id="14" name="Graphic 13">
            <a:extLst>
              <a:ext uri="{FF2B5EF4-FFF2-40B4-BE49-F238E27FC236}">
                <a16:creationId xmlns:a16="http://schemas.microsoft.com/office/drawing/2014/main" id="{2297191D-BE1F-6D52-1EC6-D0DE1E9A1554}"/>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54311" y="2644616"/>
            <a:ext cx="581184" cy="581184"/>
          </a:xfrm>
          <a:prstGeom prst="rect">
            <a:avLst/>
          </a:prstGeom>
        </p:spPr>
      </p:pic>
      <p:sp>
        <p:nvSpPr>
          <p:cNvPr id="15" name="TextBox 14">
            <a:extLst>
              <a:ext uri="{FF2B5EF4-FFF2-40B4-BE49-F238E27FC236}">
                <a16:creationId xmlns:a16="http://schemas.microsoft.com/office/drawing/2014/main" id="{4A284CF6-D14F-DF56-1331-5EA56741FEEB}"/>
              </a:ext>
            </a:extLst>
          </p:cNvPr>
          <p:cNvSpPr txBox="1"/>
          <p:nvPr/>
        </p:nvSpPr>
        <p:spPr>
          <a:xfrm>
            <a:off x="7579628" y="2649378"/>
            <a:ext cx="4114800" cy="6469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Raise your hand and we will</a:t>
            </a:r>
            <a:br>
              <a:rPr kumimoji="0" lang="en-US" sz="20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br>
            <a:r>
              <a:rPr kumimoji="0" lang="en-US" sz="20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call on you</a:t>
            </a:r>
          </a:p>
        </p:txBody>
      </p:sp>
    </p:spTree>
    <p:extLst>
      <p:ext uri="{BB962C8B-B14F-4D97-AF65-F5344CB8AC3E}">
        <p14:creationId xmlns:p14="http://schemas.microsoft.com/office/powerpoint/2010/main" val="56224534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F5AC3-B8FD-9732-6CD9-037B12144922}"/>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AB3BF87D-57D1-E663-90C8-EF33DFA0A24B}"/>
              </a:ext>
            </a:extLst>
          </p:cNvPr>
          <p:cNvSpPr>
            <a:spLocks noGrp="1"/>
          </p:cNvSpPr>
          <p:nvPr>
            <p:ph idx="1"/>
          </p:nvPr>
        </p:nvSpPr>
        <p:spPr>
          <a:xfrm>
            <a:off x="5182164" y="1413063"/>
            <a:ext cx="6603390" cy="4031873"/>
          </a:xfrm>
        </p:spPr>
        <p:txBody>
          <a:bodyPr/>
          <a:lstStyle/>
          <a:p>
            <a:pPr marL="514350" indent="-514350">
              <a:spcBef>
                <a:spcPts val="600"/>
              </a:spcBef>
              <a:spcAft>
                <a:spcPts val="600"/>
              </a:spcAft>
              <a:buAutoNum type="arabicPlain"/>
            </a:pPr>
            <a:r>
              <a:rPr lang="en-US" sz="2400"/>
              <a:t>Microsoft 365 Copilot Chat (level set)</a:t>
            </a:r>
          </a:p>
          <a:p>
            <a:pPr marL="514350" indent="-514350">
              <a:spcBef>
                <a:spcPts val="600"/>
              </a:spcBef>
              <a:spcAft>
                <a:spcPts val="600"/>
              </a:spcAft>
              <a:buAutoNum type="arabicPlain"/>
            </a:pPr>
            <a:r>
              <a:rPr lang="en-US" sz="2400"/>
              <a:t>The Art of the Prompt</a:t>
            </a:r>
          </a:p>
          <a:p>
            <a:pPr marL="514350" indent="-514350">
              <a:spcBef>
                <a:spcPts val="600"/>
              </a:spcBef>
              <a:spcAft>
                <a:spcPts val="600"/>
              </a:spcAft>
              <a:buAutoNum type="arabicPlain"/>
            </a:pPr>
            <a:r>
              <a:rPr lang="en-US" sz="2400"/>
              <a:t>New Year, New You: Working Alongside AI</a:t>
            </a:r>
          </a:p>
          <a:p>
            <a:pPr marL="971550" lvl="1" indent="-341313">
              <a:spcBef>
                <a:spcPts val="600"/>
              </a:spcBef>
              <a:spcAft>
                <a:spcPts val="600"/>
              </a:spcAft>
            </a:pPr>
            <a:r>
              <a:rPr lang="en-US" sz="2400"/>
              <a:t>Action Follows Meaning</a:t>
            </a:r>
          </a:p>
          <a:p>
            <a:pPr marL="971550" lvl="1" indent="-341313">
              <a:spcBef>
                <a:spcPts val="600"/>
              </a:spcBef>
              <a:spcAft>
                <a:spcPts val="600"/>
              </a:spcAft>
            </a:pPr>
            <a:r>
              <a:rPr lang="en-US" sz="2400"/>
              <a:t>Define, then Refine</a:t>
            </a:r>
          </a:p>
          <a:p>
            <a:pPr marL="971550" lvl="1" indent="-341313">
              <a:spcBef>
                <a:spcPts val="600"/>
              </a:spcBef>
              <a:spcAft>
                <a:spcPts val="600"/>
              </a:spcAft>
            </a:pPr>
            <a:r>
              <a:rPr lang="en-US" sz="2400"/>
              <a:t>Operationalize  Best Practices</a:t>
            </a:r>
          </a:p>
          <a:p>
            <a:pPr marL="514350" indent="-514350">
              <a:spcBef>
                <a:spcPts val="600"/>
              </a:spcBef>
              <a:spcAft>
                <a:spcPts val="600"/>
              </a:spcAft>
              <a:buFontTx/>
              <a:buAutoNum type="arabicPlain"/>
            </a:pPr>
            <a:r>
              <a:rPr lang="en-US" sz="2400"/>
              <a:t>Agents: Idea Coach, Prompt Coach</a:t>
            </a:r>
          </a:p>
          <a:p>
            <a:pPr marL="514350" indent="-514350">
              <a:spcBef>
                <a:spcPts val="600"/>
              </a:spcBef>
              <a:spcAft>
                <a:spcPts val="600"/>
              </a:spcAft>
              <a:buAutoNum type="arabicPlain"/>
            </a:pPr>
            <a:r>
              <a:rPr lang="en-US" sz="2400"/>
              <a:t>Next Steps &amp; Resources</a:t>
            </a:r>
          </a:p>
        </p:txBody>
      </p:sp>
      <p:sp>
        <p:nvSpPr>
          <p:cNvPr id="9" name="Title 8">
            <a:extLst>
              <a:ext uri="{FF2B5EF4-FFF2-40B4-BE49-F238E27FC236}">
                <a16:creationId xmlns:a16="http://schemas.microsoft.com/office/drawing/2014/main" id="{8E70E3BD-93F3-4072-013D-CADEBA527997}"/>
              </a:ext>
            </a:extLst>
          </p:cNvPr>
          <p:cNvSpPr>
            <a:spLocks noGrp="1"/>
          </p:cNvSpPr>
          <p:nvPr>
            <p:ph type="title"/>
          </p:nvPr>
        </p:nvSpPr>
        <p:spPr/>
        <p:txBody>
          <a:bodyPr/>
          <a:lstStyle/>
          <a:p>
            <a:r>
              <a:rPr lang="en-US"/>
              <a:t>Agenda</a:t>
            </a:r>
          </a:p>
        </p:txBody>
      </p:sp>
      <p:cxnSp>
        <p:nvCxnSpPr>
          <p:cNvPr id="11" name="Straight Connector 10">
            <a:extLst>
              <a:ext uri="{FF2B5EF4-FFF2-40B4-BE49-F238E27FC236}">
                <a16:creationId xmlns:a16="http://schemas.microsoft.com/office/drawing/2014/main" id="{5DA617A6-EB1E-18B7-6D42-EA44BD2A9028}"/>
              </a:ext>
              <a:ext uri="{C183D7F6-B498-43B3-948B-1728B52AA6E4}">
                <adec:decorative xmlns:adec="http://schemas.microsoft.com/office/drawing/2017/decorative" val="1"/>
              </a:ext>
            </a:extLst>
          </p:cNvPr>
          <p:cNvCxnSpPr>
            <a:cxnSpLocks/>
          </p:cNvCxnSpPr>
          <p:nvPr/>
        </p:nvCxnSpPr>
        <p:spPr>
          <a:xfrm>
            <a:off x="4705143" y="1524000"/>
            <a:ext cx="0" cy="4021483"/>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8662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3A148-E0F5-A757-D177-19AA70B92F7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B8F7016-411E-2C48-A23E-9452F7467A83}"/>
              </a:ext>
            </a:extLst>
          </p:cNvPr>
          <p:cNvSpPr>
            <a:spLocks noGrp="1"/>
          </p:cNvSpPr>
          <p:nvPr>
            <p:ph type="title"/>
          </p:nvPr>
        </p:nvSpPr>
        <p:spPr>
          <a:xfrm>
            <a:off x="588263" y="485481"/>
            <a:ext cx="11018520" cy="1661993"/>
          </a:xfrm>
        </p:spPr>
        <p:txBody>
          <a:bodyPr/>
          <a:lstStyle/>
          <a:p>
            <a:r>
              <a:rPr lang="en-US">
                <a:solidFill>
                  <a:schemeClr val="bg1"/>
                </a:solidFill>
              </a:rPr>
              <a:t>New Year, New You with Microsoft 365 Copilot Chat</a:t>
            </a:r>
            <a:br>
              <a:rPr lang="en-US">
                <a:solidFill>
                  <a:schemeClr val="bg1"/>
                </a:solidFill>
              </a:rPr>
            </a:br>
            <a:r>
              <a:rPr lang="en-US" sz="2800" spc="-50">
                <a:solidFill>
                  <a:srgbClr val="8DC8E8"/>
                </a:solidFill>
                <a:latin typeface="Segoe Sans Display"/>
                <a:cs typeface="Segoe UI" pitchFamily="34" charset="0"/>
              </a:rPr>
              <a:t>Benefits of working alongside AI with tools like Copilot Chat</a:t>
            </a:r>
            <a:br>
              <a:rPr lang="en-US" sz="3200" spc="-50">
                <a:solidFill>
                  <a:srgbClr val="8DC8E8"/>
                </a:solidFill>
                <a:latin typeface="Segoe Sans Display"/>
                <a:cs typeface="Segoe UI" pitchFamily="34" charset="0"/>
              </a:rPr>
            </a:br>
            <a:endParaRPr lang="en-US" sz="3200" spc="-50">
              <a:solidFill>
                <a:srgbClr val="8DC8E8"/>
              </a:solidFill>
              <a:latin typeface="Segoe Sans Display"/>
              <a:cs typeface="Segoe UI" pitchFamily="34" charset="0"/>
            </a:endParaRPr>
          </a:p>
        </p:txBody>
      </p:sp>
      <p:grpSp>
        <p:nvGrpSpPr>
          <p:cNvPr id="3" name="Group 2">
            <a:extLst>
              <a:ext uri="{FF2B5EF4-FFF2-40B4-BE49-F238E27FC236}">
                <a16:creationId xmlns:a16="http://schemas.microsoft.com/office/drawing/2014/main" id="{94B6E1DD-6915-ECC3-2565-6829982443ED}"/>
              </a:ext>
              <a:ext uri="{C183D7F6-B498-43B3-948B-1728B52AA6E4}">
                <adec:decorative xmlns:adec="http://schemas.microsoft.com/office/drawing/2017/decorative" val="1"/>
              </a:ext>
            </a:extLst>
          </p:cNvPr>
          <p:cNvGrpSpPr/>
          <p:nvPr/>
        </p:nvGrpSpPr>
        <p:grpSpPr>
          <a:xfrm>
            <a:off x="8313886" y="2250889"/>
            <a:ext cx="3194589" cy="3194589"/>
            <a:chOff x="8640125" y="1836919"/>
            <a:chExt cx="3194589" cy="3194589"/>
          </a:xfrm>
        </p:grpSpPr>
        <p:graphicFrame>
          <p:nvGraphicFramePr>
            <p:cNvPr id="7" name="Chart 6">
              <a:extLst>
                <a:ext uri="{FF2B5EF4-FFF2-40B4-BE49-F238E27FC236}">
                  <a16:creationId xmlns:a16="http://schemas.microsoft.com/office/drawing/2014/main" id="{9D8B4B7F-2FFC-1B5B-F556-682ED39112BB}"/>
                </a:ext>
              </a:extLst>
            </p:cNvPr>
            <p:cNvGraphicFramePr/>
            <p:nvPr/>
          </p:nvGraphicFramePr>
          <p:xfrm>
            <a:off x="8640125" y="1836919"/>
            <a:ext cx="3194589" cy="3194589"/>
          </p:xfrm>
          <a:graphic>
            <a:graphicData uri="http://schemas.openxmlformats.org/drawingml/2006/chart">
              <c:chart xmlns:c="http://schemas.openxmlformats.org/drawingml/2006/chart" xmlns:r="http://schemas.openxmlformats.org/officeDocument/2006/relationships" r:id="rId3"/>
            </a:graphicData>
          </a:graphic>
        </p:graphicFrame>
        <p:sp>
          <p:nvSpPr>
            <p:cNvPr id="8" name="Rounded Rectangle 5">
              <a:extLst>
                <a:ext uri="{FF2B5EF4-FFF2-40B4-BE49-F238E27FC236}">
                  <a16:creationId xmlns:a16="http://schemas.microsoft.com/office/drawing/2014/main" id="{C0E72D7E-6ED7-1B57-53DC-116E1159425C}"/>
                </a:ext>
              </a:extLst>
            </p:cNvPr>
            <p:cNvSpPr/>
            <p:nvPr/>
          </p:nvSpPr>
          <p:spPr bwMode="auto">
            <a:xfrm>
              <a:off x="9155526" y="2352320"/>
              <a:ext cx="2163786" cy="2163786"/>
            </a:xfrm>
            <a:prstGeom prst="ellipse">
              <a:avLst/>
            </a:prstGeom>
            <a:solidFill>
              <a:schemeClr val="bg1"/>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a:extLst>
                <a:ext uri="{FF2B5EF4-FFF2-40B4-BE49-F238E27FC236}">
                  <a16:creationId xmlns:a16="http://schemas.microsoft.com/office/drawing/2014/main" id="{72529D02-9CE7-BCCF-1EE4-5385576BDE2D}"/>
                </a:ext>
              </a:extLst>
            </p:cNvPr>
            <p:cNvSpPr txBox="1">
              <a:spLocks/>
            </p:cNvSpPr>
            <p:nvPr/>
          </p:nvSpPr>
          <p:spPr>
            <a:xfrm>
              <a:off x="9443746" y="3191046"/>
              <a:ext cx="1587345" cy="107721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50" normalizeH="0" baseline="0" noProof="0">
                  <a:ln w="3175">
                    <a:noFill/>
                  </a:ln>
                  <a:solidFill>
                    <a:srgbClr val="000000"/>
                  </a:solidFill>
                  <a:effectLst/>
                  <a:uLnTx/>
                  <a:uFillTx/>
                  <a:latin typeface="Segoe UI Semibold"/>
                  <a:ea typeface="+mn-ea"/>
                  <a:cs typeface="Segoe UI" pitchFamily="34" charset="0"/>
                </a:rPr>
                <a:t>of enterprise users report a measurable productivity boost with Copilot and Copilot Chat</a:t>
              </a:r>
            </a:p>
          </p:txBody>
        </p:sp>
        <p:sp>
          <p:nvSpPr>
            <p:cNvPr id="10" name="Title 1">
              <a:extLst>
                <a:ext uri="{FF2B5EF4-FFF2-40B4-BE49-F238E27FC236}">
                  <a16:creationId xmlns:a16="http://schemas.microsoft.com/office/drawing/2014/main" id="{6AA1CB89-3A8E-C7A1-8957-B2D128D8154F}"/>
                </a:ext>
              </a:extLst>
            </p:cNvPr>
            <p:cNvSpPr txBox="1">
              <a:spLocks/>
            </p:cNvSpPr>
            <p:nvPr/>
          </p:nvSpPr>
          <p:spPr>
            <a:xfrm>
              <a:off x="9332349" y="2521333"/>
              <a:ext cx="1917618" cy="73866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50" normalizeH="0" baseline="0" noProof="0">
                  <a:ln w="3175">
                    <a:noFill/>
                  </a:ln>
                  <a:solidFill>
                    <a:srgbClr val="8661C5"/>
                  </a:solidFill>
                  <a:effectLst/>
                  <a:uLnTx/>
                  <a:uFillTx/>
                  <a:latin typeface="Segoe UI"/>
                  <a:ea typeface="+mn-ea"/>
                  <a:cs typeface="Segoe UI" pitchFamily="34" charset="0"/>
                </a:rPr>
                <a:t>77%</a:t>
              </a:r>
            </a:p>
          </p:txBody>
        </p:sp>
      </p:grpSp>
      <p:sp>
        <p:nvSpPr>
          <p:cNvPr id="16" name="TextBox 15">
            <a:extLst>
              <a:ext uri="{FF2B5EF4-FFF2-40B4-BE49-F238E27FC236}">
                <a16:creationId xmlns:a16="http://schemas.microsoft.com/office/drawing/2014/main" id="{F98A51C0-98A0-5809-5D0D-005063F547E2}"/>
              </a:ext>
            </a:extLst>
          </p:cNvPr>
          <p:cNvSpPr txBox="1"/>
          <p:nvPr/>
        </p:nvSpPr>
        <p:spPr>
          <a:xfrm>
            <a:off x="255227" y="6333471"/>
            <a:ext cx="667022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Segoe UI"/>
                <a:ea typeface="+mn-ea"/>
                <a:cs typeface="+mn-cs"/>
                <a:hlinkClick r:id="rId4">
                  <a:extLst>
                    <a:ext uri="{A12FA001-AC4F-418D-AE19-62706E023703}">
                      <ahyp:hlinkClr xmlns:ahyp="http://schemas.microsoft.com/office/drawing/2018/hyperlinkcolor" val="tx"/>
                    </a:ext>
                  </a:extLst>
                </a:hlinkClick>
              </a:rPr>
              <a:t>Source: Work Trend Index Report, April 2025</a:t>
            </a:r>
            <a:endParaRPr kumimoji="0" lang="en-GB" sz="1400" b="0" i="0" u="none" strike="noStrike" kern="1200" cap="none" spc="0" normalizeH="0" baseline="0" noProof="0">
              <a:ln>
                <a:noFill/>
              </a:ln>
              <a:solidFill>
                <a:prstClr val="white"/>
              </a:solidFill>
              <a:effectLst/>
              <a:uLnTx/>
              <a:uFillTx/>
              <a:latin typeface="Segoe UI"/>
              <a:ea typeface="+mn-ea"/>
              <a:cs typeface="+mn-cs"/>
            </a:endParaRPr>
          </a:p>
        </p:txBody>
      </p:sp>
      <p:grpSp>
        <p:nvGrpSpPr>
          <p:cNvPr id="22" name="Group 21">
            <a:extLst>
              <a:ext uri="{FF2B5EF4-FFF2-40B4-BE49-F238E27FC236}">
                <a16:creationId xmlns:a16="http://schemas.microsoft.com/office/drawing/2014/main" id="{8675AD8A-4473-19D2-FDCC-7490D7A6093F}"/>
              </a:ext>
              <a:ext uri="{C183D7F6-B498-43B3-948B-1728B52AA6E4}">
                <adec:decorative xmlns:adec="http://schemas.microsoft.com/office/drawing/2017/decorative" val="1"/>
              </a:ext>
            </a:extLst>
          </p:cNvPr>
          <p:cNvGrpSpPr/>
          <p:nvPr/>
        </p:nvGrpSpPr>
        <p:grpSpPr>
          <a:xfrm>
            <a:off x="4626566" y="2250889"/>
            <a:ext cx="3194589" cy="3194589"/>
            <a:chOff x="8640125" y="1836919"/>
            <a:chExt cx="3194589" cy="3194589"/>
          </a:xfrm>
        </p:grpSpPr>
        <p:graphicFrame>
          <p:nvGraphicFramePr>
            <p:cNvPr id="23" name="Chart 22">
              <a:extLst>
                <a:ext uri="{FF2B5EF4-FFF2-40B4-BE49-F238E27FC236}">
                  <a16:creationId xmlns:a16="http://schemas.microsoft.com/office/drawing/2014/main" id="{5BDE84BE-78B8-65C3-9B4F-993BCDB5DA96}"/>
                </a:ext>
              </a:extLst>
            </p:cNvPr>
            <p:cNvGraphicFramePr/>
            <p:nvPr/>
          </p:nvGraphicFramePr>
          <p:xfrm>
            <a:off x="8640125" y="1836919"/>
            <a:ext cx="3194589" cy="3194589"/>
          </p:xfrm>
          <a:graphic>
            <a:graphicData uri="http://schemas.openxmlformats.org/drawingml/2006/chart">
              <c:chart xmlns:c="http://schemas.openxmlformats.org/drawingml/2006/chart" xmlns:r="http://schemas.openxmlformats.org/officeDocument/2006/relationships" r:id="rId5"/>
            </a:graphicData>
          </a:graphic>
        </p:graphicFrame>
        <p:sp>
          <p:nvSpPr>
            <p:cNvPr id="24" name="Rounded Rectangle 5">
              <a:extLst>
                <a:ext uri="{FF2B5EF4-FFF2-40B4-BE49-F238E27FC236}">
                  <a16:creationId xmlns:a16="http://schemas.microsoft.com/office/drawing/2014/main" id="{8CFF771A-7A88-1C53-1378-F7DDCEBA23C1}"/>
                </a:ext>
              </a:extLst>
            </p:cNvPr>
            <p:cNvSpPr/>
            <p:nvPr/>
          </p:nvSpPr>
          <p:spPr bwMode="auto">
            <a:xfrm>
              <a:off x="9155526" y="2352320"/>
              <a:ext cx="2163786" cy="2163786"/>
            </a:xfrm>
            <a:prstGeom prst="ellipse">
              <a:avLst/>
            </a:prstGeom>
            <a:solidFill>
              <a:schemeClr val="bg1"/>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Title 1">
              <a:extLst>
                <a:ext uri="{FF2B5EF4-FFF2-40B4-BE49-F238E27FC236}">
                  <a16:creationId xmlns:a16="http://schemas.microsoft.com/office/drawing/2014/main" id="{9A33701C-2243-56A5-5B5A-56F5C0ABAF5D}"/>
                </a:ext>
              </a:extLst>
            </p:cNvPr>
            <p:cNvSpPr txBox="1">
              <a:spLocks/>
            </p:cNvSpPr>
            <p:nvPr/>
          </p:nvSpPr>
          <p:spPr>
            <a:xfrm>
              <a:off x="9263004" y="3345822"/>
              <a:ext cx="1986963" cy="86177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50" normalizeH="0" baseline="0" noProof="0">
                  <a:ln w="3175">
                    <a:noFill/>
                  </a:ln>
                  <a:solidFill>
                    <a:srgbClr val="000000"/>
                  </a:solidFill>
                  <a:effectLst/>
                  <a:uLnTx/>
                  <a:uFillTx/>
                  <a:latin typeface="Segoe UI Semibold"/>
                  <a:ea typeface="+mn-ea"/>
                  <a:cs typeface="Segoe UI" pitchFamily="34" charset="0"/>
                </a:rPr>
                <a:t>Start with AI because tools like Copilot Chat are always available, fast, </a:t>
              </a:r>
              <a:br>
                <a:rPr kumimoji="0" lang="en-US" sz="1400" b="0" i="0" u="none" strike="noStrike" kern="1200" cap="none" spc="-50" normalizeH="0" baseline="0" noProof="0">
                  <a:ln w="3175">
                    <a:noFill/>
                  </a:ln>
                  <a:solidFill>
                    <a:srgbClr val="000000"/>
                  </a:solidFill>
                  <a:effectLst/>
                  <a:uLnTx/>
                  <a:uFillTx/>
                  <a:latin typeface="Segoe UI Semibold"/>
                  <a:ea typeface="+mn-ea"/>
                  <a:cs typeface="Segoe UI" pitchFamily="34" charset="0"/>
                </a:rPr>
              </a:br>
              <a:r>
                <a:rPr kumimoji="0" lang="en-US" sz="1400" b="0" i="0" u="none" strike="noStrike" kern="1200" cap="none" spc="-50" normalizeH="0" baseline="0" noProof="0">
                  <a:ln w="3175">
                    <a:noFill/>
                  </a:ln>
                  <a:solidFill>
                    <a:srgbClr val="000000"/>
                  </a:solidFill>
                  <a:effectLst/>
                  <a:uLnTx/>
                  <a:uFillTx/>
                  <a:latin typeface="Segoe UI Semibold"/>
                  <a:ea typeface="+mn-ea"/>
                  <a:cs typeface="Segoe UI" pitchFamily="34" charset="0"/>
                </a:rPr>
                <a:t>and high‑quality.</a:t>
              </a:r>
            </a:p>
          </p:txBody>
        </p:sp>
        <p:sp>
          <p:nvSpPr>
            <p:cNvPr id="26" name="Title 1">
              <a:extLst>
                <a:ext uri="{FF2B5EF4-FFF2-40B4-BE49-F238E27FC236}">
                  <a16:creationId xmlns:a16="http://schemas.microsoft.com/office/drawing/2014/main" id="{E7F6ED54-1088-5F2A-599D-08B5979B36CF}"/>
                </a:ext>
              </a:extLst>
            </p:cNvPr>
            <p:cNvSpPr txBox="1">
              <a:spLocks/>
            </p:cNvSpPr>
            <p:nvPr/>
          </p:nvSpPr>
          <p:spPr>
            <a:xfrm>
              <a:off x="9332349" y="2567827"/>
              <a:ext cx="1917618" cy="73866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50" normalizeH="0" baseline="0" noProof="0">
                  <a:ln w="3175">
                    <a:noFill/>
                  </a:ln>
                  <a:solidFill>
                    <a:srgbClr val="8661C5"/>
                  </a:solidFill>
                  <a:effectLst/>
                  <a:uLnTx/>
                  <a:uFillTx/>
                  <a:latin typeface="Segoe UI"/>
                  <a:ea typeface="+mn-ea"/>
                  <a:cs typeface="Segoe UI" pitchFamily="34" charset="0"/>
                </a:rPr>
                <a:t>50%</a:t>
              </a:r>
            </a:p>
          </p:txBody>
        </p:sp>
      </p:grpSp>
      <p:grpSp>
        <p:nvGrpSpPr>
          <p:cNvPr id="34" name="Group 33">
            <a:extLst>
              <a:ext uri="{FF2B5EF4-FFF2-40B4-BE49-F238E27FC236}">
                <a16:creationId xmlns:a16="http://schemas.microsoft.com/office/drawing/2014/main" id="{AEC48070-8E50-58ED-A24E-B3A1BC20D83D}"/>
              </a:ext>
              <a:ext uri="{C183D7F6-B498-43B3-948B-1728B52AA6E4}">
                <adec:decorative xmlns:adec="http://schemas.microsoft.com/office/drawing/2017/decorative" val="1"/>
              </a:ext>
            </a:extLst>
          </p:cNvPr>
          <p:cNvGrpSpPr/>
          <p:nvPr/>
        </p:nvGrpSpPr>
        <p:grpSpPr>
          <a:xfrm>
            <a:off x="939245" y="2250889"/>
            <a:ext cx="3194589" cy="3194589"/>
            <a:chOff x="8640125" y="1836919"/>
            <a:chExt cx="3194589" cy="3194589"/>
          </a:xfrm>
        </p:grpSpPr>
        <p:graphicFrame>
          <p:nvGraphicFramePr>
            <p:cNvPr id="35" name="Chart 34">
              <a:extLst>
                <a:ext uri="{FF2B5EF4-FFF2-40B4-BE49-F238E27FC236}">
                  <a16:creationId xmlns:a16="http://schemas.microsoft.com/office/drawing/2014/main" id="{BD1BED80-DC5B-A9DE-8B01-60433F603AF2}"/>
                </a:ext>
              </a:extLst>
            </p:cNvPr>
            <p:cNvGraphicFramePr/>
            <p:nvPr/>
          </p:nvGraphicFramePr>
          <p:xfrm>
            <a:off x="8640125" y="1836919"/>
            <a:ext cx="3194589" cy="3194589"/>
          </p:xfrm>
          <a:graphic>
            <a:graphicData uri="http://schemas.openxmlformats.org/drawingml/2006/chart">
              <c:chart xmlns:c="http://schemas.openxmlformats.org/drawingml/2006/chart" xmlns:r="http://schemas.openxmlformats.org/officeDocument/2006/relationships" r:id="rId6"/>
            </a:graphicData>
          </a:graphic>
        </p:graphicFrame>
        <p:sp>
          <p:nvSpPr>
            <p:cNvPr id="36" name="Rounded Rectangle 5">
              <a:extLst>
                <a:ext uri="{FF2B5EF4-FFF2-40B4-BE49-F238E27FC236}">
                  <a16:creationId xmlns:a16="http://schemas.microsoft.com/office/drawing/2014/main" id="{B6D0F4A2-EB20-D90F-FA22-EF5A9E8FA865}"/>
                </a:ext>
              </a:extLst>
            </p:cNvPr>
            <p:cNvSpPr/>
            <p:nvPr/>
          </p:nvSpPr>
          <p:spPr bwMode="auto">
            <a:xfrm>
              <a:off x="9155526" y="2352320"/>
              <a:ext cx="2163786" cy="2163786"/>
            </a:xfrm>
            <a:prstGeom prst="ellipse">
              <a:avLst/>
            </a:prstGeom>
            <a:solidFill>
              <a:schemeClr val="bg1"/>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Title 1">
              <a:extLst>
                <a:ext uri="{FF2B5EF4-FFF2-40B4-BE49-F238E27FC236}">
                  <a16:creationId xmlns:a16="http://schemas.microsoft.com/office/drawing/2014/main" id="{09E2EA4B-CE2C-9C96-AD3F-60657A1D06C8}"/>
                </a:ext>
              </a:extLst>
            </p:cNvPr>
            <p:cNvSpPr txBox="1">
              <a:spLocks/>
            </p:cNvSpPr>
            <p:nvPr/>
          </p:nvSpPr>
          <p:spPr>
            <a:xfrm>
              <a:off x="9332349" y="3448376"/>
              <a:ext cx="1761902" cy="646331"/>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50" normalizeH="0" baseline="0" noProof="0">
                  <a:ln w="3175">
                    <a:noFill/>
                  </a:ln>
                  <a:solidFill>
                    <a:srgbClr val="000000"/>
                  </a:solidFill>
                  <a:effectLst/>
                  <a:uLnTx/>
                  <a:uFillTx/>
                  <a:latin typeface="Segoe UI Semibold"/>
                  <a:ea typeface="+mn-ea"/>
                  <a:cs typeface="Segoe UI" pitchFamily="34" charset="0"/>
                </a:rPr>
                <a:t>Of workers use AI regularly, doubling in the last two years</a:t>
              </a:r>
            </a:p>
          </p:txBody>
        </p:sp>
        <p:sp>
          <p:nvSpPr>
            <p:cNvPr id="38" name="Title 1">
              <a:extLst>
                <a:ext uri="{FF2B5EF4-FFF2-40B4-BE49-F238E27FC236}">
                  <a16:creationId xmlns:a16="http://schemas.microsoft.com/office/drawing/2014/main" id="{7BC8A085-A4A5-231A-A943-F185688C03EC}"/>
                </a:ext>
              </a:extLst>
            </p:cNvPr>
            <p:cNvSpPr txBox="1">
              <a:spLocks/>
            </p:cNvSpPr>
            <p:nvPr/>
          </p:nvSpPr>
          <p:spPr>
            <a:xfrm>
              <a:off x="9332349" y="2567827"/>
              <a:ext cx="1917618" cy="73866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50" normalizeH="0" baseline="0" noProof="0">
                  <a:ln w="3175">
                    <a:noFill/>
                  </a:ln>
                  <a:solidFill>
                    <a:srgbClr val="8661C5"/>
                  </a:solidFill>
                  <a:effectLst/>
                  <a:uLnTx/>
                  <a:uFillTx/>
                  <a:latin typeface="Segoe UI"/>
                  <a:ea typeface="+mn-ea"/>
                  <a:cs typeface="Segoe UI" pitchFamily="34" charset="0"/>
                </a:rPr>
                <a:t>65%</a:t>
              </a:r>
            </a:p>
          </p:txBody>
        </p:sp>
      </p:grpSp>
    </p:spTree>
    <p:extLst>
      <p:ext uri="{BB962C8B-B14F-4D97-AF65-F5344CB8AC3E}">
        <p14:creationId xmlns:p14="http://schemas.microsoft.com/office/powerpoint/2010/main" val="3533635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nodeType="withEffect">
                                  <p:stCondLst>
                                    <p:cond delay="500"/>
                                  </p:stCondLst>
                                  <p:childTnLst>
                                    <p:animMotion origin="layout" path="M -6.25E-7 -1.11111E-6 L -0.03646 -1.11111E-6 " pathEditMode="relative" rAng="0" ptsTypes="AA">
                                      <p:cBhvr>
                                        <p:cTn id="9" dur="700" spd="-100000" fill="hold"/>
                                        <p:tgtEl>
                                          <p:spTgt spid="3"/>
                                        </p:tgtEl>
                                        <p:attrNameLst>
                                          <p:attrName>ppt_x</p:attrName>
                                          <p:attrName>ppt_y</p:attrName>
                                        </p:attrNameLst>
                                      </p:cBhvr>
                                      <p:rCtr x="-1823" y="0"/>
                                    </p:animMotion>
                                  </p:childTnLst>
                                </p:cTn>
                              </p:par>
                              <p:par>
                                <p:cTn id="10" presetID="10" presetClass="entr" presetSubtype="0" fill="hold"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42" presetClass="path" presetSubtype="0" decel="100000" fill="hold" nodeType="withEffect">
                                  <p:stCondLst>
                                    <p:cond delay="500"/>
                                  </p:stCondLst>
                                  <p:childTnLst>
                                    <p:animMotion origin="layout" path="M 3.33333E-6 -1.11111E-6 L -0.03646 -1.11111E-6 " pathEditMode="relative" rAng="0" ptsTypes="AA">
                                      <p:cBhvr>
                                        <p:cTn id="14" dur="700" spd="-100000" fill="hold"/>
                                        <p:tgtEl>
                                          <p:spTgt spid="22"/>
                                        </p:tgtEl>
                                        <p:attrNameLst>
                                          <p:attrName>ppt_x</p:attrName>
                                          <p:attrName>ppt_y</p:attrName>
                                        </p:attrNameLst>
                                      </p:cBhvr>
                                      <p:rCtr x="-1823" y="0"/>
                                    </p:animMotion>
                                  </p:childTnLst>
                                </p:cTn>
                              </p:par>
                              <p:par>
                                <p:cTn id="15" presetID="10" presetClass="entr" presetSubtype="0" fill="hold" nodeType="withEffect">
                                  <p:stCondLst>
                                    <p:cond delay="50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42" presetClass="path" presetSubtype="0" decel="100000" fill="hold" nodeType="withEffect">
                                  <p:stCondLst>
                                    <p:cond delay="500"/>
                                  </p:stCondLst>
                                  <p:childTnLst>
                                    <p:animMotion origin="layout" path="M -2.91667E-6 -1.11111E-6 L -0.03646 -1.11111E-6 " pathEditMode="relative" rAng="0" ptsTypes="AA">
                                      <p:cBhvr>
                                        <p:cTn id="19" dur="700" spd="-100000" fill="hold"/>
                                        <p:tgtEl>
                                          <p:spTgt spid="34"/>
                                        </p:tgtEl>
                                        <p:attrNameLst>
                                          <p:attrName>ppt_x</p:attrName>
                                          <p:attrName>ppt_y</p:attrName>
                                        </p:attrNameLst>
                                      </p:cBhvr>
                                      <p:rCtr x="-182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5">
            <a:extLst>
              <a:ext uri="{FF2B5EF4-FFF2-40B4-BE49-F238E27FC236}">
                <a16:creationId xmlns:a16="http://schemas.microsoft.com/office/drawing/2014/main" id="{F75EFF40-1EBF-D796-2E29-7DE7B16F6E4E}"/>
              </a:ext>
            </a:extLst>
          </p:cNvPr>
          <p:cNvSpPr txBox="1">
            <a:spLocks/>
          </p:cNvSpPr>
          <p:nvPr/>
        </p:nvSpPr>
        <p:spPr>
          <a:xfrm>
            <a:off x="587375" y="790871"/>
            <a:ext cx="11017250" cy="49244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prstClr val="white"/>
                </a:solidFill>
                <a:effectLst/>
                <a:uLnTx/>
                <a:uFillTx/>
                <a:latin typeface="Segoe Sans Display"/>
                <a:ea typeface="+mn-ea"/>
                <a:cs typeface="Segoe UI" pitchFamily="34" charset="0"/>
              </a:rPr>
              <a:t>Copilot is the </a:t>
            </a:r>
            <a:r>
              <a:rPr kumimoji="0" lang="en-US" sz="3200" b="0" i="0" u="none" strike="noStrike" kern="1200" cap="none" spc="-50" normalizeH="0" baseline="0" noProof="0">
                <a:ln w="3175">
                  <a:noFill/>
                </a:ln>
                <a:solidFill>
                  <a:srgbClr val="8DC8E8"/>
                </a:solidFill>
                <a:effectLst/>
                <a:uLnTx/>
                <a:uFillTx/>
                <a:latin typeface="Segoe Sans Display"/>
                <a:ea typeface="+mn-ea"/>
                <a:cs typeface="Segoe UI" pitchFamily="34" charset="0"/>
              </a:rPr>
              <a:t>UI for AI</a:t>
            </a:r>
          </a:p>
        </p:txBody>
      </p:sp>
      <p:pic>
        <p:nvPicPr>
          <p:cNvPr id="3" name="Picture 2">
            <a:extLst>
              <a:ext uri="{FF2B5EF4-FFF2-40B4-BE49-F238E27FC236}">
                <a16:creationId xmlns:a16="http://schemas.microsoft.com/office/drawing/2014/main" id="{65B74E21-7A9F-912C-B766-3C9E43CF2B79}"/>
              </a:ext>
              <a:ext uri="{C183D7F6-B498-43B3-948B-1728B52AA6E4}">
                <adec:decorative xmlns:adec="http://schemas.microsoft.com/office/drawing/2017/decorative" val="1"/>
              </a:ext>
            </a:extLst>
          </p:cNvPr>
          <p:cNvPicPr>
            <a:picLocks/>
          </p:cNvPicPr>
          <p:nvPr/>
        </p:nvPicPr>
        <p:blipFill rotWithShape="1">
          <a:blip r:embed="rId3" cstate="email">
            <a:alphaModFix amt="45000"/>
            <a:extLst>
              <a:ext uri="{28A0092B-C50C-407E-A947-70E740481C1C}">
                <a14:useLocalDpi xmlns:a14="http://schemas.microsoft.com/office/drawing/2010/main"/>
              </a:ext>
            </a:extLst>
          </a:blip>
          <a:srcRect/>
          <a:stretch/>
        </p:blipFill>
        <p:spPr>
          <a:xfrm>
            <a:off x="587374" y="1790701"/>
            <a:ext cx="11017254" cy="4455366"/>
          </a:xfrm>
          <a:prstGeom prst="roundRect">
            <a:avLst>
              <a:gd name="adj" fmla="val 2823"/>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grpSp>
        <p:nvGrpSpPr>
          <p:cNvPr id="4" name="!!NetworkLines">
            <a:extLst>
              <a:ext uri="{FF2B5EF4-FFF2-40B4-BE49-F238E27FC236}">
                <a16:creationId xmlns:a16="http://schemas.microsoft.com/office/drawing/2014/main" id="{2C9246F3-1B26-F9A9-E760-19DF768D5FE9}"/>
              </a:ext>
            </a:extLst>
          </p:cNvPr>
          <p:cNvGrpSpPr/>
          <p:nvPr/>
        </p:nvGrpSpPr>
        <p:grpSpPr>
          <a:xfrm>
            <a:off x="5993284" y="2758122"/>
            <a:ext cx="4736879" cy="2763883"/>
            <a:chOff x="26278922" y="7127751"/>
            <a:chExt cx="11858735" cy="6919351"/>
          </a:xfrm>
        </p:grpSpPr>
        <p:sp>
          <p:nvSpPr>
            <p:cNvPr id="5" name="Freeform: Shape 4">
              <a:extLst>
                <a:ext uri="{FF2B5EF4-FFF2-40B4-BE49-F238E27FC236}">
                  <a16:creationId xmlns:a16="http://schemas.microsoft.com/office/drawing/2014/main" id="{2A34C577-EFD5-EF61-1807-963F7B2F7962}"/>
                </a:ext>
              </a:extLst>
            </p:cNvPr>
            <p:cNvSpPr/>
            <p:nvPr/>
          </p:nvSpPr>
          <p:spPr>
            <a:xfrm>
              <a:off x="26278925" y="7130935"/>
              <a:ext cx="4299641" cy="3471138"/>
            </a:xfrm>
            <a:custGeom>
              <a:avLst/>
              <a:gdLst>
                <a:gd name="connsiteX0" fmla="*/ 0 w 4010353"/>
                <a:gd name="connsiteY0" fmla="*/ 2428280 h 2428280"/>
                <a:gd name="connsiteX1" fmla="*/ 4010354 w 4010353"/>
                <a:gd name="connsiteY1" fmla="*/ 0 h 2428280"/>
              </a:gdLst>
              <a:ahLst/>
              <a:cxnLst>
                <a:cxn ang="0">
                  <a:pos x="connsiteX0" y="connsiteY0"/>
                </a:cxn>
                <a:cxn ang="0">
                  <a:pos x="connsiteX1" y="connsiteY1"/>
                </a:cxn>
              </a:cxnLst>
              <a:rect l="l" t="t" r="r" b="b"/>
              <a:pathLst>
                <a:path w="4010353" h="2428280">
                  <a:moveTo>
                    <a:pt x="0" y="2428280"/>
                  </a:moveTo>
                  <a:lnTo>
                    <a:pt x="4010354" y="0"/>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6" name="Freeform: Shape 5">
              <a:extLst>
                <a:ext uri="{FF2B5EF4-FFF2-40B4-BE49-F238E27FC236}">
                  <a16:creationId xmlns:a16="http://schemas.microsoft.com/office/drawing/2014/main" id="{F1A7C6F9-38BB-45BE-3A01-99F863A8AA30}"/>
                </a:ext>
              </a:extLst>
            </p:cNvPr>
            <p:cNvSpPr/>
            <p:nvPr/>
          </p:nvSpPr>
          <p:spPr>
            <a:xfrm>
              <a:off x="26278925" y="8893797"/>
              <a:ext cx="6723611" cy="1708276"/>
            </a:xfrm>
            <a:custGeom>
              <a:avLst/>
              <a:gdLst>
                <a:gd name="connsiteX0" fmla="*/ 0 w 6271233"/>
                <a:gd name="connsiteY0" fmla="*/ 1397819 h 1397819"/>
                <a:gd name="connsiteX1" fmla="*/ 6271234 w 6271233"/>
                <a:gd name="connsiteY1" fmla="*/ 0 h 1397819"/>
              </a:gdLst>
              <a:ahLst/>
              <a:cxnLst>
                <a:cxn ang="0">
                  <a:pos x="connsiteX0" y="connsiteY0"/>
                </a:cxn>
                <a:cxn ang="0">
                  <a:pos x="connsiteX1" y="connsiteY1"/>
                </a:cxn>
              </a:cxnLst>
              <a:rect l="l" t="t" r="r" b="b"/>
              <a:pathLst>
                <a:path w="6271233" h="1397819">
                  <a:moveTo>
                    <a:pt x="0" y="1397819"/>
                  </a:moveTo>
                  <a:lnTo>
                    <a:pt x="6271234" y="0"/>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7" name="Freeform: Shape 6">
              <a:extLst>
                <a:ext uri="{FF2B5EF4-FFF2-40B4-BE49-F238E27FC236}">
                  <a16:creationId xmlns:a16="http://schemas.microsoft.com/office/drawing/2014/main" id="{001623B0-8115-BD5D-8756-80C442A95A8E}"/>
                </a:ext>
              </a:extLst>
            </p:cNvPr>
            <p:cNvSpPr/>
            <p:nvPr/>
          </p:nvSpPr>
          <p:spPr>
            <a:xfrm>
              <a:off x="26278925" y="10602073"/>
              <a:ext cx="4090584" cy="352769"/>
            </a:xfrm>
            <a:custGeom>
              <a:avLst/>
              <a:gdLst>
                <a:gd name="connsiteX0" fmla="*/ 0 w 5237844"/>
                <a:gd name="connsiteY0" fmla="*/ 0 h 601528"/>
                <a:gd name="connsiteX1" fmla="*/ 5237845 w 5237844"/>
                <a:gd name="connsiteY1" fmla="*/ 601528 h 601528"/>
              </a:gdLst>
              <a:ahLst/>
              <a:cxnLst>
                <a:cxn ang="0">
                  <a:pos x="connsiteX0" y="connsiteY0"/>
                </a:cxn>
                <a:cxn ang="0">
                  <a:pos x="connsiteX1" y="connsiteY1"/>
                </a:cxn>
              </a:cxnLst>
              <a:rect l="l" t="t" r="r" b="b"/>
              <a:pathLst>
                <a:path w="5237844" h="601528">
                  <a:moveTo>
                    <a:pt x="0" y="0"/>
                  </a:moveTo>
                  <a:lnTo>
                    <a:pt x="5237845" y="601528"/>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8" name="Freeform: Shape 7">
              <a:extLst>
                <a:ext uri="{FF2B5EF4-FFF2-40B4-BE49-F238E27FC236}">
                  <a16:creationId xmlns:a16="http://schemas.microsoft.com/office/drawing/2014/main" id="{67AA7E9E-DC61-8733-5E3B-FA193AE83725}"/>
                </a:ext>
              </a:extLst>
            </p:cNvPr>
            <p:cNvSpPr/>
            <p:nvPr/>
          </p:nvSpPr>
          <p:spPr>
            <a:xfrm>
              <a:off x="26278925" y="10602073"/>
              <a:ext cx="3725726" cy="3405436"/>
            </a:xfrm>
            <a:custGeom>
              <a:avLst/>
              <a:gdLst>
                <a:gd name="connsiteX0" fmla="*/ 0 w 3475052"/>
                <a:gd name="connsiteY0" fmla="*/ 0 h 2786544"/>
                <a:gd name="connsiteX1" fmla="*/ 3475052 w 3475052"/>
                <a:gd name="connsiteY1" fmla="*/ 2786545 h 2786544"/>
              </a:gdLst>
              <a:ahLst/>
              <a:cxnLst>
                <a:cxn ang="0">
                  <a:pos x="connsiteX0" y="connsiteY0"/>
                </a:cxn>
                <a:cxn ang="0">
                  <a:pos x="connsiteX1" y="connsiteY1"/>
                </a:cxn>
              </a:cxnLst>
              <a:rect l="l" t="t" r="r" b="b"/>
              <a:pathLst>
                <a:path w="3475052" h="2786544">
                  <a:moveTo>
                    <a:pt x="0" y="0"/>
                  </a:moveTo>
                  <a:lnTo>
                    <a:pt x="3475052" y="2786545"/>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9" name="Freeform: Shape 8">
              <a:extLst>
                <a:ext uri="{FF2B5EF4-FFF2-40B4-BE49-F238E27FC236}">
                  <a16:creationId xmlns:a16="http://schemas.microsoft.com/office/drawing/2014/main" id="{7745AA0B-99C4-D080-74E3-629C2CFCE7D4}"/>
                </a:ext>
              </a:extLst>
            </p:cNvPr>
            <p:cNvSpPr/>
            <p:nvPr/>
          </p:nvSpPr>
          <p:spPr>
            <a:xfrm>
              <a:off x="26278922" y="10602073"/>
              <a:ext cx="6894547" cy="3445029"/>
            </a:xfrm>
            <a:custGeom>
              <a:avLst/>
              <a:gdLst>
                <a:gd name="connsiteX0" fmla="*/ 0 w 6430668"/>
                <a:gd name="connsiteY0" fmla="*/ 0 h 2818941"/>
                <a:gd name="connsiteX1" fmla="*/ 6430669 w 6430668"/>
                <a:gd name="connsiteY1" fmla="*/ 2818942 h 2818941"/>
              </a:gdLst>
              <a:ahLst/>
              <a:cxnLst>
                <a:cxn ang="0">
                  <a:pos x="connsiteX0" y="connsiteY0"/>
                </a:cxn>
                <a:cxn ang="0">
                  <a:pos x="connsiteX1" y="connsiteY1"/>
                </a:cxn>
              </a:cxnLst>
              <a:rect l="l" t="t" r="r" b="b"/>
              <a:pathLst>
                <a:path w="6430668" h="2818941">
                  <a:moveTo>
                    <a:pt x="0" y="0"/>
                  </a:moveTo>
                  <a:lnTo>
                    <a:pt x="6430669" y="2818942"/>
                  </a:lnTo>
                </a:path>
              </a:pathLst>
            </a:custGeom>
            <a:ln w="25400" cap="flat">
              <a:solidFill>
                <a:schemeClr val="bg1">
                  <a:lumMod val="75000"/>
                </a:scheme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Freeform: Shape 9">
              <a:extLst>
                <a:ext uri="{FF2B5EF4-FFF2-40B4-BE49-F238E27FC236}">
                  <a16:creationId xmlns:a16="http://schemas.microsoft.com/office/drawing/2014/main" id="{4A566AA4-0117-C498-84CF-CA6E71CED7F9}"/>
                </a:ext>
              </a:extLst>
            </p:cNvPr>
            <p:cNvSpPr/>
            <p:nvPr/>
          </p:nvSpPr>
          <p:spPr>
            <a:xfrm>
              <a:off x="30391114" y="10961209"/>
              <a:ext cx="2782355" cy="3085893"/>
            </a:xfrm>
            <a:custGeom>
              <a:avLst/>
              <a:gdLst>
                <a:gd name="connsiteX0" fmla="*/ 0 w 1192823"/>
                <a:gd name="connsiteY0" fmla="*/ 0 h 2217413"/>
                <a:gd name="connsiteX1" fmla="*/ 1192823 w 1192823"/>
                <a:gd name="connsiteY1" fmla="*/ 2217414 h 2217413"/>
              </a:gdLst>
              <a:ahLst/>
              <a:cxnLst>
                <a:cxn ang="0">
                  <a:pos x="connsiteX0" y="connsiteY0"/>
                </a:cxn>
                <a:cxn ang="0">
                  <a:pos x="connsiteX1" y="connsiteY1"/>
                </a:cxn>
              </a:cxnLst>
              <a:rect l="l" t="t" r="r" b="b"/>
              <a:pathLst>
                <a:path w="1192823" h="2217413">
                  <a:moveTo>
                    <a:pt x="0" y="0"/>
                  </a:moveTo>
                  <a:lnTo>
                    <a:pt x="1192823" y="2217414"/>
                  </a:lnTo>
                </a:path>
              </a:pathLst>
            </a:custGeom>
            <a:ln w="25400" cap="flat">
              <a:solidFill>
                <a:schemeClr val="bg1">
                  <a:lumMod val="75000"/>
                </a:scheme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Shape 10">
              <a:extLst>
                <a:ext uri="{FF2B5EF4-FFF2-40B4-BE49-F238E27FC236}">
                  <a16:creationId xmlns:a16="http://schemas.microsoft.com/office/drawing/2014/main" id="{8534D305-695E-6E1D-0517-DBD9C00B88F7}"/>
                </a:ext>
              </a:extLst>
            </p:cNvPr>
            <p:cNvSpPr/>
            <p:nvPr/>
          </p:nvSpPr>
          <p:spPr>
            <a:xfrm>
              <a:off x="30004651" y="10961209"/>
              <a:ext cx="374169" cy="3046301"/>
            </a:xfrm>
            <a:custGeom>
              <a:avLst/>
              <a:gdLst>
                <a:gd name="connsiteX0" fmla="*/ 0 w 1762792"/>
                <a:gd name="connsiteY0" fmla="*/ 2185017 h 2185016"/>
                <a:gd name="connsiteX1" fmla="*/ 1762793 w 1762792"/>
                <a:gd name="connsiteY1" fmla="*/ 0 h 2185016"/>
              </a:gdLst>
              <a:ahLst/>
              <a:cxnLst>
                <a:cxn ang="0">
                  <a:pos x="connsiteX0" y="connsiteY0"/>
                </a:cxn>
                <a:cxn ang="0">
                  <a:pos x="connsiteX1" y="connsiteY1"/>
                </a:cxn>
              </a:cxnLst>
              <a:rect l="l" t="t" r="r" b="b"/>
              <a:pathLst>
                <a:path w="1762792" h="2185016">
                  <a:moveTo>
                    <a:pt x="0" y="2185017"/>
                  </a:moveTo>
                  <a:lnTo>
                    <a:pt x="1762793" y="0"/>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11">
              <a:extLst>
                <a:ext uri="{FF2B5EF4-FFF2-40B4-BE49-F238E27FC236}">
                  <a16:creationId xmlns:a16="http://schemas.microsoft.com/office/drawing/2014/main" id="{3E4824CC-7639-CCA2-1F55-FEFE28046825}"/>
                </a:ext>
              </a:extLst>
            </p:cNvPr>
            <p:cNvSpPr/>
            <p:nvPr/>
          </p:nvSpPr>
          <p:spPr>
            <a:xfrm>
              <a:off x="30004648" y="14007509"/>
              <a:ext cx="3168819" cy="39593"/>
            </a:xfrm>
            <a:custGeom>
              <a:avLst/>
              <a:gdLst>
                <a:gd name="connsiteX0" fmla="*/ 0 w 2955615"/>
                <a:gd name="connsiteY0" fmla="*/ 0 h 32397"/>
                <a:gd name="connsiteX1" fmla="*/ 2955616 w 2955615"/>
                <a:gd name="connsiteY1" fmla="*/ 32397 h 32397"/>
              </a:gdLst>
              <a:ahLst/>
              <a:cxnLst>
                <a:cxn ang="0">
                  <a:pos x="connsiteX0" y="connsiteY0"/>
                </a:cxn>
                <a:cxn ang="0">
                  <a:pos x="connsiteX1" y="connsiteY1"/>
                </a:cxn>
              </a:cxnLst>
              <a:rect l="l" t="t" r="r" b="b"/>
              <a:pathLst>
                <a:path w="2955615" h="32397">
                  <a:moveTo>
                    <a:pt x="0" y="0"/>
                  </a:moveTo>
                  <a:lnTo>
                    <a:pt x="2955616" y="32397"/>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12">
              <a:extLst>
                <a:ext uri="{FF2B5EF4-FFF2-40B4-BE49-F238E27FC236}">
                  <a16:creationId xmlns:a16="http://schemas.microsoft.com/office/drawing/2014/main" id="{5B610A79-3803-2FBF-9E23-F07A7A310144}"/>
                </a:ext>
              </a:extLst>
            </p:cNvPr>
            <p:cNvSpPr/>
            <p:nvPr/>
          </p:nvSpPr>
          <p:spPr>
            <a:xfrm flipH="1">
              <a:off x="30391114" y="7134120"/>
              <a:ext cx="197435" cy="3820720"/>
            </a:xfrm>
            <a:custGeom>
              <a:avLst/>
              <a:gdLst>
                <a:gd name="connsiteX0" fmla="*/ 1227491 w 1227491"/>
                <a:gd name="connsiteY0" fmla="*/ 3029809 h 3029808"/>
                <a:gd name="connsiteX1" fmla="*/ 0 w 1227491"/>
                <a:gd name="connsiteY1" fmla="*/ 0 h 3029808"/>
              </a:gdLst>
              <a:ahLst/>
              <a:cxnLst>
                <a:cxn ang="0">
                  <a:pos x="connsiteX0" y="connsiteY0"/>
                </a:cxn>
                <a:cxn ang="0">
                  <a:pos x="connsiteX1" y="connsiteY1"/>
                </a:cxn>
              </a:cxnLst>
              <a:rect l="l" t="t" r="r" b="b"/>
              <a:pathLst>
                <a:path w="1227491" h="3029808">
                  <a:moveTo>
                    <a:pt x="1227491" y="3029809"/>
                  </a:moveTo>
                  <a:lnTo>
                    <a:pt x="0" y="0"/>
                  </a:lnTo>
                </a:path>
              </a:pathLst>
            </a:custGeom>
            <a:ln w="25400" cap="flat">
              <a:solidFill>
                <a:schemeClr val="bg1">
                  <a:lumMod val="75000"/>
                </a:scheme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13">
              <a:extLst>
                <a:ext uri="{FF2B5EF4-FFF2-40B4-BE49-F238E27FC236}">
                  <a16:creationId xmlns:a16="http://schemas.microsoft.com/office/drawing/2014/main" id="{F14C0809-0EA6-D965-6305-FC0026A45C9D}"/>
                </a:ext>
              </a:extLst>
            </p:cNvPr>
            <p:cNvSpPr/>
            <p:nvPr/>
          </p:nvSpPr>
          <p:spPr>
            <a:xfrm flipV="1">
              <a:off x="30600173" y="7127751"/>
              <a:ext cx="5043463" cy="174466"/>
            </a:xfrm>
            <a:custGeom>
              <a:avLst/>
              <a:gdLst>
                <a:gd name="connsiteX0" fmla="*/ 0 w 4724284"/>
                <a:gd name="connsiteY0" fmla="*/ 271872 h 271871"/>
                <a:gd name="connsiteX1" fmla="*/ 4724285 w 4724284"/>
                <a:gd name="connsiteY1" fmla="*/ 0 h 271871"/>
              </a:gdLst>
              <a:ahLst/>
              <a:cxnLst>
                <a:cxn ang="0">
                  <a:pos x="connsiteX0" y="connsiteY0"/>
                </a:cxn>
                <a:cxn ang="0">
                  <a:pos x="connsiteX1" y="connsiteY1"/>
                </a:cxn>
              </a:cxnLst>
              <a:rect l="l" t="t" r="r" b="b"/>
              <a:pathLst>
                <a:path w="4724284" h="271871">
                  <a:moveTo>
                    <a:pt x="0" y="271872"/>
                  </a:moveTo>
                  <a:lnTo>
                    <a:pt x="4724285" y="0"/>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14">
              <a:extLst>
                <a:ext uri="{FF2B5EF4-FFF2-40B4-BE49-F238E27FC236}">
                  <a16:creationId xmlns:a16="http://schemas.microsoft.com/office/drawing/2014/main" id="{2E62AED5-1170-691B-D987-F66414F51313}"/>
                </a:ext>
              </a:extLst>
            </p:cNvPr>
            <p:cNvSpPr/>
            <p:nvPr/>
          </p:nvSpPr>
          <p:spPr>
            <a:xfrm>
              <a:off x="33002534" y="7302217"/>
              <a:ext cx="2641103" cy="1591581"/>
            </a:xfrm>
            <a:custGeom>
              <a:avLst/>
              <a:gdLst>
                <a:gd name="connsiteX0" fmla="*/ 2463405 w 2463404"/>
                <a:gd name="connsiteY0" fmla="*/ 0 h 1302332"/>
                <a:gd name="connsiteX1" fmla="*/ 0 w 2463404"/>
                <a:gd name="connsiteY1" fmla="*/ 1302333 h 1302332"/>
              </a:gdLst>
              <a:ahLst/>
              <a:cxnLst>
                <a:cxn ang="0">
                  <a:pos x="connsiteX0" y="connsiteY0"/>
                </a:cxn>
                <a:cxn ang="0">
                  <a:pos x="connsiteX1" y="connsiteY1"/>
                </a:cxn>
              </a:cxnLst>
              <a:rect l="l" t="t" r="r" b="b"/>
              <a:pathLst>
                <a:path w="2463404" h="1302332">
                  <a:moveTo>
                    <a:pt x="2463405" y="0"/>
                  </a:moveTo>
                  <a:lnTo>
                    <a:pt x="0" y="1302333"/>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15">
              <a:extLst>
                <a:ext uri="{FF2B5EF4-FFF2-40B4-BE49-F238E27FC236}">
                  <a16:creationId xmlns:a16="http://schemas.microsoft.com/office/drawing/2014/main" id="{664653BB-4ACA-6136-CFE3-29333CCADB9E}"/>
                </a:ext>
              </a:extLst>
            </p:cNvPr>
            <p:cNvSpPr/>
            <p:nvPr/>
          </p:nvSpPr>
          <p:spPr>
            <a:xfrm>
              <a:off x="30578563" y="7127751"/>
              <a:ext cx="2423970" cy="1766046"/>
            </a:xfrm>
            <a:custGeom>
              <a:avLst/>
              <a:gdLst>
                <a:gd name="connsiteX0" fmla="*/ 0 w 2260879"/>
                <a:gd name="connsiteY0" fmla="*/ 0 h 1030460"/>
                <a:gd name="connsiteX1" fmla="*/ 2260880 w 2260879"/>
                <a:gd name="connsiteY1" fmla="*/ 1030461 h 1030460"/>
              </a:gdLst>
              <a:ahLst/>
              <a:cxnLst>
                <a:cxn ang="0">
                  <a:pos x="connsiteX0" y="connsiteY0"/>
                </a:cxn>
                <a:cxn ang="0">
                  <a:pos x="connsiteX1" y="connsiteY1"/>
                </a:cxn>
              </a:cxnLst>
              <a:rect l="l" t="t" r="r" b="b"/>
              <a:pathLst>
                <a:path w="2260879" h="1030460">
                  <a:moveTo>
                    <a:pt x="0" y="0"/>
                  </a:moveTo>
                  <a:lnTo>
                    <a:pt x="2260880" y="1030461"/>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77B6D2E9-A955-516B-A686-1E9CBAD81EFD}"/>
                </a:ext>
              </a:extLst>
            </p:cNvPr>
            <p:cNvSpPr/>
            <p:nvPr/>
          </p:nvSpPr>
          <p:spPr>
            <a:xfrm>
              <a:off x="33002534" y="8893798"/>
              <a:ext cx="1992852" cy="2493415"/>
            </a:xfrm>
            <a:custGeom>
              <a:avLst/>
              <a:gdLst>
                <a:gd name="connsiteX0" fmla="*/ 0 w 1858767"/>
                <a:gd name="connsiteY0" fmla="*/ 0 h 2040270"/>
                <a:gd name="connsiteX1" fmla="*/ 1858767 w 1858767"/>
                <a:gd name="connsiteY1" fmla="*/ 2040271 h 2040270"/>
              </a:gdLst>
              <a:ahLst/>
              <a:cxnLst>
                <a:cxn ang="0">
                  <a:pos x="connsiteX0" y="connsiteY0"/>
                </a:cxn>
                <a:cxn ang="0">
                  <a:pos x="connsiteX1" y="connsiteY1"/>
                </a:cxn>
              </a:cxnLst>
              <a:rect l="l" t="t" r="r" b="b"/>
              <a:pathLst>
                <a:path w="1858767" h="2040270">
                  <a:moveTo>
                    <a:pt x="0" y="0"/>
                  </a:moveTo>
                  <a:lnTo>
                    <a:pt x="1858767" y="2040271"/>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17">
              <a:extLst>
                <a:ext uri="{FF2B5EF4-FFF2-40B4-BE49-F238E27FC236}">
                  <a16:creationId xmlns:a16="http://schemas.microsoft.com/office/drawing/2014/main" id="{DCCCAB37-8034-F6B3-DFE0-114D6FBC0BA7}"/>
                </a:ext>
              </a:extLst>
            </p:cNvPr>
            <p:cNvSpPr/>
            <p:nvPr/>
          </p:nvSpPr>
          <p:spPr>
            <a:xfrm>
              <a:off x="30388731" y="8893798"/>
              <a:ext cx="2613802" cy="2067414"/>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E24C133E-8605-B0B0-F5D8-B880F11CD53B}"/>
                </a:ext>
              </a:extLst>
            </p:cNvPr>
            <p:cNvSpPr/>
            <p:nvPr/>
          </p:nvSpPr>
          <p:spPr>
            <a:xfrm>
              <a:off x="33173469" y="11387213"/>
              <a:ext cx="1821913" cy="2659889"/>
            </a:xfrm>
            <a:custGeom>
              <a:avLst/>
              <a:gdLst>
                <a:gd name="connsiteX0" fmla="*/ 1699332 w 1699332"/>
                <a:gd name="connsiteY0" fmla="*/ 0 h 2176490"/>
                <a:gd name="connsiteX1" fmla="*/ 0 w 1699332"/>
                <a:gd name="connsiteY1" fmla="*/ 2176491 h 2176490"/>
              </a:gdLst>
              <a:ahLst/>
              <a:cxnLst>
                <a:cxn ang="0">
                  <a:pos x="connsiteX0" y="connsiteY0"/>
                </a:cxn>
                <a:cxn ang="0">
                  <a:pos x="connsiteX1" y="connsiteY1"/>
                </a:cxn>
              </a:cxnLst>
              <a:rect l="l" t="t" r="r" b="b"/>
              <a:pathLst>
                <a:path w="1699332" h="2176490">
                  <a:moveTo>
                    <a:pt x="1699332" y="0"/>
                  </a:moveTo>
                  <a:lnTo>
                    <a:pt x="0" y="2176491"/>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19">
              <a:extLst>
                <a:ext uri="{FF2B5EF4-FFF2-40B4-BE49-F238E27FC236}">
                  <a16:creationId xmlns:a16="http://schemas.microsoft.com/office/drawing/2014/main" id="{70DA7604-FC18-9A4E-4170-3EDCB5475C35}"/>
                </a:ext>
              </a:extLst>
            </p:cNvPr>
            <p:cNvSpPr/>
            <p:nvPr/>
          </p:nvSpPr>
          <p:spPr>
            <a:xfrm>
              <a:off x="34995385" y="11387213"/>
              <a:ext cx="1456812" cy="2235398"/>
            </a:xfrm>
            <a:custGeom>
              <a:avLst/>
              <a:gdLst>
                <a:gd name="connsiteX0" fmla="*/ 0 w 943485"/>
                <a:gd name="connsiteY0" fmla="*/ 0 h 2305132"/>
                <a:gd name="connsiteX1" fmla="*/ 943486 w 943485"/>
                <a:gd name="connsiteY1" fmla="*/ 2305133 h 2305132"/>
              </a:gdLst>
              <a:ahLst/>
              <a:cxnLst>
                <a:cxn ang="0">
                  <a:pos x="connsiteX0" y="connsiteY0"/>
                </a:cxn>
                <a:cxn ang="0">
                  <a:pos x="connsiteX1" y="connsiteY1"/>
                </a:cxn>
              </a:cxnLst>
              <a:rect l="l" t="t" r="r" b="b"/>
              <a:pathLst>
                <a:path w="943485" h="2305132">
                  <a:moveTo>
                    <a:pt x="0" y="0"/>
                  </a:moveTo>
                  <a:lnTo>
                    <a:pt x="943486" y="2305133"/>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20">
              <a:extLst>
                <a:ext uri="{FF2B5EF4-FFF2-40B4-BE49-F238E27FC236}">
                  <a16:creationId xmlns:a16="http://schemas.microsoft.com/office/drawing/2014/main" id="{7D6435C7-8404-9A94-31AF-A28A141D404E}"/>
                </a:ext>
              </a:extLst>
            </p:cNvPr>
            <p:cNvSpPr/>
            <p:nvPr/>
          </p:nvSpPr>
          <p:spPr>
            <a:xfrm>
              <a:off x="34995385" y="10450945"/>
              <a:ext cx="3142264" cy="936267"/>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21">
              <a:extLst>
                <a:ext uri="{FF2B5EF4-FFF2-40B4-BE49-F238E27FC236}">
                  <a16:creationId xmlns:a16="http://schemas.microsoft.com/office/drawing/2014/main" id="{B435DE55-AB57-86FA-D8CB-9F54904AEAA7}"/>
                </a:ext>
              </a:extLst>
            </p:cNvPr>
            <p:cNvSpPr/>
            <p:nvPr/>
          </p:nvSpPr>
          <p:spPr>
            <a:xfrm>
              <a:off x="35643639" y="7302220"/>
              <a:ext cx="2494008" cy="3135277"/>
            </a:xfrm>
            <a:custGeom>
              <a:avLst/>
              <a:gdLst>
                <a:gd name="connsiteX0" fmla="*/ 0 w 2236788"/>
                <a:gd name="connsiteY0" fmla="*/ 0 h 3171522"/>
                <a:gd name="connsiteX1" fmla="*/ 2236788 w 2236788"/>
                <a:gd name="connsiteY1" fmla="*/ 3171523 h 3171522"/>
              </a:gdLst>
              <a:ahLst/>
              <a:cxnLst>
                <a:cxn ang="0">
                  <a:pos x="connsiteX0" y="connsiteY0"/>
                </a:cxn>
                <a:cxn ang="0">
                  <a:pos x="connsiteX1" y="connsiteY1"/>
                </a:cxn>
              </a:cxnLst>
              <a:rect l="l" t="t" r="r" b="b"/>
              <a:pathLst>
                <a:path w="2236788" h="3171522">
                  <a:moveTo>
                    <a:pt x="0" y="0"/>
                  </a:moveTo>
                  <a:lnTo>
                    <a:pt x="2236788" y="3171523"/>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Freeform: Shape 22">
              <a:extLst>
                <a:ext uri="{FF2B5EF4-FFF2-40B4-BE49-F238E27FC236}">
                  <a16:creationId xmlns:a16="http://schemas.microsoft.com/office/drawing/2014/main" id="{97571B0B-576E-20AE-A63A-0E2DB5C66C00}"/>
                </a:ext>
              </a:extLst>
            </p:cNvPr>
            <p:cNvSpPr/>
            <p:nvPr/>
          </p:nvSpPr>
          <p:spPr>
            <a:xfrm>
              <a:off x="34995385" y="7302217"/>
              <a:ext cx="648254" cy="4084995"/>
            </a:xfrm>
            <a:custGeom>
              <a:avLst/>
              <a:gdLst>
                <a:gd name="connsiteX0" fmla="*/ 604638 w 604637"/>
                <a:gd name="connsiteY0" fmla="*/ 0 h 3342603"/>
                <a:gd name="connsiteX1" fmla="*/ 0 w 604637"/>
                <a:gd name="connsiteY1" fmla="*/ 3342603 h 3342603"/>
              </a:gdLst>
              <a:ahLst/>
              <a:cxnLst>
                <a:cxn ang="0">
                  <a:pos x="connsiteX0" y="connsiteY0"/>
                </a:cxn>
                <a:cxn ang="0">
                  <a:pos x="connsiteX1" y="connsiteY1"/>
                </a:cxn>
              </a:cxnLst>
              <a:rect l="l" t="t" r="r" b="b"/>
              <a:pathLst>
                <a:path w="604637" h="3342603">
                  <a:moveTo>
                    <a:pt x="604638" y="0"/>
                  </a:moveTo>
                  <a:lnTo>
                    <a:pt x="0" y="3342603"/>
                  </a:lnTo>
                </a:path>
              </a:pathLst>
            </a:custGeom>
            <a:ln w="25400" cap="flat">
              <a:solidFill>
                <a:schemeClr val="bg1">
                  <a:lumMod val="75000"/>
                </a:scheme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23">
              <a:extLst>
                <a:ext uri="{FF2B5EF4-FFF2-40B4-BE49-F238E27FC236}">
                  <a16:creationId xmlns:a16="http://schemas.microsoft.com/office/drawing/2014/main" id="{4B5E2CB0-4A15-0A2C-AED1-780AE8F08A5C}"/>
                </a:ext>
              </a:extLst>
            </p:cNvPr>
            <p:cNvSpPr/>
            <p:nvPr/>
          </p:nvSpPr>
          <p:spPr>
            <a:xfrm>
              <a:off x="33002536" y="8893800"/>
              <a:ext cx="5135121" cy="1557145"/>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F30B0686-6B53-EBC2-1ADE-EFA4E1E5447A}"/>
                </a:ext>
              </a:extLst>
            </p:cNvPr>
            <p:cNvSpPr/>
            <p:nvPr/>
          </p:nvSpPr>
          <p:spPr>
            <a:xfrm>
              <a:off x="30376857" y="10961212"/>
              <a:ext cx="4618528" cy="482092"/>
            </a:xfrm>
            <a:custGeom>
              <a:avLst/>
              <a:gdLst>
                <a:gd name="connsiteX0" fmla="*/ 0 w 2892155"/>
                <a:gd name="connsiteY0" fmla="*/ 0 h 40922"/>
                <a:gd name="connsiteX1" fmla="*/ 2892155 w 2892155"/>
                <a:gd name="connsiteY1" fmla="*/ 40923 h 40922"/>
              </a:gdLst>
              <a:ahLst/>
              <a:cxnLst>
                <a:cxn ang="0">
                  <a:pos x="connsiteX0" y="connsiteY0"/>
                </a:cxn>
                <a:cxn ang="0">
                  <a:pos x="connsiteX1" y="connsiteY1"/>
                </a:cxn>
              </a:cxnLst>
              <a:rect l="l" t="t" r="r" b="b"/>
              <a:pathLst>
                <a:path w="2892155" h="40922">
                  <a:moveTo>
                    <a:pt x="0" y="0"/>
                  </a:moveTo>
                  <a:lnTo>
                    <a:pt x="2892155" y="40923"/>
                  </a:lnTo>
                </a:path>
              </a:pathLst>
            </a:custGeom>
            <a:ln w="25400" cap="flat">
              <a:solidFill>
                <a:schemeClr val="bg1">
                  <a:lumMod val="75000"/>
                </a:scheme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25">
              <a:extLst>
                <a:ext uri="{FF2B5EF4-FFF2-40B4-BE49-F238E27FC236}">
                  <a16:creationId xmlns:a16="http://schemas.microsoft.com/office/drawing/2014/main" id="{244E258E-7A18-C492-8AF7-DB07C221BC87}"/>
                </a:ext>
              </a:extLst>
            </p:cNvPr>
            <p:cNvSpPr/>
            <p:nvPr/>
          </p:nvSpPr>
          <p:spPr>
            <a:xfrm>
              <a:off x="33002534" y="8893798"/>
              <a:ext cx="170936" cy="5153304"/>
            </a:xfrm>
            <a:custGeom>
              <a:avLst/>
              <a:gdLst>
                <a:gd name="connsiteX0" fmla="*/ 0 w 159434"/>
                <a:gd name="connsiteY0" fmla="*/ 0 h 4216761"/>
                <a:gd name="connsiteX1" fmla="*/ 159435 w 159434"/>
                <a:gd name="connsiteY1" fmla="*/ 4216762 h 4216761"/>
              </a:gdLst>
              <a:ahLst/>
              <a:cxnLst>
                <a:cxn ang="0">
                  <a:pos x="connsiteX0" y="connsiteY0"/>
                </a:cxn>
                <a:cxn ang="0">
                  <a:pos x="connsiteX1" y="connsiteY1"/>
                </a:cxn>
              </a:cxnLst>
              <a:rect l="l" t="t" r="r" b="b"/>
              <a:pathLst>
                <a:path w="159434" h="4216761">
                  <a:moveTo>
                    <a:pt x="0" y="0"/>
                  </a:moveTo>
                  <a:lnTo>
                    <a:pt x="159435" y="4216762"/>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26">
              <a:extLst>
                <a:ext uri="{FF2B5EF4-FFF2-40B4-BE49-F238E27FC236}">
                  <a16:creationId xmlns:a16="http://schemas.microsoft.com/office/drawing/2014/main" id="{A10DAD75-FA09-3927-A7B0-DFA325A294E6}"/>
                </a:ext>
              </a:extLst>
            </p:cNvPr>
            <p:cNvSpPr/>
            <p:nvPr/>
          </p:nvSpPr>
          <p:spPr>
            <a:xfrm>
              <a:off x="36452197" y="10450945"/>
              <a:ext cx="1685448" cy="3165221"/>
            </a:xfrm>
            <a:custGeom>
              <a:avLst/>
              <a:gdLst>
                <a:gd name="connsiteX0" fmla="*/ 1897940 w 1897940"/>
                <a:gd name="connsiteY0" fmla="*/ 0 h 2476212"/>
                <a:gd name="connsiteX1" fmla="*/ 0 w 1897940"/>
                <a:gd name="connsiteY1" fmla="*/ 2476213 h 2476212"/>
              </a:gdLst>
              <a:ahLst/>
              <a:cxnLst>
                <a:cxn ang="0">
                  <a:pos x="connsiteX0" y="connsiteY0"/>
                </a:cxn>
                <a:cxn ang="0">
                  <a:pos x="connsiteX1" y="connsiteY1"/>
                </a:cxn>
              </a:cxnLst>
              <a:rect l="l" t="t" r="r" b="b"/>
              <a:pathLst>
                <a:path w="1897940" h="2476212">
                  <a:moveTo>
                    <a:pt x="1897940" y="0"/>
                  </a:moveTo>
                  <a:lnTo>
                    <a:pt x="0" y="2476213"/>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Shape 27">
              <a:extLst>
                <a:ext uri="{FF2B5EF4-FFF2-40B4-BE49-F238E27FC236}">
                  <a16:creationId xmlns:a16="http://schemas.microsoft.com/office/drawing/2014/main" id="{8948AA56-A5B8-244B-E820-BFF52021BFC3}"/>
                </a:ext>
              </a:extLst>
            </p:cNvPr>
            <p:cNvSpPr/>
            <p:nvPr/>
          </p:nvSpPr>
          <p:spPr>
            <a:xfrm flipV="1">
              <a:off x="33173468" y="13622613"/>
              <a:ext cx="3278722" cy="424489"/>
            </a:xfrm>
            <a:custGeom>
              <a:avLst/>
              <a:gdLst>
                <a:gd name="connsiteX0" fmla="*/ 0 w 2642818"/>
                <a:gd name="connsiteY0" fmla="*/ 0 h 128641"/>
                <a:gd name="connsiteX1" fmla="*/ 2642818 w 2642818"/>
                <a:gd name="connsiteY1" fmla="*/ 128642 h 128641"/>
              </a:gdLst>
              <a:ahLst/>
              <a:cxnLst>
                <a:cxn ang="0">
                  <a:pos x="connsiteX0" y="connsiteY0"/>
                </a:cxn>
                <a:cxn ang="0">
                  <a:pos x="connsiteX1" y="connsiteY1"/>
                </a:cxn>
              </a:cxnLst>
              <a:rect l="l" t="t" r="r" b="b"/>
              <a:pathLst>
                <a:path w="2642818" h="128641">
                  <a:moveTo>
                    <a:pt x="0" y="0"/>
                  </a:moveTo>
                  <a:lnTo>
                    <a:pt x="2642818" y="128642"/>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Freeform: Shape 28">
              <a:extLst>
                <a:ext uri="{FF2B5EF4-FFF2-40B4-BE49-F238E27FC236}">
                  <a16:creationId xmlns:a16="http://schemas.microsoft.com/office/drawing/2014/main" id="{BBAA9951-93A4-AA5A-B58A-78F6F8117CDC}"/>
                </a:ext>
              </a:extLst>
            </p:cNvPr>
            <p:cNvSpPr/>
            <p:nvPr/>
          </p:nvSpPr>
          <p:spPr>
            <a:xfrm>
              <a:off x="35643637" y="7302220"/>
              <a:ext cx="808560" cy="6313944"/>
            </a:xfrm>
            <a:custGeom>
              <a:avLst/>
              <a:gdLst>
                <a:gd name="connsiteX0" fmla="*/ 0 w 338847"/>
                <a:gd name="connsiteY0" fmla="*/ 0 h 5647735"/>
                <a:gd name="connsiteX1" fmla="*/ 338848 w 338847"/>
                <a:gd name="connsiteY1" fmla="*/ 5647736 h 5647735"/>
              </a:gdLst>
              <a:ahLst/>
              <a:cxnLst>
                <a:cxn ang="0">
                  <a:pos x="connsiteX0" y="connsiteY0"/>
                </a:cxn>
                <a:cxn ang="0">
                  <a:pos x="connsiteX1" y="connsiteY1"/>
                </a:cxn>
              </a:cxnLst>
              <a:rect l="l" t="t" r="r" b="b"/>
              <a:pathLst>
                <a:path w="338847" h="5647735">
                  <a:moveTo>
                    <a:pt x="0" y="0"/>
                  </a:moveTo>
                  <a:lnTo>
                    <a:pt x="338848" y="5647736"/>
                  </a:lnTo>
                </a:path>
              </a:pathLst>
            </a:custGeom>
            <a:ln w="25400" cap="flat">
              <a:solidFill>
                <a:schemeClr val="bg1">
                  <a:lumMod val="75000"/>
                </a:scheme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Freeform: Shape 29">
              <a:extLst>
                <a:ext uri="{FF2B5EF4-FFF2-40B4-BE49-F238E27FC236}">
                  <a16:creationId xmlns:a16="http://schemas.microsoft.com/office/drawing/2014/main" id="{649A8C0D-83C2-0767-DFC2-A38391F2C81E}"/>
                </a:ext>
              </a:extLst>
            </p:cNvPr>
            <p:cNvSpPr/>
            <p:nvPr/>
          </p:nvSpPr>
          <p:spPr>
            <a:xfrm>
              <a:off x="33173465" y="10437494"/>
              <a:ext cx="4964177" cy="3609608"/>
            </a:xfrm>
            <a:custGeom>
              <a:avLst/>
              <a:gdLst>
                <a:gd name="connsiteX0" fmla="*/ 4540758 w 4540758"/>
                <a:gd name="connsiteY0" fmla="*/ 0 h 2347571"/>
                <a:gd name="connsiteX1" fmla="*/ 0 w 4540758"/>
                <a:gd name="connsiteY1" fmla="*/ 2347571 h 2347571"/>
              </a:gdLst>
              <a:ahLst/>
              <a:cxnLst>
                <a:cxn ang="0">
                  <a:pos x="connsiteX0" y="connsiteY0"/>
                </a:cxn>
                <a:cxn ang="0">
                  <a:pos x="connsiteX1" y="connsiteY1"/>
                </a:cxn>
              </a:cxnLst>
              <a:rect l="l" t="t" r="r" b="b"/>
              <a:pathLst>
                <a:path w="4540758" h="2347571">
                  <a:moveTo>
                    <a:pt x="4540758" y="0"/>
                  </a:moveTo>
                  <a:lnTo>
                    <a:pt x="0" y="2347571"/>
                  </a:lnTo>
                </a:path>
              </a:pathLst>
            </a:custGeom>
            <a:ln w="25400" cap="flat">
              <a:solidFill>
                <a:schemeClr val="bg1">
                  <a:lumMod val="75000"/>
                </a:scheme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31" name="Freeform: Shape 30">
            <a:extLst>
              <a:ext uri="{FF2B5EF4-FFF2-40B4-BE49-F238E27FC236}">
                <a16:creationId xmlns:a16="http://schemas.microsoft.com/office/drawing/2014/main" id="{C3C8E055-441F-4663-A1F5-BF4841FADF41}"/>
              </a:ext>
            </a:extLst>
          </p:cNvPr>
          <p:cNvSpPr>
            <a:spLocks noChangeAspect="1"/>
          </p:cNvSpPr>
          <p:nvPr/>
        </p:nvSpPr>
        <p:spPr bwMode="auto">
          <a:xfrm>
            <a:off x="7273776" y="2507869"/>
            <a:ext cx="3815159" cy="3248041"/>
          </a:xfrm>
          <a:custGeom>
            <a:avLst/>
            <a:gdLst>
              <a:gd name="connsiteX0" fmla="*/ 2632232 w 3815159"/>
              <a:gd name="connsiteY0" fmla="*/ 2841334 h 3248041"/>
              <a:gd name="connsiteX1" fmla="*/ 2632232 w 3815159"/>
              <a:gd name="connsiteY1" fmla="*/ 2841335 h 3248041"/>
              <a:gd name="connsiteX2" fmla="*/ 2632232 w 3815159"/>
              <a:gd name="connsiteY2" fmla="*/ 2841335 h 3248041"/>
              <a:gd name="connsiteX3" fmla="*/ 206931 w 3815159"/>
              <a:gd name="connsiteY3" fmla="*/ 2832728 h 3248041"/>
              <a:gd name="connsiteX4" fmla="*/ 358510 w 3815159"/>
              <a:gd name="connsiteY4" fmla="*/ 2984307 h 3248041"/>
              <a:gd name="connsiteX5" fmla="*/ 358509 w 3815159"/>
              <a:gd name="connsiteY5" fmla="*/ 2984307 h 3248041"/>
              <a:gd name="connsiteX6" fmla="*/ 206930 w 3815159"/>
              <a:gd name="connsiteY6" fmla="*/ 3135886 h 3248041"/>
              <a:gd name="connsiteX7" fmla="*/ 206931 w 3815159"/>
              <a:gd name="connsiteY7" fmla="*/ 3135885 h 3248041"/>
              <a:gd name="connsiteX8" fmla="*/ 67264 w 3815159"/>
              <a:gd name="connsiteY8" fmla="*/ 3043308 h 3248041"/>
              <a:gd name="connsiteX9" fmla="*/ 55352 w 3815159"/>
              <a:gd name="connsiteY9" fmla="*/ 2984307 h 3248041"/>
              <a:gd name="connsiteX10" fmla="*/ 67264 w 3815159"/>
              <a:gd name="connsiteY10" fmla="*/ 2925306 h 3248041"/>
              <a:gd name="connsiteX11" fmla="*/ 206931 w 3815159"/>
              <a:gd name="connsiteY11" fmla="*/ 2832728 h 3248041"/>
              <a:gd name="connsiteX12" fmla="*/ 1472456 w 3815159"/>
              <a:gd name="connsiteY12" fmla="*/ 2743995 h 3248041"/>
              <a:gd name="connsiteX13" fmla="*/ 1724479 w 3815159"/>
              <a:gd name="connsiteY13" fmla="*/ 2996018 h 3248041"/>
              <a:gd name="connsiteX14" fmla="*/ 1472456 w 3815159"/>
              <a:gd name="connsiteY14" fmla="*/ 3248041 h 3248041"/>
              <a:gd name="connsiteX15" fmla="*/ 1220433 w 3815159"/>
              <a:gd name="connsiteY15" fmla="*/ 2996018 h 3248041"/>
              <a:gd name="connsiteX16" fmla="*/ 1472456 w 3815159"/>
              <a:gd name="connsiteY16" fmla="*/ 2743995 h 3248041"/>
              <a:gd name="connsiteX17" fmla="*/ 2783811 w 3815159"/>
              <a:gd name="connsiteY17" fmla="*/ 2689756 h 3248041"/>
              <a:gd name="connsiteX18" fmla="*/ 2935390 w 3815159"/>
              <a:gd name="connsiteY18" fmla="*/ 2841335 h 3248041"/>
              <a:gd name="connsiteX19" fmla="*/ 2935389 w 3815159"/>
              <a:gd name="connsiteY19" fmla="*/ 2841335 h 3248041"/>
              <a:gd name="connsiteX20" fmla="*/ 2783810 w 3815159"/>
              <a:gd name="connsiteY20" fmla="*/ 2992914 h 3248041"/>
              <a:gd name="connsiteX21" fmla="*/ 2783811 w 3815159"/>
              <a:gd name="connsiteY21" fmla="*/ 2992913 h 3248041"/>
              <a:gd name="connsiteX22" fmla="*/ 2644144 w 3815159"/>
              <a:gd name="connsiteY22" fmla="*/ 2900336 h 3248041"/>
              <a:gd name="connsiteX23" fmla="*/ 2632232 w 3815159"/>
              <a:gd name="connsiteY23" fmla="*/ 2841335 h 3248041"/>
              <a:gd name="connsiteX24" fmla="*/ 2644144 w 3815159"/>
              <a:gd name="connsiteY24" fmla="*/ 2782334 h 3248041"/>
              <a:gd name="connsiteX25" fmla="*/ 2783811 w 3815159"/>
              <a:gd name="connsiteY25" fmla="*/ 2689756 h 3248041"/>
              <a:gd name="connsiteX26" fmla="*/ 2196830 w 3815159"/>
              <a:gd name="connsiteY26" fmla="*/ 1803322 h 3248041"/>
              <a:gd name="connsiteX27" fmla="*/ 2348409 w 3815159"/>
              <a:gd name="connsiteY27" fmla="*/ 1954901 h 3248041"/>
              <a:gd name="connsiteX28" fmla="*/ 2348408 w 3815159"/>
              <a:gd name="connsiteY28" fmla="*/ 1954901 h 3248041"/>
              <a:gd name="connsiteX29" fmla="*/ 2196829 w 3815159"/>
              <a:gd name="connsiteY29" fmla="*/ 2106480 h 3248041"/>
              <a:gd name="connsiteX30" fmla="*/ 2196830 w 3815159"/>
              <a:gd name="connsiteY30" fmla="*/ 2106479 h 3248041"/>
              <a:gd name="connsiteX31" fmla="*/ 2057163 w 3815159"/>
              <a:gd name="connsiteY31" fmla="*/ 2013902 h 3248041"/>
              <a:gd name="connsiteX32" fmla="*/ 2045251 w 3815159"/>
              <a:gd name="connsiteY32" fmla="*/ 1954901 h 3248041"/>
              <a:gd name="connsiteX33" fmla="*/ 2057163 w 3815159"/>
              <a:gd name="connsiteY33" fmla="*/ 1895900 h 3248041"/>
              <a:gd name="connsiteX34" fmla="*/ 2196830 w 3815159"/>
              <a:gd name="connsiteY34" fmla="*/ 1803322 h 3248041"/>
              <a:gd name="connsiteX35" fmla="*/ 358769 w 3815159"/>
              <a:gd name="connsiteY35" fmla="*/ 1420185 h 3248041"/>
              <a:gd name="connsiteX36" fmla="*/ 717538 w 3815159"/>
              <a:gd name="connsiteY36" fmla="*/ 1778954 h 3248041"/>
              <a:gd name="connsiteX37" fmla="*/ 358769 w 3815159"/>
              <a:gd name="connsiteY37" fmla="*/ 2137723 h 3248041"/>
              <a:gd name="connsiteX38" fmla="*/ 0 w 3815159"/>
              <a:gd name="connsiteY38" fmla="*/ 1778954 h 3248041"/>
              <a:gd name="connsiteX39" fmla="*/ 358769 w 3815159"/>
              <a:gd name="connsiteY39" fmla="*/ 1420185 h 3248041"/>
              <a:gd name="connsiteX40" fmla="*/ 3456390 w 3815159"/>
              <a:gd name="connsiteY40" fmla="*/ 1213536 h 3248041"/>
              <a:gd name="connsiteX41" fmla="*/ 3815159 w 3815159"/>
              <a:gd name="connsiteY41" fmla="*/ 1572305 h 3248041"/>
              <a:gd name="connsiteX42" fmla="*/ 3456390 w 3815159"/>
              <a:gd name="connsiteY42" fmla="*/ 1931074 h 3248041"/>
              <a:gd name="connsiteX43" fmla="*/ 3097621 w 3815159"/>
              <a:gd name="connsiteY43" fmla="*/ 1572305 h 3248041"/>
              <a:gd name="connsiteX44" fmla="*/ 3456390 w 3815159"/>
              <a:gd name="connsiteY44" fmla="*/ 1213536 h 3248041"/>
              <a:gd name="connsiteX45" fmla="*/ 1400448 w 3815159"/>
              <a:gd name="connsiteY45" fmla="*/ 805687 h 3248041"/>
              <a:gd name="connsiteX46" fmla="*/ 1552027 w 3815159"/>
              <a:gd name="connsiteY46" fmla="*/ 957266 h 3248041"/>
              <a:gd name="connsiteX47" fmla="*/ 1552026 w 3815159"/>
              <a:gd name="connsiteY47" fmla="*/ 957266 h 3248041"/>
              <a:gd name="connsiteX48" fmla="*/ 1400447 w 3815159"/>
              <a:gd name="connsiteY48" fmla="*/ 1108845 h 3248041"/>
              <a:gd name="connsiteX49" fmla="*/ 1400448 w 3815159"/>
              <a:gd name="connsiteY49" fmla="*/ 1108844 h 3248041"/>
              <a:gd name="connsiteX50" fmla="*/ 1260781 w 3815159"/>
              <a:gd name="connsiteY50" fmla="*/ 1016266 h 3248041"/>
              <a:gd name="connsiteX51" fmla="*/ 1248869 w 3815159"/>
              <a:gd name="connsiteY51" fmla="*/ 957265 h 3248041"/>
              <a:gd name="connsiteX52" fmla="*/ 1260781 w 3815159"/>
              <a:gd name="connsiteY52" fmla="*/ 898264 h 3248041"/>
              <a:gd name="connsiteX53" fmla="*/ 1400448 w 3815159"/>
              <a:gd name="connsiteY53" fmla="*/ 805687 h 3248041"/>
              <a:gd name="connsiteX54" fmla="*/ 2457244 w 3815159"/>
              <a:gd name="connsiteY54" fmla="*/ 146269 h 3248041"/>
              <a:gd name="connsiteX55" fmla="*/ 2709267 w 3815159"/>
              <a:gd name="connsiteY55" fmla="*/ 398292 h 3248041"/>
              <a:gd name="connsiteX56" fmla="*/ 2457244 w 3815159"/>
              <a:gd name="connsiteY56" fmla="*/ 650315 h 3248041"/>
              <a:gd name="connsiteX57" fmla="*/ 2205221 w 3815159"/>
              <a:gd name="connsiteY57" fmla="*/ 398292 h 3248041"/>
              <a:gd name="connsiteX58" fmla="*/ 2457244 w 3815159"/>
              <a:gd name="connsiteY58" fmla="*/ 146269 h 3248041"/>
              <a:gd name="connsiteX59" fmla="*/ 442108 w 3815159"/>
              <a:gd name="connsiteY59" fmla="*/ 0 h 3248041"/>
              <a:gd name="connsiteX60" fmla="*/ 694131 w 3815159"/>
              <a:gd name="connsiteY60" fmla="*/ 252023 h 3248041"/>
              <a:gd name="connsiteX61" fmla="*/ 442108 w 3815159"/>
              <a:gd name="connsiteY61" fmla="*/ 504046 h 3248041"/>
              <a:gd name="connsiteX62" fmla="*/ 190085 w 3815159"/>
              <a:gd name="connsiteY62" fmla="*/ 252023 h 3248041"/>
              <a:gd name="connsiteX63" fmla="*/ 442108 w 3815159"/>
              <a:gd name="connsiteY63" fmla="*/ 0 h 324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15159" h="3248041">
                <a:moveTo>
                  <a:pt x="2632232" y="2841334"/>
                </a:moveTo>
                <a:lnTo>
                  <a:pt x="2632232" y="2841335"/>
                </a:lnTo>
                <a:lnTo>
                  <a:pt x="2632232" y="2841335"/>
                </a:lnTo>
                <a:close/>
                <a:moveTo>
                  <a:pt x="206931" y="2832728"/>
                </a:moveTo>
                <a:cubicBezTo>
                  <a:pt x="290646" y="2832728"/>
                  <a:pt x="358510" y="2900592"/>
                  <a:pt x="358510" y="2984307"/>
                </a:cubicBezTo>
                <a:lnTo>
                  <a:pt x="358509" y="2984307"/>
                </a:lnTo>
                <a:cubicBezTo>
                  <a:pt x="358509" y="3068022"/>
                  <a:pt x="290645" y="3135886"/>
                  <a:pt x="206930" y="3135886"/>
                </a:cubicBezTo>
                <a:lnTo>
                  <a:pt x="206931" y="3135885"/>
                </a:lnTo>
                <a:cubicBezTo>
                  <a:pt x="144145" y="3135885"/>
                  <a:pt x="90274" y="3097712"/>
                  <a:pt x="67264" y="3043308"/>
                </a:cubicBezTo>
                <a:lnTo>
                  <a:pt x="55352" y="2984307"/>
                </a:lnTo>
                <a:lnTo>
                  <a:pt x="67264" y="2925306"/>
                </a:lnTo>
                <a:cubicBezTo>
                  <a:pt x="90274" y="2870902"/>
                  <a:pt x="144145" y="2832728"/>
                  <a:pt x="206931" y="2832728"/>
                </a:cubicBezTo>
                <a:close/>
                <a:moveTo>
                  <a:pt x="1472456" y="2743995"/>
                </a:moveTo>
                <a:cubicBezTo>
                  <a:pt x="1611644" y="2743995"/>
                  <a:pt x="1724479" y="2856830"/>
                  <a:pt x="1724479" y="2996018"/>
                </a:cubicBezTo>
                <a:cubicBezTo>
                  <a:pt x="1724479" y="3135206"/>
                  <a:pt x="1611644" y="3248041"/>
                  <a:pt x="1472456" y="3248041"/>
                </a:cubicBezTo>
                <a:cubicBezTo>
                  <a:pt x="1333268" y="3248041"/>
                  <a:pt x="1220433" y="3135206"/>
                  <a:pt x="1220433" y="2996018"/>
                </a:cubicBezTo>
                <a:cubicBezTo>
                  <a:pt x="1220433" y="2856830"/>
                  <a:pt x="1333268" y="2743995"/>
                  <a:pt x="1472456" y="2743995"/>
                </a:cubicBezTo>
                <a:close/>
                <a:moveTo>
                  <a:pt x="2783811" y="2689756"/>
                </a:moveTo>
                <a:cubicBezTo>
                  <a:pt x="2867526" y="2689756"/>
                  <a:pt x="2935390" y="2757620"/>
                  <a:pt x="2935390" y="2841335"/>
                </a:cubicBezTo>
                <a:lnTo>
                  <a:pt x="2935389" y="2841335"/>
                </a:lnTo>
                <a:cubicBezTo>
                  <a:pt x="2935389" y="2925050"/>
                  <a:pt x="2867525" y="2992914"/>
                  <a:pt x="2783810" y="2992914"/>
                </a:cubicBezTo>
                <a:lnTo>
                  <a:pt x="2783811" y="2992913"/>
                </a:lnTo>
                <a:cubicBezTo>
                  <a:pt x="2721025" y="2992913"/>
                  <a:pt x="2667155" y="2954740"/>
                  <a:pt x="2644144" y="2900336"/>
                </a:cubicBezTo>
                <a:lnTo>
                  <a:pt x="2632232" y="2841335"/>
                </a:lnTo>
                <a:lnTo>
                  <a:pt x="2644144" y="2782334"/>
                </a:lnTo>
                <a:cubicBezTo>
                  <a:pt x="2667155" y="2727930"/>
                  <a:pt x="2721025" y="2689756"/>
                  <a:pt x="2783811" y="2689756"/>
                </a:cubicBezTo>
                <a:close/>
                <a:moveTo>
                  <a:pt x="2196830" y="1803322"/>
                </a:moveTo>
                <a:cubicBezTo>
                  <a:pt x="2280545" y="1803322"/>
                  <a:pt x="2348409" y="1871186"/>
                  <a:pt x="2348409" y="1954901"/>
                </a:cubicBezTo>
                <a:lnTo>
                  <a:pt x="2348408" y="1954901"/>
                </a:lnTo>
                <a:cubicBezTo>
                  <a:pt x="2348408" y="2038616"/>
                  <a:pt x="2280544" y="2106480"/>
                  <a:pt x="2196829" y="2106480"/>
                </a:cubicBezTo>
                <a:lnTo>
                  <a:pt x="2196830" y="2106479"/>
                </a:lnTo>
                <a:cubicBezTo>
                  <a:pt x="2134044" y="2106479"/>
                  <a:pt x="2080174" y="2068306"/>
                  <a:pt x="2057163" y="2013902"/>
                </a:cubicBezTo>
                <a:lnTo>
                  <a:pt x="2045251" y="1954901"/>
                </a:lnTo>
                <a:lnTo>
                  <a:pt x="2057163" y="1895900"/>
                </a:lnTo>
                <a:cubicBezTo>
                  <a:pt x="2080174" y="1841496"/>
                  <a:pt x="2134044" y="1803322"/>
                  <a:pt x="2196830" y="1803322"/>
                </a:cubicBezTo>
                <a:close/>
                <a:moveTo>
                  <a:pt x="358769" y="1420185"/>
                </a:moveTo>
                <a:cubicBezTo>
                  <a:pt x="556912" y="1420185"/>
                  <a:pt x="717538" y="1580811"/>
                  <a:pt x="717538" y="1778954"/>
                </a:cubicBezTo>
                <a:cubicBezTo>
                  <a:pt x="717538" y="1977097"/>
                  <a:pt x="556912" y="2137723"/>
                  <a:pt x="358769" y="2137723"/>
                </a:cubicBezTo>
                <a:cubicBezTo>
                  <a:pt x="160626" y="2137723"/>
                  <a:pt x="0" y="1977097"/>
                  <a:pt x="0" y="1778954"/>
                </a:cubicBezTo>
                <a:cubicBezTo>
                  <a:pt x="0" y="1580811"/>
                  <a:pt x="160626" y="1420185"/>
                  <a:pt x="358769" y="1420185"/>
                </a:cubicBezTo>
                <a:close/>
                <a:moveTo>
                  <a:pt x="3456390" y="1213536"/>
                </a:moveTo>
                <a:cubicBezTo>
                  <a:pt x="3654533" y="1213536"/>
                  <a:pt x="3815159" y="1374162"/>
                  <a:pt x="3815159" y="1572305"/>
                </a:cubicBezTo>
                <a:cubicBezTo>
                  <a:pt x="3815159" y="1770448"/>
                  <a:pt x="3654533" y="1931074"/>
                  <a:pt x="3456390" y="1931074"/>
                </a:cubicBezTo>
                <a:cubicBezTo>
                  <a:pt x="3258247" y="1931074"/>
                  <a:pt x="3097621" y="1770448"/>
                  <a:pt x="3097621" y="1572305"/>
                </a:cubicBezTo>
                <a:cubicBezTo>
                  <a:pt x="3097621" y="1374162"/>
                  <a:pt x="3258247" y="1213536"/>
                  <a:pt x="3456390" y="1213536"/>
                </a:cubicBezTo>
                <a:close/>
                <a:moveTo>
                  <a:pt x="1400448" y="805687"/>
                </a:moveTo>
                <a:cubicBezTo>
                  <a:pt x="1484163" y="805687"/>
                  <a:pt x="1552027" y="873551"/>
                  <a:pt x="1552027" y="957266"/>
                </a:cubicBezTo>
                <a:lnTo>
                  <a:pt x="1552026" y="957266"/>
                </a:lnTo>
                <a:cubicBezTo>
                  <a:pt x="1552026" y="1040981"/>
                  <a:pt x="1484162" y="1108845"/>
                  <a:pt x="1400447" y="1108845"/>
                </a:cubicBezTo>
                <a:lnTo>
                  <a:pt x="1400448" y="1108844"/>
                </a:lnTo>
                <a:cubicBezTo>
                  <a:pt x="1337662" y="1108844"/>
                  <a:pt x="1283792" y="1070670"/>
                  <a:pt x="1260781" y="1016266"/>
                </a:cubicBezTo>
                <a:lnTo>
                  <a:pt x="1248869" y="957265"/>
                </a:lnTo>
                <a:lnTo>
                  <a:pt x="1260781" y="898264"/>
                </a:lnTo>
                <a:cubicBezTo>
                  <a:pt x="1283792" y="843860"/>
                  <a:pt x="1337662" y="805687"/>
                  <a:pt x="1400448" y="805687"/>
                </a:cubicBezTo>
                <a:close/>
                <a:moveTo>
                  <a:pt x="2457244" y="146269"/>
                </a:moveTo>
                <a:cubicBezTo>
                  <a:pt x="2596432" y="146269"/>
                  <a:pt x="2709267" y="259104"/>
                  <a:pt x="2709267" y="398292"/>
                </a:cubicBezTo>
                <a:cubicBezTo>
                  <a:pt x="2709267" y="537480"/>
                  <a:pt x="2596432" y="650315"/>
                  <a:pt x="2457244" y="650315"/>
                </a:cubicBezTo>
                <a:cubicBezTo>
                  <a:pt x="2318056" y="650315"/>
                  <a:pt x="2205221" y="537480"/>
                  <a:pt x="2205221" y="398292"/>
                </a:cubicBezTo>
                <a:cubicBezTo>
                  <a:pt x="2205221" y="259104"/>
                  <a:pt x="2318056" y="146269"/>
                  <a:pt x="2457244" y="146269"/>
                </a:cubicBezTo>
                <a:close/>
                <a:moveTo>
                  <a:pt x="442108" y="0"/>
                </a:moveTo>
                <a:cubicBezTo>
                  <a:pt x="581296" y="0"/>
                  <a:pt x="694131" y="112835"/>
                  <a:pt x="694131" y="252023"/>
                </a:cubicBezTo>
                <a:cubicBezTo>
                  <a:pt x="694131" y="391211"/>
                  <a:pt x="581296" y="504046"/>
                  <a:pt x="442108" y="504046"/>
                </a:cubicBezTo>
                <a:cubicBezTo>
                  <a:pt x="302920" y="504046"/>
                  <a:pt x="190085" y="391211"/>
                  <a:pt x="190085" y="252023"/>
                </a:cubicBezTo>
                <a:cubicBezTo>
                  <a:pt x="190085" y="112835"/>
                  <a:pt x="302920" y="0"/>
                  <a:pt x="442108"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Segoe UI"/>
              <a:ea typeface="+mn-ea"/>
              <a:cs typeface="Segoe UI Semibold" panose="020B0502040204020203" pitchFamily="34" charset="0"/>
            </a:endParaRPr>
          </a:p>
        </p:txBody>
      </p:sp>
      <p:grpSp>
        <p:nvGrpSpPr>
          <p:cNvPr id="32" name="Group 31">
            <a:extLst>
              <a:ext uri="{FF2B5EF4-FFF2-40B4-BE49-F238E27FC236}">
                <a16:creationId xmlns:a16="http://schemas.microsoft.com/office/drawing/2014/main" id="{8C4FBE78-96C5-C84E-257A-12A340233B08}"/>
              </a:ext>
            </a:extLst>
          </p:cNvPr>
          <p:cNvGrpSpPr/>
          <p:nvPr/>
        </p:nvGrpSpPr>
        <p:grpSpPr>
          <a:xfrm>
            <a:off x="7425702" y="2659080"/>
            <a:ext cx="3434656" cy="2941717"/>
            <a:chOff x="7425702" y="2659080"/>
            <a:chExt cx="3434656" cy="2941717"/>
          </a:xfrm>
        </p:grpSpPr>
        <p:sp>
          <p:nvSpPr>
            <p:cNvPr id="33" name="Graphic 82">
              <a:extLst>
                <a:ext uri="{FF2B5EF4-FFF2-40B4-BE49-F238E27FC236}">
                  <a16:creationId xmlns:a16="http://schemas.microsoft.com/office/drawing/2014/main" id="{E13F3F4E-5666-39BD-66E4-5D12550C6092}"/>
                </a:ext>
              </a:extLst>
            </p:cNvPr>
            <p:cNvSpPr>
              <a:spLocks noChangeAspect="1"/>
            </p:cNvSpPr>
            <p:nvPr/>
          </p:nvSpPr>
          <p:spPr>
            <a:xfrm>
              <a:off x="10599977" y="3936664"/>
              <a:ext cx="260381" cy="281466"/>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4" name="Graphic 82">
              <a:extLst>
                <a:ext uri="{FF2B5EF4-FFF2-40B4-BE49-F238E27FC236}">
                  <a16:creationId xmlns:a16="http://schemas.microsoft.com/office/drawing/2014/main" id="{5C02B7AF-B948-45D9-2FB2-49DAF4E770BC}"/>
                </a:ext>
              </a:extLst>
            </p:cNvPr>
            <p:cNvSpPr>
              <a:spLocks noChangeAspect="1"/>
            </p:cNvSpPr>
            <p:nvPr/>
          </p:nvSpPr>
          <p:spPr>
            <a:xfrm>
              <a:off x="7502354" y="4143312"/>
              <a:ext cx="260381" cy="281466"/>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5" name="Graphic 82">
              <a:extLst>
                <a:ext uri="{FF2B5EF4-FFF2-40B4-BE49-F238E27FC236}">
                  <a16:creationId xmlns:a16="http://schemas.microsoft.com/office/drawing/2014/main" id="{4C39AFBB-B5EA-D425-D3DA-6F5A59A3B5D9}"/>
                </a:ext>
              </a:extLst>
            </p:cNvPr>
            <p:cNvSpPr>
              <a:spLocks noChangeAspect="1"/>
            </p:cNvSpPr>
            <p:nvPr/>
          </p:nvSpPr>
          <p:spPr>
            <a:xfrm>
              <a:off x="9639566" y="2805349"/>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6" name="Graphic 82">
              <a:extLst>
                <a:ext uri="{FF2B5EF4-FFF2-40B4-BE49-F238E27FC236}">
                  <a16:creationId xmlns:a16="http://schemas.microsoft.com/office/drawing/2014/main" id="{5E7DBC71-11B4-43DC-547F-C41E84DBF59A}"/>
                </a:ext>
              </a:extLst>
            </p:cNvPr>
            <p:cNvSpPr>
              <a:spLocks noChangeAspect="1"/>
            </p:cNvSpPr>
            <p:nvPr/>
          </p:nvSpPr>
          <p:spPr>
            <a:xfrm>
              <a:off x="7624430" y="2659080"/>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7" name="Graphic 82">
              <a:extLst>
                <a:ext uri="{FF2B5EF4-FFF2-40B4-BE49-F238E27FC236}">
                  <a16:creationId xmlns:a16="http://schemas.microsoft.com/office/drawing/2014/main" id="{25BC28B6-B5C2-CE56-EDFA-9FCAA26913D5}"/>
                </a:ext>
              </a:extLst>
            </p:cNvPr>
            <p:cNvSpPr>
              <a:spLocks noChangeAspect="1"/>
            </p:cNvSpPr>
            <p:nvPr/>
          </p:nvSpPr>
          <p:spPr>
            <a:xfrm>
              <a:off x="8654778" y="5403076"/>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8" name="Graphic 82">
              <a:extLst>
                <a:ext uri="{FF2B5EF4-FFF2-40B4-BE49-F238E27FC236}">
                  <a16:creationId xmlns:a16="http://schemas.microsoft.com/office/drawing/2014/main" id="{F78CD198-A1CA-B18D-595E-451718147EAE}"/>
                </a:ext>
              </a:extLst>
            </p:cNvPr>
            <p:cNvSpPr>
              <a:spLocks noChangeAspect="1"/>
            </p:cNvSpPr>
            <p:nvPr/>
          </p:nvSpPr>
          <p:spPr>
            <a:xfrm>
              <a:off x="9415601" y="4402138"/>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9" name="Graphic 82">
              <a:extLst>
                <a:ext uri="{FF2B5EF4-FFF2-40B4-BE49-F238E27FC236}">
                  <a16:creationId xmlns:a16="http://schemas.microsoft.com/office/drawing/2014/main" id="{4E54D129-DBEF-DDD3-292C-0E9DB17A6E33}"/>
                </a:ext>
              </a:extLst>
            </p:cNvPr>
            <p:cNvSpPr>
              <a:spLocks noChangeAspect="1"/>
            </p:cNvSpPr>
            <p:nvPr/>
          </p:nvSpPr>
          <p:spPr>
            <a:xfrm>
              <a:off x="8619221" y="3404504"/>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40" name="Graphic 82">
              <a:extLst>
                <a:ext uri="{FF2B5EF4-FFF2-40B4-BE49-F238E27FC236}">
                  <a16:creationId xmlns:a16="http://schemas.microsoft.com/office/drawing/2014/main" id="{CFFBEF99-E4E5-AA23-1D49-F6B182C01F51}"/>
                </a:ext>
              </a:extLst>
            </p:cNvPr>
            <p:cNvSpPr>
              <a:spLocks noChangeAspect="1"/>
            </p:cNvSpPr>
            <p:nvPr/>
          </p:nvSpPr>
          <p:spPr>
            <a:xfrm>
              <a:off x="7425702" y="5431543"/>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41" name="Graphic 82">
              <a:extLst>
                <a:ext uri="{FF2B5EF4-FFF2-40B4-BE49-F238E27FC236}">
                  <a16:creationId xmlns:a16="http://schemas.microsoft.com/office/drawing/2014/main" id="{71EF73C1-D9D1-2429-32D6-7A1E3A676BFE}"/>
                </a:ext>
              </a:extLst>
            </p:cNvPr>
            <p:cNvSpPr>
              <a:spLocks noChangeAspect="1"/>
            </p:cNvSpPr>
            <p:nvPr/>
          </p:nvSpPr>
          <p:spPr>
            <a:xfrm>
              <a:off x="10002582" y="5288569"/>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42" name="Group 41">
            <a:extLst>
              <a:ext uri="{FF2B5EF4-FFF2-40B4-BE49-F238E27FC236}">
                <a16:creationId xmlns:a16="http://schemas.microsoft.com/office/drawing/2014/main" id="{7A918662-5D59-61D7-B111-98C0057FC59D}"/>
              </a:ext>
            </a:extLst>
          </p:cNvPr>
          <p:cNvGrpSpPr/>
          <p:nvPr/>
        </p:nvGrpSpPr>
        <p:grpSpPr>
          <a:xfrm>
            <a:off x="965241" y="3497209"/>
            <a:ext cx="1269362" cy="1269361"/>
            <a:chOff x="833238" y="2903746"/>
            <a:chExt cx="1474629" cy="1474628"/>
          </a:xfrm>
        </p:grpSpPr>
        <p:sp>
          <p:nvSpPr>
            <p:cNvPr id="43" name="Oval 42">
              <a:extLst>
                <a:ext uri="{FF2B5EF4-FFF2-40B4-BE49-F238E27FC236}">
                  <a16:creationId xmlns:a16="http://schemas.microsoft.com/office/drawing/2014/main" id="{249BF5E9-F742-A716-DBCB-3873D7F50B69}"/>
                </a:ext>
                <a:ext uri="{C183D7F6-B498-43B3-948B-1728B52AA6E4}">
                  <adec:decorative xmlns:adec="http://schemas.microsoft.com/office/drawing/2017/decorative" val="1"/>
                </a:ext>
              </a:extLst>
            </p:cNvPr>
            <p:cNvSpPr/>
            <p:nvPr/>
          </p:nvSpPr>
          <p:spPr bwMode="auto">
            <a:xfrm>
              <a:off x="834460" y="2903749"/>
              <a:ext cx="1472184" cy="1474623"/>
            </a:xfrm>
            <a:prstGeom prst="ellipse">
              <a:avLst/>
            </a:prstGeom>
            <a:solidFill>
              <a:schemeClr val="bg1"/>
            </a:solidFill>
            <a:ln w="25400" cap="flat">
              <a:solidFill>
                <a:srgbClr val="FFF8F3"/>
              </a:solidFill>
              <a:prstDash val="solid"/>
              <a:miter/>
            </a:ln>
            <a:effectLst>
              <a:outerShdw blurRad="63500" dist="63500" dir="2400000" algn="tl" rotWithShape="0">
                <a:srgbClr val="454142">
                  <a:alpha val="20000"/>
                </a:srgbClr>
              </a:outerShdw>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16600" b="0" i="0" u="none" strike="noStrike" kern="1200" cap="none" spc="0" normalizeH="0" baseline="0" noProof="0">
                <a:ln>
                  <a:noFill/>
                </a:ln>
                <a:solidFill>
                  <a:srgbClr val="FFFFFF"/>
                </a:solidFill>
                <a:effectLst/>
                <a:uLnTx/>
                <a:uFillTx/>
                <a:latin typeface="Segoe UI Semibold"/>
                <a:ea typeface="+mn-ea"/>
                <a:cs typeface="+mn-cs"/>
              </a:endParaRPr>
            </a:p>
          </p:txBody>
        </p:sp>
        <p:pic>
          <p:nvPicPr>
            <p:cNvPr id="44" name="Picture 43">
              <a:extLst>
                <a:ext uri="{FF2B5EF4-FFF2-40B4-BE49-F238E27FC236}">
                  <a16:creationId xmlns:a16="http://schemas.microsoft.com/office/drawing/2014/main" id="{ABB248CB-5089-C492-D7C6-FAE844BC42E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33238" y="2903746"/>
              <a:ext cx="1474629" cy="1474628"/>
            </a:xfrm>
            <a:prstGeom prst="ellipse">
              <a:avLst/>
            </a:prstGeom>
            <a:solidFill>
              <a:schemeClr val="bg1"/>
            </a:solidFill>
            <a:ln w="14684" cap="flat">
              <a:noFill/>
              <a:prstDash val="solid"/>
              <a:miter/>
            </a:ln>
            <a:effectLst>
              <a:outerShdw blurRad="317500" dist="88900" dir="2700000" sx="101000" sy="101000" algn="tl" rotWithShape="0">
                <a:prstClr val="black">
                  <a:alpha val="10000"/>
                </a:prstClr>
              </a:outerShdw>
            </a:effectLst>
          </p:spPr>
        </p:pic>
      </p:grpSp>
      <p:sp>
        <p:nvSpPr>
          <p:cNvPr id="45" name="Rounded Rectangle 62">
            <a:extLst>
              <a:ext uri="{FF2B5EF4-FFF2-40B4-BE49-F238E27FC236}">
                <a16:creationId xmlns:a16="http://schemas.microsoft.com/office/drawing/2014/main" id="{04F2FA3A-0665-4A95-8C4F-CBE711935BF3}"/>
              </a:ext>
              <a:ext uri="{C183D7F6-B498-43B3-948B-1728B52AA6E4}">
                <adec:decorative xmlns:adec="http://schemas.microsoft.com/office/drawing/2017/decorative" val="1"/>
              </a:ext>
            </a:extLst>
          </p:cNvPr>
          <p:cNvSpPr/>
          <p:nvPr/>
        </p:nvSpPr>
        <p:spPr bwMode="auto">
          <a:xfrm>
            <a:off x="5983366" y="2118597"/>
            <a:ext cx="5115489" cy="307777"/>
          </a:xfrm>
          <a:prstGeom prst="rect">
            <a:avLst/>
          </a:prstGeom>
          <a:noFill/>
          <a:ln w="9525">
            <a:noFill/>
            <a:headEnd type="none" w="med" len="med"/>
            <a:tailEnd type="none" w="med" len="med"/>
          </a:ln>
          <a:effectLst>
            <a:softEdge rad="1651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n-US" sz="2000" b="0" i="0" u="none" strike="noStrike" kern="0" cap="none" spc="0" normalizeH="0" baseline="0" noProof="0">
                <a:ln>
                  <a:noFill/>
                </a:ln>
                <a:solidFill>
                  <a:srgbClr val="000000"/>
                </a:solidFill>
                <a:effectLst/>
                <a:uLnTx/>
                <a:uFillTx/>
                <a:latin typeface="Segoe UI Semibold"/>
                <a:ea typeface="+mn-ea"/>
                <a:cs typeface="+mn-cs"/>
              </a:rPr>
              <a:t>Agents</a:t>
            </a:r>
          </a:p>
        </p:txBody>
      </p:sp>
      <p:sp>
        <p:nvSpPr>
          <p:cNvPr id="46" name="Rounded Rectangle 62">
            <a:extLst>
              <a:ext uri="{FF2B5EF4-FFF2-40B4-BE49-F238E27FC236}">
                <a16:creationId xmlns:a16="http://schemas.microsoft.com/office/drawing/2014/main" id="{79E2D1F3-331A-8944-4C72-99A80184E142}"/>
              </a:ext>
              <a:ext uri="{C183D7F6-B498-43B3-948B-1728B52AA6E4}">
                <adec:decorative xmlns:adec="http://schemas.microsoft.com/office/drawing/2017/decorative" val="1"/>
              </a:ext>
            </a:extLst>
          </p:cNvPr>
          <p:cNvSpPr/>
          <p:nvPr/>
        </p:nvSpPr>
        <p:spPr bwMode="auto">
          <a:xfrm>
            <a:off x="3784703" y="2043494"/>
            <a:ext cx="2554294" cy="615553"/>
          </a:xfrm>
          <a:prstGeom prst="rect">
            <a:avLst/>
          </a:prstGeom>
          <a:noFill/>
          <a:ln w="9525">
            <a:noFill/>
            <a:headEnd type="none" w="med" len="med"/>
            <a:tailEnd type="none" w="med" len="med"/>
          </a:ln>
          <a:effectLst>
            <a:softEdge rad="1651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n-US" sz="2000" b="0" i="0" u="none" strike="noStrike" kern="0" cap="none" spc="0" normalizeH="0" baseline="0" noProof="0">
                <a:ln>
                  <a:noFill/>
                </a:ln>
                <a:solidFill>
                  <a:srgbClr val="000000"/>
                </a:solidFill>
                <a:effectLst/>
                <a:uLnTx/>
                <a:uFillTx/>
                <a:latin typeface="Segoe UI Semibold"/>
                <a:ea typeface="+mn-ea"/>
                <a:cs typeface="+mn-cs"/>
              </a:rPr>
              <a:t>Microsoft 365 Copilot and Copilot Chat</a:t>
            </a:r>
          </a:p>
        </p:txBody>
      </p:sp>
      <p:grpSp>
        <p:nvGrpSpPr>
          <p:cNvPr id="47" name="Group 46">
            <a:extLst>
              <a:ext uri="{FF2B5EF4-FFF2-40B4-BE49-F238E27FC236}">
                <a16:creationId xmlns:a16="http://schemas.microsoft.com/office/drawing/2014/main" id="{CE524853-AB81-3C40-726E-331BDCC9206F}"/>
              </a:ext>
            </a:extLst>
          </p:cNvPr>
          <p:cNvGrpSpPr/>
          <p:nvPr/>
        </p:nvGrpSpPr>
        <p:grpSpPr>
          <a:xfrm>
            <a:off x="2857361" y="3889188"/>
            <a:ext cx="683753" cy="229737"/>
            <a:chOff x="2857361" y="3313353"/>
            <a:chExt cx="683753" cy="229737"/>
          </a:xfrm>
        </p:grpSpPr>
        <p:grpSp>
          <p:nvGrpSpPr>
            <p:cNvPr id="48" name="Group 47">
              <a:extLst>
                <a:ext uri="{FF2B5EF4-FFF2-40B4-BE49-F238E27FC236}">
                  <a16:creationId xmlns:a16="http://schemas.microsoft.com/office/drawing/2014/main" id="{D804195F-126D-0EAA-8764-E4B28B1A3479}"/>
                </a:ext>
              </a:extLst>
            </p:cNvPr>
            <p:cNvGrpSpPr>
              <a:grpSpLocks noChangeAspect="1"/>
            </p:cNvGrpSpPr>
            <p:nvPr/>
          </p:nvGrpSpPr>
          <p:grpSpPr>
            <a:xfrm rot="16200000" flipH="1">
              <a:off x="2793723" y="3376991"/>
              <a:ext cx="229737" cy="102462"/>
              <a:chOff x="24942308" y="2917288"/>
              <a:chExt cx="1321816" cy="559246"/>
            </a:xfrm>
          </p:grpSpPr>
          <p:cxnSp>
            <p:nvCxnSpPr>
              <p:cNvPr id="50" name="Straight Connector 49">
                <a:extLst>
                  <a:ext uri="{FF2B5EF4-FFF2-40B4-BE49-F238E27FC236}">
                    <a16:creationId xmlns:a16="http://schemas.microsoft.com/office/drawing/2014/main" id="{6E9856E2-0DCE-62F8-1E3F-94B661E64E7C}"/>
                  </a:ext>
                </a:extLst>
              </p:cNvPr>
              <p:cNvCxnSpPr>
                <a:cxnSpLocks/>
              </p:cNvCxnSpPr>
              <p:nvPr/>
            </p:nvCxnSpPr>
            <p:spPr>
              <a:xfrm rot="10800000">
                <a:off x="25603203" y="2917288"/>
                <a:ext cx="660921" cy="559239"/>
              </a:xfrm>
              <a:prstGeom prst="line">
                <a:avLst/>
              </a:prstGeom>
              <a:ln w="25400" cap="rnd">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15756D8-CE59-2561-991D-91AABE488909}"/>
                  </a:ext>
                </a:extLst>
              </p:cNvPr>
              <p:cNvCxnSpPr>
                <a:cxnSpLocks/>
              </p:cNvCxnSpPr>
              <p:nvPr/>
            </p:nvCxnSpPr>
            <p:spPr>
              <a:xfrm rot="10800000" flipH="1">
                <a:off x="24942308" y="2917292"/>
                <a:ext cx="660917" cy="559242"/>
              </a:xfrm>
              <a:prstGeom prst="line">
                <a:avLst/>
              </a:prstGeom>
              <a:ln w="25400" cap="rnd">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49" name="Straight Connector 48">
              <a:extLst>
                <a:ext uri="{FF2B5EF4-FFF2-40B4-BE49-F238E27FC236}">
                  <a16:creationId xmlns:a16="http://schemas.microsoft.com/office/drawing/2014/main" id="{BD3E7EBF-4A54-C755-DFC2-C9475AC9A175}"/>
                </a:ext>
              </a:extLst>
            </p:cNvPr>
            <p:cNvCxnSpPr>
              <a:cxnSpLocks/>
            </p:cNvCxnSpPr>
            <p:nvPr/>
          </p:nvCxnSpPr>
          <p:spPr>
            <a:xfrm>
              <a:off x="2865327" y="3428206"/>
              <a:ext cx="675787" cy="0"/>
            </a:xfrm>
            <a:prstGeom prst="line">
              <a:avLst/>
            </a:prstGeom>
            <a:ln w="25400" cap="rnd">
              <a:solidFill>
                <a:schemeClr val="bg1">
                  <a:lumMod val="75000"/>
                </a:schemeClr>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5CD64594-BAC9-6E16-A09F-8E056EF16734}"/>
              </a:ext>
            </a:extLst>
          </p:cNvPr>
          <p:cNvGrpSpPr/>
          <p:nvPr/>
        </p:nvGrpSpPr>
        <p:grpSpPr>
          <a:xfrm flipH="1">
            <a:off x="3009761" y="4148557"/>
            <a:ext cx="683753" cy="229737"/>
            <a:chOff x="2857361" y="3313353"/>
            <a:chExt cx="683753" cy="229737"/>
          </a:xfrm>
        </p:grpSpPr>
        <p:grpSp>
          <p:nvGrpSpPr>
            <p:cNvPr id="53" name="Group 52">
              <a:extLst>
                <a:ext uri="{FF2B5EF4-FFF2-40B4-BE49-F238E27FC236}">
                  <a16:creationId xmlns:a16="http://schemas.microsoft.com/office/drawing/2014/main" id="{22574DCE-30E9-0164-740E-DA6E7B7A67D6}"/>
                </a:ext>
              </a:extLst>
            </p:cNvPr>
            <p:cNvGrpSpPr>
              <a:grpSpLocks noChangeAspect="1"/>
            </p:cNvGrpSpPr>
            <p:nvPr/>
          </p:nvGrpSpPr>
          <p:grpSpPr>
            <a:xfrm rot="16200000" flipH="1">
              <a:off x="2793723" y="3376991"/>
              <a:ext cx="229737" cy="102462"/>
              <a:chOff x="24942308" y="2917288"/>
              <a:chExt cx="1321816" cy="559246"/>
            </a:xfrm>
          </p:grpSpPr>
          <p:cxnSp>
            <p:nvCxnSpPr>
              <p:cNvPr id="55" name="Straight Connector 54">
                <a:extLst>
                  <a:ext uri="{FF2B5EF4-FFF2-40B4-BE49-F238E27FC236}">
                    <a16:creationId xmlns:a16="http://schemas.microsoft.com/office/drawing/2014/main" id="{3C713667-FFBB-F0E9-2BC6-82269CF7086E}"/>
                  </a:ext>
                </a:extLst>
              </p:cNvPr>
              <p:cNvCxnSpPr>
                <a:cxnSpLocks/>
              </p:cNvCxnSpPr>
              <p:nvPr/>
            </p:nvCxnSpPr>
            <p:spPr>
              <a:xfrm rot="10800000">
                <a:off x="25603203" y="2917288"/>
                <a:ext cx="660921" cy="559239"/>
              </a:xfrm>
              <a:prstGeom prst="line">
                <a:avLst/>
              </a:prstGeom>
              <a:ln w="25400" cap="rnd">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2EE9E34-9E78-4B34-8527-D67D04D91298}"/>
                  </a:ext>
                </a:extLst>
              </p:cNvPr>
              <p:cNvCxnSpPr>
                <a:cxnSpLocks/>
              </p:cNvCxnSpPr>
              <p:nvPr/>
            </p:nvCxnSpPr>
            <p:spPr>
              <a:xfrm rot="10800000" flipH="1">
                <a:off x="24942308" y="2917292"/>
                <a:ext cx="660917" cy="559242"/>
              </a:xfrm>
              <a:prstGeom prst="line">
                <a:avLst/>
              </a:prstGeom>
              <a:ln w="25400" cap="rnd">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7DA4A9C7-D437-DFEB-E98F-A14CB488553C}"/>
                </a:ext>
              </a:extLst>
            </p:cNvPr>
            <p:cNvCxnSpPr>
              <a:cxnSpLocks/>
            </p:cNvCxnSpPr>
            <p:nvPr/>
          </p:nvCxnSpPr>
          <p:spPr>
            <a:xfrm>
              <a:off x="2865327" y="3428206"/>
              <a:ext cx="675787" cy="0"/>
            </a:xfrm>
            <a:prstGeom prst="line">
              <a:avLst/>
            </a:prstGeom>
            <a:ln w="25400" cap="rnd">
              <a:solidFill>
                <a:schemeClr val="bg1">
                  <a:lumMod val="75000"/>
                </a:schemeClr>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sp>
        <p:nvSpPr>
          <p:cNvPr id="57" name="Copilot Box - replacement">
            <a:extLst>
              <a:ext uri="{FF2B5EF4-FFF2-40B4-BE49-F238E27FC236}">
                <a16:creationId xmlns:a16="http://schemas.microsoft.com/office/drawing/2014/main" id="{6198BB2D-76A2-D4AE-CFB3-47C3461AE4B1}"/>
              </a:ext>
            </a:extLst>
          </p:cNvPr>
          <p:cNvSpPr>
            <a:spLocks noChangeAspect="1"/>
          </p:cNvSpPr>
          <p:nvPr/>
        </p:nvSpPr>
        <p:spPr bwMode="auto">
          <a:xfrm>
            <a:off x="3859993" y="2912741"/>
            <a:ext cx="2438296" cy="2438296"/>
          </a:xfrm>
          <a:prstGeom prst="roundRect">
            <a:avLst>
              <a:gd name="adj" fmla="val 6703"/>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a:scene3d>
            <a:camera prst="isometricOffAxis1Left">
              <a:rot lat="1080000" lon="3000000" rev="0"/>
            </a:camera>
            <a:lightRig rig="threePt" dir="t"/>
          </a:scene3d>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Segoe UI"/>
              <a:ea typeface="+mn-ea"/>
              <a:cs typeface="Segoe UI Semibold" panose="020B0502040204020203" pitchFamily="34" charset="0"/>
            </a:endParaRPr>
          </a:p>
        </p:txBody>
      </p:sp>
      <p:sp>
        <p:nvSpPr>
          <p:cNvPr id="58" name="Copilot logo - replacement">
            <a:extLst>
              <a:ext uri="{FF2B5EF4-FFF2-40B4-BE49-F238E27FC236}">
                <a16:creationId xmlns:a16="http://schemas.microsoft.com/office/drawing/2014/main" id="{0C74D8B1-FCAF-BB18-70BF-B8EC738F9937}"/>
              </a:ext>
            </a:extLst>
          </p:cNvPr>
          <p:cNvSpPr>
            <a:spLocks noChangeAspect="1"/>
          </p:cNvSpPr>
          <p:nvPr/>
        </p:nvSpPr>
        <p:spPr>
          <a:xfrm>
            <a:off x="4648322" y="3754073"/>
            <a:ext cx="861640" cy="755634"/>
          </a:xfrm>
          <a:custGeom>
            <a:avLst/>
            <a:gdLst>
              <a:gd name="connsiteX0" fmla="*/ 1532660 w 1573156"/>
              <a:gd name="connsiteY0" fmla="*/ 437600 h 1379613"/>
              <a:gd name="connsiteX1" fmla="*/ 1344698 w 1573156"/>
              <a:gd name="connsiteY1" fmla="*/ 358303 h 1379613"/>
              <a:gd name="connsiteX2" fmla="*/ 1312392 w 1573156"/>
              <a:gd name="connsiteY2" fmla="*/ 358303 h 1379613"/>
              <a:gd name="connsiteX3" fmla="*/ 1299910 w 1573156"/>
              <a:gd name="connsiteY3" fmla="*/ 356100 h 1379613"/>
              <a:gd name="connsiteX4" fmla="*/ 1170686 w 1573156"/>
              <a:gd name="connsiteY4" fmla="*/ 213660 h 1379613"/>
              <a:gd name="connsiteX5" fmla="*/ 940139 w 1573156"/>
              <a:gd name="connsiteY5" fmla="*/ 0 h 1379613"/>
              <a:gd name="connsiteX6" fmla="*/ 438662 w 1573156"/>
              <a:gd name="connsiteY6" fmla="*/ 0 h 1379613"/>
              <a:gd name="connsiteX7" fmla="*/ 82562 w 1573156"/>
              <a:gd name="connsiteY7" fmla="*/ 422915 h 1379613"/>
              <a:gd name="connsiteX8" fmla="*/ 40711 w 1573156"/>
              <a:gd name="connsiteY8" fmla="*/ 942014 h 1379613"/>
              <a:gd name="connsiteX9" fmla="*/ 228673 w 1573156"/>
              <a:gd name="connsiteY9" fmla="*/ 1021310 h 1379613"/>
              <a:gd name="connsiteX10" fmla="*/ 260979 w 1573156"/>
              <a:gd name="connsiteY10" fmla="*/ 1021310 h 1379613"/>
              <a:gd name="connsiteX11" fmla="*/ 273461 w 1573156"/>
              <a:gd name="connsiteY11" fmla="*/ 1023513 h 1379613"/>
              <a:gd name="connsiteX12" fmla="*/ 402685 w 1573156"/>
              <a:gd name="connsiteY12" fmla="*/ 1165953 h 1379613"/>
              <a:gd name="connsiteX13" fmla="*/ 633232 w 1573156"/>
              <a:gd name="connsiteY13" fmla="*/ 1379613 h 1379613"/>
              <a:gd name="connsiteX14" fmla="*/ 1134709 w 1573156"/>
              <a:gd name="connsiteY14" fmla="*/ 1379613 h 1379613"/>
              <a:gd name="connsiteX15" fmla="*/ 1490809 w 1573156"/>
              <a:gd name="connsiteY15" fmla="*/ 956698 h 1379613"/>
              <a:gd name="connsiteX16" fmla="*/ 1531926 w 1573156"/>
              <a:gd name="connsiteY16" fmla="*/ 437600 h 1379613"/>
              <a:gd name="connsiteX17" fmla="*/ 940139 w 1573156"/>
              <a:gd name="connsiteY17" fmla="*/ 71954 h 1379613"/>
              <a:gd name="connsiteX18" fmla="*/ 1101669 w 1573156"/>
              <a:gd name="connsiteY18" fmla="*/ 233484 h 1379613"/>
              <a:gd name="connsiteX19" fmla="*/ 1151596 w 1573156"/>
              <a:gd name="connsiteY19" fmla="*/ 356100 h 1379613"/>
              <a:gd name="connsiteX20" fmla="*/ 882869 w 1573156"/>
              <a:gd name="connsiteY20" fmla="*/ 356100 h 1379613"/>
              <a:gd name="connsiteX21" fmla="*/ 754379 w 1573156"/>
              <a:gd name="connsiteY21" fmla="*/ 389141 h 1379613"/>
              <a:gd name="connsiteX22" fmla="*/ 775672 w 1573156"/>
              <a:gd name="connsiteY22" fmla="*/ 322326 h 1379613"/>
              <a:gd name="connsiteX23" fmla="*/ 778609 w 1573156"/>
              <a:gd name="connsiteY23" fmla="*/ 312781 h 1379613"/>
              <a:gd name="connsiteX24" fmla="*/ 861577 w 1573156"/>
              <a:gd name="connsiteY24" fmla="*/ 110134 h 1379613"/>
              <a:gd name="connsiteX25" fmla="*/ 939405 w 1573156"/>
              <a:gd name="connsiteY25" fmla="*/ 72689 h 1379613"/>
              <a:gd name="connsiteX26" fmla="*/ 1030449 w 1573156"/>
              <a:gd name="connsiteY26" fmla="*/ 428055 h 1379613"/>
              <a:gd name="connsiteX27" fmla="*/ 957760 w 1573156"/>
              <a:gd name="connsiteY27" fmla="*/ 541860 h 1379613"/>
              <a:gd name="connsiteX28" fmla="*/ 890211 w 1573156"/>
              <a:gd name="connsiteY28" fmla="*/ 762128 h 1379613"/>
              <a:gd name="connsiteX29" fmla="*/ 871856 w 1573156"/>
              <a:gd name="connsiteY29" fmla="*/ 820132 h 1379613"/>
              <a:gd name="connsiteX30" fmla="*/ 690502 w 1573156"/>
              <a:gd name="connsiteY30" fmla="*/ 951559 h 1379613"/>
              <a:gd name="connsiteX31" fmla="*/ 542922 w 1573156"/>
              <a:gd name="connsiteY31" fmla="*/ 951559 h 1379613"/>
              <a:gd name="connsiteX32" fmla="*/ 615610 w 1573156"/>
              <a:gd name="connsiteY32" fmla="*/ 837753 h 1379613"/>
              <a:gd name="connsiteX33" fmla="*/ 683159 w 1573156"/>
              <a:gd name="connsiteY33" fmla="*/ 617485 h 1379613"/>
              <a:gd name="connsiteX34" fmla="*/ 701515 w 1573156"/>
              <a:gd name="connsiteY34" fmla="*/ 559481 h 1379613"/>
              <a:gd name="connsiteX35" fmla="*/ 882869 w 1573156"/>
              <a:gd name="connsiteY35" fmla="*/ 428055 h 1379613"/>
              <a:gd name="connsiteX36" fmla="*/ 1030449 w 1573156"/>
              <a:gd name="connsiteY36" fmla="*/ 428055 h 1379613"/>
              <a:gd name="connsiteX37" fmla="*/ 99449 w 1573156"/>
              <a:gd name="connsiteY37" fmla="*/ 899429 h 1379613"/>
              <a:gd name="connsiteX38" fmla="*/ 150845 w 1573156"/>
              <a:gd name="connsiteY38" fmla="*/ 444942 h 1379613"/>
              <a:gd name="connsiteX39" fmla="*/ 438662 w 1573156"/>
              <a:gd name="connsiteY39" fmla="*/ 71954 h 1379613"/>
              <a:gd name="connsiteX40" fmla="*/ 800636 w 1573156"/>
              <a:gd name="connsiteY40" fmla="*/ 71954 h 1379613"/>
              <a:gd name="connsiteX41" fmla="*/ 710326 w 1573156"/>
              <a:gd name="connsiteY41" fmla="*/ 290754 h 1379613"/>
              <a:gd name="connsiteX42" fmla="*/ 707389 w 1573156"/>
              <a:gd name="connsiteY42" fmla="*/ 300299 h 1379613"/>
              <a:gd name="connsiteX43" fmla="*/ 614876 w 1573156"/>
              <a:gd name="connsiteY43" fmla="*/ 596193 h 1379613"/>
              <a:gd name="connsiteX44" fmla="*/ 611205 w 1573156"/>
              <a:gd name="connsiteY44" fmla="*/ 608675 h 1379613"/>
              <a:gd name="connsiteX45" fmla="*/ 611205 w 1573156"/>
              <a:gd name="connsiteY45" fmla="*/ 610143 h 1379613"/>
              <a:gd name="connsiteX46" fmla="*/ 548062 w 1573156"/>
              <a:gd name="connsiteY46" fmla="*/ 816461 h 1379613"/>
              <a:gd name="connsiteX47" fmla="*/ 365973 w 1573156"/>
              <a:gd name="connsiteY47" fmla="*/ 948622 h 1379613"/>
              <a:gd name="connsiteX48" fmla="*/ 229407 w 1573156"/>
              <a:gd name="connsiteY48" fmla="*/ 948622 h 1379613"/>
              <a:gd name="connsiteX49" fmla="*/ 99449 w 1573156"/>
              <a:gd name="connsiteY49" fmla="*/ 899429 h 1379613"/>
              <a:gd name="connsiteX50" fmla="*/ 633966 w 1573156"/>
              <a:gd name="connsiteY50" fmla="*/ 1307659 h 1379613"/>
              <a:gd name="connsiteX51" fmla="*/ 472436 w 1573156"/>
              <a:gd name="connsiteY51" fmla="*/ 1146129 h 1379613"/>
              <a:gd name="connsiteX52" fmla="*/ 422509 w 1573156"/>
              <a:gd name="connsiteY52" fmla="*/ 1023513 h 1379613"/>
              <a:gd name="connsiteX53" fmla="*/ 691236 w 1573156"/>
              <a:gd name="connsiteY53" fmla="*/ 1023513 h 1379613"/>
              <a:gd name="connsiteX54" fmla="*/ 819726 w 1573156"/>
              <a:gd name="connsiteY54" fmla="*/ 990473 h 1379613"/>
              <a:gd name="connsiteX55" fmla="*/ 798433 w 1573156"/>
              <a:gd name="connsiteY55" fmla="*/ 1057287 h 1379613"/>
              <a:gd name="connsiteX56" fmla="*/ 795496 w 1573156"/>
              <a:gd name="connsiteY56" fmla="*/ 1066098 h 1379613"/>
              <a:gd name="connsiteX57" fmla="*/ 711794 w 1573156"/>
              <a:gd name="connsiteY57" fmla="*/ 1269479 h 1379613"/>
              <a:gd name="connsiteX58" fmla="*/ 633966 w 1573156"/>
              <a:gd name="connsiteY58" fmla="*/ 1306925 h 1379613"/>
              <a:gd name="connsiteX59" fmla="*/ 1423260 w 1573156"/>
              <a:gd name="connsiteY59" fmla="*/ 934671 h 1379613"/>
              <a:gd name="connsiteX60" fmla="*/ 1135443 w 1573156"/>
              <a:gd name="connsiteY60" fmla="*/ 1307659 h 1379613"/>
              <a:gd name="connsiteX61" fmla="*/ 773469 w 1573156"/>
              <a:gd name="connsiteY61" fmla="*/ 1307659 h 1379613"/>
              <a:gd name="connsiteX62" fmla="*/ 863779 w 1573156"/>
              <a:gd name="connsiteY62" fmla="*/ 1088859 h 1379613"/>
              <a:gd name="connsiteX63" fmla="*/ 866716 w 1573156"/>
              <a:gd name="connsiteY63" fmla="*/ 1080049 h 1379613"/>
              <a:gd name="connsiteX64" fmla="*/ 959229 w 1573156"/>
              <a:gd name="connsiteY64" fmla="*/ 784155 h 1379613"/>
              <a:gd name="connsiteX65" fmla="*/ 962900 w 1573156"/>
              <a:gd name="connsiteY65" fmla="*/ 771673 h 1379613"/>
              <a:gd name="connsiteX66" fmla="*/ 962900 w 1573156"/>
              <a:gd name="connsiteY66" fmla="*/ 770205 h 1379613"/>
              <a:gd name="connsiteX67" fmla="*/ 1026778 w 1573156"/>
              <a:gd name="connsiteY67" fmla="*/ 563887 h 1379613"/>
              <a:gd name="connsiteX68" fmla="*/ 1208132 w 1573156"/>
              <a:gd name="connsiteY68" fmla="*/ 431726 h 1379613"/>
              <a:gd name="connsiteX69" fmla="*/ 1344698 w 1573156"/>
              <a:gd name="connsiteY69" fmla="*/ 431726 h 1379613"/>
              <a:gd name="connsiteX70" fmla="*/ 1474656 w 1573156"/>
              <a:gd name="connsiteY70" fmla="*/ 480919 h 1379613"/>
              <a:gd name="connsiteX71" fmla="*/ 1423260 w 1573156"/>
              <a:gd name="connsiteY71" fmla="*/ 935406 h 137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73156" h="1379613">
                <a:moveTo>
                  <a:pt x="1532660" y="437600"/>
                </a:moveTo>
                <a:cubicBezTo>
                  <a:pt x="1494480" y="385469"/>
                  <a:pt x="1431337" y="358303"/>
                  <a:pt x="1344698" y="358303"/>
                </a:cubicBezTo>
                <a:lnTo>
                  <a:pt x="1312392" y="358303"/>
                </a:lnTo>
                <a:cubicBezTo>
                  <a:pt x="1308721" y="356835"/>
                  <a:pt x="1304316" y="356100"/>
                  <a:pt x="1299910" y="356100"/>
                </a:cubicBezTo>
                <a:cubicBezTo>
                  <a:pt x="1215474" y="356100"/>
                  <a:pt x="1197853" y="306907"/>
                  <a:pt x="1170686" y="213660"/>
                </a:cubicBezTo>
                <a:cubicBezTo>
                  <a:pt x="1144988" y="123350"/>
                  <a:pt x="1109745" y="0"/>
                  <a:pt x="940139" y="0"/>
                </a:cubicBezTo>
                <a:lnTo>
                  <a:pt x="438662" y="0"/>
                </a:lnTo>
                <a:cubicBezTo>
                  <a:pt x="242623" y="0"/>
                  <a:pt x="141300" y="241561"/>
                  <a:pt x="82562" y="422915"/>
                </a:cubicBezTo>
                <a:cubicBezTo>
                  <a:pt x="25292" y="600598"/>
                  <a:pt x="-46662" y="821600"/>
                  <a:pt x="40711" y="942014"/>
                </a:cubicBezTo>
                <a:cubicBezTo>
                  <a:pt x="78890" y="994144"/>
                  <a:pt x="142034" y="1021310"/>
                  <a:pt x="228673" y="1021310"/>
                </a:cubicBezTo>
                <a:lnTo>
                  <a:pt x="260979" y="1021310"/>
                </a:lnTo>
                <a:cubicBezTo>
                  <a:pt x="264650" y="1022779"/>
                  <a:pt x="269055" y="1023513"/>
                  <a:pt x="273461" y="1023513"/>
                </a:cubicBezTo>
                <a:cubicBezTo>
                  <a:pt x="357897" y="1023513"/>
                  <a:pt x="375518" y="1072706"/>
                  <a:pt x="402685" y="1165953"/>
                </a:cubicBezTo>
                <a:cubicBezTo>
                  <a:pt x="428383" y="1256263"/>
                  <a:pt x="463625" y="1379613"/>
                  <a:pt x="633232" y="1379613"/>
                </a:cubicBezTo>
                <a:lnTo>
                  <a:pt x="1134709" y="1379613"/>
                </a:lnTo>
                <a:cubicBezTo>
                  <a:pt x="1331482" y="1379613"/>
                  <a:pt x="1432071" y="1138052"/>
                  <a:pt x="1490809" y="956698"/>
                </a:cubicBezTo>
                <a:cubicBezTo>
                  <a:pt x="1548079" y="779015"/>
                  <a:pt x="1620033" y="558013"/>
                  <a:pt x="1531926" y="437600"/>
                </a:cubicBezTo>
                <a:close/>
                <a:moveTo>
                  <a:pt x="940139" y="71954"/>
                </a:moveTo>
                <a:cubicBezTo>
                  <a:pt x="1050273" y="71954"/>
                  <a:pt x="1073034" y="132895"/>
                  <a:pt x="1101669" y="233484"/>
                </a:cubicBezTo>
                <a:cubicBezTo>
                  <a:pt x="1113416" y="273867"/>
                  <a:pt x="1126633" y="319389"/>
                  <a:pt x="1151596" y="356100"/>
                </a:cubicBezTo>
                <a:lnTo>
                  <a:pt x="882869" y="356100"/>
                </a:lnTo>
                <a:cubicBezTo>
                  <a:pt x="836613" y="356100"/>
                  <a:pt x="792559" y="367848"/>
                  <a:pt x="754379" y="389141"/>
                </a:cubicBezTo>
                <a:cubicBezTo>
                  <a:pt x="761722" y="366379"/>
                  <a:pt x="768330" y="343618"/>
                  <a:pt x="775672" y="322326"/>
                </a:cubicBezTo>
                <a:lnTo>
                  <a:pt x="778609" y="312781"/>
                </a:lnTo>
                <a:cubicBezTo>
                  <a:pt x="805775" y="226876"/>
                  <a:pt x="829271" y="153454"/>
                  <a:pt x="861577" y="110134"/>
                </a:cubicBezTo>
                <a:cubicBezTo>
                  <a:pt x="874793" y="93247"/>
                  <a:pt x="898288" y="72689"/>
                  <a:pt x="939405" y="72689"/>
                </a:cubicBezTo>
                <a:close/>
                <a:moveTo>
                  <a:pt x="1030449" y="428055"/>
                </a:moveTo>
                <a:cubicBezTo>
                  <a:pt x="997409" y="458158"/>
                  <a:pt x="971711" y="497072"/>
                  <a:pt x="957760" y="541860"/>
                </a:cubicBezTo>
                <a:cubicBezTo>
                  <a:pt x="938670" y="605003"/>
                  <a:pt x="915175" y="681363"/>
                  <a:pt x="890211" y="762128"/>
                </a:cubicBezTo>
                <a:lnTo>
                  <a:pt x="871856" y="820132"/>
                </a:lnTo>
                <a:cubicBezTo>
                  <a:pt x="847626" y="898694"/>
                  <a:pt x="774204" y="951559"/>
                  <a:pt x="690502" y="951559"/>
                </a:cubicBezTo>
                <a:lnTo>
                  <a:pt x="542922" y="951559"/>
                </a:lnTo>
                <a:cubicBezTo>
                  <a:pt x="575962" y="921455"/>
                  <a:pt x="601660" y="882541"/>
                  <a:pt x="615610" y="837753"/>
                </a:cubicBezTo>
                <a:cubicBezTo>
                  <a:pt x="634700" y="774610"/>
                  <a:pt x="658196" y="697516"/>
                  <a:pt x="683159" y="617485"/>
                </a:cubicBezTo>
                <a:lnTo>
                  <a:pt x="701515" y="559481"/>
                </a:lnTo>
                <a:cubicBezTo>
                  <a:pt x="725745" y="480919"/>
                  <a:pt x="799167" y="428055"/>
                  <a:pt x="882869" y="428055"/>
                </a:cubicBezTo>
                <a:lnTo>
                  <a:pt x="1030449" y="428055"/>
                </a:lnTo>
                <a:close/>
                <a:moveTo>
                  <a:pt x="99449" y="899429"/>
                </a:moveTo>
                <a:cubicBezTo>
                  <a:pt x="33368" y="808384"/>
                  <a:pt x="101651" y="598395"/>
                  <a:pt x="150845" y="444942"/>
                </a:cubicBezTo>
                <a:cubicBezTo>
                  <a:pt x="232344" y="193836"/>
                  <a:pt x="326325" y="71954"/>
                  <a:pt x="438662" y="71954"/>
                </a:cubicBezTo>
                <a:lnTo>
                  <a:pt x="800636" y="71954"/>
                </a:lnTo>
                <a:cubicBezTo>
                  <a:pt x="763190" y="124819"/>
                  <a:pt x="738226" y="201913"/>
                  <a:pt x="710326" y="290754"/>
                </a:cubicBezTo>
                <a:lnTo>
                  <a:pt x="707389" y="300299"/>
                </a:lnTo>
                <a:cubicBezTo>
                  <a:pt x="678754" y="391343"/>
                  <a:pt x="645714" y="496338"/>
                  <a:pt x="614876" y="596193"/>
                </a:cubicBezTo>
                <a:lnTo>
                  <a:pt x="611205" y="608675"/>
                </a:lnTo>
                <a:cubicBezTo>
                  <a:pt x="611205" y="608675"/>
                  <a:pt x="611205" y="609409"/>
                  <a:pt x="611205" y="610143"/>
                </a:cubicBezTo>
                <a:cubicBezTo>
                  <a:pt x="587710" y="685034"/>
                  <a:pt x="565683" y="756988"/>
                  <a:pt x="548062" y="816461"/>
                </a:cubicBezTo>
                <a:cubicBezTo>
                  <a:pt x="523832" y="895757"/>
                  <a:pt x="450409" y="948622"/>
                  <a:pt x="365973" y="948622"/>
                </a:cubicBezTo>
                <a:lnTo>
                  <a:pt x="229407" y="948622"/>
                </a:lnTo>
                <a:cubicBezTo>
                  <a:pt x="166263" y="948622"/>
                  <a:pt x="123678" y="932469"/>
                  <a:pt x="99449" y="899429"/>
                </a:cubicBezTo>
                <a:close/>
                <a:moveTo>
                  <a:pt x="633966" y="1307659"/>
                </a:moveTo>
                <a:cubicBezTo>
                  <a:pt x="523832" y="1307659"/>
                  <a:pt x="501071" y="1246718"/>
                  <a:pt x="472436" y="1146129"/>
                </a:cubicBezTo>
                <a:cubicBezTo>
                  <a:pt x="460689" y="1105747"/>
                  <a:pt x="447472" y="1060224"/>
                  <a:pt x="422509" y="1023513"/>
                </a:cubicBezTo>
                <a:lnTo>
                  <a:pt x="691236" y="1023513"/>
                </a:lnTo>
                <a:cubicBezTo>
                  <a:pt x="737492" y="1023513"/>
                  <a:pt x="781546" y="1011765"/>
                  <a:pt x="819726" y="990473"/>
                </a:cubicBezTo>
                <a:cubicBezTo>
                  <a:pt x="812383" y="1013234"/>
                  <a:pt x="805775" y="1035995"/>
                  <a:pt x="798433" y="1057287"/>
                </a:cubicBezTo>
                <a:lnTo>
                  <a:pt x="795496" y="1066098"/>
                </a:lnTo>
                <a:cubicBezTo>
                  <a:pt x="768330" y="1152003"/>
                  <a:pt x="744834" y="1226160"/>
                  <a:pt x="711794" y="1269479"/>
                </a:cubicBezTo>
                <a:cubicBezTo>
                  <a:pt x="698578" y="1286366"/>
                  <a:pt x="675083" y="1306925"/>
                  <a:pt x="633966" y="1306925"/>
                </a:cubicBezTo>
                <a:close/>
                <a:moveTo>
                  <a:pt x="1423260" y="934671"/>
                </a:moveTo>
                <a:cubicBezTo>
                  <a:pt x="1341761" y="1185777"/>
                  <a:pt x="1247780" y="1307659"/>
                  <a:pt x="1135443" y="1307659"/>
                </a:cubicBezTo>
                <a:lnTo>
                  <a:pt x="773469" y="1307659"/>
                </a:lnTo>
                <a:cubicBezTo>
                  <a:pt x="810915" y="1254795"/>
                  <a:pt x="835879" y="1177701"/>
                  <a:pt x="863779" y="1088859"/>
                </a:cubicBezTo>
                <a:lnTo>
                  <a:pt x="866716" y="1080049"/>
                </a:lnTo>
                <a:cubicBezTo>
                  <a:pt x="895351" y="989004"/>
                  <a:pt x="928391" y="884010"/>
                  <a:pt x="959229" y="784155"/>
                </a:cubicBezTo>
                <a:lnTo>
                  <a:pt x="962900" y="771673"/>
                </a:lnTo>
                <a:lnTo>
                  <a:pt x="962900" y="770205"/>
                </a:lnTo>
                <a:cubicBezTo>
                  <a:pt x="986395" y="695313"/>
                  <a:pt x="1008422" y="623359"/>
                  <a:pt x="1026778" y="563887"/>
                </a:cubicBezTo>
                <a:cubicBezTo>
                  <a:pt x="1051007" y="484590"/>
                  <a:pt x="1123696" y="431726"/>
                  <a:pt x="1208132" y="431726"/>
                </a:cubicBezTo>
                <a:lnTo>
                  <a:pt x="1344698" y="431726"/>
                </a:lnTo>
                <a:cubicBezTo>
                  <a:pt x="1407842" y="431726"/>
                  <a:pt x="1450427" y="447879"/>
                  <a:pt x="1474656" y="480919"/>
                </a:cubicBezTo>
                <a:cubicBezTo>
                  <a:pt x="1540737" y="571963"/>
                  <a:pt x="1472454" y="781952"/>
                  <a:pt x="1423260" y="935406"/>
                </a:cubicBezTo>
                <a:close/>
              </a:path>
            </a:pathLst>
          </a:custGeom>
          <a:solidFill>
            <a:srgbClr val="FFFFFF"/>
          </a:solidFill>
          <a:ln w="19050">
            <a:noFill/>
            <a:headEnd type="none" w="med" len="med"/>
            <a:tailEnd type="none" w="med" len="med"/>
          </a:ln>
          <a:effectLst/>
          <a:scene3d>
            <a:camera prst="orthographicFront">
              <a:rot lat="1080000" lon="30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noFill/>
              <a:effectLst/>
              <a:uLnTx/>
              <a:uFillTx/>
              <a:latin typeface="Segoe UI Variable Display Semib" pitchFamily="2" charset="0"/>
              <a:ea typeface="+mn-ea"/>
              <a:cs typeface="Segoe UI" pitchFamily="34" charset="0"/>
            </a:endParaRPr>
          </a:p>
        </p:txBody>
      </p:sp>
    </p:spTree>
    <p:extLst>
      <p:ext uri="{BB962C8B-B14F-4D97-AF65-F5344CB8AC3E}">
        <p14:creationId xmlns:p14="http://schemas.microsoft.com/office/powerpoint/2010/main" val="2898088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25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42" presetClass="path" presetSubtype="0" decel="100000" fill="hold" nodeType="withEffect">
                                  <p:stCondLst>
                                    <p:cond delay="0"/>
                                  </p:stCondLst>
                                  <p:childTnLst>
                                    <p:animMotion origin="layout" path="M 0 -3.33333E-6 L 0 0.03542 " pathEditMode="relative" rAng="0" ptsTypes="AA">
                                      <p:cBhvr>
                                        <p:cTn id="14" dur="700" spd="-100000" fill="hold"/>
                                        <p:tgtEl>
                                          <p:spTgt spid="42"/>
                                        </p:tgtEl>
                                        <p:attrNameLst>
                                          <p:attrName>ppt_x</p:attrName>
                                          <p:attrName>ppt_y</p:attrName>
                                        </p:attrNameLst>
                                      </p:cBhvr>
                                      <p:rCtr x="0" y="1759"/>
                                    </p:animMotion>
                                  </p:childTnLst>
                                </p:cTn>
                              </p:par>
                              <p:par>
                                <p:cTn id="15" presetID="10" presetClass="entr" presetSubtype="0" fill="hold" nodeType="withEffect">
                                  <p:stCondLst>
                                    <p:cond delay="5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par>
                                <p:cTn id="18" presetID="42" presetClass="path" presetSubtype="0" decel="100000" fill="hold" nodeType="withEffect">
                                  <p:stCondLst>
                                    <p:cond delay="500"/>
                                  </p:stCondLst>
                                  <p:childTnLst>
                                    <p:animMotion origin="layout" path="M 2.08333E-7 1.48148E-6 L 0.02344 -0.00023 " pathEditMode="relative" rAng="0" ptsTypes="AA">
                                      <p:cBhvr>
                                        <p:cTn id="19" dur="700" spd="-100000" fill="hold"/>
                                        <p:tgtEl>
                                          <p:spTgt spid="47"/>
                                        </p:tgtEl>
                                        <p:attrNameLst>
                                          <p:attrName>ppt_x</p:attrName>
                                          <p:attrName>ppt_y</p:attrName>
                                        </p:attrNameLst>
                                      </p:cBhvr>
                                      <p:rCtr x="1172" y="-23"/>
                                    </p:animMotion>
                                  </p:childTnLst>
                                </p:cTn>
                              </p:par>
                              <p:par>
                                <p:cTn id="20" presetID="10" presetClass="entr" presetSubtype="0" fill="hold" nodeType="withEffect">
                                  <p:stCondLst>
                                    <p:cond delay="50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par>
                                <p:cTn id="23" presetID="42" presetClass="path" presetSubtype="0" decel="100000" fill="hold" nodeType="withEffect">
                                  <p:stCondLst>
                                    <p:cond delay="500"/>
                                  </p:stCondLst>
                                  <p:childTnLst>
                                    <p:animMotion origin="layout" path="M 2.08333E-7 1.11022E-16 L 0.02344 -0.00023 " pathEditMode="relative" rAng="0" ptsTypes="AA">
                                      <p:cBhvr>
                                        <p:cTn id="24" dur="700" fill="hold"/>
                                        <p:tgtEl>
                                          <p:spTgt spid="52"/>
                                        </p:tgtEl>
                                        <p:attrNameLst>
                                          <p:attrName>ppt_x</p:attrName>
                                          <p:attrName>ppt_y</p:attrName>
                                        </p:attrNameLst>
                                      </p:cBhvr>
                                      <p:rCtr x="1172" y="-23"/>
                                    </p:animMotion>
                                  </p:childTnLst>
                                </p:cTn>
                              </p:par>
                              <p:par>
                                <p:cTn id="25" presetID="10" presetClass="entr" presetSubtype="0" fill="hold" grpId="0" nodeType="withEffect">
                                  <p:stCondLst>
                                    <p:cond delay="75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par>
                                <p:cTn id="28" presetID="42" presetClass="path" presetSubtype="0" decel="100000" fill="hold" grpId="1" nodeType="withEffect">
                                  <p:stCondLst>
                                    <p:cond delay="750"/>
                                  </p:stCondLst>
                                  <p:childTnLst>
                                    <p:animMotion origin="layout" path="M -8.33333E-7 5.55112E-17 L -8.33333E-7 0.03542 " pathEditMode="relative" rAng="0" ptsTypes="AA">
                                      <p:cBhvr>
                                        <p:cTn id="29" dur="700" spd="-100000" fill="hold"/>
                                        <p:tgtEl>
                                          <p:spTgt spid="45"/>
                                        </p:tgtEl>
                                        <p:attrNameLst>
                                          <p:attrName>ppt_x</p:attrName>
                                          <p:attrName>ppt_y</p:attrName>
                                        </p:attrNameLst>
                                      </p:cBhvr>
                                      <p:rCtr x="0" y="1759"/>
                                    </p:animMotion>
                                  </p:childTnLst>
                                </p:cTn>
                              </p:par>
                              <p:par>
                                <p:cTn id="30" presetID="10" presetClass="entr" presetSubtype="0" fill="hold" grpId="0" nodeType="withEffect">
                                  <p:stCondLst>
                                    <p:cond delay="75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par>
                                <p:cTn id="33" presetID="42" presetClass="path" presetSubtype="0" decel="100000" fill="hold" grpId="1" nodeType="withEffect">
                                  <p:stCondLst>
                                    <p:cond delay="750"/>
                                  </p:stCondLst>
                                  <p:childTnLst>
                                    <p:animMotion origin="layout" path="M -4.16667E-6 -4.07407E-6 L -4.16667E-6 0.03542 " pathEditMode="relative" rAng="0" ptsTypes="AA">
                                      <p:cBhvr>
                                        <p:cTn id="34" dur="700" spd="-100000" fill="hold"/>
                                        <p:tgtEl>
                                          <p:spTgt spid="46"/>
                                        </p:tgtEl>
                                        <p:attrNameLst>
                                          <p:attrName>ppt_x</p:attrName>
                                          <p:attrName>ppt_y</p:attrName>
                                        </p:attrNameLst>
                                      </p:cBhvr>
                                      <p:rCtr x="0" y="1759"/>
                                    </p:animMotion>
                                  </p:childTnLst>
                                </p:cTn>
                              </p:par>
                              <p:par>
                                <p:cTn id="35" presetID="10" presetClass="entr" presetSubtype="0" fill="hold" grpId="0" nodeType="withEffect">
                                  <p:stCondLst>
                                    <p:cond delay="75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42" presetClass="path" presetSubtype="0" decel="100000" fill="hold" grpId="1" nodeType="withEffect">
                                  <p:stCondLst>
                                    <p:cond delay="750"/>
                                  </p:stCondLst>
                                  <p:childTnLst>
                                    <p:animMotion origin="layout" path="M 3.54167E-6 -2.96296E-6 L 3.54167E-6 0.03542 " pathEditMode="relative" rAng="0" ptsTypes="AA">
                                      <p:cBhvr>
                                        <p:cTn id="39" dur="700" spd="-100000" fill="hold"/>
                                        <p:tgtEl>
                                          <p:spTgt spid="31"/>
                                        </p:tgtEl>
                                        <p:attrNameLst>
                                          <p:attrName>ppt_x</p:attrName>
                                          <p:attrName>ppt_y</p:attrName>
                                        </p:attrNameLst>
                                      </p:cBhvr>
                                      <p:rCtr x="0" y="1759"/>
                                    </p:animMotion>
                                  </p:childTnLst>
                                </p:cTn>
                              </p:par>
                              <p:par>
                                <p:cTn id="40" presetID="10" presetClass="entr" presetSubtype="0" fill="hold" nodeType="withEffect">
                                  <p:stCondLst>
                                    <p:cond delay="75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par>
                                <p:cTn id="43" presetID="42" presetClass="path" presetSubtype="0" decel="100000" fill="hold" nodeType="withEffect">
                                  <p:stCondLst>
                                    <p:cond delay="750"/>
                                  </p:stCondLst>
                                  <p:childTnLst>
                                    <p:animMotion origin="layout" path="M 3.54167E-6 -2.96296E-6 L 3.54167E-6 0.03542 " pathEditMode="relative" rAng="0" ptsTypes="AA">
                                      <p:cBhvr>
                                        <p:cTn id="44" dur="700" spd="-100000" fill="hold"/>
                                        <p:tgtEl>
                                          <p:spTgt spid="4"/>
                                        </p:tgtEl>
                                        <p:attrNameLst>
                                          <p:attrName>ppt_x</p:attrName>
                                          <p:attrName>ppt_y</p:attrName>
                                        </p:attrNameLst>
                                      </p:cBhvr>
                                      <p:rCtr x="0" y="1759"/>
                                    </p:animMotion>
                                  </p:childTnLst>
                                </p:cTn>
                              </p:par>
                              <p:par>
                                <p:cTn id="45" presetID="10" presetClass="entr" presetSubtype="0" fill="hold" grpId="0" nodeType="withEffect">
                                  <p:stCondLst>
                                    <p:cond delay="75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childTnLst>
                                </p:cTn>
                              </p:par>
                              <p:par>
                                <p:cTn id="48" presetID="42" presetClass="path" presetSubtype="0" decel="100000" fill="hold" grpId="1" nodeType="withEffect">
                                  <p:stCondLst>
                                    <p:cond delay="750"/>
                                  </p:stCondLst>
                                  <p:childTnLst>
                                    <p:animMotion origin="layout" path="M 3.54167E-6 -2.96296E-6 L 3.54167E-6 0.03542 " pathEditMode="relative" rAng="0" ptsTypes="AA">
                                      <p:cBhvr>
                                        <p:cTn id="49" dur="700" spd="-100000" fill="hold"/>
                                        <p:tgtEl>
                                          <p:spTgt spid="57"/>
                                        </p:tgtEl>
                                        <p:attrNameLst>
                                          <p:attrName>ppt_x</p:attrName>
                                          <p:attrName>ppt_y</p:attrName>
                                        </p:attrNameLst>
                                      </p:cBhvr>
                                      <p:rCtr x="0" y="1759"/>
                                    </p:animMotion>
                                  </p:childTnLst>
                                </p:cTn>
                              </p:par>
                              <p:par>
                                <p:cTn id="50" presetID="10" presetClass="entr" presetSubtype="0" fill="hold" grpId="0" nodeType="withEffect">
                                  <p:stCondLst>
                                    <p:cond delay="750"/>
                                  </p:stCondLst>
                                  <p:childTnLst>
                                    <p:set>
                                      <p:cBhvr>
                                        <p:cTn id="51" dur="1" fill="hold">
                                          <p:stCondLst>
                                            <p:cond delay="0"/>
                                          </p:stCondLst>
                                        </p:cTn>
                                        <p:tgtEl>
                                          <p:spTgt spid="58"/>
                                        </p:tgtEl>
                                        <p:attrNameLst>
                                          <p:attrName>style.visibility</p:attrName>
                                        </p:attrNameLst>
                                      </p:cBhvr>
                                      <p:to>
                                        <p:strVal val="visible"/>
                                      </p:to>
                                    </p:set>
                                    <p:animEffect transition="in" filter="fade">
                                      <p:cBhvr>
                                        <p:cTn id="52" dur="500"/>
                                        <p:tgtEl>
                                          <p:spTgt spid="58"/>
                                        </p:tgtEl>
                                      </p:cBhvr>
                                    </p:animEffect>
                                  </p:childTnLst>
                                </p:cTn>
                              </p:par>
                              <p:par>
                                <p:cTn id="53" presetID="42" presetClass="path" presetSubtype="0" decel="100000" fill="hold" grpId="1" nodeType="withEffect">
                                  <p:stCondLst>
                                    <p:cond delay="750"/>
                                  </p:stCondLst>
                                  <p:childTnLst>
                                    <p:animMotion origin="layout" path="M 3.54167E-6 -2.96296E-6 L 3.54167E-6 0.03542 " pathEditMode="relative" rAng="0" ptsTypes="AA">
                                      <p:cBhvr>
                                        <p:cTn id="54" dur="700" spd="-100000" fill="hold"/>
                                        <p:tgtEl>
                                          <p:spTgt spid="58"/>
                                        </p:tgtEl>
                                        <p:attrNameLst>
                                          <p:attrName>ppt_x</p:attrName>
                                          <p:attrName>ppt_y</p:attrName>
                                        </p:attrNameLst>
                                      </p:cBhvr>
                                      <p:rCtr x="0" y="1759"/>
                                    </p:animMotion>
                                  </p:childTnLst>
                                </p:cTn>
                              </p:par>
                              <p:par>
                                <p:cTn id="55" presetID="10" presetClass="entr" presetSubtype="0" fill="hold" nodeType="withEffect">
                                  <p:stCondLst>
                                    <p:cond delay="75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42" presetClass="path" presetSubtype="0" decel="100000" fill="hold" nodeType="withEffect">
                                  <p:stCondLst>
                                    <p:cond delay="750"/>
                                  </p:stCondLst>
                                  <p:childTnLst>
                                    <p:animMotion origin="layout" path="M 3.54167E-6 -2.96296E-6 L 3.54167E-6 0.03542 " pathEditMode="relative" rAng="0" ptsTypes="AA">
                                      <p:cBhvr>
                                        <p:cTn id="59" dur="700" spd="-100000" fill="hold"/>
                                        <p:tgtEl>
                                          <p:spTgt spid="3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45" grpId="0"/>
      <p:bldP spid="45" grpId="1"/>
      <p:bldP spid="46" grpId="0"/>
      <p:bldP spid="46" grpId="1"/>
      <p:bldP spid="57" grpId="0" animBg="1"/>
      <p:bldP spid="57" grpId="1" animBg="1"/>
      <p:bldP spid="58" grpId="0" animBg="1"/>
      <p:bldP spid="58" grpId="1"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F858AD0-0B0B-3952-76F2-436ADF60FAAF}"/>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5F6EA4E2-DC77-B821-31A8-11C8B32B99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0264" y="797854"/>
            <a:ext cx="9008886" cy="5067498"/>
          </a:xfrm>
          <a:prstGeom prst="roundRect">
            <a:avLst>
              <a:gd name="adj" fmla="val 2896"/>
            </a:avLst>
          </a:prstGeom>
          <a:solidFill>
            <a:srgbClr val="FFFFFF">
              <a:shade val="85000"/>
            </a:srgbClr>
          </a:solidFill>
          <a:ln>
            <a:solidFill>
              <a:schemeClr val="bg1">
                <a:lumMod val="50000"/>
              </a:schemeClr>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322DFFD3-18B4-CD26-DFC9-A3F3B9E10F42}"/>
              </a:ext>
            </a:extLst>
          </p:cNvPr>
          <p:cNvSpPr txBox="1"/>
          <p:nvPr/>
        </p:nvSpPr>
        <p:spPr>
          <a:xfrm>
            <a:off x="10146881" y="201511"/>
            <a:ext cx="2003195" cy="677108"/>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Segoe UI Semibold"/>
              </a:rPr>
              <a:t>Start a new chat button</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ea"/>
                <a:cs typeface="Segoe UI"/>
              </a:rPr>
              <a:t>Clear your past chat and start a new conversation.</a:t>
            </a:r>
          </a:p>
          <a:p>
            <a:pPr marL="0" marR="0" lvl="0" indent="0" algn="l" defTabSz="914367" rtl="0" eaLnBrk="1" fontAlgn="auto" latinLnBrk="0" hangingPunct="1">
              <a:lnSpc>
                <a:spcPct val="100000"/>
              </a:lnSpc>
              <a:spcBef>
                <a:spcPts val="0"/>
              </a:spcBef>
              <a:spcAft>
                <a:spcPts val="600"/>
              </a:spcAft>
              <a:buClrTx/>
              <a:buSzTx/>
              <a:buFontTx/>
              <a:buNone/>
              <a:tabLst/>
              <a:defRPr/>
            </a:pPr>
            <a:endPar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Segoe UI Semibold"/>
            </a:endParaRPr>
          </a:p>
        </p:txBody>
      </p:sp>
      <p:sp>
        <p:nvSpPr>
          <p:cNvPr id="15" name="TextBox 14">
            <a:extLst>
              <a:ext uri="{FF2B5EF4-FFF2-40B4-BE49-F238E27FC236}">
                <a16:creationId xmlns:a16="http://schemas.microsoft.com/office/drawing/2014/main" id="{BD2611D6-57A6-8932-A444-EA4A9C02A466}"/>
              </a:ext>
            </a:extLst>
          </p:cNvPr>
          <p:cNvSpPr txBox="1"/>
          <p:nvPr/>
        </p:nvSpPr>
        <p:spPr>
          <a:xfrm>
            <a:off x="10990492" y="2111691"/>
            <a:ext cx="811405" cy="677108"/>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Prompt box</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Start your conversation here</a:t>
            </a:r>
          </a:p>
        </p:txBody>
      </p:sp>
      <p:sp>
        <p:nvSpPr>
          <p:cNvPr id="38" name="TextBox 37">
            <a:extLst>
              <a:ext uri="{FF2B5EF4-FFF2-40B4-BE49-F238E27FC236}">
                <a16:creationId xmlns:a16="http://schemas.microsoft.com/office/drawing/2014/main" id="{393DEC7F-AB06-170E-655C-33EE59C47298}"/>
              </a:ext>
            </a:extLst>
          </p:cNvPr>
          <p:cNvSpPr txBox="1"/>
          <p:nvPr/>
        </p:nvSpPr>
        <p:spPr>
          <a:xfrm>
            <a:off x="10990491" y="3227755"/>
            <a:ext cx="1055735" cy="1184940"/>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Segoe UI Semibold"/>
              </a:rPr>
              <a:t>Dictation</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ea"/>
                <a:cs typeface="Segoe UI"/>
              </a:rPr>
              <a:t> Use dictation if you prefer to speak rather than type when you’re chatting with Copilot</a:t>
            </a:r>
          </a:p>
        </p:txBody>
      </p:sp>
      <p:sp>
        <p:nvSpPr>
          <p:cNvPr id="13" name="TextBox 12">
            <a:extLst>
              <a:ext uri="{FF2B5EF4-FFF2-40B4-BE49-F238E27FC236}">
                <a16:creationId xmlns:a16="http://schemas.microsoft.com/office/drawing/2014/main" id="{4D129138-DEA8-6848-4F44-25CC7504884C}"/>
              </a:ext>
            </a:extLst>
          </p:cNvPr>
          <p:cNvSpPr txBox="1"/>
          <p:nvPr/>
        </p:nvSpPr>
        <p:spPr>
          <a:xfrm>
            <a:off x="7134586" y="5939354"/>
            <a:ext cx="4428138" cy="553998"/>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Segoe UI Semibold"/>
              </a:rPr>
              <a:t>Copilot Prompt Gallery</a:t>
            </a:r>
            <a:b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Expand the suggested prompts to view the full Copilot Prompt Gallery, including saved prompts and prompts from your team</a:t>
            </a:r>
            <a:endPar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
              <a:ea typeface="+mn-ea"/>
              <a:cs typeface="Segoe UI"/>
            </a:endParaRPr>
          </a:p>
        </p:txBody>
      </p:sp>
      <p:cxnSp>
        <p:nvCxnSpPr>
          <p:cNvPr id="17" name="Connector: Elbow 16">
            <a:extLst>
              <a:ext uri="{FF2B5EF4-FFF2-40B4-BE49-F238E27FC236}">
                <a16:creationId xmlns:a16="http://schemas.microsoft.com/office/drawing/2014/main" id="{16942314-D806-A974-6407-9655DADD67CF}"/>
              </a:ext>
              <a:ext uri="{C183D7F6-B498-43B3-948B-1728B52AA6E4}">
                <adec:decorative xmlns:adec="http://schemas.microsoft.com/office/drawing/2017/decorative" val="1"/>
              </a:ext>
            </a:extLst>
          </p:cNvPr>
          <p:cNvCxnSpPr>
            <a:cxnSpLocks/>
            <a:stCxn id="18" idx="2"/>
          </p:cNvCxnSpPr>
          <p:nvPr/>
        </p:nvCxnSpPr>
        <p:spPr>
          <a:xfrm rot="10800000" flipV="1">
            <a:off x="9433606" y="558202"/>
            <a:ext cx="580612" cy="359093"/>
          </a:xfrm>
          <a:prstGeom prst="bentConnector3">
            <a:avLst>
              <a:gd name="adj1" fmla="val 96220"/>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05D75B9B-5541-F6D5-3196-785CB0D10761}"/>
              </a:ext>
              <a:ext uri="{C183D7F6-B498-43B3-948B-1728B52AA6E4}">
                <adec:decorative xmlns:adec="http://schemas.microsoft.com/office/drawing/2017/decorative" val="1"/>
              </a:ext>
            </a:extLst>
          </p:cNvPr>
          <p:cNvSpPr/>
          <p:nvPr/>
        </p:nvSpPr>
        <p:spPr>
          <a:xfrm>
            <a:off x="10014218" y="512483"/>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22" name="TextBox 21">
            <a:extLst>
              <a:ext uri="{FF2B5EF4-FFF2-40B4-BE49-F238E27FC236}">
                <a16:creationId xmlns:a16="http://schemas.microsoft.com/office/drawing/2014/main" id="{D08605C4-96A7-4A90-1F0B-7E29B1F47F97}"/>
              </a:ext>
            </a:extLst>
          </p:cNvPr>
          <p:cNvSpPr txBox="1"/>
          <p:nvPr/>
        </p:nvSpPr>
        <p:spPr>
          <a:xfrm>
            <a:off x="3311753" y="5988616"/>
            <a:ext cx="3566125" cy="369332"/>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Segoe UI Semibold"/>
              </a:rPr>
              <a:t>Suggested prompts</a:t>
            </a:r>
            <a:b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Get started with prompt suggestions</a:t>
            </a:r>
            <a:endPar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
              <a:ea typeface="+mn-ea"/>
              <a:cs typeface="Segoe UI"/>
            </a:endParaRPr>
          </a:p>
        </p:txBody>
      </p:sp>
      <p:sp>
        <p:nvSpPr>
          <p:cNvPr id="25" name="Oval 24">
            <a:extLst>
              <a:ext uri="{FF2B5EF4-FFF2-40B4-BE49-F238E27FC236}">
                <a16:creationId xmlns:a16="http://schemas.microsoft.com/office/drawing/2014/main" id="{D201A993-ED82-2D9E-2379-E2C013EA9B30}"/>
              </a:ext>
              <a:ext uri="{C183D7F6-B498-43B3-948B-1728B52AA6E4}">
                <adec:decorative xmlns:adec="http://schemas.microsoft.com/office/drawing/2017/decorative" val="1"/>
              </a:ext>
            </a:extLst>
          </p:cNvPr>
          <p:cNvSpPr/>
          <p:nvPr/>
        </p:nvSpPr>
        <p:spPr>
          <a:xfrm>
            <a:off x="4757963" y="6047577"/>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26" name="Connector: Elbow 25">
            <a:extLst>
              <a:ext uri="{FF2B5EF4-FFF2-40B4-BE49-F238E27FC236}">
                <a16:creationId xmlns:a16="http://schemas.microsoft.com/office/drawing/2014/main" id="{C961A8C2-D221-7FD9-DFA6-002D746BCF1D}"/>
              </a:ext>
              <a:ext uri="{C183D7F6-B498-43B3-948B-1728B52AA6E4}">
                <adec:decorative xmlns:adec="http://schemas.microsoft.com/office/drawing/2017/decorative" val="1"/>
              </a:ext>
            </a:extLst>
          </p:cNvPr>
          <p:cNvCxnSpPr>
            <a:cxnSpLocks/>
            <a:stCxn id="25" idx="2"/>
          </p:cNvCxnSpPr>
          <p:nvPr/>
        </p:nvCxnSpPr>
        <p:spPr>
          <a:xfrm rot="10800000" flipH="1">
            <a:off x="4757962" y="4538817"/>
            <a:ext cx="665807" cy="1554480"/>
          </a:xfrm>
          <a:prstGeom prst="bentConnector4">
            <a:avLst>
              <a:gd name="adj1" fmla="val 99858"/>
              <a:gd name="adj2" fmla="val 51892"/>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27" name="Oval 26">
            <a:extLst>
              <a:ext uri="{FF2B5EF4-FFF2-40B4-BE49-F238E27FC236}">
                <a16:creationId xmlns:a16="http://schemas.microsoft.com/office/drawing/2014/main" id="{6B8D1785-CEFD-E340-FA52-B3F62C51860F}"/>
              </a:ext>
              <a:ext uri="{C183D7F6-B498-43B3-948B-1728B52AA6E4}">
                <adec:decorative xmlns:adec="http://schemas.microsoft.com/office/drawing/2017/decorative" val="1"/>
              </a:ext>
            </a:extLst>
          </p:cNvPr>
          <p:cNvSpPr/>
          <p:nvPr/>
        </p:nvSpPr>
        <p:spPr>
          <a:xfrm>
            <a:off x="9704444" y="5965607"/>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28" name="Connector: Elbow 27">
            <a:extLst>
              <a:ext uri="{FF2B5EF4-FFF2-40B4-BE49-F238E27FC236}">
                <a16:creationId xmlns:a16="http://schemas.microsoft.com/office/drawing/2014/main" id="{9C0E39B8-1B78-EEB3-4689-0CD3EC467D5C}"/>
              </a:ext>
              <a:ext uri="{C183D7F6-B498-43B3-948B-1728B52AA6E4}">
                <adec:decorative xmlns:adec="http://schemas.microsoft.com/office/drawing/2017/decorative" val="1"/>
              </a:ext>
            </a:extLst>
          </p:cNvPr>
          <p:cNvCxnSpPr>
            <a:cxnSpLocks/>
          </p:cNvCxnSpPr>
          <p:nvPr/>
        </p:nvCxnSpPr>
        <p:spPr>
          <a:xfrm rot="16200000" flipV="1">
            <a:off x="9248669" y="5474891"/>
            <a:ext cx="1005840" cy="766"/>
          </a:xfrm>
          <a:prstGeom prst="bentConnector3">
            <a:avLst>
              <a:gd name="adj1" fmla="val 50000"/>
            </a:avLst>
          </a:prstGeom>
          <a:ln>
            <a:solidFill>
              <a:srgbClr val="3579CF"/>
            </a:solidFill>
          </a:ln>
        </p:spPr>
        <p:style>
          <a:lnRef idx="2">
            <a:schemeClr val="accent1"/>
          </a:lnRef>
          <a:fillRef idx="0">
            <a:schemeClr val="accent1"/>
          </a:fillRef>
          <a:effectRef idx="1">
            <a:schemeClr val="accent1"/>
          </a:effectRef>
          <a:fontRef idx="minor">
            <a:schemeClr val="tx1"/>
          </a:fontRef>
        </p:style>
      </p:cxnSp>
      <p:cxnSp>
        <p:nvCxnSpPr>
          <p:cNvPr id="32" name="Connector: Elbow 31">
            <a:extLst>
              <a:ext uri="{FF2B5EF4-FFF2-40B4-BE49-F238E27FC236}">
                <a16:creationId xmlns:a16="http://schemas.microsoft.com/office/drawing/2014/main" id="{BA94A7A0-3C48-6A94-157B-ACDAEDEEDF52}"/>
              </a:ext>
              <a:ext uri="{C183D7F6-B498-43B3-948B-1728B52AA6E4}">
                <adec:decorative xmlns:adec="http://schemas.microsoft.com/office/drawing/2017/decorative" val="1"/>
              </a:ext>
            </a:extLst>
          </p:cNvPr>
          <p:cNvCxnSpPr>
            <a:cxnSpLocks/>
          </p:cNvCxnSpPr>
          <p:nvPr/>
        </p:nvCxnSpPr>
        <p:spPr>
          <a:xfrm rot="10800000" flipV="1">
            <a:off x="10212016" y="3299840"/>
            <a:ext cx="640080" cy="1"/>
          </a:xfrm>
          <a:prstGeom prst="bentConnector3">
            <a:avLst>
              <a:gd name="adj1" fmla="val 50000"/>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33" name="Oval 32">
            <a:extLst>
              <a:ext uri="{FF2B5EF4-FFF2-40B4-BE49-F238E27FC236}">
                <a16:creationId xmlns:a16="http://schemas.microsoft.com/office/drawing/2014/main" id="{605354F6-8D15-0D44-8EBA-EB8FE1CBEB39}"/>
              </a:ext>
              <a:ext uri="{C183D7F6-B498-43B3-948B-1728B52AA6E4}">
                <adec:decorative xmlns:adec="http://schemas.microsoft.com/office/drawing/2017/decorative" val="1"/>
              </a:ext>
            </a:extLst>
          </p:cNvPr>
          <p:cNvSpPr/>
          <p:nvPr/>
        </p:nvSpPr>
        <p:spPr>
          <a:xfrm>
            <a:off x="10819105" y="3263596"/>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35" name="Oval 34">
            <a:extLst>
              <a:ext uri="{FF2B5EF4-FFF2-40B4-BE49-F238E27FC236}">
                <a16:creationId xmlns:a16="http://schemas.microsoft.com/office/drawing/2014/main" id="{2303735D-5559-9C2D-9228-89EB9EFB577A}"/>
              </a:ext>
              <a:ext uri="{C183D7F6-B498-43B3-948B-1728B52AA6E4}">
                <adec:decorative xmlns:adec="http://schemas.microsoft.com/office/drawing/2017/decorative" val="1"/>
              </a:ext>
            </a:extLst>
          </p:cNvPr>
          <p:cNvSpPr/>
          <p:nvPr/>
        </p:nvSpPr>
        <p:spPr>
          <a:xfrm>
            <a:off x="10805724" y="2365607"/>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9" name="TextBox 8">
            <a:extLst>
              <a:ext uri="{FF2B5EF4-FFF2-40B4-BE49-F238E27FC236}">
                <a16:creationId xmlns:a16="http://schemas.microsoft.com/office/drawing/2014/main" id="{A6A95D5B-D042-F761-F361-99D52BF7DCA9}"/>
              </a:ext>
            </a:extLst>
          </p:cNvPr>
          <p:cNvSpPr txBox="1"/>
          <p:nvPr/>
        </p:nvSpPr>
        <p:spPr>
          <a:xfrm>
            <a:off x="293344" y="4313519"/>
            <a:ext cx="973147" cy="1184940"/>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Add content</a:t>
            </a:r>
            <a:br>
              <a:rPr kumimoji="0" lang="en-US" sz="11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br>
            <a:r>
              <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Expand to upload files and  images or reference a file on OneDrive or SharePoint</a:t>
            </a:r>
          </a:p>
        </p:txBody>
      </p:sp>
      <p:sp>
        <p:nvSpPr>
          <p:cNvPr id="7" name="TextBox 6">
            <a:extLst>
              <a:ext uri="{FF2B5EF4-FFF2-40B4-BE49-F238E27FC236}">
                <a16:creationId xmlns:a16="http://schemas.microsoft.com/office/drawing/2014/main" id="{45ACB59B-03AB-B228-E447-2A033F356659}"/>
              </a:ext>
            </a:extLst>
          </p:cNvPr>
          <p:cNvSpPr txBox="1"/>
          <p:nvPr/>
        </p:nvSpPr>
        <p:spPr>
          <a:xfrm>
            <a:off x="292198" y="3370352"/>
            <a:ext cx="1047706" cy="507831"/>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Chat history</a:t>
            </a:r>
            <a:br>
              <a:rPr kumimoji="0" lang="en-US" sz="11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br>
            <a:r>
              <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View past conversations</a:t>
            </a:r>
          </a:p>
        </p:txBody>
      </p:sp>
      <p:sp>
        <p:nvSpPr>
          <p:cNvPr id="5" name="TextBox 4">
            <a:extLst>
              <a:ext uri="{FF2B5EF4-FFF2-40B4-BE49-F238E27FC236}">
                <a16:creationId xmlns:a16="http://schemas.microsoft.com/office/drawing/2014/main" id="{7D4F110D-C2BC-C85F-95A5-FC311478C8C6}"/>
              </a:ext>
            </a:extLst>
          </p:cNvPr>
          <p:cNvSpPr txBox="1"/>
          <p:nvPr/>
        </p:nvSpPr>
        <p:spPr>
          <a:xfrm>
            <a:off x="292199" y="2365608"/>
            <a:ext cx="1162816" cy="677108"/>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Segoe UI Semibold"/>
              </a:rPr>
              <a:t>Agents</a:t>
            </a:r>
            <a:br>
              <a:rPr kumimoji="0" lang="en-US" sz="11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br>
            <a:r>
              <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 Use existing agents or create new ones.</a:t>
            </a:r>
          </a:p>
        </p:txBody>
      </p:sp>
      <p:sp>
        <p:nvSpPr>
          <p:cNvPr id="41" name="Oval 40">
            <a:extLst>
              <a:ext uri="{FF2B5EF4-FFF2-40B4-BE49-F238E27FC236}">
                <a16:creationId xmlns:a16="http://schemas.microsoft.com/office/drawing/2014/main" id="{EFE08DF0-3E6E-4E9A-04F9-6BF2665B829D}"/>
              </a:ext>
              <a:ext uri="{C183D7F6-B498-43B3-948B-1728B52AA6E4}">
                <adec:decorative xmlns:adec="http://schemas.microsoft.com/office/drawing/2017/decorative" val="1"/>
              </a:ext>
            </a:extLst>
          </p:cNvPr>
          <p:cNvSpPr/>
          <p:nvPr/>
        </p:nvSpPr>
        <p:spPr>
          <a:xfrm>
            <a:off x="4359122" y="501342"/>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53" name="Oval 52">
            <a:extLst>
              <a:ext uri="{FF2B5EF4-FFF2-40B4-BE49-F238E27FC236}">
                <a16:creationId xmlns:a16="http://schemas.microsoft.com/office/drawing/2014/main" id="{A56FF88B-30E1-58C6-F4B2-222EAEDFC67A}"/>
              </a:ext>
              <a:ext uri="{C183D7F6-B498-43B3-948B-1728B52AA6E4}">
                <adec:decorative xmlns:adec="http://schemas.microsoft.com/office/drawing/2017/decorative" val="1"/>
              </a:ext>
            </a:extLst>
          </p:cNvPr>
          <p:cNvSpPr/>
          <p:nvPr/>
        </p:nvSpPr>
        <p:spPr>
          <a:xfrm>
            <a:off x="1265502" y="4591323"/>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54" name="Connector: Elbow 53">
            <a:extLst>
              <a:ext uri="{FF2B5EF4-FFF2-40B4-BE49-F238E27FC236}">
                <a16:creationId xmlns:a16="http://schemas.microsoft.com/office/drawing/2014/main" id="{55CB0636-12DD-FC9F-CB8F-2FB04B9E710B}"/>
              </a:ext>
              <a:ext uri="{C183D7F6-B498-43B3-948B-1728B52AA6E4}">
                <adec:decorative xmlns:adec="http://schemas.microsoft.com/office/drawing/2017/decorative" val="1"/>
              </a:ext>
            </a:extLst>
          </p:cNvPr>
          <p:cNvCxnSpPr>
            <a:cxnSpLocks/>
          </p:cNvCxnSpPr>
          <p:nvPr/>
        </p:nvCxnSpPr>
        <p:spPr>
          <a:xfrm flipV="1">
            <a:off x="1339904" y="3263595"/>
            <a:ext cx="2721948" cy="1373448"/>
          </a:xfrm>
          <a:prstGeom prst="bentConnector3">
            <a:avLst>
              <a:gd name="adj1" fmla="val 50000"/>
            </a:avLst>
          </a:prstGeom>
          <a:ln>
            <a:solidFill>
              <a:srgbClr val="3579CF"/>
            </a:solidFill>
          </a:ln>
        </p:spPr>
        <p:style>
          <a:lnRef idx="2">
            <a:schemeClr val="accent1"/>
          </a:lnRef>
          <a:fillRef idx="0">
            <a:schemeClr val="accent1"/>
          </a:fillRef>
          <a:effectRef idx="1">
            <a:schemeClr val="accent1"/>
          </a:effectRef>
          <a:fontRef idx="minor">
            <a:schemeClr val="tx1"/>
          </a:fontRef>
        </p:style>
      </p:cxnSp>
      <p:cxnSp>
        <p:nvCxnSpPr>
          <p:cNvPr id="70" name="Connector: Elbow 69">
            <a:extLst>
              <a:ext uri="{FF2B5EF4-FFF2-40B4-BE49-F238E27FC236}">
                <a16:creationId xmlns:a16="http://schemas.microsoft.com/office/drawing/2014/main" id="{B4AE420C-10DD-71FE-4CE2-F2416DF30E20}"/>
              </a:ext>
              <a:ext uri="{C183D7F6-B498-43B3-948B-1728B52AA6E4}">
                <adec:decorative xmlns:adec="http://schemas.microsoft.com/office/drawing/2017/decorative" val="1"/>
              </a:ext>
            </a:extLst>
          </p:cNvPr>
          <p:cNvCxnSpPr>
            <a:cxnSpLocks/>
            <a:stCxn id="35" idx="2"/>
          </p:cNvCxnSpPr>
          <p:nvPr/>
        </p:nvCxnSpPr>
        <p:spPr>
          <a:xfrm rot="10800000" flipV="1">
            <a:off x="7891586" y="2411327"/>
            <a:ext cx="2914139" cy="186508"/>
          </a:xfrm>
          <a:prstGeom prst="bentConnector3">
            <a:avLst>
              <a:gd name="adj1" fmla="val 99582"/>
            </a:avLst>
          </a:prstGeom>
          <a:ln>
            <a:solidFill>
              <a:srgbClr val="3579CF"/>
            </a:solidFill>
          </a:ln>
        </p:spPr>
        <p:style>
          <a:lnRef idx="2">
            <a:schemeClr val="accent1"/>
          </a:lnRef>
          <a:fillRef idx="0">
            <a:schemeClr val="accent1"/>
          </a:fillRef>
          <a:effectRef idx="1">
            <a:schemeClr val="accent1"/>
          </a:effectRef>
          <a:fontRef idx="minor">
            <a:schemeClr val="tx1"/>
          </a:fontRef>
        </p:style>
      </p:cxnSp>
      <p:cxnSp>
        <p:nvCxnSpPr>
          <p:cNvPr id="31" name="Connector: Elbow 30">
            <a:extLst>
              <a:ext uri="{FF2B5EF4-FFF2-40B4-BE49-F238E27FC236}">
                <a16:creationId xmlns:a16="http://schemas.microsoft.com/office/drawing/2014/main" id="{A0F2D72B-C475-A827-E2CF-90155EFAEA83}"/>
              </a:ext>
              <a:ext uri="{C183D7F6-B498-43B3-948B-1728B52AA6E4}">
                <adec:decorative xmlns:adec="http://schemas.microsoft.com/office/drawing/2017/decorative" val="1"/>
              </a:ext>
            </a:extLst>
          </p:cNvPr>
          <p:cNvCxnSpPr>
            <a:cxnSpLocks/>
          </p:cNvCxnSpPr>
          <p:nvPr/>
        </p:nvCxnSpPr>
        <p:spPr>
          <a:xfrm rot="10800000" flipH="1" flipV="1">
            <a:off x="1361059" y="3724386"/>
            <a:ext cx="365760" cy="1"/>
          </a:xfrm>
          <a:prstGeom prst="bentConnector3">
            <a:avLst>
              <a:gd name="adj1" fmla="val 50000"/>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69DF94E1-0FE6-C940-1417-E8C6759777CC}"/>
              </a:ext>
              <a:ext uri="{C183D7F6-B498-43B3-948B-1728B52AA6E4}">
                <adec:decorative xmlns:adec="http://schemas.microsoft.com/office/drawing/2017/decorative" val="1"/>
              </a:ext>
            </a:extLst>
          </p:cNvPr>
          <p:cNvSpPr/>
          <p:nvPr/>
        </p:nvSpPr>
        <p:spPr>
          <a:xfrm flipH="1">
            <a:off x="1301569" y="3680403"/>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37" name="Connector: Elbow 36">
            <a:extLst>
              <a:ext uri="{FF2B5EF4-FFF2-40B4-BE49-F238E27FC236}">
                <a16:creationId xmlns:a16="http://schemas.microsoft.com/office/drawing/2014/main" id="{5235761F-FFFA-3A4A-6D76-25B8061D5B93}"/>
              </a:ext>
              <a:ext uri="{C183D7F6-B498-43B3-948B-1728B52AA6E4}">
                <adec:decorative xmlns:adec="http://schemas.microsoft.com/office/drawing/2017/decorative" val="1"/>
              </a:ext>
            </a:extLst>
          </p:cNvPr>
          <p:cNvCxnSpPr>
            <a:cxnSpLocks/>
          </p:cNvCxnSpPr>
          <p:nvPr/>
        </p:nvCxnSpPr>
        <p:spPr>
          <a:xfrm rot="10800000" flipH="1" flipV="1">
            <a:off x="1190148" y="2603744"/>
            <a:ext cx="548640" cy="1"/>
          </a:xfrm>
          <a:prstGeom prst="bentConnector3">
            <a:avLst>
              <a:gd name="adj1" fmla="val 50000"/>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39" name="Oval 38">
            <a:extLst>
              <a:ext uri="{FF2B5EF4-FFF2-40B4-BE49-F238E27FC236}">
                <a16:creationId xmlns:a16="http://schemas.microsoft.com/office/drawing/2014/main" id="{CC45B824-35CC-9323-96A2-E97D8A82F2C0}"/>
              </a:ext>
              <a:ext uri="{C183D7F6-B498-43B3-948B-1728B52AA6E4}">
                <adec:decorative xmlns:adec="http://schemas.microsoft.com/office/drawing/2017/decorative" val="1"/>
              </a:ext>
            </a:extLst>
          </p:cNvPr>
          <p:cNvSpPr/>
          <p:nvPr/>
        </p:nvSpPr>
        <p:spPr>
          <a:xfrm flipH="1">
            <a:off x="1148399" y="2553645"/>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42" name="Connector: Elbow 41">
            <a:extLst>
              <a:ext uri="{FF2B5EF4-FFF2-40B4-BE49-F238E27FC236}">
                <a16:creationId xmlns:a16="http://schemas.microsoft.com/office/drawing/2014/main" id="{DF07308A-1B22-DF01-54D7-8029BC4013C7}"/>
              </a:ext>
              <a:ext uri="{C183D7F6-B498-43B3-948B-1728B52AA6E4}">
                <adec:decorative xmlns:adec="http://schemas.microsoft.com/office/drawing/2017/decorative" val="1"/>
              </a:ext>
            </a:extLst>
          </p:cNvPr>
          <p:cNvCxnSpPr>
            <a:cxnSpLocks/>
          </p:cNvCxnSpPr>
          <p:nvPr/>
        </p:nvCxnSpPr>
        <p:spPr>
          <a:xfrm flipV="1">
            <a:off x="2368917" y="558202"/>
            <a:ext cx="1920240" cy="1688744"/>
          </a:xfrm>
          <a:prstGeom prst="bentConnector3">
            <a:avLst>
              <a:gd name="adj1" fmla="val 50000"/>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5A62CC0C-0AD2-266C-B66B-78783D7240C2}"/>
              </a:ext>
            </a:extLst>
          </p:cNvPr>
          <p:cNvSpPr txBox="1"/>
          <p:nvPr/>
        </p:nvSpPr>
        <p:spPr>
          <a:xfrm>
            <a:off x="4531507" y="343865"/>
            <a:ext cx="4655523" cy="507831"/>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Segoe UI Semibold"/>
              </a:rPr>
              <a:t>Create</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ea"/>
                <a:cs typeface="Segoe UI"/>
              </a:rPr>
              <a:t>Generate t</a:t>
            </a:r>
            <a:r>
              <a:rPr kumimoji="0" lang="en-US" sz="1100" b="0" i="0" u="none" strike="noStrike" kern="1200" cap="none" spc="0" normalizeH="0" baseline="0" noProof="0" err="1">
                <a:ln>
                  <a:noFill/>
                </a:ln>
                <a:solidFill>
                  <a:srgbClr val="000000"/>
                </a:solidFill>
                <a:effectLst/>
                <a:uLnTx/>
                <a:uFillTx/>
                <a:latin typeface="Segoe UI"/>
                <a:ea typeface="+mn-ea"/>
                <a:cs typeface="Segoe UI"/>
              </a:rPr>
              <a:t>ext</a:t>
            </a:r>
            <a:r>
              <a:rPr kumimoji="0" lang="en-US" sz="1100" b="0" i="0" u="none" strike="noStrike" kern="1200" cap="none" spc="0" normalizeH="0" baseline="0" noProof="0">
                <a:ln>
                  <a:noFill/>
                </a:ln>
                <a:solidFill>
                  <a:srgbClr val="000000"/>
                </a:solidFill>
                <a:effectLst/>
                <a:uLnTx/>
                <a:uFillTx/>
                <a:latin typeface="Segoe UI"/>
                <a:ea typeface="+mn-ea"/>
                <a:cs typeface="Segoe UI"/>
              </a:rPr>
              <a:t>‑based content like agendas, documents, presentations.</a:t>
            </a:r>
          </a:p>
          <a:p>
            <a:pPr marL="0" marR="0" lvl="0" indent="0" algn="l" defTabSz="914367" rtl="0" eaLnBrk="1" fontAlgn="auto" latinLnBrk="0" hangingPunct="1">
              <a:lnSpc>
                <a:spcPct val="100000"/>
              </a:lnSpc>
              <a:spcBef>
                <a:spcPts val="0"/>
              </a:spcBef>
              <a:spcAft>
                <a:spcPts val="600"/>
              </a:spcAft>
              <a:buClrTx/>
              <a:buSzTx/>
              <a:buFontTx/>
              <a:buNone/>
              <a:tabLst/>
              <a:defRPr/>
            </a:pPr>
            <a:endPar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Segoe UI Semibold"/>
            </a:endParaRPr>
          </a:p>
        </p:txBody>
      </p:sp>
      <p:cxnSp>
        <p:nvCxnSpPr>
          <p:cNvPr id="45" name="Connector: Elbow 44">
            <a:extLst>
              <a:ext uri="{FF2B5EF4-FFF2-40B4-BE49-F238E27FC236}">
                <a16:creationId xmlns:a16="http://schemas.microsoft.com/office/drawing/2014/main" id="{B731D60A-D626-57DB-9718-83834BBEAA52}"/>
              </a:ext>
              <a:ext uri="{C183D7F6-B498-43B3-948B-1728B52AA6E4}">
                <adec:decorative xmlns:adec="http://schemas.microsoft.com/office/drawing/2017/decorative" val="1"/>
              </a:ext>
            </a:extLst>
          </p:cNvPr>
          <p:cNvCxnSpPr>
            <a:cxnSpLocks/>
          </p:cNvCxnSpPr>
          <p:nvPr/>
        </p:nvCxnSpPr>
        <p:spPr>
          <a:xfrm rot="10800000">
            <a:off x="980223" y="1062039"/>
            <a:ext cx="665807" cy="914400"/>
          </a:xfrm>
          <a:prstGeom prst="bentConnector4">
            <a:avLst>
              <a:gd name="adj1" fmla="val 99858"/>
              <a:gd name="adj2" fmla="val 51892"/>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78C8CAC9-330C-EBFE-B72C-9758E0E48217}"/>
              </a:ext>
            </a:extLst>
          </p:cNvPr>
          <p:cNvSpPr txBox="1"/>
          <p:nvPr/>
        </p:nvSpPr>
        <p:spPr>
          <a:xfrm>
            <a:off x="255760" y="343865"/>
            <a:ext cx="1316261" cy="923330"/>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Segoe UI Semibold"/>
              </a:rPr>
              <a:t>Library</a:t>
            </a:r>
            <a:br>
              <a:rPr kumimoji="0" lang="en-US" sz="11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br>
            <a:r>
              <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Access workspaces in Copilot Pages and generated images</a:t>
            </a:r>
          </a:p>
          <a:p>
            <a:pPr marL="0" marR="0" lvl="0" indent="0" algn="l" defTabSz="914367" rtl="0" eaLnBrk="1" fontAlgn="auto" latinLnBrk="0" hangingPunct="1">
              <a:lnSpc>
                <a:spcPct val="100000"/>
              </a:lnSpc>
              <a:spcBef>
                <a:spcPts val="0"/>
              </a:spcBef>
              <a:spcAft>
                <a:spcPts val="600"/>
              </a:spcAft>
              <a:buClrTx/>
              <a:buSzTx/>
              <a:buFontTx/>
              <a:buNone/>
              <a:tabLst/>
              <a:defRPr/>
            </a:pPr>
            <a:endPar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endParaRPr>
          </a:p>
        </p:txBody>
      </p:sp>
    </p:spTree>
    <p:extLst>
      <p:ext uri="{BB962C8B-B14F-4D97-AF65-F5344CB8AC3E}">
        <p14:creationId xmlns:p14="http://schemas.microsoft.com/office/powerpoint/2010/main" val="324789278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D5D51-92BE-9F8C-5CD4-992F5B2A8E25}"/>
            </a:ext>
          </a:extLst>
        </p:cNvPr>
        <p:cNvGrpSpPr/>
        <p:nvPr/>
      </p:nvGrpSpPr>
      <p:grpSpPr>
        <a:xfrm>
          <a:off x="0" y="0"/>
          <a:ext cx="0" cy="0"/>
          <a:chOff x="0" y="0"/>
          <a:chExt cx="0" cy="0"/>
        </a:xfrm>
      </p:grpSpPr>
      <p:sp>
        <p:nvSpPr>
          <p:cNvPr id="3" name="Title 25">
            <a:extLst>
              <a:ext uri="{FF2B5EF4-FFF2-40B4-BE49-F238E27FC236}">
                <a16:creationId xmlns:a16="http://schemas.microsoft.com/office/drawing/2014/main" id="{F2844792-5DF7-E0C3-FCCB-AC0ABBDB551F}"/>
              </a:ext>
            </a:extLst>
          </p:cNvPr>
          <p:cNvSpPr txBox="1">
            <a:spLocks/>
          </p:cNvSpPr>
          <p:nvPr/>
        </p:nvSpPr>
        <p:spPr>
          <a:xfrm>
            <a:off x="573723" y="1214112"/>
            <a:ext cx="4127692" cy="954107"/>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20" normalizeH="0" baseline="0" noProof="0">
                <a:ln>
                  <a:noFill/>
                </a:ln>
                <a:gradFill>
                  <a:gsLst>
                    <a:gs pos="0">
                      <a:srgbClr val="D59ED7"/>
                    </a:gs>
                    <a:gs pos="80000">
                      <a:srgbClr val="8DC8E8"/>
                    </a:gs>
                  </a:gsLst>
                  <a:path path="circle">
                    <a:fillToRect l="100000" t="100000"/>
                  </a:path>
                </a:gradFill>
                <a:effectLst/>
                <a:uLnTx/>
                <a:uFillTx/>
                <a:latin typeface="Segoe Sans Display Semibold" pitchFamily="2" charset="0"/>
                <a:ea typeface="+mj-ea"/>
                <a:cs typeface="Segoe Sans Display Semibold" pitchFamily="2" charset="0"/>
              </a:rPr>
              <a:t>Where to find Copilot Chat</a:t>
            </a:r>
            <a:br>
              <a:rPr kumimoji="0" lang="en-US" sz="2000" b="1" i="0" u="none" strike="noStrike" kern="1200" cap="none" spc="-20" normalizeH="0" baseline="0" noProof="0">
                <a:ln>
                  <a:noFill/>
                </a:ln>
                <a:gradFill>
                  <a:gsLst>
                    <a:gs pos="0">
                      <a:srgbClr val="D59ED7"/>
                    </a:gs>
                    <a:gs pos="80000">
                      <a:srgbClr val="8DC8E8"/>
                    </a:gs>
                  </a:gsLst>
                  <a:path path="circle">
                    <a:fillToRect l="100000" t="100000"/>
                  </a:path>
                </a:gradFill>
                <a:effectLst/>
                <a:uLnTx/>
                <a:uFillTx/>
                <a:latin typeface="Segoe Sans Display Semibold" pitchFamily="2" charset="0"/>
                <a:ea typeface="+mj-ea"/>
                <a:cs typeface="Segoe Sans Display Semibold" pitchFamily="2" charset="0"/>
              </a:rPr>
            </a:br>
            <a:r>
              <a:rPr kumimoji="0" lang="en-US" sz="3600" b="0" i="0" u="none" strike="noStrike" kern="1200" cap="none" spc="-20" normalizeH="0" baseline="0" noProof="0">
                <a:ln>
                  <a:noFill/>
                </a:ln>
                <a:solidFill>
                  <a:prstClr val="white"/>
                </a:solidFill>
                <a:effectLst/>
                <a:uLnTx/>
                <a:uFillTx/>
                <a:latin typeface="Segoe Sans Display Semibold"/>
                <a:ea typeface="+mj-ea"/>
                <a:cs typeface="Segoe Sans Display Semibold"/>
              </a:rPr>
              <a:t>On the Web</a:t>
            </a:r>
            <a:endParaRPr kumimoji="0" lang="en-US" sz="3600" b="0" i="0" u="none" strike="noStrike" kern="1200" cap="none" spc="-20" normalizeH="0" baseline="0" noProof="0">
              <a:ln>
                <a:noFill/>
              </a:ln>
              <a:gradFill>
                <a:gsLst>
                  <a:gs pos="0">
                    <a:srgbClr val="D59ED7"/>
                  </a:gs>
                  <a:gs pos="80000">
                    <a:srgbClr val="8DC8E8"/>
                  </a:gs>
                </a:gsLst>
                <a:path path="circle">
                  <a:fillToRect l="100000" t="100000"/>
                </a:path>
              </a:gradFill>
              <a:effectLst/>
              <a:uLnTx/>
              <a:uFillTx/>
              <a:latin typeface="Segoe Sans Display"/>
              <a:ea typeface="+mj-ea"/>
              <a:cs typeface="Segoe UI Semibold" panose="020B0702040204020203" pitchFamily="34" charset="0"/>
            </a:endParaRPr>
          </a:p>
        </p:txBody>
      </p:sp>
      <p:sp>
        <p:nvSpPr>
          <p:cNvPr id="4" name="TextBox 3">
            <a:extLst>
              <a:ext uri="{FF2B5EF4-FFF2-40B4-BE49-F238E27FC236}">
                <a16:creationId xmlns:a16="http://schemas.microsoft.com/office/drawing/2014/main" id="{F1D289D7-90A5-E97B-0021-84B40A087A79}"/>
              </a:ext>
            </a:extLst>
          </p:cNvPr>
          <p:cNvSpPr txBox="1"/>
          <p:nvPr/>
        </p:nvSpPr>
        <p:spPr>
          <a:xfrm>
            <a:off x="573723" y="2296174"/>
            <a:ext cx="3025819" cy="3330655"/>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0">
                      <a:srgbClr val="D59ED7"/>
                    </a:gs>
                    <a:gs pos="80000">
                      <a:srgbClr val="8DC8E8"/>
                    </a:gs>
                  </a:gsLst>
                  <a:path path="circle">
                    <a:fillToRect l="100000" t="100000"/>
                  </a:path>
                </a:gradFill>
                <a:effectLst/>
                <a:uLnTx/>
                <a:uFillTx/>
                <a:latin typeface="Segoe Sans Display"/>
                <a:ea typeface="+mn-ea"/>
                <a:cs typeface="+mn-cs"/>
              </a:rPr>
              <a:t>Powered by the </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0">
                      <a:srgbClr val="D59ED7"/>
                    </a:gs>
                    <a:gs pos="80000">
                      <a:srgbClr val="8DC8E8"/>
                    </a:gs>
                  </a:gsLst>
                  <a:path path="circle">
                    <a:fillToRect l="100000" t="100000"/>
                  </a:path>
                </a:gradFill>
                <a:effectLst/>
                <a:uLnTx/>
                <a:uFillTx/>
                <a:latin typeface="Segoe Sans Display"/>
                <a:ea typeface="+mn-ea"/>
                <a:cs typeface="+mn-cs"/>
              </a:rPr>
              <a:t>Latest GPT Model</a:t>
            </a:r>
            <a:endParaRPr kumimoji="0" lang="en-US" sz="1800" b="0" i="0" u="none" strike="noStrike" kern="1200" cap="none" spc="0" normalizeH="0" baseline="0" noProof="0">
              <a:ln>
                <a:noFill/>
              </a:ln>
              <a:gradFill>
                <a:gsLst>
                  <a:gs pos="0">
                    <a:srgbClr val="D59ED7"/>
                  </a:gs>
                  <a:gs pos="80000">
                    <a:srgbClr val="8DC8E8"/>
                  </a:gs>
                </a:gsLst>
                <a:path path="circle">
                  <a:fillToRect l="100000" t="100000"/>
                </a:path>
              </a:gradFill>
              <a:effectLst/>
              <a:uLnTx/>
              <a:uFillTx/>
              <a:latin typeface="Segoe Sans Display"/>
              <a:ea typeface="+mn-ea"/>
              <a:cs typeface="Segoe UI Semibold" panose="020B0702040204020203"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Sans Display"/>
                <a:ea typeface="+mn-ea"/>
                <a:cs typeface="Segoe Sans Display"/>
              </a:rPr>
              <a:t>Secure AI chat powered by the latest models, grounded in web data,  and context-aware, understanding the content you’re working on and tailoring responses accordingly.</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Segoe Sans Display"/>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m365.cloud.microsoft/chat</a:t>
            </a:r>
            <a:endParaRPr kumimoji="0" lang="en-US" sz="1800" b="0" i="0" u="none" strike="noStrike" kern="1200" cap="none" spc="0" normalizeH="0" baseline="0" noProof="0">
              <a:ln>
                <a:noFill/>
              </a:ln>
              <a:solidFill>
                <a:prstClr val="white"/>
              </a:solidFill>
              <a:effectLst/>
              <a:uLnTx/>
              <a:uFillTx/>
              <a:latin typeface="Segoe Sans Display"/>
              <a:ea typeface="+mn-ea"/>
              <a:cs typeface="+mn-cs"/>
            </a:endParaRPr>
          </a:p>
        </p:txBody>
      </p:sp>
      <p:pic>
        <p:nvPicPr>
          <p:cNvPr id="5" name="Picture 4">
            <a:extLst>
              <a:ext uri="{FF2B5EF4-FFF2-40B4-BE49-F238E27FC236}">
                <a16:creationId xmlns:a16="http://schemas.microsoft.com/office/drawing/2014/main" id="{2C3652D7-5CDB-1C3D-732B-B8F5973AC0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33381" y="1214112"/>
            <a:ext cx="7952452" cy="4464316"/>
          </a:xfrm>
          <a:prstGeom prst="rect">
            <a:avLst/>
          </a:prstGeom>
        </p:spPr>
      </p:pic>
    </p:spTree>
    <p:extLst>
      <p:ext uri="{BB962C8B-B14F-4D97-AF65-F5344CB8AC3E}">
        <p14:creationId xmlns:p14="http://schemas.microsoft.com/office/powerpoint/2010/main" val="1560864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3.95833E-6 2.96296E-6 L 3.95833E-6 0.03541 " pathEditMode="relative" rAng="0" ptsTypes="AA">
                                      <p:cBhvr>
                                        <p:cTn id="9" dur="700" spd="-100000" fill="hold"/>
                                        <p:tgtEl>
                                          <p:spTgt spid="3"/>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100"/>
                                  </p:stCondLst>
                                  <p:childTnLst>
                                    <p:animMotion origin="layout" path="M -3.75E-6 2.96296E-6 L -3.75E-6 0.03541 " pathEditMode="relative" rAng="0" ptsTypes="AA">
                                      <p:cBhvr>
                                        <p:cTn id="14"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theme/theme1.xml><?xml version="1.0" encoding="utf-8"?>
<a:theme xmlns:a="http://schemas.openxmlformats.org/drawingml/2006/main" name="Customer Hub Template">
  <a:themeElements>
    <a:clrScheme name="Customer Hub">
      <a:dk1>
        <a:srgbClr val="091F2C"/>
      </a:dk1>
      <a:lt1>
        <a:sysClr val="window" lastClr="FFFFFF"/>
      </a:lt1>
      <a:dk2>
        <a:srgbClr val="091F2C"/>
      </a:dk2>
      <a:lt2>
        <a:srgbClr val="EFF8FF"/>
      </a:lt2>
      <a:accent1>
        <a:srgbClr val="8DC8E8"/>
      </a:accent1>
      <a:accent2>
        <a:srgbClr val="0078D4"/>
      </a:accent2>
      <a:accent3>
        <a:srgbClr val="D59ED7"/>
      </a:accent3>
      <a:accent4>
        <a:srgbClr val="C03BC4"/>
      </a:accent4>
      <a:accent5>
        <a:srgbClr val="FFA38B"/>
      </a:accent5>
      <a:accent6>
        <a:srgbClr val="702573"/>
      </a:accent6>
      <a:hlink>
        <a:srgbClr val="006ECC"/>
      </a:hlink>
      <a:folHlink>
        <a:srgbClr val="3399F0"/>
      </a:folHlink>
    </a:clrScheme>
    <a:fontScheme name="Customer Hub">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1_Customer Hub Template">
  <a:themeElements>
    <a:clrScheme name="Customer Hub">
      <a:dk1>
        <a:srgbClr val="091F2C"/>
      </a:dk1>
      <a:lt1>
        <a:sysClr val="window" lastClr="FFFFFF"/>
      </a:lt1>
      <a:dk2>
        <a:srgbClr val="091F2C"/>
      </a:dk2>
      <a:lt2>
        <a:srgbClr val="EFF8FF"/>
      </a:lt2>
      <a:accent1>
        <a:srgbClr val="8DC8E8"/>
      </a:accent1>
      <a:accent2>
        <a:srgbClr val="0078D4"/>
      </a:accent2>
      <a:accent3>
        <a:srgbClr val="D59ED7"/>
      </a:accent3>
      <a:accent4>
        <a:srgbClr val="C03BC4"/>
      </a:accent4>
      <a:accent5>
        <a:srgbClr val="FFA38B"/>
      </a:accent5>
      <a:accent6>
        <a:srgbClr val="702573"/>
      </a:accent6>
      <a:hlink>
        <a:srgbClr val="006ECC"/>
      </a:hlink>
      <a:folHlink>
        <a:srgbClr val="3399F0"/>
      </a:folHlink>
    </a:clrScheme>
    <a:fontScheme name="Customer Hub">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3.xml><?xml version="1.0" encoding="utf-8"?>
<a:theme xmlns:a="http://schemas.openxmlformats.org/drawingml/2006/main" name="1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6350">
          <a:solidFill>
            <a:srgbClr val="D9D9D6"/>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0" id="{6B613F45-8EC8-42F9-932C-3D812BC0A41E}" vid="{731B3710-7283-4EED-B3B1-B5DA5FEB4743}"/>
    </a:ext>
  </a:extLst>
</a:theme>
</file>

<file path=ppt/theme/theme4.xml><?xml version="1.0" encoding="utf-8"?>
<a:theme xmlns:a="http://schemas.openxmlformats.org/drawingml/2006/main" name="2_Customer Hub Template">
  <a:themeElements>
    <a:clrScheme name="Customer Hub">
      <a:dk1>
        <a:srgbClr val="091F2C"/>
      </a:dk1>
      <a:lt1>
        <a:sysClr val="window" lastClr="FFFFFF"/>
      </a:lt1>
      <a:dk2>
        <a:srgbClr val="091F2C"/>
      </a:dk2>
      <a:lt2>
        <a:srgbClr val="EFF8FF"/>
      </a:lt2>
      <a:accent1>
        <a:srgbClr val="8DC8E8"/>
      </a:accent1>
      <a:accent2>
        <a:srgbClr val="0078D4"/>
      </a:accent2>
      <a:accent3>
        <a:srgbClr val="D59ED7"/>
      </a:accent3>
      <a:accent4>
        <a:srgbClr val="C03BC4"/>
      </a:accent4>
      <a:accent5>
        <a:srgbClr val="FFA38B"/>
      </a:accent5>
      <a:accent6>
        <a:srgbClr val="702573"/>
      </a:accent6>
      <a:hlink>
        <a:srgbClr val="006ECC"/>
      </a:hlink>
      <a:folHlink>
        <a:srgbClr val="3399F0"/>
      </a:folHlink>
    </a:clrScheme>
    <a:fontScheme name="Customer Hub">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adfd4c8-54de-4fa2-b73e-b8636989580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2BB8FCA7FEB347BAC36A8D039FB81C" ma:contentTypeVersion="14" ma:contentTypeDescription="Create a new document." ma:contentTypeScope="" ma:versionID="f2a0b8957ab5fa9de4fbd953ee5e964c">
  <xsd:schema xmlns:xsd="http://www.w3.org/2001/XMLSchema" xmlns:xs="http://www.w3.org/2001/XMLSchema" xmlns:p="http://schemas.microsoft.com/office/2006/metadata/properties" xmlns:ns1="http://schemas.microsoft.com/sharepoint/v3" xmlns:ns2="6adfd4c8-54de-4fa2-b73e-b86369895801" targetNamespace="http://schemas.microsoft.com/office/2006/metadata/properties" ma:root="true" ma:fieldsID="6ffd9ea1e3518e6e0782accd3cd1fd75" ns1:_="" ns2:_="">
    <xsd:import namespace="http://schemas.microsoft.com/sharepoint/v3"/>
    <xsd:import namespace="6adfd4c8-54de-4fa2-b73e-b863698958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fd4c8-54de-4fa2-b73e-b86369895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1"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C84EA4-83B3-406E-A777-AB2A9D38D1AE}">
  <ds:schemaRefs>
    <ds:schemaRef ds:uri="http://schemas.microsoft.com/office/2006/metadata/properties"/>
    <ds:schemaRef ds:uri="http://schemas.microsoft.com/office/infopath/2007/PartnerControls"/>
    <ds:schemaRef ds:uri="http://schemas.microsoft.com/sharepoint/v3"/>
    <ds:schemaRef ds:uri="6adfd4c8-54de-4fa2-b73e-b86369895801"/>
  </ds:schemaRefs>
</ds:datastoreItem>
</file>

<file path=customXml/itemProps2.xml><?xml version="1.0" encoding="utf-8"?>
<ds:datastoreItem xmlns:ds="http://schemas.openxmlformats.org/officeDocument/2006/customXml" ds:itemID="{387D5BCE-6DC9-4C03-8DD4-49352C36B0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adfd4c8-54de-4fa2-b73e-b863698958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293FC3F-C6B4-48C3-81F3-BFB03D037CB7}">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31</Slides>
  <Notes>22</Notes>
  <HiddenSlides>0</HiddenSlides>
  <ScaleCrop>false</ScaleCrop>
  <HeadingPairs>
    <vt:vector size="4" baseType="variant">
      <vt:variant>
        <vt:lpstr>Theme</vt:lpstr>
      </vt:variant>
      <vt:variant>
        <vt:i4>4</vt:i4>
      </vt:variant>
      <vt:variant>
        <vt:lpstr>Slide Titles</vt:lpstr>
      </vt:variant>
      <vt:variant>
        <vt:i4>31</vt:i4>
      </vt:variant>
    </vt:vector>
  </HeadingPairs>
  <TitlesOfParts>
    <vt:vector size="35" baseType="lpstr">
      <vt:lpstr>Customer Hub Template</vt:lpstr>
      <vt:lpstr>1_Customer Hub Template</vt:lpstr>
      <vt:lpstr>1_Microsoft 365 Copilot Template</vt:lpstr>
      <vt:lpstr>2_Customer Hub Template</vt:lpstr>
      <vt:lpstr>New Year, New You with Microsoft 365 Copilot Chat</vt:lpstr>
      <vt:lpstr>PowerPoint Presentation</vt:lpstr>
      <vt:lpstr>PowerPoint Presentation</vt:lpstr>
      <vt:lpstr>PowerPoint Presentation</vt:lpstr>
      <vt:lpstr>Agenda</vt:lpstr>
      <vt:lpstr>New Year, New You with Microsoft 365 Copilot Chat Benefits of working alongside AI with tools like Copilot Chat </vt:lpstr>
      <vt:lpstr>PowerPoint Presentation</vt:lpstr>
      <vt:lpstr>PowerPoint Presentation</vt:lpstr>
      <vt:lpstr>PowerPoint Presentation</vt:lpstr>
      <vt:lpstr>PowerPoint Presentation</vt:lpstr>
      <vt:lpstr>PowerPoint Presentation</vt:lpstr>
      <vt:lpstr>PowerPoint Presentation</vt:lpstr>
      <vt:lpstr>Microsoft 365 Copilot Mobile App Windows, iOS and Android</vt:lpstr>
      <vt:lpstr>PowerPoint Presentation</vt:lpstr>
      <vt:lpstr>Agenda</vt:lpstr>
      <vt:lpstr>PowerPoint Presentation</vt:lpstr>
      <vt:lpstr>PowerPoint Presentation</vt:lpstr>
      <vt:lpstr>PowerPoint Presentation</vt:lpstr>
      <vt:lpstr>Agenda</vt:lpstr>
      <vt:lpstr>Action Follows Meaning</vt:lpstr>
      <vt:lpstr>Define, then Refine</vt:lpstr>
      <vt:lpstr>Operationalize   Best Practices</vt:lpstr>
      <vt:lpstr>Agenda</vt:lpstr>
      <vt:lpstr>PowerPoint Presentation</vt:lpstr>
      <vt:lpstr>Built-in Agent Templates in Copilot Chat</vt:lpstr>
      <vt:lpstr>Agenda</vt:lpstr>
      <vt:lpstr>Microsoft 365 Copilot Chat Success Kit</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revision>2</cp:revision>
  <dcterms:created xsi:type="dcterms:W3CDTF">2026-01-12T19:29:26Z</dcterms:created>
  <dcterms:modified xsi:type="dcterms:W3CDTF">2026-01-14T23:30:15Z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1dbacbd0e564fc293d11b6c4775302e">
    <vt:lpwstr/>
  </property>
  <property fmtid="{D5CDD505-2E9C-101B-9397-08002B2CF9AE}" pid="3" name="MSIP_Label_f42aa342-8706-4288-bd11-ebb85995028c_Enabled">
    <vt:lpwstr>True</vt:lpwstr>
  </property>
  <property fmtid="{D5CDD505-2E9C-101B-9397-08002B2CF9AE}" pid="4" name="MediaServiceImageTags">
    <vt:lpwstr/>
  </property>
  <property fmtid="{D5CDD505-2E9C-101B-9397-08002B2CF9AE}" pid="5" name="j7ed6b1749d644c580569ee38d7710d7">
    <vt:lpwstr/>
  </property>
  <property fmtid="{D5CDD505-2E9C-101B-9397-08002B2CF9AE}" pid="6" name="ContentTypeId">
    <vt:lpwstr>0x0101000D2BB8FCA7FEB347BAC36A8D039FB81C</vt:lpwstr>
  </property>
  <property fmtid="{D5CDD505-2E9C-101B-9397-08002B2CF9AE}" pid="7" name="Audience">
    <vt:lpwstr/>
  </property>
  <property fmtid="{D5CDD505-2E9C-101B-9397-08002B2CF9AE}" pid="8" name="MSIP_Label_f42aa342-8706-4288-bd11-ebb85995028c_SetDate">
    <vt:lpwstr>2017-08-29T14:27:20.8568347-07:00</vt:lpwstr>
  </property>
  <property fmtid="{D5CDD505-2E9C-101B-9397-08002B2CF9AE}" pid="9" name="MSIP_Label_f42aa342-8706-4288-bd11-ebb85995028c_Name">
    <vt:lpwstr>General</vt:lpwstr>
  </property>
  <property fmtid="{D5CDD505-2E9C-101B-9397-08002B2CF9AE}" pid="10" name="MSIP_Label_f42aa342-8706-4288-bd11-ebb85995028c_SiteId">
    <vt:lpwstr>72f988bf-86f1-41af-91ab-2d7cd011db47</vt:lpwstr>
  </property>
  <property fmtid="{D5CDD505-2E9C-101B-9397-08002B2CF9AE}" pid="11" name="MSIP_Label_f42aa342-8706-4288-bd11-ebb85995028c_Extended_MSFT_Method">
    <vt:lpwstr>Automatic</vt:lpwstr>
  </property>
  <property fmtid="{D5CDD505-2E9C-101B-9397-08002B2CF9AE}" pid="12" name="Track">
    <vt:lpwstr/>
  </property>
  <property fmtid="{D5CDD505-2E9C-101B-9397-08002B2CF9AE}" pid="13" name="Event Venue">
    <vt:lpwstr/>
  </property>
  <property fmtid="{D5CDD505-2E9C-101B-9397-08002B2CF9AE}" pid="14" name="o92d4232daec467abb08246282070aa9">
    <vt:lpwstr/>
  </property>
  <property fmtid="{D5CDD505-2E9C-101B-9397-08002B2CF9AE}" pid="15" name="IsMyDocuments">
    <vt:bool>true</vt:bool>
  </property>
  <property fmtid="{D5CDD505-2E9C-101B-9397-08002B2CF9AE}" pid="16" name="Sensitivity">
    <vt:lpwstr>General</vt:lpwstr>
  </property>
  <property fmtid="{D5CDD505-2E9C-101B-9397-08002B2CF9AE}" pid="17" name="bc8cca776fa8455c8c00307ee3c527ad">
    <vt:lpwstr/>
  </property>
  <property fmtid="{D5CDD505-2E9C-101B-9397-08002B2CF9AE}" pid="18" name="MSIP_Label_f42aa342-8706-4288-bd11-ebb85995028c_Ref">
    <vt:lpwstr>https://api.informationprotection.azure.com/api/72f988bf-86f1-41af-91ab-2d7cd011db47</vt:lpwstr>
  </property>
  <property fmtid="{D5CDD505-2E9C-101B-9397-08002B2CF9AE}" pid="19" name="epPlatforms">
    <vt:lpwstr/>
  </property>
  <property fmtid="{D5CDD505-2E9C-101B-9397-08002B2CF9AE}" pid="20" name="Product">
    <vt:lpwstr/>
  </property>
  <property fmtid="{D5CDD505-2E9C-101B-9397-08002B2CF9AE}" pid="21" name="Event Location">
    <vt:lpwstr/>
  </property>
  <property fmtid="{D5CDD505-2E9C-101B-9397-08002B2CF9AE}" pid="22" name="Event1">
    <vt:lpwstr>622;#Unassigned|2c8af875-f38a-40b8-a0a9-056aed3fc8c0</vt:lpwstr>
  </property>
  <property fmtid="{D5CDD505-2E9C-101B-9397-08002B2CF9AE}" pid="23" name="_dlc_DocIdItemGuid">
    <vt:lpwstr>4230617f-e31b-4f22-8a5a-7761a22ded76</vt:lpwstr>
  </property>
  <property fmtid="{D5CDD505-2E9C-101B-9397-08002B2CF9AE}" pid="24" name="e93e2550f0ac4199ae3cf1406d72085e">
    <vt:lpwstr/>
  </property>
  <property fmtid="{D5CDD505-2E9C-101B-9397-08002B2CF9AE}" pid="25" name="Campaign">
    <vt:lpwstr/>
  </property>
</Properties>
</file>