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5447" r:id="rId4"/>
  </p:sldMasterIdLst>
  <p:notesMasterIdLst>
    <p:notesMasterId r:id="rId39"/>
  </p:notesMasterIdLst>
  <p:handoutMasterIdLst>
    <p:handoutMasterId r:id="rId40"/>
  </p:handoutMasterIdLst>
  <p:sldIdLst>
    <p:sldId id="262" r:id="rId5"/>
    <p:sldId id="264" r:id="rId6"/>
    <p:sldId id="258" r:id="rId7"/>
    <p:sldId id="265" r:id="rId8"/>
    <p:sldId id="266" r:id="rId9"/>
    <p:sldId id="267" r:id="rId10"/>
    <p:sldId id="259" r:id="rId11"/>
    <p:sldId id="2147483644" r:id="rId12"/>
    <p:sldId id="2147483633" r:id="rId13"/>
    <p:sldId id="442" r:id="rId14"/>
    <p:sldId id="443" r:id="rId15"/>
    <p:sldId id="2147482528" r:id="rId16"/>
    <p:sldId id="284" r:id="rId17"/>
    <p:sldId id="291" r:id="rId18"/>
    <p:sldId id="295" r:id="rId19"/>
    <p:sldId id="287" r:id="rId20"/>
    <p:sldId id="367" r:id="rId21"/>
    <p:sldId id="445" r:id="rId22"/>
    <p:sldId id="272" r:id="rId23"/>
    <p:sldId id="2147482487" r:id="rId24"/>
    <p:sldId id="450" r:id="rId25"/>
    <p:sldId id="472" r:id="rId26"/>
    <p:sldId id="276" r:id="rId27"/>
    <p:sldId id="263" r:id="rId28"/>
    <p:sldId id="2147483645" r:id="rId29"/>
    <p:sldId id="2147483647" r:id="rId30"/>
    <p:sldId id="257" r:id="rId31"/>
    <p:sldId id="277" r:id="rId32"/>
    <p:sldId id="260" r:id="rId33"/>
    <p:sldId id="270" r:id="rId34"/>
    <p:sldId id="271" r:id="rId35"/>
    <p:sldId id="273" r:id="rId36"/>
    <p:sldId id="274" r:id="rId37"/>
    <p:sldId id="256" r:id="rId38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0 - Welcome and Intro" id="{43865481-3DED-49AF-9E8C-988C094E8AC8}">
          <p14:sldIdLst>
            <p14:sldId id="262"/>
            <p14:sldId id="264"/>
            <p14:sldId id="258"/>
            <p14:sldId id="265"/>
            <p14:sldId id="266"/>
            <p14:sldId id="267"/>
          </p14:sldIdLst>
        </p14:section>
        <p14:section name="01 - M365 Copilot (Level Set)" id="{686202C8-763E-4839-B0E9-DA5E23DB70BA}">
          <p14:sldIdLst>
            <p14:sldId id="259"/>
            <p14:sldId id="2147483644"/>
            <p14:sldId id="2147483633"/>
            <p14:sldId id="442"/>
            <p14:sldId id="443"/>
            <p14:sldId id="2147482528"/>
            <p14:sldId id="284"/>
            <p14:sldId id="291"/>
            <p14:sldId id="295"/>
            <p14:sldId id="287"/>
            <p14:sldId id="367"/>
            <p14:sldId id="445"/>
          </p14:sldIdLst>
        </p14:section>
        <p14:section name="02 - Art of the Prompt" id="{DFB4D9C4-84D2-4621-8B94-7C5C9BFA1C69}">
          <p14:sldIdLst>
            <p14:sldId id="272"/>
            <p14:sldId id="2147482487"/>
            <p14:sldId id="450"/>
            <p14:sldId id="472"/>
          </p14:sldIdLst>
        </p14:section>
        <p14:section name="03 - Working Alongside AI" id="{2C49F9A7-DA9F-42FB-9FEE-CA410DE38EB5}">
          <p14:sldIdLst>
            <p14:sldId id="276"/>
            <p14:sldId id="263"/>
            <p14:sldId id="2147483645"/>
            <p14:sldId id="2147483647"/>
            <p14:sldId id="257"/>
          </p14:sldIdLst>
        </p14:section>
        <p14:section name="04 - Resources and Next Steps" id="{66C08A20-FC9C-4863-8F2B-266A6A67A160}">
          <p14:sldIdLst>
            <p14:sldId id="277"/>
            <p14:sldId id="260"/>
            <p14:sldId id="270"/>
            <p14:sldId id="271"/>
            <p14:sldId id="273"/>
            <p14:sldId id="274"/>
          </p14:sldIdLst>
        </p14:section>
        <p14:section name="Default Section" id="{040F7489-0FE6-44F2-B5DD-EE30439B4597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pos="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DC8E8"/>
    <a:srgbClr val="151E47"/>
    <a:srgbClr val="091F2C"/>
    <a:srgbClr val="3F3C3E"/>
    <a:srgbClr val="FEFEFF"/>
    <a:srgbClr val="E9F2F8"/>
    <a:srgbClr val="2A446F"/>
    <a:srgbClr val="94D8FE"/>
    <a:srgbClr val="C03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B591E0-D1E7-48E2-A468-CAE72F667BB6}" v="4" dt="2026-02-12T20:29:54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34008" autoAdjust="0"/>
  </p:normalViewPr>
  <p:slideViewPr>
    <p:cSldViewPr snapToGrid="0">
      <p:cViewPr varScale="1">
        <p:scale>
          <a:sx n="31" d="100"/>
          <a:sy n="31" d="100"/>
        </p:scale>
        <p:origin x="3540" y="42"/>
      </p:cViewPr>
      <p:guideLst>
        <p:guide orient="horz" pos="528"/>
        <p:guide orient="horz" pos="960"/>
        <p:guide pos="5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320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rgbClr val="8661C5"/>
                  </a:gs>
                  <a:gs pos="99000">
                    <a:srgbClr val="7030A0"/>
                  </a:gs>
                </a:gsLst>
                <a:lin ang="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B7-45BD-961E-1111A10B8D0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B7-45BD-961E-1111A10B8D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D7-467D-902E-D77F47D56335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77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B7-45BD-961E-1111A10B8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7"/>
        <c:holeSize val="73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rgbClr val="8661C5"/>
                  </a:gs>
                  <a:gs pos="99000">
                    <a:srgbClr val="7030A0"/>
                  </a:gs>
                </a:gsLst>
                <a:lin ang="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AA-46CA-911C-9CB51F99DA2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AA-46CA-911C-9CB51F99DA2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AA-46CA-911C-9CB51F99DA28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AA-46CA-911C-9CB51F99D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7"/>
        <c:holeSize val="73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rgbClr val="8661C5"/>
                  </a:gs>
                  <a:gs pos="99000">
                    <a:srgbClr val="7030A0"/>
                  </a:gs>
                </a:gsLst>
                <a:lin ang="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FD-46C5-AC85-4699BCE2394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FD-46C5-AC85-4699BCE239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FD-46C5-AC85-4699BCE23948}"/>
              </c:ext>
            </c:extLst>
          </c:dPt>
          <c:cat>
            <c:strRef>
              <c:f>Sheet1!$A$2:$A$4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FD-46C5-AC85-4699BCE23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7"/>
        <c:holeSize val="73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Sans Display" pitchFamily="2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Sans Display" pitchFamily="2" charset="0"/>
              </a:rPr>
              <a:t>2/12/2026 2:29 PM</a:t>
            </a:fld>
            <a:endParaRPr lang="en-US">
              <a:latin typeface="Segoe Sans Display" pitchFamily="2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Sans Display" pitchFamily="2" charset="0"/>
              </a:rPr>
              <a:t>‹#›</a:t>
            </a:fld>
            <a:endParaRPr lang="en-US">
              <a:latin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Sans Display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>
                <a:latin typeface="Segoe Sans Display" pitchFamily="2" charset="0"/>
                <a:cs typeface="Segoe Sans Display" pitchFamily="2" charset="0"/>
              </a:defRPr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386CE63F-9E7F-4C04-9D0D-FCA25A8E9E86}" type="datetime8">
              <a:rPr lang="en-US" smtClean="0"/>
              <a:pPr/>
              <a:t>2/12/2026 2:28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2/12/2026 2:28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24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691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114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56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09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AA8EF-618F-D8F0-4109-435591AB4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6D3E5-729E-05B3-7634-00252C3A8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10974D-8A04-A072-8DB9-1FF1A319B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75C91FF-CFD6-F2F3-BA63-58D8537D89F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A81E9-F99C-D327-8379-12C6E67476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8FAEC7-EA35-F90E-0821-5974A473FCD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500B1-F32A-B093-E382-2C26D608F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815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2/12/2026 2:28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67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2/12/2026 2:28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87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DD0AA-878E-B5D7-7DEE-B69DAFF32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3BC6B-E8D4-22EB-32D8-6A640937D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C873D-B4F2-3A52-DA1D-28F714A69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A4DC6D3-A62A-7C3A-15A0-340999761B4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9C08B-C775-BA23-3647-384293FADD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BB05C3-8CCE-F3E2-3786-E9D688E1FBE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C4A25-098F-9EBF-4A61-6DE713E4F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766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3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3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BD241-E516-8A6A-C40A-B71A9E7CA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4345B2-F513-6D09-61D3-B0E296E9E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22145-02AD-E6B5-5A0A-B080F746D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FF9298C-D88C-CAD8-C619-74652125BA1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EA32D-686F-E554-D5B5-1E219D0E96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50DBD6-2715-EE9F-1BDC-664B65EC9FB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74788-1542-1607-1401-0E85FA3B3C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675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75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6E6B7-1FFF-1392-D0D8-D35B9D65A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A5D9C-48E4-8CDD-159B-9A81F2006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87A374-D2FC-AFC7-A66B-A29248742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0D168B2-6EB0-4750-8C73-80CA22496E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848AD-36DF-2FB0-2BB9-5CC131CC81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E24638-CEA9-270E-961B-D4E4FD974A3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4B219-C589-0A3F-AFC9-AF0EFAFCB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222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3B049-E57E-3214-8B87-B2BD65B16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9B3AAA-3BAC-7FDB-4ABA-56DC0BDFF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37423-68A8-46A6-EE3F-7034B1CF6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70DF8C1-64D9-81BA-AB7A-35517CD5900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D257-32FE-1294-E0AF-C127358F28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9D52DA-E6C0-819F-5150-F339298EEEC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9697B-A6B2-72B0-BC74-3DA86357B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16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96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B8CE1-D0D5-557D-4385-CD747C171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3B94B-884B-591B-2D9D-FFC4C02F0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031C12-B465-7FA3-A336-BBBA9F11E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6799E07-64EA-8E31-4577-A98E9F3011C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36A1E-06F3-B57D-5E87-1F66D1AE53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EC9F9B-39D0-A414-C87C-3BFEAD63DD3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BA66E-A452-481B-2F3F-D2F5A052D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63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84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286D5-7F0B-4CB7-9AF8-5D4D24D45A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308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286D5-7F0B-4CB7-9AF8-5D4D24D45A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681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2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 2:28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62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B53FBF24-EE52-9152-2D40-87550FF4C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893" cy="6858000"/>
          </a:xfrm>
          <a:prstGeom prst="rect">
            <a:avLst/>
          </a:prstGeom>
        </p:spPr>
      </p:pic>
      <p:pic>
        <p:nvPicPr>
          <p:cNvPr id="6" name="Picture 5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58082223-228D-0D73-1BE9-2EF2BFACD8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35" t="-3489" r="308" b="3489"/>
          <a:stretch>
            <a:fillRect/>
          </a:stretch>
        </p:blipFill>
        <p:spPr>
          <a:xfrm rot="5400000" flipV="1">
            <a:off x="5793471" y="281511"/>
            <a:ext cx="6730538" cy="61254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D81F35F-51EF-1A05-D21F-30E9EB908F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9DB46-2E1F-33DC-CBA7-D279F9854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EF29F-AD69-0E43-342A-9B87F2F6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B3CE10E-3DEF-3797-28AD-A45FD0739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975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BB3877C-3695-9A63-E3CF-23A2DD861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4817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738AF8BF-88B4-941B-796C-002169F5D8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6" t="4251" r="284" b="4637"/>
          <a:stretch>
            <a:fillRect/>
          </a:stretch>
        </p:blipFill>
        <p:spPr>
          <a:xfrm rot="10800000" flipH="1" flipV="1">
            <a:off x="-4" y="4289179"/>
            <a:ext cx="4267201" cy="2391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78287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1F9AB0-2AFF-1686-C6D2-FA4E95E9CF7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873985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21278D-83E6-60F0-DE85-9BBB167AD00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78287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1CEE09-B3B0-47A7-6B86-65FF85C6967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873985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337E61-848B-2D2F-C9C0-746F07AA04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78287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23AA298-3C87-59E0-54D9-D70EB4EF26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873985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827527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B19AD7D-AD70-629E-3C43-4550DB340B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958"/>
          <a:stretch>
            <a:fillRect/>
          </a:stretch>
        </p:blipFill>
        <p:spPr>
          <a:xfrm rot="14957738">
            <a:off x="-1612069" y="511985"/>
            <a:ext cx="7143866" cy="6393705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237AE35-A655-4E3E-2695-F11A2D8F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332" y="1441655"/>
            <a:ext cx="5511388" cy="2499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DA46B1-A4F7-91DB-14EA-5ACDCE48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8772451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287" y="605657"/>
            <a:ext cx="6442213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605657"/>
            <a:ext cx="2482166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842472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09879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81C1390B-DA6C-0C43-6516-B4F79B358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FB8B6-DDDF-697C-B70D-3ADE6D7D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88318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background&#10;&#10;AI-generated content may be incorrect.">
            <a:extLst>
              <a:ext uri="{FF2B5EF4-FFF2-40B4-BE49-F238E27FC236}">
                <a16:creationId xmlns:a16="http://schemas.microsoft.com/office/drawing/2014/main" id="{BBFC8868-BCF8-2EF4-AE9B-8641F358F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32389-BBB4-D415-2E01-214D01BA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723193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E3AEC7EF-E1D3-2298-1DBE-67672CD44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1"/>
            <a:ext cx="12201333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C1B2A-918B-0FDA-2DDE-31F07464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196029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01333BD5-0115-B424-BB58-BBB0B87C1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0133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7134EB-8BAD-722F-C9AD-CF4EF682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20795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58CC931A-0D2A-512C-EAB0-14D8857A3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F7015F-B3C8-994E-AF5D-DEDEF171E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0549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68EE504-0061-C86F-7C4A-E4787ED6DE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F8EC1A4-C990-1806-D162-5E0CA820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1" y="2511166"/>
            <a:ext cx="5504550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5ED941-89EA-A7B1-0F7E-AB2C3A360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85455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5B616D5-ACB3-F40B-E303-B79FE7D1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370C7-A3D5-E477-12B1-A448861C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44755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054059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Background">
    <p:bg>
      <p:bgPr>
        <a:solidFill>
          <a:srgbClr val="151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84121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3FC72557-3C59-DB05-F117-34400904D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E9B54-C910-AF4F-330A-965CE1B95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31C13-91CA-1E4E-BA2A-D76092953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383719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239844E-B1F9-4340-B431-2107F3D0E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4060953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spc="0" baseline="0">
                <a:solidFill>
                  <a:schemeClr val="tx1"/>
                </a:solidFill>
                <a:latin typeface="+mn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7" name="Picture 6" descr="Quotation mark">
            <a:extLst>
              <a:ext uri="{FF2B5EF4-FFF2-40B4-BE49-F238E27FC236}">
                <a16:creationId xmlns:a16="http://schemas.microsoft.com/office/drawing/2014/main" id="{EABB847D-C857-0388-8E19-D6724CB40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200" y="1490472"/>
            <a:ext cx="2226687" cy="1938528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AA90A-06F1-29E3-2ABB-61028BFA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416" y="3088260"/>
            <a:ext cx="8025384" cy="498598"/>
          </a:xfrm>
          <a:prstGeom prst="rect">
            <a:avLst/>
          </a:prstGeom>
        </p:spPr>
        <p:txBody>
          <a:bodyPr lIns="0" rIns="0"/>
          <a:lstStyle>
            <a:lvl1pPr marL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600" b="0" kern="1200" cap="none" spc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784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170BB12D-8CE0-A385-EFC8-00809E995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41A6FB-2885-3BFF-70D4-A220E7814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090220"/>
            <a:ext cx="5624968" cy="1588127"/>
          </a:xfrm>
          <a:prstGeom prst="rect">
            <a:avLst/>
          </a:prstGeom>
        </p:spPr>
        <p:txBody>
          <a:bodyPr wrap="square" lIns="0" tIns="45720" rIns="0" bIns="45720">
            <a:spAutoFit/>
          </a:bodyPr>
          <a:lstStyle>
            <a:lvl1pPr>
              <a:defRPr lang="en-US" sz="5400" spc="0" baseline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pPr marL="0" lvl="0" defTabSz="45720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4253049"/>
            <a:ext cx="11018520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66898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E162CF-D51E-042E-52CB-B4C7AD85FF93}"/>
              </a:ext>
            </a:extLst>
          </p:cNvPr>
          <p:cNvSpPr/>
          <p:nvPr userDrawn="1"/>
        </p:nvSpPr>
        <p:spPr bwMode="auto">
          <a:xfrm rot="16200000" flipH="1">
            <a:off x="3202634" y="-2045346"/>
            <a:ext cx="5786733" cy="11049002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813" y="940284"/>
            <a:ext cx="1009810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813" y="1741480"/>
            <a:ext cx="1009810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25369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40B3E2-2543-6A21-CBC3-324EA6159EDA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7ECCAC18-2F4F-C147-45FB-166E499C5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1432" y="1"/>
            <a:ext cx="8567520" cy="6857999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48" y="2117026"/>
            <a:ext cx="7348772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>
              <a:defRPr sz="1400" baseline="0">
                <a:solidFill>
                  <a:schemeClr val="bg1"/>
                </a:solidFill>
              </a:defRPr>
            </a:lvl2pPr>
            <a:lvl3pPr>
              <a:defRPr sz="1400" baseline="0">
                <a:solidFill>
                  <a:schemeClr val="bg1"/>
                </a:solidFill>
              </a:defRPr>
            </a:lvl3pPr>
            <a:lvl4pPr>
              <a:defRPr sz="14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2117026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08218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89DEF3-0942-1417-41F0-756470802144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9DDE651D-7217-BBE7-49BC-45969F331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flipH="1" flipV="1">
            <a:off x="6096000" y="4492"/>
            <a:ext cx="6095994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79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79" y="1140036"/>
            <a:ext cx="4589008" cy="1297925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C2EA7BC-13E3-34AE-5CA1-6EACB20A3A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31492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9FC8DB7-4630-1E38-B757-DD8B179A530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31492" y="1140036"/>
            <a:ext cx="458900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70937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6725FD6-88E3-D175-3BB1-C08805073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D0726-123A-C3BC-D902-F43835E6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E10654-E662-486A-91E4-A0B51990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840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EC0129C9-611E-40C7-935F-FE79CCB43F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402B5-027B-5EC2-96FF-0F2D2940C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069B642-F814-0105-94A5-568EB275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0301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6B8725-F274-0386-69F7-43D4973C88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DCB4A-090E-DB77-E702-EFFDB3D3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8599F99-D574-5D55-8723-03233D2B1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14936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4830D14-0F50-91A0-8E6A-E336C41030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6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1618146"/>
            <a:ext cx="5367528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B12E0-2F4A-3379-ADB3-EBE82CFC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4A51CF8-7460-331F-A702-675E514A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CB772E2F-77B4-7D2D-FBA0-B04CAA0DD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5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1618145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1618145"/>
            <a:ext cx="3474720" cy="347472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DF11-B020-17DD-ECE5-E997AF07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CBE31-E5B4-E569-7834-1EB2C6320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A30EF81F-2C86-F935-8EF6-F64F7E255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052A6-D7A7-1A83-F3DB-CB85339C3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110ED-B1D6-28CC-E2DD-7818577A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54E-4D0E-5619-759C-8BCEADCC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9043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B7703-B80B-4610-1A72-01F0C5AC4D49}"/>
              </a:ext>
            </a:extLst>
          </p:cNvPr>
          <p:cNvSpPr txBox="1"/>
          <p:nvPr userDrawn="1"/>
        </p:nvSpPr>
        <p:spPr>
          <a:xfrm>
            <a:off x="583953" y="2139416"/>
            <a:ext cx="7331228" cy="25791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Thank</a:t>
            </a:r>
            <a:b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</a:b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      you!</a:t>
            </a:r>
          </a:p>
        </p:txBody>
      </p:sp>
    </p:spTree>
    <p:extLst>
      <p:ext uri="{BB962C8B-B14F-4D97-AF65-F5344CB8AC3E}">
        <p14:creationId xmlns:p14="http://schemas.microsoft.com/office/powerpoint/2010/main" val="273454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E53CB7-242F-DE31-5043-E20246F1E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535865-A229-5507-A2C7-11ECB16F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rgbClr val="151E47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221563D-9D7D-59D4-15F5-691342AAF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28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1600">
                <a:solidFill>
                  <a:srgbClr val="151E47"/>
                </a:solidFill>
              </a:defRPr>
            </a:lvl1pPr>
            <a:lvl2pPr>
              <a:defRPr sz="1600">
                <a:solidFill>
                  <a:srgbClr val="151E47"/>
                </a:solidFill>
              </a:defRPr>
            </a:lvl2pPr>
            <a:lvl3pPr>
              <a:defRPr sz="1600">
                <a:solidFill>
                  <a:srgbClr val="151E47"/>
                </a:solidFill>
              </a:defRPr>
            </a:lvl3pPr>
            <a:lvl4pPr>
              <a:defRPr sz="1600">
                <a:solidFill>
                  <a:srgbClr val="151E47"/>
                </a:solidFill>
              </a:defRPr>
            </a:lvl4pPr>
            <a:lvl5pPr>
              <a:defRPr sz="1600">
                <a:solidFill>
                  <a:srgbClr val="151E4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1010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C099-894E-0D88-9D9C-CE47048BD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00DC9-F079-8524-5830-3A36378B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47218-CB56-374F-5584-04BA67C1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B7CA03-C864-862E-0B28-6FF509B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9485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CD512D-523B-6987-EBE4-CD6774F2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76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4BDEDB-DBBC-A920-0DAA-C092A80542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A488F-B855-8BA1-7EAB-FAFD6264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DC3852C-4431-C777-7E3A-08951A007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78110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tx1"/>
                </a:solidFill>
                <a:latin typeface="Segoe Sans Display 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7175DD-9188-BAB1-B7F0-9EEC45E78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8338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7200"/>
            <a:ext cx="11052046" cy="492443"/>
          </a:xfr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-50" baseline="0" dirty="0">
                <a:ln w="3175">
                  <a:noFill/>
                </a:ln>
                <a:gradFill>
                  <a:gsLst>
                    <a:gs pos="2874">
                      <a:schemeClr val="accent1"/>
                    </a:gs>
                    <a:gs pos="71000">
                      <a:schemeClr val="accent4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292100"/>
            <a:ext cx="11052046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8005996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D0379-4CD5-3072-32C6-586C359C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84043-8389-F608-A9A0-2D96283C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7DEE-9F7B-44A8-B7A8-23114E2380AB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F4C51-2458-A882-A6FC-AEBD5B14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E67AD-C534-ACD1-203F-F3C03AE9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C591-148B-4D96-BC00-BA376A751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804CA-5B33-245C-AE53-73C33CB2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10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96B6A-22DF-4905-8725-EB791B1D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16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2" name="Picture 1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9D1D243A-BEC8-31C0-957B-7041D1EC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69" t="-3489" r="308" b="5012"/>
          <a:stretch>
            <a:fillRect/>
          </a:stretch>
        </p:blipFill>
        <p:spPr>
          <a:xfrm rot="10800000" flipH="1" flipV="1">
            <a:off x="5931363" y="3132150"/>
            <a:ext cx="6260637" cy="372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88E3D19-2226-DDC2-A8D5-813993AE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955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1" name="Picture 10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051DD8BC-6E15-4478-EACE-6ADFF16CF9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61CA3-A777-DE33-D141-CA5CC563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471768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8291BFD-F619-0250-71BD-ED5F5475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013483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6B07C2E4-0DFA-F8B9-B096-ECFDEA07D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8" r:id="rId1"/>
    <p:sldLayoutId id="2147485809" r:id="rId2"/>
    <p:sldLayoutId id="2147485810" r:id="rId3"/>
    <p:sldLayoutId id="2147485811" r:id="rId4"/>
    <p:sldLayoutId id="2147485824" r:id="rId5"/>
    <p:sldLayoutId id="2147485524" r:id="rId6"/>
    <p:sldLayoutId id="2147485827" r:id="rId7"/>
    <p:sldLayoutId id="2147485821" r:id="rId8"/>
    <p:sldLayoutId id="2147485822" r:id="rId9"/>
    <p:sldLayoutId id="2147485823" r:id="rId10"/>
    <p:sldLayoutId id="2147485829" r:id="rId11"/>
    <p:sldLayoutId id="2147485830" r:id="rId12"/>
    <p:sldLayoutId id="2147485828" r:id="rId13"/>
    <p:sldLayoutId id="2147485814" r:id="rId14"/>
    <p:sldLayoutId id="2147485815" r:id="rId15"/>
    <p:sldLayoutId id="2147485816" r:id="rId16"/>
    <p:sldLayoutId id="2147485817" r:id="rId17"/>
    <p:sldLayoutId id="2147485818" r:id="rId18"/>
    <p:sldLayoutId id="2147485819" r:id="rId19"/>
    <p:sldLayoutId id="2147485838" r:id="rId20"/>
    <p:sldLayoutId id="2147485839" r:id="rId21"/>
    <p:sldLayoutId id="2147485840" r:id="rId22"/>
    <p:sldLayoutId id="2147485732" r:id="rId23"/>
    <p:sldLayoutId id="2147485813" r:id="rId24"/>
    <p:sldLayoutId id="2147485820" r:id="rId25"/>
    <p:sldLayoutId id="2147485837" r:id="rId26"/>
    <p:sldLayoutId id="2147485826" r:id="rId27"/>
    <p:sldLayoutId id="2147485832" r:id="rId28"/>
    <p:sldLayoutId id="2147485833" r:id="rId29"/>
    <p:sldLayoutId id="2147485472" r:id="rId30"/>
    <p:sldLayoutId id="2147485473" r:id="rId31"/>
    <p:sldLayoutId id="2147485836" r:id="rId32"/>
    <p:sldLayoutId id="2147485831" r:id="rId33"/>
    <p:sldLayoutId id="2147485812" r:id="rId34"/>
    <p:sldLayoutId id="2147485462" r:id="rId35"/>
    <p:sldLayoutId id="2147485455" r:id="rId36"/>
    <p:sldLayoutId id="2147485459" r:id="rId37"/>
    <p:sldLayoutId id="2147485834" r:id="rId38"/>
    <p:sldLayoutId id="2147485835" r:id="rId39"/>
    <p:sldLayoutId id="2147485482" r:id="rId40"/>
    <p:sldLayoutId id="2147485841" r:id="rId41"/>
    <p:sldLayoutId id="2147485843" r:id="rId42"/>
    <p:sldLayoutId id="2147485845" r:id="rId43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>
          <a:ln w="3175">
            <a:noFill/>
          </a:ln>
          <a:gradFill flip="none" rotWithShape="1">
            <a:gsLst>
              <a:gs pos="0">
                <a:srgbClr val="94D8FE"/>
              </a:gs>
              <a:gs pos="100000">
                <a:schemeClr val="bg1"/>
              </a:gs>
            </a:gsLst>
            <a:lin ang="13500000" scaled="1"/>
            <a:tileRect/>
          </a:gradFill>
          <a:effectLst/>
          <a:latin typeface="Segoe Sans Display Semibold" pitchFamily="2" charset="0"/>
          <a:ea typeface="+mn-ea"/>
          <a:cs typeface="Segoe Sans Display Semibold" pitchFamily="2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Tx/>
        <a:buNone/>
        <a:tabLst/>
        <a:defRPr sz="2800" kern="1200" spc="0" baseline="0">
          <a:solidFill>
            <a:srgbClr val="091F2C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rgbClr val="091F2C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rgbClr val="091F2C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26" Type="http://schemas.openxmlformats.org/officeDocument/2006/relationships/image" Target="../media/image75.sv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29" Type="http://schemas.openxmlformats.org/officeDocument/2006/relationships/image" Target="../media/image78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sv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svg"/><Relationship Id="rId10" Type="http://schemas.openxmlformats.org/officeDocument/2006/relationships/image" Target="../media/image59.sv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svg"/><Relationship Id="rId22" Type="http://schemas.openxmlformats.org/officeDocument/2006/relationships/image" Target="../media/image71.svg"/><Relationship Id="rId27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365.cloud.microsoft/cha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opilotmobil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opilotmobile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8.png"/><Relationship Id="rId4" Type="http://schemas.openxmlformats.org/officeDocument/2006/relationships/hyperlink" Target="https://aka.ms/copilotmobil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hyperlink" Target="https://aka.ms/CustomerHubSession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opilotPromptIngredient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aka.ms/Copilot/TrainerKit" TargetMode="External"/><Relationship Id="rId3" Type="http://schemas.openxmlformats.org/officeDocument/2006/relationships/hyperlink" Target="https://aka.ms/GreatCopilotJourney" TargetMode="External"/><Relationship Id="rId7" Type="http://schemas.openxmlformats.org/officeDocument/2006/relationships/hyperlink" Target="https://adoption.microsoft.com/copilot" TargetMode="External"/><Relationship Id="rId2" Type="http://schemas.openxmlformats.org/officeDocument/2006/relationships/hyperlink" Target="https://support.microsoft.com/copilot-skilling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aka.ms/prompts" TargetMode="External"/><Relationship Id="rId11" Type="http://schemas.openxmlformats.org/officeDocument/2006/relationships/hyperlink" Target="https://learn.microsoft.com/copilot/microsoft-365/" TargetMode="External"/><Relationship Id="rId5" Type="http://schemas.openxmlformats.org/officeDocument/2006/relationships/hyperlink" Target="https://aka.ms/CopilotPromptIngredients" TargetMode="External"/><Relationship Id="rId10" Type="http://schemas.openxmlformats.org/officeDocument/2006/relationships/hyperlink" Target="https://aka.ms/M365Champions" TargetMode="External"/><Relationship Id="rId4" Type="http://schemas.openxmlformats.org/officeDocument/2006/relationships/hyperlink" Target="https://aka.ms/Copilot/Top10TryFirst" TargetMode="External"/><Relationship Id="rId9" Type="http://schemas.openxmlformats.org/officeDocument/2006/relationships/hyperlink" Target="https://aka.ms/copilot/scenariolibrary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hyperlink" Target="https://aka.ms/CustomerHubSession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ustomerHubSurvey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7.wdp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adoption.microsoft.com/customer-hub/microsoft-365-copilot-for-all-seasons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M365Champions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ka.ms/Copilot/TrainerKit" TargetMode="External"/><Relationship Id="rId3" Type="http://schemas.openxmlformats.org/officeDocument/2006/relationships/hyperlink" Target="https://aka.ms/GreatCopilotJourney" TargetMode="External"/><Relationship Id="rId7" Type="http://schemas.openxmlformats.org/officeDocument/2006/relationships/hyperlink" Target="https://adoption.microsoft.com/copilot" TargetMode="External"/><Relationship Id="rId2" Type="http://schemas.openxmlformats.org/officeDocument/2006/relationships/hyperlink" Target="https://support.microsoft.com/copilot-skilling" TargetMode="Externa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aka.ms/prompts" TargetMode="External"/><Relationship Id="rId11" Type="http://schemas.openxmlformats.org/officeDocument/2006/relationships/hyperlink" Target="https://learn.microsoft.com/copilot/microsoft-365/" TargetMode="External"/><Relationship Id="rId5" Type="http://schemas.openxmlformats.org/officeDocument/2006/relationships/hyperlink" Target="https://aka.ms/CopilotPromptIngredients" TargetMode="External"/><Relationship Id="rId10" Type="http://schemas.openxmlformats.org/officeDocument/2006/relationships/hyperlink" Target="https://aka.ms/M365Champions" TargetMode="External"/><Relationship Id="rId4" Type="http://schemas.openxmlformats.org/officeDocument/2006/relationships/hyperlink" Target="https://aka.ms/Copilot/Top10TryFirst" TargetMode="External"/><Relationship Id="rId9" Type="http://schemas.openxmlformats.org/officeDocument/2006/relationships/hyperlink" Target="https://aka.ms/copilot/scenariolibrar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hyperlink" Target="https://www.microsoft.com/en-us/worklab/work-trend-index?msockid=20bc937881d769a220c686d380b8685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1F78C0C-C764-B989-C29E-97E56818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018007"/>
            <a:ext cx="5524500" cy="1938992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New Year, New You for</a:t>
            </a:r>
            <a:br>
              <a:rPr lang="en-US" sz="40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40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Microsoft 365</a:t>
            </a:r>
            <a:br>
              <a:rPr lang="en-US" sz="40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4000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Copilot Subscribers</a:t>
            </a:r>
            <a:endParaRPr lang="en-US" sz="4000" dirty="0"/>
          </a:p>
        </p:txBody>
      </p:sp>
      <p:sp>
        <p:nvSpPr>
          <p:cNvPr id="8" name="object 33">
            <a:extLst>
              <a:ext uri="{FF2B5EF4-FFF2-40B4-BE49-F238E27FC236}">
                <a16:creationId xmlns:a16="http://schemas.microsoft.com/office/drawing/2014/main" id="{76E3A65D-A30A-129D-EC7A-8B7CE1F1DF58}"/>
              </a:ext>
            </a:extLst>
          </p:cNvPr>
          <p:cNvSpPr txBox="1">
            <a:spLocks/>
          </p:cNvSpPr>
          <p:nvPr/>
        </p:nvSpPr>
        <p:spPr>
          <a:xfrm>
            <a:off x="571500" y="6410684"/>
            <a:ext cx="2755901" cy="142347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3C3C41"/>
                </a:solidFill>
                <a:latin typeface="Segoe Pro"/>
                <a:ea typeface="+mn-ea"/>
                <a:cs typeface="Segoe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Small" pitchFamily="2" charset="0"/>
                <a:ea typeface="+mn-ea"/>
                <a:cs typeface="Segoe Sans Small" pitchFamily="2" charset="0"/>
              </a:rPr>
              <a:t>Microsoft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Small" pitchFamily="2" charset="0"/>
                <a:ea typeface="+mn-ea"/>
                <a:cs typeface="Segoe Sans Small" pitchFamily="2" charset="0"/>
              </a:rPr>
              <a:t>confidential</a:t>
            </a: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Small" pitchFamily="2" charset="0"/>
              <a:ea typeface="+mn-ea"/>
              <a:cs typeface="Segoe Sans Small" pitchFamily="2" charset="0"/>
            </a:endParaRPr>
          </a:p>
        </p:txBody>
      </p:sp>
      <p:grpSp>
        <p:nvGrpSpPr>
          <p:cNvPr id="2" name="Group 1" descr="Portrait of a person smiling">
            <a:extLst>
              <a:ext uri="{FF2B5EF4-FFF2-40B4-BE49-F238E27FC236}">
                <a16:creationId xmlns:a16="http://schemas.microsoft.com/office/drawing/2014/main" id="{9473D0ED-BC5B-EB8B-516D-07B4D543415D}"/>
              </a:ext>
            </a:extLst>
          </p:cNvPr>
          <p:cNvGrpSpPr/>
          <p:nvPr/>
        </p:nvGrpSpPr>
        <p:grpSpPr>
          <a:xfrm>
            <a:off x="6343702" y="980674"/>
            <a:ext cx="5110842" cy="5110842"/>
            <a:chOff x="7086600" y="600530"/>
            <a:chExt cx="4902200" cy="49022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3F3C269-56D6-8BD6-618A-75CD08562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7086600" y="600530"/>
              <a:ext cx="4902200" cy="4902200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330200" dist="152400" algn="l" rotWithShape="0">
                <a:schemeClr val="bg1">
                  <a:lumMod val="85000"/>
                  <a:alpha val="4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Text"/>
                <a:ea typeface="+mn-ea"/>
                <a:cs typeface="Segoe UI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DA6AF1-2355-56A4-8F4F-BA21F36D8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019" y="658949"/>
              <a:ext cx="4785362" cy="4785362"/>
            </a:xfrm>
            <a:custGeom>
              <a:avLst/>
              <a:gdLst>
                <a:gd name="connsiteX0" fmla="*/ 2171700 w 4343400"/>
                <a:gd name="connsiteY0" fmla="*/ 0 h 4343400"/>
                <a:gd name="connsiteX1" fmla="*/ 4343400 w 4343400"/>
                <a:gd name="connsiteY1" fmla="*/ 2171700 h 4343400"/>
                <a:gd name="connsiteX2" fmla="*/ 2171700 w 4343400"/>
                <a:gd name="connsiteY2" fmla="*/ 4343400 h 4343400"/>
                <a:gd name="connsiteX3" fmla="*/ 0 w 4343400"/>
                <a:gd name="connsiteY3" fmla="*/ 2171700 h 4343400"/>
                <a:gd name="connsiteX4" fmla="*/ 2171700 w 4343400"/>
                <a:gd name="connsiteY4" fmla="*/ 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3400" h="4343400">
                  <a:moveTo>
                    <a:pt x="2171700" y="0"/>
                  </a:moveTo>
                  <a:cubicBezTo>
                    <a:pt x="3371096" y="0"/>
                    <a:pt x="4343400" y="972304"/>
                    <a:pt x="4343400" y="2171700"/>
                  </a:cubicBezTo>
                  <a:cubicBezTo>
                    <a:pt x="4343400" y="3371098"/>
                    <a:pt x="3371096" y="4343400"/>
                    <a:pt x="2171700" y="4343400"/>
                  </a:cubicBezTo>
                  <a:cubicBezTo>
                    <a:pt x="972303" y="4343400"/>
                    <a:pt x="0" y="3371098"/>
                    <a:pt x="0" y="2171700"/>
                  </a:cubicBezTo>
                  <a:cubicBezTo>
                    <a:pt x="0" y="972304"/>
                    <a:pt x="972303" y="0"/>
                    <a:pt x="2171700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00728121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F73621-BD4D-11B1-3698-14A71EA433FE}"/>
              </a:ext>
            </a:extLst>
          </p:cNvPr>
          <p:cNvSpPr txBox="1"/>
          <p:nvPr/>
        </p:nvSpPr>
        <p:spPr>
          <a:xfrm>
            <a:off x="2521753" y="5687836"/>
            <a:ext cx="7869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“Copilot, make a list of files I need to review . . 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for my most important meeting next week.  Include a three-sentence summary for each.”</a:t>
            </a:r>
          </a:p>
        </p:txBody>
      </p:sp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1B019950-BB20-470F-4F71-63100F702786}"/>
              </a:ext>
            </a:extLst>
          </p:cNvPr>
          <p:cNvSpPr/>
          <p:nvPr/>
        </p:nvSpPr>
        <p:spPr bwMode="auto">
          <a:xfrm>
            <a:off x="8271553" y="1131862"/>
            <a:ext cx="3560392" cy="1186004"/>
          </a:xfrm>
          <a:prstGeom prst="roundRect">
            <a:avLst>
              <a:gd name="adj" fmla="val 14069"/>
            </a:avLst>
          </a:prstGeom>
          <a:solidFill>
            <a:sysClr val="window" lastClr="FFFFFF">
              <a:alpha val="70000"/>
            </a:sys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52400" dist="50800" dir="5400000" algn="t" rotWithShape="0">
              <a:prstClr val="black">
                <a:alpha val="22000"/>
              </a:prstClr>
            </a:outerShdw>
          </a:effectLst>
        </p:spPr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05A404-5E77-4EAC-C58D-762D8B916F2D}"/>
              </a:ext>
            </a:extLst>
          </p:cNvPr>
          <p:cNvSpPr txBox="1"/>
          <p:nvPr/>
        </p:nvSpPr>
        <p:spPr>
          <a:xfrm>
            <a:off x="10174250" y="1355532"/>
            <a:ext cx="1528077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Contextual insights and predictive actions  from across your data and memory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AC9CC-B0F9-7894-9BF3-59D03D8CB433}"/>
              </a:ext>
            </a:extLst>
          </p:cNvPr>
          <p:cNvSpPr txBox="1"/>
          <p:nvPr/>
        </p:nvSpPr>
        <p:spPr>
          <a:xfrm>
            <a:off x="8271553" y="1800162"/>
            <a:ext cx="1773093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Inference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91C9042-C2E1-D4D1-6CD7-F4A1AC5910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476" y="1417606"/>
            <a:ext cx="297247" cy="29724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CAAB055-0B36-8A65-79D5-D00B48EF9CEF}"/>
              </a:ext>
            </a:extLst>
          </p:cNvPr>
          <p:cNvCxnSpPr>
            <a:cxnSpLocks/>
          </p:cNvCxnSpPr>
          <p:nvPr/>
        </p:nvCxnSpPr>
        <p:spPr>
          <a:xfrm>
            <a:off x="10044659" y="1346864"/>
            <a:ext cx="0" cy="756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id="{505A7748-D4D5-C682-081E-98510EA6DE9B}"/>
              </a:ext>
            </a:extLst>
          </p:cNvPr>
          <p:cNvSpPr/>
          <p:nvPr/>
        </p:nvSpPr>
        <p:spPr bwMode="auto">
          <a:xfrm>
            <a:off x="499423" y="1170164"/>
            <a:ext cx="3560392" cy="1186004"/>
          </a:xfrm>
          <a:prstGeom prst="roundRect">
            <a:avLst>
              <a:gd name="adj" fmla="val 14069"/>
            </a:avLst>
          </a:prstGeom>
          <a:solidFill>
            <a:sysClr val="window" lastClr="FFFFFF">
              <a:alpha val="70000"/>
            </a:sys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52400" dist="50800" dir="5400000" algn="t" rotWithShape="0">
              <a:prstClr val="black">
                <a:alpha val="22000"/>
              </a:prstClr>
            </a:outerShdw>
          </a:effectLst>
        </p:spPr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A2AC4F-587B-8454-A4AF-8AE2B65A4D68}"/>
              </a:ext>
            </a:extLst>
          </p:cNvPr>
          <p:cNvSpPr txBox="1"/>
          <p:nvPr/>
        </p:nvSpPr>
        <p:spPr>
          <a:xfrm>
            <a:off x="2651342" y="1486167"/>
            <a:ext cx="140847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Your style, habits, relationships, and workflows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27A225-A5D2-88B1-EBF2-64A9541B4689}"/>
              </a:ext>
            </a:extLst>
          </p:cNvPr>
          <p:cNvSpPr txBox="1"/>
          <p:nvPr/>
        </p:nvSpPr>
        <p:spPr>
          <a:xfrm>
            <a:off x="499422" y="1786249"/>
            <a:ext cx="2022331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Memory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2EFA25B-A635-9967-7163-EDE94EA96C23}"/>
              </a:ext>
            </a:extLst>
          </p:cNvPr>
          <p:cNvCxnSpPr>
            <a:cxnSpLocks/>
          </p:cNvCxnSpPr>
          <p:nvPr/>
        </p:nvCxnSpPr>
        <p:spPr>
          <a:xfrm>
            <a:off x="2534800" y="1385166"/>
            <a:ext cx="0" cy="756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purple clock with a black background&#10;&#10;AI-generated content may be incorrect.">
            <a:extLst>
              <a:ext uri="{FF2B5EF4-FFF2-40B4-BE49-F238E27FC236}">
                <a16:creationId xmlns:a16="http://schemas.microsoft.com/office/drawing/2014/main" id="{D508BCEF-13D0-1784-935A-0BCC1774C9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606" y="1406902"/>
            <a:ext cx="317962" cy="31796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02A9066-347C-D7C9-5002-F1A8DDF598C3}"/>
              </a:ext>
            </a:extLst>
          </p:cNvPr>
          <p:cNvGrpSpPr/>
          <p:nvPr/>
        </p:nvGrpSpPr>
        <p:grpSpPr>
          <a:xfrm>
            <a:off x="4385488" y="1160153"/>
            <a:ext cx="3560392" cy="1186004"/>
            <a:chOff x="7634748" y="2930059"/>
            <a:chExt cx="3560392" cy="1186004"/>
          </a:xfrm>
        </p:grpSpPr>
        <p:sp>
          <p:nvSpPr>
            <p:cNvPr id="54" name="Rectangle: Rounded Corners 1">
              <a:extLst>
                <a:ext uri="{FF2B5EF4-FFF2-40B4-BE49-F238E27FC236}">
                  <a16:creationId xmlns:a16="http://schemas.microsoft.com/office/drawing/2014/main" id="{A5223846-3761-7F8A-2969-88AB3B36B6B7}"/>
                </a:ext>
              </a:extLst>
            </p:cNvPr>
            <p:cNvSpPr/>
            <p:nvPr/>
          </p:nvSpPr>
          <p:spPr bwMode="auto">
            <a:xfrm>
              <a:off x="7634748" y="2930059"/>
              <a:ext cx="3560392" cy="1186004"/>
            </a:xfrm>
            <a:prstGeom prst="roundRect">
              <a:avLst>
                <a:gd name="adj" fmla="val 14069"/>
              </a:avLst>
            </a:prstGeom>
            <a:solidFill>
              <a:sysClr val="window" lastClr="FFFFFF">
                <a:alpha val="70000"/>
              </a:sysClr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152400" dist="50800" dir="5400000" algn="t" rotWithShape="0">
                <a:prstClr val="black">
                  <a:alpha val="22000"/>
                </a:prstClr>
              </a:outerShdw>
            </a:effectLst>
          </p:spPr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+mn-ea"/>
                <a:cs typeface="Segoe UI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83E7BA-2A2D-F254-7015-8AFD5CC0870F}"/>
                </a:ext>
              </a:extLst>
            </p:cNvPr>
            <p:cNvSpPr txBox="1"/>
            <p:nvPr/>
          </p:nvSpPr>
          <p:spPr>
            <a:xfrm>
              <a:off x="9173893" y="3153729"/>
              <a:ext cx="1897234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Your organization and individual content like files, emails, and meetings – plus line of business data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2E9DFA4-6D88-6B7F-5285-E86682AFD8DB}"/>
                </a:ext>
              </a:extLst>
            </p:cNvPr>
            <p:cNvSpPr txBox="1"/>
            <p:nvPr/>
          </p:nvSpPr>
          <p:spPr>
            <a:xfrm>
              <a:off x="7641040" y="3570265"/>
              <a:ext cx="141198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 Semibold"/>
                  <a:ea typeface="+mn-ea"/>
                  <a:cs typeface="+mn-cs"/>
                </a:rPr>
                <a:t>Data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89F2944-31FB-6289-50EC-62264DC9FE2D}"/>
                </a:ext>
              </a:extLst>
            </p:cNvPr>
            <p:cNvCxnSpPr>
              <a:cxnSpLocks/>
            </p:cNvCxnSpPr>
            <p:nvPr/>
          </p:nvCxnSpPr>
          <p:spPr>
            <a:xfrm>
              <a:off x="9056158" y="3145061"/>
              <a:ext cx="0" cy="75600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B111C41-F847-18B9-8F78-F3D389E30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5628" y="3204751"/>
              <a:ext cx="302804" cy="302804"/>
            </a:xfrm>
            <a:prstGeom prst="rect">
              <a:avLst/>
            </a:prstGeom>
          </p:spPr>
        </p:pic>
      </p:grpSp>
      <p:sp>
        <p:nvSpPr>
          <p:cNvPr id="41" name="Rounded Rectangle 64">
            <a:extLst>
              <a:ext uri="{FF2B5EF4-FFF2-40B4-BE49-F238E27FC236}">
                <a16:creationId xmlns:a16="http://schemas.microsoft.com/office/drawing/2014/main" id="{C019CE29-26F3-F679-AEAB-04883989C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77035" y="953532"/>
            <a:ext cx="11837930" cy="5670887"/>
          </a:xfrm>
          <a:prstGeom prst="roundRect">
            <a:avLst>
              <a:gd name="adj" fmla="val 4569"/>
            </a:avLst>
          </a:prstGeom>
          <a:noFill/>
          <a:ln w="12700" cap="rnd">
            <a:solidFill>
              <a:schemeClr val="bg1">
                <a:lumMod val="75000"/>
              </a:schemeClr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Segoe UI Variable Small Semibol" pitchFamily="2" charset="0"/>
              <a:ea typeface="+mn-ea"/>
              <a:cs typeface="+mn-cs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B9F0777-C234-07A5-C9C6-7D9D0EFFC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93" y="214868"/>
            <a:ext cx="11018520" cy="73866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2"/>
                </a:solidFill>
              </a:rPr>
              <a:t>Work IQ</a:t>
            </a:r>
            <a:endParaRPr lang="fr-FR" sz="4800" dirty="0"/>
          </a:p>
        </p:txBody>
      </p:sp>
      <p:pic>
        <p:nvPicPr>
          <p:cNvPr id="1028" name="Picture 4" descr="ms excel office file icon 36897139 PNG">
            <a:extLst>
              <a:ext uri="{FF2B5EF4-FFF2-40B4-BE49-F238E27FC236}">
                <a16:creationId xmlns:a16="http://schemas.microsoft.com/office/drawing/2014/main" id="{8983DFE5-03D9-2738-94B1-8F9A021D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867" y="10921668"/>
            <a:ext cx="4818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A8CD0304-9A2F-9F7A-0DDE-F123E5A5CABD}"/>
              </a:ext>
            </a:extLst>
          </p:cNvPr>
          <p:cNvGrpSpPr/>
          <p:nvPr/>
        </p:nvGrpSpPr>
        <p:grpSpPr>
          <a:xfrm>
            <a:off x="-67860" y="2688632"/>
            <a:ext cx="12334950" cy="3681889"/>
            <a:chOff x="-67860" y="2688632"/>
            <a:chExt cx="12334950" cy="3681889"/>
          </a:xfrm>
        </p:grpSpPr>
        <p:cxnSp>
          <p:nvCxnSpPr>
            <p:cNvPr id="2070" name="Straight Connector 2069">
              <a:extLst>
                <a:ext uri="{FF2B5EF4-FFF2-40B4-BE49-F238E27FC236}">
                  <a16:creationId xmlns:a16="http://schemas.microsoft.com/office/drawing/2014/main" id="{5C795273-EBE7-4489-BB99-DD2487B02C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048" y="4806033"/>
              <a:ext cx="1502897" cy="14920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2" name="Straight Connector 2101">
              <a:extLst>
                <a:ext uri="{FF2B5EF4-FFF2-40B4-BE49-F238E27FC236}">
                  <a16:creationId xmlns:a16="http://schemas.microsoft.com/office/drawing/2014/main" id="{9BD0A6CE-3E53-DEB1-90BC-A9F1CB6B6B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0823" y="3535059"/>
              <a:ext cx="1605531" cy="0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3FA4B78-5CF6-FDE5-33FF-F4E4FFB473FC}"/>
                </a:ext>
              </a:extLst>
            </p:cNvPr>
            <p:cNvSpPr/>
            <p:nvPr/>
          </p:nvSpPr>
          <p:spPr bwMode="auto">
            <a:xfrm>
              <a:off x="8110949" y="3224414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A6B3B7-BF28-F6E1-9455-E96BB8BBFA49}"/>
                </a:ext>
              </a:extLst>
            </p:cNvPr>
            <p:cNvCxnSpPr>
              <a:cxnSpLocks/>
              <a:stCxn id="2" idx="7"/>
              <a:endCxn id="3" idx="2"/>
            </p:cNvCxnSpPr>
            <p:nvPr/>
          </p:nvCxnSpPr>
          <p:spPr>
            <a:xfrm flipV="1">
              <a:off x="6984975" y="3590174"/>
              <a:ext cx="1125974" cy="167081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3C6037D-61AC-9573-8B53-B201EC6816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1595" y="2897465"/>
              <a:ext cx="1762397" cy="591968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197BB5-C0FA-C9EE-4797-E2F5CCE3E375}"/>
                </a:ext>
              </a:extLst>
            </p:cNvPr>
            <p:cNvCxnSpPr>
              <a:cxnSpLocks/>
            </p:cNvCxnSpPr>
            <p:nvPr/>
          </p:nvCxnSpPr>
          <p:spPr>
            <a:xfrm>
              <a:off x="8140472" y="2940400"/>
              <a:ext cx="1665680" cy="0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2780250-0EB9-BE6A-F201-6D3419778210}"/>
                </a:ext>
              </a:extLst>
            </p:cNvPr>
            <p:cNvCxnSpPr>
              <a:cxnSpLocks/>
            </p:cNvCxnSpPr>
            <p:nvPr/>
          </p:nvCxnSpPr>
          <p:spPr>
            <a:xfrm>
              <a:off x="7051924" y="4370996"/>
              <a:ext cx="2974943" cy="32670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0721EC-8D94-05B2-090E-7B9E6127C9F2}"/>
                </a:ext>
              </a:extLst>
            </p:cNvPr>
            <p:cNvCxnSpPr>
              <a:cxnSpLocks/>
            </p:cNvCxnSpPr>
            <p:nvPr/>
          </p:nvCxnSpPr>
          <p:spPr>
            <a:xfrm>
              <a:off x="9926353" y="3111279"/>
              <a:ext cx="467279" cy="1192504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E9FAA7A-A98E-46D8-1BA2-7474CE928B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36204" y="3259290"/>
              <a:ext cx="883262" cy="1111706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DA99D20-E3D1-5054-B4FD-5AEA90909543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>
              <a:off x="6625849" y="4591689"/>
              <a:ext cx="1163194" cy="599496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4" name="Straight Connector 2053">
              <a:extLst>
                <a:ext uri="{FF2B5EF4-FFF2-40B4-BE49-F238E27FC236}">
                  <a16:creationId xmlns:a16="http://schemas.microsoft.com/office/drawing/2014/main" id="{EFEA10EE-F28C-FD5E-3F71-366A245CA8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4465" y="3166420"/>
              <a:ext cx="1469743" cy="1204576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4553BE28-FDFA-BD20-43F1-24182EDB40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5157" y="4330199"/>
              <a:ext cx="1951342" cy="520441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0" name="Straight Connector 2059">
              <a:extLst>
                <a:ext uri="{FF2B5EF4-FFF2-40B4-BE49-F238E27FC236}">
                  <a16:creationId xmlns:a16="http://schemas.microsoft.com/office/drawing/2014/main" id="{9430EB1F-00C1-9829-90A0-6675565DDC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7879" y="4824101"/>
              <a:ext cx="1768149" cy="23544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8" name="Straight Connector 2067">
              <a:extLst>
                <a:ext uri="{FF2B5EF4-FFF2-40B4-BE49-F238E27FC236}">
                  <a16:creationId xmlns:a16="http://schemas.microsoft.com/office/drawing/2014/main" id="{1B5F330C-4C5B-7ADB-8759-BD3A0A743FE2}"/>
                </a:ext>
              </a:extLst>
            </p:cNvPr>
            <p:cNvCxnSpPr>
              <a:cxnSpLocks/>
            </p:cNvCxnSpPr>
            <p:nvPr/>
          </p:nvCxnSpPr>
          <p:spPr>
            <a:xfrm>
              <a:off x="1485230" y="3528750"/>
              <a:ext cx="889378" cy="1213229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3" name="Straight Connector 2072">
              <a:extLst>
                <a:ext uri="{FF2B5EF4-FFF2-40B4-BE49-F238E27FC236}">
                  <a16:creationId xmlns:a16="http://schemas.microsoft.com/office/drawing/2014/main" id="{D4DC5F68-C588-27CF-62B7-EB765F5E7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9305" y="4921821"/>
              <a:ext cx="666438" cy="1090191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1" name="Straight Connector 2090">
              <a:extLst>
                <a:ext uri="{FF2B5EF4-FFF2-40B4-BE49-F238E27FC236}">
                  <a16:creationId xmlns:a16="http://schemas.microsoft.com/office/drawing/2014/main" id="{BB1EEFB4-A493-38BB-133E-6C40DB6471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92627" y="4277184"/>
              <a:ext cx="926367" cy="1057275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9" name="Straight Connector 2098">
              <a:extLst>
                <a:ext uri="{FF2B5EF4-FFF2-40B4-BE49-F238E27FC236}">
                  <a16:creationId xmlns:a16="http://schemas.microsoft.com/office/drawing/2014/main" id="{0043DC91-D8C6-43E8-B84D-820F8C936A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9012" y="3526840"/>
              <a:ext cx="2778004" cy="776943"/>
            </a:xfrm>
            <a:prstGeom prst="line">
              <a:avLst/>
            </a:prstGeom>
            <a:ln w="28575">
              <a:solidFill>
                <a:srgbClr val="0078D4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58B524-552B-FCA1-AFA1-BEC4CE20B7E4}"/>
                </a:ext>
              </a:extLst>
            </p:cNvPr>
            <p:cNvSpPr/>
            <p:nvPr/>
          </p:nvSpPr>
          <p:spPr bwMode="auto">
            <a:xfrm>
              <a:off x="4300238" y="2836066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51" name="Oval 2050">
              <a:extLst>
                <a:ext uri="{FF2B5EF4-FFF2-40B4-BE49-F238E27FC236}">
                  <a16:creationId xmlns:a16="http://schemas.microsoft.com/office/drawing/2014/main" id="{C06209E9-2D50-21A1-6978-79D387B2CBAC}"/>
                </a:ext>
              </a:extLst>
            </p:cNvPr>
            <p:cNvSpPr/>
            <p:nvPr/>
          </p:nvSpPr>
          <p:spPr bwMode="auto">
            <a:xfrm>
              <a:off x="1378495" y="5639001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244EEB-3EB0-1A12-D97D-96CD98687418}"/>
                </a:ext>
              </a:extLst>
            </p:cNvPr>
            <p:cNvSpPr/>
            <p:nvPr/>
          </p:nvSpPr>
          <p:spPr bwMode="auto">
            <a:xfrm>
              <a:off x="1882823" y="4303783"/>
              <a:ext cx="1005840" cy="100584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50" name="Oval 2049">
              <a:extLst>
                <a:ext uri="{FF2B5EF4-FFF2-40B4-BE49-F238E27FC236}">
                  <a16:creationId xmlns:a16="http://schemas.microsoft.com/office/drawing/2014/main" id="{C9789ECB-A264-53D4-C550-33F802E93F91}"/>
                </a:ext>
              </a:extLst>
            </p:cNvPr>
            <p:cNvSpPr/>
            <p:nvPr/>
          </p:nvSpPr>
          <p:spPr bwMode="auto">
            <a:xfrm>
              <a:off x="517090" y="4459665"/>
              <a:ext cx="731520" cy="7315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48" name="Oval 2047">
              <a:extLst>
                <a:ext uri="{FF2B5EF4-FFF2-40B4-BE49-F238E27FC236}">
                  <a16:creationId xmlns:a16="http://schemas.microsoft.com/office/drawing/2014/main" id="{EAA5862E-5BE5-F09C-6B54-6F59D748D393}"/>
                </a:ext>
              </a:extLst>
            </p:cNvPr>
            <p:cNvSpPr/>
            <p:nvPr/>
          </p:nvSpPr>
          <p:spPr bwMode="auto">
            <a:xfrm>
              <a:off x="2915613" y="3158085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49" name="Oval 2048">
              <a:extLst>
                <a:ext uri="{FF2B5EF4-FFF2-40B4-BE49-F238E27FC236}">
                  <a16:creationId xmlns:a16="http://schemas.microsoft.com/office/drawing/2014/main" id="{3361581B-3150-DC07-7591-368EE6D09057}"/>
                </a:ext>
              </a:extLst>
            </p:cNvPr>
            <p:cNvSpPr/>
            <p:nvPr/>
          </p:nvSpPr>
          <p:spPr bwMode="auto">
            <a:xfrm>
              <a:off x="1151303" y="3141264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D26456A-F103-06CF-FD29-DB79AACA990B}"/>
                </a:ext>
              </a:extLst>
            </p:cNvPr>
            <p:cNvSpPr/>
            <p:nvPr/>
          </p:nvSpPr>
          <p:spPr bwMode="auto">
            <a:xfrm>
              <a:off x="10953234" y="5062265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502E31-C8CD-6E07-CCFB-6600335322FD}"/>
                </a:ext>
              </a:extLst>
            </p:cNvPr>
            <p:cNvSpPr/>
            <p:nvPr/>
          </p:nvSpPr>
          <p:spPr bwMode="auto">
            <a:xfrm>
              <a:off x="7789043" y="4825425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B626135-EEFA-B84A-722C-55A0BCC2B858}"/>
                </a:ext>
              </a:extLst>
            </p:cNvPr>
            <p:cNvSpPr/>
            <p:nvPr/>
          </p:nvSpPr>
          <p:spPr bwMode="auto">
            <a:xfrm>
              <a:off x="10026867" y="3974232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0890A6F-5ED4-871E-CD42-49F77D28DBAE}"/>
                </a:ext>
              </a:extLst>
            </p:cNvPr>
            <p:cNvSpPr/>
            <p:nvPr/>
          </p:nvSpPr>
          <p:spPr bwMode="auto">
            <a:xfrm>
              <a:off x="9560593" y="2688632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5A8CCC0-12A5-1B5E-163A-A67A79021DC3}"/>
                </a:ext>
              </a:extLst>
            </p:cNvPr>
            <p:cNvSpPr/>
            <p:nvPr/>
          </p:nvSpPr>
          <p:spPr bwMode="auto">
            <a:xfrm>
              <a:off x="10853706" y="2893530"/>
              <a:ext cx="73152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108" name="Graphic 2107" descr="Monthly calendar outline">
              <a:extLst>
                <a:ext uri="{FF2B5EF4-FFF2-40B4-BE49-F238E27FC236}">
                  <a16:creationId xmlns:a16="http://schemas.microsoft.com/office/drawing/2014/main" id="{38ACC09D-BC07-8C1B-CA13-9C307DD42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71351" y="4939060"/>
              <a:ext cx="548640" cy="548640"/>
            </a:xfrm>
            <a:prstGeom prst="rect">
              <a:avLst/>
            </a:prstGeom>
          </p:spPr>
        </p:pic>
        <p:pic>
          <p:nvPicPr>
            <p:cNvPr id="1025" name="Graphic 1024" descr="Web design outline">
              <a:extLst>
                <a:ext uri="{FF2B5EF4-FFF2-40B4-BE49-F238E27FC236}">
                  <a16:creationId xmlns:a16="http://schemas.microsoft.com/office/drawing/2014/main" id="{E52E8EC6-CB07-A594-FC6B-9EAC3DFE9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4354" y="4596763"/>
              <a:ext cx="457200" cy="457200"/>
            </a:xfrm>
            <a:prstGeom prst="rect">
              <a:avLst/>
            </a:prstGeom>
          </p:spPr>
        </p:pic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905B4E51-B37E-7C3A-D2BD-5397266114C4}"/>
                </a:ext>
              </a:extLst>
            </p:cNvPr>
            <p:cNvGrpSpPr/>
            <p:nvPr/>
          </p:nvGrpSpPr>
          <p:grpSpPr>
            <a:xfrm>
              <a:off x="3050347" y="3368239"/>
              <a:ext cx="474718" cy="302231"/>
              <a:chOff x="14929092" y="2188175"/>
              <a:chExt cx="1291470" cy="848865"/>
            </a:xfrm>
          </p:grpSpPr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A13CF0A6-C93E-19D0-6B2C-EB0C1933C192}"/>
                  </a:ext>
                </a:extLst>
              </p:cNvPr>
              <p:cNvSpPr/>
              <p:nvPr/>
            </p:nvSpPr>
            <p:spPr>
              <a:xfrm>
                <a:off x="14929092" y="2188175"/>
                <a:ext cx="1291470" cy="848865"/>
              </a:xfrm>
              <a:custGeom>
                <a:avLst/>
                <a:gdLst>
                  <a:gd name="csX0" fmla="*/ 36897 w 1291470"/>
                  <a:gd name="csY0" fmla="*/ 0 h 848865"/>
                  <a:gd name="csX1" fmla="*/ 0 w 1291470"/>
                  <a:gd name="csY1" fmla="*/ 0 h 848865"/>
                  <a:gd name="csX2" fmla="*/ 0 w 1291470"/>
                  <a:gd name="csY2" fmla="*/ 848866 h 848865"/>
                  <a:gd name="csX3" fmla="*/ 1291471 w 1291470"/>
                  <a:gd name="csY3" fmla="*/ 848866 h 848865"/>
                  <a:gd name="csX4" fmla="*/ 1291471 w 1291470"/>
                  <a:gd name="csY4" fmla="*/ 0 h 848865"/>
                  <a:gd name="csX5" fmla="*/ 36897 w 1291470"/>
                  <a:gd name="csY5" fmla="*/ 0 h 848865"/>
                  <a:gd name="csX6" fmla="*/ 516575 w 1291470"/>
                  <a:gd name="csY6" fmla="*/ 36897 h 848865"/>
                  <a:gd name="csX7" fmla="*/ 516575 w 1291470"/>
                  <a:gd name="csY7" fmla="*/ 405750 h 848865"/>
                  <a:gd name="csX8" fmla="*/ 429016 w 1291470"/>
                  <a:gd name="csY8" fmla="*/ 405750 h 848865"/>
                  <a:gd name="csX9" fmla="*/ 429016 w 1291470"/>
                  <a:gd name="csY9" fmla="*/ 346945 h 848865"/>
                  <a:gd name="csX10" fmla="*/ 408370 w 1291470"/>
                  <a:gd name="csY10" fmla="*/ 305544 h 848865"/>
                  <a:gd name="csX11" fmla="*/ 336953 w 1291470"/>
                  <a:gd name="csY11" fmla="*/ 271384 h 848865"/>
                  <a:gd name="csX12" fmla="*/ 277301 w 1291470"/>
                  <a:gd name="csY12" fmla="*/ 261854 h 848865"/>
                  <a:gd name="csX13" fmla="*/ 218027 w 1291470"/>
                  <a:gd name="csY13" fmla="*/ 271294 h 848865"/>
                  <a:gd name="csX14" fmla="*/ 145547 w 1291470"/>
                  <a:gd name="csY14" fmla="*/ 306101 h 848865"/>
                  <a:gd name="csX15" fmla="*/ 125603 w 1291470"/>
                  <a:gd name="csY15" fmla="*/ 346945 h 848865"/>
                  <a:gd name="csX16" fmla="*/ 125603 w 1291470"/>
                  <a:gd name="csY16" fmla="*/ 405750 h 848865"/>
                  <a:gd name="csX17" fmla="*/ 36897 w 1291470"/>
                  <a:gd name="csY17" fmla="*/ 405750 h 848865"/>
                  <a:gd name="csX18" fmla="*/ 36897 w 1291470"/>
                  <a:gd name="csY18" fmla="*/ 36897 h 848865"/>
                  <a:gd name="csX19" fmla="*/ 392118 w 1291470"/>
                  <a:gd name="csY19" fmla="*/ 405750 h 848865"/>
                  <a:gd name="csX20" fmla="*/ 162500 w 1291470"/>
                  <a:gd name="csY20" fmla="*/ 405750 h 848865"/>
                  <a:gd name="csX21" fmla="*/ 162500 w 1291470"/>
                  <a:gd name="csY21" fmla="*/ 346945 h 848865"/>
                  <a:gd name="csX22" fmla="*/ 167868 w 1291470"/>
                  <a:gd name="csY22" fmla="*/ 335451 h 848865"/>
                  <a:gd name="csX23" fmla="*/ 228349 w 1291470"/>
                  <a:gd name="csY23" fmla="*/ 306678 h 848865"/>
                  <a:gd name="csX24" fmla="*/ 277301 w 1291470"/>
                  <a:gd name="csY24" fmla="*/ 298751 h 848865"/>
                  <a:gd name="csX25" fmla="*/ 327601 w 1291470"/>
                  <a:gd name="csY25" fmla="*/ 307075 h 848865"/>
                  <a:gd name="csX26" fmla="*/ 385416 w 1291470"/>
                  <a:gd name="csY26" fmla="*/ 334460 h 848865"/>
                  <a:gd name="csX27" fmla="*/ 387000 w 1291470"/>
                  <a:gd name="csY27" fmla="*/ 335632 h 848865"/>
                  <a:gd name="csX28" fmla="*/ 392118 w 1291470"/>
                  <a:gd name="csY28" fmla="*/ 346945 h 848865"/>
                  <a:gd name="csX29" fmla="*/ 36897 w 1291470"/>
                  <a:gd name="csY29" fmla="*/ 442647 h 848865"/>
                  <a:gd name="csX30" fmla="*/ 516575 w 1291470"/>
                  <a:gd name="csY30" fmla="*/ 442647 h 848865"/>
                  <a:gd name="csX31" fmla="*/ 516575 w 1291470"/>
                  <a:gd name="csY31" fmla="*/ 811968 h 848865"/>
                  <a:gd name="csX32" fmla="*/ 429016 w 1291470"/>
                  <a:gd name="csY32" fmla="*/ 811968 h 848865"/>
                  <a:gd name="csX33" fmla="*/ 429016 w 1291470"/>
                  <a:gd name="csY33" fmla="*/ 752816 h 848865"/>
                  <a:gd name="csX34" fmla="*/ 408370 w 1291470"/>
                  <a:gd name="csY34" fmla="*/ 711415 h 848865"/>
                  <a:gd name="csX35" fmla="*/ 336953 w 1291470"/>
                  <a:gd name="csY35" fmla="*/ 677256 h 848865"/>
                  <a:gd name="csX36" fmla="*/ 277301 w 1291470"/>
                  <a:gd name="csY36" fmla="*/ 667725 h 848865"/>
                  <a:gd name="csX37" fmla="*/ 218027 w 1291470"/>
                  <a:gd name="csY37" fmla="*/ 677165 h 848865"/>
                  <a:gd name="csX38" fmla="*/ 145547 w 1291470"/>
                  <a:gd name="csY38" fmla="*/ 711973 h 848865"/>
                  <a:gd name="csX39" fmla="*/ 125603 w 1291470"/>
                  <a:gd name="csY39" fmla="*/ 752816 h 848865"/>
                  <a:gd name="csX40" fmla="*/ 125603 w 1291470"/>
                  <a:gd name="csY40" fmla="*/ 811968 h 848865"/>
                  <a:gd name="csX41" fmla="*/ 36897 w 1291470"/>
                  <a:gd name="csY41" fmla="*/ 811968 h 848865"/>
                  <a:gd name="csX42" fmla="*/ 392118 w 1291470"/>
                  <a:gd name="csY42" fmla="*/ 811968 h 848865"/>
                  <a:gd name="csX43" fmla="*/ 162500 w 1291470"/>
                  <a:gd name="csY43" fmla="*/ 811968 h 848865"/>
                  <a:gd name="csX44" fmla="*/ 162500 w 1291470"/>
                  <a:gd name="csY44" fmla="*/ 752816 h 848865"/>
                  <a:gd name="csX45" fmla="*/ 167868 w 1291470"/>
                  <a:gd name="csY45" fmla="*/ 741323 h 848865"/>
                  <a:gd name="csX46" fmla="*/ 228349 w 1291470"/>
                  <a:gd name="csY46" fmla="*/ 712550 h 848865"/>
                  <a:gd name="csX47" fmla="*/ 277301 w 1291470"/>
                  <a:gd name="csY47" fmla="*/ 704623 h 848865"/>
                  <a:gd name="csX48" fmla="*/ 327601 w 1291470"/>
                  <a:gd name="csY48" fmla="*/ 712947 h 848865"/>
                  <a:gd name="csX49" fmla="*/ 385416 w 1291470"/>
                  <a:gd name="csY49" fmla="*/ 740332 h 848865"/>
                  <a:gd name="csX50" fmla="*/ 387000 w 1291470"/>
                  <a:gd name="csY50" fmla="*/ 741503 h 848865"/>
                  <a:gd name="csX51" fmla="*/ 392118 w 1291470"/>
                  <a:gd name="csY51" fmla="*/ 752816 h 848865"/>
                  <a:gd name="csX52" fmla="*/ 1254573 w 1291470"/>
                  <a:gd name="csY52" fmla="*/ 811968 h 848865"/>
                  <a:gd name="csX53" fmla="*/ 553472 w 1291470"/>
                  <a:gd name="csY53" fmla="*/ 811968 h 848865"/>
                  <a:gd name="csX54" fmla="*/ 553472 w 1291470"/>
                  <a:gd name="csY54" fmla="*/ 36897 h 848865"/>
                  <a:gd name="csX55" fmla="*/ 1254573 w 1291470"/>
                  <a:gd name="csY55" fmla="*/ 36897 h 84886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</a:cxnLst>
                <a:rect l="l" t="t" r="r" b="b"/>
                <a:pathLst>
                  <a:path w="1291470" h="848865">
                    <a:moveTo>
                      <a:pt x="36897" y="0"/>
                    </a:moveTo>
                    <a:lnTo>
                      <a:pt x="0" y="0"/>
                    </a:lnTo>
                    <a:lnTo>
                      <a:pt x="0" y="848866"/>
                    </a:lnTo>
                    <a:lnTo>
                      <a:pt x="1291471" y="848866"/>
                    </a:lnTo>
                    <a:lnTo>
                      <a:pt x="1291471" y="0"/>
                    </a:lnTo>
                    <a:lnTo>
                      <a:pt x="36897" y="0"/>
                    </a:lnTo>
                    <a:close/>
                    <a:moveTo>
                      <a:pt x="516575" y="36897"/>
                    </a:moveTo>
                    <a:lnTo>
                      <a:pt x="516575" y="405750"/>
                    </a:lnTo>
                    <a:lnTo>
                      <a:pt x="429016" y="405750"/>
                    </a:lnTo>
                    <a:lnTo>
                      <a:pt x="429016" y="346945"/>
                    </a:lnTo>
                    <a:cubicBezTo>
                      <a:pt x="429300" y="330603"/>
                      <a:pt x="421594" y="315148"/>
                      <a:pt x="408370" y="305544"/>
                    </a:cubicBezTo>
                    <a:cubicBezTo>
                      <a:pt x="387299" y="289150"/>
                      <a:pt x="362938" y="277498"/>
                      <a:pt x="336953" y="271384"/>
                    </a:cubicBezTo>
                    <a:cubicBezTo>
                      <a:pt x="317572" y="265608"/>
                      <a:pt x="297515" y="262403"/>
                      <a:pt x="277301" y="261854"/>
                    </a:cubicBezTo>
                    <a:cubicBezTo>
                      <a:pt x="257168" y="261848"/>
                      <a:pt x="237162" y="265034"/>
                      <a:pt x="218027" y="271294"/>
                    </a:cubicBezTo>
                    <a:cubicBezTo>
                      <a:pt x="191953" y="278400"/>
                      <a:pt x="167394" y="290196"/>
                      <a:pt x="145547" y="306101"/>
                    </a:cubicBezTo>
                    <a:cubicBezTo>
                      <a:pt x="133002" y="315951"/>
                      <a:pt x="125656" y="330998"/>
                      <a:pt x="125603" y="346945"/>
                    </a:cubicBezTo>
                    <a:lnTo>
                      <a:pt x="125603" y="405750"/>
                    </a:lnTo>
                    <a:lnTo>
                      <a:pt x="36897" y="405750"/>
                    </a:lnTo>
                    <a:lnTo>
                      <a:pt x="36897" y="36897"/>
                    </a:lnTo>
                    <a:close/>
                    <a:moveTo>
                      <a:pt x="392118" y="405750"/>
                    </a:moveTo>
                    <a:lnTo>
                      <a:pt x="162500" y="405750"/>
                    </a:lnTo>
                    <a:lnTo>
                      <a:pt x="162500" y="346945"/>
                    </a:lnTo>
                    <a:cubicBezTo>
                      <a:pt x="162371" y="342480"/>
                      <a:pt x="164361" y="338217"/>
                      <a:pt x="167868" y="335451"/>
                    </a:cubicBezTo>
                    <a:cubicBezTo>
                      <a:pt x="186133" y="322297"/>
                      <a:pt x="206622" y="312551"/>
                      <a:pt x="228349" y="306678"/>
                    </a:cubicBezTo>
                    <a:cubicBezTo>
                      <a:pt x="244152" y="301493"/>
                      <a:pt x="260669" y="298817"/>
                      <a:pt x="277301" y="298751"/>
                    </a:cubicBezTo>
                    <a:cubicBezTo>
                      <a:pt x="294357" y="299347"/>
                      <a:pt x="311263" y="302144"/>
                      <a:pt x="327601" y="307075"/>
                    </a:cubicBezTo>
                    <a:cubicBezTo>
                      <a:pt x="348638" y="311879"/>
                      <a:pt x="368371" y="321225"/>
                      <a:pt x="385416" y="334460"/>
                    </a:cubicBezTo>
                    <a:lnTo>
                      <a:pt x="387000" y="335632"/>
                    </a:lnTo>
                    <a:cubicBezTo>
                      <a:pt x="390417" y="338368"/>
                      <a:pt x="392317" y="342572"/>
                      <a:pt x="392118" y="346945"/>
                    </a:cubicBezTo>
                    <a:close/>
                    <a:moveTo>
                      <a:pt x="36897" y="442647"/>
                    </a:moveTo>
                    <a:lnTo>
                      <a:pt x="516575" y="442647"/>
                    </a:lnTo>
                    <a:lnTo>
                      <a:pt x="516575" y="811968"/>
                    </a:lnTo>
                    <a:lnTo>
                      <a:pt x="429016" y="811968"/>
                    </a:lnTo>
                    <a:lnTo>
                      <a:pt x="429016" y="752816"/>
                    </a:lnTo>
                    <a:cubicBezTo>
                      <a:pt x="429300" y="736474"/>
                      <a:pt x="421594" y="721020"/>
                      <a:pt x="408370" y="711415"/>
                    </a:cubicBezTo>
                    <a:cubicBezTo>
                      <a:pt x="387299" y="695022"/>
                      <a:pt x="362938" y="683370"/>
                      <a:pt x="336953" y="677256"/>
                    </a:cubicBezTo>
                    <a:cubicBezTo>
                      <a:pt x="317572" y="671479"/>
                      <a:pt x="297515" y="668275"/>
                      <a:pt x="277301" y="667725"/>
                    </a:cubicBezTo>
                    <a:cubicBezTo>
                      <a:pt x="257168" y="667720"/>
                      <a:pt x="237162" y="670906"/>
                      <a:pt x="218027" y="677165"/>
                    </a:cubicBezTo>
                    <a:cubicBezTo>
                      <a:pt x="191953" y="684272"/>
                      <a:pt x="167394" y="696068"/>
                      <a:pt x="145547" y="711973"/>
                    </a:cubicBezTo>
                    <a:cubicBezTo>
                      <a:pt x="133002" y="721822"/>
                      <a:pt x="125656" y="736869"/>
                      <a:pt x="125603" y="752816"/>
                    </a:cubicBezTo>
                    <a:lnTo>
                      <a:pt x="125603" y="811968"/>
                    </a:lnTo>
                    <a:lnTo>
                      <a:pt x="36897" y="811968"/>
                    </a:lnTo>
                    <a:close/>
                    <a:moveTo>
                      <a:pt x="392118" y="811968"/>
                    </a:moveTo>
                    <a:lnTo>
                      <a:pt x="162500" y="811968"/>
                    </a:lnTo>
                    <a:lnTo>
                      <a:pt x="162500" y="752816"/>
                    </a:lnTo>
                    <a:cubicBezTo>
                      <a:pt x="162371" y="748352"/>
                      <a:pt x="164361" y="744088"/>
                      <a:pt x="167868" y="741323"/>
                    </a:cubicBezTo>
                    <a:cubicBezTo>
                      <a:pt x="186133" y="728169"/>
                      <a:pt x="206622" y="718422"/>
                      <a:pt x="228349" y="712550"/>
                    </a:cubicBezTo>
                    <a:cubicBezTo>
                      <a:pt x="244152" y="707364"/>
                      <a:pt x="260669" y="704689"/>
                      <a:pt x="277301" y="704623"/>
                    </a:cubicBezTo>
                    <a:cubicBezTo>
                      <a:pt x="294357" y="705218"/>
                      <a:pt x="311263" y="708015"/>
                      <a:pt x="327601" y="712947"/>
                    </a:cubicBezTo>
                    <a:cubicBezTo>
                      <a:pt x="348638" y="717751"/>
                      <a:pt x="368371" y="727097"/>
                      <a:pt x="385416" y="740332"/>
                    </a:cubicBezTo>
                    <a:lnTo>
                      <a:pt x="387000" y="741503"/>
                    </a:lnTo>
                    <a:cubicBezTo>
                      <a:pt x="390417" y="744239"/>
                      <a:pt x="392317" y="748444"/>
                      <a:pt x="392118" y="752816"/>
                    </a:cubicBezTo>
                    <a:close/>
                    <a:moveTo>
                      <a:pt x="1254573" y="811968"/>
                    </a:moveTo>
                    <a:lnTo>
                      <a:pt x="553472" y="811968"/>
                    </a:lnTo>
                    <a:lnTo>
                      <a:pt x="553472" y="36897"/>
                    </a:lnTo>
                    <a:lnTo>
                      <a:pt x="1254573" y="36897"/>
                    </a:lnTo>
                    <a:close/>
                  </a:path>
                </a:pathLst>
              </a:custGeom>
              <a:solidFill>
                <a:srgbClr val="231F20"/>
              </a:solidFill>
              <a:ln w="9525" cap="flat">
                <a:solidFill>
                  <a:srgbClr val="0078D4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 dirty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A432A2B4-240A-8587-143E-88BCB2C115F4}"/>
                  </a:ext>
                </a:extLst>
              </p:cNvPr>
              <p:cNvSpPr/>
              <p:nvPr/>
            </p:nvSpPr>
            <p:spPr>
              <a:xfrm>
                <a:off x="15603760" y="2616877"/>
                <a:ext cx="458475" cy="235329"/>
              </a:xfrm>
              <a:custGeom>
                <a:avLst/>
                <a:gdLst>
                  <a:gd name="csX0" fmla="*/ 458461 w 458475"/>
                  <a:gd name="csY0" fmla="*/ 235330 h 235329"/>
                  <a:gd name="csX1" fmla="*/ 458461 w 458475"/>
                  <a:gd name="csY1" fmla="*/ 123863 h 235329"/>
                  <a:gd name="csX2" fmla="*/ 430032 w 458475"/>
                  <a:gd name="csY2" fmla="*/ 66949 h 235329"/>
                  <a:gd name="csX3" fmla="*/ 320727 w 458475"/>
                  <a:gd name="csY3" fmla="*/ 14702 h 235329"/>
                  <a:gd name="csX4" fmla="*/ 229240 w 458475"/>
                  <a:gd name="csY4" fmla="*/ 0 h 235329"/>
                  <a:gd name="csX5" fmla="*/ 138113 w 458475"/>
                  <a:gd name="csY5" fmla="*/ 14611 h 235329"/>
                  <a:gd name="csX6" fmla="*/ 27710 w 458475"/>
                  <a:gd name="csY6" fmla="*/ 67526 h 235329"/>
                  <a:gd name="csX7" fmla="*/ 0 w 458475"/>
                  <a:gd name="csY7" fmla="*/ 123863 h 235329"/>
                  <a:gd name="csX8" fmla="*/ 0 w 458475"/>
                  <a:gd name="csY8" fmla="*/ 235330 h 235329"/>
                  <a:gd name="csX9" fmla="*/ 36897 w 458475"/>
                  <a:gd name="csY9" fmla="*/ 123863 h 235329"/>
                  <a:gd name="csX10" fmla="*/ 50031 w 458475"/>
                  <a:gd name="csY10" fmla="*/ 96874 h 235329"/>
                  <a:gd name="csX11" fmla="*/ 148418 w 458475"/>
                  <a:gd name="csY11" fmla="*/ 49996 h 235329"/>
                  <a:gd name="csX12" fmla="*/ 229240 w 458475"/>
                  <a:gd name="csY12" fmla="*/ 36897 h 235329"/>
                  <a:gd name="csX13" fmla="*/ 311412 w 458475"/>
                  <a:gd name="csY13" fmla="*/ 50393 h 235329"/>
                  <a:gd name="csX14" fmla="*/ 407115 w 458475"/>
                  <a:gd name="csY14" fmla="*/ 95865 h 235329"/>
                  <a:gd name="csX15" fmla="*/ 408700 w 458475"/>
                  <a:gd name="csY15" fmla="*/ 97055 h 235329"/>
                  <a:gd name="csX16" fmla="*/ 421564 w 458475"/>
                  <a:gd name="csY16" fmla="*/ 123863 h 235329"/>
                  <a:gd name="csX17" fmla="*/ 421564 w 458475"/>
                  <a:gd name="csY17" fmla="*/ 198432 h 235329"/>
                  <a:gd name="csX18" fmla="*/ 36897 w 458475"/>
                  <a:gd name="csY18" fmla="*/ 198432 h 2353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458475" h="235329">
                    <a:moveTo>
                      <a:pt x="458461" y="235330"/>
                    </a:moveTo>
                    <a:lnTo>
                      <a:pt x="458461" y="123863"/>
                    </a:lnTo>
                    <a:cubicBezTo>
                      <a:pt x="458910" y="101374"/>
                      <a:pt x="448283" y="80097"/>
                      <a:pt x="430032" y="66949"/>
                    </a:cubicBezTo>
                    <a:cubicBezTo>
                      <a:pt x="397810" y="41825"/>
                      <a:pt x="360515" y="23998"/>
                      <a:pt x="320727" y="14702"/>
                    </a:cubicBezTo>
                    <a:cubicBezTo>
                      <a:pt x="291004" y="5830"/>
                      <a:pt x="260247" y="887"/>
                      <a:pt x="229240" y="0"/>
                    </a:cubicBezTo>
                    <a:cubicBezTo>
                      <a:pt x="198281" y="11"/>
                      <a:pt x="167523" y="4942"/>
                      <a:pt x="138113" y="14611"/>
                    </a:cubicBezTo>
                    <a:cubicBezTo>
                      <a:pt x="98409" y="25413"/>
                      <a:pt x="61001" y="43343"/>
                      <a:pt x="27710" y="67526"/>
                    </a:cubicBezTo>
                    <a:cubicBezTo>
                      <a:pt x="10344" y="81080"/>
                      <a:pt x="135" y="101835"/>
                      <a:pt x="0" y="123863"/>
                    </a:cubicBezTo>
                    <a:lnTo>
                      <a:pt x="0" y="235330"/>
                    </a:lnTo>
                    <a:close/>
                    <a:moveTo>
                      <a:pt x="36897" y="123863"/>
                    </a:moveTo>
                    <a:cubicBezTo>
                      <a:pt x="36864" y="113319"/>
                      <a:pt x="41714" y="103353"/>
                      <a:pt x="50031" y="96874"/>
                    </a:cubicBezTo>
                    <a:cubicBezTo>
                      <a:pt x="79739" y="75455"/>
                      <a:pt x="113070" y="59575"/>
                      <a:pt x="148418" y="49996"/>
                    </a:cubicBezTo>
                    <a:cubicBezTo>
                      <a:pt x="174508" y="41428"/>
                      <a:pt x="201781" y="37008"/>
                      <a:pt x="229240" y="36897"/>
                    </a:cubicBezTo>
                    <a:cubicBezTo>
                      <a:pt x="257097" y="37838"/>
                      <a:pt x="284717" y="42375"/>
                      <a:pt x="311412" y="50393"/>
                    </a:cubicBezTo>
                    <a:cubicBezTo>
                      <a:pt x="346249" y="58385"/>
                      <a:pt x="378914" y="73906"/>
                      <a:pt x="407115" y="95865"/>
                    </a:cubicBezTo>
                    <a:lnTo>
                      <a:pt x="408700" y="97055"/>
                    </a:lnTo>
                    <a:cubicBezTo>
                      <a:pt x="417184" y="103291"/>
                      <a:pt x="422009" y="113341"/>
                      <a:pt x="421564" y="123863"/>
                    </a:cubicBezTo>
                    <a:lnTo>
                      <a:pt x="421564" y="198432"/>
                    </a:lnTo>
                    <a:lnTo>
                      <a:pt x="36897" y="198432"/>
                    </a:lnTo>
                    <a:close/>
                  </a:path>
                </a:pathLst>
              </a:custGeom>
              <a:solidFill>
                <a:srgbClr val="231F20"/>
              </a:solidFill>
              <a:ln w="9525" cap="flat">
                <a:solidFill>
                  <a:srgbClr val="0078D4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712F3B30-21FD-F506-AA12-5EFE7A2A51BF}"/>
                  </a:ext>
                </a:extLst>
              </p:cNvPr>
              <p:cNvSpPr/>
              <p:nvPr/>
            </p:nvSpPr>
            <p:spPr>
              <a:xfrm>
                <a:off x="15721374" y="2372537"/>
                <a:ext cx="223294" cy="223293"/>
              </a:xfrm>
              <a:custGeom>
                <a:avLst/>
                <a:gdLst>
                  <a:gd name="csX0" fmla="*/ 111618 w 223294"/>
                  <a:gd name="csY0" fmla="*/ 223294 h 223293"/>
                  <a:gd name="csX1" fmla="*/ 223294 w 223294"/>
                  <a:gd name="csY1" fmla="*/ 111674 h 223293"/>
                  <a:gd name="csX2" fmla="*/ 111674 w 223294"/>
                  <a:gd name="csY2" fmla="*/ 0 h 223293"/>
                  <a:gd name="csX3" fmla="*/ 0 w 223294"/>
                  <a:gd name="csY3" fmla="*/ 111620 h 223293"/>
                  <a:gd name="csX4" fmla="*/ 0 w 223294"/>
                  <a:gd name="csY4" fmla="*/ 111646 h 223293"/>
                  <a:gd name="csX5" fmla="*/ 111618 w 223294"/>
                  <a:gd name="csY5" fmla="*/ 223294 h 223293"/>
                  <a:gd name="csX6" fmla="*/ 111618 w 223294"/>
                  <a:gd name="csY6" fmla="*/ 36897 h 223293"/>
                  <a:gd name="csX7" fmla="*/ 186397 w 223294"/>
                  <a:gd name="csY7" fmla="*/ 111620 h 223293"/>
                  <a:gd name="csX8" fmla="*/ 111674 w 223294"/>
                  <a:gd name="csY8" fmla="*/ 186397 h 223293"/>
                  <a:gd name="csX9" fmla="*/ 36897 w 223294"/>
                  <a:gd name="csY9" fmla="*/ 111674 h 223293"/>
                  <a:gd name="csX10" fmla="*/ 36897 w 223294"/>
                  <a:gd name="csY10" fmla="*/ 111646 h 223293"/>
                  <a:gd name="csX11" fmla="*/ 111618 w 223294"/>
                  <a:gd name="csY11" fmla="*/ 36897 h 22329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</a:cxnLst>
                <a:rect l="l" t="t" r="r" b="b"/>
                <a:pathLst>
                  <a:path w="223294" h="223293">
                    <a:moveTo>
                      <a:pt x="111618" y="223294"/>
                    </a:moveTo>
                    <a:cubicBezTo>
                      <a:pt x="173279" y="223309"/>
                      <a:pt x="223279" y="173335"/>
                      <a:pt x="223294" y="111674"/>
                    </a:cubicBezTo>
                    <a:cubicBezTo>
                      <a:pt x="223309" y="50013"/>
                      <a:pt x="173335" y="15"/>
                      <a:pt x="111674" y="0"/>
                    </a:cubicBezTo>
                    <a:cubicBezTo>
                      <a:pt x="50013" y="-15"/>
                      <a:pt x="15" y="49959"/>
                      <a:pt x="0" y="111620"/>
                    </a:cubicBezTo>
                    <a:cubicBezTo>
                      <a:pt x="0" y="111629"/>
                      <a:pt x="0" y="111637"/>
                      <a:pt x="0" y="111646"/>
                    </a:cubicBezTo>
                    <a:cubicBezTo>
                      <a:pt x="-7" y="173300"/>
                      <a:pt x="49966" y="223287"/>
                      <a:pt x="111618" y="223294"/>
                    </a:cubicBezTo>
                    <a:close/>
                    <a:moveTo>
                      <a:pt x="111618" y="36897"/>
                    </a:moveTo>
                    <a:cubicBezTo>
                      <a:pt x="152903" y="36883"/>
                      <a:pt x="186382" y="70336"/>
                      <a:pt x="186397" y="111620"/>
                    </a:cubicBezTo>
                    <a:cubicBezTo>
                      <a:pt x="186411" y="152903"/>
                      <a:pt x="152956" y="186382"/>
                      <a:pt x="111674" y="186397"/>
                    </a:cubicBezTo>
                    <a:cubicBezTo>
                      <a:pt x="70391" y="186411"/>
                      <a:pt x="36912" y="152956"/>
                      <a:pt x="36897" y="111674"/>
                    </a:cubicBezTo>
                    <a:cubicBezTo>
                      <a:pt x="36897" y="111664"/>
                      <a:pt x="36897" y="111655"/>
                      <a:pt x="36897" y="111646"/>
                    </a:cubicBezTo>
                    <a:cubicBezTo>
                      <a:pt x="36936" y="70391"/>
                      <a:pt x="70363" y="36951"/>
                      <a:pt x="111618" y="36897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 cap="flat">
                <a:solidFill>
                  <a:srgbClr val="0078D4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30370CCC-4C7C-A1B8-5767-86AED4F7D606}"/>
                  </a:ext>
                </a:extLst>
              </p:cNvPr>
              <p:cNvSpPr/>
              <p:nvPr/>
            </p:nvSpPr>
            <p:spPr>
              <a:xfrm>
                <a:off x="15130495" y="2686165"/>
                <a:ext cx="151836" cy="151836"/>
              </a:xfrm>
              <a:custGeom>
                <a:avLst/>
                <a:gdLst>
                  <a:gd name="csX0" fmla="*/ 75902 w 151836"/>
                  <a:gd name="csY0" fmla="*/ 151837 h 151836"/>
                  <a:gd name="csX1" fmla="*/ 151837 w 151836"/>
                  <a:gd name="csY1" fmla="*/ 75933 h 151836"/>
                  <a:gd name="csX2" fmla="*/ 75933 w 151836"/>
                  <a:gd name="csY2" fmla="*/ 0 h 151836"/>
                  <a:gd name="csX3" fmla="*/ 0 w 151836"/>
                  <a:gd name="csY3" fmla="*/ 75902 h 151836"/>
                  <a:gd name="csX4" fmla="*/ 0 w 151836"/>
                  <a:gd name="csY4" fmla="*/ 75920 h 151836"/>
                  <a:gd name="csX5" fmla="*/ 75896 w 151836"/>
                  <a:gd name="csY5" fmla="*/ 151837 h 151836"/>
                  <a:gd name="csX6" fmla="*/ 75902 w 151836"/>
                  <a:gd name="csY6" fmla="*/ 151837 h 151836"/>
                  <a:gd name="csX7" fmla="*/ 75902 w 151836"/>
                  <a:gd name="csY7" fmla="*/ 36897 h 151836"/>
                  <a:gd name="csX8" fmla="*/ 114939 w 151836"/>
                  <a:gd name="csY8" fmla="*/ 75902 h 151836"/>
                  <a:gd name="csX9" fmla="*/ 75933 w 151836"/>
                  <a:gd name="csY9" fmla="*/ 114939 h 151836"/>
                  <a:gd name="csX10" fmla="*/ 36897 w 151836"/>
                  <a:gd name="csY10" fmla="*/ 75933 h 151836"/>
                  <a:gd name="csX11" fmla="*/ 36897 w 151836"/>
                  <a:gd name="csY11" fmla="*/ 75920 h 151836"/>
                  <a:gd name="csX12" fmla="*/ 75902 w 151836"/>
                  <a:gd name="csY12" fmla="*/ 36897 h 15183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1836" h="151836">
                    <a:moveTo>
                      <a:pt x="75902" y="151837"/>
                    </a:moveTo>
                    <a:cubicBezTo>
                      <a:pt x="117830" y="151846"/>
                      <a:pt x="151827" y="117863"/>
                      <a:pt x="151837" y="75933"/>
                    </a:cubicBezTo>
                    <a:cubicBezTo>
                      <a:pt x="151844" y="34005"/>
                      <a:pt x="117861" y="7"/>
                      <a:pt x="75933" y="0"/>
                    </a:cubicBezTo>
                    <a:cubicBezTo>
                      <a:pt x="34005" y="-9"/>
                      <a:pt x="7" y="33973"/>
                      <a:pt x="0" y="75902"/>
                    </a:cubicBezTo>
                    <a:cubicBezTo>
                      <a:pt x="0" y="75909"/>
                      <a:pt x="0" y="75915"/>
                      <a:pt x="0" y="75920"/>
                    </a:cubicBezTo>
                    <a:cubicBezTo>
                      <a:pt x="-6" y="117843"/>
                      <a:pt x="33975" y="151831"/>
                      <a:pt x="75896" y="151837"/>
                    </a:cubicBezTo>
                    <a:cubicBezTo>
                      <a:pt x="75898" y="151837"/>
                      <a:pt x="75900" y="151837"/>
                      <a:pt x="75902" y="151837"/>
                    </a:cubicBezTo>
                    <a:close/>
                    <a:moveTo>
                      <a:pt x="75902" y="36897"/>
                    </a:moveTo>
                    <a:cubicBezTo>
                      <a:pt x="97453" y="36888"/>
                      <a:pt x="114930" y="54352"/>
                      <a:pt x="114939" y="75902"/>
                    </a:cubicBezTo>
                    <a:cubicBezTo>
                      <a:pt x="114946" y="97454"/>
                      <a:pt x="97485" y="114930"/>
                      <a:pt x="75933" y="114939"/>
                    </a:cubicBezTo>
                    <a:cubicBezTo>
                      <a:pt x="54383" y="114948"/>
                      <a:pt x="36905" y="97485"/>
                      <a:pt x="36897" y="75933"/>
                    </a:cubicBezTo>
                    <a:cubicBezTo>
                      <a:pt x="36897" y="75929"/>
                      <a:pt x="36897" y="75924"/>
                      <a:pt x="36897" y="75920"/>
                    </a:cubicBezTo>
                    <a:cubicBezTo>
                      <a:pt x="36916" y="54383"/>
                      <a:pt x="54365" y="36927"/>
                      <a:pt x="75902" y="36897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 cap="flat">
                <a:solidFill>
                  <a:srgbClr val="0078D4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3EC1124E-0116-8F66-4E00-B33D39A98839}"/>
                  </a:ext>
                </a:extLst>
              </p:cNvPr>
              <p:cNvSpPr/>
              <p:nvPr/>
            </p:nvSpPr>
            <p:spPr>
              <a:xfrm>
                <a:off x="15130495" y="2280293"/>
                <a:ext cx="151840" cy="151842"/>
              </a:xfrm>
              <a:custGeom>
                <a:avLst/>
                <a:gdLst>
                  <a:gd name="csX0" fmla="*/ 75902 w 151840"/>
                  <a:gd name="csY0" fmla="*/ 151842 h 151842"/>
                  <a:gd name="csX1" fmla="*/ 151840 w 151840"/>
                  <a:gd name="csY1" fmla="*/ 75939 h 151842"/>
                  <a:gd name="csX2" fmla="*/ 75939 w 151840"/>
                  <a:gd name="csY2" fmla="*/ 0 h 151842"/>
                  <a:gd name="csX3" fmla="*/ 0 w 151840"/>
                  <a:gd name="csY3" fmla="*/ 75902 h 151842"/>
                  <a:gd name="csX4" fmla="*/ 0 w 151840"/>
                  <a:gd name="csY4" fmla="*/ 75920 h 151842"/>
                  <a:gd name="csX5" fmla="*/ 75900 w 151840"/>
                  <a:gd name="csY5" fmla="*/ 151842 h 151842"/>
                  <a:gd name="csX6" fmla="*/ 75902 w 151840"/>
                  <a:gd name="csY6" fmla="*/ 151842 h 151842"/>
                  <a:gd name="csX7" fmla="*/ 75902 w 151840"/>
                  <a:gd name="csY7" fmla="*/ 36897 h 151842"/>
                  <a:gd name="csX8" fmla="*/ 114943 w 151840"/>
                  <a:gd name="csY8" fmla="*/ 75902 h 151842"/>
                  <a:gd name="csX9" fmla="*/ 75939 w 151840"/>
                  <a:gd name="csY9" fmla="*/ 114945 h 151842"/>
                  <a:gd name="csX10" fmla="*/ 36897 w 151840"/>
                  <a:gd name="csY10" fmla="*/ 75939 h 151842"/>
                  <a:gd name="csX11" fmla="*/ 36897 w 151840"/>
                  <a:gd name="csY11" fmla="*/ 75920 h 151842"/>
                  <a:gd name="csX12" fmla="*/ 75902 w 151840"/>
                  <a:gd name="csY12" fmla="*/ 36897 h 15184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</a:cxnLst>
                <a:rect l="l" t="t" r="r" b="b"/>
                <a:pathLst>
                  <a:path w="151840" h="151842">
                    <a:moveTo>
                      <a:pt x="75902" y="151842"/>
                    </a:moveTo>
                    <a:cubicBezTo>
                      <a:pt x="117832" y="151851"/>
                      <a:pt x="151831" y="117869"/>
                      <a:pt x="151840" y="75939"/>
                    </a:cubicBezTo>
                    <a:cubicBezTo>
                      <a:pt x="151851" y="34008"/>
                      <a:pt x="117869" y="9"/>
                      <a:pt x="75939" y="0"/>
                    </a:cubicBezTo>
                    <a:cubicBezTo>
                      <a:pt x="34008" y="-11"/>
                      <a:pt x="9" y="33971"/>
                      <a:pt x="0" y="75902"/>
                    </a:cubicBezTo>
                    <a:cubicBezTo>
                      <a:pt x="0" y="75909"/>
                      <a:pt x="0" y="75915"/>
                      <a:pt x="0" y="75920"/>
                    </a:cubicBezTo>
                    <a:cubicBezTo>
                      <a:pt x="-6" y="117845"/>
                      <a:pt x="33975" y="151837"/>
                      <a:pt x="75900" y="151842"/>
                    </a:cubicBezTo>
                    <a:cubicBezTo>
                      <a:pt x="75902" y="151842"/>
                      <a:pt x="75902" y="151842"/>
                      <a:pt x="75902" y="151842"/>
                    </a:cubicBezTo>
                    <a:close/>
                    <a:moveTo>
                      <a:pt x="75902" y="36897"/>
                    </a:moveTo>
                    <a:cubicBezTo>
                      <a:pt x="97453" y="36886"/>
                      <a:pt x="114934" y="54350"/>
                      <a:pt x="114943" y="75902"/>
                    </a:cubicBezTo>
                    <a:cubicBezTo>
                      <a:pt x="114954" y="97455"/>
                      <a:pt x="97490" y="114934"/>
                      <a:pt x="75939" y="114945"/>
                    </a:cubicBezTo>
                    <a:cubicBezTo>
                      <a:pt x="54387" y="114954"/>
                      <a:pt x="36907" y="97490"/>
                      <a:pt x="36897" y="75939"/>
                    </a:cubicBezTo>
                    <a:cubicBezTo>
                      <a:pt x="36897" y="75933"/>
                      <a:pt x="36897" y="75926"/>
                      <a:pt x="36897" y="75920"/>
                    </a:cubicBezTo>
                    <a:cubicBezTo>
                      <a:pt x="36916" y="54383"/>
                      <a:pt x="54365" y="36927"/>
                      <a:pt x="75902" y="36897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 cap="flat">
                <a:solidFill>
                  <a:srgbClr val="0078D4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</p:grpSp>
        <p:pic>
          <p:nvPicPr>
            <p:cNvPr id="5" name="Graphic 4" descr="Users with solid fill">
              <a:extLst>
                <a:ext uri="{FF2B5EF4-FFF2-40B4-BE49-F238E27FC236}">
                  <a16:creationId xmlns:a16="http://schemas.microsoft.com/office/drawing/2014/main" id="{4674BFB3-6404-8B96-17E0-18C24707A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94218" y="4512908"/>
              <a:ext cx="620175" cy="620175"/>
            </a:xfrm>
            <a:prstGeom prst="rect">
              <a:avLst/>
            </a:prstGeom>
          </p:spPr>
        </p:pic>
        <p:pic>
          <p:nvPicPr>
            <p:cNvPr id="9" name="Graphic 8" descr="Document outline">
              <a:extLst>
                <a:ext uri="{FF2B5EF4-FFF2-40B4-BE49-F238E27FC236}">
                  <a16:creationId xmlns:a16="http://schemas.microsoft.com/office/drawing/2014/main" id="{48598F59-D8A1-75E9-9A8C-52AC72C6C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67966" y="5723380"/>
              <a:ext cx="525079" cy="525079"/>
            </a:xfrm>
            <a:prstGeom prst="rect">
              <a:avLst/>
            </a:prstGeom>
          </p:spPr>
        </p:pic>
        <p:pic>
          <p:nvPicPr>
            <p:cNvPr id="14" name="Graphic 13" descr="Envelope outline">
              <a:extLst>
                <a:ext uri="{FF2B5EF4-FFF2-40B4-BE49-F238E27FC236}">
                  <a16:creationId xmlns:a16="http://schemas.microsoft.com/office/drawing/2014/main" id="{AB9D0660-39DC-CA36-A821-E9226B06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33216" y="3201826"/>
              <a:ext cx="584581" cy="584581"/>
            </a:xfrm>
            <a:prstGeom prst="rect">
              <a:avLst/>
            </a:prstGeom>
          </p:spPr>
        </p:pic>
        <p:pic>
          <p:nvPicPr>
            <p:cNvPr id="22" name="Graphic 21" descr="Speech outline">
              <a:extLst>
                <a:ext uri="{FF2B5EF4-FFF2-40B4-BE49-F238E27FC236}">
                  <a16:creationId xmlns:a16="http://schemas.microsoft.com/office/drawing/2014/main" id="{2D160D8A-7A5A-FD94-C34D-16F4C4113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641007" y="2803828"/>
              <a:ext cx="566641" cy="566641"/>
            </a:xfrm>
            <a:prstGeom prst="rect">
              <a:avLst/>
            </a:prstGeom>
          </p:spPr>
        </p:pic>
        <p:pic>
          <p:nvPicPr>
            <p:cNvPr id="27" name="Graphic 26" descr="Table outline">
              <a:extLst>
                <a:ext uri="{FF2B5EF4-FFF2-40B4-BE49-F238E27FC236}">
                  <a16:creationId xmlns:a16="http://schemas.microsoft.com/office/drawing/2014/main" id="{EE54D0DD-00A5-4F48-73F0-15B49D666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049554" y="5160241"/>
              <a:ext cx="547281" cy="547281"/>
            </a:xfrm>
            <a:prstGeom prst="rect">
              <a:avLst/>
            </a:prstGeom>
          </p:spPr>
        </p:pic>
        <p:pic>
          <p:nvPicPr>
            <p:cNvPr id="34" name="Graphic 33" descr="Office worker female outline">
              <a:extLst>
                <a:ext uri="{FF2B5EF4-FFF2-40B4-BE49-F238E27FC236}">
                  <a16:creationId xmlns:a16="http://schemas.microsoft.com/office/drawing/2014/main" id="{2EB77A29-E9F7-001A-F50A-5983BC3D1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378665" y="2900546"/>
              <a:ext cx="553641" cy="553641"/>
            </a:xfrm>
            <a:prstGeom prst="rect">
              <a:avLst/>
            </a:prstGeom>
          </p:spPr>
        </p:pic>
        <p:pic>
          <p:nvPicPr>
            <p:cNvPr id="37" name="Graphic 36" descr="School boy outline">
              <a:extLst>
                <a:ext uri="{FF2B5EF4-FFF2-40B4-BE49-F238E27FC236}">
                  <a16:creationId xmlns:a16="http://schemas.microsoft.com/office/drawing/2014/main" id="{CD1DCF9D-6BBB-FB47-478B-A36E3B583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010378" y="3926652"/>
              <a:ext cx="749146" cy="749146"/>
            </a:xfrm>
            <a:prstGeom prst="rect">
              <a:avLst/>
            </a:prstGeom>
          </p:spPr>
        </p:pic>
        <p:pic>
          <p:nvPicPr>
            <p:cNvPr id="42" name="Graphic 41" descr="Open folder outline">
              <a:extLst>
                <a:ext uri="{FF2B5EF4-FFF2-40B4-BE49-F238E27FC236}">
                  <a16:creationId xmlns:a16="http://schemas.microsoft.com/office/drawing/2014/main" id="{0D00C3D9-0336-9EBE-ED84-616ACA9ED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986496" y="2998106"/>
              <a:ext cx="506061" cy="506061"/>
            </a:xfrm>
            <a:prstGeom prst="rect">
              <a:avLst/>
            </a:prstGeom>
          </p:spPr>
        </p:pic>
        <p:pic>
          <p:nvPicPr>
            <p:cNvPr id="44" name="Graphic 43" descr="Database outline">
              <a:extLst>
                <a:ext uri="{FF2B5EF4-FFF2-40B4-BE49-F238E27FC236}">
                  <a16:creationId xmlns:a16="http://schemas.microsoft.com/office/drawing/2014/main" id="{BEB0DDE7-1D98-4C3B-4D09-DB7098F05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8165898" y="3278248"/>
              <a:ext cx="610036" cy="610036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30CFC92-1D23-41BE-8693-855FCB61A09B}"/>
                </a:ext>
              </a:extLst>
            </p:cNvPr>
            <p:cNvSpPr/>
            <p:nvPr/>
          </p:nvSpPr>
          <p:spPr bwMode="auto">
            <a:xfrm>
              <a:off x="5427846" y="3489433"/>
              <a:ext cx="1824290" cy="18288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9746BAB-961E-2A3D-1FB2-B3B39B0A46DF}"/>
                </a:ext>
              </a:extLst>
            </p:cNvPr>
            <p:cNvSpPr txBox="1"/>
            <p:nvPr/>
          </p:nvSpPr>
          <p:spPr>
            <a:xfrm>
              <a:off x="70666" y="5333718"/>
              <a:ext cx="17957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DOCUMENTS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621D32E-DF7F-3E5F-2E43-CE8B78B7D5C3}"/>
                </a:ext>
              </a:extLst>
            </p:cNvPr>
            <p:cNvSpPr txBox="1"/>
            <p:nvPr/>
          </p:nvSpPr>
          <p:spPr>
            <a:xfrm>
              <a:off x="-67860" y="4089433"/>
              <a:ext cx="17957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TEAMSITE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6B2F0C1-CBB8-A6D6-C11D-EA92FD73F9F2}"/>
                </a:ext>
              </a:extLst>
            </p:cNvPr>
            <p:cNvSpPr txBox="1"/>
            <p:nvPr/>
          </p:nvSpPr>
          <p:spPr>
            <a:xfrm>
              <a:off x="557689" y="2787605"/>
              <a:ext cx="17957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EMAIL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BE64135-89E5-9B94-08FE-DFF2EA2584FD}"/>
                </a:ext>
              </a:extLst>
            </p:cNvPr>
            <p:cNvSpPr txBox="1"/>
            <p:nvPr/>
          </p:nvSpPr>
          <p:spPr>
            <a:xfrm>
              <a:off x="2385743" y="2831928"/>
              <a:ext cx="17957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MEETINGS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D8D8F308-05ED-92B2-7747-D5B3DA6DE0C4}"/>
                </a:ext>
              </a:extLst>
            </p:cNvPr>
            <p:cNvSpPr txBox="1"/>
            <p:nvPr/>
          </p:nvSpPr>
          <p:spPr>
            <a:xfrm>
              <a:off x="8114117" y="4703895"/>
              <a:ext cx="17957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CALENDAR</a:t>
              </a: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411B40B-EA1B-5339-C013-745479248753}"/>
                </a:ext>
              </a:extLst>
            </p:cNvPr>
            <p:cNvSpPr txBox="1"/>
            <p:nvPr/>
          </p:nvSpPr>
          <p:spPr>
            <a:xfrm>
              <a:off x="10384951" y="5836014"/>
              <a:ext cx="17957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A8E5EBB9-DECA-6722-AEA0-9CC175CAFB96}"/>
                </a:ext>
              </a:extLst>
            </p:cNvPr>
            <p:cNvSpPr txBox="1"/>
            <p:nvPr/>
          </p:nvSpPr>
          <p:spPr>
            <a:xfrm>
              <a:off x="10471340" y="3686420"/>
              <a:ext cx="17957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FILES</a:t>
              </a:r>
            </a:p>
          </p:txBody>
        </p: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E504B66E-6600-1259-C539-7F7050152E2C}"/>
                </a:ext>
              </a:extLst>
            </p:cNvPr>
            <p:cNvSpPr txBox="1"/>
            <p:nvPr/>
          </p:nvSpPr>
          <p:spPr>
            <a:xfrm>
              <a:off x="8621015" y="3429086"/>
              <a:ext cx="17957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91F2C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CHAT</a:t>
              </a:r>
            </a:p>
          </p:txBody>
        </p: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E20F475F-B10C-E7BB-2FF0-35D8D97D08A7}"/>
                </a:ext>
              </a:extLst>
            </p:cNvPr>
            <p:cNvSpPr/>
            <p:nvPr/>
          </p:nvSpPr>
          <p:spPr bwMode="auto">
            <a:xfrm>
              <a:off x="4732287" y="3424876"/>
              <a:ext cx="78289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B83A0B96-7127-3DD1-6D7A-AF0C24E494DD}"/>
                </a:ext>
              </a:extLst>
            </p:cNvPr>
            <p:cNvSpPr txBox="1"/>
            <p:nvPr/>
          </p:nvSpPr>
          <p:spPr>
            <a:xfrm>
              <a:off x="4761928" y="3455653"/>
              <a:ext cx="723609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manager</a:t>
              </a:r>
            </a:p>
          </p:txBody>
        </p:sp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719ADDE2-E592-1609-CFEF-B18245EBB97D}"/>
                </a:ext>
              </a:extLst>
            </p:cNvPr>
            <p:cNvSpPr/>
            <p:nvPr/>
          </p:nvSpPr>
          <p:spPr bwMode="auto">
            <a:xfrm>
              <a:off x="8299154" y="4263333"/>
              <a:ext cx="106659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977FB1DE-9FA7-26FF-63DF-8585A6A727AA}"/>
                </a:ext>
              </a:extLst>
            </p:cNvPr>
            <p:cNvSpPr txBox="1"/>
            <p:nvPr/>
          </p:nvSpPr>
          <p:spPr>
            <a:xfrm>
              <a:off x="8343486" y="4294111"/>
              <a:ext cx="9779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worksWith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15333671-6771-9FFE-0C61-547F297E045E}"/>
                </a:ext>
              </a:extLst>
            </p:cNvPr>
            <p:cNvSpPr/>
            <p:nvPr/>
          </p:nvSpPr>
          <p:spPr bwMode="auto">
            <a:xfrm>
              <a:off x="7724241" y="2785160"/>
              <a:ext cx="106659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B92E23AD-94C0-F2FF-79C0-BD8829CEEF1F}"/>
                </a:ext>
              </a:extLst>
            </p:cNvPr>
            <p:cNvSpPr txBox="1"/>
            <p:nvPr/>
          </p:nvSpPr>
          <p:spPr>
            <a:xfrm>
              <a:off x="7768573" y="2815938"/>
              <a:ext cx="9779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sendChat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EA2B636D-EFAE-FC47-2985-A108AA5FE803}"/>
                </a:ext>
              </a:extLst>
            </p:cNvPr>
            <p:cNvSpPr/>
            <p:nvPr/>
          </p:nvSpPr>
          <p:spPr bwMode="auto">
            <a:xfrm>
              <a:off x="3837321" y="4690918"/>
              <a:ext cx="106659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E729B1F2-C3B3-22ED-1FE6-07A6B1C52662}"/>
                </a:ext>
              </a:extLst>
            </p:cNvPr>
            <p:cNvSpPr txBox="1"/>
            <p:nvPr/>
          </p:nvSpPr>
          <p:spPr>
            <a:xfrm>
              <a:off x="3881653" y="4721696"/>
              <a:ext cx="9779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memberOf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DFE7B1B1-EB08-AE31-59F7-322D25278A12}"/>
                </a:ext>
              </a:extLst>
            </p:cNvPr>
            <p:cNvSpPr/>
            <p:nvPr/>
          </p:nvSpPr>
          <p:spPr bwMode="auto">
            <a:xfrm>
              <a:off x="10742987" y="4690918"/>
              <a:ext cx="106659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B346C358-BFCA-E825-AC69-87344CFD9610}"/>
                </a:ext>
              </a:extLst>
            </p:cNvPr>
            <p:cNvSpPr txBox="1"/>
            <p:nvPr/>
          </p:nvSpPr>
          <p:spPr>
            <a:xfrm>
              <a:off x="10787319" y="4721696"/>
              <a:ext cx="9779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worksWith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53D9D574-9F89-17C5-3F4F-BB1B7EBB51A1}"/>
                </a:ext>
              </a:extLst>
            </p:cNvPr>
            <p:cNvSpPr/>
            <p:nvPr/>
          </p:nvSpPr>
          <p:spPr bwMode="auto">
            <a:xfrm>
              <a:off x="3791754" y="3854613"/>
              <a:ext cx="106659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53" name="TextBox 1052">
              <a:extLst>
                <a:ext uri="{FF2B5EF4-FFF2-40B4-BE49-F238E27FC236}">
                  <a16:creationId xmlns:a16="http://schemas.microsoft.com/office/drawing/2014/main" id="{31746C7F-3BE1-0178-0303-DAF6D75CEF5B}"/>
                </a:ext>
              </a:extLst>
            </p:cNvPr>
            <p:cNvSpPr txBox="1"/>
            <p:nvPr/>
          </p:nvSpPr>
          <p:spPr>
            <a:xfrm>
              <a:off x="3836086" y="3885391"/>
              <a:ext cx="9779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attendsCall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C41E20CD-108D-E761-9B0E-55A8BC13FB84}"/>
                </a:ext>
              </a:extLst>
            </p:cNvPr>
            <p:cNvSpPr/>
            <p:nvPr/>
          </p:nvSpPr>
          <p:spPr bwMode="auto">
            <a:xfrm>
              <a:off x="1487985" y="3950933"/>
              <a:ext cx="106659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8FF3A2AA-6DC5-115F-28E2-7715B031525A}"/>
                </a:ext>
              </a:extLst>
            </p:cNvPr>
            <p:cNvSpPr txBox="1"/>
            <p:nvPr/>
          </p:nvSpPr>
          <p:spPr>
            <a:xfrm>
              <a:off x="1532317" y="3981711"/>
              <a:ext cx="977928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sendsMail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480A5CE-7E61-C24B-2504-4BE1E6F4D4B4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704" y="3625985"/>
            <a:ext cx="1581810" cy="1581808"/>
          </a:xfrm>
          <a:prstGeom prst="ellipse">
            <a:avLst/>
          </a:prstGeom>
          <a:solidFill>
            <a:srgbClr val="F4F3F5"/>
          </a:solidFill>
          <a:ln w="14684" cap="flat">
            <a:noFill/>
            <a:prstDash val="solid"/>
            <a:miter/>
          </a:ln>
          <a:effectLst>
            <a:outerShdw blurRad="127000" algn="ctr" rotWithShape="0">
              <a:srgbClr val="454142">
                <a:alpha val="30000"/>
              </a:srgbClr>
            </a:outerShdw>
          </a:effectLst>
        </p:spPr>
      </p:pic>
      <p:sp>
        <p:nvSpPr>
          <p:cNvPr id="1058" name="TextBox 1057">
            <a:extLst>
              <a:ext uri="{FF2B5EF4-FFF2-40B4-BE49-F238E27FC236}">
                <a16:creationId xmlns:a16="http://schemas.microsoft.com/office/drawing/2014/main" id="{2A8EDF45-5D23-EB48-8B11-2EE72044E394}"/>
              </a:ext>
            </a:extLst>
          </p:cNvPr>
          <p:cNvSpPr txBox="1"/>
          <p:nvPr/>
        </p:nvSpPr>
        <p:spPr>
          <a:xfrm>
            <a:off x="2521753" y="5687836"/>
            <a:ext cx="7869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“Copilot, make a list of files I need to review . . . for my most important meeting next week.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Sans Display"/>
                <a:ea typeface="+mn-ea"/>
                <a:cs typeface="+mn-cs"/>
              </a:rPr>
              <a:t>Include a three-sentence summary for each.”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9DE1DD-A3D3-AD8D-1963-0F176E82013E}"/>
              </a:ext>
            </a:extLst>
          </p:cNvPr>
          <p:cNvSpPr txBox="1"/>
          <p:nvPr/>
        </p:nvSpPr>
        <p:spPr>
          <a:xfrm>
            <a:off x="2521753" y="5687836"/>
            <a:ext cx="78699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“Copilot, make a list of files I need to review . . 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Sans Display"/>
                <a:ea typeface="+mn-ea"/>
                <a:cs typeface="+mn-cs"/>
              </a:rPr>
              <a:t>for my most important meeting next week.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 Include a three-sentence summary for each."</a:t>
            </a:r>
          </a:p>
        </p:txBody>
      </p:sp>
    </p:spTree>
    <p:extLst>
      <p:ext uri="{BB962C8B-B14F-4D97-AF65-F5344CB8AC3E}">
        <p14:creationId xmlns:p14="http://schemas.microsoft.com/office/powerpoint/2010/main" val="363196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8" grpId="0" animBg="1"/>
      <p:bldP spid="19" grpId="0"/>
      <p:bldP spid="8" grpId="0"/>
      <p:bldP spid="48" grpId="0" animBg="1"/>
      <p:bldP spid="49" grpId="0"/>
      <p:bldP spid="50" grpId="0"/>
      <p:bldP spid="41" grpId="0" animBg="1"/>
      <p:bldP spid="1058" grpId="0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668BFB4-FB22-D2EA-3FDA-5FA4F0E0C2DB}"/>
              </a:ext>
            </a:extLst>
          </p:cNvPr>
          <p:cNvGrpSpPr/>
          <p:nvPr/>
        </p:nvGrpSpPr>
        <p:grpSpPr>
          <a:xfrm>
            <a:off x="4921596" y="1834388"/>
            <a:ext cx="2354831" cy="2354831"/>
            <a:chOff x="4950721" y="2345646"/>
            <a:chExt cx="2354831" cy="2354831"/>
          </a:xfrm>
        </p:grpSpPr>
        <p:sp>
          <p:nvSpPr>
            <p:cNvPr id="5" name="Rectangle: Rounded Corners 5">
              <a:extLst>
                <a:ext uri="{FF2B5EF4-FFF2-40B4-BE49-F238E27FC236}">
                  <a16:creationId xmlns:a16="http://schemas.microsoft.com/office/drawing/2014/main" id="{53878C83-1755-2031-6B73-AEC141B43DE7}"/>
                </a:ext>
              </a:extLst>
            </p:cNvPr>
            <p:cNvSpPr/>
            <p:nvPr/>
          </p:nvSpPr>
          <p:spPr bwMode="auto">
            <a:xfrm>
              <a:off x="4950721" y="2345646"/>
              <a:ext cx="2354831" cy="2354831"/>
            </a:xfrm>
            <a:prstGeom prst="roundRect">
              <a:avLst>
                <a:gd name="adj" fmla="val 5387"/>
              </a:avLst>
            </a:prstGeom>
            <a:solidFill>
              <a:sysClr val="window" lastClr="FFFFFF">
                <a:alpha val="10000"/>
              </a:sysClr>
            </a:solidFill>
            <a:ln w="19050">
              <a:gradFill flip="none" rotWithShape="1">
                <a:gsLst>
                  <a:gs pos="0">
                    <a:srgbClr val="62D2C1"/>
                  </a:gs>
                  <a:gs pos="31000">
                    <a:srgbClr val="89C1FC"/>
                  </a:gs>
                  <a:gs pos="100000">
                    <a:srgbClr val="F8A64C"/>
                  </a:gs>
                  <a:gs pos="76000">
                    <a:srgbClr val="EB83D6"/>
                  </a:gs>
                </a:gsLst>
                <a:lin ang="13500000" scaled="1"/>
                <a:tileRect/>
              </a:gradFill>
              <a:headEnd type="none" w="med" len="med"/>
              <a:tailEnd type="none" w="med" len="med"/>
            </a:ln>
            <a:effectLst>
              <a:outerShdw blurRad="152400" dist="50800" dir="5400000" algn="ctr" rotWithShape="0">
                <a:srgbClr val="000000">
                  <a:alpha val="25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61257" tIns="209006" rIns="261257" bIns="20900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3213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57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Segoe UI Variable Display Semib" pitchFamily="2" charset="0"/>
                <a:ea typeface="+mn-ea"/>
                <a:cs typeface="Segoe UI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8E87BA-D5FD-9277-31D8-4281EFFA9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0424" y="2594376"/>
              <a:ext cx="1581810" cy="1581808"/>
            </a:xfrm>
            <a:prstGeom prst="ellipse">
              <a:avLst/>
            </a:prstGeom>
            <a:solidFill>
              <a:srgbClr val="F4F3F5"/>
            </a:solidFill>
            <a:ln w="14684" cap="flat">
              <a:noFill/>
              <a:prstDash val="solid"/>
              <a:miter/>
            </a:ln>
            <a:effectLst>
              <a:outerShdw blurRad="127000" algn="ctr" rotWithShape="0">
                <a:srgbClr val="454142">
                  <a:alpha val="30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3D9C7A-E301-B3B2-40FB-080420723790}"/>
                </a:ext>
              </a:extLst>
            </p:cNvPr>
            <p:cNvSpPr txBox="1"/>
            <p:nvPr/>
          </p:nvSpPr>
          <p:spPr>
            <a:xfrm>
              <a:off x="5541835" y="4277712"/>
              <a:ext cx="1138988" cy="25989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 Semibold"/>
                  <a:ea typeface="+mn-ea"/>
                  <a:cs typeface="+mn-cs"/>
                </a:rPr>
                <a:t>You at work</a:t>
              </a:r>
            </a:p>
          </p:txBody>
        </p:sp>
      </p:grpSp>
      <p:cxnSp>
        <p:nvCxnSpPr>
          <p:cNvPr id="2052" name="Straight Connector 2051">
            <a:extLst>
              <a:ext uri="{FF2B5EF4-FFF2-40B4-BE49-F238E27FC236}">
                <a16:creationId xmlns:a16="http://schemas.microsoft.com/office/drawing/2014/main" id="{7BCC2F57-B630-D586-D4D0-CA5E03D5CB74}"/>
              </a:ext>
            </a:extLst>
          </p:cNvPr>
          <p:cNvCxnSpPr>
            <a:cxnSpLocks/>
          </p:cNvCxnSpPr>
          <p:nvPr/>
        </p:nvCxnSpPr>
        <p:spPr>
          <a:xfrm>
            <a:off x="4395545" y="3011803"/>
            <a:ext cx="526051" cy="1"/>
          </a:xfrm>
          <a:prstGeom prst="line">
            <a:avLst/>
          </a:prstGeom>
          <a:ln w="19050">
            <a:solidFill>
              <a:srgbClr val="EB83D6"/>
            </a:solidFill>
            <a:headEnd type="none" w="lg" len="med"/>
            <a:tailEnd type="none" w="lg" len="med"/>
          </a:ln>
          <a:effectLst>
            <a:outerShdw blurRad="152400" dist="50800" dir="54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B765CB-B99C-E173-97F5-4D168A897849}"/>
              </a:ext>
            </a:extLst>
          </p:cNvPr>
          <p:cNvCxnSpPr>
            <a:cxnSpLocks/>
          </p:cNvCxnSpPr>
          <p:nvPr/>
        </p:nvCxnSpPr>
        <p:spPr>
          <a:xfrm>
            <a:off x="6099012" y="4189219"/>
            <a:ext cx="0" cy="716783"/>
          </a:xfrm>
          <a:prstGeom prst="line">
            <a:avLst/>
          </a:prstGeom>
          <a:ln w="19050">
            <a:solidFill>
              <a:srgbClr val="82C4F1"/>
            </a:solidFill>
            <a:headEnd type="none" w="lg" len="med"/>
            <a:tailEnd type="none" w="lg" len="med"/>
          </a:ln>
          <a:effectLst>
            <a:outerShdw blurRad="152400" dist="50800" dir="54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361909-6162-C02E-FB55-A5AA696778D0}"/>
              </a:ext>
            </a:extLst>
          </p:cNvPr>
          <p:cNvCxnSpPr>
            <a:cxnSpLocks/>
          </p:cNvCxnSpPr>
          <p:nvPr/>
        </p:nvCxnSpPr>
        <p:spPr>
          <a:xfrm>
            <a:off x="7276426" y="3011803"/>
            <a:ext cx="526051" cy="1"/>
          </a:xfrm>
          <a:prstGeom prst="line">
            <a:avLst/>
          </a:prstGeom>
          <a:ln w="19050">
            <a:solidFill>
              <a:srgbClr val="82C4F1"/>
            </a:solidFill>
            <a:headEnd type="none" w="lg" len="med"/>
            <a:tailEnd type="none" w="lg" len="med"/>
          </a:ln>
          <a:effectLst>
            <a:outerShdw blurRad="152400" dist="50800" dir="5400000" algn="tl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1B019950-BB20-470F-4F71-63100F702786}"/>
              </a:ext>
            </a:extLst>
          </p:cNvPr>
          <p:cNvSpPr/>
          <p:nvPr/>
        </p:nvSpPr>
        <p:spPr bwMode="auto">
          <a:xfrm>
            <a:off x="7799632" y="2418802"/>
            <a:ext cx="3560392" cy="1186004"/>
          </a:xfrm>
          <a:prstGeom prst="roundRect">
            <a:avLst>
              <a:gd name="adj" fmla="val 14069"/>
            </a:avLst>
          </a:prstGeom>
          <a:solidFill>
            <a:sysClr val="window" lastClr="FFFFFF">
              <a:alpha val="70000"/>
            </a:sys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52400" dist="50800" dir="5400000" algn="t" rotWithShape="0">
              <a:prstClr val="black">
                <a:alpha val="22000"/>
              </a:prstClr>
            </a:outerShdw>
          </a:effectLst>
        </p:spPr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05A404-5E77-4EAC-C58D-762D8B916F2D}"/>
              </a:ext>
            </a:extLst>
          </p:cNvPr>
          <p:cNvSpPr txBox="1"/>
          <p:nvPr/>
        </p:nvSpPr>
        <p:spPr>
          <a:xfrm>
            <a:off x="9702329" y="2642472"/>
            <a:ext cx="1528077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Contextual insights and predictive actions  from across your data and memory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AC9CC-B0F9-7894-9BF3-59D03D8CB433}"/>
              </a:ext>
            </a:extLst>
          </p:cNvPr>
          <p:cNvSpPr txBox="1"/>
          <p:nvPr/>
        </p:nvSpPr>
        <p:spPr>
          <a:xfrm>
            <a:off x="7799632" y="3087102"/>
            <a:ext cx="1773093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Inference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91C9042-C2E1-D4D1-6CD7-F4A1AC5910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555" y="2704546"/>
            <a:ext cx="297247" cy="29724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CAAB055-0B36-8A65-79D5-D00B48EF9CEF}"/>
              </a:ext>
            </a:extLst>
          </p:cNvPr>
          <p:cNvCxnSpPr>
            <a:cxnSpLocks/>
          </p:cNvCxnSpPr>
          <p:nvPr/>
        </p:nvCxnSpPr>
        <p:spPr>
          <a:xfrm>
            <a:off x="9572738" y="2633804"/>
            <a:ext cx="0" cy="756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id="{505A7748-D4D5-C682-081E-98510EA6DE9B}"/>
              </a:ext>
            </a:extLst>
          </p:cNvPr>
          <p:cNvSpPr/>
          <p:nvPr/>
        </p:nvSpPr>
        <p:spPr bwMode="auto">
          <a:xfrm>
            <a:off x="835152" y="2418802"/>
            <a:ext cx="3560392" cy="1186004"/>
          </a:xfrm>
          <a:prstGeom prst="roundRect">
            <a:avLst>
              <a:gd name="adj" fmla="val 14069"/>
            </a:avLst>
          </a:prstGeom>
          <a:solidFill>
            <a:sysClr val="window" lastClr="FFFFFF">
              <a:alpha val="70000"/>
            </a:sys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52400" dist="50800" dir="5400000" algn="t" rotWithShape="0">
              <a:prstClr val="black">
                <a:alpha val="22000"/>
              </a:prstClr>
            </a:outerShdw>
          </a:effectLst>
        </p:spPr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A2AC4F-587B-8454-A4AF-8AE2B65A4D68}"/>
              </a:ext>
            </a:extLst>
          </p:cNvPr>
          <p:cNvSpPr txBox="1"/>
          <p:nvPr/>
        </p:nvSpPr>
        <p:spPr>
          <a:xfrm>
            <a:off x="2987071" y="2734805"/>
            <a:ext cx="140847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Your style, habits, relationships, and workflows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27A225-A5D2-88B1-EBF2-64A9541B4689}"/>
              </a:ext>
            </a:extLst>
          </p:cNvPr>
          <p:cNvSpPr txBox="1"/>
          <p:nvPr/>
        </p:nvSpPr>
        <p:spPr>
          <a:xfrm>
            <a:off x="835151" y="3034887"/>
            <a:ext cx="2022331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Memory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2EFA25B-A635-9967-7163-EDE94EA96C23}"/>
              </a:ext>
            </a:extLst>
          </p:cNvPr>
          <p:cNvCxnSpPr>
            <a:cxnSpLocks/>
          </p:cNvCxnSpPr>
          <p:nvPr/>
        </p:nvCxnSpPr>
        <p:spPr>
          <a:xfrm>
            <a:off x="2870529" y="2633804"/>
            <a:ext cx="0" cy="756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purple clock with a black background&#10;&#10;AI-generated content may be incorrect.">
            <a:extLst>
              <a:ext uri="{FF2B5EF4-FFF2-40B4-BE49-F238E27FC236}">
                <a16:creationId xmlns:a16="http://schemas.microsoft.com/office/drawing/2014/main" id="{D508BCEF-13D0-1784-935A-0BCC1774C9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35" y="2655540"/>
            <a:ext cx="317962" cy="31796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02A9066-347C-D7C9-5002-F1A8DDF598C3}"/>
              </a:ext>
            </a:extLst>
          </p:cNvPr>
          <p:cNvGrpSpPr/>
          <p:nvPr/>
        </p:nvGrpSpPr>
        <p:grpSpPr>
          <a:xfrm>
            <a:off x="4297278" y="4840908"/>
            <a:ext cx="3560392" cy="1186004"/>
            <a:chOff x="7634748" y="2930059"/>
            <a:chExt cx="3560392" cy="1186004"/>
          </a:xfrm>
        </p:grpSpPr>
        <p:sp>
          <p:nvSpPr>
            <p:cNvPr id="54" name="Rectangle: Rounded Corners 1">
              <a:extLst>
                <a:ext uri="{FF2B5EF4-FFF2-40B4-BE49-F238E27FC236}">
                  <a16:creationId xmlns:a16="http://schemas.microsoft.com/office/drawing/2014/main" id="{A5223846-3761-7F8A-2969-88AB3B36B6B7}"/>
                </a:ext>
              </a:extLst>
            </p:cNvPr>
            <p:cNvSpPr/>
            <p:nvPr/>
          </p:nvSpPr>
          <p:spPr bwMode="auto">
            <a:xfrm>
              <a:off x="7634748" y="2930059"/>
              <a:ext cx="3560392" cy="1186004"/>
            </a:xfrm>
            <a:prstGeom prst="roundRect">
              <a:avLst>
                <a:gd name="adj" fmla="val 14069"/>
              </a:avLst>
            </a:prstGeom>
            <a:solidFill>
              <a:sysClr val="window" lastClr="FFFFFF">
                <a:alpha val="70000"/>
              </a:sysClr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152400" dist="50800" dir="5400000" algn="t" rotWithShape="0">
                <a:prstClr val="black">
                  <a:alpha val="22000"/>
                </a:prstClr>
              </a:outerShdw>
            </a:effectLst>
          </p:spPr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+mn-ea"/>
                <a:cs typeface="Segoe UI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83E7BA-2A2D-F254-7015-8AFD5CC0870F}"/>
                </a:ext>
              </a:extLst>
            </p:cNvPr>
            <p:cNvSpPr txBox="1"/>
            <p:nvPr/>
          </p:nvSpPr>
          <p:spPr>
            <a:xfrm>
              <a:off x="9173893" y="3153729"/>
              <a:ext cx="1897234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rPr>
                <a:t>Your organization and individual content like files, emails, and meetings – plus line of business data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2E9DFA4-6D88-6B7F-5285-E86682AFD8DB}"/>
                </a:ext>
              </a:extLst>
            </p:cNvPr>
            <p:cNvSpPr txBox="1"/>
            <p:nvPr/>
          </p:nvSpPr>
          <p:spPr>
            <a:xfrm>
              <a:off x="7641040" y="3570265"/>
              <a:ext cx="141198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 Semibold"/>
                  <a:ea typeface="+mn-ea"/>
                  <a:cs typeface="+mn-cs"/>
                </a:rPr>
                <a:t>Data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89F2944-31FB-6289-50EC-62264DC9FE2D}"/>
                </a:ext>
              </a:extLst>
            </p:cNvPr>
            <p:cNvCxnSpPr>
              <a:cxnSpLocks/>
            </p:cNvCxnSpPr>
            <p:nvPr/>
          </p:nvCxnSpPr>
          <p:spPr>
            <a:xfrm>
              <a:off x="9056158" y="3145061"/>
              <a:ext cx="0" cy="75600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B111C41-F847-18B9-8F78-F3D389E30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5628" y="3204751"/>
              <a:ext cx="302804" cy="302804"/>
            </a:xfrm>
            <a:prstGeom prst="rect">
              <a:avLst/>
            </a:prstGeom>
          </p:spPr>
        </p:pic>
      </p:grpSp>
      <p:pic>
        <p:nvPicPr>
          <p:cNvPr id="4" name="!!CopilotLogo1" descr="Microsoft 365 Copilot UI Icon">
            <a:extLst>
              <a:ext uri="{FF2B5EF4-FFF2-40B4-BE49-F238E27FC236}">
                <a16:creationId xmlns:a16="http://schemas.microsoft.com/office/drawing/2014/main" id="{B640985B-341D-ACB1-3FBA-8A56BF2FCB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187" y="1920251"/>
            <a:ext cx="644358" cy="612417"/>
          </a:xfrm>
          <a:prstGeom prst="rect">
            <a:avLst/>
          </a:prstGeom>
        </p:spPr>
      </p:pic>
      <p:sp>
        <p:nvSpPr>
          <p:cNvPr id="41" name="Rounded Rectangle 64">
            <a:extLst>
              <a:ext uri="{FF2B5EF4-FFF2-40B4-BE49-F238E27FC236}">
                <a16:creationId xmlns:a16="http://schemas.microsoft.com/office/drawing/2014/main" id="{C019CE29-26F3-F679-AEAB-04883989C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588963" y="1587500"/>
            <a:ext cx="11017250" cy="4686300"/>
          </a:xfrm>
          <a:prstGeom prst="roundRect">
            <a:avLst>
              <a:gd name="adj" fmla="val 4569"/>
            </a:avLst>
          </a:prstGeom>
          <a:noFill/>
          <a:ln w="12700" cap="rnd">
            <a:solidFill>
              <a:schemeClr val="bg1">
                <a:lumMod val="75000"/>
              </a:schemeClr>
            </a:solidFill>
            <a:headEnd type="none" w="lg" len="sm"/>
            <a:tailEnd type="none" w="lg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Segoe UI Variable Small Semibol" pitchFamily="2" charset="0"/>
              <a:ea typeface="+mn-ea"/>
              <a:cs typeface="+mn-cs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B9F0777-C234-07A5-C9C6-7D9D0EFFC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738664"/>
          </a:xfrm>
        </p:spPr>
        <p:txBody>
          <a:bodyPr/>
          <a:lstStyle/>
          <a:p>
            <a:pPr algn="ctr"/>
            <a:r>
              <a:rPr lang="en-US" sz="4800">
                <a:solidFill>
                  <a:schemeClr val="tx2"/>
                </a:solidFill>
              </a:rPr>
              <a:t>Work IQ</a:t>
            </a:r>
            <a:endParaRPr lang="fr-FR" sz="4800"/>
          </a:p>
        </p:txBody>
      </p:sp>
    </p:spTree>
    <p:extLst>
      <p:ext uri="{BB962C8B-B14F-4D97-AF65-F5344CB8AC3E}">
        <p14:creationId xmlns:p14="http://schemas.microsoft.com/office/powerpoint/2010/main" val="953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4.16667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58AD0-0B0B-3952-76F2-436ADF60F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6EA4E2-DC77-B821-31A8-11C8B32B99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05128" y="797854"/>
            <a:ext cx="9008886" cy="5067498"/>
          </a:xfrm>
          <a:prstGeom prst="roundRect">
            <a:avLst>
              <a:gd name="adj" fmla="val 2896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2DFFD3-18B4-CD26-DFC9-A3F3B9E10F42}"/>
              </a:ext>
            </a:extLst>
          </p:cNvPr>
          <p:cNvSpPr txBox="1"/>
          <p:nvPr/>
        </p:nvSpPr>
        <p:spPr>
          <a:xfrm>
            <a:off x="10305920" y="173929"/>
            <a:ext cx="1729145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Start a new chat.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Clear your past chat and start a new conversation.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2611D6-57A6-8932-A444-EA4A9C02A466}"/>
              </a:ext>
            </a:extLst>
          </p:cNvPr>
          <p:cNvSpPr txBox="1"/>
          <p:nvPr/>
        </p:nvSpPr>
        <p:spPr>
          <a:xfrm>
            <a:off x="11045356" y="2111691"/>
            <a:ext cx="811405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Prompt box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 "/>
                <a:ea typeface="+mn-ea"/>
                <a:cs typeface="Segoe UI"/>
              </a:rPr>
              <a:t>Start your conversation here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3DEC7F-AB06-170E-655C-33EE59C47298}"/>
              </a:ext>
            </a:extLst>
          </p:cNvPr>
          <p:cNvSpPr txBox="1"/>
          <p:nvPr/>
        </p:nvSpPr>
        <p:spPr>
          <a:xfrm>
            <a:off x="11045355" y="3227755"/>
            <a:ext cx="1055735" cy="11849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Dictation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Use dictation if you prefer to speak rather than type when you’re chatting with Copilot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29138-DEA8-6848-4F44-25CC7504884C}"/>
              </a:ext>
            </a:extLst>
          </p:cNvPr>
          <p:cNvSpPr txBox="1"/>
          <p:nvPr/>
        </p:nvSpPr>
        <p:spPr>
          <a:xfrm>
            <a:off x="7189450" y="5939354"/>
            <a:ext cx="4428138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Copilot Prompt Gallery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 "/>
                <a:ea typeface="+mn-ea"/>
                <a:cs typeface="Segoe UI"/>
              </a:rPr>
              <a:t>Expand the suggested prompts to view the full Copilot Prompt Gallery, including saved prompts and prompts from your team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Variable Display "/>
              <a:ea typeface="+mn-ea"/>
              <a:cs typeface="Segoe UI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16942314-D806-A974-6407-9655DAD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2"/>
          </p:cNvCxnSpPr>
          <p:nvPr/>
        </p:nvCxnSpPr>
        <p:spPr>
          <a:xfrm rot="10800000" flipV="1">
            <a:off x="9563420" y="558202"/>
            <a:ext cx="580612" cy="359093"/>
          </a:xfrm>
          <a:prstGeom prst="bentConnector3">
            <a:avLst>
              <a:gd name="adj1" fmla="val 9622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5D75B9B-5541-F6D5-3196-785CB0D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44032" y="512483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605C4-96A7-4A90-1F0B-7E29B1F47F97}"/>
              </a:ext>
            </a:extLst>
          </p:cNvPr>
          <p:cNvSpPr txBox="1"/>
          <p:nvPr/>
        </p:nvSpPr>
        <p:spPr>
          <a:xfrm>
            <a:off x="3366617" y="5988616"/>
            <a:ext cx="356612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Suggested prompts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 "/>
                <a:ea typeface="+mn-ea"/>
                <a:cs typeface="Segoe UI"/>
              </a:rPr>
              <a:t>Get started with prompt suggestions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Variable Display "/>
              <a:ea typeface="+mn-ea"/>
              <a:cs typeface="Segoe U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01A993-ED82-2D9E-2379-E2C013EA9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2827" y="6047577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C961A8C2-D221-7FD9-DFA6-002D746BC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5" idx="2"/>
          </p:cNvCxnSpPr>
          <p:nvPr/>
        </p:nvCxnSpPr>
        <p:spPr>
          <a:xfrm rot="10800000" flipH="1">
            <a:off x="4812826" y="4538817"/>
            <a:ext cx="665807" cy="1554480"/>
          </a:xfrm>
          <a:prstGeom prst="bentConnector4">
            <a:avLst>
              <a:gd name="adj1" fmla="val 99858"/>
              <a:gd name="adj2" fmla="val 51892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6B8D1785-CEFD-E340-FA52-B3F62C518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59308" y="5965607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9C0E39B8-1B78-EEB3-4689-0CD3EC467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V="1">
            <a:off x="9303533" y="5474891"/>
            <a:ext cx="1005840" cy="766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BA94A7A0-3C48-6A94-157B-ACDAEDEED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V="1">
            <a:off x="9992560" y="3299840"/>
            <a:ext cx="914400" cy="1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05354F6-8D15-0D44-8EBA-EB8FE1CBE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73969" y="3263596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03735D-5559-9C2D-9228-89EB9EFB5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60588" y="2365607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95D5B-D042-F761-F361-99D52BF7DCA9}"/>
              </a:ext>
            </a:extLst>
          </p:cNvPr>
          <p:cNvSpPr txBox="1"/>
          <p:nvPr/>
        </p:nvSpPr>
        <p:spPr>
          <a:xfrm>
            <a:off x="347907" y="4988342"/>
            <a:ext cx="973147" cy="11849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Add content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 "/>
                <a:ea typeface="+mn-ea"/>
                <a:cs typeface="Segoe UI"/>
              </a:rPr>
              <a:t>Expand to upload files and images or reference a file on OneDrive or SharePoint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CB59B-03AB-B228-E447-2A033F356659}"/>
              </a:ext>
            </a:extLst>
          </p:cNvPr>
          <p:cNvSpPr txBox="1"/>
          <p:nvPr/>
        </p:nvSpPr>
        <p:spPr>
          <a:xfrm>
            <a:off x="350174" y="3394547"/>
            <a:ext cx="1147529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Notebooks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  <a:t>Organize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 </a:t>
            </a:r>
            <a: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  <a:t>files, pages, Copilot chats and </a:t>
            </a:r>
            <a:b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</a:br>
            <a: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  <a:t>more into </a:t>
            </a:r>
            <a:b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</a:br>
            <a: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  <a:t>an AI project space</a:t>
            </a:r>
            <a:b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</a:br>
            <a:endParaRPr lang="en-US" sz="1100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 "/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F110D-C2BC-C85F-95A5-FC311478C8C6}"/>
              </a:ext>
            </a:extLst>
          </p:cNvPr>
          <p:cNvSpPr txBox="1"/>
          <p:nvPr/>
        </p:nvSpPr>
        <p:spPr>
          <a:xfrm>
            <a:off x="325981" y="180730"/>
            <a:ext cx="887808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Agents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 "/>
                <a:ea typeface="+mn-ea"/>
                <a:cs typeface="Segoe UI"/>
              </a:rPr>
              <a:t>Use existing agents or create new ones.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FE08DF0-3E6E-4E9A-04F9-6BF2665B8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2060" y="518594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6FF88B-30E1-58C6-F4B2-222EAEDFC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366" y="5229682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55CB0636-12DD-FC9F-CB8F-2FB04B9E7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394768" y="3263595"/>
            <a:ext cx="2834640" cy="2011680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B4AE420C-10DD-71FE-4CE2-F2416DF30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5" idx="2"/>
          </p:cNvCxnSpPr>
          <p:nvPr/>
        </p:nvCxnSpPr>
        <p:spPr>
          <a:xfrm rot="10800000" flipV="1">
            <a:off x="7946450" y="2411327"/>
            <a:ext cx="2914139" cy="186508"/>
          </a:xfrm>
          <a:prstGeom prst="bentConnector3">
            <a:avLst>
              <a:gd name="adj1" fmla="val 99582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5235761F-FFFA-3A4A-6D76-25B8061D5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245012" y="2438854"/>
            <a:ext cx="548640" cy="1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CC45B824-35CC-9323-96A2-E97D8A82F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03263" y="2401957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DF07308A-1B22-DF01-54D7-8029BC401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423781" y="558202"/>
            <a:ext cx="1371600" cy="2468880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A62CC0C-0AD2-266C-B66B-78783D7240C2}"/>
              </a:ext>
            </a:extLst>
          </p:cNvPr>
          <p:cNvSpPr txBox="1"/>
          <p:nvPr/>
        </p:nvSpPr>
        <p:spPr>
          <a:xfrm>
            <a:off x="3850492" y="191181"/>
            <a:ext cx="2392509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Copilot Create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Generate images, videos, agendas, documents, presentations</a:t>
            </a:r>
            <a:r>
              <a:rPr lang="en-US" sz="1100" dirty="0">
                <a:solidFill>
                  <a:srgbClr val="000000"/>
                </a:solidFill>
                <a:latin typeface="Segoe UI"/>
                <a:cs typeface="Segoe UI"/>
              </a:rPr>
              <a:t>, and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more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C8CAC9-330C-EBFE-B72C-9758E0E48217}"/>
              </a:ext>
            </a:extLst>
          </p:cNvPr>
          <p:cNvSpPr txBox="1"/>
          <p:nvPr/>
        </p:nvSpPr>
        <p:spPr>
          <a:xfrm>
            <a:off x="325980" y="2016533"/>
            <a:ext cx="1042371" cy="12618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Library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 "/>
                <a:ea typeface="+mn-ea"/>
                <a:cs typeface="Segoe UI"/>
              </a:rPr>
              <a:t>Access your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 "/>
                <a:ea typeface="+mn-ea"/>
                <a:cs typeface="Segoe UI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Segoe UI "/>
                <a:ea typeface="+mn-ea"/>
                <a:cs typeface="Segoe UI"/>
              </a:rPr>
              <a:t>Copilot generated Pages and Create content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"/>
              <a:ea typeface="+mn-ea"/>
              <a:cs typeface="Segoe UI"/>
            </a:endParaRPr>
          </a:p>
        </p:txBody>
      </p: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483F8FE4-0559-DE3C-0D02-B10EDCB1C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1131574" y="2745160"/>
            <a:ext cx="640080" cy="1373448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FBF0B24F-2D05-428D-20DF-B11444018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15822" y="4070146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7DA8C6D9-8E93-B95C-36A1-49AF27C27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98883" y="542550"/>
            <a:ext cx="548640" cy="1373448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EBE35EA-151F-633B-C601-AAAB001F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131235" y="502492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F0D9F5-8E81-AF67-706E-739B23449BB6}"/>
              </a:ext>
            </a:extLst>
          </p:cNvPr>
          <p:cNvGrpSpPr/>
          <p:nvPr/>
        </p:nvGrpSpPr>
        <p:grpSpPr>
          <a:xfrm rot="5400000">
            <a:off x="1861244" y="948463"/>
            <a:ext cx="590388" cy="91440"/>
            <a:chOff x="2310220" y="328624"/>
            <a:chExt cx="590388" cy="91440"/>
          </a:xfrm>
        </p:grpSpPr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DB886BF2-C659-1BF9-5477-39952F549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2351968" y="382299"/>
              <a:ext cx="548640" cy="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3579C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30E65A-2D65-01BF-BBE4-0F48C278C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2310220" y="328624"/>
              <a:ext cx="91440" cy="91440"/>
            </a:xfrm>
            <a:prstGeom prst="ellipse">
              <a:avLst/>
            </a:prstGeom>
            <a:solidFill>
              <a:srgbClr val="3579CF"/>
            </a:solidFill>
            <a:ln w="3343" cap="flat">
              <a:noFill/>
              <a:prstDash val="solid"/>
              <a:miter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(Body)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1032EF1-A6D6-7A7D-3EBD-DE118A7FB2D7}"/>
              </a:ext>
            </a:extLst>
          </p:cNvPr>
          <p:cNvSpPr txBox="1"/>
          <p:nvPr/>
        </p:nvSpPr>
        <p:spPr>
          <a:xfrm>
            <a:off x="1667234" y="177567"/>
            <a:ext cx="2265464" cy="7540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Copilot Search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  <a:t>AI-powered universal</a:t>
            </a:r>
            <a:b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</a:br>
            <a: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  <a:t>search experience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"/>
              <a:ea typeface="+mn-ea"/>
              <a:cs typeface="Segoe UI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"/>
              <a:ea typeface="+mn-ea"/>
              <a:cs typeface="Segoe UI"/>
            </a:endParaRP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FE19BDBF-B75D-5BBB-4AA9-6C8E0FAEC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1017672" y="1367334"/>
            <a:ext cx="731520" cy="822960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19366E9-B1E0-6459-D2C8-25498A70495C}"/>
              </a:ext>
            </a:extLst>
          </p:cNvPr>
          <p:cNvSpPr txBox="1"/>
          <p:nvPr/>
        </p:nvSpPr>
        <p:spPr>
          <a:xfrm>
            <a:off x="325980" y="1120282"/>
            <a:ext cx="1068787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Conversations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</a:br>
            <a: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  <a:t>Copilot</a:t>
            </a:r>
            <a:b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</a:br>
            <a: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  <a:t>chat history</a:t>
            </a:r>
            <a:br>
              <a:rPr lang="en-US" sz="1100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  <a:latin typeface="Segoe UI "/>
                <a:cs typeface="Segoe UI"/>
              </a:rPr>
            </a:br>
            <a:endParaRPr lang="en-US" sz="1100"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latin typeface="Segoe UI "/>
              <a:cs typeface="Segoe U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29F775-8FE5-C830-FA46-9CBF6AA42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981711" y="1327747"/>
            <a:ext cx="9525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8FC1630-D631-C7CC-C3DE-178EF9E0F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257923" y="759047"/>
            <a:ext cx="182880" cy="1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7B66C05-E5BC-168F-EDFD-67983D822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7306774" y="567089"/>
            <a:ext cx="9144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E2BC98-2DA0-39F1-3F6D-35530A75A957}"/>
              </a:ext>
            </a:extLst>
          </p:cNvPr>
          <p:cNvSpPr txBox="1"/>
          <p:nvPr/>
        </p:nvSpPr>
        <p:spPr>
          <a:xfrm>
            <a:off x="6394339" y="191181"/>
            <a:ext cx="1383403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Work/Web Toggle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Ground on Work data or web search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7E2F2A-63D0-528F-F600-8F71774803DD}"/>
              </a:ext>
            </a:extLst>
          </p:cNvPr>
          <p:cNvSpPr txBox="1"/>
          <p:nvPr/>
        </p:nvSpPr>
        <p:spPr>
          <a:xfrm>
            <a:off x="8180688" y="181398"/>
            <a:ext cx="1254898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Model Selector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Quick response or Think Deeper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A164B178-F8BB-025C-B14A-77B67EBBC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9083675" y="765143"/>
            <a:ext cx="182880" cy="1"/>
          </a:xfrm>
          <a:prstGeom prst="bentConnector3">
            <a:avLst>
              <a:gd name="adj1" fmla="val 50000"/>
            </a:avLst>
          </a:prstGeom>
          <a:ln>
            <a:solidFill>
              <a:srgbClr val="3579C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75CEF3C4-4E8A-29BD-FB21-74FE4A774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9132526" y="573185"/>
            <a:ext cx="91440" cy="91440"/>
          </a:xfrm>
          <a:prstGeom prst="ellipse">
            <a:avLst/>
          </a:prstGeom>
          <a:solidFill>
            <a:srgbClr val="3579CF"/>
          </a:solidFill>
          <a:ln w="3343" cap="flat">
            <a:noFill/>
            <a:prstDash val="solid"/>
            <a:miter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(Body)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9278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D5D51-92BE-9F8C-5CD4-992F5B2A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5">
            <a:extLst>
              <a:ext uri="{FF2B5EF4-FFF2-40B4-BE49-F238E27FC236}">
                <a16:creationId xmlns:a16="http://schemas.microsoft.com/office/drawing/2014/main" id="{F2844792-5DF7-E0C3-FCCB-AC0ABBDB551F}"/>
              </a:ext>
            </a:extLst>
          </p:cNvPr>
          <p:cNvSpPr txBox="1">
            <a:spLocks/>
          </p:cNvSpPr>
          <p:nvPr/>
        </p:nvSpPr>
        <p:spPr>
          <a:xfrm>
            <a:off x="573723" y="1578252"/>
            <a:ext cx="4127692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i="0" kern="1200" cap="none" spc="-20" baseline="0">
                <a:ln w="3175">
                  <a:noFill/>
                </a:ln>
                <a:solidFill>
                  <a:srgbClr val="000000"/>
                </a:solidFill>
                <a:effectLst/>
                <a:latin typeface="Segoe Sans Display Semibold" pitchFamily="2" charset="0"/>
                <a:ea typeface="+mj-ea"/>
                <a:cs typeface="Segoe Sans Display Semibold" pitchFamily="2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kumimoji="0" lang="en-US" sz="2000" b="1" i="0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  <a:t>Where to find Copilot</a:t>
            </a:r>
            <a:br>
              <a:rPr kumimoji="0" lang="en-US" sz="2000" b="1" i="0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</a:br>
            <a:r>
              <a:rPr lang="en-US" sz="3600" b="0" dirty="0">
                <a:ln>
                  <a:noFill/>
                </a:ln>
                <a:solidFill>
                  <a:prstClr val="white"/>
                </a:solidFill>
                <a:latin typeface="Segoe Sans Display Semibold"/>
                <a:cs typeface="Segoe Sans Display Semibold"/>
              </a:rPr>
              <a:t>On the Web</a:t>
            </a:r>
            <a:endParaRPr kumimoji="0" lang="en-US" sz="3600" b="0" i="0" u="none" strike="noStrike" kern="1200" cap="none" spc="-20" normalizeH="0" baseline="0" noProof="0" dirty="0">
              <a:ln>
                <a:noFill/>
              </a:ln>
              <a:gradFill>
                <a:gsLst>
                  <a:gs pos="0">
                    <a:srgbClr val="D59ED7"/>
                  </a:gs>
                  <a:gs pos="80000">
                    <a:srgbClr val="8DC8E8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Sans Display"/>
              <a:cs typeface="Segoe UI Semibold" panose="020B07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289D7-90A5-E97B-0021-84B40A087A79}"/>
              </a:ext>
            </a:extLst>
          </p:cNvPr>
          <p:cNvSpPr txBox="1"/>
          <p:nvPr/>
        </p:nvSpPr>
        <p:spPr>
          <a:xfrm>
            <a:off x="573723" y="3084680"/>
            <a:ext cx="3025819" cy="2715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Segoe Sans Display"/>
              </a:rPr>
              <a:t>Secure AI chat powered by the latest models, grounded in web data,  and context-aware, understanding the content you’re working on and tailoring responses accordingly.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FFFFFF"/>
              </a:solidFill>
              <a:latin typeface="Segoe Sans Display"/>
              <a:cs typeface="Segoe Sans Display"/>
            </a:endParaRPr>
          </a:p>
          <a:p>
            <a:pPr defTabSz="914400"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m365.cloud.microsoft/chat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731FD-F189-F0F9-AE71-3F28001ABD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9248" y="1304407"/>
            <a:ext cx="7852438" cy="440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3.95833E-6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4.81481E-6 L -3.75E-6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D5D51-92BE-9F8C-5CD4-992F5B2A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5">
            <a:extLst>
              <a:ext uri="{FF2B5EF4-FFF2-40B4-BE49-F238E27FC236}">
                <a16:creationId xmlns:a16="http://schemas.microsoft.com/office/drawing/2014/main" id="{F2844792-5DF7-E0C3-FCCB-AC0ABBDB551F}"/>
              </a:ext>
            </a:extLst>
          </p:cNvPr>
          <p:cNvSpPr txBox="1">
            <a:spLocks/>
          </p:cNvSpPr>
          <p:nvPr/>
        </p:nvSpPr>
        <p:spPr>
          <a:xfrm>
            <a:off x="573723" y="1301253"/>
            <a:ext cx="4127692" cy="15081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i="0" kern="1200" cap="none" spc="-20" baseline="0">
                <a:ln w="3175">
                  <a:noFill/>
                </a:ln>
                <a:solidFill>
                  <a:srgbClr val="000000"/>
                </a:solidFill>
                <a:effectLst/>
                <a:latin typeface="Segoe Sans Display Semibold" pitchFamily="2" charset="0"/>
                <a:ea typeface="+mj-ea"/>
                <a:cs typeface="Segoe Sans Display Semibold" pitchFamily="2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kumimoji="0" lang="en-US" sz="2000" b="1" i="0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  <a:t>Where to find Copilot</a:t>
            </a:r>
            <a:br>
              <a:rPr kumimoji="0" lang="en-US" sz="2000" b="1" i="0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</a:br>
            <a:r>
              <a:rPr lang="en-US" sz="3600" b="0" dirty="0">
                <a:ln>
                  <a:noFill/>
                </a:ln>
                <a:solidFill>
                  <a:prstClr val="white"/>
                </a:solidFill>
                <a:latin typeface="Segoe Sans Display Semibold"/>
                <a:cs typeface="Segoe Sans Display Semibold"/>
              </a:rPr>
              <a:t>Microsoft</a:t>
            </a:r>
          </a:p>
          <a:p>
            <a:pPr lvl="0">
              <a:lnSpc>
                <a:spcPct val="100000"/>
              </a:lnSpc>
              <a:defRPr/>
            </a:pPr>
            <a:r>
              <a:rPr lang="en-US" sz="3600" b="0" dirty="0">
                <a:ln>
                  <a:noFill/>
                </a:ln>
                <a:solidFill>
                  <a:prstClr val="white"/>
                </a:solidFill>
                <a:latin typeface="Segoe Sans Display Semibold"/>
                <a:cs typeface="Segoe Sans Display Semibold"/>
              </a:rPr>
              <a:t>Teams</a:t>
            </a:r>
            <a:endParaRPr kumimoji="0" lang="en-US" sz="3600" b="0" i="0" u="none" strike="noStrike" kern="1200" cap="none" spc="-20" normalizeH="0" baseline="0" noProof="0" dirty="0">
              <a:ln>
                <a:noFill/>
              </a:ln>
              <a:gradFill>
                <a:gsLst>
                  <a:gs pos="0">
                    <a:srgbClr val="D59ED7"/>
                  </a:gs>
                  <a:gs pos="80000">
                    <a:srgbClr val="8DC8E8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Sans Display"/>
              <a:cs typeface="Segoe UI Semibold" panose="020B07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289D7-90A5-E97B-0021-84B40A087A79}"/>
              </a:ext>
            </a:extLst>
          </p:cNvPr>
          <p:cNvSpPr txBox="1"/>
          <p:nvPr/>
        </p:nvSpPr>
        <p:spPr>
          <a:xfrm>
            <a:off x="573723" y="3084680"/>
            <a:ext cx="3025819" cy="2105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400">
              <a:lnSpc>
                <a:spcPct val="110000"/>
              </a:lnSpc>
              <a:defRPr/>
            </a:pPr>
            <a:r>
              <a:rPr lang="en-US" sz="1800" dirty="0">
                <a:solidFill>
                  <a:srgbClr val="FFFFFF"/>
                </a:solidFill>
                <a:cs typeface="Segoe Sans Display"/>
              </a:rPr>
              <a:t>Prefer to work in Teams or use “one pane of glass?” </a:t>
            </a:r>
          </a:p>
          <a:p>
            <a:pPr lvl="0" defTabSz="914400">
              <a:lnSpc>
                <a:spcPct val="110000"/>
              </a:lnSpc>
              <a:defRPr/>
            </a:pPr>
            <a:endParaRPr lang="en-US" sz="1800" dirty="0">
              <a:solidFill>
                <a:srgbClr val="FFFFFF"/>
              </a:solidFill>
              <a:cs typeface="Segoe Sans Display"/>
            </a:endParaRPr>
          </a:p>
          <a:p>
            <a:pPr lvl="0" defTabSz="914400">
              <a:lnSpc>
                <a:spcPct val="110000"/>
              </a:lnSpc>
              <a:defRPr/>
            </a:pPr>
            <a:r>
              <a:rPr lang="en-US" sz="1800" dirty="0">
                <a:solidFill>
                  <a:srgbClr val="FFFFFF"/>
                </a:solidFill>
                <a:cs typeface="Segoe Sans Display"/>
              </a:rPr>
              <a:t>Open Microsoft Teams. Go to Chat on the left side of Teams.  Select Copilot from the top of your Teams chat list. </a:t>
            </a:r>
            <a:endParaRPr lang="en-US" sz="1800" dirty="0">
              <a:solidFill>
                <a:srgbClr val="FFFFFF"/>
              </a:solidFill>
              <a:latin typeface="Segoe Sans Display"/>
              <a:cs typeface="Segoe Sans Displa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CAE44-209D-8831-08FC-2EB6E4B01F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306" y="1301253"/>
            <a:ext cx="7851380" cy="44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3.95833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-7.40741E-7 L -3.75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D5D51-92BE-9F8C-5CD4-992F5B2A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5">
            <a:extLst>
              <a:ext uri="{FF2B5EF4-FFF2-40B4-BE49-F238E27FC236}">
                <a16:creationId xmlns:a16="http://schemas.microsoft.com/office/drawing/2014/main" id="{F2844792-5DF7-E0C3-FCCB-AC0ABBDB551F}"/>
              </a:ext>
            </a:extLst>
          </p:cNvPr>
          <p:cNvSpPr txBox="1">
            <a:spLocks/>
          </p:cNvSpPr>
          <p:nvPr/>
        </p:nvSpPr>
        <p:spPr>
          <a:xfrm>
            <a:off x="573723" y="1301253"/>
            <a:ext cx="4127692" cy="15081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i="0" kern="1200" cap="none" spc="-20" baseline="0">
                <a:ln w="3175">
                  <a:noFill/>
                </a:ln>
                <a:solidFill>
                  <a:srgbClr val="000000"/>
                </a:solidFill>
                <a:effectLst/>
                <a:latin typeface="Segoe Sans Display Semibold" pitchFamily="2" charset="0"/>
                <a:ea typeface="+mj-ea"/>
                <a:cs typeface="Segoe Sans Display Semibold" pitchFamily="2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kumimoji="0" lang="en-US" sz="2000" b="1" i="0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  <a:t>Where to find Copilot</a:t>
            </a:r>
            <a:br>
              <a:rPr kumimoji="0" lang="en-US" sz="2000" b="1" i="0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</a:br>
            <a:r>
              <a:rPr lang="en-US" sz="3600" b="0" dirty="0">
                <a:ln>
                  <a:noFill/>
                </a:ln>
                <a:solidFill>
                  <a:prstClr val="white"/>
                </a:solidFill>
                <a:latin typeface="Segoe Sans Display Semibold"/>
                <a:cs typeface="Segoe Sans Display Semibold"/>
              </a:rPr>
              <a:t>Windows and</a:t>
            </a:r>
            <a:br>
              <a:rPr lang="en-US" sz="3600" b="0" dirty="0">
                <a:ln>
                  <a:noFill/>
                </a:ln>
                <a:solidFill>
                  <a:prstClr val="white"/>
                </a:solidFill>
                <a:latin typeface="Segoe Sans Display Semibold"/>
                <a:cs typeface="Segoe Sans Display Semibold"/>
              </a:rPr>
            </a:br>
            <a:r>
              <a:rPr lang="en-US" sz="3600" b="0" dirty="0">
                <a:ln>
                  <a:noFill/>
                </a:ln>
                <a:solidFill>
                  <a:prstClr val="white"/>
                </a:solidFill>
                <a:latin typeface="Segoe Sans Display Semibold"/>
                <a:cs typeface="Segoe Sans Display Semibold"/>
              </a:rPr>
              <a:t>Mac App</a:t>
            </a:r>
            <a:endParaRPr kumimoji="0" lang="en-US" sz="3600" b="0" i="0" u="none" strike="noStrike" kern="1200" cap="none" spc="-20" normalizeH="0" baseline="0" noProof="0" dirty="0">
              <a:ln>
                <a:noFill/>
              </a:ln>
              <a:gradFill>
                <a:gsLst>
                  <a:gs pos="0">
                    <a:srgbClr val="D59ED7"/>
                  </a:gs>
                  <a:gs pos="80000">
                    <a:srgbClr val="8DC8E8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Sans Display"/>
              <a:cs typeface="Segoe UI Semibold" panose="020B07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289D7-90A5-E97B-0021-84B40A087A79}"/>
              </a:ext>
            </a:extLst>
          </p:cNvPr>
          <p:cNvSpPr txBox="1"/>
          <p:nvPr/>
        </p:nvSpPr>
        <p:spPr>
          <a:xfrm>
            <a:off x="573723" y="3084680"/>
            <a:ext cx="3025819" cy="4127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400"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cs typeface="Segoe Sans Display"/>
              </a:rPr>
              <a:t>macOS: Launch from the Dock or Press Option + Spacebar</a:t>
            </a:r>
          </a:p>
          <a:p>
            <a:pPr lvl="0" defTabSz="914400">
              <a:lnSpc>
                <a:spcPct val="110000"/>
              </a:lnSpc>
              <a:defRPr/>
            </a:pPr>
            <a:endParaRPr lang="en-US" sz="1800" dirty="0">
              <a:solidFill>
                <a:schemeClr val="bg1"/>
              </a:solidFill>
              <a:cs typeface="Segoe Sans Display"/>
            </a:endParaRPr>
          </a:p>
          <a:p>
            <a:pPr lvl="0" defTabSz="914400"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Segoe Sans Display"/>
                <a:cs typeface="Segoe Sans Display"/>
              </a:rPr>
              <a:t>Windows: Launch from the Taskbar or press Windows Key + C or Copilot Key. Hold for Press-to-Talk Copilot Voice</a:t>
            </a:r>
          </a:p>
          <a:p>
            <a:pPr marL="514350" lvl="0" indent="-514350" defTabSz="9144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1100" b="1" dirty="0">
              <a:solidFill>
                <a:schemeClr val="bg1"/>
              </a:solidFill>
            </a:endParaRPr>
          </a:p>
          <a:p>
            <a:pPr lvl="0" defTabSz="914400">
              <a:spcAft>
                <a:spcPts val="400"/>
              </a:spcAft>
              <a:defRPr/>
            </a:pPr>
            <a:endParaRPr lang="en-US" sz="1100" b="1" dirty="0">
              <a:solidFill>
                <a:schemeClr val="bg1"/>
              </a:solidFill>
            </a:endParaRPr>
          </a:p>
          <a:p>
            <a:pPr lvl="0" algn="ctr" defTabSz="914400">
              <a:spcAft>
                <a:spcPts val="400"/>
              </a:spcAft>
              <a:defRPr/>
            </a:pPr>
            <a:br>
              <a:rPr lang="en-US" sz="1100" b="1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lang="en-US" sz="1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copilotmobile</a:t>
            </a:r>
            <a:br>
              <a:rPr lang="en-US" sz="1100" b="1" dirty="0">
                <a:solidFill>
                  <a:schemeClr val="bg1"/>
                </a:solidFill>
              </a:rPr>
            </a:br>
            <a:endParaRPr lang="en-US" sz="1100" dirty="0">
              <a:solidFill>
                <a:schemeClr val="bg1"/>
              </a:solidFill>
            </a:endParaRPr>
          </a:p>
          <a:p>
            <a:pPr lvl="0" defTabSz="914400">
              <a:lnSpc>
                <a:spcPct val="110000"/>
              </a:lnSpc>
              <a:defRPr/>
            </a:pPr>
            <a:endParaRPr lang="en-US" sz="1800" dirty="0">
              <a:solidFill>
                <a:schemeClr val="bg1"/>
              </a:solidFill>
              <a:latin typeface="Segoe Sans Display"/>
              <a:cs typeface="Segoe Sans Display"/>
            </a:endParaRPr>
          </a:p>
          <a:p>
            <a:pPr lvl="0" defTabSz="914400">
              <a:lnSpc>
                <a:spcPct val="110000"/>
              </a:lnSpc>
              <a:defRPr/>
            </a:pPr>
            <a:endParaRPr lang="en-US" sz="1800" dirty="0">
              <a:solidFill>
                <a:schemeClr val="bg1"/>
              </a:solidFill>
              <a:latin typeface="Segoe Sans Display"/>
              <a:cs typeface="Segoe Sans Display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D3128A-F335-8EA3-EBFE-D073D7FFF38E}"/>
              </a:ext>
            </a:extLst>
          </p:cNvPr>
          <p:cNvGrpSpPr/>
          <p:nvPr/>
        </p:nvGrpSpPr>
        <p:grpSpPr>
          <a:xfrm>
            <a:off x="3890306" y="1301253"/>
            <a:ext cx="7886135" cy="4416400"/>
            <a:chOff x="3890306" y="1220800"/>
            <a:chExt cx="7886135" cy="4416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F18920-9C65-3080-24A5-2ED8B5809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0306" y="1220800"/>
              <a:ext cx="7886135" cy="441640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2962FF1-E7E6-0521-E305-C091ACAE67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64665" y="1465339"/>
              <a:ext cx="6607663" cy="3700427"/>
              <a:chOff x="-3804905" y="1025931"/>
              <a:chExt cx="7886136" cy="441639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6514384-E4E6-DE7D-C3DF-452B6CBD0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804904" y="1025931"/>
                <a:ext cx="7886135" cy="178342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5749A22-B7CA-6690-4A1D-96EC3AD07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804905" y="2705383"/>
                <a:ext cx="7886135" cy="27369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768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3.95833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-4.44444E-6 L -3.75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D5D51-92BE-9F8C-5CD4-992F5B2A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5">
            <a:extLst>
              <a:ext uri="{FF2B5EF4-FFF2-40B4-BE49-F238E27FC236}">
                <a16:creationId xmlns:a16="http://schemas.microsoft.com/office/drawing/2014/main" id="{F2844792-5DF7-E0C3-FCCB-AC0ABBDB551F}"/>
              </a:ext>
            </a:extLst>
          </p:cNvPr>
          <p:cNvSpPr txBox="1">
            <a:spLocks/>
          </p:cNvSpPr>
          <p:nvPr/>
        </p:nvSpPr>
        <p:spPr>
          <a:xfrm>
            <a:off x="573723" y="1301253"/>
            <a:ext cx="4127692" cy="15081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i="0" kern="1200" cap="none" spc="-20" baseline="0">
                <a:ln w="3175">
                  <a:noFill/>
                </a:ln>
                <a:solidFill>
                  <a:srgbClr val="000000"/>
                </a:solidFill>
                <a:effectLst/>
                <a:latin typeface="Segoe Sans Display Semibold" pitchFamily="2" charset="0"/>
                <a:ea typeface="+mj-ea"/>
                <a:cs typeface="Segoe Sans Display Semibold" pitchFamily="2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kumimoji="0" lang="en-US" sz="2000" b="1" i="0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  <a:t>Where to find Copilot</a:t>
            </a:r>
            <a:br>
              <a:rPr kumimoji="0" lang="en-US" sz="2000" b="1" i="0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</a:br>
            <a:r>
              <a:rPr lang="en-US" sz="3600" b="0" dirty="0">
                <a:ln>
                  <a:noFill/>
                </a:ln>
                <a:solidFill>
                  <a:prstClr val="white"/>
                </a:solidFill>
                <a:latin typeface="Segoe Sans Display Semibold"/>
                <a:cs typeface="Segoe Sans Display Semibold"/>
              </a:rPr>
              <a:t>Microsoft 365 Apps</a:t>
            </a:r>
            <a:endParaRPr kumimoji="0" lang="en-US" sz="3600" b="0" i="0" u="none" strike="noStrike" kern="1200" cap="none" spc="-20" normalizeH="0" baseline="0" noProof="0" dirty="0">
              <a:ln>
                <a:noFill/>
              </a:ln>
              <a:gradFill>
                <a:gsLst>
                  <a:gs pos="0">
                    <a:srgbClr val="D59ED7"/>
                  </a:gs>
                  <a:gs pos="80000">
                    <a:srgbClr val="8DC8E8"/>
                  </a:gs>
                </a:gsLst>
                <a:path path="circle">
                  <a:fillToRect l="100000" t="100000"/>
                </a:path>
              </a:gradFill>
              <a:effectLst/>
              <a:uLnTx/>
              <a:uFillTx/>
              <a:latin typeface="Segoe Sans Display"/>
              <a:cs typeface="Segoe UI Semibold" panose="020B07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289D7-90A5-E97B-0021-84B40A087A79}"/>
              </a:ext>
            </a:extLst>
          </p:cNvPr>
          <p:cNvSpPr txBox="1"/>
          <p:nvPr/>
        </p:nvSpPr>
        <p:spPr>
          <a:xfrm>
            <a:off x="573723" y="3084680"/>
            <a:ext cx="3025819" cy="26309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400"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cs typeface="Segoe Sans Display"/>
              </a:rPr>
              <a:t>Copilot Chat pane for unlicensed users</a:t>
            </a:r>
          </a:p>
          <a:p>
            <a:pPr lvl="0" defTabSz="914400">
              <a:lnSpc>
                <a:spcPct val="110000"/>
              </a:lnSpc>
              <a:defRPr/>
            </a:pPr>
            <a:endParaRPr lang="en-US" sz="1800" dirty="0">
              <a:solidFill>
                <a:schemeClr val="bg1"/>
              </a:solidFill>
              <a:latin typeface="Segoe Sans Display"/>
              <a:cs typeface="Segoe Sans Display"/>
            </a:endParaRPr>
          </a:p>
          <a:p>
            <a:pPr lvl="0" defTabSz="914400"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Segoe Sans Display"/>
                <a:cs typeface="Segoe Sans Display"/>
              </a:rPr>
              <a:t>Copilot Chat pane and integrated into the app UI for licensed Microsoft 365 Copilot users</a:t>
            </a:r>
          </a:p>
          <a:p>
            <a:pPr marL="514350" lvl="0" indent="-514350" defTabSz="9144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1100" b="1" dirty="0">
              <a:solidFill>
                <a:schemeClr val="bg1"/>
              </a:solidFill>
            </a:endParaRPr>
          </a:p>
          <a:p>
            <a:pPr lvl="0" defTabSz="914400">
              <a:lnSpc>
                <a:spcPct val="110000"/>
              </a:lnSpc>
              <a:defRPr/>
            </a:pPr>
            <a:endParaRPr lang="en-US" sz="1800" dirty="0">
              <a:solidFill>
                <a:schemeClr val="bg1"/>
              </a:solidFill>
              <a:latin typeface="Segoe Sans Display"/>
              <a:cs typeface="Segoe Sans Displa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8E1DB-7E90-FAF0-9123-C5CCF1F77C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306" y="1290522"/>
            <a:ext cx="7886134" cy="442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3.95833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4.81481E-6 L -3.75E-6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0AE7BD-3BF0-B225-1714-93F651B4B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44051" y="2712869"/>
            <a:ext cx="2175203" cy="2175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484203-7EF3-974E-4770-14CA1820C560}"/>
              </a:ext>
            </a:extLst>
          </p:cNvPr>
          <p:cNvSpPr txBox="1"/>
          <p:nvPr/>
        </p:nvSpPr>
        <p:spPr>
          <a:xfrm>
            <a:off x="1210512" y="1810685"/>
            <a:ext cx="39458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Download the Microsoft 365 Copilot mobile app and sign in with your work or school account to access Copilot Chat on the Go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1EA6734-A207-A2A6-12AC-326469C54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3229521">
            <a:off x="825904" y="2518647"/>
            <a:ext cx="672525" cy="380229"/>
          </a:xfrm>
          <a:custGeom>
            <a:avLst/>
            <a:gdLst>
              <a:gd name="connsiteX0" fmla="*/ 0 w 574040"/>
              <a:gd name="connsiteY0" fmla="*/ 0 h 355284"/>
              <a:gd name="connsiteX1" fmla="*/ 25400 w 574040"/>
              <a:gd name="connsiteY1" fmla="*/ 223520 h 355284"/>
              <a:gd name="connsiteX2" fmla="*/ 152400 w 574040"/>
              <a:gd name="connsiteY2" fmla="*/ 340360 h 355284"/>
              <a:gd name="connsiteX3" fmla="*/ 365760 w 574040"/>
              <a:gd name="connsiteY3" fmla="*/ 340360 h 355284"/>
              <a:gd name="connsiteX4" fmla="*/ 574040 w 574040"/>
              <a:gd name="connsiteY4" fmla="*/ 218440 h 35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040" h="355284">
                <a:moveTo>
                  <a:pt x="0" y="0"/>
                </a:moveTo>
                <a:cubicBezTo>
                  <a:pt x="0" y="83396"/>
                  <a:pt x="0" y="166793"/>
                  <a:pt x="25400" y="223520"/>
                </a:cubicBezTo>
                <a:cubicBezTo>
                  <a:pt x="50800" y="280247"/>
                  <a:pt x="95673" y="320887"/>
                  <a:pt x="152400" y="340360"/>
                </a:cubicBezTo>
                <a:cubicBezTo>
                  <a:pt x="209127" y="359833"/>
                  <a:pt x="295487" y="360680"/>
                  <a:pt x="365760" y="340360"/>
                </a:cubicBezTo>
                <a:cubicBezTo>
                  <a:pt x="436033" y="320040"/>
                  <a:pt x="505036" y="269240"/>
                  <a:pt x="574040" y="218440"/>
                </a:cubicBezTo>
              </a:path>
            </a:pathLst>
          </a:cu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pic>
        <p:nvPicPr>
          <p:cNvPr id="17" name="Picture 2" descr="QR code to download the Microsoft 365 mobile app">
            <a:extLst>
              <a:ext uri="{FF2B5EF4-FFF2-40B4-BE49-F238E27FC236}">
                <a16:creationId xmlns:a16="http://schemas.microsoft.com/office/drawing/2014/main" id="{C9B2E655-8032-DF7E-15D0-E8EEC426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153" y="288951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00B58E-D5B5-A8A0-16C7-0378C5FCBA8D}"/>
              </a:ext>
            </a:extLst>
          </p:cNvPr>
          <p:cNvSpPr txBox="1"/>
          <p:nvPr/>
        </p:nvSpPr>
        <p:spPr>
          <a:xfrm>
            <a:off x="-198420" y="3981150"/>
            <a:ext cx="6763732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copilotmobile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2C6547-25A2-7B82-695F-D2E4E8EF4A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878" y="250825"/>
            <a:ext cx="7914010" cy="9239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Microsoft 365 Copilot Mobile App</a:t>
            </a:r>
            <a:br>
              <a:rPr lang="en-US" dirty="0"/>
            </a:br>
            <a:r>
              <a:rPr lang="en-US" sz="2400" dirty="0">
                <a:solidFill>
                  <a:srgbClr val="94D8FE"/>
                </a:solidFill>
                <a:latin typeface="+mn-lt"/>
              </a:rPr>
              <a:t>Windows, iOS and Android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A1B9BE-6DCC-6AF3-9AC1-B2557871E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416" y="1144419"/>
            <a:ext cx="5465706" cy="51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2613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D5D51-92BE-9F8C-5CD4-992F5B2A8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5">
            <a:extLst>
              <a:ext uri="{FF2B5EF4-FFF2-40B4-BE49-F238E27FC236}">
                <a16:creationId xmlns:a16="http://schemas.microsoft.com/office/drawing/2014/main" id="{F2844792-5DF7-E0C3-FCCB-AC0ABBDB551F}"/>
              </a:ext>
            </a:extLst>
          </p:cNvPr>
          <p:cNvSpPr txBox="1">
            <a:spLocks/>
          </p:cNvSpPr>
          <p:nvPr/>
        </p:nvSpPr>
        <p:spPr>
          <a:xfrm>
            <a:off x="568454" y="1601682"/>
            <a:ext cx="4127692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i="0" kern="1200" cap="none" spc="-20" baseline="0">
                <a:ln w="3175">
                  <a:noFill/>
                </a:ln>
                <a:solidFill>
                  <a:srgbClr val="000000"/>
                </a:solidFill>
                <a:effectLst/>
                <a:latin typeface="Segoe Sans Display Semibold" pitchFamily="2" charset="0"/>
                <a:ea typeface="+mj-ea"/>
                <a:cs typeface="Segoe Sans Display Semibold" pitchFamily="2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600" b="0" dirty="0">
                <a:ln>
                  <a:noFill/>
                </a:ln>
                <a:solidFill>
                  <a:schemeClr val="tx1"/>
                </a:solidFill>
                <a:latin typeface="Segoe Sans Display Semibold"/>
                <a:cs typeface="Segoe Sans Display Semibold"/>
              </a:rPr>
              <a:t>Microsoft 365 Copilot Mobile App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411B24-875B-1EE6-4E8C-D0ADF790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303668"/>
            <a:ext cx="11052046" cy="307777"/>
          </a:xfrm>
        </p:spPr>
        <p:txBody>
          <a:bodyPr/>
          <a:lstStyle/>
          <a:p>
            <a:r>
              <a:rPr lang="en-US" sz="2000" dirty="0"/>
              <a:t>Where to Find Copilot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326D02-4ED5-08A9-3DA9-7928B9179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1EC6C3-0386-DF42-EA51-25CE062FE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89731" y="3420220"/>
            <a:ext cx="1876491" cy="1755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B4707-330C-D1E6-F091-5A7D51722015}"/>
              </a:ext>
            </a:extLst>
          </p:cNvPr>
          <p:cNvSpPr txBox="1"/>
          <p:nvPr/>
        </p:nvSpPr>
        <p:spPr>
          <a:xfrm>
            <a:off x="788280" y="2853803"/>
            <a:ext cx="394586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Download and sign in with your work or school account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5F3CD0-9CC6-295F-0D57-218BA9507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3229521">
            <a:off x="1117524" y="3346105"/>
            <a:ext cx="672525" cy="380229"/>
          </a:xfrm>
          <a:custGeom>
            <a:avLst/>
            <a:gdLst>
              <a:gd name="connsiteX0" fmla="*/ 0 w 574040"/>
              <a:gd name="connsiteY0" fmla="*/ 0 h 355284"/>
              <a:gd name="connsiteX1" fmla="*/ 25400 w 574040"/>
              <a:gd name="connsiteY1" fmla="*/ 223520 h 355284"/>
              <a:gd name="connsiteX2" fmla="*/ 152400 w 574040"/>
              <a:gd name="connsiteY2" fmla="*/ 340360 h 355284"/>
              <a:gd name="connsiteX3" fmla="*/ 365760 w 574040"/>
              <a:gd name="connsiteY3" fmla="*/ 340360 h 355284"/>
              <a:gd name="connsiteX4" fmla="*/ 574040 w 574040"/>
              <a:gd name="connsiteY4" fmla="*/ 218440 h 35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040" h="355284">
                <a:moveTo>
                  <a:pt x="0" y="0"/>
                </a:moveTo>
                <a:cubicBezTo>
                  <a:pt x="0" y="83396"/>
                  <a:pt x="0" y="166793"/>
                  <a:pt x="25400" y="223520"/>
                </a:cubicBezTo>
                <a:cubicBezTo>
                  <a:pt x="50800" y="280247"/>
                  <a:pt x="95673" y="320887"/>
                  <a:pt x="152400" y="340360"/>
                </a:cubicBezTo>
                <a:cubicBezTo>
                  <a:pt x="209127" y="359833"/>
                  <a:pt x="295487" y="360680"/>
                  <a:pt x="365760" y="340360"/>
                </a:cubicBezTo>
                <a:cubicBezTo>
                  <a:pt x="436033" y="320040"/>
                  <a:pt x="505036" y="269240"/>
                  <a:pt x="574040" y="218440"/>
                </a:cubicBezTo>
              </a:path>
            </a:pathLst>
          </a:cu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pic>
        <p:nvPicPr>
          <p:cNvPr id="15" name="Picture 2" descr="QR code to download the Microsoft 365 mobile app">
            <a:extLst>
              <a:ext uri="{FF2B5EF4-FFF2-40B4-BE49-F238E27FC236}">
                <a16:creationId xmlns:a16="http://schemas.microsoft.com/office/drawing/2014/main" id="{9746E657-9F1A-824D-6930-740D3644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279" y="3476338"/>
            <a:ext cx="1643394" cy="16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A3C0C9-4FD1-AD66-BA34-F16FC3095A9C}"/>
              </a:ext>
            </a:extLst>
          </p:cNvPr>
          <p:cNvSpPr txBox="1"/>
          <p:nvPr/>
        </p:nvSpPr>
        <p:spPr>
          <a:xfrm>
            <a:off x="-620652" y="4129717"/>
            <a:ext cx="6763732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  <a:hlinkClick r:id="rId4"/>
              </a:rPr>
              <a:t>aka.ms/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  <a:hlinkClick r:id="rId4"/>
              </a:rPr>
              <a:t>copilotmobile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EB87DE9-CAAB-0127-AF09-66999206B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014" y="886760"/>
            <a:ext cx="5465706" cy="51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4.58333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66677-672E-6102-EDB3-33B42CE25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B864E39-DEA1-8198-A592-754C64A6A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64" y="1413063"/>
            <a:ext cx="6603390" cy="403187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Microsoft 365 Copilot Level-Set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>
                <a:solidFill>
                  <a:srgbClr val="FFFF00"/>
                </a:solidFill>
              </a:rPr>
              <a:t>Art of the Prompt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New Year, New You: Working Alongside AI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Urgent ≠ Important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Action Follows Meaning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Define, then Refine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Operationalize  Best Practices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 Resources and Next Steps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4ABA73F-CFA8-8A5E-12F7-30EAE230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1DB663-2AE1-0B56-41DC-B7D79D2B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05143" y="1524000"/>
            <a:ext cx="0" cy="4021483"/>
          </a:xfrm>
          <a:prstGeom prst="line">
            <a:avLst/>
          </a:prstGeom>
          <a:ln w="2222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3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9FFE3-B4A9-DABD-6587-4FE32909B048}"/>
              </a:ext>
            </a:extLst>
          </p:cNvPr>
          <p:cNvSpPr/>
          <p:nvPr/>
        </p:nvSpPr>
        <p:spPr bwMode="auto">
          <a:xfrm rot="16200000" flipH="1">
            <a:off x="-136453" y="2742488"/>
            <a:ext cx="4025649" cy="2576099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 descr="A qr code on a white background">
            <a:extLst>
              <a:ext uri="{FF2B5EF4-FFF2-40B4-BE49-F238E27FC236}">
                <a16:creationId xmlns:a16="http://schemas.microsoft.com/office/drawing/2014/main" id="{73434B69-5AE9-898D-CD74-79C32E949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15" y="2441954"/>
            <a:ext cx="1810512" cy="1810512"/>
          </a:xfrm>
          <a:prstGeom prst="roundRect">
            <a:avLst>
              <a:gd name="adj" fmla="val 2933"/>
            </a:avLst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5B56898-3899-BCD6-7447-3BC0B1117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588" y="835066"/>
            <a:ext cx="1337566" cy="7053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0D5F12-A3A3-A4CD-77D1-C117AD33C91C}"/>
              </a:ext>
            </a:extLst>
          </p:cNvPr>
          <p:cNvGrpSpPr/>
          <p:nvPr/>
        </p:nvGrpSpPr>
        <p:grpSpPr>
          <a:xfrm>
            <a:off x="370476" y="4696070"/>
            <a:ext cx="7503737" cy="844463"/>
            <a:chOff x="5607459" y="5376024"/>
            <a:chExt cx="5795892" cy="844463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A5462F07-51EC-FE13-93F4-2314FCEFECD5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11" name="Rectangle: Rounded Corners 11">
              <a:extLst>
                <a:ext uri="{FF2B5EF4-FFF2-40B4-BE49-F238E27FC236}">
                  <a16:creationId xmlns:a16="http://schemas.microsoft.com/office/drawing/2014/main" id="{E7411E11-9611-5596-57F4-8F8E3C1C7A50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8B53E518-C6A8-9ECF-F889-F03B4CEBA5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V="1">
            <a:off x="3624479" y="2"/>
            <a:ext cx="8567520" cy="6646984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ABB8F-80F5-8CBA-B0D9-1B0D8B936F4A}"/>
              </a:ext>
            </a:extLst>
          </p:cNvPr>
          <p:cNvSpPr txBox="1"/>
          <p:nvPr/>
        </p:nvSpPr>
        <p:spPr>
          <a:xfrm>
            <a:off x="4088315" y="748860"/>
            <a:ext cx="7532185" cy="8679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Visit </a:t>
            </a: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website </a:t>
            </a: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for upcoming sessions, updates, and on demand contents!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7ED2F4-D21B-084A-2A38-BC93B81F409C}"/>
              </a:ext>
            </a:extLst>
          </p:cNvPr>
          <p:cNvSpPr/>
          <p:nvPr/>
        </p:nvSpPr>
        <p:spPr bwMode="auto">
          <a:xfrm rot="16200000" flipH="1">
            <a:off x="5821723" y="257308"/>
            <a:ext cx="4052645" cy="7519459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B68A1B-6C97-5CBE-8BA3-9965A9A336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189" y="2266134"/>
            <a:ext cx="6987712" cy="3527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BD7BC9-C94D-BA17-C3A3-5295E41DE562}"/>
              </a:ext>
            </a:extLst>
          </p:cNvPr>
          <p:cNvSpPr txBox="1"/>
          <p:nvPr/>
        </p:nvSpPr>
        <p:spPr>
          <a:xfrm>
            <a:off x="711789" y="5033662"/>
            <a:ext cx="2329164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https://aka.ms/CustomerHubSessions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1846870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DFC3-E375-7AEA-7366-FD24BE68AC2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The Art and Science of prompting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E31D83-1ED8-B0B3-AB9B-DC99123D0EEB}"/>
              </a:ext>
            </a:extLst>
          </p:cNvPr>
          <p:cNvSpPr/>
          <p:nvPr/>
        </p:nvSpPr>
        <p:spPr bwMode="auto">
          <a:xfrm>
            <a:off x="3633433" y="3397141"/>
            <a:ext cx="8009212" cy="1995566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82741-7B72-A617-CE3C-1FBF9060B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88377" y="1435100"/>
            <a:ext cx="8222188" cy="4490687"/>
          </a:xfrm>
          <a:prstGeom prst="roundRect">
            <a:avLst>
              <a:gd name="adj" fmla="val 3190"/>
            </a:avLst>
          </a:prstGeom>
          <a:solidFill>
            <a:schemeClr val="bg1">
              <a:alpha val="46000"/>
            </a:schemeClr>
          </a:solidFill>
          <a:ln w="25400">
            <a:noFill/>
          </a:ln>
          <a:effectLst>
            <a:outerShdw blurRad="63500" algn="ctr" rotWithShape="0">
              <a:schemeClr val="tx1">
                <a:alpha val="15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fontAlgn="base">
              <a:spcBef>
                <a:spcPts val="0"/>
              </a:spcBef>
              <a:spcAft>
                <a:spcPts val="1200"/>
              </a:spcAft>
              <a:defRPr sz="1000">
                <a:ln w="3175">
                  <a:noFill/>
                </a:ln>
                <a:solidFill>
                  <a:schemeClr val="tx1"/>
                </a:solidFill>
                <a:cs typeface="Segoe U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DEB6069-8521-5BEF-6047-9CA7B93F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88377" y="1435099"/>
            <a:ext cx="8225362" cy="4490687"/>
          </a:xfrm>
          <a:prstGeom prst="roundRect">
            <a:avLst>
              <a:gd name="adj" fmla="val 4396"/>
            </a:avLst>
          </a:prstGeom>
          <a:noFill/>
          <a:ln w="9525">
            <a:gradFill>
              <a:gsLst>
                <a:gs pos="37000">
                  <a:srgbClr val="464FEB"/>
                </a:gs>
                <a:gs pos="69000">
                  <a:srgbClr val="47CFFA"/>
                </a:gs>
                <a:gs pos="91000">
                  <a:srgbClr val="B47CF8"/>
                </a:gs>
              </a:gsLst>
              <a:lin ang="3600000" scaled="0"/>
            </a:gra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9D48F87A-B8FE-7E18-5B48-2C4773192D34}"/>
              </a:ext>
            </a:extLst>
          </p:cNvPr>
          <p:cNvSpPr/>
          <p:nvPr/>
        </p:nvSpPr>
        <p:spPr bwMode="auto">
          <a:xfrm>
            <a:off x="3845449" y="2037652"/>
            <a:ext cx="1750388" cy="1221346"/>
          </a:xfrm>
          <a:prstGeom prst="roundRect">
            <a:avLst>
              <a:gd name="adj" fmla="val 14457"/>
            </a:avLst>
          </a:prstGeom>
          <a:solidFill>
            <a:schemeClr val="bg1"/>
          </a:solidFill>
          <a:ln w="15875">
            <a:solidFill>
              <a:srgbClr val="0078D3"/>
            </a:solidFill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0078D3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Goal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94EEB5C-AA09-DFDE-5AF8-FC1E59D39409}"/>
              </a:ext>
            </a:extLst>
          </p:cNvPr>
          <p:cNvSpPr txBox="1"/>
          <p:nvPr/>
        </p:nvSpPr>
        <p:spPr>
          <a:xfrm>
            <a:off x="3934470" y="3547634"/>
            <a:ext cx="156934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What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 response do you want from Copilot? 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95960D4D-38EE-A08D-8911-ECF53FFE39A5}"/>
              </a:ext>
            </a:extLst>
          </p:cNvPr>
          <p:cNvSpPr/>
          <p:nvPr/>
        </p:nvSpPr>
        <p:spPr bwMode="auto">
          <a:xfrm>
            <a:off x="5845295" y="2037652"/>
            <a:ext cx="1750388" cy="1221346"/>
          </a:xfrm>
          <a:prstGeom prst="roundRect">
            <a:avLst>
              <a:gd name="adj" fmla="val 14536"/>
            </a:avLst>
          </a:prstGeom>
          <a:solidFill>
            <a:schemeClr val="bg1"/>
          </a:solidFill>
          <a:ln w="15875">
            <a:solidFill>
              <a:srgbClr val="4AC5B1"/>
            </a:solidFill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008575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Context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8614B-E6E3-C7CD-131F-09BA11704720}"/>
              </a:ext>
            </a:extLst>
          </p:cNvPr>
          <p:cNvSpPr txBox="1"/>
          <p:nvPr/>
        </p:nvSpPr>
        <p:spPr>
          <a:xfrm>
            <a:off x="6014946" y="3550585"/>
            <a:ext cx="1422174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Why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 do you need it and who is involved?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ACB943C-75D0-036B-E4A0-32277D91990C}"/>
              </a:ext>
            </a:extLst>
          </p:cNvPr>
          <p:cNvSpPr txBox="1"/>
          <p:nvPr/>
        </p:nvSpPr>
        <p:spPr>
          <a:xfrm>
            <a:off x="7806071" y="3547633"/>
            <a:ext cx="1820304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Which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 information sources or samples should Copilot  Use?</a:t>
            </a:r>
          </a:p>
        </p:txBody>
      </p:sp>
      <p:sp>
        <p:nvSpPr>
          <p:cNvPr id="12" name="Rounded Rectangle 37">
            <a:extLst>
              <a:ext uri="{FF2B5EF4-FFF2-40B4-BE49-F238E27FC236}">
                <a16:creationId xmlns:a16="http://schemas.microsoft.com/office/drawing/2014/main" id="{92BCD71A-2714-3AA0-473A-8938B9ED5774}"/>
              </a:ext>
            </a:extLst>
          </p:cNvPr>
          <p:cNvSpPr/>
          <p:nvPr/>
        </p:nvSpPr>
        <p:spPr bwMode="auto">
          <a:xfrm>
            <a:off x="7834462" y="2043812"/>
            <a:ext cx="1762565" cy="1215186"/>
          </a:xfrm>
          <a:prstGeom prst="roundRect">
            <a:avLst>
              <a:gd name="adj" fmla="val 15091"/>
            </a:avLst>
          </a:prstGeom>
          <a:solidFill>
            <a:schemeClr val="bg1"/>
          </a:solidFill>
          <a:ln w="15875">
            <a:solidFill>
              <a:srgbClr val="C03BC4"/>
            </a:solidFill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Source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3388506D-D450-C2F5-55F7-44BA6F39B30E}"/>
              </a:ext>
            </a:extLst>
          </p:cNvPr>
          <p:cNvSpPr txBox="1"/>
          <p:nvPr/>
        </p:nvSpPr>
        <p:spPr>
          <a:xfrm>
            <a:off x="9814729" y="3547632"/>
            <a:ext cx="175038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How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 should Copilot respond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to meet your expectations?</a:t>
            </a:r>
          </a:p>
        </p:txBody>
      </p:sp>
      <p:sp>
        <p:nvSpPr>
          <p:cNvPr id="14" name="Rounded Rectangle 34">
            <a:extLst>
              <a:ext uri="{FF2B5EF4-FFF2-40B4-BE49-F238E27FC236}">
                <a16:creationId xmlns:a16="http://schemas.microsoft.com/office/drawing/2014/main" id="{F12A367E-EF02-0E04-7287-6B451C334ADC}"/>
              </a:ext>
            </a:extLst>
          </p:cNvPr>
          <p:cNvSpPr/>
          <p:nvPr/>
        </p:nvSpPr>
        <p:spPr bwMode="auto">
          <a:xfrm>
            <a:off x="9802938" y="2037652"/>
            <a:ext cx="1750388" cy="1215186"/>
          </a:xfrm>
          <a:prstGeom prst="roundRect">
            <a:avLst>
              <a:gd name="adj" fmla="val 15867"/>
            </a:avLst>
          </a:prstGeom>
          <a:solidFill>
            <a:schemeClr val="bg1">
              <a:alpha val="99000"/>
            </a:schemeClr>
          </a:solidFill>
          <a:ln w="15875">
            <a:solidFill>
              <a:srgbClr val="FFA38B"/>
            </a:solidFill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E25B0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Expectations</a:t>
            </a:r>
          </a:p>
        </p:txBody>
      </p:sp>
      <p:sp>
        <p:nvSpPr>
          <p:cNvPr id="15" name="Rounded Rectangle 41">
            <a:extLst>
              <a:ext uri="{FF2B5EF4-FFF2-40B4-BE49-F238E27FC236}">
                <a16:creationId xmlns:a16="http://schemas.microsoft.com/office/drawing/2014/main" id="{3EF492C7-4DED-28FC-53BB-D98A484B5A92}"/>
              </a:ext>
            </a:extLst>
          </p:cNvPr>
          <p:cNvSpPr/>
          <p:nvPr/>
        </p:nvSpPr>
        <p:spPr bwMode="auto">
          <a:xfrm>
            <a:off x="5435304" y="1251541"/>
            <a:ext cx="4405470" cy="3671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000">
                <a:srgbClr val="8661C5"/>
              </a:gs>
              <a:gs pos="10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0" rIns="27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99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Include the right prompt ingredients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C1E8A210-CACF-2246-EAEA-36543DB4DD44}"/>
              </a:ext>
            </a:extLst>
          </p:cNvPr>
          <p:cNvSpPr/>
          <p:nvPr/>
        </p:nvSpPr>
        <p:spPr bwMode="auto">
          <a:xfrm>
            <a:off x="3845449" y="2031492"/>
            <a:ext cx="1750388" cy="1221346"/>
          </a:xfrm>
          <a:prstGeom prst="roundRect">
            <a:avLst>
              <a:gd name="adj" fmla="val 14457"/>
            </a:avLst>
          </a:prstGeom>
          <a:solidFill>
            <a:srgbClr val="0078D3"/>
          </a:solidFill>
          <a:ln w="15875">
            <a:solidFill>
              <a:srgbClr val="0078D3"/>
            </a:solidFill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Goal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F2F6635D-3DAE-6433-3F6E-84EB77DC05DF}"/>
              </a:ext>
            </a:extLst>
          </p:cNvPr>
          <p:cNvSpPr/>
          <p:nvPr/>
        </p:nvSpPr>
        <p:spPr bwMode="auto">
          <a:xfrm>
            <a:off x="5845295" y="2031492"/>
            <a:ext cx="1750388" cy="1221346"/>
          </a:xfrm>
          <a:prstGeom prst="roundRect">
            <a:avLst>
              <a:gd name="adj" fmla="val 14536"/>
            </a:avLst>
          </a:prstGeom>
          <a:solidFill>
            <a:srgbClr val="00B050"/>
          </a:solidFill>
          <a:ln w="15875">
            <a:solidFill>
              <a:srgbClr val="4AC5B1"/>
            </a:solidFill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Context</a:t>
            </a:r>
          </a:p>
        </p:txBody>
      </p:sp>
      <p:sp>
        <p:nvSpPr>
          <p:cNvPr id="18" name="Rounded Rectangle 37">
            <a:extLst>
              <a:ext uri="{FF2B5EF4-FFF2-40B4-BE49-F238E27FC236}">
                <a16:creationId xmlns:a16="http://schemas.microsoft.com/office/drawing/2014/main" id="{4E82CD08-768A-F7A8-4C6E-E42E4B198AF0}"/>
              </a:ext>
            </a:extLst>
          </p:cNvPr>
          <p:cNvSpPr/>
          <p:nvPr/>
        </p:nvSpPr>
        <p:spPr bwMode="auto">
          <a:xfrm>
            <a:off x="7834462" y="2037652"/>
            <a:ext cx="1762565" cy="1215186"/>
          </a:xfrm>
          <a:prstGeom prst="roundRect">
            <a:avLst>
              <a:gd name="adj" fmla="val 15091"/>
            </a:avLst>
          </a:prstGeom>
          <a:solidFill>
            <a:srgbClr val="B4009E"/>
          </a:solidFill>
          <a:ln w="15875">
            <a:solidFill>
              <a:srgbClr val="C03BC4"/>
            </a:solidFill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Source</a:t>
            </a:r>
          </a:p>
        </p:txBody>
      </p:sp>
      <p:sp>
        <p:nvSpPr>
          <p:cNvPr id="19" name="Rounded Rectangle 34">
            <a:extLst>
              <a:ext uri="{FF2B5EF4-FFF2-40B4-BE49-F238E27FC236}">
                <a16:creationId xmlns:a16="http://schemas.microsoft.com/office/drawing/2014/main" id="{12CDA8B1-1E3D-CB44-AB69-0B54863FC39C}"/>
              </a:ext>
            </a:extLst>
          </p:cNvPr>
          <p:cNvSpPr/>
          <p:nvPr/>
        </p:nvSpPr>
        <p:spPr bwMode="auto">
          <a:xfrm>
            <a:off x="9802938" y="2031492"/>
            <a:ext cx="1750388" cy="1215186"/>
          </a:xfrm>
          <a:prstGeom prst="roundRect">
            <a:avLst>
              <a:gd name="adj" fmla="val 15867"/>
            </a:avLst>
          </a:prstGeom>
          <a:solidFill>
            <a:srgbClr val="FF0000"/>
          </a:solidFill>
          <a:ln w="15875">
            <a:solidFill>
              <a:srgbClr val="FF5C39"/>
            </a:solidFill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Expectations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9F87F5-F6FA-981D-5E6D-DBE7C42426BB}"/>
              </a:ext>
            </a:extLst>
          </p:cNvPr>
          <p:cNvSpPr txBox="1"/>
          <p:nvPr/>
        </p:nvSpPr>
        <p:spPr>
          <a:xfrm>
            <a:off x="4028902" y="5969655"/>
            <a:ext cx="6816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aka.ms/CopilotPromptIngredients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8CFA521-B704-A02D-2BE8-09F76437544C}"/>
              </a:ext>
            </a:extLst>
          </p:cNvPr>
          <p:cNvSpPr txBox="1">
            <a:spLocks/>
          </p:cNvSpPr>
          <p:nvPr/>
        </p:nvSpPr>
        <p:spPr>
          <a:xfrm>
            <a:off x="354905" y="1937230"/>
            <a:ext cx="2664808" cy="420654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800" kern="1200" spc="0" baseline="0">
                <a:solidFill>
                  <a:srgbClr val="091F2C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To get the  best response, it’s important to focus on some of the </a:t>
            </a:r>
            <a:r>
              <a:rPr kumimoji="0" lang="en-US" sz="2400" b="0" i="0" u="none" strike="noStrike" kern="1200" cap="none" spc="-38" normalizeH="0" baseline="0" noProof="0" dirty="0">
                <a:ln w="31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key elements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when phrasing your Copilot prompts.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96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/>
      <p:bldP spid="12" grpId="0" animBg="1"/>
      <p:bldP spid="13" grpId="0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BA694-BEAF-BC73-D7CD-CBE2A95E6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0DAACFB-9123-56C6-A605-BCF0A4F3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230836" y="1411469"/>
            <a:ext cx="8627181" cy="5009832"/>
          </a:xfrm>
          <a:prstGeom prst="roundRect">
            <a:avLst>
              <a:gd name="adj" fmla="val 3190"/>
            </a:avLst>
          </a:prstGeom>
          <a:solidFill>
            <a:schemeClr val="bg1">
              <a:alpha val="46000"/>
            </a:schemeClr>
          </a:solidFill>
          <a:ln w="25400">
            <a:noFill/>
          </a:ln>
          <a:effectLst>
            <a:outerShdw blurRad="63500" algn="ctr" rotWithShape="0">
              <a:schemeClr val="tx1">
                <a:alpha val="15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fontAlgn="base">
              <a:spcBef>
                <a:spcPts val="0"/>
              </a:spcBef>
              <a:spcAft>
                <a:spcPts val="1200"/>
              </a:spcAft>
              <a:defRPr sz="1000">
                <a:ln w="3175">
                  <a:noFill/>
                </a:ln>
                <a:solidFill>
                  <a:schemeClr val="tx1"/>
                </a:solidFill>
                <a:cs typeface="Segoe U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53" name="Rectangle: Rounded Corners 6">
            <a:extLst>
              <a:ext uri="{FF2B5EF4-FFF2-40B4-BE49-F238E27FC236}">
                <a16:creationId xmlns:a16="http://schemas.microsoft.com/office/drawing/2014/main" id="{0EE5A293-BB62-D4B0-6C81-CA166866B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234010" y="1411468"/>
            <a:ext cx="8627181" cy="5009833"/>
          </a:xfrm>
          <a:prstGeom prst="roundRect">
            <a:avLst>
              <a:gd name="adj" fmla="val 4396"/>
            </a:avLst>
          </a:prstGeom>
          <a:noFill/>
          <a:ln w="9525">
            <a:gradFill>
              <a:gsLst>
                <a:gs pos="37000">
                  <a:srgbClr val="464FEB"/>
                </a:gs>
                <a:gs pos="69000">
                  <a:srgbClr val="47CFFA"/>
                </a:gs>
                <a:gs pos="91000">
                  <a:srgbClr val="B47CF8"/>
                </a:gs>
              </a:gsLst>
              <a:lin ang="3600000" scaled="0"/>
            </a:gra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54" name="Rounded Rectangle 41">
            <a:extLst>
              <a:ext uri="{FF2B5EF4-FFF2-40B4-BE49-F238E27FC236}">
                <a16:creationId xmlns:a16="http://schemas.microsoft.com/office/drawing/2014/main" id="{943C29AA-E2AF-EC83-5EED-3D00D08A468F}"/>
              </a:ext>
            </a:extLst>
          </p:cNvPr>
          <p:cNvSpPr/>
          <p:nvPr/>
        </p:nvSpPr>
        <p:spPr bwMode="auto">
          <a:xfrm>
            <a:off x="2904073" y="1188346"/>
            <a:ext cx="4478437" cy="3671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000">
                <a:srgbClr val="8661C5"/>
              </a:gs>
              <a:gs pos="10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0" rIns="27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99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Include the right prompt ingredients</a:t>
            </a:r>
          </a:p>
        </p:txBody>
      </p:sp>
      <p:sp>
        <p:nvSpPr>
          <p:cNvPr id="55" name="Title 8">
            <a:extLst>
              <a:ext uri="{FF2B5EF4-FFF2-40B4-BE49-F238E27FC236}">
                <a16:creationId xmlns:a16="http://schemas.microsoft.com/office/drawing/2014/main" id="{DF5BA19F-FEEC-E395-A861-EE04A23CC956}"/>
              </a:ext>
            </a:extLst>
          </p:cNvPr>
          <p:cNvSpPr txBox="1">
            <a:spLocks/>
          </p:cNvSpPr>
          <p:nvPr/>
        </p:nvSpPr>
        <p:spPr>
          <a:xfrm>
            <a:off x="521649" y="269034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>
              <a:defRPr/>
            </a:pPr>
            <a:r>
              <a:rPr lang="en-US" dirty="0"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The Art and Science of Prompting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4D7A5A4-5588-0204-5C3A-E8D427F5C25F}"/>
              </a:ext>
            </a:extLst>
          </p:cNvPr>
          <p:cNvSpPr txBox="1"/>
          <p:nvPr/>
        </p:nvSpPr>
        <p:spPr>
          <a:xfrm>
            <a:off x="3768038" y="3455641"/>
            <a:ext cx="755277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Summarize this /[Vendor RFP response]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E42DBE-13C8-0E0D-5E72-CE237BC01B8D}"/>
              </a:ext>
            </a:extLst>
          </p:cNvPr>
          <p:cNvSpPr txBox="1"/>
          <p:nvPr/>
        </p:nvSpPr>
        <p:spPr>
          <a:xfrm>
            <a:off x="611803" y="6065701"/>
            <a:ext cx="22775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8661C5"/>
                </a:solidFill>
              </a:rPr>
              <a:t>Microsoft 365 Copilot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74E0E9-3FB4-814D-D5D8-78089EDC5FD1}"/>
              </a:ext>
            </a:extLst>
          </p:cNvPr>
          <p:cNvSpPr txBox="1">
            <a:spLocks/>
          </p:cNvSpPr>
          <p:nvPr/>
        </p:nvSpPr>
        <p:spPr>
          <a:xfrm>
            <a:off x="354905" y="1937230"/>
            <a:ext cx="2664808" cy="420654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800" kern="1200" spc="0" baseline="0">
                <a:solidFill>
                  <a:srgbClr val="091F2C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To get the  best response, it’s important to focus on some of the </a:t>
            </a:r>
            <a:r>
              <a:rPr kumimoji="0" lang="en-US" sz="2400" b="0" i="0" u="none" strike="noStrike" kern="1200" cap="none" spc="-38" normalizeH="0" baseline="0" noProof="0" dirty="0">
                <a:ln w="31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key elements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when phrasing your Copilot prompts.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5380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ED10-14A2-399F-8BD7-DE2476920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3CA09AF-D361-98B5-D0FE-3E4AA5635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230836" y="1411469"/>
            <a:ext cx="8627181" cy="5009832"/>
          </a:xfrm>
          <a:prstGeom prst="roundRect">
            <a:avLst>
              <a:gd name="adj" fmla="val 3190"/>
            </a:avLst>
          </a:prstGeom>
          <a:solidFill>
            <a:schemeClr val="bg1">
              <a:alpha val="46000"/>
            </a:schemeClr>
          </a:solidFill>
          <a:ln w="25400">
            <a:noFill/>
          </a:ln>
          <a:effectLst>
            <a:outerShdw blurRad="63500" algn="ctr" rotWithShape="0">
              <a:schemeClr val="tx1">
                <a:alpha val="15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fontAlgn="base">
              <a:spcBef>
                <a:spcPts val="0"/>
              </a:spcBef>
              <a:spcAft>
                <a:spcPts val="1200"/>
              </a:spcAft>
              <a:defRPr sz="1000">
                <a:ln w="3175">
                  <a:noFill/>
                </a:ln>
                <a:solidFill>
                  <a:schemeClr val="tx1"/>
                </a:solidFill>
                <a:cs typeface="Segoe U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E2119D7B-BF88-F4D9-0811-0B818B79B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1967" y="2897858"/>
            <a:ext cx="7724283" cy="2148754"/>
          </a:xfrm>
          <a:prstGeom prst="roundRect">
            <a:avLst>
              <a:gd name="adj" fmla="val 7542"/>
            </a:avLst>
          </a:prstGeom>
          <a:solidFill>
            <a:schemeClr val="bg1"/>
          </a:solidFill>
          <a:ln w="12700">
            <a:noFill/>
            <a:headEnd type="none" w="med" len="med"/>
            <a:tailEnd type="none" w="med" len="med"/>
          </a:ln>
          <a:effectLst/>
          <a:scene3d>
            <a:camera prst="perspectiveRight" fov="2700000">
              <a:rot lat="0" lon="21594000" rev="0"/>
            </a:camera>
            <a:lightRig rig="flat" dir="t"/>
          </a:scene3d>
          <a:sp3d>
            <a:bevelT w="0" h="0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8E20B0-6D0D-4093-09D5-3800D0CF92C9}"/>
              </a:ext>
            </a:extLst>
          </p:cNvPr>
          <p:cNvGrpSpPr/>
          <p:nvPr/>
        </p:nvGrpSpPr>
        <p:grpSpPr>
          <a:xfrm>
            <a:off x="4571208" y="1895774"/>
            <a:ext cx="2249856" cy="1172608"/>
            <a:chOff x="4571208" y="1895774"/>
            <a:chExt cx="2249856" cy="1172608"/>
          </a:xfrm>
        </p:grpSpPr>
        <p:sp>
          <p:nvSpPr>
            <p:cNvPr id="15" name="Rounded Rectangle 25">
              <a:extLst>
                <a:ext uri="{FF2B5EF4-FFF2-40B4-BE49-F238E27FC236}">
                  <a16:creationId xmlns:a16="http://schemas.microsoft.com/office/drawing/2014/main" id="{6124D296-598C-ECF8-03E6-E5B5B004FFFB}"/>
                </a:ext>
              </a:extLst>
            </p:cNvPr>
            <p:cNvSpPr/>
            <p:nvPr/>
          </p:nvSpPr>
          <p:spPr bwMode="auto">
            <a:xfrm>
              <a:off x="4571208" y="1895774"/>
              <a:ext cx="1664517" cy="3178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078D3"/>
              </a:solidFill>
              <a:headEnd type="none" w="med" len="med"/>
              <a:tailEnd type="none" w="med" len="med"/>
            </a:ln>
            <a:effectLst>
              <a:outerShdw blurRad="114300" dist="63500" dir="2700000" algn="tl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8D3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Goal</a:t>
              </a:r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08B4CB7C-9F34-623D-1B37-73200A87640C}"/>
                </a:ext>
              </a:extLst>
            </p:cNvPr>
            <p:cNvSpPr txBox="1"/>
            <p:nvPr/>
          </p:nvSpPr>
          <p:spPr>
            <a:xfrm>
              <a:off x="4888858" y="2323210"/>
              <a:ext cx="1932206" cy="3317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What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 response do you want from Copilot? </a:t>
              </a:r>
            </a:p>
          </p:txBody>
        </p:sp>
        <p:grpSp>
          <p:nvGrpSpPr>
            <p:cNvPr id="17" name="Group 16" descr="Arrow pointing to Generate 3-5 bullet points">
              <a:extLst>
                <a:ext uri="{FF2B5EF4-FFF2-40B4-BE49-F238E27FC236}">
                  <a16:creationId xmlns:a16="http://schemas.microsoft.com/office/drawing/2014/main" id="{9813EDC2-4ED1-1008-D4FB-F7306D582D4B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4734543" y="2250887"/>
              <a:ext cx="1818162" cy="817495"/>
              <a:chOff x="3771385" y="5402085"/>
              <a:chExt cx="1671567" cy="831347"/>
            </a:xfrm>
          </p:grpSpPr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7D6843BA-862E-717A-8862-2F6DC0763261}"/>
                  </a:ext>
                </a:extLst>
              </p:cNvPr>
              <p:cNvSpPr/>
              <p:nvPr/>
            </p:nvSpPr>
            <p:spPr>
              <a:xfrm>
                <a:off x="5124705" y="5913032"/>
                <a:ext cx="318247" cy="320400"/>
              </a:xfrm>
              <a:prstGeom prst="arc">
                <a:avLst>
                  <a:gd name="adj1" fmla="val 15898458"/>
                  <a:gd name="adj2" fmla="val 21454107"/>
                </a:avLst>
              </a:prstGeom>
              <a:ln w="12700">
                <a:solidFill>
                  <a:srgbClr val="C2C2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3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67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5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3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18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01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8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69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FC74394-8C59-9D28-83E9-A8BA537ABD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2952" y="6052733"/>
                <a:ext cx="0" cy="169629"/>
              </a:xfrm>
              <a:prstGeom prst="straightConnector1">
                <a:avLst/>
              </a:prstGeom>
              <a:ln w="12700">
                <a:solidFill>
                  <a:srgbClr val="C2C2C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B6BC281-8F38-75A6-9F5E-A94AC45088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23424" y="5912832"/>
                <a:ext cx="1346371" cy="824"/>
              </a:xfrm>
              <a:prstGeom prst="line">
                <a:avLst/>
              </a:prstGeom>
              <a:ln w="12700">
                <a:solidFill>
                  <a:srgbClr val="C2C2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D37BC771-0F17-F021-282C-ABDDC7930BDF}"/>
                  </a:ext>
                </a:extLst>
              </p:cNvPr>
              <p:cNvSpPr/>
              <p:nvPr/>
            </p:nvSpPr>
            <p:spPr>
              <a:xfrm rot="10800000">
                <a:off x="3771385" y="5592591"/>
                <a:ext cx="318247" cy="320400"/>
              </a:xfrm>
              <a:prstGeom prst="arc">
                <a:avLst>
                  <a:gd name="adj1" fmla="val 16352078"/>
                  <a:gd name="adj2" fmla="val 21454107"/>
                </a:avLst>
              </a:prstGeom>
              <a:ln w="12700">
                <a:solidFill>
                  <a:srgbClr val="C2C2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3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67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5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3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18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01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8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69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F208B48-9820-78D4-AFA4-680D171AA5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1526" y="5402085"/>
                <a:ext cx="0" cy="357457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rgbClr val="C2C2C2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F7769C-9C13-D21E-57B8-A2AA8721508E}"/>
              </a:ext>
            </a:extLst>
          </p:cNvPr>
          <p:cNvGrpSpPr/>
          <p:nvPr/>
        </p:nvGrpSpPr>
        <p:grpSpPr>
          <a:xfrm>
            <a:off x="8965400" y="1895774"/>
            <a:ext cx="1913187" cy="1149368"/>
            <a:chOff x="8965400" y="1895774"/>
            <a:chExt cx="1913187" cy="1149368"/>
          </a:xfrm>
        </p:grpSpPr>
        <p:sp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C2C5F13C-6DF8-5DCD-6335-AD224422885A}"/>
                </a:ext>
              </a:extLst>
            </p:cNvPr>
            <p:cNvSpPr/>
            <p:nvPr/>
          </p:nvSpPr>
          <p:spPr bwMode="auto">
            <a:xfrm>
              <a:off x="8965400" y="1895774"/>
              <a:ext cx="1664365" cy="3178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4AC5B1"/>
              </a:solidFill>
              <a:headEnd type="none" w="med" len="med"/>
              <a:tailEnd type="none" w="med" len="med"/>
            </a:ln>
            <a:effectLst>
              <a:outerShdw blurRad="114300" dist="63500" dir="2700000" algn="tl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1" i="0" u="none" strike="noStrike" kern="1200" cap="none" spc="0" normalizeH="0" baseline="0" noProof="0">
                  <a:ln>
                    <a:noFill/>
                  </a:ln>
                  <a:solidFill>
                    <a:srgbClr val="008575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Context</a:t>
              </a:r>
            </a:p>
          </p:txBody>
        </p:sp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60CFF28E-4FC9-AC88-49D9-E25310834507}"/>
                </a:ext>
              </a:extLst>
            </p:cNvPr>
            <p:cNvSpPr txBox="1"/>
            <p:nvPr/>
          </p:nvSpPr>
          <p:spPr>
            <a:xfrm>
              <a:off x="9235907" y="2299966"/>
              <a:ext cx="1642680" cy="33172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/>
                </a:rPr>
                <a:t>Why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do you need it and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 Semibold"/>
                </a:rPr>
                <a:t>who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 is involved?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5D27D9B-E3C6-A4C0-D546-4DB2A6570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683472" y="2730081"/>
              <a:ext cx="346157" cy="315061"/>
            </a:xfrm>
            <a:prstGeom prst="arc">
              <a:avLst>
                <a:gd name="adj1" fmla="val 15898458"/>
                <a:gd name="adj2" fmla="val 21454107"/>
              </a:avLst>
            </a:prstGeom>
            <a:ln w="12700">
              <a:solidFill>
                <a:srgbClr val="C2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9C7A8F4-6BB7-F0EF-B7B5-819E965EF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0027372" y="2863588"/>
              <a:ext cx="0" cy="164550"/>
            </a:xfrm>
            <a:prstGeom prst="straightConnector1">
              <a:avLst/>
            </a:prstGeom>
            <a:ln w="12700">
              <a:solidFill>
                <a:srgbClr val="C2C2C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A3C302F-3A9F-1CF4-1F83-1A182787E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9223" y="2729865"/>
              <a:ext cx="603042" cy="0"/>
            </a:xfrm>
            <a:prstGeom prst="line">
              <a:avLst/>
            </a:prstGeom>
            <a:ln w="12700">
              <a:solidFill>
                <a:srgbClr val="C2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82C1789F-9E01-365E-0EA8-4F6844D34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073850" y="2412708"/>
              <a:ext cx="346157" cy="315061"/>
            </a:xfrm>
            <a:prstGeom prst="arc">
              <a:avLst>
                <a:gd name="adj1" fmla="val 16352078"/>
                <a:gd name="adj2" fmla="val 21454107"/>
              </a:avLst>
            </a:prstGeom>
            <a:ln w="12700">
              <a:solidFill>
                <a:srgbClr val="C2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40B160-062D-2D17-7CE2-883DFAD14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074003" y="2227629"/>
              <a:ext cx="0" cy="35150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C2C2C2"/>
                  </a:gs>
                  <a:gs pos="9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6D5B6B6-5CC9-8006-5C5C-F66FCE775A16}"/>
              </a:ext>
            </a:extLst>
          </p:cNvPr>
          <p:cNvGrpSpPr/>
          <p:nvPr/>
        </p:nvGrpSpPr>
        <p:grpSpPr>
          <a:xfrm>
            <a:off x="3581146" y="4399854"/>
            <a:ext cx="3241797" cy="1748249"/>
            <a:chOff x="3581146" y="4399854"/>
            <a:chExt cx="3241797" cy="1748249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347767D8-2029-DF03-5074-BC5FC09DC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3581147" y="5203581"/>
              <a:ext cx="346158" cy="262247"/>
            </a:xfrm>
            <a:prstGeom prst="arc">
              <a:avLst>
                <a:gd name="adj1" fmla="val 15962854"/>
                <a:gd name="adj2" fmla="val 21075271"/>
              </a:avLst>
            </a:prstGeom>
            <a:ln w="12700">
              <a:solidFill>
                <a:srgbClr val="C2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C5F3787-3CDD-8BCD-E5C8-FF22B5AAB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1204" y="4518410"/>
              <a:ext cx="3404" cy="833920"/>
            </a:xfrm>
            <a:prstGeom prst="straightConnector1">
              <a:avLst/>
            </a:prstGeom>
            <a:ln w="12700">
              <a:solidFill>
                <a:srgbClr val="C2C2C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806CEF6-89FC-060F-5DB7-4B3511EE5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>
              <a:off x="3763273" y="5465649"/>
              <a:ext cx="496052" cy="3502"/>
            </a:xfrm>
            <a:prstGeom prst="line">
              <a:avLst/>
            </a:prstGeom>
            <a:ln w="12700">
              <a:solidFill>
                <a:srgbClr val="C2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660E373-C3B0-B5BD-19FF-73548175D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 flipH="1" flipV="1">
              <a:off x="4102029" y="5468605"/>
              <a:ext cx="346158" cy="262247"/>
            </a:xfrm>
            <a:prstGeom prst="arc">
              <a:avLst>
                <a:gd name="adj1" fmla="val 15847894"/>
                <a:gd name="adj2" fmla="val 21454107"/>
              </a:avLst>
            </a:prstGeom>
            <a:ln w="12700">
              <a:solidFill>
                <a:srgbClr val="C2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F5B7267-7763-42EF-83E5-8262CEAC0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8188" y="5594203"/>
              <a:ext cx="0" cy="289703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C2C2C2"/>
                  </a:gs>
                  <a:gs pos="9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1B938F8-9476-F4E5-1C2E-2FAC5FC85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695260" y="4399854"/>
              <a:ext cx="348501" cy="0"/>
            </a:xfrm>
            <a:prstGeom prst="straightConnector1">
              <a:avLst/>
            </a:prstGeom>
            <a:ln w="12700">
              <a:solidFill>
                <a:srgbClr val="C2C2C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EE8F793E-246B-FC8D-DF56-151309014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 flipH="1" flipV="1">
              <a:off x="3625153" y="4355973"/>
              <a:ext cx="260485" cy="348500"/>
            </a:xfrm>
            <a:prstGeom prst="arc">
              <a:avLst>
                <a:gd name="adj1" fmla="val 16277629"/>
                <a:gd name="adj2" fmla="val 21378627"/>
              </a:avLst>
            </a:prstGeom>
            <a:ln w="12700">
              <a:solidFill>
                <a:srgbClr val="C2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A6E2C448-2773-5E46-6E0A-DDDB9F672169}"/>
                </a:ext>
              </a:extLst>
            </p:cNvPr>
            <p:cNvSpPr txBox="1"/>
            <p:nvPr/>
          </p:nvSpPr>
          <p:spPr>
            <a:xfrm>
              <a:off x="4571208" y="5446531"/>
              <a:ext cx="2251735" cy="3317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Which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 information sources or samples should Copilot use?</a:t>
              </a:r>
            </a:p>
          </p:txBody>
        </p:sp>
        <p:sp>
          <p:nvSpPr>
            <p:cNvPr id="39" name="Rounded Rectangle 37">
              <a:extLst>
                <a:ext uri="{FF2B5EF4-FFF2-40B4-BE49-F238E27FC236}">
                  <a16:creationId xmlns:a16="http://schemas.microsoft.com/office/drawing/2014/main" id="{7843DDF3-ACEE-7718-CDAF-61E7E5874394}"/>
                </a:ext>
              </a:extLst>
            </p:cNvPr>
            <p:cNvSpPr/>
            <p:nvPr/>
          </p:nvSpPr>
          <p:spPr bwMode="auto">
            <a:xfrm>
              <a:off x="4633503" y="5830230"/>
              <a:ext cx="1664365" cy="31787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C03BC4"/>
              </a:solidFill>
              <a:headEnd type="none" w="med" len="med"/>
              <a:tailEnd type="none" w="med" len="med"/>
            </a:ln>
            <a:effectLst>
              <a:outerShdw blurRad="114300" dist="63500" dir="2700000" algn="tl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1" i="0" u="none" strike="noStrike" kern="1200" cap="none" spc="0" normalizeH="0" baseline="0" noProof="0">
                  <a:ln>
                    <a:noFill/>
                  </a:ln>
                  <a:solidFill>
                    <a:srgbClr val="C03BC4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Source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C11735-5745-4745-C9FA-EAD9840089AB}"/>
              </a:ext>
            </a:extLst>
          </p:cNvPr>
          <p:cNvGrpSpPr/>
          <p:nvPr/>
        </p:nvGrpSpPr>
        <p:grpSpPr>
          <a:xfrm>
            <a:off x="9136451" y="4664650"/>
            <a:ext cx="2844585" cy="1479123"/>
            <a:chOff x="9136451" y="4664650"/>
            <a:chExt cx="2844585" cy="1479123"/>
          </a:xfrm>
        </p:grpSpPr>
        <p:grpSp>
          <p:nvGrpSpPr>
            <p:cNvPr id="40" name="Group 39" descr="Arrow pointing to Please use simple language so I can get up to speed quickly.">
              <a:extLst>
                <a:ext uri="{FF2B5EF4-FFF2-40B4-BE49-F238E27FC236}">
                  <a16:creationId xmlns:a16="http://schemas.microsoft.com/office/drawing/2014/main" id="{65D596F0-1836-3924-84CC-4FC0D6E78C8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 rot="10800000" flipH="1">
              <a:off x="9244899" y="4664650"/>
              <a:ext cx="934662" cy="1139759"/>
              <a:chOff x="3769739" y="7144164"/>
              <a:chExt cx="859302" cy="117631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7D2EB42-48E0-9F33-56E9-5096141A2FA7}"/>
                  </a:ext>
                </a:extLst>
              </p:cNvPr>
              <p:cNvGrpSpPr/>
              <p:nvPr/>
            </p:nvGrpSpPr>
            <p:grpSpPr>
              <a:xfrm>
                <a:off x="4310794" y="7645759"/>
                <a:ext cx="318247" cy="674716"/>
                <a:chOff x="4310794" y="7645759"/>
                <a:chExt cx="318247" cy="674716"/>
              </a:xfrm>
            </p:grpSpPr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241666AD-4A98-0462-E0AE-54118F000B10}"/>
                    </a:ext>
                  </a:extLst>
                </p:cNvPr>
                <p:cNvSpPr/>
                <p:nvPr/>
              </p:nvSpPr>
              <p:spPr>
                <a:xfrm>
                  <a:off x="4310794" y="7645759"/>
                  <a:ext cx="318247" cy="320400"/>
                </a:xfrm>
                <a:prstGeom prst="arc">
                  <a:avLst>
                    <a:gd name="adj1" fmla="val 15847894"/>
                    <a:gd name="adj2" fmla="val 21454107"/>
                  </a:avLst>
                </a:prstGeom>
                <a:ln w="12700">
                  <a:solidFill>
                    <a:srgbClr val="C2C2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367" rtl="0" eaLnBrk="1" latinLnBrk="0" hangingPunct="1">
                    <a:defRPr sz="176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83" algn="l" defTabSz="914367" rtl="0" eaLnBrk="1" latinLnBrk="0" hangingPunct="1">
                    <a:defRPr sz="176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67" algn="l" defTabSz="914367" rtl="0" eaLnBrk="1" latinLnBrk="0" hangingPunct="1">
                    <a:defRPr sz="176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550" algn="l" defTabSz="914367" rtl="0" eaLnBrk="1" latinLnBrk="0" hangingPunct="1">
                    <a:defRPr sz="176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734" algn="l" defTabSz="914367" rtl="0" eaLnBrk="1" latinLnBrk="0" hangingPunct="1">
                    <a:defRPr sz="176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918" algn="l" defTabSz="914367" rtl="0" eaLnBrk="1" latinLnBrk="0" hangingPunct="1">
                    <a:defRPr sz="176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101" algn="l" defTabSz="914367" rtl="0" eaLnBrk="1" latinLnBrk="0" hangingPunct="1">
                    <a:defRPr sz="176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284" algn="l" defTabSz="914367" rtl="0" eaLnBrk="1" latinLnBrk="0" hangingPunct="1">
                    <a:defRPr sz="176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469" algn="l" defTabSz="914367" rtl="0" eaLnBrk="1" latinLnBrk="0" hangingPunct="1">
                    <a:defRPr sz="1765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06B758DB-F744-1886-8AE7-870034DCFB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 flipV="1">
                  <a:off x="4628900" y="7778586"/>
                  <a:ext cx="0" cy="541889"/>
                </a:xfrm>
                <a:prstGeom prst="straightConnector1">
                  <a:avLst/>
                </a:prstGeom>
                <a:ln w="12700">
                  <a:solidFill>
                    <a:srgbClr val="C2C2C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9C003DC-67A1-B31F-CCAC-B4E31AF13D0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923719" y="7644304"/>
                <a:ext cx="546199" cy="0"/>
              </a:xfrm>
              <a:prstGeom prst="line">
                <a:avLst/>
              </a:prstGeom>
              <a:ln w="12700">
                <a:solidFill>
                  <a:srgbClr val="C2C2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8811CBFA-9154-BA1E-53A8-A8A1826D4C57}"/>
                  </a:ext>
                </a:extLst>
              </p:cNvPr>
              <p:cNvSpPr/>
              <p:nvPr/>
            </p:nvSpPr>
            <p:spPr>
              <a:xfrm rot="10800000">
                <a:off x="3769739" y="7326927"/>
                <a:ext cx="318247" cy="320400"/>
              </a:xfrm>
              <a:prstGeom prst="arc">
                <a:avLst>
                  <a:gd name="adj1" fmla="val 15847894"/>
                  <a:gd name="adj2" fmla="val 21454107"/>
                </a:avLst>
              </a:prstGeom>
              <a:ln w="12700">
                <a:solidFill>
                  <a:srgbClr val="C2C2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3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67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50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3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18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01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84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69" algn="l" defTabSz="914367" rtl="0" eaLnBrk="1" latinLnBrk="0" hangingPunct="1">
                  <a:defRPr sz="176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359B186-A551-12FE-A6CE-D27D876370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69880" y="7144164"/>
                <a:ext cx="0" cy="353943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rgbClr val="C2C2C2"/>
                    </a:gs>
                    <a:gs pos="90000">
                      <a:schemeClr val="bg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6">
              <a:extLst>
                <a:ext uri="{FF2B5EF4-FFF2-40B4-BE49-F238E27FC236}">
                  <a16:creationId xmlns:a16="http://schemas.microsoft.com/office/drawing/2014/main" id="{0137AD81-6BA9-DD3A-93AD-19C8F5D3866C}"/>
                </a:ext>
              </a:extLst>
            </p:cNvPr>
            <p:cNvSpPr txBox="1"/>
            <p:nvPr/>
          </p:nvSpPr>
          <p:spPr>
            <a:xfrm>
              <a:off x="9406958" y="5395163"/>
              <a:ext cx="2574078" cy="3317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How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 should Copilot respond</a:t>
              </a:r>
            </a:p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 panose="020B0502040204020203" pitchFamily="34" charset="0"/>
                </a:rPr>
                <a:t>to best meet your expectations?</a:t>
              </a:r>
            </a:p>
          </p:txBody>
        </p:sp>
        <p:sp>
          <p:nvSpPr>
            <p:cNvPr id="48" name="Rounded Rectangle 34">
              <a:extLst>
                <a:ext uri="{FF2B5EF4-FFF2-40B4-BE49-F238E27FC236}">
                  <a16:creationId xmlns:a16="http://schemas.microsoft.com/office/drawing/2014/main" id="{EDD7563E-80F7-982B-8938-A0C5E080AB19}"/>
                </a:ext>
              </a:extLst>
            </p:cNvPr>
            <p:cNvSpPr/>
            <p:nvPr/>
          </p:nvSpPr>
          <p:spPr bwMode="auto">
            <a:xfrm>
              <a:off x="9136451" y="5825900"/>
              <a:ext cx="1664365" cy="3178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99000"/>
              </a:schemeClr>
            </a:solidFill>
            <a:ln w="15875">
              <a:solidFill>
                <a:srgbClr val="FFA38B"/>
              </a:solidFill>
              <a:headEnd type="none" w="med" len="med"/>
              <a:tailEnd type="none" w="med" len="med"/>
            </a:ln>
            <a:effectLst>
              <a:outerShdw blurRad="114300" dist="63500" dir="2700000" algn="tl" rotWithShape="0">
                <a:srgbClr val="454142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200" b="1" i="0" u="none" strike="noStrike" kern="1200" cap="none" spc="0" normalizeH="0" baseline="0" noProof="0">
                  <a:ln>
                    <a:noFill/>
                  </a:ln>
                  <a:solidFill>
                    <a:srgbClr val="E25B00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Expectations</a:t>
              </a:r>
            </a:p>
          </p:txBody>
        </p:sp>
      </p:grpSp>
      <p:sp>
        <p:nvSpPr>
          <p:cNvPr id="53" name="Rectangle: Rounded Corners 6">
            <a:extLst>
              <a:ext uri="{FF2B5EF4-FFF2-40B4-BE49-F238E27FC236}">
                <a16:creationId xmlns:a16="http://schemas.microsoft.com/office/drawing/2014/main" id="{E183F711-C3CF-3B54-BE24-8DD8DF830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234010" y="1411468"/>
            <a:ext cx="8627181" cy="5009833"/>
          </a:xfrm>
          <a:prstGeom prst="roundRect">
            <a:avLst>
              <a:gd name="adj" fmla="val 4396"/>
            </a:avLst>
          </a:prstGeom>
          <a:noFill/>
          <a:ln w="9525">
            <a:gradFill>
              <a:gsLst>
                <a:gs pos="37000">
                  <a:srgbClr val="464FEB"/>
                </a:gs>
                <a:gs pos="69000">
                  <a:srgbClr val="47CFFA"/>
                </a:gs>
                <a:gs pos="91000">
                  <a:srgbClr val="B47CF8"/>
                </a:gs>
              </a:gsLst>
              <a:lin ang="3600000" scaled="0"/>
            </a:gra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54" name="Rounded Rectangle 41">
            <a:extLst>
              <a:ext uri="{FF2B5EF4-FFF2-40B4-BE49-F238E27FC236}">
                <a16:creationId xmlns:a16="http://schemas.microsoft.com/office/drawing/2014/main" id="{524D982B-CB1A-F925-063B-E9CC3C41F6FA}"/>
              </a:ext>
            </a:extLst>
          </p:cNvPr>
          <p:cNvSpPr/>
          <p:nvPr/>
        </p:nvSpPr>
        <p:spPr bwMode="auto">
          <a:xfrm>
            <a:off x="2904073" y="1188346"/>
            <a:ext cx="4478437" cy="36711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000">
                <a:srgbClr val="8661C5"/>
              </a:gs>
              <a:gs pos="10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114300" dist="63500" dir="2700000" algn="tl" rotWithShape="0">
              <a:srgbClr val="454142">
                <a:alpha val="2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0" rIns="27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99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Include the right prompt ingredients</a:t>
            </a:r>
          </a:p>
        </p:txBody>
      </p:sp>
      <p:sp>
        <p:nvSpPr>
          <p:cNvPr id="55" name="Title 8">
            <a:extLst>
              <a:ext uri="{FF2B5EF4-FFF2-40B4-BE49-F238E27FC236}">
                <a16:creationId xmlns:a16="http://schemas.microsoft.com/office/drawing/2014/main" id="{A48849C0-D1FA-99AF-EBC8-FDD0EA2C8E8C}"/>
              </a:ext>
            </a:extLst>
          </p:cNvPr>
          <p:cNvSpPr txBox="1">
            <a:spLocks/>
          </p:cNvSpPr>
          <p:nvPr/>
        </p:nvSpPr>
        <p:spPr>
          <a:xfrm>
            <a:off x="521649" y="269034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The Art and Science of Prompting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54EFD-D64B-D372-A49E-B467861B9A0A}"/>
              </a:ext>
            </a:extLst>
          </p:cNvPr>
          <p:cNvSpPr txBox="1"/>
          <p:nvPr/>
        </p:nvSpPr>
        <p:spPr>
          <a:xfrm>
            <a:off x="4110495" y="3052679"/>
            <a:ext cx="7147768" cy="186204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300" b="1" dirty="0">
                <a:solidFill>
                  <a:srgbClr val="0070C0"/>
                </a:solidFill>
                <a:latin typeface="Segoe UI Semibold"/>
                <a:cs typeface="Segoe UI Semibold" panose="020B0502040204020203" pitchFamily="34" charset="0"/>
              </a:rPr>
              <a:t>Help me compare two vendor RFP replies.</a:t>
            </a:r>
            <a:r>
              <a:rPr lang="en-US" sz="2300" b="1" dirty="0">
                <a:solidFill>
                  <a:srgbClr val="00B050"/>
                </a:solidFill>
                <a:latin typeface="Segoe UI Semibold"/>
                <a:cs typeface="Segoe UI Semibold" panose="020B0502040204020203" pitchFamily="34" charset="0"/>
              </a:rPr>
              <a:t> I need a summary and recommendation for my manager. </a:t>
            </a:r>
            <a:r>
              <a:rPr lang="en-US" sz="2300" b="1" dirty="0">
                <a:solidFill>
                  <a:srgbClr val="C03BC4"/>
                </a:solidFill>
                <a:latin typeface="Segoe UI Semibold"/>
                <a:cs typeface="Segoe UI Semibold" panose="020B0502040204020203" pitchFamily="34" charset="0"/>
              </a:rPr>
              <a:t>Use the criteria in /[</a:t>
            </a:r>
            <a:r>
              <a:rPr lang="en-US" sz="2300" b="1" dirty="0" err="1">
                <a:solidFill>
                  <a:srgbClr val="C03BC4"/>
                </a:solidFill>
                <a:latin typeface="Segoe UI Semibold"/>
                <a:cs typeface="Segoe UI Semibold" panose="020B0502040204020203" pitchFamily="34" charset="0"/>
              </a:rPr>
              <a:t>rfp</a:t>
            </a:r>
            <a:r>
              <a:rPr lang="en-US" sz="2300" b="1" dirty="0">
                <a:solidFill>
                  <a:srgbClr val="C03BC4"/>
                </a:solidFill>
                <a:latin typeface="Segoe UI Semibold"/>
                <a:cs typeface="Segoe UI Semibold" panose="020B0502040204020203" pitchFamily="34" charset="0"/>
              </a:rPr>
              <a:t>] to evaluate [vendor_rfp_1] and /[vendor_rfp_2]. </a:t>
            </a:r>
            <a:r>
              <a:rPr lang="en-US" sz="2300" b="1" dirty="0">
                <a:solidFill>
                  <a:srgbClr val="FF5C39"/>
                </a:solidFill>
                <a:latin typeface="Segoe UI Semibold"/>
                <a:cs typeface="Segoe UI Semibold" panose="020B0502040204020203" pitchFamily="34" charset="0"/>
              </a:rPr>
              <a:t>Make a table comparing the vendors then provide a recommendation.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5C39"/>
              </a:solidFill>
              <a:effectLst/>
              <a:uLnTx/>
              <a:uFillTx/>
              <a:latin typeface="Segoe UI Semibold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907B2-C7C2-CBB4-7DA8-F6CEDD52EE1A}"/>
              </a:ext>
            </a:extLst>
          </p:cNvPr>
          <p:cNvSpPr txBox="1"/>
          <p:nvPr/>
        </p:nvSpPr>
        <p:spPr>
          <a:xfrm>
            <a:off x="4110495" y="3052679"/>
            <a:ext cx="7147768" cy="150810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300" b="1" dirty="0">
                <a:solidFill>
                  <a:srgbClr val="0070C0"/>
                </a:solidFill>
                <a:latin typeface="Segoe UI Semibold"/>
                <a:cs typeface="Segoe UI Semibold" panose="020B0502040204020203" pitchFamily="34" charset="0"/>
              </a:rPr>
              <a:t>Help me compare two vendor RFP replies.</a:t>
            </a:r>
            <a:r>
              <a:rPr lang="en-US" sz="2300" b="1" dirty="0">
                <a:solidFill>
                  <a:srgbClr val="00B050"/>
                </a:solidFill>
                <a:latin typeface="Segoe UI Semibold"/>
                <a:cs typeface="Segoe UI Semibold" panose="020B0502040204020203" pitchFamily="34" charset="0"/>
              </a:rPr>
              <a:t> I need a summary and recommendation for my manager. </a:t>
            </a:r>
            <a:r>
              <a:rPr lang="en-US" sz="2300" b="1" dirty="0">
                <a:solidFill>
                  <a:srgbClr val="C03BC4"/>
                </a:solidFill>
                <a:latin typeface="Segoe UI Semibold"/>
                <a:cs typeface="Segoe UI Semibold" panose="020B0502040204020203" pitchFamily="34" charset="0"/>
              </a:rPr>
              <a:t>Use the criteria in /[</a:t>
            </a:r>
            <a:r>
              <a:rPr lang="en-US" sz="2300" b="1" dirty="0" err="1">
                <a:solidFill>
                  <a:srgbClr val="C03BC4"/>
                </a:solidFill>
                <a:latin typeface="Segoe UI Semibold"/>
                <a:cs typeface="Segoe UI Semibold" panose="020B0502040204020203" pitchFamily="34" charset="0"/>
              </a:rPr>
              <a:t>rfp</a:t>
            </a:r>
            <a:r>
              <a:rPr lang="en-US" sz="2300" b="1" dirty="0">
                <a:solidFill>
                  <a:srgbClr val="C03BC4"/>
                </a:solidFill>
                <a:latin typeface="Segoe UI Semibold"/>
                <a:cs typeface="Segoe UI Semibold" panose="020B0502040204020203" pitchFamily="34" charset="0"/>
              </a:rPr>
              <a:t>] to evaluate [vendor_rfp_1] and /[vendor_rfp_2].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5C39"/>
              </a:solidFill>
              <a:effectLst/>
              <a:uLnTx/>
              <a:uFillTx/>
              <a:latin typeface="Segoe UI Semibold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0A394-7C14-C70A-9D18-09FAD14FD590}"/>
              </a:ext>
            </a:extLst>
          </p:cNvPr>
          <p:cNvSpPr txBox="1"/>
          <p:nvPr/>
        </p:nvSpPr>
        <p:spPr>
          <a:xfrm>
            <a:off x="4110495" y="3052679"/>
            <a:ext cx="7147768" cy="44627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300" b="1" dirty="0">
                <a:solidFill>
                  <a:srgbClr val="0070C0"/>
                </a:solidFill>
                <a:latin typeface="Segoe UI Semibold"/>
                <a:cs typeface="Segoe UI Semibold" panose="020B0502040204020203" pitchFamily="34" charset="0"/>
              </a:rPr>
              <a:t>Help me compare two vendor RFP replies.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5C39"/>
              </a:solidFill>
              <a:effectLst/>
              <a:uLnTx/>
              <a:uFillTx/>
              <a:latin typeface="Segoe UI Semibold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7097B-3F9F-ECC5-8948-11E9909F3598}"/>
              </a:ext>
            </a:extLst>
          </p:cNvPr>
          <p:cNvSpPr txBox="1"/>
          <p:nvPr/>
        </p:nvSpPr>
        <p:spPr>
          <a:xfrm>
            <a:off x="4110495" y="3052679"/>
            <a:ext cx="7147768" cy="80021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Help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 me 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ompare two vendor RFP</a:t>
            </a:r>
            <a:r>
              <a:rPr kumimoji="0" lang="en-US" sz="23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 replies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.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 I need a summary and recommendation for my manager. 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5C39"/>
              </a:solidFill>
              <a:effectLst/>
              <a:uLnTx/>
              <a:uFillTx/>
              <a:latin typeface="Segoe UI Semibold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FA7148-FB68-C2D8-F55B-BF6C80805310}"/>
              </a:ext>
            </a:extLst>
          </p:cNvPr>
          <p:cNvSpPr txBox="1"/>
          <p:nvPr/>
        </p:nvSpPr>
        <p:spPr>
          <a:xfrm>
            <a:off x="611803" y="6065701"/>
            <a:ext cx="22775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rgbClr val="8661C5"/>
                </a:solidFill>
              </a:rPr>
              <a:t>Microsoft 365 Copilot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D94094-4311-7AEB-B9F6-68DC0F4C42D3}"/>
              </a:ext>
            </a:extLst>
          </p:cNvPr>
          <p:cNvSpPr txBox="1">
            <a:spLocks/>
          </p:cNvSpPr>
          <p:nvPr/>
        </p:nvSpPr>
        <p:spPr>
          <a:xfrm>
            <a:off x="354905" y="1937230"/>
            <a:ext cx="2664808" cy="420654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800" kern="1200" spc="0" baseline="0">
                <a:solidFill>
                  <a:srgbClr val="091F2C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To get the  best response, it’s important to focus on some of the </a:t>
            </a:r>
            <a:r>
              <a:rPr kumimoji="0" lang="en-US" sz="2400" b="0" i="0" u="none" strike="noStrike" kern="1200" cap="none" spc="-38" normalizeH="0" baseline="0" noProof="0" dirty="0">
                <a:ln w="31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key elements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when phrasing your Copilot prompts.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838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63449-B034-F5D0-39E6-CD4A0C5B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1FD936-B11A-558D-5F36-803FF24E1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64" y="1413063"/>
            <a:ext cx="6603390" cy="403187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Microsoft 365 Copilot Level-Set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Art of the Prompt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>
                <a:solidFill>
                  <a:srgbClr val="FFFF00"/>
                </a:solidFill>
              </a:rPr>
              <a:t>New Year, New You: Working Alongside AI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Urgent ≠ Important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Action Follows Meaning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Define, then Refine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Operationalize  Best Practices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 Resources and Next Steps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94B8F78-060A-CD33-DCAA-03D4C9BB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213969-18C5-BC5B-65B9-7CCE4A30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05143" y="1524000"/>
            <a:ext cx="0" cy="4021483"/>
          </a:xfrm>
          <a:prstGeom prst="line">
            <a:avLst/>
          </a:prstGeom>
          <a:ln w="2222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39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0D0FA0-6DE0-9DE6-D291-8FE35DA72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531" y="1304461"/>
            <a:ext cx="8064348" cy="880241"/>
          </a:xfrm>
        </p:spPr>
        <p:txBody>
          <a:bodyPr/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600" dirty="0"/>
              <a:t>Urgency is loud, importance is quiet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600" dirty="0"/>
              <a:t>Use Copilot to understand context and prioritize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C9D81A-24D9-5EF8-57F5-CFAF9DD6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2612546"/>
            <a:ext cx="2373598" cy="1444330"/>
          </a:xfrm>
        </p:spPr>
        <p:txBody>
          <a:bodyPr/>
          <a:lstStyle/>
          <a:p>
            <a:r>
              <a:rPr lang="en-US" sz="3200" dirty="0"/>
              <a:t>Urgent ≠</a:t>
            </a:r>
            <a:br>
              <a:rPr lang="en-US" sz="3200" dirty="0"/>
            </a:br>
            <a:r>
              <a:rPr lang="en-US" sz="3200" dirty="0"/>
              <a:t>Important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C7383-0D1B-1D1A-2064-8ECA0999A9C8}"/>
              </a:ext>
            </a:extLst>
          </p:cNvPr>
          <p:cNvSpPr txBox="1"/>
          <p:nvPr/>
        </p:nvSpPr>
        <p:spPr>
          <a:xfrm>
            <a:off x="3811835" y="298895"/>
            <a:ext cx="788807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Pro Display Semibold" panose="020B0702040504020203" pitchFamily="34" charset="0"/>
                <a:ea typeface="+mn-ea"/>
                <a:cs typeface="Segoe Sans Display Semibold" pitchFamily="2" charset="0"/>
              </a:rPr>
              <a:t>“What is important is seldom urgent, and </a:t>
            </a:r>
            <a:br>
              <a:rPr kumimoji="0" lang="en-US" sz="2800" b="0" i="1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Pro Display Semibold" panose="020B0702040504020203" pitchFamily="34" charset="0"/>
                <a:ea typeface="+mn-ea"/>
                <a:cs typeface="Segoe Sans Display Semibold" pitchFamily="2" charset="0"/>
              </a:rPr>
            </a:br>
            <a:r>
              <a:rPr kumimoji="0" lang="en-US" sz="2800" b="0" i="1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Pro Display Semibold" panose="020B0702040504020203" pitchFamily="34" charset="0"/>
                <a:ea typeface="+mn-ea"/>
                <a:cs typeface="Segoe Sans Display Semibold" pitchFamily="2" charset="0"/>
              </a:rPr>
              <a:t>what is urgent is seldom important.”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B0F886-23F1-39B5-622F-30CA012C9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304739" y="2395365"/>
            <a:ext cx="3374458" cy="2871893"/>
          </a:xfrm>
          <a:prstGeom prst="roundRect">
            <a:avLst>
              <a:gd name="adj" fmla="val 3561"/>
            </a:avLst>
          </a:prstGeom>
          <a:solidFill>
            <a:srgbClr val="F4F3F5"/>
          </a:solidFill>
          <a:ln w="635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algn="ctr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4614C2-9521-B41B-9BE9-D6BFC3FA7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39519" y="2205960"/>
            <a:ext cx="579106" cy="57910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F222BC-C8E9-EC21-ACC7-2C615EEA7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414031" y="2409890"/>
            <a:ext cx="3374458" cy="2871893"/>
          </a:xfrm>
          <a:prstGeom prst="roundRect">
            <a:avLst>
              <a:gd name="adj" fmla="val 3561"/>
            </a:avLst>
          </a:prstGeom>
          <a:solidFill>
            <a:srgbClr val="F4F3F5"/>
          </a:solidFill>
          <a:ln w="635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algn="ctr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80C453-FAFC-5341-D68A-3784298FB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48811" y="2220485"/>
            <a:ext cx="579106" cy="579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573EEC-F134-98DC-489C-6556A78C3971}"/>
              </a:ext>
            </a:extLst>
          </p:cNvPr>
          <p:cNvSpPr txBox="1"/>
          <p:nvPr/>
        </p:nvSpPr>
        <p:spPr>
          <a:xfrm>
            <a:off x="8529751" y="2597747"/>
            <a:ext cx="318868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i="1" dirty="0"/>
              <a:t>Help me prepare for /[meeting] by reviewing related emails, chats, and documents. Identify key topics, documents to review (with brief summaries), and questions or decisions I should be ready to address</a:t>
            </a:r>
            <a:r>
              <a:rPr lang="en-US" sz="2000" dirty="0"/>
              <a:t>.</a:t>
            </a:r>
            <a:endParaRPr lang="en-US" sz="20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773BB-F8B2-43B8-C355-B4E99900111F}"/>
              </a:ext>
            </a:extLst>
          </p:cNvPr>
          <p:cNvSpPr txBox="1"/>
          <p:nvPr/>
        </p:nvSpPr>
        <p:spPr>
          <a:xfrm>
            <a:off x="4382280" y="2597748"/>
            <a:ext cx="3156412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i="1" dirty="0"/>
              <a:t>Review my emails, chats, meetings, and documents from the last seven days.</a:t>
            </a:r>
            <a:br>
              <a:rPr lang="en-US" sz="2000" i="1" dirty="0"/>
            </a:br>
            <a:r>
              <a:rPr lang="en-US" sz="2000" i="1" dirty="0"/>
              <a:t>Recommend my top priorities for today, emphasizing importance over urgency using the Eisenhower Matrix.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4309E-C70B-D31E-0B69-6D14D1EF5513}"/>
              </a:ext>
            </a:extLst>
          </p:cNvPr>
          <p:cNvSpPr txBox="1"/>
          <p:nvPr/>
        </p:nvSpPr>
        <p:spPr>
          <a:xfrm>
            <a:off x="3849374" y="5380321"/>
            <a:ext cx="2429057" cy="1178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Use Start and End My Day prompts to align on priorities and review your impact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69FD63-3B59-8543-8BD1-CDAC10FF31C4}"/>
              </a:ext>
            </a:extLst>
          </p:cNvPr>
          <p:cNvSpPr txBox="1"/>
          <p:nvPr/>
        </p:nvSpPr>
        <p:spPr>
          <a:xfrm>
            <a:off x="6606238" y="5401578"/>
            <a:ext cx="2429057" cy="1178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Ask Copilot to help you understand what matters, not just recap and summarize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B7185-8BCD-47ED-45E7-235C68640321}"/>
              </a:ext>
            </a:extLst>
          </p:cNvPr>
          <p:cNvSpPr txBox="1"/>
          <p:nvPr/>
        </p:nvSpPr>
        <p:spPr>
          <a:xfrm>
            <a:off x="9363102" y="5442469"/>
            <a:ext cx="2429057" cy="1178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Catch up on people, projects, and situations wherever work happens</a:t>
            </a:r>
          </a:p>
        </p:txBody>
      </p:sp>
    </p:spTree>
    <p:extLst>
      <p:ext uri="{BB962C8B-B14F-4D97-AF65-F5344CB8AC3E}">
        <p14:creationId xmlns:p14="http://schemas.microsoft.com/office/powerpoint/2010/main" val="136238279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0D0FA0-6DE0-9DE6-D291-8FE35DA72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46" y="883489"/>
            <a:ext cx="8064348" cy="880241"/>
          </a:xfrm>
        </p:spPr>
        <p:txBody>
          <a:bodyPr/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600" dirty="0"/>
              <a:t>Mistakes arise when we act before understanding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600" dirty="0"/>
              <a:t>Karl Weick:   Enactment &gt; Sensemaking &gt; Action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C9D81A-24D9-5EF8-57F5-CFAF9DD6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Action Follows Meaning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C7383-0D1B-1D1A-2064-8ECA0999A9C8}"/>
              </a:ext>
            </a:extLst>
          </p:cNvPr>
          <p:cNvSpPr txBox="1"/>
          <p:nvPr/>
        </p:nvSpPr>
        <p:spPr>
          <a:xfrm>
            <a:off x="3811835" y="298895"/>
            <a:ext cx="78880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Pro Display Semibold" panose="020B0702040504020203" pitchFamily="34" charset="0"/>
                <a:ea typeface="+mn-ea"/>
                <a:cs typeface="Segoe Sans Display Semibold" pitchFamily="2" charset="0"/>
              </a:rPr>
              <a:t>Action is easier when ambiguity is removed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B0F886-23F1-39B5-622F-30CA012C9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308410" y="2208320"/>
            <a:ext cx="3374458" cy="2871893"/>
          </a:xfrm>
          <a:prstGeom prst="roundRect">
            <a:avLst>
              <a:gd name="adj" fmla="val 3561"/>
            </a:avLst>
          </a:prstGeom>
          <a:solidFill>
            <a:srgbClr val="F4F3F5"/>
          </a:solidFill>
          <a:ln w="635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algn="ctr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4614C2-9521-B41B-9BE9-D6BFC3FA7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43190" y="2018915"/>
            <a:ext cx="579106" cy="57910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F222BC-C8E9-EC21-ACC7-2C615EEA7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417702" y="2222845"/>
            <a:ext cx="3374458" cy="2871893"/>
          </a:xfrm>
          <a:prstGeom prst="roundRect">
            <a:avLst>
              <a:gd name="adj" fmla="val 3561"/>
            </a:avLst>
          </a:prstGeom>
          <a:solidFill>
            <a:srgbClr val="F4F3F5"/>
          </a:solidFill>
          <a:ln w="635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algn="ctr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80C453-FAFC-5341-D68A-3784298FB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52482" y="2033440"/>
            <a:ext cx="579106" cy="579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573EEC-F134-98DC-489C-6556A78C3971}"/>
              </a:ext>
            </a:extLst>
          </p:cNvPr>
          <p:cNvSpPr txBox="1"/>
          <p:nvPr/>
        </p:nvSpPr>
        <p:spPr>
          <a:xfrm>
            <a:off x="8615192" y="2451196"/>
            <a:ext cx="2875402" cy="23812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Create a meeting summary from this whiteboard.  Focus on decisions and  risks discussed.  Then give me a one-sentence executive recap.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773BB-F8B2-43B8-C355-B4E99900111F}"/>
              </a:ext>
            </a:extLst>
          </p:cNvPr>
          <p:cNvSpPr txBox="1"/>
          <p:nvPr/>
        </p:nvSpPr>
        <p:spPr>
          <a:xfrm>
            <a:off x="4530127" y="2468176"/>
            <a:ext cx="2875402" cy="23812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Summarize this email into a short executive brief: 2–3 sentences that capture the main point, key context, and any actions or decisions required.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4309E-C70B-D31E-0B69-6D14D1EF5513}"/>
              </a:ext>
            </a:extLst>
          </p:cNvPr>
          <p:cNvSpPr txBox="1"/>
          <p:nvPr/>
        </p:nvSpPr>
        <p:spPr>
          <a:xfrm>
            <a:off x="3811835" y="5487338"/>
            <a:ext cx="2429057" cy="907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Distill long documents or email threads into key points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69FD63-3B59-8543-8BD1-CDAC10FF31C4}"/>
              </a:ext>
            </a:extLst>
          </p:cNvPr>
          <p:cNvSpPr txBox="1"/>
          <p:nvPr/>
        </p:nvSpPr>
        <p:spPr>
          <a:xfrm>
            <a:off x="6587469" y="5487338"/>
            <a:ext cx="2429057" cy="907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Ask Copilot to provide analysis and insights from raw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B7185-8BCD-47ED-45E7-235C68640321}"/>
              </a:ext>
            </a:extLst>
          </p:cNvPr>
          <p:cNvSpPr txBox="1"/>
          <p:nvPr/>
        </p:nvSpPr>
        <p:spPr>
          <a:xfrm>
            <a:off x="9363103" y="5487337"/>
            <a:ext cx="2429057" cy="907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Turn rough notes into a coherent summary of what was discussed</a:t>
            </a:r>
          </a:p>
        </p:txBody>
      </p:sp>
    </p:spTree>
    <p:extLst>
      <p:ext uri="{BB962C8B-B14F-4D97-AF65-F5344CB8AC3E}">
        <p14:creationId xmlns:p14="http://schemas.microsoft.com/office/powerpoint/2010/main" val="345625568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0D0FA0-6DE0-9DE6-D291-8FE35DA72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688" y="1150668"/>
            <a:ext cx="8064348" cy="812530"/>
          </a:xfrm>
        </p:spPr>
        <p:txBody>
          <a:bodyPr/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/>
              <a:t>Mixing idea generation and evaluation slows both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/>
              <a:t>Draft first, improve deliberately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C9D81A-24D9-5EF8-57F5-CFAF9DD6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Define, then Refine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4C7383-0D1B-1D1A-2064-8ECA0999A9C8}"/>
              </a:ext>
            </a:extLst>
          </p:cNvPr>
          <p:cNvSpPr txBox="1"/>
          <p:nvPr/>
        </p:nvSpPr>
        <p:spPr>
          <a:xfrm>
            <a:off x="3811835" y="418641"/>
            <a:ext cx="78880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-20" normalizeH="0" baseline="0" noProof="0" dirty="0">
                <a:ln>
                  <a:noFill/>
                </a:ln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effectLst/>
                <a:uLnTx/>
                <a:uFillTx/>
                <a:latin typeface="Segoe Pro Display Semibold" panose="020B0702040504020203" pitchFamily="34" charset="0"/>
                <a:ea typeface="+mn-ea"/>
                <a:cs typeface="Segoe Sans Display Semibold" pitchFamily="2" charset="0"/>
              </a:rPr>
              <a:t>Separate Thinking from Polishing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B0F886-23F1-39B5-622F-30CA012C9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216162" y="2606404"/>
            <a:ext cx="3374458" cy="2871893"/>
          </a:xfrm>
          <a:prstGeom prst="roundRect">
            <a:avLst>
              <a:gd name="adj" fmla="val 3561"/>
            </a:avLst>
          </a:prstGeom>
          <a:solidFill>
            <a:srgbClr val="F4F3F5"/>
          </a:solidFill>
          <a:ln w="635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algn="ctr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4614C2-9521-B41B-9BE9-D6BFC3FA7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50942" y="2416999"/>
            <a:ext cx="579106" cy="579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F06BE0-0CDF-DF4B-2B9D-A1679E492CA4}"/>
              </a:ext>
            </a:extLst>
          </p:cNvPr>
          <p:cNvSpPr txBox="1"/>
          <p:nvPr/>
        </p:nvSpPr>
        <p:spPr>
          <a:xfrm>
            <a:off x="4465690" y="3109337"/>
            <a:ext cx="2875402" cy="16918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12000"/>
              </a:lnSpc>
              <a:defRPr/>
            </a:pPr>
            <a:r>
              <a:rPr lang="en-US" sz="2000" i="1" dirty="0"/>
              <a:t>Reply to this email – didn’t get the artwork done, very sorry, vendor didn’t respond, working on it, give me till Friday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F222BC-C8E9-EC21-ACC7-2C615EEA7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325454" y="2620929"/>
            <a:ext cx="3374458" cy="2871893"/>
          </a:xfrm>
          <a:prstGeom prst="roundRect">
            <a:avLst>
              <a:gd name="adj" fmla="val 3561"/>
            </a:avLst>
          </a:prstGeom>
          <a:solidFill>
            <a:srgbClr val="F4F3F5"/>
          </a:solidFill>
          <a:ln w="635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50800" algn="ctr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80C453-FAFC-5341-D68A-3784298FB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60234" y="2431524"/>
            <a:ext cx="579106" cy="579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573EEC-F134-98DC-489C-6556A78C3971}"/>
              </a:ext>
            </a:extLst>
          </p:cNvPr>
          <p:cNvSpPr txBox="1"/>
          <p:nvPr/>
        </p:nvSpPr>
        <p:spPr>
          <a:xfrm>
            <a:off x="8574982" y="2953301"/>
            <a:ext cx="2875402" cy="2178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i="1" dirty="0"/>
              <a:t>Help me brainstorm a new project. Ask me clarifying questions to understand the problem space, constraints, and intended outcome.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B5A6A2-82B9-8F76-B12A-F9213C7C6AA0}"/>
              </a:ext>
            </a:extLst>
          </p:cNvPr>
          <p:cNvSpPr txBox="1"/>
          <p:nvPr/>
        </p:nvSpPr>
        <p:spPr>
          <a:xfrm>
            <a:off x="4006956" y="5873759"/>
            <a:ext cx="2429057" cy="363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Brainstorm a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9870C6-6635-9264-ADDA-D6139214618A}"/>
              </a:ext>
            </a:extLst>
          </p:cNvPr>
          <p:cNvSpPr txBox="1"/>
          <p:nvPr/>
        </p:nvSpPr>
        <p:spPr>
          <a:xfrm>
            <a:off x="6782590" y="5873759"/>
            <a:ext cx="2429057" cy="363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Draft an Email Reply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53AA9-EB44-7FB9-BC2E-72F4611CC3E5}"/>
              </a:ext>
            </a:extLst>
          </p:cNvPr>
          <p:cNvSpPr txBox="1"/>
          <p:nvPr/>
        </p:nvSpPr>
        <p:spPr>
          <a:xfrm>
            <a:off x="9558224" y="5873758"/>
            <a:ext cx="2429057" cy="363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Try Idea Coach</a:t>
            </a:r>
          </a:p>
        </p:txBody>
      </p:sp>
    </p:spTree>
    <p:extLst>
      <p:ext uri="{BB962C8B-B14F-4D97-AF65-F5344CB8AC3E}">
        <p14:creationId xmlns:p14="http://schemas.microsoft.com/office/powerpoint/2010/main" val="28762935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5951C-D2E6-D0D9-51DC-3F7413335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C559D1-B2FA-BD5D-99A4-1BFCFFA4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09" y="2117026"/>
            <a:ext cx="2752941" cy="1939850"/>
          </a:xfrm>
        </p:spPr>
        <p:txBody>
          <a:bodyPr/>
          <a:lstStyle/>
          <a:p>
            <a:r>
              <a:rPr lang="en-US" sz="3200" dirty="0"/>
              <a:t>Operationalize  </a:t>
            </a:r>
            <a:br>
              <a:rPr lang="en-US" sz="3200" dirty="0"/>
            </a:br>
            <a:r>
              <a:rPr lang="en-US" sz="3200" dirty="0"/>
              <a:t>Best Practices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5E8DD7-9868-2335-BE19-4A9C5ADFF74C}"/>
              </a:ext>
            </a:extLst>
          </p:cNvPr>
          <p:cNvSpPr txBox="1"/>
          <p:nvPr/>
        </p:nvSpPr>
        <p:spPr>
          <a:xfrm>
            <a:off x="3811835" y="418641"/>
            <a:ext cx="78880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2400" i="1" spc="-20" dirty="0">
                <a:gradFill>
                  <a:gsLst>
                    <a:gs pos="0">
                      <a:srgbClr val="D59ED7"/>
                    </a:gs>
                    <a:gs pos="80000">
                      <a:srgbClr val="8DC8E8"/>
                    </a:gs>
                  </a:gsLst>
                  <a:path path="circle">
                    <a:fillToRect l="100000" t="100000"/>
                  </a:path>
                </a:gradFill>
                <a:latin typeface="Segoe Pro Display Semibold" panose="020B0702040504020203" pitchFamily="34" charset="0"/>
                <a:cs typeface="Segoe Sans Display Semibold" pitchFamily="2" charset="0"/>
              </a:rPr>
              <a:t>Quality improves when best practices are made repeatable and embedded into the system - not individual heroics.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771BE-F093-AF70-66D9-69801EEAA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882" y="2574226"/>
            <a:ext cx="7150003" cy="3432261"/>
          </a:xfrm>
          <a:prstGeom prst="roundRect">
            <a:avLst>
              <a:gd name="adj" fmla="val 37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FA3975-D474-7E93-A3C8-50C11E92C47A}"/>
              </a:ext>
            </a:extLst>
          </p:cNvPr>
          <p:cNvSpPr txBox="1"/>
          <p:nvPr/>
        </p:nvSpPr>
        <p:spPr>
          <a:xfrm>
            <a:off x="4116635" y="1636698"/>
            <a:ext cx="2429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Copilot Chat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Prompt Gallery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955597-46A8-9B76-93C7-5444FC634ACD}"/>
              </a:ext>
            </a:extLst>
          </p:cNvPr>
          <p:cNvSpPr txBox="1"/>
          <p:nvPr/>
        </p:nvSpPr>
        <p:spPr>
          <a:xfrm>
            <a:off x="6892269" y="1636698"/>
            <a:ext cx="2429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Copilot Chat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Custom Instructions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A4B4ED-62E8-4567-02F2-C5BA6EC463CD}"/>
              </a:ext>
            </a:extLst>
          </p:cNvPr>
          <p:cNvSpPr txBox="1"/>
          <p:nvPr/>
        </p:nvSpPr>
        <p:spPr>
          <a:xfrm>
            <a:off x="9667903" y="1636697"/>
            <a:ext cx="2429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Copilot Chat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64234965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81FF8-E807-22CB-9BA1-649458771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D24F3E-B4D7-3B90-BBCE-19AD97E7B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64" y="1413063"/>
            <a:ext cx="6603390" cy="403187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Microsoft 365 Copilot Level-Set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Art of the Prompt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New Year, New You: Working Alongside AI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Urgent ≠ Important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Action Follows Meaning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Define, then Refine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Operationalize  Best Practices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>
                <a:solidFill>
                  <a:srgbClr val="FFFF00"/>
                </a:solidFill>
              </a:rPr>
              <a:t> Resources and Next Steps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76A0D46-AF7E-DE44-C238-81227F65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D44724-1B32-94F4-A89D-004EC9D1F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05143" y="1524000"/>
            <a:ext cx="0" cy="4021483"/>
          </a:xfrm>
          <a:prstGeom prst="line">
            <a:avLst/>
          </a:prstGeom>
          <a:ln w="2222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1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9C55A-F8AF-FE92-E546-48C26616B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75ED58-028F-9F30-145A-5B243E7156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46093" y="1184087"/>
            <a:ext cx="5289177" cy="4833938"/>
          </a:xfrm>
        </p:spPr>
        <p:txBody>
          <a:bodyPr/>
          <a:lstStyle/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365 Copilot Help &amp; Learning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support.microsoft.com/copilot-skilling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Short how-to videos, help articles</a:t>
            </a:r>
          </a:p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Great Copilot Journey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lang="en-US" sz="1800" dirty="0">
                <a:solidFill>
                  <a:srgbClr val="091F2C">
                    <a:lumMod val="25000"/>
                    <a:lumOff val="75000"/>
                  </a:srgbClr>
                </a:solidFill>
                <a:latin typeface="Segoe Sans Displ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aka.ms/GreatCopilotJourney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30-day skilling, daily tips and templates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Top 10 Things to Try First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aka.ms/Copilot/Top10TryFirst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PDF Handout of sample prompts</a:t>
            </a:r>
          </a:p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Art of the Prompt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CopilotPromptIngredients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How to write a good Prompt</a:t>
            </a:r>
          </a:p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Copilot Prompt Gallery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aka.ms/prompts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Samples and prompts you saved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A3279-21E6-C22C-A5E7-CA40C721E8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17971" y="1184087"/>
            <a:ext cx="5219700" cy="4833938"/>
          </a:xfrm>
        </p:spPr>
        <p:txBody>
          <a:bodyPr/>
          <a:lstStyle/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365 Copilot Adoption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adoption.microsoft.com/copilot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Resources for Adoptioon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specialists</a:t>
            </a:r>
          </a:p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Trainer Kit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aka.ms/Copilot/TrainerKit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Sans Display"/>
                <a:ea typeface="+mn-ea"/>
                <a:cs typeface="+mn-cs"/>
              </a:rPr>
              <a:t>PowerPoin</a:t>
            </a:r>
            <a:r>
              <a:rPr lang="en-US" sz="1800" dirty="0">
                <a:latin typeface="Segoe Sans Display"/>
                <a:cs typeface="+mn-cs"/>
              </a:rPr>
              <a:t>t decks for End User Training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Copilot Scenario Library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aka.ms/copilot/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scenariolibrary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Examples of business use cases</a:t>
            </a:r>
          </a:p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365 Champions Program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aka.ms/M365Champions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Sans Display"/>
                <a:ea typeface="+mn-ea"/>
                <a:cs typeface="+mn-cs"/>
              </a:rPr>
              <a:t>Champs community, monthly calls, </a:t>
            </a:r>
          </a:p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Technical Documentation for IT Pros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learn.microsoft.com/copilot/microsoft-365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4A0191-2BF0-908C-6E44-FC5BFC70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68" y="339663"/>
            <a:ext cx="11018520" cy="498598"/>
          </a:xfrm>
        </p:spPr>
        <p:txBody>
          <a:bodyPr/>
          <a:lstStyle/>
          <a:p>
            <a:r>
              <a:rPr lang="en-US" dirty="0"/>
              <a:t>Resources after Today</a:t>
            </a:r>
          </a:p>
        </p:txBody>
      </p:sp>
    </p:spTree>
    <p:extLst>
      <p:ext uri="{BB962C8B-B14F-4D97-AF65-F5344CB8AC3E}">
        <p14:creationId xmlns:p14="http://schemas.microsoft.com/office/powerpoint/2010/main" val="30476738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A85A5-66F5-01DE-4F87-88D4CB4B7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44961C-05B6-76A9-B3DE-B5BB4716F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64" y="1413063"/>
            <a:ext cx="6603390" cy="403187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Microsoft 365 Copilot Level-Set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Art of the Prompt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New Year, New You: Working Alongside AI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Urgent ≠ Important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Action Follows Meaning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Define, then Refine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Operationalize  Best Practices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 Resources and Next Steps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A567B18-3554-5FF0-E5C2-7E974DD9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04E107-73AF-698E-6F66-CD275A006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05143" y="1524000"/>
            <a:ext cx="0" cy="4021483"/>
          </a:xfrm>
          <a:prstGeom prst="line">
            <a:avLst/>
          </a:prstGeom>
          <a:ln w="2222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5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0216-F0E4-1778-CD8F-7E79D7A4B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70FB2E-F7E2-1488-0F5E-715F9BA3CA2F}"/>
              </a:ext>
            </a:extLst>
          </p:cNvPr>
          <p:cNvSpPr/>
          <p:nvPr/>
        </p:nvSpPr>
        <p:spPr bwMode="auto">
          <a:xfrm rot="16200000" flipH="1">
            <a:off x="-136453" y="2742488"/>
            <a:ext cx="4025649" cy="2576099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 descr="A qr code on a white background">
            <a:extLst>
              <a:ext uri="{FF2B5EF4-FFF2-40B4-BE49-F238E27FC236}">
                <a16:creationId xmlns:a16="http://schemas.microsoft.com/office/drawing/2014/main" id="{937935E3-500E-0093-85B3-3F04101CC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15" y="2441954"/>
            <a:ext cx="1810512" cy="1810512"/>
          </a:xfrm>
          <a:prstGeom prst="roundRect">
            <a:avLst>
              <a:gd name="adj" fmla="val 2933"/>
            </a:avLst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D26CF3-C73B-4FB5-E368-DBB8B209D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588" y="835066"/>
            <a:ext cx="1337566" cy="7053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94305EB-16A1-C7A9-6EEA-0DABA48A2D04}"/>
              </a:ext>
            </a:extLst>
          </p:cNvPr>
          <p:cNvGrpSpPr/>
          <p:nvPr/>
        </p:nvGrpSpPr>
        <p:grpSpPr>
          <a:xfrm>
            <a:off x="370476" y="4696070"/>
            <a:ext cx="7503737" cy="844463"/>
            <a:chOff x="5607459" y="5376024"/>
            <a:chExt cx="5795892" cy="844463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E5A3DA75-2CAA-3D9E-0C4E-1B8F0C7FC8AA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11" name="Rectangle: Rounded Corners 11">
              <a:extLst>
                <a:ext uri="{FF2B5EF4-FFF2-40B4-BE49-F238E27FC236}">
                  <a16:creationId xmlns:a16="http://schemas.microsoft.com/office/drawing/2014/main" id="{8007F348-093D-C277-F7FA-2CF9A65BA74A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62E296C3-4B15-9102-AB46-73F678BC35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V="1">
            <a:off x="3624479" y="2"/>
            <a:ext cx="8567520" cy="6646984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B11158-53AB-AB5B-9C32-A1A900E1CE6E}"/>
              </a:ext>
            </a:extLst>
          </p:cNvPr>
          <p:cNvSpPr txBox="1"/>
          <p:nvPr/>
        </p:nvSpPr>
        <p:spPr>
          <a:xfrm>
            <a:off x="3902597" y="748860"/>
            <a:ext cx="7890896" cy="8679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Visit </a:t>
            </a: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website </a:t>
            </a: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for upcoming sessions, updates, and on demand contents!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691B6D-A3A6-64F9-20E4-2D87FBF39F67}"/>
              </a:ext>
            </a:extLst>
          </p:cNvPr>
          <p:cNvSpPr/>
          <p:nvPr/>
        </p:nvSpPr>
        <p:spPr bwMode="auto">
          <a:xfrm rot="16200000" flipH="1">
            <a:off x="5821723" y="257308"/>
            <a:ext cx="4052645" cy="7519459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ADE3B9-175D-54AF-69A5-811F2904AE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189" y="2266134"/>
            <a:ext cx="6987712" cy="3527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7020F9-0E44-4CA2-EF2B-523C80BBDABB}"/>
              </a:ext>
            </a:extLst>
          </p:cNvPr>
          <p:cNvSpPr txBox="1"/>
          <p:nvPr/>
        </p:nvSpPr>
        <p:spPr>
          <a:xfrm>
            <a:off x="711789" y="5033662"/>
            <a:ext cx="2329164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https://aka.ms/CustomerHubSessions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53937463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574C26-438B-9E3E-82EC-D8F28756706E}"/>
              </a:ext>
            </a:extLst>
          </p:cNvPr>
          <p:cNvSpPr/>
          <p:nvPr/>
        </p:nvSpPr>
        <p:spPr bwMode="auto">
          <a:xfrm rot="16200000" flipH="1">
            <a:off x="7444947" y="2092709"/>
            <a:ext cx="4778309" cy="3072762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2" descr="A QR code">
            <a:extLst>
              <a:ext uri="{FF2B5EF4-FFF2-40B4-BE49-F238E27FC236}">
                <a16:creationId xmlns:a16="http://schemas.microsoft.com/office/drawing/2014/main" id="{E0CEA7AE-2C4E-9AEE-E196-A1403707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636" y="1616582"/>
            <a:ext cx="2202932" cy="2202930"/>
          </a:xfrm>
          <a:prstGeom prst="roundRect">
            <a:avLst>
              <a:gd name="adj" fmla="val 29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95CE7F-4B9E-E2B6-19AF-B22BAEFF52D9}"/>
              </a:ext>
            </a:extLst>
          </p:cNvPr>
          <p:cNvGrpSpPr/>
          <p:nvPr/>
        </p:nvGrpSpPr>
        <p:grpSpPr>
          <a:xfrm>
            <a:off x="4491348" y="4140925"/>
            <a:ext cx="7503737" cy="844463"/>
            <a:chOff x="5607459" y="5376024"/>
            <a:chExt cx="5795892" cy="844463"/>
          </a:xfrm>
        </p:grpSpPr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B31A9F0F-D339-2CF1-AE14-AAA60BFD4372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C2895031-2100-907D-B0E1-B5CD30A4FB47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7A4B4F-8A86-8C8C-C020-6F19A5DEFEAC}"/>
              </a:ext>
            </a:extLst>
          </p:cNvPr>
          <p:cNvSpPr txBox="1"/>
          <p:nvPr/>
        </p:nvSpPr>
        <p:spPr>
          <a:xfrm>
            <a:off x="5614517" y="4424657"/>
            <a:ext cx="2319930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Survey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3CCA0-76FD-A476-81B5-C277DC3A8A6B}"/>
              </a:ext>
            </a:extLst>
          </p:cNvPr>
          <p:cNvSpPr txBox="1"/>
          <p:nvPr/>
        </p:nvSpPr>
        <p:spPr>
          <a:xfrm>
            <a:off x="8688756" y="4455434"/>
            <a:ext cx="22906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CustomerHubSurvey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AE50B5-E83E-D89F-14B2-82C4F27EC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97721" y="4393752"/>
            <a:ext cx="0" cy="338809"/>
          </a:xfrm>
          <a:prstGeom prst="line">
            <a:avLst/>
          </a:prstGeom>
          <a:ln w="12700"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0B7E56-D4D1-0BDD-6911-15765004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31719" y="5204621"/>
            <a:ext cx="2404767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DC8E8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Select Frontline Friday Series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A3C751-AA86-5CCC-1606-E07694130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70438" y="1838848"/>
            <a:ext cx="176400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Scan with your mobile device camera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DB2F65-825D-538A-E6EA-44804CBDBD3D}"/>
              </a:ext>
            </a:extLst>
          </p:cNvPr>
          <p:cNvSpPr txBox="1"/>
          <p:nvPr/>
        </p:nvSpPr>
        <p:spPr>
          <a:xfrm>
            <a:off x="7160196" y="2610326"/>
            <a:ext cx="774251" cy="430887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-OR-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2478C-9060-36A9-FFAF-A9F33635E5BF}"/>
              </a:ext>
            </a:extLst>
          </p:cNvPr>
          <p:cNvSpPr txBox="1"/>
          <p:nvPr/>
        </p:nvSpPr>
        <p:spPr>
          <a:xfrm>
            <a:off x="7387022" y="3381803"/>
            <a:ext cx="33823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Visit</a:t>
            </a:r>
          </a:p>
        </p:txBody>
      </p:sp>
      <p:pic>
        <p:nvPicPr>
          <p:cNvPr id="15" name="Picture 14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0063B506-7055-28E0-DEF9-F8AAC471EE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5143502" cy="6675118"/>
          </a:xfrm>
          <a:prstGeom prst="rect">
            <a:avLst/>
          </a:prstGeom>
          <a:effectLst/>
        </p:spPr>
      </p:pic>
      <p:sp>
        <p:nvSpPr>
          <p:cNvPr id="18" name="Title 19">
            <a:extLst>
              <a:ext uri="{FF2B5EF4-FFF2-40B4-BE49-F238E27FC236}">
                <a16:creationId xmlns:a16="http://schemas.microsoft.com/office/drawing/2014/main" id="{23B379DE-A416-BAF3-D079-7F2CA492E061}"/>
              </a:ext>
            </a:extLst>
          </p:cNvPr>
          <p:cNvSpPr txBox="1">
            <a:spLocks/>
          </p:cNvSpPr>
          <p:nvPr/>
        </p:nvSpPr>
        <p:spPr>
          <a:xfrm>
            <a:off x="588263" y="457200"/>
            <a:ext cx="4393312" cy="1588127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THANK YOU –</a:t>
            </a:r>
            <a:b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</a:b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Your feedback is critical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58808B-612F-B5E0-ED1C-2E295298D00F}"/>
              </a:ext>
            </a:extLst>
          </p:cNvPr>
          <p:cNvSpPr txBox="1"/>
          <p:nvPr/>
        </p:nvSpPr>
        <p:spPr>
          <a:xfrm>
            <a:off x="588263" y="3183661"/>
            <a:ext cx="3645956" cy="19548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/>
              </a:rPr>
              <a:t>We’re committed to making your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/>
              </a:rPr>
              <a:t>Customer Hub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/>
              </a:rPr>
              <a:t>experience the  best it can be – and your feedback is a critical component to that.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Before you scoot, please take a moment to provide some feedback.</a:t>
            </a:r>
          </a:p>
        </p:txBody>
      </p:sp>
      <p:sp>
        <p:nvSpPr>
          <p:cNvPr id="20" name="Graphic 3">
            <a:extLst>
              <a:ext uri="{FF2B5EF4-FFF2-40B4-BE49-F238E27FC236}">
                <a16:creationId xmlns:a16="http://schemas.microsoft.com/office/drawing/2014/main" id="{A64DB5FA-1813-0E1E-B6B4-7AD949EB2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262" y="2556747"/>
            <a:ext cx="447435" cy="404469"/>
          </a:xfrm>
          <a:custGeom>
            <a:avLst/>
            <a:gdLst>
              <a:gd name="connsiteX0" fmla="*/ 97511 w 190073"/>
              <a:gd name="connsiteY0" fmla="*/ 0 h 171822"/>
              <a:gd name="connsiteX1" fmla="*/ 91986 w 190073"/>
              <a:gd name="connsiteY1" fmla="*/ 2629 h 171822"/>
              <a:gd name="connsiteX2" fmla="*/ 91434 w 190073"/>
              <a:gd name="connsiteY2" fmla="*/ 3039 h 171822"/>
              <a:gd name="connsiteX3" fmla="*/ 31750 w 190073"/>
              <a:gd name="connsiteY3" fmla="*/ 17831 h 171822"/>
              <a:gd name="connsiteX4" fmla="*/ 15215 w 190073"/>
              <a:gd name="connsiteY4" fmla="*/ 70314 h 171822"/>
              <a:gd name="connsiteX5" fmla="*/ 15072 w 190073"/>
              <a:gd name="connsiteY5" fmla="*/ 70457 h 171822"/>
              <a:gd name="connsiteX6" fmla="*/ 5947 w 190073"/>
              <a:gd name="connsiteY6" fmla="*/ 79515 h 171822"/>
              <a:gd name="connsiteX7" fmla="*/ 5815 w 190073"/>
              <a:gd name="connsiteY7" fmla="*/ 107910 h 171822"/>
              <a:gd name="connsiteX8" fmla="*/ 5947 w 190073"/>
              <a:gd name="connsiteY8" fmla="*/ 108043 h 171822"/>
              <a:gd name="connsiteX9" fmla="*/ 23025 w 190073"/>
              <a:gd name="connsiteY9" fmla="*/ 113767 h 171822"/>
              <a:gd name="connsiteX10" fmla="*/ 40961 w 190073"/>
              <a:gd name="connsiteY10" fmla="*/ 128607 h 171822"/>
              <a:gd name="connsiteX11" fmla="*/ 60173 w 190073"/>
              <a:gd name="connsiteY11" fmla="*/ 147105 h 171822"/>
              <a:gd name="connsiteX12" fmla="*/ 66098 w 190073"/>
              <a:gd name="connsiteY12" fmla="*/ 160354 h 171822"/>
              <a:gd name="connsiteX13" fmla="*/ 92644 w 190073"/>
              <a:gd name="connsiteY13" fmla="*/ 162230 h 171822"/>
              <a:gd name="connsiteX14" fmla="*/ 96330 w 190073"/>
              <a:gd name="connsiteY14" fmla="*/ 165888 h 171822"/>
              <a:gd name="connsiteX15" fmla="*/ 125172 w 190073"/>
              <a:gd name="connsiteY15" fmla="*/ 165888 h 171822"/>
              <a:gd name="connsiteX16" fmla="*/ 131077 w 190073"/>
              <a:gd name="connsiteY16" fmla="*/ 153334 h 171822"/>
              <a:gd name="connsiteX17" fmla="*/ 149556 w 190073"/>
              <a:gd name="connsiteY17" fmla="*/ 134932 h 171822"/>
              <a:gd name="connsiteX18" fmla="*/ 167367 w 190073"/>
              <a:gd name="connsiteY18" fmla="*/ 119654 h 171822"/>
              <a:gd name="connsiteX19" fmla="*/ 184131 w 190073"/>
              <a:gd name="connsiteY19" fmla="*/ 113881 h 171822"/>
              <a:gd name="connsiteX20" fmla="*/ 184254 w 190073"/>
              <a:gd name="connsiteY20" fmla="*/ 85486 h 171822"/>
              <a:gd name="connsiteX21" fmla="*/ 184131 w 190073"/>
              <a:gd name="connsiteY21" fmla="*/ 85364 h 171822"/>
              <a:gd name="connsiteX22" fmla="*/ 176197 w 190073"/>
              <a:gd name="connsiteY22" fmla="*/ 77467 h 171822"/>
              <a:gd name="connsiteX23" fmla="*/ 177835 w 190073"/>
              <a:gd name="connsiteY23" fmla="*/ 71124 h 171822"/>
              <a:gd name="connsiteX24" fmla="*/ 172835 w 190073"/>
              <a:gd name="connsiteY24" fmla="*/ 30138 h 171822"/>
              <a:gd name="connsiteX25" fmla="*/ 122324 w 190073"/>
              <a:gd name="connsiteY25" fmla="*/ 39 h 171822"/>
              <a:gd name="connsiteX26" fmla="*/ 107017 w 190073"/>
              <a:gd name="connsiteY26" fmla="*/ 39 h 171822"/>
              <a:gd name="connsiteX27" fmla="*/ 105055 w 190073"/>
              <a:gd name="connsiteY27" fmla="*/ 0 h 171822"/>
              <a:gd name="connsiteX28" fmla="*/ 97521 w 190073"/>
              <a:gd name="connsiteY28" fmla="*/ 0 h 171822"/>
              <a:gd name="connsiteX29" fmla="*/ 125372 w 190073"/>
              <a:gd name="connsiteY29" fmla="*/ 47102 h 171822"/>
              <a:gd name="connsiteX30" fmla="*/ 158366 w 190073"/>
              <a:gd name="connsiteY30" fmla="*/ 79887 h 171822"/>
              <a:gd name="connsiteX31" fmla="*/ 158395 w 190073"/>
              <a:gd name="connsiteY31" fmla="*/ 79925 h 171822"/>
              <a:gd name="connsiteX32" fmla="*/ 158528 w 190073"/>
              <a:gd name="connsiteY32" fmla="*/ 80049 h 171822"/>
              <a:gd name="connsiteX33" fmla="*/ 174006 w 190073"/>
              <a:gd name="connsiteY33" fmla="*/ 95431 h 171822"/>
              <a:gd name="connsiteX34" fmla="*/ 174037 w 190073"/>
              <a:gd name="connsiteY34" fmla="*/ 103783 h 171822"/>
              <a:gd name="connsiteX35" fmla="*/ 174006 w 190073"/>
              <a:gd name="connsiteY35" fmla="*/ 103813 h 171822"/>
              <a:gd name="connsiteX36" fmla="*/ 165567 w 190073"/>
              <a:gd name="connsiteY36" fmla="*/ 103813 h 171822"/>
              <a:gd name="connsiteX37" fmla="*/ 150089 w 190073"/>
              <a:gd name="connsiteY37" fmla="*/ 88431 h 171822"/>
              <a:gd name="connsiteX38" fmla="*/ 139954 w 190073"/>
              <a:gd name="connsiteY38" fmla="*/ 88431 h 171822"/>
              <a:gd name="connsiteX39" fmla="*/ 139802 w 190073"/>
              <a:gd name="connsiteY39" fmla="*/ 88593 h 171822"/>
              <a:gd name="connsiteX40" fmla="*/ 139756 w 190073"/>
              <a:gd name="connsiteY40" fmla="*/ 98615 h 171822"/>
              <a:gd name="connsiteX41" fmla="*/ 139802 w 190073"/>
              <a:gd name="connsiteY41" fmla="*/ 98660 h 171822"/>
              <a:gd name="connsiteX42" fmla="*/ 151861 w 190073"/>
              <a:gd name="connsiteY42" fmla="*/ 110652 h 171822"/>
              <a:gd name="connsiteX43" fmla="*/ 151891 w 190073"/>
              <a:gd name="connsiteY43" fmla="*/ 119004 h 171822"/>
              <a:gd name="connsiteX44" fmla="*/ 151861 w 190073"/>
              <a:gd name="connsiteY44" fmla="*/ 119034 h 171822"/>
              <a:gd name="connsiteX45" fmla="*/ 144060 w 190073"/>
              <a:gd name="connsiteY45" fmla="*/ 119606 h 171822"/>
              <a:gd name="connsiteX46" fmla="*/ 134658 w 190073"/>
              <a:gd name="connsiteY46" fmla="*/ 120273 h 171822"/>
              <a:gd name="connsiteX47" fmla="*/ 134068 w 190073"/>
              <a:gd name="connsiteY47" fmla="*/ 129626 h 171822"/>
              <a:gd name="connsiteX48" fmla="*/ 133544 w 190073"/>
              <a:gd name="connsiteY48" fmla="*/ 137427 h 171822"/>
              <a:gd name="connsiteX49" fmla="*/ 125638 w 190073"/>
              <a:gd name="connsiteY49" fmla="*/ 137903 h 171822"/>
              <a:gd name="connsiteX50" fmla="*/ 116161 w 190073"/>
              <a:gd name="connsiteY50" fmla="*/ 138446 h 171822"/>
              <a:gd name="connsiteX51" fmla="*/ 115551 w 190073"/>
              <a:gd name="connsiteY51" fmla="*/ 147867 h 171822"/>
              <a:gd name="connsiteX52" fmla="*/ 115037 w 190073"/>
              <a:gd name="connsiteY52" fmla="*/ 155810 h 171822"/>
              <a:gd name="connsiteX53" fmla="*/ 106464 w 190073"/>
              <a:gd name="connsiteY53" fmla="*/ 155810 h 171822"/>
              <a:gd name="connsiteX54" fmla="*/ 102921 w 190073"/>
              <a:gd name="connsiteY54" fmla="*/ 152296 h 171822"/>
              <a:gd name="connsiteX55" fmla="*/ 103921 w 190073"/>
              <a:gd name="connsiteY55" fmla="*/ 151296 h 171822"/>
              <a:gd name="connsiteX56" fmla="*/ 104044 w 190073"/>
              <a:gd name="connsiteY56" fmla="*/ 122901 h 171822"/>
              <a:gd name="connsiteX57" fmla="*/ 103921 w 190073"/>
              <a:gd name="connsiteY57" fmla="*/ 122778 h 171822"/>
              <a:gd name="connsiteX58" fmla="*/ 90586 w 190073"/>
              <a:gd name="connsiteY58" fmla="*/ 116891 h 171822"/>
              <a:gd name="connsiteX59" fmla="*/ 71974 w 190073"/>
              <a:gd name="connsiteY59" fmla="*/ 97803 h 171822"/>
              <a:gd name="connsiteX60" fmla="*/ 66098 w 190073"/>
              <a:gd name="connsiteY60" fmla="*/ 85192 h 171822"/>
              <a:gd name="connsiteX61" fmla="*/ 49019 w 190073"/>
              <a:gd name="connsiteY61" fmla="*/ 79468 h 171822"/>
              <a:gd name="connsiteX62" fmla="*/ 28845 w 190073"/>
              <a:gd name="connsiteY62" fmla="*/ 64561 h 171822"/>
              <a:gd name="connsiteX63" fmla="*/ 41885 w 190073"/>
              <a:gd name="connsiteY63" fmla="*/ 27890 h 171822"/>
              <a:gd name="connsiteX64" fmla="*/ 75994 w 190073"/>
              <a:gd name="connsiteY64" fmla="*/ 14745 h 171822"/>
              <a:gd name="connsiteX65" fmla="*/ 61735 w 190073"/>
              <a:gd name="connsiteY65" fmla="*/ 25537 h 171822"/>
              <a:gd name="connsiteX66" fmla="*/ 57461 w 190073"/>
              <a:gd name="connsiteY66" fmla="*/ 56413 h 171822"/>
              <a:gd name="connsiteX67" fmla="*/ 57544 w 190073"/>
              <a:gd name="connsiteY67" fmla="*/ 56522 h 171822"/>
              <a:gd name="connsiteX68" fmla="*/ 88577 w 190073"/>
              <a:gd name="connsiteY68" fmla="*/ 60722 h 171822"/>
              <a:gd name="connsiteX69" fmla="*/ 106569 w 190073"/>
              <a:gd name="connsiteY69" fmla="*/ 47092 h 171822"/>
              <a:gd name="connsiteX70" fmla="*/ 125372 w 190073"/>
              <a:gd name="connsiteY70" fmla="*/ 47092 h 171822"/>
              <a:gd name="connsiteX71" fmla="*/ 70355 w 190073"/>
              <a:gd name="connsiteY71" fmla="*/ 36938 h 171822"/>
              <a:gd name="connsiteX72" fmla="*/ 100254 w 190073"/>
              <a:gd name="connsiteY72" fmla="*/ 14288 h 171822"/>
              <a:gd name="connsiteX73" fmla="*/ 105055 w 190073"/>
              <a:gd name="connsiteY73" fmla="*/ 14288 h 171822"/>
              <a:gd name="connsiteX74" fmla="*/ 106836 w 190073"/>
              <a:gd name="connsiteY74" fmla="*/ 14336 h 171822"/>
              <a:gd name="connsiteX75" fmla="*/ 122324 w 190073"/>
              <a:gd name="connsiteY75" fmla="*/ 14336 h 171822"/>
              <a:gd name="connsiteX76" fmla="*/ 160252 w 190073"/>
              <a:gd name="connsiteY76" fmla="*/ 36910 h 171822"/>
              <a:gd name="connsiteX77" fmla="*/ 164481 w 190073"/>
              <a:gd name="connsiteY77" fmla="*/ 65437 h 171822"/>
              <a:gd name="connsiteX78" fmla="*/ 133896 w 190073"/>
              <a:gd name="connsiteY78" fmla="*/ 34995 h 171822"/>
              <a:gd name="connsiteX79" fmla="*/ 128763 w 190073"/>
              <a:gd name="connsiteY79" fmla="*/ 32814 h 171822"/>
              <a:gd name="connsiteX80" fmla="*/ 104178 w 190073"/>
              <a:gd name="connsiteY80" fmla="*/ 32814 h 171822"/>
              <a:gd name="connsiteX81" fmla="*/ 99864 w 190073"/>
              <a:gd name="connsiteY81" fmla="*/ 34262 h 171822"/>
              <a:gd name="connsiteX82" fmla="*/ 79956 w 190073"/>
              <a:gd name="connsiteY82" fmla="*/ 49340 h 171822"/>
              <a:gd name="connsiteX83" fmla="*/ 68888 w 190073"/>
              <a:gd name="connsiteY83" fmla="*/ 47845 h 171822"/>
              <a:gd name="connsiteX84" fmla="*/ 70319 w 190073"/>
              <a:gd name="connsiteY84" fmla="*/ 36973 h 171822"/>
              <a:gd name="connsiteX85" fmla="*/ 70365 w 190073"/>
              <a:gd name="connsiteY85" fmla="*/ 36938 h 171822"/>
              <a:gd name="connsiteX86" fmla="*/ 38408 w 190073"/>
              <a:gd name="connsiteY86" fmla="*/ 112710 h 171822"/>
              <a:gd name="connsiteX87" fmla="*/ 38378 w 190073"/>
              <a:gd name="connsiteY87" fmla="*/ 104358 h 171822"/>
              <a:gd name="connsiteX88" fmla="*/ 38408 w 190073"/>
              <a:gd name="connsiteY88" fmla="*/ 104328 h 171822"/>
              <a:gd name="connsiteX89" fmla="*/ 47524 w 190073"/>
              <a:gd name="connsiteY89" fmla="*/ 95260 h 171822"/>
              <a:gd name="connsiteX90" fmla="*/ 55963 w 190073"/>
              <a:gd name="connsiteY90" fmla="*/ 95260 h 171822"/>
              <a:gd name="connsiteX91" fmla="*/ 56039 w 190073"/>
              <a:gd name="connsiteY91" fmla="*/ 103566 h 171822"/>
              <a:gd name="connsiteX92" fmla="*/ 55963 w 190073"/>
              <a:gd name="connsiteY92" fmla="*/ 103642 h 171822"/>
              <a:gd name="connsiteX93" fmla="*/ 46848 w 190073"/>
              <a:gd name="connsiteY93" fmla="*/ 112700 h 171822"/>
              <a:gd name="connsiteX94" fmla="*/ 46762 w 190073"/>
              <a:gd name="connsiteY94" fmla="*/ 112786 h 171822"/>
              <a:gd name="connsiteX95" fmla="*/ 38408 w 190073"/>
              <a:gd name="connsiteY95" fmla="*/ 112710 h 171822"/>
              <a:gd name="connsiteX96" fmla="*/ 33732 w 190073"/>
              <a:gd name="connsiteY96" fmla="*/ 80620 h 171822"/>
              <a:gd name="connsiteX97" fmla="*/ 33636 w 190073"/>
              <a:gd name="connsiteY97" fmla="*/ 88907 h 171822"/>
              <a:gd name="connsiteX98" fmla="*/ 24521 w 190073"/>
              <a:gd name="connsiteY98" fmla="*/ 97975 h 171822"/>
              <a:gd name="connsiteX99" fmla="*/ 16082 w 190073"/>
              <a:gd name="connsiteY99" fmla="*/ 97975 h 171822"/>
              <a:gd name="connsiteX100" fmla="*/ 16051 w 190073"/>
              <a:gd name="connsiteY100" fmla="*/ 89623 h 171822"/>
              <a:gd name="connsiteX101" fmla="*/ 16082 w 190073"/>
              <a:gd name="connsiteY101" fmla="*/ 89593 h 171822"/>
              <a:gd name="connsiteX102" fmla="*/ 25207 w 190073"/>
              <a:gd name="connsiteY102" fmla="*/ 80534 h 171822"/>
              <a:gd name="connsiteX103" fmla="*/ 33646 w 190073"/>
              <a:gd name="connsiteY103" fmla="*/ 80534 h 171822"/>
              <a:gd name="connsiteX104" fmla="*/ 33732 w 190073"/>
              <a:gd name="connsiteY104" fmla="*/ 80620 h 171822"/>
              <a:gd name="connsiteX105" fmla="*/ 84671 w 190073"/>
              <a:gd name="connsiteY105" fmla="*/ 150286 h 171822"/>
              <a:gd name="connsiteX106" fmla="*/ 76232 w 190073"/>
              <a:gd name="connsiteY106" fmla="*/ 150286 h 171822"/>
              <a:gd name="connsiteX107" fmla="*/ 76202 w 190073"/>
              <a:gd name="connsiteY107" fmla="*/ 141934 h 171822"/>
              <a:gd name="connsiteX108" fmla="*/ 76232 w 190073"/>
              <a:gd name="connsiteY108" fmla="*/ 141904 h 171822"/>
              <a:gd name="connsiteX109" fmla="*/ 85348 w 190073"/>
              <a:gd name="connsiteY109" fmla="*/ 132846 h 171822"/>
              <a:gd name="connsiteX110" fmla="*/ 93787 w 190073"/>
              <a:gd name="connsiteY110" fmla="*/ 132846 h 171822"/>
              <a:gd name="connsiteX111" fmla="*/ 93817 w 190073"/>
              <a:gd name="connsiteY111" fmla="*/ 141197 h 171822"/>
              <a:gd name="connsiteX112" fmla="*/ 93787 w 190073"/>
              <a:gd name="connsiteY112" fmla="*/ 141228 h 171822"/>
              <a:gd name="connsiteX113" fmla="*/ 84671 w 190073"/>
              <a:gd name="connsiteY113" fmla="*/ 150286 h 171822"/>
              <a:gd name="connsiteX114" fmla="*/ 65421 w 190073"/>
              <a:gd name="connsiteY114" fmla="*/ 131160 h 171822"/>
              <a:gd name="connsiteX115" fmla="*/ 56982 w 190073"/>
              <a:gd name="connsiteY115" fmla="*/ 131160 h 171822"/>
              <a:gd name="connsiteX116" fmla="*/ 56896 w 190073"/>
              <a:gd name="connsiteY116" fmla="*/ 122854 h 171822"/>
              <a:gd name="connsiteX117" fmla="*/ 56982 w 190073"/>
              <a:gd name="connsiteY117" fmla="*/ 122778 h 171822"/>
              <a:gd name="connsiteX118" fmla="*/ 66098 w 190073"/>
              <a:gd name="connsiteY118" fmla="*/ 113719 h 171822"/>
              <a:gd name="connsiteX119" fmla="*/ 66174 w 190073"/>
              <a:gd name="connsiteY119" fmla="*/ 113634 h 171822"/>
              <a:gd name="connsiteX120" fmla="*/ 74537 w 190073"/>
              <a:gd name="connsiteY120" fmla="*/ 113719 h 171822"/>
              <a:gd name="connsiteX121" fmla="*/ 74567 w 190073"/>
              <a:gd name="connsiteY121" fmla="*/ 122071 h 171822"/>
              <a:gd name="connsiteX122" fmla="*/ 74537 w 190073"/>
              <a:gd name="connsiteY122" fmla="*/ 122101 h 171822"/>
              <a:gd name="connsiteX123" fmla="*/ 65421 w 190073"/>
              <a:gd name="connsiteY123" fmla="*/ 131160 h 17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90073" h="171822">
                <a:moveTo>
                  <a:pt x="97511" y="0"/>
                </a:moveTo>
                <a:cubicBezTo>
                  <a:pt x="95368" y="1"/>
                  <a:pt x="93339" y="967"/>
                  <a:pt x="91986" y="2629"/>
                </a:cubicBezTo>
                <a:lnTo>
                  <a:pt x="91434" y="3039"/>
                </a:lnTo>
                <a:cubicBezTo>
                  <a:pt x="70333" y="-3383"/>
                  <a:pt x="47410" y="2298"/>
                  <a:pt x="31750" y="17831"/>
                </a:cubicBezTo>
                <a:cubicBezTo>
                  <a:pt x="17920" y="31527"/>
                  <a:pt x="11733" y="51163"/>
                  <a:pt x="15215" y="70314"/>
                </a:cubicBezTo>
                <a:lnTo>
                  <a:pt x="15072" y="70457"/>
                </a:lnTo>
                <a:lnTo>
                  <a:pt x="5947" y="79515"/>
                </a:lnTo>
                <a:cubicBezTo>
                  <a:pt x="-1930" y="87320"/>
                  <a:pt x="-1990" y="100033"/>
                  <a:pt x="5815" y="107910"/>
                </a:cubicBezTo>
                <a:cubicBezTo>
                  <a:pt x="5859" y="107955"/>
                  <a:pt x="5903" y="107999"/>
                  <a:pt x="5947" y="108043"/>
                </a:cubicBezTo>
                <a:cubicBezTo>
                  <a:pt x="10439" y="112504"/>
                  <a:pt x="16752" y="114621"/>
                  <a:pt x="23025" y="113767"/>
                </a:cubicBezTo>
                <a:cubicBezTo>
                  <a:pt x="25287" y="121995"/>
                  <a:pt x="32456" y="127926"/>
                  <a:pt x="40961" y="128607"/>
                </a:cubicBezTo>
                <a:cubicBezTo>
                  <a:pt x="41844" y="138707"/>
                  <a:pt x="50047" y="146605"/>
                  <a:pt x="60173" y="147105"/>
                </a:cubicBezTo>
                <a:cubicBezTo>
                  <a:pt x="60421" y="151934"/>
                  <a:pt x="62392" y="156677"/>
                  <a:pt x="66098" y="160354"/>
                </a:cubicBezTo>
                <a:cubicBezTo>
                  <a:pt x="73337" y="167555"/>
                  <a:pt x="84690" y="168174"/>
                  <a:pt x="92644" y="162230"/>
                </a:cubicBezTo>
                <a:lnTo>
                  <a:pt x="96330" y="165888"/>
                </a:lnTo>
                <a:cubicBezTo>
                  <a:pt x="104316" y="173800"/>
                  <a:pt x="117186" y="173800"/>
                  <a:pt x="125172" y="165888"/>
                </a:cubicBezTo>
                <a:cubicBezTo>
                  <a:pt x="128696" y="162383"/>
                  <a:pt x="130668" y="157906"/>
                  <a:pt x="131077" y="153334"/>
                </a:cubicBezTo>
                <a:cubicBezTo>
                  <a:pt x="140889" y="152502"/>
                  <a:pt x="148684" y="144740"/>
                  <a:pt x="149556" y="134932"/>
                </a:cubicBezTo>
                <a:cubicBezTo>
                  <a:pt x="158137" y="134143"/>
                  <a:pt x="165281" y="128015"/>
                  <a:pt x="167367" y="119654"/>
                </a:cubicBezTo>
                <a:cubicBezTo>
                  <a:pt x="173544" y="120394"/>
                  <a:pt x="179719" y="118267"/>
                  <a:pt x="184131" y="113881"/>
                </a:cubicBezTo>
                <a:cubicBezTo>
                  <a:pt x="192007" y="106074"/>
                  <a:pt x="192061" y="93361"/>
                  <a:pt x="184254" y="85486"/>
                </a:cubicBezTo>
                <a:cubicBezTo>
                  <a:pt x="184213" y="85445"/>
                  <a:pt x="184172" y="85404"/>
                  <a:pt x="184131" y="85364"/>
                </a:cubicBezTo>
                <a:lnTo>
                  <a:pt x="176197" y="77467"/>
                </a:lnTo>
                <a:lnTo>
                  <a:pt x="177835" y="71124"/>
                </a:lnTo>
                <a:cubicBezTo>
                  <a:pt x="181380" y="57319"/>
                  <a:pt x="179595" y="42685"/>
                  <a:pt x="172835" y="30138"/>
                </a:cubicBezTo>
                <a:cubicBezTo>
                  <a:pt x="162814" y="11578"/>
                  <a:pt x="143415" y="18"/>
                  <a:pt x="122324" y="39"/>
                </a:cubicBezTo>
                <a:lnTo>
                  <a:pt x="107017" y="39"/>
                </a:lnTo>
                <a:cubicBezTo>
                  <a:pt x="106364" y="10"/>
                  <a:pt x="105709" y="-3"/>
                  <a:pt x="105055" y="0"/>
                </a:cubicBezTo>
                <a:lnTo>
                  <a:pt x="97521" y="0"/>
                </a:lnTo>
                <a:close/>
                <a:moveTo>
                  <a:pt x="125372" y="47102"/>
                </a:moveTo>
                <a:lnTo>
                  <a:pt x="158366" y="79887"/>
                </a:lnTo>
                <a:lnTo>
                  <a:pt x="158395" y="79925"/>
                </a:lnTo>
                <a:lnTo>
                  <a:pt x="158528" y="80049"/>
                </a:lnTo>
                <a:lnTo>
                  <a:pt x="174006" y="95431"/>
                </a:lnTo>
                <a:cubicBezTo>
                  <a:pt x="176321" y="97729"/>
                  <a:pt x="176334" y="101468"/>
                  <a:pt x="174037" y="103783"/>
                </a:cubicBezTo>
                <a:cubicBezTo>
                  <a:pt x="174026" y="103793"/>
                  <a:pt x="174017" y="103803"/>
                  <a:pt x="174006" y="103813"/>
                </a:cubicBezTo>
                <a:cubicBezTo>
                  <a:pt x="171668" y="106125"/>
                  <a:pt x="167906" y="106125"/>
                  <a:pt x="165567" y="103813"/>
                </a:cubicBezTo>
                <a:lnTo>
                  <a:pt x="150089" y="88431"/>
                </a:lnTo>
                <a:cubicBezTo>
                  <a:pt x="147283" y="85651"/>
                  <a:pt x="142760" y="85651"/>
                  <a:pt x="139954" y="88431"/>
                </a:cubicBezTo>
                <a:lnTo>
                  <a:pt x="139802" y="88593"/>
                </a:lnTo>
                <a:cubicBezTo>
                  <a:pt x="137022" y="91347"/>
                  <a:pt x="137002" y="95834"/>
                  <a:pt x="139756" y="98615"/>
                </a:cubicBezTo>
                <a:cubicBezTo>
                  <a:pt x="139772" y="98630"/>
                  <a:pt x="139787" y="98645"/>
                  <a:pt x="139802" y="98660"/>
                </a:cubicBezTo>
                <a:lnTo>
                  <a:pt x="151861" y="110652"/>
                </a:lnTo>
                <a:cubicBezTo>
                  <a:pt x="154175" y="112950"/>
                  <a:pt x="154189" y="116689"/>
                  <a:pt x="151891" y="119004"/>
                </a:cubicBezTo>
                <a:cubicBezTo>
                  <a:pt x="151881" y="119014"/>
                  <a:pt x="151871" y="119024"/>
                  <a:pt x="151861" y="119034"/>
                </a:cubicBezTo>
                <a:cubicBezTo>
                  <a:pt x="149758" y="121126"/>
                  <a:pt x="146444" y="121369"/>
                  <a:pt x="144060" y="119606"/>
                </a:cubicBezTo>
                <a:cubicBezTo>
                  <a:pt x="141195" y="117462"/>
                  <a:pt x="137191" y="117746"/>
                  <a:pt x="134658" y="120273"/>
                </a:cubicBezTo>
                <a:cubicBezTo>
                  <a:pt x="132133" y="122797"/>
                  <a:pt x="131881" y="126805"/>
                  <a:pt x="134068" y="129626"/>
                </a:cubicBezTo>
                <a:cubicBezTo>
                  <a:pt x="135886" y="131987"/>
                  <a:pt x="135661" y="135332"/>
                  <a:pt x="133544" y="137427"/>
                </a:cubicBezTo>
                <a:cubicBezTo>
                  <a:pt x="131403" y="139549"/>
                  <a:pt x="128019" y="139753"/>
                  <a:pt x="125638" y="137903"/>
                </a:cubicBezTo>
                <a:cubicBezTo>
                  <a:pt x="122790" y="135681"/>
                  <a:pt x="118736" y="135914"/>
                  <a:pt x="116161" y="138446"/>
                </a:cubicBezTo>
                <a:cubicBezTo>
                  <a:pt x="113591" y="140974"/>
                  <a:pt x="113329" y="145028"/>
                  <a:pt x="115551" y="147867"/>
                </a:cubicBezTo>
                <a:cubicBezTo>
                  <a:pt x="117413" y="150263"/>
                  <a:pt x="117192" y="153674"/>
                  <a:pt x="115037" y="155810"/>
                </a:cubicBezTo>
                <a:cubicBezTo>
                  <a:pt x="112662" y="158159"/>
                  <a:pt x="108839" y="158159"/>
                  <a:pt x="106464" y="155810"/>
                </a:cubicBezTo>
                <a:lnTo>
                  <a:pt x="102921" y="152296"/>
                </a:lnTo>
                <a:lnTo>
                  <a:pt x="103921" y="151296"/>
                </a:lnTo>
                <a:cubicBezTo>
                  <a:pt x="111797" y="143488"/>
                  <a:pt x="111851" y="130775"/>
                  <a:pt x="104044" y="122901"/>
                </a:cubicBezTo>
                <a:cubicBezTo>
                  <a:pt x="104003" y="122860"/>
                  <a:pt x="103962" y="122819"/>
                  <a:pt x="103921" y="122778"/>
                </a:cubicBezTo>
                <a:cubicBezTo>
                  <a:pt x="100359" y="119232"/>
                  <a:pt x="95607" y="117134"/>
                  <a:pt x="90586" y="116891"/>
                </a:cubicBezTo>
                <a:cubicBezTo>
                  <a:pt x="90024" y="106772"/>
                  <a:pt x="82077" y="98620"/>
                  <a:pt x="71974" y="97803"/>
                </a:cubicBezTo>
                <a:cubicBezTo>
                  <a:pt x="71584" y="93032"/>
                  <a:pt x="69500" y="88559"/>
                  <a:pt x="66098" y="85192"/>
                </a:cubicBezTo>
                <a:cubicBezTo>
                  <a:pt x="61606" y="80731"/>
                  <a:pt x="55293" y="78614"/>
                  <a:pt x="49019" y="79468"/>
                </a:cubicBezTo>
                <a:cubicBezTo>
                  <a:pt x="46531" y="70445"/>
                  <a:pt x="38201" y="64290"/>
                  <a:pt x="28845" y="64561"/>
                </a:cubicBezTo>
                <a:cubicBezTo>
                  <a:pt x="27380" y="50989"/>
                  <a:pt x="32180" y="37490"/>
                  <a:pt x="41885" y="27890"/>
                </a:cubicBezTo>
                <a:cubicBezTo>
                  <a:pt x="50911" y="18923"/>
                  <a:pt x="63285" y="14154"/>
                  <a:pt x="75994" y="14745"/>
                </a:cubicBezTo>
                <a:lnTo>
                  <a:pt x="61735" y="25537"/>
                </a:lnTo>
                <a:cubicBezTo>
                  <a:pt x="52029" y="32883"/>
                  <a:pt x="50115" y="46707"/>
                  <a:pt x="57461" y="56413"/>
                </a:cubicBezTo>
                <a:cubicBezTo>
                  <a:pt x="57489" y="56449"/>
                  <a:pt x="57516" y="56486"/>
                  <a:pt x="57544" y="56522"/>
                </a:cubicBezTo>
                <a:cubicBezTo>
                  <a:pt x="64977" y="66211"/>
                  <a:pt x="78835" y="68087"/>
                  <a:pt x="88577" y="60722"/>
                </a:cubicBezTo>
                <a:lnTo>
                  <a:pt x="106569" y="47092"/>
                </a:lnTo>
                <a:lnTo>
                  <a:pt x="125372" y="47092"/>
                </a:lnTo>
                <a:close/>
                <a:moveTo>
                  <a:pt x="70355" y="36938"/>
                </a:moveTo>
                <a:lnTo>
                  <a:pt x="100254" y="14288"/>
                </a:lnTo>
                <a:lnTo>
                  <a:pt x="105055" y="14288"/>
                </a:lnTo>
                <a:cubicBezTo>
                  <a:pt x="105649" y="14284"/>
                  <a:pt x="106243" y="14299"/>
                  <a:pt x="106836" y="14336"/>
                </a:cubicBezTo>
                <a:lnTo>
                  <a:pt x="122324" y="14336"/>
                </a:lnTo>
                <a:cubicBezTo>
                  <a:pt x="138155" y="14314"/>
                  <a:pt x="152722" y="22984"/>
                  <a:pt x="160252" y="36910"/>
                </a:cubicBezTo>
                <a:cubicBezTo>
                  <a:pt x="164967" y="45673"/>
                  <a:pt x="166443" y="55750"/>
                  <a:pt x="164481" y="65437"/>
                </a:cubicBezTo>
                <a:lnTo>
                  <a:pt x="133896" y="34995"/>
                </a:lnTo>
                <a:cubicBezTo>
                  <a:pt x="132552" y="33603"/>
                  <a:pt x="130699" y="32815"/>
                  <a:pt x="128763" y="32814"/>
                </a:cubicBezTo>
                <a:lnTo>
                  <a:pt x="104178" y="32814"/>
                </a:lnTo>
                <a:cubicBezTo>
                  <a:pt x="102621" y="32813"/>
                  <a:pt x="101106" y="33322"/>
                  <a:pt x="99864" y="34262"/>
                </a:cubicBezTo>
                <a:lnTo>
                  <a:pt x="79956" y="49340"/>
                </a:lnTo>
                <a:cubicBezTo>
                  <a:pt x="76482" y="51962"/>
                  <a:pt x="71543" y="51295"/>
                  <a:pt x="68888" y="47845"/>
                </a:cubicBezTo>
                <a:cubicBezTo>
                  <a:pt x="66281" y="44448"/>
                  <a:pt x="66922" y="39580"/>
                  <a:pt x="70319" y="36973"/>
                </a:cubicBezTo>
                <a:cubicBezTo>
                  <a:pt x="70334" y="36962"/>
                  <a:pt x="70349" y="36950"/>
                  <a:pt x="70365" y="36938"/>
                </a:cubicBezTo>
                <a:close/>
                <a:moveTo>
                  <a:pt x="38408" y="112710"/>
                </a:moveTo>
                <a:cubicBezTo>
                  <a:pt x="36094" y="110412"/>
                  <a:pt x="36080" y="106673"/>
                  <a:pt x="38378" y="104358"/>
                </a:cubicBezTo>
                <a:cubicBezTo>
                  <a:pt x="38388" y="104348"/>
                  <a:pt x="38398" y="104338"/>
                  <a:pt x="38408" y="104328"/>
                </a:cubicBezTo>
                <a:lnTo>
                  <a:pt x="47524" y="95260"/>
                </a:lnTo>
                <a:cubicBezTo>
                  <a:pt x="49862" y="92948"/>
                  <a:pt x="53625" y="92948"/>
                  <a:pt x="55963" y="95260"/>
                </a:cubicBezTo>
                <a:cubicBezTo>
                  <a:pt x="58260" y="97540"/>
                  <a:pt x="58294" y="101244"/>
                  <a:pt x="56039" y="103566"/>
                </a:cubicBezTo>
                <a:lnTo>
                  <a:pt x="55963" y="103642"/>
                </a:lnTo>
                <a:lnTo>
                  <a:pt x="46848" y="112700"/>
                </a:lnTo>
                <a:lnTo>
                  <a:pt x="46762" y="112786"/>
                </a:lnTo>
                <a:cubicBezTo>
                  <a:pt x="44414" y="115022"/>
                  <a:pt x="40715" y="114987"/>
                  <a:pt x="38408" y="112710"/>
                </a:cubicBezTo>
                <a:close/>
                <a:moveTo>
                  <a:pt x="33732" y="80620"/>
                </a:moveTo>
                <a:cubicBezTo>
                  <a:pt x="35979" y="82940"/>
                  <a:pt x="35937" y="86639"/>
                  <a:pt x="33636" y="88907"/>
                </a:cubicBezTo>
                <a:lnTo>
                  <a:pt x="24521" y="97975"/>
                </a:lnTo>
                <a:cubicBezTo>
                  <a:pt x="22183" y="100286"/>
                  <a:pt x="18420" y="100286"/>
                  <a:pt x="16082" y="97975"/>
                </a:cubicBezTo>
                <a:cubicBezTo>
                  <a:pt x="13767" y="95677"/>
                  <a:pt x="13754" y="91938"/>
                  <a:pt x="16051" y="89623"/>
                </a:cubicBezTo>
                <a:cubicBezTo>
                  <a:pt x="16061" y="89613"/>
                  <a:pt x="16072" y="89603"/>
                  <a:pt x="16082" y="89593"/>
                </a:cubicBezTo>
                <a:lnTo>
                  <a:pt x="25207" y="80534"/>
                </a:lnTo>
                <a:cubicBezTo>
                  <a:pt x="27545" y="78223"/>
                  <a:pt x="31308" y="78223"/>
                  <a:pt x="33646" y="80534"/>
                </a:cubicBezTo>
                <a:lnTo>
                  <a:pt x="33732" y="80620"/>
                </a:lnTo>
                <a:close/>
                <a:moveTo>
                  <a:pt x="84671" y="150286"/>
                </a:moveTo>
                <a:cubicBezTo>
                  <a:pt x="82333" y="152598"/>
                  <a:pt x="78571" y="152598"/>
                  <a:pt x="76232" y="150286"/>
                </a:cubicBezTo>
                <a:cubicBezTo>
                  <a:pt x="73917" y="147988"/>
                  <a:pt x="73904" y="144249"/>
                  <a:pt x="76202" y="141934"/>
                </a:cubicBezTo>
                <a:cubicBezTo>
                  <a:pt x="76212" y="141924"/>
                  <a:pt x="76222" y="141914"/>
                  <a:pt x="76232" y="141904"/>
                </a:cubicBezTo>
                <a:lnTo>
                  <a:pt x="85348" y="132846"/>
                </a:lnTo>
                <a:cubicBezTo>
                  <a:pt x="87686" y="130534"/>
                  <a:pt x="91448" y="130534"/>
                  <a:pt x="93787" y="132846"/>
                </a:cubicBezTo>
                <a:cubicBezTo>
                  <a:pt x="96101" y="135143"/>
                  <a:pt x="96115" y="138883"/>
                  <a:pt x="93817" y="141197"/>
                </a:cubicBezTo>
                <a:cubicBezTo>
                  <a:pt x="93807" y="141208"/>
                  <a:pt x="93797" y="141217"/>
                  <a:pt x="93787" y="141228"/>
                </a:cubicBezTo>
                <a:lnTo>
                  <a:pt x="84671" y="150286"/>
                </a:lnTo>
                <a:close/>
                <a:moveTo>
                  <a:pt x="65421" y="131160"/>
                </a:moveTo>
                <a:cubicBezTo>
                  <a:pt x="63085" y="133477"/>
                  <a:pt x="59318" y="133477"/>
                  <a:pt x="56982" y="131160"/>
                </a:cubicBezTo>
                <a:cubicBezTo>
                  <a:pt x="54682" y="128882"/>
                  <a:pt x="54644" y="125178"/>
                  <a:pt x="56896" y="122854"/>
                </a:cubicBezTo>
                <a:lnTo>
                  <a:pt x="56982" y="122778"/>
                </a:lnTo>
                <a:lnTo>
                  <a:pt x="66098" y="113719"/>
                </a:lnTo>
                <a:lnTo>
                  <a:pt x="66174" y="113634"/>
                </a:lnTo>
                <a:cubicBezTo>
                  <a:pt x="68525" y="111395"/>
                  <a:pt x="72231" y="111433"/>
                  <a:pt x="74537" y="113719"/>
                </a:cubicBezTo>
                <a:cubicBezTo>
                  <a:pt x="76851" y="116017"/>
                  <a:pt x="76865" y="119756"/>
                  <a:pt x="74567" y="122071"/>
                </a:cubicBezTo>
                <a:cubicBezTo>
                  <a:pt x="74557" y="122081"/>
                  <a:pt x="74547" y="122091"/>
                  <a:pt x="74537" y="122101"/>
                </a:cubicBezTo>
                <a:lnTo>
                  <a:pt x="65421" y="131160"/>
                </a:lnTo>
                <a:close/>
              </a:path>
            </a:pathLst>
          </a:custGeom>
          <a:solidFill>
            <a:schemeClr val="bg1"/>
          </a:solidFill>
          <a:ln w="155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13827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253785-7DCD-212A-A12B-62EF604F673E}"/>
              </a:ext>
            </a:extLst>
          </p:cNvPr>
          <p:cNvSpPr txBox="1"/>
          <p:nvPr/>
        </p:nvSpPr>
        <p:spPr>
          <a:xfrm>
            <a:off x="583952" y="1624415"/>
            <a:ext cx="3797548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1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Q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&amp;</a:t>
            </a:r>
            <a:r>
              <a:rPr kumimoji="0" lang="en-US" sz="121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C5BCC02-F254-165A-B419-7E09F13385A9}"/>
              </a:ext>
            </a:extLst>
          </p:cNvPr>
          <p:cNvSpPr txBox="1">
            <a:spLocks/>
          </p:cNvSpPr>
          <p:nvPr/>
        </p:nvSpPr>
        <p:spPr>
          <a:xfrm>
            <a:off x="1876335" y="3336405"/>
            <a:ext cx="400376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Please raise your hand and unmute when called 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0C1B4C-D324-4FDC-5CED-9EDCC9C2BD37}"/>
              </a:ext>
            </a:extLst>
          </p:cNvPr>
          <p:cNvSpPr/>
          <p:nvPr/>
        </p:nvSpPr>
        <p:spPr bwMode="auto">
          <a:xfrm rot="5400000">
            <a:off x="7699054" y="439533"/>
            <a:ext cx="3452506" cy="6565900"/>
          </a:xfrm>
          <a:prstGeom prst="roundRect">
            <a:avLst>
              <a:gd name="adj" fmla="val 14295"/>
            </a:avLst>
          </a:prstGeom>
          <a:solidFill>
            <a:schemeClr val="bg1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55E77-6AF4-FE9D-57AB-73980E358A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842" y="3067289"/>
            <a:ext cx="5048158" cy="1286114"/>
          </a:xfrm>
          <a:prstGeom prst="roundRect">
            <a:avLst>
              <a:gd name="adj" fmla="val 12717"/>
            </a:avLst>
          </a:prstGeom>
          <a:effectLst/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0E164-D3B4-D288-E0C7-CBED5F9FEAD4}"/>
              </a:ext>
            </a:extLst>
          </p:cNvPr>
          <p:cNvSpPr/>
          <p:nvPr/>
        </p:nvSpPr>
        <p:spPr bwMode="auto">
          <a:xfrm>
            <a:off x="9020969" y="2542893"/>
            <a:ext cx="364331" cy="876300"/>
          </a:xfrm>
          <a:custGeom>
            <a:avLst/>
            <a:gdLst>
              <a:gd name="connsiteX0" fmla="*/ 0 w 731520"/>
              <a:gd name="connsiteY0" fmla="*/ 1158240 h 1158240"/>
              <a:gd name="connsiteX1" fmla="*/ 0 w 731520"/>
              <a:gd name="connsiteY1" fmla="*/ 0 h 1158240"/>
              <a:gd name="connsiteX2" fmla="*/ 731520 w 731520"/>
              <a:gd name="connsiteY2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158240">
                <a:moveTo>
                  <a:pt x="0" y="1158240"/>
                </a:moveTo>
                <a:lnTo>
                  <a:pt x="0" y="0"/>
                </a:lnTo>
                <a:lnTo>
                  <a:pt x="731520" y="0"/>
                </a:ln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5A04CC-0F12-6126-ABD6-D3414DC1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385557" y="2327210"/>
            <a:ext cx="425540" cy="425540"/>
          </a:xfrm>
          <a:prstGeom prst="ellipse">
            <a:avLst/>
          </a:prstGeom>
          <a:gradFill>
            <a:gsLst>
              <a:gs pos="2700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2400000" scaled="0"/>
          </a:gradFill>
          <a:ln>
            <a:gradFill>
              <a:gsLst>
                <a:gs pos="0">
                  <a:schemeClr val="accent1">
                    <a:alpha val="80000"/>
                    <a:lumMod val="7000"/>
                    <a:lumOff val="93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4800000" scaled="0"/>
            </a:gradFill>
          </a:ln>
          <a:effectLst>
            <a:outerShdw blurRad="50800" dist="127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1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D15C4CB-F9D7-B775-BD2B-36FA94563851}"/>
              </a:ext>
            </a:extLst>
          </p:cNvPr>
          <p:cNvSpPr/>
          <p:nvPr/>
        </p:nvSpPr>
        <p:spPr bwMode="auto">
          <a:xfrm rot="10800000">
            <a:off x="8398926" y="4166791"/>
            <a:ext cx="364331" cy="757352"/>
          </a:xfrm>
          <a:custGeom>
            <a:avLst/>
            <a:gdLst>
              <a:gd name="connsiteX0" fmla="*/ 0 w 731520"/>
              <a:gd name="connsiteY0" fmla="*/ 1158240 h 1158240"/>
              <a:gd name="connsiteX1" fmla="*/ 0 w 731520"/>
              <a:gd name="connsiteY1" fmla="*/ 0 h 1158240"/>
              <a:gd name="connsiteX2" fmla="*/ 731520 w 731520"/>
              <a:gd name="connsiteY2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158240">
                <a:moveTo>
                  <a:pt x="0" y="1158240"/>
                </a:moveTo>
                <a:lnTo>
                  <a:pt x="0" y="0"/>
                </a:lnTo>
                <a:lnTo>
                  <a:pt x="731520" y="0"/>
                </a:ln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46385E-65F4-A2A7-2271-8D47D24F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970750" y="4711269"/>
            <a:ext cx="425540" cy="425540"/>
          </a:xfrm>
          <a:prstGeom prst="ellipse">
            <a:avLst/>
          </a:prstGeom>
          <a:gradFill>
            <a:gsLst>
              <a:gs pos="2700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2400000" scaled="0"/>
          </a:gradFill>
          <a:ln>
            <a:gradFill>
              <a:gsLst>
                <a:gs pos="0">
                  <a:schemeClr val="accent1">
                    <a:alpha val="80000"/>
                    <a:lumMod val="7000"/>
                    <a:lumOff val="93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4800000" scaled="0"/>
            </a:gradFill>
          </a:ln>
          <a:effectLst>
            <a:outerShdw blurRad="50800" dist="127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565457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00564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5">
            <a:extLst>
              <a:ext uri="{FF2B5EF4-FFF2-40B4-BE49-F238E27FC236}">
                <a16:creationId xmlns:a16="http://schemas.microsoft.com/office/drawing/2014/main" id="{55B5BA60-801B-F079-D5B8-89E1D57E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8" y="2162063"/>
            <a:ext cx="645160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80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Hello and Welcome to Customer Hub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369C780-CE23-DD9B-9C4E-9F4DA6A54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F685FF55-3699-4907-8BBB-A373D9C1CED7}"/>
              </a:ext>
            </a:extLst>
          </p:cNvPr>
          <p:cNvSpPr txBox="1">
            <a:spLocks/>
          </p:cNvSpPr>
          <p:nvPr/>
        </p:nvSpPr>
        <p:spPr>
          <a:xfrm>
            <a:off x="584198" y="2807479"/>
            <a:ext cx="6913881" cy="546826"/>
          </a:xfrm>
          <a:prstGeom prst="rect">
            <a:avLst/>
          </a:prstGeom>
        </p:spPr>
        <p:txBody>
          <a:bodyPr lIns="0" rIns="0"/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800" kern="1200" spc="0" baseline="0">
                <a:solidFill>
                  <a:srgbClr val="091F2C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lnSpc>
                <a:spcPct val="90000"/>
              </a:lnSpc>
              <a:buSzTx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New Year, New You for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365 Copilot Subscribers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D8F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 recording and slides from today’s session will be </a:t>
            </a:r>
            <a:r>
              <a:rPr lang="en-US" sz="1600" dirty="0">
                <a:solidFill>
                  <a:srgbClr val="94D8F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posted to </a:t>
            </a:r>
            <a:br>
              <a:rPr lang="en-US" sz="1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9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https://adoption.microsoft.com/customer-hub/</a:t>
            </a:r>
            <a:b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microsoft-365-copilot-for-all-seasons/</a:t>
            </a:r>
            <a:r>
              <a:rPr lang="en-US" sz="1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6211FC-400F-770E-6654-05E0843E4B97}"/>
              </a:ext>
            </a:extLst>
          </p:cNvPr>
          <p:cNvSpPr/>
          <p:nvPr/>
        </p:nvSpPr>
        <p:spPr bwMode="auto">
          <a:xfrm>
            <a:off x="7956330" y="283780"/>
            <a:ext cx="3651469" cy="6190592"/>
          </a:xfrm>
          <a:prstGeom prst="roundRect">
            <a:avLst>
              <a:gd name="adj" fmla="val 6020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CustomerHub_Video_720_Compressed">
            <a:hlinkClick r:id="" action="ppaction://media"/>
            <a:extLst>
              <a:ext uri="{FF2B5EF4-FFF2-40B4-BE49-F238E27FC236}">
                <a16:creationId xmlns:a16="http://schemas.microsoft.com/office/drawing/2014/main" id="{2D788CD0-08D9-B243-9FC5-3C9F4F05FF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1136" y="515203"/>
            <a:ext cx="3221857" cy="57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51121-1D4C-791C-4F5A-371E412F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69F6D4-D2D0-01A4-410B-B72D218C33B8}"/>
              </a:ext>
            </a:extLst>
          </p:cNvPr>
          <p:cNvSpPr/>
          <p:nvPr/>
        </p:nvSpPr>
        <p:spPr bwMode="auto">
          <a:xfrm rot="5400000">
            <a:off x="7802228" y="2452113"/>
            <a:ext cx="3909527" cy="3521317"/>
          </a:xfrm>
          <a:prstGeom prst="roundRect">
            <a:avLst>
              <a:gd name="adj" fmla="val 14295"/>
            </a:avLst>
          </a:prstGeom>
          <a:solidFill>
            <a:schemeClr val="tx1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DE0B7A-8A5F-1F6D-45DB-066A7C44CEF4}"/>
              </a:ext>
            </a:extLst>
          </p:cNvPr>
          <p:cNvSpPr txBox="1">
            <a:spLocks/>
          </p:cNvSpPr>
          <p:nvPr/>
        </p:nvSpPr>
        <p:spPr>
          <a:xfrm>
            <a:off x="8447812" y="2740524"/>
            <a:ext cx="241426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Get more from Copilot and Microsoft 365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3645DB9-C3AA-828A-AF3A-C882454D4474}"/>
              </a:ext>
            </a:extLst>
          </p:cNvPr>
          <p:cNvSpPr txBox="1">
            <a:spLocks/>
          </p:cNvSpPr>
          <p:nvPr/>
        </p:nvSpPr>
        <p:spPr>
          <a:xfrm>
            <a:off x="8447812" y="3571527"/>
            <a:ext cx="260682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Help others do the same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26B550B-0BE4-8BB9-2A6B-5C4652412844}"/>
              </a:ext>
            </a:extLst>
          </p:cNvPr>
          <p:cNvSpPr txBox="1">
            <a:spLocks/>
          </p:cNvSpPr>
          <p:nvPr/>
        </p:nvSpPr>
        <p:spPr>
          <a:xfrm>
            <a:off x="8447812" y="4156309"/>
            <a:ext cx="2832899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Expand your knowledge and enhance your career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AB5E3B-FCBC-3AB6-0A88-83D37C3F2291}"/>
              </a:ext>
            </a:extLst>
          </p:cNvPr>
          <p:cNvGrpSpPr/>
          <p:nvPr/>
        </p:nvGrpSpPr>
        <p:grpSpPr>
          <a:xfrm>
            <a:off x="6973207" y="5397648"/>
            <a:ext cx="6080320" cy="844463"/>
            <a:chOff x="5607459" y="5376024"/>
            <a:chExt cx="5795892" cy="844463"/>
          </a:xfrm>
        </p:grpSpPr>
        <p:sp>
          <p:nvSpPr>
            <p:cNvPr id="3" name="Rectangle: Rounded Corners 11">
              <a:extLst>
                <a:ext uri="{FF2B5EF4-FFF2-40B4-BE49-F238E27FC236}">
                  <a16:creationId xmlns:a16="http://schemas.microsoft.com/office/drawing/2014/main" id="{E78C4E7F-9DD8-E6F1-FE84-5EFC623D3590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4" name="Rectangle: Rounded Corners 11">
              <a:extLst>
                <a:ext uri="{FF2B5EF4-FFF2-40B4-BE49-F238E27FC236}">
                  <a16:creationId xmlns:a16="http://schemas.microsoft.com/office/drawing/2014/main" id="{76CFF2BE-0A1F-7BED-5D3B-9C47887A08BB}"/>
                </a:ext>
              </a:extLst>
            </p:cNvPr>
            <p:cNvSpPr/>
            <p:nvPr/>
          </p:nvSpPr>
          <p:spPr>
            <a:xfrm>
              <a:off x="5711416" y="5460239"/>
              <a:ext cx="558797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8E4B0B-6BFD-E406-725E-538C4E07F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1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E65A0-22E6-878F-9F35-4ABDCF9F5FA4}"/>
              </a:ext>
            </a:extLst>
          </p:cNvPr>
          <p:cNvSpPr txBox="1"/>
          <p:nvPr/>
        </p:nvSpPr>
        <p:spPr>
          <a:xfrm>
            <a:off x="7359578" y="5656660"/>
            <a:ext cx="4103703" cy="30777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93247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Segoe UI Semibold"/>
              </a:defRPr>
            </a:lvl1pPr>
            <a:lvl2pPr marL="457200" defTabSz="914400">
              <a:defRPr sz="1800">
                <a:solidFill>
                  <a:schemeClr val="lt1"/>
                </a:solidFill>
              </a:defRPr>
            </a:lvl2pPr>
            <a:lvl3pPr marL="914400" defTabSz="914400">
              <a:defRPr sz="1800">
                <a:solidFill>
                  <a:schemeClr val="lt1"/>
                </a:solidFill>
              </a:defRPr>
            </a:lvl3pPr>
            <a:lvl4pPr marL="1371600" defTabSz="914400">
              <a:defRPr sz="1800">
                <a:solidFill>
                  <a:schemeClr val="lt1"/>
                </a:solidFill>
              </a:defRPr>
            </a:lvl4pPr>
            <a:lvl5pPr marL="1828800" defTabSz="914400">
              <a:defRPr sz="1800">
                <a:solidFill>
                  <a:schemeClr val="lt1"/>
                </a:solidFill>
              </a:defRPr>
            </a:lvl5pPr>
            <a:lvl6pPr marL="2286000" defTabSz="914400">
              <a:defRPr sz="1800">
                <a:solidFill>
                  <a:schemeClr val="lt1"/>
                </a:solidFill>
              </a:defRPr>
            </a:lvl6pPr>
            <a:lvl7pPr marL="2743200" defTabSz="914400">
              <a:defRPr sz="1800">
                <a:solidFill>
                  <a:schemeClr val="lt1"/>
                </a:solidFill>
              </a:defRPr>
            </a:lvl7pPr>
            <a:lvl8pPr marL="3200400" defTabSz="914400">
              <a:defRPr sz="1800">
                <a:solidFill>
                  <a:schemeClr val="lt1"/>
                </a:solidFill>
              </a:defRPr>
            </a:lvl8pPr>
            <a:lvl9pPr marL="3657600" defTabSz="914400">
              <a:defRPr sz="1800">
                <a:solidFill>
                  <a:schemeClr val="lt1"/>
                </a:solidFill>
              </a:defRPr>
            </a:lvl9pPr>
          </a:lstStyle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4142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Join the free program at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4142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aka.ms/M365Champions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54142"/>
              </a:solidFill>
              <a:effectLst/>
              <a:uLnTx/>
              <a:uFillTx/>
              <a:latin typeface="Segoe Sans Display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7FC857-AD76-E5DB-7117-6E41F8168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67746" y="5669679"/>
            <a:ext cx="300404" cy="300400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C0E704-E7FD-3B7B-5543-6928E83C8734}"/>
              </a:ext>
            </a:extLst>
          </p:cNvPr>
          <p:cNvSpPr txBox="1">
            <a:spLocks/>
          </p:cNvSpPr>
          <p:nvPr/>
        </p:nvSpPr>
        <p:spPr>
          <a:xfrm>
            <a:off x="501162" y="4462312"/>
            <a:ext cx="4303067" cy="86690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Get more from Copilot and Microsoft 365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Help others do the same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Pct val="10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Expand your knowledge and enhance your career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F5A09-9F9A-5F67-1766-596598E165CF}"/>
              </a:ext>
            </a:extLst>
          </p:cNvPr>
          <p:cNvSpPr txBox="1"/>
          <p:nvPr/>
        </p:nvSpPr>
        <p:spPr>
          <a:xfrm>
            <a:off x="455769" y="1153569"/>
            <a:ext cx="6903809" cy="31577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Make a difference</a:t>
            </a:r>
          </a:p>
          <a:p>
            <a:pPr marL="800100" marR="0" lvl="0" indent="0" algn="l" defTabSz="91436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0" b="0" i="0" u="none" strike="noStrike" kern="1200" cap="none" spc="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Become a</a:t>
            </a:r>
          </a:p>
          <a:p>
            <a:pPr marL="800100" marR="0" lvl="0" indent="0" algn="l" defTabSz="91436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0" b="0" i="0" u="none" strike="noStrike" kern="1200" cap="none" spc="0" normalizeH="0" baseline="0" noProof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Champion</a:t>
            </a:r>
          </a:p>
        </p:txBody>
      </p:sp>
    </p:spTree>
    <p:extLst>
      <p:ext uri="{BB962C8B-B14F-4D97-AF65-F5344CB8AC3E}">
        <p14:creationId xmlns:p14="http://schemas.microsoft.com/office/powerpoint/2010/main" val="188594435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037311-26CB-4EB8-80C6-6FB5D61661A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46093" y="1184087"/>
            <a:ext cx="5289177" cy="4833938"/>
          </a:xfrm>
        </p:spPr>
        <p:txBody>
          <a:bodyPr/>
          <a:lstStyle/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365 Copilot Help &amp; Learning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support.microsoft.com/copilot-skilling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Short how-to videos, help articles</a:t>
            </a:r>
          </a:p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Great Copilot Journey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lang="en-US" sz="1800" dirty="0">
                <a:solidFill>
                  <a:srgbClr val="091F2C">
                    <a:lumMod val="25000"/>
                    <a:lumOff val="75000"/>
                  </a:srgbClr>
                </a:solidFill>
                <a:latin typeface="Segoe Sans Displ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aka.ms/GreatCopilotJourney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30-day skilling, daily tips and templates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Top 10 Things to Try First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aka.ms/Copilot/Top10TryFirst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PDF Handout of sample prompts</a:t>
            </a:r>
          </a:p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Art of the Prompt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CopilotPromptIngredients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How to write a good Prompt</a:t>
            </a:r>
          </a:p>
          <a:p>
            <a:pPr marL="225425" marR="0" lvl="0" indent="-225425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Copilot Prompt Gallery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aka.ms/prompts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Samples and prompts you saved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FF0D1-D96C-25EF-6F4E-93F114AB32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17971" y="1184087"/>
            <a:ext cx="5219700" cy="4833938"/>
          </a:xfrm>
        </p:spPr>
        <p:txBody>
          <a:bodyPr/>
          <a:lstStyle/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365 Copilot Adoption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adoption.microsoft.com/copilot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Resources for Adoptioon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specialists</a:t>
            </a:r>
          </a:p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Trainer Kit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aka.ms/Copilot/TrainerKit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Sans Display"/>
                <a:ea typeface="+mn-ea"/>
                <a:cs typeface="+mn-cs"/>
              </a:rPr>
              <a:t>PowerPoin</a:t>
            </a:r>
            <a:r>
              <a:rPr lang="en-US" sz="1800" dirty="0">
                <a:latin typeface="Segoe Sans Display"/>
                <a:cs typeface="+mn-cs"/>
              </a:rPr>
              <a:t>t decks for End User Training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Copilot Scenario Library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aka.ms/copilot/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scenariolibrary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Examples of business use cases</a:t>
            </a:r>
          </a:p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365 Champions Program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aka.ms/M365Champions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Sans Display"/>
                <a:ea typeface="+mn-ea"/>
                <a:cs typeface="+mn-cs"/>
              </a:rPr>
              <a:t>Champs community, monthly calls, </a:t>
            </a:r>
          </a:p>
          <a:p>
            <a:pPr marL="225425" marR="0" lvl="0" indent="-225425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Technical Documentation for IT Pros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1F2C">
                    <a:lumMod val="25000"/>
                    <a:lumOff val="75000"/>
                  </a:srgbClr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learn.microsoft.com/copilot/microsoft-365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F61028-D0A6-AF10-728D-C6ECF0A33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68" y="339663"/>
            <a:ext cx="11018520" cy="498598"/>
          </a:xfrm>
        </p:spPr>
        <p:txBody>
          <a:bodyPr/>
          <a:lstStyle/>
          <a:p>
            <a:r>
              <a:rPr lang="en-US" dirty="0"/>
              <a:t>Resources after Today</a:t>
            </a:r>
          </a:p>
        </p:txBody>
      </p:sp>
    </p:spTree>
    <p:extLst>
      <p:ext uri="{BB962C8B-B14F-4D97-AF65-F5344CB8AC3E}">
        <p14:creationId xmlns:p14="http://schemas.microsoft.com/office/powerpoint/2010/main" val="76502109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E364DA-A19B-30EA-9B1B-320F7978267C}"/>
              </a:ext>
            </a:extLst>
          </p:cNvPr>
          <p:cNvSpPr txBox="1">
            <a:spLocks/>
          </p:cNvSpPr>
          <p:nvPr/>
        </p:nvSpPr>
        <p:spPr>
          <a:xfrm>
            <a:off x="861977" y="898294"/>
            <a:ext cx="4114800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b="1" i="0" kern="1200" spc="0" baseline="0">
                <a:solidFill>
                  <a:schemeClr val="accent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During the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19507-F8D1-A92F-0092-3D1FC7B67534}"/>
              </a:ext>
            </a:extLst>
          </p:cNvPr>
          <p:cNvSpPr txBox="1"/>
          <p:nvPr/>
        </p:nvSpPr>
        <p:spPr>
          <a:xfrm>
            <a:off x="1613676" y="2649378"/>
            <a:ext cx="3617169" cy="5822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We will mute your microphone for the first part of today’s call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57B09-A016-CF69-732F-36AE6C88041B}"/>
              </a:ext>
            </a:extLst>
          </p:cNvPr>
          <p:cNvSpPr txBox="1"/>
          <p:nvPr/>
        </p:nvSpPr>
        <p:spPr>
          <a:xfrm>
            <a:off x="1613679" y="3838334"/>
            <a:ext cx="3393232" cy="11916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Ask your questions via chat, we will get to all of them, live or after. Common questions will get addressed out loud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C3F7F46-1559-08E6-598A-15137726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177" y="2644616"/>
            <a:ext cx="576422" cy="576422"/>
          </a:xfrm>
          <a:prstGeom prst="rect">
            <a:avLst/>
          </a:prstGeom>
        </p:spPr>
      </p:pic>
      <p:sp>
        <p:nvSpPr>
          <p:cNvPr id="10" name="Graphic 15">
            <a:extLst>
              <a:ext uri="{FF2B5EF4-FFF2-40B4-BE49-F238E27FC236}">
                <a16:creationId xmlns:a16="http://schemas.microsoft.com/office/drawing/2014/main" id="{835636AA-5253-4436-44BF-0C11631D9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11176" y="3838333"/>
            <a:ext cx="487787" cy="437720"/>
          </a:xfrm>
          <a:custGeom>
            <a:avLst/>
            <a:gdLst>
              <a:gd name="connsiteX0" fmla="*/ 111552 w 295982"/>
              <a:gd name="connsiteY0" fmla="*/ 0 h 265602"/>
              <a:gd name="connsiteX1" fmla="*/ 908 w 295982"/>
              <a:gd name="connsiteY1" fmla="*/ 110643 h 265602"/>
              <a:gd name="connsiteX2" fmla="*/ 11274 w 295982"/>
              <a:gd name="connsiteY2" fmla="*/ 157458 h 265602"/>
              <a:gd name="connsiteX3" fmla="*/ 590 w 295982"/>
              <a:gd name="connsiteY3" fmla="*/ 199374 h 265602"/>
              <a:gd name="connsiteX4" fmla="*/ 22774 w 295982"/>
              <a:gd name="connsiteY4" fmla="*/ 221862 h 265602"/>
              <a:gd name="connsiteX5" fmla="*/ 66009 w 295982"/>
              <a:gd name="connsiteY5" fmla="*/ 211505 h 265602"/>
              <a:gd name="connsiteX6" fmla="*/ 111552 w 295982"/>
              <a:gd name="connsiteY6" fmla="*/ 221286 h 265602"/>
              <a:gd name="connsiteX7" fmla="*/ 222195 w 295982"/>
              <a:gd name="connsiteY7" fmla="*/ 110643 h 265602"/>
              <a:gd name="connsiteX8" fmla="*/ 111552 w 295982"/>
              <a:gd name="connsiteY8" fmla="*/ 0 h 265602"/>
              <a:gd name="connsiteX9" fmla="*/ 23037 w 295982"/>
              <a:gd name="connsiteY9" fmla="*/ 110643 h 265602"/>
              <a:gd name="connsiteX10" fmla="*/ 111552 w 295982"/>
              <a:gd name="connsiteY10" fmla="*/ 22129 h 265602"/>
              <a:gd name="connsiteX11" fmla="*/ 200066 w 295982"/>
              <a:gd name="connsiteY11" fmla="*/ 110643 h 265602"/>
              <a:gd name="connsiteX12" fmla="*/ 111552 w 295982"/>
              <a:gd name="connsiteY12" fmla="*/ 199158 h 265602"/>
              <a:gd name="connsiteX13" fmla="*/ 72163 w 295982"/>
              <a:gd name="connsiteY13" fmla="*/ 189936 h 265602"/>
              <a:gd name="connsiteX14" fmla="*/ 68572 w 295982"/>
              <a:gd name="connsiteY14" fmla="*/ 188148 h 265602"/>
              <a:gd name="connsiteX15" fmla="*/ 64670 w 295982"/>
              <a:gd name="connsiteY15" fmla="*/ 189077 h 265602"/>
              <a:gd name="connsiteX16" fmla="*/ 23544 w 295982"/>
              <a:gd name="connsiteY16" fmla="*/ 198919 h 265602"/>
              <a:gd name="connsiteX17" fmla="*/ 33724 w 295982"/>
              <a:gd name="connsiteY17" fmla="*/ 158968 h 265602"/>
              <a:gd name="connsiteX18" fmla="*/ 34759 w 295982"/>
              <a:gd name="connsiteY18" fmla="*/ 154897 h 265602"/>
              <a:gd name="connsiteX19" fmla="*/ 32834 w 295982"/>
              <a:gd name="connsiteY19" fmla="*/ 151165 h 265602"/>
              <a:gd name="connsiteX20" fmla="*/ 23037 w 295982"/>
              <a:gd name="connsiteY20" fmla="*/ 110643 h 265602"/>
              <a:gd name="connsiteX21" fmla="*/ 185314 w 295982"/>
              <a:gd name="connsiteY21" fmla="*/ 265545 h 265602"/>
              <a:gd name="connsiteX22" fmla="*/ 110081 w 295982"/>
              <a:gd name="connsiteY22" fmla="*/ 236031 h 265602"/>
              <a:gd name="connsiteX23" fmla="*/ 111552 w 295982"/>
              <a:gd name="connsiteY23" fmla="*/ 236040 h 265602"/>
              <a:gd name="connsiteX24" fmla="*/ 142253 w 295982"/>
              <a:gd name="connsiteY24" fmla="*/ 232253 h 265602"/>
              <a:gd name="connsiteX25" fmla="*/ 185314 w 295982"/>
              <a:gd name="connsiteY25" fmla="*/ 243416 h 265602"/>
              <a:gd name="connsiteX26" fmla="*/ 224703 w 295982"/>
              <a:gd name="connsiteY26" fmla="*/ 234193 h 265602"/>
              <a:gd name="connsiteX27" fmla="*/ 228294 w 295982"/>
              <a:gd name="connsiteY27" fmla="*/ 232405 h 265602"/>
              <a:gd name="connsiteX28" fmla="*/ 232196 w 295982"/>
              <a:gd name="connsiteY28" fmla="*/ 233335 h 265602"/>
              <a:gd name="connsiteX29" fmla="*/ 272606 w 295982"/>
              <a:gd name="connsiteY29" fmla="*/ 242326 h 265602"/>
              <a:gd name="connsiteX30" fmla="*/ 263142 w 295982"/>
              <a:gd name="connsiteY30" fmla="*/ 203225 h 265602"/>
              <a:gd name="connsiteX31" fmla="*/ 262106 w 295982"/>
              <a:gd name="connsiteY31" fmla="*/ 199156 h 265602"/>
              <a:gd name="connsiteX32" fmla="*/ 264031 w 295982"/>
              <a:gd name="connsiteY32" fmla="*/ 195424 h 265602"/>
              <a:gd name="connsiteX33" fmla="*/ 273828 w 295982"/>
              <a:gd name="connsiteY33" fmla="*/ 154902 h 265602"/>
              <a:gd name="connsiteX34" fmla="*/ 233304 w 295982"/>
              <a:gd name="connsiteY34" fmla="*/ 80513 h 265602"/>
              <a:gd name="connsiteX35" fmla="*/ 221508 w 295982"/>
              <a:gd name="connsiteY35" fmla="*/ 50313 h 265602"/>
              <a:gd name="connsiteX36" fmla="*/ 295957 w 295982"/>
              <a:gd name="connsiteY36" fmla="*/ 154902 h 265602"/>
              <a:gd name="connsiteX37" fmla="*/ 285586 w 295982"/>
              <a:gd name="connsiteY37" fmla="*/ 201726 h 265602"/>
              <a:gd name="connsiteX38" fmla="*/ 295497 w 295982"/>
              <a:gd name="connsiteY38" fmla="*/ 243080 h 265602"/>
              <a:gd name="connsiteX39" fmla="*/ 273849 w 295982"/>
              <a:gd name="connsiteY39" fmla="*/ 265201 h 265602"/>
              <a:gd name="connsiteX40" fmla="*/ 230868 w 295982"/>
              <a:gd name="connsiteY40" fmla="*/ 255758 h 265602"/>
              <a:gd name="connsiteX41" fmla="*/ 185314 w 295982"/>
              <a:gd name="connsiteY41" fmla="*/ 265545 h 26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95982" h="265602">
                <a:moveTo>
                  <a:pt x="111552" y="0"/>
                </a:moveTo>
                <a:cubicBezTo>
                  <a:pt x="50445" y="0"/>
                  <a:pt x="908" y="49537"/>
                  <a:pt x="908" y="110643"/>
                </a:cubicBezTo>
                <a:cubicBezTo>
                  <a:pt x="908" y="127356"/>
                  <a:pt x="4621" y="143228"/>
                  <a:pt x="11274" y="157458"/>
                </a:cubicBezTo>
                <a:cubicBezTo>
                  <a:pt x="7527" y="172181"/>
                  <a:pt x="3340" y="188598"/>
                  <a:pt x="590" y="199374"/>
                </a:cubicBezTo>
                <a:cubicBezTo>
                  <a:pt x="-2848" y="212848"/>
                  <a:pt x="9285" y="225104"/>
                  <a:pt x="22774" y="221862"/>
                </a:cubicBezTo>
                <a:cubicBezTo>
                  <a:pt x="33841" y="219202"/>
                  <a:pt x="50851" y="215118"/>
                  <a:pt x="66009" y="211505"/>
                </a:cubicBezTo>
                <a:cubicBezTo>
                  <a:pt x="79911" y="217791"/>
                  <a:pt x="95336" y="221286"/>
                  <a:pt x="111552" y="221286"/>
                </a:cubicBezTo>
                <a:cubicBezTo>
                  <a:pt x="172658" y="221286"/>
                  <a:pt x="222195" y="171749"/>
                  <a:pt x="222195" y="110643"/>
                </a:cubicBezTo>
                <a:cubicBezTo>
                  <a:pt x="222195" y="49537"/>
                  <a:pt x="172658" y="0"/>
                  <a:pt x="111552" y="0"/>
                </a:cubicBezTo>
                <a:close/>
                <a:moveTo>
                  <a:pt x="23037" y="110643"/>
                </a:moveTo>
                <a:cubicBezTo>
                  <a:pt x="23037" y="61758"/>
                  <a:pt x="62666" y="22129"/>
                  <a:pt x="111552" y="22129"/>
                </a:cubicBezTo>
                <a:cubicBezTo>
                  <a:pt x="160437" y="22129"/>
                  <a:pt x="200066" y="61758"/>
                  <a:pt x="200066" y="110643"/>
                </a:cubicBezTo>
                <a:cubicBezTo>
                  <a:pt x="200066" y="159528"/>
                  <a:pt x="160437" y="199158"/>
                  <a:pt x="111552" y="199158"/>
                </a:cubicBezTo>
                <a:cubicBezTo>
                  <a:pt x="97378" y="199158"/>
                  <a:pt x="84013" y="195835"/>
                  <a:pt x="72163" y="189936"/>
                </a:cubicBezTo>
                <a:lnTo>
                  <a:pt x="68572" y="188148"/>
                </a:lnTo>
                <a:lnTo>
                  <a:pt x="64670" y="189077"/>
                </a:lnTo>
                <a:cubicBezTo>
                  <a:pt x="51057" y="192317"/>
                  <a:pt x="35330" y="196088"/>
                  <a:pt x="23544" y="198919"/>
                </a:cubicBezTo>
                <a:cubicBezTo>
                  <a:pt x="26476" y="187425"/>
                  <a:pt x="30358" y="172196"/>
                  <a:pt x="33724" y="158968"/>
                </a:cubicBezTo>
                <a:lnTo>
                  <a:pt x="34759" y="154897"/>
                </a:lnTo>
                <a:lnTo>
                  <a:pt x="32834" y="151165"/>
                </a:lnTo>
                <a:cubicBezTo>
                  <a:pt x="26576" y="139036"/>
                  <a:pt x="23037" y="125269"/>
                  <a:pt x="23037" y="110643"/>
                </a:cubicBezTo>
                <a:close/>
                <a:moveTo>
                  <a:pt x="185314" y="265545"/>
                </a:moveTo>
                <a:cubicBezTo>
                  <a:pt x="156261" y="265545"/>
                  <a:pt x="129823" y="254346"/>
                  <a:pt x="110081" y="236031"/>
                </a:cubicBezTo>
                <a:cubicBezTo>
                  <a:pt x="110571" y="236037"/>
                  <a:pt x="111061" y="236040"/>
                  <a:pt x="111552" y="236040"/>
                </a:cubicBezTo>
                <a:cubicBezTo>
                  <a:pt x="122144" y="236040"/>
                  <a:pt x="132429" y="234726"/>
                  <a:pt x="142253" y="232253"/>
                </a:cubicBezTo>
                <a:cubicBezTo>
                  <a:pt x="154999" y="239364"/>
                  <a:pt x="169684" y="243416"/>
                  <a:pt x="185314" y="243416"/>
                </a:cubicBezTo>
                <a:cubicBezTo>
                  <a:pt x="199487" y="243416"/>
                  <a:pt x="212852" y="240093"/>
                  <a:pt x="224703" y="234193"/>
                </a:cubicBezTo>
                <a:lnTo>
                  <a:pt x="228294" y="232405"/>
                </a:lnTo>
                <a:lnTo>
                  <a:pt x="232196" y="233335"/>
                </a:lnTo>
                <a:cubicBezTo>
                  <a:pt x="245791" y="236571"/>
                  <a:pt x="261186" y="239911"/>
                  <a:pt x="272606" y="242326"/>
                </a:cubicBezTo>
                <a:cubicBezTo>
                  <a:pt x="270024" y="231254"/>
                  <a:pt x="266502" y="216434"/>
                  <a:pt x="263142" y="203225"/>
                </a:cubicBezTo>
                <a:lnTo>
                  <a:pt x="262106" y="199156"/>
                </a:lnTo>
                <a:lnTo>
                  <a:pt x="264031" y="195424"/>
                </a:lnTo>
                <a:cubicBezTo>
                  <a:pt x="270289" y="183294"/>
                  <a:pt x="273828" y="169527"/>
                  <a:pt x="273828" y="154902"/>
                </a:cubicBezTo>
                <a:cubicBezTo>
                  <a:pt x="273828" y="123703"/>
                  <a:pt x="257689" y="96277"/>
                  <a:pt x="233304" y="80513"/>
                </a:cubicBezTo>
                <a:cubicBezTo>
                  <a:pt x="230673" y="69843"/>
                  <a:pt x="226675" y="59711"/>
                  <a:pt x="221508" y="50313"/>
                </a:cubicBezTo>
                <a:cubicBezTo>
                  <a:pt x="264840" y="65307"/>
                  <a:pt x="295957" y="106470"/>
                  <a:pt x="295957" y="154902"/>
                </a:cubicBezTo>
                <a:cubicBezTo>
                  <a:pt x="295957" y="171618"/>
                  <a:pt x="292242" y="187494"/>
                  <a:pt x="285586" y="201726"/>
                </a:cubicBezTo>
                <a:cubicBezTo>
                  <a:pt x="289320" y="216596"/>
                  <a:pt x="293100" y="232705"/>
                  <a:pt x="295497" y="243080"/>
                </a:cubicBezTo>
                <a:cubicBezTo>
                  <a:pt x="298512" y="256136"/>
                  <a:pt x="287014" y="267953"/>
                  <a:pt x="273849" y="265201"/>
                </a:cubicBezTo>
                <a:cubicBezTo>
                  <a:pt x="263121" y="262959"/>
                  <a:pt x="246267" y="259362"/>
                  <a:pt x="230868" y="255758"/>
                </a:cubicBezTo>
                <a:cubicBezTo>
                  <a:pt x="216964" y="262047"/>
                  <a:pt x="201534" y="265545"/>
                  <a:pt x="185314" y="265545"/>
                </a:cubicBezTo>
                <a:close/>
              </a:path>
            </a:pathLst>
          </a:custGeom>
          <a:solidFill>
            <a:schemeClr val="bg1"/>
          </a:solidFill>
          <a:ln w="15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CAA3C6-D822-CC3B-5140-DE3F7E0071FE}"/>
              </a:ext>
            </a:extLst>
          </p:cNvPr>
          <p:cNvSpPr txBox="1">
            <a:spLocks/>
          </p:cNvSpPr>
          <p:nvPr/>
        </p:nvSpPr>
        <p:spPr>
          <a:xfrm>
            <a:off x="6954929" y="898294"/>
            <a:ext cx="4114800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b="1" i="0" kern="1200" spc="0" baseline="0">
                <a:solidFill>
                  <a:schemeClr val="accent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noFill/>
                </a:ln>
                <a:gradFill flip="none" rotWithShape="1">
                  <a:gsLst>
                    <a:gs pos="1400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After the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684F27-9249-AD6C-E0CA-E961E296E004}"/>
              </a:ext>
            </a:extLst>
          </p:cNvPr>
          <p:cNvSpPr txBox="1"/>
          <p:nvPr/>
        </p:nvSpPr>
        <p:spPr>
          <a:xfrm>
            <a:off x="7579630" y="3838334"/>
            <a:ext cx="3262606" cy="646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Open mic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  <a:sym typeface="Symbol" panose="05050102010706020507" pitchFamily="18" charset="2"/>
              </a:rPr>
              <a:t> – 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ome off mute and ask away!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5AB42F6-64BE-3215-F365-58F256129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9597" y="3838333"/>
            <a:ext cx="576072" cy="5760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297191D-BE1F-6D52-1EC6-D0DE1E9A1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4311" y="2644616"/>
            <a:ext cx="581184" cy="581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284CF6-D14F-DF56-1331-5EA56741FEEB}"/>
              </a:ext>
            </a:extLst>
          </p:cNvPr>
          <p:cNvSpPr txBox="1"/>
          <p:nvPr/>
        </p:nvSpPr>
        <p:spPr>
          <a:xfrm>
            <a:off x="7579628" y="2649378"/>
            <a:ext cx="4114800" cy="646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Raise your hand and we will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call on you</a:t>
            </a:r>
          </a:p>
        </p:txBody>
      </p:sp>
    </p:spTree>
    <p:extLst>
      <p:ext uri="{BB962C8B-B14F-4D97-AF65-F5344CB8AC3E}">
        <p14:creationId xmlns:p14="http://schemas.microsoft.com/office/powerpoint/2010/main" val="5622453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5BC26-F2AB-45B9-4D51-5E0D8BDDF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1948A8B-D763-CDC6-94F0-FE202B0C8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64" y="1413063"/>
            <a:ext cx="6603390" cy="403187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>
                <a:solidFill>
                  <a:srgbClr val="FFFF00"/>
                </a:solidFill>
              </a:rPr>
              <a:t>Microsoft 365 Copilot Level-Set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Art of the Prompt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New Year, New You: Working Alongside AI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Urgent ≠ Important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Action Follows Meaning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Define, then Refine</a:t>
            </a:r>
          </a:p>
          <a:p>
            <a:pPr marL="1171575" lvl="2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Operationalize  Best Practices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rabicPlain"/>
            </a:pPr>
            <a:r>
              <a:rPr lang="en-US" sz="2400" dirty="0"/>
              <a:t> Resources and Next Steps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025E0A4-BA05-CB15-5898-0C58E33E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FAAD93-308B-CA61-B486-7894E1934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05143" y="1524000"/>
            <a:ext cx="0" cy="4021483"/>
          </a:xfrm>
          <a:prstGeom prst="line">
            <a:avLst/>
          </a:prstGeom>
          <a:ln w="2222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1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3A148-E0F5-A757-D177-19AA70B92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F7016-411E-2C48-A23E-9452F746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166199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New Year, New You with Microsoft 365 Copilot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800" spc="-50" dirty="0">
                <a:solidFill>
                  <a:srgbClr val="8DC8E8"/>
                </a:solidFill>
                <a:latin typeface="Segoe Sans Display"/>
                <a:cs typeface="Segoe UI" pitchFamily="34" charset="0"/>
              </a:rPr>
              <a:t>Benefits of working alongside AI with tools like Copilot</a:t>
            </a:r>
            <a:br>
              <a:rPr lang="en-US" sz="3200" spc="-50" dirty="0">
                <a:solidFill>
                  <a:srgbClr val="8DC8E8"/>
                </a:solidFill>
                <a:latin typeface="Segoe Sans Display"/>
                <a:cs typeface="Segoe UI" pitchFamily="34" charset="0"/>
              </a:rPr>
            </a:br>
            <a:endParaRPr lang="en-US" sz="3200" spc="-50" dirty="0">
              <a:solidFill>
                <a:srgbClr val="8DC8E8"/>
              </a:solidFill>
              <a:latin typeface="Segoe Sans Display"/>
              <a:cs typeface="Segoe UI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B6E1DD-6915-ECC3-2565-682998244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13886" y="2250889"/>
            <a:ext cx="3194589" cy="3194589"/>
            <a:chOff x="8640125" y="1836919"/>
            <a:chExt cx="3194589" cy="3194589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9D8B4B7F-2FFC-1B5B-F556-682ED39112BB}"/>
                </a:ext>
              </a:extLst>
            </p:cNvPr>
            <p:cNvGraphicFramePr/>
            <p:nvPr/>
          </p:nvGraphicFramePr>
          <p:xfrm>
            <a:off x="8640125" y="1836919"/>
            <a:ext cx="3194589" cy="31945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C0E72D7E-6ED7-1B57-53DC-116E1159425C}"/>
                </a:ext>
              </a:extLst>
            </p:cNvPr>
            <p:cNvSpPr/>
            <p:nvPr/>
          </p:nvSpPr>
          <p:spPr bwMode="auto">
            <a:xfrm>
              <a:off x="9155526" y="2352320"/>
              <a:ext cx="2163786" cy="2163786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214029" dist="43797" dir="2700000" algn="tl" rotWithShape="0">
                <a:prstClr val="black">
                  <a:alpha val="1488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72529D02-9CE7-BCCF-1EE4-5385576BDE2D}"/>
                </a:ext>
              </a:extLst>
            </p:cNvPr>
            <p:cNvSpPr txBox="1">
              <a:spLocks/>
            </p:cNvSpPr>
            <p:nvPr/>
          </p:nvSpPr>
          <p:spPr>
            <a:xfrm>
              <a:off x="9443746" y="3191046"/>
              <a:ext cx="1587345" cy="107721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50" normalizeH="0" baseline="0" noProof="0" dirty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of enterprise users report a measurable productivity boost with Copilot and Copilot Chat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6AA1CB89-3A8E-C7A1-8957-B2D128D8154F}"/>
                </a:ext>
              </a:extLst>
            </p:cNvPr>
            <p:cNvSpPr txBox="1">
              <a:spLocks/>
            </p:cNvSpPr>
            <p:nvPr/>
          </p:nvSpPr>
          <p:spPr>
            <a:xfrm>
              <a:off x="9332349" y="2521333"/>
              <a:ext cx="1917618" cy="73866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50" normalizeH="0" baseline="0" noProof="0" dirty="0">
                  <a:ln w="3175">
                    <a:noFill/>
                  </a:ln>
                  <a:solidFill>
                    <a:srgbClr val="8661C5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rPr>
                <a:t>77%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8A51C0-98A0-5809-5D0D-005063F547E2}"/>
              </a:ext>
            </a:extLst>
          </p:cNvPr>
          <p:cNvSpPr txBox="1"/>
          <p:nvPr/>
        </p:nvSpPr>
        <p:spPr>
          <a:xfrm>
            <a:off x="255227" y="6333471"/>
            <a:ext cx="6670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Work Trend Index Report, April 2025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75AD8A-4473-19D2-FDCC-7490D7A60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26566" y="2250889"/>
            <a:ext cx="3194589" cy="3194589"/>
            <a:chOff x="8640125" y="1836919"/>
            <a:chExt cx="3194589" cy="3194589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5BDE84BE-78B8-65C3-9B4F-993BCDB5DA96}"/>
                </a:ext>
              </a:extLst>
            </p:cNvPr>
            <p:cNvGraphicFramePr/>
            <p:nvPr/>
          </p:nvGraphicFramePr>
          <p:xfrm>
            <a:off x="8640125" y="1836919"/>
            <a:ext cx="3194589" cy="31945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8CFF771A-7A88-1C53-1378-F7DDCEBA23C1}"/>
                </a:ext>
              </a:extLst>
            </p:cNvPr>
            <p:cNvSpPr/>
            <p:nvPr/>
          </p:nvSpPr>
          <p:spPr bwMode="auto">
            <a:xfrm>
              <a:off x="9155526" y="2352320"/>
              <a:ext cx="2163786" cy="2163786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214029" dist="43797" dir="2700000" algn="tl" rotWithShape="0">
                <a:prstClr val="black">
                  <a:alpha val="1488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9A33701C-2243-56A5-5B5A-56F5C0ABAF5D}"/>
                </a:ext>
              </a:extLst>
            </p:cNvPr>
            <p:cNvSpPr txBox="1">
              <a:spLocks/>
            </p:cNvSpPr>
            <p:nvPr/>
          </p:nvSpPr>
          <p:spPr>
            <a:xfrm>
              <a:off x="9263004" y="3345822"/>
              <a:ext cx="1986963" cy="86177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50" normalizeH="0" baseline="0" noProof="0" dirty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Start with AI because tools like Copilot Chat are always available, fast, </a:t>
              </a:r>
              <a:br>
                <a:rPr kumimoji="0" lang="en-US" sz="1400" b="0" i="0" u="none" strike="noStrike" kern="1200" cap="none" spc="-50" normalizeH="0" baseline="0" noProof="0" dirty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</a:br>
              <a:r>
                <a:rPr kumimoji="0" lang="en-US" sz="1400" b="0" i="0" u="none" strike="noStrike" kern="1200" cap="none" spc="-50" normalizeH="0" baseline="0" noProof="0" dirty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and high‑quality.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E7F6ED54-1088-5F2A-599D-08B5979B36CF}"/>
                </a:ext>
              </a:extLst>
            </p:cNvPr>
            <p:cNvSpPr txBox="1">
              <a:spLocks/>
            </p:cNvSpPr>
            <p:nvPr/>
          </p:nvSpPr>
          <p:spPr>
            <a:xfrm>
              <a:off x="9332349" y="2567827"/>
              <a:ext cx="1917618" cy="73866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50" normalizeH="0" baseline="0" noProof="0" dirty="0">
                  <a:ln w="3175">
                    <a:noFill/>
                  </a:ln>
                  <a:solidFill>
                    <a:srgbClr val="8661C5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rPr>
                <a:t>50%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C48070-8E50-58ED-A24E-B3A1BC20D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9245" y="2250889"/>
            <a:ext cx="3194589" cy="3194589"/>
            <a:chOff x="8640125" y="1836919"/>
            <a:chExt cx="3194589" cy="3194589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BD1BED80-DC5B-A9DE-8B01-60433F603AF2}"/>
                </a:ext>
              </a:extLst>
            </p:cNvPr>
            <p:cNvGraphicFramePr/>
            <p:nvPr/>
          </p:nvGraphicFramePr>
          <p:xfrm>
            <a:off x="8640125" y="1836919"/>
            <a:ext cx="3194589" cy="31945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B6D0F4A2-EB20-D90F-FA22-EF5A9E8FA865}"/>
                </a:ext>
              </a:extLst>
            </p:cNvPr>
            <p:cNvSpPr/>
            <p:nvPr/>
          </p:nvSpPr>
          <p:spPr bwMode="auto">
            <a:xfrm>
              <a:off x="9155526" y="2352320"/>
              <a:ext cx="2163786" cy="2163786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>
              <a:outerShdw blurRad="214029" dist="43797" dir="2700000" algn="tl" rotWithShape="0">
                <a:prstClr val="black">
                  <a:alpha val="1488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09E2EA4B-CE2C-9C96-AD3F-60657A1D06C8}"/>
                </a:ext>
              </a:extLst>
            </p:cNvPr>
            <p:cNvSpPr txBox="1">
              <a:spLocks/>
            </p:cNvSpPr>
            <p:nvPr/>
          </p:nvSpPr>
          <p:spPr>
            <a:xfrm>
              <a:off x="9332349" y="3448376"/>
              <a:ext cx="1761902" cy="6463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50" normalizeH="0" baseline="0" noProof="0" dirty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Of workers use AI regularly, doubling in the last two years</a:t>
              </a: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7BC8A085-A4A5-231A-A943-F185688C03EC}"/>
                </a:ext>
              </a:extLst>
            </p:cNvPr>
            <p:cNvSpPr txBox="1">
              <a:spLocks/>
            </p:cNvSpPr>
            <p:nvPr/>
          </p:nvSpPr>
          <p:spPr>
            <a:xfrm>
              <a:off x="9332349" y="2567827"/>
              <a:ext cx="1917618" cy="73866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50" normalizeH="0" baseline="0" noProof="0" dirty="0">
                  <a:ln w="3175">
                    <a:noFill/>
                  </a:ln>
                  <a:solidFill>
                    <a:srgbClr val="8661C5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rPr>
                <a:t>65%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635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-1.11111E-6 L -0.03646 -1.11111E-6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1.11111E-6 L -0.03646 -1.11111E-6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-1.11111E-6 L -0.03646 -1.11111E-6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5">
            <a:extLst>
              <a:ext uri="{FF2B5EF4-FFF2-40B4-BE49-F238E27FC236}">
                <a16:creationId xmlns:a16="http://schemas.microsoft.com/office/drawing/2014/main" id="{F75EFF40-1EBF-D796-2E29-7DE7B16F6E4E}"/>
              </a:ext>
            </a:extLst>
          </p:cNvPr>
          <p:cNvSpPr txBox="1">
            <a:spLocks/>
          </p:cNvSpPr>
          <p:nvPr/>
        </p:nvSpPr>
        <p:spPr>
          <a:xfrm>
            <a:off x="587375" y="790871"/>
            <a:ext cx="11017250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5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" pitchFamily="34" charset="0"/>
              </a:rPr>
              <a:t>Copilot is the </a:t>
            </a:r>
            <a:r>
              <a:rPr kumimoji="0" lang="en-US" sz="3200" b="0" i="0" u="none" strike="noStrike" kern="1200" cap="none" spc="-50" normalizeH="0" baseline="0" noProof="0" dirty="0">
                <a:ln w="3175">
                  <a:noFill/>
                </a:ln>
                <a:solidFill>
                  <a:srgbClr val="8DC8E8"/>
                </a:solidFill>
                <a:effectLst/>
                <a:uLnTx/>
                <a:uFillTx/>
                <a:latin typeface="Segoe Sans Display"/>
                <a:ea typeface="+mn-ea"/>
                <a:cs typeface="Segoe UI" pitchFamily="34" charset="0"/>
              </a:rPr>
              <a:t>UI for 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74E21-7A9F-912C-B766-3C9E43CF2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74" y="1790701"/>
            <a:ext cx="11017254" cy="4455366"/>
          </a:xfrm>
          <a:prstGeom prst="roundRect">
            <a:avLst>
              <a:gd name="adj" fmla="val 2823"/>
            </a:avLst>
          </a:prstGeom>
          <a:solidFill>
            <a:schemeClr val="bg1">
              <a:lumMod val="95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63500" dist="127000" dir="2700000" algn="tl" rotWithShape="0">
              <a:srgbClr val="454142">
                <a:alpha val="20000"/>
              </a:srgbClr>
            </a:outerShdw>
          </a:effectLst>
        </p:spPr>
      </p:pic>
      <p:grpSp>
        <p:nvGrpSpPr>
          <p:cNvPr id="4" name="!!NetworkLines">
            <a:extLst>
              <a:ext uri="{FF2B5EF4-FFF2-40B4-BE49-F238E27FC236}">
                <a16:creationId xmlns:a16="http://schemas.microsoft.com/office/drawing/2014/main" id="{2C9246F3-1B26-F9A9-E760-19DF768D5FE9}"/>
              </a:ext>
            </a:extLst>
          </p:cNvPr>
          <p:cNvGrpSpPr/>
          <p:nvPr/>
        </p:nvGrpSpPr>
        <p:grpSpPr>
          <a:xfrm>
            <a:off x="5993284" y="2758122"/>
            <a:ext cx="4736879" cy="2763883"/>
            <a:chOff x="26278922" y="7127751"/>
            <a:chExt cx="11858735" cy="69193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A34C577-EFD5-EF61-1807-963F7B2F7962}"/>
                </a:ext>
              </a:extLst>
            </p:cNvPr>
            <p:cNvSpPr/>
            <p:nvPr/>
          </p:nvSpPr>
          <p:spPr>
            <a:xfrm>
              <a:off x="26278925" y="7130935"/>
              <a:ext cx="4299641" cy="3471138"/>
            </a:xfrm>
            <a:custGeom>
              <a:avLst/>
              <a:gdLst>
                <a:gd name="connsiteX0" fmla="*/ 0 w 4010353"/>
                <a:gd name="connsiteY0" fmla="*/ 2428280 h 2428280"/>
                <a:gd name="connsiteX1" fmla="*/ 4010354 w 4010353"/>
                <a:gd name="connsiteY1" fmla="*/ 0 h 242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0353" h="2428280">
                  <a:moveTo>
                    <a:pt x="0" y="2428280"/>
                  </a:moveTo>
                  <a:lnTo>
                    <a:pt x="4010354" y="0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1A7C6F9-38BB-45BE-3A01-99F863A8AA30}"/>
                </a:ext>
              </a:extLst>
            </p:cNvPr>
            <p:cNvSpPr/>
            <p:nvPr/>
          </p:nvSpPr>
          <p:spPr>
            <a:xfrm>
              <a:off x="26278925" y="8893797"/>
              <a:ext cx="6723611" cy="1708276"/>
            </a:xfrm>
            <a:custGeom>
              <a:avLst/>
              <a:gdLst>
                <a:gd name="connsiteX0" fmla="*/ 0 w 6271233"/>
                <a:gd name="connsiteY0" fmla="*/ 1397819 h 1397819"/>
                <a:gd name="connsiteX1" fmla="*/ 6271234 w 6271233"/>
                <a:gd name="connsiteY1" fmla="*/ 0 h 139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71233" h="1397819">
                  <a:moveTo>
                    <a:pt x="0" y="1397819"/>
                  </a:moveTo>
                  <a:lnTo>
                    <a:pt x="6271234" y="0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01623B0-8115-BD5D-8756-80C442A95A8E}"/>
                </a:ext>
              </a:extLst>
            </p:cNvPr>
            <p:cNvSpPr/>
            <p:nvPr/>
          </p:nvSpPr>
          <p:spPr>
            <a:xfrm>
              <a:off x="26278925" y="10602073"/>
              <a:ext cx="4090584" cy="352769"/>
            </a:xfrm>
            <a:custGeom>
              <a:avLst/>
              <a:gdLst>
                <a:gd name="connsiteX0" fmla="*/ 0 w 5237844"/>
                <a:gd name="connsiteY0" fmla="*/ 0 h 601528"/>
                <a:gd name="connsiteX1" fmla="*/ 5237845 w 5237844"/>
                <a:gd name="connsiteY1" fmla="*/ 601528 h 60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7844" h="601528">
                  <a:moveTo>
                    <a:pt x="0" y="0"/>
                  </a:moveTo>
                  <a:lnTo>
                    <a:pt x="5237845" y="601528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7AA7E9E-DC61-8733-5E3B-FA193AE83725}"/>
                </a:ext>
              </a:extLst>
            </p:cNvPr>
            <p:cNvSpPr/>
            <p:nvPr/>
          </p:nvSpPr>
          <p:spPr>
            <a:xfrm>
              <a:off x="26278925" y="10602073"/>
              <a:ext cx="3725726" cy="3405436"/>
            </a:xfrm>
            <a:custGeom>
              <a:avLst/>
              <a:gdLst>
                <a:gd name="connsiteX0" fmla="*/ 0 w 3475052"/>
                <a:gd name="connsiteY0" fmla="*/ 0 h 2786544"/>
                <a:gd name="connsiteX1" fmla="*/ 3475052 w 3475052"/>
                <a:gd name="connsiteY1" fmla="*/ 2786545 h 278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5052" h="2786544">
                  <a:moveTo>
                    <a:pt x="0" y="0"/>
                  </a:moveTo>
                  <a:lnTo>
                    <a:pt x="3475052" y="2786545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745AA0B-99C4-D080-74E3-629C2CFCE7D4}"/>
                </a:ext>
              </a:extLst>
            </p:cNvPr>
            <p:cNvSpPr/>
            <p:nvPr/>
          </p:nvSpPr>
          <p:spPr>
            <a:xfrm>
              <a:off x="26278922" y="10602073"/>
              <a:ext cx="6894547" cy="3445029"/>
            </a:xfrm>
            <a:custGeom>
              <a:avLst/>
              <a:gdLst>
                <a:gd name="connsiteX0" fmla="*/ 0 w 6430668"/>
                <a:gd name="connsiteY0" fmla="*/ 0 h 2818941"/>
                <a:gd name="connsiteX1" fmla="*/ 6430669 w 6430668"/>
                <a:gd name="connsiteY1" fmla="*/ 2818942 h 281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30668" h="2818941">
                  <a:moveTo>
                    <a:pt x="0" y="0"/>
                  </a:moveTo>
                  <a:lnTo>
                    <a:pt x="6430669" y="2818942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A566AA4-0117-C498-84CF-CA6E71CED7F9}"/>
                </a:ext>
              </a:extLst>
            </p:cNvPr>
            <p:cNvSpPr/>
            <p:nvPr/>
          </p:nvSpPr>
          <p:spPr>
            <a:xfrm>
              <a:off x="30391114" y="10961209"/>
              <a:ext cx="2782355" cy="3085893"/>
            </a:xfrm>
            <a:custGeom>
              <a:avLst/>
              <a:gdLst>
                <a:gd name="connsiteX0" fmla="*/ 0 w 1192823"/>
                <a:gd name="connsiteY0" fmla="*/ 0 h 2217413"/>
                <a:gd name="connsiteX1" fmla="*/ 1192823 w 1192823"/>
                <a:gd name="connsiteY1" fmla="*/ 2217414 h 221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2823" h="2217413">
                  <a:moveTo>
                    <a:pt x="0" y="0"/>
                  </a:moveTo>
                  <a:lnTo>
                    <a:pt x="1192823" y="2217414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534D305-695E-6E1D-0517-DBD9C00B88F7}"/>
                </a:ext>
              </a:extLst>
            </p:cNvPr>
            <p:cNvSpPr/>
            <p:nvPr/>
          </p:nvSpPr>
          <p:spPr>
            <a:xfrm>
              <a:off x="30004651" y="10961209"/>
              <a:ext cx="374169" cy="3046301"/>
            </a:xfrm>
            <a:custGeom>
              <a:avLst/>
              <a:gdLst>
                <a:gd name="connsiteX0" fmla="*/ 0 w 1762792"/>
                <a:gd name="connsiteY0" fmla="*/ 2185017 h 2185016"/>
                <a:gd name="connsiteX1" fmla="*/ 1762793 w 1762792"/>
                <a:gd name="connsiteY1" fmla="*/ 0 h 218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2792" h="2185016">
                  <a:moveTo>
                    <a:pt x="0" y="2185017"/>
                  </a:moveTo>
                  <a:lnTo>
                    <a:pt x="1762793" y="0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E4824CC-7639-CCA2-1F55-FEFE28046825}"/>
                </a:ext>
              </a:extLst>
            </p:cNvPr>
            <p:cNvSpPr/>
            <p:nvPr/>
          </p:nvSpPr>
          <p:spPr>
            <a:xfrm>
              <a:off x="30004648" y="14007509"/>
              <a:ext cx="3168819" cy="39593"/>
            </a:xfrm>
            <a:custGeom>
              <a:avLst/>
              <a:gdLst>
                <a:gd name="connsiteX0" fmla="*/ 0 w 2955615"/>
                <a:gd name="connsiteY0" fmla="*/ 0 h 32397"/>
                <a:gd name="connsiteX1" fmla="*/ 2955616 w 2955615"/>
                <a:gd name="connsiteY1" fmla="*/ 32397 h 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5615" h="32397">
                  <a:moveTo>
                    <a:pt x="0" y="0"/>
                  </a:moveTo>
                  <a:lnTo>
                    <a:pt x="2955616" y="32397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B610A79-3803-2FBF-9E23-F07A7A310144}"/>
                </a:ext>
              </a:extLst>
            </p:cNvPr>
            <p:cNvSpPr/>
            <p:nvPr/>
          </p:nvSpPr>
          <p:spPr>
            <a:xfrm flipH="1">
              <a:off x="30391114" y="7134120"/>
              <a:ext cx="197435" cy="3820720"/>
            </a:xfrm>
            <a:custGeom>
              <a:avLst/>
              <a:gdLst>
                <a:gd name="connsiteX0" fmla="*/ 1227491 w 1227491"/>
                <a:gd name="connsiteY0" fmla="*/ 3029809 h 3029808"/>
                <a:gd name="connsiteX1" fmla="*/ 0 w 1227491"/>
                <a:gd name="connsiteY1" fmla="*/ 0 h 302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7491" h="3029808">
                  <a:moveTo>
                    <a:pt x="1227491" y="3029809"/>
                  </a:moveTo>
                  <a:lnTo>
                    <a:pt x="0" y="0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4C0809-0EA6-D965-6305-FC0026A45C9D}"/>
                </a:ext>
              </a:extLst>
            </p:cNvPr>
            <p:cNvSpPr/>
            <p:nvPr/>
          </p:nvSpPr>
          <p:spPr>
            <a:xfrm flipV="1">
              <a:off x="30600173" y="7127751"/>
              <a:ext cx="5043463" cy="174466"/>
            </a:xfrm>
            <a:custGeom>
              <a:avLst/>
              <a:gdLst>
                <a:gd name="connsiteX0" fmla="*/ 0 w 4724284"/>
                <a:gd name="connsiteY0" fmla="*/ 271872 h 271871"/>
                <a:gd name="connsiteX1" fmla="*/ 4724285 w 4724284"/>
                <a:gd name="connsiteY1" fmla="*/ 0 h 27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4284" h="271871">
                  <a:moveTo>
                    <a:pt x="0" y="271872"/>
                  </a:moveTo>
                  <a:lnTo>
                    <a:pt x="4724285" y="0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62AED5-1170-691B-D987-F66414F51313}"/>
                </a:ext>
              </a:extLst>
            </p:cNvPr>
            <p:cNvSpPr/>
            <p:nvPr/>
          </p:nvSpPr>
          <p:spPr>
            <a:xfrm>
              <a:off x="33002534" y="7302217"/>
              <a:ext cx="2641103" cy="1591581"/>
            </a:xfrm>
            <a:custGeom>
              <a:avLst/>
              <a:gdLst>
                <a:gd name="connsiteX0" fmla="*/ 2463405 w 2463404"/>
                <a:gd name="connsiteY0" fmla="*/ 0 h 1302332"/>
                <a:gd name="connsiteX1" fmla="*/ 0 w 2463404"/>
                <a:gd name="connsiteY1" fmla="*/ 1302333 h 130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63404" h="1302332">
                  <a:moveTo>
                    <a:pt x="2463405" y="0"/>
                  </a:moveTo>
                  <a:lnTo>
                    <a:pt x="0" y="1302333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64653BB-4ACA-6136-CFE3-29333CCADB9E}"/>
                </a:ext>
              </a:extLst>
            </p:cNvPr>
            <p:cNvSpPr/>
            <p:nvPr/>
          </p:nvSpPr>
          <p:spPr>
            <a:xfrm>
              <a:off x="30578563" y="7127751"/>
              <a:ext cx="2423970" cy="1766046"/>
            </a:xfrm>
            <a:custGeom>
              <a:avLst/>
              <a:gdLst>
                <a:gd name="connsiteX0" fmla="*/ 0 w 2260879"/>
                <a:gd name="connsiteY0" fmla="*/ 0 h 1030460"/>
                <a:gd name="connsiteX1" fmla="*/ 2260880 w 2260879"/>
                <a:gd name="connsiteY1" fmla="*/ 1030461 h 103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60879" h="1030460">
                  <a:moveTo>
                    <a:pt x="0" y="0"/>
                  </a:moveTo>
                  <a:lnTo>
                    <a:pt x="2260880" y="1030461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B6D2E9-A955-516B-A686-1E9CBAD81EFD}"/>
                </a:ext>
              </a:extLst>
            </p:cNvPr>
            <p:cNvSpPr/>
            <p:nvPr/>
          </p:nvSpPr>
          <p:spPr>
            <a:xfrm>
              <a:off x="33002534" y="8893798"/>
              <a:ext cx="1992852" cy="2493415"/>
            </a:xfrm>
            <a:custGeom>
              <a:avLst/>
              <a:gdLst>
                <a:gd name="connsiteX0" fmla="*/ 0 w 1858767"/>
                <a:gd name="connsiteY0" fmla="*/ 0 h 2040270"/>
                <a:gd name="connsiteX1" fmla="*/ 1858767 w 1858767"/>
                <a:gd name="connsiteY1" fmla="*/ 2040271 h 204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8767" h="2040270">
                  <a:moveTo>
                    <a:pt x="0" y="0"/>
                  </a:moveTo>
                  <a:lnTo>
                    <a:pt x="1858767" y="2040271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CCCAB37-8034-F6B3-DFE0-114D6FBC0BA7}"/>
                </a:ext>
              </a:extLst>
            </p:cNvPr>
            <p:cNvSpPr/>
            <p:nvPr/>
          </p:nvSpPr>
          <p:spPr>
            <a:xfrm>
              <a:off x="30388731" y="8893798"/>
              <a:ext cx="2613802" cy="2067414"/>
            </a:xfrm>
            <a:custGeom>
              <a:avLst/>
              <a:gdLst>
                <a:gd name="connsiteX0" fmla="*/ 1033388 w 1033388"/>
                <a:gd name="connsiteY0" fmla="*/ 0 h 1999347"/>
                <a:gd name="connsiteX1" fmla="*/ 0 w 1033388"/>
                <a:gd name="connsiteY1" fmla="*/ 1999348 h 199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3388" h="1999347">
                  <a:moveTo>
                    <a:pt x="1033388" y="0"/>
                  </a:moveTo>
                  <a:lnTo>
                    <a:pt x="0" y="1999348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24C133E-8605-B0B0-F5D8-B880F11CD53B}"/>
                </a:ext>
              </a:extLst>
            </p:cNvPr>
            <p:cNvSpPr/>
            <p:nvPr/>
          </p:nvSpPr>
          <p:spPr>
            <a:xfrm>
              <a:off x="33173469" y="11387213"/>
              <a:ext cx="1821913" cy="2659889"/>
            </a:xfrm>
            <a:custGeom>
              <a:avLst/>
              <a:gdLst>
                <a:gd name="connsiteX0" fmla="*/ 1699332 w 1699332"/>
                <a:gd name="connsiteY0" fmla="*/ 0 h 2176490"/>
                <a:gd name="connsiteX1" fmla="*/ 0 w 1699332"/>
                <a:gd name="connsiteY1" fmla="*/ 2176491 h 21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9332" h="2176490">
                  <a:moveTo>
                    <a:pt x="1699332" y="0"/>
                  </a:moveTo>
                  <a:lnTo>
                    <a:pt x="0" y="2176491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0DA7604-FC18-9A4E-4170-3EDCB5475C35}"/>
                </a:ext>
              </a:extLst>
            </p:cNvPr>
            <p:cNvSpPr/>
            <p:nvPr/>
          </p:nvSpPr>
          <p:spPr>
            <a:xfrm>
              <a:off x="34995385" y="11387213"/>
              <a:ext cx="1456812" cy="2235398"/>
            </a:xfrm>
            <a:custGeom>
              <a:avLst/>
              <a:gdLst>
                <a:gd name="connsiteX0" fmla="*/ 0 w 943485"/>
                <a:gd name="connsiteY0" fmla="*/ 0 h 2305132"/>
                <a:gd name="connsiteX1" fmla="*/ 943486 w 943485"/>
                <a:gd name="connsiteY1" fmla="*/ 2305133 h 230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3485" h="2305132">
                  <a:moveTo>
                    <a:pt x="0" y="0"/>
                  </a:moveTo>
                  <a:lnTo>
                    <a:pt x="943486" y="2305133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6435C7-8404-9A94-31AF-A28A141D404E}"/>
                </a:ext>
              </a:extLst>
            </p:cNvPr>
            <p:cNvSpPr/>
            <p:nvPr/>
          </p:nvSpPr>
          <p:spPr>
            <a:xfrm>
              <a:off x="34995385" y="10450945"/>
              <a:ext cx="3142264" cy="936267"/>
            </a:xfrm>
            <a:custGeom>
              <a:avLst/>
              <a:gdLst>
                <a:gd name="connsiteX0" fmla="*/ 0 w 2841426"/>
                <a:gd name="connsiteY0" fmla="*/ 171080 h 171080"/>
                <a:gd name="connsiteX1" fmla="*/ 2841426 w 2841426"/>
                <a:gd name="connsiteY1" fmla="*/ 0 h 17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41426" h="171080">
                  <a:moveTo>
                    <a:pt x="0" y="171080"/>
                  </a:moveTo>
                  <a:lnTo>
                    <a:pt x="2841426" y="0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35DE55-AB57-86FA-D8CB-9F54904AEAA7}"/>
                </a:ext>
              </a:extLst>
            </p:cNvPr>
            <p:cNvSpPr/>
            <p:nvPr/>
          </p:nvSpPr>
          <p:spPr>
            <a:xfrm>
              <a:off x="35643639" y="7302220"/>
              <a:ext cx="2494008" cy="3135277"/>
            </a:xfrm>
            <a:custGeom>
              <a:avLst/>
              <a:gdLst>
                <a:gd name="connsiteX0" fmla="*/ 0 w 2236788"/>
                <a:gd name="connsiteY0" fmla="*/ 0 h 3171522"/>
                <a:gd name="connsiteX1" fmla="*/ 2236788 w 2236788"/>
                <a:gd name="connsiteY1" fmla="*/ 3171523 h 317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6788" h="3171522">
                  <a:moveTo>
                    <a:pt x="0" y="0"/>
                  </a:moveTo>
                  <a:lnTo>
                    <a:pt x="2236788" y="3171523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7571B0B-576E-20AE-A63A-0E2DB5C66C00}"/>
                </a:ext>
              </a:extLst>
            </p:cNvPr>
            <p:cNvSpPr/>
            <p:nvPr/>
          </p:nvSpPr>
          <p:spPr>
            <a:xfrm>
              <a:off x="34995385" y="7302217"/>
              <a:ext cx="648254" cy="4084995"/>
            </a:xfrm>
            <a:custGeom>
              <a:avLst/>
              <a:gdLst>
                <a:gd name="connsiteX0" fmla="*/ 604638 w 604637"/>
                <a:gd name="connsiteY0" fmla="*/ 0 h 3342603"/>
                <a:gd name="connsiteX1" fmla="*/ 0 w 604637"/>
                <a:gd name="connsiteY1" fmla="*/ 3342603 h 334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4637" h="3342603">
                  <a:moveTo>
                    <a:pt x="604638" y="0"/>
                  </a:moveTo>
                  <a:lnTo>
                    <a:pt x="0" y="3342603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5E2CB0-4A15-0A2C-AED1-780AE8F08A5C}"/>
                </a:ext>
              </a:extLst>
            </p:cNvPr>
            <p:cNvSpPr/>
            <p:nvPr/>
          </p:nvSpPr>
          <p:spPr>
            <a:xfrm>
              <a:off x="33002536" y="8893800"/>
              <a:ext cx="5135121" cy="1557145"/>
            </a:xfrm>
            <a:custGeom>
              <a:avLst/>
              <a:gdLst>
                <a:gd name="connsiteX0" fmla="*/ 0 w 4700193"/>
                <a:gd name="connsiteY0" fmla="*/ 0 h 1869190"/>
                <a:gd name="connsiteX1" fmla="*/ 4700193 w 4700193"/>
                <a:gd name="connsiteY1" fmla="*/ 1869190 h 18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0193" h="1869190">
                  <a:moveTo>
                    <a:pt x="0" y="0"/>
                  </a:moveTo>
                  <a:lnTo>
                    <a:pt x="4700193" y="1869190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0B0686-6B53-EBC2-1ADE-EFA4E1E5447A}"/>
                </a:ext>
              </a:extLst>
            </p:cNvPr>
            <p:cNvSpPr/>
            <p:nvPr/>
          </p:nvSpPr>
          <p:spPr>
            <a:xfrm>
              <a:off x="30376857" y="10961212"/>
              <a:ext cx="4618528" cy="482092"/>
            </a:xfrm>
            <a:custGeom>
              <a:avLst/>
              <a:gdLst>
                <a:gd name="connsiteX0" fmla="*/ 0 w 2892155"/>
                <a:gd name="connsiteY0" fmla="*/ 0 h 40922"/>
                <a:gd name="connsiteX1" fmla="*/ 2892155 w 2892155"/>
                <a:gd name="connsiteY1" fmla="*/ 40923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2155" h="40922">
                  <a:moveTo>
                    <a:pt x="0" y="0"/>
                  </a:moveTo>
                  <a:lnTo>
                    <a:pt x="2892155" y="40923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4E258E-7A18-C492-8AF7-DB07C221BC87}"/>
                </a:ext>
              </a:extLst>
            </p:cNvPr>
            <p:cNvSpPr/>
            <p:nvPr/>
          </p:nvSpPr>
          <p:spPr>
            <a:xfrm>
              <a:off x="33002534" y="8893798"/>
              <a:ext cx="170936" cy="5153304"/>
            </a:xfrm>
            <a:custGeom>
              <a:avLst/>
              <a:gdLst>
                <a:gd name="connsiteX0" fmla="*/ 0 w 159434"/>
                <a:gd name="connsiteY0" fmla="*/ 0 h 4216761"/>
                <a:gd name="connsiteX1" fmla="*/ 159435 w 159434"/>
                <a:gd name="connsiteY1" fmla="*/ 4216762 h 421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434" h="4216761">
                  <a:moveTo>
                    <a:pt x="0" y="0"/>
                  </a:moveTo>
                  <a:lnTo>
                    <a:pt x="159435" y="4216762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10DAD75-FA09-3927-A7B0-DFA325A294E6}"/>
                </a:ext>
              </a:extLst>
            </p:cNvPr>
            <p:cNvSpPr/>
            <p:nvPr/>
          </p:nvSpPr>
          <p:spPr>
            <a:xfrm>
              <a:off x="36452197" y="10450945"/>
              <a:ext cx="1685448" cy="3165221"/>
            </a:xfrm>
            <a:custGeom>
              <a:avLst/>
              <a:gdLst>
                <a:gd name="connsiteX0" fmla="*/ 1897940 w 1897940"/>
                <a:gd name="connsiteY0" fmla="*/ 0 h 2476212"/>
                <a:gd name="connsiteX1" fmla="*/ 0 w 1897940"/>
                <a:gd name="connsiteY1" fmla="*/ 2476213 h 24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97940" h="2476212">
                  <a:moveTo>
                    <a:pt x="1897940" y="0"/>
                  </a:moveTo>
                  <a:lnTo>
                    <a:pt x="0" y="2476213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948AA56-A5B8-244B-E820-BFF52021BFC3}"/>
                </a:ext>
              </a:extLst>
            </p:cNvPr>
            <p:cNvSpPr/>
            <p:nvPr/>
          </p:nvSpPr>
          <p:spPr>
            <a:xfrm flipV="1">
              <a:off x="33173468" y="13622613"/>
              <a:ext cx="3278722" cy="424489"/>
            </a:xfrm>
            <a:custGeom>
              <a:avLst/>
              <a:gdLst>
                <a:gd name="connsiteX0" fmla="*/ 0 w 2642818"/>
                <a:gd name="connsiteY0" fmla="*/ 0 h 128641"/>
                <a:gd name="connsiteX1" fmla="*/ 2642818 w 2642818"/>
                <a:gd name="connsiteY1" fmla="*/ 128642 h 12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42818" h="128641">
                  <a:moveTo>
                    <a:pt x="0" y="0"/>
                  </a:moveTo>
                  <a:lnTo>
                    <a:pt x="2642818" y="128642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BAA9951-93A4-AA5A-B58A-78F6F8117CDC}"/>
                </a:ext>
              </a:extLst>
            </p:cNvPr>
            <p:cNvSpPr/>
            <p:nvPr/>
          </p:nvSpPr>
          <p:spPr>
            <a:xfrm>
              <a:off x="35643637" y="7302220"/>
              <a:ext cx="808560" cy="6313944"/>
            </a:xfrm>
            <a:custGeom>
              <a:avLst/>
              <a:gdLst>
                <a:gd name="connsiteX0" fmla="*/ 0 w 338847"/>
                <a:gd name="connsiteY0" fmla="*/ 0 h 5647735"/>
                <a:gd name="connsiteX1" fmla="*/ 338848 w 338847"/>
                <a:gd name="connsiteY1" fmla="*/ 5647736 h 564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847" h="5647735">
                  <a:moveTo>
                    <a:pt x="0" y="0"/>
                  </a:moveTo>
                  <a:lnTo>
                    <a:pt x="338848" y="5647736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9A8C0D-83C2-0767-DFC2-A38391F2C81E}"/>
                </a:ext>
              </a:extLst>
            </p:cNvPr>
            <p:cNvSpPr/>
            <p:nvPr/>
          </p:nvSpPr>
          <p:spPr>
            <a:xfrm>
              <a:off x="33173465" y="10437494"/>
              <a:ext cx="4964177" cy="3609608"/>
            </a:xfrm>
            <a:custGeom>
              <a:avLst/>
              <a:gdLst>
                <a:gd name="connsiteX0" fmla="*/ 4540758 w 4540758"/>
                <a:gd name="connsiteY0" fmla="*/ 0 h 2347571"/>
                <a:gd name="connsiteX1" fmla="*/ 0 w 4540758"/>
                <a:gd name="connsiteY1" fmla="*/ 2347571 h 2347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40758" h="2347571">
                  <a:moveTo>
                    <a:pt x="4540758" y="0"/>
                  </a:moveTo>
                  <a:lnTo>
                    <a:pt x="0" y="2347571"/>
                  </a:lnTo>
                </a:path>
              </a:pathLst>
            </a:custGeom>
            <a:ln w="25400" cap="flat">
              <a:solidFill>
                <a:schemeClr val="bg1">
                  <a:lumMod val="75000"/>
                </a:schemeClr>
              </a:solidFill>
              <a:prstDash val="dash"/>
              <a:miter/>
            </a:ln>
          </p:spPr>
          <p:txBody>
            <a:bodyPr rot="0" spcFirstLastPara="0" vertOverflow="overflow" horzOverflow="overflow" vert="horz" wrap="square" lIns="21771" tIns="10886" rIns="21771" bIns="108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253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3C8E055-441F-4663-A1F5-BF4841FADF41}"/>
              </a:ext>
            </a:extLst>
          </p:cNvPr>
          <p:cNvSpPr>
            <a:spLocks noChangeAspect="1"/>
          </p:cNvSpPr>
          <p:nvPr/>
        </p:nvSpPr>
        <p:spPr bwMode="auto">
          <a:xfrm>
            <a:off x="7273776" y="2507869"/>
            <a:ext cx="3815159" cy="3248041"/>
          </a:xfrm>
          <a:custGeom>
            <a:avLst/>
            <a:gdLst>
              <a:gd name="connsiteX0" fmla="*/ 2632232 w 3815159"/>
              <a:gd name="connsiteY0" fmla="*/ 2841334 h 3248041"/>
              <a:gd name="connsiteX1" fmla="*/ 2632232 w 3815159"/>
              <a:gd name="connsiteY1" fmla="*/ 2841335 h 3248041"/>
              <a:gd name="connsiteX2" fmla="*/ 2632232 w 3815159"/>
              <a:gd name="connsiteY2" fmla="*/ 2841335 h 3248041"/>
              <a:gd name="connsiteX3" fmla="*/ 206931 w 3815159"/>
              <a:gd name="connsiteY3" fmla="*/ 2832728 h 3248041"/>
              <a:gd name="connsiteX4" fmla="*/ 358510 w 3815159"/>
              <a:gd name="connsiteY4" fmla="*/ 2984307 h 3248041"/>
              <a:gd name="connsiteX5" fmla="*/ 358509 w 3815159"/>
              <a:gd name="connsiteY5" fmla="*/ 2984307 h 3248041"/>
              <a:gd name="connsiteX6" fmla="*/ 206930 w 3815159"/>
              <a:gd name="connsiteY6" fmla="*/ 3135886 h 3248041"/>
              <a:gd name="connsiteX7" fmla="*/ 206931 w 3815159"/>
              <a:gd name="connsiteY7" fmla="*/ 3135885 h 3248041"/>
              <a:gd name="connsiteX8" fmla="*/ 67264 w 3815159"/>
              <a:gd name="connsiteY8" fmla="*/ 3043308 h 3248041"/>
              <a:gd name="connsiteX9" fmla="*/ 55352 w 3815159"/>
              <a:gd name="connsiteY9" fmla="*/ 2984307 h 3248041"/>
              <a:gd name="connsiteX10" fmla="*/ 67264 w 3815159"/>
              <a:gd name="connsiteY10" fmla="*/ 2925306 h 3248041"/>
              <a:gd name="connsiteX11" fmla="*/ 206931 w 3815159"/>
              <a:gd name="connsiteY11" fmla="*/ 2832728 h 3248041"/>
              <a:gd name="connsiteX12" fmla="*/ 1472456 w 3815159"/>
              <a:gd name="connsiteY12" fmla="*/ 2743995 h 3248041"/>
              <a:gd name="connsiteX13" fmla="*/ 1724479 w 3815159"/>
              <a:gd name="connsiteY13" fmla="*/ 2996018 h 3248041"/>
              <a:gd name="connsiteX14" fmla="*/ 1472456 w 3815159"/>
              <a:gd name="connsiteY14" fmla="*/ 3248041 h 3248041"/>
              <a:gd name="connsiteX15" fmla="*/ 1220433 w 3815159"/>
              <a:gd name="connsiteY15" fmla="*/ 2996018 h 3248041"/>
              <a:gd name="connsiteX16" fmla="*/ 1472456 w 3815159"/>
              <a:gd name="connsiteY16" fmla="*/ 2743995 h 3248041"/>
              <a:gd name="connsiteX17" fmla="*/ 2783811 w 3815159"/>
              <a:gd name="connsiteY17" fmla="*/ 2689756 h 3248041"/>
              <a:gd name="connsiteX18" fmla="*/ 2935390 w 3815159"/>
              <a:gd name="connsiteY18" fmla="*/ 2841335 h 3248041"/>
              <a:gd name="connsiteX19" fmla="*/ 2935389 w 3815159"/>
              <a:gd name="connsiteY19" fmla="*/ 2841335 h 3248041"/>
              <a:gd name="connsiteX20" fmla="*/ 2783810 w 3815159"/>
              <a:gd name="connsiteY20" fmla="*/ 2992914 h 3248041"/>
              <a:gd name="connsiteX21" fmla="*/ 2783811 w 3815159"/>
              <a:gd name="connsiteY21" fmla="*/ 2992913 h 3248041"/>
              <a:gd name="connsiteX22" fmla="*/ 2644144 w 3815159"/>
              <a:gd name="connsiteY22" fmla="*/ 2900336 h 3248041"/>
              <a:gd name="connsiteX23" fmla="*/ 2632232 w 3815159"/>
              <a:gd name="connsiteY23" fmla="*/ 2841335 h 3248041"/>
              <a:gd name="connsiteX24" fmla="*/ 2644144 w 3815159"/>
              <a:gd name="connsiteY24" fmla="*/ 2782334 h 3248041"/>
              <a:gd name="connsiteX25" fmla="*/ 2783811 w 3815159"/>
              <a:gd name="connsiteY25" fmla="*/ 2689756 h 3248041"/>
              <a:gd name="connsiteX26" fmla="*/ 2196830 w 3815159"/>
              <a:gd name="connsiteY26" fmla="*/ 1803322 h 3248041"/>
              <a:gd name="connsiteX27" fmla="*/ 2348409 w 3815159"/>
              <a:gd name="connsiteY27" fmla="*/ 1954901 h 3248041"/>
              <a:gd name="connsiteX28" fmla="*/ 2348408 w 3815159"/>
              <a:gd name="connsiteY28" fmla="*/ 1954901 h 3248041"/>
              <a:gd name="connsiteX29" fmla="*/ 2196829 w 3815159"/>
              <a:gd name="connsiteY29" fmla="*/ 2106480 h 3248041"/>
              <a:gd name="connsiteX30" fmla="*/ 2196830 w 3815159"/>
              <a:gd name="connsiteY30" fmla="*/ 2106479 h 3248041"/>
              <a:gd name="connsiteX31" fmla="*/ 2057163 w 3815159"/>
              <a:gd name="connsiteY31" fmla="*/ 2013902 h 3248041"/>
              <a:gd name="connsiteX32" fmla="*/ 2045251 w 3815159"/>
              <a:gd name="connsiteY32" fmla="*/ 1954901 h 3248041"/>
              <a:gd name="connsiteX33" fmla="*/ 2057163 w 3815159"/>
              <a:gd name="connsiteY33" fmla="*/ 1895900 h 3248041"/>
              <a:gd name="connsiteX34" fmla="*/ 2196830 w 3815159"/>
              <a:gd name="connsiteY34" fmla="*/ 1803322 h 3248041"/>
              <a:gd name="connsiteX35" fmla="*/ 358769 w 3815159"/>
              <a:gd name="connsiteY35" fmla="*/ 1420185 h 3248041"/>
              <a:gd name="connsiteX36" fmla="*/ 717538 w 3815159"/>
              <a:gd name="connsiteY36" fmla="*/ 1778954 h 3248041"/>
              <a:gd name="connsiteX37" fmla="*/ 358769 w 3815159"/>
              <a:gd name="connsiteY37" fmla="*/ 2137723 h 3248041"/>
              <a:gd name="connsiteX38" fmla="*/ 0 w 3815159"/>
              <a:gd name="connsiteY38" fmla="*/ 1778954 h 3248041"/>
              <a:gd name="connsiteX39" fmla="*/ 358769 w 3815159"/>
              <a:gd name="connsiteY39" fmla="*/ 1420185 h 3248041"/>
              <a:gd name="connsiteX40" fmla="*/ 3456390 w 3815159"/>
              <a:gd name="connsiteY40" fmla="*/ 1213536 h 3248041"/>
              <a:gd name="connsiteX41" fmla="*/ 3815159 w 3815159"/>
              <a:gd name="connsiteY41" fmla="*/ 1572305 h 3248041"/>
              <a:gd name="connsiteX42" fmla="*/ 3456390 w 3815159"/>
              <a:gd name="connsiteY42" fmla="*/ 1931074 h 3248041"/>
              <a:gd name="connsiteX43" fmla="*/ 3097621 w 3815159"/>
              <a:gd name="connsiteY43" fmla="*/ 1572305 h 3248041"/>
              <a:gd name="connsiteX44" fmla="*/ 3456390 w 3815159"/>
              <a:gd name="connsiteY44" fmla="*/ 1213536 h 3248041"/>
              <a:gd name="connsiteX45" fmla="*/ 1400448 w 3815159"/>
              <a:gd name="connsiteY45" fmla="*/ 805687 h 3248041"/>
              <a:gd name="connsiteX46" fmla="*/ 1552027 w 3815159"/>
              <a:gd name="connsiteY46" fmla="*/ 957266 h 3248041"/>
              <a:gd name="connsiteX47" fmla="*/ 1552026 w 3815159"/>
              <a:gd name="connsiteY47" fmla="*/ 957266 h 3248041"/>
              <a:gd name="connsiteX48" fmla="*/ 1400447 w 3815159"/>
              <a:gd name="connsiteY48" fmla="*/ 1108845 h 3248041"/>
              <a:gd name="connsiteX49" fmla="*/ 1400448 w 3815159"/>
              <a:gd name="connsiteY49" fmla="*/ 1108844 h 3248041"/>
              <a:gd name="connsiteX50" fmla="*/ 1260781 w 3815159"/>
              <a:gd name="connsiteY50" fmla="*/ 1016266 h 3248041"/>
              <a:gd name="connsiteX51" fmla="*/ 1248869 w 3815159"/>
              <a:gd name="connsiteY51" fmla="*/ 957265 h 3248041"/>
              <a:gd name="connsiteX52" fmla="*/ 1260781 w 3815159"/>
              <a:gd name="connsiteY52" fmla="*/ 898264 h 3248041"/>
              <a:gd name="connsiteX53" fmla="*/ 1400448 w 3815159"/>
              <a:gd name="connsiteY53" fmla="*/ 805687 h 3248041"/>
              <a:gd name="connsiteX54" fmla="*/ 2457244 w 3815159"/>
              <a:gd name="connsiteY54" fmla="*/ 146269 h 3248041"/>
              <a:gd name="connsiteX55" fmla="*/ 2709267 w 3815159"/>
              <a:gd name="connsiteY55" fmla="*/ 398292 h 3248041"/>
              <a:gd name="connsiteX56" fmla="*/ 2457244 w 3815159"/>
              <a:gd name="connsiteY56" fmla="*/ 650315 h 3248041"/>
              <a:gd name="connsiteX57" fmla="*/ 2205221 w 3815159"/>
              <a:gd name="connsiteY57" fmla="*/ 398292 h 3248041"/>
              <a:gd name="connsiteX58" fmla="*/ 2457244 w 3815159"/>
              <a:gd name="connsiteY58" fmla="*/ 146269 h 3248041"/>
              <a:gd name="connsiteX59" fmla="*/ 442108 w 3815159"/>
              <a:gd name="connsiteY59" fmla="*/ 0 h 3248041"/>
              <a:gd name="connsiteX60" fmla="*/ 694131 w 3815159"/>
              <a:gd name="connsiteY60" fmla="*/ 252023 h 3248041"/>
              <a:gd name="connsiteX61" fmla="*/ 442108 w 3815159"/>
              <a:gd name="connsiteY61" fmla="*/ 504046 h 3248041"/>
              <a:gd name="connsiteX62" fmla="*/ 190085 w 3815159"/>
              <a:gd name="connsiteY62" fmla="*/ 252023 h 3248041"/>
              <a:gd name="connsiteX63" fmla="*/ 442108 w 3815159"/>
              <a:gd name="connsiteY63" fmla="*/ 0 h 324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815159" h="3248041">
                <a:moveTo>
                  <a:pt x="2632232" y="2841334"/>
                </a:moveTo>
                <a:lnTo>
                  <a:pt x="2632232" y="2841335"/>
                </a:lnTo>
                <a:lnTo>
                  <a:pt x="2632232" y="2841335"/>
                </a:lnTo>
                <a:close/>
                <a:moveTo>
                  <a:pt x="206931" y="2832728"/>
                </a:moveTo>
                <a:cubicBezTo>
                  <a:pt x="290646" y="2832728"/>
                  <a:pt x="358510" y="2900592"/>
                  <a:pt x="358510" y="2984307"/>
                </a:cubicBezTo>
                <a:lnTo>
                  <a:pt x="358509" y="2984307"/>
                </a:lnTo>
                <a:cubicBezTo>
                  <a:pt x="358509" y="3068022"/>
                  <a:pt x="290645" y="3135886"/>
                  <a:pt x="206930" y="3135886"/>
                </a:cubicBezTo>
                <a:lnTo>
                  <a:pt x="206931" y="3135885"/>
                </a:lnTo>
                <a:cubicBezTo>
                  <a:pt x="144145" y="3135885"/>
                  <a:pt x="90274" y="3097712"/>
                  <a:pt x="67264" y="3043308"/>
                </a:cubicBezTo>
                <a:lnTo>
                  <a:pt x="55352" y="2984307"/>
                </a:lnTo>
                <a:lnTo>
                  <a:pt x="67264" y="2925306"/>
                </a:lnTo>
                <a:cubicBezTo>
                  <a:pt x="90274" y="2870902"/>
                  <a:pt x="144145" y="2832728"/>
                  <a:pt x="206931" y="2832728"/>
                </a:cubicBezTo>
                <a:close/>
                <a:moveTo>
                  <a:pt x="1472456" y="2743995"/>
                </a:moveTo>
                <a:cubicBezTo>
                  <a:pt x="1611644" y="2743995"/>
                  <a:pt x="1724479" y="2856830"/>
                  <a:pt x="1724479" y="2996018"/>
                </a:cubicBezTo>
                <a:cubicBezTo>
                  <a:pt x="1724479" y="3135206"/>
                  <a:pt x="1611644" y="3248041"/>
                  <a:pt x="1472456" y="3248041"/>
                </a:cubicBezTo>
                <a:cubicBezTo>
                  <a:pt x="1333268" y="3248041"/>
                  <a:pt x="1220433" y="3135206"/>
                  <a:pt x="1220433" y="2996018"/>
                </a:cubicBezTo>
                <a:cubicBezTo>
                  <a:pt x="1220433" y="2856830"/>
                  <a:pt x="1333268" y="2743995"/>
                  <a:pt x="1472456" y="2743995"/>
                </a:cubicBezTo>
                <a:close/>
                <a:moveTo>
                  <a:pt x="2783811" y="2689756"/>
                </a:moveTo>
                <a:cubicBezTo>
                  <a:pt x="2867526" y="2689756"/>
                  <a:pt x="2935390" y="2757620"/>
                  <a:pt x="2935390" y="2841335"/>
                </a:cubicBezTo>
                <a:lnTo>
                  <a:pt x="2935389" y="2841335"/>
                </a:lnTo>
                <a:cubicBezTo>
                  <a:pt x="2935389" y="2925050"/>
                  <a:pt x="2867525" y="2992914"/>
                  <a:pt x="2783810" y="2992914"/>
                </a:cubicBezTo>
                <a:lnTo>
                  <a:pt x="2783811" y="2992913"/>
                </a:lnTo>
                <a:cubicBezTo>
                  <a:pt x="2721025" y="2992913"/>
                  <a:pt x="2667155" y="2954740"/>
                  <a:pt x="2644144" y="2900336"/>
                </a:cubicBezTo>
                <a:lnTo>
                  <a:pt x="2632232" y="2841335"/>
                </a:lnTo>
                <a:lnTo>
                  <a:pt x="2644144" y="2782334"/>
                </a:lnTo>
                <a:cubicBezTo>
                  <a:pt x="2667155" y="2727930"/>
                  <a:pt x="2721025" y="2689756"/>
                  <a:pt x="2783811" y="2689756"/>
                </a:cubicBezTo>
                <a:close/>
                <a:moveTo>
                  <a:pt x="2196830" y="1803322"/>
                </a:moveTo>
                <a:cubicBezTo>
                  <a:pt x="2280545" y="1803322"/>
                  <a:pt x="2348409" y="1871186"/>
                  <a:pt x="2348409" y="1954901"/>
                </a:cubicBezTo>
                <a:lnTo>
                  <a:pt x="2348408" y="1954901"/>
                </a:lnTo>
                <a:cubicBezTo>
                  <a:pt x="2348408" y="2038616"/>
                  <a:pt x="2280544" y="2106480"/>
                  <a:pt x="2196829" y="2106480"/>
                </a:cubicBezTo>
                <a:lnTo>
                  <a:pt x="2196830" y="2106479"/>
                </a:lnTo>
                <a:cubicBezTo>
                  <a:pt x="2134044" y="2106479"/>
                  <a:pt x="2080174" y="2068306"/>
                  <a:pt x="2057163" y="2013902"/>
                </a:cubicBezTo>
                <a:lnTo>
                  <a:pt x="2045251" y="1954901"/>
                </a:lnTo>
                <a:lnTo>
                  <a:pt x="2057163" y="1895900"/>
                </a:lnTo>
                <a:cubicBezTo>
                  <a:pt x="2080174" y="1841496"/>
                  <a:pt x="2134044" y="1803322"/>
                  <a:pt x="2196830" y="1803322"/>
                </a:cubicBezTo>
                <a:close/>
                <a:moveTo>
                  <a:pt x="358769" y="1420185"/>
                </a:moveTo>
                <a:cubicBezTo>
                  <a:pt x="556912" y="1420185"/>
                  <a:pt x="717538" y="1580811"/>
                  <a:pt x="717538" y="1778954"/>
                </a:cubicBezTo>
                <a:cubicBezTo>
                  <a:pt x="717538" y="1977097"/>
                  <a:pt x="556912" y="2137723"/>
                  <a:pt x="358769" y="2137723"/>
                </a:cubicBezTo>
                <a:cubicBezTo>
                  <a:pt x="160626" y="2137723"/>
                  <a:pt x="0" y="1977097"/>
                  <a:pt x="0" y="1778954"/>
                </a:cubicBezTo>
                <a:cubicBezTo>
                  <a:pt x="0" y="1580811"/>
                  <a:pt x="160626" y="1420185"/>
                  <a:pt x="358769" y="1420185"/>
                </a:cubicBezTo>
                <a:close/>
                <a:moveTo>
                  <a:pt x="3456390" y="1213536"/>
                </a:moveTo>
                <a:cubicBezTo>
                  <a:pt x="3654533" y="1213536"/>
                  <a:pt x="3815159" y="1374162"/>
                  <a:pt x="3815159" y="1572305"/>
                </a:cubicBezTo>
                <a:cubicBezTo>
                  <a:pt x="3815159" y="1770448"/>
                  <a:pt x="3654533" y="1931074"/>
                  <a:pt x="3456390" y="1931074"/>
                </a:cubicBezTo>
                <a:cubicBezTo>
                  <a:pt x="3258247" y="1931074"/>
                  <a:pt x="3097621" y="1770448"/>
                  <a:pt x="3097621" y="1572305"/>
                </a:cubicBezTo>
                <a:cubicBezTo>
                  <a:pt x="3097621" y="1374162"/>
                  <a:pt x="3258247" y="1213536"/>
                  <a:pt x="3456390" y="1213536"/>
                </a:cubicBezTo>
                <a:close/>
                <a:moveTo>
                  <a:pt x="1400448" y="805687"/>
                </a:moveTo>
                <a:cubicBezTo>
                  <a:pt x="1484163" y="805687"/>
                  <a:pt x="1552027" y="873551"/>
                  <a:pt x="1552027" y="957266"/>
                </a:cubicBezTo>
                <a:lnTo>
                  <a:pt x="1552026" y="957266"/>
                </a:lnTo>
                <a:cubicBezTo>
                  <a:pt x="1552026" y="1040981"/>
                  <a:pt x="1484162" y="1108845"/>
                  <a:pt x="1400447" y="1108845"/>
                </a:cubicBezTo>
                <a:lnTo>
                  <a:pt x="1400448" y="1108844"/>
                </a:lnTo>
                <a:cubicBezTo>
                  <a:pt x="1337662" y="1108844"/>
                  <a:pt x="1283792" y="1070670"/>
                  <a:pt x="1260781" y="1016266"/>
                </a:cubicBezTo>
                <a:lnTo>
                  <a:pt x="1248869" y="957265"/>
                </a:lnTo>
                <a:lnTo>
                  <a:pt x="1260781" y="898264"/>
                </a:lnTo>
                <a:cubicBezTo>
                  <a:pt x="1283792" y="843860"/>
                  <a:pt x="1337662" y="805687"/>
                  <a:pt x="1400448" y="805687"/>
                </a:cubicBezTo>
                <a:close/>
                <a:moveTo>
                  <a:pt x="2457244" y="146269"/>
                </a:moveTo>
                <a:cubicBezTo>
                  <a:pt x="2596432" y="146269"/>
                  <a:pt x="2709267" y="259104"/>
                  <a:pt x="2709267" y="398292"/>
                </a:cubicBezTo>
                <a:cubicBezTo>
                  <a:pt x="2709267" y="537480"/>
                  <a:pt x="2596432" y="650315"/>
                  <a:pt x="2457244" y="650315"/>
                </a:cubicBezTo>
                <a:cubicBezTo>
                  <a:pt x="2318056" y="650315"/>
                  <a:pt x="2205221" y="537480"/>
                  <a:pt x="2205221" y="398292"/>
                </a:cubicBezTo>
                <a:cubicBezTo>
                  <a:pt x="2205221" y="259104"/>
                  <a:pt x="2318056" y="146269"/>
                  <a:pt x="2457244" y="146269"/>
                </a:cubicBezTo>
                <a:close/>
                <a:moveTo>
                  <a:pt x="442108" y="0"/>
                </a:moveTo>
                <a:cubicBezTo>
                  <a:pt x="581296" y="0"/>
                  <a:pt x="694131" y="112835"/>
                  <a:pt x="694131" y="252023"/>
                </a:cubicBezTo>
                <a:cubicBezTo>
                  <a:pt x="694131" y="391211"/>
                  <a:pt x="581296" y="504046"/>
                  <a:pt x="442108" y="504046"/>
                </a:cubicBezTo>
                <a:cubicBezTo>
                  <a:pt x="302920" y="504046"/>
                  <a:pt x="190085" y="391211"/>
                  <a:pt x="190085" y="252023"/>
                </a:cubicBezTo>
                <a:cubicBezTo>
                  <a:pt x="190085" y="112835"/>
                  <a:pt x="302920" y="0"/>
                  <a:pt x="442108" y="0"/>
                </a:cubicBezTo>
                <a:close/>
              </a:path>
            </a:pathLst>
          </a:custGeom>
          <a:gradFill flip="none" rotWithShape="1">
            <a:gsLst>
              <a:gs pos="75000">
                <a:srgbClr val="0078D4"/>
              </a:gs>
              <a:gs pos="50000">
                <a:srgbClr val="C03BC4"/>
              </a:gs>
              <a:gs pos="100000">
                <a:srgbClr val="14938C"/>
              </a:gs>
              <a:gs pos="25000">
                <a:srgbClr val="F4364C"/>
              </a:gs>
              <a:gs pos="0">
                <a:srgbClr val="FF5C39"/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 Semibold" panose="020B050204020402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4FBE78-96C5-C84E-257A-12A340233B08}"/>
              </a:ext>
            </a:extLst>
          </p:cNvPr>
          <p:cNvGrpSpPr/>
          <p:nvPr/>
        </p:nvGrpSpPr>
        <p:grpSpPr>
          <a:xfrm>
            <a:off x="7425702" y="2659080"/>
            <a:ext cx="3434656" cy="2941717"/>
            <a:chOff x="7425702" y="2659080"/>
            <a:chExt cx="3434656" cy="2941717"/>
          </a:xfrm>
        </p:grpSpPr>
        <p:sp>
          <p:nvSpPr>
            <p:cNvPr id="33" name="Graphic 82">
              <a:extLst>
                <a:ext uri="{FF2B5EF4-FFF2-40B4-BE49-F238E27FC236}">
                  <a16:creationId xmlns:a16="http://schemas.microsoft.com/office/drawing/2014/main" id="{E13F3F4E-5666-39BD-66E4-5D12550C60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99977" y="3936664"/>
              <a:ext cx="260381" cy="281466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  <p:sp>
          <p:nvSpPr>
            <p:cNvPr id="34" name="Graphic 82">
              <a:extLst>
                <a:ext uri="{FF2B5EF4-FFF2-40B4-BE49-F238E27FC236}">
                  <a16:creationId xmlns:a16="http://schemas.microsoft.com/office/drawing/2014/main" id="{5C02B7AF-B948-45D9-2FB2-49DAF4E77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2354" y="4143312"/>
              <a:ext cx="260381" cy="281466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  <p:sp>
          <p:nvSpPr>
            <p:cNvPr id="35" name="Graphic 82">
              <a:extLst>
                <a:ext uri="{FF2B5EF4-FFF2-40B4-BE49-F238E27FC236}">
                  <a16:creationId xmlns:a16="http://schemas.microsoft.com/office/drawing/2014/main" id="{4C39AFBB-B5EA-D425-D3DA-6F5A59A3B5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39566" y="2805349"/>
              <a:ext cx="182909" cy="197721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  <p:sp>
          <p:nvSpPr>
            <p:cNvPr id="36" name="Graphic 82">
              <a:extLst>
                <a:ext uri="{FF2B5EF4-FFF2-40B4-BE49-F238E27FC236}">
                  <a16:creationId xmlns:a16="http://schemas.microsoft.com/office/drawing/2014/main" id="{5E7DBC71-11B4-43DC-547F-C41E84DBF5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4430" y="2659080"/>
              <a:ext cx="182909" cy="197721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  <p:sp>
          <p:nvSpPr>
            <p:cNvPr id="37" name="Graphic 82">
              <a:extLst>
                <a:ext uri="{FF2B5EF4-FFF2-40B4-BE49-F238E27FC236}">
                  <a16:creationId xmlns:a16="http://schemas.microsoft.com/office/drawing/2014/main" id="{25BC28B6-B5C2-CE56-EDFA-9FCAA26913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54778" y="5403076"/>
              <a:ext cx="182909" cy="197721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  <p:sp>
          <p:nvSpPr>
            <p:cNvPr id="38" name="Graphic 82">
              <a:extLst>
                <a:ext uri="{FF2B5EF4-FFF2-40B4-BE49-F238E27FC236}">
                  <a16:creationId xmlns:a16="http://schemas.microsoft.com/office/drawing/2014/main" id="{F78CD198-A1CA-B18D-595E-451718147E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15601" y="4402138"/>
              <a:ext cx="110012" cy="118920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  <p:sp>
          <p:nvSpPr>
            <p:cNvPr id="39" name="Graphic 82">
              <a:extLst>
                <a:ext uri="{FF2B5EF4-FFF2-40B4-BE49-F238E27FC236}">
                  <a16:creationId xmlns:a16="http://schemas.microsoft.com/office/drawing/2014/main" id="{4E54D129-DBEF-DDD3-292C-0E9DB17A6E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19221" y="3404504"/>
              <a:ext cx="110012" cy="118920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  <p:sp>
          <p:nvSpPr>
            <p:cNvPr id="40" name="Graphic 82">
              <a:extLst>
                <a:ext uri="{FF2B5EF4-FFF2-40B4-BE49-F238E27FC236}">
                  <a16:creationId xmlns:a16="http://schemas.microsoft.com/office/drawing/2014/main" id="{CFFBEF99-E4E5-AA23-1D49-F6B182C01F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5702" y="5431543"/>
              <a:ext cx="110012" cy="118920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  <p:sp>
          <p:nvSpPr>
            <p:cNvPr id="41" name="Graphic 82">
              <a:extLst>
                <a:ext uri="{FF2B5EF4-FFF2-40B4-BE49-F238E27FC236}">
                  <a16:creationId xmlns:a16="http://schemas.microsoft.com/office/drawing/2014/main" id="{71EF73C1-D9D1-2429-32D6-7A1E3A676B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2582" y="5288569"/>
              <a:ext cx="110012" cy="118920"/>
            </a:xfrm>
            <a:custGeom>
              <a:avLst/>
              <a:gdLst>
                <a:gd name="connsiteX0" fmla="*/ 318461 w 1071287"/>
                <a:gd name="connsiteY0" fmla="*/ 217133 h 1158042"/>
                <a:gd name="connsiteX1" fmla="*/ 536173 w 1071287"/>
                <a:gd name="connsiteY1" fmla="*/ 0 h 1158042"/>
                <a:gd name="connsiteX2" fmla="*/ 753305 w 1071287"/>
                <a:gd name="connsiteY2" fmla="*/ 217133 h 1158042"/>
                <a:gd name="connsiteX3" fmla="*/ 579599 w 1071287"/>
                <a:gd name="connsiteY3" fmla="*/ 430212 h 1158042"/>
                <a:gd name="connsiteX4" fmla="*/ 579599 w 1071287"/>
                <a:gd name="connsiteY4" fmla="*/ 550069 h 1158042"/>
                <a:gd name="connsiteX5" fmla="*/ 767781 w 1071287"/>
                <a:gd name="connsiteY5" fmla="*/ 550069 h 1158042"/>
                <a:gd name="connsiteX6" fmla="*/ 898060 w 1071287"/>
                <a:gd name="connsiteY6" fmla="*/ 680349 h 1158042"/>
                <a:gd name="connsiteX7" fmla="*/ 898060 w 1071287"/>
                <a:gd name="connsiteY7" fmla="*/ 680349 h 1158042"/>
                <a:gd name="connsiteX8" fmla="*/ 898060 w 1071287"/>
                <a:gd name="connsiteY8" fmla="*/ 727828 h 1158042"/>
                <a:gd name="connsiteX9" fmla="*/ 1066555 w 1071287"/>
                <a:gd name="connsiteY9" fmla="*/ 984913 h 1158042"/>
                <a:gd name="connsiteX10" fmla="*/ 854634 w 1071287"/>
                <a:gd name="connsiteY10" fmla="*/ 1158040 h 1158042"/>
                <a:gd name="connsiteX11" fmla="*/ 636922 w 1071287"/>
                <a:gd name="connsiteY11" fmla="*/ 940908 h 1158042"/>
                <a:gd name="connsiteX12" fmla="*/ 811207 w 1071287"/>
                <a:gd name="connsiteY12" fmla="*/ 727828 h 1158042"/>
                <a:gd name="connsiteX13" fmla="*/ 811207 w 1071287"/>
                <a:gd name="connsiteY13" fmla="*/ 680349 h 1158042"/>
                <a:gd name="connsiteX14" fmla="*/ 767781 w 1071287"/>
                <a:gd name="connsiteY14" fmla="*/ 636922 h 1158042"/>
                <a:gd name="connsiteX15" fmla="*/ 304565 w 1071287"/>
                <a:gd name="connsiteY15" fmla="*/ 636922 h 1158042"/>
                <a:gd name="connsiteX16" fmla="*/ 261138 w 1071287"/>
                <a:gd name="connsiteY16" fmla="*/ 680349 h 1158042"/>
                <a:gd name="connsiteX17" fmla="*/ 261138 w 1071287"/>
                <a:gd name="connsiteY17" fmla="*/ 727828 h 1158042"/>
                <a:gd name="connsiteX18" fmla="*/ 429633 w 1071287"/>
                <a:gd name="connsiteY18" fmla="*/ 984913 h 1158042"/>
                <a:gd name="connsiteX19" fmla="*/ 217712 w 1071287"/>
                <a:gd name="connsiteY19" fmla="*/ 1158040 h 1158042"/>
                <a:gd name="connsiteX20" fmla="*/ 0 w 1071287"/>
                <a:gd name="connsiteY20" fmla="*/ 941487 h 1158042"/>
                <a:gd name="connsiteX21" fmla="*/ 174285 w 1071287"/>
                <a:gd name="connsiteY21" fmla="*/ 728407 h 1158042"/>
                <a:gd name="connsiteX22" fmla="*/ 174285 w 1071287"/>
                <a:gd name="connsiteY22" fmla="*/ 680928 h 1158042"/>
                <a:gd name="connsiteX23" fmla="*/ 304565 w 1071287"/>
                <a:gd name="connsiteY23" fmla="*/ 550648 h 1158042"/>
                <a:gd name="connsiteX24" fmla="*/ 492746 w 1071287"/>
                <a:gd name="connsiteY24" fmla="*/ 550648 h 1158042"/>
                <a:gd name="connsiteX25" fmla="*/ 492746 w 1071287"/>
                <a:gd name="connsiteY25" fmla="*/ 430791 h 1158042"/>
                <a:gd name="connsiteX26" fmla="*/ 319040 w 1071287"/>
                <a:gd name="connsiteY26" fmla="*/ 217712 h 115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1287" h="1158042">
                  <a:moveTo>
                    <a:pt x="318461" y="217133"/>
                  </a:moveTo>
                  <a:cubicBezTo>
                    <a:pt x="318461" y="97275"/>
                    <a:pt x="415736" y="0"/>
                    <a:pt x="536173" y="0"/>
                  </a:cubicBezTo>
                  <a:cubicBezTo>
                    <a:pt x="656030" y="0"/>
                    <a:pt x="753305" y="97275"/>
                    <a:pt x="753305" y="217133"/>
                  </a:cubicBezTo>
                  <a:cubicBezTo>
                    <a:pt x="753305" y="320198"/>
                    <a:pt x="680349" y="409367"/>
                    <a:pt x="579599" y="430212"/>
                  </a:cubicBezTo>
                  <a:lnTo>
                    <a:pt x="579599" y="550069"/>
                  </a:lnTo>
                  <a:lnTo>
                    <a:pt x="767781" y="550069"/>
                  </a:lnTo>
                  <a:cubicBezTo>
                    <a:pt x="839579" y="550069"/>
                    <a:pt x="898060" y="608550"/>
                    <a:pt x="898060" y="680349"/>
                  </a:cubicBezTo>
                  <a:lnTo>
                    <a:pt x="898060" y="680349"/>
                  </a:lnTo>
                  <a:lnTo>
                    <a:pt x="898060" y="727828"/>
                  </a:lnTo>
                  <a:cubicBezTo>
                    <a:pt x="1015601" y="752147"/>
                    <a:pt x="1091453" y="867372"/>
                    <a:pt x="1066555" y="984913"/>
                  </a:cubicBezTo>
                  <a:cubicBezTo>
                    <a:pt x="1045710" y="1085663"/>
                    <a:pt x="957120" y="1158040"/>
                    <a:pt x="854634" y="1158040"/>
                  </a:cubicBezTo>
                  <a:cubicBezTo>
                    <a:pt x="734776" y="1158040"/>
                    <a:pt x="637501" y="1061344"/>
                    <a:pt x="636922" y="940908"/>
                  </a:cubicBezTo>
                  <a:cubicBezTo>
                    <a:pt x="636922" y="837263"/>
                    <a:pt x="709300" y="748094"/>
                    <a:pt x="811207" y="727828"/>
                  </a:cubicBezTo>
                  <a:lnTo>
                    <a:pt x="811207" y="680349"/>
                  </a:lnTo>
                  <a:cubicBezTo>
                    <a:pt x="811207" y="656609"/>
                    <a:pt x="791520" y="636922"/>
                    <a:pt x="767781" y="636922"/>
                  </a:cubicBezTo>
                  <a:lnTo>
                    <a:pt x="304565" y="636922"/>
                  </a:lnTo>
                  <a:cubicBezTo>
                    <a:pt x="280825" y="636922"/>
                    <a:pt x="261138" y="656609"/>
                    <a:pt x="261138" y="680349"/>
                  </a:cubicBezTo>
                  <a:lnTo>
                    <a:pt x="261138" y="727828"/>
                  </a:lnTo>
                  <a:cubicBezTo>
                    <a:pt x="378679" y="752147"/>
                    <a:pt x="454531" y="867372"/>
                    <a:pt x="429633" y="984913"/>
                  </a:cubicBezTo>
                  <a:cubicBezTo>
                    <a:pt x="408788" y="1085663"/>
                    <a:pt x="320198" y="1158040"/>
                    <a:pt x="217712" y="1158040"/>
                  </a:cubicBezTo>
                  <a:cubicBezTo>
                    <a:pt x="97854" y="1158619"/>
                    <a:pt x="0" y="1061344"/>
                    <a:pt x="0" y="941487"/>
                  </a:cubicBezTo>
                  <a:cubicBezTo>
                    <a:pt x="0" y="837842"/>
                    <a:pt x="72378" y="748673"/>
                    <a:pt x="174285" y="728407"/>
                  </a:cubicBezTo>
                  <a:lnTo>
                    <a:pt x="174285" y="680928"/>
                  </a:lnTo>
                  <a:cubicBezTo>
                    <a:pt x="174285" y="609129"/>
                    <a:pt x="232766" y="550648"/>
                    <a:pt x="304565" y="550648"/>
                  </a:cubicBezTo>
                  <a:lnTo>
                    <a:pt x="492746" y="550648"/>
                  </a:lnTo>
                  <a:lnTo>
                    <a:pt x="492746" y="430791"/>
                  </a:lnTo>
                  <a:cubicBezTo>
                    <a:pt x="391418" y="409946"/>
                    <a:pt x="319040" y="321356"/>
                    <a:pt x="319040" y="217712"/>
                  </a:cubicBezTo>
                  <a:close/>
                </a:path>
              </a:pathLst>
            </a:custGeom>
            <a:solidFill>
              <a:srgbClr val="F4F3F5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77410" tIns="38705" rIns="77410" bIns="387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076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Variable Display Semib" pitchFamily="2" charset="0"/>
                <a:ea typeface="+mn-ea"/>
                <a:cs typeface="Segoe Sans Display Semibold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918662-5D59-61D7-B111-98C0057FC59D}"/>
              </a:ext>
            </a:extLst>
          </p:cNvPr>
          <p:cNvGrpSpPr/>
          <p:nvPr/>
        </p:nvGrpSpPr>
        <p:grpSpPr>
          <a:xfrm>
            <a:off x="965241" y="3497209"/>
            <a:ext cx="1269362" cy="1269361"/>
            <a:chOff x="833238" y="2903746"/>
            <a:chExt cx="1474629" cy="147462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49BF5E9-F742-A716-DBCB-3873D7F50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834460" y="2903749"/>
              <a:ext cx="1472184" cy="1474623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rgbClr val="FFF8F3"/>
              </a:solidFill>
              <a:prstDash val="solid"/>
              <a:miter/>
            </a:ln>
            <a:effectLst>
              <a:outerShdw blurRad="63500" dist="63500" dir="2400000" algn="tl" rotWithShape="0">
                <a:srgbClr val="454142">
                  <a:alpha val="20000"/>
                </a:srgbClr>
              </a:outerShdw>
            </a:effectLst>
          </p:spPr>
          <p:txBody>
            <a:bodyPr rot="0" spcFirstLastPara="0" vertOverflow="overflow" horzOverflow="overflow" vert="horz" wrap="square" lIns="0" tIns="0" rIns="0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BB248CB-5089-C492-D7C6-FAE844BC4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238" y="2903746"/>
              <a:ext cx="1474629" cy="1474628"/>
            </a:xfrm>
            <a:prstGeom prst="ellipse">
              <a:avLst/>
            </a:prstGeom>
            <a:solidFill>
              <a:schemeClr val="bg1"/>
            </a:solidFill>
            <a:ln w="14684" cap="flat">
              <a:noFill/>
              <a:prstDash val="solid"/>
              <a:miter/>
            </a:ln>
            <a:effectLst>
              <a:outerShdw blurRad="317500" dist="88900" dir="2700000" sx="101000" sy="101000" algn="tl" rotWithShape="0">
                <a:prstClr val="black">
                  <a:alpha val="10000"/>
                </a:prstClr>
              </a:outerShdw>
            </a:effectLst>
          </p:spPr>
        </p:pic>
      </p:grpSp>
      <p:sp>
        <p:nvSpPr>
          <p:cNvPr id="45" name="Rounded Rectangle 62">
            <a:extLst>
              <a:ext uri="{FF2B5EF4-FFF2-40B4-BE49-F238E27FC236}">
                <a16:creationId xmlns:a16="http://schemas.microsoft.com/office/drawing/2014/main" id="{04F2FA3A-0665-4A95-8C4F-CBE711935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983366" y="2118597"/>
            <a:ext cx="5115489" cy="307777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>
            <a:softEdge rad="1651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87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5697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Agents</a:t>
            </a:r>
          </a:p>
        </p:txBody>
      </p:sp>
      <p:sp>
        <p:nvSpPr>
          <p:cNvPr id="46" name="Rounded Rectangle 62">
            <a:extLst>
              <a:ext uri="{FF2B5EF4-FFF2-40B4-BE49-F238E27FC236}">
                <a16:creationId xmlns:a16="http://schemas.microsoft.com/office/drawing/2014/main" id="{79E2D1F3-331A-8944-4C72-99A80184E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84703" y="2043494"/>
            <a:ext cx="2554294" cy="307777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>
            <a:softEdge rad="1651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87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5697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Microsoft 365 Copilot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E524853-AB81-3C40-726E-331BDCC9206F}"/>
              </a:ext>
            </a:extLst>
          </p:cNvPr>
          <p:cNvGrpSpPr/>
          <p:nvPr/>
        </p:nvGrpSpPr>
        <p:grpSpPr>
          <a:xfrm>
            <a:off x="2857361" y="3889188"/>
            <a:ext cx="683753" cy="229737"/>
            <a:chOff x="2857361" y="3313353"/>
            <a:chExt cx="683753" cy="22973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804195F-126D-0EAA-8764-E4B28B1A3479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 flipH="1">
              <a:off x="2793723" y="3376991"/>
              <a:ext cx="229737" cy="102462"/>
              <a:chOff x="24942308" y="2917288"/>
              <a:chExt cx="1321816" cy="559246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E9856E2-0DCE-62F8-1E3F-94B661E64E7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5603203" y="2917288"/>
                <a:ext cx="660921" cy="559239"/>
              </a:xfrm>
              <a:prstGeom prst="line">
                <a:avLst/>
              </a:prstGeom>
              <a:ln w="25400" cap="rnd">
                <a:solidFill>
                  <a:schemeClr val="bg1">
                    <a:lumMod val="75000"/>
                  </a:schemeClr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15756D8-CE59-2561-991D-91AABE48890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24942308" y="2917292"/>
                <a:ext cx="660917" cy="559242"/>
              </a:xfrm>
              <a:prstGeom prst="line">
                <a:avLst/>
              </a:prstGeom>
              <a:ln w="25400" cap="rnd">
                <a:solidFill>
                  <a:schemeClr val="bg1">
                    <a:lumMod val="75000"/>
                  </a:schemeClr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D3E7EBF-4A54-C755-DFC2-C9475AC9A175}"/>
                </a:ext>
              </a:extLst>
            </p:cNvPr>
            <p:cNvCxnSpPr>
              <a:cxnSpLocks/>
            </p:cNvCxnSpPr>
            <p:nvPr/>
          </p:nvCxnSpPr>
          <p:spPr>
            <a:xfrm>
              <a:off x="2865327" y="3428206"/>
              <a:ext cx="675787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  <a:headEnd type="none" w="lg" len="med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D64594-BAC9-6E16-A09F-8E056EF16734}"/>
              </a:ext>
            </a:extLst>
          </p:cNvPr>
          <p:cNvGrpSpPr/>
          <p:nvPr/>
        </p:nvGrpSpPr>
        <p:grpSpPr>
          <a:xfrm flipH="1">
            <a:off x="3009761" y="4148557"/>
            <a:ext cx="683753" cy="229737"/>
            <a:chOff x="2857361" y="3313353"/>
            <a:chExt cx="683753" cy="22973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574DCE-30E9-0164-740E-DA6E7B7A67D6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 flipH="1">
              <a:off x="2793723" y="3376991"/>
              <a:ext cx="229737" cy="102462"/>
              <a:chOff x="24942308" y="2917288"/>
              <a:chExt cx="1321816" cy="559246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C713667-FFBB-F0E9-2BC6-82269CF7086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5603203" y="2917288"/>
                <a:ext cx="660921" cy="559239"/>
              </a:xfrm>
              <a:prstGeom prst="line">
                <a:avLst/>
              </a:prstGeom>
              <a:ln w="25400" cap="rnd">
                <a:solidFill>
                  <a:schemeClr val="bg1">
                    <a:lumMod val="75000"/>
                  </a:schemeClr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2EE9E34-9E78-4B34-8527-D67D04D9129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24942308" y="2917292"/>
                <a:ext cx="660917" cy="559242"/>
              </a:xfrm>
              <a:prstGeom prst="line">
                <a:avLst/>
              </a:prstGeom>
              <a:ln w="25400" cap="rnd">
                <a:solidFill>
                  <a:schemeClr val="bg1">
                    <a:lumMod val="75000"/>
                  </a:schemeClr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DA4A9C7-D437-DFEB-E98F-A14CB488553C}"/>
                </a:ext>
              </a:extLst>
            </p:cNvPr>
            <p:cNvCxnSpPr>
              <a:cxnSpLocks/>
            </p:cNvCxnSpPr>
            <p:nvPr/>
          </p:nvCxnSpPr>
          <p:spPr>
            <a:xfrm>
              <a:off x="2865327" y="3428206"/>
              <a:ext cx="675787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  <a:headEnd type="none" w="lg" len="med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Copilot Box - replacement">
            <a:extLst>
              <a:ext uri="{FF2B5EF4-FFF2-40B4-BE49-F238E27FC236}">
                <a16:creationId xmlns:a16="http://schemas.microsoft.com/office/drawing/2014/main" id="{6198BB2D-76A2-D4AE-CFB3-47C3461AE4B1}"/>
              </a:ext>
            </a:extLst>
          </p:cNvPr>
          <p:cNvSpPr>
            <a:spLocks noChangeAspect="1"/>
          </p:cNvSpPr>
          <p:nvPr/>
        </p:nvSpPr>
        <p:spPr bwMode="auto">
          <a:xfrm>
            <a:off x="3859993" y="2912741"/>
            <a:ext cx="2438296" cy="2438296"/>
          </a:xfrm>
          <a:prstGeom prst="roundRect">
            <a:avLst>
              <a:gd name="adj" fmla="val 6703"/>
            </a:avLst>
          </a:prstGeom>
          <a:gradFill flip="none" rotWithShape="1">
            <a:gsLst>
              <a:gs pos="75000">
                <a:srgbClr val="0078D4"/>
              </a:gs>
              <a:gs pos="50000">
                <a:srgbClr val="C03BC4"/>
              </a:gs>
              <a:gs pos="100000">
                <a:srgbClr val="14938C"/>
              </a:gs>
              <a:gs pos="25000">
                <a:srgbClr val="F4364C"/>
              </a:gs>
              <a:gs pos="0">
                <a:srgbClr val="FF5C39"/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scene3d>
            <a:camera prst="isometricOffAxis1Left">
              <a:rot lat="1080000" lon="3000000" rev="0"/>
            </a:camera>
            <a:lightRig rig="threePt" dir="t"/>
          </a:scene3d>
        </p:spPr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58" name="Copilot logo - replacement">
            <a:extLst>
              <a:ext uri="{FF2B5EF4-FFF2-40B4-BE49-F238E27FC236}">
                <a16:creationId xmlns:a16="http://schemas.microsoft.com/office/drawing/2014/main" id="{0C74D8B1-FCAF-BB18-70BF-B8EC738F9937}"/>
              </a:ext>
            </a:extLst>
          </p:cNvPr>
          <p:cNvSpPr>
            <a:spLocks noChangeAspect="1"/>
          </p:cNvSpPr>
          <p:nvPr/>
        </p:nvSpPr>
        <p:spPr>
          <a:xfrm>
            <a:off x="4648322" y="3754073"/>
            <a:ext cx="861640" cy="755634"/>
          </a:xfrm>
          <a:custGeom>
            <a:avLst/>
            <a:gdLst>
              <a:gd name="connsiteX0" fmla="*/ 1532660 w 1573156"/>
              <a:gd name="connsiteY0" fmla="*/ 437600 h 1379613"/>
              <a:gd name="connsiteX1" fmla="*/ 1344698 w 1573156"/>
              <a:gd name="connsiteY1" fmla="*/ 358303 h 1379613"/>
              <a:gd name="connsiteX2" fmla="*/ 1312392 w 1573156"/>
              <a:gd name="connsiteY2" fmla="*/ 358303 h 1379613"/>
              <a:gd name="connsiteX3" fmla="*/ 1299910 w 1573156"/>
              <a:gd name="connsiteY3" fmla="*/ 356100 h 1379613"/>
              <a:gd name="connsiteX4" fmla="*/ 1170686 w 1573156"/>
              <a:gd name="connsiteY4" fmla="*/ 213660 h 1379613"/>
              <a:gd name="connsiteX5" fmla="*/ 940139 w 1573156"/>
              <a:gd name="connsiteY5" fmla="*/ 0 h 1379613"/>
              <a:gd name="connsiteX6" fmla="*/ 438662 w 1573156"/>
              <a:gd name="connsiteY6" fmla="*/ 0 h 1379613"/>
              <a:gd name="connsiteX7" fmla="*/ 82562 w 1573156"/>
              <a:gd name="connsiteY7" fmla="*/ 422915 h 1379613"/>
              <a:gd name="connsiteX8" fmla="*/ 40711 w 1573156"/>
              <a:gd name="connsiteY8" fmla="*/ 942014 h 1379613"/>
              <a:gd name="connsiteX9" fmla="*/ 228673 w 1573156"/>
              <a:gd name="connsiteY9" fmla="*/ 1021310 h 1379613"/>
              <a:gd name="connsiteX10" fmla="*/ 260979 w 1573156"/>
              <a:gd name="connsiteY10" fmla="*/ 1021310 h 1379613"/>
              <a:gd name="connsiteX11" fmla="*/ 273461 w 1573156"/>
              <a:gd name="connsiteY11" fmla="*/ 1023513 h 1379613"/>
              <a:gd name="connsiteX12" fmla="*/ 402685 w 1573156"/>
              <a:gd name="connsiteY12" fmla="*/ 1165953 h 1379613"/>
              <a:gd name="connsiteX13" fmla="*/ 633232 w 1573156"/>
              <a:gd name="connsiteY13" fmla="*/ 1379613 h 1379613"/>
              <a:gd name="connsiteX14" fmla="*/ 1134709 w 1573156"/>
              <a:gd name="connsiteY14" fmla="*/ 1379613 h 1379613"/>
              <a:gd name="connsiteX15" fmla="*/ 1490809 w 1573156"/>
              <a:gd name="connsiteY15" fmla="*/ 956698 h 1379613"/>
              <a:gd name="connsiteX16" fmla="*/ 1531926 w 1573156"/>
              <a:gd name="connsiteY16" fmla="*/ 437600 h 1379613"/>
              <a:gd name="connsiteX17" fmla="*/ 940139 w 1573156"/>
              <a:gd name="connsiteY17" fmla="*/ 71954 h 1379613"/>
              <a:gd name="connsiteX18" fmla="*/ 1101669 w 1573156"/>
              <a:gd name="connsiteY18" fmla="*/ 233484 h 1379613"/>
              <a:gd name="connsiteX19" fmla="*/ 1151596 w 1573156"/>
              <a:gd name="connsiteY19" fmla="*/ 356100 h 1379613"/>
              <a:gd name="connsiteX20" fmla="*/ 882869 w 1573156"/>
              <a:gd name="connsiteY20" fmla="*/ 356100 h 1379613"/>
              <a:gd name="connsiteX21" fmla="*/ 754379 w 1573156"/>
              <a:gd name="connsiteY21" fmla="*/ 389141 h 1379613"/>
              <a:gd name="connsiteX22" fmla="*/ 775672 w 1573156"/>
              <a:gd name="connsiteY22" fmla="*/ 322326 h 1379613"/>
              <a:gd name="connsiteX23" fmla="*/ 778609 w 1573156"/>
              <a:gd name="connsiteY23" fmla="*/ 312781 h 1379613"/>
              <a:gd name="connsiteX24" fmla="*/ 861577 w 1573156"/>
              <a:gd name="connsiteY24" fmla="*/ 110134 h 1379613"/>
              <a:gd name="connsiteX25" fmla="*/ 939405 w 1573156"/>
              <a:gd name="connsiteY25" fmla="*/ 72689 h 1379613"/>
              <a:gd name="connsiteX26" fmla="*/ 1030449 w 1573156"/>
              <a:gd name="connsiteY26" fmla="*/ 428055 h 1379613"/>
              <a:gd name="connsiteX27" fmla="*/ 957760 w 1573156"/>
              <a:gd name="connsiteY27" fmla="*/ 541860 h 1379613"/>
              <a:gd name="connsiteX28" fmla="*/ 890211 w 1573156"/>
              <a:gd name="connsiteY28" fmla="*/ 762128 h 1379613"/>
              <a:gd name="connsiteX29" fmla="*/ 871856 w 1573156"/>
              <a:gd name="connsiteY29" fmla="*/ 820132 h 1379613"/>
              <a:gd name="connsiteX30" fmla="*/ 690502 w 1573156"/>
              <a:gd name="connsiteY30" fmla="*/ 951559 h 1379613"/>
              <a:gd name="connsiteX31" fmla="*/ 542922 w 1573156"/>
              <a:gd name="connsiteY31" fmla="*/ 951559 h 1379613"/>
              <a:gd name="connsiteX32" fmla="*/ 615610 w 1573156"/>
              <a:gd name="connsiteY32" fmla="*/ 837753 h 1379613"/>
              <a:gd name="connsiteX33" fmla="*/ 683159 w 1573156"/>
              <a:gd name="connsiteY33" fmla="*/ 617485 h 1379613"/>
              <a:gd name="connsiteX34" fmla="*/ 701515 w 1573156"/>
              <a:gd name="connsiteY34" fmla="*/ 559481 h 1379613"/>
              <a:gd name="connsiteX35" fmla="*/ 882869 w 1573156"/>
              <a:gd name="connsiteY35" fmla="*/ 428055 h 1379613"/>
              <a:gd name="connsiteX36" fmla="*/ 1030449 w 1573156"/>
              <a:gd name="connsiteY36" fmla="*/ 428055 h 1379613"/>
              <a:gd name="connsiteX37" fmla="*/ 99449 w 1573156"/>
              <a:gd name="connsiteY37" fmla="*/ 899429 h 1379613"/>
              <a:gd name="connsiteX38" fmla="*/ 150845 w 1573156"/>
              <a:gd name="connsiteY38" fmla="*/ 444942 h 1379613"/>
              <a:gd name="connsiteX39" fmla="*/ 438662 w 1573156"/>
              <a:gd name="connsiteY39" fmla="*/ 71954 h 1379613"/>
              <a:gd name="connsiteX40" fmla="*/ 800636 w 1573156"/>
              <a:gd name="connsiteY40" fmla="*/ 71954 h 1379613"/>
              <a:gd name="connsiteX41" fmla="*/ 710326 w 1573156"/>
              <a:gd name="connsiteY41" fmla="*/ 290754 h 1379613"/>
              <a:gd name="connsiteX42" fmla="*/ 707389 w 1573156"/>
              <a:gd name="connsiteY42" fmla="*/ 300299 h 1379613"/>
              <a:gd name="connsiteX43" fmla="*/ 614876 w 1573156"/>
              <a:gd name="connsiteY43" fmla="*/ 596193 h 1379613"/>
              <a:gd name="connsiteX44" fmla="*/ 611205 w 1573156"/>
              <a:gd name="connsiteY44" fmla="*/ 608675 h 1379613"/>
              <a:gd name="connsiteX45" fmla="*/ 611205 w 1573156"/>
              <a:gd name="connsiteY45" fmla="*/ 610143 h 1379613"/>
              <a:gd name="connsiteX46" fmla="*/ 548062 w 1573156"/>
              <a:gd name="connsiteY46" fmla="*/ 816461 h 1379613"/>
              <a:gd name="connsiteX47" fmla="*/ 365973 w 1573156"/>
              <a:gd name="connsiteY47" fmla="*/ 948622 h 1379613"/>
              <a:gd name="connsiteX48" fmla="*/ 229407 w 1573156"/>
              <a:gd name="connsiteY48" fmla="*/ 948622 h 1379613"/>
              <a:gd name="connsiteX49" fmla="*/ 99449 w 1573156"/>
              <a:gd name="connsiteY49" fmla="*/ 899429 h 1379613"/>
              <a:gd name="connsiteX50" fmla="*/ 633966 w 1573156"/>
              <a:gd name="connsiteY50" fmla="*/ 1307659 h 1379613"/>
              <a:gd name="connsiteX51" fmla="*/ 472436 w 1573156"/>
              <a:gd name="connsiteY51" fmla="*/ 1146129 h 1379613"/>
              <a:gd name="connsiteX52" fmla="*/ 422509 w 1573156"/>
              <a:gd name="connsiteY52" fmla="*/ 1023513 h 1379613"/>
              <a:gd name="connsiteX53" fmla="*/ 691236 w 1573156"/>
              <a:gd name="connsiteY53" fmla="*/ 1023513 h 1379613"/>
              <a:gd name="connsiteX54" fmla="*/ 819726 w 1573156"/>
              <a:gd name="connsiteY54" fmla="*/ 990473 h 1379613"/>
              <a:gd name="connsiteX55" fmla="*/ 798433 w 1573156"/>
              <a:gd name="connsiteY55" fmla="*/ 1057287 h 1379613"/>
              <a:gd name="connsiteX56" fmla="*/ 795496 w 1573156"/>
              <a:gd name="connsiteY56" fmla="*/ 1066098 h 1379613"/>
              <a:gd name="connsiteX57" fmla="*/ 711794 w 1573156"/>
              <a:gd name="connsiteY57" fmla="*/ 1269479 h 1379613"/>
              <a:gd name="connsiteX58" fmla="*/ 633966 w 1573156"/>
              <a:gd name="connsiteY58" fmla="*/ 1306925 h 1379613"/>
              <a:gd name="connsiteX59" fmla="*/ 1423260 w 1573156"/>
              <a:gd name="connsiteY59" fmla="*/ 934671 h 1379613"/>
              <a:gd name="connsiteX60" fmla="*/ 1135443 w 1573156"/>
              <a:gd name="connsiteY60" fmla="*/ 1307659 h 1379613"/>
              <a:gd name="connsiteX61" fmla="*/ 773469 w 1573156"/>
              <a:gd name="connsiteY61" fmla="*/ 1307659 h 1379613"/>
              <a:gd name="connsiteX62" fmla="*/ 863779 w 1573156"/>
              <a:gd name="connsiteY62" fmla="*/ 1088859 h 1379613"/>
              <a:gd name="connsiteX63" fmla="*/ 866716 w 1573156"/>
              <a:gd name="connsiteY63" fmla="*/ 1080049 h 1379613"/>
              <a:gd name="connsiteX64" fmla="*/ 959229 w 1573156"/>
              <a:gd name="connsiteY64" fmla="*/ 784155 h 1379613"/>
              <a:gd name="connsiteX65" fmla="*/ 962900 w 1573156"/>
              <a:gd name="connsiteY65" fmla="*/ 771673 h 1379613"/>
              <a:gd name="connsiteX66" fmla="*/ 962900 w 1573156"/>
              <a:gd name="connsiteY66" fmla="*/ 770205 h 1379613"/>
              <a:gd name="connsiteX67" fmla="*/ 1026778 w 1573156"/>
              <a:gd name="connsiteY67" fmla="*/ 563887 h 1379613"/>
              <a:gd name="connsiteX68" fmla="*/ 1208132 w 1573156"/>
              <a:gd name="connsiteY68" fmla="*/ 431726 h 1379613"/>
              <a:gd name="connsiteX69" fmla="*/ 1344698 w 1573156"/>
              <a:gd name="connsiteY69" fmla="*/ 431726 h 1379613"/>
              <a:gd name="connsiteX70" fmla="*/ 1474656 w 1573156"/>
              <a:gd name="connsiteY70" fmla="*/ 480919 h 1379613"/>
              <a:gd name="connsiteX71" fmla="*/ 1423260 w 1573156"/>
              <a:gd name="connsiteY71" fmla="*/ 935406 h 137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73156" h="1379613">
                <a:moveTo>
                  <a:pt x="1532660" y="437600"/>
                </a:moveTo>
                <a:cubicBezTo>
                  <a:pt x="1494480" y="385469"/>
                  <a:pt x="1431337" y="358303"/>
                  <a:pt x="1344698" y="358303"/>
                </a:cubicBezTo>
                <a:lnTo>
                  <a:pt x="1312392" y="358303"/>
                </a:lnTo>
                <a:cubicBezTo>
                  <a:pt x="1308721" y="356835"/>
                  <a:pt x="1304316" y="356100"/>
                  <a:pt x="1299910" y="356100"/>
                </a:cubicBezTo>
                <a:cubicBezTo>
                  <a:pt x="1215474" y="356100"/>
                  <a:pt x="1197853" y="306907"/>
                  <a:pt x="1170686" y="213660"/>
                </a:cubicBezTo>
                <a:cubicBezTo>
                  <a:pt x="1144988" y="123350"/>
                  <a:pt x="1109745" y="0"/>
                  <a:pt x="940139" y="0"/>
                </a:cubicBezTo>
                <a:lnTo>
                  <a:pt x="438662" y="0"/>
                </a:lnTo>
                <a:cubicBezTo>
                  <a:pt x="242623" y="0"/>
                  <a:pt x="141300" y="241561"/>
                  <a:pt x="82562" y="422915"/>
                </a:cubicBezTo>
                <a:cubicBezTo>
                  <a:pt x="25292" y="600598"/>
                  <a:pt x="-46662" y="821600"/>
                  <a:pt x="40711" y="942014"/>
                </a:cubicBezTo>
                <a:cubicBezTo>
                  <a:pt x="78890" y="994144"/>
                  <a:pt x="142034" y="1021310"/>
                  <a:pt x="228673" y="1021310"/>
                </a:cubicBezTo>
                <a:lnTo>
                  <a:pt x="260979" y="1021310"/>
                </a:lnTo>
                <a:cubicBezTo>
                  <a:pt x="264650" y="1022779"/>
                  <a:pt x="269055" y="1023513"/>
                  <a:pt x="273461" y="1023513"/>
                </a:cubicBezTo>
                <a:cubicBezTo>
                  <a:pt x="357897" y="1023513"/>
                  <a:pt x="375518" y="1072706"/>
                  <a:pt x="402685" y="1165953"/>
                </a:cubicBezTo>
                <a:cubicBezTo>
                  <a:pt x="428383" y="1256263"/>
                  <a:pt x="463625" y="1379613"/>
                  <a:pt x="633232" y="1379613"/>
                </a:cubicBezTo>
                <a:lnTo>
                  <a:pt x="1134709" y="1379613"/>
                </a:lnTo>
                <a:cubicBezTo>
                  <a:pt x="1331482" y="1379613"/>
                  <a:pt x="1432071" y="1138052"/>
                  <a:pt x="1490809" y="956698"/>
                </a:cubicBezTo>
                <a:cubicBezTo>
                  <a:pt x="1548079" y="779015"/>
                  <a:pt x="1620033" y="558013"/>
                  <a:pt x="1531926" y="437600"/>
                </a:cubicBezTo>
                <a:close/>
                <a:moveTo>
                  <a:pt x="940139" y="71954"/>
                </a:moveTo>
                <a:cubicBezTo>
                  <a:pt x="1050273" y="71954"/>
                  <a:pt x="1073034" y="132895"/>
                  <a:pt x="1101669" y="233484"/>
                </a:cubicBezTo>
                <a:cubicBezTo>
                  <a:pt x="1113416" y="273867"/>
                  <a:pt x="1126633" y="319389"/>
                  <a:pt x="1151596" y="356100"/>
                </a:cubicBezTo>
                <a:lnTo>
                  <a:pt x="882869" y="356100"/>
                </a:lnTo>
                <a:cubicBezTo>
                  <a:pt x="836613" y="356100"/>
                  <a:pt x="792559" y="367848"/>
                  <a:pt x="754379" y="389141"/>
                </a:cubicBezTo>
                <a:cubicBezTo>
                  <a:pt x="761722" y="366379"/>
                  <a:pt x="768330" y="343618"/>
                  <a:pt x="775672" y="322326"/>
                </a:cubicBezTo>
                <a:lnTo>
                  <a:pt x="778609" y="312781"/>
                </a:lnTo>
                <a:cubicBezTo>
                  <a:pt x="805775" y="226876"/>
                  <a:pt x="829271" y="153454"/>
                  <a:pt x="861577" y="110134"/>
                </a:cubicBezTo>
                <a:cubicBezTo>
                  <a:pt x="874793" y="93247"/>
                  <a:pt x="898288" y="72689"/>
                  <a:pt x="939405" y="72689"/>
                </a:cubicBezTo>
                <a:close/>
                <a:moveTo>
                  <a:pt x="1030449" y="428055"/>
                </a:moveTo>
                <a:cubicBezTo>
                  <a:pt x="997409" y="458158"/>
                  <a:pt x="971711" y="497072"/>
                  <a:pt x="957760" y="541860"/>
                </a:cubicBezTo>
                <a:cubicBezTo>
                  <a:pt x="938670" y="605003"/>
                  <a:pt x="915175" y="681363"/>
                  <a:pt x="890211" y="762128"/>
                </a:cubicBezTo>
                <a:lnTo>
                  <a:pt x="871856" y="820132"/>
                </a:lnTo>
                <a:cubicBezTo>
                  <a:pt x="847626" y="898694"/>
                  <a:pt x="774204" y="951559"/>
                  <a:pt x="690502" y="951559"/>
                </a:cubicBezTo>
                <a:lnTo>
                  <a:pt x="542922" y="951559"/>
                </a:lnTo>
                <a:cubicBezTo>
                  <a:pt x="575962" y="921455"/>
                  <a:pt x="601660" y="882541"/>
                  <a:pt x="615610" y="837753"/>
                </a:cubicBezTo>
                <a:cubicBezTo>
                  <a:pt x="634700" y="774610"/>
                  <a:pt x="658196" y="697516"/>
                  <a:pt x="683159" y="617485"/>
                </a:cubicBezTo>
                <a:lnTo>
                  <a:pt x="701515" y="559481"/>
                </a:lnTo>
                <a:cubicBezTo>
                  <a:pt x="725745" y="480919"/>
                  <a:pt x="799167" y="428055"/>
                  <a:pt x="882869" y="428055"/>
                </a:cubicBezTo>
                <a:lnTo>
                  <a:pt x="1030449" y="428055"/>
                </a:lnTo>
                <a:close/>
                <a:moveTo>
                  <a:pt x="99449" y="899429"/>
                </a:moveTo>
                <a:cubicBezTo>
                  <a:pt x="33368" y="808384"/>
                  <a:pt x="101651" y="598395"/>
                  <a:pt x="150845" y="444942"/>
                </a:cubicBezTo>
                <a:cubicBezTo>
                  <a:pt x="232344" y="193836"/>
                  <a:pt x="326325" y="71954"/>
                  <a:pt x="438662" y="71954"/>
                </a:cubicBezTo>
                <a:lnTo>
                  <a:pt x="800636" y="71954"/>
                </a:lnTo>
                <a:cubicBezTo>
                  <a:pt x="763190" y="124819"/>
                  <a:pt x="738226" y="201913"/>
                  <a:pt x="710326" y="290754"/>
                </a:cubicBezTo>
                <a:lnTo>
                  <a:pt x="707389" y="300299"/>
                </a:lnTo>
                <a:cubicBezTo>
                  <a:pt x="678754" y="391343"/>
                  <a:pt x="645714" y="496338"/>
                  <a:pt x="614876" y="596193"/>
                </a:cubicBezTo>
                <a:lnTo>
                  <a:pt x="611205" y="608675"/>
                </a:lnTo>
                <a:cubicBezTo>
                  <a:pt x="611205" y="608675"/>
                  <a:pt x="611205" y="609409"/>
                  <a:pt x="611205" y="610143"/>
                </a:cubicBezTo>
                <a:cubicBezTo>
                  <a:pt x="587710" y="685034"/>
                  <a:pt x="565683" y="756988"/>
                  <a:pt x="548062" y="816461"/>
                </a:cubicBezTo>
                <a:cubicBezTo>
                  <a:pt x="523832" y="895757"/>
                  <a:pt x="450409" y="948622"/>
                  <a:pt x="365973" y="948622"/>
                </a:cubicBezTo>
                <a:lnTo>
                  <a:pt x="229407" y="948622"/>
                </a:lnTo>
                <a:cubicBezTo>
                  <a:pt x="166263" y="948622"/>
                  <a:pt x="123678" y="932469"/>
                  <a:pt x="99449" y="899429"/>
                </a:cubicBezTo>
                <a:close/>
                <a:moveTo>
                  <a:pt x="633966" y="1307659"/>
                </a:moveTo>
                <a:cubicBezTo>
                  <a:pt x="523832" y="1307659"/>
                  <a:pt x="501071" y="1246718"/>
                  <a:pt x="472436" y="1146129"/>
                </a:cubicBezTo>
                <a:cubicBezTo>
                  <a:pt x="460689" y="1105747"/>
                  <a:pt x="447472" y="1060224"/>
                  <a:pt x="422509" y="1023513"/>
                </a:cubicBezTo>
                <a:lnTo>
                  <a:pt x="691236" y="1023513"/>
                </a:lnTo>
                <a:cubicBezTo>
                  <a:pt x="737492" y="1023513"/>
                  <a:pt x="781546" y="1011765"/>
                  <a:pt x="819726" y="990473"/>
                </a:cubicBezTo>
                <a:cubicBezTo>
                  <a:pt x="812383" y="1013234"/>
                  <a:pt x="805775" y="1035995"/>
                  <a:pt x="798433" y="1057287"/>
                </a:cubicBezTo>
                <a:lnTo>
                  <a:pt x="795496" y="1066098"/>
                </a:lnTo>
                <a:cubicBezTo>
                  <a:pt x="768330" y="1152003"/>
                  <a:pt x="744834" y="1226160"/>
                  <a:pt x="711794" y="1269479"/>
                </a:cubicBezTo>
                <a:cubicBezTo>
                  <a:pt x="698578" y="1286366"/>
                  <a:pt x="675083" y="1306925"/>
                  <a:pt x="633966" y="1306925"/>
                </a:cubicBezTo>
                <a:close/>
                <a:moveTo>
                  <a:pt x="1423260" y="934671"/>
                </a:moveTo>
                <a:cubicBezTo>
                  <a:pt x="1341761" y="1185777"/>
                  <a:pt x="1247780" y="1307659"/>
                  <a:pt x="1135443" y="1307659"/>
                </a:cubicBezTo>
                <a:lnTo>
                  <a:pt x="773469" y="1307659"/>
                </a:lnTo>
                <a:cubicBezTo>
                  <a:pt x="810915" y="1254795"/>
                  <a:pt x="835879" y="1177701"/>
                  <a:pt x="863779" y="1088859"/>
                </a:cubicBezTo>
                <a:lnTo>
                  <a:pt x="866716" y="1080049"/>
                </a:lnTo>
                <a:cubicBezTo>
                  <a:pt x="895351" y="989004"/>
                  <a:pt x="928391" y="884010"/>
                  <a:pt x="959229" y="784155"/>
                </a:cubicBezTo>
                <a:lnTo>
                  <a:pt x="962900" y="771673"/>
                </a:lnTo>
                <a:lnTo>
                  <a:pt x="962900" y="770205"/>
                </a:lnTo>
                <a:cubicBezTo>
                  <a:pt x="986395" y="695313"/>
                  <a:pt x="1008422" y="623359"/>
                  <a:pt x="1026778" y="563887"/>
                </a:cubicBezTo>
                <a:cubicBezTo>
                  <a:pt x="1051007" y="484590"/>
                  <a:pt x="1123696" y="431726"/>
                  <a:pt x="1208132" y="431726"/>
                </a:cubicBezTo>
                <a:lnTo>
                  <a:pt x="1344698" y="431726"/>
                </a:lnTo>
                <a:cubicBezTo>
                  <a:pt x="1407842" y="431726"/>
                  <a:pt x="1450427" y="447879"/>
                  <a:pt x="1474656" y="480919"/>
                </a:cubicBezTo>
                <a:cubicBezTo>
                  <a:pt x="1540737" y="571963"/>
                  <a:pt x="1472454" y="781952"/>
                  <a:pt x="1423260" y="935406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  <a:headEnd type="none" w="med" len="med"/>
            <a:tailEnd type="none" w="med" len="med"/>
          </a:ln>
          <a:effectLst/>
          <a:scene3d>
            <a:camera prst="orthographicFront">
              <a:rot lat="1080000" lon="300000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4819" tIns="123855" rIns="154819" bIns="1238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89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Segoe UI Variable Display Semib" pitchFamily="2" charset="0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88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1.48148E-6 L 0.02344 -0.00023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1.11022E-16 L 0.02344 -0.00023 " pathEditMode="relative" rAng="0" ptsTypes="AA">
                                      <p:cBhvr>
                                        <p:cTn id="24" dur="7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5.55112E-17 L -8.33333E-7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6 -4.07407E-6 L -4.16667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-2.96296E-6 L 3.54167E-6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-2.96296E-6 L 3.54167E-6 0.03542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-2.96296E-6 L 3.54167E-6 0.03542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-2.96296E-6 L 3.54167E-6 0.03542 " pathEditMode="relative" rAng="0" ptsTypes="AA">
                                      <p:cBhvr>
                                        <p:cTn id="54" dur="7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54167E-6 -2.96296E-6 L 3.54167E-6 0.03542 " pathEditMode="relative" rAng="0" ptsTypes="AA">
                                      <p:cBhvr>
                                        <p:cTn id="59" dur="7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45" grpId="0"/>
      <p:bldP spid="45" grpId="1"/>
      <p:bldP spid="46" grpId="0"/>
      <p:bldP spid="46" grpId="1"/>
      <p:bldP spid="57" grpId="0" animBg="1"/>
      <p:bldP spid="57" grpId="1" animBg="1"/>
      <p:bldP spid="58" grpId="0" animBg="1"/>
      <p:bldP spid="58" grpId="1" animBg="1"/>
    </p:bldLst>
  </p:timing>
</p:sld>
</file>

<file path=ppt/theme/theme1.xml><?xml version="1.0" encoding="utf-8"?>
<a:theme xmlns:a="http://schemas.openxmlformats.org/drawingml/2006/main" name="Customer Hub Template">
  <a:themeElements>
    <a:clrScheme name="Customer Hub">
      <a:dk1>
        <a:srgbClr val="091F2C"/>
      </a:dk1>
      <a:lt1>
        <a:sysClr val="window" lastClr="FFFFFF"/>
      </a:lt1>
      <a:dk2>
        <a:srgbClr val="091F2C"/>
      </a:dk2>
      <a:lt2>
        <a:srgbClr val="EFF8FF"/>
      </a:lt2>
      <a:accent1>
        <a:srgbClr val="8DC8E8"/>
      </a:accent1>
      <a:accent2>
        <a:srgbClr val="0078D4"/>
      </a:accent2>
      <a:accent3>
        <a:srgbClr val="D59ED7"/>
      </a:accent3>
      <a:accent4>
        <a:srgbClr val="C03BC4"/>
      </a:accent4>
      <a:accent5>
        <a:srgbClr val="FFA38B"/>
      </a:accent5>
      <a:accent6>
        <a:srgbClr val="702573"/>
      </a:accent6>
      <a:hlink>
        <a:srgbClr val="006ECC"/>
      </a:hlink>
      <a:folHlink>
        <a:srgbClr val="3399F0"/>
      </a:folHlink>
    </a:clrScheme>
    <a:fontScheme name="Customer Hub">
      <a:majorFont>
        <a:latin typeface="Segoe Sans Display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BB8FCA7FEB347BAC36A8D039FB81C" ma:contentTypeVersion="14" ma:contentTypeDescription="Create a new document." ma:contentTypeScope="" ma:versionID="f2a0b8957ab5fa9de4fbd953ee5e964c">
  <xsd:schema xmlns:xsd="http://www.w3.org/2001/XMLSchema" xmlns:xs="http://www.w3.org/2001/XMLSchema" xmlns:p="http://schemas.microsoft.com/office/2006/metadata/properties" xmlns:ns1="http://schemas.microsoft.com/sharepoint/v3" xmlns:ns2="6adfd4c8-54de-4fa2-b73e-b86369895801" targetNamespace="http://schemas.microsoft.com/office/2006/metadata/properties" ma:root="true" ma:fieldsID="6ffd9ea1e3518e6e0782accd3cd1fd75" ns1:_="" ns2:_="">
    <xsd:import namespace="http://schemas.microsoft.com/sharepoint/v3"/>
    <xsd:import namespace="6adfd4c8-54de-4fa2-b73e-b863698958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fd4c8-54de-4fa2-b73e-b86369895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dfd4c8-54de-4fa2-b73e-b8636989580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DD1745-106D-4B98-A5A4-BC1CE5372B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dfd4c8-54de-4fa2-b73e-b863698958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C0D3FB-2A5B-459F-9A26-D5192A0D2DDA}">
  <ds:schemaRefs>
    <ds:schemaRef ds:uri="http://schemas.openxmlformats.org/package/2006/metadata/core-properties"/>
    <ds:schemaRef ds:uri="6adfd4c8-54de-4fa2-b73e-b86369895801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A182C5A-AAB7-4D57-86C1-AC0AF7D3A7A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2830</Words>
  <Application>Microsoft Office PowerPoint</Application>
  <PresentationFormat>Widescreen</PresentationFormat>
  <Paragraphs>332</Paragraphs>
  <Slides>34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Segoe Sans Display </vt:lpstr>
      <vt:lpstr>Segoe UI </vt:lpstr>
      <vt:lpstr>Segoe UI semibold(Body)</vt:lpstr>
      <vt:lpstr>Segoe UI Variable Display </vt:lpstr>
      <vt:lpstr>Aptos</vt:lpstr>
      <vt:lpstr>Arial</vt:lpstr>
      <vt:lpstr>Calibri</vt:lpstr>
      <vt:lpstr>Segoe Pro Display Semibold</vt:lpstr>
      <vt:lpstr>Segoe Sans Display</vt:lpstr>
      <vt:lpstr>Segoe Sans Display Semibold</vt:lpstr>
      <vt:lpstr>Segoe Sans Small</vt:lpstr>
      <vt:lpstr>Segoe Sans Text</vt:lpstr>
      <vt:lpstr>Segoe UI</vt:lpstr>
      <vt:lpstr>Segoe UI Semibold</vt:lpstr>
      <vt:lpstr>Segoe UI Variable Display Semib</vt:lpstr>
      <vt:lpstr>Segoe UI Variable Small Semibol</vt:lpstr>
      <vt:lpstr>Wingdings</vt:lpstr>
      <vt:lpstr>Customer Hub Template</vt:lpstr>
      <vt:lpstr>New Year, New You for Microsoft 365 Copilot Subscribers</vt:lpstr>
      <vt:lpstr>PowerPoint Presentation</vt:lpstr>
      <vt:lpstr>Agenda</vt:lpstr>
      <vt:lpstr>PowerPoint Presentation</vt:lpstr>
      <vt:lpstr>Resources after Today</vt:lpstr>
      <vt:lpstr>PowerPoint Presentation</vt:lpstr>
      <vt:lpstr>Agenda</vt:lpstr>
      <vt:lpstr>New Year, New You with Microsoft 365 Copilot Benefits of working alongside AI with tools like Copilot </vt:lpstr>
      <vt:lpstr>PowerPoint Presentation</vt:lpstr>
      <vt:lpstr>Work IQ</vt:lpstr>
      <vt:lpstr>Work IQ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Microsoft 365 Copilot Mobile App Windows, iOS and Android</vt:lpstr>
      <vt:lpstr>Where to Find Copilot</vt:lpstr>
      <vt:lpstr>Agenda</vt:lpstr>
      <vt:lpstr>PowerPoint Presentation</vt:lpstr>
      <vt:lpstr>PowerPoint Presentation</vt:lpstr>
      <vt:lpstr>PowerPoint Presentation</vt:lpstr>
      <vt:lpstr>Agenda</vt:lpstr>
      <vt:lpstr>Urgent ≠ Important</vt:lpstr>
      <vt:lpstr>Action Follows Meaning</vt:lpstr>
      <vt:lpstr>Define, then Refine</vt:lpstr>
      <vt:lpstr>Operationalize   Best Practices</vt:lpstr>
      <vt:lpstr>Agenda</vt:lpstr>
      <vt:lpstr>Resources after Today</vt:lpstr>
      <vt:lpstr>PowerPoint Presentation</vt:lpstr>
      <vt:lpstr>PowerPoint Presentation</vt:lpstr>
      <vt:lpstr>PowerPoint Presentation</vt:lpstr>
      <vt:lpstr>PowerPoint Presentation</vt:lpstr>
      <vt:lpstr>Hello and Welcome to Customer Hub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2026-02-12T20:29:54Z</dcterms:created>
  <dcterms:modified xsi:type="dcterms:W3CDTF">2026-02-12T20:30:43Z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vent Venue">
    <vt:lpwstr/>
  </property>
  <property fmtid="{D5CDD505-2E9C-101B-9397-08002B2CF9AE}" pid="3" name="MSIP_Label_f42aa342-8706-4288-bd11-ebb85995028c_Extended_MSFT_Method">
    <vt:lpwstr>Automatic</vt:lpwstr>
  </property>
  <property fmtid="{D5CDD505-2E9C-101B-9397-08002B2CF9AE}" pid="4" name="e93e2550f0ac4199ae3cf1406d72085e">
    <vt:lpwstr/>
  </property>
  <property fmtid="{D5CDD505-2E9C-101B-9397-08002B2CF9AE}" pid="5" name="epPlatforms">
    <vt:lpwstr/>
  </property>
  <property fmtid="{D5CDD505-2E9C-101B-9397-08002B2CF9AE}" pid="6" name="MSIP_Label_f42aa342-8706-4288-bd11-ebb85995028c_SetDate">
    <vt:lpwstr>2017-08-29T14:27:20.8568347-07:00</vt:lpwstr>
  </property>
  <property fmtid="{D5CDD505-2E9C-101B-9397-08002B2CF9AE}" pid="7" name="MSIP_Label_f42aa342-8706-4288-bd11-ebb85995028c_Enabled">
    <vt:lpwstr>True</vt:lpwstr>
  </property>
  <property fmtid="{D5CDD505-2E9C-101B-9397-08002B2CF9AE}" pid="8" name="Campaign">
    <vt:lpwstr/>
  </property>
  <property fmtid="{D5CDD505-2E9C-101B-9397-08002B2CF9AE}" pid="9" name="j7ed6b1749d644c580569ee38d7710d7">
    <vt:lpwstr/>
  </property>
  <property fmtid="{D5CDD505-2E9C-101B-9397-08002B2CF9AE}" pid="10" name="o92d4232daec467abb08246282070aa9">
    <vt:lpwstr/>
  </property>
  <property fmtid="{D5CDD505-2E9C-101B-9397-08002B2CF9AE}" pid="11" name="Event1">
    <vt:lpwstr>622;#Unassigned|2c8af875-f38a-40b8-a0a9-056aed3fc8c0</vt:lpwstr>
  </property>
  <property fmtid="{D5CDD505-2E9C-101B-9397-08002B2CF9AE}" pid="12" name="Event Location">
    <vt:lpwstr/>
  </property>
  <property fmtid="{D5CDD505-2E9C-101B-9397-08002B2CF9AE}" pid="13" name="o1dbacbd0e564fc293d11b6c4775302e">
    <vt:lpwstr/>
  </property>
  <property fmtid="{D5CDD505-2E9C-101B-9397-08002B2CF9AE}" pid="14" name="Sensitivity">
    <vt:lpwstr>General</vt:lpwstr>
  </property>
  <property fmtid="{D5CDD505-2E9C-101B-9397-08002B2CF9AE}" pid="15" name="MediaServiceImageTags">
    <vt:lpwstr/>
  </property>
  <property fmtid="{D5CDD505-2E9C-101B-9397-08002B2CF9AE}" pid="16" name="MSIP_Label_f42aa342-8706-4288-bd11-ebb85995028c_Name">
    <vt:lpwstr>General</vt:lpwstr>
  </property>
  <property fmtid="{D5CDD505-2E9C-101B-9397-08002B2CF9AE}" pid="17" name="IsMyDocuments">
    <vt:bool>true</vt:bool>
  </property>
  <property fmtid="{D5CDD505-2E9C-101B-9397-08002B2CF9AE}" pid="18" name="_dlc_DocIdItemGuid">
    <vt:lpwstr>4230617f-e31b-4f22-8a5a-7761a22ded76</vt:lpwstr>
  </property>
  <property fmtid="{D5CDD505-2E9C-101B-9397-08002B2CF9AE}" pid="19" name="Product">
    <vt:lpwstr/>
  </property>
  <property fmtid="{D5CDD505-2E9C-101B-9397-08002B2CF9AE}" pid="20" name="MSIP_Label_f42aa342-8706-4288-bd11-ebb85995028c_Ref">
    <vt:lpwstr>https://api.informationprotection.azure.com/api/72f988bf-86f1-41af-91ab-2d7cd011db47</vt:lpwstr>
  </property>
  <property fmtid="{D5CDD505-2E9C-101B-9397-08002B2CF9AE}" pid="21" name="MSIP_Label_f42aa342-8706-4288-bd11-ebb85995028c_SiteId">
    <vt:lpwstr>72f988bf-86f1-41af-91ab-2d7cd011db47</vt:lpwstr>
  </property>
  <property fmtid="{D5CDD505-2E9C-101B-9397-08002B2CF9AE}" pid="22" name="ContentTypeId">
    <vt:lpwstr>0x0101000D2BB8FCA7FEB347BAC36A8D039FB81C</vt:lpwstr>
  </property>
  <property fmtid="{D5CDD505-2E9C-101B-9397-08002B2CF9AE}" pid="23" name="bc8cca776fa8455c8c00307ee3c527ad">
    <vt:lpwstr/>
  </property>
  <property fmtid="{D5CDD505-2E9C-101B-9397-08002B2CF9AE}" pid="24" name="Audience">
    <vt:lpwstr/>
  </property>
  <property fmtid="{D5CDD505-2E9C-101B-9397-08002B2CF9AE}" pid="25" name="Track">
    <vt:lpwstr/>
  </property>
</Properties>
</file>