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5447" r:id="rId4"/>
    <p:sldMasterId id="2147485843" r:id="rId5"/>
  </p:sldMasterIdLst>
  <p:notesMasterIdLst>
    <p:notesMasterId r:id="rId34"/>
  </p:notesMasterIdLst>
  <p:handoutMasterIdLst>
    <p:handoutMasterId r:id="rId35"/>
  </p:handoutMasterIdLst>
  <p:sldIdLst>
    <p:sldId id="2147482456" r:id="rId6"/>
    <p:sldId id="2147482459" r:id="rId7"/>
    <p:sldId id="2147482462" r:id="rId8"/>
    <p:sldId id="2147482463" r:id="rId9"/>
    <p:sldId id="2147482464" r:id="rId10"/>
    <p:sldId id="2147482466" r:id="rId11"/>
    <p:sldId id="2147482496" r:id="rId12"/>
    <p:sldId id="2147482505" r:id="rId13"/>
    <p:sldId id="2147482506" r:id="rId14"/>
    <p:sldId id="2147482497" r:id="rId15"/>
    <p:sldId id="2147482501" r:id="rId16"/>
    <p:sldId id="2147482502" r:id="rId17"/>
    <p:sldId id="2147482503" r:id="rId18"/>
    <p:sldId id="2147482514" r:id="rId19"/>
    <p:sldId id="2147482485" r:id="rId20"/>
    <p:sldId id="2147482513" r:id="rId21"/>
    <p:sldId id="2147482507" r:id="rId22"/>
    <p:sldId id="2147482515" r:id="rId23"/>
    <p:sldId id="2147482508" r:id="rId24"/>
    <p:sldId id="2147482511" r:id="rId25"/>
    <p:sldId id="2147482512" r:id="rId26"/>
    <p:sldId id="2076138502" r:id="rId27"/>
    <p:sldId id="2147482469" r:id="rId28"/>
    <p:sldId id="2147482468" r:id="rId29"/>
    <p:sldId id="2147482472" r:id="rId30"/>
    <p:sldId id="2147482474" r:id="rId31"/>
    <p:sldId id="2147482471" r:id="rId32"/>
    <p:sldId id="2147482470" r:id="rId33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W Customer Hub slides" id="{0CB07BD8-A729-44C3-AF36-735DAE1433D6}">
          <p14:sldIdLst>
            <p14:sldId id="2147482456"/>
            <p14:sldId id="2147482459"/>
            <p14:sldId id="2147482462"/>
            <p14:sldId id="2147482463"/>
            <p14:sldId id="2147482464"/>
            <p14:sldId id="2147482466"/>
            <p14:sldId id="2147482496"/>
            <p14:sldId id="2147482505"/>
            <p14:sldId id="2147482506"/>
            <p14:sldId id="2147482497"/>
            <p14:sldId id="2147482501"/>
            <p14:sldId id="2147482502"/>
            <p14:sldId id="2147482503"/>
            <p14:sldId id="2147482514"/>
            <p14:sldId id="2147482485"/>
            <p14:sldId id="2147482513"/>
            <p14:sldId id="2147482507"/>
            <p14:sldId id="2147482515"/>
            <p14:sldId id="2147482508"/>
            <p14:sldId id="2147482511"/>
            <p14:sldId id="2147482512"/>
            <p14:sldId id="2076138502"/>
            <p14:sldId id="2147482469"/>
            <p14:sldId id="2147482468"/>
            <p14:sldId id="2147482472"/>
            <p14:sldId id="2147482474"/>
            <p14:sldId id="2147482471"/>
            <p14:sldId id="2147482470"/>
          </p14:sldIdLst>
        </p14:section>
        <p14:section name="Template | Master slides" id="{10312391-8366-4E88-9621-E0E74B7E5AA3}">
          <p14:sldIdLst/>
        </p14:section>
        <p14:section name="Design assets" id="{BAF1F95D-6D48-4254-A22E-E4E765D6941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pos="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E47"/>
    <a:srgbClr val="091F2C"/>
    <a:srgbClr val="3F3C3E"/>
    <a:srgbClr val="FEFEFF"/>
    <a:srgbClr val="E9F2F8"/>
    <a:srgbClr val="2A446F"/>
    <a:srgbClr val="94D8FE"/>
    <a:srgbClr val="C03BC4"/>
    <a:srgbClr val="FF5C39"/>
    <a:srgbClr val="FF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72" y="376"/>
      </p:cViewPr>
      <p:guideLst>
        <p:guide orient="horz" pos="528"/>
        <p:guide orient="horz" pos="960"/>
        <p:guide pos="5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Sans Display" pitchFamily="2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Sans Display" pitchFamily="2" charset="0"/>
              </a:rPr>
              <a:t>10/7/2025 5:26 PM</a:t>
            </a:fld>
            <a:endParaRPr lang="en-US">
              <a:latin typeface="Segoe Sans Display" pitchFamily="2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Sans Display" pitchFamily="2" charset="0"/>
              </a:rPr>
              <a:t>‹#›</a:t>
            </a:fld>
            <a:endParaRPr lang="en-US">
              <a:latin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Sans Display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>
                <a:latin typeface="Segoe Sans Display" pitchFamily="2" charset="0"/>
                <a:cs typeface="Segoe Sans Display" pitchFamily="2" charset="0"/>
              </a:defRPr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386CE63F-9E7F-4C04-9D0D-FCA25A8E9E86}" type="datetime8">
              <a:rPr lang="en-US" smtClean="0"/>
              <a:pPr/>
              <a:t>10/7/2025 5:26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8C9E2-FAED-47D7-ADDC-CF0BBBEF74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07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B53FBF24-EE52-9152-2D40-87550FF4C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893" cy="6858000"/>
          </a:xfrm>
          <a:prstGeom prst="rect">
            <a:avLst/>
          </a:prstGeom>
        </p:spPr>
      </p:pic>
      <p:pic>
        <p:nvPicPr>
          <p:cNvPr id="6" name="Picture 5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58082223-228D-0D73-1BE9-2EF2BFACD8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35" t="-3489" r="308" b="3489"/>
          <a:stretch>
            <a:fillRect/>
          </a:stretch>
        </p:blipFill>
        <p:spPr>
          <a:xfrm rot="5400000" flipV="1">
            <a:off x="5793471" y="281511"/>
            <a:ext cx="6730538" cy="61254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D81F35F-51EF-1A05-D21F-30E9EB908F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9DB46-2E1F-33DC-CBA7-D279F9854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EF29F-AD69-0E43-342A-9B87F2F6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B3CE10E-3DEF-3797-28AD-A45FD0739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975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BB3877C-3695-9A63-E3CF-23A2DD861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4817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738AF8BF-88B4-941B-796C-002169F5D8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6" t="4251" r="284" b="4637"/>
          <a:stretch>
            <a:fillRect/>
          </a:stretch>
        </p:blipFill>
        <p:spPr>
          <a:xfrm rot="10800000" flipH="1" flipV="1">
            <a:off x="-4" y="4289179"/>
            <a:ext cx="4267201" cy="2391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78287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1F9AB0-2AFF-1686-C6D2-FA4E95E9CF7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873985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21278D-83E6-60F0-DE85-9BBB167AD00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78287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1CEE09-B3B0-47A7-6B86-65FF85C6967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873985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337E61-848B-2D2F-C9C0-746F07AA04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78287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23AA298-3C87-59E0-54D9-D70EB4EF26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873985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827527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B19AD7D-AD70-629E-3C43-4550DB340B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958"/>
          <a:stretch>
            <a:fillRect/>
          </a:stretch>
        </p:blipFill>
        <p:spPr>
          <a:xfrm rot="14957738">
            <a:off x="-1612069" y="511985"/>
            <a:ext cx="7143866" cy="6393705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237AE35-A655-4E3E-2695-F11A2D8F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332" y="1441655"/>
            <a:ext cx="5511388" cy="2499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DA46B1-A4F7-91DB-14EA-5ACDCE48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8772451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287" y="605657"/>
            <a:ext cx="6442213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605657"/>
            <a:ext cx="2482166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842472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09879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81C1390B-DA6C-0C43-6516-B4F79B358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FB8B6-DDDF-697C-B70D-3ADE6D7D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88318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background&#10;&#10;AI-generated content may be incorrect.">
            <a:extLst>
              <a:ext uri="{FF2B5EF4-FFF2-40B4-BE49-F238E27FC236}">
                <a16:creationId xmlns:a16="http://schemas.microsoft.com/office/drawing/2014/main" id="{BBFC8868-BCF8-2EF4-AE9B-8641F358F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32389-BBB4-D415-2E01-214D01BA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723193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E3AEC7EF-E1D3-2298-1DBE-67672CD44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1"/>
            <a:ext cx="12201333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C1B2A-918B-0FDA-2DDE-31F07464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196029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01333BD5-0115-B424-BB58-BBB0B87C1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0133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7134EB-8BAD-722F-C9AD-CF4EF682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20795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58CC931A-0D2A-512C-EAB0-14D8857A3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F7015F-B3C8-994E-AF5D-DEDEF171E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0549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68EE504-0061-C86F-7C4A-E4787ED6DE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F8EC1A4-C990-1806-D162-5E0CA820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1" y="2511166"/>
            <a:ext cx="5504550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5ED941-89EA-A7B1-0F7E-AB2C3A360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85455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5B616D5-ACB3-F40B-E303-B79FE7D1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370C7-A3D5-E477-12B1-A448861C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44755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054059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Background">
    <p:bg>
      <p:bgPr>
        <a:solidFill>
          <a:srgbClr val="151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84121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3FC72557-3C59-DB05-F117-34400904D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E9B54-C910-AF4F-330A-965CE1B95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31C13-91CA-1E4E-BA2A-D76092953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383719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239844E-B1F9-4340-B431-2107F3D0E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4060953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spc="0" baseline="0">
                <a:solidFill>
                  <a:schemeClr val="tx1"/>
                </a:solidFill>
                <a:latin typeface="+mn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7" name="Picture 6" descr="Quotation mark">
            <a:extLst>
              <a:ext uri="{FF2B5EF4-FFF2-40B4-BE49-F238E27FC236}">
                <a16:creationId xmlns:a16="http://schemas.microsoft.com/office/drawing/2014/main" id="{EABB847D-C857-0388-8E19-D6724CB40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200" y="1490472"/>
            <a:ext cx="2226687" cy="1938528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AA90A-06F1-29E3-2ABB-61028BFA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416" y="3088260"/>
            <a:ext cx="8025384" cy="498598"/>
          </a:xfrm>
          <a:prstGeom prst="rect">
            <a:avLst/>
          </a:prstGeom>
        </p:spPr>
        <p:txBody>
          <a:bodyPr lIns="0" rIns="0"/>
          <a:lstStyle>
            <a:lvl1pPr marL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600" b="0" kern="1200" cap="none" spc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784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170BB12D-8CE0-A385-EFC8-00809E995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41A6FB-2885-3BFF-70D4-A220E7814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090220"/>
            <a:ext cx="5624968" cy="1588127"/>
          </a:xfrm>
          <a:prstGeom prst="rect">
            <a:avLst/>
          </a:prstGeom>
        </p:spPr>
        <p:txBody>
          <a:bodyPr wrap="square" lIns="0" tIns="45720" rIns="0" bIns="45720">
            <a:spAutoFit/>
          </a:bodyPr>
          <a:lstStyle>
            <a:lvl1pPr>
              <a:defRPr lang="en-US" sz="5400" spc="0" baseline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pPr marL="0" lvl="0" defTabSz="45720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4253049"/>
            <a:ext cx="11018520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66898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E162CF-D51E-042E-52CB-B4C7AD85FF93}"/>
              </a:ext>
            </a:extLst>
          </p:cNvPr>
          <p:cNvSpPr/>
          <p:nvPr userDrawn="1"/>
        </p:nvSpPr>
        <p:spPr bwMode="auto">
          <a:xfrm rot="16200000" flipH="1">
            <a:off x="3202634" y="-2045346"/>
            <a:ext cx="5786733" cy="11049002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813" y="940284"/>
            <a:ext cx="1009810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813" y="1741480"/>
            <a:ext cx="1009810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25369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40B3E2-2543-6A21-CBC3-324EA6159EDA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7ECCAC18-2F4F-C147-45FB-166E499C5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1432" y="1"/>
            <a:ext cx="8567520" cy="6857999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48" y="2117026"/>
            <a:ext cx="7348772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>
              <a:defRPr sz="1400" baseline="0">
                <a:solidFill>
                  <a:schemeClr val="bg1"/>
                </a:solidFill>
              </a:defRPr>
            </a:lvl2pPr>
            <a:lvl3pPr>
              <a:defRPr sz="1400" baseline="0">
                <a:solidFill>
                  <a:schemeClr val="bg1"/>
                </a:solidFill>
              </a:defRPr>
            </a:lvl3pPr>
            <a:lvl4pPr>
              <a:defRPr sz="14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2117026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08218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89DEF3-0942-1417-41F0-756470802144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9DDE651D-7217-BBE7-49BC-45969F331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flipH="1" flipV="1">
            <a:off x="6096000" y="4492"/>
            <a:ext cx="6095994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79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79" y="1140036"/>
            <a:ext cx="4589008" cy="1297925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C2EA7BC-13E3-34AE-5CA1-6EACB20A3A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31492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9FC8DB7-4630-1E38-B757-DD8B179A530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31492" y="1140036"/>
            <a:ext cx="458900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70937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6725FD6-88E3-D175-3BB1-C08805073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D0726-123A-C3BC-D902-F43835E6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E10654-E662-486A-91E4-A0B51990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840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EC0129C9-611E-40C7-935F-FE79CCB43F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402B5-027B-5EC2-96FF-0F2D2940C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069B642-F814-0105-94A5-568EB275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0301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6B8725-F274-0386-69F7-43D4973C88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DCB4A-090E-DB77-E702-EFFDB3D3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8599F99-D574-5D55-8723-03233D2B1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14936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4830D14-0F50-91A0-8E6A-E336C41030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6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1618146"/>
            <a:ext cx="5367528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B12E0-2F4A-3379-ADB3-EBE82CFC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4A51CF8-7460-331F-A702-675E514A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CB772E2F-77B4-7D2D-FBA0-B04CAA0DD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5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1618145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1618145"/>
            <a:ext cx="3474720" cy="347472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DF11-B020-17DD-ECE5-E997AF07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CBE31-E5B4-E569-7834-1EB2C6320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A30EF81F-2C86-F935-8EF6-F64F7E255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052A6-D7A7-1A83-F3DB-CB85339C3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110ED-B1D6-28CC-E2DD-7818577A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54E-4D0E-5619-759C-8BCEADCC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9043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B7703-B80B-4610-1A72-01F0C5AC4D49}"/>
              </a:ext>
            </a:extLst>
          </p:cNvPr>
          <p:cNvSpPr txBox="1"/>
          <p:nvPr userDrawn="1"/>
        </p:nvSpPr>
        <p:spPr>
          <a:xfrm>
            <a:off x="583953" y="2139416"/>
            <a:ext cx="7331228" cy="25791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Thank</a:t>
            </a:r>
            <a:b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</a:b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      you!</a:t>
            </a:r>
          </a:p>
        </p:txBody>
      </p:sp>
    </p:spTree>
    <p:extLst>
      <p:ext uri="{BB962C8B-B14F-4D97-AF65-F5344CB8AC3E}">
        <p14:creationId xmlns:p14="http://schemas.microsoft.com/office/powerpoint/2010/main" val="273454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E53CB7-242F-DE31-5043-E20246F1E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535865-A229-5507-A2C7-11ECB16F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rgbClr val="151E47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221563D-9D7D-59D4-15F5-691342AAF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28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1600">
                <a:solidFill>
                  <a:srgbClr val="151E47"/>
                </a:solidFill>
              </a:defRPr>
            </a:lvl1pPr>
            <a:lvl2pPr>
              <a:defRPr sz="1600">
                <a:solidFill>
                  <a:srgbClr val="151E47"/>
                </a:solidFill>
              </a:defRPr>
            </a:lvl2pPr>
            <a:lvl3pPr>
              <a:defRPr sz="1600">
                <a:solidFill>
                  <a:srgbClr val="151E47"/>
                </a:solidFill>
              </a:defRPr>
            </a:lvl3pPr>
            <a:lvl4pPr>
              <a:defRPr sz="1600">
                <a:solidFill>
                  <a:srgbClr val="151E47"/>
                </a:solidFill>
              </a:defRPr>
            </a:lvl4pPr>
            <a:lvl5pPr>
              <a:defRPr sz="1600">
                <a:solidFill>
                  <a:srgbClr val="151E4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1010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C099-894E-0D88-9D9C-CE47048BD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00DC9-F079-8524-5830-3A36378B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47218-CB56-374F-5584-04BA67C1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B7CA03-C864-862E-0B28-6FF509B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9485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CD512D-523B-6987-EBE4-CD6774F2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76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4BDEDB-DBBC-A920-0DAA-C092A80542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A488F-B855-8BA1-7EAB-FAFD6264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DC3852C-4431-C777-7E3A-08951A007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78110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tx1"/>
                </a:solidFill>
                <a:latin typeface="Segoe Sans Display 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7175DD-9188-BAB1-B7F0-9EEC45E78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graphic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of man and woman sitting at their desks with laptops.">
            <a:extLst>
              <a:ext uri="{FF2B5EF4-FFF2-40B4-BE49-F238E27FC236}">
                <a16:creationId xmlns:a16="http://schemas.microsoft.com/office/drawing/2014/main" id="{74D52297-78E4-A46B-9C1D-6CB68057E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49" t="-3592" r="28561" b="-3592"/>
          <a:stretch/>
        </p:blipFill>
        <p:spPr>
          <a:xfrm>
            <a:off x="5001846" y="1"/>
            <a:ext cx="7190154" cy="68580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17848AC-25BA-A227-8951-28F27BCF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043594-5EAE-05B4-0DB2-4B4F8D959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302431"/>
            <a:ext cx="4167887" cy="1231106"/>
          </a:xfrm>
        </p:spPr>
        <p:txBody>
          <a:bodyPr wrap="square" anchor="b" anchorCtr="0">
            <a:spAutoFit/>
          </a:bodyPr>
          <a:lstStyle>
            <a:lvl1pPr>
              <a:defRPr sz="4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13" name="Picture 12" descr="Microsoft Teams Logo">
            <a:extLst>
              <a:ext uri="{FF2B5EF4-FFF2-40B4-BE49-F238E27FC236}">
                <a16:creationId xmlns:a16="http://schemas.microsoft.com/office/drawing/2014/main" id="{A23E166E-3E01-A243-A988-BEDF63ABC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0"/>
            <a:ext cx="2659872" cy="8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oy machine with emojis flying out of it&#10;&#10;Description automatically generated">
            <a:extLst>
              <a:ext uri="{FF2B5EF4-FFF2-40B4-BE49-F238E27FC236}">
                <a16:creationId xmlns:a16="http://schemas.microsoft.com/office/drawing/2014/main" id="{E83BF50A-EEC2-463A-6981-085BB197D1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6237"/>
          </a:xfrm>
          <a:prstGeom prst="rect">
            <a:avLst/>
          </a:prstGeom>
        </p:spPr>
      </p:pic>
      <p:pic>
        <p:nvPicPr>
          <p:cNvPr id="13" name="Picture 12" descr="Microsoft Teams Logo">
            <a:extLst>
              <a:ext uri="{FF2B5EF4-FFF2-40B4-BE49-F238E27FC236}">
                <a16:creationId xmlns:a16="http://schemas.microsoft.com/office/drawing/2014/main" id="{A23E166E-3E01-A243-A988-BEDF63ABC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0"/>
            <a:ext cx="2659872" cy="86647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17848AC-25BA-A227-8951-28F27BCF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043594-5EAE-05B4-0DB2-4B4F8D959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302431"/>
            <a:ext cx="4167887" cy="1231106"/>
          </a:xfrm>
        </p:spPr>
        <p:txBody>
          <a:bodyPr wrap="square" anchor="b" anchorCtr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95440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b="1" i="0" spc="-50" baseline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7" name="Picture 6" descr="Microsoft Teams Logo">
            <a:extLst>
              <a:ext uri="{FF2B5EF4-FFF2-40B4-BE49-F238E27FC236}">
                <a16:creationId xmlns:a16="http://schemas.microsoft.com/office/drawing/2014/main" id="{5567DD40-CB92-4D5A-9AA9-9409080A9E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1"/>
            <a:ext cx="2659872" cy="8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9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b="1" i="0" spc="-50" baseline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6" name="Picture 5" descr="Microsoft Teams Logo">
            <a:extLst>
              <a:ext uri="{FF2B5EF4-FFF2-40B4-BE49-F238E27FC236}">
                <a16:creationId xmlns:a16="http://schemas.microsoft.com/office/drawing/2014/main" id="{EFFF51FB-E117-42D5-B29F-49F07B3306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0"/>
            <a:ext cx="2659872" cy="8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56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69B9E47-D4A7-8F4B-933F-AECD3FED40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504387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125413">
              <a:defRPr lang="en-US" sz="16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8150" indent="-13335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66738" indent="-11430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685800" indent="-109538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66FABA-8AB7-CD44-B776-784790DE76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666187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80F7ACC-145B-CF45-AAB9-7961394820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511027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125413">
              <a:defRPr lang="en-US" sz="16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8150" indent="-13335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66738" indent="-11430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685800" indent="-109538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2F0C722-74E8-854E-ABB2-95FEA25740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666187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B6DD043-AF71-E04E-90DA-432FF63F1E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504387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125413">
              <a:defRPr lang="en-US" sz="16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8150" indent="-13335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66738" indent="-11430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685800" indent="-109538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0AC708B6-8E29-B54E-B5BC-22D3F3A79D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666187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9228C5F-84CB-BF4A-8982-6BBE1AE9B2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511027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125413">
              <a:defRPr lang="en-US" sz="16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8150" indent="-13335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66738" indent="-11430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685800" indent="-109538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5A33786E-BA2A-7946-B8B0-AFD7EB6632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666187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876D24-870A-4C04-9294-3311C4802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687691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DC88330-CF4F-8042-AC6A-DE435746CE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948" y="3557617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D3E8F46-A884-8546-8FB0-7E986E7FF0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4201" y="3557615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EB5D655A-3EEA-3F46-8DF9-C02C9731BC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2948" y="3181835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84E171F-B0E2-AA4E-9E98-C2FBBB1E35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4201" y="3181835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26D69D38-758C-7B49-B3A5-187966E719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2948" y="2806055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3B61F84-ABD5-8648-B558-796006AA0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201" y="2806055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04F4C3E-9FC0-DB4D-8D21-6D56432FE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2948" y="2417749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31D50A13-4F84-9246-AAE0-27B2B83517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201" y="2417747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C925AD-00CE-2349-8207-C79406FC49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2948" y="2041967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59C73EE-192A-DC41-998B-295E17CA67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1" y="2041967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EDCCC92-5800-7840-A07F-7142E9682A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2948" y="1666187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8E2107F-D756-284E-A18C-EC19015DFD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1" y="1666187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F93F86-C8E9-4C2B-8A89-9651C91CB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7551126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7CE68-382E-9E27-9552-0CDBF3249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31C13-91CA-1E4E-BA2A-D76092953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383719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239844E-B1F9-4340-B431-2107F3D0E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4060953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spc="0" baseline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71B509-7ED5-6A44-A21F-2ED4CE999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2416" y="585788"/>
            <a:ext cx="8025384" cy="2946033"/>
          </a:xfrm>
          <a:noFill/>
        </p:spPr>
        <p:txBody>
          <a:bodyPr wrap="square" lIns="0" tIns="0" rIns="0" bIns="0" anchor="b" anchorCtr="0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Quote text</a:t>
            </a:r>
          </a:p>
        </p:txBody>
      </p:sp>
      <p:pic>
        <p:nvPicPr>
          <p:cNvPr id="7" name="Picture 6" descr="Quotation mark">
            <a:extLst>
              <a:ext uri="{FF2B5EF4-FFF2-40B4-BE49-F238E27FC236}">
                <a16:creationId xmlns:a16="http://schemas.microsoft.com/office/drawing/2014/main" id="{EABB847D-C857-0388-8E19-D6724CB404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200" y="1195786"/>
            <a:ext cx="2226687" cy="1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70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CC7F2DC-DA7A-C66B-6ABF-4917841A28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383719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44E0F64-D555-46D8-2B0F-6941E3612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4060953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spc="0" baseline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6E25D-72D6-C4EE-C285-BCEF9463E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2416" y="585788"/>
            <a:ext cx="8025384" cy="2946033"/>
          </a:xfrm>
          <a:noFill/>
        </p:spPr>
        <p:txBody>
          <a:bodyPr wrap="square" lIns="0" tIns="0" rIns="0" bIns="0" anchor="b" anchorCtr="0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Quote text</a:t>
            </a:r>
          </a:p>
        </p:txBody>
      </p:sp>
      <p:pic>
        <p:nvPicPr>
          <p:cNvPr id="4" name="Picture 3" descr="Quotation mark">
            <a:extLst>
              <a:ext uri="{FF2B5EF4-FFF2-40B4-BE49-F238E27FC236}">
                <a16:creationId xmlns:a16="http://schemas.microsoft.com/office/drawing/2014/main" id="{298CE0A9-070B-8C0A-DE4D-0D7941F18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200" y="1195786"/>
            <a:ext cx="2231136" cy="19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8369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486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290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804CA-5B33-245C-AE53-73C33CB2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10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551194"/>
          </a:xfrm>
        </p:spPr>
        <p:txBody>
          <a:bodyPr wrap="square">
            <a:sp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9147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099"/>
            <a:ext cx="5211763" cy="477612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77612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ELT layout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927E47F-95A6-7AE2-8312-56EC75F5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09054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55119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652462" indent="0">
              <a:buFont typeface="Wingdings" panose="05000000000000000000" pitchFamily="2" charset="2"/>
              <a:buNone/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55119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652462" indent="0">
              <a:buFont typeface="Wingdings" panose="05000000000000000000" pitchFamily="2" charset="2"/>
              <a:buNone/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CD25B73-BA9B-D0D3-895E-354C0E82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57967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234FC4D5-DD95-271F-83C3-A4DBBDBB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0493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2E000F64-0D2A-DE0E-F822-A5AD8F9C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3275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22F4B52-9A8D-87A5-C075-8CF28727C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3725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15E08ED-402C-303C-0402-682BEA62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6218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B0422C1-FB4E-64F8-296F-F4E83E7B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6226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47AA-93CB-CBE0-346B-0F559D06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995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998113"/>
            <a:ext cx="4127692" cy="861774"/>
          </a:xfrm>
        </p:spPr>
        <p:txBody>
          <a:bodyPr wrap="square" anchor="ctr">
            <a:spAutoFit/>
          </a:bodyPr>
          <a:lstStyle>
            <a:lvl1pPr>
              <a:defRPr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1609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96B6A-22DF-4905-8725-EB791B1D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16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858B6245-E099-679C-77B1-776AD302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8518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3740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724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536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430887"/>
          </a:xfrm>
        </p:spPr>
        <p:txBody>
          <a:bodyPr anchor="t"/>
          <a:lstStyle>
            <a:lvl1pPr>
              <a:defRPr sz="28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95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3211969"/>
            <a:ext cx="3182027" cy="430887"/>
          </a:xfrm>
        </p:spPr>
        <p:txBody>
          <a:bodyPr anchor="ctr"/>
          <a:lstStyle>
            <a:lvl1pPr>
              <a:defRPr sz="28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117542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 full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93776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vert="horz" wrap="square" lIns="585216" tIns="91440" rIns="0" bIns="91440" rtlCol="0">
            <a:spAutoFit/>
          </a:bodyPr>
          <a:lstStyle>
            <a:lvl1pPr marL="0" indent="0">
              <a:buNone/>
              <a:defRPr lang="en-US" sz="1999" b="1" i="0" dirty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38" y="710247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97915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438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8755"/>
            <a:ext cx="11018520" cy="430887"/>
          </a:xfrm>
        </p:spPr>
        <p:txBody>
          <a:bodyPr anchor="ctr"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36787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5732025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51706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2" name="Picture 1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9D1D243A-BEC8-31C0-957B-7041D1EC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69" t="-3489" r="308" b="5012"/>
          <a:stretch>
            <a:fillRect/>
          </a:stretch>
        </p:blipFill>
        <p:spPr>
          <a:xfrm rot="10800000" flipH="1" flipV="1">
            <a:off x="5931363" y="3132150"/>
            <a:ext cx="6260637" cy="372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88E3D19-2226-DDC2-A8D5-813993AE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955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5393169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eft s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089180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3855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2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</p:spTree>
    <p:extLst>
      <p:ext uri="{BB962C8B-B14F-4D97-AF65-F5344CB8AC3E}">
        <p14:creationId xmlns:p14="http://schemas.microsoft.com/office/powerpoint/2010/main" val="3177085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2449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69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 descr="Microsoft Teams Logo">
            <a:extLst>
              <a:ext uri="{FF2B5EF4-FFF2-40B4-BE49-F238E27FC236}">
                <a16:creationId xmlns:a16="http://schemas.microsoft.com/office/drawing/2014/main" id="{286FD364-646F-4818-9F75-F213E270A1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1"/>
            <a:ext cx="2659872" cy="8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1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092881"/>
          </a:xfrm>
        </p:spPr>
        <p:txBody>
          <a:bodyPr>
            <a:spAutoFit/>
          </a:bodyPr>
          <a:lstStyle>
            <a:lvl1pPr>
              <a:defRPr sz="28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8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8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b="0" i="0" spc="-51" baseline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47670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kumimoji="0" lang="en-US" sz="2800" b="1" i="0" u="none" strike="noStrike" kern="1200" cap="none" spc="-50" normalizeH="0" baseline="0" dirty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6621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D7F2-9795-48B9-9F83-C22C1C72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BB7B0-A655-407D-86FE-9DBCABC5E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FCA9A-D35A-48C3-8942-9CC0F793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55A5-CC26-4106-B9CB-EF97FD5F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DF804-5F53-4BE7-A45C-48EF8394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6DE1-EF52-4DEA-A416-B41A5433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42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532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1" name="Picture 10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051DD8BC-6E15-4478-EACE-6ADFF16CF9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61CA3-A777-DE33-D141-CA5CC563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4717686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am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81593C0-90FF-2243-9A36-C4FDCBA6D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3" y="1588297"/>
            <a:ext cx="4309079" cy="45194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12" indent="0">
              <a:buNone/>
              <a:defRPr sz="1400"/>
            </a:lvl2pPr>
            <a:lvl3pPr marL="914225" indent="0">
              <a:buNone/>
              <a:defRPr sz="1200"/>
            </a:lvl3pPr>
            <a:lvl4pPr marL="1371337" indent="0">
              <a:buNone/>
              <a:defRPr sz="1000"/>
            </a:lvl4pPr>
            <a:lvl5pPr marL="1828449" indent="0">
              <a:buNone/>
              <a:defRPr sz="1000"/>
            </a:lvl5pPr>
            <a:lvl6pPr marL="2285561" indent="0">
              <a:buNone/>
              <a:defRPr sz="1000"/>
            </a:lvl6pPr>
            <a:lvl7pPr marL="2742674" indent="0">
              <a:buNone/>
              <a:defRPr sz="1000"/>
            </a:lvl7pPr>
            <a:lvl8pPr marL="3199785" indent="0">
              <a:buNone/>
              <a:defRPr sz="1000"/>
            </a:lvl8pPr>
            <a:lvl9pPr marL="365689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C4CD77-6F12-0D4B-9249-0CA3D24059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081314" y="1588081"/>
            <a:ext cx="6553634" cy="368183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146050">
            <a:solidFill>
              <a:schemeClr val="bg1"/>
            </a:solidFill>
          </a:ln>
          <a:effectLst>
            <a:outerShdw blurRad="254000" dist="12700" dir="5400000" sx="101000" sy="101000" algn="ctr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txBody>
          <a:bodyPr tIns="2651760">
            <a:noAutofit/>
          </a:bodyPr>
          <a:lstStyle>
            <a:lvl1pPr marL="0" indent="0">
              <a:defRPr lang="en-US" sz="1400" b="1" kern="1200" spc="0" baseline="0" dirty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228556" marR="0" lvl="0" indent="-228556" algn="ctr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pPr marL="228556" marR="0" lvl="0" indent="-228556" algn="ctr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3F18EF-B1F8-514E-AE14-3EC5437E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530466"/>
            <a:ext cx="3374605" cy="800317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4715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5647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94" y="289512"/>
            <a:ext cx="10769549" cy="543185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3529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5894" y="1189178"/>
            <a:ext cx="10769550" cy="1388138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745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961"/>
            </a:lvl2pPr>
            <a:lvl3pPr>
              <a:lnSpc>
                <a:spcPct val="100000"/>
              </a:lnSpc>
              <a:spcBef>
                <a:spcPts val="0"/>
              </a:spcBef>
              <a:defRPr sz="1568"/>
            </a:lvl3pPr>
            <a:lvl4pPr>
              <a:lnSpc>
                <a:spcPct val="100000"/>
              </a:lnSpc>
              <a:spcBef>
                <a:spcPts val="0"/>
              </a:spcBef>
              <a:defRPr sz="1372"/>
            </a:lvl4pPr>
            <a:lvl5pPr>
              <a:lnSpc>
                <a:spcPct val="100000"/>
              </a:lnSpc>
              <a:spcBef>
                <a:spcPts val="0"/>
              </a:spcBef>
              <a:defRPr sz="1372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6060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Backgroun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109616-29F5-2A48-AD26-C036688E660A}"/>
              </a:ext>
            </a:extLst>
          </p:cNvPr>
          <p:cNvSpPr/>
          <p:nvPr userDrawn="1"/>
        </p:nvSpPr>
        <p:spPr bwMode="auto">
          <a:xfrm>
            <a:off x="1" y="2"/>
            <a:ext cx="12192000" cy="874037"/>
          </a:xfrm>
          <a:prstGeom prst="rect">
            <a:avLst/>
          </a:prstGeom>
          <a:solidFill>
            <a:srgbClr val="34258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152698"/>
            <a:ext cx="11018520" cy="4924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296699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16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DEC010-DDB9-42D4-B78F-4D54E3BEA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blackWhite">
          <a:xfrm>
            <a:off x="2" y="0"/>
            <a:ext cx="4356100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3" rIns="182828" bIns="1462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114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F69672-DC8B-4F90-8167-6367A65F8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8315" y="3233495"/>
            <a:ext cx="6669658" cy="387837"/>
          </a:xfrm>
        </p:spPr>
        <p:txBody>
          <a:bodyPr anchor="ctr" anchorCtr="0"/>
          <a:lstStyle>
            <a:lvl1pPr marL="0" indent="0">
              <a:spcAft>
                <a:spcPts val="1200"/>
              </a:spcAft>
              <a:buNone/>
              <a:defRPr sz="2800"/>
            </a:lvl1pPr>
            <a:lvl2pPr marL="2285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F6E003-50E5-45D8-A623-8E629A545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3637" cy="568325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322166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14" pos="3110">
          <p15:clr>
            <a:srgbClr val="5ACBF0"/>
          </p15:clr>
        </p15:guide>
        <p15:guide id="29" orient="horz" pos="2160">
          <p15:clr>
            <a:srgbClr val="FDE53C"/>
          </p15:clr>
        </p15:guide>
        <p15:guide id="30" pos="2376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5696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Divider_Gradi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92EB425-F759-0B2D-7845-B13BEEDDDF8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4200" y="6477356"/>
            <a:ext cx="4114800" cy="123111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Variable Small Light" pitchFamily="2" charset="0"/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E7FF39E-B4D3-9C7C-4BF1-E0BE333DAB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5198936"/>
            <a:ext cx="10480675" cy="369332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93CDAC1-142B-C4F3-99E2-62DE7BDE9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200" y="3654304"/>
            <a:ext cx="10480675" cy="1461706"/>
          </a:xfrm>
        </p:spPr>
        <p:txBody>
          <a:bodyPr/>
          <a:lstStyle>
            <a:lvl1pPr marL="0" indent="0">
              <a:buNone/>
              <a:defRPr sz="4800" b="1" i="0">
                <a:solidFill>
                  <a:schemeClr val="tx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3646514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Non-bulleted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29013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8291BFD-F619-0250-71BD-ED5F5475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013483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82.xml"/><Relationship Id="rId47" Type="http://schemas.openxmlformats.org/officeDocument/2006/relationships/slideLayout" Target="../slideLayouts/slideLayout87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80.xml"/><Relationship Id="rId45" Type="http://schemas.openxmlformats.org/officeDocument/2006/relationships/slideLayout" Target="../slideLayouts/slideLayout85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4" Type="http://schemas.openxmlformats.org/officeDocument/2006/relationships/slideLayout" Target="../slideLayouts/slideLayout8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83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6B07C2E4-0DFA-F8B9-B096-ECFDEA07D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8" r:id="rId1"/>
    <p:sldLayoutId id="2147485809" r:id="rId2"/>
    <p:sldLayoutId id="2147485810" r:id="rId3"/>
    <p:sldLayoutId id="2147485811" r:id="rId4"/>
    <p:sldLayoutId id="2147485824" r:id="rId5"/>
    <p:sldLayoutId id="2147485524" r:id="rId6"/>
    <p:sldLayoutId id="2147485827" r:id="rId7"/>
    <p:sldLayoutId id="2147485821" r:id="rId8"/>
    <p:sldLayoutId id="2147485822" r:id="rId9"/>
    <p:sldLayoutId id="2147485823" r:id="rId10"/>
    <p:sldLayoutId id="2147485829" r:id="rId11"/>
    <p:sldLayoutId id="2147485830" r:id="rId12"/>
    <p:sldLayoutId id="2147485828" r:id="rId13"/>
    <p:sldLayoutId id="2147485814" r:id="rId14"/>
    <p:sldLayoutId id="2147485815" r:id="rId15"/>
    <p:sldLayoutId id="2147485816" r:id="rId16"/>
    <p:sldLayoutId id="2147485817" r:id="rId17"/>
    <p:sldLayoutId id="2147485818" r:id="rId18"/>
    <p:sldLayoutId id="2147485819" r:id="rId19"/>
    <p:sldLayoutId id="2147485838" r:id="rId20"/>
    <p:sldLayoutId id="2147485839" r:id="rId21"/>
    <p:sldLayoutId id="2147485840" r:id="rId22"/>
    <p:sldLayoutId id="2147485732" r:id="rId23"/>
    <p:sldLayoutId id="2147485813" r:id="rId24"/>
    <p:sldLayoutId id="2147485820" r:id="rId25"/>
    <p:sldLayoutId id="2147485837" r:id="rId26"/>
    <p:sldLayoutId id="2147485826" r:id="rId27"/>
    <p:sldLayoutId id="2147485832" r:id="rId28"/>
    <p:sldLayoutId id="2147485833" r:id="rId29"/>
    <p:sldLayoutId id="2147485472" r:id="rId30"/>
    <p:sldLayoutId id="2147485473" r:id="rId31"/>
    <p:sldLayoutId id="2147485836" r:id="rId32"/>
    <p:sldLayoutId id="2147485831" r:id="rId33"/>
    <p:sldLayoutId id="2147485812" r:id="rId34"/>
    <p:sldLayoutId id="2147485462" r:id="rId35"/>
    <p:sldLayoutId id="2147485455" r:id="rId36"/>
    <p:sldLayoutId id="2147485459" r:id="rId37"/>
    <p:sldLayoutId id="2147485834" r:id="rId38"/>
    <p:sldLayoutId id="2147485835" r:id="rId39"/>
    <p:sldLayoutId id="2147485482" r:id="rId4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>
          <a:ln w="3175">
            <a:noFill/>
          </a:ln>
          <a:gradFill flip="none" rotWithShape="1">
            <a:gsLst>
              <a:gs pos="0">
                <a:srgbClr val="94D8FE"/>
              </a:gs>
              <a:gs pos="100000">
                <a:schemeClr val="bg1"/>
              </a:gs>
            </a:gsLst>
            <a:lin ang="13500000" scaled="1"/>
            <a:tileRect/>
          </a:gradFill>
          <a:effectLst/>
          <a:latin typeface="Segoe Sans Display Semibold" pitchFamily="2" charset="0"/>
          <a:ea typeface="+mn-ea"/>
          <a:cs typeface="Segoe Sans Display Semibold" pitchFamily="2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Tx/>
        <a:buNone/>
        <a:tabLst/>
        <a:defRPr sz="2800" kern="1200" spc="0" baseline="0">
          <a:solidFill>
            <a:srgbClr val="091F2C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rgbClr val="091F2C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rgbClr val="091F2C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40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4" r:id="rId1"/>
    <p:sldLayoutId id="2147485845" r:id="rId2"/>
    <p:sldLayoutId id="2147485846" r:id="rId3"/>
    <p:sldLayoutId id="2147485847" r:id="rId4"/>
    <p:sldLayoutId id="2147485848" r:id="rId5"/>
    <p:sldLayoutId id="2147485849" r:id="rId6"/>
    <p:sldLayoutId id="2147485850" r:id="rId7"/>
    <p:sldLayoutId id="2147485851" r:id="rId8"/>
    <p:sldLayoutId id="2147485852" r:id="rId9"/>
    <p:sldLayoutId id="2147485853" r:id="rId10"/>
    <p:sldLayoutId id="2147485854" r:id="rId11"/>
    <p:sldLayoutId id="2147485855" r:id="rId12"/>
    <p:sldLayoutId id="2147485856" r:id="rId13"/>
    <p:sldLayoutId id="2147485857" r:id="rId14"/>
    <p:sldLayoutId id="2147485858" r:id="rId15"/>
    <p:sldLayoutId id="2147485859" r:id="rId16"/>
    <p:sldLayoutId id="2147485860" r:id="rId17"/>
    <p:sldLayoutId id="2147485861" r:id="rId18"/>
    <p:sldLayoutId id="2147485862" r:id="rId19"/>
    <p:sldLayoutId id="2147485863" r:id="rId20"/>
    <p:sldLayoutId id="2147485864" r:id="rId21"/>
    <p:sldLayoutId id="2147485865" r:id="rId22"/>
    <p:sldLayoutId id="2147485866" r:id="rId23"/>
    <p:sldLayoutId id="2147485867" r:id="rId24"/>
    <p:sldLayoutId id="2147485868" r:id="rId25"/>
    <p:sldLayoutId id="2147485869" r:id="rId26"/>
    <p:sldLayoutId id="2147485870" r:id="rId27"/>
    <p:sldLayoutId id="2147485871" r:id="rId28"/>
    <p:sldLayoutId id="2147485872" r:id="rId29"/>
    <p:sldLayoutId id="2147485873" r:id="rId30"/>
    <p:sldLayoutId id="2147485874" r:id="rId31"/>
    <p:sldLayoutId id="2147485875" r:id="rId32"/>
    <p:sldLayoutId id="2147485876" r:id="rId33"/>
    <p:sldLayoutId id="2147485877" r:id="rId34"/>
    <p:sldLayoutId id="2147485878" r:id="rId35"/>
    <p:sldLayoutId id="2147485879" r:id="rId36"/>
    <p:sldLayoutId id="2147485880" r:id="rId37"/>
    <p:sldLayoutId id="2147485881" r:id="rId38"/>
    <p:sldLayoutId id="2147485884" r:id="rId39"/>
    <p:sldLayoutId id="2147485885" r:id="rId40"/>
    <p:sldLayoutId id="2147485886" r:id="rId41"/>
    <p:sldLayoutId id="2147485887" r:id="rId42"/>
    <p:sldLayoutId id="2147485888" r:id="rId43"/>
    <p:sldLayoutId id="2147485889" r:id="rId44"/>
    <p:sldLayoutId id="2147485890" r:id="rId45"/>
    <p:sldLayoutId id="2147485891" r:id="rId46"/>
    <p:sldLayoutId id="2147485892" r:id="rId47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800" b="1" i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hyperlink" Target="https://aka.ms/CustomerHubSessions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ustomerHubSurvey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7.wdp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hyperlink" Target="https://aka.ms/CustomerHubSessions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M365Champions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DAB78B8C-EFEA-2E5D-EE39-A01559AB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2162063"/>
            <a:ext cx="5957278" cy="1421928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pPr defTabSz="4572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4800">
                <a:ln>
                  <a:noFill/>
                </a:ln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Hello and welcome to</a:t>
            </a:r>
            <a:r>
              <a:rPr lang="en-US" sz="480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 </a:t>
            </a:r>
            <a:r>
              <a:rPr lang="en-US" sz="4800">
                <a:ln>
                  <a:noFill/>
                </a:ln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Customer Hub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CB8FEB4-F53C-D2A1-3501-916E64E29296}"/>
              </a:ext>
            </a:extLst>
          </p:cNvPr>
          <p:cNvSpPr txBox="1">
            <a:spLocks/>
          </p:cNvSpPr>
          <p:nvPr/>
        </p:nvSpPr>
        <p:spPr>
          <a:xfrm>
            <a:off x="584200" y="4834378"/>
            <a:ext cx="6858000" cy="276999"/>
          </a:xfrm>
          <a:prstGeom prst="rect">
            <a:avLst/>
          </a:prstGeom>
        </p:spPr>
        <p:txBody>
          <a:bodyPr lIns="0" rIns="0"/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800" kern="1200" spc="0" baseline="0">
                <a:solidFill>
                  <a:srgbClr val="091F2C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0000"/>
              </a:lnSpc>
              <a:buSzTx/>
              <a:defRPr/>
            </a:pPr>
            <a:r>
              <a:rPr lang="en-US" sz="2000">
                <a:solidFill>
                  <a:prstClr val="white"/>
                </a:solidFill>
                <a:latin typeface="Segoe Sans Display" pitchFamily="2" charset="0"/>
              </a:rPr>
              <a:t>We’ll get started at </a:t>
            </a:r>
            <a:r>
              <a:rPr lang="en-US" sz="2000">
                <a:solidFill>
                  <a:prstClr val="white"/>
                </a:solidFill>
                <a:latin typeface="+mj-lt"/>
              </a:rPr>
              <a:t>2 minutes </a:t>
            </a:r>
            <a:r>
              <a:rPr lang="en-US" sz="2000">
                <a:solidFill>
                  <a:prstClr val="white"/>
                </a:solidFill>
                <a:latin typeface="Segoe Sans Display" pitchFamily="2" charset="0"/>
              </a:rPr>
              <a:t>past the hour</a:t>
            </a:r>
          </a:p>
        </p:txBody>
      </p:sp>
    </p:spTree>
    <p:extLst>
      <p:ext uri="{BB962C8B-B14F-4D97-AF65-F5344CB8AC3E}">
        <p14:creationId xmlns:p14="http://schemas.microsoft.com/office/powerpoint/2010/main" val="216504367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7091A-ABB0-7CC7-4B1E-567C05E05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C28B8-CCFD-7E2F-B7B5-6D8C9A7B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40" y="2828514"/>
            <a:ext cx="5275659" cy="1200329"/>
          </a:xfrm>
        </p:spPr>
        <p:txBody>
          <a:bodyPr wrap="square" lIns="0" tIns="45720" rIns="0" bIns="45720" anchor="t">
            <a:spAutoFit/>
          </a:bodyPr>
          <a:lstStyle/>
          <a:p>
            <a:r>
              <a:rPr lang="en-US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Creating a Town Hall vs Live Event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7041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089D-781F-49B5-03F2-D57C68E16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16C945-BC7A-7DBE-E091-D71CA30EB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0"/>
            <a:ext cx="11018520" cy="498598"/>
          </a:xfrm>
        </p:spPr>
        <p:txBody>
          <a:bodyPr/>
          <a:lstStyle/>
          <a:p>
            <a:r>
              <a:rPr lang="en-US"/>
              <a:t>TH vs TLE:  Key Event Creation Differences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C7EB57-ED11-B740-1CF9-049B3F878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2" y="759542"/>
            <a:ext cx="3984483" cy="4070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EBE37-2BBD-A94F-32A6-38C246085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140" y="759542"/>
            <a:ext cx="4538878" cy="40705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3889A8-E87D-1FEA-59C5-7A26B7BED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778670"/>
              </p:ext>
            </p:extLst>
          </p:nvPr>
        </p:nvGraphicFramePr>
        <p:xfrm>
          <a:off x="4170670" y="759542"/>
          <a:ext cx="3296264" cy="55419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592489">
                  <a:extLst>
                    <a:ext uri="{9D8B030D-6E8A-4147-A177-3AD203B41FA5}">
                      <a16:colId xmlns:a16="http://schemas.microsoft.com/office/drawing/2014/main" val="311147433"/>
                    </a:ext>
                  </a:extLst>
                </a:gridCol>
                <a:gridCol w="1703775">
                  <a:extLst>
                    <a:ext uri="{9D8B030D-6E8A-4147-A177-3AD203B41FA5}">
                      <a16:colId xmlns:a16="http://schemas.microsoft.com/office/drawing/2014/main" val="3055131143"/>
                    </a:ext>
                  </a:extLst>
                </a:gridCol>
              </a:tblGrid>
              <a:tr h="456108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Live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Town halls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159089"/>
                  </a:ext>
                </a:extLst>
              </a:tr>
              <a:tr h="237066">
                <a:tc>
                  <a:txBody>
                    <a:bodyPr/>
                    <a:lstStyle/>
                    <a:p>
                      <a:r>
                        <a:rPr lang="en-US" sz="1200" b="1" i="1">
                          <a:solidFill>
                            <a:schemeClr val="bg1"/>
                          </a:solidFill>
                        </a:rPr>
                        <a:t>Scheduled from Teams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1">
                          <a:solidFill>
                            <a:schemeClr val="bg1"/>
                          </a:solidFill>
                        </a:rPr>
                        <a:t>Scheduled from Teams/Outlook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200890"/>
                  </a:ext>
                </a:extLst>
              </a:tr>
              <a:tr h="142294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Invites sent to presenters/producers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Invites sent to producer, presenters, attendees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266924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Producer is a role (in drop down menu)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Producer are RIGHTS (in meeting options)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694009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Q&amp;A off by default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Q&amp;A on and unmoderated by default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635408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No theming/branding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Theming/Branding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656919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RTMP selected as “Teams Encoder”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RTMP configured under meeting options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309559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Preview content on by default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Preview content off by default (in Meeting options)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801845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Can’t add a room as a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Can add a room as a 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66773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Support URL in scheduling form</a:t>
                      </a:r>
                    </a:p>
                    <a:p>
                      <a:endParaRPr lang="en-US" sz="11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No dedicated support URL, customizable email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883411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Hit Schedule to create event and send invites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chemeClr val="bg1"/>
                          </a:solidFill>
                        </a:rPr>
                        <a:t>Hit Save to send invites, and Publish to create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076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2688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9ED9B-07FE-68AF-9E7A-DB786A96D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8F43A7-DDA7-075C-52DE-CE96A3E09256}"/>
              </a:ext>
            </a:extLst>
          </p:cNvPr>
          <p:cNvSpPr txBox="1">
            <a:spLocks/>
          </p:cNvSpPr>
          <p:nvPr/>
        </p:nvSpPr>
        <p:spPr>
          <a:xfrm>
            <a:off x="553640" y="2828514"/>
            <a:ext cx="5275659" cy="1200329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Town Hall Event Creation Demo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3095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BFFB7-1FA5-1448-B6C6-F5640E21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23CADA9-3E98-5EC4-A690-22F41A35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9" y="78985"/>
            <a:ext cx="11945381" cy="498598"/>
          </a:xfrm>
        </p:spPr>
        <p:txBody>
          <a:bodyPr/>
          <a:lstStyle/>
          <a:p>
            <a:r>
              <a:rPr lang="en-US" sz="3200"/>
              <a:t>Town Hall Event Creation: Notable departures from Live Events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EB686-E2A1-B3C2-171C-06866738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280" y="1127633"/>
            <a:ext cx="4282011" cy="128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5063DE-EAEF-F43E-C650-2E6987032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279" y="2779368"/>
            <a:ext cx="4282011" cy="1829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5118AE-BFC4-3EB2-5DBD-B986FFB42AB2}"/>
              </a:ext>
            </a:extLst>
          </p:cNvPr>
          <p:cNvSpPr txBox="1"/>
          <p:nvPr/>
        </p:nvSpPr>
        <p:spPr>
          <a:xfrm>
            <a:off x="377248" y="1449217"/>
            <a:ext cx="63332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Producer rights are in Meeting options</a:t>
            </a:r>
          </a:p>
          <a:p>
            <a:pPr algn="l"/>
            <a:r>
              <a:rPr lang="en-US" sz="1600">
                <a:solidFill>
                  <a:schemeClr val="bg1"/>
                </a:solidFill>
              </a:rPr>
              <a:t>(Organizers, Co-organizers, Presenters have control by default)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7783E-B677-4C75-FEE3-295645C722A4}"/>
              </a:ext>
            </a:extLst>
          </p:cNvPr>
          <p:cNvSpPr txBox="1"/>
          <p:nvPr/>
        </p:nvSpPr>
        <p:spPr>
          <a:xfrm>
            <a:off x="377248" y="3370995"/>
            <a:ext cx="63332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Preview content is in Meeting options</a:t>
            </a:r>
          </a:p>
          <a:p>
            <a:pPr algn="l"/>
            <a:r>
              <a:rPr lang="en-US" sz="1600">
                <a:solidFill>
                  <a:schemeClr val="bg1"/>
                </a:solidFill>
              </a:rPr>
              <a:t>(off by default)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E04F3-F3E6-CDDC-8DD2-270D986B4045}"/>
              </a:ext>
            </a:extLst>
          </p:cNvPr>
          <p:cNvSpPr txBox="1"/>
          <p:nvPr/>
        </p:nvSpPr>
        <p:spPr>
          <a:xfrm>
            <a:off x="377248" y="5408783"/>
            <a:ext cx="63332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Q&amp;A, Chat, Reactions On by Default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EF450-E725-6711-6F72-C34913D0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517" y="5179293"/>
            <a:ext cx="4350774" cy="12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817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300C1-4B10-5A06-9F1A-F5686D5A9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E455-766E-F2FA-024D-A8ABD8EC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40" y="2828514"/>
            <a:ext cx="5275659" cy="1200329"/>
          </a:xfrm>
        </p:spPr>
        <p:txBody>
          <a:bodyPr wrap="square" lIns="0" tIns="45720" rIns="0" bIns="45720" anchor="t">
            <a:spAutoFit/>
          </a:bodyPr>
          <a:lstStyle/>
          <a:p>
            <a:r>
              <a:rPr lang="en-US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Producing a Town Hall vs Live Event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9279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2E0745-0DCF-8E14-ACBA-C733C3C1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48" y="149779"/>
            <a:ext cx="11945381" cy="498598"/>
          </a:xfrm>
        </p:spPr>
        <p:txBody>
          <a:bodyPr/>
          <a:lstStyle/>
          <a:p>
            <a:r>
              <a:rPr lang="en-US" sz="3200"/>
              <a:t>TH vs TLE: Differences in Producing an Event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02B91A4-EC70-4A13-445C-1428969B8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649341"/>
              </p:ext>
            </p:extLst>
          </p:nvPr>
        </p:nvGraphicFramePr>
        <p:xfrm>
          <a:off x="4141270" y="1192542"/>
          <a:ext cx="3296264" cy="404619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592489">
                  <a:extLst>
                    <a:ext uri="{9D8B030D-6E8A-4147-A177-3AD203B41FA5}">
                      <a16:colId xmlns:a16="http://schemas.microsoft.com/office/drawing/2014/main" val="311147433"/>
                    </a:ext>
                  </a:extLst>
                </a:gridCol>
                <a:gridCol w="1703775">
                  <a:extLst>
                    <a:ext uri="{9D8B030D-6E8A-4147-A177-3AD203B41FA5}">
                      <a16:colId xmlns:a16="http://schemas.microsoft.com/office/drawing/2014/main" val="3055131143"/>
                    </a:ext>
                  </a:extLst>
                </a:gridCol>
              </a:tblGrid>
              <a:tr h="456108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Live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Town halls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159089"/>
                  </a:ext>
                </a:extLst>
              </a:tr>
              <a:tr h="237066"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Send live to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Toggle on stage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200890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One camera with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Up to seven camera feeds with 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694009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No attendee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Attendee Chat (Premium - on by default)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635408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No Reactions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Reactions (Premium - on by default)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656919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No optimized 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Optimized video in Screen share (increased FPS)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41219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Basic Q&amp;A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Q&amp;A enhanced functionality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309559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Three layout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Customized layouts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094217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04551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154D7CD-607B-CDF0-E630-0E76A4549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74" y="1275737"/>
            <a:ext cx="3810782" cy="23671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E51705-878D-69BA-56C4-6BFE95D31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28"/>
          <a:stretch>
            <a:fillRect/>
          </a:stretch>
        </p:blipFill>
        <p:spPr>
          <a:xfrm>
            <a:off x="7583148" y="1275737"/>
            <a:ext cx="4468417" cy="23982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8489215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F3829-C249-6210-269C-F7D4A3499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38FD02D-99E4-6952-16E1-6BF804352815}"/>
              </a:ext>
            </a:extLst>
          </p:cNvPr>
          <p:cNvSpPr txBox="1">
            <a:spLocks/>
          </p:cNvSpPr>
          <p:nvPr/>
        </p:nvSpPr>
        <p:spPr>
          <a:xfrm>
            <a:off x="553640" y="2828514"/>
            <a:ext cx="5275659" cy="1200329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Town Hall Event Producing Demo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3299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BAC1C-2AE6-82AC-E524-93063A047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6FBB7C2-6E48-CA32-E41A-DE659C47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80" y="57511"/>
            <a:ext cx="12195752" cy="498598"/>
          </a:xfrm>
        </p:spPr>
        <p:txBody>
          <a:bodyPr/>
          <a:lstStyle/>
          <a:p>
            <a:r>
              <a:rPr lang="en-US" sz="3200"/>
              <a:t>Town Hall Event Production: Notable departures from Live Events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C9A59-781A-C1F7-AE6C-06911E3F22F5}"/>
              </a:ext>
            </a:extLst>
          </p:cNvPr>
          <p:cNvSpPr txBox="1"/>
          <p:nvPr/>
        </p:nvSpPr>
        <p:spPr>
          <a:xfrm>
            <a:off x="271608" y="1556062"/>
            <a:ext cx="696744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Q&amp;A enhanced functionality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105EF7-D86C-C246-B808-71B51CFD9499}"/>
              </a:ext>
            </a:extLst>
          </p:cNvPr>
          <p:cNvSpPr txBox="1"/>
          <p:nvPr/>
        </p:nvSpPr>
        <p:spPr>
          <a:xfrm>
            <a:off x="271608" y="3620967"/>
            <a:ext cx="67105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Up to seven people on screen vs 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5F3BF3-B7C4-67DE-B3BC-451A175F2D1D}"/>
              </a:ext>
            </a:extLst>
          </p:cNvPr>
          <p:cNvSpPr txBox="1"/>
          <p:nvPr/>
        </p:nvSpPr>
        <p:spPr>
          <a:xfrm>
            <a:off x="271608" y="5408782"/>
            <a:ext cx="63332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Optimized video for smoother playback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1AF6BA-52B3-DEF6-6E29-419861EBC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57" y="4963384"/>
            <a:ext cx="3379710" cy="14340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D38C-9DD4-B37F-E512-039542AF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57" y="875332"/>
            <a:ext cx="3379710" cy="20210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FDB11C-63E2-7739-AED3-D988ED9C0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754" y="2980375"/>
            <a:ext cx="3379710" cy="185992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2792349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84138-78C4-F2AF-C707-0CADCBD7D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4142-17A4-5A91-7F5B-526E4CFD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40" y="2828514"/>
            <a:ext cx="5275659" cy="1200329"/>
          </a:xfrm>
        </p:spPr>
        <p:txBody>
          <a:bodyPr wrap="square" lIns="0" tIns="45720" rIns="0" bIns="45720" anchor="t">
            <a:spAutoFit/>
          </a:bodyPr>
          <a:lstStyle/>
          <a:p>
            <a:r>
              <a:rPr lang="en-US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Post-Event Resources Town Hall vs Live Event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5298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40E18-3BAF-E292-08DE-3F380BB9A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D1205F-F444-FA0C-9CE2-F26161E4C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48" y="149779"/>
            <a:ext cx="11945381" cy="498598"/>
          </a:xfrm>
        </p:spPr>
        <p:txBody>
          <a:bodyPr/>
          <a:lstStyle/>
          <a:p>
            <a:r>
              <a:rPr lang="en-US" sz="3200"/>
              <a:t>TH vs TLE: Post Event Resources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DF0B44-0B3E-FD02-6ABD-03F622238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743107"/>
              </p:ext>
            </p:extLst>
          </p:nvPr>
        </p:nvGraphicFramePr>
        <p:xfrm>
          <a:off x="4152562" y="1353406"/>
          <a:ext cx="3296264" cy="210093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592489">
                  <a:extLst>
                    <a:ext uri="{9D8B030D-6E8A-4147-A177-3AD203B41FA5}">
                      <a16:colId xmlns:a16="http://schemas.microsoft.com/office/drawing/2014/main" val="311147433"/>
                    </a:ext>
                  </a:extLst>
                </a:gridCol>
                <a:gridCol w="1703775">
                  <a:extLst>
                    <a:ext uri="{9D8B030D-6E8A-4147-A177-3AD203B41FA5}">
                      <a16:colId xmlns:a16="http://schemas.microsoft.com/office/drawing/2014/main" val="3055131143"/>
                    </a:ext>
                  </a:extLst>
                </a:gridCol>
              </a:tblGrid>
              <a:tr h="456108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Live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Town halls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159089"/>
                  </a:ext>
                </a:extLst>
              </a:tr>
              <a:tr h="398423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Basic attendee report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Detailed Attendee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200890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Admin needed to access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NO Admin needed to access Analytics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094217"/>
                  </a:ext>
                </a:extLst>
              </a:tr>
              <a:tr h="456108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Teams Admin Center has attendance and Q&amp;A reports available to IT Admins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No reports in Teams Admin Center yet for IT Admins (fix coming soon)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045510"/>
                  </a:ext>
                </a:extLst>
              </a:tr>
            </a:tbl>
          </a:graphicData>
        </a:graphic>
      </p:graphicFrame>
      <p:pic>
        <p:nvPicPr>
          <p:cNvPr id="2" name="Picture 1" descr="Screenshot of post event available recording window">
            <a:extLst>
              <a:ext uri="{FF2B5EF4-FFF2-40B4-BE49-F238E27FC236}">
                <a16:creationId xmlns:a16="http://schemas.microsoft.com/office/drawing/2014/main" id="{E891DFDC-8EB8-E0BC-29CF-DF373931E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076" y="1383767"/>
            <a:ext cx="4395728" cy="255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4588A7-CFB0-7D04-5A68-F498E41D1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77" y="1353406"/>
            <a:ext cx="3805116" cy="27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408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9FFE3-B4A9-DABD-6587-4FE32909B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36453" y="2742488"/>
            <a:ext cx="4025649" cy="2576099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34B69-5AE9-898D-CD74-79C32E94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15" y="2441954"/>
            <a:ext cx="1810512" cy="1810512"/>
          </a:xfrm>
          <a:prstGeom prst="roundRect">
            <a:avLst>
              <a:gd name="adj" fmla="val 2933"/>
            </a:avLst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5B56898-3899-BCD6-7447-3BC0B111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588" y="835066"/>
            <a:ext cx="1337566" cy="7053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0D5F12-A3A3-A4CD-77D1-C117AD33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0476" y="4696070"/>
            <a:ext cx="7503737" cy="844463"/>
            <a:chOff x="5607459" y="5376024"/>
            <a:chExt cx="5795892" cy="844463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A5462F07-51EC-FE13-93F4-2314FCEFECD5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1">
              <a:extLst>
                <a:ext uri="{FF2B5EF4-FFF2-40B4-BE49-F238E27FC236}">
                  <a16:creationId xmlns:a16="http://schemas.microsoft.com/office/drawing/2014/main" id="{E7411E11-9611-5596-57F4-8F8E3C1C7A50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blurry image of a blue and orange sky">
            <a:extLst>
              <a:ext uri="{FF2B5EF4-FFF2-40B4-BE49-F238E27FC236}">
                <a16:creationId xmlns:a16="http://schemas.microsoft.com/office/drawing/2014/main" id="{8B53E518-C6A8-9ECF-F889-F03B4CEBA5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4479" y="2"/>
            <a:ext cx="8567520" cy="6646984"/>
          </a:xfrm>
          <a:prstGeom prst="rect">
            <a:avLst/>
          </a:prstGeom>
          <a:effectLst/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4CABB8F-80F5-8CBA-B0D9-1B0D8B936F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88315" y="748860"/>
            <a:ext cx="7532185" cy="8679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Visit </a:t>
            </a: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website </a:t>
            </a: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for upcoming sessions, updates, and on demand contents!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7ED2F4-D21B-084A-2A38-BC93B81F4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5821723" y="257308"/>
            <a:ext cx="4052645" cy="7519459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B68A1B-6C97-5CBE-8BA3-9965A9A33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189" y="2266134"/>
            <a:ext cx="6987712" cy="3527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BD7BC9-C94D-BA17-C3A3-5295E41DE562}"/>
              </a:ext>
            </a:extLst>
          </p:cNvPr>
          <p:cNvSpPr txBox="1"/>
          <p:nvPr/>
        </p:nvSpPr>
        <p:spPr>
          <a:xfrm>
            <a:off x="711789" y="5033662"/>
            <a:ext cx="2329164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l" defTabSz="914400">
              <a:defRPr/>
            </a:pPr>
            <a:r>
              <a:rPr lang="en-US" sz="1100">
                <a:solidFill>
                  <a:schemeClr val="tx2"/>
                </a:solidFill>
                <a:latin typeface="Segoe Sans Tex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https://aka.ms/CustomerHubSessions</a:t>
            </a:r>
            <a:r>
              <a:rPr lang="en-US" sz="1100">
                <a:solidFill>
                  <a:schemeClr val="tx2"/>
                </a:solidFill>
                <a:latin typeface="Segoe Sans Text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24691423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62265-B107-8335-FB14-4A1A4178C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5E645-0BF5-8449-E9D9-8808C2239E06}"/>
              </a:ext>
            </a:extLst>
          </p:cNvPr>
          <p:cNvSpPr txBox="1"/>
          <p:nvPr/>
        </p:nvSpPr>
        <p:spPr>
          <a:xfrm>
            <a:off x="495641" y="238603"/>
            <a:ext cx="6761791" cy="40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Town halls: Reporting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A786C3-77CB-09E9-A33B-D5BA534AA024}"/>
              </a:ext>
            </a:extLst>
          </p:cNvPr>
          <p:cNvSpPr txBox="1">
            <a:spLocks/>
          </p:cNvSpPr>
          <p:nvPr/>
        </p:nvSpPr>
        <p:spPr>
          <a:xfrm>
            <a:off x="575456" y="645162"/>
            <a:ext cx="9965117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600" b="0" kern="1200" cap="none" spc="-50" baseline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32563">
              <a:defRPr/>
            </a:pPr>
            <a:r>
              <a:rPr lang="en-US" sz="3200">
                <a:solidFill>
                  <a:schemeClr val="bg1"/>
                </a:solidFill>
                <a:latin typeface="Segoe UI Semibold"/>
              </a:rPr>
              <a:t>Organizer Resource: Reports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11B342-644A-AC5C-9903-7F4B96E9AE22}"/>
              </a:ext>
            </a:extLst>
          </p:cNvPr>
          <p:cNvSpPr txBox="1"/>
          <p:nvPr/>
        </p:nvSpPr>
        <p:spPr>
          <a:xfrm>
            <a:off x="575456" y="1458871"/>
            <a:ext cx="5672700" cy="1931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 "/>
                <a:ea typeface="+mn-ea"/>
                <a:cs typeface="+mn-cs"/>
              </a:rPr>
              <a:t>Reports tab will show the attendance report (including attendees) once the event is complete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 "/>
                <a:ea typeface="+mn-ea"/>
                <a:cs typeface="+mn-cs"/>
              </a:rPr>
              <a:t>Click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 "/>
                <a:ea typeface="+mn-ea"/>
                <a:cs typeface="+mn-cs"/>
              </a:rPr>
              <a:t>Download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 "/>
                <a:ea typeface="+mn-ea"/>
                <a:cs typeface="+mn-cs"/>
              </a:rPr>
              <a:t> in the upper right to download a copy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 "/>
              <a:ea typeface="+mn-ea"/>
              <a:cs typeface="+mn-cs"/>
            </a:endParaRPr>
          </a:p>
        </p:txBody>
      </p:sp>
      <p:pic>
        <p:nvPicPr>
          <p:cNvPr id="8" name="Picture 2" descr="Screenshot of the Town Hall Event Insights, showing the General/Event view dashboard">
            <a:extLst>
              <a:ext uri="{FF2B5EF4-FFF2-40B4-BE49-F238E27FC236}">
                <a16:creationId xmlns:a16="http://schemas.microsoft.com/office/drawing/2014/main" id="{4E5647CE-2EBA-A800-5572-0C57055CF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4" y="3093580"/>
            <a:ext cx="5589110" cy="297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7C0A23-18AB-4A59-6B51-498742078D61}"/>
              </a:ext>
            </a:extLst>
          </p:cNvPr>
          <p:cNvSpPr txBox="1"/>
          <p:nvPr/>
        </p:nvSpPr>
        <p:spPr>
          <a:xfrm>
            <a:off x="7186340" y="5178811"/>
            <a:ext cx="4911333" cy="72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 "/>
                <a:ea typeface="+mn-ea"/>
                <a:cs typeface="+mn-cs"/>
              </a:rPr>
              <a:t>Click on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 "/>
                <a:ea typeface="+mn-ea"/>
                <a:cs typeface="+mn-cs"/>
              </a:rPr>
              <a:t>View event insights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 "/>
                <a:ea typeface="+mn-ea"/>
                <a:cs typeface="+mn-cs"/>
              </a:rPr>
              <a:t>to see real-time insights for the Town hall (Premium)</a:t>
            </a:r>
          </a:p>
        </p:txBody>
      </p:sp>
      <p:grpSp>
        <p:nvGrpSpPr>
          <p:cNvPr id="10" name="Group 9" descr="Screenshot of the event insights page">
            <a:extLst>
              <a:ext uri="{FF2B5EF4-FFF2-40B4-BE49-F238E27FC236}">
                <a16:creationId xmlns:a16="http://schemas.microsoft.com/office/drawing/2014/main" id="{88B97ECF-1823-0B32-630F-6113F5B862CD}"/>
              </a:ext>
            </a:extLst>
          </p:cNvPr>
          <p:cNvGrpSpPr/>
          <p:nvPr/>
        </p:nvGrpSpPr>
        <p:grpSpPr>
          <a:xfrm>
            <a:off x="6587681" y="783109"/>
            <a:ext cx="5320373" cy="3574416"/>
            <a:chOff x="5801235" y="1695739"/>
            <a:chExt cx="6390765" cy="4320590"/>
          </a:xfrm>
        </p:grpSpPr>
        <p:pic>
          <p:nvPicPr>
            <p:cNvPr id="12" name="Picture 11" descr="Screenshot of the Reports tab for the Town Hall template, showing a completed attendance report for the event.">
              <a:extLst>
                <a:ext uri="{FF2B5EF4-FFF2-40B4-BE49-F238E27FC236}">
                  <a16:creationId xmlns:a16="http://schemas.microsoft.com/office/drawing/2014/main" id="{FE0B942B-0981-8D2B-1A37-2B642BA15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1235" y="1695739"/>
              <a:ext cx="6390765" cy="43205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C2F85C-0064-1686-3BB6-FC7FC4E5D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0644120" y="2218100"/>
              <a:ext cx="1538827" cy="238048"/>
            </a:xfrm>
            <a:prstGeom prst="rect">
              <a:avLst/>
            </a:prstGeom>
            <a:noFill/>
            <a:ln w="28575">
              <a:solidFill>
                <a:srgbClr val="D83B0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BB190B-B2B9-2877-27F0-CE8AED691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232084" y="5366871"/>
            <a:ext cx="954255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8302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91C98-F456-D826-BAF9-CB82ACC71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A5EDAC-01BC-09CB-20BA-C4617F7F2320}"/>
              </a:ext>
            </a:extLst>
          </p:cNvPr>
          <p:cNvSpPr txBox="1"/>
          <p:nvPr/>
        </p:nvSpPr>
        <p:spPr>
          <a:xfrm>
            <a:off x="584982" y="292545"/>
            <a:ext cx="11213764" cy="3077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44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88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032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376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064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408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752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Town halls: Post event actions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C1914B-4339-35BA-8D49-24D14E0BDEF7}"/>
              </a:ext>
            </a:extLst>
          </p:cNvPr>
          <p:cNvSpPr txBox="1">
            <a:spLocks/>
          </p:cNvSpPr>
          <p:nvPr/>
        </p:nvSpPr>
        <p:spPr>
          <a:xfrm>
            <a:off x="584982" y="645162"/>
            <a:ext cx="11213764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3268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36" b="0" kern="1200" cap="none" spc="-50" baseline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66344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88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032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376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064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408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752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563">
              <a:defRPr/>
            </a:pPr>
            <a:r>
              <a:rPr lang="en-US" sz="3200">
                <a:solidFill>
                  <a:schemeClr val="bg1"/>
                </a:solidFill>
                <a:latin typeface="Segoe UI Semibold"/>
                <a:cs typeface="Segoe UI" pitchFamily="34" charset="0"/>
              </a:rPr>
              <a:t>Organizer Resource: Recording and Video on Demand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E2BAD63-6D12-FBE6-0FDE-E8599AB3ED43}"/>
              </a:ext>
            </a:extLst>
          </p:cNvPr>
          <p:cNvSpPr txBox="1">
            <a:spLocks/>
          </p:cNvSpPr>
          <p:nvPr/>
        </p:nvSpPr>
        <p:spPr>
          <a:xfrm>
            <a:off x="496222" y="1146951"/>
            <a:ext cx="10522754" cy="185247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marR="0" indent="0" algn="l" defTabSz="932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1836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44" marR="0" indent="-228600" algn="l" defTabSz="932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836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88" marR="0" indent="-200025" algn="l" defTabSz="932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836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032" marR="0" indent="-180975" algn="l" defTabSz="932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836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376" marR="0" indent="-168275" algn="l" defTabSz="932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836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33186" algn="l" defTabSz="9326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064" indent="-233186" algn="l" defTabSz="9326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408" indent="-233186" algn="l" defTabSz="9326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752" indent="-233186" algn="l" defTabSz="9326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145" indent="-336145">
              <a:lnSpc>
                <a:spcPct val="150000"/>
              </a:lnSpc>
              <a:buFont typeface="+mj-lt"/>
              <a:buAutoNum type="arabicPeriod"/>
            </a:pPr>
            <a:r>
              <a:rPr lang="en-US" sz="1372">
                <a:solidFill>
                  <a:schemeClr val="bg1"/>
                </a:solidFill>
                <a:latin typeface="Segoe UI" panose="020B0502040204020203" pitchFamily="34" charset="0"/>
              </a:rPr>
              <a:t>Open the Townhall event from Teams calendar.</a:t>
            </a:r>
          </a:p>
          <a:p>
            <a:pPr marL="336145" indent="-336145">
              <a:lnSpc>
                <a:spcPct val="150000"/>
              </a:lnSpc>
              <a:buFont typeface="+mj-lt"/>
              <a:buAutoNum type="arabicPeriod"/>
            </a:pPr>
            <a:r>
              <a:rPr lang="en-US" sz="1372">
                <a:solidFill>
                  <a:schemeClr val="bg1"/>
                </a:solidFill>
                <a:latin typeface="Segoe UI" panose="020B0502040204020203" pitchFamily="34" charset="0"/>
              </a:rPr>
              <a:t>Go to </a:t>
            </a:r>
            <a:r>
              <a:rPr lang="en-US" sz="1372" b="1">
                <a:solidFill>
                  <a:schemeClr val="bg1"/>
                </a:solidFill>
                <a:latin typeface="Segoe UI" panose="020B0502040204020203" pitchFamily="34" charset="0"/>
              </a:rPr>
              <a:t>Recordings</a:t>
            </a:r>
            <a:r>
              <a:rPr lang="en-US" sz="1372">
                <a:solidFill>
                  <a:schemeClr val="bg1"/>
                </a:solidFill>
                <a:latin typeface="Segoe UI" panose="020B0502040204020203" pitchFamily="34" charset="0"/>
              </a:rPr>
              <a:t> tab.</a:t>
            </a:r>
          </a:p>
          <a:p>
            <a:pPr marL="336145" indent="-336145">
              <a:lnSpc>
                <a:spcPct val="150000"/>
              </a:lnSpc>
              <a:buFont typeface="+mj-lt"/>
              <a:buAutoNum type="arabicPeriod"/>
            </a:pPr>
            <a:r>
              <a:rPr lang="en-US" sz="1372">
                <a:solidFill>
                  <a:schemeClr val="bg1"/>
                </a:solidFill>
                <a:latin typeface="Segoe UI" panose="020B0502040204020203" pitchFamily="34" charset="0"/>
              </a:rPr>
              <a:t>Select your recording and Select </a:t>
            </a:r>
            <a:r>
              <a:rPr lang="en-US" sz="1372" b="1">
                <a:solidFill>
                  <a:schemeClr val="bg1"/>
                </a:solidFill>
                <a:latin typeface="Segoe UI" panose="020B0502040204020203" pitchFamily="34" charset="0"/>
              </a:rPr>
              <a:t>Publish </a:t>
            </a:r>
            <a:r>
              <a:rPr lang="en-US" sz="1372">
                <a:solidFill>
                  <a:schemeClr val="bg1"/>
                </a:solidFill>
                <a:latin typeface="Segoe UI" panose="020B0502040204020203" pitchFamily="34" charset="0"/>
              </a:rPr>
              <a:t>and select </a:t>
            </a:r>
            <a:r>
              <a:rPr lang="en-US" sz="1372" b="1">
                <a:solidFill>
                  <a:schemeClr val="bg1"/>
                </a:solidFill>
                <a:latin typeface="Segoe UI" panose="020B0502040204020203" pitchFamily="34" charset="0"/>
              </a:rPr>
              <a:t>Publish </a:t>
            </a:r>
            <a:r>
              <a:rPr lang="en-US" sz="1372">
                <a:solidFill>
                  <a:schemeClr val="bg1"/>
                </a:solidFill>
                <a:latin typeface="Segoe UI" panose="020B0502040204020203" pitchFamily="34" charset="0"/>
              </a:rPr>
              <a:t>again in the confirmation pop up to publish the existing recording.</a:t>
            </a:r>
          </a:p>
          <a:p>
            <a:pPr marL="336145" indent="-336145">
              <a:lnSpc>
                <a:spcPct val="150000"/>
              </a:lnSpc>
              <a:buFont typeface="+mj-lt"/>
              <a:buAutoNum type="arabicPeriod"/>
            </a:pPr>
            <a:r>
              <a:rPr lang="en-US" sz="1372">
                <a:solidFill>
                  <a:schemeClr val="bg1"/>
                </a:solidFill>
                <a:latin typeface="Segoe UI" panose="020B0502040204020203" pitchFamily="34" charset="0"/>
              </a:rPr>
              <a:t>To edit the existing recording file, you can </a:t>
            </a:r>
            <a:r>
              <a:rPr lang="en-US" sz="1372" b="1">
                <a:solidFill>
                  <a:schemeClr val="bg1"/>
                </a:solidFill>
                <a:latin typeface="Segoe UI" panose="020B0502040204020203" pitchFamily="34" charset="0"/>
              </a:rPr>
              <a:t>Download</a:t>
            </a:r>
            <a:r>
              <a:rPr lang="en-US" sz="1372">
                <a:solidFill>
                  <a:schemeClr val="bg1"/>
                </a:solidFill>
                <a:latin typeface="Segoe UI" panose="020B0502040204020203" pitchFamily="34" charset="0"/>
              </a:rPr>
              <a:t> the recording file and upload the edited recording to OneDrive for Business and select </a:t>
            </a:r>
            <a:r>
              <a:rPr lang="en-US" sz="1372" b="1">
                <a:solidFill>
                  <a:schemeClr val="bg1"/>
                </a:solidFill>
                <a:latin typeface="Segoe UI" panose="020B0502040204020203" pitchFamily="34" charset="0"/>
              </a:rPr>
              <a:t>Publish from OneDrive </a:t>
            </a:r>
            <a:r>
              <a:rPr lang="en-US" sz="1372">
                <a:solidFill>
                  <a:schemeClr val="bg1"/>
                </a:solidFill>
                <a:latin typeface="Segoe UI" panose="020B0502040204020203" pitchFamily="34" charset="0"/>
              </a:rPr>
              <a:t>to publish the edited recording.</a:t>
            </a:r>
            <a:endParaRPr lang="en-US" sz="1372" b="1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90C35E-2C40-7406-9460-7E914DB6EBD8}"/>
              </a:ext>
            </a:extLst>
          </p:cNvPr>
          <p:cNvSpPr txBox="1"/>
          <p:nvPr/>
        </p:nvSpPr>
        <p:spPr>
          <a:xfrm>
            <a:off x="1416394" y="6211423"/>
            <a:ext cx="3675204" cy="362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44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88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032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376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064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408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752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Recording available post event</a:t>
            </a:r>
          </a:p>
        </p:txBody>
      </p:sp>
      <p:pic>
        <p:nvPicPr>
          <p:cNvPr id="15" name="Picture 14" descr="Screenshot of post event available recording window">
            <a:extLst>
              <a:ext uri="{FF2B5EF4-FFF2-40B4-BE49-F238E27FC236}">
                <a16:creationId xmlns:a16="http://schemas.microsoft.com/office/drawing/2014/main" id="{5D2CC22F-2110-4365-A5F2-F2689CA73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26" y="2974838"/>
            <a:ext cx="5512541" cy="319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shot of publish button">
            <a:extLst>
              <a:ext uri="{FF2B5EF4-FFF2-40B4-BE49-F238E27FC236}">
                <a16:creationId xmlns:a16="http://schemas.microsoft.com/office/drawing/2014/main" id="{4C03E4E8-FEBA-05DC-8F50-09595D1B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94" y="2987132"/>
            <a:ext cx="5519652" cy="319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F018B4-B8A7-AEDA-0FCC-69DE30FDFEF4}"/>
              </a:ext>
            </a:extLst>
          </p:cNvPr>
          <p:cNvSpPr txBox="1"/>
          <p:nvPr/>
        </p:nvSpPr>
        <p:spPr>
          <a:xfrm>
            <a:off x="6784556" y="6203383"/>
            <a:ext cx="4299786" cy="362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44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88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032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376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064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408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752" algn="l" defTabSz="932688" rtl="0" eaLnBrk="1" latinLnBrk="0" hangingPunct="1">
              <a:defRPr sz="18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Publishing recording for Town hall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732A71-BC82-D303-30FB-63102BA29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604969" y="3424378"/>
            <a:ext cx="835502" cy="156076"/>
          </a:xfrm>
          <a:prstGeom prst="rect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 w="19050">
                <a:solidFill>
                  <a:srgbClr val="FF0000"/>
                </a:solidFill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FA9E61-923D-081F-23BD-6396E1016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602838" y="4151522"/>
            <a:ext cx="512032" cy="226992"/>
          </a:xfrm>
          <a:prstGeom prst="rect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 w="19050">
                <a:solidFill>
                  <a:srgbClr val="FF0000"/>
                </a:solidFill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DF6764-97D8-9800-F757-5C3B08D30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323986" y="4805552"/>
            <a:ext cx="493172" cy="202483"/>
          </a:xfrm>
          <a:prstGeom prst="rect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 w="19050">
                <a:solidFill>
                  <a:srgbClr val="FF0000"/>
                </a:solidFill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601AE0-556D-B302-6B6B-55FCF463E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09282" y="6568888"/>
            <a:ext cx="1257300" cy="12102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9396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40CB36-480F-4E4C-A380-E701D360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4" y="164704"/>
            <a:ext cx="11016957" cy="469293"/>
          </a:xfrm>
        </p:spPr>
        <p:txBody>
          <a:bodyPr/>
          <a:lstStyle/>
          <a:p>
            <a:r>
              <a:rPr lang="en-US" sz="3050">
                <a:cs typeface="Segoe UI"/>
              </a:rPr>
              <a:t>Advanced Events Team Customer Support</a:t>
            </a:r>
            <a:endParaRPr lang="en-US">
              <a:cs typeface="Segoe U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FF896-732F-4F57-9BB1-A1FF4D620B75}"/>
              </a:ext>
            </a:extLst>
          </p:cNvPr>
          <p:cNvSpPr txBox="1"/>
          <p:nvPr/>
        </p:nvSpPr>
        <p:spPr>
          <a:xfrm>
            <a:off x="459163" y="1089134"/>
            <a:ext cx="6783685" cy="374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Leveraging the Microsoft Advanced Events Team (AET)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913DAC3-C3CF-4692-AEEF-C1DCF1FA9E0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35228" y="1807254"/>
            <a:ext cx="7605669" cy="4183838"/>
          </a:xfrm>
        </p:spPr>
        <p:txBody>
          <a:bodyPr vert="horz" wrap="square" lIns="0" tIns="0" rIns="0" bIns="0" numCol="1" spcCol="320040" rtlCol="0" anchor="t">
            <a:spAutoFit/>
          </a:bodyPr>
          <a:lstStyle/>
          <a:p>
            <a:pPr lvl="1" indent="0">
              <a:spcBef>
                <a:spcPts val="600"/>
              </a:spcBef>
              <a:spcAft>
                <a:spcPts val="600"/>
              </a:spcAft>
              <a:buClr>
                <a:srgbClr val="3B2E58"/>
              </a:buClr>
              <a:buSzPct val="110000"/>
              <a:buNone/>
            </a:pPr>
            <a:r>
              <a:rPr lang="en-US" sz="1765" b="1"/>
              <a:t>Objectives: </a:t>
            </a:r>
            <a:r>
              <a:rPr lang="en-US" sz="1568"/>
              <a:t>Help strategic customers successfully transition to a virtual or hybrid world with Teams Events. Support for all event types, including leadership summits, learning &amp; development, virtual offsites, complex hybrid, or even external-facing webinars.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B2E58"/>
              </a:buClr>
              <a:buSzPct val="110000"/>
              <a:buNone/>
            </a:pPr>
            <a:r>
              <a:rPr lang="en-US" sz="1765" b="1"/>
              <a:t>       How: </a:t>
            </a:r>
            <a:r>
              <a:rPr lang="en-US" sz="1765"/>
              <a:t> Contact Your Local Microsoft Account or Email Us Directly:</a:t>
            </a:r>
          </a:p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3B2E58"/>
              </a:buClr>
              <a:buSzPct val="110000"/>
              <a:buNone/>
            </a:pPr>
            <a:r>
              <a:rPr lang="en-US" sz="1765" b="1"/>
              <a:t>AdvancedEventsTeam@microsoft.com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B2E58"/>
              </a:buClr>
              <a:buSzPct val="110000"/>
              <a:buNone/>
            </a:pPr>
            <a:r>
              <a:rPr lang="en-US" sz="1765" b="1"/>
              <a:t>       Activities: </a:t>
            </a:r>
            <a:endParaRPr lang="en-US" sz="1765" b="1">
              <a:ea typeface="Times New Roman" panose="02020603050405020304" pitchFamily="18" charset="0"/>
              <a:cs typeface="Calibri"/>
            </a:endParaRP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>
                <a:ea typeface="Times New Roman" panose="02020603050405020304" pitchFamily="18" charset="0"/>
                <a:cs typeface="Calibri"/>
              </a:rPr>
              <a:t>Define </a:t>
            </a:r>
            <a:r>
              <a:rPr lang="en-US" sz="1372">
                <a:ea typeface="Times New Roman" panose="02020603050405020304" pitchFamily="18" charset="0"/>
                <a:cs typeface="Calibri"/>
              </a:rPr>
              <a:t>event format and approach</a:t>
            </a:r>
          </a:p>
          <a:p>
            <a:pPr marL="742631" lvl="1" indent="-285101">
              <a:lnSpc>
                <a:spcPct val="114999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>
                <a:ea typeface="Times New Roman" panose="02020603050405020304" pitchFamily="18" charset="0"/>
                <a:cs typeface="Calibri"/>
              </a:rPr>
              <a:t>Demonstrate</a:t>
            </a:r>
            <a:r>
              <a:rPr lang="en-US" sz="1372">
                <a:ea typeface="Times New Roman" panose="02020603050405020304" pitchFamily="18" charset="0"/>
                <a:cs typeface="Calibri"/>
              </a:rPr>
              <a:t> the technology capabilities</a:t>
            </a:r>
          </a:p>
          <a:p>
            <a:pPr marL="742631" lvl="1" indent="-285101">
              <a:lnSpc>
                <a:spcPct val="114999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>
                <a:ea typeface="Times New Roman" panose="02020603050405020304" pitchFamily="18" charset="0"/>
                <a:cs typeface="Calibri"/>
              </a:rPr>
              <a:t>Educate and transfer</a:t>
            </a:r>
            <a:r>
              <a:rPr lang="en-US" sz="1372">
                <a:ea typeface="Times New Roman" panose="02020603050405020304" pitchFamily="18" charset="0"/>
                <a:cs typeface="Calibri"/>
              </a:rPr>
              <a:t> knowledge to your Production and/or Technology team</a:t>
            </a:r>
            <a:endParaRPr lang="en-US" sz="1372">
              <a:ea typeface="Calibri" panose="020F0502020204030204" pitchFamily="34" charset="0"/>
              <a:cs typeface="Calibri"/>
            </a:endParaRP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>
                <a:ea typeface="Times New Roman" panose="02020603050405020304" pitchFamily="18" charset="0"/>
                <a:cs typeface="Calibri"/>
              </a:rPr>
              <a:t>Advise</a:t>
            </a:r>
            <a:r>
              <a:rPr lang="en-US" sz="1372">
                <a:ea typeface="Times New Roman" panose="02020603050405020304" pitchFamily="18" charset="0"/>
                <a:cs typeface="Calibri"/>
              </a:rPr>
              <a:t> on recommended best practices to create the ideal virtual event experience </a:t>
            </a:r>
            <a:endParaRPr lang="en-US" sz="1372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>
                <a:ea typeface="Times New Roman" panose="02020603050405020304" pitchFamily="18" charset="0"/>
                <a:cs typeface="Calibri"/>
              </a:rPr>
              <a:t>Assist</a:t>
            </a:r>
            <a:r>
              <a:rPr lang="en-US" sz="1372">
                <a:ea typeface="Times New Roman" panose="02020603050405020304" pitchFamily="18" charset="0"/>
                <a:cs typeface="Calibri"/>
              </a:rPr>
              <a:t> in the preparation activities for the event to best leverage our solutions</a:t>
            </a:r>
            <a:endParaRPr lang="en-US" sz="1372">
              <a:ea typeface="Calibri" panose="020F0502020204030204" pitchFamily="34" charset="0"/>
              <a:cs typeface="Calibri"/>
            </a:endParaRP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>
                <a:ea typeface="Times New Roman" panose="02020603050405020304" pitchFamily="18" charset="0"/>
                <a:cs typeface="Calibri"/>
              </a:rPr>
              <a:t>Provide </a:t>
            </a:r>
            <a:r>
              <a:rPr lang="en-US" sz="1372" b="1">
                <a:ea typeface="Times New Roman" panose="02020603050405020304" pitchFamily="18" charset="0"/>
                <a:cs typeface="Calibri"/>
              </a:rPr>
              <a:t>Support</a:t>
            </a:r>
            <a:r>
              <a:rPr lang="en-US" sz="1372">
                <a:ea typeface="Times New Roman" panose="02020603050405020304" pitchFamily="18" charset="0"/>
                <a:cs typeface="Calibri"/>
              </a:rPr>
              <a:t> and/or </a:t>
            </a:r>
            <a:r>
              <a:rPr lang="en-US" sz="1372" b="1">
                <a:ea typeface="Times New Roman" panose="02020603050405020304" pitchFamily="18" charset="0"/>
                <a:cs typeface="Calibri"/>
              </a:rPr>
              <a:t>Moderation</a:t>
            </a:r>
            <a:r>
              <a:rPr lang="en-US" sz="1372">
                <a:ea typeface="Times New Roman" panose="02020603050405020304" pitchFamily="18" charset="0"/>
                <a:cs typeface="Calibri"/>
              </a:rPr>
              <a:t> during practice sessions, dry runs and/or for the actual virtual event</a:t>
            </a: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2070309020205020404" pitchFamily="49" charset="0"/>
              <a:buChar char="o"/>
            </a:pPr>
            <a:endParaRPr lang="en-US" sz="1400">
              <a:ea typeface="Times New Roman" panose="02020603050405020304" pitchFamily="18" charset="0"/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CD369B-63FB-7743-DB4F-418796AE8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08181" y="1367473"/>
            <a:ext cx="3424656" cy="5490527"/>
            <a:chOff x="8308181" y="1458414"/>
            <a:chExt cx="3424656" cy="5490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Person presenting to his team">
              <a:extLst>
                <a:ext uri="{FF2B5EF4-FFF2-40B4-BE49-F238E27FC236}">
                  <a16:creationId xmlns:a16="http://schemas.microsoft.com/office/drawing/2014/main" id="{9EF3399C-1E74-4320-AB8B-59C6653FF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92" t="34772" r="9479"/>
            <a:stretch/>
          </p:blipFill>
          <p:spPr>
            <a:xfrm>
              <a:off x="8308181" y="3097911"/>
              <a:ext cx="3424656" cy="1639498"/>
            </a:xfrm>
            <a:prstGeom prst="rect">
              <a:avLst/>
            </a:prstGeom>
          </p:spPr>
        </p:pic>
        <p:pic>
          <p:nvPicPr>
            <p:cNvPr id="2" name="Picture 1" descr="A group of people on a stage&#10;&#10;Description automatically generated with medium confidence">
              <a:extLst>
                <a:ext uri="{FF2B5EF4-FFF2-40B4-BE49-F238E27FC236}">
                  <a16:creationId xmlns:a16="http://schemas.microsoft.com/office/drawing/2014/main" id="{766DD17A-F2D0-46F3-8755-3E022A30B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8181" y="1458414"/>
              <a:ext cx="3424656" cy="1639498"/>
            </a:xfrm>
            <a:prstGeom prst="rect">
              <a:avLst/>
            </a:prstGeom>
          </p:spPr>
        </p:pic>
        <p:pic>
          <p:nvPicPr>
            <p:cNvPr id="6" name="Picture 5" descr="A picture containing text, table&#10;&#10;Description automatically generated">
              <a:extLst>
                <a:ext uri="{FF2B5EF4-FFF2-40B4-BE49-F238E27FC236}">
                  <a16:creationId xmlns:a16="http://schemas.microsoft.com/office/drawing/2014/main" id="{ECF5BACA-D354-4105-8C00-1AD87F18B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796"/>
            <a:stretch/>
          </p:blipFill>
          <p:spPr>
            <a:xfrm>
              <a:off x="8308181" y="4737409"/>
              <a:ext cx="3424656" cy="221153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B645B8-8959-455C-AFF8-1F572942D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8448" y="6061062"/>
            <a:ext cx="6762335" cy="375964"/>
          </a:xfrm>
          <a:prstGeom prst="rect">
            <a:avLst/>
          </a:prstGeom>
          <a:noFill/>
        </p:spPr>
        <p:txBody>
          <a:bodyPr wrap="square" lIns="89642" tIns="44821" rIns="89642" bIns="44821" anchor="t">
            <a:spAutoFit/>
          </a:bodyPr>
          <a:lstStyle/>
          <a:p>
            <a:pPr marL="456908" marR="0" lvl="1" indent="0" algn="ctr" defTabSz="914367" rtl="0" eaLnBrk="1" fontAlgn="auto" latinLnBrk="0" hangingPunct="1">
              <a:lnSpc>
                <a:spcPct val="115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1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99315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F714-C915-11FF-A855-ABA44A31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5857580" cy="2123658"/>
          </a:xfrm>
        </p:spPr>
        <p:txBody>
          <a:bodyPr/>
          <a:lstStyle/>
          <a:p>
            <a:r>
              <a:rPr lang="en-US" sz="66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5436675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D10B10-2C4A-F390-6EFE-3413B3ECCE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8196" y="109344"/>
            <a:ext cx="10162816" cy="45674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Thank you!</a:t>
            </a: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Next session…</a:t>
            </a:r>
          </a:p>
          <a:p>
            <a:pPr marL="2540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400" spc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</a:rPr>
              <a:t>10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/8/25 – Tips, tricks and traps for town halls and webinars in Microsoft Teams</a:t>
            </a:r>
          </a:p>
        </p:txBody>
      </p:sp>
    </p:spTree>
    <p:extLst>
      <p:ext uri="{BB962C8B-B14F-4D97-AF65-F5344CB8AC3E}">
        <p14:creationId xmlns:p14="http://schemas.microsoft.com/office/powerpoint/2010/main" val="131432991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574C26-438B-9E3E-82EC-D8F287567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7444947" y="2092709"/>
            <a:ext cx="4778309" cy="3072762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CEA7AE-2C4E-9AEE-E196-A14037070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36" y="1616582"/>
            <a:ext cx="2202932" cy="2202930"/>
          </a:xfrm>
          <a:prstGeom prst="roundRect">
            <a:avLst>
              <a:gd name="adj" fmla="val 29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95CE7F-4B9E-E2B6-19AF-B22BAEFF5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1348" y="4140925"/>
            <a:ext cx="7503737" cy="844463"/>
            <a:chOff x="5607459" y="5376024"/>
            <a:chExt cx="5795892" cy="844463"/>
          </a:xfrm>
        </p:grpSpPr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B31A9F0F-D339-2CF1-AE14-AAA60BFD4372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C2895031-2100-907D-B0E1-B5CD30A4FB47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7A4B4F-8A86-8C8C-C020-6F19A5DEF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4517" y="4424657"/>
            <a:ext cx="2319930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Survey</a:t>
            </a:r>
            <a:endParaRPr kumimoji="0" lang="en-US" sz="1800" b="0" i="0" u="none" strike="noStrike" kern="120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3CCA0-76FD-A476-81B5-C277DC3A8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88756" y="4455434"/>
            <a:ext cx="22906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400" b="0" i="0" u="none" strike="noStrike" kern="1200" cap="none" spc="0" normalizeH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CustomerHubSurvey</a:t>
            </a: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US" sz="1400" b="0" i="0" u="none" strike="noStrike" kern="120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AE50B5-E83E-D89F-14B2-82C4F27EC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97721" y="4393752"/>
            <a:ext cx="0" cy="338809"/>
          </a:xfrm>
          <a:prstGeom prst="line">
            <a:avLst/>
          </a:prstGeom>
          <a:ln w="12700"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0B7E56-D4D1-0BDD-6911-15765004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31719" y="5204621"/>
            <a:ext cx="2404767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 defTabSz="914400">
              <a:defRPr/>
            </a:pPr>
            <a:r>
              <a:rPr lang="en-US" sz="180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Select Frontline Friday Series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A3C751-AA86-5CCC-1606-E07694130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70438" y="1838848"/>
            <a:ext cx="176400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Scan with your mobile device camera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DB2F65-825D-538A-E6EA-44804CBD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60196" y="2610326"/>
            <a:ext cx="774251" cy="430887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-OR-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2478C-9060-36A9-FFAF-A9F33635E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87022" y="3381803"/>
            <a:ext cx="33823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Visit</a:t>
            </a:r>
          </a:p>
        </p:txBody>
      </p:sp>
      <p:pic>
        <p:nvPicPr>
          <p:cNvPr id="15" name="Picture 14" descr="A blurry image of a blue and orange sky">
            <a:extLst>
              <a:ext uri="{FF2B5EF4-FFF2-40B4-BE49-F238E27FC236}">
                <a16:creationId xmlns:a16="http://schemas.microsoft.com/office/drawing/2014/main" id="{0063B506-7055-28E0-DEF9-F8AAC471EE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5143502" cy="6675118"/>
          </a:xfrm>
          <a:prstGeom prst="rect">
            <a:avLst/>
          </a:prstGeom>
          <a:effectLst/>
        </p:spPr>
      </p:pic>
      <p:sp>
        <p:nvSpPr>
          <p:cNvPr id="18" name="Title 19">
            <a:extLst>
              <a:ext uri="{FF2B5EF4-FFF2-40B4-BE49-F238E27FC236}">
                <a16:creationId xmlns:a16="http://schemas.microsoft.com/office/drawing/2014/main" id="{23B379DE-A416-BAF3-D079-7F2CA492E06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8263" y="457200"/>
            <a:ext cx="4393312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THANK YOU –</a:t>
            </a:r>
            <a:b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</a:b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Your feedback is critical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58808B-612F-B5E0-ED1C-2E295298D00F}"/>
              </a:ext>
            </a:extLst>
          </p:cNvPr>
          <p:cNvSpPr txBox="1"/>
          <p:nvPr/>
        </p:nvSpPr>
        <p:spPr>
          <a:xfrm>
            <a:off x="588263" y="3183661"/>
            <a:ext cx="3645956" cy="19548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bg1"/>
                </a:solidFill>
                <a:cs typeface="Segoe UI Light"/>
              </a:rPr>
              <a:t>We’re committed to making your </a:t>
            </a:r>
            <a:r>
              <a:rPr lang="en-US" sz="1800" b="1">
                <a:solidFill>
                  <a:schemeClr val="bg1"/>
                </a:solidFill>
                <a:cs typeface="Segoe UI Light"/>
              </a:rPr>
              <a:t>Customer Hub </a:t>
            </a:r>
            <a:r>
              <a:rPr lang="en-US" sz="1800">
                <a:solidFill>
                  <a:schemeClr val="bg1"/>
                </a:solidFill>
                <a:cs typeface="Segoe UI Light"/>
              </a:rPr>
              <a:t>experience the best it can be – and your feedback is a critical component to that.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bg1"/>
                </a:solidFill>
                <a:cs typeface="Segoe UI Light" panose="020B0502040204020203" pitchFamily="34" charset="0"/>
              </a:rPr>
              <a:t>Before you scoot, please take a moment to provide some feedback.</a:t>
            </a:r>
          </a:p>
        </p:txBody>
      </p:sp>
      <p:sp>
        <p:nvSpPr>
          <p:cNvPr id="20" name="Graphic 3">
            <a:extLst>
              <a:ext uri="{FF2B5EF4-FFF2-40B4-BE49-F238E27FC236}">
                <a16:creationId xmlns:a16="http://schemas.microsoft.com/office/drawing/2014/main" id="{A64DB5FA-1813-0E1E-B6B4-7AD949EB2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262" y="2556747"/>
            <a:ext cx="447435" cy="404469"/>
          </a:xfrm>
          <a:custGeom>
            <a:avLst/>
            <a:gdLst>
              <a:gd name="connsiteX0" fmla="*/ 97511 w 190073"/>
              <a:gd name="connsiteY0" fmla="*/ 0 h 171822"/>
              <a:gd name="connsiteX1" fmla="*/ 91986 w 190073"/>
              <a:gd name="connsiteY1" fmla="*/ 2629 h 171822"/>
              <a:gd name="connsiteX2" fmla="*/ 91434 w 190073"/>
              <a:gd name="connsiteY2" fmla="*/ 3039 h 171822"/>
              <a:gd name="connsiteX3" fmla="*/ 31750 w 190073"/>
              <a:gd name="connsiteY3" fmla="*/ 17831 h 171822"/>
              <a:gd name="connsiteX4" fmla="*/ 15215 w 190073"/>
              <a:gd name="connsiteY4" fmla="*/ 70314 h 171822"/>
              <a:gd name="connsiteX5" fmla="*/ 15072 w 190073"/>
              <a:gd name="connsiteY5" fmla="*/ 70457 h 171822"/>
              <a:gd name="connsiteX6" fmla="*/ 5947 w 190073"/>
              <a:gd name="connsiteY6" fmla="*/ 79515 h 171822"/>
              <a:gd name="connsiteX7" fmla="*/ 5815 w 190073"/>
              <a:gd name="connsiteY7" fmla="*/ 107910 h 171822"/>
              <a:gd name="connsiteX8" fmla="*/ 5947 w 190073"/>
              <a:gd name="connsiteY8" fmla="*/ 108043 h 171822"/>
              <a:gd name="connsiteX9" fmla="*/ 23025 w 190073"/>
              <a:gd name="connsiteY9" fmla="*/ 113767 h 171822"/>
              <a:gd name="connsiteX10" fmla="*/ 40961 w 190073"/>
              <a:gd name="connsiteY10" fmla="*/ 128607 h 171822"/>
              <a:gd name="connsiteX11" fmla="*/ 60173 w 190073"/>
              <a:gd name="connsiteY11" fmla="*/ 147105 h 171822"/>
              <a:gd name="connsiteX12" fmla="*/ 66098 w 190073"/>
              <a:gd name="connsiteY12" fmla="*/ 160354 h 171822"/>
              <a:gd name="connsiteX13" fmla="*/ 92644 w 190073"/>
              <a:gd name="connsiteY13" fmla="*/ 162230 h 171822"/>
              <a:gd name="connsiteX14" fmla="*/ 96330 w 190073"/>
              <a:gd name="connsiteY14" fmla="*/ 165888 h 171822"/>
              <a:gd name="connsiteX15" fmla="*/ 125172 w 190073"/>
              <a:gd name="connsiteY15" fmla="*/ 165888 h 171822"/>
              <a:gd name="connsiteX16" fmla="*/ 131077 w 190073"/>
              <a:gd name="connsiteY16" fmla="*/ 153334 h 171822"/>
              <a:gd name="connsiteX17" fmla="*/ 149556 w 190073"/>
              <a:gd name="connsiteY17" fmla="*/ 134932 h 171822"/>
              <a:gd name="connsiteX18" fmla="*/ 167367 w 190073"/>
              <a:gd name="connsiteY18" fmla="*/ 119654 h 171822"/>
              <a:gd name="connsiteX19" fmla="*/ 184131 w 190073"/>
              <a:gd name="connsiteY19" fmla="*/ 113881 h 171822"/>
              <a:gd name="connsiteX20" fmla="*/ 184254 w 190073"/>
              <a:gd name="connsiteY20" fmla="*/ 85486 h 171822"/>
              <a:gd name="connsiteX21" fmla="*/ 184131 w 190073"/>
              <a:gd name="connsiteY21" fmla="*/ 85364 h 171822"/>
              <a:gd name="connsiteX22" fmla="*/ 176197 w 190073"/>
              <a:gd name="connsiteY22" fmla="*/ 77467 h 171822"/>
              <a:gd name="connsiteX23" fmla="*/ 177835 w 190073"/>
              <a:gd name="connsiteY23" fmla="*/ 71124 h 171822"/>
              <a:gd name="connsiteX24" fmla="*/ 172835 w 190073"/>
              <a:gd name="connsiteY24" fmla="*/ 30138 h 171822"/>
              <a:gd name="connsiteX25" fmla="*/ 122324 w 190073"/>
              <a:gd name="connsiteY25" fmla="*/ 39 h 171822"/>
              <a:gd name="connsiteX26" fmla="*/ 107017 w 190073"/>
              <a:gd name="connsiteY26" fmla="*/ 39 h 171822"/>
              <a:gd name="connsiteX27" fmla="*/ 105055 w 190073"/>
              <a:gd name="connsiteY27" fmla="*/ 0 h 171822"/>
              <a:gd name="connsiteX28" fmla="*/ 97521 w 190073"/>
              <a:gd name="connsiteY28" fmla="*/ 0 h 171822"/>
              <a:gd name="connsiteX29" fmla="*/ 125372 w 190073"/>
              <a:gd name="connsiteY29" fmla="*/ 47102 h 171822"/>
              <a:gd name="connsiteX30" fmla="*/ 158366 w 190073"/>
              <a:gd name="connsiteY30" fmla="*/ 79887 h 171822"/>
              <a:gd name="connsiteX31" fmla="*/ 158395 w 190073"/>
              <a:gd name="connsiteY31" fmla="*/ 79925 h 171822"/>
              <a:gd name="connsiteX32" fmla="*/ 158528 w 190073"/>
              <a:gd name="connsiteY32" fmla="*/ 80049 h 171822"/>
              <a:gd name="connsiteX33" fmla="*/ 174006 w 190073"/>
              <a:gd name="connsiteY33" fmla="*/ 95431 h 171822"/>
              <a:gd name="connsiteX34" fmla="*/ 174037 w 190073"/>
              <a:gd name="connsiteY34" fmla="*/ 103783 h 171822"/>
              <a:gd name="connsiteX35" fmla="*/ 174006 w 190073"/>
              <a:gd name="connsiteY35" fmla="*/ 103813 h 171822"/>
              <a:gd name="connsiteX36" fmla="*/ 165567 w 190073"/>
              <a:gd name="connsiteY36" fmla="*/ 103813 h 171822"/>
              <a:gd name="connsiteX37" fmla="*/ 150089 w 190073"/>
              <a:gd name="connsiteY37" fmla="*/ 88431 h 171822"/>
              <a:gd name="connsiteX38" fmla="*/ 139954 w 190073"/>
              <a:gd name="connsiteY38" fmla="*/ 88431 h 171822"/>
              <a:gd name="connsiteX39" fmla="*/ 139802 w 190073"/>
              <a:gd name="connsiteY39" fmla="*/ 88593 h 171822"/>
              <a:gd name="connsiteX40" fmla="*/ 139756 w 190073"/>
              <a:gd name="connsiteY40" fmla="*/ 98615 h 171822"/>
              <a:gd name="connsiteX41" fmla="*/ 139802 w 190073"/>
              <a:gd name="connsiteY41" fmla="*/ 98660 h 171822"/>
              <a:gd name="connsiteX42" fmla="*/ 151861 w 190073"/>
              <a:gd name="connsiteY42" fmla="*/ 110652 h 171822"/>
              <a:gd name="connsiteX43" fmla="*/ 151891 w 190073"/>
              <a:gd name="connsiteY43" fmla="*/ 119004 h 171822"/>
              <a:gd name="connsiteX44" fmla="*/ 151861 w 190073"/>
              <a:gd name="connsiteY44" fmla="*/ 119034 h 171822"/>
              <a:gd name="connsiteX45" fmla="*/ 144060 w 190073"/>
              <a:gd name="connsiteY45" fmla="*/ 119606 h 171822"/>
              <a:gd name="connsiteX46" fmla="*/ 134658 w 190073"/>
              <a:gd name="connsiteY46" fmla="*/ 120273 h 171822"/>
              <a:gd name="connsiteX47" fmla="*/ 134068 w 190073"/>
              <a:gd name="connsiteY47" fmla="*/ 129626 h 171822"/>
              <a:gd name="connsiteX48" fmla="*/ 133544 w 190073"/>
              <a:gd name="connsiteY48" fmla="*/ 137427 h 171822"/>
              <a:gd name="connsiteX49" fmla="*/ 125638 w 190073"/>
              <a:gd name="connsiteY49" fmla="*/ 137903 h 171822"/>
              <a:gd name="connsiteX50" fmla="*/ 116161 w 190073"/>
              <a:gd name="connsiteY50" fmla="*/ 138446 h 171822"/>
              <a:gd name="connsiteX51" fmla="*/ 115551 w 190073"/>
              <a:gd name="connsiteY51" fmla="*/ 147867 h 171822"/>
              <a:gd name="connsiteX52" fmla="*/ 115037 w 190073"/>
              <a:gd name="connsiteY52" fmla="*/ 155810 h 171822"/>
              <a:gd name="connsiteX53" fmla="*/ 106464 w 190073"/>
              <a:gd name="connsiteY53" fmla="*/ 155810 h 171822"/>
              <a:gd name="connsiteX54" fmla="*/ 102921 w 190073"/>
              <a:gd name="connsiteY54" fmla="*/ 152296 h 171822"/>
              <a:gd name="connsiteX55" fmla="*/ 103921 w 190073"/>
              <a:gd name="connsiteY55" fmla="*/ 151296 h 171822"/>
              <a:gd name="connsiteX56" fmla="*/ 104044 w 190073"/>
              <a:gd name="connsiteY56" fmla="*/ 122901 h 171822"/>
              <a:gd name="connsiteX57" fmla="*/ 103921 w 190073"/>
              <a:gd name="connsiteY57" fmla="*/ 122778 h 171822"/>
              <a:gd name="connsiteX58" fmla="*/ 90586 w 190073"/>
              <a:gd name="connsiteY58" fmla="*/ 116891 h 171822"/>
              <a:gd name="connsiteX59" fmla="*/ 71974 w 190073"/>
              <a:gd name="connsiteY59" fmla="*/ 97803 h 171822"/>
              <a:gd name="connsiteX60" fmla="*/ 66098 w 190073"/>
              <a:gd name="connsiteY60" fmla="*/ 85192 h 171822"/>
              <a:gd name="connsiteX61" fmla="*/ 49019 w 190073"/>
              <a:gd name="connsiteY61" fmla="*/ 79468 h 171822"/>
              <a:gd name="connsiteX62" fmla="*/ 28845 w 190073"/>
              <a:gd name="connsiteY62" fmla="*/ 64561 h 171822"/>
              <a:gd name="connsiteX63" fmla="*/ 41885 w 190073"/>
              <a:gd name="connsiteY63" fmla="*/ 27890 h 171822"/>
              <a:gd name="connsiteX64" fmla="*/ 75994 w 190073"/>
              <a:gd name="connsiteY64" fmla="*/ 14745 h 171822"/>
              <a:gd name="connsiteX65" fmla="*/ 61735 w 190073"/>
              <a:gd name="connsiteY65" fmla="*/ 25537 h 171822"/>
              <a:gd name="connsiteX66" fmla="*/ 57461 w 190073"/>
              <a:gd name="connsiteY66" fmla="*/ 56413 h 171822"/>
              <a:gd name="connsiteX67" fmla="*/ 57544 w 190073"/>
              <a:gd name="connsiteY67" fmla="*/ 56522 h 171822"/>
              <a:gd name="connsiteX68" fmla="*/ 88577 w 190073"/>
              <a:gd name="connsiteY68" fmla="*/ 60722 h 171822"/>
              <a:gd name="connsiteX69" fmla="*/ 106569 w 190073"/>
              <a:gd name="connsiteY69" fmla="*/ 47092 h 171822"/>
              <a:gd name="connsiteX70" fmla="*/ 125372 w 190073"/>
              <a:gd name="connsiteY70" fmla="*/ 47092 h 171822"/>
              <a:gd name="connsiteX71" fmla="*/ 70355 w 190073"/>
              <a:gd name="connsiteY71" fmla="*/ 36938 h 171822"/>
              <a:gd name="connsiteX72" fmla="*/ 100254 w 190073"/>
              <a:gd name="connsiteY72" fmla="*/ 14288 h 171822"/>
              <a:gd name="connsiteX73" fmla="*/ 105055 w 190073"/>
              <a:gd name="connsiteY73" fmla="*/ 14288 h 171822"/>
              <a:gd name="connsiteX74" fmla="*/ 106836 w 190073"/>
              <a:gd name="connsiteY74" fmla="*/ 14336 h 171822"/>
              <a:gd name="connsiteX75" fmla="*/ 122324 w 190073"/>
              <a:gd name="connsiteY75" fmla="*/ 14336 h 171822"/>
              <a:gd name="connsiteX76" fmla="*/ 160252 w 190073"/>
              <a:gd name="connsiteY76" fmla="*/ 36910 h 171822"/>
              <a:gd name="connsiteX77" fmla="*/ 164481 w 190073"/>
              <a:gd name="connsiteY77" fmla="*/ 65437 h 171822"/>
              <a:gd name="connsiteX78" fmla="*/ 133896 w 190073"/>
              <a:gd name="connsiteY78" fmla="*/ 34995 h 171822"/>
              <a:gd name="connsiteX79" fmla="*/ 128763 w 190073"/>
              <a:gd name="connsiteY79" fmla="*/ 32814 h 171822"/>
              <a:gd name="connsiteX80" fmla="*/ 104178 w 190073"/>
              <a:gd name="connsiteY80" fmla="*/ 32814 h 171822"/>
              <a:gd name="connsiteX81" fmla="*/ 99864 w 190073"/>
              <a:gd name="connsiteY81" fmla="*/ 34262 h 171822"/>
              <a:gd name="connsiteX82" fmla="*/ 79956 w 190073"/>
              <a:gd name="connsiteY82" fmla="*/ 49340 h 171822"/>
              <a:gd name="connsiteX83" fmla="*/ 68888 w 190073"/>
              <a:gd name="connsiteY83" fmla="*/ 47845 h 171822"/>
              <a:gd name="connsiteX84" fmla="*/ 70319 w 190073"/>
              <a:gd name="connsiteY84" fmla="*/ 36973 h 171822"/>
              <a:gd name="connsiteX85" fmla="*/ 70365 w 190073"/>
              <a:gd name="connsiteY85" fmla="*/ 36938 h 171822"/>
              <a:gd name="connsiteX86" fmla="*/ 38408 w 190073"/>
              <a:gd name="connsiteY86" fmla="*/ 112710 h 171822"/>
              <a:gd name="connsiteX87" fmla="*/ 38378 w 190073"/>
              <a:gd name="connsiteY87" fmla="*/ 104358 h 171822"/>
              <a:gd name="connsiteX88" fmla="*/ 38408 w 190073"/>
              <a:gd name="connsiteY88" fmla="*/ 104328 h 171822"/>
              <a:gd name="connsiteX89" fmla="*/ 47524 w 190073"/>
              <a:gd name="connsiteY89" fmla="*/ 95260 h 171822"/>
              <a:gd name="connsiteX90" fmla="*/ 55963 w 190073"/>
              <a:gd name="connsiteY90" fmla="*/ 95260 h 171822"/>
              <a:gd name="connsiteX91" fmla="*/ 56039 w 190073"/>
              <a:gd name="connsiteY91" fmla="*/ 103566 h 171822"/>
              <a:gd name="connsiteX92" fmla="*/ 55963 w 190073"/>
              <a:gd name="connsiteY92" fmla="*/ 103642 h 171822"/>
              <a:gd name="connsiteX93" fmla="*/ 46848 w 190073"/>
              <a:gd name="connsiteY93" fmla="*/ 112700 h 171822"/>
              <a:gd name="connsiteX94" fmla="*/ 46762 w 190073"/>
              <a:gd name="connsiteY94" fmla="*/ 112786 h 171822"/>
              <a:gd name="connsiteX95" fmla="*/ 38408 w 190073"/>
              <a:gd name="connsiteY95" fmla="*/ 112710 h 171822"/>
              <a:gd name="connsiteX96" fmla="*/ 33732 w 190073"/>
              <a:gd name="connsiteY96" fmla="*/ 80620 h 171822"/>
              <a:gd name="connsiteX97" fmla="*/ 33636 w 190073"/>
              <a:gd name="connsiteY97" fmla="*/ 88907 h 171822"/>
              <a:gd name="connsiteX98" fmla="*/ 24521 w 190073"/>
              <a:gd name="connsiteY98" fmla="*/ 97975 h 171822"/>
              <a:gd name="connsiteX99" fmla="*/ 16082 w 190073"/>
              <a:gd name="connsiteY99" fmla="*/ 97975 h 171822"/>
              <a:gd name="connsiteX100" fmla="*/ 16051 w 190073"/>
              <a:gd name="connsiteY100" fmla="*/ 89623 h 171822"/>
              <a:gd name="connsiteX101" fmla="*/ 16082 w 190073"/>
              <a:gd name="connsiteY101" fmla="*/ 89593 h 171822"/>
              <a:gd name="connsiteX102" fmla="*/ 25207 w 190073"/>
              <a:gd name="connsiteY102" fmla="*/ 80534 h 171822"/>
              <a:gd name="connsiteX103" fmla="*/ 33646 w 190073"/>
              <a:gd name="connsiteY103" fmla="*/ 80534 h 171822"/>
              <a:gd name="connsiteX104" fmla="*/ 33732 w 190073"/>
              <a:gd name="connsiteY104" fmla="*/ 80620 h 171822"/>
              <a:gd name="connsiteX105" fmla="*/ 84671 w 190073"/>
              <a:gd name="connsiteY105" fmla="*/ 150286 h 171822"/>
              <a:gd name="connsiteX106" fmla="*/ 76232 w 190073"/>
              <a:gd name="connsiteY106" fmla="*/ 150286 h 171822"/>
              <a:gd name="connsiteX107" fmla="*/ 76202 w 190073"/>
              <a:gd name="connsiteY107" fmla="*/ 141934 h 171822"/>
              <a:gd name="connsiteX108" fmla="*/ 76232 w 190073"/>
              <a:gd name="connsiteY108" fmla="*/ 141904 h 171822"/>
              <a:gd name="connsiteX109" fmla="*/ 85348 w 190073"/>
              <a:gd name="connsiteY109" fmla="*/ 132846 h 171822"/>
              <a:gd name="connsiteX110" fmla="*/ 93787 w 190073"/>
              <a:gd name="connsiteY110" fmla="*/ 132846 h 171822"/>
              <a:gd name="connsiteX111" fmla="*/ 93817 w 190073"/>
              <a:gd name="connsiteY111" fmla="*/ 141197 h 171822"/>
              <a:gd name="connsiteX112" fmla="*/ 93787 w 190073"/>
              <a:gd name="connsiteY112" fmla="*/ 141228 h 171822"/>
              <a:gd name="connsiteX113" fmla="*/ 84671 w 190073"/>
              <a:gd name="connsiteY113" fmla="*/ 150286 h 171822"/>
              <a:gd name="connsiteX114" fmla="*/ 65421 w 190073"/>
              <a:gd name="connsiteY114" fmla="*/ 131160 h 171822"/>
              <a:gd name="connsiteX115" fmla="*/ 56982 w 190073"/>
              <a:gd name="connsiteY115" fmla="*/ 131160 h 171822"/>
              <a:gd name="connsiteX116" fmla="*/ 56896 w 190073"/>
              <a:gd name="connsiteY116" fmla="*/ 122854 h 171822"/>
              <a:gd name="connsiteX117" fmla="*/ 56982 w 190073"/>
              <a:gd name="connsiteY117" fmla="*/ 122778 h 171822"/>
              <a:gd name="connsiteX118" fmla="*/ 66098 w 190073"/>
              <a:gd name="connsiteY118" fmla="*/ 113719 h 171822"/>
              <a:gd name="connsiteX119" fmla="*/ 66174 w 190073"/>
              <a:gd name="connsiteY119" fmla="*/ 113634 h 171822"/>
              <a:gd name="connsiteX120" fmla="*/ 74537 w 190073"/>
              <a:gd name="connsiteY120" fmla="*/ 113719 h 171822"/>
              <a:gd name="connsiteX121" fmla="*/ 74567 w 190073"/>
              <a:gd name="connsiteY121" fmla="*/ 122071 h 171822"/>
              <a:gd name="connsiteX122" fmla="*/ 74537 w 190073"/>
              <a:gd name="connsiteY122" fmla="*/ 122101 h 171822"/>
              <a:gd name="connsiteX123" fmla="*/ 65421 w 190073"/>
              <a:gd name="connsiteY123" fmla="*/ 131160 h 17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90073" h="171822">
                <a:moveTo>
                  <a:pt x="97511" y="0"/>
                </a:moveTo>
                <a:cubicBezTo>
                  <a:pt x="95368" y="1"/>
                  <a:pt x="93339" y="967"/>
                  <a:pt x="91986" y="2629"/>
                </a:cubicBezTo>
                <a:lnTo>
                  <a:pt x="91434" y="3039"/>
                </a:lnTo>
                <a:cubicBezTo>
                  <a:pt x="70333" y="-3383"/>
                  <a:pt x="47410" y="2298"/>
                  <a:pt x="31750" y="17831"/>
                </a:cubicBezTo>
                <a:cubicBezTo>
                  <a:pt x="17920" y="31527"/>
                  <a:pt x="11733" y="51163"/>
                  <a:pt x="15215" y="70314"/>
                </a:cubicBezTo>
                <a:lnTo>
                  <a:pt x="15072" y="70457"/>
                </a:lnTo>
                <a:lnTo>
                  <a:pt x="5947" y="79515"/>
                </a:lnTo>
                <a:cubicBezTo>
                  <a:pt x="-1930" y="87320"/>
                  <a:pt x="-1990" y="100033"/>
                  <a:pt x="5815" y="107910"/>
                </a:cubicBezTo>
                <a:cubicBezTo>
                  <a:pt x="5859" y="107955"/>
                  <a:pt x="5903" y="107999"/>
                  <a:pt x="5947" y="108043"/>
                </a:cubicBezTo>
                <a:cubicBezTo>
                  <a:pt x="10439" y="112504"/>
                  <a:pt x="16752" y="114621"/>
                  <a:pt x="23025" y="113767"/>
                </a:cubicBezTo>
                <a:cubicBezTo>
                  <a:pt x="25287" y="121995"/>
                  <a:pt x="32456" y="127926"/>
                  <a:pt x="40961" y="128607"/>
                </a:cubicBezTo>
                <a:cubicBezTo>
                  <a:pt x="41844" y="138707"/>
                  <a:pt x="50047" y="146605"/>
                  <a:pt x="60173" y="147105"/>
                </a:cubicBezTo>
                <a:cubicBezTo>
                  <a:pt x="60421" y="151934"/>
                  <a:pt x="62392" y="156677"/>
                  <a:pt x="66098" y="160354"/>
                </a:cubicBezTo>
                <a:cubicBezTo>
                  <a:pt x="73337" y="167555"/>
                  <a:pt x="84690" y="168174"/>
                  <a:pt x="92644" y="162230"/>
                </a:cubicBezTo>
                <a:lnTo>
                  <a:pt x="96330" y="165888"/>
                </a:lnTo>
                <a:cubicBezTo>
                  <a:pt x="104316" y="173800"/>
                  <a:pt x="117186" y="173800"/>
                  <a:pt x="125172" y="165888"/>
                </a:cubicBezTo>
                <a:cubicBezTo>
                  <a:pt x="128696" y="162383"/>
                  <a:pt x="130668" y="157906"/>
                  <a:pt x="131077" y="153334"/>
                </a:cubicBezTo>
                <a:cubicBezTo>
                  <a:pt x="140889" y="152502"/>
                  <a:pt x="148684" y="144740"/>
                  <a:pt x="149556" y="134932"/>
                </a:cubicBezTo>
                <a:cubicBezTo>
                  <a:pt x="158137" y="134143"/>
                  <a:pt x="165281" y="128015"/>
                  <a:pt x="167367" y="119654"/>
                </a:cubicBezTo>
                <a:cubicBezTo>
                  <a:pt x="173544" y="120394"/>
                  <a:pt x="179719" y="118267"/>
                  <a:pt x="184131" y="113881"/>
                </a:cubicBezTo>
                <a:cubicBezTo>
                  <a:pt x="192007" y="106074"/>
                  <a:pt x="192061" y="93361"/>
                  <a:pt x="184254" y="85486"/>
                </a:cubicBezTo>
                <a:cubicBezTo>
                  <a:pt x="184213" y="85445"/>
                  <a:pt x="184172" y="85404"/>
                  <a:pt x="184131" y="85364"/>
                </a:cubicBezTo>
                <a:lnTo>
                  <a:pt x="176197" y="77467"/>
                </a:lnTo>
                <a:lnTo>
                  <a:pt x="177835" y="71124"/>
                </a:lnTo>
                <a:cubicBezTo>
                  <a:pt x="181380" y="57319"/>
                  <a:pt x="179595" y="42685"/>
                  <a:pt x="172835" y="30138"/>
                </a:cubicBezTo>
                <a:cubicBezTo>
                  <a:pt x="162814" y="11578"/>
                  <a:pt x="143415" y="18"/>
                  <a:pt x="122324" y="39"/>
                </a:cubicBezTo>
                <a:lnTo>
                  <a:pt x="107017" y="39"/>
                </a:lnTo>
                <a:cubicBezTo>
                  <a:pt x="106364" y="10"/>
                  <a:pt x="105709" y="-3"/>
                  <a:pt x="105055" y="0"/>
                </a:cubicBezTo>
                <a:lnTo>
                  <a:pt x="97521" y="0"/>
                </a:lnTo>
                <a:close/>
                <a:moveTo>
                  <a:pt x="125372" y="47102"/>
                </a:moveTo>
                <a:lnTo>
                  <a:pt x="158366" y="79887"/>
                </a:lnTo>
                <a:lnTo>
                  <a:pt x="158395" y="79925"/>
                </a:lnTo>
                <a:lnTo>
                  <a:pt x="158528" y="80049"/>
                </a:lnTo>
                <a:lnTo>
                  <a:pt x="174006" y="95431"/>
                </a:lnTo>
                <a:cubicBezTo>
                  <a:pt x="176321" y="97729"/>
                  <a:pt x="176334" y="101468"/>
                  <a:pt x="174037" y="103783"/>
                </a:cubicBezTo>
                <a:cubicBezTo>
                  <a:pt x="174026" y="103793"/>
                  <a:pt x="174017" y="103803"/>
                  <a:pt x="174006" y="103813"/>
                </a:cubicBezTo>
                <a:cubicBezTo>
                  <a:pt x="171668" y="106125"/>
                  <a:pt x="167906" y="106125"/>
                  <a:pt x="165567" y="103813"/>
                </a:cubicBezTo>
                <a:lnTo>
                  <a:pt x="150089" y="88431"/>
                </a:lnTo>
                <a:cubicBezTo>
                  <a:pt x="147283" y="85651"/>
                  <a:pt x="142760" y="85651"/>
                  <a:pt x="139954" y="88431"/>
                </a:cubicBezTo>
                <a:lnTo>
                  <a:pt x="139802" y="88593"/>
                </a:lnTo>
                <a:cubicBezTo>
                  <a:pt x="137022" y="91347"/>
                  <a:pt x="137002" y="95834"/>
                  <a:pt x="139756" y="98615"/>
                </a:cubicBezTo>
                <a:cubicBezTo>
                  <a:pt x="139772" y="98630"/>
                  <a:pt x="139787" y="98645"/>
                  <a:pt x="139802" y="98660"/>
                </a:cubicBezTo>
                <a:lnTo>
                  <a:pt x="151861" y="110652"/>
                </a:lnTo>
                <a:cubicBezTo>
                  <a:pt x="154175" y="112950"/>
                  <a:pt x="154189" y="116689"/>
                  <a:pt x="151891" y="119004"/>
                </a:cubicBezTo>
                <a:cubicBezTo>
                  <a:pt x="151881" y="119014"/>
                  <a:pt x="151871" y="119024"/>
                  <a:pt x="151861" y="119034"/>
                </a:cubicBezTo>
                <a:cubicBezTo>
                  <a:pt x="149758" y="121126"/>
                  <a:pt x="146444" y="121369"/>
                  <a:pt x="144060" y="119606"/>
                </a:cubicBezTo>
                <a:cubicBezTo>
                  <a:pt x="141195" y="117462"/>
                  <a:pt x="137191" y="117746"/>
                  <a:pt x="134658" y="120273"/>
                </a:cubicBezTo>
                <a:cubicBezTo>
                  <a:pt x="132133" y="122797"/>
                  <a:pt x="131881" y="126805"/>
                  <a:pt x="134068" y="129626"/>
                </a:cubicBezTo>
                <a:cubicBezTo>
                  <a:pt x="135886" y="131987"/>
                  <a:pt x="135661" y="135332"/>
                  <a:pt x="133544" y="137427"/>
                </a:cubicBezTo>
                <a:cubicBezTo>
                  <a:pt x="131403" y="139549"/>
                  <a:pt x="128019" y="139753"/>
                  <a:pt x="125638" y="137903"/>
                </a:cubicBezTo>
                <a:cubicBezTo>
                  <a:pt x="122790" y="135681"/>
                  <a:pt x="118736" y="135914"/>
                  <a:pt x="116161" y="138446"/>
                </a:cubicBezTo>
                <a:cubicBezTo>
                  <a:pt x="113591" y="140974"/>
                  <a:pt x="113329" y="145028"/>
                  <a:pt x="115551" y="147867"/>
                </a:cubicBezTo>
                <a:cubicBezTo>
                  <a:pt x="117413" y="150263"/>
                  <a:pt x="117192" y="153674"/>
                  <a:pt x="115037" y="155810"/>
                </a:cubicBezTo>
                <a:cubicBezTo>
                  <a:pt x="112662" y="158159"/>
                  <a:pt x="108839" y="158159"/>
                  <a:pt x="106464" y="155810"/>
                </a:cubicBezTo>
                <a:lnTo>
                  <a:pt x="102921" y="152296"/>
                </a:lnTo>
                <a:lnTo>
                  <a:pt x="103921" y="151296"/>
                </a:lnTo>
                <a:cubicBezTo>
                  <a:pt x="111797" y="143488"/>
                  <a:pt x="111851" y="130775"/>
                  <a:pt x="104044" y="122901"/>
                </a:cubicBezTo>
                <a:cubicBezTo>
                  <a:pt x="104003" y="122860"/>
                  <a:pt x="103962" y="122819"/>
                  <a:pt x="103921" y="122778"/>
                </a:cubicBezTo>
                <a:cubicBezTo>
                  <a:pt x="100359" y="119232"/>
                  <a:pt x="95607" y="117134"/>
                  <a:pt x="90586" y="116891"/>
                </a:cubicBezTo>
                <a:cubicBezTo>
                  <a:pt x="90024" y="106772"/>
                  <a:pt x="82077" y="98620"/>
                  <a:pt x="71974" y="97803"/>
                </a:cubicBezTo>
                <a:cubicBezTo>
                  <a:pt x="71584" y="93032"/>
                  <a:pt x="69500" y="88559"/>
                  <a:pt x="66098" y="85192"/>
                </a:cubicBezTo>
                <a:cubicBezTo>
                  <a:pt x="61606" y="80731"/>
                  <a:pt x="55293" y="78614"/>
                  <a:pt x="49019" y="79468"/>
                </a:cubicBezTo>
                <a:cubicBezTo>
                  <a:pt x="46531" y="70445"/>
                  <a:pt x="38201" y="64290"/>
                  <a:pt x="28845" y="64561"/>
                </a:cubicBezTo>
                <a:cubicBezTo>
                  <a:pt x="27380" y="50989"/>
                  <a:pt x="32180" y="37490"/>
                  <a:pt x="41885" y="27890"/>
                </a:cubicBezTo>
                <a:cubicBezTo>
                  <a:pt x="50911" y="18923"/>
                  <a:pt x="63285" y="14154"/>
                  <a:pt x="75994" y="14745"/>
                </a:cubicBezTo>
                <a:lnTo>
                  <a:pt x="61735" y="25537"/>
                </a:lnTo>
                <a:cubicBezTo>
                  <a:pt x="52029" y="32883"/>
                  <a:pt x="50115" y="46707"/>
                  <a:pt x="57461" y="56413"/>
                </a:cubicBezTo>
                <a:cubicBezTo>
                  <a:pt x="57489" y="56449"/>
                  <a:pt x="57516" y="56486"/>
                  <a:pt x="57544" y="56522"/>
                </a:cubicBezTo>
                <a:cubicBezTo>
                  <a:pt x="64977" y="66211"/>
                  <a:pt x="78835" y="68087"/>
                  <a:pt x="88577" y="60722"/>
                </a:cubicBezTo>
                <a:lnTo>
                  <a:pt x="106569" y="47092"/>
                </a:lnTo>
                <a:lnTo>
                  <a:pt x="125372" y="47092"/>
                </a:lnTo>
                <a:close/>
                <a:moveTo>
                  <a:pt x="70355" y="36938"/>
                </a:moveTo>
                <a:lnTo>
                  <a:pt x="100254" y="14288"/>
                </a:lnTo>
                <a:lnTo>
                  <a:pt x="105055" y="14288"/>
                </a:lnTo>
                <a:cubicBezTo>
                  <a:pt x="105649" y="14284"/>
                  <a:pt x="106243" y="14299"/>
                  <a:pt x="106836" y="14336"/>
                </a:cubicBezTo>
                <a:lnTo>
                  <a:pt x="122324" y="14336"/>
                </a:lnTo>
                <a:cubicBezTo>
                  <a:pt x="138155" y="14314"/>
                  <a:pt x="152722" y="22984"/>
                  <a:pt x="160252" y="36910"/>
                </a:cubicBezTo>
                <a:cubicBezTo>
                  <a:pt x="164967" y="45673"/>
                  <a:pt x="166443" y="55750"/>
                  <a:pt x="164481" y="65437"/>
                </a:cubicBezTo>
                <a:lnTo>
                  <a:pt x="133896" y="34995"/>
                </a:lnTo>
                <a:cubicBezTo>
                  <a:pt x="132552" y="33603"/>
                  <a:pt x="130699" y="32815"/>
                  <a:pt x="128763" y="32814"/>
                </a:cubicBezTo>
                <a:lnTo>
                  <a:pt x="104178" y="32814"/>
                </a:lnTo>
                <a:cubicBezTo>
                  <a:pt x="102621" y="32813"/>
                  <a:pt x="101106" y="33322"/>
                  <a:pt x="99864" y="34262"/>
                </a:cubicBezTo>
                <a:lnTo>
                  <a:pt x="79956" y="49340"/>
                </a:lnTo>
                <a:cubicBezTo>
                  <a:pt x="76482" y="51962"/>
                  <a:pt x="71543" y="51295"/>
                  <a:pt x="68888" y="47845"/>
                </a:cubicBezTo>
                <a:cubicBezTo>
                  <a:pt x="66281" y="44448"/>
                  <a:pt x="66922" y="39580"/>
                  <a:pt x="70319" y="36973"/>
                </a:cubicBezTo>
                <a:cubicBezTo>
                  <a:pt x="70334" y="36962"/>
                  <a:pt x="70349" y="36950"/>
                  <a:pt x="70365" y="36938"/>
                </a:cubicBezTo>
                <a:close/>
                <a:moveTo>
                  <a:pt x="38408" y="112710"/>
                </a:moveTo>
                <a:cubicBezTo>
                  <a:pt x="36094" y="110412"/>
                  <a:pt x="36080" y="106673"/>
                  <a:pt x="38378" y="104358"/>
                </a:cubicBezTo>
                <a:cubicBezTo>
                  <a:pt x="38388" y="104348"/>
                  <a:pt x="38398" y="104338"/>
                  <a:pt x="38408" y="104328"/>
                </a:cubicBezTo>
                <a:lnTo>
                  <a:pt x="47524" y="95260"/>
                </a:lnTo>
                <a:cubicBezTo>
                  <a:pt x="49862" y="92948"/>
                  <a:pt x="53625" y="92948"/>
                  <a:pt x="55963" y="95260"/>
                </a:cubicBezTo>
                <a:cubicBezTo>
                  <a:pt x="58260" y="97540"/>
                  <a:pt x="58294" y="101244"/>
                  <a:pt x="56039" y="103566"/>
                </a:cubicBezTo>
                <a:lnTo>
                  <a:pt x="55963" y="103642"/>
                </a:lnTo>
                <a:lnTo>
                  <a:pt x="46848" y="112700"/>
                </a:lnTo>
                <a:lnTo>
                  <a:pt x="46762" y="112786"/>
                </a:lnTo>
                <a:cubicBezTo>
                  <a:pt x="44414" y="115022"/>
                  <a:pt x="40715" y="114987"/>
                  <a:pt x="38408" y="112710"/>
                </a:cubicBezTo>
                <a:close/>
                <a:moveTo>
                  <a:pt x="33732" y="80620"/>
                </a:moveTo>
                <a:cubicBezTo>
                  <a:pt x="35979" y="82940"/>
                  <a:pt x="35937" y="86639"/>
                  <a:pt x="33636" y="88907"/>
                </a:cubicBezTo>
                <a:lnTo>
                  <a:pt x="24521" y="97975"/>
                </a:lnTo>
                <a:cubicBezTo>
                  <a:pt x="22183" y="100286"/>
                  <a:pt x="18420" y="100286"/>
                  <a:pt x="16082" y="97975"/>
                </a:cubicBezTo>
                <a:cubicBezTo>
                  <a:pt x="13767" y="95677"/>
                  <a:pt x="13754" y="91938"/>
                  <a:pt x="16051" y="89623"/>
                </a:cubicBezTo>
                <a:cubicBezTo>
                  <a:pt x="16061" y="89613"/>
                  <a:pt x="16072" y="89603"/>
                  <a:pt x="16082" y="89593"/>
                </a:cubicBezTo>
                <a:lnTo>
                  <a:pt x="25207" y="80534"/>
                </a:lnTo>
                <a:cubicBezTo>
                  <a:pt x="27545" y="78223"/>
                  <a:pt x="31308" y="78223"/>
                  <a:pt x="33646" y="80534"/>
                </a:cubicBezTo>
                <a:lnTo>
                  <a:pt x="33732" y="80620"/>
                </a:lnTo>
                <a:close/>
                <a:moveTo>
                  <a:pt x="84671" y="150286"/>
                </a:moveTo>
                <a:cubicBezTo>
                  <a:pt x="82333" y="152598"/>
                  <a:pt x="78571" y="152598"/>
                  <a:pt x="76232" y="150286"/>
                </a:cubicBezTo>
                <a:cubicBezTo>
                  <a:pt x="73917" y="147988"/>
                  <a:pt x="73904" y="144249"/>
                  <a:pt x="76202" y="141934"/>
                </a:cubicBezTo>
                <a:cubicBezTo>
                  <a:pt x="76212" y="141924"/>
                  <a:pt x="76222" y="141914"/>
                  <a:pt x="76232" y="141904"/>
                </a:cubicBezTo>
                <a:lnTo>
                  <a:pt x="85348" y="132846"/>
                </a:lnTo>
                <a:cubicBezTo>
                  <a:pt x="87686" y="130534"/>
                  <a:pt x="91448" y="130534"/>
                  <a:pt x="93787" y="132846"/>
                </a:cubicBezTo>
                <a:cubicBezTo>
                  <a:pt x="96101" y="135143"/>
                  <a:pt x="96115" y="138883"/>
                  <a:pt x="93817" y="141197"/>
                </a:cubicBezTo>
                <a:cubicBezTo>
                  <a:pt x="93807" y="141208"/>
                  <a:pt x="93797" y="141217"/>
                  <a:pt x="93787" y="141228"/>
                </a:cubicBezTo>
                <a:lnTo>
                  <a:pt x="84671" y="150286"/>
                </a:lnTo>
                <a:close/>
                <a:moveTo>
                  <a:pt x="65421" y="131160"/>
                </a:moveTo>
                <a:cubicBezTo>
                  <a:pt x="63085" y="133477"/>
                  <a:pt x="59318" y="133477"/>
                  <a:pt x="56982" y="131160"/>
                </a:cubicBezTo>
                <a:cubicBezTo>
                  <a:pt x="54682" y="128882"/>
                  <a:pt x="54644" y="125178"/>
                  <a:pt x="56896" y="122854"/>
                </a:cubicBezTo>
                <a:lnTo>
                  <a:pt x="56982" y="122778"/>
                </a:lnTo>
                <a:lnTo>
                  <a:pt x="66098" y="113719"/>
                </a:lnTo>
                <a:lnTo>
                  <a:pt x="66174" y="113634"/>
                </a:lnTo>
                <a:cubicBezTo>
                  <a:pt x="68525" y="111395"/>
                  <a:pt x="72231" y="111433"/>
                  <a:pt x="74537" y="113719"/>
                </a:cubicBezTo>
                <a:cubicBezTo>
                  <a:pt x="76851" y="116017"/>
                  <a:pt x="76865" y="119756"/>
                  <a:pt x="74567" y="122071"/>
                </a:cubicBezTo>
                <a:cubicBezTo>
                  <a:pt x="74557" y="122081"/>
                  <a:pt x="74547" y="122091"/>
                  <a:pt x="74537" y="122101"/>
                </a:cubicBezTo>
                <a:lnTo>
                  <a:pt x="65421" y="131160"/>
                </a:lnTo>
                <a:close/>
              </a:path>
            </a:pathLst>
          </a:custGeom>
          <a:solidFill>
            <a:schemeClr val="bg1"/>
          </a:solidFill>
          <a:ln w="155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86677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0216-F0E4-1778-CD8F-7E79D7A4B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70FB2E-F7E2-1488-0F5E-715F9BA3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36453" y="2742488"/>
            <a:ext cx="4025649" cy="2576099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7935E3-500E-0093-85B3-3F04101C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15" y="2441954"/>
            <a:ext cx="1810512" cy="1810512"/>
          </a:xfrm>
          <a:prstGeom prst="roundRect">
            <a:avLst>
              <a:gd name="adj" fmla="val 2933"/>
            </a:avLst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D26CF3-C73B-4FB5-E368-DBB8B209D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588" y="835066"/>
            <a:ext cx="1337566" cy="7053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94305EB-16A1-C7A9-6EEA-0DABA48A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0476" y="4696070"/>
            <a:ext cx="7503737" cy="844463"/>
            <a:chOff x="5607459" y="5376024"/>
            <a:chExt cx="5795892" cy="844463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E5A3DA75-2CAA-3D9E-0C4E-1B8F0C7FC8AA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1">
              <a:extLst>
                <a:ext uri="{FF2B5EF4-FFF2-40B4-BE49-F238E27FC236}">
                  <a16:creationId xmlns:a16="http://schemas.microsoft.com/office/drawing/2014/main" id="{8007F348-093D-C277-F7FA-2CF9A65BA74A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2E296C3-4B15-9102-AB46-73F678BC3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4479" y="2"/>
            <a:ext cx="8567520" cy="6646984"/>
          </a:xfrm>
          <a:prstGeom prst="rect">
            <a:avLst/>
          </a:prstGeom>
          <a:effectLst/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8B11158-53AB-AB5B-9C32-A1A900E1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2597" y="748860"/>
            <a:ext cx="7890896" cy="8679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Visit </a:t>
            </a: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website </a:t>
            </a: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for upcoming sessions, updates, and on demand contents!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691B6D-A3A6-64F9-20E4-2D87FBF39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5821723" y="257308"/>
            <a:ext cx="4052645" cy="7519459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ADE3B9-175D-54AF-69A5-811F2904A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189" y="2266134"/>
            <a:ext cx="6987712" cy="3527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7020F9-0E44-4CA2-EF2B-523C80BBD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1789" y="5033662"/>
            <a:ext cx="2329164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l" defTabSz="914400">
              <a:defRPr/>
            </a:pPr>
            <a:r>
              <a:rPr lang="en-US" sz="1100">
                <a:solidFill>
                  <a:schemeClr val="tx2"/>
                </a:solidFill>
                <a:latin typeface="Segoe Sans Tex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https://aka.ms/CustomerHubSessions</a:t>
            </a:r>
            <a:r>
              <a:rPr lang="en-US" sz="1100">
                <a:solidFill>
                  <a:schemeClr val="tx2"/>
                </a:solidFill>
                <a:latin typeface="Segoe Sans Text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58201638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253785-7DCD-212A-A12B-62EF604F67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3952" y="1624415"/>
            <a:ext cx="3797548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1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Q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&amp;</a:t>
            </a:r>
            <a:r>
              <a:rPr kumimoji="0" lang="en-US" sz="121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C5BCC02-F254-165A-B419-7E09F13385A9}"/>
              </a:ext>
            </a:extLst>
          </p:cNvPr>
          <p:cNvSpPr txBox="1">
            <a:spLocks/>
          </p:cNvSpPr>
          <p:nvPr/>
        </p:nvSpPr>
        <p:spPr>
          <a:xfrm>
            <a:off x="1876335" y="3336405"/>
            <a:ext cx="400376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normalizeH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Please raise your hand and unmute when called 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0C1B4C-D324-4FDC-5CED-9EDCC9C2B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699054" y="439533"/>
            <a:ext cx="3452506" cy="6565900"/>
          </a:xfrm>
          <a:prstGeom prst="roundRect">
            <a:avLst>
              <a:gd name="adj" fmla="val 14295"/>
            </a:avLst>
          </a:prstGeom>
          <a:solidFill>
            <a:schemeClr val="bg1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55E77-6AF4-FE9D-57AB-73980E358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842" y="3067289"/>
            <a:ext cx="5048158" cy="1286114"/>
          </a:xfrm>
          <a:prstGeom prst="roundRect">
            <a:avLst>
              <a:gd name="adj" fmla="val 12717"/>
            </a:avLst>
          </a:prstGeom>
          <a:effectLst/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0E164-D3B4-D288-E0C7-CBED5F9FE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020969" y="2542893"/>
            <a:ext cx="364331" cy="876300"/>
          </a:xfrm>
          <a:custGeom>
            <a:avLst/>
            <a:gdLst>
              <a:gd name="connsiteX0" fmla="*/ 0 w 731520"/>
              <a:gd name="connsiteY0" fmla="*/ 1158240 h 1158240"/>
              <a:gd name="connsiteX1" fmla="*/ 0 w 731520"/>
              <a:gd name="connsiteY1" fmla="*/ 0 h 1158240"/>
              <a:gd name="connsiteX2" fmla="*/ 731520 w 731520"/>
              <a:gd name="connsiteY2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158240">
                <a:moveTo>
                  <a:pt x="0" y="1158240"/>
                </a:moveTo>
                <a:lnTo>
                  <a:pt x="0" y="0"/>
                </a:lnTo>
                <a:lnTo>
                  <a:pt x="731520" y="0"/>
                </a:ln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5A04CC-0F12-6126-ABD6-D3414DC1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385557" y="2327210"/>
            <a:ext cx="425540" cy="425540"/>
          </a:xfrm>
          <a:prstGeom prst="ellipse">
            <a:avLst/>
          </a:prstGeom>
          <a:gradFill>
            <a:gsLst>
              <a:gs pos="2700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2400000" scaled="0"/>
          </a:gradFill>
          <a:ln>
            <a:gradFill>
              <a:gsLst>
                <a:gs pos="0">
                  <a:schemeClr val="accent1">
                    <a:alpha val="80000"/>
                    <a:lumMod val="7000"/>
                    <a:lumOff val="93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4800000" scaled="0"/>
            </a:gradFill>
          </a:ln>
          <a:effectLst>
            <a:outerShdw blurRad="50800" dist="127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1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D15C4CB-F9D7-B775-BD2B-36FA94563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0800000">
            <a:off x="8398926" y="4166791"/>
            <a:ext cx="364331" cy="757352"/>
          </a:xfrm>
          <a:custGeom>
            <a:avLst/>
            <a:gdLst>
              <a:gd name="connsiteX0" fmla="*/ 0 w 731520"/>
              <a:gd name="connsiteY0" fmla="*/ 1158240 h 1158240"/>
              <a:gd name="connsiteX1" fmla="*/ 0 w 731520"/>
              <a:gd name="connsiteY1" fmla="*/ 0 h 1158240"/>
              <a:gd name="connsiteX2" fmla="*/ 731520 w 731520"/>
              <a:gd name="connsiteY2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158240">
                <a:moveTo>
                  <a:pt x="0" y="1158240"/>
                </a:moveTo>
                <a:lnTo>
                  <a:pt x="0" y="0"/>
                </a:lnTo>
                <a:lnTo>
                  <a:pt x="731520" y="0"/>
                </a:ln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46385E-65F4-A2A7-2271-8D47D24F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970750" y="4711269"/>
            <a:ext cx="425540" cy="425540"/>
          </a:xfrm>
          <a:prstGeom prst="ellipse">
            <a:avLst/>
          </a:prstGeom>
          <a:gradFill>
            <a:gsLst>
              <a:gs pos="2700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2400000" scaled="0"/>
          </a:gradFill>
          <a:ln>
            <a:gradFill>
              <a:gsLst>
                <a:gs pos="0">
                  <a:schemeClr val="accent1">
                    <a:alpha val="80000"/>
                    <a:lumMod val="7000"/>
                    <a:lumOff val="93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4800000" scaled="0"/>
            </a:gradFill>
          </a:ln>
          <a:effectLst>
            <a:outerShdw blurRad="50800" dist="127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401728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BA696D-42B1-1C26-548C-08BCEF9B19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1982" y="-162184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8288874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51121-1D4C-791C-4F5A-371E412F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69F6D4-D2D0-01A4-410B-B72D218C3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802228" y="2452113"/>
            <a:ext cx="3909527" cy="3521317"/>
          </a:xfrm>
          <a:prstGeom prst="roundRect">
            <a:avLst>
              <a:gd name="adj" fmla="val 14295"/>
            </a:avLst>
          </a:prstGeom>
          <a:solidFill>
            <a:schemeClr val="tx1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DE0B7A-8A5F-1F6D-45DB-066A7C44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47812" y="2740524"/>
            <a:ext cx="241426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1600">
                <a:solidFill>
                  <a:schemeClr val="bg1"/>
                </a:solidFill>
                <a:cs typeface="Segoe UI Light" panose="020B0502040204020203" pitchFamily="34" charset="0"/>
              </a:rPr>
              <a:t>Get more from Copilot and Microsoft 365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3645DB9-C3AA-828A-AF3A-C882454D4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47812" y="3571527"/>
            <a:ext cx="260682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1600">
                <a:solidFill>
                  <a:schemeClr val="bg1"/>
                </a:solidFill>
                <a:cs typeface="Segoe UI Light" panose="020B0502040204020203" pitchFamily="34" charset="0"/>
              </a:rPr>
              <a:t>Help others do the same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26B550B-0BE4-8BB9-2A6B-5C4652412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47812" y="4156309"/>
            <a:ext cx="2832899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1600">
                <a:solidFill>
                  <a:schemeClr val="bg1"/>
                </a:solidFill>
                <a:cs typeface="Segoe UI Light" panose="020B0502040204020203" pitchFamily="34" charset="0"/>
              </a:rPr>
              <a:t>Expand your knowledge and enhance your career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AB5E3B-FCBC-3AB6-0A88-83D37C3F2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73207" y="5397648"/>
            <a:ext cx="6080320" cy="844463"/>
            <a:chOff x="5607459" y="5376024"/>
            <a:chExt cx="5795892" cy="844463"/>
          </a:xfrm>
        </p:grpSpPr>
        <p:sp>
          <p:nvSpPr>
            <p:cNvPr id="3" name="Rectangle: Rounded Corners 11">
              <a:extLst>
                <a:ext uri="{FF2B5EF4-FFF2-40B4-BE49-F238E27FC236}">
                  <a16:creationId xmlns:a16="http://schemas.microsoft.com/office/drawing/2014/main" id="{E78C4E7F-9DD8-E6F1-FE84-5EFC623D3590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11">
              <a:extLst>
                <a:ext uri="{FF2B5EF4-FFF2-40B4-BE49-F238E27FC236}">
                  <a16:creationId xmlns:a16="http://schemas.microsoft.com/office/drawing/2014/main" id="{76CFF2BE-0A1F-7BED-5D3B-9C47887A08BB}"/>
                </a:ext>
              </a:extLst>
            </p:cNvPr>
            <p:cNvSpPr/>
            <p:nvPr/>
          </p:nvSpPr>
          <p:spPr>
            <a:xfrm>
              <a:off x="5711416" y="5460239"/>
              <a:ext cx="558797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8E4B0B-6BFD-E406-725E-538C4E07F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1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E65A0-22E6-878F-9F35-4ABDCF9F5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59578" y="5656660"/>
            <a:ext cx="4103703" cy="30777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93247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Segoe UI Semibold"/>
              </a:defRPr>
            </a:lvl1pPr>
            <a:lvl2pPr marL="457200" defTabSz="914400">
              <a:defRPr sz="1800">
                <a:solidFill>
                  <a:schemeClr val="lt1"/>
                </a:solidFill>
              </a:defRPr>
            </a:lvl2pPr>
            <a:lvl3pPr marL="914400" defTabSz="914400">
              <a:defRPr sz="1800">
                <a:solidFill>
                  <a:schemeClr val="lt1"/>
                </a:solidFill>
              </a:defRPr>
            </a:lvl3pPr>
            <a:lvl4pPr marL="1371600" defTabSz="914400">
              <a:defRPr sz="1800">
                <a:solidFill>
                  <a:schemeClr val="lt1"/>
                </a:solidFill>
              </a:defRPr>
            </a:lvl4pPr>
            <a:lvl5pPr marL="1828800" defTabSz="914400">
              <a:defRPr sz="1800">
                <a:solidFill>
                  <a:schemeClr val="lt1"/>
                </a:solidFill>
              </a:defRPr>
            </a:lvl5pPr>
            <a:lvl6pPr marL="2286000" defTabSz="914400">
              <a:defRPr sz="1800">
                <a:solidFill>
                  <a:schemeClr val="lt1"/>
                </a:solidFill>
              </a:defRPr>
            </a:lvl6pPr>
            <a:lvl7pPr marL="2743200" defTabSz="914400">
              <a:defRPr sz="1800">
                <a:solidFill>
                  <a:schemeClr val="lt1"/>
                </a:solidFill>
              </a:defRPr>
            </a:lvl7pPr>
            <a:lvl8pPr marL="3200400" defTabSz="914400">
              <a:defRPr sz="1800">
                <a:solidFill>
                  <a:schemeClr val="lt1"/>
                </a:solidFill>
              </a:defRPr>
            </a:lvl8pPr>
            <a:lvl9pPr marL="3657600" defTabSz="914400">
              <a:defRPr sz="1800"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400">
                <a:solidFill>
                  <a:srgbClr val="454142"/>
                </a:solidFill>
                <a:latin typeface="+mn-lt"/>
                <a:cs typeface="Segoe UI Light" panose="020B0502040204020203" pitchFamily="34" charset="0"/>
              </a:rPr>
              <a:t>Join the free program at </a:t>
            </a:r>
            <a:r>
              <a:rPr lang="en-US" sz="1400">
                <a:solidFill>
                  <a:srgbClr val="454142"/>
                </a:solidFill>
                <a:latin typeface="+mn-lt"/>
                <a:cs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aka.ms/M365Champions</a:t>
            </a:r>
            <a:endParaRPr lang="en-US" sz="1400">
              <a:solidFill>
                <a:srgbClr val="454142"/>
              </a:solidFill>
              <a:latin typeface="+mn-lt"/>
              <a:cs typeface="Segoe UI Light" panose="020B05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7FC857-AD76-E5DB-7117-6E41F8168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67746" y="5669679"/>
            <a:ext cx="300404" cy="3004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C0E704-E7FD-3B7B-5543-6928E83C8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01162" y="4462312"/>
            <a:ext cx="4303067" cy="86690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500"/>
              </a:spcAft>
              <a:buSzPct val="100000"/>
              <a:buNone/>
            </a:pPr>
            <a:r>
              <a:rPr lang="en-US" sz="1400">
                <a:solidFill>
                  <a:schemeClr val="bg1"/>
                </a:solidFill>
                <a:cs typeface="Segoe UI Light" panose="020B0502040204020203" pitchFamily="34" charset="0"/>
              </a:rPr>
              <a:t>Get more from Copilot and Microsoft 365</a:t>
            </a:r>
          </a:p>
          <a:p>
            <a:pPr marL="0" indent="0">
              <a:spcBef>
                <a:spcPts val="0"/>
              </a:spcBef>
              <a:spcAft>
                <a:spcPts val="500"/>
              </a:spcAft>
              <a:buSzPct val="100000"/>
              <a:buNone/>
            </a:pPr>
            <a:r>
              <a:rPr lang="en-US" sz="1400">
                <a:solidFill>
                  <a:schemeClr val="bg1"/>
                </a:solidFill>
                <a:cs typeface="Segoe UI Light" panose="020B0502040204020203" pitchFamily="34" charset="0"/>
              </a:rPr>
              <a:t>Help others do the same</a:t>
            </a:r>
          </a:p>
          <a:p>
            <a:pPr marL="0" indent="0">
              <a:spcBef>
                <a:spcPts val="0"/>
              </a:spcBef>
              <a:spcAft>
                <a:spcPts val="500"/>
              </a:spcAft>
              <a:buSzPct val="100000"/>
              <a:buNone/>
            </a:pPr>
            <a:r>
              <a:rPr lang="en-US" sz="1400">
                <a:solidFill>
                  <a:schemeClr val="bg1"/>
                </a:solidFill>
                <a:cs typeface="Segoe UI Light" panose="020B0502040204020203" pitchFamily="34" charset="0"/>
              </a:rPr>
              <a:t>Expand your knowledge and enhance your career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9FF5A09-9F9A-5F67-1766-596598E1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5769" y="1153569"/>
            <a:ext cx="6903809" cy="31577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Make a difference</a:t>
            </a:r>
          </a:p>
          <a:p>
            <a:pPr marL="800100" marR="0" lvl="0" indent="0" algn="l" defTabSz="91436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Become a</a:t>
            </a:r>
          </a:p>
          <a:p>
            <a:pPr marL="800100" marR="0" lvl="0" indent="0" algn="l" defTabSz="91436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Champion</a:t>
            </a:r>
          </a:p>
        </p:txBody>
      </p:sp>
    </p:spTree>
    <p:extLst>
      <p:ext uri="{BB962C8B-B14F-4D97-AF65-F5344CB8AC3E}">
        <p14:creationId xmlns:p14="http://schemas.microsoft.com/office/powerpoint/2010/main" val="418700525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E364DA-A19B-30EA-9B1B-320F79782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61977" y="898294"/>
            <a:ext cx="4114800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b="1" i="0" kern="1200" spc="0" baseline="0">
                <a:solidFill>
                  <a:schemeClr val="accent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sz="3600" b="0">
                <a:ln w="3175">
                  <a:noFill/>
                </a:ln>
                <a:solidFill>
                  <a:schemeClr val="bg1"/>
                </a:solidFill>
                <a:latin typeface="Segoe Sans Display Semibold" pitchFamily="2" charset="0"/>
                <a:cs typeface="Segoe Sans Display Semibold" pitchFamily="2" charset="0"/>
              </a:rPr>
              <a:t>During the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19507-F8D1-A92F-0092-3D1FC7B67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13676" y="2649378"/>
            <a:ext cx="3617169" cy="5822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We will mute your microphone for the first part of today’s call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57B09-A016-CF69-732F-36AE6C880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13679" y="3838334"/>
            <a:ext cx="3393232" cy="11916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Ask your questions via chat, we will get to all of them, live or after. Common questions will get addressed out loud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C3F7F46-1559-08E6-598A-15137726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177" y="2644616"/>
            <a:ext cx="576422" cy="576422"/>
          </a:xfrm>
          <a:prstGeom prst="rect">
            <a:avLst/>
          </a:prstGeom>
        </p:spPr>
      </p:pic>
      <p:sp>
        <p:nvSpPr>
          <p:cNvPr id="10" name="Graphic 15">
            <a:extLst>
              <a:ext uri="{FF2B5EF4-FFF2-40B4-BE49-F238E27FC236}">
                <a16:creationId xmlns:a16="http://schemas.microsoft.com/office/drawing/2014/main" id="{835636AA-5253-4436-44BF-0C11631D9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11176" y="3838333"/>
            <a:ext cx="487787" cy="437720"/>
          </a:xfrm>
          <a:custGeom>
            <a:avLst/>
            <a:gdLst>
              <a:gd name="connsiteX0" fmla="*/ 111552 w 295982"/>
              <a:gd name="connsiteY0" fmla="*/ 0 h 265602"/>
              <a:gd name="connsiteX1" fmla="*/ 908 w 295982"/>
              <a:gd name="connsiteY1" fmla="*/ 110643 h 265602"/>
              <a:gd name="connsiteX2" fmla="*/ 11274 w 295982"/>
              <a:gd name="connsiteY2" fmla="*/ 157458 h 265602"/>
              <a:gd name="connsiteX3" fmla="*/ 590 w 295982"/>
              <a:gd name="connsiteY3" fmla="*/ 199374 h 265602"/>
              <a:gd name="connsiteX4" fmla="*/ 22774 w 295982"/>
              <a:gd name="connsiteY4" fmla="*/ 221862 h 265602"/>
              <a:gd name="connsiteX5" fmla="*/ 66009 w 295982"/>
              <a:gd name="connsiteY5" fmla="*/ 211505 h 265602"/>
              <a:gd name="connsiteX6" fmla="*/ 111552 w 295982"/>
              <a:gd name="connsiteY6" fmla="*/ 221286 h 265602"/>
              <a:gd name="connsiteX7" fmla="*/ 222195 w 295982"/>
              <a:gd name="connsiteY7" fmla="*/ 110643 h 265602"/>
              <a:gd name="connsiteX8" fmla="*/ 111552 w 295982"/>
              <a:gd name="connsiteY8" fmla="*/ 0 h 265602"/>
              <a:gd name="connsiteX9" fmla="*/ 23037 w 295982"/>
              <a:gd name="connsiteY9" fmla="*/ 110643 h 265602"/>
              <a:gd name="connsiteX10" fmla="*/ 111552 w 295982"/>
              <a:gd name="connsiteY10" fmla="*/ 22129 h 265602"/>
              <a:gd name="connsiteX11" fmla="*/ 200066 w 295982"/>
              <a:gd name="connsiteY11" fmla="*/ 110643 h 265602"/>
              <a:gd name="connsiteX12" fmla="*/ 111552 w 295982"/>
              <a:gd name="connsiteY12" fmla="*/ 199158 h 265602"/>
              <a:gd name="connsiteX13" fmla="*/ 72163 w 295982"/>
              <a:gd name="connsiteY13" fmla="*/ 189936 h 265602"/>
              <a:gd name="connsiteX14" fmla="*/ 68572 w 295982"/>
              <a:gd name="connsiteY14" fmla="*/ 188148 h 265602"/>
              <a:gd name="connsiteX15" fmla="*/ 64670 w 295982"/>
              <a:gd name="connsiteY15" fmla="*/ 189077 h 265602"/>
              <a:gd name="connsiteX16" fmla="*/ 23544 w 295982"/>
              <a:gd name="connsiteY16" fmla="*/ 198919 h 265602"/>
              <a:gd name="connsiteX17" fmla="*/ 33724 w 295982"/>
              <a:gd name="connsiteY17" fmla="*/ 158968 h 265602"/>
              <a:gd name="connsiteX18" fmla="*/ 34759 w 295982"/>
              <a:gd name="connsiteY18" fmla="*/ 154897 h 265602"/>
              <a:gd name="connsiteX19" fmla="*/ 32834 w 295982"/>
              <a:gd name="connsiteY19" fmla="*/ 151165 h 265602"/>
              <a:gd name="connsiteX20" fmla="*/ 23037 w 295982"/>
              <a:gd name="connsiteY20" fmla="*/ 110643 h 265602"/>
              <a:gd name="connsiteX21" fmla="*/ 185314 w 295982"/>
              <a:gd name="connsiteY21" fmla="*/ 265545 h 265602"/>
              <a:gd name="connsiteX22" fmla="*/ 110081 w 295982"/>
              <a:gd name="connsiteY22" fmla="*/ 236031 h 265602"/>
              <a:gd name="connsiteX23" fmla="*/ 111552 w 295982"/>
              <a:gd name="connsiteY23" fmla="*/ 236040 h 265602"/>
              <a:gd name="connsiteX24" fmla="*/ 142253 w 295982"/>
              <a:gd name="connsiteY24" fmla="*/ 232253 h 265602"/>
              <a:gd name="connsiteX25" fmla="*/ 185314 w 295982"/>
              <a:gd name="connsiteY25" fmla="*/ 243416 h 265602"/>
              <a:gd name="connsiteX26" fmla="*/ 224703 w 295982"/>
              <a:gd name="connsiteY26" fmla="*/ 234193 h 265602"/>
              <a:gd name="connsiteX27" fmla="*/ 228294 w 295982"/>
              <a:gd name="connsiteY27" fmla="*/ 232405 h 265602"/>
              <a:gd name="connsiteX28" fmla="*/ 232196 w 295982"/>
              <a:gd name="connsiteY28" fmla="*/ 233335 h 265602"/>
              <a:gd name="connsiteX29" fmla="*/ 272606 w 295982"/>
              <a:gd name="connsiteY29" fmla="*/ 242326 h 265602"/>
              <a:gd name="connsiteX30" fmla="*/ 263142 w 295982"/>
              <a:gd name="connsiteY30" fmla="*/ 203225 h 265602"/>
              <a:gd name="connsiteX31" fmla="*/ 262106 w 295982"/>
              <a:gd name="connsiteY31" fmla="*/ 199156 h 265602"/>
              <a:gd name="connsiteX32" fmla="*/ 264031 w 295982"/>
              <a:gd name="connsiteY32" fmla="*/ 195424 h 265602"/>
              <a:gd name="connsiteX33" fmla="*/ 273828 w 295982"/>
              <a:gd name="connsiteY33" fmla="*/ 154902 h 265602"/>
              <a:gd name="connsiteX34" fmla="*/ 233304 w 295982"/>
              <a:gd name="connsiteY34" fmla="*/ 80513 h 265602"/>
              <a:gd name="connsiteX35" fmla="*/ 221508 w 295982"/>
              <a:gd name="connsiteY35" fmla="*/ 50313 h 265602"/>
              <a:gd name="connsiteX36" fmla="*/ 295957 w 295982"/>
              <a:gd name="connsiteY36" fmla="*/ 154902 h 265602"/>
              <a:gd name="connsiteX37" fmla="*/ 285586 w 295982"/>
              <a:gd name="connsiteY37" fmla="*/ 201726 h 265602"/>
              <a:gd name="connsiteX38" fmla="*/ 295497 w 295982"/>
              <a:gd name="connsiteY38" fmla="*/ 243080 h 265602"/>
              <a:gd name="connsiteX39" fmla="*/ 273849 w 295982"/>
              <a:gd name="connsiteY39" fmla="*/ 265201 h 265602"/>
              <a:gd name="connsiteX40" fmla="*/ 230868 w 295982"/>
              <a:gd name="connsiteY40" fmla="*/ 255758 h 265602"/>
              <a:gd name="connsiteX41" fmla="*/ 185314 w 295982"/>
              <a:gd name="connsiteY41" fmla="*/ 265545 h 26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95982" h="265602">
                <a:moveTo>
                  <a:pt x="111552" y="0"/>
                </a:moveTo>
                <a:cubicBezTo>
                  <a:pt x="50445" y="0"/>
                  <a:pt x="908" y="49537"/>
                  <a:pt x="908" y="110643"/>
                </a:cubicBezTo>
                <a:cubicBezTo>
                  <a:pt x="908" y="127356"/>
                  <a:pt x="4621" y="143228"/>
                  <a:pt x="11274" y="157458"/>
                </a:cubicBezTo>
                <a:cubicBezTo>
                  <a:pt x="7527" y="172181"/>
                  <a:pt x="3340" y="188598"/>
                  <a:pt x="590" y="199374"/>
                </a:cubicBezTo>
                <a:cubicBezTo>
                  <a:pt x="-2848" y="212848"/>
                  <a:pt x="9285" y="225104"/>
                  <a:pt x="22774" y="221862"/>
                </a:cubicBezTo>
                <a:cubicBezTo>
                  <a:pt x="33841" y="219202"/>
                  <a:pt x="50851" y="215118"/>
                  <a:pt x="66009" y="211505"/>
                </a:cubicBezTo>
                <a:cubicBezTo>
                  <a:pt x="79911" y="217791"/>
                  <a:pt x="95336" y="221286"/>
                  <a:pt x="111552" y="221286"/>
                </a:cubicBezTo>
                <a:cubicBezTo>
                  <a:pt x="172658" y="221286"/>
                  <a:pt x="222195" y="171749"/>
                  <a:pt x="222195" y="110643"/>
                </a:cubicBezTo>
                <a:cubicBezTo>
                  <a:pt x="222195" y="49537"/>
                  <a:pt x="172658" y="0"/>
                  <a:pt x="111552" y="0"/>
                </a:cubicBezTo>
                <a:close/>
                <a:moveTo>
                  <a:pt x="23037" y="110643"/>
                </a:moveTo>
                <a:cubicBezTo>
                  <a:pt x="23037" y="61758"/>
                  <a:pt x="62666" y="22129"/>
                  <a:pt x="111552" y="22129"/>
                </a:cubicBezTo>
                <a:cubicBezTo>
                  <a:pt x="160437" y="22129"/>
                  <a:pt x="200066" y="61758"/>
                  <a:pt x="200066" y="110643"/>
                </a:cubicBezTo>
                <a:cubicBezTo>
                  <a:pt x="200066" y="159528"/>
                  <a:pt x="160437" y="199158"/>
                  <a:pt x="111552" y="199158"/>
                </a:cubicBezTo>
                <a:cubicBezTo>
                  <a:pt x="97378" y="199158"/>
                  <a:pt x="84013" y="195835"/>
                  <a:pt x="72163" y="189936"/>
                </a:cubicBezTo>
                <a:lnTo>
                  <a:pt x="68572" y="188148"/>
                </a:lnTo>
                <a:lnTo>
                  <a:pt x="64670" y="189077"/>
                </a:lnTo>
                <a:cubicBezTo>
                  <a:pt x="51057" y="192317"/>
                  <a:pt x="35330" y="196088"/>
                  <a:pt x="23544" y="198919"/>
                </a:cubicBezTo>
                <a:cubicBezTo>
                  <a:pt x="26476" y="187425"/>
                  <a:pt x="30358" y="172196"/>
                  <a:pt x="33724" y="158968"/>
                </a:cubicBezTo>
                <a:lnTo>
                  <a:pt x="34759" y="154897"/>
                </a:lnTo>
                <a:lnTo>
                  <a:pt x="32834" y="151165"/>
                </a:lnTo>
                <a:cubicBezTo>
                  <a:pt x="26576" y="139036"/>
                  <a:pt x="23037" y="125269"/>
                  <a:pt x="23037" y="110643"/>
                </a:cubicBezTo>
                <a:close/>
                <a:moveTo>
                  <a:pt x="185314" y="265545"/>
                </a:moveTo>
                <a:cubicBezTo>
                  <a:pt x="156261" y="265545"/>
                  <a:pt x="129823" y="254346"/>
                  <a:pt x="110081" y="236031"/>
                </a:cubicBezTo>
                <a:cubicBezTo>
                  <a:pt x="110571" y="236037"/>
                  <a:pt x="111061" y="236040"/>
                  <a:pt x="111552" y="236040"/>
                </a:cubicBezTo>
                <a:cubicBezTo>
                  <a:pt x="122144" y="236040"/>
                  <a:pt x="132429" y="234726"/>
                  <a:pt x="142253" y="232253"/>
                </a:cubicBezTo>
                <a:cubicBezTo>
                  <a:pt x="154999" y="239364"/>
                  <a:pt x="169684" y="243416"/>
                  <a:pt x="185314" y="243416"/>
                </a:cubicBezTo>
                <a:cubicBezTo>
                  <a:pt x="199487" y="243416"/>
                  <a:pt x="212852" y="240093"/>
                  <a:pt x="224703" y="234193"/>
                </a:cubicBezTo>
                <a:lnTo>
                  <a:pt x="228294" y="232405"/>
                </a:lnTo>
                <a:lnTo>
                  <a:pt x="232196" y="233335"/>
                </a:lnTo>
                <a:cubicBezTo>
                  <a:pt x="245791" y="236571"/>
                  <a:pt x="261186" y="239911"/>
                  <a:pt x="272606" y="242326"/>
                </a:cubicBezTo>
                <a:cubicBezTo>
                  <a:pt x="270024" y="231254"/>
                  <a:pt x="266502" y="216434"/>
                  <a:pt x="263142" y="203225"/>
                </a:cubicBezTo>
                <a:lnTo>
                  <a:pt x="262106" y="199156"/>
                </a:lnTo>
                <a:lnTo>
                  <a:pt x="264031" y="195424"/>
                </a:lnTo>
                <a:cubicBezTo>
                  <a:pt x="270289" y="183294"/>
                  <a:pt x="273828" y="169527"/>
                  <a:pt x="273828" y="154902"/>
                </a:cubicBezTo>
                <a:cubicBezTo>
                  <a:pt x="273828" y="123703"/>
                  <a:pt x="257689" y="96277"/>
                  <a:pt x="233304" y="80513"/>
                </a:cubicBezTo>
                <a:cubicBezTo>
                  <a:pt x="230673" y="69843"/>
                  <a:pt x="226675" y="59711"/>
                  <a:pt x="221508" y="50313"/>
                </a:cubicBezTo>
                <a:cubicBezTo>
                  <a:pt x="264840" y="65307"/>
                  <a:pt x="295957" y="106470"/>
                  <a:pt x="295957" y="154902"/>
                </a:cubicBezTo>
                <a:cubicBezTo>
                  <a:pt x="295957" y="171618"/>
                  <a:pt x="292242" y="187494"/>
                  <a:pt x="285586" y="201726"/>
                </a:cubicBezTo>
                <a:cubicBezTo>
                  <a:pt x="289320" y="216596"/>
                  <a:pt x="293100" y="232705"/>
                  <a:pt x="295497" y="243080"/>
                </a:cubicBezTo>
                <a:cubicBezTo>
                  <a:pt x="298512" y="256136"/>
                  <a:pt x="287014" y="267953"/>
                  <a:pt x="273849" y="265201"/>
                </a:cubicBezTo>
                <a:cubicBezTo>
                  <a:pt x="263121" y="262959"/>
                  <a:pt x="246267" y="259362"/>
                  <a:pt x="230868" y="255758"/>
                </a:cubicBezTo>
                <a:cubicBezTo>
                  <a:pt x="216964" y="262047"/>
                  <a:pt x="201534" y="265545"/>
                  <a:pt x="185314" y="265545"/>
                </a:cubicBezTo>
                <a:close/>
              </a:path>
            </a:pathLst>
          </a:custGeom>
          <a:solidFill>
            <a:schemeClr val="bg1"/>
          </a:solidFill>
          <a:ln w="15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CAA3C6-D822-CC3B-5140-DE3F7E0071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4929" y="898294"/>
            <a:ext cx="4114800" cy="9971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b="1" i="0" kern="1200" spc="0" baseline="0">
                <a:solidFill>
                  <a:schemeClr val="accent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400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After the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684F27-9249-AD6C-E0CA-E961E296E004}"/>
              </a:ext>
            </a:extLst>
          </p:cNvPr>
          <p:cNvSpPr txBox="1"/>
          <p:nvPr/>
        </p:nvSpPr>
        <p:spPr>
          <a:xfrm>
            <a:off x="7579630" y="3838334"/>
            <a:ext cx="3262606" cy="646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914400">
              <a:lnSpc>
                <a:spcPct val="110000"/>
              </a:lnSpc>
              <a:defRPr/>
            </a:pPr>
            <a:r>
              <a:rPr lang="en-US" sz="2000">
                <a:solidFill>
                  <a:schemeClr val="bg1"/>
                </a:solidFill>
                <a:cs typeface="Segoe UI Light" panose="020B0502040204020203" pitchFamily="34" charset="0"/>
              </a:rPr>
              <a:t>Open mic</a:t>
            </a:r>
            <a:r>
              <a:rPr lang="en-US" sz="2000">
                <a:solidFill>
                  <a:schemeClr val="bg1"/>
                </a:solidFill>
                <a:cs typeface="Segoe UI Light" panose="020B0502040204020203" pitchFamily="34" charset="0"/>
                <a:sym typeface="Symbol" panose="05050102010706020507" pitchFamily="18" charset="2"/>
              </a:rPr>
              <a:t> – c</a:t>
            </a:r>
            <a:r>
              <a:rPr lang="en-US" sz="2000">
                <a:solidFill>
                  <a:schemeClr val="bg1"/>
                </a:solidFill>
                <a:cs typeface="Segoe UI Light" panose="020B0502040204020203" pitchFamily="34" charset="0"/>
              </a:rPr>
              <a:t>ome off mute and ask away!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5AB42F6-64BE-3215-F365-58F256129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9597" y="3838333"/>
            <a:ext cx="576072" cy="5760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297191D-BE1F-6D52-1EC6-D0DE1E9A1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4311" y="2644616"/>
            <a:ext cx="581184" cy="581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284CF6-D14F-DF56-1331-5EA56741FEEB}"/>
              </a:ext>
            </a:extLst>
          </p:cNvPr>
          <p:cNvSpPr txBox="1"/>
          <p:nvPr/>
        </p:nvSpPr>
        <p:spPr>
          <a:xfrm>
            <a:off x="7579628" y="2649378"/>
            <a:ext cx="4114800" cy="646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Raise your hand and we will</a:t>
            </a:r>
            <a:b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</a:b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call on you</a:t>
            </a:r>
          </a:p>
        </p:txBody>
      </p:sp>
    </p:spTree>
    <p:extLst>
      <p:ext uri="{BB962C8B-B14F-4D97-AF65-F5344CB8AC3E}">
        <p14:creationId xmlns:p14="http://schemas.microsoft.com/office/powerpoint/2010/main" val="9693674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F409CF-3CE6-208F-5F1F-72E193B7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7862140" cy="1938992"/>
          </a:xfrm>
        </p:spPr>
        <p:txBody>
          <a:bodyPr/>
          <a:lstStyle/>
          <a:p>
            <a:r>
              <a:rPr lang="en-US" sz="4800"/>
              <a:t>Teams Events</a:t>
            </a:r>
            <a:r>
              <a:rPr lang="en-US" sz="4800" spc="0"/>
              <a:t>  </a:t>
            </a:r>
            <a:br>
              <a:rPr lang="en-US" spc="0"/>
            </a:br>
            <a:r>
              <a:rPr lang="en-US" spc="0"/>
              <a:t>Migrating from Teams Live Events</a:t>
            </a:r>
            <a:br>
              <a:rPr lang="en-US" spc="0"/>
            </a:br>
            <a:r>
              <a:rPr lang="en-US" spc="0"/>
              <a:t>to Teams Town Halls</a:t>
            </a:r>
          </a:p>
        </p:txBody>
      </p:sp>
    </p:spTree>
    <p:extLst>
      <p:ext uri="{BB962C8B-B14F-4D97-AF65-F5344CB8AC3E}">
        <p14:creationId xmlns:p14="http://schemas.microsoft.com/office/powerpoint/2010/main" val="38491183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F9FEAD-A6B6-504E-CFA2-B4BAD2C42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111" y="1707384"/>
            <a:ext cx="5910819" cy="2831544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>
                <a:cs typeface="Segoe Sans Display"/>
              </a:rPr>
              <a:t>Feature Comparison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>
                <a:cs typeface="Segoe Sans Display"/>
              </a:rPr>
              <a:t>Creating a Town Hall vs Live Event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>
                <a:cs typeface="Segoe Sans Display"/>
              </a:rPr>
              <a:t>Producing a Town Hall vs Live Event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>
                <a:cs typeface="Segoe Sans Display"/>
              </a:rPr>
              <a:t>Post Event Resources Town Hall vs Live Event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cs typeface="Segoe Sans Display"/>
              </a:rPr>
              <a:t>Next Steps &amp; Call to Action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D95B53-DDF2-6191-A9CC-CC607C737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77396" y="1524000"/>
            <a:ext cx="0" cy="4021483"/>
          </a:xfrm>
          <a:prstGeom prst="line">
            <a:avLst/>
          </a:prstGeom>
          <a:ln w="2222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4BA1EBAE-1D52-4D45-80BB-BA0E5E112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8967290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7F681-991A-7431-7F6A-BAE258871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9627-84C5-F7C2-56D1-15B823F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40" y="2828514"/>
            <a:ext cx="5875440" cy="646331"/>
          </a:xfrm>
        </p:spPr>
        <p:txBody>
          <a:bodyPr wrap="square" lIns="0" tIns="45720" rIns="0" bIns="45720" anchor="t">
            <a:spAutoFit/>
          </a:bodyPr>
          <a:lstStyle/>
          <a:p>
            <a:r>
              <a:rPr lang="en-US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Feature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4590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F7447-BA67-6782-CF5B-8724A189F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57121D-3C59-C84E-B5B1-C56CA8F6B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0" y="0"/>
            <a:ext cx="11603737" cy="498598"/>
          </a:xfrm>
        </p:spPr>
        <p:txBody>
          <a:bodyPr/>
          <a:lstStyle/>
          <a:p>
            <a:r>
              <a:rPr lang="en-US"/>
              <a:t>Teams Town Halls vs Live Events: Feature Comparison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1489AE7-63C0-C92B-2D90-D0ACD52B3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109958"/>
              </p:ext>
            </p:extLst>
          </p:nvPr>
        </p:nvGraphicFramePr>
        <p:xfrm>
          <a:off x="1706895" y="978301"/>
          <a:ext cx="9133576" cy="5122976"/>
        </p:xfrm>
        <a:graphic>
          <a:graphicData uri="http://schemas.openxmlformats.org/drawingml/2006/table">
            <a:tbl>
              <a:tblPr/>
              <a:tblGrid>
                <a:gridCol w="2108879">
                  <a:extLst>
                    <a:ext uri="{9D8B030D-6E8A-4147-A177-3AD203B41FA5}">
                      <a16:colId xmlns:a16="http://schemas.microsoft.com/office/drawing/2014/main" val="2801705187"/>
                    </a:ext>
                  </a:extLst>
                </a:gridCol>
                <a:gridCol w="2108879">
                  <a:extLst>
                    <a:ext uri="{9D8B030D-6E8A-4147-A177-3AD203B41FA5}">
                      <a16:colId xmlns:a16="http://schemas.microsoft.com/office/drawing/2014/main" val="4276316376"/>
                    </a:ext>
                  </a:extLst>
                </a:gridCol>
                <a:gridCol w="1638606">
                  <a:extLst>
                    <a:ext uri="{9D8B030D-6E8A-4147-A177-3AD203B41FA5}">
                      <a16:colId xmlns:a16="http://schemas.microsoft.com/office/drawing/2014/main" val="696661971"/>
                    </a:ext>
                  </a:extLst>
                </a:gridCol>
                <a:gridCol w="1638606">
                  <a:extLst>
                    <a:ext uri="{9D8B030D-6E8A-4147-A177-3AD203B41FA5}">
                      <a16:colId xmlns:a16="http://schemas.microsoft.com/office/drawing/2014/main" val="1213059418"/>
                    </a:ext>
                  </a:extLst>
                </a:gridCol>
                <a:gridCol w="1638606">
                  <a:extLst>
                    <a:ext uri="{9D8B030D-6E8A-4147-A177-3AD203B41FA5}">
                      <a16:colId xmlns:a16="http://schemas.microsoft.com/office/drawing/2014/main" val="34405295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Pillar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Capability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Teams Live Events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Townhall Base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Townhall Premium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382530"/>
                  </a:ext>
                </a:extLst>
              </a:tr>
              <a:tr h="163827">
                <a:tc rowSpan="6">
                  <a:txBody>
                    <a:bodyPr/>
                    <a:lstStyle/>
                    <a:p>
                      <a:pPr algn="l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Scale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3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Broadcast capacity​​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20K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 (100k scalable)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10K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100k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335810"/>
                  </a:ext>
                </a:extLst>
              </a:tr>
              <a:tr h="16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Concurrent Events​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208784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Attendee reporting​​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✓​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✓​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✓​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21417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eCDN</a:t>
                      </a: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 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All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All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All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226644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Ultra Low Latency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✓​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 (coming soon)</a:t>
                      </a:r>
                      <a:endParaRPr lang="en-US" sz="4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218312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Duration​​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 hours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30 hours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30 hours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4659"/>
                  </a:ext>
                </a:extLst>
              </a:tr>
              <a:tr h="166469">
                <a:tc rowSpan="6">
                  <a:txBody>
                    <a:bodyPr/>
                    <a:lstStyle/>
                    <a:p>
                      <a:pPr algn="l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Production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3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RTMP in​​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✓​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8575"/>
                          </a:solidFill>
                          <a:effectLst/>
                          <a:latin typeface="Calibri" panose="020F0502020204030204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050" b="0" i="0" kern="120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dirty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✓​</a:t>
                      </a:r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878152"/>
                  </a:ext>
                </a:extLst>
              </a:tr>
              <a:tr h="2775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Producer UX​​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Meeting Views &amp; Manage Mode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Meeting Views &amp; Manage Mode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643123"/>
                  </a:ext>
                </a:extLst>
              </a:tr>
              <a:tr h="2775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Layouts​​</a:t>
                      </a:r>
                    </a:p>
                  </a:txBody>
                  <a:tcPr marL="58510" marR="58510" marT="29255" marB="29255"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Single Video, Video + Content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Dynamic Grid/W focused view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Dynamic Grid/W focused view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77397"/>
                  </a:ext>
                </a:extLst>
              </a:tr>
              <a:tr h="165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Customizable layouts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endParaRPr lang="en-US" sz="1100" b="0" i="0" u="none" strike="noStrike" kern="120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endParaRPr lang="en-US" sz="1100" b="0" i="0" u="none" strike="noStrike" kern="120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✓​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 (coming soon)</a:t>
                      </a:r>
                      <a:endParaRPr lang="en-US" sz="2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713985"/>
                  </a:ext>
                </a:extLst>
              </a:tr>
              <a:tr h="165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Preloaded 1080P video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kern="1200">
                        <a:solidFill>
                          <a:srgbClr val="008575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kern="1200">
                        <a:solidFill>
                          <a:srgbClr val="008575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✓​​ </a:t>
                      </a:r>
                      <a:r>
                        <a:rPr lang="en-US" sz="1100" b="0" i="0" kern="120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(coming soon)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170482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Stream to​​</a:t>
                      </a:r>
                    </a:p>
                  </a:txBody>
                  <a:tcPr marL="58510" marR="58510" marT="29255" marB="29255"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473803"/>
                  </a:ext>
                </a:extLst>
              </a:tr>
              <a:tr h="167322">
                <a:tc rowSpan="6">
                  <a:txBody>
                    <a:bodyPr/>
                    <a:lstStyle/>
                    <a:p>
                      <a:pPr algn="l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Host Controls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3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Green Room​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391904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Back Channel Chat​​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 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77851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Shared Slide PPT Control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 (coming soon)</a:t>
                      </a:r>
                      <a:endParaRPr lang="en-US" sz="4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618215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External Presenter​​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 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925922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31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Anonymous Attendees</a:t>
                      </a:r>
                    </a:p>
                  </a:txBody>
                  <a:tcPr marL="58510" marR="58510" marT="29255" marB="29255"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649584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AI Generated Captions​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69677"/>
                  </a:ext>
                </a:extLst>
              </a:tr>
              <a:tr h="164071">
                <a:tc>
                  <a:txBody>
                    <a:bodyPr/>
                    <a:lstStyle/>
                    <a:p>
                      <a:pPr algn="l" fontAlgn="auto">
                        <a:lnSpc>
                          <a:spcPts val="135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Live Translated Captions​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1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 (6 languages)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(</a:t>
                      </a:r>
                      <a:r>
                        <a:rPr lang="en-US" sz="1050" b="1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10 languages</a:t>
                      </a:r>
                      <a:r>
                        <a:rPr lang="en-US" sz="1050" b="0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)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814473"/>
                  </a:ext>
                </a:extLst>
              </a:tr>
              <a:tr h="167322">
                <a:tc>
                  <a:txBody>
                    <a:bodyPr/>
                    <a:lstStyle/>
                    <a:p>
                      <a:pPr algn="l" fontAlgn="auto">
                        <a:lnSpc>
                          <a:spcPts val="135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708 Embedded Captions​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4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40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09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47259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28F50-DBEF-15F8-D710-ACAC105F5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16C1AC-918E-7C52-B4FF-9248D2BF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0" y="0"/>
            <a:ext cx="11603737" cy="498598"/>
          </a:xfrm>
        </p:spPr>
        <p:txBody>
          <a:bodyPr/>
          <a:lstStyle/>
          <a:p>
            <a:r>
              <a:rPr lang="en-US"/>
              <a:t>Teams Town Halls vs Live Events: Feature Comparison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32CF7D7-7B4E-C919-EF43-5A303D7F7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310797"/>
              </p:ext>
            </p:extLst>
          </p:nvPr>
        </p:nvGraphicFramePr>
        <p:xfrm>
          <a:off x="1727676" y="1038302"/>
          <a:ext cx="9133576" cy="3924572"/>
        </p:xfrm>
        <a:graphic>
          <a:graphicData uri="http://schemas.openxmlformats.org/drawingml/2006/table">
            <a:tbl>
              <a:tblPr/>
              <a:tblGrid>
                <a:gridCol w="2108879">
                  <a:extLst>
                    <a:ext uri="{9D8B030D-6E8A-4147-A177-3AD203B41FA5}">
                      <a16:colId xmlns:a16="http://schemas.microsoft.com/office/drawing/2014/main" val="2801705187"/>
                    </a:ext>
                  </a:extLst>
                </a:gridCol>
                <a:gridCol w="2108879">
                  <a:extLst>
                    <a:ext uri="{9D8B030D-6E8A-4147-A177-3AD203B41FA5}">
                      <a16:colId xmlns:a16="http://schemas.microsoft.com/office/drawing/2014/main" val="4276316376"/>
                    </a:ext>
                  </a:extLst>
                </a:gridCol>
                <a:gridCol w="1638606">
                  <a:extLst>
                    <a:ext uri="{9D8B030D-6E8A-4147-A177-3AD203B41FA5}">
                      <a16:colId xmlns:a16="http://schemas.microsoft.com/office/drawing/2014/main" val="696661971"/>
                    </a:ext>
                  </a:extLst>
                </a:gridCol>
                <a:gridCol w="1638606">
                  <a:extLst>
                    <a:ext uri="{9D8B030D-6E8A-4147-A177-3AD203B41FA5}">
                      <a16:colId xmlns:a16="http://schemas.microsoft.com/office/drawing/2014/main" val="1213059418"/>
                    </a:ext>
                  </a:extLst>
                </a:gridCol>
                <a:gridCol w="1638606">
                  <a:extLst>
                    <a:ext uri="{9D8B030D-6E8A-4147-A177-3AD203B41FA5}">
                      <a16:colId xmlns:a16="http://schemas.microsoft.com/office/drawing/2014/main" val="3440529534"/>
                    </a:ext>
                  </a:extLst>
                </a:gridCol>
              </a:tblGrid>
              <a:tr h="163827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Pillar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Capability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Teams Live Events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Townhall Base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Townhall Premium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382530"/>
                  </a:ext>
                </a:extLst>
              </a:tr>
              <a:tr h="163827">
                <a:tc rowSpan="9">
                  <a:txBody>
                    <a:bodyPr/>
                    <a:lstStyle/>
                    <a:p>
                      <a:pPr algn="l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Engagement / Interactivity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3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Q&amp;A 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10K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10K 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100k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224906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Enhanced Q&amp;A Functionality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 kern="120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965429"/>
                  </a:ext>
                </a:extLst>
              </a:tr>
              <a:tr h="164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Reactions​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641024"/>
                  </a:ext>
                </a:extLst>
              </a:tr>
              <a:tr h="164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Streaming Chat​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u="none" strike="noStrike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 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339366"/>
                  </a:ext>
                </a:extLst>
              </a:tr>
              <a:tr h="164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Raise Hands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endParaRPr lang="en-US" sz="105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 </a:t>
                      </a:r>
                      <a:r>
                        <a:rPr lang="en-US" sz="1100" b="0" i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(coming soon)</a:t>
                      </a:r>
                      <a:endParaRPr lang="en-US" sz="2000" b="0" i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271283"/>
                  </a:ext>
                </a:extLst>
              </a:tr>
              <a:tr h="164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Polls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endParaRPr lang="en-US" sz="105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✓​ </a:t>
                      </a:r>
                      <a:r>
                        <a:rPr lang="en-US" sz="1050" b="0" i="0" u="none" strike="noStrike" kern="120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(coming soon)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011462"/>
                  </a:ext>
                </a:extLst>
              </a:tr>
              <a:tr h="16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Video On Demand​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369320"/>
                  </a:ext>
                </a:extLst>
              </a:tr>
              <a:tr h="167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Custom Email Communications​</a:t>
                      </a:r>
                    </a:p>
                  </a:txBody>
                  <a:tcPr marL="58510" marR="58510" marT="29255" marB="29255"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91797"/>
                  </a:ext>
                </a:extLst>
              </a:tr>
              <a:tr h="16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DVR​</a:t>
                      </a:r>
                    </a:p>
                  </a:txBody>
                  <a:tcPr marL="58510" marR="58510" marT="29255" marB="29255"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4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008575"/>
                          </a:solidFill>
                          <a:effectLst/>
                          <a:latin typeface="Segoe UI" panose="020B0502040204020203" pitchFamily="34" charset="0"/>
                        </a:rPr>
                        <a:t>✓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4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367823"/>
                  </a:ext>
                </a:extLst>
              </a:tr>
              <a:tr h="167322">
                <a:tc rowSpan="5"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Monitoring/Analytics</a:t>
                      </a:r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en-US" sz="3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 anchor="ctr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Rehearsals​​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1791"/>
                  </a:ext>
                </a:extLst>
              </a:tr>
              <a:tr h="16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Enhanced attendee reporting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endParaRPr lang="en-US" sz="1050" b="0" i="0" kern="1200">
                        <a:solidFill>
                          <a:srgbClr val="008575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937951"/>
                  </a:ext>
                </a:extLst>
              </a:tr>
              <a:tr h="16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​CQD/RTOA - (Presenters)</a:t>
                      </a:r>
                    </a:p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(admin needed)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​✓​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803021"/>
                  </a:ext>
                </a:extLst>
              </a:tr>
              <a:tr h="16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Microsoft </a:t>
                      </a:r>
                      <a:r>
                        <a:rPr lang="en-US" sz="11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eCDN</a:t>
                      </a: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 Analytics</a:t>
                      </a:r>
                    </a:p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(admin needed)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</a:t>
                      </a:r>
                    </a:p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endParaRPr lang="en-US" sz="1050" b="0" i="0" kern="1200">
                        <a:solidFill>
                          <a:srgbClr val="008575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</a:t>
                      </a:r>
                    </a:p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endParaRPr lang="en-US" sz="1050" b="0" i="0" kern="1200">
                        <a:solidFill>
                          <a:srgbClr val="008575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</a:t>
                      </a:r>
                    </a:p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endParaRPr lang="en-US" sz="1050" b="0" i="0" kern="1200">
                        <a:solidFill>
                          <a:srgbClr val="008575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364104"/>
                  </a:ext>
                </a:extLst>
              </a:tr>
              <a:tr h="167322">
                <a:tc vMerge="1"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  <a:buNone/>
                      </a:pP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Town hall Insights</a:t>
                      </a:r>
                    </a:p>
                    <a:p>
                      <a:pPr marL="0" algn="l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(orgs/co-orgs)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endParaRPr lang="en-US" sz="1050" b="0" i="0" kern="1200">
                        <a:solidFill>
                          <a:srgbClr val="008575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42" rtl="0" eaLnBrk="1" fontAlgn="base" latinLnBrk="0" hangingPunct="1">
                        <a:lnSpc>
                          <a:spcPts val="1350"/>
                        </a:lnSpc>
                        <a:buNone/>
                      </a:pPr>
                      <a:endParaRPr lang="en-US" sz="1050" b="0" i="0" kern="1200">
                        <a:solidFill>
                          <a:srgbClr val="008575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>
                          <a:solidFill>
                            <a:srgbClr val="008575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✓​</a:t>
                      </a:r>
                    </a:p>
                  </a:txBody>
                  <a:tcPr marL="58510" marR="58510" marT="29255" marB="29255">
                    <a:lnL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1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14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314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06369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er Hub Template">
  <a:themeElements>
    <a:clrScheme name="Customer Hub">
      <a:dk1>
        <a:srgbClr val="091F2C"/>
      </a:dk1>
      <a:lt1>
        <a:sysClr val="window" lastClr="FFFFFF"/>
      </a:lt1>
      <a:dk2>
        <a:srgbClr val="091F2C"/>
      </a:dk2>
      <a:lt2>
        <a:srgbClr val="EFF8FF"/>
      </a:lt2>
      <a:accent1>
        <a:srgbClr val="8DC8E8"/>
      </a:accent1>
      <a:accent2>
        <a:srgbClr val="0078D4"/>
      </a:accent2>
      <a:accent3>
        <a:srgbClr val="D59ED7"/>
      </a:accent3>
      <a:accent4>
        <a:srgbClr val="C03BC4"/>
      </a:accent4>
      <a:accent5>
        <a:srgbClr val="FFA38B"/>
      </a:accent5>
      <a:accent6>
        <a:srgbClr val="702573"/>
      </a:accent6>
      <a:hlink>
        <a:srgbClr val="006ECC"/>
      </a:hlink>
      <a:folHlink>
        <a:srgbClr val="3399F0"/>
      </a:folHlink>
    </a:clrScheme>
    <a:fontScheme name="Customer Hub">
      <a:majorFont>
        <a:latin typeface="Segoe Sans Display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2.xml><?xml version="1.0" encoding="utf-8"?>
<a:theme xmlns:a="http://schemas.openxmlformats.org/drawingml/2006/main" name="6_White template">
  <a:themeElements>
    <a:clrScheme name="Teams 2023 Theme Colors">
      <a:dk1>
        <a:srgbClr val="000000"/>
      </a:dk1>
      <a:lt1>
        <a:srgbClr val="FFFFFF"/>
      </a:lt1>
      <a:dk2>
        <a:srgbClr val="444791"/>
      </a:dk2>
      <a:lt2>
        <a:srgbClr val="F1F2F1"/>
      </a:lt2>
      <a:accent1>
        <a:srgbClr val="5B5FC7"/>
      </a:accent1>
      <a:accent2>
        <a:srgbClr val="444791"/>
      </a:accent2>
      <a:accent3>
        <a:srgbClr val="9299F7"/>
      </a:accent3>
      <a:accent4>
        <a:srgbClr val="FFF8F3"/>
      </a:accent4>
      <a:accent5>
        <a:srgbClr val="000000"/>
      </a:accent5>
      <a:accent6>
        <a:srgbClr val="FFFFFF"/>
      </a:accent6>
      <a:hlink>
        <a:srgbClr val="5B5FC7"/>
      </a:hlink>
      <a:folHlink>
        <a:srgbClr val="5B5FC7"/>
      </a:folHlink>
    </a:clrScheme>
    <a:fontScheme name="Segoe Sans">
      <a:majorFont>
        <a:latin typeface="Segoe Sans Display Semibold"/>
        <a:ea typeface=""/>
        <a:cs typeface=""/>
      </a:majorFont>
      <a:minorFont>
        <a:latin typeface="Segoe Sans Tex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277832_MS-TEAMS_PPT_TemplateRefresh_SegoeUI_231002" id="{E7BCDA99-54EB-5744-BC5B-7BF34320A9B1}" vid="{EA8CA6E8-1854-A64E-AC87-DDD01677371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dfd4c8-54de-4fa2-b73e-b8636989580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BB8FCA7FEB347BAC36A8D039FB81C" ma:contentTypeVersion="14" ma:contentTypeDescription="Create a new document." ma:contentTypeScope="" ma:versionID="8e09b6140fbfd771e83d113f3c1b8681">
  <xsd:schema xmlns:xsd="http://www.w3.org/2001/XMLSchema" xmlns:xs="http://www.w3.org/2001/XMLSchema" xmlns:p="http://schemas.microsoft.com/office/2006/metadata/properties" xmlns:ns1="http://schemas.microsoft.com/sharepoint/v3" xmlns:ns2="6adfd4c8-54de-4fa2-b73e-b86369895801" targetNamespace="http://schemas.microsoft.com/office/2006/metadata/properties" ma:root="true" ma:fieldsID="7ff5ace4da96d55291c0d2e37a220706" ns1:_="" ns2:_="">
    <xsd:import namespace="http://schemas.microsoft.com/sharepoint/v3"/>
    <xsd:import namespace="6adfd4c8-54de-4fa2-b73e-b863698958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fd4c8-54de-4fa2-b73e-b86369895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C576C9-8272-4A07-ABD2-90A8F2C8EE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EB35B2-30AC-45E4-842C-1735895305F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6adfd4c8-54de-4fa2-b73e-b86369895801"/>
  </ds:schemaRefs>
</ds:datastoreItem>
</file>

<file path=customXml/itemProps3.xml><?xml version="1.0" encoding="utf-8"?>
<ds:datastoreItem xmlns:ds="http://schemas.openxmlformats.org/officeDocument/2006/customXml" ds:itemID="{9CB8D66F-D638-4BD4-9A21-E4185D0BD4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dfd4c8-54de-4fa2-b73e-b863698958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1356</Words>
  <Application>Microsoft Office PowerPoint</Application>
  <PresentationFormat>Widescreen</PresentationFormat>
  <Paragraphs>280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Customer Hub Template</vt:lpstr>
      <vt:lpstr>6_White template</vt:lpstr>
      <vt:lpstr>Hello and welcome to Customer Hub</vt:lpstr>
      <vt:lpstr>Visit Customer Hub website for upcoming sessions, updates, and on demand contents!</vt:lpstr>
      <vt:lpstr>Make a difference Become a Champion</vt:lpstr>
      <vt:lpstr>After the presentation</vt:lpstr>
      <vt:lpstr>Teams Events   Migrating from Teams Live Events to Teams Town Halls</vt:lpstr>
      <vt:lpstr>Agenda</vt:lpstr>
      <vt:lpstr>Feature Comparison</vt:lpstr>
      <vt:lpstr>Teams Town Halls vs Live Events: Feature Comparison</vt:lpstr>
      <vt:lpstr>Teams Town Halls vs Live Events: Feature Comparison</vt:lpstr>
      <vt:lpstr>Creating a Town Hall vs Live Event </vt:lpstr>
      <vt:lpstr>TH vs TLE:  Key Event Creation Differences</vt:lpstr>
      <vt:lpstr>PowerPoint Presentation</vt:lpstr>
      <vt:lpstr>Town Hall Event Creation: Notable departures from Live Events</vt:lpstr>
      <vt:lpstr>Producing a Town Hall vs Live Event </vt:lpstr>
      <vt:lpstr>TH vs TLE: Differences in Producing an Event </vt:lpstr>
      <vt:lpstr>PowerPoint Presentation</vt:lpstr>
      <vt:lpstr>Town Hall Event Production: Notable departures from Live Events</vt:lpstr>
      <vt:lpstr>Post-Event Resources Town Hall vs Live Event </vt:lpstr>
      <vt:lpstr>TH vs TLE: Post Event Resources </vt:lpstr>
      <vt:lpstr>PowerPoint Presentation</vt:lpstr>
      <vt:lpstr>PowerPoint Presentation</vt:lpstr>
      <vt:lpstr>Advanced Events Team Customer Support</vt:lpstr>
      <vt:lpstr>Questions?</vt:lpstr>
      <vt:lpstr>Thank you! Next session… 10/8/25 – Tips, tricks and traps for town halls and webinars in Microsoft Teams</vt:lpstr>
      <vt:lpstr>THANK YOU – Your feedback is critical</vt:lpstr>
      <vt:lpstr>Visit Customer Hub website for upcoming sessions, updates, and on demand contents! </vt:lpstr>
      <vt:lpstr>Q&amp;A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3</cp:revision>
  <dcterms:created xsi:type="dcterms:W3CDTF">2025-09-24T18:58:57Z</dcterms:created>
  <dcterms:modified xsi:type="dcterms:W3CDTF">2025-10-08T00:26:55Z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1dbacbd0e564fc293d11b6c4775302e">
    <vt:lpwstr/>
  </property>
  <property fmtid="{D5CDD505-2E9C-101B-9397-08002B2CF9AE}" pid="3" name="MSIP_Label_f42aa342-8706-4288-bd11-ebb85995028c_Enabled">
    <vt:lpwstr>True</vt:lpwstr>
  </property>
  <property fmtid="{D5CDD505-2E9C-101B-9397-08002B2CF9AE}" pid="4" name="MediaServiceImageTags">
    <vt:lpwstr/>
  </property>
  <property fmtid="{D5CDD505-2E9C-101B-9397-08002B2CF9AE}" pid="5" name="j7ed6b1749d644c580569ee38d7710d7">
    <vt:lpwstr/>
  </property>
  <property fmtid="{D5CDD505-2E9C-101B-9397-08002B2CF9AE}" pid="6" name="ContentTypeId">
    <vt:lpwstr>0x0101000D2BB8FCA7FEB347BAC36A8D039FB81C</vt:lpwstr>
  </property>
  <property fmtid="{D5CDD505-2E9C-101B-9397-08002B2CF9AE}" pid="7" name="Audience">
    <vt:lpwstr/>
  </property>
  <property fmtid="{D5CDD505-2E9C-101B-9397-08002B2CF9AE}" pid="8" name="MSIP_Label_f42aa342-8706-4288-bd11-ebb85995028c_SetDate">
    <vt:lpwstr>2017-08-29T14:27:20.8568347-07:00</vt:lpwstr>
  </property>
  <property fmtid="{D5CDD505-2E9C-101B-9397-08002B2CF9AE}" pid="9" name="MSIP_Label_f42aa342-8706-4288-bd11-ebb85995028c_Name">
    <vt:lpwstr>General</vt:lpwstr>
  </property>
  <property fmtid="{D5CDD505-2E9C-101B-9397-08002B2CF9AE}" pid="10" name="MSIP_Label_f42aa342-8706-4288-bd11-ebb85995028c_SiteId">
    <vt:lpwstr>72f988bf-86f1-41af-91ab-2d7cd011db47</vt:lpwstr>
  </property>
  <property fmtid="{D5CDD505-2E9C-101B-9397-08002B2CF9AE}" pid="11" name="Campaign">
    <vt:lpwstr/>
  </property>
  <property fmtid="{D5CDD505-2E9C-101B-9397-08002B2CF9AE}" pid="12" name="MSIP_Label_f42aa342-8706-4288-bd11-ebb85995028c_Extended_MSFT_Method">
    <vt:lpwstr>Automatic</vt:lpwstr>
  </property>
  <property fmtid="{D5CDD505-2E9C-101B-9397-08002B2CF9AE}" pid="13" name="Track">
    <vt:lpwstr/>
  </property>
  <property fmtid="{D5CDD505-2E9C-101B-9397-08002B2CF9AE}" pid="14" name="Event Venue">
    <vt:lpwstr/>
  </property>
  <property fmtid="{D5CDD505-2E9C-101B-9397-08002B2CF9AE}" pid="15" name="o92d4232daec467abb08246282070aa9">
    <vt:lpwstr/>
  </property>
  <property fmtid="{D5CDD505-2E9C-101B-9397-08002B2CF9AE}" pid="16" name="IsMyDocuments">
    <vt:bool>true</vt:bool>
  </property>
  <property fmtid="{D5CDD505-2E9C-101B-9397-08002B2CF9AE}" pid="17" name="Sensitivity">
    <vt:lpwstr>General</vt:lpwstr>
  </property>
  <property fmtid="{D5CDD505-2E9C-101B-9397-08002B2CF9AE}" pid="18" name="bc8cca776fa8455c8c00307ee3c527ad">
    <vt:lpwstr/>
  </property>
  <property fmtid="{D5CDD505-2E9C-101B-9397-08002B2CF9AE}" pid="19" name="MSIP_Label_f42aa342-8706-4288-bd11-ebb85995028c_Ref">
    <vt:lpwstr>https://api.informationprotection.azure.com/api/72f988bf-86f1-41af-91ab-2d7cd011db47</vt:lpwstr>
  </property>
  <property fmtid="{D5CDD505-2E9C-101B-9397-08002B2CF9AE}" pid="20" name="Product">
    <vt:lpwstr/>
  </property>
  <property fmtid="{D5CDD505-2E9C-101B-9397-08002B2CF9AE}" pid="21" name="epPlatforms">
    <vt:lpwstr/>
  </property>
  <property fmtid="{D5CDD505-2E9C-101B-9397-08002B2CF9AE}" pid="22" name="Event Location">
    <vt:lpwstr/>
  </property>
  <property fmtid="{D5CDD505-2E9C-101B-9397-08002B2CF9AE}" pid="23" name="Event1">
    <vt:lpwstr>622;#Unassigned|2c8af875-f38a-40b8-a0a9-056aed3fc8c0</vt:lpwstr>
  </property>
  <property fmtid="{D5CDD505-2E9C-101B-9397-08002B2CF9AE}" pid="24" name="_dlc_DocIdItemGuid">
    <vt:lpwstr>4230617f-e31b-4f22-8a5a-7761a22ded76</vt:lpwstr>
  </property>
  <property fmtid="{D5CDD505-2E9C-101B-9397-08002B2CF9AE}" pid="25" name="e93e2550f0ac4199ae3cf1406d72085e">
    <vt:lpwstr/>
  </property>
</Properties>
</file>