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4"/>
    <p:sldMasterId id="2147483834" r:id="rId5"/>
    <p:sldMasterId id="2147483848" r:id="rId6"/>
  </p:sldMasterIdLst>
  <p:notesMasterIdLst>
    <p:notesMasterId r:id="rId49"/>
  </p:notesMasterIdLst>
  <p:sldIdLst>
    <p:sldId id="2147483416" r:id="rId7"/>
    <p:sldId id="2147483585" r:id="rId8"/>
    <p:sldId id="2147483628" r:id="rId9"/>
    <p:sldId id="2147483629" r:id="rId10"/>
    <p:sldId id="2147483586" r:id="rId11"/>
    <p:sldId id="2147483587" r:id="rId12"/>
    <p:sldId id="2147483620" r:id="rId13"/>
    <p:sldId id="304" r:id="rId14"/>
    <p:sldId id="2147479887" r:id="rId15"/>
    <p:sldId id="2147483635" r:id="rId16"/>
    <p:sldId id="2147483636" r:id="rId17"/>
    <p:sldId id="2147479899" r:id="rId18"/>
    <p:sldId id="2147479891" r:id="rId19"/>
    <p:sldId id="2147479896" r:id="rId20"/>
    <p:sldId id="2147479903" r:id="rId21"/>
    <p:sldId id="2134806005" r:id="rId22"/>
    <p:sldId id="2147468710" r:id="rId23"/>
    <p:sldId id="2147483637" r:id="rId24"/>
    <p:sldId id="2147479888" r:id="rId25"/>
    <p:sldId id="2147482308" r:id="rId26"/>
    <p:sldId id="2147468701" r:id="rId27"/>
    <p:sldId id="2147479889" r:id="rId28"/>
    <p:sldId id="2147479890" r:id="rId29"/>
    <p:sldId id="2147469949" r:id="rId30"/>
    <p:sldId id="2147469943" r:id="rId31"/>
    <p:sldId id="2147479906" r:id="rId32"/>
    <p:sldId id="2147479905" r:id="rId33"/>
    <p:sldId id="2147479904" r:id="rId34"/>
    <p:sldId id="2147469948" r:id="rId35"/>
    <p:sldId id="2147483640" r:id="rId36"/>
    <p:sldId id="2147483638" r:id="rId37"/>
    <p:sldId id="2147483634" r:id="rId38"/>
    <p:sldId id="2147480962" r:id="rId39"/>
    <p:sldId id="2147483415" r:id="rId40"/>
    <p:sldId id="2147483632" r:id="rId41"/>
    <p:sldId id="2147481650" r:id="rId42"/>
    <p:sldId id="307" r:id="rId43"/>
    <p:sldId id="2147479892" r:id="rId44"/>
    <p:sldId id="2147469944" r:id="rId45"/>
    <p:sldId id="2147469942" r:id="rId46"/>
    <p:sldId id="2147469940" r:id="rId47"/>
    <p:sldId id="214746869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eCDN Pitch Deck" id="{728279BA-9BB5-4206-BA03-D7119A8DDE14}">
          <p14:sldIdLst>
            <p14:sldId id="2147483416"/>
            <p14:sldId id="2147483585"/>
            <p14:sldId id="2147483628"/>
            <p14:sldId id="2147483629"/>
            <p14:sldId id="2147483586"/>
            <p14:sldId id="2147483587"/>
            <p14:sldId id="2147483620"/>
            <p14:sldId id="304"/>
            <p14:sldId id="2147479887"/>
            <p14:sldId id="2147483635"/>
            <p14:sldId id="2147483636"/>
            <p14:sldId id="2147479899"/>
            <p14:sldId id="2147479891"/>
            <p14:sldId id="2147479896"/>
            <p14:sldId id="2147479903"/>
            <p14:sldId id="2134806005"/>
            <p14:sldId id="2147468710"/>
            <p14:sldId id="2147483637"/>
            <p14:sldId id="2147479888"/>
            <p14:sldId id="2147482308"/>
            <p14:sldId id="2147468701"/>
            <p14:sldId id="2147479889"/>
            <p14:sldId id="2147479890"/>
            <p14:sldId id="2147469949"/>
            <p14:sldId id="2147469943"/>
            <p14:sldId id="2147479906"/>
            <p14:sldId id="2147479905"/>
            <p14:sldId id="2147479904"/>
            <p14:sldId id="2147469948"/>
            <p14:sldId id="2147483640"/>
            <p14:sldId id="2147483638"/>
            <p14:sldId id="2147483634"/>
            <p14:sldId id="2147480962"/>
            <p14:sldId id="2147483415"/>
            <p14:sldId id="2147483632"/>
            <p14:sldId id="2147481650"/>
            <p14:sldId id="307"/>
            <p14:sldId id="2147479892"/>
            <p14:sldId id="2147469944"/>
            <p14:sldId id="2147469942"/>
            <p14:sldId id="2147469940"/>
            <p14:sldId id="21474686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166467-4672-C100-85B5-0DB90390A466}" name="Lydia Hu" initials="LH" userId="S::zheh@microsoft.com::60a82dbf-56e5-45b9-8a77-c236a4c1d654" providerId="AD"/>
  <p188:author id="{6B31CE70-A4F2-07C8-6ECE-61D218DBCFB2}" name="Bindu Thind" initials="BT" userId="S::bindut@microsoft.com::164f7116-cfb8-496b-9e6e-9bf2f821bb41" providerId="AD"/>
  <p188:author id="{B7E9B597-F2DC-F0AF-3156-27B06F03C750}" name="Margie Strite" initials="MS" userId="S::majon@microsoft.com::16c05038-6890-4f0b-86df-0822f7bea93a" providerId="AD"/>
  <p188:author id="{5FEE57B6-E106-00FC-8779-AF1FF67BF966}" name="Kyle Hiatt (Unify Consulting LLC)" initials="KH" userId="S::v-hiattkyle@microsoft.com::d4cd8c11-70e2-49ba-a735-27d802f67347" providerId="AD"/>
  <p188:author id="{0ECA85EA-49A8-C3E6-C006-19252F621B43}" name="Hadar Weiss" initials="HW" userId="S::hadarweiss@microsoft.com::82302d57-721e-4f6f-86bc-d2165897b83c" providerId="AD"/>
  <p188:author id="{DC3F3BFA-AEE0-E728-0510-3BD0857CACC8}" name="Andrea Wedderburn" initials="AW" userId="S::awedderburn@microsoft.com::1b4d3274-687c-48f2-b4f2-1dde68b21d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A0B"/>
    <a:srgbClr val="F2F2F2"/>
    <a:srgbClr val="8661C5"/>
    <a:srgbClr val="FFFFFF"/>
    <a:srgbClr val="5C5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338"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536AF-A62E-4054-A959-2BD68C3FD126}"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F44FB-D0A0-4ACC-B93E-B832075FF1B6}" type="slidenum">
              <a:rPr lang="en-US" smtClean="0"/>
              <a:t>‹#›</a:t>
            </a:fld>
            <a:endParaRPr lang="en-US"/>
          </a:p>
        </p:txBody>
      </p:sp>
    </p:spTree>
    <p:extLst>
      <p:ext uri="{BB962C8B-B14F-4D97-AF65-F5344CB8AC3E}">
        <p14:creationId xmlns:p14="http://schemas.microsoft.com/office/powerpoint/2010/main" val="180619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18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C74D3-E529-219E-6C97-85A48F8D0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CB161-027C-4C1B-85FF-B920C7AF4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FCACC-2693-A90C-9BE6-125F3FBF99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2EE683-F469-C257-FE63-D5C5CFCB34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610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77A12-4C77-3190-04CB-750855818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21799-0129-15B7-8065-71EDB8776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FEBC1-A4B6-73D8-B66F-0B9A435D5B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D3C022-ECD6-3AFF-441E-B3B2083D3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011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469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91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784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6C310-AE8E-47C3-9328-EC57AFCA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283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2C26E-E663-447C-B8F2-E15C63031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60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904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01E46-846E-872F-A83A-7B852311A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5323E-368B-D4B4-E094-15160A09D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BB343-8D34-9253-180D-72F6F9D5CC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93693E-E992-0E21-7A36-7DBD338519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6C310-AE8E-47C3-9328-EC57AFCA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69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204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77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AFD57-DF1E-E573-D806-E18D29435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9702F-6772-7553-5B77-5EDA96DE68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FAB5A-BD50-202C-92F1-256CB283EF91}"/>
              </a:ext>
            </a:extLst>
          </p:cNvPr>
          <p:cNvSpPr>
            <a:spLocks noGrp="1"/>
          </p:cNvSpPr>
          <p:nvPr>
            <p:ph type="body" idx="1"/>
          </p:nvPr>
        </p:nvSpPr>
        <p:spPr/>
        <p:txBody>
          <a:bodyPr/>
          <a:lstStyle/>
          <a:p>
            <a:pPr marL="0" marR="0">
              <a:spcBef>
                <a:spcPts val="0"/>
              </a:spcBef>
              <a:spcAft>
                <a:spcPts val="600"/>
              </a:spcAft>
            </a:pPr>
            <a:endParaRPr lang="en-US"/>
          </a:p>
        </p:txBody>
      </p:sp>
      <p:sp>
        <p:nvSpPr>
          <p:cNvPr id="4" name="Slide Number Placeholder 3">
            <a:extLst>
              <a:ext uri="{FF2B5EF4-FFF2-40B4-BE49-F238E27FC236}">
                <a16:creationId xmlns:a16="http://schemas.microsoft.com/office/drawing/2014/main" id="{4F9D8D87-D883-34AB-219F-6CE54DD8BE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2C26E-E663-447C-B8F2-E15C63031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807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6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Date Placeholder 9"/>
          <p:cNvSpPr>
            <a:spLocks noGrp="1"/>
          </p:cNvSpPr>
          <p:nvPr>
            <p:ph type="dt" idx="13"/>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D9BFF88-B9B5-4B68-BAE1-09ACB5D03C54}" type="datetime8">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6/3/2025 12:33 PM</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eader Placeholder 11"/>
          <p:cNvSpPr>
            <a:spLocks noGrp="1"/>
          </p:cNvSpPr>
          <p:nvPr>
            <p:ph type="hdr" sz="quarter" idx="15"/>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6"/>
          </p:nvPr>
        </p:nvSpPr>
        <p:spPr/>
        <p:txBody>
          <a:bodyPr/>
          <a:lstStyle/>
          <a:p>
            <a:pPr marL="0" marR="0" lvl="0" indent="0" algn="l" defTabSz="99576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171433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Date Placeholder 9"/>
          <p:cNvSpPr>
            <a:spLocks noGrp="1"/>
          </p:cNvSpPr>
          <p:nvPr>
            <p:ph type="dt" idx="13"/>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D9BFF88-B9B5-4B68-BAE1-09ACB5D03C54}" type="datetime8">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6/3/2025 12:33 PM</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eader Placeholder 11"/>
          <p:cNvSpPr>
            <a:spLocks noGrp="1"/>
          </p:cNvSpPr>
          <p:nvPr>
            <p:ph type="hdr" sz="quarter" idx="15"/>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6"/>
          </p:nvPr>
        </p:nvSpPr>
        <p:spPr/>
        <p:txBody>
          <a:bodyPr/>
          <a:lstStyle/>
          <a:p>
            <a:pPr marL="0" marR="0" lvl="0" indent="0" algn="l" defTabSz="99576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617784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476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45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101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6B705-41C1-FABC-50C4-C27201675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AE825-642A-D77C-8601-A01E3CE43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A9660-4D42-145B-2623-6A0BFA74D4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4F92E9-74F4-D727-0D79-6377B76B6C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6C310-AE8E-47C3-9328-EC57AFCAA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313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6735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9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67006-9E26-F586-9C48-DB08A25BC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22458-EB27-6977-C8DC-080E2530D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7D582-D9F7-5DA4-EF3E-B97E8D93007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4B375CE-7DF1-CE6B-10F1-E7D066F8570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0C8A70-D5EA-846D-C71D-D6D3DD1657B8}"/>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79CB82A-A914-3027-D611-5DA8A8114A2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6/3/2025 12:33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6D0326F-F414-E5AF-C8D8-65C4C9DCFA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717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D971F-660A-007E-292B-6AF6556A4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353D7-09DB-1AB1-26E2-BE249150ED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530B6-4F6A-66C4-F229-6831AC414E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E73E72-C321-2896-A99E-C06C8D2A8EC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6734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36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152EF-370A-24A1-8BA9-1D2DC83DD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8B8DF-B79A-68BF-05FA-FB6DE1888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77F25-0575-A786-ECCC-934C88248683}"/>
              </a:ext>
            </a:extLst>
          </p:cNvPr>
          <p:cNvSpPr>
            <a:spLocks noGrp="1"/>
          </p:cNvSpPr>
          <p:nvPr>
            <p:ph type="body" idx="1"/>
          </p:nvPr>
        </p:nvSpPr>
        <p:spPr/>
        <p:txBody>
          <a:bodyPr/>
          <a:lstStyle/>
          <a:p>
            <a:pPr algn="l"/>
            <a:endParaRPr lang="en-GB"/>
          </a:p>
        </p:txBody>
      </p:sp>
      <p:sp>
        <p:nvSpPr>
          <p:cNvPr id="4" name="Slide Number Placeholder 3">
            <a:extLst>
              <a:ext uri="{FF2B5EF4-FFF2-40B4-BE49-F238E27FC236}">
                <a16:creationId xmlns:a16="http://schemas.microsoft.com/office/drawing/2014/main" id="{3B14D189-B231-A2F4-D8AF-80BAC2B677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6534D-CD82-4897-AF9E-CAF66EE3A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837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3F44FB-D0A0-4ACC-B93E-B832075FF1B6}" type="slidenum">
              <a:rPr lang="en-US" smtClean="0"/>
              <a:t>40</a:t>
            </a:fld>
            <a:endParaRPr lang="en-US"/>
          </a:p>
        </p:txBody>
      </p:sp>
    </p:spTree>
    <p:extLst>
      <p:ext uri="{BB962C8B-B14F-4D97-AF65-F5344CB8AC3E}">
        <p14:creationId xmlns:p14="http://schemas.microsoft.com/office/powerpoint/2010/main" val="3756441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3F44FB-D0A0-4ACC-B93E-B832075FF1B6}" type="slidenum">
              <a:rPr lang="en-US" smtClean="0"/>
              <a:t>41</a:t>
            </a:fld>
            <a:endParaRPr lang="en-US"/>
          </a:p>
        </p:txBody>
      </p:sp>
    </p:spTree>
    <p:extLst>
      <p:ext uri="{BB962C8B-B14F-4D97-AF65-F5344CB8AC3E}">
        <p14:creationId xmlns:p14="http://schemas.microsoft.com/office/powerpoint/2010/main" val="357014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D70C7-2930-1954-C01F-74C043594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4E8C1-4689-2F6A-97DE-4167F0679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FE15C-C6FA-59E1-3375-54DFCC8C96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B47D61-21D8-CDA4-2DC1-A24772FE62E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5617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6/3/2025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133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704FA-852C-47A1-B2CB-3085BFB6D0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798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CABBB7-5714-4C15-8A19-86D82213CA6A}" type="slidenum">
              <a:rPr lang="en-US" smtClean="0"/>
              <a:t>7</a:t>
            </a:fld>
            <a:endParaRPr lang="en-US"/>
          </a:p>
        </p:txBody>
      </p:sp>
    </p:spTree>
    <p:extLst>
      <p:ext uri="{BB962C8B-B14F-4D97-AF65-F5344CB8AC3E}">
        <p14:creationId xmlns:p14="http://schemas.microsoft.com/office/powerpoint/2010/main" val="335710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6/3/2025 12:33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773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44FB-D0A0-4ACC-B93E-B832075FF1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7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Master" Target="../slideMasters/slideMaster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923352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4741506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37244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5109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9973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1732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6663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7139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484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14071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2406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603327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04592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527323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505637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13894718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3917411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533515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0087643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088222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803652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78615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160833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0433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16325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299522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805754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206451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9980115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377837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90003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11537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54925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9818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13277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38090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09944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62599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8631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31682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69213033"/>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9025853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778738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327164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968318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41935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74283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28474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2366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193825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370358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4673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21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679320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120103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046621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053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E182-941D-124B-AC91-920634571F5D}"/>
              </a:ext>
            </a:extLst>
          </p:cNvPr>
          <p:cNvSpPr>
            <a:spLocks noGrp="1"/>
          </p:cNvSpPr>
          <p:nvPr>
            <p:ph type="title"/>
          </p:nvPr>
        </p:nvSpPr>
        <p:spPr>
          <a:xfrm>
            <a:off x="480060" y="480060"/>
            <a:ext cx="2667000" cy="205121"/>
          </a:xfrm>
          <a:prstGeom prst="rect">
            <a:avLst/>
          </a:prstGeom>
        </p:spPr>
        <p:txBody>
          <a:bodyPr lIns="0" tIns="0" rIns="0" bIns="0"/>
          <a:lstStyle>
            <a:lvl1pPr marL="7620">
              <a:spcBef>
                <a:spcPts val="83"/>
              </a:spcBef>
              <a:defRPr sz="1333">
                <a:solidFill>
                  <a:schemeClr val="tx1"/>
                </a:solidFill>
              </a:defRPr>
            </a:lvl1pPr>
          </a:lstStyle>
          <a:p>
            <a:r>
              <a:rPr lang="en-US"/>
              <a:t>Click to edit Master title style</a:t>
            </a:r>
          </a:p>
        </p:txBody>
      </p:sp>
      <p:sp>
        <p:nvSpPr>
          <p:cNvPr id="3" name="object 33">
            <a:extLst>
              <a:ext uri="{FF2B5EF4-FFF2-40B4-BE49-F238E27FC236}">
                <a16:creationId xmlns:a16="http://schemas.microsoft.com/office/drawing/2014/main" id="{6FFFAF33-5CBE-AC49-9E37-E482415A5821}"/>
              </a:ext>
            </a:extLst>
          </p:cNvPr>
          <p:cNvSpPr txBox="1">
            <a:spLocks/>
          </p:cNvSpPr>
          <p:nvPr userDrawn="1"/>
        </p:nvSpPr>
        <p:spPr>
          <a:xfrm>
            <a:off x="846666" y="6473527"/>
            <a:ext cx="2039056" cy="108363"/>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290" eaLnBrk="0" hangingPunct="0"/>
            <a:r>
              <a:rPr lang="en-US" sz="600">
                <a:solidFill>
                  <a:schemeClr val="tx1"/>
                </a:solidFill>
                <a:cs typeface="Segoe UI" pitchFamily="34" charset="0"/>
              </a:rPr>
              <a:t>© Copyright Microsoft Corporation. All rights reserved. </a:t>
            </a:r>
          </a:p>
        </p:txBody>
      </p:sp>
      <p:sp>
        <p:nvSpPr>
          <p:cNvPr id="5" name="Holder 4">
            <a:extLst>
              <a:ext uri="{FF2B5EF4-FFF2-40B4-BE49-F238E27FC236}">
                <a16:creationId xmlns:a16="http://schemas.microsoft.com/office/drawing/2014/main" id="{D58F6E96-3FC3-AD40-AB40-1451962AADFE}"/>
              </a:ext>
            </a:extLst>
          </p:cNvPr>
          <p:cNvSpPr>
            <a:spLocks noGrp="1"/>
          </p:cNvSpPr>
          <p:nvPr>
            <p:ph type="sldNum" sz="quarter" idx="7"/>
          </p:nvPr>
        </p:nvSpPr>
        <p:spPr>
          <a:xfrm>
            <a:off x="480060" y="6473527"/>
            <a:ext cx="137583" cy="102593"/>
          </a:xfrm>
        </p:spPr>
        <p:txBody>
          <a:bodyPr lIns="0" tIns="0" rIns="0" bIns="0"/>
          <a:lstStyle>
            <a:lvl1pPr>
              <a:defRPr sz="667" b="0" i="0">
                <a:solidFill>
                  <a:srgbClr val="3C3C41"/>
                </a:solidFill>
                <a:latin typeface="Segoe UI Regular" charset="0"/>
                <a:cs typeface="Segoe UI Regular" charset="0"/>
              </a:defRPr>
            </a:lvl1pPr>
          </a:lstStyle>
          <a:p>
            <a:pPr marL="21166">
              <a:spcBef>
                <a:spcPts val="125"/>
              </a:spcBef>
            </a:pPr>
            <a:fld id="{81D60167-4931-47E6-BA6A-407CBD079E47}" type="slidenum">
              <a:rPr lang="uk-UA" smtClean="0"/>
              <a:pPr marL="21166">
                <a:spcBef>
                  <a:spcPts val="125"/>
                </a:spcBef>
              </a:pPr>
              <a:t>‹#›</a:t>
            </a:fld>
            <a:endParaRPr lang="uk-UA"/>
          </a:p>
        </p:txBody>
      </p:sp>
      <p:sp>
        <p:nvSpPr>
          <p:cNvPr id="4" name="object 33">
            <a:extLst>
              <a:ext uri="{FF2B5EF4-FFF2-40B4-BE49-F238E27FC236}">
                <a16:creationId xmlns:a16="http://schemas.microsoft.com/office/drawing/2014/main" id="{5CBECF5D-2B8E-46D6-AD12-54ECECB475F4}"/>
              </a:ext>
            </a:extLst>
          </p:cNvPr>
          <p:cNvSpPr txBox="1">
            <a:spLocks/>
          </p:cNvSpPr>
          <p:nvPr userDrawn="1"/>
        </p:nvSpPr>
        <p:spPr>
          <a:xfrm>
            <a:off x="9570332" y="6473527"/>
            <a:ext cx="2039056" cy="118687"/>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583" algn="r">
              <a:spcBef>
                <a:spcPts val="125"/>
              </a:spcBef>
            </a:pPr>
            <a:r>
              <a:rPr lang="en-US" sz="667" kern="100">
                <a:solidFill>
                  <a:schemeClr val="accent5"/>
                </a:solidFill>
                <a:latin typeface="Segoe UI" panose="020B0502040204020203" pitchFamily="34" charset="0"/>
                <a:cs typeface="Segoe UI" panose="020B0502040204020203" pitchFamily="34" charset="0"/>
              </a:rPr>
              <a:t>Microsoft Confidential</a:t>
            </a:r>
          </a:p>
        </p:txBody>
      </p:sp>
    </p:spTree>
    <p:extLst>
      <p:ext uri="{BB962C8B-B14F-4D97-AF65-F5344CB8AC3E}">
        <p14:creationId xmlns:p14="http://schemas.microsoft.com/office/powerpoint/2010/main" val="9299818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067C-DE50-CD7E-4632-2324BDE818AB}"/>
              </a:ext>
            </a:extLst>
          </p:cNvPr>
          <p:cNvSpPr>
            <a:spLocks noGrp="1"/>
          </p:cNvSpPr>
          <p:nvPr>
            <p:ph type="ctrTitle"/>
          </p:nvPr>
        </p:nvSpPr>
        <p:spPr>
          <a:xfrm>
            <a:off x="1524000" y="1663304"/>
            <a:ext cx="9144000" cy="184665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405B29-5D35-A8D5-C6C0-C8C02480B354}"/>
              </a:ext>
            </a:extLst>
          </p:cNvPr>
          <p:cNvSpPr>
            <a:spLocks noGrp="1"/>
          </p:cNvSpPr>
          <p:nvPr>
            <p:ph type="subTitle" idx="1"/>
          </p:nvPr>
        </p:nvSpPr>
        <p:spPr>
          <a:xfrm>
            <a:off x="1524000" y="3602038"/>
            <a:ext cx="9144000" cy="3693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B3104F-AD4B-4AC4-C7A5-D85873C0AB8B}"/>
              </a:ext>
            </a:extLst>
          </p:cNvPr>
          <p:cNvSpPr>
            <a:spLocks noGrp="1"/>
          </p:cNvSpPr>
          <p:nvPr>
            <p:ph type="dt" sz="half" idx="10"/>
          </p:nvPr>
        </p:nvSpPr>
        <p:spPr/>
        <p:txBody>
          <a:bodyPr/>
          <a:lstStyle/>
          <a:p>
            <a:fld id="{15DD612E-64BD-42F6-B5EF-9428EA324669}" type="datetimeFigureOut">
              <a:rPr lang="en-US" smtClean="0"/>
              <a:t>6/3/2025</a:t>
            </a:fld>
            <a:endParaRPr lang="en-US"/>
          </a:p>
        </p:txBody>
      </p:sp>
      <p:sp>
        <p:nvSpPr>
          <p:cNvPr id="5" name="Footer Placeholder 4">
            <a:extLst>
              <a:ext uri="{FF2B5EF4-FFF2-40B4-BE49-F238E27FC236}">
                <a16:creationId xmlns:a16="http://schemas.microsoft.com/office/drawing/2014/main" id="{5144BDE2-BC85-9375-03BB-95FFBE43C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69ED6D-E5C8-164A-1CD3-5AB3E3A420E6}"/>
              </a:ext>
            </a:extLst>
          </p:cNvPr>
          <p:cNvSpPr>
            <a:spLocks noGrp="1"/>
          </p:cNvSpPr>
          <p:nvPr>
            <p:ph type="sldNum" sz="quarter" idx="12"/>
          </p:nvPr>
        </p:nvSpPr>
        <p:spPr/>
        <p:txBody>
          <a:bodyPr/>
          <a:lstStyle/>
          <a:p>
            <a:fld id="{8D197374-48C6-4F42-BAA2-523AACC38465}" type="slidenum">
              <a:rPr lang="en-US" smtClean="0"/>
              <a:t>‹#›</a:t>
            </a:fld>
            <a:endParaRPr lang="en-US"/>
          </a:p>
        </p:txBody>
      </p:sp>
    </p:spTree>
    <p:extLst>
      <p:ext uri="{BB962C8B-B14F-4D97-AF65-F5344CB8AC3E}">
        <p14:creationId xmlns:p14="http://schemas.microsoft.com/office/powerpoint/2010/main" val="3305314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group of people on a stage&#10;&#10;Description automatically generated with medium confidence">
            <a:extLst>
              <a:ext uri="{FF2B5EF4-FFF2-40B4-BE49-F238E27FC236}">
                <a16:creationId xmlns:a16="http://schemas.microsoft.com/office/drawing/2014/main" id="{E79292CD-A1B3-4D7F-A85F-E522CCAE33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588"/>
          <a:stretch/>
        </p:blipFill>
        <p:spPr>
          <a:xfrm>
            <a:off x="5570721" y="2861204"/>
            <a:ext cx="6630963" cy="3996796"/>
          </a:xfrm>
          <a:prstGeom prst="rect">
            <a:avLst/>
          </a:prstGeom>
        </p:spPr>
      </p:pic>
      <p:sp>
        <p:nvSpPr>
          <p:cNvPr id="4" name="TextBox 3">
            <a:extLst>
              <a:ext uri="{FF2B5EF4-FFF2-40B4-BE49-F238E27FC236}">
                <a16:creationId xmlns:a16="http://schemas.microsoft.com/office/drawing/2014/main" id="{B1D1356D-F926-4389-A56B-5B140E339C6E}"/>
              </a:ext>
            </a:extLst>
          </p:cNvPr>
          <p:cNvSpPr txBox="1"/>
          <p:nvPr userDrawn="1"/>
        </p:nvSpPr>
        <p:spPr>
          <a:xfrm>
            <a:off x="1" y="0"/>
            <a:ext cx="5570720" cy="374846"/>
          </a:xfrm>
          <a:prstGeom prst="rect">
            <a:avLst/>
          </a:prstGeom>
          <a:gradFill>
            <a:gsLst>
              <a:gs pos="0">
                <a:srgbClr val="5159B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AED9017-6F5B-4B96-AFE5-D7AC72E26629}"/>
              </a:ext>
            </a:extLst>
          </p:cNvPr>
          <p:cNvSpPr/>
          <p:nvPr userDrawn="1"/>
        </p:nvSpPr>
        <p:spPr>
          <a:xfrm>
            <a:off x="-1" y="7618"/>
            <a:ext cx="5560251" cy="6858000"/>
          </a:xfrm>
          <a:prstGeom prst="rect">
            <a:avLst/>
          </a:prstGeom>
          <a:solidFill>
            <a:srgbClr val="565F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a:extLst>
              <a:ext uri="{FF2B5EF4-FFF2-40B4-BE49-F238E27FC236}">
                <a16:creationId xmlns:a16="http://schemas.microsoft.com/office/drawing/2014/main" id="{76E7BB3A-284A-41A0-94CC-04E70E07FDA6}"/>
              </a:ext>
            </a:extLst>
          </p:cNvPr>
          <p:cNvGrpSpPr/>
          <p:nvPr userDrawn="1"/>
        </p:nvGrpSpPr>
        <p:grpSpPr>
          <a:xfrm>
            <a:off x="171379" y="235974"/>
            <a:ext cx="1696752" cy="719267"/>
            <a:chOff x="5850817" y="1328759"/>
            <a:chExt cx="1875473" cy="805042"/>
          </a:xfrm>
        </p:grpSpPr>
        <p:sp>
          <p:nvSpPr>
            <p:cNvPr id="7" name="Rectangle 6">
              <a:extLst>
                <a:ext uri="{FF2B5EF4-FFF2-40B4-BE49-F238E27FC236}">
                  <a16:creationId xmlns:a16="http://schemas.microsoft.com/office/drawing/2014/main" id="{A9A8AF57-35EC-4489-A4B8-666874901A5B}"/>
                </a:ext>
              </a:extLst>
            </p:cNvPr>
            <p:cNvSpPr/>
            <p:nvPr/>
          </p:nvSpPr>
          <p:spPr>
            <a:xfrm>
              <a:off x="5850817" y="1366562"/>
              <a:ext cx="1861897" cy="72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1D28278-E228-4CF8-B1DB-824CCC4632A9}"/>
                </a:ext>
              </a:extLst>
            </p:cNvPr>
            <p:cNvGrpSpPr/>
            <p:nvPr/>
          </p:nvGrpSpPr>
          <p:grpSpPr>
            <a:xfrm>
              <a:off x="5850817" y="1328759"/>
              <a:ext cx="1875473" cy="805042"/>
              <a:chOff x="447752" y="186176"/>
              <a:chExt cx="5458442" cy="2343023"/>
            </a:xfrm>
          </p:grpSpPr>
          <p:sp>
            <p:nvSpPr>
              <p:cNvPr id="9" name="Rectangle 8">
                <a:extLst>
                  <a:ext uri="{FF2B5EF4-FFF2-40B4-BE49-F238E27FC236}">
                    <a16:creationId xmlns:a16="http://schemas.microsoft.com/office/drawing/2014/main" id="{3591B688-523F-44F2-AC53-F5C3D0D5D871}"/>
                  </a:ext>
                </a:extLst>
              </p:cNvPr>
              <p:cNvSpPr/>
              <p:nvPr/>
            </p:nvSpPr>
            <p:spPr>
              <a:xfrm>
                <a:off x="1796013" y="1000125"/>
                <a:ext cx="632862"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Online meeting outline">
                <a:extLst>
                  <a:ext uri="{FF2B5EF4-FFF2-40B4-BE49-F238E27FC236}">
                    <a16:creationId xmlns:a16="http://schemas.microsoft.com/office/drawing/2014/main" id="{31B5A58F-68D7-479E-94A0-27E15FBEDD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526" y="406225"/>
                <a:ext cx="2122973" cy="2122974"/>
              </a:xfrm>
              <a:prstGeom prst="rect">
                <a:avLst/>
              </a:prstGeom>
            </p:spPr>
          </p:pic>
          <p:cxnSp>
            <p:nvCxnSpPr>
              <p:cNvPr id="11" name="Straight Connector 10">
                <a:extLst>
                  <a:ext uri="{FF2B5EF4-FFF2-40B4-BE49-F238E27FC236}">
                    <a16:creationId xmlns:a16="http://schemas.microsoft.com/office/drawing/2014/main" id="{5B3C37E2-B534-4833-88A2-91CEFD31E78E}"/>
                  </a:ext>
                </a:extLst>
              </p:cNvPr>
              <p:cNvCxnSpPr>
                <a:cxnSpLocks/>
              </p:cNvCxnSpPr>
              <p:nvPr/>
            </p:nvCxnSpPr>
            <p:spPr>
              <a:xfrm>
                <a:off x="3003440" y="614761"/>
                <a:ext cx="3" cy="1637647"/>
              </a:xfrm>
              <a:prstGeom prst="line">
                <a:avLst/>
              </a:prstGeom>
              <a:ln w="76200">
                <a:solidFill>
                  <a:srgbClr val="7B83E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5A7349F-22E6-4F53-B88A-40E84318BB45}"/>
                  </a:ext>
                </a:extLst>
              </p:cNvPr>
              <p:cNvSpPr txBox="1"/>
              <p:nvPr/>
            </p:nvSpPr>
            <p:spPr>
              <a:xfrm>
                <a:off x="3034923" y="492744"/>
                <a:ext cx="2871271" cy="1988257"/>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lang="en-US" sz="1100">
                    <a:solidFill>
                      <a:prstClr val="black"/>
                    </a:solidFill>
                    <a:latin typeface="Segoe UI Semibold" panose="020B0702040204020203" pitchFamily="34" charset="0"/>
                    <a:cs typeface="Segoe UI Semibold" panose="020B0702040204020203" pitchFamily="34" charset="0"/>
                  </a:rPr>
                  <a:t>HYBRID</a:t>
                </a:r>
                <a:r>
                  <a:rPr kumimoji="0" lang="en-US" sz="11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 EVENTS</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ACADEMY</a:t>
                </a:r>
                <a:endParaRPr kumimoji="0" lang="en-US" sz="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pic>
            <p:nvPicPr>
              <p:cNvPr id="13" name="Graphic 12" descr="Graduation cap with solid fill">
                <a:extLst>
                  <a:ext uri="{FF2B5EF4-FFF2-40B4-BE49-F238E27FC236}">
                    <a16:creationId xmlns:a16="http://schemas.microsoft.com/office/drawing/2014/main" id="{899247D6-0453-4896-872E-254F321E8D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135382">
                <a:off x="447752" y="186176"/>
                <a:ext cx="914400" cy="914400"/>
              </a:xfrm>
              <a:prstGeom prst="rect">
                <a:avLst/>
              </a:prstGeom>
            </p:spPr>
          </p:pic>
          <p:sp>
            <p:nvSpPr>
              <p:cNvPr id="14" name="Rectangle 13">
                <a:extLst>
                  <a:ext uri="{FF2B5EF4-FFF2-40B4-BE49-F238E27FC236}">
                    <a16:creationId xmlns:a16="http://schemas.microsoft.com/office/drawing/2014/main" id="{480C677F-035C-43FE-8CEA-1F97E156F9BA}"/>
                  </a:ext>
                </a:extLst>
              </p:cNvPr>
              <p:cNvSpPr/>
              <p:nvPr/>
            </p:nvSpPr>
            <p:spPr>
              <a:xfrm>
                <a:off x="1729304" y="1000125"/>
                <a:ext cx="765036" cy="76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id="{051226DD-C778-4699-931B-A6B6C12DA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9302" y="1000125"/>
                <a:ext cx="765038" cy="765038"/>
              </a:xfrm>
              <a:prstGeom prst="rect">
                <a:avLst/>
              </a:prstGeom>
            </p:spPr>
          </p:pic>
        </p:grpSp>
      </p:grpSp>
      <p:sp>
        <p:nvSpPr>
          <p:cNvPr id="16" name="Title 1">
            <a:extLst>
              <a:ext uri="{FF2B5EF4-FFF2-40B4-BE49-F238E27FC236}">
                <a16:creationId xmlns:a16="http://schemas.microsoft.com/office/drawing/2014/main" id="{0F27C933-24E6-4EA8-96C0-2235AB7FC4B8}"/>
              </a:ext>
            </a:extLst>
          </p:cNvPr>
          <p:cNvSpPr txBox="1">
            <a:spLocks/>
          </p:cNvSpPr>
          <p:nvPr userDrawn="1"/>
        </p:nvSpPr>
        <p:spPr>
          <a:xfrm>
            <a:off x="-95531" y="1739601"/>
            <a:ext cx="5570720" cy="1873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Segoe UI Semibold" panose="020B0702040204020203" pitchFamily="34" charset="0"/>
                <a:cs typeface="Segoe UI Semibold" panose="020B0702040204020203" pitchFamily="34" charset="0"/>
              </a:rPr>
              <a:t>CHAPTER X.X</a:t>
            </a:r>
          </a:p>
          <a:p>
            <a:pPr algn="ctr">
              <a:spcBef>
                <a:spcPts val="1200"/>
              </a:spcBef>
            </a:pPr>
            <a:r>
              <a:rPr lang="en-US" sz="3200">
                <a:solidFill>
                  <a:schemeClr val="bg1"/>
                </a:solidFill>
                <a:latin typeface="Segoe UI Semibold" panose="020B0702040204020203" pitchFamily="34" charset="0"/>
                <a:cs typeface="Segoe UI Semibold" panose="020B0702040204020203" pitchFamily="34" charset="0"/>
              </a:rPr>
              <a:t>Title</a:t>
            </a:r>
            <a:endParaRPr lang="en-US" sz="2800">
              <a:solidFill>
                <a:schemeClr val="bg1"/>
              </a:solidFill>
              <a:latin typeface="Segoe UI Semibold" panose="020B0702040204020203" pitchFamily="34" charset="0"/>
              <a:cs typeface="Segoe UI Semibold" panose="020B0702040204020203" pitchFamily="34" charset="0"/>
            </a:endParaRPr>
          </a:p>
        </p:txBody>
      </p:sp>
      <p:sp>
        <p:nvSpPr>
          <p:cNvPr id="17" name="Text Placeholder 2">
            <a:extLst>
              <a:ext uri="{FF2B5EF4-FFF2-40B4-BE49-F238E27FC236}">
                <a16:creationId xmlns:a16="http://schemas.microsoft.com/office/drawing/2014/main" id="{2207FAFF-BAAC-4E1A-A2AD-E78264234C46}"/>
              </a:ext>
            </a:extLst>
          </p:cNvPr>
          <p:cNvSpPr txBox="1">
            <a:spLocks/>
          </p:cNvSpPr>
          <p:nvPr userDrawn="1"/>
        </p:nvSpPr>
        <p:spPr>
          <a:xfrm>
            <a:off x="607539" y="3829092"/>
            <a:ext cx="4164583" cy="3077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2000">
                <a:solidFill>
                  <a:schemeClr val="bg1"/>
                </a:solidFill>
                <a:latin typeface="Segoe UI" panose="020B0502040204020203" pitchFamily="34" charset="0"/>
                <a:ea typeface="Calibri" panose="020F0502020204030204" pitchFamily="34" charset="0"/>
              </a:rPr>
              <a:t>Additional text here</a:t>
            </a:r>
            <a:endParaRPr kumimoji="0" lang="en-US" sz="2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endParaRPr>
          </a:p>
        </p:txBody>
      </p:sp>
      <p:pic>
        <p:nvPicPr>
          <p:cNvPr id="18" name="Picture 17" descr="A picture containing text, table&#10;&#10;Description automatically generated">
            <a:extLst>
              <a:ext uri="{FF2B5EF4-FFF2-40B4-BE49-F238E27FC236}">
                <a16:creationId xmlns:a16="http://schemas.microsoft.com/office/drawing/2014/main" id="{150E8C10-F800-4A2E-A865-CACFDC0B3A8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69934" y="-3"/>
            <a:ext cx="6622066" cy="3692437"/>
          </a:xfrm>
          <a:prstGeom prst="rect">
            <a:avLst/>
          </a:prstGeom>
        </p:spPr>
      </p:pic>
      <p:cxnSp>
        <p:nvCxnSpPr>
          <p:cNvPr id="19" name="Straight Connector 18">
            <a:extLst>
              <a:ext uri="{FF2B5EF4-FFF2-40B4-BE49-F238E27FC236}">
                <a16:creationId xmlns:a16="http://schemas.microsoft.com/office/drawing/2014/main" id="{E5DD41AC-1EBF-4E2A-986F-1AD554BBA513}"/>
              </a:ext>
            </a:extLst>
          </p:cNvPr>
          <p:cNvCxnSpPr>
            <a:cxnSpLocks/>
          </p:cNvCxnSpPr>
          <p:nvPr userDrawn="1"/>
        </p:nvCxnSpPr>
        <p:spPr>
          <a:xfrm>
            <a:off x="1067886" y="3745589"/>
            <a:ext cx="324388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45151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2"/>
            <a:ext cx="12192000" cy="874037"/>
          </a:xfrm>
          <a:prstGeom prst="rect">
            <a:avLst/>
          </a:prstGeom>
          <a:solidFill>
            <a:srgbClr val="3425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4" name="Picture 3" descr="Shape, square&#10;&#10;Description automatically generated">
            <a:extLst>
              <a:ext uri="{FF2B5EF4-FFF2-40B4-BE49-F238E27FC236}">
                <a16:creationId xmlns:a16="http://schemas.microsoft.com/office/drawing/2014/main" id="{EA57ACEF-CB8D-460C-8A59-E32B08CDC0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451279"/>
            <a:ext cx="406721" cy="406721"/>
          </a:xfrm>
          <a:prstGeom prst="rect">
            <a:avLst/>
          </a:prstGeom>
        </p:spPr>
      </p:pic>
    </p:spTree>
    <p:extLst>
      <p:ext uri="{BB962C8B-B14F-4D97-AF65-F5344CB8AC3E}">
        <p14:creationId xmlns:p14="http://schemas.microsoft.com/office/powerpoint/2010/main" val="3412185353"/>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65F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B8BF1-03A0-4A5D-BE7B-83A617F9E56B}"/>
              </a:ext>
            </a:extLst>
          </p:cNvPr>
          <p:cNvSpPr>
            <a:spLocks noGrp="1"/>
          </p:cNvSpPr>
          <p:nvPr>
            <p:ph type="title"/>
          </p:nvPr>
        </p:nvSpPr>
        <p:spPr>
          <a:xfrm>
            <a:off x="733043" y="2692122"/>
            <a:ext cx="11018520" cy="553998"/>
          </a:xfrm>
        </p:spPr>
        <p:txBody>
          <a:bodyPr/>
          <a:lstStyle/>
          <a:p>
            <a:r>
              <a:rPr lang="en-US"/>
              <a:t>Click to edit Master title style</a:t>
            </a:r>
          </a:p>
        </p:txBody>
      </p:sp>
      <p:sp>
        <p:nvSpPr>
          <p:cNvPr id="4" name="Text Placeholder 2">
            <a:extLst>
              <a:ext uri="{FF2B5EF4-FFF2-40B4-BE49-F238E27FC236}">
                <a16:creationId xmlns:a16="http://schemas.microsoft.com/office/drawing/2014/main" id="{D38A1730-3D9F-453B-B656-F048B6991ACB}"/>
              </a:ext>
            </a:extLst>
          </p:cNvPr>
          <p:cNvSpPr txBox="1">
            <a:spLocks/>
          </p:cNvSpPr>
          <p:nvPr userDrawn="1"/>
        </p:nvSpPr>
        <p:spPr>
          <a:xfrm>
            <a:off x="733043" y="3457992"/>
            <a:ext cx="3892297" cy="307777"/>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2000">
                <a:solidFill>
                  <a:schemeClr val="bg1"/>
                </a:solidFill>
                <a:latin typeface="Segoe UI" panose="020B0502040204020203" pitchFamily="34" charset="0"/>
                <a:ea typeface="Calibri" panose="020F0502020204030204" pitchFamily="34" charset="0"/>
              </a:rPr>
              <a:t>Page Break</a:t>
            </a:r>
            <a:endParaRPr kumimoji="0" lang="en-US" sz="2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191184236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mn-lt"/>
                <a:cs typeface="Segoe UI" panose="020B0502040204020203" pitchFamily="34" charset="0"/>
              </a:defRPr>
            </a:lvl1pPr>
            <a:lvl2pPr marL="255539" indent="0">
              <a:buFont typeface="Wingdings" panose="05000000000000000000" pitchFamily="2" charset="2"/>
              <a:buNone/>
              <a:defRPr sz="2000" b="0">
                <a:latin typeface="+mn-lt"/>
              </a:defRPr>
            </a:lvl2pPr>
            <a:lvl3pPr marL="450764" indent="0">
              <a:buFont typeface="Wingdings" panose="05000000000000000000" pitchFamily="2" charset="2"/>
              <a:buNone/>
              <a:tabLst/>
              <a:defRPr sz="1600" b="0">
                <a:latin typeface="+mn-lt"/>
              </a:defRPr>
            </a:lvl3pPr>
            <a:lvl4pPr marL="652337" indent="0">
              <a:buFont typeface="Wingdings" panose="05000000000000000000" pitchFamily="2" charset="2"/>
              <a:buNone/>
              <a:defRPr sz="1400" b="0">
                <a:latin typeface="+mn-lt"/>
              </a:defRPr>
            </a:lvl4pPr>
            <a:lvl5pPr marL="853911"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mn-lt"/>
                <a:cs typeface="Segoe UI" panose="020B0502040204020203" pitchFamily="34" charset="0"/>
              </a:defRPr>
            </a:lvl1pPr>
            <a:lvl2pPr marL="255539" indent="0">
              <a:buFont typeface="Wingdings" panose="05000000000000000000" pitchFamily="2" charset="2"/>
              <a:buNone/>
              <a:defRPr sz="2000" b="0">
                <a:latin typeface="+mn-lt"/>
              </a:defRPr>
            </a:lvl2pPr>
            <a:lvl3pPr marL="450764" indent="0">
              <a:buFont typeface="Wingdings" panose="05000000000000000000" pitchFamily="2" charset="2"/>
              <a:buNone/>
              <a:tabLst/>
              <a:defRPr sz="1600" b="0">
                <a:latin typeface="+mn-lt"/>
              </a:defRPr>
            </a:lvl3pPr>
            <a:lvl4pPr marL="652337" indent="0">
              <a:buFont typeface="Wingdings" panose="05000000000000000000" pitchFamily="2" charset="2"/>
              <a:buNone/>
              <a:defRPr sz="1400" b="0">
                <a:latin typeface="+mn-lt"/>
              </a:defRPr>
            </a:lvl4pPr>
            <a:lvl5pPr marL="853911"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510E629-A5CC-47E9-85B6-AC1C0CC5C08C}"/>
              </a:ext>
            </a:extLst>
          </p:cNvPr>
          <p:cNvSpPr/>
          <p:nvPr userDrawn="1"/>
        </p:nvSpPr>
        <p:spPr bwMode="auto">
          <a:xfrm>
            <a:off x="1" y="2"/>
            <a:ext cx="12192000" cy="874037"/>
          </a:xfrm>
          <a:prstGeom prst="rect">
            <a:avLst/>
          </a:prstGeom>
          <a:solidFill>
            <a:srgbClr val="565F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Title 1">
            <a:extLst>
              <a:ext uri="{FF2B5EF4-FFF2-40B4-BE49-F238E27FC236}">
                <a16:creationId xmlns:a16="http://schemas.microsoft.com/office/drawing/2014/main" id="{80B6EB60-9B83-4E44-9AD7-A186F0DA4AE6}"/>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8887836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5"/>
            <a:ext cx="5219700" cy="430887"/>
          </a:xfrm>
        </p:spPr>
        <p:txBody>
          <a:bodyPr anchor="t"/>
          <a:lstStyle>
            <a:lvl1pPr marL="0" indent="0">
              <a:spcBef>
                <a:spcPts val="0"/>
              </a:spcBef>
              <a:buNone/>
              <a:defRPr sz="2800">
                <a:solidFill>
                  <a:schemeClr val="tx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7699"/>
            <a:ext cx="5214937" cy="1551194"/>
          </a:xfr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1551194"/>
          </a:xfr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5A370A78-DD51-4A35-8ED0-727FD4B418A2}"/>
              </a:ext>
            </a:extLst>
          </p:cNvPr>
          <p:cNvSpPr/>
          <p:nvPr userDrawn="1"/>
        </p:nvSpPr>
        <p:spPr bwMode="auto">
          <a:xfrm>
            <a:off x="1" y="2"/>
            <a:ext cx="12192000" cy="874037"/>
          </a:xfrm>
          <a:prstGeom prst="rect">
            <a:avLst/>
          </a:prstGeom>
          <a:solidFill>
            <a:srgbClr val="565F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Title 1">
            <a:extLst>
              <a:ext uri="{FF2B5EF4-FFF2-40B4-BE49-F238E27FC236}">
                <a16:creationId xmlns:a16="http://schemas.microsoft.com/office/drawing/2014/main" id="{689301C6-B4FF-43D5-81E5-ABFFD2C4D145}"/>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341953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6"/>
            <a:ext cx="3264408" cy="677108"/>
          </a:xfrm>
        </p:spPr>
        <p:txBody>
          <a:bodyPr anchor="t"/>
          <a:lstStyle>
            <a:lvl1pPr marL="0" indent="0">
              <a:spcBef>
                <a:spcPts val="0"/>
              </a:spcBef>
              <a:buNone/>
              <a:defRPr sz="2200">
                <a:solidFill>
                  <a:schemeClr val="tx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6"/>
            <a:ext cx="3264408" cy="1760482"/>
          </a:xfrm>
        </p:spPr>
        <p:txBody>
          <a:bodyPr wrap="square">
            <a:spAutoFit/>
          </a:bodyPr>
          <a:lstStyle>
            <a:lvl1pPr marL="176180" indent="-176180">
              <a:defRPr lang="en-US" sz="2000" dirty="0">
                <a:latin typeface="Segoe UI" panose="020B0502040204020203" pitchFamily="34" charset="0"/>
                <a:cs typeface="Segoe UI" panose="020B0502040204020203" pitchFamily="34" charset="0"/>
              </a:defRPr>
            </a:lvl1pPr>
            <a:lvl2pPr marL="322201" indent="-150784">
              <a:defRPr lang="en-US" sz="1800" dirty="0">
                <a:latin typeface="Segoe UI" panose="020B0502040204020203" pitchFamily="34" charset="0"/>
                <a:cs typeface="Segoe UI" panose="020B0502040204020203" pitchFamily="34" charset="0"/>
              </a:defRPr>
            </a:lvl2pPr>
            <a:lvl3pPr marL="466636" indent="-138086">
              <a:defRPr lang="en-US" dirty="0">
                <a:latin typeface="Segoe UI" panose="020B0502040204020203" pitchFamily="34" charset="0"/>
                <a:cs typeface="Segoe UI" panose="020B0502040204020203" pitchFamily="34" charset="0"/>
              </a:defRPr>
            </a:lvl3pPr>
            <a:lvl4pPr marL="595199" indent="-128563">
              <a:defRPr lang="en-US" dirty="0">
                <a:latin typeface="Segoe UI" panose="020B0502040204020203" pitchFamily="34" charset="0"/>
                <a:cs typeface="Segoe UI" panose="020B0502040204020203" pitchFamily="34" charset="0"/>
              </a:defRPr>
            </a:lvl4pPr>
            <a:lvl5pPr marL="731698" indent="-122215">
              <a:defRPr lang="en-US" dirty="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6"/>
            <a:ext cx="3264408" cy="677108"/>
          </a:xfrm>
        </p:spPr>
        <p:txBody>
          <a:bodyPr anchor="t"/>
          <a:lstStyle>
            <a:lvl1pPr marL="0" indent="0">
              <a:spcBef>
                <a:spcPts val="0"/>
              </a:spcBef>
              <a:buNone/>
              <a:defRPr sz="2200">
                <a:solidFill>
                  <a:schemeClr val="tx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6"/>
            <a:ext cx="3264408" cy="1760482"/>
          </a:xfrm>
        </p:spPr>
        <p:txBody>
          <a:bodyPr wrap="square">
            <a:spAutoFit/>
          </a:bodyPr>
          <a:lstStyle>
            <a:lvl1pPr marL="176180" indent="-176180">
              <a:defRPr lang="en-US" sz="2000" dirty="0">
                <a:latin typeface="Segoe UI" panose="020B0502040204020203" pitchFamily="34" charset="0"/>
                <a:cs typeface="Segoe UI" panose="020B0502040204020203" pitchFamily="34" charset="0"/>
              </a:defRPr>
            </a:lvl1pPr>
            <a:lvl2pPr marL="398386" indent="-169830">
              <a:defRPr lang="en-US" sz="1800" dirty="0">
                <a:latin typeface="Segoe UI" panose="020B0502040204020203" pitchFamily="34" charset="0"/>
                <a:cs typeface="Segoe UI" panose="020B0502040204020203" pitchFamily="34" charset="0"/>
              </a:defRPr>
            </a:lvl2pPr>
            <a:lvl3pPr marL="555518" indent="-157133">
              <a:defRPr lang="en-US" dirty="0">
                <a:latin typeface="Segoe UI" panose="020B0502040204020203" pitchFamily="34" charset="0"/>
                <a:cs typeface="Segoe UI" panose="020B0502040204020203" pitchFamily="34" charset="0"/>
              </a:defRPr>
            </a:lvl3pPr>
            <a:lvl4pPr marL="685668" indent="-136499">
              <a:defRPr lang="en-US" dirty="0">
                <a:latin typeface="Segoe UI" panose="020B0502040204020203" pitchFamily="34" charset="0"/>
                <a:cs typeface="Segoe UI" panose="020B0502040204020203" pitchFamily="34" charset="0"/>
              </a:defRPr>
            </a:lvl4pPr>
            <a:lvl5pPr marL="799946" indent="-111103">
              <a:defRPr lang="en-US" dirty="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6"/>
            <a:ext cx="3264408" cy="677108"/>
          </a:xfrm>
        </p:spPr>
        <p:txBody>
          <a:bodyPr anchor="t"/>
          <a:lstStyle>
            <a:lvl1pPr marL="0" indent="0">
              <a:spcBef>
                <a:spcPts val="0"/>
              </a:spcBef>
              <a:buNone/>
              <a:defRPr sz="2200">
                <a:solidFill>
                  <a:schemeClr val="tx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6"/>
            <a:ext cx="3264408" cy="1760482"/>
          </a:xfrm>
        </p:spPr>
        <p:txBody>
          <a:bodyPr wrap="square">
            <a:spAutoFit/>
          </a:bodyPr>
          <a:lstStyle>
            <a:lvl1pPr marL="176180" indent="-176180">
              <a:defRPr lang="en-US" sz="2000" dirty="0">
                <a:latin typeface="Segoe UI" panose="020B0502040204020203" pitchFamily="34" charset="0"/>
                <a:cs typeface="Segoe UI" panose="020B0502040204020203" pitchFamily="34" charset="0"/>
              </a:defRPr>
            </a:lvl1pPr>
            <a:lvl2pPr marL="398386" indent="-169830">
              <a:defRPr lang="en-US" sz="1800" dirty="0">
                <a:latin typeface="Segoe UI" panose="020B0502040204020203" pitchFamily="34" charset="0"/>
                <a:cs typeface="Segoe UI" panose="020B0502040204020203" pitchFamily="34" charset="0"/>
              </a:defRPr>
            </a:lvl2pPr>
            <a:lvl3pPr marL="555518" indent="-157133">
              <a:defRPr lang="en-US" dirty="0">
                <a:latin typeface="Segoe UI" panose="020B0502040204020203" pitchFamily="34" charset="0"/>
                <a:cs typeface="Segoe UI" panose="020B0502040204020203" pitchFamily="34" charset="0"/>
              </a:defRPr>
            </a:lvl3pPr>
            <a:lvl4pPr marL="685668" indent="-136499">
              <a:defRPr lang="en-US" dirty="0">
                <a:latin typeface="Segoe UI" panose="020B0502040204020203" pitchFamily="34" charset="0"/>
                <a:cs typeface="Segoe UI" panose="020B0502040204020203" pitchFamily="34" charset="0"/>
              </a:defRPr>
            </a:lvl4pPr>
            <a:lvl5pPr marL="799946" indent="-111103">
              <a:defRPr lang="en-US" dirty="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55F0C0C-DB45-45D5-B453-1D740A333873}"/>
              </a:ext>
            </a:extLst>
          </p:cNvPr>
          <p:cNvSpPr/>
          <p:nvPr userDrawn="1"/>
        </p:nvSpPr>
        <p:spPr bwMode="auto">
          <a:xfrm>
            <a:off x="1" y="2"/>
            <a:ext cx="12192000" cy="874037"/>
          </a:xfrm>
          <a:prstGeom prst="rect">
            <a:avLst/>
          </a:prstGeom>
          <a:solidFill>
            <a:srgbClr val="565F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Title 1">
            <a:extLst>
              <a:ext uri="{FF2B5EF4-FFF2-40B4-BE49-F238E27FC236}">
                <a16:creationId xmlns:a16="http://schemas.microsoft.com/office/drawing/2014/main" id="{7A190DB3-8F37-4C1C-A3F6-415160560411}"/>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418770658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636"/>
            <a:ext cx="2532063" cy="615553"/>
          </a:xfrm>
        </p:spPr>
        <p:txBody>
          <a:bodyPr anchor="t"/>
          <a:lstStyle>
            <a:lvl1pPr marL="0" indent="0">
              <a:spcBef>
                <a:spcPts val="0"/>
              </a:spcBef>
              <a:buNone/>
              <a:defRPr sz="2000">
                <a:solidFill>
                  <a:schemeClr val="tx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76475"/>
            <a:ext cx="2532063" cy="1698927"/>
          </a:xfrm>
        </p:spPr>
        <p:txBody>
          <a:bodyPr wrap="square">
            <a:spAutoFit/>
          </a:bodyPr>
          <a:lstStyle>
            <a:lvl1pPr marL="141261" indent="-141261">
              <a:defRPr lang="en-US" sz="1800" dirty="0">
                <a:latin typeface="Segoe UI" panose="020B0502040204020203" pitchFamily="34" charset="0"/>
                <a:cs typeface="Segoe UI" panose="020B0502040204020203" pitchFamily="34" charset="0"/>
              </a:defRPr>
            </a:lvl1pPr>
            <a:lvl2pPr marL="285695" indent="-125389">
              <a:defRPr lang="en-US" sz="1600" dirty="0">
                <a:latin typeface="Segoe UI" panose="020B0502040204020203" pitchFamily="34" charset="0"/>
                <a:cs typeface="Segoe UI" panose="020B0502040204020203" pitchFamily="34" charset="0"/>
              </a:defRPr>
            </a:lvl2pPr>
            <a:lvl3pPr marL="438066" indent="-133325">
              <a:defRPr lang="en-US" dirty="0">
                <a:latin typeface="Segoe UI" panose="020B0502040204020203" pitchFamily="34" charset="0"/>
                <a:cs typeface="Segoe UI" panose="020B0502040204020203" pitchFamily="34" charset="0"/>
              </a:defRPr>
            </a:lvl3pPr>
            <a:lvl4pPr marL="566629" indent="-114278">
              <a:defRPr lang="en-US" dirty="0">
                <a:latin typeface="Segoe UI" panose="020B0502040204020203" pitchFamily="34" charset="0"/>
                <a:cs typeface="Segoe UI" panose="020B0502040204020203" pitchFamily="34" charset="0"/>
              </a:defRPr>
            </a:lvl4pPr>
            <a:lvl5pPr marL="685668" indent="-109517">
              <a:defRPr lang="en-US" dirty="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636"/>
            <a:ext cx="2533650" cy="615553"/>
          </a:xfrm>
        </p:spPr>
        <p:txBody>
          <a:bodyPr anchor="t"/>
          <a:lstStyle>
            <a:lvl1pPr marL="0" indent="0">
              <a:spcBef>
                <a:spcPts val="0"/>
              </a:spcBef>
              <a:buNone/>
              <a:defRPr sz="2000">
                <a:solidFill>
                  <a:schemeClr val="tx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69835"/>
            <a:ext cx="2532063" cy="1698927"/>
          </a:xfrm>
        </p:spPr>
        <p:txBody>
          <a:bodyPr wrap="square">
            <a:spAutoFit/>
          </a:bodyPr>
          <a:lstStyle>
            <a:lvl1pPr marL="141261" indent="-141261">
              <a:defRPr lang="en-US" sz="1800" dirty="0">
                <a:latin typeface="Segoe UI" panose="020B0502040204020203" pitchFamily="34" charset="0"/>
                <a:cs typeface="Segoe UI" panose="020B0502040204020203" pitchFamily="34" charset="0"/>
              </a:defRPr>
            </a:lvl1pPr>
            <a:lvl2pPr marL="285695" indent="-125389">
              <a:defRPr lang="en-US" sz="1600" dirty="0">
                <a:latin typeface="Segoe UI" panose="020B0502040204020203" pitchFamily="34" charset="0"/>
                <a:cs typeface="Segoe UI" panose="020B0502040204020203" pitchFamily="34" charset="0"/>
              </a:defRPr>
            </a:lvl2pPr>
            <a:lvl3pPr marL="438066" indent="-133325">
              <a:defRPr lang="en-US" dirty="0">
                <a:latin typeface="Segoe UI" panose="020B0502040204020203" pitchFamily="34" charset="0"/>
                <a:cs typeface="Segoe UI" panose="020B0502040204020203" pitchFamily="34" charset="0"/>
              </a:defRPr>
            </a:lvl3pPr>
            <a:lvl4pPr marL="566629" indent="-114278">
              <a:defRPr lang="en-US" dirty="0">
                <a:latin typeface="Segoe UI" panose="020B0502040204020203" pitchFamily="34" charset="0"/>
                <a:cs typeface="Segoe UI" panose="020B0502040204020203" pitchFamily="34" charset="0"/>
              </a:defRPr>
            </a:lvl4pPr>
            <a:lvl5pPr marL="685668" indent="-109517">
              <a:defRPr lang="en-US" dirty="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636"/>
            <a:ext cx="2532063" cy="615553"/>
          </a:xfrm>
        </p:spPr>
        <p:txBody>
          <a:bodyPr anchor="t"/>
          <a:lstStyle>
            <a:lvl1pPr marL="0" indent="0">
              <a:spcBef>
                <a:spcPts val="0"/>
              </a:spcBef>
              <a:buNone/>
              <a:defRPr sz="2000">
                <a:solidFill>
                  <a:schemeClr val="tx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76475"/>
            <a:ext cx="2532063" cy="1698927"/>
          </a:xfrm>
        </p:spPr>
        <p:txBody>
          <a:bodyPr wrap="square">
            <a:spAutoFit/>
          </a:bodyPr>
          <a:lstStyle>
            <a:lvl1pPr marL="141261" indent="-141261">
              <a:defRPr lang="en-US" sz="1800" dirty="0">
                <a:latin typeface="Segoe UI" panose="020B0502040204020203" pitchFamily="34" charset="0"/>
                <a:cs typeface="Segoe UI" panose="020B0502040204020203" pitchFamily="34" charset="0"/>
              </a:defRPr>
            </a:lvl1pPr>
            <a:lvl2pPr marL="285695" indent="-125389">
              <a:defRPr lang="en-US" sz="1600" dirty="0">
                <a:latin typeface="Segoe UI" panose="020B0502040204020203" pitchFamily="34" charset="0"/>
                <a:cs typeface="Segoe UI" panose="020B0502040204020203" pitchFamily="34" charset="0"/>
              </a:defRPr>
            </a:lvl2pPr>
            <a:lvl3pPr marL="438066" indent="-133325">
              <a:defRPr lang="en-US" dirty="0">
                <a:latin typeface="Segoe UI" panose="020B0502040204020203" pitchFamily="34" charset="0"/>
                <a:cs typeface="Segoe UI" panose="020B0502040204020203" pitchFamily="34" charset="0"/>
              </a:defRPr>
            </a:lvl3pPr>
            <a:lvl4pPr marL="566629" indent="-114278">
              <a:defRPr lang="en-US" dirty="0">
                <a:latin typeface="Segoe UI" panose="020B0502040204020203" pitchFamily="34" charset="0"/>
                <a:cs typeface="Segoe UI" panose="020B0502040204020203" pitchFamily="34" charset="0"/>
              </a:defRPr>
            </a:lvl4pPr>
            <a:lvl5pPr marL="685668" indent="-109517">
              <a:defRPr lang="en-US" dirty="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6"/>
            <a:ext cx="2533650" cy="615553"/>
          </a:xfrm>
        </p:spPr>
        <p:txBody>
          <a:bodyPr anchor="t"/>
          <a:lstStyle>
            <a:lvl1pPr marL="0" indent="0">
              <a:spcBef>
                <a:spcPts val="0"/>
              </a:spcBef>
              <a:buNone/>
              <a:defRPr sz="2000">
                <a:solidFill>
                  <a:schemeClr val="tx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5"/>
            <a:ext cx="2532063" cy="1698927"/>
          </a:xfrm>
        </p:spPr>
        <p:txBody>
          <a:bodyPr wrap="square">
            <a:spAutoFit/>
          </a:bodyPr>
          <a:lstStyle>
            <a:lvl1pPr marL="141261" indent="-141261">
              <a:defRPr lang="en-US" sz="1800" dirty="0">
                <a:latin typeface="Segoe UI" panose="020B0502040204020203" pitchFamily="34" charset="0"/>
                <a:cs typeface="Segoe UI" panose="020B0502040204020203" pitchFamily="34" charset="0"/>
              </a:defRPr>
            </a:lvl1pPr>
            <a:lvl2pPr marL="285695" indent="-125389">
              <a:defRPr lang="en-US" sz="1600" dirty="0">
                <a:latin typeface="Segoe UI" panose="020B0502040204020203" pitchFamily="34" charset="0"/>
                <a:cs typeface="Segoe UI" panose="020B0502040204020203" pitchFamily="34" charset="0"/>
              </a:defRPr>
            </a:lvl2pPr>
            <a:lvl3pPr marL="438066" indent="-133325">
              <a:defRPr lang="en-US" dirty="0">
                <a:latin typeface="Segoe UI" panose="020B0502040204020203" pitchFamily="34" charset="0"/>
                <a:cs typeface="Segoe UI" panose="020B0502040204020203" pitchFamily="34" charset="0"/>
              </a:defRPr>
            </a:lvl3pPr>
            <a:lvl4pPr marL="566629" indent="-114278">
              <a:defRPr lang="en-US" dirty="0">
                <a:latin typeface="Segoe UI" panose="020B0502040204020203" pitchFamily="34" charset="0"/>
                <a:cs typeface="Segoe UI" panose="020B0502040204020203" pitchFamily="34" charset="0"/>
              </a:defRPr>
            </a:lvl4pPr>
            <a:lvl5pPr marL="685668" indent="-109517">
              <a:defRPr lang="en-US" dirty="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A19D1FF3-E582-4E0A-87F5-719FC099F4BA}"/>
              </a:ext>
            </a:extLst>
          </p:cNvPr>
          <p:cNvSpPr/>
          <p:nvPr userDrawn="1"/>
        </p:nvSpPr>
        <p:spPr bwMode="auto">
          <a:xfrm>
            <a:off x="1" y="2"/>
            <a:ext cx="12192000" cy="874037"/>
          </a:xfrm>
          <a:prstGeom prst="rect">
            <a:avLst/>
          </a:prstGeom>
          <a:solidFill>
            <a:srgbClr val="565F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4" name="Title 1">
            <a:extLst>
              <a:ext uri="{FF2B5EF4-FFF2-40B4-BE49-F238E27FC236}">
                <a16:creationId xmlns:a16="http://schemas.microsoft.com/office/drawing/2014/main" id="{E4FA67B1-5B55-49BB-B21A-A25FFB5D210B}"/>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953252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92700823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4188939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3" y="1435101"/>
            <a:ext cx="11018839"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7935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88357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MICROSOFT SOLUTION">
    <p:spTree>
      <p:nvGrpSpPr>
        <p:cNvPr id="1" name=""/>
        <p:cNvGrpSpPr/>
        <p:nvPr/>
      </p:nvGrpSpPr>
      <p:grpSpPr>
        <a:xfrm>
          <a:off x="0" y="0"/>
          <a:ext cx="0" cy="0"/>
          <a:chOff x="0" y="0"/>
          <a:chExt cx="0" cy="0"/>
        </a:xfrm>
      </p:grpSpPr>
      <p:sp>
        <p:nvSpPr>
          <p:cNvPr id="26" name="Text Placeholder 20">
            <a:extLst>
              <a:ext uri="{FF2B5EF4-FFF2-40B4-BE49-F238E27FC236}">
                <a16:creationId xmlns:a16="http://schemas.microsoft.com/office/drawing/2014/main" id="{8434CE96-1A5C-4A48-A534-B802F606C11F}"/>
              </a:ext>
            </a:extLst>
          </p:cNvPr>
          <p:cNvSpPr>
            <a:spLocks noGrp="1"/>
          </p:cNvSpPr>
          <p:nvPr>
            <p:ph type="body" sz="quarter" idx="12"/>
          </p:nvPr>
        </p:nvSpPr>
        <p:spPr>
          <a:xfrm>
            <a:off x="1717052" y="5198148"/>
            <a:ext cx="2525241" cy="564455"/>
          </a:xfrm>
        </p:spPr>
        <p:txBody>
          <a:bodyPr lIns="91440">
            <a:normAutofit/>
          </a:bodyPr>
          <a:lstStyle>
            <a:lvl1pPr marL="0" indent="0" algn="ctr">
              <a:lnSpc>
                <a:spcPct val="100000"/>
              </a:lnSpc>
              <a:buNone/>
              <a:defRPr sz="1091" b="0">
                <a:solidFill>
                  <a:schemeClr val="tx2"/>
                </a:solidFill>
              </a:defRPr>
            </a:lvl1pPr>
            <a:lvl2pPr marL="457115" indent="0" algn="ctr">
              <a:lnSpc>
                <a:spcPct val="100000"/>
              </a:lnSpc>
              <a:buNone/>
              <a:defRPr sz="818" b="0">
                <a:solidFill>
                  <a:schemeClr val="tx2"/>
                </a:solidFill>
              </a:defRPr>
            </a:lvl2pPr>
            <a:lvl3pPr marL="914233" indent="0" algn="ctr">
              <a:lnSpc>
                <a:spcPct val="100000"/>
              </a:lnSpc>
              <a:buNone/>
              <a:defRPr sz="750" b="1">
                <a:solidFill>
                  <a:schemeClr val="bg1"/>
                </a:solidFill>
              </a:defRPr>
            </a:lvl3pPr>
            <a:lvl4pPr marL="1371348" indent="0" algn="ctr">
              <a:lnSpc>
                <a:spcPct val="100000"/>
              </a:lnSpc>
              <a:buNone/>
              <a:defRPr sz="717" b="1">
                <a:solidFill>
                  <a:schemeClr val="bg1"/>
                </a:solidFill>
              </a:defRPr>
            </a:lvl4pPr>
            <a:lvl5pPr marL="1828463" indent="0" algn="ctr">
              <a:lnSpc>
                <a:spcPct val="100000"/>
              </a:lnSpc>
              <a:buNone/>
              <a:defRPr sz="717" b="1">
                <a:solidFill>
                  <a:schemeClr val="bg1"/>
                </a:solidFill>
              </a:defRPr>
            </a:lvl5pPr>
          </a:lstStyle>
          <a:p>
            <a:pPr lvl="0"/>
            <a:r>
              <a:rPr lang="en-US"/>
              <a:t>Click to edit Master text styles</a:t>
            </a:r>
          </a:p>
          <a:p>
            <a:pPr lvl="1"/>
            <a:endParaRPr lang="en-US"/>
          </a:p>
        </p:txBody>
      </p:sp>
      <p:sp>
        <p:nvSpPr>
          <p:cNvPr id="27" name="Text Placeholder 20">
            <a:extLst>
              <a:ext uri="{FF2B5EF4-FFF2-40B4-BE49-F238E27FC236}">
                <a16:creationId xmlns:a16="http://schemas.microsoft.com/office/drawing/2014/main" id="{B7F7E3FE-2668-4A4D-8A3E-1154A703C3FF}"/>
              </a:ext>
            </a:extLst>
          </p:cNvPr>
          <p:cNvSpPr>
            <a:spLocks noGrp="1"/>
          </p:cNvSpPr>
          <p:nvPr>
            <p:ph type="body" sz="quarter" idx="19" hasCustomPrompt="1"/>
          </p:nvPr>
        </p:nvSpPr>
        <p:spPr>
          <a:xfrm>
            <a:off x="1717051" y="4592697"/>
            <a:ext cx="2525241" cy="590962"/>
          </a:xfrm>
        </p:spPr>
        <p:txBody>
          <a:bodyPr lIns="91440" anchor="b">
            <a:normAutofit/>
          </a:bodyPr>
          <a:lstStyle>
            <a:lvl1pPr marL="0" indent="0" algn="ctr">
              <a:lnSpc>
                <a:spcPct val="100000"/>
              </a:lnSpc>
              <a:buNone/>
              <a:defRPr sz="1364" b="1">
                <a:solidFill>
                  <a:schemeClr val="tx2"/>
                </a:solidFill>
              </a:defRPr>
            </a:lvl1pPr>
            <a:lvl2pPr marL="457115" indent="0">
              <a:lnSpc>
                <a:spcPct val="100000"/>
              </a:lnSpc>
              <a:buNone/>
              <a:defRPr sz="1091" b="1">
                <a:solidFill>
                  <a:schemeClr val="tx2"/>
                </a:solidFill>
              </a:defRPr>
            </a:lvl2pPr>
            <a:lvl3pPr marL="914233" indent="0">
              <a:lnSpc>
                <a:spcPct val="100000"/>
              </a:lnSpc>
              <a:buNone/>
              <a:defRPr sz="955" b="1">
                <a:solidFill>
                  <a:schemeClr val="tx2"/>
                </a:solidFill>
              </a:defRPr>
            </a:lvl3pPr>
            <a:lvl4pPr marL="1371348" indent="0">
              <a:lnSpc>
                <a:spcPct val="100000"/>
              </a:lnSpc>
              <a:buNone/>
              <a:defRPr sz="818" b="1">
                <a:solidFill>
                  <a:schemeClr val="tx2"/>
                </a:solidFill>
              </a:defRPr>
            </a:lvl4pPr>
            <a:lvl5pPr marL="1828463" indent="0">
              <a:lnSpc>
                <a:spcPct val="100000"/>
              </a:lnSpc>
              <a:buNone/>
              <a:defRPr sz="818" b="1">
                <a:solidFill>
                  <a:schemeClr val="tx2"/>
                </a:solidFill>
              </a:defRPr>
            </a:lvl5pPr>
          </a:lstStyle>
          <a:p>
            <a:pPr lvl="0"/>
            <a:r>
              <a:rPr lang="en-US"/>
              <a:t>[EXAMPLE SOLUTION + MICROSOFT VALUE]</a:t>
            </a:r>
          </a:p>
        </p:txBody>
      </p:sp>
      <p:sp>
        <p:nvSpPr>
          <p:cNvPr id="28" name="Text Placeholder 20">
            <a:extLst>
              <a:ext uri="{FF2B5EF4-FFF2-40B4-BE49-F238E27FC236}">
                <a16:creationId xmlns:a16="http://schemas.microsoft.com/office/drawing/2014/main" id="{17984E8C-6D22-6B48-A468-6E5EDEBD6D40}"/>
              </a:ext>
            </a:extLst>
          </p:cNvPr>
          <p:cNvSpPr>
            <a:spLocks noGrp="1"/>
          </p:cNvSpPr>
          <p:nvPr>
            <p:ph type="body" sz="quarter" idx="20"/>
          </p:nvPr>
        </p:nvSpPr>
        <p:spPr>
          <a:xfrm>
            <a:off x="4769381" y="5198148"/>
            <a:ext cx="2525241" cy="564455"/>
          </a:xfrm>
        </p:spPr>
        <p:txBody>
          <a:bodyPr lIns="91440">
            <a:normAutofit/>
          </a:bodyPr>
          <a:lstStyle>
            <a:lvl1pPr marL="0" indent="0" algn="ctr">
              <a:lnSpc>
                <a:spcPct val="100000"/>
              </a:lnSpc>
              <a:buNone/>
              <a:defRPr sz="1091" b="0">
                <a:solidFill>
                  <a:schemeClr val="tx2"/>
                </a:solidFill>
              </a:defRPr>
            </a:lvl1pPr>
            <a:lvl2pPr marL="457115" indent="0" algn="ctr">
              <a:lnSpc>
                <a:spcPct val="100000"/>
              </a:lnSpc>
              <a:buNone/>
              <a:defRPr sz="818" b="0">
                <a:solidFill>
                  <a:schemeClr val="tx2"/>
                </a:solidFill>
              </a:defRPr>
            </a:lvl2pPr>
            <a:lvl3pPr marL="914233" indent="0" algn="ctr">
              <a:lnSpc>
                <a:spcPct val="100000"/>
              </a:lnSpc>
              <a:buNone/>
              <a:defRPr sz="750" b="1">
                <a:solidFill>
                  <a:schemeClr val="bg1"/>
                </a:solidFill>
              </a:defRPr>
            </a:lvl3pPr>
            <a:lvl4pPr marL="1371348" indent="0" algn="ctr">
              <a:lnSpc>
                <a:spcPct val="100000"/>
              </a:lnSpc>
              <a:buNone/>
              <a:defRPr sz="717" b="1">
                <a:solidFill>
                  <a:schemeClr val="bg1"/>
                </a:solidFill>
              </a:defRPr>
            </a:lvl4pPr>
            <a:lvl5pPr marL="1828463" indent="0" algn="ctr">
              <a:lnSpc>
                <a:spcPct val="100000"/>
              </a:lnSpc>
              <a:buNone/>
              <a:defRPr sz="717" b="1">
                <a:solidFill>
                  <a:schemeClr val="bg1"/>
                </a:solidFill>
              </a:defRPr>
            </a:lvl5pPr>
          </a:lstStyle>
          <a:p>
            <a:pPr lvl="0"/>
            <a:r>
              <a:rPr lang="en-US"/>
              <a:t>Click to edit Master text styles</a:t>
            </a:r>
          </a:p>
          <a:p>
            <a:pPr lvl="1"/>
            <a:endParaRPr lang="en-US"/>
          </a:p>
        </p:txBody>
      </p:sp>
      <p:sp>
        <p:nvSpPr>
          <p:cNvPr id="29" name="Text Placeholder 20">
            <a:extLst>
              <a:ext uri="{FF2B5EF4-FFF2-40B4-BE49-F238E27FC236}">
                <a16:creationId xmlns:a16="http://schemas.microsoft.com/office/drawing/2014/main" id="{CE6E874A-1581-3648-9FD7-D60FC5FA51E2}"/>
              </a:ext>
            </a:extLst>
          </p:cNvPr>
          <p:cNvSpPr>
            <a:spLocks noGrp="1"/>
          </p:cNvSpPr>
          <p:nvPr>
            <p:ph type="body" sz="quarter" idx="21" hasCustomPrompt="1"/>
          </p:nvPr>
        </p:nvSpPr>
        <p:spPr>
          <a:xfrm>
            <a:off x="4769381" y="4592697"/>
            <a:ext cx="2525241" cy="590962"/>
          </a:xfrm>
        </p:spPr>
        <p:txBody>
          <a:bodyPr lIns="91440" anchor="b">
            <a:normAutofit/>
          </a:bodyPr>
          <a:lstStyle>
            <a:lvl1pPr marL="0" indent="0" algn="ctr">
              <a:lnSpc>
                <a:spcPct val="100000"/>
              </a:lnSpc>
              <a:buNone/>
              <a:defRPr sz="1364" b="1">
                <a:solidFill>
                  <a:schemeClr val="tx2"/>
                </a:solidFill>
              </a:defRPr>
            </a:lvl1pPr>
            <a:lvl2pPr marL="457115" indent="0">
              <a:lnSpc>
                <a:spcPct val="100000"/>
              </a:lnSpc>
              <a:buNone/>
              <a:defRPr sz="1091" b="1">
                <a:solidFill>
                  <a:schemeClr val="tx2"/>
                </a:solidFill>
              </a:defRPr>
            </a:lvl2pPr>
            <a:lvl3pPr marL="914233" indent="0">
              <a:lnSpc>
                <a:spcPct val="100000"/>
              </a:lnSpc>
              <a:buNone/>
              <a:defRPr sz="955" b="1">
                <a:solidFill>
                  <a:schemeClr val="tx2"/>
                </a:solidFill>
              </a:defRPr>
            </a:lvl3pPr>
            <a:lvl4pPr marL="1371348" indent="0">
              <a:lnSpc>
                <a:spcPct val="100000"/>
              </a:lnSpc>
              <a:buNone/>
              <a:defRPr sz="818" b="1">
                <a:solidFill>
                  <a:schemeClr val="tx2"/>
                </a:solidFill>
              </a:defRPr>
            </a:lvl4pPr>
            <a:lvl5pPr marL="1828463" indent="0">
              <a:lnSpc>
                <a:spcPct val="100000"/>
              </a:lnSpc>
              <a:buNone/>
              <a:defRPr sz="818" b="1">
                <a:solidFill>
                  <a:schemeClr val="tx2"/>
                </a:solidFill>
              </a:defRPr>
            </a:lvl5pPr>
          </a:lstStyle>
          <a:p>
            <a:pPr lvl="0"/>
            <a:r>
              <a:rPr lang="en-US"/>
              <a:t>[EXAMPLE SOLUTION + MICROSOFT VALUE]</a:t>
            </a:r>
          </a:p>
        </p:txBody>
      </p:sp>
      <p:sp>
        <p:nvSpPr>
          <p:cNvPr id="30" name="Text Placeholder 20">
            <a:extLst>
              <a:ext uri="{FF2B5EF4-FFF2-40B4-BE49-F238E27FC236}">
                <a16:creationId xmlns:a16="http://schemas.microsoft.com/office/drawing/2014/main" id="{C9BF7827-A6EB-1A45-B86B-4E89289399AD}"/>
              </a:ext>
            </a:extLst>
          </p:cNvPr>
          <p:cNvSpPr>
            <a:spLocks noGrp="1"/>
          </p:cNvSpPr>
          <p:nvPr>
            <p:ph type="body" sz="quarter" idx="22"/>
          </p:nvPr>
        </p:nvSpPr>
        <p:spPr>
          <a:xfrm>
            <a:off x="7769757" y="5198148"/>
            <a:ext cx="2525241" cy="564455"/>
          </a:xfrm>
        </p:spPr>
        <p:txBody>
          <a:bodyPr lIns="91440">
            <a:normAutofit/>
          </a:bodyPr>
          <a:lstStyle>
            <a:lvl1pPr marL="0" indent="0" algn="ctr">
              <a:lnSpc>
                <a:spcPct val="100000"/>
              </a:lnSpc>
              <a:buNone/>
              <a:defRPr sz="1091" b="0">
                <a:solidFill>
                  <a:schemeClr val="tx2"/>
                </a:solidFill>
              </a:defRPr>
            </a:lvl1pPr>
            <a:lvl2pPr marL="457115" indent="0" algn="ctr">
              <a:lnSpc>
                <a:spcPct val="100000"/>
              </a:lnSpc>
              <a:buNone/>
              <a:defRPr sz="818" b="0">
                <a:solidFill>
                  <a:schemeClr val="tx2"/>
                </a:solidFill>
              </a:defRPr>
            </a:lvl2pPr>
            <a:lvl3pPr marL="914233" indent="0" algn="ctr">
              <a:lnSpc>
                <a:spcPct val="100000"/>
              </a:lnSpc>
              <a:buNone/>
              <a:defRPr sz="750" b="1">
                <a:solidFill>
                  <a:schemeClr val="bg1"/>
                </a:solidFill>
              </a:defRPr>
            </a:lvl3pPr>
            <a:lvl4pPr marL="1371348" indent="0" algn="ctr">
              <a:lnSpc>
                <a:spcPct val="100000"/>
              </a:lnSpc>
              <a:buNone/>
              <a:defRPr sz="717" b="1">
                <a:solidFill>
                  <a:schemeClr val="bg1"/>
                </a:solidFill>
              </a:defRPr>
            </a:lvl4pPr>
            <a:lvl5pPr marL="1828463" indent="0" algn="ctr">
              <a:lnSpc>
                <a:spcPct val="100000"/>
              </a:lnSpc>
              <a:buNone/>
              <a:defRPr sz="717" b="1">
                <a:solidFill>
                  <a:schemeClr val="bg1"/>
                </a:solidFill>
              </a:defRPr>
            </a:lvl5pPr>
          </a:lstStyle>
          <a:p>
            <a:pPr lvl="0"/>
            <a:r>
              <a:rPr lang="en-US"/>
              <a:t>Click to edit Master text styles</a:t>
            </a:r>
          </a:p>
          <a:p>
            <a:pPr lvl="1"/>
            <a:endParaRPr lang="en-US"/>
          </a:p>
        </p:txBody>
      </p:sp>
      <p:sp>
        <p:nvSpPr>
          <p:cNvPr id="31" name="Text Placeholder 20">
            <a:extLst>
              <a:ext uri="{FF2B5EF4-FFF2-40B4-BE49-F238E27FC236}">
                <a16:creationId xmlns:a16="http://schemas.microsoft.com/office/drawing/2014/main" id="{D571BCFA-D444-7449-8CCC-156FBA202008}"/>
              </a:ext>
            </a:extLst>
          </p:cNvPr>
          <p:cNvSpPr>
            <a:spLocks noGrp="1"/>
          </p:cNvSpPr>
          <p:nvPr>
            <p:ph type="body" sz="quarter" idx="23" hasCustomPrompt="1"/>
          </p:nvPr>
        </p:nvSpPr>
        <p:spPr>
          <a:xfrm>
            <a:off x="7769755" y="4592697"/>
            <a:ext cx="2525241" cy="590962"/>
          </a:xfrm>
        </p:spPr>
        <p:txBody>
          <a:bodyPr lIns="91440" anchor="b">
            <a:normAutofit/>
          </a:bodyPr>
          <a:lstStyle>
            <a:lvl1pPr marL="0" indent="0" algn="ctr">
              <a:lnSpc>
                <a:spcPct val="100000"/>
              </a:lnSpc>
              <a:buNone/>
              <a:defRPr sz="1364" b="1">
                <a:solidFill>
                  <a:schemeClr val="tx2"/>
                </a:solidFill>
              </a:defRPr>
            </a:lvl1pPr>
            <a:lvl2pPr marL="457115" indent="0">
              <a:lnSpc>
                <a:spcPct val="100000"/>
              </a:lnSpc>
              <a:buNone/>
              <a:defRPr sz="1091" b="1">
                <a:solidFill>
                  <a:schemeClr val="tx2"/>
                </a:solidFill>
              </a:defRPr>
            </a:lvl2pPr>
            <a:lvl3pPr marL="914233" indent="0">
              <a:lnSpc>
                <a:spcPct val="100000"/>
              </a:lnSpc>
              <a:buNone/>
              <a:defRPr sz="955" b="1">
                <a:solidFill>
                  <a:schemeClr val="tx2"/>
                </a:solidFill>
              </a:defRPr>
            </a:lvl3pPr>
            <a:lvl4pPr marL="1371348" indent="0">
              <a:lnSpc>
                <a:spcPct val="100000"/>
              </a:lnSpc>
              <a:buNone/>
              <a:defRPr sz="818" b="1">
                <a:solidFill>
                  <a:schemeClr val="tx2"/>
                </a:solidFill>
              </a:defRPr>
            </a:lvl4pPr>
            <a:lvl5pPr marL="1828463" indent="0">
              <a:lnSpc>
                <a:spcPct val="100000"/>
              </a:lnSpc>
              <a:buNone/>
              <a:defRPr sz="818" b="1">
                <a:solidFill>
                  <a:schemeClr val="tx2"/>
                </a:solidFill>
              </a:defRPr>
            </a:lvl5pPr>
          </a:lstStyle>
          <a:p>
            <a:pPr lvl="0"/>
            <a:r>
              <a:rPr lang="en-US"/>
              <a:t>[EXAMPLE SOLUTION + MICROSOFT VALUE]</a:t>
            </a:r>
          </a:p>
        </p:txBody>
      </p:sp>
    </p:spTree>
    <p:extLst>
      <p:ext uri="{BB962C8B-B14F-4D97-AF65-F5344CB8AC3E}">
        <p14:creationId xmlns:p14="http://schemas.microsoft.com/office/powerpoint/2010/main" val="378203417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1"/>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576508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9506327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mj-lt"/>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980668728"/>
      </p:ext>
    </p:extLst>
  </p:cSld>
  <p:clrMapOvr>
    <a:masterClrMapping/>
  </p:clrMapOvr>
  <p:transition>
    <p:fade/>
  </p:transition>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1"/>
            <a:ext cx="11018520" cy="430887"/>
          </a:xfrm>
        </p:spPr>
        <p:txBody>
          <a:bodyPr/>
          <a:lstStyle>
            <a:lvl1pPr>
              <a:defRPr sz="2800" b="1"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116931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11523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8101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4526131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983052580"/>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2.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1.emf"/><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3.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9719354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 id="2147483815" r:id="rId45"/>
    <p:sldLayoutId id="2147483816" r:id="rId46"/>
    <p:sldLayoutId id="2147483817" r:id="rId47"/>
    <p:sldLayoutId id="2147483818" r:id="rId48"/>
    <p:sldLayoutId id="2147483819" r:id="rId49"/>
    <p:sldLayoutId id="2147483820" r:id="rId50"/>
    <p:sldLayoutId id="2147483821" r:id="rId51"/>
    <p:sldLayoutId id="2147483822" r:id="rId52"/>
    <p:sldLayoutId id="2147483824" r:id="rId53"/>
    <p:sldLayoutId id="2147483825" r:id="rId54"/>
    <p:sldLayoutId id="2147483826" r:id="rId55"/>
    <p:sldLayoutId id="2147483828" r:id="rId56"/>
    <p:sldLayoutId id="2147483829" r:id="rId57"/>
    <p:sldLayoutId id="2147483830" r:id="rId58"/>
    <p:sldLayoutId id="2147483831" r:id="rId59"/>
    <p:sldLayoutId id="2147483832" r:id="rId60"/>
    <p:sldLayoutId id="2147483833" r:id="rId61"/>
    <p:sldLayoutId id="2147483854" r:id="rId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l="762"/>
          <a:stretch/>
        </p:blipFill>
        <p:spPr>
          <a:xfrm rot="5400000">
            <a:off x="9509761" y="2843774"/>
            <a:ext cx="6858000" cy="1170455"/>
          </a:xfrm>
          <a:prstGeom prst="rect">
            <a:avLst/>
          </a:prstGeom>
        </p:spPr>
      </p:pic>
    </p:spTree>
    <p:extLst>
      <p:ext uri="{BB962C8B-B14F-4D97-AF65-F5344CB8AC3E}">
        <p14:creationId xmlns:p14="http://schemas.microsoft.com/office/powerpoint/2010/main" val="162823061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8" name="Text Placeholder 3">
            <a:extLst>
              <a:ext uri="{FF2B5EF4-FFF2-40B4-BE49-F238E27FC236}">
                <a16:creationId xmlns:a16="http://schemas.microsoft.com/office/drawing/2014/main" id="{1F78AD73-D325-0462-7A6B-8A352C06A5A9}"/>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4" name="GRID" hidden="1">
            <a:extLst>
              <a:ext uri="{FF2B5EF4-FFF2-40B4-BE49-F238E27FC236}">
                <a16:creationId xmlns:a16="http://schemas.microsoft.com/office/drawing/2014/main" id="{94DCE19B-CBAD-2001-4D21-5F034B251F52}"/>
              </a:ext>
            </a:extLst>
          </p:cNvPr>
          <p:cNvGrpSpPr/>
          <p:nvPr userDrawn="1"/>
        </p:nvGrpSpPr>
        <p:grpSpPr>
          <a:xfrm>
            <a:off x="0" y="0"/>
            <a:ext cx="12192000" cy="6858000"/>
            <a:chOff x="0" y="0"/>
            <a:chExt cx="12192000" cy="6858000"/>
          </a:xfrm>
        </p:grpSpPr>
        <p:cxnSp>
          <p:nvCxnSpPr>
            <p:cNvPr id="36" name="Straight Connector 35">
              <a:extLst>
                <a:ext uri="{FF2B5EF4-FFF2-40B4-BE49-F238E27FC236}">
                  <a16:creationId xmlns:a16="http://schemas.microsoft.com/office/drawing/2014/main" id="{07FA9FE3-815A-7C97-FAF9-8FB0FE8E0AC3}"/>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7E5FE9-1812-25E3-E350-05AD5EDC3D35}"/>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F245D1E-2361-BE38-8AF5-1D18D651A5D0}"/>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559F5A5-9399-D10F-556E-4473794A92E7}"/>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A99DFA2-0AFF-373C-428D-F723059E11E9}"/>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E412B9-2511-E72C-D293-34199479ED3D}"/>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BDE51C-2966-4798-5118-4C19B0F9F6EF}"/>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6ED87EA-B68E-3230-E6F7-53095E8E3510}"/>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6542967-4C08-ABD0-0DD0-4962DC18712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1DEB833-D3BF-46B1-E1CC-2DDD9897087A}"/>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20EDB5-9E9B-49E4-8BC2-14FBCE5E3AE8}"/>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F049E7-56E6-B3FD-E90E-2167A4B126AE}"/>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DC5614-3D87-0ACD-8EF3-81824F6AABDE}"/>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EABAAC1-242E-92C2-0DC5-E88C7FA1AA9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3208646-4403-D86E-7FD3-D527DF60F8FD}"/>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DA24BF-ECBD-18BF-EFAE-A4A53F78C39F}"/>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6B900C0-AD2B-BC39-642F-96AE030301B7}"/>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23F9CD9-2719-2B46-B900-B10FAEF490F4}"/>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E09A950-F305-395F-ADAA-4A339A312560}"/>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A6D7F77-5169-6646-4B6D-FE2B5D7746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1EA5BDF-98FD-8D0B-3740-6CDB5C4A86BA}"/>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6262FA7-CF95-91C3-80B9-AFB1263AD3E6}"/>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416C9FF-1C56-4E40-9150-47B548AC6FB9}"/>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0F3BD2-E6F3-E088-DA2B-C204E04C499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F06D34-E1C0-DC99-7042-13BF1DB0774E}"/>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E881350-11E0-59C3-175D-672609F91CCE}"/>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0388092-3B2F-39A7-A003-1B58436C9746}"/>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7E4412F-F143-E4DE-ED62-2E272DDB5F31}"/>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5CA5F-4996-E101-DB57-39318A3DD72D}"/>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CF18B77-001E-28AA-F21F-CA12A128C45B}"/>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B1883D8-26A1-8EE5-D8E5-D434A3FDA5DE}"/>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F42E15E-0786-0272-1EA4-C2E19F1A3A13}"/>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A2A098F-0D3D-C088-0748-13138DD11C4A}"/>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FB9C434-D15C-6DED-752A-D03222665C6A}"/>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9" name=".64 square" hidden="1">
            <a:extLst>
              <a:ext uri="{FF2B5EF4-FFF2-40B4-BE49-F238E27FC236}">
                <a16:creationId xmlns:a16="http://schemas.microsoft.com/office/drawing/2014/main" id="{111031F8-0564-A7D8-4484-56221F5AB06F}"/>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0" name=".32 square" hidden="1">
            <a:extLst>
              <a:ext uri="{FF2B5EF4-FFF2-40B4-BE49-F238E27FC236}">
                <a16:creationId xmlns:a16="http://schemas.microsoft.com/office/drawing/2014/main" id="{EC7D6A71-CF74-E399-6805-753846A24F82}"/>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1"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75BB1814-2964-5597-762E-15542FDEB52C}"/>
              </a:ext>
              <a:ext uri="{C183D7F6-B498-43B3-948B-1728B52AA6E4}">
                <adec:decorative xmlns:adec="http://schemas.microsoft.com/office/drawing/2017/decorative" val="0"/>
              </a:ext>
            </a:extLst>
          </p:cNvPr>
          <p:cNvPicPr>
            <a:picLocks noChangeAspect="1"/>
          </p:cNvPicPr>
          <p:nvPr userDrawn="1"/>
        </p:nvPicPr>
        <p:blipFill rotWithShape="1">
          <a:blip r:embed="rId7"/>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85691153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media" Target="../media/media2.mp4"/><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6.xml"/><Relationship Id="rId4" Type="http://schemas.openxmlformats.org/officeDocument/2006/relationships/video" Target="../media/media2.mp4"/><Relationship Id="rId9"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55.jpeg"/><Relationship Id="rId4" Type="http://schemas.openxmlformats.org/officeDocument/2006/relationships/image" Target="../media/image54.sv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55.jpe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40.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67.gif"/><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64.xml"/><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64.xml"/><Relationship Id="rId5" Type="http://schemas.openxmlformats.org/officeDocument/2006/relationships/image" Target="../media/image73.pn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hyperlink" Target="https://chromeenterprise.google/policies/#WebRtcUdpPortRange"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hyperlink" Target="https://msit.events.teams.microsoft.com/event/ff097002-783f-43a4-b404-239db04919dc@72f988bf-86f1-41af-91ab-2d7cd011db47" TargetMode="External"/><Relationship Id="rId3" Type="http://schemas.openxmlformats.org/officeDocument/2006/relationships/hyperlink" Target="https://msit.events.teams.microsoft.com/event/3f68448d-d914-4c67-abac-9376a0d6b0a4@72f988bf-86f1-41af-91ab-2d7cd011db47" TargetMode="External"/><Relationship Id="rId7" Type="http://schemas.openxmlformats.org/officeDocument/2006/relationships/hyperlink" Target="https://msit.events.teams.microsoft.com/event/860cbf0a-d414-42c4-b3e1-e870f11975fa@72f988bf-86f1-41af-91ab-2d7cd011db47" TargetMode="External"/><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hyperlink" Target="https://msit.events.teams.microsoft.com/event/82014630-50e8-4f3e-8201-ee96c68e029c@72f988bf-86f1-41af-91ab-2d7cd011db47" TargetMode="External"/><Relationship Id="rId5" Type="http://schemas.openxmlformats.org/officeDocument/2006/relationships/hyperlink" Target="https://msit.events.teams.microsoft.com/event/d739a0d3-38c1-47b0-9c84-602df89ad963@72f988bf-86f1-41af-91ab-2d7cd011db47" TargetMode="External"/><Relationship Id="rId4" Type="http://schemas.openxmlformats.org/officeDocument/2006/relationships/hyperlink" Target="https://msit.events.teams.microsoft.com/event/9f0647ad-b282-4f4c-b976-28b83eb70160@72f988bf-86f1-41af-91ab-2d7cd011db4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hyperlink" Target="mailto:AdvancedEventsTeam@microsoft.com" TargetMode="Externa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hyperlink" Target="https://aka.ms/CustomerHubSurve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7" Type="http://schemas.openxmlformats.org/officeDocument/2006/relationships/image" Target="../media/image44.sv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77.xml"/><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oleObject" Target="../embeddings/oleObject1.bin"/><Relationship Id="rId1" Type="http://schemas.openxmlformats.org/officeDocument/2006/relationships/slideLayout" Target="../slideLayouts/slideLayout20.xml"/><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7" Type="http://schemas.openxmlformats.org/officeDocument/2006/relationships/image" Target="../media/image44.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aka.ms/M365Champion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55.jpeg"/><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F09BF80-434A-A5BF-A96B-6C732F7DD1B4}"/>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F82DAFD3-3DBB-4AC1-3903-870AA944B5C8}"/>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C6FD72E0-850D-4C58-CD16-35632C137EF1}"/>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FFCCECFF-1E79-6B34-B713-A25BA9911938}"/>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sp>
        <p:nvSpPr>
          <p:cNvPr id="19" name="Rectangle: Single Corner Rounded 18">
            <a:extLst>
              <a:ext uri="{FF2B5EF4-FFF2-40B4-BE49-F238E27FC236}">
                <a16:creationId xmlns:a16="http://schemas.microsoft.com/office/drawing/2014/main" id="{BD5F5DCA-9656-67AD-9F08-32382953D244}"/>
              </a:ext>
              <a:ext uri="{C183D7F6-B498-43B3-948B-1728B52AA6E4}">
                <adec:decorative xmlns:adec="http://schemas.microsoft.com/office/drawing/2017/decorative" val="1"/>
              </a:ext>
            </a:extLst>
          </p:cNvPr>
          <p:cNvSpPr/>
          <p:nvPr/>
        </p:nvSpPr>
        <p:spPr bwMode="auto">
          <a:xfrm>
            <a:off x="0" y="1364761"/>
            <a:ext cx="10198100" cy="4712677"/>
          </a:xfrm>
          <a:prstGeom prst="round1Rect">
            <a:avLst>
              <a:gd name="adj" fmla="val 12671"/>
            </a:avLst>
          </a:prstGeom>
          <a:solidFill>
            <a:schemeClr val="bg1">
              <a:alpha val="40000"/>
            </a:schemeClr>
          </a:solidFill>
          <a:ln w="635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0" name="Rectangle: Rounded Corners 19">
            <a:extLst>
              <a:ext uri="{FF2B5EF4-FFF2-40B4-BE49-F238E27FC236}">
                <a16:creationId xmlns:a16="http://schemas.microsoft.com/office/drawing/2014/main" id="{DBE7A5D7-C5A6-8402-DA62-24E35A648134}"/>
              </a:ext>
              <a:ext uri="{C183D7F6-B498-43B3-948B-1728B52AA6E4}">
                <adec:decorative xmlns:adec="http://schemas.microsoft.com/office/drawing/2017/decorative" val="1"/>
              </a:ext>
            </a:extLst>
          </p:cNvPr>
          <p:cNvSpPr/>
          <p:nvPr/>
        </p:nvSpPr>
        <p:spPr bwMode="auto">
          <a:xfrm>
            <a:off x="7239776" y="1317136"/>
            <a:ext cx="1952171" cy="119062"/>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8" name="Rectangle: Single Corner Rounded 17">
            <a:extLst>
              <a:ext uri="{FF2B5EF4-FFF2-40B4-BE49-F238E27FC236}">
                <a16:creationId xmlns:a16="http://schemas.microsoft.com/office/drawing/2014/main" id="{42ADFF35-774B-C905-4B92-F173130848B7}"/>
              </a:ext>
              <a:ext uri="{C183D7F6-B498-43B3-948B-1728B52AA6E4}">
                <adec:decorative xmlns:adec="http://schemas.microsoft.com/office/drawing/2017/decorative" val="1"/>
              </a:ext>
            </a:extLst>
          </p:cNvPr>
          <p:cNvSpPr/>
          <p:nvPr/>
        </p:nvSpPr>
        <p:spPr bwMode="auto">
          <a:xfrm rot="5400000" flipH="1">
            <a:off x="856416" y="327857"/>
            <a:ext cx="180486" cy="1893322"/>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pic>
        <p:nvPicPr>
          <p:cNvPr id="5" name="CC CH Playlist 1">
            <a:hlinkClick r:id="" action="ppaction://media"/>
            <a:extLst>
              <a:ext uri="{FF2B5EF4-FFF2-40B4-BE49-F238E27FC236}">
                <a16:creationId xmlns:a16="http://schemas.microsoft.com/office/drawing/2014/main" id="{F914BED8-8E7A-3191-5401-4E2946640247}"/>
              </a:ext>
              <a:ext uri="{C183D7F6-B498-43B3-948B-1728B52AA6E4}">
                <adec:decorative xmlns:adec="http://schemas.microsoft.com/office/drawing/2017/decorative" val="1"/>
              </a:ext>
            </a:extLst>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flipV="1">
            <a:off x="10834502" y="5490807"/>
            <a:ext cx="614679" cy="355244"/>
          </a:xfrm>
          <a:prstGeom prst="rect">
            <a:avLst/>
          </a:prstGeom>
          <a:solidFill>
            <a:schemeClr val="accent4"/>
          </a:solidFill>
        </p:spPr>
      </p:pic>
      <p:sp>
        <p:nvSpPr>
          <p:cNvPr id="2" name="Title 1">
            <a:extLst>
              <a:ext uri="{FF2B5EF4-FFF2-40B4-BE49-F238E27FC236}">
                <a16:creationId xmlns:a16="http://schemas.microsoft.com/office/drawing/2014/main" id="{1300846E-B02C-42FD-81F4-DFFD56703C2E}"/>
              </a:ext>
            </a:extLst>
          </p:cNvPr>
          <p:cNvSpPr>
            <a:spLocks noGrp="1"/>
          </p:cNvSpPr>
          <p:nvPr>
            <p:ph type="title"/>
          </p:nvPr>
        </p:nvSpPr>
        <p:spPr>
          <a:xfrm>
            <a:off x="584200" y="2688074"/>
            <a:ext cx="7151914" cy="1169551"/>
          </a:xfrm>
        </p:spPr>
        <p:txBody>
          <a:bodyPr/>
          <a:lstStyle/>
          <a:p>
            <a:r>
              <a:rPr lang="en-US">
                <a:solidFill>
                  <a:schemeClr val="tx1"/>
                </a:solidFill>
                <a:latin typeface="+mj-lt"/>
              </a:rPr>
              <a:t>Hello and welcome to the </a:t>
            </a:r>
            <a:br>
              <a:rPr lang="en-US" sz="4000">
                <a:latin typeface="+mj-lt"/>
              </a:rPr>
            </a:br>
            <a:r>
              <a:rPr lang="en-US" sz="4000">
                <a:latin typeface="+mj-lt"/>
              </a:rPr>
              <a:t>Modern Work Customer Hub!</a:t>
            </a:r>
          </a:p>
        </p:txBody>
      </p:sp>
      <p:sp>
        <p:nvSpPr>
          <p:cNvPr id="3" name="Text Placeholder 2">
            <a:extLst>
              <a:ext uri="{FF2B5EF4-FFF2-40B4-BE49-F238E27FC236}">
                <a16:creationId xmlns:a16="http://schemas.microsoft.com/office/drawing/2014/main" id="{36872B29-93E2-44E2-8F13-757A67137E28}"/>
              </a:ext>
            </a:extLst>
          </p:cNvPr>
          <p:cNvSpPr>
            <a:spLocks noGrp="1"/>
          </p:cNvSpPr>
          <p:nvPr>
            <p:ph type="body" sz="quarter" idx="12"/>
          </p:nvPr>
        </p:nvSpPr>
        <p:spPr>
          <a:xfrm>
            <a:off x="614680" y="4628977"/>
            <a:ext cx="5399107" cy="338554"/>
          </a:xfrm>
        </p:spPr>
        <p:txBody>
          <a:bodyPr vert="horz" wrap="none" lIns="0" tIns="0" rIns="0" bIns="0" rtlCol="0" anchor="t">
            <a:spAutoFit/>
          </a:bodyPr>
          <a:lstStyle/>
          <a:p>
            <a:r>
              <a:rPr lang="en-US">
                <a:latin typeface="+mn-lt"/>
              </a:rPr>
              <a:t>We’ll get started at 2 minutes past the hour</a:t>
            </a:r>
          </a:p>
        </p:txBody>
      </p:sp>
      <p:grpSp>
        <p:nvGrpSpPr>
          <p:cNvPr id="27" name="Group 26">
            <a:extLst>
              <a:ext uri="{FF2B5EF4-FFF2-40B4-BE49-F238E27FC236}">
                <a16:creationId xmlns:a16="http://schemas.microsoft.com/office/drawing/2014/main" id="{22C3F53D-2D03-4371-C147-AF291F3A4D34}"/>
              </a:ext>
              <a:ext uri="{C183D7F6-B498-43B3-948B-1728B52AA6E4}">
                <adec:decorative xmlns:adec="http://schemas.microsoft.com/office/drawing/2017/decorative" val="1"/>
              </a:ext>
            </a:extLst>
          </p:cNvPr>
          <p:cNvGrpSpPr/>
          <p:nvPr/>
        </p:nvGrpSpPr>
        <p:grpSpPr>
          <a:xfrm>
            <a:off x="8389257" y="719268"/>
            <a:ext cx="3481614" cy="5680721"/>
            <a:chOff x="8519886" y="289935"/>
            <a:chExt cx="3481614" cy="5680721"/>
          </a:xfrm>
        </p:grpSpPr>
        <p:pic>
          <p:nvPicPr>
            <p:cNvPr id="26" name="Picture 25" descr="A cell phone with a blank screen&#10;&#10;Description automatically generated">
              <a:extLst>
                <a:ext uri="{FF2B5EF4-FFF2-40B4-BE49-F238E27FC236}">
                  <a16:creationId xmlns:a16="http://schemas.microsoft.com/office/drawing/2014/main" id="{A4BF83E4-55D4-5BD6-9C15-A7471CFA2449}"/>
                </a:ext>
              </a:extLst>
            </p:cNvPr>
            <p:cNvPicPr>
              <a:picLocks noChangeAspect="1"/>
            </p:cNvPicPr>
            <p:nvPr/>
          </p:nvPicPr>
          <p:blipFill rotWithShape="1">
            <a:blip r:embed="rId8">
              <a:clrChange>
                <a:clrFrom>
                  <a:srgbClr val="EFEEEC"/>
                </a:clrFrom>
                <a:clrTo>
                  <a:srgbClr val="EFEEEC">
                    <a:alpha val="0"/>
                  </a:srgbClr>
                </a:clrTo>
              </a:clrChange>
              <a:extLst>
                <a:ext uri="{28A0092B-C50C-407E-A947-70E740481C1C}">
                  <a14:useLocalDpi xmlns:a14="http://schemas.microsoft.com/office/drawing/2010/main" val="0"/>
                </a:ext>
              </a:extLst>
            </a:blip>
            <a:srcRect l="27214" t="80496" r="27214" b="5810"/>
            <a:stretch/>
          </p:blipFill>
          <p:spPr>
            <a:xfrm>
              <a:off x="8519886" y="4924425"/>
              <a:ext cx="3481614" cy="1046231"/>
            </a:xfrm>
            <a:prstGeom prst="rect">
              <a:avLst/>
            </a:prstGeom>
          </p:spPr>
        </p:pic>
        <p:pic>
          <p:nvPicPr>
            <p:cNvPr id="24" name="Picture 23" descr="A cell phone with a blank screen&#10;&#10;Description automatically generated">
              <a:extLst>
                <a:ext uri="{FF2B5EF4-FFF2-40B4-BE49-F238E27FC236}">
                  <a16:creationId xmlns:a16="http://schemas.microsoft.com/office/drawing/2014/main" id="{8F3606D9-6483-DE1E-8DA4-3875B4707603}"/>
                </a:ext>
              </a:extLst>
            </p:cNvPr>
            <p:cNvPicPr>
              <a:picLocks noChangeAspect="1"/>
            </p:cNvPicPr>
            <p:nvPr/>
          </p:nvPicPr>
          <p:blipFill rotWithShape="1">
            <a:blip r:embed="rId8">
              <a:clrChange>
                <a:clrFrom>
                  <a:srgbClr val="EFEEEC"/>
                </a:clrFrom>
                <a:clrTo>
                  <a:srgbClr val="EFEEEC">
                    <a:alpha val="0"/>
                  </a:srgbClr>
                </a:clrTo>
              </a:clrChange>
              <a:extLst>
                <a:ext uri="{28A0092B-C50C-407E-A947-70E740481C1C}">
                  <a14:useLocalDpi xmlns:a14="http://schemas.microsoft.com/office/drawing/2010/main" val="0"/>
                </a:ext>
              </a:extLst>
            </a:blip>
            <a:srcRect l="27214" t="5870" r="27214" b="32444"/>
            <a:stretch/>
          </p:blipFill>
          <p:spPr>
            <a:xfrm>
              <a:off x="8519886" y="289935"/>
              <a:ext cx="3481614" cy="4712677"/>
            </a:xfrm>
            <a:prstGeom prst="rect">
              <a:avLst/>
            </a:prstGeom>
          </p:spPr>
        </p:pic>
      </p:grpSp>
      <p:pic>
        <p:nvPicPr>
          <p:cNvPr id="6" name="CustomerHub Promo Loop">
            <a:hlinkClick r:id="" action="ppaction://media"/>
            <a:extLst>
              <a:ext uri="{FF2B5EF4-FFF2-40B4-BE49-F238E27FC236}">
                <a16:creationId xmlns:a16="http://schemas.microsoft.com/office/drawing/2014/main" id="{C4944DE3-202A-1D87-63E3-83A69E1E5E19}"/>
              </a:ext>
              <a:ext uri="{C183D7F6-B498-43B3-948B-1728B52AA6E4}">
                <adec:decorative xmlns:adec="http://schemas.microsoft.com/office/drawing/2017/decorative" val="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696863" y="958173"/>
            <a:ext cx="2914064" cy="5180559"/>
          </a:xfrm>
          <a:prstGeom prst="roundRect">
            <a:avLst>
              <a:gd name="adj" fmla="val 12360"/>
            </a:avLst>
          </a:prstGeom>
          <a:solidFill>
            <a:schemeClr val="accent1"/>
          </a:solidFill>
          <a:ln>
            <a:noFill/>
            <a:headEnd type="none" w="med" len="med"/>
            <a:tailEnd type="none" w="med" len="med"/>
          </a:ln>
          <a:effectLst/>
        </p:spPr>
      </p:pic>
    </p:spTree>
    <p:extLst>
      <p:ext uri="{BB962C8B-B14F-4D97-AF65-F5344CB8AC3E}">
        <p14:creationId xmlns:p14="http://schemas.microsoft.com/office/powerpoint/2010/main" val="405348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89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96B29-5517-17C5-1977-C49B6B68758B}"/>
            </a:ext>
          </a:extLst>
        </p:cNvPr>
        <p:cNvGrpSpPr/>
        <p:nvPr/>
      </p:nvGrpSpPr>
      <p:grpSpPr>
        <a:xfrm>
          <a:off x="0" y="0"/>
          <a:ext cx="0" cy="0"/>
          <a:chOff x="0" y="0"/>
          <a:chExt cx="0" cy="0"/>
        </a:xfrm>
      </p:grpSpPr>
      <p:sp>
        <p:nvSpPr>
          <p:cNvPr id="10" name="Arrow: Bent 9">
            <a:extLst>
              <a:ext uri="{FF2B5EF4-FFF2-40B4-BE49-F238E27FC236}">
                <a16:creationId xmlns:a16="http://schemas.microsoft.com/office/drawing/2014/main" id="{752874C2-1617-12B2-C79B-7C85623279A4}"/>
              </a:ext>
              <a:ext uri="{C183D7F6-B498-43B3-948B-1728B52AA6E4}">
                <adec:decorative xmlns:adec="http://schemas.microsoft.com/office/drawing/2017/decorative" val="1"/>
              </a:ext>
            </a:extLst>
          </p:cNvPr>
          <p:cNvSpPr/>
          <p:nvPr/>
        </p:nvSpPr>
        <p:spPr bwMode="auto">
          <a:xfrm rot="5400000" flipH="1" flipV="1">
            <a:off x="2764217" y="1759026"/>
            <a:ext cx="3051001" cy="5677739"/>
          </a:xfrm>
          <a:prstGeom prst="bentArrow">
            <a:avLst>
              <a:gd name="adj1" fmla="val 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Arrow: Bent 6">
            <a:extLst>
              <a:ext uri="{FF2B5EF4-FFF2-40B4-BE49-F238E27FC236}">
                <a16:creationId xmlns:a16="http://schemas.microsoft.com/office/drawing/2014/main" id="{B09E432D-1971-E108-FFD4-B3DC9221D843}"/>
              </a:ext>
              <a:ext uri="{C183D7F6-B498-43B3-948B-1728B52AA6E4}">
                <adec:decorative xmlns:adec="http://schemas.microsoft.com/office/drawing/2017/decorative" val="1"/>
              </a:ext>
            </a:extLst>
          </p:cNvPr>
          <p:cNvSpPr/>
          <p:nvPr/>
        </p:nvSpPr>
        <p:spPr bwMode="auto">
          <a:xfrm rot="5400000">
            <a:off x="-2904459" y="-305817"/>
            <a:ext cx="2616199" cy="6094413"/>
          </a:xfrm>
          <a:prstGeom prst="bentArrow">
            <a:avLst>
              <a:gd name="adj1" fmla="val 25000"/>
              <a:gd name="adj2" fmla="val 0"/>
              <a:gd name="adj3" fmla="val 0"/>
              <a:gd name="adj4" fmla="val 3277"/>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ectangle: Rounded Corners 44">
            <a:extLst>
              <a:ext uri="{FF2B5EF4-FFF2-40B4-BE49-F238E27FC236}">
                <a16:creationId xmlns:a16="http://schemas.microsoft.com/office/drawing/2014/main" id="{2AC7F94D-3F2B-B284-0700-414995F9C592}"/>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6210317-862F-45B3-5C69-028DA54588E5}"/>
              </a:ext>
            </a:extLst>
          </p:cNvPr>
          <p:cNvSpPr txBox="1">
            <a:spLocks noGrp="1"/>
          </p:cNvSpPr>
          <p:nvPr>
            <p:ph type="title" idx="4294967295"/>
          </p:nvPr>
        </p:nvSpPr>
        <p:spPr>
          <a:xfrm>
            <a:off x="1274856" y="6296805"/>
            <a:ext cx="50936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chemeClr val="tx1"/>
                </a:solidFill>
                <a:effectLst/>
                <a:uLnTx/>
                <a:uFillTx/>
                <a:latin typeface="+mj-lt"/>
                <a:ea typeface="+mn-ea"/>
                <a:cs typeface="Segoe UI" pitchFamily="34" charset="0"/>
              </a:rPr>
              <a:t>Bandwidth Requirements Use Case</a:t>
            </a:r>
          </a:p>
        </p:txBody>
      </p:sp>
      <p:sp>
        <p:nvSpPr>
          <p:cNvPr id="2" name="Title 2">
            <a:extLst>
              <a:ext uri="{FF2B5EF4-FFF2-40B4-BE49-F238E27FC236}">
                <a16:creationId xmlns:a16="http://schemas.microsoft.com/office/drawing/2014/main" id="{4E5B8043-58A3-94DA-62AA-CA9C369E1865}"/>
              </a:ext>
            </a:extLst>
          </p:cNvPr>
          <p:cNvSpPr txBox="1">
            <a:spLocks/>
          </p:cNvSpPr>
          <p:nvPr/>
        </p:nvSpPr>
        <p:spPr>
          <a:xfrm>
            <a:off x="0" y="81287"/>
            <a:ext cx="1498357"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400"/>
              <a:t>Why</a:t>
            </a:r>
          </a:p>
          <a:p>
            <a:pPr algn="ctr"/>
            <a:r>
              <a:rPr lang="en-US" sz="2400" err="1"/>
              <a:t>eCDN</a:t>
            </a:r>
            <a:r>
              <a:rPr lang="en-US" sz="2400"/>
              <a:t>?</a:t>
            </a:r>
          </a:p>
        </p:txBody>
      </p:sp>
      <p:sp>
        <p:nvSpPr>
          <p:cNvPr id="4" name="Title 2">
            <a:extLst>
              <a:ext uri="{FF2B5EF4-FFF2-40B4-BE49-F238E27FC236}">
                <a16:creationId xmlns:a16="http://schemas.microsoft.com/office/drawing/2014/main" id="{72CBB659-3CF7-3848-810C-7BA2D5156C57}"/>
              </a:ext>
            </a:extLst>
          </p:cNvPr>
          <p:cNvSpPr txBox="1">
            <a:spLocks/>
          </p:cNvSpPr>
          <p:nvPr/>
        </p:nvSpPr>
        <p:spPr>
          <a:xfrm>
            <a:off x="6705600" y="1678137"/>
            <a:ext cx="4998720" cy="369331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400"/>
              <a:t>Building Capacity: 1000 Employees</a:t>
            </a:r>
          </a:p>
          <a:p>
            <a:endParaRPr lang="en-US" sz="2400"/>
          </a:p>
          <a:p>
            <a:r>
              <a:rPr lang="en-US" sz="2400"/>
              <a:t>Building Internet Bandwidth: 1 Gbps</a:t>
            </a:r>
          </a:p>
          <a:p>
            <a:endParaRPr lang="en-US" sz="2400"/>
          </a:p>
          <a:p>
            <a:r>
              <a:rPr lang="en-US" sz="2400"/>
              <a:t>Teams Town hall Bandwidth </a:t>
            </a:r>
            <a:r>
              <a:rPr lang="en-US" sz="2400" err="1"/>
              <a:t>Reqs</a:t>
            </a:r>
            <a:r>
              <a:rPr lang="en-US" sz="2400"/>
              <a:t>:</a:t>
            </a:r>
          </a:p>
          <a:p>
            <a:pPr marL="342900" indent="-342900">
              <a:buFont typeface="Arial" panose="020B0604020202020204" pitchFamily="34" charset="0"/>
              <a:buChar char="•"/>
            </a:pPr>
            <a:r>
              <a:rPr lang="en-US" sz="2400"/>
              <a:t>1.5 Mbps Per Attendee Stream</a:t>
            </a:r>
          </a:p>
          <a:p>
            <a:pPr marL="342900" indent="-342900">
              <a:buFont typeface="Arial" panose="020B0604020202020204" pitchFamily="34" charset="0"/>
              <a:buChar char="•"/>
            </a:pPr>
            <a:r>
              <a:rPr lang="en-US" sz="2400"/>
              <a:t>1.5 Mbps x 1000 Attendees</a:t>
            </a:r>
          </a:p>
          <a:p>
            <a:pPr marL="342900" indent="-342900">
              <a:buFont typeface="Arial" panose="020B0604020202020204" pitchFamily="34" charset="0"/>
              <a:buChar char="•"/>
            </a:pPr>
            <a:r>
              <a:rPr lang="en-US" sz="2400"/>
              <a:t>1.5 Gbps Total Bandwidth </a:t>
            </a:r>
          </a:p>
          <a:p>
            <a:endParaRPr lang="en-US" sz="2400"/>
          </a:p>
          <a:p>
            <a:r>
              <a:rPr lang="en-US" sz="2400"/>
              <a:t>0.5 Gbps Bandwidth Shortfall</a:t>
            </a:r>
          </a:p>
        </p:txBody>
      </p:sp>
      <p:pic>
        <p:nvPicPr>
          <p:cNvPr id="6" name="Graphic 5">
            <a:extLst>
              <a:ext uri="{FF2B5EF4-FFF2-40B4-BE49-F238E27FC236}">
                <a16:creationId xmlns:a16="http://schemas.microsoft.com/office/drawing/2014/main" id="{049EF83C-04A8-FAEB-FFCA-7AD84751746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829" y="2635624"/>
            <a:ext cx="4719586" cy="4719586"/>
          </a:xfrm>
          <a:prstGeom prst="rect">
            <a:avLst/>
          </a:prstGeom>
        </p:spPr>
      </p:pic>
      <p:pic>
        <p:nvPicPr>
          <p:cNvPr id="9" name="Picture 8">
            <a:extLst>
              <a:ext uri="{FF2B5EF4-FFF2-40B4-BE49-F238E27FC236}">
                <a16:creationId xmlns:a16="http://schemas.microsoft.com/office/drawing/2014/main" id="{231B9465-61E2-FD6F-6EFD-634CC814DFF1}"/>
              </a:ext>
              <a:ext uri="{C183D7F6-B498-43B3-948B-1728B52AA6E4}">
                <adec:decorative xmlns:adec="http://schemas.microsoft.com/office/drawing/2017/decorative" val="1"/>
              </a:ext>
            </a:extLst>
          </p:cNvPr>
          <p:cNvPicPr>
            <a:picLocks noChangeAspect="1"/>
          </p:cNvPicPr>
          <p:nvPr/>
        </p:nvPicPr>
        <p:blipFill rotWithShape="1">
          <a:blip r:embed="rId5"/>
          <a:srcRect l="2311" t="31831" r="2793" b="30559"/>
          <a:stretch/>
        </p:blipFill>
        <p:spPr>
          <a:xfrm>
            <a:off x="3593054" y="184617"/>
            <a:ext cx="2775473" cy="1099969"/>
          </a:xfrm>
          <a:prstGeom prst="rect">
            <a:avLst/>
          </a:prstGeom>
        </p:spPr>
      </p:pic>
    </p:spTree>
    <p:extLst>
      <p:ext uri="{BB962C8B-B14F-4D97-AF65-F5344CB8AC3E}">
        <p14:creationId xmlns:p14="http://schemas.microsoft.com/office/powerpoint/2010/main" val="29218099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82685-E6A4-889D-9DD6-C5D0A91895B7}"/>
            </a:ext>
          </a:extLst>
        </p:cNvPr>
        <p:cNvGrpSpPr/>
        <p:nvPr/>
      </p:nvGrpSpPr>
      <p:grpSpPr>
        <a:xfrm>
          <a:off x="0" y="0"/>
          <a:ext cx="0" cy="0"/>
          <a:chOff x="0" y="0"/>
          <a:chExt cx="0" cy="0"/>
        </a:xfrm>
      </p:grpSpPr>
      <p:sp>
        <p:nvSpPr>
          <p:cNvPr id="10" name="Arrow: Bent 9">
            <a:extLst>
              <a:ext uri="{FF2B5EF4-FFF2-40B4-BE49-F238E27FC236}">
                <a16:creationId xmlns:a16="http://schemas.microsoft.com/office/drawing/2014/main" id="{D869E34F-27FB-25A7-A4F2-376955B0CDC4}"/>
              </a:ext>
              <a:ext uri="{C183D7F6-B498-43B3-948B-1728B52AA6E4}">
                <adec:decorative xmlns:adec="http://schemas.microsoft.com/office/drawing/2017/decorative" val="1"/>
              </a:ext>
            </a:extLst>
          </p:cNvPr>
          <p:cNvSpPr/>
          <p:nvPr/>
        </p:nvSpPr>
        <p:spPr bwMode="auto">
          <a:xfrm rot="5400000" flipH="1" flipV="1">
            <a:off x="2764217" y="1759026"/>
            <a:ext cx="3051001" cy="5677739"/>
          </a:xfrm>
          <a:prstGeom prst="bentArrow">
            <a:avLst>
              <a:gd name="adj1" fmla="val 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Arrow: Bent 6">
            <a:extLst>
              <a:ext uri="{FF2B5EF4-FFF2-40B4-BE49-F238E27FC236}">
                <a16:creationId xmlns:a16="http://schemas.microsoft.com/office/drawing/2014/main" id="{8F594A9C-4B23-067F-42A0-6DB27834B281}"/>
              </a:ext>
              <a:ext uri="{C183D7F6-B498-43B3-948B-1728B52AA6E4}">
                <adec:decorative xmlns:adec="http://schemas.microsoft.com/office/drawing/2017/decorative" val="1"/>
              </a:ext>
            </a:extLst>
          </p:cNvPr>
          <p:cNvSpPr/>
          <p:nvPr/>
        </p:nvSpPr>
        <p:spPr bwMode="auto">
          <a:xfrm rot="5400000">
            <a:off x="-2904459" y="-305817"/>
            <a:ext cx="2616199" cy="6094413"/>
          </a:xfrm>
          <a:prstGeom prst="bentArrow">
            <a:avLst>
              <a:gd name="adj1" fmla="val 25000"/>
              <a:gd name="adj2" fmla="val 0"/>
              <a:gd name="adj3" fmla="val 0"/>
              <a:gd name="adj4" fmla="val 3277"/>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ectangle: Rounded Corners 44">
            <a:extLst>
              <a:ext uri="{FF2B5EF4-FFF2-40B4-BE49-F238E27FC236}">
                <a16:creationId xmlns:a16="http://schemas.microsoft.com/office/drawing/2014/main" id="{EE898258-3013-2FCC-2304-ADE7E55E7143}"/>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353022BA-FC01-3A98-9C9C-47018BA494C3}"/>
              </a:ext>
            </a:extLst>
          </p:cNvPr>
          <p:cNvSpPr txBox="1">
            <a:spLocks/>
          </p:cNvSpPr>
          <p:nvPr/>
        </p:nvSpPr>
        <p:spPr>
          <a:xfrm>
            <a:off x="0" y="81287"/>
            <a:ext cx="1498357"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400"/>
              <a:t>Why</a:t>
            </a:r>
          </a:p>
          <a:p>
            <a:pPr algn="ctr"/>
            <a:r>
              <a:rPr lang="en-US" sz="2400" err="1"/>
              <a:t>eCDN</a:t>
            </a:r>
            <a:r>
              <a:rPr lang="en-US" sz="2400"/>
              <a:t>?</a:t>
            </a:r>
          </a:p>
        </p:txBody>
      </p:sp>
      <p:sp>
        <p:nvSpPr>
          <p:cNvPr id="3" name="Title 2">
            <a:extLst>
              <a:ext uri="{FF2B5EF4-FFF2-40B4-BE49-F238E27FC236}">
                <a16:creationId xmlns:a16="http://schemas.microsoft.com/office/drawing/2014/main" id="{498D46A1-2B8F-4404-EF05-52BACC21F8BA}"/>
              </a:ext>
            </a:extLst>
          </p:cNvPr>
          <p:cNvSpPr txBox="1">
            <a:spLocks noGrp="1"/>
          </p:cNvSpPr>
          <p:nvPr>
            <p:ph type="title" idx="4294967295"/>
          </p:nvPr>
        </p:nvSpPr>
        <p:spPr>
          <a:xfrm>
            <a:off x="1274856" y="6296805"/>
            <a:ext cx="50936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chemeClr val="tx1"/>
                </a:solidFill>
                <a:effectLst/>
                <a:uLnTx/>
                <a:uFillTx/>
                <a:latin typeface="+mj-lt"/>
                <a:ea typeface="+mn-ea"/>
                <a:cs typeface="Segoe UI" pitchFamily="34" charset="0"/>
              </a:rPr>
              <a:t>Bandwidth Requirements Use Case</a:t>
            </a:r>
          </a:p>
        </p:txBody>
      </p:sp>
      <p:sp>
        <p:nvSpPr>
          <p:cNvPr id="4" name="Title 2">
            <a:extLst>
              <a:ext uri="{FF2B5EF4-FFF2-40B4-BE49-F238E27FC236}">
                <a16:creationId xmlns:a16="http://schemas.microsoft.com/office/drawing/2014/main" id="{BFD0B4B0-3E1A-1910-0C0C-501BA3F302B1}"/>
              </a:ext>
            </a:extLst>
          </p:cNvPr>
          <p:cNvSpPr txBox="1">
            <a:spLocks/>
          </p:cNvSpPr>
          <p:nvPr/>
        </p:nvSpPr>
        <p:spPr>
          <a:xfrm>
            <a:off x="6705599" y="1678137"/>
            <a:ext cx="5371171" cy="431932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400"/>
              <a:t>Previous Solutions</a:t>
            </a:r>
          </a:p>
          <a:p>
            <a:pPr marL="608965" indent="-456565">
              <a:lnSpc>
                <a:spcPct val="114999"/>
              </a:lnSpc>
              <a:spcBef>
                <a:spcPts val="852"/>
              </a:spcBef>
              <a:buFont typeface="Arial"/>
              <a:buChar char="•"/>
            </a:pPr>
            <a:r>
              <a:rPr lang="en-GB" sz="2400">
                <a:latin typeface="Calibri"/>
                <a:ea typeface="Calibri"/>
                <a:cs typeface="Calibri"/>
              </a:rPr>
              <a:t>buy more bandwidth/upgrade network</a:t>
            </a:r>
            <a:endParaRPr lang="en-US" sz="2400">
              <a:latin typeface="Calibri"/>
              <a:ea typeface="Calibri"/>
              <a:cs typeface="Calibri"/>
            </a:endParaRPr>
          </a:p>
          <a:p>
            <a:pPr marL="608965" indent="-456565">
              <a:lnSpc>
                <a:spcPct val="114999"/>
              </a:lnSpc>
              <a:spcBef>
                <a:spcPts val="852"/>
              </a:spcBef>
              <a:buFont typeface="Arial"/>
              <a:buChar char="•"/>
            </a:pPr>
            <a:r>
              <a:rPr lang="en-GB" sz="2400">
                <a:latin typeface="Calibri"/>
                <a:ea typeface="Calibri"/>
                <a:cs typeface="Calibri"/>
              </a:rPr>
              <a:t>use low resolution/low bit rate video or audio-only</a:t>
            </a:r>
            <a:endParaRPr lang="en-US" sz="2400">
              <a:latin typeface="Calibri"/>
              <a:ea typeface="Calibri"/>
              <a:cs typeface="Calibri"/>
            </a:endParaRPr>
          </a:p>
          <a:p>
            <a:pPr marL="608965" indent="-456565">
              <a:lnSpc>
                <a:spcPct val="114999"/>
              </a:lnSpc>
              <a:spcBef>
                <a:spcPts val="852"/>
              </a:spcBef>
              <a:buFont typeface="Arial"/>
              <a:buChar char="•"/>
            </a:pPr>
            <a:r>
              <a:rPr lang="en-GB" sz="2400">
                <a:latin typeface="Calibri"/>
                <a:ea typeface="Calibri"/>
                <a:cs typeface="Calibri"/>
              </a:rPr>
              <a:t>physically congregate in large spaces, e.g. cafeteria, auditorium, etc.</a:t>
            </a:r>
            <a:endParaRPr lang="en-US" sz="2400">
              <a:latin typeface="Calibri"/>
              <a:ea typeface="Calibri"/>
              <a:cs typeface="Calibri"/>
            </a:endParaRPr>
          </a:p>
          <a:p>
            <a:pPr marL="608965" indent="-456565">
              <a:lnSpc>
                <a:spcPct val="114999"/>
              </a:lnSpc>
              <a:spcBef>
                <a:spcPts val="852"/>
              </a:spcBef>
              <a:buFont typeface="Arial"/>
              <a:buChar char="•"/>
            </a:pPr>
            <a:r>
              <a:rPr lang="en-GB" sz="2400">
                <a:latin typeface="Calibri"/>
                <a:ea typeface="Calibri"/>
                <a:cs typeface="Calibri"/>
              </a:rPr>
              <a:t>restrict video streaming usage company-wide</a:t>
            </a:r>
            <a:endParaRPr lang="en-US" sz="2400">
              <a:latin typeface="Calibri"/>
              <a:ea typeface="Calibri"/>
              <a:cs typeface="Calibri"/>
            </a:endParaRPr>
          </a:p>
          <a:p>
            <a:pPr marL="608965" indent="-456565">
              <a:lnSpc>
                <a:spcPct val="114999"/>
              </a:lnSpc>
              <a:spcBef>
                <a:spcPts val="852"/>
              </a:spcBef>
              <a:buFont typeface="Arial"/>
              <a:buChar char="•"/>
            </a:pPr>
            <a:r>
              <a:rPr lang="en-GB" sz="2400">
                <a:latin typeface="Calibri"/>
                <a:ea typeface="Calibri"/>
                <a:cs typeface="Calibri"/>
              </a:rPr>
              <a:t>hope for a small audience</a:t>
            </a:r>
            <a:endParaRPr lang="en-US" sz="2400">
              <a:latin typeface="Calibri"/>
              <a:ea typeface="Calibri"/>
              <a:cs typeface="Calibri"/>
            </a:endParaRPr>
          </a:p>
        </p:txBody>
      </p:sp>
      <p:pic>
        <p:nvPicPr>
          <p:cNvPr id="6" name="Graphic 5">
            <a:extLst>
              <a:ext uri="{FF2B5EF4-FFF2-40B4-BE49-F238E27FC236}">
                <a16:creationId xmlns:a16="http://schemas.microsoft.com/office/drawing/2014/main" id="{4A6BECDD-5DC3-DAC1-F470-25ECB88F1C3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829" y="2635624"/>
            <a:ext cx="4719586" cy="4719586"/>
          </a:xfrm>
          <a:prstGeom prst="rect">
            <a:avLst/>
          </a:prstGeom>
        </p:spPr>
      </p:pic>
      <p:pic>
        <p:nvPicPr>
          <p:cNvPr id="9" name="Picture 8">
            <a:extLst>
              <a:ext uri="{FF2B5EF4-FFF2-40B4-BE49-F238E27FC236}">
                <a16:creationId xmlns:a16="http://schemas.microsoft.com/office/drawing/2014/main" id="{550B1049-C0A1-D894-ED30-FA6C7E2C289C}"/>
              </a:ext>
              <a:ext uri="{C183D7F6-B498-43B3-948B-1728B52AA6E4}">
                <adec:decorative xmlns:adec="http://schemas.microsoft.com/office/drawing/2017/decorative" val="1"/>
              </a:ext>
            </a:extLst>
          </p:cNvPr>
          <p:cNvPicPr>
            <a:picLocks noChangeAspect="1"/>
          </p:cNvPicPr>
          <p:nvPr/>
        </p:nvPicPr>
        <p:blipFill rotWithShape="1">
          <a:blip r:embed="rId5"/>
          <a:srcRect l="2311" t="31831" r="2793" b="30559"/>
          <a:stretch/>
        </p:blipFill>
        <p:spPr>
          <a:xfrm>
            <a:off x="3593054" y="184617"/>
            <a:ext cx="2775473" cy="1099969"/>
          </a:xfrm>
          <a:prstGeom prst="rect">
            <a:avLst/>
          </a:prstGeom>
        </p:spPr>
      </p:pic>
    </p:spTree>
    <p:extLst>
      <p:ext uri="{BB962C8B-B14F-4D97-AF65-F5344CB8AC3E}">
        <p14:creationId xmlns:p14="http://schemas.microsoft.com/office/powerpoint/2010/main" val="735368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Bent 9">
            <a:extLst>
              <a:ext uri="{FF2B5EF4-FFF2-40B4-BE49-F238E27FC236}">
                <a16:creationId xmlns:a16="http://schemas.microsoft.com/office/drawing/2014/main" id="{2F6BA584-E99B-4293-8A17-36BE73037B19}"/>
              </a:ext>
              <a:ext uri="{C183D7F6-B498-43B3-948B-1728B52AA6E4}">
                <adec:decorative xmlns:adec="http://schemas.microsoft.com/office/drawing/2017/decorative" val="1"/>
              </a:ext>
            </a:extLst>
          </p:cNvPr>
          <p:cNvSpPr/>
          <p:nvPr/>
        </p:nvSpPr>
        <p:spPr bwMode="auto">
          <a:xfrm rot="5400000" flipH="1" flipV="1">
            <a:off x="5295924" y="-772680"/>
            <a:ext cx="3051001" cy="10741153"/>
          </a:xfrm>
          <a:prstGeom prst="bentArrow">
            <a:avLst>
              <a:gd name="adj1" fmla="val 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Arrow: Bent 6">
            <a:extLst>
              <a:ext uri="{FF2B5EF4-FFF2-40B4-BE49-F238E27FC236}">
                <a16:creationId xmlns:a16="http://schemas.microsoft.com/office/drawing/2014/main" id="{F2564C06-C8C8-426C-996B-C87979466E41}"/>
              </a:ext>
              <a:ext uri="{C183D7F6-B498-43B3-948B-1728B52AA6E4}">
                <adec:decorative xmlns:adec="http://schemas.microsoft.com/office/drawing/2017/decorative" val="1"/>
              </a:ext>
            </a:extLst>
          </p:cNvPr>
          <p:cNvSpPr/>
          <p:nvPr/>
        </p:nvSpPr>
        <p:spPr bwMode="auto">
          <a:xfrm rot="5400000">
            <a:off x="-2904459" y="-305817"/>
            <a:ext cx="2616199" cy="6094413"/>
          </a:xfrm>
          <a:prstGeom prst="bentArrow">
            <a:avLst>
              <a:gd name="adj1" fmla="val 25000"/>
              <a:gd name="adj2" fmla="val 0"/>
              <a:gd name="adj3" fmla="val 0"/>
              <a:gd name="adj4" fmla="val 3277"/>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ectangle: Rounded Corners 44">
            <a:extLst>
              <a:ext uri="{FF2B5EF4-FFF2-40B4-BE49-F238E27FC236}">
                <a16:creationId xmlns:a16="http://schemas.microsoft.com/office/drawing/2014/main" id="{34A9B9A6-418F-4327-896D-CA0035591BA0}"/>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2">
            <a:extLst>
              <a:ext uri="{FF2B5EF4-FFF2-40B4-BE49-F238E27FC236}">
                <a16:creationId xmlns:a16="http://schemas.microsoft.com/office/drawing/2014/main" id="{159C985B-73FB-F65B-A9EA-ACB45F85DC6D}"/>
              </a:ext>
            </a:extLst>
          </p:cNvPr>
          <p:cNvSpPr txBox="1">
            <a:spLocks/>
          </p:cNvSpPr>
          <p:nvPr/>
        </p:nvSpPr>
        <p:spPr>
          <a:xfrm>
            <a:off x="0" y="81287"/>
            <a:ext cx="1498357"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400"/>
              <a:t>Why</a:t>
            </a:r>
          </a:p>
          <a:p>
            <a:pPr algn="ctr"/>
            <a:r>
              <a:rPr lang="en-US" sz="2400" err="1"/>
              <a:t>eCDN</a:t>
            </a:r>
            <a:r>
              <a:rPr lang="en-US" sz="2400"/>
              <a:t>?</a:t>
            </a:r>
          </a:p>
        </p:txBody>
      </p:sp>
      <p:sp>
        <p:nvSpPr>
          <p:cNvPr id="17" name="Title 2">
            <a:extLst>
              <a:ext uri="{FF2B5EF4-FFF2-40B4-BE49-F238E27FC236}">
                <a16:creationId xmlns:a16="http://schemas.microsoft.com/office/drawing/2014/main" id="{B6BCE442-9CD0-21E7-8B55-782C9C2087D9}"/>
              </a:ext>
            </a:extLst>
          </p:cNvPr>
          <p:cNvSpPr txBox="1">
            <a:spLocks/>
          </p:cNvSpPr>
          <p:nvPr/>
        </p:nvSpPr>
        <p:spPr>
          <a:xfrm>
            <a:off x="704673" y="5278562"/>
            <a:ext cx="11017250" cy="21544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400"/>
              <a:t>Bandwidth Required</a:t>
            </a:r>
          </a:p>
        </p:txBody>
      </p:sp>
      <p:pic>
        <p:nvPicPr>
          <p:cNvPr id="5" name="Picture 4">
            <a:extLst>
              <a:ext uri="{FF2B5EF4-FFF2-40B4-BE49-F238E27FC236}">
                <a16:creationId xmlns:a16="http://schemas.microsoft.com/office/drawing/2014/main" id="{AD793116-5945-7ADC-44F2-BD0C3043E0B2}"/>
              </a:ext>
              <a:ext uri="{C183D7F6-B498-43B3-948B-1728B52AA6E4}">
                <adec:decorative xmlns:adec="http://schemas.microsoft.com/office/drawing/2017/decorative" val="1"/>
              </a:ext>
            </a:extLst>
          </p:cNvPr>
          <p:cNvPicPr>
            <a:picLocks noChangeAspect="1"/>
          </p:cNvPicPr>
          <p:nvPr/>
        </p:nvPicPr>
        <p:blipFill rotWithShape="1">
          <a:blip r:embed="rId3"/>
          <a:srcRect r="48740"/>
          <a:stretch/>
        </p:blipFill>
        <p:spPr>
          <a:xfrm>
            <a:off x="4107447" y="232939"/>
            <a:ext cx="4604450" cy="5052661"/>
          </a:xfrm>
          <a:prstGeom prst="rect">
            <a:avLst/>
          </a:prstGeom>
        </p:spPr>
      </p:pic>
      <p:sp>
        <p:nvSpPr>
          <p:cNvPr id="8" name="Title 2">
            <a:extLst>
              <a:ext uri="{FF2B5EF4-FFF2-40B4-BE49-F238E27FC236}">
                <a16:creationId xmlns:a16="http://schemas.microsoft.com/office/drawing/2014/main" id="{7E00E98D-CF3C-FE89-02B3-CCE3794CA1B2}"/>
              </a:ext>
            </a:extLst>
          </p:cNvPr>
          <p:cNvSpPr txBox="1">
            <a:spLocks noGrp="1"/>
          </p:cNvSpPr>
          <p:nvPr>
            <p:ph type="title" idx="4294967295"/>
          </p:nvPr>
        </p:nvSpPr>
        <p:spPr>
          <a:xfrm>
            <a:off x="1274856" y="6296805"/>
            <a:ext cx="50936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chemeClr val="tx1"/>
                </a:solidFill>
                <a:effectLst/>
                <a:uLnTx/>
                <a:uFillTx/>
                <a:latin typeface="+mj-lt"/>
                <a:ea typeface="+mn-ea"/>
                <a:cs typeface="Segoe UI" pitchFamily="34" charset="0"/>
              </a:rPr>
              <a:t>Bandwidth Requirements Use Case</a:t>
            </a:r>
          </a:p>
        </p:txBody>
      </p:sp>
      <p:sp>
        <p:nvSpPr>
          <p:cNvPr id="11" name="Title 2">
            <a:extLst>
              <a:ext uri="{FF2B5EF4-FFF2-40B4-BE49-F238E27FC236}">
                <a16:creationId xmlns:a16="http://schemas.microsoft.com/office/drawing/2014/main" id="{14308CFE-BAB7-1DA8-5F8C-F38035F08A0F}"/>
              </a:ext>
            </a:extLst>
          </p:cNvPr>
          <p:cNvSpPr txBox="1">
            <a:spLocks/>
          </p:cNvSpPr>
          <p:nvPr/>
        </p:nvSpPr>
        <p:spPr>
          <a:xfrm>
            <a:off x="5584444" y="5482017"/>
            <a:ext cx="1101725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800"/>
              <a:t>1.5 Gbps</a:t>
            </a:r>
          </a:p>
        </p:txBody>
      </p:sp>
      <p:cxnSp>
        <p:nvCxnSpPr>
          <p:cNvPr id="19" name="Straight Arrow Connector 18">
            <a:extLst>
              <a:ext uri="{FF2B5EF4-FFF2-40B4-BE49-F238E27FC236}">
                <a16:creationId xmlns:a16="http://schemas.microsoft.com/office/drawing/2014/main" id="{412C3C38-CF11-D66B-38D9-67EF777A941D}"/>
              </a:ext>
              <a:ext uri="{C183D7F6-B498-43B3-948B-1728B52AA6E4}">
                <adec:decorative xmlns:adec="http://schemas.microsoft.com/office/drawing/2017/decorative" val="1"/>
              </a:ext>
            </a:extLst>
          </p:cNvPr>
          <p:cNvCxnSpPr>
            <a:cxnSpLocks/>
          </p:cNvCxnSpPr>
          <p:nvPr/>
        </p:nvCxnSpPr>
        <p:spPr>
          <a:xfrm>
            <a:off x="3821691" y="1945566"/>
            <a:ext cx="1773902"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C9722B-9C5D-BD81-71DC-F6DC1442CA90}"/>
              </a:ext>
              <a:ext uri="{C183D7F6-B498-43B3-948B-1728B52AA6E4}">
                <adec:decorative xmlns:adec="http://schemas.microsoft.com/office/drawing/2017/decorative" val="1"/>
              </a:ext>
            </a:extLst>
          </p:cNvPr>
          <p:cNvSpPr/>
          <p:nvPr/>
        </p:nvSpPr>
        <p:spPr bwMode="auto">
          <a:xfrm>
            <a:off x="5236539" y="552659"/>
            <a:ext cx="2140299" cy="428829"/>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itle 2">
            <a:extLst>
              <a:ext uri="{FF2B5EF4-FFF2-40B4-BE49-F238E27FC236}">
                <a16:creationId xmlns:a16="http://schemas.microsoft.com/office/drawing/2014/main" id="{5E35E288-1940-725F-845D-D4135CD49513}"/>
              </a:ext>
              <a:ext uri="{C183D7F6-B498-43B3-948B-1728B52AA6E4}">
                <adec:decorative xmlns:adec="http://schemas.microsoft.com/office/drawing/2017/decorative" val="1"/>
              </a:ext>
            </a:extLst>
          </p:cNvPr>
          <p:cNvSpPr txBox="1">
            <a:spLocks/>
          </p:cNvSpPr>
          <p:nvPr/>
        </p:nvSpPr>
        <p:spPr>
          <a:xfrm>
            <a:off x="2936685" y="3902525"/>
            <a:ext cx="11017250" cy="553998"/>
          </a:xfrm>
          <a:prstGeom prst="rect">
            <a:avLst/>
          </a:prstGeom>
        </p:spPr>
        <p:txBody>
          <a:bodyPr vert="horz" wrap="square" lIns="0" tIns="0" rIns="0" bIns="0" rtlCol="0" anchor="t">
            <a:spAutoFit/>
          </a:bodyPr>
          <a:lstStyle>
            <a:defPPr>
              <a:defRPr lang="en-US"/>
            </a:defPPr>
            <a:lvl1pPr algn="ctr" defTabSz="932742">
              <a:lnSpc>
                <a:spcPct val="100000"/>
              </a:lnSpc>
              <a:spcBef>
                <a:spcPct val="0"/>
              </a:spcBef>
              <a:buNone/>
              <a:defRPr b="0" cap="none" spc="-50" baseline="0">
                <a:ln w="3175">
                  <a:noFill/>
                </a:ln>
                <a:effectLst/>
                <a:latin typeface="+mj-lt"/>
                <a:cs typeface="Segoe UI" pitchFamily="34" charset="0"/>
              </a:defRPr>
            </a:lvl1pPr>
          </a:lstStyle>
          <a:p>
            <a:r>
              <a:rPr lang="en-US"/>
              <a:t>1000</a:t>
            </a:r>
          </a:p>
          <a:p>
            <a:r>
              <a:rPr lang="en-US"/>
              <a:t>viewers</a:t>
            </a:r>
          </a:p>
        </p:txBody>
      </p:sp>
      <p:pic>
        <p:nvPicPr>
          <p:cNvPr id="9" name="Picture 8">
            <a:extLst>
              <a:ext uri="{FF2B5EF4-FFF2-40B4-BE49-F238E27FC236}">
                <a16:creationId xmlns:a16="http://schemas.microsoft.com/office/drawing/2014/main" id="{BD509A25-B39A-C86E-1E65-8F60A197F1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67785" y="1373143"/>
            <a:ext cx="1139966" cy="1081126"/>
          </a:xfrm>
          <a:prstGeom prst="rect">
            <a:avLst/>
          </a:prstGeom>
        </p:spPr>
      </p:pic>
    </p:spTree>
    <p:extLst>
      <p:ext uri="{BB962C8B-B14F-4D97-AF65-F5344CB8AC3E}">
        <p14:creationId xmlns:p14="http://schemas.microsoft.com/office/powerpoint/2010/main" val="25593880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Bent 9">
            <a:extLst>
              <a:ext uri="{FF2B5EF4-FFF2-40B4-BE49-F238E27FC236}">
                <a16:creationId xmlns:a16="http://schemas.microsoft.com/office/drawing/2014/main" id="{2F6BA584-E99B-4293-8A17-36BE73037B19}"/>
              </a:ext>
              <a:ext uri="{C183D7F6-B498-43B3-948B-1728B52AA6E4}">
                <adec:decorative xmlns:adec="http://schemas.microsoft.com/office/drawing/2017/decorative" val="1"/>
              </a:ext>
            </a:extLst>
          </p:cNvPr>
          <p:cNvSpPr/>
          <p:nvPr/>
        </p:nvSpPr>
        <p:spPr bwMode="auto">
          <a:xfrm rot="5400000" flipH="1" flipV="1">
            <a:off x="5295924" y="-772680"/>
            <a:ext cx="3051001" cy="10741153"/>
          </a:xfrm>
          <a:prstGeom prst="bentArrow">
            <a:avLst>
              <a:gd name="adj1" fmla="val 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Arrow: Bent 6">
            <a:extLst>
              <a:ext uri="{FF2B5EF4-FFF2-40B4-BE49-F238E27FC236}">
                <a16:creationId xmlns:a16="http://schemas.microsoft.com/office/drawing/2014/main" id="{F2564C06-C8C8-426C-996B-C87979466E41}"/>
              </a:ext>
              <a:ext uri="{C183D7F6-B498-43B3-948B-1728B52AA6E4}">
                <adec:decorative xmlns:adec="http://schemas.microsoft.com/office/drawing/2017/decorative" val="1"/>
              </a:ext>
            </a:extLst>
          </p:cNvPr>
          <p:cNvSpPr/>
          <p:nvPr/>
        </p:nvSpPr>
        <p:spPr bwMode="auto">
          <a:xfrm rot="5400000">
            <a:off x="-2904459" y="-305817"/>
            <a:ext cx="2616199" cy="6094413"/>
          </a:xfrm>
          <a:prstGeom prst="bentArrow">
            <a:avLst>
              <a:gd name="adj1" fmla="val 25000"/>
              <a:gd name="adj2" fmla="val 0"/>
              <a:gd name="adj3" fmla="val 0"/>
              <a:gd name="adj4" fmla="val 3277"/>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Title 2">
            <a:extLst>
              <a:ext uri="{FF2B5EF4-FFF2-40B4-BE49-F238E27FC236}">
                <a16:creationId xmlns:a16="http://schemas.microsoft.com/office/drawing/2014/main" id="{4A73D58A-FFB7-2450-11A3-24A6178DD2B7}"/>
              </a:ext>
              <a:ext uri="{C183D7F6-B498-43B3-948B-1728B52AA6E4}">
                <adec:decorative xmlns:adec="http://schemas.microsoft.com/office/drawing/2017/decorative" val="1"/>
              </a:ext>
            </a:extLst>
          </p:cNvPr>
          <p:cNvSpPr txBox="1">
            <a:spLocks/>
          </p:cNvSpPr>
          <p:nvPr/>
        </p:nvSpPr>
        <p:spPr>
          <a:xfrm>
            <a:off x="8268887" y="337358"/>
            <a:ext cx="1498357"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400"/>
              <a:t>With</a:t>
            </a:r>
          </a:p>
          <a:p>
            <a:pPr algn="ctr"/>
            <a:r>
              <a:rPr lang="en-US" sz="2400"/>
              <a:t>eCDN</a:t>
            </a:r>
          </a:p>
        </p:txBody>
      </p:sp>
      <p:sp>
        <p:nvSpPr>
          <p:cNvPr id="4" name="Title 2">
            <a:extLst>
              <a:ext uri="{FF2B5EF4-FFF2-40B4-BE49-F238E27FC236}">
                <a16:creationId xmlns:a16="http://schemas.microsoft.com/office/drawing/2014/main" id="{AC4C863A-648B-EC8D-B154-E9FABFB9D3F2}"/>
              </a:ext>
              <a:ext uri="{C183D7F6-B498-43B3-948B-1728B52AA6E4}">
                <adec:decorative xmlns:adec="http://schemas.microsoft.com/office/drawing/2017/decorative" val="0"/>
              </a:ext>
            </a:extLst>
          </p:cNvPr>
          <p:cNvSpPr txBox="1">
            <a:spLocks/>
          </p:cNvSpPr>
          <p:nvPr/>
        </p:nvSpPr>
        <p:spPr>
          <a:xfrm>
            <a:off x="0" y="81287"/>
            <a:ext cx="1498357"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400"/>
              <a:t>Why</a:t>
            </a:r>
          </a:p>
          <a:p>
            <a:pPr algn="ctr"/>
            <a:r>
              <a:rPr lang="en-US" sz="2400" err="1"/>
              <a:t>eCDN</a:t>
            </a:r>
            <a:r>
              <a:rPr lang="en-US" sz="2400"/>
              <a:t>?</a:t>
            </a:r>
          </a:p>
        </p:txBody>
      </p:sp>
      <p:sp>
        <p:nvSpPr>
          <p:cNvPr id="3" name="Title 2">
            <a:extLst>
              <a:ext uri="{FF2B5EF4-FFF2-40B4-BE49-F238E27FC236}">
                <a16:creationId xmlns:a16="http://schemas.microsoft.com/office/drawing/2014/main" id="{345B3842-8D78-413C-B221-4DF815EB539E}"/>
              </a:ext>
            </a:extLst>
          </p:cNvPr>
          <p:cNvSpPr>
            <a:spLocks noGrp="1"/>
          </p:cNvSpPr>
          <p:nvPr>
            <p:ph type="title"/>
          </p:nvPr>
        </p:nvSpPr>
        <p:spPr>
          <a:xfrm>
            <a:off x="1450847" y="6229312"/>
            <a:ext cx="11017250" cy="492443"/>
          </a:xfrm>
        </p:spPr>
        <p:txBody>
          <a:bodyPr/>
          <a:lstStyle/>
          <a:p>
            <a:r>
              <a:rPr lang="en-US" sz="2800"/>
              <a:t>Offload Example </a:t>
            </a:r>
            <a:r>
              <a:rPr lang="en-US" sz="3200"/>
              <a:t>– </a:t>
            </a:r>
            <a:r>
              <a:rPr lang="en-US" sz="2400"/>
              <a:t>90% less bandwidth required</a:t>
            </a:r>
          </a:p>
        </p:txBody>
      </p:sp>
      <p:sp>
        <p:nvSpPr>
          <p:cNvPr id="45" name="Rectangle: Rounded Corners 44">
            <a:extLst>
              <a:ext uri="{FF2B5EF4-FFF2-40B4-BE49-F238E27FC236}">
                <a16:creationId xmlns:a16="http://schemas.microsoft.com/office/drawing/2014/main" id="{34A9B9A6-418F-4327-896D-CA0035591BA0}"/>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AD793116-5945-7ADC-44F2-BD0C3043E0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8217" y="232939"/>
            <a:ext cx="8982511" cy="5052661"/>
          </a:xfrm>
          <a:prstGeom prst="rect">
            <a:avLst/>
          </a:prstGeom>
        </p:spPr>
      </p:pic>
      <p:sp>
        <p:nvSpPr>
          <p:cNvPr id="18" name="Title 2">
            <a:extLst>
              <a:ext uri="{FF2B5EF4-FFF2-40B4-BE49-F238E27FC236}">
                <a16:creationId xmlns:a16="http://schemas.microsoft.com/office/drawing/2014/main" id="{7524F76E-381B-FBC5-39DB-1FCAB1414833}"/>
              </a:ext>
            </a:extLst>
          </p:cNvPr>
          <p:cNvSpPr txBox="1">
            <a:spLocks/>
          </p:cNvSpPr>
          <p:nvPr/>
        </p:nvSpPr>
        <p:spPr>
          <a:xfrm>
            <a:off x="-912256" y="5278564"/>
            <a:ext cx="11017250" cy="21544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400"/>
              <a:t>Bandwidth required</a:t>
            </a:r>
          </a:p>
        </p:txBody>
      </p:sp>
      <p:sp>
        <p:nvSpPr>
          <p:cNvPr id="11" name="Title 2">
            <a:extLst>
              <a:ext uri="{FF2B5EF4-FFF2-40B4-BE49-F238E27FC236}">
                <a16:creationId xmlns:a16="http://schemas.microsoft.com/office/drawing/2014/main" id="{14308CFE-BAB7-1DA8-5F8C-F38035F08A0F}"/>
              </a:ext>
            </a:extLst>
          </p:cNvPr>
          <p:cNvSpPr txBox="1">
            <a:spLocks/>
          </p:cNvSpPr>
          <p:nvPr/>
        </p:nvSpPr>
        <p:spPr>
          <a:xfrm>
            <a:off x="3960824" y="5481175"/>
            <a:ext cx="1101725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800"/>
              <a:t>1.5 Gbps</a:t>
            </a:r>
          </a:p>
        </p:txBody>
      </p:sp>
      <p:sp>
        <p:nvSpPr>
          <p:cNvPr id="19" name="Title 2">
            <a:extLst>
              <a:ext uri="{FF2B5EF4-FFF2-40B4-BE49-F238E27FC236}">
                <a16:creationId xmlns:a16="http://schemas.microsoft.com/office/drawing/2014/main" id="{59577D44-4566-33A2-BADE-F2CC37FEA9B6}"/>
              </a:ext>
            </a:extLst>
          </p:cNvPr>
          <p:cNvSpPr txBox="1">
            <a:spLocks/>
          </p:cNvSpPr>
          <p:nvPr/>
        </p:nvSpPr>
        <p:spPr>
          <a:xfrm>
            <a:off x="3509441" y="5272114"/>
            <a:ext cx="11017250" cy="21544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400"/>
              <a:t>Bandwidth required</a:t>
            </a:r>
          </a:p>
        </p:txBody>
      </p:sp>
      <p:sp>
        <p:nvSpPr>
          <p:cNvPr id="12" name="Title 2">
            <a:extLst>
              <a:ext uri="{FF2B5EF4-FFF2-40B4-BE49-F238E27FC236}">
                <a16:creationId xmlns:a16="http://schemas.microsoft.com/office/drawing/2014/main" id="{BB1E091A-B03B-CCFF-A5FC-408144784982}"/>
              </a:ext>
            </a:extLst>
          </p:cNvPr>
          <p:cNvSpPr txBox="1">
            <a:spLocks/>
          </p:cNvSpPr>
          <p:nvPr/>
        </p:nvSpPr>
        <p:spPr>
          <a:xfrm>
            <a:off x="8148402" y="5460746"/>
            <a:ext cx="1101725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800"/>
              <a:t>~200 Mbps</a:t>
            </a:r>
          </a:p>
        </p:txBody>
      </p:sp>
      <p:sp>
        <p:nvSpPr>
          <p:cNvPr id="13" name="Title 2">
            <a:extLst>
              <a:ext uri="{FF2B5EF4-FFF2-40B4-BE49-F238E27FC236}">
                <a16:creationId xmlns:a16="http://schemas.microsoft.com/office/drawing/2014/main" id="{3A076FB1-7187-20DD-4AF6-6F296689614E}"/>
              </a:ext>
              <a:ext uri="{C183D7F6-B498-43B3-948B-1728B52AA6E4}">
                <adec:decorative xmlns:adec="http://schemas.microsoft.com/office/drawing/2017/decorative" val="1"/>
              </a:ext>
            </a:extLst>
          </p:cNvPr>
          <p:cNvSpPr txBox="1">
            <a:spLocks/>
          </p:cNvSpPr>
          <p:nvPr/>
        </p:nvSpPr>
        <p:spPr>
          <a:xfrm>
            <a:off x="5186141" y="3769426"/>
            <a:ext cx="1101725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800"/>
              <a:t>1000</a:t>
            </a:r>
          </a:p>
          <a:p>
            <a:pPr algn="ctr"/>
            <a:r>
              <a:rPr lang="en-US" sz="1800"/>
              <a:t>viewers</a:t>
            </a:r>
          </a:p>
        </p:txBody>
      </p:sp>
      <p:sp>
        <p:nvSpPr>
          <p:cNvPr id="8" name="Rectangle 7">
            <a:extLst>
              <a:ext uri="{FF2B5EF4-FFF2-40B4-BE49-F238E27FC236}">
                <a16:creationId xmlns:a16="http://schemas.microsoft.com/office/drawing/2014/main" id="{251D964A-EA87-7D1E-522A-99505860A80C}"/>
              </a:ext>
              <a:ext uri="{C183D7F6-B498-43B3-948B-1728B52AA6E4}">
                <adec:decorative xmlns:adec="http://schemas.microsoft.com/office/drawing/2017/decorative" val="1"/>
              </a:ext>
            </a:extLst>
          </p:cNvPr>
          <p:cNvSpPr/>
          <p:nvPr/>
        </p:nvSpPr>
        <p:spPr bwMode="auto">
          <a:xfrm>
            <a:off x="3597310" y="552659"/>
            <a:ext cx="2140299" cy="428829"/>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6A198A87-C2B6-5725-D3AD-21BDC346B09A}"/>
              </a:ext>
              <a:ext uri="{C183D7F6-B498-43B3-948B-1728B52AA6E4}">
                <adec:decorative xmlns:adec="http://schemas.microsoft.com/office/drawing/2017/decorative" val="1"/>
              </a:ext>
            </a:extLst>
          </p:cNvPr>
          <p:cNvSpPr/>
          <p:nvPr/>
        </p:nvSpPr>
        <p:spPr bwMode="auto">
          <a:xfrm>
            <a:off x="8134950" y="525632"/>
            <a:ext cx="2140299" cy="428829"/>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1" name="Straight Arrow Connector 20">
            <a:extLst>
              <a:ext uri="{FF2B5EF4-FFF2-40B4-BE49-F238E27FC236}">
                <a16:creationId xmlns:a16="http://schemas.microsoft.com/office/drawing/2014/main" id="{9F098B10-AE28-4132-FD39-CC969D8A3BCA}"/>
              </a:ext>
              <a:ext uri="{C183D7F6-B498-43B3-948B-1728B52AA6E4}">
                <adec:decorative xmlns:adec="http://schemas.microsoft.com/office/drawing/2017/decorative" val="1"/>
              </a:ext>
            </a:extLst>
          </p:cNvPr>
          <p:cNvCxnSpPr>
            <a:cxnSpLocks/>
          </p:cNvCxnSpPr>
          <p:nvPr/>
        </p:nvCxnSpPr>
        <p:spPr>
          <a:xfrm>
            <a:off x="6674574" y="2055449"/>
            <a:ext cx="1773902"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0D6487D-18A2-CAB4-AF9A-EAE9993A82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43629" y="1487219"/>
            <a:ext cx="979654" cy="929089"/>
          </a:xfrm>
          <a:prstGeom prst="rect">
            <a:avLst/>
          </a:prstGeom>
        </p:spPr>
      </p:pic>
      <p:cxnSp>
        <p:nvCxnSpPr>
          <p:cNvPr id="23" name="Straight Arrow Connector 22">
            <a:extLst>
              <a:ext uri="{FF2B5EF4-FFF2-40B4-BE49-F238E27FC236}">
                <a16:creationId xmlns:a16="http://schemas.microsoft.com/office/drawing/2014/main" id="{4A6751C8-219A-844F-101F-7FA5086B6768}"/>
              </a:ext>
              <a:ext uri="{C183D7F6-B498-43B3-948B-1728B52AA6E4}">
                <adec:decorative xmlns:adec="http://schemas.microsoft.com/office/drawing/2017/decorative" val="1"/>
              </a:ext>
            </a:extLst>
          </p:cNvPr>
          <p:cNvCxnSpPr>
            <a:cxnSpLocks/>
          </p:cNvCxnSpPr>
          <p:nvPr/>
        </p:nvCxnSpPr>
        <p:spPr>
          <a:xfrm flipH="1">
            <a:off x="5186141" y="2055449"/>
            <a:ext cx="1157488" cy="312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itle 2">
            <a:extLst>
              <a:ext uri="{FF2B5EF4-FFF2-40B4-BE49-F238E27FC236}">
                <a16:creationId xmlns:a16="http://schemas.microsoft.com/office/drawing/2014/main" id="{B50A5760-B0EC-71AA-0FA5-6CAC45340D50}"/>
              </a:ext>
              <a:ext uri="{C183D7F6-B498-43B3-948B-1728B52AA6E4}">
                <adec:decorative xmlns:adec="http://schemas.microsoft.com/office/drawing/2017/decorative" val="1"/>
              </a:ext>
            </a:extLst>
          </p:cNvPr>
          <p:cNvSpPr txBox="1">
            <a:spLocks/>
          </p:cNvSpPr>
          <p:nvPr/>
        </p:nvSpPr>
        <p:spPr>
          <a:xfrm>
            <a:off x="1312799" y="3764717"/>
            <a:ext cx="1101725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800"/>
              <a:t>1000</a:t>
            </a:r>
          </a:p>
          <a:p>
            <a:pPr algn="ctr"/>
            <a:r>
              <a:rPr lang="en-US" sz="1800"/>
              <a:t>viewers</a:t>
            </a:r>
          </a:p>
        </p:txBody>
      </p:sp>
    </p:spTree>
    <p:extLst>
      <p:ext uri="{BB962C8B-B14F-4D97-AF65-F5344CB8AC3E}">
        <p14:creationId xmlns:p14="http://schemas.microsoft.com/office/powerpoint/2010/main" val="294631267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3117B21-0E33-F76F-D5BA-A49B466DD7D5}"/>
              </a:ext>
            </a:extLst>
          </p:cNvPr>
          <p:cNvSpPr txBox="1">
            <a:spLocks/>
          </p:cNvSpPr>
          <p:nvPr/>
        </p:nvSpPr>
        <p:spPr>
          <a:xfrm>
            <a:off x="256768" y="182850"/>
            <a:ext cx="1101725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800"/>
              <a:t>Where Do We Need an eCDN? </a:t>
            </a:r>
          </a:p>
        </p:txBody>
      </p:sp>
      <p:sp>
        <p:nvSpPr>
          <p:cNvPr id="3" name="Title 2">
            <a:extLst>
              <a:ext uri="{FF2B5EF4-FFF2-40B4-BE49-F238E27FC236}">
                <a16:creationId xmlns:a16="http://schemas.microsoft.com/office/drawing/2014/main" id="{345B3842-8D78-413C-B221-4DF815EB539E}"/>
              </a:ext>
            </a:extLst>
          </p:cNvPr>
          <p:cNvSpPr>
            <a:spLocks noGrp="1"/>
          </p:cNvSpPr>
          <p:nvPr>
            <p:ph type="title"/>
          </p:nvPr>
        </p:nvSpPr>
        <p:spPr>
          <a:xfrm>
            <a:off x="1450847" y="6310459"/>
            <a:ext cx="11017250" cy="430887"/>
          </a:xfrm>
        </p:spPr>
        <p:txBody>
          <a:bodyPr/>
          <a:lstStyle/>
          <a:p>
            <a:r>
              <a:rPr lang="en-US" sz="2800"/>
              <a:t>Where are your viewers? </a:t>
            </a:r>
          </a:p>
        </p:txBody>
      </p:sp>
      <p:pic>
        <p:nvPicPr>
          <p:cNvPr id="11" name="Graphic 10" descr="Building outline">
            <a:extLst>
              <a:ext uri="{FF2B5EF4-FFF2-40B4-BE49-F238E27FC236}">
                <a16:creationId xmlns:a16="http://schemas.microsoft.com/office/drawing/2014/main" id="{FF15529F-F110-6495-CA81-B4FCDF804E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372879"/>
            <a:ext cx="3625780" cy="3625780"/>
          </a:xfrm>
          <a:prstGeom prst="rect">
            <a:avLst/>
          </a:prstGeom>
        </p:spPr>
      </p:pic>
      <p:pic>
        <p:nvPicPr>
          <p:cNvPr id="8" name="Graphic 7" descr="House outline">
            <a:extLst>
              <a:ext uri="{FF2B5EF4-FFF2-40B4-BE49-F238E27FC236}">
                <a16:creationId xmlns:a16="http://schemas.microsoft.com/office/drawing/2014/main" id="{91F64DBC-1EBE-6137-451A-32F8AADC0C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381" y="2484197"/>
            <a:ext cx="1623576" cy="1623576"/>
          </a:xfrm>
          <a:prstGeom prst="rect">
            <a:avLst/>
          </a:prstGeom>
        </p:spPr>
      </p:pic>
      <p:sp>
        <p:nvSpPr>
          <p:cNvPr id="5" name="Title 2">
            <a:extLst>
              <a:ext uri="{FF2B5EF4-FFF2-40B4-BE49-F238E27FC236}">
                <a16:creationId xmlns:a16="http://schemas.microsoft.com/office/drawing/2014/main" id="{2B2E7896-FAB5-9980-A575-986758D9C25B}"/>
              </a:ext>
            </a:extLst>
          </p:cNvPr>
          <p:cNvSpPr txBox="1">
            <a:spLocks/>
          </p:cNvSpPr>
          <p:nvPr/>
        </p:nvSpPr>
        <p:spPr>
          <a:xfrm>
            <a:off x="3625780" y="3692374"/>
            <a:ext cx="11017250"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400" err="1"/>
              <a:t>eCDN</a:t>
            </a:r>
            <a:endParaRPr lang="en-US" sz="2400"/>
          </a:p>
        </p:txBody>
      </p:sp>
      <p:sp>
        <p:nvSpPr>
          <p:cNvPr id="4" name="Title 2">
            <a:extLst>
              <a:ext uri="{FF2B5EF4-FFF2-40B4-BE49-F238E27FC236}">
                <a16:creationId xmlns:a16="http://schemas.microsoft.com/office/drawing/2014/main" id="{D428D9BD-9FB3-8E87-58ED-DFB88A0E9DDF}"/>
              </a:ext>
            </a:extLst>
          </p:cNvPr>
          <p:cNvSpPr txBox="1">
            <a:spLocks/>
          </p:cNvSpPr>
          <p:nvPr/>
        </p:nvSpPr>
        <p:spPr>
          <a:xfrm>
            <a:off x="6965173" y="3692374"/>
            <a:ext cx="11017250"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400"/>
              <a:t>VPN Split Tunneling</a:t>
            </a:r>
          </a:p>
        </p:txBody>
      </p:sp>
      <p:pic>
        <p:nvPicPr>
          <p:cNvPr id="6" name="Picture 5">
            <a:extLst>
              <a:ext uri="{FF2B5EF4-FFF2-40B4-BE49-F238E27FC236}">
                <a16:creationId xmlns:a16="http://schemas.microsoft.com/office/drawing/2014/main" id="{4C08F635-6AF6-FBA5-0BE6-B9AE7B2D98E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478126" y="2755422"/>
            <a:ext cx="1139966" cy="1081126"/>
          </a:xfrm>
          <a:prstGeom prst="rect">
            <a:avLst/>
          </a:prstGeom>
        </p:spPr>
      </p:pic>
      <p:cxnSp>
        <p:nvCxnSpPr>
          <p:cNvPr id="12" name="Straight Arrow Connector 11">
            <a:extLst>
              <a:ext uri="{FF2B5EF4-FFF2-40B4-BE49-F238E27FC236}">
                <a16:creationId xmlns:a16="http://schemas.microsoft.com/office/drawing/2014/main" id="{E315E7D1-2EC5-580D-5663-765FCF753646}"/>
              </a:ext>
              <a:ext uri="{C183D7F6-B498-43B3-948B-1728B52AA6E4}">
                <adec:decorative xmlns:adec="http://schemas.microsoft.com/office/drawing/2017/decorative" val="1"/>
              </a:ext>
            </a:extLst>
          </p:cNvPr>
          <p:cNvCxnSpPr>
            <a:cxnSpLocks/>
          </p:cNvCxnSpPr>
          <p:nvPr/>
        </p:nvCxnSpPr>
        <p:spPr>
          <a:xfrm>
            <a:off x="6618092" y="3383280"/>
            <a:ext cx="332328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D2631A4-D11D-EF3B-E807-1E4C73CC7E1F}"/>
              </a:ext>
              <a:ext uri="{C183D7F6-B498-43B3-948B-1728B52AA6E4}">
                <adec:decorative xmlns:adec="http://schemas.microsoft.com/office/drawing/2017/decorative" val="1"/>
              </a:ext>
            </a:extLst>
          </p:cNvPr>
          <p:cNvCxnSpPr>
            <a:cxnSpLocks/>
          </p:cNvCxnSpPr>
          <p:nvPr/>
        </p:nvCxnSpPr>
        <p:spPr>
          <a:xfrm flipH="1" flipV="1">
            <a:off x="2692400" y="3383280"/>
            <a:ext cx="2785726" cy="202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29873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D9210ED-D567-4668-D6F5-AA2CA76A83EF}"/>
              </a:ext>
            </a:extLst>
          </p:cNvPr>
          <p:cNvSpPr>
            <a:spLocks noGrp="1"/>
          </p:cNvSpPr>
          <p:nvPr>
            <p:ph type="title"/>
          </p:nvPr>
        </p:nvSpPr>
        <p:spPr>
          <a:xfrm>
            <a:off x="459164" y="164671"/>
            <a:ext cx="11146837" cy="482310"/>
          </a:xfrm>
        </p:spPr>
        <p:txBody>
          <a:bodyPr/>
          <a:lstStyle/>
          <a:p>
            <a:r>
              <a:rPr lang="en-US" sz="3050"/>
              <a:t>Whose Problem Are We Trying to Solve with eCDN?</a:t>
            </a:r>
          </a:p>
        </p:txBody>
      </p:sp>
      <p:sp>
        <p:nvSpPr>
          <p:cNvPr id="12" name="Text Placeholder 5">
            <a:extLst>
              <a:ext uri="{FF2B5EF4-FFF2-40B4-BE49-F238E27FC236}">
                <a16:creationId xmlns:a16="http://schemas.microsoft.com/office/drawing/2014/main" id="{B6D8CF0E-E7F8-4556-B200-F9F83A572E55}"/>
              </a:ext>
            </a:extLst>
          </p:cNvPr>
          <p:cNvSpPr txBox="1">
            <a:spLocks/>
          </p:cNvSpPr>
          <p:nvPr/>
        </p:nvSpPr>
        <p:spPr>
          <a:xfrm>
            <a:off x="934968" y="2668354"/>
            <a:ext cx="11846967" cy="2526831"/>
          </a:xfrm>
          <a:prstGeom prst="rect">
            <a:avLst/>
          </a:prstGeom>
        </p:spPr>
        <p:txBody>
          <a:bodyPr wrap="square" lIns="91427" tIns="45713" rIns="91427" bIns="45713" anchor="t">
            <a:spAutoFit/>
          </a:bodyPr>
          <a:lstStyle>
            <a:lvl1pPr marL="0"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2499" kern="1200" spc="0" baseline="0">
                <a:solidFill>
                  <a:srgbClr val="000000"/>
                </a:solidFill>
                <a:latin typeface="+mn-lt"/>
                <a:ea typeface="+mn-ea"/>
                <a:cs typeface="+mn-cs"/>
              </a:defRPr>
            </a:lvl1pPr>
            <a:lvl2pPr marL="219682"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1922" kern="1200" spc="0" baseline="0">
                <a:solidFill>
                  <a:srgbClr val="000000"/>
                </a:solidFill>
                <a:latin typeface="+mn-lt"/>
                <a:ea typeface="+mn-ea"/>
                <a:cs typeface="+mn-cs"/>
              </a:defRPr>
            </a:lvl2pPr>
            <a:lvl3pPr marL="439364"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1537" kern="1200" spc="0" baseline="0">
                <a:solidFill>
                  <a:srgbClr val="000000"/>
                </a:solidFill>
                <a:latin typeface="+mn-lt"/>
                <a:ea typeface="+mn-ea"/>
                <a:cs typeface="+mn-cs"/>
              </a:defRPr>
            </a:lvl3pPr>
            <a:lvl4pPr marL="659046"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1537" kern="1200" spc="0" baseline="0">
                <a:solidFill>
                  <a:srgbClr val="000000"/>
                </a:solidFill>
                <a:latin typeface="+mn-lt"/>
                <a:ea typeface="+mn-ea"/>
                <a:cs typeface="+mn-cs"/>
              </a:defRPr>
            </a:lvl4pPr>
            <a:lvl5pPr marL="878727"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1537" kern="1200" spc="0" baseline="0">
                <a:solidFill>
                  <a:srgbClr val="000000"/>
                </a:soli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a:lstStyle>
          <a:p>
            <a:pPr defTabSz="896181">
              <a:spcAft>
                <a:spcPts val="600"/>
              </a:spcAft>
              <a:defRPr/>
            </a:pPr>
            <a:r>
              <a:rPr lang="en-US" sz="2800">
                <a:latin typeface="Segoe UI"/>
              </a:rPr>
              <a:t>IT/Network Administrators</a:t>
            </a:r>
          </a:p>
          <a:p>
            <a:pPr marL="562516" lvl="1" indent="-342834" defTabSz="896181">
              <a:spcAft>
                <a:spcPts val="600"/>
              </a:spcAft>
              <a:buFont typeface="Arial" panose="020B0604020202020204" pitchFamily="34" charset="0"/>
              <a:buChar char="•"/>
              <a:defRPr/>
            </a:pPr>
            <a:r>
              <a:rPr lang="en-US" sz="2400">
                <a:latin typeface="Segoe UI"/>
              </a:rPr>
              <a:t>Network Stability</a:t>
            </a:r>
          </a:p>
          <a:p>
            <a:pPr marL="562516" lvl="1" indent="-342834" defTabSz="896181">
              <a:spcAft>
                <a:spcPts val="600"/>
              </a:spcAft>
              <a:buFont typeface="Arial" panose="020B0604020202020204" pitchFamily="34" charset="0"/>
              <a:buChar char="•"/>
              <a:defRPr/>
            </a:pPr>
            <a:r>
              <a:rPr lang="en-US" sz="2400">
                <a:latin typeface="Segoe UI"/>
              </a:rPr>
              <a:t>Network Configuration/Troubleshooting </a:t>
            </a:r>
          </a:p>
          <a:p>
            <a:pPr marL="562516" lvl="1" indent="-342834" defTabSz="896181">
              <a:spcAft>
                <a:spcPts val="600"/>
              </a:spcAft>
              <a:buFont typeface="Arial" panose="020B0604020202020204" pitchFamily="34" charset="0"/>
              <a:buChar char="•"/>
              <a:defRPr/>
            </a:pPr>
            <a:r>
              <a:rPr lang="en-US" sz="2400">
                <a:latin typeface="Segoe UI"/>
              </a:rPr>
              <a:t>Ensures Efficient Teams Traffic</a:t>
            </a:r>
          </a:p>
          <a:p>
            <a:pPr marL="562516" lvl="1" indent="-342834" defTabSz="896181">
              <a:spcAft>
                <a:spcPts val="600"/>
              </a:spcAft>
              <a:buFont typeface="Arial" panose="020B0604020202020204" pitchFamily="34" charset="0"/>
              <a:buChar char="•"/>
              <a:defRPr/>
            </a:pPr>
            <a:r>
              <a:rPr lang="en-US" sz="2400">
                <a:latin typeface="Segoe UI"/>
                <a:cs typeface="Segoe UI"/>
              </a:rPr>
              <a:t>Event Bandwidth Estimates and Requirements</a:t>
            </a:r>
          </a:p>
          <a:p>
            <a:pPr marL="562516" lvl="1" indent="-342834" defTabSz="896181">
              <a:spcAft>
                <a:spcPts val="600"/>
              </a:spcAft>
              <a:buFont typeface="Arial" panose="020B0604020202020204" pitchFamily="34" charset="0"/>
              <a:buChar char="•"/>
              <a:defRPr/>
            </a:pPr>
            <a:r>
              <a:rPr lang="en-US" sz="2400">
                <a:latin typeface="Segoe UI"/>
              </a:rPr>
              <a:t>Monitoring/Troubleshooting Attendee Viewing Experience</a:t>
            </a:r>
            <a:endParaRPr lang="en-US" sz="2400">
              <a:latin typeface="Segoe UI"/>
              <a:cs typeface="Segoe UI"/>
            </a:endParaRPr>
          </a:p>
        </p:txBody>
      </p:sp>
      <p:sp>
        <p:nvSpPr>
          <p:cNvPr id="4" name="Rectangle 3">
            <a:extLst>
              <a:ext uri="{FF2B5EF4-FFF2-40B4-BE49-F238E27FC236}">
                <a16:creationId xmlns:a16="http://schemas.microsoft.com/office/drawing/2014/main" id="{A41141FA-CCE0-48BD-82CD-0081AB5E1942}"/>
              </a:ext>
              <a:ext uri="{C183D7F6-B498-43B3-948B-1728B52AA6E4}">
                <adec:decorative xmlns:adec="http://schemas.microsoft.com/office/drawing/2017/decorative" val="1"/>
              </a:ext>
            </a:extLst>
          </p:cNvPr>
          <p:cNvSpPr/>
          <p:nvPr/>
        </p:nvSpPr>
        <p:spPr bwMode="auto">
          <a:xfrm>
            <a:off x="865" y="6422016"/>
            <a:ext cx="458299" cy="424483"/>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pic>
        <p:nvPicPr>
          <p:cNvPr id="2" name="Picture 1">
            <a:extLst>
              <a:ext uri="{FF2B5EF4-FFF2-40B4-BE49-F238E27FC236}">
                <a16:creationId xmlns:a16="http://schemas.microsoft.com/office/drawing/2014/main" id="{016097BC-58EB-461E-624B-6CD23BE1F0D6}"/>
              </a:ext>
              <a:ext uri="{C183D7F6-B498-43B3-948B-1728B52AA6E4}">
                <adec:decorative xmlns:adec="http://schemas.microsoft.com/office/drawing/2017/decorative" val="1"/>
              </a:ext>
            </a:extLst>
          </p:cNvPr>
          <p:cNvPicPr>
            <a:picLocks noChangeAspect="1"/>
          </p:cNvPicPr>
          <p:nvPr/>
        </p:nvPicPr>
        <p:blipFill rotWithShape="1">
          <a:blip r:embed="rId3"/>
          <a:srcRect l="78830" t="11807"/>
          <a:stretch/>
        </p:blipFill>
        <p:spPr>
          <a:xfrm>
            <a:off x="8998608" y="1005074"/>
            <a:ext cx="2016424" cy="1663280"/>
          </a:xfrm>
          <a:prstGeom prst="rect">
            <a:avLst/>
          </a:prstGeom>
        </p:spPr>
      </p:pic>
      <p:pic>
        <p:nvPicPr>
          <p:cNvPr id="5" name="Picture 4">
            <a:extLst>
              <a:ext uri="{FF2B5EF4-FFF2-40B4-BE49-F238E27FC236}">
                <a16:creationId xmlns:a16="http://schemas.microsoft.com/office/drawing/2014/main" id="{88584B7A-0781-74D8-BD28-CFEB766ECA69}"/>
              </a:ext>
              <a:ext uri="{C183D7F6-B498-43B3-948B-1728B52AA6E4}">
                <adec:decorative xmlns:adec="http://schemas.microsoft.com/office/drawing/2017/decorative" val="1"/>
              </a:ext>
            </a:extLst>
          </p:cNvPr>
          <p:cNvPicPr>
            <a:picLocks noChangeAspect="1"/>
          </p:cNvPicPr>
          <p:nvPr/>
        </p:nvPicPr>
        <p:blipFill rotWithShape="1">
          <a:blip r:embed="rId4"/>
          <a:srcRect r="24159" b="13689"/>
          <a:stretch/>
        </p:blipFill>
        <p:spPr>
          <a:xfrm>
            <a:off x="1615835" y="880886"/>
            <a:ext cx="7122723" cy="1594895"/>
          </a:xfrm>
          <a:prstGeom prst="rect">
            <a:avLst/>
          </a:prstGeom>
        </p:spPr>
      </p:pic>
      <p:sp>
        <p:nvSpPr>
          <p:cNvPr id="3" name="Rectangle 2">
            <a:extLst>
              <a:ext uri="{FF2B5EF4-FFF2-40B4-BE49-F238E27FC236}">
                <a16:creationId xmlns:a16="http://schemas.microsoft.com/office/drawing/2014/main" id="{F9AD38AF-505A-0995-F81D-06F3F69703AB}"/>
              </a:ext>
              <a:ext uri="{C183D7F6-B498-43B3-948B-1728B52AA6E4}">
                <adec:decorative xmlns:adec="http://schemas.microsoft.com/office/drawing/2017/decorative" val="1"/>
              </a:ext>
            </a:extLst>
          </p:cNvPr>
          <p:cNvSpPr/>
          <p:nvPr/>
        </p:nvSpPr>
        <p:spPr bwMode="auto">
          <a:xfrm>
            <a:off x="1887794" y="1005074"/>
            <a:ext cx="3932903" cy="1470707"/>
          </a:xfrm>
          <a:prstGeom prst="rect">
            <a:avLst/>
          </a:prstGeom>
          <a:solidFill>
            <a:schemeClr val="bg1">
              <a:alpha val="6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B94A06C6-B578-C375-AD26-A38DC22755CD}"/>
              </a:ext>
              <a:ext uri="{C183D7F6-B498-43B3-948B-1728B52AA6E4}">
                <adec:decorative xmlns:adec="http://schemas.microsoft.com/office/drawing/2017/decorative" val="1"/>
              </a:ext>
            </a:extLst>
          </p:cNvPr>
          <p:cNvSpPr/>
          <p:nvPr/>
        </p:nvSpPr>
        <p:spPr bwMode="auto">
          <a:xfrm>
            <a:off x="7673098" y="1018600"/>
            <a:ext cx="3932903" cy="1470707"/>
          </a:xfrm>
          <a:prstGeom prst="rect">
            <a:avLst/>
          </a:prstGeom>
          <a:solidFill>
            <a:schemeClr val="bg1">
              <a:alpha val="6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7858389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EA2BD3D-4453-4DA4-A7C7-E0C78B5E696C}"/>
              </a:ext>
              <a:ext uri="{C183D7F6-B498-43B3-948B-1728B52AA6E4}">
                <adec:decorative xmlns:adec="http://schemas.microsoft.com/office/drawing/2017/decorative" val="1"/>
              </a:ext>
            </a:extLst>
          </p:cNvPr>
          <p:cNvSpPr/>
          <p:nvPr/>
        </p:nvSpPr>
        <p:spPr bwMode="auto">
          <a:xfrm>
            <a:off x="0" y="3429000"/>
            <a:ext cx="12192000" cy="2497238"/>
          </a:xfrm>
          <a:prstGeom prst="rect">
            <a:avLst/>
          </a:prstGeom>
          <a:solidFill>
            <a:schemeClr val="bg1"/>
          </a:solidFill>
          <a:ln>
            <a:noFill/>
            <a:headEnd type="none" w="med" len="med"/>
            <a:tailEnd type="none" w="med" len="med"/>
          </a:ln>
          <a:effectLst>
            <a:outerShdw blurRad="508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18288"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err="1">
              <a:ln>
                <a:noFill/>
              </a:ln>
              <a:solidFill>
                <a:srgbClr val="000000"/>
              </a:solidFill>
              <a:effectLst/>
              <a:uLnTx/>
              <a:uFillTx/>
              <a:latin typeface="Segoe UI"/>
              <a:ea typeface="+mn-ea"/>
              <a:cs typeface="Segoe UI"/>
            </a:endParaRPr>
          </a:p>
        </p:txBody>
      </p:sp>
      <p:sp>
        <p:nvSpPr>
          <p:cNvPr id="4" name="Title 3">
            <a:extLst>
              <a:ext uri="{FF2B5EF4-FFF2-40B4-BE49-F238E27FC236}">
                <a16:creationId xmlns:a16="http://schemas.microsoft.com/office/drawing/2014/main" id="{60B50B63-287F-4551-BC27-4ADB6E7ADD56}"/>
              </a:ext>
            </a:extLst>
          </p:cNvPr>
          <p:cNvSpPr>
            <a:spLocks noGrp="1"/>
          </p:cNvSpPr>
          <p:nvPr>
            <p:ph type="title"/>
          </p:nvPr>
        </p:nvSpPr>
        <p:spPr>
          <a:xfrm>
            <a:off x="588963" y="457200"/>
            <a:ext cx="11017250" cy="553998"/>
          </a:xfrm>
        </p:spPr>
        <p:txBody>
          <a:bodyPr/>
          <a:lstStyle/>
          <a:p>
            <a:r>
              <a:rPr lang="en-US" noProof="0"/>
              <a:t>Microsoft </a:t>
            </a:r>
            <a:r>
              <a:rPr lang="en-US" noProof="0" err="1"/>
              <a:t>eCDN</a:t>
            </a:r>
            <a:r>
              <a:rPr lang="en-US" noProof="0"/>
              <a:t> – </a:t>
            </a:r>
            <a:r>
              <a:rPr lang="en-US" sz="3200" noProof="0"/>
              <a:t>Enterprise Content Delivery Network</a:t>
            </a:r>
            <a:endParaRPr lang="en-US" sz="3200"/>
          </a:p>
        </p:txBody>
      </p:sp>
      <p:sp>
        <p:nvSpPr>
          <p:cNvPr id="18" name="TextBox 17">
            <a:extLst>
              <a:ext uri="{FF2B5EF4-FFF2-40B4-BE49-F238E27FC236}">
                <a16:creationId xmlns:a16="http://schemas.microsoft.com/office/drawing/2014/main" id="{DE41D5C3-EB22-4222-A0BA-B23DF3A1C455}"/>
              </a:ext>
            </a:extLst>
          </p:cNvPr>
          <p:cNvSpPr txBox="1"/>
          <p:nvPr/>
        </p:nvSpPr>
        <p:spPr>
          <a:xfrm>
            <a:off x="0" y="1127413"/>
            <a:ext cx="12192000" cy="842536"/>
          </a:xfrm>
          <a:prstGeom prst="rect">
            <a:avLst/>
          </a:prstGeom>
          <a:solidFill>
            <a:schemeClr val="bg1">
              <a:lumMod val="95000"/>
            </a:schemeClr>
          </a:solidFill>
        </p:spPr>
        <p:txBody>
          <a:bodyPr wrap="square" lIns="594360" tIns="45720" rIns="594360" bIns="45720" rtlCol="0" anchor="ctr">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Enhance live video streaming experience with</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optimized network performance in Teams Events</a:t>
            </a:r>
          </a:p>
        </p:txBody>
      </p:sp>
      <p:sp>
        <p:nvSpPr>
          <p:cNvPr id="11" name="Rectangle 10">
            <a:extLst>
              <a:ext uri="{FF2B5EF4-FFF2-40B4-BE49-F238E27FC236}">
                <a16:creationId xmlns:a16="http://schemas.microsoft.com/office/drawing/2014/main" id="{43C6C4B7-692F-4E41-BAE1-FA07F4C6EA0F}"/>
              </a:ext>
            </a:extLst>
          </p:cNvPr>
          <p:cNvSpPr/>
          <p:nvPr/>
        </p:nvSpPr>
        <p:spPr>
          <a:xfrm>
            <a:off x="741379" y="4611535"/>
            <a:ext cx="2414988" cy="1098356"/>
          </a:xfrm>
          <a:prstGeom prst="rect">
            <a:avLst/>
          </a:prstGeom>
        </p:spPr>
        <p:txBody>
          <a:bodyPr wrap="square" lIns="0" rIns="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a:noFill/>
                </a:ln>
                <a:solidFill>
                  <a:srgbClr val="000000"/>
                </a:solidFill>
                <a:effectLst/>
                <a:uLnTx/>
                <a:uFillTx/>
                <a:latin typeface="Segoe UI Semibold"/>
                <a:ea typeface="+mn-ea"/>
                <a:cs typeface="+mn-cs"/>
              </a:rPr>
              <a:t>Enhanced Network Reliability</a:t>
            </a:r>
          </a:p>
        </p:txBody>
      </p:sp>
      <p:sp>
        <p:nvSpPr>
          <p:cNvPr id="14" name="Rectangle 13">
            <a:extLst>
              <a:ext uri="{FF2B5EF4-FFF2-40B4-BE49-F238E27FC236}">
                <a16:creationId xmlns:a16="http://schemas.microsoft.com/office/drawing/2014/main" id="{010A4445-EF29-4790-89E1-53AF4591E824}"/>
              </a:ext>
            </a:extLst>
          </p:cNvPr>
          <p:cNvSpPr/>
          <p:nvPr/>
        </p:nvSpPr>
        <p:spPr>
          <a:xfrm>
            <a:off x="4883108" y="4611535"/>
            <a:ext cx="2414988" cy="1098356"/>
          </a:xfrm>
          <a:prstGeom prst="rect">
            <a:avLst/>
          </a:prstGeom>
        </p:spPr>
        <p:txBody>
          <a:bodyPr wrap="square" lIns="0" rIns="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a:noFill/>
                </a:ln>
                <a:solidFill>
                  <a:srgbClr val="000000"/>
                </a:solidFill>
                <a:effectLst/>
                <a:uLnTx/>
                <a:uFillTx/>
                <a:latin typeface="Segoe UI Semibold"/>
                <a:ea typeface="+mn-ea"/>
                <a:cs typeface="+mn-cs"/>
              </a:rPr>
              <a:t>Ease of Adoption</a:t>
            </a:r>
          </a:p>
        </p:txBody>
      </p:sp>
      <p:sp>
        <p:nvSpPr>
          <p:cNvPr id="20" name="Rectangle 19">
            <a:extLst>
              <a:ext uri="{FF2B5EF4-FFF2-40B4-BE49-F238E27FC236}">
                <a16:creationId xmlns:a16="http://schemas.microsoft.com/office/drawing/2014/main" id="{18D6ABBE-08B7-48BF-9331-604BD67C8F15}"/>
              </a:ext>
            </a:extLst>
          </p:cNvPr>
          <p:cNvSpPr/>
          <p:nvPr/>
        </p:nvSpPr>
        <p:spPr>
          <a:xfrm>
            <a:off x="9035633" y="4611535"/>
            <a:ext cx="2414988" cy="1098356"/>
          </a:xfrm>
          <a:prstGeom prst="rect">
            <a:avLst/>
          </a:prstGeom>
        </p:spPr>
        <p:txBody>
          <a:bodyPr wrap="square" lIns="0" rIns="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a:noFill/>
                </a:ln>
                <a:solidFill>
                  <a:srgbClr val="000000"/>
                </a:solidFill>
                <a:effectLst/>
                <a:uLnTx/>
                <a:uFillTx/>
                <a:latin typeface="Segoe UI Semibold"/>
                <a:ea typeface="+mn-ea"/>
                <a:cs typeface="+mn-cs"/>
              </a:rPr>
              <a:t>Trusted solution built on Microsoft Cloud</a:t>
            </a:r>
          </a:p>
        </p:txBody>
      </p:sp>
      <p:grpSp>
        <p:nvGrpSpPr>
          <p:cNvPr id="5" name="Group 4">
            <a:extLst>
              <a:ext uri="{FF2B5EF4-FFF2-40B4-BE49-F238E27FC236}">
                <a16:creationId xmlns:a16="http://schemas.microsoft.com/office/drawing/2014/main" id="{A750942B-368C-4804-B8DC-9678B9B13BF9}"/>
              </a:ext>
              <a:ext uri="{C183D7F6-B498-43B3-948B-1728B52AA6E4}">
                <adec:decorative xmlns:adec="http://schemas.microsoft.com/office/drawing/2017/decorative" val="1"/>
              </a:ext>
            </a:extLst>
          </p:cNvPr>
          <p:cNvGrpSpPr/>
          <p:nvPr/>
        </p:nvGrpSpPr>
        <p:grpSpPr>
          <a:xfrm>
            <a:off x="1091068" y="2571195"/>
            <a:ext cx="1715610" cy="1715610"/>
            <a:chOff x="1038662" y="2571195"/>
            <a:chExt cx="1715610" cy="1715610"/>
          </a:xfrm>
        </p:grpSpPr>
        <p:grpSp>
          <p:nvGrpSpPr>
            <p:cNvPr id="7" name="Group 6">
              <a:extLst>
                <a:ext uri="{FF2B5EF4-FFF2-40B4-BE49-F238E27FC236}">
                  <a16:creationId xmlns:a16="http://schemas.microsoft.com/office/drawing/2014/main" id="{AA08D63F-FDB5-49EF-927F-401AC2A93387}"/>
                </a:ext>
              </a:extLst>
            </p:cNvPr>
            <p:cNvGrpSpPr/>
            <p:nvPr/>
          </p:nvGrpSpPr>
          <p:grpSpPr>
            <a:xfrm>
              <a:off x="1038662" y="2571195"/>
              <a:ext cx="1715610" cy="1715610"/>
              <a:chOff x="710646" y="2571195"/>
              <a:chExt cx="1715610" cy="1715610"/>
            </a:xfrm>
          </p:grpSpPr>
          <p:sp>
            <p:nvSpPr>
              <p:cNvPr id="17" name="Oval 16">
                <a:extLst>
                  <a:ext uri="{FF2B5EF4-FFF2-40B4-BE49-F238E27FC236}">
                    <a16:creationId xmlns:a16="http://schemas.microsoft.com/office/drawing/2014/main" id="{DF5F8545-98E3-4F16-AE08-202F2271144A}"/>
                  </a:ext>
                  <a:ext uri="{C183D7F6-B498-43B3-948B-1728B52AA6E4}">
                    <adec:decorative xmlns:adec="http://schemas.microsoft.com/office/drawing/2017/decorative" val="1"/>
                  </a:ext>
                </a:extLst>
              </p:cNvPr>
              <p:cNvSpPr>
                <a:spLocks/>
              </p:cNvSpPr>
              <p:nvPr/>
            </p:nvSpPr>
            <p:spPr bwMode="auto">
              <a:xfrm>
                <a:off x="710646" y="2571195"/>
                <a:ext cx="1715610" cy="1715610"/>
              </a:xfrm>
              <a:prstGeom prst="ellipse">
                <a:avLst/>
              </a:prstGeom>
              <a:solidFill>
                <a:schemeClr val="accent1">
                  <a:lumMod val="20000"/>
                  <a:lumOff val="80000"/>
                </a:schemeClr>
              </a:solidFill>
              <a:ln w="10795" cap="flat" cmpd="sng" algn="ctr">
                <a:no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Oval 15">
                <a:extLst>
                  <a:ext uri="{FF2B5EF4-FFF2-40B4-BE49-F238E27FC236}">
                    <a16:creationId xmlns:a16="http://schemas.microsoft.com/office/drawing/2014/main" id="{A9013D1C-7C0E-4105-8F41-3017E85398A3}"/>
                  </a:ext>
                  <a:ext uri="{C183D7F6-B498-43B3-948B-1728B52AA6E4}">
                    <adec:decorative xmlns:adec="http://schemas.microsoft.com/office/drawing/2017/decorative" val="1"/>
                  </a:ext>
                </a:extLst>
              </p:cNvPr>
              <p:cNvSpPr>
                <a:spLocks/>
              </p:cNvSpPr>
              <p:nvPr/>
            </p:nvSpPr>
            <p:spPr bwMode="auto">
              <a:xfrm>
                <a:off x="815458" y="2676007"/>
                <a:ext cx="1505986" cy="1505986"/>
              </a:xfrm>
              <a:prstGeom prst="ellipse">
                <a:avLst/>
              </a:prstGeom>
              <a:solidFill>
                <a:schemeClr val="bg1"/>
              </a:solidFill>
              <a:ln w="19050" cap="flat" cmpd="sng" algn="ctr">
                <a:solidFill>
                  <a:schemeClr val="accent1"/>
                </a:solid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5" name="manager" descr="Icon of a group of people connected by lines">
              <a:extLst>
                <a:ext uri="{FF2B5EF4-FFF2-40B4-BE49-F238E27FC236}">
                  <a16:creationId xmlns:a16="http://schemas.microsoft.com/office/drawing/2014/main" id="{88502104-9D67-4544-A651-E72D190797A2}"/>
                </a:ext>
                <a:ext uri="{C183D7F6-B498-43B3-948B-1728B52AA6E4}">
                  <adec:decorative xmlns:adec="http://schemas.microsoft.com/office/drawing/2017/decorative" val="0"/>
                </a:ext>
              </a:extLst>
            </p:cNvPr>
            <p:cNvSpPr>
              <a:spLocks noChangeAspect="1" noEditPoints="1"/>
            </p:cNvSpPr>
            <p:nvPr/>
          </p:nvSpPr>
          <p:spPr bwMode="auto">
            <a:xfrm>
              <a:off x="1458317" y="2987374"/>
              <a:ext cx="876300" cy="883252"/>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05C8DA8F-0472-43FA-BA02-FF74C4A0386D}"/>
              </a:ext>
              <a:ext uri="{C183D7F6-B498-43B3-948B-1728B52AA6E4}">
                <adec:decorative xmlns:adec="http://schemas.microsoft.com/office/drawing/2017/decorative" val="1"/>
              </a:ext>
            </a:extLst>
          </p:cNvPr>
          <p:cNvGrpSpPr/>
          <p:nvPr/>
        </p:nvGrpSpPr>
        <p:grpSpPr>
          <a:xfrm>
            <a:off x="5238194" y="2571195"/>
            <a:ext cx="1715610" cy="1715610"/>
            <a:chOff x="5238195" y="2571195"/>
            <a:chExt cx="1715610" cy="1715610"/>
          </a:xfrm>
        </p:grpSpPr>
        <p:grpSp>
          <p:nvGrpSpPr>
            <p:cNvPr id="23" name="Group 22">
              <a:extLst>
                <a:ext uri="{FF2B5EF4-FFF2-40B4-BE49-F238E27FC236}">
                  <a16:creationId xmlns:a16="http://schemas.microsoft.com/office/drawing/2014/main" id="{BC7AA067-C01A-4E29-8653-DDE1DFBF7B9F}"/>
                </a:ext>
              </a:extLst>
            </p:cNvPr>
            <p:cNvGrpSpPr/>
            <p:nvPr/>
          </p:nvGrpSpPr>
          <p:grpSpPr>
            <a:xfrm>
              <a:off x="5238195" y="2571195"/>
              <a:ext cx="1715610" cy="1715610"/>
              <a:chOff x="710646" y="2571195"/>
              <a:chExt cx="1715610" cy="1715610"/>
            </a:xfrm>
          </p:grpSpPr>
          <p:sp>
            <p:nvSpPr>
              <p:cNvPr id="24" name="Oval 23">
                <a:extLst>
                  <a:ext uri="{FF2B5EF4-FFF2-40B4-BE49-F238E27FC236}">
                    <a16:creationId xmlns:a16="http://schemas.microsoft.com/office/drawing/2014/main" id="{416BA0B3-6EAB-4384-BA93-9AEA5850D34E}"/>
                  </a:ext>
                  <a:ext uri="{C183D7F6-B498-43B3-948B-1728B52AA6E4}">
                    <adec:decorative xmlns:adec="http://schemas.microsoft.com/office/drawing/2017/decorative" val="1"/>
                  </a:ext>
                </a:extLst>
              </p:cNvPr>
              <p:cNvSpPr>
                <a:spLocks/>
              </p:cNvSpPr>
              <p:nvPr/>
            </p:nvSpPr>
            <p:spPr bwMode="auto">
              <a:xfrm>
                <a:off x="710646" y="2571195"/>
                <a:ext cx="1715610" cy="1715610"/>
              </a:xfrm>
              <a:prstGeom prst="ellipse">
                <a:avLst/>
              </a:prstGeom>
              <a:solidFill>
                <a:schemeClr val="accent1">
                  <a:lumMod val="20000"/>
                  <a:lumOff val="80000"/>
                </a:schemeClr>
              </a:solidFill>
              <a:ln w="10795" cap="flat" cmpd="sng" algn="ctr">
                <a:no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107E7580-78CF-4CC0-85C1-F18E9770409E}"/>
                  </a:ext>
                  <a:ext uri="{C183D7F6-B498-43B3-948B-1728B52AA6E4}">
                    <adec:decorative xmlns:adec="http://schemas.microsoft.com/office/drawing/2017/decorative" val="1"/>
                  </a:ext>
                </a:extLst>
              </p:cNvPr>
              <p:cNvSpPr>
                <a:spLocks/>
              </p:cNvSpPr>
              <p:nvPr/>
            </p:nvSpPr>
            <p:spPr bwMode="auto">
              <a:xfrm>
                <a:off x="815458" y="2676007"/>
                <a:ext cx="1505986" cy="1505986"/>
              </a:xfrm>
              <a:prstGeom prst="ellipse">
                <a:avLst/>
              </a:prstGeom>
              <a:solidFill>
                <a:schemeClr val="bg1"/>
              </a:solidFill>
              <a:ln w="19050" cap="flat" cmpd="sng" algn="ctr">
                <a:solidFill>
                  <a:srgbClr val="5558AF"/>
                </a:solid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9" name="Touchscreen" title="Icon of a closed hand with one finger touching a screen">
              <a:extLst>
                <a:ext uri="{FF2B5EF4-FFF2-40B4-BE49-F238E27FC236}">
                  <a16:creationId xmlns:a16="http://schemas.microsoft.com/office/drawing/2014/main" id="{F14DBED8-DD51-4D70-AF1C-685BB1465D6C}"/>
                </a:ext>
              </a:extLst>
            </p:cNvPr>
            <p:cNvSpPr>
              <a:spLocks noChangeAspect="1" noEditPoints="1"/>
            </p:cNvSpPr>
            <p:nvPr/>
          </p:nvSpPr>
          <p:spPr bwMode="auto">
            <a:xfrm>
              <a:off x="5669324" y="3028950"/>
              <a:ext cx="853352" cy="80010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 name="Group 1">
            <a:extLst>
              <a:ext uri="{FF2B5EF4-FFF2-40B4-BE49-F238E27FC236}">
                <a16:creationId xmlns:a16="http://schemas.microsoft.com/office/drawing/2014/main" id="{5795C680-BB0B-4A39-8EFE-E59DE80F4B7F}"/>
              </a:ext>
              <a:ext uri="{C183D7F6-B498-43B3-948B-1728B52AA6E4}">
                <adec:decorative xmlns:adec="http://schemas.microsoft.com/office/drawing/2017/decorative" val="1"/>
              </a:ext>
            </a:extLst>
          </p:cNvPr>
          <p:cNvGrpSpPr/>
          <p:nvPr/>
        </p:nvGrpSpPr>
        <p:grpSpPr>
          <a:xfrm>
            <a:off x="9385322" y="2571195"/>
            <a:ext cx="1715610" cy="1715610"/>
            <a:chOff x="9539326" y="2571195"/>
            <a:chExt cx="1715610" cy="1715610"/>
          </a:xfrm>
        </p:grpSpPr>
        <p:grpSp>
          <p:nvGrpSpPr>
            <p:cNvPr id="27" name="Group 26">
              <a:extLst>
                <a:ext uri="{FF2B5EF4-FFF2-40B4-BE49-F238E27FC236}">
                  <a16:creationId xmlns:a16="http://schemas.microsoft.com/office/drawing/2014/main" id="{19040C03-5C14-4792-909B-C6F1BF4BF25A}"/>
                </a:ext>
              </a:extLst>
            </p:cNvPr>
            <p:cNvGrpSpPr/>
            <p:nvPr/>
          </p:nvGrpSpPr>
          <p:grpSpPr>
            <a:xfrm>
              <a:off x="9539326" y="2571195"/>
              <a:ext cx="1715610" cy="1715610"/>
              <a:chOff x="710646" y="2571195"/>
              <a:chExt cx="1715610" cy="1715610"/>
            </a:xfrm>
          </p:grpSpPr>
          <p:sp>
            <p:nvSpPr>
              <p:cNvPr id="28" name="Oval 27">
                <a:extLst>
                  <a:ext uri="{FF2B5EF4-FFF2-40B4-BE49-F238E27FC236}">
                    <a16:creationId xmlns:a16="http://schemas.microsoft.com/office/drawing/2014/main" id="{C959C66E-124A-470F-A672-654F0CF1AED3}"/>
                  </a:ext>
                  <a:ext uri="{C183D7F6-B498-43B3-948B-1728B52AA6E4}">
                    <adec:decorative xmlns:adec="http://schemas.microsoft.com/office/drawing/2017/decorative" val="1"/>
                  </a:ext>
                </a:extLst>
              </p:cNvPr>
              <p:cNvSpPr>
                <a:spLocks/>
              </p:cNvSpPr>
              <p:nvPr/>
            </p:nvSpPr>
            <p:spPr bwMode="auto">
              <a:xfrm>
                <a:off x="710646" y="2571195"/>
                <a:ext cx="1715610" cy="1715610"/>
              </a:xfrm>
              <a:prstGeom prst="ellipse">
                <a:avLst/>
              </a:prstGeom>
              <a:solidFill>
                <a:schemeClr val="accent1">
                  <a:lumMod val="20000"/>
                  <a:lumOff val="80000"/>
                </a:schemeClr>
              </a:solidFill>
              <a:ln w="10795" cap="flat" cmpd="sng" algn="ctr">
                <a:no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55B77EA6-FCFF-4C7A-B376-DB33ABADFD29}"/>
                  </a:ext>
                  <a:ext uri="{C183D7F6-B498-43B3-948B-1728B52AA6E4}">
                    <adec:decorative xmlns:adec="http://schemas.microsoft.com/office/drawing/2017/decorative" val="1"/>
                  </a:ext>
                </a:extLst>
              </p:cNvPr>
              <p:cNvSpPr>
                <a:spLocks/>
              </p:cNvSpPr>
              <p:nvPr/>
            </p:nvSpPr>
            <p:spPr bwMode="auto">
              <a:xfrm>
                <a:off x="815458" y="2676007"/>
                <a:ext cx="1505986" cy="1505986"/>
              </a:xfrm>
              <a:prstGeom prst="ellipse">
                <a:avLst/>
              </a:prstGeom>
              <a:solidFill>
                <a:schemeClr val="bg1"/>
              </a:solidFill>
              <a:ln w="19050" cap="flat" cmpd="sng" algn="ctr">
                <a:solidFill>
                  <a:srgbClr val="5558AF"/>
                </a:solid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0" name="Shield_EA18" title="Icon of a shield">
              <a:extLst>
                <a:ext uri="{FF2B5EF4-FFF2-40B4-BE49-F238E27FC236}">
                  <a16:creationId xmlns:a16="http://schemas.microsoft.com/office/drawing/2014/main" id="{DF079BF1-D320-4CE0-AE06-613FC487247F}"/>
                </a:ext>
              </a:extLst>
            </p:cNvPr>
            <p:cNvSpPr>
              <a:spLocks noChangeAspect="1"/>
            </p:cNvSpPr>
            <p:nvPr/>
          </p:nvSpPr>
          <p:spPr bwMode="auto">
            <a:xfrm>
              <a:off x="9973665" y="2978150"/>
              <a:ext cx="846932" cy="90170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10" name="Straight Connector 9">
            <a:extLst>
              <a:ext uri="{FF2B5EF4-FFF2-40B4-BE49-F238E27FC236}">
                <a16:creationId xmlns:a16="http://schemas.microsoft.com/office/drawing/2014/main" id="{746D3014-EDC5-4B39-810F-61E8E5F8D786}"/>
              </a:ext>
              <a:ext uri="{C183D7F6-B498-43B3-948B-1728B52AA6E4}">
                <adec:decorative xmlns:adec="http://schemas.microsoft.com/office/drawing/2017/decorative" val="1"/>
              </a:ext>
            </a:extLst>
          </p:cNvPr>
          <p:cNvCxnSpPr/>
          <p:nvPr/>
        </p:nvCxnSpPr>
        <p:spPr>
          <a:xfrm>
            <a:off x="4022436" y="4467755"/>
            <a:ext cx="0" cy="91440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C588B7-B82E-49B1-87E8-630AB4F12BAB}"/>
              </a:ext>
              <a:ext uri="{C183D7F6-B498-43B3-948B-1728B52AA6E4}">
                <adec:decorative xmlns:adec="http://schemas.microsoft.com/office/drawing/2017/decorative" val="1"/>
              </a:ext>
            </a:extLst>
          </p:cNvPr>
          <p:cNvCxnSpPr/>
          <p:nvPr/>
        </p:nvCxnSpPr>
        <p:spPr>
          <a:xfrm>
            <a:off x="8169562" y="4467755"/>
            <a:ext cx="0" cy="91440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029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nodeType="withEffect">
                                  <p:stCondLst>
                                    <p:cond delay="0"/>
                                  </p:stCondLst>
                                  <p:childTnLst>
                                    <p:animMotion origin="layout" path="M 3.75E-6 2.96296E-6 L 3.75E-6 0.01898 " pathEditMode="relative" rAng="0" ptsTypes="AA">
                                      <p:cBhvr>
                                        <p:cTn id="9" dur="500" spd="-100000" fill="hold"/>
                                        <p:tgtEl>
                                          <p:spTgt spid="5"/>
                                        </p:tgtEl>
                                        <p:attrNameLst>
                                          <p:attrName>ppt_x</p:attrName>
                                          <p:attrName>ppt_y</p:attrName>
                                        </p:attrNameLst>
                                      </p:cBhvr>
                                      <p:rCtr x="0" y="949"/>
                                    </p:animMotion>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0"/>
                                  </p:stCondLst>
                                  <p:childTnLst>
                                    <p:animMotion origin="layout" path="M 3.75E-6 2.96296E-6 L 3.75E-6 0.01898 " pathEditMode="relative" rAng="0" ptsTypes="AA">
                                      <p:cBhvr>
                                        <p:cTn id="14" dur="500" spd="-100000" fill="hold"/>
                                        <p:tgtEl>
                                          <p:spTgt spid="11"/>
                                        </p:tgtEl>
                                        <p:attrNameLst>
                                          <p:attrName>ppt_x</p:attrName>
                                          <p:attrName>ppt_y</p:attrName>
                                        </p:attrNameLst>
                                      </p:cBhvr>
                                      <p:rCtr x="0" y="949"/>
                                    </p:animMotion>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nodeType="withEffect">
                                  <p:stCondLst>
                                    <p:cond delay="0"/>
                                  </p:stCondLst>
                                  <p:childTnLst>
                                    <p:animMotion origin="layout" path="M 3.75E-6 2.96296E-6 L 3.75E-6 0.01898 " pathEditMode="relative" rAng="0" ptsTypes="AA">
                                      <p:cBhvr>
                                        <p:cTn id="19" dur="500" spd="-100000" fill="hold"/>
                                        <p:tgtEl>
                                          <p:spTgt spid="10"/>
                                        </p:tgtEl>
                                        <p:attrNameLst>
                                          <p:attrName>ppt_x</p:attrName>
                                          <p:attrName>ppt_y</p:attrName>
                                        </p:attrNameLst>
                                      </p:cBhvr>
                                      <p:rCtr x="0" y="949"/>
                                    </p:animMotion>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nodeType="withEffect">
                                  <p:stCondLst>
                                    <p:cond delay="0"/>
                                  </p:stCondLst>
                                  <p:childTnLst>
                                    <p:animMotion origin="layout" path="M 3.75E-6 2.96296E-6 L 3.75E-6 0.01898 " pathEditMode="relative" rAng="0" ptsTypes="AA">
                                      <p:cBhvr>
                                        <p:cTn id="24" dur="500" spd="-100000" fill="hold"/>
                                        <p:tgtEl>
                                          <p:spTgt spid="3"/>
                                        </p:tgtEl>
                                        <p:attrNameLst>
                                          <p:attrName>ppt_x</p:attrName>
                                          <p:attrName>ppt_y</p:attrName>
                                        </p:attrNameLst>
                                      </p:cBhvr>
                                      <p:rCtr x="0" y="949"/>
                                    </p:animMotion>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decel="100000" fill="hold" grpId="1" nodeType="withEffect">
                                  <p:stCondLst>
                                    <p:cond delay="0"/>
                                  </p:stCondLst>
                                  <p:childTnLst>
                                    <p:animMotion origin="layout" path="M 3.75E-6 2.96296E-6 L 3.75E-6 0.01898 " pathEditMode="relative" rAng="0" ptsTypes="AA">
                                      <p:cBhvr>
                                        <p:cTn id="29" dur="500" spd="-100000" fill="hold"/>
                                        <p:tgtEl>
                                          <p:spTgt spid="14"/>
                                        </p:tgtEl>
                                        <p:attrNameLst>
                                          <p:attrName>ppt_x</p:attrName>
                                          <p:attrName>ppt_y</p:attrName>
                                        </p:attrNameLst>
                                      </p:cBhvr>
                                      <p:rCtr x="0" y="949"/>
                                    </p:animMotion>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42" presetClass="path" presetSubtype="0" decel="100000" fill="hold" nodeType="withEffect">
                                  <p:stCondLst>
                                    <p:cond delay="0"/>
                                  </p:stCondLst>
                                  <p:childTnLst>
                                    <p:animMotion origin="layout" path="M 3.75E-6 2.96296E-6 L 3.75E-6 0.01898 " pathEditMode="relative" rAng="0" ptsTypes="AA">
                                      <p:cBhvr>
                                        <p:cTn id="34" dur="500" spd="-100000" fill="hold"/>
                                        <p:tgtEl>
                                          <p:spTgt spid="30"/>
                                        </p:tgtEl>
                                        <p:attrNameLst>
                                          <p:attrName>ppt_x</p:attrName>
                                          <p:attrName>ppt_y</p:attrName>
                                        </p:attrNameLst>
                                      </p:cBhvr>
                                      <p:rCtr x="0" y="949"/>
                                    </p:animMotion>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42" presetClass="path" presetSubtype="0" decel="100000" fill="hold" nodeType="withEffect">
                                  <p:stCondLst>
                                    <p:cond delay="0"/>
                                  </p:stCondLst>
                                  <p:childTnLst>
                                    <p:animMotion origin="layout" path="M 3.75E-6 2.96296E-6 L 3.75E-6 0.01898 " pathEditMode="relative" rAng="0" ptsTypes="AA">
                                      <p:cBhvr>
                                        <p:cTn id="39" dur="500" spd="-100000" fill="hold"/>
                                        <p:tgtEl>
                                          <p:spTgt spid="2"/>
                                        </p:tgtEl>
                                        <p:attrNameLst>
                                          <p:attrName>ppt_x</p:attrName>
                                          <p:attrName>ppt_y</p:attrName>
                                        </p:attrNameLst>
                                      </p:cBhvr>
                                      <p:rCtr x="0" y="949"/>
                                    </p:animMotion>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42" presetClass="path" presetSubtype="0" decel="100000" fill="hold" grpId="1" nodeType="withEffect">
                                  <p:stCondLst>
                                    <p:cond delay="0"/>
                                  </p:stCondLst>
                                  <p:childTnLst>
                                    <p:animMotion origin="layout" path="M 3.75E-6 2.96296E-6 L 3.75E-6 0.01898 " pathEditMode="relative" rAng="0" ptsTypes="AA">
                                      <p:cBhvr>
                                        <p:cTn id="44" dur="500" spd="-100000" fill="hold"/>
                                        <p:tgtEl>
                                          <p:spTgt spid="20"/>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P spid="14" grpId="1"/>
      <p:bldP spid="20" grpId="0"/>
      <p:bldP spid="2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Bent 24">
            <a:extLst>
              <a:ext uri="{FF2B5EF4-FFF2-40B4-BE49-F238E27FC236}">
                <a16:creationId xmlns:a16="http://schemas.microsoft.com/office/drawing/2014/main" id="{9364C266-83A2-4EB8-8049-78744B4FB744}"/>
              </a:ext>
              <a:ext uri="{C183D7F6-B498-43B3-948B-1728B52AA6E4}">
                <adec:decorative xmlns:adec="http://schemas.microsoft.com/office/drawing/2017/decorative" val="1"/>
              </a:ext>
            </a:extLst>
          </p:cNvPr>
          <p:cNvSpPr/>
          <p:nvPr/>
        </p:nvSpPr>
        <p:spPr bwMode="auto">
          <a:xfrm rot="5400000" flipH="1" flipV="1">
            <a:off x="2087573" y="1709066"/>
            <a:ext cx="3162981" cy="5956960"/>
          </a:xfrm>
          <a:prstGeom prst="bentArrow">
            <a:avLst>
              <a:gd name="adj1" fmla="val 25000"/>
              <a:gd name="adj2" fmla="val 0"/>
              <a:gd name="adj3" fmla="val 0"/>
              <a:gd name="adj4" fmla="val 2484"/>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3C1A38B-6A77-4662-B7DC-67CA29E871E9}"/>
              </a:ext>
            </a:extLst>
          </p:cNvPr>
          <p:cNvSpPr>
            <a:spLocks noGrp="1"/>
          </p:cNvSpPr>
          <p:nvPr>
            <p:ph type="title"/>
          </p:nvPr>
        </p:nvSpPr>
        <p:spPr>
          <a:xfrm>
            <a:off x="588263" y="457200"/>
            <a:ext cx="11018520" cy="553998"/>
          </a:xfrm>
        </p:spPr>
        <p:txBody>
          <a:bodyPr/>
          <a:lstStyle/>
          <a:p>
            <a:r>
              <a:rPr lang="en-US"/>
              <a:t>Trusted </a:t>
            </a:r>
            <a:r>
              <a:rPr lang="en-US" err="1"/>
              <a:t>eCDN</a:t>
            </a:r>
            <a:r>
              <a:rPr lang="en-US"/>
              <a:t> Solution built</a:t>
            </a:r>
            <a:br>
              <a:rPr lang="en-US"/>
            </a:br>
            <a:r>
              <a:rPr lang="en-US"/>
              <a:t>on Microsoft Cloud</a:t>
            </a:r>
          </a:p>
        </p:txBody>
      </p:sp>
      <p:pic>
        <p:nvPicPr>
          <p:cNvPr id="2" name="Picture 1">
            <a:extLst>
              <a:ext uri="{FF2B5EF4-FFF2-40B4-BE49-F238E27FC236}">
                <a16:creationId xmlns:a16="http://schemas.microsoft.com/office/drawing/2014/main" id="{7CEDA6D5-94C0-4C9F-A417-BC2C1C849F5F}"/>
              </a:ext>
              <a:ext uri="{C183D7F6-B498-43B3-948B-1728B52AA6E4}">
                <adec:decorative xmlns:adec="http://schemas.microsoft.com/office/drawing/2017/decorative" val="1"/>
              </a:ext>
            </a:extLst>
          </p:cNvPr>
          <p:cNvPicPr>
            <a:picLocks/>
          </p:cNvPicPr>
          <p:nvPr/>
        </p:nvPicPr>
        <p:blipFill>
          <a:blip r:embed="rId3"/>
          <a:stretch>
            <a:fillRect/>
          </a:stretch>
        </p:blipFill>
        <p:spPr>
          <a:xfrm>
            <a:off x="6647544" y="0"/>
            <a:ext cx="5544457" cy="6858000"/>
          </a:xfrm>
          <a:prstGeom prst="rect">
            <a:avLst/>
          </a:prstGeom>
        </p:spPr>
      </p:pic>
      <p:sp>
        <p:nvSpPr>
          <p:cNvPr id="29" name="Arrow: Bent 28">
            <a:extLst>
              <a:ext uri="{FF2B5EF4-FFF2-40B4-BE49-F238E27FC236}">
                <a16:creationId xmlns:a16="http://schemas.microsoft.com/office/drawing/2014/main" id="{349C3F0D-946C-40D1-BFCF-12D18D3A65AA}"/>
              </a:ext>
              <a:ext uri="{C183D7F6-B498-43B3-948B-1728B52AA6E4}">
                <adec:decorative xmlns:adec="http://schemas.microsoft.com/office/drawing/2017/decorative" val="1"/>
              </a:ext>
            </a:extLst>
          </p:cNvPr>
          <p:cNvSpPr/>
          <p:nvPr/>
        </p:nvSpPr>
        <p:spPr bwMode="auto">
          <a:xfrm rot="5400000">
            <a:off x="-527337" y="2508308"/>
            <a:ext cx="1745251" cy="690588"/>
          </a:xfrm>
          <a:prstGeom prst="bentArrow">
            <a:avLst>
              <a:gd name="adj1" fmla="val 25000"/>
              <a:gd name="adj2" fmla="val 0"/>
              <a:gd name="adj3" fmla="val 0"/>
              <a:gd name="adj4" fmla="val 11034"/>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4B976FD7-5587-4B8A-A26C-BC18BA8AB0CF}"/>
              </a:ext>
              <a:ext uri="{C183D7F6-B498-43B3-948B-1728B52AA6E4}">
                <adec:decorative xmlns:adec="http://schemas.microsoft.com/office/drawing/2017/decorative" val="1"/>
              </a:ext>
            </a:extLst>
          </p:cNvPr>
          <p:cNvSpPr/>
          <p:nvPr/>
        </p:nvSpPr>
        <p:spPr bwMode="auto">
          <a:xfrm>
            <a:off x="588961" y="3128267"/>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353918D1-4C2E-BD99-8AB6-76089A43CEE1}"/>
              </a:ext>
            </a:extLst>
          </p:cNvPr>
          <p:cNvSpPr txBox="1"/>
          <p:nvPr/>
        </p:nvSpPr>
        <p:spPr>
          <a:xfrm>
            <a:off x="972505" y="2174885"/>
            <a:ext cx="5544457" cy="73866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Microsoft acquired Peer 5 in 2021 completing the integration in late 2022</a:t>
            </a:r>
          </a:p>
        </p:txBody>
      </p:sp>
      <p:sp>
        <p:nvSpPr>
          <p:cNvPr id="31" name="TextBox 30">
            <a:extLst>
              <a:ext uri="{FF2B5EF4-FFF2-40B4-BE49-F238E27FC236}">
                <a16:creationId xmlns:a16="http://schemas.microsoft.com/office/drawing/2014/main" id="{0AB6803F-8D58-4517-8243-6F2BFA74F039}"/>
              </a:ext>
            </a:extLst>
          </p:cNvPr>
          <p:cNvSpPr txBox="1"/>
          <p:nvPr/>
        </p:nvSpPr>
        <p:spPr>
          <a:xfrm>
            <a:off x="972505" y="3059668"/>
            <a:ext cx="5544457" cy="73866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Microsoft 365 compliant and managed on Microsoft’s secure Azure cloud</a:t>
            </a:r>
          </a:p>
        </p:txBody>
      </p:sp>
      <p:sp>
        <p:nvSpPr>
          <p:cNvPr id="32" name="Oval 31">
            <a:extLst>
              <a:ext uri="{FF2B5EF4-FFF2-40B4-BE49-F238E27FC236}">
                <a16:creationId xmlns:a16="http://schemas.microsoft.com/office/drawing/2014/main" id="{F8585E78-070E-4D52-848B-E08806B9F9AB}"/>
              </a:ext>
              <a:ext uri="{C183D7F6-B498-43B3-948B-1728B52AA6E4}">
                <adec:decorative xmlns:adec="http://schemas.microsoft.com/office/drawing/2017/decorative" val="1"/>
              </a:ext>
            </a:extLst>
          </p:cNvPr>
          <p:cNvSpPr/>
          <p:nvPr/>
        </p:nvSpPr>
        <p:spPr bwMode="auto">
          <a:xfrm>
            <a:off x="588962" y="4172528"/>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TextBox 32">
            <a:extLst>
              <a:ext uri="{FF2B5EF4-FFF2-40B4-BE49-F238E27FC236}">
                <a16:creationId xmlns:a16="http://schemas.microsoft.com/office/drawing/2014/main" id="{E09D9B0C-579A-452C-904E-DE4287617DB7}"/>
              </a:ext>
            </a:extLst>
          </p:cNvPr>
          <p:cNvSpPr txBox="1"/>
          <p:nvPr/>
        </p:nvSpPr>
        <p:spPr>
          <a:xfrm>
            <a:off x="972505" y="4090570"/>
            <a:ext cx="5544457" cy="110799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Reduce total cost of ownership by </a:t>
            </a:r>
            <a:br>
              <a:rPr kumimoji="0" lang="en-US" sz="2400" b="0" i="0" u="none" strike="noStrike" kern="1200" cap="none" spc="0" normalizeH="0" baseline="0" noProof="0">
                <a:ln>
                  <a:noFill/>
                </a:ln>
                <a:solidFill>
                  <a:srgbClr val="000000"/>
                </a:solidFill>
                <a:effectLst/>
                <a:uLnTx/>
                <a:uFillTx/>
                <a:latin typeface="Segoe UI"/>
                <a:ea typeface="+mn-ea"/>
                <a:cs typeface="Segoe UI"/>
              </a:rPr>
            </a:br>
            <a:r>
              <a:rPr kumimoji="0" lang="en-US" sz="2400" b="0" i="0" u="none" strike="noStrike" kern="1200" cap="none" spc="0" normalizeH="0" baseline="0" noProof="0">
                <a:ln>
                  <a:noFill/>
                </a:ln>
                <a:solidFill>
                  <a:srgbClr val="000000"/>
                </a:solidFill>
                <a:effectLst/>
                <a:uLnTx/>
                <a:uFillTx/>
                <a:latin typeface="Segoe UI"/>
                <a:ea typeface="+mn-ea"/>
                <a:cs typeface="Segoe UI"/>
              </a:rPr>
              <a:t>providing an end-to-end streaming </a:t>
            </a:r>
            <a:br>
              <a:rPr kumimoji="0" lang="en-US" sz="2400" b="0" i="0" u="none" strike="noStrike" kern="1200" cap="none" spc="0" normalizeH="0" baseline="0" noProof="0">
                <a:ln>
                  <a:noFill/>
                </a:ln>
                <a:solidFill>
                  <a:srgbClr val="000000"/>
                </a:solidFill>
                <a:effectLst/>
                <a:uLnTx/>
                <a:uFillTx/>
                <a:latin typeface="Segoe UI"/>
                <a:ea typeface="+mn-ea"/>
                <a:cs typeface="Segoe UI"/>
              </a:rPr>
            </a:br>
            <a:r>
              <a:rPr kumimoji="0" lang="en-US" sz="2400" b="0" i="0" u="none" strike="noStrike" kern="1200" cap="none" spc="0" normalizeH="0" baseline="0" noProof="0">
                <a:ln>
                  <a:noFill/>
                </a:ln>
                <a:solidFill>
                  <a:srgbClr val="000000"/>
                </a:solidFill>
                <a:effectLst/>
                <a:uLnTx/>
                <a:uFillTx/>
                <a:latin typeface="Segoe UI"/>
                <a:ea typeface="+mn-ea"/>
                <a:cs typeface="Segoe UI"/>
              </a:rPr>
              <a:t>solution from Microsoft</a:t>
            </a:r>
          </a:p>
        </p:txBody>
      </p:sp>
      <p:sp>
        <p:nvSpPr>
          <p:cNvPr id="34" name="Oval 33">
            <a:extLst>
              <a:ext uri="{FF2B5EF4-FFF2-40B4-BE49-F238E27FC236}">
                <a16:creationId xmlns:a16="http://schemas.microsoft.com/office/drawing/2014/main" id="{44CC561F-F175-477D-ACDF-E6DB5C1F437E}"/>
              </a:ext>
              <a:ext uri="{C183D7F6-B498-43B3-948B-1728B52AA6E4}">
                <adec:decorative xmlns:adec="http://schemas.microsoft.com/office/drawing/2017/decorative" val="1"/>
              </a:ext>
            </a:extLst>
          </p:cNvPr>
          <p:cNvSpPr/>
          <p:nvPr/>
        </p:nvSpPr>
        <p:spPr bwMode="auto">
          <a:xfrm>
            <a:off x="588962" y="5434969"/>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TextBox 34">
            <a:extLst>
              <a:ext uri="{FF2B5EF4-FFF2-40B4-BE49-F238E27FC236}">
                <a16:creationId xmlns:a16="http://schemas.microsoft.com/office/drawing/2014/main" id="{06B3026A-A0A9-4AB6-BC1F-6E068FF24C33}"/>
              </a:ext>
            </a:extLst>
          </p:cNvPr>
          <p:cNvSpPr txBox="1"/>
          <p:nvPr/>
        </p:nvSpPr>
        <p:spPr>
          <a:xfrm>
            <a:off x="972505" y="5341899"/>
            <a:ext cx="5544457" cy="73866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sym typeface="Helvetica Neue"/>
              </a:rPr>
              <a:t>Compatible with third-party video </a:t>
            </a:r>
            <a:br>
              <a:rPr kumimoji="0" lang="en-US" sz="2400" b="0" i="0" u="none" strike="noStrike" kern="1200" cap="none" spc="0" normalizeH="0" baseline="0" noProof="0">
                <a:ln>
                  <a:noFill/>
                </a:ln>
                <a:solidFill>
                  <a:srgbClr val="000000"/>
                </a:solidFill>
                <a:effectLst/>
                <a:uLnTx/>
                <a:uFillTx/>
                <a:latin typeface="Segoe UI"/>
                <a:ea typeface="+mn-ea"/>
                <a:cs typeface="Segoe UI"/>
                <a:sym typeface="Helvetica Neue"/>
              </a:rPr>
            </a:br>
            <a:r>
              <a:rPr kumimoji="0" lang="en-US" sz="2400" b="0" i="0" u="none" strike="noStrike" kern="1200" cap="none" spc="0" normalizeH="0" baseline="0" noProof="0">
                <a:ln>
                  <a:noFill/>
                </a:ln>
                <a:solidFill>
                  <a:srgbClr val="000000"/>
                </a:solidFill>
                <a:effectLst/>
                <a:uLnTx/>
                <a:uFillTx/>
                <a:latin typeface="Segoe UI"/>
                <a:ea typeface="+mn-ea"/>
                <a:cs typeface="Segoe UI"/>
                <a:sym typeface="Helvetica Neue"/>
              </a:rPr>
              <a:t>streaming services </a:t>
            </a:r>
          </a:p>
        </p:txBody>
      </p:sp>
      <p:cxnSp>
        <p:nvCxnSpPr>
          <p:cNvPr id="36" name="Straight Connector 35">
            <a:extLst>
              <a:ext uri="{FF2B5EF4-FFF2-40B4-BE49-F238E27FC236}">
                <a16:creationId xmlns:a16="http://schemas.microsoft.com/office/drawing/2014/main" id="{93A1D179-CE92-4504-AD79-632E4C5B680B}"/>
              </a:ext>
              <a:ext uri="{C183D7F6-B498-43B3-948B-1728B52AA6E4}">
                <adec:decorative xmlns:adec="http://schemas.microsoft.com/office/drawing/2017/decorative" val="1"/>
              </a:ext>
            </a:extLst>
          </p:cNvPr>
          <p:cNvCxnSpPr>
            <a:cxnSpLocks/>
          </p:cNvCxnSpPr>
          <p:nvPr/>
        </p:nvCxnSpPr>
        <p:spPr>
          <a:xfrm>
            <a:off x="972505" y="3984349"/>
            <a:ext cx="541559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7ECD29-9641-4660-8950-26EEC18F9FE3}"/>
              </a:ext>
              <a:ext uri="{C183D7F6-B498-43B3-948B-1728B52AA6E4}">
                <adec:decorative xmlns:adec="http://schemas.microsoft.com/office/drawing/2017/decorative" val="1"/>
              </a:ext>
            </a:extLst>
          </p:cNvPr>
          <p:cNvCxnSpPr>
            <a:cxnSpLocks/>
          </p:cNvCxnSpPr>
          <p:nvPr/>
        </p:nvCxnSpPr>
        <p:spPr>
          <a:xfrm>
            <a:off x="972505" y="5324726"/>
            <a:ext cx="541559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865AB8E7-409E-40CA-B87B-10A7ABE1FE8D}"/>
              </a:ext>
              <a:ext uri="{C183D7F6-B498-43B3-948B-1728B52AA6E4}">
                <adec:decorative xmlns:adec="http://schemas.microsoft.com/office/drawing/2017/decorative" val="1"/>
              </a:ext>
            </a:extLst>
          </p:cNvPr>
          <p:cNvSpPr/>
          <p:nvPr/>
        </p:nvSpPr>
        <p:spPr bwMode="auto">
          <a:xfrm>
            <a:off x="-74262" y="1958116"/>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8E5A8A55-1853-41C7-A502-27FB7E1B36B4}"/>
              </a:ext>
              <a:ext uri="{C183D7F6-B498-43B3-948B-1728B52AA6E4}">
                <adec:decorative xmlns:adec="http://schemas.microsoft.com/office/drawing/2017/decorative" val="1"/>
              </a:ext>
            </a:extLst>
          </p:cNvPr>
          <p:cNvSpPr/>
          <p:nvPr/>
        </p:nvSpPr>
        <p:spPr bwMode="auto">
          <a:xfrm>
            <a:off x="6647544" y="0"/>
            <a:ext cx="103776" cy="6858000"/>
          </a:xfrm>
          <a:prstGeom prst="rect">
            <a:avLst/>
          </a:prstGeom>
          <a:solidFill>
            <a:schemeClr val="accent1"/>
          </a:solidFill>
          <a:ln>
            <a:noFill/>
            <a:headEnd type="none" w="med" len="med"/>
            <a:tailEnd type="none" w="med" len="med"/>
          </a:ln>
          <a:effectLst>
            <a:outerShdw blurRad="508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8EBF0C00-7C34-B156-7D2F-AB5FC51078CF}"/>
              </a:ext>
              <a:ext uri="{C183D7F6-B498-43B3-948B-1728B52AA6E4}">
                <adec:decorative xmlns:adec="http://schemas.microsoft.com/office/drawing/2017/decorative" val="1"/>
              </a:ext>
            </a:extLst>
          </p:cNvPr>
          <p:cNvCxnSpPr>
            <a:cxnSpLocks/>
          </p:cNvCxnSpPr>
          <p:nvPr/>
        </p:nvCxnSpPr>
        <p:spPr>
          <a:xfrm>
            <a:off x="1017270" y="2958208"/>
            <a:ext cx="541559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EFBA7E0-11AF-A900-3030-8F399673C7C9}"/>
              </a:ext>
              <a:ext uri="{C183D7F6-B498-43B3-948B-1728B52AA6E4}">
                <adec:decorative xmlns:adec="http://schemas.microsoft.com/office/drawing/2017/decorative" val="1"/>
              </a:ext>
            </a:extLst>
          </p:cNvPr>
          <p:cNvSpPr/>
          <p:nvPr/>
        </p:nvSpPr>
        <p:spPr bwMode="auto">
          <a:xfrm>
            <a:off x="588961" y="2249756"/>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86266447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B90EC-1416-00BC-762F-19633FABE4F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5EA52B9-0377-8FC0-62BA-6841FD347AA5}"/>
              </a:ext>
            </a:extLst>
          </p:cNvPr>
          <p:cNvSpPr>
            <a:spLocks noGrp="1"/>
          </p:cNvSpPr>
          <p:nvPr>
            <p:ph type="title"/>
          </p:nvPr>
        </p:nvSpPr>
        <p:spPr>
          <a:xfrm>
            <a:off x="459164" y="164671"/>
            <a:ext cx="11146837" cy="482310"/>
          </a:xfrm>
        </p:spPr>
        <p:txBody>
          <a:bodyPr/>
          <a:lstStyle/>
          <a:p>
            <a:r>
              <a:rPr lang="en-US" sz="3050"/>
              <a:t>Why Microsoft eCDN?</a:t>
            </a:r>
          </a:p>
        </p:txBody>
      </p:sp>
      <p:sp>
        <p:nvSpPr>
          <p:cNvPr id="12" name="Text Placeholder 5">
            <a:extLst>
              <a:ext uri="{FF2B5EF4-FFF2-40B4-BE49-F238E27FC236}">
                <a16:creationId xmlns:a16="http://schemas.microsoft.com/office/drawing/2014/main" id="{5CF866A8-FF19-93DE-279B-AC57421D8D39}"/>
              </a:ext>
            </a:extLst>
          </p:cNvPr>
          <p:cNvSpPr txBox="1">
            <a:spLocks/>
          </p:cNvSpPr>
          <p:nvPr/>
        </p:nvSpPr>
        <p:spPr>
          <a:xfrm>
            <a:off x="459164" y="1416496"/>
            <a:ext cx="11846967" cy="4927489"/>
          </a:xfrm>
          <a:prstGeom prst="rect">
            <a:avLst/>
          </a:prstGeom>
        </p:spPr>
        <p:txBody>
          <a:bodyPr wrap="square" lIns="91427" tIns="45713" rIns="91427" bIns="45713" anchor="t">
            <a:spAutoFit/>
          </a:bodyPr>
          <a:lstStyle>
            <a:lvl1pPr marL="0"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2499" kern="1200" spc="0" baseline="0">
                <a:solidFill>
                  <a:srgbClr val="000000"/>
                </a:solidFill>
                <a:latin typeface="+mn-lt"/>
                <a:ea typeface="+mn-ea"/>
                <a:cs typeface="+mn-cs"/>
              </a:defRPr>
            </a:lvl1pPr>
            <a:lvl2pPr marL="219682"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1922" kern="1200" spc="0" baseline="0">
                <a:solidFill>
                  <a:srgbClr val="000000"/>
                </a:solidFill>
                <a:latin typeface="+mn-lt"/>
                <a:ea typeface="+mn-ea"/>
                <a:cs typeface="+mn-cs"/>
              </a:defRPr>
            </a:lvl2pPr>
            <a:lvl3pPr marL="439364"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1537" kern="1200" spc="0" baseline="0">
                <a:solidFill>
                  <a:srgbClr val="000000"/>
                </a:solidFill>
                <a:latin typeface="+mn-lt"/>
                <a:ea typeface="+mn-ea"/>
                <a:cs typeface="+mn-cs"/>
              </a:defRPr>
            </a:lvl3pPr>
            <a:lvl4pPr marL="659046"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1537" kern="1200" spc="0" baseline="0">
                <a:solidFill>
                  <a:srgbClr val="000000"/>
                </a:solidFill>
                <a:latin typeface="+mn-lt"/>
                <a:ea typeface="+mn-ea"/>
                <a:cs typeface="+mn-cs"/>
              </a:defRPr>
            </a:lvl4pPr>
            <a:lvl5pPr marL="878727" marR="0" indent="0" algn="l" defTabSz="896354" rtl="0" eaLnBrk="1" fontAlgn="auto" latinLnBrk="0" hangingPunct="1">
              <a:lnSpc>
                <a:spcPct val="90000"/>
              </a:lnSpc>
              <a:spcBef>
                <a:spcPts val="0"/>
              </a:spcBef>
              <a:spcAft>
                <a:spcPts val="0"/>
              </a:spcAft>
              <a:buClrTx/>
              <a:buSzPct val="90000"/>
              <a:buFont typeface="Wingdings" panose="05000000000000000000" pitchFamily="2" charset="2"/>
              <a:buNone/>
              <a:tabLst/>
              <a:defRPr sz="1537" kern="1200" spc="0" baseline="0">
                <a:solidFill>
                  <a:srgbClr val="000000"/>
                </a:soli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a:lstStyle>
          <a:p>
            <a:pPr marL="562516" lvl="1" indent="-342834" defTabSz="896181">
              <a:spcAft>
                <a:spcPts val="600"/>
              </a:spcAft>
              <a:buFont typeface="Arial" panose="020B0604020202020204" pitchFamily="34" charset="0"/>
              <a:buChar char="•"/>
              <a:defRPr/>
            </a:pPr>
            <a:r>
              <a:rPr lang="en-US" sz="2400">
                <a:latin typeface="Segoe UI"/>
              </a:rPr>
              <a:t>Works Out of the Box</a:t>
            </a:r>
          </a:p>
          <a:p>
            <a:pPr marL="562516" lvl="1" indent="-342834" defTabSz="896181">
              <a:spcAft>
                <a:spcPts val="600"/>
              </a:spcAft>
              <a:buFont typeface="Arial" panose="020B0604020202020204" pitchFamily="34" charset="0"/>
              <a:buChar char="•"/>
              <a:defRPr/>
            </a:pPr>
            <a:r>
              <a:rPr lang="en-US" sz="2400">
                <a:latin typeface="Segoe UI"/>
              </a:rPr>
              <a:t>Integrated in Microsoft Teams Admin Center</a:t>
            </a:r>
          </a:p>
          <a:p>
            <a:pPr marL="562516" lvl="1" indent="-342834" defTabSz="896181">
              <a:spcAft>
                <a:spcPts val="600"/>
              </a:spcAft>
              <a:buFont typeface="Arial" panose="020B0604020202020204" pitchFamily="34" charset="0"/>
              <a:buChar char="•"/>
              <a:defRPr/>
            </a:pPr>
            <a:r>
              <a:rPr lang="en-US" sz="2400">
                <a:latin typeface="Segoe UI"/>
              </a:rPr>
              <a:t>No Hardware/Software Installation</a:t>
            </a:r>
          </a:p>
          <a:p>
            <a:pPr marL="562516" lvl="1" indent="-342834" defTabSz="896181">
              <a:spcAft>
                <a:spcPts val="600"/>
              </a:spcAft>
              <a:buFont typeface="Arial" panose="020B0604020202020204" pitchFamily="34" charset="0"/>
              <a:buChar char="•"/>
              <a:defRPr/>
            </a:pPr>
            <a:r>
              <a:rPr lang="en-US" sz="2400">
                <a:latin typeface="Segoe UI"/>
              </a:rPr>
              <a:t>Unlimited Usage</a:t>
            </a:r>
          </a:p>
          <a:p>
            <a:pPr marL="562516" lvl="1" indent="-342834" defTabSz="896181">
              <a:spcAft>
                <a:spcPts val="600"/>
              </a:spcAft>
              <a:buFont typeface="Arial" panose="020B0604020202020204" pitchFamily="34" charset="0"/>
              <a:buChar char="•"/>
              <a:defRPr/>
            </a:pPr>
            <a:r>
              <a:rPr lang="en-US" sz="2400">
                <a:latin typeface="Segoe UI"/>
              </a:rPr>
              <a:t>Advanced Site and VPN Detection</a:t>
            </a:r>
          </a:p>
          <a:p>
            <a:pPr marL="782198" lvl="2" indent="-342834" defTabSz="896181">
              <a:spcAft>
                <a:spcPts val="600"/>
              </a:spcAft>
              <a:buFont typeface="Arial" panose="020B0604020202020204" pitchFamily="34" charset="0"/>
              <a:buChar char="•"/>
              <a:defRPr/>
            </a:pPr>
            <a:r>
              <a:rPr lang="en-US" sz="2400">
                <a:latin typeface="Segoe UI"/>
              </a:rPr>
              <a:t>Delivers near-zero cross-site traffic</a:t>
            </a:r>
          </a:p>
          <a:p>
            <a:pPr marL="782198" lvl="2" indent="-342834" defTabSz="896181">
              <a:spcAft>
                <a:spcPts val="600"/>
              </a:spcAft>
              <a:buFont typeface="Arial" panose="020B0604020202020204" pitchFamily="34" charset="0"/>
              <a:buChar char="•"/>
              <a:defRPr/>
            </a:pPr>
            <a:r>
              <a:rPr lang="en-US" sz="2400">
                <a:latin typeface="Segoe UI"/>
              </a:rPr>
              <a:t>Minimizes traffic over VPN</a:t>
            </a:r>
          </a:p>
          <a:p>
            <a:pPr marL="782198" lvl="2" indent="-342834" defTabSz="896181">
              <a:spcAft>
                <a:spcPts val="600"/>
              </a:spcAft>
              <a:buFont typeface="Arial" panose="020B0604020202020204" pitchFamily="34" charset="0"/>
              <a:buChar char="•"/>
              <a:defRPr/>
            </a:pPr>
            <a:r>
              <a:rPr lang="en-US" sz="2400">
                <a:latin typeface="Segoe UI"/>
              </a:rPr>
              <a:t>Improves peering efficiency and reduces rebuffering</a:t>
            </a:r>
          </a:p>
          <a:p>
            <a:pPr marL="562516" lvl="1" indent="-342834" defTabSz="896181">
              <a:spcAft>
                <a:spcPts val="600"/>
              </a:spcAft>
              <a:buFont typeface="Arial" panose="020B0604020202020204" pitchFamily="34" charset="0"/>
              <a:buChar char="•"/>
              <a:defRPr/>
            </a:pPr>
            <a:r>
              <a:rPr lang="en-US" sz="2400">
                <a:latin typeface="Segoe UI"/>
              </a:rPr>
              <a:t>First Zero-Config eCDN Solution</a:t>
            </a:r>
          </a:p>
          <a:p>
            <a:pPr marL="782198" lvl="2" indent="-342834" defTabSz="896181">
              <a:spcAft>
                <a:spcPts val="600"/>
              </a:spcAft>
              <a:buFont typeface="Arial" panose="020B0604020202020204" pitchFamily="34" charset="0"/>
              <a:buChar char="•"/>
              <a:defRPr/>
            </a:pPr>
            <a:r>
              <a:rPr lang="en-US" sz="2400">
                <a:latin typeface="Segoe UI"/>
              </a:rPr>
              <a:t>Eliminates need for subnet mapping</a:t>
            </a:r>
          </a:p>
          <a:p>
            <a:pPr marL="562516" lvl="1" indent="-342834" defTabSz="896181">
              <a:spcAft>
                <a:spcPts val="600"/>
              </a:spcAft>
              <a:buFont typeface="Arial" panose="020B0604020202020204" pitchFamily="34" charset="0"/>
              <a:buChar char="•"/>
              <a:defRPr/>
            </a:pPr>
            <a:r>
              <a:rPr lang="en-US" sz="2400">
                <a:latin typeface="Segoe UI"/>
              </a:rPr>
              <a:t>Included in Teams Premium and eCDN Stand Alone SKU</a:t>
            </a:r>
          </a:p>
          <a:p>
            <a:pPr marL="562516" lvl="1" indent="-342834" defTabSz="896181">
              <a:spcAft>
                <a:spcPts val="600"/>
              </a:spcAft>
              <a:buFont typeface="Arial" panose="020B0604020202020204" pitchFamily="34" charset="0"/>
              <a:buChar char="•"/>
              <a:defRPr/>
            </a:pPr>
            <a:r>
              <a:rPr lang="en-US" sz="2400">
                <a:latin typeface="Segoe UI"/>
              </a:rPr>
              <a:t>Intelligent Peering</a:t>
            </a:r>
          </a:p>
        </p:txBody>
      </p:sp>
      <p:sp>
        <p:nvSpPr>
          <p:cNvPr id="4" name="Rectangle 3">
            <a:extLst>
              <a:ext uri="{FF2B5EF4-FFF2-40B4-BE49-F238E27FC236}">
                <a16:creationId xmlns:a16="http://schemas.microsoft.com/office/drawing/2014/main" id="{D03CEDB2-1494-36AA-D518-F1E362A60CD7}"/>
              </a:ext>
              <a:ext uri="{C183D7F6-B498-43B3-948B-1728B52AA6E4}">
                <adec:decorative xmlns:adec="http://schemas.microsoft.com/office/drawing/2017/decorative" val="1"/>
              </a:ext>
            </a:extLst>
          </p:cNvPr>
          <p:cNvSpPr/>
          <p:nvPr/>
        </p:nvSpPr>
        <p:spPr bwMode="auto">
          <a:xfrm>
            <a:off x="865" y="6422016"/>
            <a:ext cx="458299" cy="424483"/>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Tree>
    <p:extLst>
      <p:ext uri="{BB962C8B-B14F-4D97-AF65-F5344CB8AC3E}">
        <p14:creationId xmlns:p14="http://schemas.microsoft.com/office/powerpoint/2010/main" val="15641504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Bent 9">
            <a:extLst>
              <a:ext uri="{FF2B5EF4-FFF2-40B4-BE49-F238E27FC236}">
                <a16:creationId xmlns:a16="http://schemas.microsoft.com/office/drawing/2014/main" id="{2F6BA584-E99B-4293-8A17-36BE73037B19}"/>
              </a:ext>
              <a:ext uri="{C183D7F6-B498-43B3-948B-1728B52AA6E4}">
                <adec:decorative xmlns:adec="http://schemas.microsoft.com/office/drawing/2017/decorative" val="1"/>
              </a:ext>
            </a:extLst>
          </p:cNvPr>
          <p:cNvSpPr/>
          <p:nvPr/>
        </p:nvSpPr>
        <p:spPr bwMode="auto">
          <a:xfrm rot="5400000" flipH="1" flipV="1">
            <a:off x="5290787" y="-767543"/>
            <a:ext cx="3061275" cy="10741153"/>
          </a:xfrm>
          <a:prstGeom prst="bentArrow">
            <a:avLst>
              <a:gd name="adj1" fmla="val 2500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Arrow: Bent 6">
            <a:extLst>
              <a:ext uri="{FF2B5EF4-FFF2-40B4-BE49-F238E27FC236}">
                <a16:creationId xmlns:a16="http://schemas.microsoft.com/office/drawing/2014/main" id="{F2564C06-C8C8-426C-996B-C87979466E41}"/>
              </a:ext>
              <a:ext uri="{C183D7F6-B498-43B3-948B-1728B52AA6E4}">
                <adec:decorative xmlns:adec="http://schemas.microsoft.com/office/drawing/2017/decorative" val="1"/>
              </a:ext>
            </a:extLst>
          </p:cNvPr>
          <p:cNvSpPr/>
          <p:nvPr/>
        </p:nvSpPr>
        <p:spPr bwMode="auto">
          <a:xfrm rot="5400000">
            <a:off x="-2904459" y="-305817"/>
            <a:ext cx="2616199" cy="6094413"/>
          </a:xfrm>
          <a:prstGeom prst="bentArrow">
            <a:avLst>
              <a:gd name="adj1" fmla="val 25000"/>
              <a:gd name="adj2" fmla="val 0"/>
              <a:gd name="adj3" fmla="val 0"/>
              <a:gd name="adj4" fmla="val 3277"/>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ectangle: Rounded Corners 44">
            <a:extLst>
              <a:ext uri="{FF2B5EF4-FFF2-40B4-BE49-F238E27FC236}">
                <a16:creationId xmlns:a16="http://schemas.microsoft.com/office/drawing/2014/main" id="{34A9B9A6-418F-4327-896D-CA0035591BA0}"/>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2">
            <a:extLst>
              <a:ext uri="{FF2B5EF4-FFF2-40B4-BE49-F238E27FC236}">
                <a16:creationId xmlns:a16="http://schemas.microsoft.com/office/drawing/2014/main" id="{32A7EDB0-5B98-C976-7983-2F20DB907B07}"/>
              </a:ext>
              <a:ext uri="{C183D7F6-B498-43B3-948B-1728B52AA6E4}">
                <adec:decorative xmlns:adec="http://schemas.microsoft.com/office/drawing/2017/decorative" val="1"/>
              </a:ext>
            </a:extLst>
          </p:cNvPr>
          <p:cNvSpPr txBox="1">
            <a:spLocks/>
          </p:cNvSpPr>
          <p:nvPr/>
        </p:nvSpPr>
        <p:spPr>
          <a:xfrm>
            <a:off x="-548775" y="78148"/>
            <a:ext cx="3999244"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400"/>
              <a:t>Intelligent Peering</a:t>
            </a:r>
          </a:p>
        </p:txBody>
      </p:sp>
      <p:sp>
        <p:nvSpPr>
          <p:cNvPr id="3" name="Title 2">
            <a:extLst>
              <a:ext uri="{FF2B5EF4-FFF2-40B4-BE49-F238E27FC236}">
                <a16:creationId xmlns:a16="http://schemas.microsoft.com/office/drawing/2014/main" id="{345B3842-8D78-413C-B221-4DF815EB539E}"/>
              </a:ext>
            </a:extLst>
          </p:cNvPr>
          <p:cNvSpPr>
            <a:spLocks noGrp="1"/>
          </p:cNvSpPr>
          <p:nvPr>
            <p:ph type="title"/>
          </p:nvPr>
        </p:nvSpPr>
        <p:spPr>
          <a:xfrm>
            <a:off x="1450847" y="6310459"/>
            <a:ext cx="11017250" cy="430887"/>
          </a:xfrm>
        </p:spPr>
        <p:txBody>
          <a:bodyPr/>
          <a:lstStyle/>
          <a:p>
            <a:r>
              <a:rPr lang="en-US" sz="2800"/>
              <a:t>Intelligent Peering - Microsoft’s </a:t>
            </a:r>
            <a:r>
              <a:rPr lang="en-US" sz="2800" err="1"/>
              <a:t>eCDN</a:t>
            </a:r>
            <a:r>
              <a:rPr lang="en-US" sz="2800"/>
              <a:t> Network and Tracker</a:t>
            </a:r>
          </a:p>
        </p:txBody>
      </p:sp>
      <p:sp>
        <p:nvSpPr>
          <p:cNvPr id="15" name="TextBox 14">
            <a:extLst>
              <a:ext uri="{FF2B5EF4-FFF2-40B4-BE49-F238E27FC236}">
                <a16:creationId xmlns:a16="http://schemas.microsoft.com/office/drawing/2014/main" id="{35660245-2709-4539-83E3-08CF80F78BAC}"/>
              </a:ext>
            </a:extLst>
          </p:cNvPr>
          <p:cNvSpPr txBox="1"/>
          <p:nvPr/>
        </p:nvSpPr>
        <p:spPr>
          <a:xfrm>
            <a:off x="1592495" y="3929456"/>
            <a:ext cx="10520736" cy="1523943"/>
          </a:xfrm>
          <a:prstGeom prst="rect">
            <a:avLst/>
          </a:prstGeom>
          <a:solidFill>
            <a:schemeClr val="bg1">
              <a:lumMod val="95000"/>
            </a:schemeClr>
          </a:solidFill>
        </p:spPr>
        <p:txBody>
          <a:bodyPr wrap="square" lIns="0" tIns="0" rIns="0" bIns="0" rtlCol="0" anchor="t">
            <a:spAutoFit/>
          </a:bodyPr>
          <a:lstStyle/>
          <a:p>
            <a:pPr marL="457200" marR="0">
              <a:lnSpc>
                <a:spcPct val="105000"/>
              </a:lnSpc>
              <a:spcBef>
                <a:spcPts val="0"/>
              </a:spcBef>
              <a:spcAft>
                <a:spcPts val="600"/>
              </a:spcAft>
            </a:pPr>
            <a:r>
              <a:rPr lang="en-US" sz="2400">
                <a:effectLst/>
                <a:latin typeface="Segoe UI" panose="020B0502040204020203" pitchFamily="34" charset="0"/>
                <a:ea typeface="SimSun" panose="02010600030101010101" pitchFamily="2" charset="-122"/>
                <a:cs typeface="Times New Roman" panose="02020603050405020304" pitchFamily="18" charset="0"/>
              </a:rPr>
              <a:t>All peers are connected to </a:t>
            </a:r>
            <a:r>
              <a:rPr lang="en-US" sz="2400" b="1">
                <a:effectLst/>
                <a:latin typeface="Segoe UI" panose="020B0502040204020203" pitchFamily="34" charset="0"/>
                <a:ea typeface="SimSun" panose="02010600030101010101" pitchFamily="2" charset="-122"/>
                <a:cs typeface="Times New Roman" panose="02020603050405020304" pitchFamily="18" charset="0"/>
              </a:rPr>
              <a:t>Microsoft </a:t>
            </a:r>
            <a:r>
              <a:rPr lang="en-US" sz="2400" b="1" err="1">
                <a:effectLst/>
                <a:latin typeface="Segoe UI" panose="020B0502040204020203" pitchFamily="34" charset="0"/>
                <a:ea typeface="SimSun" panose="02010600030101010101" pitchFamily="2" charset="-122"/>
                <a:cs typeface="Times New Roman" panose="02020603050405020304" pitchFamily="18" charset="0"/>
              </a:rPr>
              <a:t>eCDN’s</a:t>
            </a:r>
            <a:r>
              <a:rPr lang="en-US" sz="2400" b="1">
                <a:effectLst/>
                <a:latin typeface="Segoe UI" panose="020B0502040204020203" pitchFamily="34" charset="0"/>
                <a:ea typeface="SimSun" panose="02010600030101010101" pitchFamily="2" charset="-122"/>
                <a:cs typeface="Times New Roman" panose="02020603050405020304" pitchFamily="18" charset="0"/>
              </a:rPr>
              <a:t> network </a:t>
            </a:r>
            <a:r>
              <a:rPr lang="en-US" sz="2400">
                <a:effectLst/>
                <a:latin typeface="Segoe UI" panose="020B0502040204020203" pitchFamily="34" charset="0"/>
                <a:ea typeface="SimSun" panose="02010600030101010101" pitchFamily="2" charset="-122"/>
                <a:cs typeface="Times New Roman" panose="02020603050405020304" pitchFamily="18" charset="0"/>
              </a:rPr>
              <a:t>and coordinator (tracker). Microsoft </a:t>
            </a:r>
            <a:r>
              <a:rPr lang="en-US" sz="2400" err="1">
                <a:effectLst/>
                <a:latin typeface="Segoe UI" panose="020B0502040204020203" pitchFamily="34" charset="0"/>
                <a:ea typeface="SimSun" panose="02010600030101010101" pitchFamily="2" charset="-122"/>
                <a:cs typeface="Times New Roman" panose="02020603050405020304" pitchFamily="18" charset="0"/>
              </a:rPr>
              <a:t>eCDN</a:t>
            </a:r>
            <a:r>
              <a:rPr lang="en-US" sz="2400">
                <a:effectLst/>
                <a:latin typeface="Segoe UI" panose="020B0502040204020203" pitchFamily="34" charset="0"/>
                <a:ea typeface="SimSun" panose="02010600030101010101" pitchFamily="2" charset="-122"/>
                <a:cs typeface="Times New Roman" panose="02020603050405020304" pitchFamily="18" charset="0"/>
              </a:rPr>
              <a:t> builds a map of the network and understands which peers are located next to each other (from a network perspective) and </a:t>
            </a:r>
            <a:r>
              <a:rPr lang="en-US" sz="2400" b="1">
                <a:effectLst/>
                <a:latin typeface="Segoe UI" panose="020B0502040204020203" pitchFamily="34" charset="0"/>
                <a:ea typeface="SimSun" panose="02010600030101010101" pitchFamily="2" charset="-122"/>
                <a:cs typeface="Times New Roman" panose="02020603050405020304" pitchFamily="18" charset="0"/>
              </a:rPr>
              <a:t>intelligently</a:t>
            </a:r>
            <a:r>
              <a:rPr lang="en-US" sz="2400">
                <a:effectLst/>
                <a:latin typeface="Segoe UI" panose="020B0502040204020203" pitchFamily="34" charset="0"/>
                <a:ea typeface="SimSun" panose="02010600030101010101" pitchFamily="2" charset="-122"/>
                <a:cs typeface="Times New Roman" panose="02020603050405020304" pitchFamily="18" charset="0"/>
              </a:rPr>
              <a:t> decides how to build the peering network.</a:t>
            </a:r>
          </a:p>
        </p:txBody>
      </p:sp>
      <p:pic>
        <p:nvPicPr>
          <p:cNvPr id="5" name="Picture 4">
            <a:extLst>
              <a:ext uri="{FF2B5EF4-FFF2-40B4-BE49-F238E27FC236}">
                <a16:creationId xmlns:a16="http://schemas.microsoft.com/office/drawing/2014/main" id="{AD793116-5945-7ADC-44F2-BD0C3043E0B2}"/>
              </a:ext>
              <a:ext uri="{C183D7F6-B498-43B3-948B-1728B52AA6E4}">
                <adec:decorative xmlns:adec="http://schemas.microsoft.com/office/drawing/2017/decorative" val="1"/>
              </a:ext>
            </a:extLst>
          </p:cNvPr>
          <p:cNvPicPr>
            <a:picLocks noChangeAspect="1"/>
          </p:cNvPicPr>
          <p:nvPr/>
        </p:nvPicPr>
        <p:blipFill rotWithShape="1">
          <a:blip r:embed="rId3"/>
          <a:srcRect l="60144" t="55788" r="11604" b="6376"/>
          <a:stretch/>
        </p:blipFill>
        <p:spPr>
          <a:xfrm>
            <a:off x="4687606" y="59604"/>
            <a:ext cx="4918731" cy="3705435"/>
          </a:xfrm>
          <a:prstGeom prst="rect">
            <a:avLst/>
          </a:prstGeom>
        </p:spPr>
      </p:pic>
    </p:spTree>
    <p:extLst>
      <p:ext uri="{BB962C8B-B14F-4D97-AF65-F5344CB8AC3E}">
        <p14:creationId xmlns:p14="http://schemas.microsoft.com/office/powerpoint/2010/main" val="32249305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934C141-B2EA-4095-7CAA-346CD94B58A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23" name="Rectangle: Top Corners Rounded 22">
            <a:extLst>
              <a:ext uri="{FF2B5EF4-FFF2-40B4-BE49-F238E27FC236}">
                <a16:creationId xmlns:a16="http://schemas.microsoft.com/office/drawing/2014/main" id="{7EB9E1B3-C1C4-35F7-965E-56BECB2E1618}"/>
              </a:ext>
              <a:ext uri="{C183D7F6-B498-43B3-948B-1728B52AA6E4}">
                <adec:decorative xmlns:adec="http://schemas.microsoft.com/office/drawing/2017/decorative" val="1"/>
              </a:ext>
            </a:extLst>
          </p:cNvPr>
          <p:cNvSpPr/>
          <p:nvPr/>
        </p:nvSpPr>
        <p:spPr bwMode="auto">
          <a:xfrm rot="10800000">
            <a:off x="6689272" y="-1"/>
            <a:ext cx="5488214" cy="5893961"/>
          </a:xfrm>
          <a:prstGeom prst="round2SameRect">
            <a:avLst>
              <a:gd name="adj1" fmla="val 50000"/>
              <a:gd name="adj2" fmla="val 0"/>
            </a:avLst>
          </a:prstGeom>
          <a:gradFill flip="none" rotWithShape="1">
            <a:gsLst>
              <a:gs pos="0">
                <a:schemeClr val="bg1"/>
              </a:gs>
              <a:gs pos="100000">
                <a:schemeClr val="bg1">
                  <a:alpha val="0"/>
                </a:schemeClr>
              </a:gs>
            </a:gsLst>
            <a:lin ang="5400000" scaled="1"/>
            <a:tileRect/>
          </a:gradFill>
          <a:ln w="6350">
            <a:no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24" name="Rectangle: Single Corner Rounded 23">
            <a:extLst>
              <a:ext uri="{FF2B5EF4-FFF2-40B4-BE49-F238E27FC236}">
                <a16:creationId xmlns:a16="http://schemas.microsoft.com/office/drawing/2014/main" id="{3ABE9EC4-1CF9-7BCA-721E-98D78CB5E4C4}"/>
              </a:ext>
              <a:ext uri="{C183D7F6-B498-43B3-948B-1728B52AA6E4}">
                <adec:decorative xmlns:adec="http://schemas.microsoft.com/office/drawing/2017/decorative" val="1"/>
              </a:ext>
            </a:extLst>
          </p:cNvPr>
          <p:cNvSpPr/>
          <p:nvPr/>
        </p:nvSpPr>
        <p:spPr bwMode="auto">
          <a:xfrm rot="16200000">
            <a:off x="5762557" y="2306344"/>
            <a:ext cx="356903" cy="1966685"/>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9" name="Rectangle: Single Corner Rounded 28">
            <a:extLst>
              <a:ext uri="{FF2B5EF4-FFF2-40B4-BE49-F238E27FC236}">
                <a16:creationId xmlns:a16="http://schemas.microsoft.com/office/drawing/2014/main" id="{D85453C1-595A-09DA-A1E9-C052341AFE82}"/>
              </a:ext>
              <a:ext uri="{C183D7F6-B498-43B3-948B-1728B52AA6E4}">
                <adec:decorative xmlns:adec="http://schemas.microsoft.com/office/drawing/2017/decorative" val="1"/>
              </a:ext>
            </a:extLst>
          </p:cNvPr>
          <p:cNvSpPr/>
          <p:nvPr/>
        </p:nvSpPr>
        <p:spPr bwMode="auto">
          <a:xfrm flipH="1">
            <a:off x="264106" y="3257550"/>
            <a:ext cx="10556292" cy="3600451"/>
          </a:xfrm>
          <a:prstGeom prst="round1Rect">
            <a:avLst>
              <a:gd name="adj" fmla="val 11204"/>
            </a:avLst>
          </a:prstGeom>
          <a:gradFill>
            <a:gsLst>
              <a:gs pos="0">
                <a:schemeClr val="bg1"/>
              </a:gs>
              <a:gs pos="100000">
                <a:schemeClr val="bg1">
                  <a:alpha val="0"/>
                </a:schemeClr>
              </a:gs>
            </a:gsLst>
            <a:lin ang="5400000" scaled="1"/>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0" name="Freeform: Shape 29">
            <a:extLst>
              <a:ext uri="{FF2B5EF4-FFF2-40B4-BE49-F238E27FC236}">
                <a16:creationId xmlns:a16="http://schemas.microsoft.com/office/drawing/2014/main" id="{87E2A557-22C2-37A4-F1ED-24067F335349}"/>
              </a:ext>
              <a:ext uri="{C183D7F6-B498-43B3-948B-1728B52AA6E4}">
                <adec:decorative xmlns:adec="http://schemas.microsoft.com/office/drawing/2017/decorative" val="1"/>
              </a:ext>
            </a:extLst>
          </p:cNvPr>
          <p:cNvSpPr>
            <a:spLocks/>
          </p:cNvSpPr>
          <p:nvPr/>
        </p:nvSpPr>
        <p:spPr bwMode="auto">
          <a:xfrm>
            <a:off x="10790700" y="5422900"/>
            <a:ext cx="1401298" cy="143509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B9F9C8DA-595E-3902-EACE-A4C7E0CA6A88}"/>
              </a:ext>
              <a:ext uri="{C183D7F6-B498-43B3-948B-1728B52AA6E4}">
                <adec:decorative xmlns:adec="http://schemas.microsoft.com/office/drawing/2017/decorative" val="1"/>
              </a:ext>
            </a:extLst>
          </p:cNvPr>
          <p:cNvSpPr>
            <a:spLocks/>
          </p:cNvSpPr>
          <p:nvPr/>
        </p:nvSpPr>
        <p:spPr bwMode="auto">
          <a:xfrm rot="16200000" flipV="1">
            <a:off x="-270796" y="5326685"/>
            <a:ext cx="1802112" cy="126051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32" name="Oval 31">
            <a:extLst>
              <a:ext uri="{FF2B5EF4-FFF2-40B4-BE49-F238E27FC236}">
                <a16:creationId xmlns:a16="http://schemas.microsoft.com/office/drawing/2014/main" id="{1CA44890-C720-5F48-F0CA-6A270042ACBC}"/>
              </a:ext>
              <a:ext uri="{C183D7F6-B498-43B3-948B-1728B52AA6E4}">
                <adec:decorative xmlns:adec="http://schemas.microsoft.com/office/drawing/2017/decorative" val="1"/>
              </a:ext>
            </a:extLst>
          </p:cNvPr>
          <p:cNvSpPr>
            <a:spLocks/>
          </p:cNvSpPr>
          <p:nvPr/>
        </p:nvSpPr>
        <p:spPr bwMode="auto">
          <a:xfrm rot="16200000" flipH="1">
            <a:off x="11099366" y="108640"/>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37" name="Freeform: Shape 36">
            <a:extLst>
              <a:ext uri="{FF2B5EF4-FFF2-40B4-BE49-F238E27FC236}">
                <a16:creationId xmlns:a16="http://schemas.microsoft.com/office/drawing/2014/main" id="{5B490672-FD95-013D-B2C7-68A2B7CF4850}"/>
              </a:ext>
              <a:ext uri="{C183D7F6-B498-43B3-948B-1728B52AA6E4}">
                <adec:decorative xmlns:adec="http://schemas.microsoft.com/office/drawing/2017/decorative" val="1"/>
              </a:ext>
            </a:extLst>
          </p:cNvPr>
          <p:cNvSpPr/>
          <p:nvPr/>
        </p:nvSpPr>
        <p:spPr bwMode="auto">
          <a:xfrm flipH="1">
            <a:off x="1" y="6568472"/>
            <a:ext cx="396195" cy="93445"/>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4" name="Title 1">
            <a:extLst>
              <a:ext uri="{FF2B5EF4-FFF2-40B4-BE49-F238E27FC236}">
                <a16:creationId xmlns:a16="http://schemas.microsoft.com/office/drawing/2014/main" id="{5F768D75-632B-FE19-FF38-9176F16734F3}"/>
              </a:ext>
            </a:extLst>
          </p:cNvPr>
          <p:cNvSpPr txBox="1">
            <a:spLocks noGrp="1"/>
          </p:cNvSpPr>
          <p:nvPr>
            <p:ph type="title" idx="4294967295"/>
          </p:nvPr>
        </p:nvSpPr>
        <p:spPr>
          <a:xfrm>
            <a:off x="258536" y="1329425"/>
            <a:ext cx="6775450" cy="14779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2"/>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IN" sz="4800" b="0">
                <a:solidFill>
                  <a:schemeClr val="accent1"/>
                </a:solidFill>
                <a:ea typeface="+mj-ea"/>
                <a:cs typeface="+mj-cs"/>
              </a:rPr>
              <a:t>Microsoft Teams Events Readiness</a:t>
            </a:r>
            <a:endParaRPr kumimoji="0" lang="en-IN" sz="4800" b="0" i="0" u="none" strike="noStrike" kern="1200" cap="none" spc="-50" normalizeH="0" baseline="0" noProof="0">
              <a:ln w="3175">
                <a:noFill/>
              </a:ln>
              <a:solidFill>
                <a:schemeClr val="accent1"/>
              </a:solidFill>
              <a:effectLst/>
              <a:uLnTx/>
              <a:uFillTx/>
              <a:latin typeface="+mj-lt"/>
              <a:ea typeface="+mj-ea"/>
              <a:cs typeface="+mj-cs"/>
            </a:endParaRPr>
          </a:p>
        </p:txBody>
      </p:sp>
      <p:sp>
        <p:nvSpPr>
          <p:cNvPr id="5" name="Text Placeholder 2">
            <a:extLst>
              <a:ext uri="{FF2B5EF4-FFF2-40B4-BE49-F238E27FC236}">
                <a16:creationId xmlns:a16="http://schemas.microsoft.com/office/drawing/2014/main" id="{FA39AE42-0B62-D00C-60E9-243792475F44}"/>
              </a:ext>
            </a:extLst>
          </p:cNvPr>
          <p:cNvSpPr txBox="1">
            <a:spLocks/>
          </p:cNvSpPr>
          <p:nvPr/>
        </p:nvSpPr>
        <p:spPr>
          <a:xfrm>
            <a:off x="603249" y="3645808"/>
            <a:ext cx="6086023" cy="88639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0000"/>
                </a:solidFill>
                <a:effectLst/>
                <a:uLnTx/>
                <a:uFillTx/>
                <a:latin typeface="Segoe Sans Display Semibold"/>
                <a:ea typeface="+mn-ea"/>
                <a:cs typeface="Segoe UI" panose="020B0502040204020203" pitchFamily="34" charset="0"/>
              </a:rPr>
              <a:t>Session 5</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5B5FC7"/>
                </a:solidFill>
                <a:effectLst/>
                <a:uLnTx/>
                <a:uFillTx/>
                <a:latin typeface="Segoe Sans Text"/>
                <a:ea typeface="+mn-ea"/>
                <a:cs typeface="Segoe UI" panose="020B0502040204020203" pitchFamily="34" charset="0"/>
              </a:rPr>
              <a:t>Microsoft </a:t>
            </a:r>
            <a:r>
              <a:rPr kumimoji="0" lang="en-US" sz="2800" b="0" i="0" u="none" strike="noStrike" kern="1200" cap="none" spc="0" normalizeH="0" baseline="0" noProof="0" err="1">
                <a:ln>
                  <a:noFill/>
                </a:ln>
                <a:solidFill>
                  <a:srgbClr val="5B5FC7"/>
                </a:solidFill>
                <a:effectLst/>
                <a:uLnTx/>
                <a:uFillTx/>
                <a:latin typeface="Segoe Sans Text"/>
                <a:ea typeface="+mn-ea"/>
                <a:cs typeface="Segoe UI" panose="020B0502040204020203" pitchFamily="34" charset="0"/>
              </a:rPr>
              <a:t>eCDN</a:t>
            </a:r>
            <a:endParaRPr kumimoji="0" lang="en-US" sz="2800" b="0" i="0" u="none" strike="noStrike" kern="1200" cap="none" spc="0" normalizeH="0" baseline="0" noProof="0">
              <a:ln>
                <a:noFill/>
              </a:ln>
              <a:solidFill>
                <a:srgbClr val="5B5FC7"/>
              </a:solidFill>
              <a:effectLst/>
              <a:uLnTx/>
              <a:uFillTx/>
              <a:latin typeface="Segoe Sans Text"/>
              <a:ea typeface="+mn-ea"/>
              <a:cs typeface="Segoe UI" panose="020B0502040204020203" pitchFamily="34" charset="0"/>
            </a:endParaRPr>
          </a:p>
        </p:txBody>
      </p:sp>
      <p:grpSp>
        <p:nvGrpSpPr>
          <p:cNvPr id="40" name="Group 39" descr="Portrait of a person smiling">
            <a:extLst>
              <a:ext uri="{FF2B5EF4-FFF2-40B4-BE49-F238E27FC236}">
                <a16:creationId xmlns:a16="http://schemas.microsoft.com/office/drawing/2014/main" id="{249AFF4A-7234-1B26-2F29-C5771256352E}"/>
              </a:ext>
            </a:extLst>
          </p:cNvPr>
          <p:cNvGrpSpPr/>
          <p:nvPr/>
        </p:nvGrpSpPr>
        <p:grpSpPr>
          <a:xfrm>
            <a:off x="6877958" y="600530"/>
            <a:ext cx="5110842" cy="5110842"/>
            <a:chOff x="7086600" y="600530"/>
            <a:chExt cx="4902200" cy="4902200"/>
          </a:xfrm>
        </p:grpSpPr>
        <p:sp>
          <p:nvSpPr>
            <p:cNvPr id="62" name="Oval 61">
              <a:extLst>
                <a:ext uri="{FF2B5EF4-FFF2-40B4-BE49-F238E27FC236}">
                  <a16:creationId xmlns:a16="http://schemas.microsoft.com/office/drawing/2014/main" id="{2FBFAF69-A5A3-62CF-CD58-FB38D9A4DDE2}"/>
                </a:ext>
                <a:ext uri="{C183D7F6-B498-43B3-948B-1728B52AA6E4}">
                  <adec:decorative xmlns:adec="http://schemas.microsoft.com/office/drawing/2017/decorative" val="1"/>
                </a:ext>
              </a:extLst>
            </p:cNvPr>
            <p:cNvSpPr/>
            <p:nvPr/>
          </p:nvSpPr>
          <p:spPr bwMode="auto">
            <a:xfrm>
              <a:off x="7086600" y="600530"/>
              <a:ext cx="4902200" cy="4902200"/>
            </a:xfrm>
            <a:prstGeom prst="ellipse">
              <a:avLst/>
            </a:prstGeom>
            <a:solidFill>
              <a:schemeClr val="bg1"/>
            </a:solidFill>
            <a:ln>
              <a:noFill/>
              <a:headEnd type="none" w="med" len="med"/>
              <a:tailEnd type="none" w="med" len="med"/>
            </a:ln>
            <a:effectLst>
              <a:outerShdw blurRad="330200" dist="152400" algn="l"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63" name="Picture 62">
              <a:extLst>
                <a:ext uri="{FF2B5EF4-FFF2-40B4-BE49-F238E27FC236}">
                  <a16:creationId xmlns:a16="http://schemas.microsoft.com/office/drawing/2014/main" id="{F8D83BBD-0A6F-1E6D-9A3F-71F353753731}"/>
                </a:ext>
              </a:extLst>
            </p:cNvPr>
            <p:cNvPicPr>
              <a:picLocks noChangeAspect="1"/>
            </p:cNvPicPr>
            <p:nvPr/>
          </p:nvPicPr>
          <p:blipFill rotWithShape="1">
            <a:blip r:embed="rId4"/>
            <a:srcRect l="1592" t="314" r="26" b="15694"/>
            <a:stretch/>
          </p:blipFill>
          <p:spPr>
            <a:xfrm>
              <a:off x="7145019" y="658949"/>
              <a:ext cx="4785362" cy="4785362"/>
            </a:xfrm>
            <a:custGeom>
              <a:avLst/>
              <a:gdLst>
                <a:gd name="connsiteX0" fmla="*/ 2171700 w 4343400"/>
                <a:gd name="connsiteY0" fmla="*/ 0 h 4343400"/>
                <a:gd name="connsiteX1" fmla="*/ 4343400 w 4343400"/>
                <a:gd name="connsiteY1" fmla="*/ 2171700 h 4343400"/>
                <a:gd name="connsiteX2" fmla="*/ 2171700 w 4343400"/>
                <a:gd name="connsiteY2" fmla="*/ 4343400 h 4343400"/>
                <a:gd name="connsiteX3" fmla="*/ 0 w 4343400"/>
                <a:gd name="connsiteY3" fmla="*/ 2171700 h 4343400"/>
                <a:gd name="connsiteX4" fmla="*/ 2171700 w 4343400"/>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343400">
                  <a:moveTo>
                    <a:pt x="2171700" y="0"/>
                  </a:moveTo>
                  <a:cubicBezTo>
                    <a:pt x="3371096" y="0"/>
                    <a:pt x="4343400" y="972304"/>
                    <a:pt x="4343400" y="2171700"/>
                  </a:cubicBezTo>
                  <a:cubicBezTo>
                    <a:pt x="4343400" y="3371098"/>
                    <a:pt x="3371096" y="4343400"/>
                    <a:pt x="2171700" y="4343400"/>
                  </a:cubicBezTo>
                  <a:cubicBezTo>
                    <a:pt x="972303" y="4343400"/>
                    <a:pt x="0" y="3371098"/>
                    <a:pt x="0" y="2171700"/>
                  </a:cubicBezTo>
                  <a:cubicBezTo>
                    <a:pt x="0" y="972304"/>
                    <a:pt x="972303" y="0"/>
                    <a:pt x="2171700" y="0"/>
                  </a:cubicBezTo>
                  <a:close/>
                </a:path>
              </a:pathLst>
            </a:custGeom>
          </p:spPr>
        </p:pic>
      </p:grpSp>
    </p:spTree>
    <p:extLst>
      <p:ext uri="{BB962C8B-B14F-4D97-AF65-F5344CB8AC3E}">
        <p14:creationId xmlns:p14="http://schemas.microsoft.com/office/powerpoint/2010/main" val="247501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D5709-A7DE-A87D-DFF1-F089EA6B9870}"/>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D1BE9698-AEE8-AFE3-3E92-B44C7112C39B}"/>
              </a:ext>
              <a:ext uri="{C183D7F6-B498-43B3-948B-1728B52AA6E4}">
                <adec:decorative xmlns:adec="http://schemas.microsoft.com/office/drawing/2017/decorative" val="1"/>
              </a:ext>
            </a:extLst>
          </p:cNvPr>
          <p:cNvSpPr/>
          <p:nvPr/>
        </p:nvSpPr>
        <p:spPr bwMode="auto">
          <a:xfrm>
            <a:off x="0" y="3429000"/>
            <a:ext cx="12192000" cy="2497238"/>
          </a:xfrm>
          <a:prstGeom prst="rect">
            <a:avLst/>
          </a:prstGeom>
          <a:solidFill>
            <a:schemeClr val="bg1"/>
          </a:solidFill>
          <a:ln>
            <a:noFill/>
            <a:headEnd type="none" w="med" len="med"/>
            <a:tailEnd type="none" w="med" len="med"/>
          </a:ln>
          <a:effectLst>
            <a:outerShdw blurRad="508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18288"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err="1">
              <a:ln>
                <a:noFill/>
              </a:ln>
              <a:solidFill>
                <a:srgbClr val="000000"/>
              </a:solidFill>
              <a:effectLst/>
              <a:uLnTx/>
              <a:uFillTx/>
              <a:latin typeface="Segoe UI"/>
              <a:ea typeface="+mn-ea"/>
              <a:cs typeface="Segoe UI"/>
            </a:endParaRPr>
          </a:p>
        </p:txBody>
      </p:sp>
      <p:sp>
        <p:nvSpPr>
          <p:cNvPr id="4" name="Title 3">
            <a:extLst>
              <a:ext uri="{FF2B5EF4-FFF2-40B4-BE49-F238E27FC236}">
                <a16:creationId xmlns:a16="http://schemas.microsoft.com/office/drawing/2014/main" id="{DE5904E4-3C41-3FD4-82B0-43D931E89A61}"/>
              </a:ext>
            </a:extLst>
          </p:cNvPr>
          <p:cNvSpPr>
            <a:spLocks noGrp="1"/>
          </p:cNvSpPr>
          <p:nvPr>
            <p:ph type="title"/>
          </p:nvPr>
        </p:nvSpPr>
        <p:spPr>
          <a:xfrm>
            <a:off x="588963" y="457200"/>
            <a:ext cx="11017250" cy="553998"/>
          </a:xfrm>
        </p:spPr>
        <p:txBody>
          <a:bodyPr/>
          <a:lstStyle/>
          <a:p>
            <a:r>
              <a:rPr lang="en-US" noProof="0" dirty="0"/>
              <a:t>Microsoft </a:t>
            </a:r>
            <a:r>
              <a:rPr lang="en-US" noProof="0" dirty="0" err="1"/>
              <a:t>eCDN</a:t>
            </a:r>
            <a:r>
              <a:rPr lang="en-US" noProof="0" dirty="0"/>
              <a:t> – </a:t>
            </a:r>
            <a:r>
              <a:rPr lang="en-US" sz="3200" noProof="0" dirty="0"/>
              <a:t>Enterprise Content Delivery Network</a:t>
            </a:r>
            <a:endParaRPr lang="en-US" sz="3200" dirty="0"/>
          </a:p>
        </p:txBody>
      </p:sp>
      <p:sp>
        <p:nvSpPr>
          <p:cNvPr id="18" name="TextBox 17">
            <a:extLst>
              <a:ext uri="{FF2B5EF4-FFF2-40B4-BE49-F238E27FC236}">
                <a16:creationId xmlns:a16="http://schemas.microsoft.com/office/drawing/2014/main" id="{CA91155A-60BA-59BE-97D9-C099EF243811}"/>
              </a:ext>
            </a:extLst>
          </p:cNvPr>
          <p:cNvSpPr txBox="1"/>
          <p:nvPr/>
        </p:nvSpPr>
        <p:spPr>
          <a:xfrm>
            <a:off x="0" y="1127413"/>
            <a:ext cx="12192000" cy="842536"/>
          </a:xfrm>
          <a:prstGeom prst="rect">
            <a:avLst/>
          </a:prstGeom>
          <a:solidFill>
            <a:schemeClr val="bg1">
              <a:lumMod val="95000"/>
            </a:schemeClr>
          </a:solidFill>
        </p:spPr>
        <p:txBody>
          <a:bodyPr wrap="square" lIns="594360" tIns="45720" rIns="594360" bIns="45720" rtlCol="0" anchor="ctr">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34258E"/>
                </a:solidFill>
                <a:effectLst/>
                <a:uLnTx/>
                <a:uFillTx/>
                <a:latin typeface="Segoe UI Semibold"/>
                <a:ea typeface="+mn-ea"/>
                <a:cs typeface="Segoe UI" panose="020B0502040204020203" pitchFamily="34" charset="0"/>
              </a:rPr>
              <a:t>Microsof</a:t>
            </a:r>
            <a:r>
              <a:rPr lang="en-US" sz="2400">
                <a:solidFill>
                  <a:srgbClr val="34258E"/>
                </a:solidFill>
                <a:latin typeface="Segoe UI Semibold"/>
                <a:cs typeface="Segoe UI" panose="020B0502040204020203" pitchFamily="34" charset="0"/>
              </a:rPr>
              <a:t>t </a:t>
            </a:r>
            <a:r>
              <a:rPr lang="en-US" sz="2400" err="1">
                <a:solidFill>
                  <a:srgbClr val="34258E"/>
                </a:solidFill>
                <a:latin typeface="Segoe UI Semibold"/>
                <a:cs typeface="Segoe UI" panose="020B0502040204020203" pitchFamily="34" charset="0"/>
              </a:rPr>
              <a:t>eCDN</a:t>
            </a:r>
            <a:r>
              <a:rPr lang="en-US" sz="2400">
                <a:solidFill>
                  <a:srgbClr val="34258E"/>
                </a:solidFill>
                <a:latin typeface="Segoe UI Semibold"/>
                <a:cs typeface="Segoe UI" panose="020B0502040204020203" pitchFamily="34" charset="0"/>
              </a:rPr>
              <a:t> - </a:t>
            </a:r>
            <a:r>
              <a:rPr kumimoji="0" lang="en-US" sz="24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Teams Events </a:t>
            </a:r>
          </a:p>
        </p:txBody>
      </p:sp>
      <p:sp>
        <p:nvSpPr>
          <p:cNvPr id="11" name="Rectangle 10">
            <a:extLst>
              <a:ext uri="{FF2B5EF4-FFF2-40B4-BE49-F238E27FC236}">
                <a16:creationId xmlns:a16="http://schemas.microsoft.com/office/drawing/2014/main" id="{FC691492-2CB6-F634-2D0F-CCCBE28E0983}"/>
              </a:ext>
            </a:extLst>
          </p:cNvPr>
          <p:cNvSpPr/>
          <p:nvPr/>
        </p:nvSpPr>
        <p:spPr>
          <a:xfrm>
            <a:off x="741379" y="4611535"/>
            <a:ext cx="2414988" cy="1098356"/>
          </a:xfrm>
          <a:prstGeom prst="rect">
            <a:avLst/>
          </a:prstGeom>
        </p:spPr>
        <p:txBody>
          <a:bodyPr wrap="square" lIns="0" rIns="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a:noFill/>
                </a:ln>
                <a:solidFill>
                  <a:srgbClr val="000000"/>
                </a:solidFill>
                <a:effectLst/>
                <a:uLnTx/>
                <a:uFillTx/>
                <a:latin typeface="Segoe UI Semibold"/>
                <a:ea typeface="+mn-ea"/>
                <a:cs typeface="+mn-cs"/>
              </a:rPr>
              <a:t>Town Hall</a:t>
            </a:r>
          </a:p>
        </p:txBody>
      </p:sp>
      <p:sp>
        <p:nvSpPr>
          <p:cNvPr id="14" name="Rectangle 13">
            <a:extLst>
              <a:ext uri="{FF2B5EF4-FFF2-40B4-BE49-F238E27FC236}">
                <a16:creationId xmlns:a16="http://schemas.microsoft.com/office/drawing/2014/main" id="{B5E9E601-E441-09D0-A5C3-79A84852AFF4}"/>
              </a:ext>
            </a:extLst>
          </p:cNvPr>
          <p:cNvSpPr/>
          <p:nvPr/>
        </p:nvSpPr>
        <p:spPr>
          <a:xfrm>
            <a:off x="4883108" y="4611535"/>
            <a:ext cx="2414988" cy="1098356"/>
          </a:xfrm>
          <a:prstGeom prst="rect">
            <a:avLst/>
          </a:prstGeom>
        </p:spPr>
        <p:txBody>
          <a:bodyPr wrap="square" lIns="0" rIns="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a:noFill/>
                </a:ln>
                <a:solidFill>
                  <a:srgbClr val="000000"/>
                </a:solidFill>
                <a:effectLst/>
                <a:uLnTx/>
                <a:uFillTx/>
                <a:latin typeface="Segoe UI Semibold"/>
                <a:ea typeface="+mn-ea"/>
                <a:cs typeface="+mn-cs"/>
              </a:rPr>
              <a:t>Teams Live Event</a:t>
            </a:r>
          </a:p>
        </p:txBody>
      </p:sp>
      <p:sp>
        <p:nvSpPr>
          <p:cNvPr id="20" name="Rectangle 19">
            <a:extLst>
              <a:ext uri="{FF2B5EF4-FFF2-40B4-BE49-F238E27FC236}">
                <a16:creationId xmlns:a16="http://schemas.microsoft.com/office/drawing/2014/main" id="{1A8FF26C-7BA7-DA84-37FA-E52AEE37A4DC}"/>
              </a:ext>
            </a:extLst>
          </p:cNvPr>
          <p:cNvSpPr/>
          <p:nvPr/>
        </p:nvSpPr>
        <p:spPr>
          <a:xfrm>
            <a:off x="9035633" y="4611535"/>
            <a:ext cx="2414988" cy="1098356"/>
          </a:xfrm>
          <a:prstGeom prst="rect">
            <a:avLst/>
          </a:prstGeom>
        </p:spPr>
        <p:txBody>
          <a:bodyPr wrap="square" lIns="0" rIns="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a:noFill/>
                </a:ln>
                <a:solidFill>
                  <a:srgbClr val="000000"/>
                </a:solidFill>
                <a:effectLst/>
                <a:uLnTx/>
                <a:uFillTx/>
                <a:latin typeface="Segoe UI Semibold"/>
                <a:ea typeface="+mn-ea"/>
                <a:cs typeface="+mn-cs"/>
              </a:rPr>
              <a:t>View Only</a:t>
            </a:r>
            <a:r>
              <a:rPr kumimoji="0" lang="en-US" sz="2000" b="0" i="0" u="none" strike="noStrike" kern="1200" cap="none" spc="-50" normalizeH="0" noProof="0">
                <a:ln>
                  <a:noFill/>
                </a:ln>
                <a:solidFill>
                  <a:srgbClr val="000000"/>
                </a:solidFill>
                <a:effectLst/>
                <a:uLnTx/>
                <a:uFillTx/>
                <a:latin typeface="Segoe UI Semibold"/>
                <a:ea typeface="+mn-ea"/>
                <a:cs typeface="+mn-cs"/>
              </a:rPr>
              <a:t> Mode </a:t>
            </a:r>
            <a:r>
              <a:rPr lang="en-US" sz="2000" spc="-50">
                <a:solidFill>
                  <a:srgbClr val="000000"/>
                </a:solidFill>
                <a:latin typeface="Segoe UI Semibold"/>
              </a:rPr>
              <a:t>in Teams Meetings</a:t>
            </a:r>
            <a:endParaRPr kumimoji="0" lang="en-US" sz="2000" b="0" i="0" u="none" strike="noStrike" kern="1200" cap="none" spc="-50" normalizeH="0" baseline="0" noProof="0">
              <a:ln>
                <a:noFill/>
              </a:ln>
              <a:solidFill>
                <a:srgbClr val="000000"/>
              </a:solidFill>
              <a:effectLst/>
              <a:uLnTx/>
              <a:uFillTx/>
              <a:latin typeface="Segoe UI Semibold"/>
              <a:ea typeface="+mn-ea"/>
              <a:cs typeface="+mn-cs"/>
            </a:endParaRPr>
          </a:p>
        </p:txBody>
      </p:sp>
      <p:cxnSp>
        <p:nvCxnSpPr>
          <p:cNvPr id="10" name="Straight Connector 9">
            <a:extLst>
              <a:ext uri="{FF2B5EF4-FFF2-40B4-BE49-F238E27FC236}">
                <a16:creationId xmlns:a16="http://schemas.microsoft.com/office/drawing/2014/main" id="{B5FD2C24-B38C-BA1C-4D4A-F114E23EFC7D}"/>
              </a:ext>
              <a:ext uri="{C183D7F6-B498-43B3-948B-1728B52AA6E4}">
                <adec:decorative xmlns:adec="http://schemas.microsoft.com/office/drawing/2017/decorative" val="1"/>
              </a:ext>
            </a:extLst>
          </p:cNvPr>
          <p:cNvCxnSpPr/>
          <p:nvPr/>
        </p:nvCxnSpPr>
        <p:spPr>
          <a:xfrm>
            <a:off x="4022436" y="4467755"/>
            <a:ext cx="0" cy="91440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89876E-B74D-0F86-B40C-06153857CCCA}"/>
              </a:ext>
              <a:ext uri="{C183D7F6-B498-43B3-948B-1728B52AA6E4}">
                <adec:decorative xmlns:adec="http://schemas.microsoft.com/office/drawing/2017/decorative" val="1"/>
              </a:ext>
            </a:extLst>
          </p:cNvPr>
          <p:cNvCxnSpPr/>
          <p:nvPr/>
        </p:nvCxnSpPr>
        <p:spPr>
          <a:xfrm>
            <a:off x="8169562" y="4467755"/>
            <a:ext cx="0" cy="91440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24C5666-1107-BF2F-66DE-14F5A22F6B9A}"/>
              </a:ext>
              <a:ext uri="{C183D7F6-B498-43B3-948B-1728B52AA6E4}">
                <adec:decorative xmlns:adec="http://schemas.microsoft.com/office/drawing/2017/decorative" val="1"/>
              </a:ext>
            </a:extLst>
          </p:cNvPr>
          <p:cNvGrpSpPr/>
          <p:nvPr/>
        </p:nvGrpSpPr>
        <p:grpSpPr>
          <a:xfrm>
            <a:off x="316078" y="2246465"/>
            <a:ext cx="3390280" cy="2276553"/>
            <a:chOff x="5604632" y="4058850"/>
            <a:chExt cx="3390280" cy="2276553"/>
          </a:xfrm>
        </p:grpSpPr>
        <p:sp>
          <p:nvSpPr>
            <p:cNvPr id="8" name="TextBox 7">
              <a:extLst>
                <a:ext uri="{FF2B5EF4-FFF2-40B4-BE49-F238E27FC236}">
                  <a16:creationId xmlns:a16="http://schemas.microsoft.com/office/drawing/2014/main" id="{B6D74EEB-88C4-440D-E9CA-3B0206114FA6}"/>
                </a:ext>
              </a:extLst>
            </p:cNvPr>
            <p:cNvSpPr txBox="1"/>
            <p:nvPr/>
          </p:nvSpPr>
          <p:spPr>
            <a:xfrm>
              <a:off x="5808663" y="6027626"/>
              <a:ext cx="2982218" cy="307777"/>
            </a:xfrm>
            <a:prstGeom prst="rect">
              <a:avLst/>
            </a:prstGeom>
            <a:noFill/>
          </p:spPr>
          <p:txBody>
            <a:bodyPr wrap="square" lIns="0" tIns="0" rIns="0" bIns="0" rtlCol="0">
              <a:spAutoFit/>
            </a:bodyPr>
            <a:lstStyle>
              <a:defPPr>
                <a:defRPr lang="en-US"/>
              </a:defPPr>
              <a:lvl1pPr algn="ctr">
                <a:defRPr sz="2000" spc="-50">
                  <a:ln w="3175">
                    <a:noFill/>
                  </a:ln>
                  <a:solidFill>
                    <a:schemeClr val="accent1"/>
                  </a:solidFill>
                  <a:latin typeface="+mj-lt"/>
                  <a:cs typeface="Segoe UI" pitchFamily="34" charset="0"/>
                </a:defRPr>
              </a:lvl1pPr>
            </a:lstStyle>
            <a:p>
              <a:endParaRPr lang="en-US"/>
            </a:p>
          </p:txBody>
        </p:sp>
        <p:pic>
          <p:nvPicPr>
            <p:cNvPr id="9" name="Picture 8" descr="A screen capture of a Town hall meeting showing the presenters view">
              <a:extLst>
                <a:ext uri="{FF2B5EF4-FFF2-40B4-BE49-F238E27FC236}">
                  <a16:creationId xmlns:a16="http://schemas.microsoft.com/office/drawing/2014/main" id="{58C1CEE4-31C5-E75A-3F9F-366D0B96809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604632" y="4058850"/>
              <a:ext cx="3390280" cy="1899825"/>
            </a:xfrm>
            <a:prstGeom prst="roundRect">
              <a:avLst>
                <a:gd name="adj" fmla="val 3400"/>
              </a:avLst>
            </a:prstGeom>
            <a:ln w="6350">
              <a:solidFill>
                <a:schemeClr val="bg1"/>
              </a:solidFill>
            </a:ln>
            <a:effectLst>
              <a:outerShdw blurRad="190500" sx="99000" sy="99000" algn="ctr" rotWithShape="0">
                <a:prstClr val="black">
                  <a:alpha val="20000"/>
                </a:prstClr>
              </a:outerShdw>
            </a:effectLst>
          </p:spPr>
        </p:pic>
      </p:grpSp>
      <p:pic>
        <p:nvPicPr>
          <p:cNvPr id="12" name="Picture 11">
            <a:extLst>
              <a:ext uri="{FF2B5EF4-FFF2-40B4-BE49-F238E27FC236}">
                <a16:creationId xmlns:a16="http://schemas.microsoft.com/office/drawing/2014/main" id="{D279B3DC-F781-1D5F-7632-E2AD545A50B7}"/>
              </a:ext>
              <a:ext uri="{C183D7F6-B498-43B3-948B-1728B52AA6E4}">
                <adec:decorative xmlns:adec="http://schemas.microsoft.com/office/drawing/2017/decorative" val="1"/>
              </a:ext>
            </a:extLst>
          </p:cNvPr>
          <p:cNvPicPr>
            <a:picLocks noChangeAspect="1"/>
          </p:cNvPicPr>
          <p:nvPr/>
        </p:nvPicPr>
        <p:blipFill rotWithShape="1">
          <a:blip r:embed="rId4"/>
          <a:srcRect l="9853" t="12692" r="3100" b="11923"/>
          <a:stretch/>
        </p:blipFill>
        <p:spPr>
          <a:xfrm>
            <a:off x="4431553" y="2238310"/>
            <a:ext cx="3318097" cy="1916133"/>
          </a:xfrm>
          <a:prstGeom prst="rect">
            <a:avLst/>
          </a:prstGeom>
        </p:spPr>
      </p:pic>
      <p:grpSp>
        <p:nvGrpSpPr>
          <p:cNvPr id="13" name="Group 12">
            <a:extLst>
              <a:ext uri="{FF2B5EF4-FFF2-40B4-BE49-F238E27FC236}">
                <a16:creationId xmlns:a16="http://schemas.microsoft.com/office/drawing/2014/main" id="{6DD327F7-CD64-736D-BD3D-F4620E6A2A87}"/>
              </a:ext>
              <a:ext uri="{C183D7F6-B498-43B3-948B-1728B52AA6E4}">
                <adec:decorative xmlns:adec="http://schemas.microsoft.com/office/drawing/2017/decorative" val="1"/>
              </a:ext>
            </a:extLst>
          </p:cNvPr>
          <p:cNvGrpSpPr/>
          <p:nvPr/>
        </p:nvGrpSpPr>
        <p:grpSpPr>
          <a:xfrm>
            <a:off x="7828433" y="2208097"/>
            <a:ext cx="4037276" cy="2097345"/>
            <a:chOff x="3497455" y="1769436"/>
            <a:chExt cx="4037849" cy="2097643"/>
          </a:xfrm>
        </p:grpSpPr>
        <p:sp>
          <p:nvSpPr>
            <p:cNvPr id="15" name="TextBox 14">
              <a:extLst>
                <a:ext uri="{FF2B5EF4-FFF2-40B4-BE49-F238E27FC236}">
                  <a16:creationId xmlns:a16="http://schemas.microsoft.com/office/drawing/2014/main" id="{3C7758EC-FB0F-7469-719A-473E490B4F69}"/>
                </a:ext>
              </a:extLst>
            </p:cNvPr>
            <p:cNvSpPr txBox="1"/>
            <p:nvPr/>
          </p:nvSpPr>
          <p:spPr>
            <a:xfrm>
              <a:off x="3497455" y="3559258"/>
              <a:ext cx="3072931" cy="307821"/>
            </a:xfrm>
            <a:prstGeom prst="rect">
              <a:avLst/>
            </a:prstGeom>
            <a:noFill/>
          </p:spPr>
          <p:txBody>
            <a:bodyPr wrap="square" lIns="0" tIns="0" rIns="0" bIns="0" rtlCol="0">
              <a:spAutoFit/>
            </a:bodyPr>
            <a:lstStyle/>
            <a:p>
              <a:pPr algn="ctr" defTabSz="914225">
                <a:defRPr/>
              </a:pPr>
              <a:endParaRPr lang="en-US" sz="2000" spc="-50">
                <a:ln w="3175">
                  <a:noFill/>
                </a:ln>
                <a:solidFill>
                  <a:srgbClr val="5C5AD4"/>
                </a:solidFill>
                <a:latin typeface="Segoe UI Semibold"/>
                <a:cs typeface="Segoe UI" pitchFamily="34" charset="0"/>
              </a:endParaRPr>
            </a:p>
          </p:txBody>
        </p:sp>
        <p:pic>
          <p:nvPicPr>
            <p:cNvPr id="19" name="Picture 18" descr="A group of people in a video conference&#10;&#10;Description automatically generated with low confidence">
              <a:extLst>
                <a:ext uri="{FF2B5EF4-FFF2-40B4-BE49-F238E27FC236}">
                  <a16:creationId xmlns:a16="http://schemas.microsoft.com/office/drawing/2014/main" id="{4B1EF6EE-CB3A-38B7-42C5-EA4813A38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959" y="1769436"/>
              <a:ext cx="3391345" cy="1938467"/>
            </a:xfrm>
            <a:prstGeom prst="rect">
              <a:avLst/>
            </a:prstGeom>
          </p:spPr>
        </p:pic>
      </p:grpSp>
    </p:spTree>
    <p:extLst>
      <p:ext uri="{BB962C8B-B14F-4D97-AF65-F5344CB8AC3E}">
        <p14:creationId xmlns:p14="http://schemas.microsoft.com/office/powerpoint/2010/main" val="1373896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3.75E-6 2.96296E-6 L 3.75E-6 0.01898 " pathEditMode="relative" rAng="0" ptsTypes="AA">
                                      <p:cBhvr>
                                        <p:cTn id="9" dur="500" spd="-100000" fill="hold"/>
                                        <p:tgtEl>
                                          <p:spTgt spid="11"/>
                                        </p:tgtEl>
                                        <p:attrNameLst>
                                          <p:attrName>ppt_x</p:attrName>
                                          <p:attrName>ppt_y</p:attrName>
                                        </p:attrNameLst>
                                      </p:cBhvr>
                                      <p:rCtr x="0" y="949"/>
                                    </p:animMotion>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nodeType="withEffect">
                                  <p:stCondLst>
                                    <p:cond delay="0"/>
                                  </p:stCondLst>
                                  <p:childTnLst>
                                    <p:animMotion origin="layout" path="M 3.75E-6 2.96296E-6 L 3.75E-6 0.01898 " pathEditMode="relative" rAng="0" ptsTypes="AA">
                                      <p:cBhvr>
                                        <p:cTn id="14" dur="500" spd="-100000" fill="hold"/>
                                        <p:tgtEl>
                                          <p:spTgt spid="10"/>
                                        </p:tgtEl>
                                        <p:attrNameLst>
                                          <p:attrName>ppt_x</p:attrName>
                                          <p:attrName>ppt_y</p:attrName>
                                        </p:attrNameLst>
                                      </p:cBhvr>
                                      <p:rCtr x="0" y="949"/>
                                    </p:animMotion>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0"/>
                                  </p:stCondLst>
                                  <p:childTnLst>
                                    <p:animMotion origin="layout" path="M 3.75E-6 2.96296E-6 L 3.75E-6 0.01898 " pathEditMode="relative" rAng="0" ptsTypes="AA">
                                      <p:cBhvr>
                                        <p:cTn id="19" dur="500" spd="-100000" fill="hold"/>
                                        <p:tgtEl>
                                          <p:spTgt spid="14"/>
                                        </p:tgtEl>
                                        <p:attrNameLst>
                                          <p:attrName>ppt_x</p:attrName>
                                          <p:attrName>ppt_y</p:attrName>
                                        </p:attrNameLst>
                                      </p:cBhvr>
                                      <p:rCtr x="0" y="949"/>
                                    </p:animMotion>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42" presetClass="path" presetSubtype="0" decel="100000" fill="hold" nodeType="withEffect">
                                  <p:stCondLst>
                                    <p:cond delay="0"/>
                                  </p:stCondLst>
                                  <p:childTnLst>
                                    <p:animMotion origin="layout" path="M 3.75E-6 2.96296E-6 L 3.75E-6 0.01898 " pathEditMode="relative" rAng="0" ptsTypes="AA">
                                      <p:cBhvr>
                                        <p:cTn id="24" dur="500" spd="-100000" fill="hold"/>
                                        <p:tgtEl>
                                          <p:spTgt spid="30"/>
                                        </p:tgtEl>
                                        <p:attrNameLst>
                                          <p:attrName>ppt_x</p:attrName>
                                          <p:attrName>ppt_y</p:attrName>
                                        </p:attrNameLst>
                                      </p:cBhvr>
                                      <p:rCtr x="0" y="949"/>
                                    </p:animMotion>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42" presetClass="path" presetSubtype="0" decel="100000" fill="hold" grpId="1" nodeType="withEffect">
                                  <p:stCondLst>
                                    <p:cond delay="0"/>
                                  </p:stCondLst>
                                  <p:childTnLst>
                                    <p:animMotion origin="layout" path="M 3.75E-6 2.96296E-6 L 3.75E-6 0.01898 " pathEditMode="relative" rAng="0" ptsTypes="AA">
                                      <p:cBhvr>
                                        <p:cTn id="29" dur="500" spd="-100000" fill="hold"/>
                                        <p:tgtEl>
                                          <p:spTgt spid="20"/>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P spid="14"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Bent 7">
            <a:extLst>
              <a:ext uri="{FF2B5EF4-FFF2-40B4-BE49-F238E27FC236}">
                <a16:creationId xmlns:a16="http://schemas.microsoft.com/office/drawing/2014/main" id="{0D09A249-7731-449F-B0D5-38C6B5008C48}"/>
              </a:ext>
              <a:ext uri="{C183D7F6-B498-43B3-948B-1728B52AA6E4}">
                <adec:decorative xmlns:adec="http://schemas.microsoft.com/office/drawing/2017/decorative" val="1"/>
              </a:ext>
            </a:extLst>
          </p:cNvPr>
          <p:cNvSpPr/>
          <p:nvPr/>
        </p:nvSpPr>
        <p:spPr bwMode="auto">
          <a:xfrm rot="5400000" flipH="1" flipV="1">
            <a:off x="4859802" y="-1063163"/>
            <a:ext cx="3162981" cy="11501418"/>
          </a:xfrm>
          <a:prstGeom prst="bentArrow">
            <a:avLst>
              <a:gd name="adj1" fmla="val 2500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3C1A38B-6A77-4662-B7DC-67CA29E871E9}"/>
              </a:ext>
            </a:extLst>
          </p:cNvPr>
          <p:cNvSpPr>
            <a:spLocks noGrp="1"/>
          </p:cNvSpPr>
          <p:nvPr>
            <p:ph type="title"/>
          </p:nvPr>
        </p:nvSpPr>
        <p:spPr>
          <a:xfrm>
            <a:off x="588963" y="457200"/>
            <a:ext cx="11017250" cy="554038"/>
          </a:xfrm>
        </p:spPr>
        <p:txBody>
          <a:bodyPr/>
          <a:lstStyle/>
          <a:p>
            <a:r>
              <a:rPr lang="en-US"/>
              <a:t>Microsoft </a:t>
            </a:r>
            <a:r>
              <a:rPr lang="en-US" err="1"/>
              <a:t>eCDN</a:t>
            </a:r>
            <a:r>
              <a:rPr lang="en-US"/>
              <a:t> is designed to work with:</a:t>
            </a:r>
          </a:p>
        </p:txBody>
      </p:sp>
      <p:sp>
        <p:nvSpPr>
          <p:cNvPr id="7" name="Arrow: Bent 6">
            <a:extLst>
              <a:ext uri="{FF2B5EF4-FFF2-40B4-BE49-F238E27FC236}">
                <a16:creationId xmlns:a16="http://schemas.microsoft.com/office/drawing/2014/main" id="{8309EC88-DB4C-4793-A163-4172E5BAF8C4}"/>
              </a:ext>
              <a:ext uri="{C183D7F6-B498-43B3-948B-1728B52AA6E4}">
                <adec:decorative xmlns:adec="http://schemas.microsoft.com/office/drawing/2017/decorative" val="1"/>
              </a:ext>
            </a:extLst>
          </p:cNvPr>
          <p:cNvSpPr/>
          <p:nvPr/>
        </p:nvSpPr>
        <p:spPr bwMode="auto">
          <a:xfrm rot="5400000">
            <a:off x="-801179" y="2234464"/>
            <a:ext cx="2292935" cy="690588"/>
          </a:xfrm>
          <a:prstGeom prst="bentArrow">
            <a:avLst>
              <a:gd name="adj1" fmla="val 25000"/>
              <a:gd name="adj2" fmla="val 0"/>
              <a:gd name="adj3" fmla="val 0"/>
              <a:gd name="adj4" fmla="val 10345"/>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E290DD7A-AF35-4A89-B6DA-28F99521A140}"/>
              </a:ext>
              <a:ext uri="{C183D7F6-B498-43B3-948B-1728B52AA6E4}">
                <adec:decorative xmlns:adec="http://schemas.microsoft.com/office/drawing/2017/decorative" val="1"/>
              </a:ext>
            </a:extLst>
          </p:cNvPr>
          <p:cNvSpPr/>
          <p:nvPr/>
        </p:nvSpPr>
        <p:spPr bwMode="auto">
          <a:xfrm>
            <a:off x="601118" y="1650317"/>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BA5A9A64-8306-49F3-BFC9-EFAB99AEB4FE}"/>
              </a:ext>
              <a:ext uri="{C183D7F6-B498-43B3-948B-1728B52AA6E4}">
                <adec:decorative xmlns:adec="http://schemas.microsoft.com/office/drawing/2017/decorative" val="1"/>
              </a:ext>
            </a:extLst>
          </p:cNvPr>
          <p:cNvSpPr/>
          <p:nvPr/>
        </p:nvSpPr>
        <p:spPr bwMode="auto">
          <a:xfrm>
            <a:off x="596665" y="3914983"/>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Rectangle: Rounded Corners 53">
            <a:extLst>
              <a:ext uri="{FF2B5EF4-FFF2-40B4-BE49-F238E27FC236}">
                <a16:creationId xmlns:a16="http://schemas.microsoft.com/office/drawing/2014/main" id="{FA39C217-3A6C-425D-9C59-B4CF274DFF1E}"/>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241319D1-092A-C81C-5E97-16A5894D092F}"/>
              </a:ext>
              <a:ext uri="{C183D7F6-B498-43B3-948B-1728B52AA6E4}">
                <adec:decorative xmlns:adec="http://schemas.microsoft.com/office/drawing/2017/decorative" val="1"/>
              </a:ext>
            </a:extLst>
          </p:cNvPr>
          <p:cNvSpPr/>
          <p:nvPr/>
        </p:nvSpPr>
        <p:spPr bwMode="auto">
          <a:xfrm>
            <a:off x="12078724" y="6243637"/>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Oval 5">
            <a:extLst>
              <a:ext uri="{FF2B5EF4-FFF2-40B4-BE49-F238E27FC236}">
                <a16:creationId xmlns:a16="http://schemas.microsoft.com/office/drawing/2014/main" id="{CD92E3FC-B96B-689C-4D39-27BC30DC11E9}"/>
              </a:ext>
              <a:ext uri="{C183D7F6-B498-43B3-948B-1728B52AA6E4}">
                <adec:decorative xmlns:adec="http://schemas.microsoft.com/office/drawing/2017/decorative" val="1"/>
              </a:ext>
            </a:extLst>
          </p:cNvPr>
          <p:cNvSpPr/>
          <p:nvPr/>
        </p:nvSpPr>
        <p:spPr bwMode="auto">
          <a:xfrm>
            <a:off x="596665" y="5181218"/>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E1EA581A-507E-74E6-CC1C-F33A8D9B1710}"/>
              </a:ext>
              <a:ext uri="{C183D7F6-B498-43B3-948B-1728B52AA6E4}">
                <adec:decorative xmlns:adec="http://schemas.microsoft.com/office/drawing/2017/decorative" val="1"/>
              </a:ext>
            </a:extLst>
          </p:cNvPr>
          <p:cNvSpPr/>
          <p:nvPr/>
        </p:nvSpPr>
        <p:spPr bwMode="auto">
          <a:xfrm>
            <a:off x="596665" y="4532653"/>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09634145-DB19-029B-A3ED-955044E30891}"/>
              </a:ext>
              <a:ext uri="{C183D7F6-B498-43B3-948B-1728B52AA6E4}">
                <adec:decorative xmlns:adec="http://schemas.microsoft.com/office/drawing/2017/decorative" val="1"/>
              </a:ext>
            </a:extLst>
          </p:cNvPr>
          <p:cNvSpPr/>
          <p:nvPr/>
        </p:nvSpPr>
        <p:spPr bwMode="auto">
          <a:xfrm>
            <a:off x="587116" y="3293349"/>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9212379C-EE12-C59E-BA97-4E2958D0F896}"/>
              </a:ext>
              <a:ext uri="{C183D7F6-B498-43B3-948B-1728B52AA6E4}">
                <adec:decorative xmlns:adec="http://schemas.microsoft.com/office/drawing/2017/decorative" val="1"/>
              </a:ext>
            </a:extLst>
          </p:cNvPr>
          <p:cNvSpPr/>
          <p:nvPr/>
        </p:nvSpPr>
        <p:spPr bwMode="auto">
          <a:xfrm>
            <a:off x="596665" y="2324785"/>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29115FFD-733A-4419-B9AF-CBBAD36D0D25}"/>
              </a:ext>
            </a:extLst>
          </p:cNvPr>
          <p:cNvSpPr txBox="1"/>
          <p:nvPr/>
        </p:nvSpPr>
        <p:spPr>
          <a:xfrm>
            <a:off x="914868" y="1575965"/>
            <a:ext cx="9025544" cy="3693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lang="en-US" sz="2400" b="0" i="0">
                <a:solidFill>
                  <a:srgbClr val="161616"/>
                </a:solidFill>
                <a:effectLst/>
                <a:latin typeface="Segoe UI" panose="020B0502040204020203" pitchFamily="34" charset="0"/>
              </a:rPr>
              <a:t>HTTP-based streaming protocols such as HLS and MPEG-DASH</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7B2269C4-BBD6-AD14-E821-B0C69CD65EBB}"/>
              </a:ext>
            </a:extLst>
          </p:cNvPr>
          <p:cNvSpPr txBox="1"/>
          <p:nvPr/>
        </p:nvSpPr>
        <p:spPr>
          <a:xfrm>
            <a:off x="914868" y="2236506"/>
            <a:ext cx="9418834" cy="738664"/>
          </a:xfrm>
          <a:prstGeom prst="rect">
            <a:avLst/>
          </a:prstGeom>
          <a:noFill/>
        </p:spPr>
        <p:txBody>
          <a:bodyPr wrap="square" lIns="0" tIns="0" rIns="0" bIns="0" rtlCol="0" anchor="ctr">
            <a:spAutoFit/>
          </a:bodyPr>
          <a:lstStyle/>
          <a:p>
            <a:pPr algn="l"/>
            <a:r>
              <a:rPr lang="en-US" sz="2400" b="0" i="0">
                <a:solidFill>
                  <a:srgbClr val="161616"/>
                </a:solidFill>
                <a:effectLst/>
                <a:latin typeface="Segoe UI" panose="020B0502040204020203" pitchFamily="34" charset="0"/>
              </a:rPr>
              <a:t>HTML5-based video players (</a:t>
            </a:r>
            <a:r>
              <a:rPr lang="en-US" sz="2400" b="0" i="0" err="1">
                <a:solidFill>
                  <a:srgbClr val="161616"/>
                </a:solidFill>
                <a:effectLst/>
                <a:latin typeface="Segoe UI" panose="020B0502040204020203" pitchFamily="34" charset="0"/>
              </a:rPr>
              <a:t>JWPlayer</a:t>
            </a:r>
            <a:r>
              <a:rPr lang="en-US" sz="2400" b="0" i="0">
                <a:solidFill>
                  <a:srgbClr val="161616"/>
                </a:solidFill>
                <a:effectLst/>
                <a:latin typeface="Segoe UI" panose="020B0502040204020203" pitchFamily="34" charset="0"/>
              </a:rPr>
              <a:t>, Video.js, </a:t>
            </a:r>
            <a:r>
              <a:rPr lang="en-US" sz="2400" b="0" i="0" err="1">
                <a:solidFill>
                  <a:srgbClr val="161616"/>
                </a:solidFill>
                <a:effectLst/>
                <a:latin typeface="Segoe UI" panose="020B0502040204020203" pitchFamily="34" charset="0"/>
              </a:rPr>
              <a:t>Clappr</a:t>
            </a:r>
            <a:r>
              <a:rPr lang="en-US" sz="2400" b="0" i="0">
                <a:solidFill>
                  <a:srgbClr val="161616"/>
                </a:solidFill>
                <a:effectLst/>
                <a:latin typeface="Segoe UI" panose="020B0502040204020203" pitchFamily="34" charset="0"/>
              </a:rPr>
              <a:t>, Kaltura, etc.) as well as any native Android or iOS player (</a:t>
            </a:r>
            <a:r>
              <a:rPr lang="en-US" sz="2400" b="0" i="0" err="1">
                <a:solidFill>
                  <a:srgbClr val="161616"/>
                </a:solidFill>
                <a:effectLst/>
                <a:latin typeface="Segoe UI" panose="020B0502040204020203" pitchFamily="34" charset="0"/>
              </a:rPr>
              <a:t>ExoPlayer</a:t>
            </a:r>
            <a:r>
              <a:rPr lang="en-US" sz="2400" b="0" i="0">
                <a:solidFill>
                  <a:srgbClr val="161616"/>
                </a:solidFill>
                <a:effectLst/>
                <a:latin typeface="Segoe UI" panose="020B0502040204020203" pitchFamily="34" charset="0"/>
              </a:rPr>
              <a:t>, </a:t>
            </a:r>
            <a:r>
              <a:rPr lang="en-US" sz="2400" b="0" i="0" err="1">
                <a:solidFill>
                  <a:srgbClr val="161616"/>
                </a:solidFill>
                <a:effectLst/>
                <a:latin typeface="Segoe UI" panose="020B0502040204020203" pitchFamily="34" charset="0"/>
              </a:rPr>
              <a:t>AVPlayer</a:t>
            </a:r>
            <a:r>
              <a:rPr lang="en-US" sz="2400" b="0" i="0">
                <a:solidFill>
                  <a:srgbClr val="161616"/>
                </a:solidFill>
                <a:effectLst/>
                <a:latin typeface="Segoe UI" panose="020B0502040204020203" pitchFamily="34" charset="0"/>
              </a:rPr>
              <a:t>, etc.)</a:t>
            </a:r>
          </a:p>
        </p:txBody>
      </p:sp>
      <p:sp>
        <p:nvSpPr>
          <p:cNvPr id="15" name="TextBox 14">
            <a:extLst>
              <a:ext uri="{FF2B5EF4-FFF2-40B4-BE49-F238E27FC236}">
                <a16:creationId xmlns:a16="http://schemas.microsoft.com/office/drawing/2014/main" id="{A3BA5EA3-C740-8499-2E46-0AD38361704C}"/>
              </a:ext>
            </a:extLst>
          </p:cNvPr>
          <p:cNvSpPr txBox="1"/>
          <p:nvPr/>
        </p:nvSpPr>
        <p:spPr>
          <a:xfrm>
            <a:off x="914869" y="3221077"/>
            <a:ext cx="9998937" cy="1107996"/>
          </a:xfrm>
          <a:prstGeom prst="rect">
            <a:avLst/>
          </a:prstGeom>
          <a:noFill/>
        </p:spPr>
        <p:txBody>
          <a:bodyPr wrap="square" lIns="0" tIns="0" rIns="0" bIns="0" rtlCol="0" anchor="ctr">
            <a:spAutoFit/>
          </a:bodyPr>
          <a:lstStyle/>
          <a:p>
            <a:pPr algn="l"/>
            <a:r>
              <a:rPr lang="en-US" sz="2400" b="0" i="0">
                <a:solidFill>
                  <a:srgbClr val="161616"/>
                </a:solidFill>
                <a:effectLst/>
                <a:latin typeface="Segoe UI" panose="020B0502040204020203" pitchFamily="34" charset="0"/>
              </a:rPr>
              <a:t>HTTP-based CDNs: Akamai, Fastly, CloudFront, Cloudflare, Azure CDN, etc.</a:t>
            </a:r>
          </a:p>
          <a:p>
            <a:br>
              <a:rPr lang="en-US" sz="2400"/>
            </a:br>
            <a:endParaRPr lang="en-US" sz="2400" b="0" i="0">
              <a:solidFill>
                <a:srgbClr val="161616"/>
              </a:solidFill>
              <a:effectLst/>
              <a:latin typeface="Segoe UI" panose="020B0502040204020203" pitchFamily="34" charset="0"/>
            </a:endParaRPr>
          </a:p>
        </p:txBody>
      </p:sp>
      <p:sp>
        <p:nvSpPr>
          <p:cNvPr id="24" name="TextBox 23">
            <a:extLst>
              <a:ext uri="{FF2B5EF4-FFF2-40B4-BE49-F238E27FC236}">
                <a16:creationId xmlns:a16="http://schemas.microsoft.com/office/drawing/2014/main" id="{95E48153-33DE-03DB-BDCC-F08F884FADE7}"/>
              </a:ext>
            </a:extLst>
          </p:cNvPr>
          <p:cNvSpPr txBox="1"/>
          <p:nvPr/>
        </p:nvSpPr>
        <p:spPr>
          <a:xfrm>
            <a:off x="914868" y="3811661"/>
            <a:ext cx="9998937" cy="1107996"/>
          </a:xfrm>
          <a:prstGeom prst="rect">
            <a:avLst/>
          </a:prstGeom>
          <a:noFill/>
        </p:spPr>
        <p:txBody>
          <a:bodyPr wrap="square" lIns="0" tIns="0" rIns="0" bIns="0" rtlCol="0" anchor="ctr">
            <a:spAutoFit/>
          </a:bodyPr>
          <a:lstStyle/>
          <a:p>
            <a:r>
              <a:rPr lang="en-US" sz="2400" b="0" i="0">
                <a:solidFill>
                  <a:srgbClr val="161616"/>
                </a:solidFill>
                <a:effectLst/>
                <a:latin typeface="Segoe UI" panose="020B0502040204020203" pitchFamily="34" charset="0"/>
              </a:rPr>
              <a:t>Streaming </a:t>
            </a:r>
            <a:r>
              <a:rPr lang="en-US" sz="2400">
                <a:solidFill>
                  <a:srgbClr val="161616"/>
                </a:solidFill>
                <a:latin typeface="Segoe UI" panose="020B0502040204020203" pitchFamily="34" charset="0"/>
              </a:rPr>
              <a:t>Services</a:t>
            </a:r>
            <a:r>
              <a:rPr lang="en-US" sz="2400" b="0" i="0">
                <a:solidFill>
                  <a:srgbClr val="161616"/>
                </a:solidFill>
                <a:effectLst/>
                <a:latin typeface="Segoe UI" panose="020B0502040204020203" pitchFamily="34" charset="0"/>
              </a:rPr>
              <a:t>: Kaltura, </a:t>
            </a:r>
            <a:r>
              <a:rPr lang="en-US" sz="2400" b="0" i="0" err="1">
                <a:solidFill>
                  <a:srgbClr val="161616"/>
                </a:solidFill>
                <a:effectLst/>
                <a:latin typeface="Segoe UI" panose="020B0502040204020203" pitchFamily="34" charset="0"/>
              </a:rPr>
              <a:t>MediaPlatform</a:t>
            </a:r>
            <a:r>
              <a:rPr lang="en-US" sz="2400" b="0" i="0">
                <a:solidFill>
                  <a:srgbClr val="161616"/>
                </a:solidFill>
                <a:effectLst/>
                <a:latin typeface="Segoe UI" panose="020B0502040204020203" pitchFamily="34" charset="0"/>
              </a:rPr>
              <a:t>, Brightcove, </a:t>
            </a:r>
            <a:r>
              <a:rPr lang="en-US" sz="2400" b="0" i="0" err="1">
                <a:solidFill>
                  <a:srgbClr val="161616"/>
                </a:solidFill>
                <a:effectLst/>
                <a:latin typeface="Segoe UI" panose="020B0502040204020203" pitchFamily="34" charset="0"/>
              </a:rPr>
              <a:t>Intrado</a:t>
            </a:r>
            <a:r>
              <a:rPr lang="en-US" sz="2400" b="0" i="0">
                <a:solidFill>
                  <a:srgbClr val="161616"/>
                </a:solidFill>
                <a:effectLst/>
                <a:latin typeface="Segoe UI" panose="020B0502040204020203" pitchFamily="34" charset="0"/>
              </a:rPr>
              <a:t>, etc.</a:t>
            </a:r>
          </a:p>
          <a:p>
            <a:br>
              <a:rPr lang="en-US" sz="2400"/>
            </a:br>
            <a:endParaRPr lang="en-US" sz="2400" b="0" i="0">
              <a:solidFill>
                <a:srgbClr val="161616"/>
              </a:solidFill>
              <a:effectLst/>
              <a:latin typeface="Segoe UI" panose="020B0502040204020203" pitchFamily="34" charset="0"/>
            </a:endParaRPr>
          </a:p>
        </p:txBody>
      </p:sp>
      <p:sp>
        <p:nvSpPr>
          <p:cNvPr id="25" name="TextBox 24">
            <a:extLst>
              <a:ext uri="{FF2B5EF4-FFF2-40B4-BE49-F238E27FC236}">
                <a16:creationId xmlns:a16="http://schemas.microsoft.com/office/drawing/2014/main" id="{CE0F95C2-83C2-FA5E-4BE2-03EB18AD9D08}"/>
              </a:ext>
            </a:extLst>
          </p:cNvPr>
          <p:cNvSpPr txBox="1"/>
          <p:nvPr/>
        </p:nvSpPr>
        <p:spPr>
          <a:xfrm>
            <a:off x="932490" y="4444095"/>
            <a:ext cx="9998937" cy="1107996"/>
          </a:xfrm>
          <a:prstGeom prst="rect">
            <a:avLst/>
          </a:prstGeom>
          <a:noFill/>
        </p:spPr>
        <p:txBody>
          <a:bodyPr wrap="square" lIns="0" tIns="0" rIns="0" bIns="0" rtlCol="0" anchor="ctr">
            <a:spAutoFit/>
          </a:bodyPr>
          <a:lstStyle/>
          <a:p>
            <a:pPr algn="l"/>
            <a:r>
              <a:rPr lang="en-US" sz="2400" b="0" i="0">
                <a:solidFill>
                  <a:srgbClr val="161616"/>
                </a:solidFill>
                <a:effectLst/>
                <a:latin typeface="Segoe UI" panose="020B0502040204020203" pitchFamily="34" charset="0"/>
              </a:rPr>
              <a:t>DRM technologies: </a:t>
            </a:r>
            <a:r>
              <a:rPr lang="en-US" sz="2400" b="0" i="0" err="1">
                <a:solidFill>
                  <a:srgbClr val="161616"/>
                </a:solidFill>
                <a:effectLst/>
                <a:latin typeface="Segoe UI" panose="020B0502040204020203" pitchFamily="34" charset="0"/>
              </a:rPr>
              <a:t>Widevine</a:t>
            </a:r>
            <a:r>
              <a:rPr lang="en-US" sz="2400" b="0" i="0">
                <a:solidFill>
                  <a:srgbClr val="161616"/>
                </a:solidFill>
                <a:effectLst/>
                <a:latin typeface="Segoe UI" panose="020B0502040204020203" pitchFamily="34" charset="0"/>
              </a:rPr>
              <a:t>, PlayReady, </a:t>
            </a:r>
            <a:r>
              <a:rPr lang="en-US" sz="2400" b="0" i="0" err="1">
                <a:solidFill>
                  <a:srgbClr val="161616"/>
                </a:solidFill>
                <a:effectLst/>
                <a:latin typeface="Segoe UI" panose="020B0502040204020203" pitchFamily="34" charset="0"/>
              </a:rPr>
              <a:t>FairPlay</a:t>
            </a:r>
            <a:r>
              <a:rPr lang="en-US" sz="2400" b="0" i="0">
                <a:solidFill>
                  <a:srgbClr val="161616"/>
                </a:solidFill>
                <a:effectLst/>
                <a:latin typeface="Segoe UI" panose="020B0502040204020203" pitchFamily="34" charset="0"/>
              </a:rPr>
              <a:t>, etc.</a:t>
            </a:r>
          </a:p>
          <a:p>
            <a:br>
              <a:rPr lang="en-US" sz="2400"/>
            </a:br>
            <a:endParaRPr lang="en-US" sz="2400" b="0" i="0">
              <a:solidFill>
                <a:srgbClr val="161616"/>
              </a:solidFill>
              <a:effectLst/>
              <a:latin typeface="Segoe UI" panose="020B0502040204020203" pitchFamily="34" charset="0"/>
            </a:endParaRPr>
          </a:p>
        </p:txBody>
      </p:sp>
      <p:sp>
        <p:nvSpPr>
          <p:cNvPr id="14" name="TextBox 13">
            <a:extLst>
              <a:ext uri="{FF2B5EF4-FFF2-40B4-BE49-F238E27FC236}">
                <a16:creationId xmlns:a16="http://schemas.microsoft.com/office/drawing/2014/main" id="{22A7848A-86A9-1D7F-A8CE-71B8200464F0}"/>
              </a:ext>
            </a:extLst>
          </p:cNvPr>
          <p:cNvSpPr txBox="1"/>
          <p:nvPr/>
        </p:nvSpPr>
        <p:spPr>
          <a:xfrm>
            <a:off x="932490" y="5112591"/>
            <a:ext cx="9418834" cy="738664"/>
          </a:xfrm>
          <a:prstGeom prst="rect">
            <a:avLst/>
          </a:prstGeom>
          <a:noFill/>
        </p:spPr>
        <p:txBody>
          <a:bodyPr wrap="square" lIns="0" tIns="0" rIns="0" bIns="0" rtlCol="0" anchor="ctr">
            <a:spAutoFit/>
          </a:bodyPr>
          <a:lstStyle/>
          <a:p>
            <a:pPr algn="l"/>
            <a:r>
              <a:rPr lang="en-US" sz="2400">
                <a:solidFill>
                  <a:srgbClr val="161616"/>
                </a:solidFill>
                <a:latin typeface="Segoe UI" panose="020B0502040204020203" pitchFamily="34" charset="0"/>
              </a:rPr>
              <a:t>E</a:t>
            </a:r>
            <a:r>
              <a:rPr lang="en-US" sz="2400" b="0" i="0">
                <a:solidFill>
                  <a:srgbClr val="161616"/>
                </a:solidFill>
                <a:effectLst/>
                <a:latin typeface="Segoe UI" panose="020B0502040204020203" pitchFamily="34" charset="0"/>
              </a:rPr>
              <a:t>ach viewer can download resources from both the P2P network and the HTTP network simultaneously.</a:t>
            </a:r>
          </a:p>
        </p:txBody>
      </p:sp>
    </p:spTree>
    <p:extLst>
      <p:ext uri="{BB962C8B-B14F-4D97-AF65-F5344CB8AC3E}">
        <p14:creationId xmlns:p14="http://schemas.microsoft.com/office/powerpoint/2010/main" val="344896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153128"/>
            <a:ext cx="11018520" cy="492443"/>
          </a:xfrm>
        </p:spPr>
        <p:txBody>
          <a:bodyPr/>
          <a:lstStyle/>
          <a:p>
            <a:r>
              <a:rPr lang="en-US"/>
              <a:t>Microsoft eCDN Technical Specifications</a:t>
            </a:r>
          </a:p>
        </p:txBody>
      </p:sp>
      <p:sp>
        <p:nvSpPr>
          <p:cNvPr id="5" name="Rectangle 2">
            <a:extLst>
              <a:ext uri="{FF2B5EF4-FFF2-40B4-BE49-F238E27FC236}">
                <a16:creationId xmlns:a16="http://schemas.microsoft.com/office/drawing/2014/main" id="{CFF5E4A4-FF66-A369-716A-1778096F0F55}"/>
              </a:ext>
            </a:extLst>
          </p:cNvPr>
          <p:cNvSpPr>
            <a:spLocks noChangeArrowheads="1"/>
          </p:cNvSpPr>
          <p:nvPr/>
        </p:nvSpPr>
        <p:spPr bwMode="auto">
          <a:xfrm>
            <a:off x="267905" y="1379922"/>
            <a:ext cx="8546584" cy="4447371"/>
          </a:xfrm>
          <a:prstGeom prst="rect">
            <a:avLst/>
          </a:prstGeom>
          <a:noFill/>
        </p:spPr>
        <p:txBody>
          <a:bodyPr wrap="square" lIns="0" tIns="0" rIns="0" bIns="0" rtlCol="0">
            <a:spAutoFit/>
          </a:bodyPr>
          <a:lstStyle/>
          <a:p>
            <a:pPr marL="342900" marR="0" lvl="0" indent="-342900" algn="l" defTabSz="932563"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Segoe UI"/>
                <a:ea typeface="+mn-ea"/>
                <a:cs typeface="Segoe UI"/>
              </a:rPr>
              <a:t>The </a:t>
            </a:r>
            <a:r>
              <a:rPr kumimoji="0" lang="en-US" altLang="en-US" sz="2400" b="1" i="0" u="none" strike="noStrike" kern="1200" cap="none" spc="0" normalizeH="0" baseline="0" noProof="0">
                <a:ln>
                  <a:noFill/>
                </a:ln>
                <a:solidFill>
                  <a:srgbClr val="000000"/>
                </a:solidFill>
                <a:effectLst/>
                <a:uLnTx/>
                <a:uFillTx/>
                <a:latin typeface="Segoe UI"/>
                <a:ea typeface="+mn-ea"/>
                <a:cs typeface="Segoe UI"/>
              </a:rPr>
              <a:t>performance impact </a:t>
            </a:r>
            <a:r>
              <a:rPr kumimoji="0" lang="en-US" altLang="en-US" sz="2400" b="0" i="0" u="none" strike="noStrike" kern="1200" cap="none" spc="0" normalizeH="0" baseline="0" noProof="0">
                <a:ln>
                  <a:noFill/>
                </a:ln>
                <a:solidFill>
                  <a:srgbClr val="000000"/>
                </a:solidFill>
                <a:effectLst/>
                <a:uLnTx/>
                <a:uFillTx/>
                <a:latin typeface="Segoe UI"/>
                <a:ea typeface="+mn-ea"/>
                <a:cs typeface="Segoe UI"/>
              </a:rPr>
              <a:t>of peering on the client device (CPU or memory) is negligible by design</a:t>
            </a:r>
          </a:p>
          <a:p>
            <a:pPr marL="342900" marR="0" lvl="0" indent="-342900" algn="l" defTabSz="932563"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altLang="en-US" sz="2400" b="1" i="0" strike="noStrike" kern="1200" cap="none" spc="0" normalizeH="0" baseline="0" noProof="0">
                <a:ln>
                  <a:noFill/>
                </a:ln>
                <a:solidFill>
                  <a:srgbClr val="000000"/>
                </a:solidFill>
                <a:effectLst/>
                <a:uLnTx/>
                <a:uFillTx/>
                <a:latin typeface="Segoe UI"/>
                <a:ea typeface="+mn-ea"/>
                <a:cs typeface="Segoe UI"/>
              </a:rPr>
              <a:t>HTTP fallback </a:t>
            </a:r>
            <a:r>
              <a:rPr kumimoji="0" lang="en-US" altLang="en-US" sz="2400" b="0" i="0" u="none" strike="noStrike" kern="1200" cap="none" spc="0" normalizeH="0" baseline="0" noProof="0">
                <a:ln>
                  <a:noFill/>
                </a:ln>
                <a:solidFill>
                  <a:srgbClr val="000000"/>
                </a:solidFill>
                <a:effectLst/>
                <a:uLnTx/>
                <a:uFillTx/>
                <a:latin typeface="Segoe UI"/>
                <a:ea typeface="+mn-ea"/>
                <a:cs typeface="Segoe UI"/>
              </a:rPr>
              <a:t>if P2P is not possible / optimal</a:t>
            </a:r>
          </a:p>
          <a:p>
            <a:pPr marL="342900" indent="-342900" defTabSz="932563">
              <a:spcAft>
                <a:spcPts val="600"/>
              </a:spcAft>
              <a:buSzPct val="90000"/>
              <a:buFont typeface="Arial" panose="020B0604020202020204" pitchFamily="34" charset="0"/>
              <a:buChar char="•"/>
            </a:pPr>
            <a:r>
              <a:rPr lang="en-US" altLang="en-US" sz="2400" b="1">
                <a:solidFill>
                  <a:srgbClr val="000000"/>
                </a:solidFill>
                <a:latin typeface="Segoe UI"/>
                <a:cs typeface="Segoe UI"/>
              </a:rPr>
              <a:t>Wireless networking </a:t>
            </a:r>
            <a:r>
              <a:rPr lang="en-US" altLang="en-US" sz="2400">
                <a:solidFill>
                  <a:srgbClr val="000000"/>
                </a:solidFill>
                <a:latin typeface="Segoe UI"/>
                <a:cs typeface="Segoe UI"/>
              </a:rPr>
              <a:t>is done through SSID/AP with negligible impact – customers can adjust </a:t>
            </a:r>
            <a:r>
              <a:rPr lang="en-US" altLang="en-US" sz="2400" err="1">
                <a:solidFill>
                  <a:srgbClr val="000000"/>
                </a:solidFill>
                <a:latin typeface="Segoe UI"/>
                <a:cs typeface="Segoe UI"/>
              </a:rPr>
              <a:t>wifi</a:t>
            </a:r>
            <a:r>
              <a:rPr lang="en-US" altLang="en-US" sz="2400">
                <a:solidFill>
                  <a:srgbClr val="000000"/>
                </a:solidFill>
                <a:latin typeface="Segoe UI"/>
                <a:cs typeface="Segoe UI"/>
              </a:rPr>
              <a:t> users to only consume if desired </a:t>
            </a:r>
            <a:endParaRPr kumimoji="0" lang="en-US" altLang="en-US" sz="2400" b="0" i="0" u="none" strike="noStrike" kern="1200" cap="none" spc="0" normalizeH="0" baseline="0" noProof="0">
              <a:ln>
                <a:noFill/>
              </a:ln>
              <a:solidFill>
                <a:srgbClr val="000000"/>
              </a:solidFill>
              <a:effectLst/>
              <a:uLnTx/>
              <a:uFillTx/>
              <a:latin typeface="Segoe UI"/>
              <a:ea typeface="+mn-ea"/>
              <a:cs typeface="Segoe UI"/>
            </a:endParaRPr>
          </a:p>
          <a:p>
            <a:pPr marL="342900" marR="0" lvl="0" indent="-342900" algn="l" defTabSz="932563"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altLang="en-US" sz="2400" b="1" i="0" u="none" strike="noStrike" kern="1200" cap="none" spc="0" normalizeH="0" baseline="0" noProof="0">
                <a:ln>
                  <a:noFill/>
                </a:ln>
                <a:solidFill>
                  <a:srgbClr val="000000"/>
                </a:solidFill>
                <a:effectLst/>
                <a:uLnTx/>
                <a:uFillTx/>
                <a:latin typeface="Segoe UI"/>
                <a:ea typeface="+mn-ea"/>
                <a:cs typeface="Segoe UI"/>
              </a:rPr>
              <a:t>Protocols</a:t>
            </a:r>
            <a:r>
              <a:rPr kumimoji="0" lang="en-US" altLang="en-US" sz="2400" b="0" i="0" u="none" strike="noStrike" kern="1200" cap="none" spc="0" normalizeH="0" baseline="0" noProof="0">
                <a:ln>
                  <a:noFill/>
                </a:ln>
                <a:solidFill>
                  <a:srgbClr val="000000"/>
                </a:solidFill>
                <a:effectLst/>
                <a:uLnTx/>
                <a:uFillTx/>
                <a:latin typeface="Segoe UI"/>
                <a:ea typeface="+mn-ea"/>
                <a:cs typeface="Segoe UI"/>
              </a:rPr>
              <a:t> – WebSocket (TLE encryption 1.2 or 1.3) to the backend, ICE for signaling and SCTP for peer-to-peer communications</a:t>
            </a:r>
          </a:p>
          <a:p>
            <a:pPr marL="342900" marR="0" lvl="0" indent="-342900" algn="l" defTabSz="932563"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lang="en-US" altLang="en-US" sz="2400">
                <a:solidFill>
                  <a:srgbClr val="000000"/>
                </a:solidFill>
                <a:latin typeface="Segoe UI"/>
                <a:cs typeface="Segoe UI"/>
              </a:rPr>
              <a:t>Microsoft eCDN supports SSO via Azure Active Directory</a:t>
            </a:r>
          </a:p>
          <a:p>
            <a:pPr marL="342900" marR="0" lvl="0" indent="-342900" algn="l" defTabSz="932563"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Segoe UI"/>
                <a:ea typeface="+mn-ea"/>
                <a:cs typeface="Segoe UI"/>
              </a:rPr>
              <a:t>Encryption – all communication </a:t>
            </a:r>
            <a:r>
              <a:rPr lang="en-US" altLang="en-US" sz="2400">
                <a:solidFill>
                  <a:srgbClr val="000000"/>
                </a:solidFill>
                <a:latin typeface="Segoe UI"/>
                <a:cs typeface="Segoe UI"/>
              </a:rPr>
              <a:t>is HTTPS/TLS</a:t>
            </a:r>
            <a:endParaRPr kumimoji="0" lang="en-US" altLang="en-US" sz="2400" b="0" i="0" u="none" strike="noStrike" kern="1200" cap="none" spc="0" normalizeH="0" baseline="0" noProof="0">
              <a:ln>
                <a:noFill/>
              </a:ln>
              <a:solidFill>
                <a:srgbClr val="000000"/>
              </a:solidFill>
              <a:effectLst/>
              <a:uLnTx/>
              <a:uFillTx/>
              <a:latin typeface="Segoe UI"/>
              <a:ea typeface="+mn-ea"/>
              <a:cs typeface="Segoe UI"/>
            </a:endParaRPr>
          </a:p>
        </p:txBody>
      </p:sp>
      <p:pic>
        <p:nvPicPr>
          <p:cNvPr id="4" name="Picture 3">
            <a:extLst>
              <a:ext uri="{FF2B5EF4-FFF2-40B4-BE49-F238E27FC236}">
                <a16:creationId xmlns:a16="http://schemas.microsoft.com/office/drawing/2014/main" id="{E9D12B60-1579-5D13-3C18-43D3F3CA8E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14492" y="866457"/>
            <a:ext cx="3377508" cy="1899848"/>
          </a:xfrm>
          <a:prstGeom prst="rect">
            <a:avLst/>
          </a:prstGeom>
        </p:spPr>
      </p:pic>
      <p:pic>
        <p:nvPicPr>
          <p:cNvPr id="9" name="Picture 8">
            <a:extLst>
              <a:ext uri="{FF2B5EF4-FFF2-40B4-BE49-F238E27FC236}">
                <a16:creationId xmlns:a16="http://schemas.microsoft.com/office/drawing/2014/main" id="{916A06B1-AE34-28E4-CBF9-8F15788884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14491" y="2911191"/>
            <a:ext cx="3377509" cy="1899849"/>
          </a:xfrm>
          <a:prstGeom prst="rect">
            <a:avLst/>
          </a:prstGeom>
        </p:spPr>
      </p:pic>
      <p:pic>
        <p:nvPicPr>
          <p:cNvPr id="11" name="Picture 10">
            <a:extLst>
              <a:ext uri="{FF2B5EF4-FFF2-40B4-BE49-F238E27FC236}">
                <a16:creationId xmlns:a16="http://schemas.microsoft.com/office/drawing/2014/main" id="{53D614DE-FB64-6E1E-56BE-9DB089115D6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14489" y="4976022"/>
            <a:ext cx="3377511" cy="1899850"/>
          </a:xfrm>
          <a:prstGeom prst="rect">
            <a:avLst/>
          </a:prstGeom>
        </p:spPr>
      </p:pic>
    </p:spTree>
    <p:extLst>
      <p:ext uri="{BB962C8B-B14F-4D97-AF65-F5344CB8AC3E}">
        <p14:creationId xmlns:p14="http://schemas.microsoft.com/office/powerpoint/2010/main" val="28379726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153128"/>
            <a:ext cx="11018520" cy="492443"/>
          </a:xfrm>
        </p:spPr>
        <p:txBody>
          <a:bodyPr/>
          <a:lstStyle/>
          <a:p>
            <a:r>
              <a:rPr lang="en-US"/>
              <a:t>Additional Technical Specifications</a:t>
            </a:r>
          </a:p>
        </p:txBody>
      </p:sp>
      <p:sp>
        <p:nvSpPr>
          <p:cNvPr id="5" name="Rectangle 2">
            <a:extLst>
              <a:ext uri="{FF2B5EF4-FFF2-40B4-BE49-F238E27FC236}">
                <a16:creationId xmlns:a16="http://schemas.microsoft.com/office/drawing/2014/main" id="{CFF5E4A4-FF66-A369-716A-1778096F0F55}"/>
              </a:ext>
            </a:extLst>
          </p:cNvPr>
          <p:cNvSpPr>
            <a:spLocks noChangeArrowheads="1"/>
          </p:cNvSpPr>
          <p:nvPr/>
        </p:nvSpPr>
        <p:spPr bwMode="auto">
          <a:xfrm>
            <a:off x="267904" y="1133784"/>
            <a:ext cx="8546584" cy="5641673"/>
          </a:xfrm>
          <a:prstGeom prst="rect">
            <a:avLst/>
          </a:prstGeom>
          <a:noFill/>
        </p:spPr>
        <p:txBody>
          <a:bodyPr wrap="square" lIns="0" tIns="0" rIns="0" bIns="0" rtlCol="0">
            <a:spAutoFit/>
          </a:bodyPr>
          <a:lstStyle/>
          <a:p>
            <a:pPr marL="342900" marR="0" lvl="0" indent="-342900" algn="l" defTabSz="932563"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Segoe UI"/>
                <a:ea typeface="+mn-ea"/>
                <a:cs typeface="Segoe UI"/>
              </a:rPr>
              <a:t>Advanced Monitoring </a:t>
            </a:r>
            <a:r>
              <a:rPr kumimoji="0" lang="en-US" altLang="en-US" sz="2400" b="0" i="0" u="none" strike="noStrike" kern="1200" cap="none" spc="0" normalizeH="0" baseline="0" noProof="0" dirty="0">
                <a:ln>
                  <a:noFill/>
                </a:ln>
                <a:solidFill>
                  <a:srgbClr val="000000"/>
                </a:solidFill>
                <a:effectLst/>
                <a:uLnTx/>
                <a:uFillTx/>
                <a:latin typeface="Segoe UI"/>
                <a:ea typeface="+mn-ea"/>
                <a:cs typeface="Segoe UI"/>
              </a:rPr>
              <a:t>is available in near real-time to give insights on all of your users</a:t>
            </a:r>
          </a:p>
          <a:p>
            <a:pPr marL="342900" indent="-342900" defTabSz="932563">
              <a:spcAft>
                <a:spcPts val="600"/>
              </a:spcAft>
              <a:buSzPct val="90000"/>
              <a:buFont typeface="Arial" panose="020B0604020202020204" pitchFamily="34" charset="0"/>
              <a:buChar char="•"/>
              <a:defRPr/>
            </a:pPr>
            <a:r>
              <a:rPr kumimoji="0" lang="en-US" altLang="en-US" sz="2400" b="0" i="0" u="none" strike="noStrike" kern="1200" cap="none" spc="0" normalizeH="0" baseline="0" noProof="0" dirty="0">
                <a:ln>
                  <a:noFill/>
                </a:ln>
                <a:solidFill>
                  <a:srgbClr val="000000"/>
                </a:solidFill>
                <a:effectLst/>
                <a:uLnTx/>
                <a:uFillTx/>
                <a:latin typeface="Segoe UI"/>
                <a:ea typeface="+mn-ea"/>
                <a:cs typeface="Segoe UI"/>
              </a:rPr>
              <a:t>The </a:t>
            </a:r>
            <a:r>
              <a:rPr kumimoji="0" lang="en-US" altLang="en-US" sz="2400" b="1" i="0" u="none" strike="noStrike" kern="1200" cap="none" spc="0" normalizeH="0" baseline="0" noProof="0" dirty="0">
                <a:ln>
                  <a:noFill/>
                </a:ln>
                <a:solidFill>
                  <a:srgbClr val="000000"/>
                </a:solidFill>
                <a:effectLst/>
                <a:uLnTx/>
                <a:uFillTx/>
                <a:latin typeface="Segoe UI"/>
                <a:ea typeface="+mn-ea"/>
                <a:cs typeface="Segoe UI"/>
              </a:rPr>
              <a:t>Maximum number of peers </a:t>
            </a:r>
            <a:r>
              <a:rPr kumimoji="0" lang="en-US" altLang="en-US" sz="2400" b="0" i="0" u="none" strike="noStrike" kern="1200" cap="none" spc="0" normalizeH="0" baseline="0" noProof="0" dirty="0">
                <a:ln>
                  <a:noFill/>
                </a:ln>
                <a:solidFill>
                  <a:srgbClr val="000000"/>
                </a:solidFill>
                <a:effectLst/>
                <a:uLnTx/>
                <a:uFillTx/>
                <a:latin typeface="Segoe UI"/>
                <a:ea typeface="+mn-ea"/>
                <a:cs typeface="Segoe UI"/>
              </a:rPr>
              <a:t>that can be connected to a single client device is </a:t>
            </a:r>
            <a:r>
              <a:rPr lang="en-US" altLang="en-US" sz="2400" dirty="0">
                <a:solidFill>
                  <a:srgbClr val="000000"/>
                </a:solidFill>
                <a:latin typeface="Segoe UI"/>
                <a:cs typeface="Segoe UI"/>
              </a:rPr>
              <a:t>30</a:t>
            </a:r>
            <a:r>
              <a:rPr kumimoji="0" lang="en-US" altLang="en-US" sz="2400" b="0" i="0" u="none" strike="noStrike" kern="1200" cap="none" spc="0" normalizeH="0" baseline="0" noProof="0" dirty="0">
                <a:ln>
                  <a:noFill/>
                </a:ln>
                <a:solidFill>
                  <a:srgbClr val="000000"/>
                </a:solidFill>
                <a:effectLst/>
                <a:uLnTx/>
                <a:uFillTx/>
                <a:latin typeface="Segoe UI"/>
                <a:ea typeface="+mn-ea"/>
                <a:cs typeface="Segoe UI"/>
              </a:rPr>
              <a:t>, but this is configurable</a:t>
            </a:r>
          </a:p>
          <a:p>
            <a:pPr marL="342900" indent="-342900" defTabSz="932563">
              <a:spcAft>
                <a:spcPts val="600"/>
              </a:spcAft>
              <a:buSzPct val="90000"/>
              <a:buFont typeface="Arial" panose="020B0604020202020204" pitchFamily="34" charset="0"/>
              <a:buChar char="•"/>
              <a:defRPr/>
            </a:pPr>
            <a:r>
              <a:rPr kumimoji="0" lang="en-US" altLang="en-US" sz="2400" b="0" i="0" u="none" strike="noStrike" kern="1200" cap="none" spc="0" normalizeH="0" baseline="0" noProof="0" dirty="0">
                <a:ln>
                  <a:noFill/>
                </a:ln>
                <a:solidFill>
                  <a:srgbClr val="000000"/>
                </a:solidFill>
                <a:effectLst/>
                <a:uLnTx/>
                <a:uFillTx/>
                <a:latin typeface="Segoe UI"/>
                <a:ea typeface="+mn-ea"/>
                <a:cs typeface="Segoe UI"/>
              </a:rPr>
              <a:t>You can </a:t>
            </a:r>
            <a:r>
              <a:rPr kumimoji="0" lang="en-US" altLang="en-US" sz="2400" b="1" i="0" u="none" strike="noStrike" kern="1200" cap="none" spc="0" normalizeH="0" baseline="0" noProof="0" dirty="0">
                <a:ln>
                  <a:noFill/>
                </a:ln>
                <a:solidFill>
                  <a:srgbClr val="000000"/>
                </a:solidFill>
                <a:effectLst/>
                <a:uLnTx/>
                <a:uFillTx/>
                <a:latin typeface="Segoe UI"/>
                <a:ea typeface="+mn-ea"/>
                <a:cs typeface="Segoe UI"/>
              </a:rPr>
              <a:t>easily disable</a:t>
            </a:r>
            <a:r>
              <a:rPr kumimoji="0" lang="en-US" altLang="en-US" sz="2400" b="0" i="0" u="none" strike="noStrike" kern="1200" cap="none" spc="0" normalizeH="0" baseline="0" noProof="0" dirty="0">
                <a:ln>
                  <a:noFill/>
                </a:ln>
                <a:solidFill>
                  <a:srgbClr val="000000"/>
                </a:solidFill>
                <a:effectLst/>
                <a:uLnTx/>
                <a:uFillTx/>
                <a:latin typeface="Segoe UI"/>
                <a:ea typeface="+mn-ea"/>
                <a:cs typeface="Segoe UI"/>
              </a:rPr>
              <a:t> peering for VPN subnets</a:t>
            </a:r>
          </a:p>
          <a:p>
            <a:pPr marL="342900" indent="-342900" defTabSz="932563">
              <a:spcAft>
                <a:spcPts val="600"/>
              </a:spcAft>
              <a:buSzPct val="90000"/>
              <a:buFont typeface="Arial" panose="020B0604020202020204" pitchFamily="34" charset="0"/>
              <a:buChar char="•"/>
              <a:defRPr/>
            </a:pPr>
            <a:r>
              <a:rPr lang="en-US" altLang="en-US" sz="2400" dirty="0">
                <a:solidFill>
                  <a:srgbClr val="000000"/>
                </a:solidFill>
                <a:latin typeface="Segoe UI"/>
                <a:cs typeface="Segoe UI"/>
              </a:rPr>
              <a:t>Only users that are </a:t>
            </a:r>
            <a:r>
              <a:rPr lang="en-US" altLang="en-US" sz="2400" b="1" dirty="0">
                <a:solidFill>
                  <a:srgbClr val="000000"/>
                </a:solidFill>
                <a:latin typeface="Segoe UI"/>
                <a:cs typeface="Segoe UI"/>
              </a:rPr>
              <a:t>authenticated</a:t>
            </a:r>
            <a:r>
              <a:rPr lang="en-US" altLang="en-US" sz="2400" dirty="0">
                <a:solidFill>
                  <a:srgbClr val="000000"/>
                </a:solidFill>
                <a:latin typeface="Segoe UI"/>
                <a:cs typeface="Segoe UI"/>
              </a:rPr>
              <a:t> by the video platform authentication mechanism will be able to peer</a:t>
            </a:r>
          </a:p>
          <a:p>
            <a:pPr marL="342900" indent="-342900" defTabSz="932563">
              <a:spcAft>
                <a:spcPts val="600"/>
              </a:spcAft>
              <a:buSzPct val="90000"/>
              <a:buFont typeface="Arial" panose="020B0604020202020204" pitchFamily="34" charset="0"/>
              <a:buChar char="•"/>
              <a:defRPr/>
            </a:pPr>
            <a:r>
              <a:rPr kumimoji="0" lang="en-US" altLang="en-US" sz="2400" b="0" i="0" u="none" strike="noStrike" kern="1200" cap="none" spc="0" normalizeH="0" baseline="0" noProof="0" dirty="0">
                <a:ln>
                  <a:noFill/>
                </a:ln>
                <a:solidFill>
                  <a:srgbClr val="000000"/>
                </a:solidFill>
                <a:effectLst/>
                <a:uLnTx/>
                <a:uFillTx/>
                <a:latin typeface="Segoe UI"/>
                <a:ea typeface="+mn-ea"/>
                <a:cs typeface="Segoe UI"/>
              </a:rPr>
              <a:t>Microsoft </a:t>
            </a:r>
            <a:r>
              <a:rPr kumimoji="0" lang="en-US" altLang="en-US" sz="2400" b="0" i="0" u="none" strike="noStrike" kern="1200" cap="none" spc="0" normalizeH="0" baseline="0" noProof="0" dirty="0" err="1">
                <a:ln>
                  <a:noFill/>
                </a:ln>
                <a:solidFill>
                  <a:srgbClr val="000000"/>
                </a:solidFill>
                <a:effectLst/>
                <a:uLnTx/>
                <a:uFillTx/>
                <a:latin typeface="Segoe UI"/>
                <a:ea typeface="+mn-ea"/>
                <a:cs typeface="Segoe UI"/>
              </a:rPr>
              <a:t>eCDN</a:t>
            </a:r>
            <a:r>
              <a:rPr kumimoji="0" lang="en-US" altLang="en-US" sz="2400" b="0" i="0" u="none" strike="noStrike" kern="1200" cap="none" spc="0" normalizeH="0" baseline="0" noProof="0" dirty="0">
                <a:ln>
                  <a:noFill/>
                </a:ln>
                <a:solidFill>
                  <a:srgbClr val="000000"/>
                </a:solidFill>
                <a:effectLst/>
                <a:uLnTx/>
                <a:uFillTx/>
                <a:latin typeface="Segoe UI"/>
                <a:ea typeface="+mn-ea"/>
                <a:cs typeface="Segoe UI"/>
              </a:rPr>
              <a:t> takes anywhere from </a:t>
            </a:r>
            <a:r>
              <a:rPr kumimoji="0" lang="en-US" altLang="en-US" sz="2400" b="1" i="0" u="none" strike="noStrike" kern="1200" cap="none" spc="0" normalizeH="0" baseline="0" noProof="0" dirty="0">
                <a:ln>
                  <a:noFill/>
                </a:ln>
                <a:solidFill>
                  <a:srgbClr val="000000"/>
                </a:solidFill>
                <a:effectLst/>
                <a:uLnTx/>
                <a:uFillTx/>
                <a:latin typeface="Segoe UI"/>
                <a:ea typeface="+mn-ea"/>
                <a:cs typeface="Segoe UI"/>
              </a:rPr>
              <a:t>4-24 hours</a:t>
            </a:r>
            <a:r>
              <a:rPr kumimoji="0" lang="en-US" altLang="en-US" sz="2400" b="0" i="0" u="none" strike="noStrike" kern="1200" cap="none" spc="0" normalizeH="0" baseline="0" noProof="0" dirty="0">
                <a:ln>
                  <a:noFill/>
                </a:ln>
                <a:solidFill>
                  <a:srgbClr val="000000"/>
                </a:solidFill>
                <a:effectLst/>
                <a:uLnTx/>
                <a:uFillTx/>
                <a:latin typeface="Segoe UI"/>
                <a:ea typeface="+mn-ea"/>
                <a:cs typeface="Segoe UI"/>
              </a:rPr>
              <a:t> to propagate once enabled on Teams Admin Center</a:t>
            </a:r>
          </a:p>
          <a:p>
            <a:pPr marL="342900" indent="-342900" defTabSz="932563">
              <a:spcAft>
                <a:spcPts val="600"/>
              </a:spcAft>
              <a:buSzPct val="90000"/>
              <a:buFont typeface="Arial" panose="020B0604020202020204" pitchFamily="34" charset="0"/>
              <a:buChar char="•"/>
              <a:defRPr/>
            </a:pPr>
            <a:r>
              <a:rPr lang="en-US" altLang="en-US" sz="2400" dirty="0">
                <a:solidFill>
                  <a:srgbClr val="000000"/>
                </a:solidFill>
                <a:latin typeface="Segoe UI"/>
                <a:cs typeface="Segoe UI"/>
              </a:rPr>
              <a:t>Use the MSFT </a:t>
            </a:r>
            <a:r>
              <a:rPr lang="en-US" altLang="en-US" sz="2400" b="1" dirty="0" err="1">
                <a:solidFill>
                  <a:srgbClr val="000000"/>
                </a:solidFill>
                <a:latin typeface="Segoe UI"/>
                <a:cs typeface="Segoe UI"/>
              </a:rPr>
              <a:t>eCDN</a:t>
            </a:r>
            <a:r>
              <a:rPr lang="en-US" altLang="en-US" sz="2400" b="1" dirty="0">
                <a:solidFill>
                  <a:srgbClr val="000000"/>
                </a:solidFill>
                <a:latin typeface="Segoe UI"/>
                <a:cs typeface="Segoe UI"/>
              </a:rPr>
              <a:t> tester page </a:t>
            </a:r>
            <a:r>
              <a:rPr lang="en-US" altLang="en-US" sz="2400" dirty="0">
                <a:solidFill>
                  <a:srgbClr val="000000"/>
                </a:solidFill>
                <a:latin typeface="Segoe UI"/>
                <a:cs typeface="Segoe UI"/>
              </a:rPr>
              <a:t>to ensure </a:t>
            </a:r>
            <a:r>
              <a:rPr lang="en-US" altLang="en-US" sz="2400" dirty="0" err="1">
                <a:solidFill>
                  <a:srgbClr val="000000"/>
                </a:solidFill>
                <a:latin typeface="Segoe UI"/>
                <a:cs typeface="Segoe UI"/>
              </a:rPr>
              <a:t>websocket</a:t>
            </a:r>
            <a:r>
              <a:rPr lang="en-US" altLang="en-US" sz="2400" dirty="0">
                <a:solidFill>
                  <a:srgbClr val="000000"/>
                </a:solidFill>
                <a:latin typeface="Segoe UI"/>
                <a:cs typeface="Segoe UI"/>
              </a:rPr>
              <a:t> connections are not blocked</a:t>
            </a:r>
          </a:p>
          <a:p>
            <a:pPr marL="342900" indent="-342900" defTabSz="932563">
              <a:spcAft>
                <a:spcPts val="600"/>
              </a:spcAft>
              <a:buSzPct val="90000"/>
              <a:buFont typeface="Arial" panose="020B0604020202020204" pitchFamily="34" charset="0"/>
              <a:buChar char="•"/>
              <a:defRPr/>
            </a:pPr>
            <a:r>
              <a:rPr lang="en-US" altLang="en-US" sz="2400" dirty="0">
                <a:solidFill>
                  <a:srgbClr val="000000"/>
                </a:solidFill>
                <a:latin typeface="Segoe UI"/>
                <a:cs typeface="Segoe UI"/>
              </a:rPr>
              <a:t>Make sure </a:t>
            </a:r>
            <a:r>
              <a:rPr lang="en-US" altLang="en-US" sz="2400" b="1" dirty="0">
                <a:solidFill>
                  <a:srgbClr val="000000"/>
                </a:solidFill>
                <a:latin typeface="Segoe UI"/>
                <a:cs typeface="Segoe UI"/>
              </a:rPr>
              <a:t>*.ecdn.teams.microsoft.com </a:t>
            </a:r>
            <a:r>
              <a:rPr lang="en-US" altLang="en-US" sz="2400" dirty="0">
                <a:solidFill>
                  <a:srgbClr val="000000"/>
                </a:solidFill>
                <a:latin typeface="Segoe UI"/>
                <a:cs typeface="Segoe UI"/>
              </a:rPr>
              <a:t>is allowed for network and firewalls</a:t>
            </a:r>
            <a:endParaRPr kumimoji="0" lang="en-US" altLang="en-US" sz="2400" b="0" i="0" u="none" strike="noStrike" kern="1200" cap="none" spc="0" normalizeH="0" baseline="0" noProof="0" dirty="0">
              <a:ln>
                <a:noFill/>
              </a:ln>
              <a:solidFill>
                <a:srgbClr val="000000"/>
              </a:solidFill>
              <a:effectLst/>
              <a:uLnTx/>
              <a:uFillTx/>
              <a:latin typeface="Segoe UI"/>
              <a:ea typeface="+mn-ea"/>
              <a:cs typeface="Segoe UI"/>
            </a:endParaRPr>
          </a:p>
          <a:p>
            <a:pPr marL="336145" marR="0" lvl="0" indent="-336145" algn="l" defTabSz="932563" rtl="0" eaLnBrk="1" fontAlgn="auto" latinLnBrk="0" hangingPunct="1">
              <a:lnSpc>
                <a:spcPct val="100000"/>
              </a:lnSpc>
              <a:spcBef>
                <a:spcPts val="0"/>
              </a:spcBef>
              <a:spcAft>
                <a:spcPts val="600"/>
              </a:spcAft>
              <a:buClrTx/>
              <a:buSzPct val="90000"/>
              <a:buFont typeface="+mj-lt"/>
              <a:buAutoNum type="arabicPeriod"/>
              <a:tabLst/>
              <a:defRPr/>
            </a:pPr>
            <a:endParaRPr kumimoji="0" lang="en-US" altLang="en-US" sz="1961" b="0" i="0" u="none" strike="noStrike" kern="1200" cap="none" spc="0" normalizeH="0" baseline="0" noProof="0" dirty="0">
              <a:ln>
                <a:noFill/>
              </a:ln>
              <a:solidFill>
                <a:srgbClr val="000000"/>
              </a:solidFill>
              <a:effectLst/>
              <a:uLnTx/>
              <a:uFillTx/>
              <a:latin typeface="Segoe UI"/>
              <a:ea typeface="+mn-ea"/>
              <a:cs typeface="Segoe UI"/>
            </a:endParaRPr>
          </a:p>
        </p:txBody>
      </p:sp>
      <p:pic>
        <p:nvPicPr>
          <p:cNvPr id="4" name="Picture 3">
            <a:extLst>
              <a:ext uri="{FF2B5EF4-FFF2-40B4-BE49-F238E27FC236}">
                <a16:creationId xmlns:a16="http://schemas.microsoft.com/office/drawing/2014/main" id="{E6ED4568-BBA6-3327-2953-2CE28A55EA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14488" y="873296"/>
            <a:ext cx="3377509" cy="1899849"/>
          </a:xfrm>
          <a:prstGeom prst="rect">
            <a:avLst/>
          </a:prstGeom>
        </p:spPr>
      </p:pic>
      <p:pic>
        <p:nvPicPr>
          <p:cNvPr id="11" name="Picture 10">
            <a:extLst>
              <a:ext uri="{FF2B5EF4-FFF2-40B4-BE49-F238E27FC236}">
                <a16:creationId xmlns:a16="http://schemas.microsoft.com/office/drawing/2014/main" id="{16656B5B-235A-9CD0-1ADC-E154F03F843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14490" y="4958150"/>
            <a:ext cx="3377509" cy="1899849"/>
          </a:xfrm>
          <a:prstGeom prst="rect">
            <a:avLst/>
          </a:prstGeom>
        </p:spPr>
      </p:pic>
      <p:pic>
        <p:nvPicPr>
          <p:cNvPr id="3" name="Picture 2">
            <a:extLst>
              <a:ext uri="{FF2B5EF4-FFF2-40B4-BE49-F238E27FC236}">
                <a16:creationId xmlns:a16="http://schemas.microsoft.com/office/drawing/2014/main" id="{6A8B5844-7CD2-CD67-8BAA-EA8468937F9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14488" y="2907933"/>
            <a:ext cx="3377512" cy="1909446"/>
          </a:xfrm>
          <a:prstGeom prst="rect">
            <a:avLst/>
          </a:prstGeom>
        </p:spPr>
      </p:pic>
    </p:spTree>
    <p:extLst>
      <p:ext uri="{BB962C8B-B14F-4D97-AF65-F5344CB8AC3E}">
        <p14:creationId xmlns:p14="http://schemas.microsoft.com/office/powerpoint/2010/main" val="405132878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Bent 7">
            <a:extLst>
              <a:ext uri="{FF2B5EF4-FFF2-40B4-BE49-F238E27FC236}">
                <a16:creationId xmlns:a16="http://schemas.microsoft.com/office/drawing/2014/main" id="{0D09A249-7731-449F-B0D5-38C6B5008C48}"/>
              </a:ext>
              <a:ext uri="{C183D7F6-B498-43B3-948B-1728B52AA6E4}">
                <adec:decorative xmlns:adec="http://schemas.microsoft.com/office/drawing/2017/decorative" val="1"/>
              </a:ext>
            </a:extLst>
          </p:cNvPr>
          <p:cNvSpPr/>
          <p:nvPr/>
        </p:nvSpPr>
        <p:spPr bwMode="auto">
          <a:xfrm rot="5400000" flipH="1" flipV="1">
            <a:off x="4859802" y="-1063163"/>
            <a:ext cx="3162981" cy="11501418"/>
          </a:xfrm>
          <a:prstGeom prst="bentArrow">
            <a:avLst>
              <a:gd name="adj1" fmla="val 2500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3C1A38B-6A77-4662-B7DC-67CA29E871E9}"/>
              </a:ext>
            </a:extLst>
          </p:cNvPr>
          <p:cNvSpPr>
            <a:spLocks noGrp="1"/>
          </p:cNvSpPr>
          <p:nvPr>
            <p:ph type="title"/>
          </p:nvPr>
        </p:nvSpPr>
        <p:spPr>
          <a:xfrm>
            <a:off x="588963" y="457200"/>
            <a:ext cx="11017250" cy="554038"/>
          </a:xfrm>
        </p:spPr>
        <p:txBody>
          <a:bodyPr/>
          <a:lstStyle/>
          <a:p>
            <a:r>
              <a:rPr lang="en-US"/>
              <a:t>Network Setup Requirements</a:t>
            </a:r>
          </a:p>
        </p:txBody>
      </p:sp>
      <p:sp>
        <p:nvSpPr>
          <p:cNvPr id="7" name="Arrow: Bent 6">
            <a:extLst>
              <a:ext uri="{FF2B5EF4-FFF2-40B4-BE49-F238E27FC236}">
                <a16:creationId xmlns:a16="http://schemas.microsoft.com/office/drawing/2014/main" id="{8309EC88-DB4C-4793-A163-4172E5BAF8C4}"/>
              </a:ext>
              <a:ext uri="{C183D7F6-B498-43B3-948B-1728B52AA6E4}">
                <adec:decorative xmlns:adec="http://schemas.microsoft.com/office/drawing/2017/decorative" val="1"/>
              </a:ext>
            </a:extLst>
          </p:cNvPr>
          <p:cNvSpPr/>
          <p:nvPr/>
        </p:nvSpPr>
        <p:spPr bwMode="auto">
          <a:xfrm rot="5400000">
            <a:off x="-801179" y="2234464"/>
            <a:ext cx="2292935" cy="690588"/>
          </a:xfrm>
          <a:prstGeom prst="bentArrow">
            <a:avLst>
              <a:gd name="adj1" fmla="val 25000"/>
              <a:gd name="adj2" fmla="val 0"/>
              <a:gd name="adj3" fmla="val 0"/>
              <a:gd name="adj4" fmla="val 10345"/>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E290DD7A-AF35-4A89-B6DA-28F99521A140}"/>
              </a:ext>
              <a:ext uri="{C183D7F6-B498-43B3-948B-1728B52AA6E4}">
                <adec:decorative xmlns:adec="http://schemas.microsoft.com/office/drawing/2017/decorative" val="1"/>
              </a:ext>
            </a:extLst>
          </p:cNvPr>
          <p:cNvSpPr/>
          <p:nvPr/>
        </p:nvSpPr>
        <p:spPr bwMode="auto">
          <a:xfrm>
            <a:off x="596665" y="1893202"/>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29115FFD-733A-4419-B9AF-CBBAD36D0D25}"/>
              </a:ext>
            </a:extLst>
          </p:cNvPr>
          <p:cNvSpPr txBox="1"/>
          <p:nvPr/>
        </p:nvSpPr>
        <p:spPr>
          <a:xfrm>
            <a:off x="921705" y="1829623"/>
            <a:ext cx="8061521" cy="1107996"/>
          </a:xfrm>
          <a:prstGeom prst="rect">
            <a:avLst/>
          </a:prstGeom>
          <a:noFill/>
        </p:spPr>
        <p:txBody>
          <a:bodyPr wrap="square" lIns="0" tIns="0" rIns="0" bIns="0" rtlCol="0" anchor="ctr">
            <a:spAutoFit/>
          </a:bodyPr>
          <a:lstStyle/>
          <a:p>
            <a:pPr algn="l"/>
            <a:r>
              <a:rPr lang="en-US" sz="2400" b="0" i="0" dirty="0">
                <a:solidFill>
                  <a:srgbClr val="161616"/>
                </a:solidFill>
                <a:effectLst/>
                <a:latin typeface="Segoe UI" panose="020B0502040204020203" pitchFamily="34" charset="0"/>
              </a:rPr>
              <a:t>When a user browses to the event page, it downloads the Microsoft </a:t>
            </a:r>
            <a:r>
              <a:rPr lang="en-US" sz="2400" b="0" i="0" dirty="0" err="1">
                <a:solidFill>
                  <a:srgbClr val="161616"/>
                </a:solidFill>
                <a:effectLst/>
                <a:latin typeface="Segoe UI" panose="020B0502040204020203" pitchFamily="34" charset="0"/>
              </a:rPr>
              <a:t>eCDN</a:t>
            </a:r>
            <a:r>
              <a:rPr lang="en-US" sz="2400" b="0" i="0" dirty="0">
                <a:solidFill>
                  <a:srgbClr val="161616"/>
                </a:solidFill>
                <a:effectLst/>
                <a:latin typeface="Segoe UI" panose="020B0502040204020203" pitchFamily="34" charset="0"/>
              </a:rPr>
              <a:t> script - that requires an </a:t>
            </a:r>
            <a:r>
              <a:rPr lang="en-US" sz="2400" b="0" i="1" dirty="0">
                <a:solidFill>
                  <a:srgbClr val="161616"/>
                </a:solidFill>
                <a:effectLst/>
                <a:latin typeface="Segoe UI" panose="020B0502040204020203" pitchFamily="34" charset="0"/>
              </a:rPr>
              <a:t>http</a:t>
            </a:r>
            <a:r>
              <a:rPr lang="en-US" sz="2400" b="0" i="0" dirty="0">
                <a:solidFill>
                  <a:srgbClr val="161616"/>
                </a:solidFill>
                <a:effectLst/>
                <a:latin typeface="Segoe UI" panose="020B0502040204020203" pitchFamily="34" charset="0"/>
              </a:rPr>
              <a:t> or </a:t>
            </a:r>
            <a:r>
              <a:rPr lang="en-US" sz="2400" b="0" i="1" dirty="0">
                <a:solidFill>
                  <a:srgbClr val="161616"/>
                </a:solidFill>
                <a:effectLst/>
                <a:latin typeface="Segoe UI" panose="020B0502040204020203" pitchFamily="34" charset="0"/>
              </a:rPr>
              <a:t>https</a:t>
            </a:r>
            <a:r>
              <a:rPr lang="en-US" sz="2400" b="0" i="0" dirty="0">
                <a:solidFill>
                  <a:srgbClr val="161616"/>
                </a:solidFill>
                <a:effectLst/>
                <a:latin typeface="Segoe UI" panose="020B0502040204020203" pitchFamily="34" charset="0"/>
              </a:rPr>
              <a:t> connection to *.ecdn.teams.microsoft.com .</a:t>
            </a:r>
          </a:p>
        </p:txBody>
      </p:sp>
      <p:sp>
        <p:nvSpPr>
          <p:cNvPr id="20" name="Oval 19">
            <a:extLst>
              <a:ext uri="{FF2B5EF4-FFF2-40B4-BE49-F238E27FC236}">
                <a16:creationId xmlns:a16="http://schemas.microsoft.com/office/drawing/2014/main" id="{BA5A9A64-8306-49F3-BFC9-EFAB99AEB4FE}"/>
              </a:ext>
              <a:ext uri="{C183D7F6-B498-43B3-948B-1728B52AA6E4}">
                <adec:decorative xmlns:adec="http://schemas.microsoft.com/office/drawing/2017/decorative" val="1"/>
              </a:ext>
            </a:extLst>
          </p:cNvPr>
          <p:cNvSpPr/>
          <p:nvPr/>
        </p:nvSpPr>
        <p:spPr bwMode="auto">
          <a:xfrm>
            <a:off x="596665" y="3544605"/>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C100D0EE-43DC-4300-8F36-3380FF26B525}"/>
              </a:ext>
            </a:extLst>
          </p:cNvPr>
          <p:cNvSpPr txBox="1"/>
          <p:nvPr/>
        </p:nvSpPr>
        <p:spPr>
          <a:xfrm>
            <a:off x="921704" y="3480440"/>
            <a:ext cx="8061521" cy="738664"/>
          </a:xfrm>
          <a:prstGeom prst="rect">
            <a:avLst/>
          </a:prstGeom>
          <a:noFill/>
        </p:spPr>
        <p:txBody>
          <a:bodyPr wrap="square" lIns="0" tIns="0" rIns="0" bIns="0" rtlCol="0" anchor="ctr">
            <a:spAutoFit/>
          </a:bodyPr>
          <a:lstStyle/>
          <a:p>
            <a:pPr algn="l"/>
            <a:r>
              <a:rPr lang="en-US" sz="2400" b="0" i="0">
                <a:solidFill>
                  <a:srgbClr val="161616"/>
                </a:solidFill>
                <a:effectLst/>
                <a:latin typeface="Segoe UI" panose="020B0502040204020203" pitchFamily="34" charset="0"/>
              </a:rPr>
              <a:t>After downloading our script the user will create a secure WebSocket connection to our backend.</a:t>
            </a:r>
          </a:p>
        </p:txBody>
      </p:sp>
      <p:sp>
        <p:nvSpPr>
          <p:cNvPr id="22" name="Oval 21">
            <a:extLst>
              <a:ext uri="{FF2B5EF4-FFF2-40B4-BE49-F238E27FC236}">
                <a16:creationId xmlns:a16="http://schemas.microsoft.com/office/drawing/2014/main" id="{D2D2CF17-6261-4C66-94BB-0642FF9DC088}"/>
              </a:ext>
              <a:ext uri="{C183D7F6-B498-43B3-948B-1728B52AA6E4}">
                <adec:decorative xmlns:adec="http://schemas.microsoft.com/office/drawing/2017/decorative" val="1"/>
              </a:ext>
            </a:extLst>
          </p:cNvPr>
          <p:cNvSpPr/>
          <p:nvPr/>
        </p:nvSpPr>
        <p:spPr bwMode="auto">
          <a:xfrm>
            <a:off x="596665" y="4829228"/>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TextBox 22">
            <a:extLst>
              <a:ext uri="{FF2B5EF4-FFF2-40B4-BE49-F238E27FC236}">
                <a16:creationId xmlns:a16="http://schemas.microsoft.com/office/drawing/2014/main" id="{902178C3-6B34-491D-9C39-ACEFEBF9B649}"/>
              </a:ext>
            </a:extLst>
          </p:cNvPr>
          <p:cNvSpPr txBox="1"/>
          <p:nvPr/>
        </p:nvSpPr>
        <p:spPr>
          <a:xfrm>
            <a:off x="921705" y="4761925"/>
            <a:ext cx="9719499" cy="1107996"/>
          </a:xfrm>
          <a:prstGeom prst="rect">
            <a:avLst/>
          </a:prstGeom>
          <a:noFill/>
        </p:spPr>
        <p:txBody>
          <a:bodyPr wrap="square" lIns="0" tIns="0" rIns="0" bIns="0" rtlCol="0" anchor="ctr">
            <a:spAutoFit/>
          </a:bodyPr>
          <a:lstStyle/>
          <a:p>
            <a:pPr algn="l"/>
            <a:r>
              <a:rPr lang="en-US" sz="2400" b="0" i="0">
                <a:solidFill>
                  <a:srgbClr val="161616"/>
                </a:solidFill>
                <a:effectLst/>
                <a:latin typeface="Segoe UI" panose="020B0502040204020203" pitchFamily="34" charset="0"/>
              </a:rPr>
              <a:t>The peer-to-peer connection itself is a UDP connection over the port range 1025-65535, chosen randomly by the browser. Edge and Chrome allows to configure that port using </a:t>
            </a:r>
            <a:r>
              <a:rPr lang="en-US" sz="2400" b="0" i="0" u="none" strike="noStrike">
                <a:solidFill>
                  <a:srgbClr val="161616"/>
                </a:solidFill>
                <a:effectLst/>
                <a:latin typeface="Segoe UI" panose="020B0502040204020203" pitchFamily="34" charset="0"/>
                <a:hlinkClick r:id="rId3"/>
              </a:rPr>
              <a:t>Chrome for administrators</a:t>
            </a:r>
            <a:r>
              <a:rPr lang="en-US" sz="2400" b="0" i="0">
                <a:solidFill>
                  <a:srgbClr val="161616"/>
                </a:solidFill>
                <a:effectLst/>
                <a:latin typeface="Segoe UI" panose="020B0502040204020203" pitchFamily="34" charset="0"/>
              </a:rPr>
              <a:t>.</a:t>
            </a:r>
          </a:p>
        </p:txBody>
      </p:sp>
      <p:cxnSp>
        <p:nvCxnSpPr>
          <p:cNvPr id="41" name="Straight Connector 40">
            <a:extLst>
              <a:ext uri="{FF2B5EF4-FFF2-40B4-BE49-F238E27FC236}">
                <a16:creationId xmlns:a16="http://schemas.microsoft.com/office/drawing/2014/main" id="{E5DEB32F-B784-4823-91FE-56DDCE6E68A3}"/>
              </a:ext>
              <a:ext uri="{C183D7F6-B498-43B3-948B-1728B52AA6E4}">
                <adec:decorative xmlns:adec="http://schemas.microsoft.com/office/drawing/2017/decorative" val="1"/>
              </a:ext>
            </a:extLst>
          </p:cNvPr>
          <p:cNvCxnSpPr>
            <a:cxnSpLocks/>
          </p:cNvCxnSpPr>
          <p:nvPr/>
        </p:nvCxnSpPr>
        <p:spPr>
          <a:xfrm>
            <a:off x="921704" y="3164084"/>
            <a:ext cx="542829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2DA7967-4107-4EF5-9872-F35B7966FA50}"/>
              </a:ext>
              <a:ext uri="{C183D7F6-B498-43B3-948B-1728B52AA6E4}">
                <adec:decorative xmlns:adec="http://schemas.microsoft.com/office/drawing/2017/decorative" val="1"/>
              </a:ext>
            </a:extLst>
          </p:cNvPr>
          <p:cNvCxnSpPr>
            <a:cxnSpLocks/>
          </p:cNvCxnSpPr>
          <p:nvPr/>
        </p:nvCxnSpPr>
        <p:spPr>
          <a:xfrm>
            <a:off x="921704" y="4541606"/>
            <a:ext cx="542829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FA39C217-3A6C-425D-9C59-B4CF274DFF1E}"/>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241319D1-092A-C81C-5E97-16A5894D092F}"/>
              </a:ext>
              <a:ext uri="{C183D7F6-B498-43B3-948B-1728B52AA6E4}">
                <adec:decorative xmlns:adec="http://schemas.microsoft.com/office/drawing/2017/decorative" val="1"/>
              </a:ext>
            </a:extLst>
          </p:cNvPr>
          <p:cNvSpPr/>
          <p:nvPr/>
        </p:nvSpPr>
        <p:spPr bwMode="auto">
          <a:xfrm>
            <a:off x="12078724" y="6243637"/>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5496125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0AD7F32-FA1D-EDDC-BAF0-C7CA1646D775}"/>
              </a:ext>
            </a:extLst>
          </p:cNvPr>
          <p:cNvSpPr>
            <a:spLocks noGrp="1"/>
          </p:cNvSpPr>
          <p:nvPr>
            <p:ph type="title"/>
          </p:nvPr>
        </p:nvSpPr>
        <p:spPr>
          <a:xfrm>
            <a:off x="248898" y="121370"/>
            <a:ext cx="11018520" cy="553998"/>
          </a:xfrm>
        </p:spPr>
        <p:txBody>
          <a:bodyPr/>
          <a:lstStyle/>
          <a:p>
            <a:r>
              <a:rPr lang="en-US"/>
              <a:t>Teams Admin Center</a:t>
            </a:r>
          </a:p>
        </p:txBody>
      </p:sp>
      <p:pic>
        <p:nvPicPr>
          <p:cNvPr id="4" name="Picture 3" descr="Screenshot of Teams Admin center">
            <a:extLst>
              <a:ext uri="{FF2B5EF4-FFF2-40B4-BE49-F238E27FC236}">
                <a16:creationId xmlns:a16="http://schemas.microsoft.com/office/drawing/2014/main" id="{30FA2E13-56F2-DF0F-91EA-7AD2F3D9213E}"/>
              </a:ext>
            </a:extLst>
          </p:cNvPr>
          <p:cNvPicPr>
            <a:picLocks noChangeAspect="1"/>
          </p:cNvPicPr>
          <p:nvPr/>
        </p:nvPicPr>
        <p:blipFill rotWithShape="1">
          <a:blip r:embed="rId2"/>
          <a:srcRect b="3830"/>
          <a:stretch/>
        </p:blipFill>
        <p:spPr>
          <a:xfrm>
            <a:off x="2019251" y="1074577"/>
            <a:ext cx="7973161" cy="5561893"/>
          </a:xfrm>
          <a:prstGeom prst="rect">
            <a:avLst/>
          </a:prstGeom>
        </p:spPr>
      </p:pic>
      <p:sp>
        <p:nvSpPr>
          <p:cNvPr id="7" name="Arrow: Bent 6">
            <a:extLst>
              <a:ext uri="{FF2B5EF4-FFF2-40B4-BE49-F238E27FC236}">
                <a16:creationId xmlns:a16="http://schemas.microsoft.com/office/drawing/2014/main" id="{07EC1C00-8F54-DB16-6953-8D27E356EAB9}"/>
              </a:ext>
              <a:ext uri="{C183D7F6-B498-43B3-948B-1728B52AA6E4}">
                <adec:decorative xmlns:adec="http://schemas.microsoft.com/office/drawing/2017/decorative" val="1"/>
              </a:ext>
            </a:extLst>
          </p:cNvPr>
          <p:cNvSpPr/>
          <p:nvPr/>
        </p:nvSpPr>
        <p:spPr bwMode="auto">
          <a:xfrm rot="5400000" flipH="1" flipV="1">
            <a:off x="3765846" y="-1689524"/>
            <a:ext cx="5350890" cy="11501418"/>
          </a:xfrm>
          <a:prstGeom prst="bentArrow">
            <a:avLst>
              <a:gd name="adj1" fmla="val 2500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Arrow: Bent 7">
            <a:extLst>
              <a:ext uri="{FF2B5EF4-FFF2-40B4-BE49-F238E27FC236}">
                <a16:creationId xmlns:a16="http://schemas.microsoft.com/office/drawing/2014/main" id="{52D595A5-11EE-B5AF-83A4-FB98CB803B0D}"/>
              </a:ext>
              <a:ext uri="{C183D7F6-B498-43B3-948B-1728B52AA6E4}">
                <adec:decorative xmlns:adec="http://schemas.microsoft.com/office/drawing/2017/decorative" val="1"/>
              </a:ext>
            </a:extLst>
          </p:cNvPr>
          <p:cNvSpPr/>
          <p:nvPr/>
        </p:nvSpPr>
        <p:spPr bwMode="auto">
          <a:xfrm rot="5400000">
            <a:off x="-527332" y="1329957"/>
            <a:ext cx="1745251" cy="690588"/>
          </a:xfrm>
          <a:prstGeom prst="bentArrow">
            <a:avLst>
              <a:gd name="adj1" fmla="val 25000"/>
              <a:gd name="adj2" fmla="val 0"/>
              <a:gd name="adj3" fmla="val 0"/>
              <a:gd name="adj4" fmla="val 11034"/>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DB0D922F-D71B-D054-CFD6-43F3ABD2B359}"/>
              </a:ext>
              <a:ext uri="{C183D7F6-B498-43B3-948B-1728B52AA6E4}">
                <adec:decorative xmlns:adec="http://schemas.microsoft.com/office/drawing/2017/decorative" val="1"/>
              </a:ext>
            </a:extLst>
          </p:cNvPr>
          <p:cNvSpPr/>
          <p:nvPr/>
        </p:nvSpPr>
        <p:spPr bwMode="auto">
          <a:xfrm>
            <a:off x="-74262" y="779765"/>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978412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0AD7F32-FA1D-EDDC-BAF0-C7CA1646D775}"/>
              </a:ext>
            </a:extLst>
          </p:cNvPr>
          <p:cNvSpPr>
            <a:spLocks noGrp="1"/>
          </p:cNvSpPr>
          <p:nvPr>
            <p:ph type="title"/>
          </p:nvPr>
        </p:nvSpPr>
        <p:spPr>
          <a:xfrm>
            <a:off x="248898" y="121370"/>
            <a:ext cx="11018520" cy="553998"/>
          </a:xfrm>
        </p:spPr>
        <p:txBody>
          <a:bodyPr/>
          <a:lstStyle/>
          <a:p>
            <a:r>
              <a:rPr lang="en-US"/>
              <a:t>Microsoft </a:t>
            </a:r>
            <a:r>
              <a:rPr lang="en-US" err="1"/>
              <a:t>eCDN</a:t>
            </a:r>
            <a:r>
              <a:rPr lang="en-US"/>
              <a:t> – 90-day trial</a:t>
            </a:r>
          </a:p>
        </p:txBody>
      </p:sp>
      <p:sp>
        <p:nvSpPr>
          <p:cNvPr id="7" name="Arrow: Bent 6">
            <a:extLst>
              <a:ext uri="{FF2B5EF4-FFF2-40B4-BE49-F238E27FC236}">
                <a16:creationId xmlns:a16="http://schemas.microsoft.com/office/drawing/2014/main" id="{07EC1C00-8F54-DB16-6953-8D27E356EAB9}"/>
              </a:ext>
              <a:ext uri="{C183D7F6-B498-43B3-948B-1728B52AA6E4}">
                <adec:decorative xmlns:adec="http://schemas.microsoft.com/office/drawing/2017/decorative" val="1"/>
              </a:ext>
            </a:extLst>
          </p:cNvPr>
          <p:cNvSpPr/>
          <p:nvPr/>
        </p:nvSpPr>
        <p:spPr bwMode="auto">
          <a:xfrm rot="5400000" flipH="1" flipV="1">
            <a:off x="3765846" y="-1689524"/>
            <a:ext cx="5350890" cy="11501418"/>
          </a:xfrm>
          <a:prstGeom prst="bentArrow">
            <a:avLst>
              <a:gd name="adj1" fmla="val 2500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Arrow: Bent 7">
            <a:extLst>
              <a:ext uri="{FF2B5EF4-FFF2-40B4-BE49-F238E27FC236}">
                <a16:creationId xmlns:a16="http://schemas.microsoft.com/office/drawing/2014/main" id="{52D595A5-11EE-B5AF-83A4-FB98CB803B0D}"/>
              </a:ext>
              <a:ext uri="{C183D7F6-B498-43B3-948B-1728B52AA6E4}">
                <adec:decorative xmlns:adec="http://schemas.microsoft.com/office/drawing/2017/decorative" val="1"/>
              </a:ext>
            </a:extLst>
          </p:cNvPr>
          <p:cNvSpPr/>
          <p:nvPr/>
        </p:nvSpPr>
        <p:spPr bwMode="auto">
          <a:xfrm rot="5400000">
            <a:off x="-527332" y="1329957"/>
            <a:ext cx="1745251" cy="690588"/>
          </a:xfrm>
          <a:prstGeom prst="bentArrow">
            <a:avLst>
              <a:gd name="adj1" fmla="val 25000"/>
              <a:gd name="adj2" fmla="val 0"/>
              <a:gd name="adj3" fmla="val 0"/>
              <a:gd name="adj4" fmla="val 11034"/>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DB0D922F-D71B-D054-CFD6-43F3ABD2B359}"/>
              </a:ext>
              <a:ext uri="{C183D7F6-B498-43B3-948B-1728B52AA6E4}">
                <adec:decorative xmlns:adec="http://schemas.microsoft.com/office/drawing/2017/decorative" val="1"/>
              </a:ext>
            </a:extLst>
          </p:cNvPr>
          <p:cNvSpPr/>
          <p:nvPr/>
        </p:nvSpPr>
        <p:spPr bwMode="auto">
          <a:xfrm>
            <a:off x="-74262" y="779765"/>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4EC98157-D56A-CD8C-C380-C3FA0FAFA5E6}"/>
              </a:ext>
            </a:extLst>
          </p:cNvPr>
          <p:cNvSpPr txBox="1"/>
          <p:nvPr/>
        </p:nvSpPr>
        <p:spPr>
          <a:xfrm>
            <a:off x="1381171" y="1385740"/>
            <a:ext cx="9183067" cy="4555093"/>
          </a:xfrm>
          <a:prstGeom prst="rect">
            <a:avLst/>
          </a:prstGeom>
          <a:noFill/>
        </p:spPr>
        <p:txBody>
          <a:bodyPr wrap="square" lIns="0" tIns="0" rIns="0" bIns="0" rtlCol="0" anchor="t">
            <a:spAutoFit/>
          </a:bodyPr>
          <a:lstStyle/>
          <a:p>
            <a:pPr algn="l"/>
            <a:r>
              <a:rPr lang="en-US" sz="3200" b="0" i="0">
                <a:solidFill>
                  <a:srgbClr val="161616"/>
                </a:solidFill>
                <a:effectLst/>
                <a:latin typeface="Segoe UI" panose="020B0502040204020203" pitchFamily="34" charset="0"/>
              </a:rPr>
              <a:t>There's a three-month trial available to customers in the Microsoft 365 admin center for the standalone eCDN SKU.</a:t>
            </a:r>
          </a:p>
          <a:p>
            <a:pPr algn="l"/>
            <a:endParaRPr lang="en-US" sz="3200" b="0" i="0">
              <a:solidFill>
                <a:srgbClr val="161616"/>
              </a:solidFill>
              <a:effectLst/>
              <a:latin typeface="Segoe UI" panose="020B0502040204020203" pitchFamily="34" charset="0"/>
            </a:endParaRPr>
          </a:p>
          <a:p>
            <a:pPr algn="l">
              <a:buFont typeface="+mj-lt"/>
              <a:buAutoNum type="arabicPeriod"/>
            </a:pPr>
            <a:r>
              <a:rPr lang="en-US" sz="2800" b="0" i="0">
                <a:solidFill>
                  <a:srgbClr val="161616"/>
                </a:solidFill>
                <a:effectLst/>
                <a:latin typeface="Segoe UI" panose="020B0502040204020203" pitchFamily="34" charset="0"/>
              </a:rPr>
              <a:t>  Access the M365 Admin Center.</a:t>
            </a:r>
          </a:p>
          <a:p>
            <a:pPr algn="l">
              <a:buFont typeface="+mj-lt"/>
              <a:buAutoNum type="arabicPeriod"/>
            </a:pPr>
            <a:r>
              <a:rPr lang="en-US" sz="2800" b="0" i="0">
                <a:solidFill>
                  <a:srgbClr val="161616"/>
                </a:solidFill>
                <a:effectLst/>
                <a:latin typeface="Segoe UI" panose="020B0502040204020203" pitchFamily="34" charset="0"/>
              </a:rPr>
              <a:t>  Billing &gt; Purchase services &gt; search eCDN</a:t>
            </a:r>
          </a:p>
          <a:p>
            <a:pPr algn="l">
              <a:buFont typeface="+mj-lt"/>
              <a:buAutoNum type="arabicPeriod"/>
            </a:pPr>
            <a:r>
              <a:rPr lang="en-US" sz="2800" b="0" i="0">
                <a:solidFill>
                  <a:srgbClr val="161616"/>
                </a:solidFill>
                <a:effectLst/>
                <a:latin typeface="Segoe UI" panose="020B0502040204020203" pitchFamily="34" charset="0"/>
              </a:rPr>
              <a:t>  Once you locate the SKU, select "Start free trial."</a:t>
            </a:r>
          </a:p>
          <a:p>
            <a:pPr algn="l">
              <a:buFont typeface="+mj-lt"/>
              <a:buAutoNum type="arabicPeriod"/>
            </a:pPr>
            <a:r>
              <a:rPr lang="en-US" sz="2800" b="0" i="0">
                <a:solidFill>
                  <a:srgbClr val="161616"/>
                </a:solidFill>
                <a:effectLst/>
                <a:latin typeface="Segoe UI" panose="020B0502040204020203" pitchFamily="34" charset="0"/>
              </a:rPr>
              <a:t>  Select "Try now."</a:t>
            </a:r>
          </a:p>
          <a:p>
            <a:pPr algn="l">
              <a:buFont typeface="+mj-lt"/>
              <a:buAutoNum type="arabicPeriod"/>
            </a:pPr>
            <a:r>
              <a:rPr lang="en-US" sz="2800" b="0" i="0">
                <a:solidFill>
                  <a:srgbClr val="161616"/>
                </a:solidFill>
                <a:effectLst/>
                <a:latin typeface="Segoe UI" panose="020B0502040204020203" pitchFamily="34" charset="0"/>
              </a:rPr>
              <a:t>  A 90-day trial will be applied to the tenant.</a:t>
            </a:r>
          </a:p>
          <a:p>
            <a:pPr algn="l"/>
            <a:endParaRPr lang="en-US" sz="2800" b="0" i="0">
              <a:solidFill>
                <a:srgbClr val="161616"/>
              </a:solidFill>
              <a:effectLst/>
              <a:latin typeface="Segoe UI" panose="020B0502040204020203" pitchFamily="34" charset="0"/>
            </a:endParaRPr>
          </a:p>
        </p:txBody>
      </p:sp>
    </p:spTree>
    <p:extLst>
      <p:ext uri="{BB962C8B-B14F-4D97-AF65-F5344CB8AC3E}">
        <p14:creationId xmlns:p14="http://schemas.microsoft.com/office/powerpoint/2010/main" val="130417263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Bent 7">
            <a:extLst>
              <a:ext uri="{FF2B5EF4-FFF2-40B4-BE49-F238E27FC236}">
                <a16:creationId xmlns:a16="http://schemas.microsoft.com/office/drawing/2014/main" id="{0D09A249-7731-449F-B0D5-38C6B5008C48}"/>
              </a:ext>
              <a:ext uri="{C183D7F6-B498-43B3-948B-1728B52AA6E4}">
                <adec:decorative xmlns:adec="http://schemas.microsoft.com/office/drawing/2017/decorative" val="1"/>
              </a:ext>
            </a:extLst>
          </p:cNvPr>
          <p:cNvSpPr/>
          <p:nvPr/>
        </p:nvSpPr>
        <p:spPr bwMode="auto">
          <a:xfrm rot="5400000" flipH="1" flipV="1">
            <a:off x="4859802" y="-1063163"/>
            <a:ext cx="3162981" cy="11501418"/>
          </a:xfrm>
          <a:prstGeom prst="bentArrow">
            <a:avLst>
              <a:gd name="adj1" fmla="val 2500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3C1A38B-6A77-4662-B7DC-67CA29E871E9}"/>
              </a:ext>
            </a:extLst>
          </p:cNvPr>
          <p:cNvSpPr>
            <a:spLocks noGrp="1"/>
          </p:cNvSpPr>
          <p:nvPr>
            <p:ph type="title"/>
          </p:nvPr>
        </p:nvSpPr>
        <p:spPr>
          <a:xfrm>
            <a:off x="588963" y="457200"/>
            <a:ext cx="11017250" cy="554038"/>
          </a:xfrm>
        </p:spPr>
        <p:txBody>
          <a:bodyPr/>
          <a:lstStyle/>
          <a:p>
            <a:r>
              <a:rPr lang="en-US"/>
              <a:t>Peering Groups</a:t>
            </a:r>
          </a:p>
        </p:txBody>
      </p:sp>
      <p:sp>
        <p:nvSpPr>
          <p:cNvPr id="7" name="Arrow: Bent 6">
            <a:extLst>
              <a:ext uri="{FF2B5EF4-FFF2-40B4-BE49-F238E27FC236}">
                <a16:creationId xmlns:a16="http://schemas.microsoft.com/office/drawing/2014/main" id="{8309EC88-DB4C-4793-A163-4172E5BAF8C4}"/>
              </a:ext>
              <a:ext uri="{C183D7F6-B498-43B3-948B-1728B52AA6E4}">
                <adec:decorative xmlns:adec="http://schemas.microsoft.com/office/drawing/2017/decorative" val="1"/>
              </a:ext>
            </a:extLst>
          </p:cNvPr>
          <p:cNvSpPr/>
          <p:nvPr/>
        </p:nvSpPr>
        <p:spPr bwMode="auto">
          <a:xfrm rot="5400000">
            <a:off x="-801179" y="2234464"/>
            <a:ext cx="2292935" cy="690588"/>
          </a:xfrm>
          <a:prstGeom prst="bentArrow">
            <a:avLst>
              <a:gd name="adj1" fmla="val 25000"/>
              <a:gd name="adj2" fmla="val 0"/>
              <a:gd name="adj3" fmla="val 0"/>
              <a:gd name="adj4" fmla="val 10345"/>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E290DD7A-AF35-4A89-B6DA-28F99521A140}"/>
              </a:ext>
              <a:ext uri="{C183D7F6-B498-43B3-948B-1728B52AA6E4}">
                <adec:decorative xmlns:adec="http://schemas.microsoft.com/office/drawing/2017/decorative" val="1"/>
              </a:ext>
            </a:extLst>
          </p:cNvPr>
          <p:cNvSpPr/>
          <p:nvPr/>
        </p:nvSpPr>
        <p:spPr bwMode="auto">
          <a:xfrm>
            <a:off x="596665" y="1893202"/>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29115FFD-733A-4419-B9AF-CBBAD36D0D25}"/>
              </a:ext>
            </a:extLst>
          </p:cNvPr>
          <p:cNvSpPr txBox="1"/>
          <p:nvPr/>
        </p:nvSpPr>
        <p:spPr>
          <a:xfrm>
            <a:off x="914869" y="1836464"/>
            <a:ext cx="5666253" cy="73866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Set up Subnet Peering groups</a:t>
            </a:r>
            <a:br>
              <a:rPr kumimoji="0" lang="en-US" sz="2400" b="0" i="0" u="none" strike="noStrike" kern="1200" cap="none" spc="0" normalizeH="0" baseline="0" noProof="0">
                <a:ln>
                  <a:noFill/>
                </a:ln>
                <a:solidFill>
                  <a:srgbClr val="000000"/>
                </a:solidFill>
                <a:effectLst/>
                <a:uLnTx/>
                <a:uFillTx/>
                <a:latin typeface="Segoe UI"/>
                <a:ea typeface="+mn-ea"/>
                <a:cs typeface="Segoe UI"/>
              </a:rPr>
            </a:br>
            <a:r>
              <a:rPr kumimoji="0" lang="en-US" sz="2400" b="0" i="0" u="none" strike="noStrike" kern="1200" cap="none" spc="0" normalizeH="0" baseline="0" noProof="0">
                <a:ln>
                  <a:noFill/>
                </a:ln>
                <a:solidFill>
                  <a:srgbClr val="000000"/>
                </a:solidFill>
                <a:effectLst/>
                <a:uLnTx/>
                <a:uFillTx/>
                <a:latin typeface="Segoe UI"/>
                <a:ea typeface="+mn-ea"/>
                <a:cs typeface="Segoe UI"/>
              </a:rPr>
              <a:t>to enhance your org experience</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Oval 19">
            <a:extLst>
              <a:ext uri="{FF2B5EF4-FFF2-40B4-BE49-F238E27FC236}">
                <a16:creationId xmlns:a16="http://schemas.microsoft.com/office/drawing/2014/main" id="{BA5A9A64-8306-49F3-BFC9-EFAB99AEB4FE}"/>
              </a:ext>
              <a:ext uri="{C183D7F6-B498-43B3-948B-1728B52AA6E4}">
                <adec:decorative xmlns:adec="http://schemas.microsoft.com/office/drawing/2017/decorative" val="1"/>
              </a:ext>
            </a:extLst>
          </p:cNvPr>
          <p:cNvSpPr/>
          <p:nvPr/>
        </p:nvSpPr>
        <p:spPr bwMode="auto">
          <a:xfrm>
            <a:off x="588961" y="3327377"/>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C100D0EE-43DC-4300-8F36-3380FF26B525}"/>
              </a:ext>
            </a:extLst>
          </p:cNvPr>
          <p:cNvSpPr txBox="1"/>
          <p:nvPr/>
        </p:nvSpPr>
        <p:spPr>
          <a:xfrm>
            <a:off x="914869" y="3244333"/>
            <a:ext cx="5544457" cy="3693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lang="en-US" sz="2400">
                <a:solidFill>
                  <a:srgbClr val="000000"/>
                </a:solidFill>
                <a:latin typeface="Segoe UI"/>
                <a:cs typeface="Segoe UI"/>
              </a:rPr>
              <a:t>U</a:t>
            </a:r>
            <a:r>
              <a:rPr kumimoji="0" lang="en-US" sz="2400" b="0" i="0" u="none" strike="noStrike" kern="1200" cap="none" spc="0" normalizeH="0" baseline="0" noProof="0" err="1">
                <a:ln>
                  <a:noFill/>
                </a:ln>
                <a:solidFill>
                  <a:srgbClr val="000000"/>
                </a:solidFill>
                <a:effectLst/>
                <a:uLnTx/>
                <a:uFillTx/>
                <a:latin typeface="Segoe UI"/>
                <a:ea typeface="+mn-ea"/>
                <a:cs typeface="Segoe UI"/>
              </a:rPr>
              <a:t>pload</a:t>
            </a:r>
            <a:r>
              <a:rPr kumimoji="0" lang="en-US" sz="2400" b="0" i="0" u="none" strike="noStrike" kern="1200" cap="none" spc="0" normalizeH="0" baseline="0" noProof="0">
                <a:ln>
                  <a:noFill/>
                </a:ln>
                <a:solidFill>
                  <a:srgbClr val="000000"/>
                </a:solidFill>
                <a:effectLst/>
                <a:uLnTx/>
                <a:uFillTx/>
                <a:latin typeface="Segoe UI"/>
                <a:ea typeface="+mn-ea"/>
                <a:cs typeface="Segoe UI"/>
              </a:rPr>
              <a:t> a subnet mapping CSV file</a:t>
            </a:r>
          </a:p>
        </p:txBody>
      </p:sp>
      <p:cxnSp>
        <p:nvCxnSpPr>
          <p:cNvPr id="41" name="Straight Connector 40">
            <a:extLst>
              <a:ext uri="{FF2B5EF4-FFF2-40B4-BE49-F238E27FC236}">
                <a16:creationId xmlns:a16="http://schemas.microsoft.com/office/drawing/2014/main" id="{E5DEB32F-B784-4823-91FE-56DDCE6E68A3}"/>
              </a:ext>
              <a:ext uri="{C183D7F6-B498-43B3-948B-1728B52AA6E4}">
                <adec:decorative xmlns:adec="http://schemas.microsoft.com/office/drawing/2017/decorative" val="1"/>
              </a:ext>
            </a:extLst>
          </p:cNvPr>
          <p:cNvCxnSpPr>
            <a:cxnSpLocks/>
          </p:cNvCxnSpPr>
          <p:nvPr/>
        </p:nvCxnSpPr>
        <p:spPr>
          <a:xfrm>
            <a:off x="698287" y="2959341"/>
            <a:ext cx="4886436"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FA39C217-3A6C-425D-9C59-B4CF274DFF1E}"/>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241319D1-092A-C81C-5E97-16A5894D092F}"/>
              </a:ext>
              <a:ext uri="{C183D7F6-B498-43B3-948B-1728B52AA6E4}">
                <adec:decorative xmlns:adec="http://schemas.microsoft.com/office/drawing/2017/decorative" val="1"/>
              </a:ext>
            </a:extLst>
          </p:cNvPr>
          <p:cNvSpPr/>
          <p:nvPr/>
        </p:nvSpPr>
        <p:spPr bwMode="auto">
          <a:xfrm>
            <a:off x="12078724" y="6243637"/>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CA8B3DBE-15C2-D1FB-F08F-080560E074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6791" y="4144592"/>
            <a:ext cx="8305800" cy="2095500"/>
          </a:xfrm>
          <a:prstGeom prst="rect">
            <a:avLst/>
          </a:prstGeom>
        </p:spPr>
      </p:pic>
    </p:spTree>
    <p:extLst>
      <p:ext uri="{BB962C8B-B14F-4D97-AF65-F5344CB8AC3E}">
        <p14:creationId xmlns:p14="http://schemas.microsoft.com/office/powerpoint/2010/main" val="134354288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Bent 7">
            <a:extLst>
              <a:ext uri="{FF2B5EF4-FFF2-40B4-BE49-F238E27FC236}">
                <a16:creationId xmlns:a16="http://schemas.microsoft.com/office/drawing/2014/main" id="{0D09A249-7731-449F-B0D5-38C6B5008C48}"/>
              </a:ext>
              <a:ext uri="{C183D7F6-B498-43B3-948B-1728B52AA6E4}">
                <adec:decorative xmlns:adec="http://schemas.microsoft.com/office/drawing/2017/decorative" val="1"/>
              </a:ext>
            </a:extLst>
          </p:cNvPr>
          <p:cNvSpPr/>
          <p:nvPr/>
        </p:nvSpPr>
        <p:spPr bwMode="auto">
          <a:xfrm rot="5400000" flipH="1" flipV="1">
            <a:off x="4859802" y="-1063163"/>
            <a:ext cx="3162981" cy="11501418"/>
          </a:xfrm>
          <a:prstGeom prst="bentArrow">
            <a:avLst>
              <a:gd name="adj1" fmla="val 2500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3C1A38B-6A77-4662-B7DC-67CA29E871E9}"/>
              </a:ext>
            </a:extLst>
          </p:cNvPr>
          <p:cNvSpPr>
            <a:spLocks noGrp="1"/>
          </p:cNvSpPr>
          <p:nvPr>
            <p:ph type="title"/>
          </p:nvPr>
        </p:nvSpPr>
        <p:spPr>
          <a:xfrm>
            <a:off x="588963" y="457200"/>
            <a:ext cx="11017250" cy="554038"/>
          </a:xfrm>
        </p:spPr>
        <p:txBody>
          <a:bodyPr/>
          <a:lstStyle/>
          <a:p>
            <a:r>
              <a:rPr lang="en-US"/>
              <a:t>Silent Testing</a:t>
            </a:r>
          </a:p>
        </p:txBody>
      </p:sp>
      <p:sp>
        <p:nvSpPr>
          <p:cNvPr id="7" name="Arrow: Bent 6">
            <a:extLst>
              <a:ext uri="{FF2B5EF4-FFF2-40B4-BE49-F238E27FC236}">
                <a16:creationId xmlns:a16="http://schemas.microsoft.com/office/drawing/2014/main" id="{8309EC88-DB4C-4793-A163-4172E5BAF8C4}"/>
              </a:ext>
              <a:ext uri="{C183D7F6-B498-43B3-948B-1728B52AA6E4}">
                <adec:decorative xmlns:adec="http://schemas.microsoft.com/office/drawing/2017/decorative" val="1"/>
              </a:ext>
            </a:extLst>
          </p:cNvPr>
          <p:cNvSpPr/>
          <p:nvPr/>
        </p:nvSpPr>
        <p:spPr bwMode="auto">
          <a:xfrm rot="5400000">
            <a:off x="-801179" y="2234464"/>
            <a:ext cx="2292935" cy="690588"/>
          </a:xfrm>
          <a:prstGeom prst="bentArrow">
            <a:avLst>
              <a:gd name="adj1" fmla="val 25000"/>
              <a:gd name="adj2" fmla="val 0"/>
              <a:gd name="adj3" fmla="val 0"/>
              <a:gd name="adj4" fmla="val 10345"/>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E290DD7A-AF35-4A89-B6DA-28F99521A140}"/>
              </a:ext>
              <a:ext uri="{C183D7F6-B498-43B3-948B-1728B52AA6E4}">
                <adec:decorative xmlns:adec="http://schemas.microsoft.com/office/drawing/2017/decorative" val="1"/>
              </a:ext>
            </a:extLst>
          </p:cNvPr>
          <p:cNvSpPr/>
          <p:nvPr/>
        </p:nvSpPr>
        <p:spPr bwMode="auto">
          <a:xfrm>
            <a:off x="596665" y="1893202"/>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29115FFD-733A-4419-B9AF-CBBAD36D0D25}"/>
              </a:ext>
            </a:extLst>
          </p:cNvPr>
          <p:cNvSpPr txBox="1"/>
          <p:nvPr/>
        </p:nvSpPr>
        <p:spPr>
          <a:xfrm>
            <a:off x="914869" y="1836464"/>
            <a:ext cx="5666253" cy="73866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Live Event Simulation allows for pre-event network testing</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Oval 19">
            <a:extLst>
              <a:ext uri="{FF2B5EF4-FFF2-40B4-BE49-F238E27FC236}">
                <a16:creationId xmlns:a16="http://schemas.microsoft.com/office/drawing/2014/main" id="{BA5A9A64-8306-49F3-BFC9-EFAB99AEB4FE}"/>
              </a:ext>
              <a:ext uri="{C183D7F6-B498-43B3-948B-1728B52AA6E4}">
                <adec:decorative xmlns:adec="http://schemas.microsoft.com/office/drawing/2017/decorative" val="1"/>
              </a:ext>
            </a:extLst>
          </p:cNvPr>
          <p:cNvSpPr/>
          <p:nvPr/>
        </p:nvSpPr>
        <p:spPr bwMode="auto">
          <a:xfrm>
            <a:off x="588961" y="3327377"/>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C100D0EE-43DC-4300-8F36-3380FF26B525}"/>
              </a:ext>
            </a:extLst>
          </p:cNvPr>
          <p:cNvSpPr txBox="1"/>
          <p:nvPr/>
        </p:nvSpPr>
        <p:spPr>
          <a:xfrm>
            <a:off x="921705" y="3055634"/>
            <a:ext cx="5544457" cy="110799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Test peering efficiency throughout your network and troubleshoot issues prior to your event</a:t>
            </a:r>
          </a:p>
        </p:txBody>
      </p:sp>
      <p:sp>
        <p:nvSpPr>
          <p:cNvPr id="22" name="Oval 21">
            <a:extLst>
              <a:ext uri="{FF2B5EF4-FFF2-40B4-BE49-F238E27FC236}">
                <a16:creationId xmlns:a16="http://schemas.microsoft.com/office/drawing/2014/main" id="{D2D2CF17-6261-4C66-94BB-0642FF9DC088}"/>
              </a:ext>
              <a:ext uri="{C183D7F6-B498-43B3-948B-1728B52AA6E4}">
                <adec:decorative xmlns:adec="http://schemas.microsoft.com/office/drawing/2017/decorative" val="1"/>
              </a:ext>
            </a:extLst>
          </p:cNvPr>
          <p:cNvSpPr/>
          <p:nvPr/>
        </p:nvSpPr>
        <p:spPr bwMode="auto">
          <a:xfrm>
            <a:off x="596665" y="4829228"/>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TextBox 22">
            <a:extLst>
              <a:ext uri="{FF2B5EF4-FFF2-40B4-BE49-F238E27FC236}">
                <a16:creationId xmlns:a16="http://schemas.microsoft.com/office/drawing/2014/main" id="{902178C3-6B34-491D-9C39-ACEFEBF9B649}"/>
              </a:ext>
            </a:extLst>
          </p:cNvPr>
          <p:cNvSpPr txBox="1"/>
          <p:nvPr/>
        </p:nvSpPr>
        <p:spPr>
          <a:xfrm>
            <a:off x="921705" y="4703202"/>
            <a:ext cx="5544457" cy="73866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It is recommend</a:t>
            </a:r>
            <a:r>
              <a:rPr lang="en-US" sz="2400">
                <a:solidFill>
                  <a:srgbClr val="000000"/>
                </a:solidFill>
                <a:latin typeface="Segoe UI"/>
                <a:cs typeface="Segoe UI"/>
              </a:rPr>
              <a:t>ed to use a minimum of 5 users, ideally 20-30 devices are used</a:t>
            </a:r>
            <a:endParaRPr kumimoji="0" lang="en-US" sz="2400" b="0" i="0" u="none" strike="noStrike" kern="1200" cap="none" spc="0" normalizeH="0" baseline="0" noProof="0">
              <a:ln>
                <a:noFill/>
              </a:ln>
              <a:solidFill>
                <a:srgbClr val="000000"/>
              </a:solidFill>
              <a:effectLst/>
              <a:uLnTx/>
              <a:uFillTx/>
              <a:latin typeface="Segoe UI"/>
              <a:ea typeface="+mn-ea"/>
              <a:cs typeface="Segoe UI"/>
            </a:endParaRPr>
          </a:p>
        </p:txBody>
      </p:sp>
      <p:cxnSp>
        <p:nvCxnSpPr>
          <p:cNvPr id="41" name="Straight Connector 40">
            <a:extLst>
              <a:ext uri="{FF2B5EF4-FFF2-40B4-BE49-F238E27FC236}">
                <a16:creationId xmlns:a16="http://schemas.microsoft.com/office/drawing/2014/main" id="{E5DEB32F-B784-4823-91FE-56DDCE6E68A3}"/>
              </a:ext>
              <a:ext uri="{C183D7F6-B498-43B3-948B-1728B52AA6E4}">
                <adec:decorative xmlns:adec="http://schemas.microsoft.com/office/drawing/2017/decorative" val="1"/>
              </a:ext>
            </a:extLst>
          </p:cNvPr>
          <p:cNvCxnSpPr>
            <a:cxnSpLocks/>
          </p:cNvCxnSpPr>
          <p:nvPr/>
        </p:nvCxnSpPr>
        <p:spPr>
          <a:xfrm>
            <a:off x="921704" y="2841354"/>
            <a:ext cx="542829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2DA7967-4107-4EF5-9872-F35B7966FA50}"/>
              </a:ext>
              <a:ext uri="{C183D7F6-B498-43B3-948B-1728B52AA6E4}">
                <adec:decorative xmlns:adec="http://schemas.microsoft.com/office/drawing/2017/decorative" val="1"/>
              </a:ext>
            </a:extLst>
          </p:cNvPr>
          <p:cNvCxnSpPr>
            <a:cxnSpLocks/>
          </p:cNvCxnSpPr>
          <p:nvPr/>
        </p:nvCxnSpPr>
        <p:spPr>
          <a:xfrm>
            <a:off x="921704" y="4541606"/>
            <a:ext cx="542829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FA39C217-3A6C-425D-9C59-B4CF274DFF1E}"/>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descr="Microsoft eCDN dashboard showing analytical graphics in three columns. Overall view of the dashboard in eCDN. ">
            <a:extLst>
              <a:ext uri="{FF2B5EF4-FFF2-40B4-BE49-F238E27FC236}">
                <a16:creationId xmlns:a16="http://schemas.microsoft.com/office/drawing/2014/main" id="{7A5C3D5B-D826-5800-11D7-8CA4B359FF32}"/>
              </a:ext>
            </a:extLst>
          </p:cNvPr>
          <p:cNvPicPr>
            <a:picLocks noChangeAspect="1"/>
          </p:cNvPicPr>
          <p:nvPr/>
        </p:nvPicPr>
        <p:blipFill>
          <a:blip r:embed="rId3"/>
          <a:srcRect/>
          <a:stretch/>
        </p:blipFill>
        <p:spPr>
          <a:xfrm>
            <a:off x="6648837" y="1927149"/>
            <a:ext cx="5543163" cy="3003701"/>
          </a:xfrm>
          <a:prstGeom prst="rect">
            <a:avLst/>
          </a:prstGeom>
        </p:spPr>
      </p:pic>
      <p:sp>
        <p:nvSpPr>
          <p:cNvPr id="9" name="Rectangle: Rounded Corners 8">
            <a:extLst>
              <a:ext uri="{FF2B5EF4-FFF2-40B4-BE49-F238E27FC236}">
                <a16:creationId xmlns:a16="http://schemas.microsoft.com/office/drawing/2014/main" id="{241319D1-092A-C81C-5E97-16A5894D092F}"/>
              </a:ext>
              <a:ext uri="{C183D7F6-B498-43B3-948B-1728B52AA6E4}">
                <adec:decorative xmlns:adec="http://schemas.microsoft.com/office/drawing/2017/decorative" val="1"/>
              </a:ext>
            </a:extLst>
          </p:cNvPr>
          <p:cNvSpPr/>
          <p:nvPr/>
        </p:nvSpPr>
        <p:spPr bwMode="auto">
          <a:xfrm>
            <a:off x="12078724" y="6243637"/>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45538873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73D5E-ACAD-CA4D-1925-FE96278836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8FBB341F-813F-8087-DC9D-D1D893C4E067}"/>
              </a:ext>
            </a:extLst>
          </p:cNvPr>
          <p:cNvSpPr txBox="1">
            <a:spLocks noGrp="1"/>
          </p:cNvSpPr>
          <p:nvPr>
            <p:ph type="title" idx="4294967295"/>
          </p:nvPr>
        </p:nvSpPr>
        <p:spPr>
          <a:xfrm>
            <a:off x="177328" y="6246911"/>
            <a:ext cx="2829261"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Azure Active Directory</a:t>
            </a:r>
          </a:p>
        </p:txBody>
      </p:sp>
    </p:spTree>
    <p:extLst>
      <p:ext uri="{BB962C8B-B14F-4D97-AF65-F5344CB8AC3E}">
        <p14:creationId xmlns:p14="http://schemas.microsoft.com/office/powerpoint/2010/main" val="171860352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4C16E-60BA-6F0D-DDF5-B1FDED49F10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8B8C2CD-B085-BDB8-BCEC-BCCBC228CCE9}"/>
              </a:ext>
            </a:extLst>
          </p:cNvPr>
          <p:cNvSpPr>
            <a:spLocks noGrp="1"/>
          </p:cNvSpPr>
          <p:nvPr>
            <p:ph type="title"/>
          </p:nvPr>
        </p:nvSpPr>
        <p:spPr>
          <a:xfrm>
            <a:off x="585216" y="2309812"/>
            <a:ext cx="3182027" cy="861774"/>
          </a:xfrm>
        </p:spPr>
        <p:txBody>
          <a:bodyPr/>
          <a:lstStyle/>
          <a:p>
            <a:r>
              <a:rPr lang="en-US"/>
              <a:t>Customer Hub Sessions</a:t>
            </a:r>
          </a:p>
        </p:txBody>
      </p:sp>
      <p:sp>
        <p:nvSpPr>
          <p:cNvPr id="7" name="Text Placeholder 6">
            <a:extLst>
              <a:ext uri="{FF2B5EF4-FFF2-40B4-BE49-F238E27FC236}">
                <a16:creationId xmlns:a16="http://schemas.microsoft.com/office/drawing/2014/main" id="{6FEC1006-2E80-32A6-DDD3-6C1413B8770A}"/>
              </a:ext>
              <a:ext uri="{C183D7F6-B498-43B3-948B-1728B52AA6E4}">
                <adec:decorative xmlns:adec="http://schemas.microsoft.com/office/drawing/2017/decorative" val="1"/>
              </a:ext>
            </a:extLst>
          </p:cNvPr>
          <p:cNvSpPr>
            <a:spLocks noGrp="1"/>
          </p:cNvSpPr>
          <p:nvPr>
            <p:ph type="body" sz="quarter" idx="11"/>
          </p:nvPr>
        </p:nvSpPr>
        <p:spPr>
          <a:xfrm>
            <a:off x="4356100" y="2309812"/>
            <a:ext cx="7253288" cy="1024896"/>
          </a:xfrm>
        </p:spPr>
        <p:txBody>
          <a:bodyPr/>
          <a:lstStyle/>
          <a:p>
            <a:pPr marL="0" indent="0">
              <a:buNone/>
            </a:pPr>
            <a:endParaRPr lang="en-US"/>
          </a:p>
          <a:p>
            <a:endParaRPr lang="en-US"/>
          </a:p>
        </p:txBody>
      </p:sp>
      <p:sp>
        <p:nvSpPr>
          <p:cNvPr id="2" name="Title 5">
            <a:extLst>
              <a:ext uri="{FF2B5EF4-FFF2-40B4-BE49-F238E27FC236}">
                <a16:creationId xmlns:a16="http://schemas.microsoft.com/office/drawing/2014/main" id="{6983594B-A539-E2FA-CD72-375C594FBA56}"/>
              </a:ext>
            </a:extLst>
          </p:cNvPr>
          <p:cNvSpPr txBox="1">
            <a:spLocks/>
          </p:cNvSpPr>
          <p:nvPr/>
        </p:nvSpPr>
        <p:spPr>
          <a:xfrm>
            <a:off x="585216" y="1405769"/>
            <a:ext cx="3182027"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1" i="0" kern="1200" cap="none" spc="-50" baseline="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a:ln w="3175">
                  <a:noFill/>
                </a:ln>
                <a:solidFill>
                  <a:srgbClr val="5B5FC7"/>
                </a:solidFill>
                <a:effectLst/>
                <a:uLnTx/>
                <a:uFillTx/>
                <a:latin typeface="Segoe UI Semibold" panose="020B0502040204020203" pitchFamily="34" charset="0"/>
                <a:ea typeface="+mn-ea"/>
                <a:cs typeface="Segoe UI Semibold" panose="020B0502040204020203" pitchFamily="34" charset="0"/>
              </a:rPr>
              <a:t>Teams Events</a:t>
            </a:r>
          </a:p>
        </p:txBody>
      </p:sp>
      <p:graphicFrame>
        <p:nvGraphicFramePr>
          <p:cNvPr id="3" name="Table 2">
            <a:extLst>
              <a:ext uri="{FF2B5EF4-FFF2-40B4-BE49-F238E27FC236}">
                <a16:creationId xmlns:a16="http://schemas.microsoft.com/office/drawing/2014/main" id="{23301364-3344-1035-4E64-5F37556B5F3B}"/>
              </a:ext>
            </a:extLst>
          </p:cNvPr>
          <p:cNvGraphicFramePr>
            <a:graphicFrameLocks noGrp="1"/>
          </p:cNvGraphicFramePr>
          <p:nvPr>
            <p:extLst>
              <p:ext uri="{D42A27DB-BD31-4B8C-83A1-F6EECF244321}">
                <p14:modId xmlns:p14="http://schemas.microsoft.com/office/powerpoint/2010/main" val="4023984480"/>
              </p:ext>
            </p:extLst>
          </p:nvPr>
        </p:nvGraphicFramePr>
        <p:xfrm>
          <a:off x="4356100" y="2302552"/>
          <a:ext cx="6906564" cy="3873744"/>
        </p:xfrm>
        <a:graphic>
          <a:graphicData uri="http://schemas.openxmlformats.org/drawingml/2006/table">
            <a:tbl>
              <a:tblPr firstRow="1"/>
              <a:tblGrid>
                <a:gridCol w="5604646">
                  <a:extLst>
                    <a:ext uri="{9D8B030D-6E8A-4147-A177-3AD203B41FA5}">
                      <a16:colId xmlns:a16="http://schemas.microsoft.com/office/drawing/2014/main" val="992607689"/>
                    </a:ext>
                  </a:extLst>
                </a:gridCol>
                <a:gridCol w="1301918">
                  <a:extLst>
                    <a:ext uri="{9D8B030D-6E8A-4147-A177-3AD203B41FA5}">
                      <a16:colId xmlns:a16="http://schemas.microsoft.com/office/drawing/2014/main" val="1667183790"/>
                    </a:ext>
                  </a:extLst>
                </a:gridCol>
              </a:tblGrid>
              <a:tr h="243543">
                <a:tc>
                  <a:txBody>
                    <a:bodyPr/>
                    <a:lstStyle/>
                    <a:p>
                      <a:pPr marL="0" marR="0" fontAlgn="t"/>
                      <a:r>
                        <a:rPr lang="en-US" sz="2000" b="0" i="0" kern="1200" cap="none" spc="-50" baseline="0">
                          <a:ln w="3175">
                            <a:noFill/>
                          </a:ln>
                          <a:solidFill>
                            <a:schemeClr val="tx1"/>
                          </a:solidFill>
                          <a:effectLst/>
                          <a:latin typeface="+mn-lt"/>
                          <a:ea typeface="+mn-ea"/>
                          <a:cs typeface="Segoe UI Light" panose="020B0502040204020203" pitchFamily="34" charset="0"/>
                          <a:hlinkClick r:id="rId3"/>
                        </a:rPr>
                        <a:t>Teams Town Hall </a:t>
                      </a:r>
                      <a:endParaRPr lang="en-US" sz="2000" b="0" i="0" kern="1200" cap="none" spc="-50" baseline="0">
                        <a:ln w="3175">
                          <a:noFill/>
                        </a:ln>
                        <a:solidFill>
                          <a:schemeClr val="tx1"/>
                        </a:solidFill>
                        <a:effectLst/>
                        <a:latin typeface="+mn-lt"/>
                        <a:ea typeface="+mn-ea"/>
                        <a:cs typeface="Segoe UI Light" panose="020B0502040204020203" pitchFamily="34" charset="0"/>
                      </a:endParaRPr>
                    </a:p>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Deep Dive and Demo</a:t>
                      </a:r>
                    </a:p>
                  </a:txBody>
                  <a:tcPr marL="45952" marR="45952" marT="45952" marB="45952">
                    <a:lnL>
                      <a:noFill/>
                    </a:lnL>
                    <a:lnR>
                      <a:noFill/>
                    </a:lnR>
                    <a:lnT>
                      <a:noFill/>
                    </a:lnT>
                    <a:lnB>
                      <a:noFill/>
                    </a:lnB>
                    <a:noFill/>
                  </a:tcPr>
                </a:tc>
                <a:tc>
                  <a:txBody>
                    <a:bodyPr/>
                    <a:lstStyle/>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2/19/2025</a:t>
                      </a:r>
                    </a:p>
                  </a:txBody>
                  <a:tcPr marL="45952" marR="45952" marT="45952" marB="45952">
                    <a:lnL>
                      <a:noFill/>
                    </a:lnL>
                    <a:lnR>
                      <a:noFill/>
                    </a:lnR>
                    <a:lnT>
                      <a:noFill/>
                    </a:lnT>
                    <a:lnB>
                      <a:noFill/>
                    </a:lnB>
                    <a:noFill/>
                  </a:tcPr>
                </a:tc>
                <a:extLst>
                  <a:ext uri="{0D108BD9-81ED-4DB2-BD59-A6C34878D82A}">
                    <a16:rowId xmlns:a16="http://schemas.microsoft.com/office/drawing/2014/main" val="1811071002"/>
                  </a:ext>
                </a:extLst>
              </a:tr>
              <a:tr h="243543">
                <a:tc>
                  <a:txBody>
                    <a:bodyPr/>
                    <a:lstStyle/>
                    <a:p>
                      <a:pPr marL="0" marR="0" fontAlgn="t"/>
                      <a:r>
                        <a:rPr lang="en-US" sz="2000" b="0" i="0" kern="1200" cap="none" spc="-50" baseline="0">
                          <a:ln w="3175">
                            <a:noFill/>
                          </a:ln>
                          <a:solidFill>
                            <a:schemeClr val="tx1"/>
                          </a:solidFill>
                          <a:effectLst/>
                          <a:latin typeface="+mn-lt"/>
                          <a:ea typeface="+mn-ea"/>
                          <a:cs typeface="Segoe UI Light" panose="020B0502040204020203" pitchFamily="34" charset="0"/>
                          <a:hlinkClick r:id="rId4"/>
                        </a:rPr>
                        <a:t>Teams Webinar </a:t>
                      </a:r>
                      <a:endParaRPr lang="en-US" sz="2000" b="0" i="0" kern="1200" cap="none" spc="-50" baseline="0">
                        <a:ln w="3175">
                          <a:noFill/>
                        </a:ln>
                        <a:solidFill>
                          <a:schemeClr val="tx1"/>
                        </a:solidFill>
                        <a:effectLst/>
                        <a:latin typeface="+mn-lt"/>
                        <a:ea typeface="+mn-ea"/>
                        <a:cs typeface="Segoe UI Light" panose="020B0502040204020203" pitchFamily="34" charset="0"/>
                      </a:endParaRPr>
                    </a:p>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Deep Dive and Demo</a:t>
                      </a:r>
                    </a:p>
                  </a:txBody>
                  <a:tcPr marL="45952" marR="45952" marT="45952" marB="45952">
                    <a:lnL>
                      <a:noFill/>
                    </a:lnL>
                    <a:lnR>
                      <a:noFill/>
                    </a:lnR>
                    <a:lnT>
                      <a:noFill/>
                    </a:lnT>
                    <a:lnB>
                      <a:noFill/>
                    </a:lnB>
                    <a:noFill/>
                  </a:tcPr>
                </a:tc>
                <a:tc>
                  <a:txBody>
                    <a:bodyPr/>
                    <a:lstStyle/>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3/5/2025</a:t>
                      </a:r>
                    </a:p>
                  </a:txBody>
                  <a:tcPr marL="45952" marR="45952" marT="45952" marB="45952">
                    <a:lnL>
                      <a:noFill/>
                    </a:lnL>
                    <a:lnR>
                      <a:noFill/>
                    </a:lnR>
                    <a:lnT>
                      <a:noFill/>
                    </a:lnT>
                    <a:lnB>
                      <a:noFill/>
                    </a:lnB>
                    <a:noFill/>
                  </a:tcPr>
                </a:tc>
                <a:extLst>
                  <a:ext uri="{0D108BD9-81ED-4DB2-BD59-A6C34878D82A}">
                    <a16:rowId xmlns:a16="http://schemas.microsoft.com/office/drawing/2014/main" val="4103590396"/>
                  </a:ext>
                </a:extLst>
              </a:tr>
              <a:tr h="243543">
                <a:tc>
                  <a:txBody>
                    <a:bodyPr/>
                    <a:lstStyle/>
                    <a:p>
                      <a:pPr marL="0" marR="0" fontAlgn="t"/>
                      <a:r>
                        <a:rPr lang="en-US" sz="2000" b="0" i="0" kern="1200" cap="none" spc="-50" baseline="0">
                          <a:ln w="3175">
                            <a:noFill/>
                          </a:ln>
                          <a:solidFill>
                            <a:schemeClr val="tx1"/>
                          </a:solidFill>
                          <a:effectLst/>
                          <a:latin typeface="+mn-lt"/>
                          <a:ea typeface="+mn-ea"/>
                          <a:cs typeface="Segoe UI Light" panose="020B0502040204020203" pitchFamily="34" charset="0"/>
                          <a:hlinkClick r:id="rId5"/>
                        </a:rPr>
                        <a:t>Teams Town Hall NDA Road Map: </a:t>
                      </a:r>
                      <a:endParaRPr lang="en-US" sz="2000" b="0" i="0" kern="1200" cap="none" spc="-50" baseline="0">
                        <a:ln w="3175">
                          <a:noFill/>
                        </a:ln>
                        <a:solidFill>
                          <a:schemeClr val="tx1"/>
                        </a:solidFill>
                        <a:effectLst/>
                        <a:latin typeface="+mn-lt"/>
                        <a:ea typeface="+mn-ea"/>
                        <a:cs typeface="Segoe UI Light" panose="020B0502040204020203" pitchFamily="34" charset="0"/>
                      </a:endParaRPr>
                    </a:p>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Discover the latest developments and planned innovations</a:t>
                      </a:r>
                    </a:p>
                  </a:txBody>
                  <a:tcPr marL="45952" marR="45952" marT="45952" marB="45952">
                    <a:lnL>
                      <a:noFill/>
                    </a:lnL>
                    <a:lnR>
                      <a:noFill/>
                    </a:lnR>
                    <a:lnT>
                      <a:noFill/>
                    </a:lnT>
                    <a:lnB>
                      <a:noFill/>
                    </a:lnB>
                    <a:noFill/>
                  </a:tcPr>
                </a:tc>
                <a:tc>
                  <a:txBody>
                    <a:bodyPr/>
                    <a:lstStyle/>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3/19/2025</a:t>
                      </a:r>
                    </a:p>
                  </a:txBody>
                  <a:tcPr marL="45952" marR="45952" marT="45952" marB="45952">
                    <a:lnL>
                      <a:noFill/>
                    </a:lnL>
                    <a:lnR>
                      <a:noFill/>
                    </a:lnR>
                    <a:lnT>
                      <a:noFill/>
                    </a:lnT>
                    <a:lnB>
                      <a:noFill/>
                    </a:lnB>
                    <a:noFill/>
                  </a:tcPr>
                </a:tc>
                <a:extLst>
                  <a:ext uri="{0D108BD9-81ED-4DB2-BD59-A6C34878D82A}">
                    <a16:rowId xmlns:a16="http://schemas.microsoft.com/office/drawing/2014/main" val="1540145074"/>
                  </a:ext>
                </a:extLst>
              </a:tr>
              <a:tr h="243543">
                <a:tc>
                  <a:txBody>
                    <a:bodyPr/>
                    <a:lstStyle/>
                    <a:p>
                      <a:pPr marL="0" marR="0" fontAlgn="t"/>
                      <a:r>
                        <a:rPr lang="en-US" sz="2000" b="0" i="0" kern="1200" cap="none" spc="-50" baseline="0">
                          <a:ln w="3175">
                            <a:noFill/>
                          </a:ln>
                          <a:solidFill>
                            <a:schemeClr val="tx1"/>
                          </a:solidFill>
                          <a:effectLst/>
                          <a:latin typeface="+mn-lt"/>
                          <a:ea typeface="+mn-ea"/>
                          <a:cs typeface="Segoe UI Light" panose="020B0502040204020203" pitchFamily="34" charset="0"/>
                          <a:hlinkClick r:id="rId6"/>
                        </a:rPr>
                        <a:t>Teams Events Advanced Production </a:t>
                      </a:r>
                      <a:endParaRPr lang="en-US" sz="2000" b="0" i="0" kern="1200" cap="none" spc="-50" baseline="0">
                        <a:ln w="3175">
                          <a:noFill/>
                        </a:ln>
                        <a:solidFill>
                          <a:schemeClr val="tx1"/>
                        </a:solidFill>
                        <a:effectLst/>
                        <a:latin typeface="+mn-lt"/>
                        <a:ea typeface="+mn-ea"/>
                        <a:cs typeface="Segoe UI Light" panose="020B0502040204020203" pitchFamily="34" charset="0"/>
                      </a:endParaRPr>
                    </a:p>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How to create and deliver TV broadcast quality events</a:t>
                      </a:r>
                    </a:p>
                  </a:txBody>
                  <a:tcPr marL="45952" marR="45952" marT="45952" marB="45952">
                    <a:lnL>
                      <a:noFill/>
                    </a:lnL>
                    <a:lnR>
                      <a:noFill/>
                    </a:lnR>
                    <a:lnT>
                      <a:noFill/>
                    </a:lnT>
                    <a:lnB>
                      <a:noFill/>
                    </a:lnB>
                    <a:noFill/>
                  </a:tcPr>
                </a:tc>
                <a:tc>
                  <a:txBody>
                    <a:bodyPr/>
                    <a:lstStyle/>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4/2/2025</a:t>
                      </a:r>
                    </a:p>
                  </a:txBody>
                  <a:tcPr marL="45952" marR="45952" marT="45952" marB="45952">
                    <a:lnL>
                      <a:noFill/>
                    </a:lnL>
                    <a:lnR>
                      <a:noFill/>
                    </a:lnR>
                    <a:lnT>
                      <a:noFill/>
                    </a:lnT>
                    <a:lnB>
                      <a:noFill/>
                    </a:lnB>
                    <a:noFill/>
                  </a:tcPr>
                </a:tc>
                <a:extLst>
                  <a:ext uri="{0D108BD9-81ED-4DB2-BD59-A6C34878D82A}">
                    <a16:rowId xmlns:a16="http://schemas.microsoft.com/office/drawing/2014/main" val="45852824"/>
                  </a:ext>
                </a:extLst>
              </a:tr>
              <a:tr h="243543">
                <a:tc>
                  <a:txBody>
                    <a:bodyPr/>
                    <a:lstStyle/>
                    <a:p>
                      <a:pPr marL="0" marR="0" fontAlgn="t"/>
                      <a:r>
                        <a:rPr lang="en-US" sz="2000" b="0" i="0" kern="1200" cap="none" spc="-50" baseline="0">
                          <a:ln w="3175">
                            <a:noFill/>
                          </a:ln>
                          <a:solidFill>
                            <a:schemeClr val="tx1"/>
                          </a:solidFill>
                          <a:effectLst/>
                          <a:latin typeface="+mn-lt"/>
                          <a:ea typeface="+mn-ea"/>
                          <a:cs typeface="Segoe UI Light" panose="020B0502040204020203" pitchFamily="34" charset="0"/>
                          <a:hlinkClick r:id="rId7"/>
                        </a:rPr>
                        <a:t>Microsoft eCDN</a:t>
                      </a:r>
                      <a:endParaRPr lang="en-US" sz="2000" b="0" i="0" kern="1200" cap="none" spc="-50" baseline="0">
                        <a:ln w="3175">
                          <a:noFill/>
                        </a:ln>
                        <a:solidFill>
                          <a:schemeClr val="tx1"/>
                        </a:solidFill>
                        <a:effectLst/>
                        <a:latin typeface="+mn-lt"/>
                        <a:ea typeface="+mn-ea"/>
                        <a:cs typeface="Segoe UI Light" panose="020B0502040204020203" pitchFamily="34" charset="0"/>
                      </a:endParaRPr>
                    </a:p>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Designed for IT Admins, this session helps you plan and prepare for your next large event</a:t>
                      </a:r>
                    </a:p>
                  </a:txBody>
                  <a:tcPr marL="45952" marR="45952" marT="45952" marB="45952">
                    <a:lnL>
                      <a:noFill/>
                    </a:lnL>
                    <a:lnR>
                      <a:noFill/>
                    </a:lnR>
                    <a:lnT>
                      <a:noFill/>
                    </a:lnT>
                    <a:lnB>
                      <a:noFill/>
                    </a:lnB>
                    <a:noFill/>
                  </a:tcPr>
                </a:tc>
                <a:tc>
                  <a:txBody>
                    <a:bodyPr/>
                    <a:lstStyle/>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4/16/2025</a:t>
                      </a:r>
                    </a:p>
                  </a:txBody>
                  <a:tcPr marL="45952" marR="45952" marT="45952" marB="45952">
                    <a:lnL>
                      <a:noFill/>
                    </a:lnL>
                    <a:lnR>
                      <a:noFill/>
                    </a:lnR>
                    <a:lnT>
                      <a:noFill/>
                    </a:lnT>
                    <a:lnB>
                      <a:noFill/>
                    </a:lnB>
                    <a:noFill/>
                  </a:tcPr>
                </a:tc>
                <a:extLst>
                  <a:ext uri="{0D108BD9-81ED-4DB2-BD59-A6C34878D82A}">
                    <a16:rowId xmlns:a16="http://schemas.microsoft.com/office/drawing/2014/main" val="2308716032"/>
                  </a:ext>
                </a:extLst>
              </a:tr>
              <a:tr h="156124">
                <a:tc>
                  <a:txBody>
                    <a:bodyPr/>
                    <a:lstStyle/>
                    <a:p>
                      <a:pPr marL="0" marR="0" fontAlgn="t"/>
                      <a:r>
                        <a:rPr lang="en-US" sz="2000" b="0" i="0" kern="1200" cap="none" spc="-50" baseline="0">
                          <a:ln w="3175">
                            <a:noFill/>
                          </a:ln>
                          <a:solidFill>
                            <a:schemeClr val="tx1"/>
                          </a:solidFill>
                          <a:effectLst/>
                          <a:latin typeface="+mn-lt"/>
                          <a:ea typeface="+mn-ea"/>
                          <a:cs typeface="Segoe UI Light" panose="020B0502040204020203" pitchFamily="34" charset="0"/>
                          <a:hlinkClick r:id="rId8"/>
                        </a:rPr>
                        <a:t>Microsoft Real Time Analytics</a:t>
                      </a:r>
                      <a:endParaRPr lang="en-US" sz="2000" b="0" i="0" kern="1200" cap="none" spc="-50" baseline="0">
                        <a:ln w="3175">
                          <a:noFill/>
                        </a:ln>
                        <a:solidFill>
                          <a:schemeClr val="tx1"/>
                        </a:solidFill>
                        <a:effectLst/>
                        <a:latin typeface="+mn-lt"/>
                        <a:ea typeface="+mn-ea"/>
                        <a:cs typeface="Segoe UI Light" panose="020B0502040204020203" pitchFamily="34" charset="0"/>
                      </a:endParaRPr>
                    </a:p>
                    <a:p>
                      <a:pPr marL="0" marR="0" fontAlgn="t"/>
                      <a:r>
                        <a:rPr lang="en-US" sz="1400" b="0" i="0" kern="1200" cap="none" spc="-50" baseline="0">
                          <a:ln w="3175">
                            <a:noFill/>
                          </a:ln>
                          <a:solidFill>
                            <a:schemeClr val="tx1"/>
                          </a:solidFill>
                          <a:effectLst/>
                          <a:latin typeface="+mn-lt"/>
                          <a:ea typeface="+mn-ea"/>
                          <a:cs typeface="Segoe UI Light" panose="020B0502040204020203" pitchFamily="34" charset="0"/>
                        </a:rPr>
                        <a:t>Introduction to performance analytic tools</a:t>
                      </a:r>
                    </a:p>
                  </a:txBody>
                  <a:tcPr marL="45952" marR="45952" marT="45952" marB="45952">
                    <a:lnL>
                      <a:noFill/>
                    </a:lnL>
                    <a:lnR>
                      <a:noFill/>
                    </a:lnR>
                    <a:lnT>
                      <a:noFill/>
                    </a:lnT>
                    <a:lnB>
                      <a:noFill/>
                    </a:lnB>
                    <a:noFill/>
                  </a:tcPr>
                </a:tc>
                <a:tc>
                  <a:txBody>
                    <a:bodyPr/>
                    <a:lstStyle/>
                    <a:p>
                      <a:pPr marL="0" marR="0" fontAlgn="t"/>
                      <a:r>
                        <a:rPr lang="en-US" sz="1400" b="0" i="0" kern="1200" cap="none" spc="-50" baseline="0" dirty="0">
                          <a:ln w="3175">
                            <a:noFill/>
                          </a:ln>
                          <a:solidFill>
                            <a:schemeClr val="tx1"/>
                          </a:solidFill>
                          <a:effectLst/>
                          <a:latin typeface="+mn-lt"/>
                          <a:ea typeface="+mn-ea"/>
                          <a:cs typeface="Segoe UI Light" panose="020B0502040204020203" pitchFamily="34" charset="0"/>
                        </a:rPr>
                        <a:t>4/30/2025</a:t>
                      </a:r>
                    </a:p>
                  </a:txBody>
                  <a:tcPr marL="45952" marR="45952" marT="45952" marB="45952">
                    <a:lnL>
                      <a:noFill/>
                    </a:lnL>
                    <a:lnR>
                      <a:noFill/>
                    </a:lnR>
                    <a:lnT>
                      <a:noFill/>
                    </a:lnT>
                    <a:lnB>
                      <a:noFill/>
                    </a:lnB>
                    <a:noFill/>
                  </a:tcPr>
                </a:tc>
                <a:extLst>
                  <a:ext uri="{0D108BD9-81ED-4DB2-BD59-A6C34878D82A}">
                    <a16:rowId xmlns:a16="http://schemas.microsoft.com/office/drawing/2014/main" val="1893723971"/>
                  </a:ext>
                </a:extLst>
              </a:tr>
            </a:tbl>
          </a:graphicData>
        </a:graphic>
      </p:graphicFrame>
    </p:spTree>
    <p:extLst>
      <p:ext uri="{BB962C8B-B14F-4D97-AF65-F5344CB8AC3E}">
        <p14:creationId xmlns:p14="http://schemas.microsoft.com/office/powerpoint/2010/main" val="1214459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15B0D-D00C-5523-6A13-C4FFB30DE4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01FC38-8745-3894-921F-640838D53395}"/>
              </a:ext>
              <a:ext uri="{C183D7F6-B498-43B3-948B-1728B52AA6E4}">
                <adec:decorative xmlns:adec="http://schemas.microsoft.com/office/drawing/2017/decorative" val="1"/>
              </a:ext>
            </a:extLst>
          </p:cNvPr>
          <p:cNvSpPr/>
          <p:nvPr/>
        </p:nvSpPr>
        <p:spPr bwMode="auto">
          <a:xfrm>
            <a:off x="865" y="6422016"/>
            <a:ext cx="458299" cy="424483"/>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Title 1">
            <a:extLst>
              <a:ext uri="{FF2B5EF4-FFF2-40B4-BE49-F238E27FC236}">
                <a16:creationId xmlns:a16="http://schemas.microsoft.com/office/drawing/2014/main" id="{246B87D6-3B76-722D-C186-64A97B5BCCDF}"/>
              </a:ext>
            </a:extLst>
          </p:cNvPr>
          <p:cNvSpPr>
            <a:spLocks noGrp="1"/>
          </p:cNvSpPr>
          <p:nvPr>
            <p:ph type="title"/>
          </p:nvPr>
        </p:nvSpPr>
        <p:spPr>
          <a:xfrm>
            <a:off x="459164" y="164671"/>
            <a:ext cx="11146837" cy="482310"/>
          </a:xfrm>
        </p:spPr>
        <p:txBody>
          <a:bodyPr/>
          <a:lstStyle/>
          <a:p>
            <a:r>
              <a:rPr lang="en-US" sz="3050" dirty="0"/>
              <a:t>Microsoft Teams Town hall Ultra-low latency Compatibility</a:t>
            </a:r>
          </a:p>
        </p:txBody>
      </p:sp>
      <p:pic>
        <p:nvPicPr>
          <p:cNvPr id="2" name="Picture 1">
            <a:extLst>
              <a:ext uri="{FF2B5EF4-FFF2-40B4-BE49-F238E27FC236}">
                <a16:creationId xmlns:a16="http://schemas.microsoft.com/office/drawing/2014/main" id="{B9F102E7-28E7-B4E2-7614-FE91595FDA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0099" y="1587114"/>
            <a:ext cx="10811801" cy="4296849"/>
          </a:xfrm>
          <a:prstGeom prst="rect">
            <a:avLst/>
          </a:prstGeom>
        </p:spPr>
      </p:pic>
    </p:spTree>
    <p:extLst>
      <p:ext uri="{BB962C8B-B14F-4D97-AF65-F5344CB8AC3E}">
        <p14:creationId xmlns:p14="http://schemas.microsoft.com/office/powerpoint/2010/main" val="416870522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18F0-4F70-83F9-94A8-E3AE6E3A8A9A}"/>
              </a:ext>
            </a:extLst>
          </p:cNvPr>
          <p:cNvSpPr>
            <a:spLocks noGrp="1"/>
          </p:cNvSpPr>
          <p:nvPr>
            <p:ph type="title"/>
          </p:nvPr>
        </p:nvSpPr>
        <p:spPr/>
        <p:txBody>
          <a:bodyPr/>
          <a:lstStyle/>
          <a:p>
            <a:r>
              <a:rPr lang="en-US"/>
              <a:t>DEMO</a:t>
            </a:r>
          </a:p>
        </p:txBody>
      </p:sp>
    </p:spTree>
    <p:extLst>
      <p:ext uri="{BB962C8B-B14F-4D97-AF65-F5344CB8AC3E}">
        <p14:creationId xmlns:p14="http://schemas.microsoft.com/office/powerpoint/2010/main" val="245520566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BE3C-1B8C-8082-C308-ADA456454CD1}"/>
              </a:ext>
            </a:extLst>
          </p:cNvPr>
          <p:cNvSpPr>
            <a:spLocks noGrp="1"/>
          </p:cNvSpPr>
          <p:nvPr>
            <p:ph type="ctrTitle"/>
          </p:nvPr>
        </p:nvSpPr>
        <p:spPr>
          <a:xfrm>
            <a:off x="1524000" y="1348343"/>
            <a:ext cx="9144000" cy="1846659"/>
          </a:xfrm>
        </p:spPr>
        <p:txBody>
          <a:bodyPr/>
          <a:lstStyle/>
          <a:p>
            <a:r>
              <a:rPr lang="en-US"/>
              <a:t>Ready to Engage the Advanced Events Team?</a:t>
            </a:r>
          </a:p>
        </p:txBody>
      </p:sp>
      <p:sp>
        <p:nvSpPr>
          <p:cNvPr id="3" name="Subtitle 2">
            <a:extLst>
              <a:ext uri="{FF2B5EF4-FFF2-40B4-BE49-F238E27FC236}">
                <a16:creationId xmlns:a16="http://schemas.microsoft.com/office/drawing/2014/main" id="{4E6F77AB-91E7-4D7E-B303-0F831292978D}"/>
              </a:ext>
            </a:extLst>
          </p:cNvPr>
          <p:cNvSpPr>
            <a:spLocks noGrp="1"/>
          </p:cNvSpPr>
          <p:nvPr>
            <p:ph type="subTitle" idx="1"/>
          </p:nvPr>
        </p:nvSpPr>
        <p:spPr>
          <a:xfrm>
            <a:off x="1524000" y="3662998"/>
            <a:ext cx="9144000" cy="812530"/>
          </a:xfrm>
        </p:spPr>
        <p:txBody>
          <a:bodyPr/>
          <a:lstStyle/>
          <a:p>
            <a:pPr marL="342900" indent="-342900">
              <a:buFont typeface="Arial" panose="020B0604020202020204" pitchFamily="34" charset="0"/>
              <a:buChar char="•"/>
            </a:pPr>
            <a:r>
              <a:rPr lang="en-US"/>
              <a:t>Email us – </a:t>
            </a:r>
            <a:r>
              <a:rPr lang="en-US">
                <a:hlinkClick r:id="rId2"/>
              </a:rPr>
              <a:t>AdvancedEventsTeam@microsoft.com</a:t>
            </a:r>
            <a:endParaRPr lang="en-US"/>
          </a:p>
          <a:p>
            <a:endParaRPr lang="en-US"/>
          </a:p>
        </p:txBody>
      </p:sp>
    </p:spTree>
    <p:extLst>
      <p:ext uri="{BB962C8B-B14F-4D97-AF65-F5344CB8AC3E}">
        <p14:creationId xmlns:p14="http://schemas.microsoft.com/office/powerpoint/2010/main" val="2499038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B682AB8-88E8-0D6E-ACF0-DDBE12D6ECFD}"/>
              </a:ext>
              <a:ext uri="{C183D7F6-B498-43B3-948B-1728B52AA6E4}">
                <adec:decorative xmlns:adec="http://schemas.microsoft.com/office/drawing/2017/decorative" val="1"/>
              </a:ext>
            </a:extLst>
          </p:cNvPr>
          <p:cNvSpPr>
            <a:spLocks/>
          </p:cNvSpPr>
          <p:nvPr/>
        </p:nvSpPr>
        <p:spPr bwMode="auto">
          <a:xfrm rot="16200000" flipH="1">
            <a:off x="11099366" y="108640"/>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4" name="Rectangle: Top Corners Rounded 3">
            <a:extLst>
              <a:ext uri="{FF2B5EF4-FFF2-40B4-BE49-F238E27FC236}">
                <a16:creationId xmlns:a16="http://schemas.microsoft.com/office/drawing/2014/main" id="{5E81BF2A-966D-03A9-D727-3196F2C186C4}"/>
              </a:ext>
              <a:ext uri="{C183D7F6-B498-43B3-948B-1728B52AA6E4}">
                <adec:decorative xmlns:adec="http://schemas.microsoft.com/office/drawing/2017/decorative" val="1"/>
              </a:ext>
            </a:extLst>
          </p:cNvPr>
          <p:cNvSpPr/>
          <p:nvPr/>
        </p:nvSpPr>
        <p:spPr bwMode="auto">
          <a:xfrm rot="10800000">
            <a:off x="6689272" y="-1"/>
            <a:ext cx="5488214" cy="5893961"/>
          </a:xfrm>
          <a:prstGeom prst="round2SameRect">
            <a:avLst>
              <a:gd name="adj1" fmla="val 50000"/>
              <a:gd name="adj2" fmla="val 0"/>
            </a:avLst>
          </a:prstGeom>
          <a:gradFill flip="none" rotWithShape="1">
            <a:gsLst>
              <a:gs pos="0">
                <a:schemeClr val="bg1"/>
              </a:gs>
              <a:gs pos="100000">
                <a:schemeClr val="bg1">
                  <a:alpha val="0"/>
                </a:schemeClr>
              </a:gs>
            </a:gsLst>
            <a:lin ang="5400000" scaled="1"/>
            <a:tileRect/>
          </a:gradFill>
          <a:ln w="6350">
            <a:no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7" name="Rectangle: Single Corner Rounded 6">
            <a:extLst>
              <a:ext uri="{FF2B5EF4-FFF2-40B4-BE49-F238E27FC236}">
                <a16:creationId xmlns:a16="http://schemas.microsoft.com/office/drawing/2014/main" id="{445F79F1-E7AE-7D27-7017-D9884CA39F88}"/>
              </a:ext>
              <a:ext uri="{C183D7F6-B498-43B3-948B-1728B52AA6E4}">
                <adec:decorative xmlns:adec="http://schemas.microsoft.com/office/drawing/2017/decorative" val="1"/>
              </a:ext>
            </a:extLst>
          </p:cNvPr>
          <p:cNvSpPr/>
          <p:nvPr/>
        </p:nvSpPr>
        <p:spPr bwMode="auto">
          <a:xfrm rot="16200000">
            <a:off x="5762557" y="1208842"/>
            <a:ext cx="356903" cy="1966685"/>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74ED0E83-8F9C-02EC-D51A-6BF2DB53E1FE}"/>
              </a:ext>
              <a:ext uri="{C183D7F6-B498-43B3-948B-1728B52AA6E4}">
                <adec:decorative xmlns:adec="http://schemas.microsoft.com/office/drawing/2017/decorative" val="1"/>
              </a:ext>
            </a:extLst>
          </p:cNvPr>
          <p:cNvSpPr/>
          <p:nvPr/>
        </p:nvSpPr>
        <p:spPr bwMode="auto">
          <a:xfrm flipH="1">
            <a:off x="264106" y="2160048"/>
            <a:ext cx="11913380" cy="4697950"/>
          </a:xfrm>
          <a:prstGeom prst="round1Rect">
            <a:avLst>
              <a:gd name="adj" fmla="val 11204"/>
            </a:avLst>
          </a:prstGeom>
          <a:gradFill>
            <a:gsLst>
              <a:gs pos="0">
                <a:schemeClr val="bg1"/>
              </a:gs>
              <a:gs pos="100000">
                <a:schemeClr val="bg1">
                  <a:alpha val="0"/>
                </a:schemeClr>
              </a:gs>
            </a:gsLst>
            <a:lin ang="5400000" scaled="1"/>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9" name="Freeform: Shape 8">
            <a:extLst>
              <a:ext uri="{FF2B5EF4-FFF2-40B4-BE49-F238E27FC236}">
                <a16:creationId xmlns:a16="http://schemas.microsoft.com/office/drawing/2014/main" id="{720188CF-B412-C1E3-2F6A-B8F4E0689246}"/>
              </a:ext>
              <a:ext uri="{C183D7F6-B498-43B3-948B-1728B52AA6E4}">
                <adec:decorative xmlns:adec="http://schemas.microsoft.com/office/drawing/2017/decorative" val="1"/>
              </a:ext>
            </a:extLst>
          </p:cNvPr>
          <p:cNvSpPr>
            <a:spLocks/>
          </p:cNvSpPr>
          <p:nvPr/>
        </p:nvSpPr>
        <p:spPr bwMode="auto">
          <a:xfrm>
            <a:off x="10790700" y="5422900"/>
            <a:ext cx="1401298" cy="143509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0" name="Freeform: Shape 9">
            <a:extLst>
              <a:ext uri="{FF2B5EF4-FFF2-40B4-BE49-F238E27FC236}">
                <a16:creationId xmlns:a16="http://schemas.microsoft.com/office/drawing/2014/main" id="{26B4273F-2247-A362-0555-C2CA60C30B1A}"/>
              </a:ext>
              <a:ext uri="{C183D7F6-B498-43B3-948B-1728B52AA6E4}">
                <adec:decorative xmlns:adec="http://schemas.microsoft.com/office/drawing/2017/decorative" val="1"/>
              </a:ext>
            </a:extLst>
          </p:cNvPr>
          <p:cNvSpPr>
            <a:spLocks/>
          </p:cNvSpPr>
          <p:nvPr/>
        </p:nvSpPr>
        <p:spPr bwMode="auto">
          <a:xfrm rot="16200000" flipV="1">
            <a:off x="-270796" y="5326685"/>
            <a:ext cx="1802112" cy="126051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 name="Flowchart: Connector 10">
            <a:extLst>
              <a:ext uri="{FF2B5EF4-FFF2-40B4-BE49-F238E27FC236}">
                <a16:creationId xmlns:a16="http://schemas.microsoft.com/office/drawing/2014/main" id="{1916D152-5716-A9DB-0BCA-DF0F9980288D}"/>
              </a:ext>
              <a:ext uri="{C183D7F6-B498-43B3-948B-1728B52AA6E4}">
                <adec:decorative xmlns:adec="http://schemas.microsoft.com/office/drawing/2017/decorative" val="1"/>
              </a:ext>
            </a:extLst>
          </p:cNvPr>
          <p:cNvSpPr>
            <a:spLocks/>
          </p:cNvSpPr>
          <p:nvPr/>
        </p:nvSpPr>
        <p:spPr bwMode="auto">
          <a:xfrm rot="16200000" flipV="1">
            <a:off x="7023865" y="850621"/>
            <a:ext cx="4819028" cy="4813858"/>
          </a:xfrm>
          <a:prstGeom prst="flowChartConnector">
            <a:avLst/>
          </a:pr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2" name="Title 7">
            <a:extLst>
              <a:ext uri="{FF2B5EF4-FFF2-40B4-BE49-F238E27FC236}">
                <a16:creationId xmlns:a16="http://schemas.microsoft.com/office/drawing/2014/main" id="{BAACA316-16EB-3C13-3DE7-26BF064C8B2D}"/>
              </a:ext>
            </a:extLst>
          </p:cNvPr>
          <p:cNvSpPr txBox="1">
            <a:spLocks noGrp="1"/>
          </p:cNvSpPr>
          <p:nvPr>
            <p:ph type="title"/>
          </p:nvPr>
        </p:nvSpPr>
        <p:spPr>
          <a:xfrm>
            <a:off x="1185443" y="3446332"/>
            <a:ext cx="5035353" cy="1231106"/>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accent1"/>
                </a:solidFill>
                <a:effectLst/>
                <a:uLnTx/>
                <a:uFillTx/>
                <a:latin typeface="+mj-lt"/>
                <a:ea typeface="+mj-ea"/>
                <a:cs typeface="+mj-cs"/>
              </a:rPr>
              <a:t>Thank you </a:t>
            </a:r>
          </a:p>
        </p:txBody>
      </p:sp>
      <p:sp>
        <p:nvSpPr>
          <p:cNvPr id="13" name="Text Placeholder 5">
            <a:extLst>
              <a:ext uri="{FF2B5EF4-FFF2-40B4-BE49-F238E27FC236}">
                <a16:creationId xmlns:a16="http://schemas.microsoft.com/office/drawing/2014/main" id="{5AC96877-6F08-BF46-247E-56303C17CDF9}"/>
              </a:ext>
            </a:extLst>
          </p:cNvPr>
          <p:cNvSpPr txBox="1">
            <a:spLocks/>
          </p:cNvSpPr>
          <p:nvPr/>
        </p:nvSpPr>
        <p:spPr>
          <a:xfrm>
            <a:off x="585788" y="6148388"/>
            <a:ext cx="4794582" cy="21544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Copyright</a:t>
            </a:r>
            <a:r>
              <a:rPr kumimoji="0" lang="en-US" sz="1400" b="0" i="0" u="none" strike="noStrike" kern="1200" cap="none" spc="0" normalizeH="0" baseline="30000" noProof="0">
                <a:ln>
                  <a:noFill/>
                </a:ln>
                <a:solidFill>
                  <a:srgbClr val="000000"/>
                </a:solidFill>
                <a:effectLst/>
                <a:uLnTx/>
                <a:uFillTx/>
                <a:latin typeface="Segoe Sans Text"/>
                <a:ea typeface="+mn-ea"/>
                <a:cs typeface="Segoe UI" panose="020B0502040204020203" pitchFamily="34" charset="0"/>
              </a:rPr>
              <a:t>©</a:t>
            </a: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 2024 Microsoft Corporation. All rights reserved.</a:t>
            </a:r>
          </a:p>
        </p:txBody>
      </p:sp>
    </p:spTree>
    <p:extLst>
      <p:ext uri="{BB962C8B-B14F-4D97-AF65-F5344CB8AC3E}">
        <p14:creationId xmlns:p14="http://schemas.microsoft.com/office/powerpoint/2010/main" val="268663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0606F272-74C9-E023-E269-C871B61B9E5C}"/>
              </a:ext>
              <a:ext uri="{C183D7F6-B498-43B3-948B-1728B52AA6E4}">
                <adec:decorative xmlns:adec="http://schemas.microsoft.com/office/drawing/2017/decorative" val="1"/>
              </a:ext>
            </a:extLst>
          </p:cNvPr>
          <p:cNvSpPr/>
          <p:nvPr/>
        </p:nvSpPr>
        <p:spPr bwMode="auto">
          <a:xfrm rot="5400000">
            <a:off x="8220512" y="2530913"/>
            <a:ext cx="603247" cy="6174504"/>
          </a:xfrm>
          <a:prstGeom prst="round2SameRect">
            <a:avLst>
              <a:gd name="adj1" fmla="val 50000"/>
              <a:gd name="adj2" fmla="val 0"/>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grpSp>
        <p:nvGrpSpPr>
          <p:cNvPr id="7" name="Group 6">
            <a:extLst>
              <a:ext uri="{FF2B5EF4-FFF2-40B4-BE49-F238E27FC236}">
                <a16:creationId xmlns:a16="http://schemas.microsoft.com/office/drawing/2014/main" id="{EDA30B0F-255E-36B4-095D-61C594B82EC3}"/>
              </a:ext>
              <a:ext uri="{C183D7F6-B498-43B3-948B-1728B52AA6E4}">
                <adec:decorative xmlns:adec="http://schemas.microsoft.com/office/drawing/2017/decorative" val="1"/>
              </a:ext>
            </a:extLst>
          </p:cNvPr>
          <p:cNvGrpSpPr/>
          <p:nvPr/>
        </p:nvGrpSpPr>
        <p:grpSpPr>
          <a:xfrm>
            <a:off x="585787" y="1666723"/>
            <a:ext cx="4880948" cy="4597554"/>
            <a:chOff x="585787" y="1671484"/>
            <a:chExt cx="5195582" cy="4597554"/>
          </a:xfrm>
        </p:grpSpPr>
        <p:sp>
          <p:nvSpPr>
            <p:cNvPr id="9" name="Rectangle: Rounded Corners 8">
              <a:extLst>
                <a:ext uri="{FF2B5EF4-FFF2-40B4-BE49-F238E27FC236}">
                  <a16:creationId xmlns:a16="http://schemas.microsoft.com/office/drawing/2014/main" id="{1DB82297-B84B-3921-7E3A-5AADCDFFE9EC}"/>
                </a:ext>
                <a:ext uri="{C183D7F6-B498-43B3-948B-1728B52AA6E4}">
                  <adec:decorative xmlns:adec="http://schemas.microsoft.com/office/drawing/2017/decorative" val="1"/>
                </a:ext>
              </a:extLst>
            </p:cNvPr>
            <p:cNvSpPr>
              <a:spLocks/>
            </p:cNvSpPr>
            <p:nvPr/>
          </p:nvSpPr>
          <p:spPr bwMode="auto">
            <a:xfrm>
              <a:off x="585787" y="1671484"/>
              <a:ext cx="5195582" cy="4597554"/>
            </a:xfrm>
            <a:prstGeom prst="roundRect">
              <a:avLst>
                <a:gd name="adj" fmla="val 5178"/>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 name="Rectangle: Rounded Corners 10">
              <a:extLst>
                <a:ext uri="{FF2B5EF4-FFF2-40B4-BE49-F238E27FC236}">
                  <a16:creationId xmlns:a16="http://schemas.microsoft.com/office/drawing/2014/main" id="{5C8C6BC3-03F5-C8C5-435B-6CB8358B5A58}"/>
                </a:ext>
                <a:ext uri="{C183D7F6-B498-43B3-948B-1728B52AA6E4}">
                  <adec:decorative xmlns:adec="http://schemas.microsoft.com/office/drawing/2017/decorative" val="1"/>
                </a:ext>
              </a:extLst>
            </p:cNvPr>
            <p:cNvSpPr/>
            <p:nvPr/>
          </p:nvSpPr>
          <p:spPr bwMode="auto">
            <a:xfrm>
              <a:off x="749243" y="1828486"/>
              <a:ext cx="4868671" cy="4283550"/>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mn-cs"/>
              </a:endParaRPr>
            </a:p>
          </p:txBody>
        </p:sp>
      </p:grpSp>
      <p:sp>
        <p:nvSpPr>
          <p:cNvPr id="13" name="Oval 12">
            <a:extLst>
              <a:ext uri="{FF2B5EF4-FFF2-40B4-BE49-F238E27FC236}">
                <a16:creationId xmlns:a16="http://schemas.microsoft.com/office/drawing/2014/main" id="{EA1DE5FB-5C63-C10A-F51E-9C4F746F3CC8}"/>
              </a:ext>
              <a:ext uri="{C183D7F6-B498-43B3-948B-1728B52AA6E4}">
                <adec:decorative xmlns:adec="http://schemas.microsoft.com/office/drawing/2017/decorative" val="1"/>
              </a:ext>
            </a:extLst>
          </p:cNvPr>
          <p:cNvSpPr/>
          <p:nvPr/>
        </p:nvSpPr>
        <p:spPr bwMode="auto">
          <a:xfrm>
            <a:off x="998743" y="2126048"/>
            <a:ext cx="741566" cy="741566"/>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17" name="Straight Connector 16">
            <a:extLst>
              <a:ext uri="{FF2B5EF4-FFF2-40B4-BE49-F238E27FC236}">
                <a16:creationId xmlns:a16="http://schemas.microsoft.com/office/drawing/2014/main" id="{3B1516FE-8BA0-FB11-14D5-71099E1F3E67}"/>
              </a:ext>
              <a:ext uri="{C183D7F6-B498-43B3-948B-1728B52AA6E4}">
                <adec:decorative xmlns:adec="http://schemas.microsoft.com/office/drawing/2017/decorative" val="1"/>
              </a:ext>
            </a:extLst>
          </p:cNvPr>
          <p:cNvCxnSpPr>
            <a:cxnSpLocks/>
          </p:cNvCxnSpPr>
          <p:nvPr/>
        </p:nvCxnSpPr>
        <p:spPr>
          <a:xfrm>
            <a:off x="8339466" y="5448761"/>
            <a:ext cx="0" cy="338809"/>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Graphic 3">
            <a:extLst>
              <a:ext uri="{FF2B5EF4-FFF2-40B4-BE49-F238E27FC236}">
                <a16:creationId xmlns:a16="http://schemas.microsoft.com/office/drawing/2014/main" id="{AD85BA75-1BC5-6BF1-6980-317A9943B0B1}"/>
              </a:ext>
              <a:ext uri="{C183D7F6-B498-43B3-948B-1728B52AA6E4}">
                <adec:decorative xmlns:adec="http://schemas.microsoft.com/office/drawing/2017/decorative" val="1"/>
              </a:ext>
            </a:extLst>
          </p:cNvPr>
          <p:cNvSpPr/>
          <p:nvPr/>
        </p:nvSpPr>
        <p:spPr>
          <a:xfrm>
            <a:off x="1167656" y="2314346"/>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accent3"/>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 name="Title 1">
            <a:extLst>
              <a:ext uri="{FF2B5EF4-FFF2-40B4-BE49-F238E27FC236}">
                <a16:creationId xmlns:a16="http://schemas.microsoft.com/office/drawing/2014/main" id="{3C731EEE-2D22-07F2-619E-143E50E121D7}"/>
              </a:ext>
            </a:extLst>
          </p:cNvPr>
          <p:cNvSpPr>
            <a:spLocks noGrp="1"/>
          </p:cNvSpPr>
          <p:nvPr>
            <p:ph type="title"/>
          </p:nvPr>
        </p:nvSpPr>
        <p:spPr>
          <a:xfrm>
            <a:off x="588263" y="457200"/>
            <a:ext cx="11018520" cy="430887"/>
          </a:xfrm>
        </p:spPr>
        <p:txBody>
          <a:bodyPr/>
          <a:lstStyle/>
          <a:p>
            <a:r>
              <a:rPr lang="en-US"/>
              <a:t>Your feedback is critical</a:t>
            </a:r>
          </a:p>
        </p:txBody>
      </p:sp>
      <p:sp>
        <p:nvSpPr>
          <p:cNvPr id="21" name="TextBox 20">
            <a:extLst>
              <a:ext uri="{FF2B5EF4-FFF2-40B4-BE49-F238E27FC236}">
                <a16:creationId xmlns:a16="http://schemas.microsoft.com/office/drawing/2014/main" id="{C1168CEF-C004-8EE5-BC13-AB8080F82BC4}"/>
              </a:ext>
            </a:extLst>
          </p:cNvPr>
          <p:cNvSpPr txBox="1"/>
          <p:nvPr/>
        </p:nvSpPr>
        <p:spPr>
          <a:xfrm>
            <a:off x="998743" y="3146093"/>
            <a:ext cx="4055037" cy="261610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We’re committed to making your </a:t>
            </a:r>
            <a:r>
              <a:rPr kumimoji="0" lang="en-US" sz="2000" b="0" i="0" u="none" strike="noStrike" kern="1200" cap="none" spc="0" normalizeH="0" baseline="0" noProof="0">
                <a:ln>
                  <a:noFill/>
                </a:ln>
                <a:solidFill>
                  <a:srgbClr val="000000"/>
                </a:solidFill>
                <a:effectLst/>
                <a:uLnTx/>
                <a:uFillTx/>
                <a:latin typeface="Segoe Sans Display Semibold"/>
                <a:ea typeface="+mn-ea"/>
                <a:cs typeface="+mn-cs"/>
              </a:rPr>
              <a:t>Modern Work Customer Hub</a:t>
            </a:r>
            <a:r>
              <a:rPr kumimoji="0" lang="en-US" sz="2000" b="0" i="0" u="none" strike="noStrike" kern="1200" cap="none" spc="0" normalizeH="0" baseline="0" noProof="0">
                <a:ln>
                  <a:noFill/>
                </a:ln>
                <a:solidFill>
                  <a:srgbClr val="000000"/>
                </a:solidFill>
                <a:effectLst/>
                <a:uLnTx/>
                <a:uFillTx/>
                <a:latin typeface="Segoe Sans Text"/>
                <a:ea typeface="+mn-ea"/>
                <a:cs typeface="+mn-cs"/>
              </a:rPr>
              <a:t> experience the best it can be – and your feedback is a critical component to that.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Before you scoot, please take a moment to reply to provide some feedback.</a:t>
            </a:r>
          </a:p>
        </p:txBody>
      </p:sp>
      <p:sp>
        <p:nvSpPr>
          <p:cNvPr id="15" name="TextBox 14">
            <a:extLst>
              <a:ext uri="{FF2B5EF4-FFF2-40B4-BE49-F238E27FC236}">
                <a16:creationId xmlns:a16="http://schemas.microsoft.com/office/drawing/2014/main" id="{643BE0E6-1B60-8736-8E23-7EC01E8E3318}"/>
              </a:ext>
              <a:ext uri="{C183D7F6-B498-43B3-948B-1728B52AA6E4}">
                <adec:decorative xmlns:adec="http://schemas.microsoft.com/office/drawing/2017/decorative" val="0"/>
              </a:ext>
            </a:extLst>
          </p:cNvPr>
          <p:cNvSpPr txBox="1"/>
          <p:nvPr/>
        </p:nvSpPr>
        <p:spPr>
          <a:xfrm>
            <a:off x="5587052" y="2291148"/>
            <a:ext cx="2013566" cy="83099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Scan with your mobile device camera</a:t>
            </a:r>
          </a:p>
        </p:txBody>
      </p:sp>
      <p:sp>
        <p:nvSpPr>
          <p:cNvPr id="22" name="TextBox 21">
            <a:extLst>
              <a:ext uri="{FF2B5EF4-FFF2-40B4-BE49-F238E27FC236}">
                <a16:creationId xmlns:a16="http://schemas.microsoft.com/office/drawing/2014/main" id="{65687DFC-3589-0A0A-F62E-5D3296E7F563}"/>
              </a:ext>
            </a:extLst>
          </p:cNvPr>
          <p:cNvSpPr txBox="1"/>
          <p:nvPr/>
        </p:nvSpPr>
        <p:spPr>
          <a:xfrm>
            <a:off x="6426630" y="3552966"/>
            <a:ext cx="774251" cy="430887"/>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5FC7"/>
                </a:solidFill>
                <a:effectLst/>
                <a:uLnTx/>
                <a:uFillTx/>
                <a:latin typeface="Segoe Sans Display Semibold"/>
                <a:ea typeface="+mn-ea"/>
                <a:cs typeface="+mn-cs"/>
              </a:rPr>
              <a:t>-OR-</a:t>
            </a:r>
          </a:p>
        </p:txBody>
      </p:sp>
      <p:sp>
        <p:nvSpPr>
          <p:cNvPr id="23" name="TextBox 22">
            <a:extLst>
              <a:ext uri="{FF2B5EF4-FFF2-40B4-BE49-F238E27FC236}">
                <a16:creationId xmlns:a16="http://schemas.microsoft.com/office/drawing/2014/main" id="{0A44D25F-BD76-DBFE-BB08-F8420C5CAB51}"/>
              </a:ext>
            </a:extLst>
          </p:cNvPr>
          <p:cNvSpPr txBox="1"/>
          <p:nvPr/>
        </p:nvSpPr>
        <p:spPr>
          <a:xfrm>
            <a:off x="6584526" y="4414674"/>
            <a:ext cx="458460"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Visit</a:t>
            </a:r>
          </a:p>
        </p:txBody>
      </p:sp>
      <p:sp>
        <p:nvSpPr>
          <p:cNvPr id="19" name="Graphic 102" descr="Arrow pointing downwards">
            <a:extLst>
              <a:ext uri="{FF2B5EF4-FFF2-40B4-BE49-F238E27FC236}">
                <a16:creationId xmlns:a16="http://schemas.microsoft.com/office/drawing/2014/main" id="{7D631A7D-0456-5FBA-9A32-328CF37E6118}"/>
              </a:ext>
              <a:ext uri="{C183D7F6-B498-43B3-948B-1728B52AA6E4}">
                <adec:decorative xmlns:adec="http://schemas.microsoft.com/office/drawing/2017/decorative" val="0"/>
              </a:ext>
            </a:extLst>
          </p:cNvPr>
          <p:cNvSpPr/>
          <p:nvPr/>
        </p:nvSpPr>
        <p:spPr>
          <a:xfrm rot="5400000">
            <a:off x="6709033" y="4789499"/>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Graphic 102" descr="Arrow Pointing towards the right">
            <a:extLst>
              <a:ext uri="{FF2B5EF4-FFF2-40B4-BE49-F238E27FC236}">
                <a16:creationId xmlns:a16="http://schemas.microsoft.com/office/drawing/2014/main" id="{2F681144-88EF-2987-7CC4-F19D1F1AF994}"/>
              </a:ext>
              <a:ext uri="{C183D7F6-B498-43B3-948B-1728B52AA6E4}">
                <adec:decorative xmlns:adec="http://schemas.microsoft.com/office/drawing/2017/decorative" val="0"/>
              </a:ext>
            </a:extLst>
          </p:cNvPr>
          <p:cNvSpPr/>
          <p:nvPr/>
        </p:nvSpPr>
        <p:spPr>
          <a:xfrm>
            <a:off x="7720935" y="2557626"/>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1026" name="Picture 2" descr="A QR code">
            <a:extLst>
              <a:ext uri="{FF2B5EF4-FFF2-40B4-BE49-F238E27FC236}">
                <a16:creationId xmlns:a16="http://schemas.microsoft.com/office/drawing/2014/main" id="{5F736AD1-77AA-7AAB-4B4F-CDA913AC4411}"/>
              </a:ext>
            </a:extLst>
          </p:cNvPr>
          <p:cNvPicPr>
            <a:picLocks noChangeArrowheads="1"/>
          </p:cNvPicPr>
          <p:nvPr/>
        </p:nvPicPr>
        <p:blipFill rotWithShape="1">
          <a:blip r:embed="rId3">
            <a:extLst>
              <a:ext uri="{28A0092B-C50C-407E-A947-70E740481C1C}">
                <a14:useLocalDpi xmlns:a14="http://schemas.microsoft.com/office/drawing/2010/main" val="0"/>
              </a:ext>
            </a:extLst>
          </a:blip>
          <a:srcRect l="-1480" t="-1480" r="-1480" b="-1480"/>
          <a:stretch/>
        </p:blipFill>
        <p:spPr bwMode="auto">
          <a:xfrm>
            <a:off x="8050695" y="1823725"/>
            <a:ext cx="3244959" cy="3244959"/>
          </a:xfrm>
          <a:prstGeom prst="roundRect">
            <a:avLst>
              <a:gd name="adj" fmla="val 4926"/>
            </a:avLst>
          </a:prstGeom>
          <a:solidFill>
            <a:schemeClr val="bg1"/>
          </a:solidFill>
          <a:ln>
            <a:solidFill>
              <a:schemeClr val="bg1">
                <a:lumMod val="85000"/>
              </a:schemeClr>
            </a:solidFill>
          </a:ln>
        </p:spPr>
      </p:pic>
      <p:sp>
        <p:nvSpPr>
          <p:cNvPr id="14" name="TextBox 13">
            <a:extLst>
              <a:ext uri="{FF2B5EF4-FFF2-40B4-BE49-F238E27FC236}">
                <a16:creationId xmlns:a16="http://schemas.microsoft.com/office/drawing/2014/main" id="{9898F9E0-7342-CE59-3DA1-9BFB13FD53B4}"/>
              </a:ext>
            </a:extLst>
          </p:cNvPr>
          <p:cNvSpPr txBox="1">
            <a:spLocks/>
          </p:cNvSpPr>
          <p:nvPr/>
        </p:nvSpPr>
        <p:spPr>
          <a:xfrm>
            <a:off x="5726968" y="5479666"/>
            <a:ext cx="231993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451CB"/>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Customer Hub Survey</a:t>
            </a:r>
            <a:endParaRPr kumimoji="0" lang="en-US" sz="1600" b="0" i="0" u="none" strike="noStrike" kern="1200" cap="none" spc="0" normalizeH="0" baseline="0" noProof="0">
              <a:ln>
                <a:noFill/>
              </a:ln>
              <a:solidFill>
                <a:srgbClr val="C451CB"/>
              </a:solidFill>
              <a:effectLst/>
              <a:uLnTx/>
              <a:uFillTx/>
              <a:latin typeface="Segoe Sans Display Semibold"/>
              <a:ea typeface="+mn-ea"/>
              <a:cs typeface="+mn-cs"/>
            </a:endParaRPr>
          </a:p>
        </p:txBody>
      </p:sp>
      <p:sp>
        <p:nvSpPr>
          <p:cNvPr id="6" name="TextBox 5">
            <a:extLst>
              <a:ext uri="{FF2B5EF4-FFF2-40B4-BE49-F238E27FC236}">
                <a16:creationId xmlns:a16="http://schemas.microsoft.com/office/drawing/2014/main" id="{617BF29B-5FA8-889C-DC4B-DD65C39F7127}"/>
              </a:ext>
            </a:extLst>
          </p:cNvPr>
          <p:cNvSpPr txBox="1">
            <a:spLocks/>
          </p:cNvSpPr>
          <p:nvPr/>
        </p:nvSpPr>
        <p:spPr>
          <a:xfrm>
            <a:off x="8632033" y="5495055"/>
            <a:ext cx="2616985" cy="246221"/>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51CB"/>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C451CB"/>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CustomerHubSurvey</a:t>
            </a:r>
            <a:r>
              <a:rPr kumimoji="0" lang="en-US" sz="1600" b="0" i="0" u="none" strike="noStrike" kern="1200" cap="none" spc="0" normalizeH="0" baseline="0" noProof="0">
                <a:ln>
                  <a:noFill/>
                </a:ln>
                <a:solidFill>
                  <a:srgbClr val="C451CB"/>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 </a:t>
            </a:r>
            <a:endParaRPr kumimoji="0" lang="en-US" sz="1600" b="0" i="0" u="none" strike="noStrike" kern="1200" cap="none" spc="0" normalizeH="0" baseline="0" noProof="0">
              <a:ln>
                <a:noFill/>
              </a:ln>
              <a:solidFill>
                <a:srgbClr val="C451CB"/>
              </a:solidFill>
              <a:effectLst/>
              <a:uLnTx/>
              <a:uFillTx/>
              <a:latin typeface="Segoe Sans Text"/>
              <a:ea typeface="+mn-ea"/>
              <a:cs typeface="+mn-cs"/>
            </a:endParaRPr>
          </a:p>
        </p:txBody>
      </p:sp>
    </p:spTree>
    <p:extLst>
      <p:ext uri="{BB962C8B-B14F-4D97-AF65-F5344CB8AC3E}">
        <p14:creationId xmlns:p14="http://schemas.microsoft.com/office/powerpoint/2010/main" val="6473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1865-805E-2867-69C2-7DDC8FC5349D}"/>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ACA9F375-F10D-3F8F-A917-2468B31A3C51}"/>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9B4C905A-68F4-8471-B913-A5FC82511AF8}"/>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816F62B3-64FC-6230-875E-F6A365E2C0A7}"/>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E1E6DB74-5B83-C233-1279-F8A4C864C42F}"/>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2" name="Title 1">
            <a:extLst>
              <a:ext uri="{FF2B5EF4-FFF2-40B4-BE49-F238E27FC236}">
                <a16:creationId xmlns:a16="http://schemas.microsoft.com/office/drawing/2014/main" id="{426DB247-85B6-BC36-C39F-60FF40B18015}"/>
              </a:ext>
            </a:extLst>
          </p:cNvPr>
          <p:cNvSpPr>
            <a:spLocks noGrp="1"/>
          </p:cNvSpPr>
          <p:nvPr>
            <p:ph type="title"/>
          </p:nvPr>
        </p:nvSpPr>
        <p:spPr>
          <a:xfrm>
            <a:off x="453115" y="4157887"/>
            <a:ext cx="9044709" cy="1107996"/>
          </a:xfrm>
        </p:spPr>
        <p:txBody>
          <a:bodyPr/>
          <a:lstStyle/>
          <a:p>
            <a:r>
              <a:rPr lang="en-US" dirty="0">
                <a:solidFill>
                  <a:schemeClr val="tx1"/>
                </a:solidFill>
                <a:latin typeface="+mj-lt"/>
              </a:rPr>
              <a:t>Visit </a:t>
            </a:r>
            <a:r>
              <a:rPr lang="en-US" dirty="0">
                <a:solidFill>
                  <a:schemeClr val="tx1"/>
                </a:solidFill>
                <a:latin typeface="+mj-lt"/>
                <a:hlinkClick r:id="rId3"/>
              </a:rPr>
              <a:t>Customer Hub Website </a:t>
            </a:r>
            <a:r>
              <a:rPr lang="en-US" dirty="0">
                <a:solidFill>
                  <a:schemeClr val="tx1"/>
                </a:solidFill>
                <a:latin typeface="+mj-lt"/>
              </a:rPr>
              <a:t>for upcoming sessions, updates, and on demand contents!</a:t>
            </a:r>
            <a:endParaRPr lang="en-US" sz="4000" dirty="0">
              <a:latin typeface="+mj-lt"/>
            </a:endParaRPr>
          </a:p>
        </p:txBody>
      </p:sp>
      <p:sp>
        <p:nvSpPr>
          <p:cNvPr id="7" name="TextBox 6">
            <a:extLst>
              <a:ext uri="{FF2B5EF4-FFF2-40B4-BE49-F238E27FC236}">
                <a16:creationId xmlns:a16="http://schemas.microsoft.com/office/drawing/2014/main" id="{AB138D21-97F2-3AA2-1FEB-2836AE782E56}"/>
              </a:ext>
            </a:extLst>
          </p:cNvPr>
          <p:cNvSpPr txBox="1"/>
          <p:nvPr/>
        </p:nvSpPr>
        <p:spPr>
          <a:xfrm>
            <a:off x="453115" y="5537097"/>
            <a:ext cx="622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https://aka.ms/CustomerHubSessions</a:t>
            </a:r>
            <a:endParaRPr kumimoji="0" lang="en-US" sz="2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 name="Picture 3" descr="A screenshot of a website">
            <a:extLst>
              <a:ext uri="{FF2B5EF4-FFF2-40B4-BE49-F238E27FC236}">
                <a16:creationId xmlns:a16="http://schemas.microsoft.com/office/drawing/2014/main" id="{46EDA660-9070-87B0-14CA-F3C7A20E3735}"/>
              </a:ext>
            </a:extLst>
          </p:cNvPr>
          <p:cNvPicPr>
            <a:picLocks noChangeAspect="1"/>
          </p:cNvPicPr>
          <p:nvPr/>
        </p:nvPicPr>
        <p:blipFill>
          <a:blip r:embed="rId4"/>
          <a:stretch>
            <a:fillRect/>
          </a:stretch>
        </p:blipFill>
        <p:spPr>
          <a:xfrm>
            <a:off x="453115" y="455989"/>
            <a:ext cx="6635262" cy="3297001"/>
          </a:xfrm>
          <a:prstGeom prst="rect">
            <a:avLst/>
          </a:prstGeom>
          <a:ln>
            <a:noFill/>
          </a:ln>
          <a:effectLst>
            <a:outerShdw blurRad="292100" dist="139700" dir="2700000" algn="tl" rotWithShape="0">
              <a:srgbClr val="333333">
                <a:alpha val="65000"/>
              </a:srgbClr>
            </a:outerShdw>
          </a:effectLst>
        </p:spPr>
      </p:pic>
      <p:pic>
        <p:nvPicPr>
          <p:cNvPr id="5" name="Picture 4" descr="A qr code on a white background">
            <a:extLst>
              <a:ext uri="{FF2B5EF4-FFF2-40B4-BE49-F238E27FC236}">
                <a16:creationId xmlns:a16="http://schemas.microsoft.com/office/drawing/2014/main" id="{12FEC3A7-A5E7-D84E-06BC-2DB415A55F5E}"/>
              </a:ext>
            </a:extLst>
          </p:cNvPr>
          <p:cNvPicPr>
            <a:picLocks noChangeAspect="1"/>
          </p:cNvPicPr>
          <p:nvPr/>
        </p:nvPicPr>
        <p:blipFill>
          <a:blip r:embed="rId5"/>
          <a:stretch>
            <a:fillRect/>
          </a:stretch>
        </p:blipFill>
        <p:spPr>
          <a:xfrm>
            <a:off x="8462530" y="1891812"/>
            <a:ext cx="2070588" cy="2070588"/>
          </a:xfrm>
          <a:prstGeom prst="rect">
            <a:avLst/>
          </a:prstGeom>
          <a:ln>
            <a:noFill/>
          </a:ln>
          <a:effectLst>
            <a:softEdge rad="112500"/>
          </a:effectLst>
        </p:spPr>
      </p:pic>
      <p:sp>
        <p:nvSpPr>
          <p:cNvPr id="6" name="TextBox 5">
            <a:extLst>
              <a:ext uri="{FF2B5EF4-FFF2-40B4-BE49-F238E27FC236}">
                <a16:creationId xmlns:a16="http://schemas.microsoft.com/office/drawing/2014/main" id="{58527148-B665-9150-C046-D1AE7DC9C809}"/>
              </a:ext>
            </a:extLst>
          </p:cNvPr>
          <p:cNvSpPr txBox="1"/>
          <p:nvPr/>
        </p:nvSpPr>
        <p:spPr>
          <a:xfrm>
            <a:off x="8241030" y="1314450"/>
            <a:ext cx="106439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Scan me!</a:t>
            </a:r>
          </a:p>
        </p:txBody>
      </p:sp>
      <p:pic>
        <p:nvPicPr>
          <p:cNvPr id="9" name="Graphic 8" descr="Arrow: Clockwise curve with solid fill">
            <a:extLst>
              <a:ext uri="{FF2B5EF4-FFF2-40B4-BE49-F238E27FC236}">
                <a16:creationId xmlns:a16="http://schemas.microsoft.com/office/drawing/2014/main" id="{E797704E-D7E5-359B-CD56-740C0DECF7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18280">
            <a:off x="9284447" y="1163399"/>
            <a:ext cx="914400" cy="914400"/>
          </a:xfrm>
          <a:prstGeom prst="rect">
            <a:avLst/>
          </a:prstGeom>
        </p:spPr>
      </p:pic>
    </p:spTree>
    <p:extLst>
      <p:ext uri="{BB962C8B-B14F-4D97-AF65-F5344CB8AC3E}">
        <p14:creationId xmlns:p14="http://schemas.microsoft.com/office/powerpoint/2010/main" val="37025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61CFEBE-02CD-C877-6B39-0A7CC2886E62}"/>
              </a:ext>
              <a:ext uri="{C183D7F6-B498-43B3-948B-1728B52AA6E4}">
                <adec:decorative xmlns:adec="http://schemas.microsoft.com/office/drawing/2017/decorative" val="1"/>
              </a:ext>
            </a:extLst>
          </p:cNvPr>
          <p:cNvSpPr/>
          <p:nvPr/>
        </p:nvSpPr>
        <p:spPr bwMode="auto">
          <a:xfrm>
            <a:off x="0" y="-1"/>
            <a:ext cx="11669485" cy="6400802"/>
          </a:xfrm>
          <a:custGeom>
            <a:avLst/>
            <a:gdLst>
              <a:gd name="connsiteX0" fmla="*/ 4957763 w 11669485"/>
              <a:gd name="connsiteY0" fmla="*/ 976314 h 6400802"/>
              <a:gd name="connsiteX1" fmla="*/ 4957763 w 11669485"/>
              <a:gd name="connsiteY1" fmla="*/ 1273970 h 6400802"/>
              <a:gd name="connsiteX2" fmla="*/ 4957764 w 11669485"/>
              <a:gd name="connsiteY2" fmla="*/ 1273970 h 6400802"/>
              <a:gd name="connsiteX3" fmla="*/ 4957764 w 11669485"/>
              <a:gd name="connsiteY3" fmla="*/ 976315 h 6400802"/>
              <a:gd name="connsiteX4" fmla="*/ 5381625 w 11669485"/>
              <a:gd name="connsiteY4" fmla="*/ 976315 h 6400802"/>
              <a:gd name="connsiteX5" fmla="*/ 5381625 w 11669485"/>
              <a:gd name="connsiteY5" fmla="*/ 976314 h 6400802"/>
              <a:gd name="connsiteX6" fmla="*/ 4277032 w 11669485"/>
              <a:gd name="connsiteY6" fmla="*/ 0 h 6400802"/>
              <a:gd name="connsiteX7" fmla="*/ 11669485 w 11669485"/>
              <a:gd name="connsiteY7" fmla="*/ 0 h 6400802"/>
              <a:gd name="connsiteX8" fmla="*/ 11669485 w 11669485"/>
              <a:gd name="connsiteY8" fmla="*/ 544285 h 6400802"/>
              <a:gd name="connsiteX9" fmla="*/ 11669484 w 11669485"/>
              <a:gd name="connsiteY9" fmla="*/ 544296 h 6400802"/>
              <a:gd name="connsiteX10" fmla="*/ 11669484 w 11669485"/>
              <a:gd name="connsiteY10" fmla="*/ 838193 h 6400802"/>
              <a:gd name="connsiteX11" fmla="*/ 11417064 w 11669485"/>
              <a:gd name="connsiteY11" fmla="*/ 1090613 h 6400802"/>
              <a:gd name="connsiteX12" fmla="*/ 10755084 w 11669485"/>
              <a:gd name="connsiteY12" fmla="*/ 1090613 h 6400802"/>
              <a:gd name="connsiteX13" fmla="*/ 10755084 w 11669485"/>
              <a:gd name="connsiteY13" fmla="*/ 1088571 h 6400802"/>
              <a:gd name="connsiteX14" fmla="*/ 5946313 w 11669485"/>
              <a:gd name="connsiteY14" fmla="*/ 1088571 h 6400802"/>
              <a:gd name="connsiteX15" fmla="*/ 5944629 w 11669485"/>
              <a:gd name="connsiteY15" fmla="*/ 1088231 h 6400802"/>
              <a:gd name="connsiteX16" fmla="*/ 5594351 w 11669485"/>
              <a:gd name="connsiteY16" fmla="*/ 1088231 h 6400802"/>
              <a:gd name="connsiteX17" fmla="*/ 5381626 w 11669485"/>
              <a:gd name="connsiteY17" fmla="*/ 1088231 h 6400802"/>
              <a:gd name="connsiteX18" fmla="*/ 5381626 w 11669485"/>
              <a:gd name="connsiteY18" fmla="*/ 1088232 h 6400802"/>
              <a:gd name="connsiteX19" fmla="*/ 5594351 w 11669485"/>
              <a:gd name="connsiteY19" fmla="*/ 1088232 h 6400802"/>
              <a:gd name="connsiteX20" fmla="*/ 5594351 w 11669485"/>
              <a:gd name="connsiteY20" fmla="*/ 1089934 h 6400802"/>
              <a:gd name="connsiteX21" fmla="*/ 5334004 w 11669485"/>
              <a:gd name="connsiteY21" fmla="*/ 1089934 h 6400802"/>
              <a:gd name="connsiteX22" fmla="*/ 5181601 w 11669485"/>
              <a:gd name="connsiteY22" fmla="*/ 1242337 h 6400802"/>
              <a:gd name="connsiteX23" fmla="*/ 5181601 w 11669485"/>
              <a:gd name="connsiteY23" fmla="*/ 1273971 h 6400802"/>
              <a:gd name="connsiteX24" fmla="*/ 5181599 w 11669485"/>
              <a:gd name="connsiteY24" fmla="*/ 1273971 h 6400802"/>
              <a:gd name="connsiteX25" fmla="*/ 5181599 w 11669485"/>
              <a:gd name="connsiteY25" fmla="*/ 1574801 h 6400802"/>
              <a:gd name="connsiteX26" fmla="*/ 5181599 w 11669485"/>
              <a:gd name="connsiteY26" fmla="*/ 5863129 h 6400802"/>
              <a:gd name="connsiteX27" fmla="*/ 5180579 w 11669485"/>
              <a:gd name="connsiteY27" fmla="*/ 5873253 h 6400802"/>
              <a:gd name="connsiteX28" fmla="*/ 5180579 w 11669485"/>
              <a:gd name="connsiteY28" fmla="*/ 6148382 h 6400802"/>
              <a:gd name="connsiteX29" fmla="*/ 4928159 w 11669485"/>
              <a:gd name="connsiteY29" fmla="*/ 6400802 h 6400802"/>
              <a:gd name="connsiteX30" fmla="*/ 4266179 w 11669485"/>
              <a:gd name="connsiteY30" fmla="*/ 6400802 h 6400802"/>
              <a:gd name="connsiteX31" fmla="*/ 4266179 w 11669485"/>
              <a:gd name="connsiteY31" fmla="*/ 6400801 h 6400802"/>
              <a:gd name="connsiteX32" fmla="*/ 0 w 11669485"/>
              <a:gd name="connsiteY32" fmla="*/ 6400801 h 6400802"/>
              <a:gd name="connsiteX33" fmla="*/ 0 w 11669485"/>
              <a:gd name="connsiteY33" fmla="*/ 1 h 6400802"/>
              <a:gd name="connsiteX34" fmla="*/ 4277032 w 11669485"/>
              <a:gd name="connsiteY34" fmla="*/ 1 h 640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69485" h="6400802">
                <a:moveTo>
                  <a:pt x="4957763" y="976314"/>
                </a:moveTo>
                <a:lnTo>
                  <a:pt x="4957763" y="1273970"/>
                </a:lnTo>
                <a:lnTo>
                  <a:pt x="4957764" y="1273970"/>
                </a:lnTo>
                <a:lnTo>
                  <a:pt x="4957764" y="976315"/>
                </a:lnTo>
                <a:lnTo>
                  <a:pt x="5381625" y="976315"/>
                </a:lnTo>
                <a:lnTo>
                  <a:pt x="5381625" y="976314"/>
                </a:lnTo>
                <a:close/>
                <a:moveTo>
                  <a:pt x="4277032" y="0"/>
                </a:moveTo>
                <a:lnTo>
                  <a:pt x="11669485" y="0"/>
                </a:lnTo>
                <a:lnTo>
                  <a:pt x="11669485" y="544285"/>
                </a:lnTo>
                <a:lnTo>
                  <a:pt x="11669484" y="544296"/>
                </a:lnTo>
                <a:lnTo>
                  <a:pt x="11669484" y="838193"/>
                </a:lnTo>
                <a:cubicBezTo>
                  <a:pt x="11669484" y="977601"/>
                  <a:pt x="11556472" y="1090613"/>
                  <a:pt x="11417064" y="1090613"/>
                </a:cubicBezTo>
                <a:lnTo>
                  <a:pt x="10755084" y="1090613"/>
                </a:lnTo>
                <a:lnTo>
                  <a:pt x="10755084" y="1088571"/>
                </a:lnTo>
                <a:lnTo>
                  <a:pt x="5946313" y="1088571"/>
                </a:lnTo>
                <a:lnTo>
                  <a:pt x="5944629" y="1088231"/>
                </a:lnTo>
                <a:lnTo>
                  <a:pt x="5594351" y="1088231"/>
                </a:lnTo>
                <a:lnTo>
                  <a:pt x="5381626" y="1088231"/>
                </a:lnTo>
                <a:lnTo>
                  <a:pt x="5381626" y="1088232"/>
                </a:lnTo>
                <a:lnTo>
                  <a:pt x="5594351" y="1088232"/>
                </a:lnTo>
                <a:lnTo>
                  <a:pt x="5594351" y="1089934"/>
                </a:lnTo>
                <a:lnTo>
                  <a:pt x="5334004" y="1089934"/>
                </a:lnTo>
                <a:cubicBezTo>
                  <a:pt x="5249834" y="1089934"/>
                  <a:pt x="5181601" y="1158167"/>
                  <a:pt x="5181601" y="1242337"/>
                </a:cubicBezTo>
                <a:lnTo>
                  <a:pt x="5181601" y="1273971"/>
                </a:lnTo>
                <a:lnTo>
                  <a:pt x="5181599" y="1273971"/>
                </a:lnTo>
                <a:lnTo>
                  <a:pt x="5181599" y="1574801"/>
                </a:lnTo>
                <a:lnTo>
                  <a:pt x="5181599" y="5863129"/>
                </a:lnTo>
                <a:lnTo>
                  <a:pt x="5180579" y="5873253"/>
                </a:lnTo>
                <a:lnTo>
                  <a:pt x="5180579" y="6148382"/>
                </a:lnTo>
                <a:cubicBezTo>
                  <a:pt x="5180579" y="6287790"/>
                  <a:pt x="5067567" y="6400802"/>
                  <a:pt x="4928159" y="6400802"/>
                </a:cubicBezTo>
                <a:lnTo>
                  <a:pt x="4266179" y="6400802"/>
                </a:lnTo>
                <a:lnTo>
                  <a:pt x="4266179" y="6400801"/>
                </a:lnTo>
                <a:lnTo>
                  <a:pt x="0" y="6400801"/>
                </a:lnTo>
                <a:lnTo>
                  <a:pt x="0" y="1"/>
                </a:lnTo>
                <a:lnTo>
                  <a:pt x="4277032" y="1"/>
                </a:lnTo>
                <a:close/>
              </a:path>
            </a:pathLst>
          </a:custGeom>
          <a:gradFill flip="none" rotWithShape="1">
            <a:gsLst>
              <a:gs pos="0">
                <a:schemeClr val="accent1"/>
              </a:gs>
              <a:gs pos="100000">
                <a:schemeClr val="tx2"/>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Freeform: Shape 4">
            <a:extLst>
              <a:ext uri="{FF2B5EF4-FFF2-40B4-BE49-F238E27FC236}">
                <a16:creationId xmlns:a16="http://schemas.microsoft.com/office/drawing/2014/main" id="{5F2CEA39-8B54-0D9C-CAC1-008C85735219}"/>
              </a:ext>
              <a:ext uri="{C183D7F6-B498-43B3-948B-1728B52AA6E4}">
                <adec:decorative xmlns:adec="http://schemas.microsoft.com/office/drawing/2017/decorative" val="1"/>
              </a:ext>
            </a:extLst>
          </p:cNvPr>
          <p:cNvSpPr>
            <a:spLocks/>
          </p:cNvSpPr>
          <p:nvPr/>
        </p:nvSpPr>
        <p:spPr bwMode="auto">
          <a:xfrm>
            <a:off x="9220200" y="3814519"/>
            <a:ext cx="2971798" cy="3043479"/>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7" name="Rectangle: Rounded Corners 6">
            <a:extLst>
              <a:ext uri="{FF2B5EF4-FFF2-40B4-BE49-F238E27FC236}">
                <a16:creationId xmlns:a16="http://schemas.microsoft.com/office/drawing/2014/main" id="{3B7E4D0A-6244-99F7-BDD8-4802C5AF1511}"/>
              </a:ext>
              <a:ext uri="{C183D7F6-B498-43B3-948B-1728B52AA6E4}">
                <adec:decorative xmlns:adec="http://schemas.microsoft.com/office/drawing/2017/decorative" val="1"/>
              </a:ext>
            </a:extLst>
          </p:cNvPr>
          <p:cNvSpPr/>
          <p:nvPr/>
        </p:nvSpPr>
        <p:spPr bwMode="auto">
          <a:xfrm>
            <a:off x="5270091" y="1179871"/>
            <a:ext cx="6339298" cy="5020904"/>
          </a:xfrm>
          <a:prstGeom prst="roundRect">
            <a:avLst>
              <a:gd name="adj" fmla="val 2521"/>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9" name="Title 1">
            <a:extLst>
              <a:ext uri="{FF2B5EF4-FFF2-40B4-BE49-F238E27FC236}">
                <a16:creationId xmlns:a16="http://schemas.microsoft.com/office/drawing/2014/main" id="{9437EB26-E92B-7079-BC34-9F214FC47496}"/>
              </a:ext>
            </a:extLst>
          </p:cNvPr>
          <p:cNvSpPr txBox="1">
            <a:spLocks noGrp="1"/>
          </p:cNvSpPr>
          <p:nvPr>
            <p:ph type="title" idx="4294967295"/>
          </p:nvPr>
        </p:nvSpPr>
        <p:spPr>
          <a:xfrm>
            <a:off x="0" y="955675"/>
            <a:ext cx="3440113" cy="212407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13800" b="0" i="0" u="none" strike="noStrike" kern="1200" cap="none" spc="300" normalizeH="0" baseline="0" noProof="0">
                <a:ln w="3175">
                  <a:noFill/>
                </a:ln>
                <a:solidFill>
                  <a:schemeClr val="bg1"/>
                </a:solidFill>
                <a:effectLst/>
                <a:uLnTx/>
                <a:uFillTx/>
                <a:latin typeface="+mj-lt"/>
                <a:ea typeface="+mj-ea"/>
                <a:cs typeface="+mj-cs"/>
              </a:rPr>
              <a:t>Q</a:t>
            </a:r>
            <a:r>
              <a:rPr kumimoji="0" lang="en-IN" sz="7200" b="0" i="0" u="none" strike="noStrike" kern="1200" cap="none" spc="300" normalizeH="0" baseline="0" noProof="0">
                <a:ln w="3175">
                  <a:noFill/>
                </a:ln>
                <a:solidFill>
                  <a:schemeClr val="bg1"/>
                </a:solidFill>
                <a:effectLst/>
                <a:uLnTx/>
                <a:uFillTx/>
                <a:latin typeface="+mn-lt"/>
                <a:ea typeface="+mn-ea"/>
                <a:cs typeface="+mn-cs"/>
              </a:rPr>
              <a:t>&amp;</a:t>
            </a:r>
            <a:r>
              <a:rPr kumimoji="0" lang="en-IN" sz="13800" b="0" i="0" u="none" strike="noStrike" kern="1200" cap="none" spc="300" normalizeH="0" baseline="0" noProof="0">
                <a:ln w="3175">
                  <a:noFill/>
                </a:ln>
                <a:solidFill>
                  <a:schemeClr val="bg1"/>
                </a:solidFill>
                <a:effectLst/>
                <a:uLnTx/>
                <a:uFillTx/>
                <a:latin typeface="+mj-lt"/>
                <a:ea typeface="+mj-ea"/>
                <a:cs typeface="+mj-cs"/>
              </a:rPr>
              <a:t>A</a:t>
            </a:r>
          </a:p>
        </p:txBody>
      </p:sp>
      <p:sp>
        <p:nvSpPr>
          <p:cNvPr id="20" name="Text Placeholder 4">
            <a:extLst>
              <a:ext uri="{FF2B5EF4-FFF2-40B4-BE49-F238E27FC236}">
                <a16:creationId xmlns:a16="http://schemas.microsoft.com/office/drawing/2014/main" id="{8694ECE4-7BC4-5ECD-C572-550638211E47}"/>
              </a:ext>
            </a:extLst>
          </p:cNvPr>
          <p:cNvSpPr txBox="1">
            <a:spLocks/>
          </p:cNvSpPr>
          <p:nvPr/>
        </p:nvSpPr>
        <p:spPr>
          <a:xfrm>
            <a:off x="555535" y="3778931"/>
            <a:ext cx="4462554" cy="86177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Please raise your hand and unmute when called on</a:t>
            </a:r>
          </a:p>
        </p:txBody>
      </p:sp>
      <p:grpSp>
        <p:nvGrpSpPr>
          <p:cNvPr id="21" name="Group 20" descr="A teams navigation bar with icons representing different sections: People, Chat, Reactions, Rooms, Apps, and More. Highlighting &quot;Reaction&quot; button">
            <a:extLst>
              <a:ext uri="{FF2B5EF4-FFF2-40B4-BE49-F238E27FC236}">
                <a16:creationId xmlns:a16="http://schemas.microsoft.com/office/drawing/2014/main" id="{7524692E-4AE8-FCEA-AA77-09840D008028}"/>
              </a:ext>
            </a:extLst>
          </p:cNvPr>
          <p:cNvGrpSpPr/>
          <p:nvPr/>
        </p:nvGrpSpPr>
        <p:grpSpPr>
          <a:xfrm>
            <a:off x="5464720" y="1962957"/>
            <a:ext cx="5950040" cy="3705515"/>
            <a:chOff x="5464720" y="1962957"/>
            <a:chExt cx="5950040" cy="3705515"/>
          </a:xfrm>
        </p:grpSpPr>
        <p:pic>
          <p:nvPicPr>
            <p:cNvPr id="22" name="Picture 21">
              <a:extLst>
                <a:ext uri="{FF2B5EF4-FFF2-40B4-BE49-F238E27FC236}">
                  <a16:creationId xmlns:a16="http://schemas.microsoft.com/office/drawing/2014/main" id="{4ABE3880-8DF0-E04C-51CE-4C51506DA920}"/>
                </a:ext>
              </a:extLst>
            </p:cNvPr>
            <p:cNvPicPr>
              <a:picLocks noChangeAspect="1"/>
            </p:cNvPicPr>
            <p:nvPr/>
          </p:nvPicPr>
          <p:blipFill>
            <a:blip r:embed="rId3"/>
            <a:stretch>
              <a:fillRect/>
            </a:stretch>
          </p:blipFill>
          <p:spPr>
            <a:xfrm>
              <a:off x="5464720" y="2932380"/>
              <a:ext cx="5950040" cy="1515886"/>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82B40F1E-C3EB-61DF-D663-CCBBB3139110}"/>
                </a:ext>
              </a:extLst>
            </p:cNvPr>
            <p:cNvGrpSpPr/>
            <p:nvPr/>
          </p:nvGrpSpPr>
          <p:grpSpPr>
            <a:xfrm>
              <a:off x="8093869" y="1962957"/>
              <a:ext cx="1254257" cy="1463661"/>
              <a:chOff x="8093869" y="1962957"/>
              <a:chExt cx="1254257" cy="1463661"/>
            </a:xfrm>
          </p:grpSpPr>
          <p:sp>
            <p:nvSpPr>
              <p:cNvPr id="27" name="Freeform: Shape 26">
                <a:extLst>
                  <a:ext uri="{FF2B5EF4-FFF2-40B4-BE49-F238E27FC236}">
                    <a16:creationId xmlns:a16="http://schemas.microsoft.com/office/drawing/2014/main" id="{9857A365-734F-F379-D09C-7593E911590D}"/>
                  </a:ext>
                </a:extLst>
              </p:cNvPr>
              <p:cNvSpPr/>
              <p:nvPr/>
            </p:nvSpPr>
            <p:spPr bwMode="auto">
              <a:xfrm>
                <a:off x="8093869" y="2202179"/>
                <a:ext cx="775811" cy="1224439"/>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8" name="Oval 27">
                <a:extLst>
                  <a:ext uri="{FF2B5EF4-FFF2-40B4-BE49-F238E27FC236}">
                    <a16:creationId xmlns:a16="http://schemas.microsoft.com/office/drawing/2014/main" id="{33F0444D-E4E6-CF75-3A19-0036DE9D3D5E}"/>
                  </a:ext>
                  <a:ext uri="{C183D7F6-B498-43B3-948B-1728B52AA6E4}">
                    <adec:decorative xmlns:adec="http://schemas.microsoft.com/office/drawing/2017/decorative" val="1"/>
                  </a:ext>
                </a:extLst>
              </p:cNvPr>
              <p:cNvSpPr/>
              <p:nvPr/>
            </p:nvSpPr>
            <p:spPr bwMode="auto">
              <a:xfrm>
                <a:off x="8869680" y="1962957"/>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srgbClr val="5B5FC7"/>
                    </a:solidFill>
                    <a:effectLst/>
                    <a:uLnTx/>
                    <a:uFillTx/>
                    <a:latin typeface="Segoe Sans Display Semibold"/>
                    <a:ea typeface="+mn-ea"/>
                    <a:cs typeface="+mn-cs"/>
                  </a:rPr>
                  <a:t>1</a:t>
                </a:r>
              </a:p>
            </p:txBody>
          </p:sp>
        </p:grpSp>
        <p:grpSp>
          <p:nvGrpSpPr>
            <p:cNvPr id="24" name="Group 23">
              <a:extLst>
                <a:ext uri="{FF2B5EF4-FFF2-40B4-BE49-F238E27FC236}">
                  <a16:creationId xmlns:a16="http://schemas.microsoft.com/office/drawing/2014/main" id="{0E66545D-A83A-ED5B-FBF4-C5ACE2FDF4B7}"/>
                </a:ext>
              </a:extLst>
            </p:cNvPr>
            <p:cNvGrpSpPr/>
            <p:nvPr/>
          </p:nvGrpSpPr>
          <p:grpSpPr>
            <a:xfrm>
              <a:off x="6714834" y="4240527"/>
              <a:ext cx="1112335" cy="1427945"/>
              <a:chOff x="6714834" y="4240527"/>
              <a:chExt cx="1112335" cy="1427945"/>
            </a:xfrm>
          </p:grpSpPr>
          <p:sp>
            <p:nvSpPr>
              <p:cNvPr id="25" name="Freeform: Shape 24">
                <a:extLst>
                  <a:ext uri="{FF2B5EF4-FFF2-40B4-BE49-F238E27FC236}">
                    <a16:creationId xmlns:a16="http://schemas.microsoft.com/office/drawing/2014/main" id="{DE4C0D12-BE02-FAE0-6527-22C640866291}"/>
                  </a:ext>
                </a:extLst>
              </p:cNvPr>
              <p:cNvSpPr/>
              <p:nvPr/>
            </p:nvSpPr>
            <p:spPr bwMode="auto">
              <a:xfrm flipH="1" flipV="1">
                <a:off x="7193280" y="4240527"/>
                <a:ext cx="633889" cy="1188721"/>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6" name="Oval 25">
                <a:extLst>
                  <a:ext uri="{FF2B5EF4-FFF2-40B4-BE49-F238E27FC236}">
                    <a16:creationId xmlns:a16="http://schemas.microsoft.com/office/drawing/2014/main" id="{7E2FD797-427B-A2EE-1492-EF52B29B719F}"/>
                  </a:ext>
                  <a:ext uri="{C183D7F6-B498-43B3-948B-1728B52AA6E4}">
                    <adec:decorative xmlns:adec="http://schemas.microsoft.com/office/drawing/2017/decorative" val="1"/>
                  </a:ext>
                </a:extLst>
              </p:cNvPr>
              <p:cNvSpPr/>
              <p:nvPr/>
            </p:nvSpPr>
            <p:spPr bwMode="auto">
              <a:xfrm>
                <a:off x="6714834" y="5190026"/>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srgbClr val="5B5FC7"/>
                    </a:solidFill>
                    <a:effectLst/>
                    <a:uLnTx/>
                    <a:uFillTx/>
                    <a:latin typeface="Segoe Sans Display Semibold"/>
                    <a:ea typeface="+mn-ea"/>
                    <a:cs typeface="+mn-cs"/>
                  </a:rPr>
                  <a:t>2</a:t>
                </a:r>
              </a:p>
            </p:txBody>
          </p:sp>
        </p:grpSp>
      </p:grpSp>
    </p:spTree>
    <p:extLst>
      <p:ext uri="{BB962C8B-B14F-4D97-AF65-F5344CB8AC3E}">
        <p14:creationId xmlns:p14="http://schemas.microsoft.com/office/powerpoint/2010/main" val="355067670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9E4533-A340-0A1A-C236-D26AE5103C4A}"/>
            </a:ext>
          </a:extLst>
        </p:cNvPr>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849A0445-13DD-7F0D-970F-5F801DA18873}"/>
              </a:ext>
              <a:ext uri="{C183D7F6-B498-43B3-948B-1728B52AA6E4}">
                <adec:decorative xmlns:adec="http://schemas.microsoft.com/office/drawing/2017/decorative" val="1"/>
              </a:ext>
            </a:extLst>
          </p:cNvPr>
          <p:cNvSpPr/>
          <p:nvPr/>
        </p:nvSpPr>
        <p:spPr bwMode="auto">
          <a:xfrm rot="5400000" flipH="1">
            <a:off x="687271" y="458326"/>
            <a:ext cx="356903" cy="1731444"/>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12" name="Rectangle: Single Corner Rounded 15">
            <a:extLst>
              <a:ext uri="{FF2B5EF4-FFF2-40B4-BE49-F238E27FC236}">
                <a16:creationId xmlns:a16="http://schemas.microsoft.com/office/drawing/2014/main" id="{C31CBD06-22DE-0EA6-3F8D-000720C2F32B}"/>
              </a:ext>
              <a:ext uri="{C183D7F6-B498-43B3-948B-1728B52AA6E4}">
                <adec:decorative xmlns:adec="http://schemas.microsoft.com/office/drawing/2017/decorative" val="1"/>
              </a:ext>
            </a:extLst>
          </p:cNvPr>
          <p:cNvSpPr/>
          <p:nvPr/>
        </p:nvSpPr>
        <p:spPr bwMode="auto">
          <a:xfrm>
            <a:off x="1" y="1380470"/>
            <a:ext cx="5373665" cy="5080307"/>
          </a:xfrm>
          <a:custGeom>
            <a:avLst/>
            <a:gdLst>
              <a:gd name="connsiteX0" fmla="*/ 0 w 4640824"/>
              <a:gd name="connsiteY0" fmla="*/ 0 h 4149687"/>
              <a:gd name="connsiteX1" fmla="*/ 4458238 w 4640824"/>
              <a:gd name="connsiteY1" fmla="*/ 0 h 4149687"/>
              <a:gd name="connsiteX2" fmla="*/ 4640824 w 4640824"/>
              <a:gd name="connsiteY2" fmla="*/ 182586 h 4149687"/>
              <a:gd name="connsiteX3" fmla="*/ 4640824 w 4640824"/>
              <a:gd name="connsiteY3" fmla="*/ 4149687 h 4149687"/>
              <a:gd name="connsiteX4" fmla="*/ 0 w 4640824"/>
              <a:gd name="connsiteY4" fmla="*/ 4149687 h 4149687"/>
              <a:gd name="connsiteX5" fmla="*/ 0 w 4640824"/>
              <a:gd name="connsiteY5" fmla="*/ 0 h 4149687"/>
              <a:gd name="connsiteX0" fmla="*/ 0 w 4640824"/>
              <a:gd name="connsiteY0" fmla="*/ 4149687 h 4241127"/>
              <a:gd name="connsiteX1" fmla="*/ 0 w 4640824"/>
              <a:gd name="connsiteY1" fmla="*/ 0 h 4241127"/>
              <a:gd name="connsiteX2" fmla="*/ 4458238 w 4640824"/>
              <a:gd name="connsiteY2" fmla="*/ 0 h 4241127"/>
              <a:gd name="connsiteX3" fmla="*/ 4640824 w 4640824"/>
              <a:gd name="connsiteY3" fmla="*/ 182586 h 4241127"/>
              <a:gd name="connsiteX4" fmla="*/ 4640824 w 4640824"/>
              <a:gd name="connsiteY4" fmla="*/ 4149687 h 4241127"/>
              <a:gd name="connsiteX5" fmla="*/ 91440 w 4640824"/>
              <a:gd name="connsiteY5" fmla="*/ 4241127 h 4241127"/>
              <a:gd name="connsiteX0" fmla="*/ 0 w 4640824"/>
              <a:gd name="connsiteY0" fmla="*/ 4149687 h 4149687"/>
              <a:gd name="connsiteX1" fmla="*/ 0 w 4640824"/>
              <a:gd name="connsiteY1" fmla="*/ 0 h 4149687"/>
              <a:gd name="connsiteX2" fmla="*/ 4458238 w 4640824"/>
              <a:gd name="connsiteY2" fmla="*/ 0 h 4149687"/>
              <a:gd name="connsiteX3" fmla="*/ 4640824 w 4640824"/>
              <a:gd name="connsiteY3" fmla="*/ 182586 h 4149687"/>
              <a:gd name="connsiteX4" fmla="*/ 4640824 w 4640824"/>
              <a:gd name="connsiteY4" fmla="*/ 4149687 h 4149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824" h="4149687">
                <a:moveTo>
                  <a:pt x="0" y="4149687"/>
                </a:moveTo>
                <a:lnTo>
                  <a:pt x="0" y="0"/>
                </a:lnTo>
                <a:lnTo>
                  <a:pt x="4458238" y="0"/>
                </a:lnTo>
                <a:cubicBezTo>
                  <a:pt x="4559077" y="0"/>
                  <a:pt x="4640824" y="81747"/>
                  <a:pt x="4640824" y="182586"/>
                </a:cubicBezTo>
                <a:lnTo>
                  <a:pt x="4640824" y="4149687"/>
                </a:lnTo>
              </a:path>
            </a:pathLst>
          </a:custGeom>
          <a:gradFill>
            <a:gsLst>
              <a:gs pos="0">
                <a:schemeClr val="bg1"/>
              </a:gs>
              <a:gs pos="100000">
                <a:schemeClr val="bg1">
                  <a:alpha val="0"/>
                </a:schemeClr>
              </a:gs>
            </a:gsLst>
            <a:lin ang="5400000" scaled="1"/>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7" name="Freeform: Shape 6">
            <a:extLst>
              <a:ext uri="{FF2B5EF4-FFF2-40B4-BE49-F238E27FC236}">
                <a16:creationId xmlns:a16="http://schemas.microsoft.com/office/drawing/2014/main" id="{D07EC7F7-28B7-99D7-6580-9F0552330AD6}"/>
              </a:ext>
              <a:ext uri="{C183D7F6-B498-43B3-948B-1728B52AA6E4}">
                <adec:decorative xmlns:adec="http://schemas.microsoft.com/office/drawing/2017/decorative" val="1"/>
              </a:ext>
            </a:extLst>
          </p:cNvPr>
          <p:cNvSpPr>
            <a:spLocks/>
          </p:cNvSpPr>
          <p:nvPr/>
        </p:nvSpPr>
        <p:spPr bwMode="auto">
          <a:xfrm flipH="1">
            <a:off x="9937930" y="5275462"/>
            <a:ext cx="2254070" cy="157664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8" name="Rectangle: Rounded Corners 7">
            <a:extLst>
              <a:ext uri="{FF2B5EF4-FFF2-40B4-BE49-F238E27FC236}">
                <a16:creationId xmlns:a16="http://schemas.microsoft.com/office/drawing/2014/main" id="{BF0F786C-FA7E-28A4-B244-F2FF041223FB}"/>
              </a:ext>
              <a:ext uri="{C183D7F6-B498-43B3-948B-1728B52AA6E4}">
                <adec:decorative xmlns:adec="http://schemas.microsoft.com/office/drawing/2017/decorative" val="1"/>
              </a:ext>
            </a:extLst>
          </p:cNvPr>
          <p:cNvSpPr>
            <a:spLocks/>
          </p:cNvSpPr>
          <p:nvPr/>
        </p:nvSpPr>
        <p:spPr bwMode="auto">
          <a:xfrm>
            <a:off x="5573375" y="1380469"/>
            <a:ext cx="6423007" cy="5020329"/>
          </a:xfrm>
          <a:prstGeom prst="roundRect">
            <a:avLst>
              <a:gd name="adj" fmla="val 4500"/>
            </a:avLst>
          </a:prstGeom>
          <a:gradFill flip="none" rotWithShape="1">
            <a:gsLst>
              <a:gs pos="0">
                <a:srgbClr val="FFF1E7"/>
              </a:gs>
              <a:gs pos="100000">
                <a:schemeClr val="accent4">
                  <a:alpha val="90000"/>
                </a:schemeClr>
              </a:gs>
            </a:gsLst>
            <a:lin ang="5400000" scaled="0"/>
            <a:tileRect/>
          </a:gradFill>
          <a:ln>
            <a:solidFill>
              <a:schemeClr val="bg1"/>
            </a:solidFill>
            <a:headEnd type="none" w="med" len="med"/>
            <a:tailEnd type="none" w="med" len="med"/>
          </a:ln>
          <a:effectLst>
            <a:innerShdw blurRad="63500" dist="50800" dir="17400000">
              <a:srgbClr val="E0E0E0">
                <a:alpha val="50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43" name="Title 42">
            <a:extLst>
              <a:ext uri="{FF2B5EF4-FFF2-40B4-BE49-F238E27FC236}">
                <a16:creationId xmlns:a16="http://schemas.microsoft.com/office/drawing/2014/main" id="{6B124D75-43C2-60DE-3B38-741A284138D1}"/>
              </a:ext>
            </a:extLst>
          </p:cNvPr>
          <p:cNvSpPr>
            <a:spLocks noGrp="1"/>
          </p:cNvSpPr>
          <p:nvPr>
            <p:ph type="title"/>
          </p:nvPr>
        </p:nvSpPr>
        <p:spPr>
          <a:xfrm>
            <a:off x="588263" y="457201"/>
            <a:ext cx="12172394" cy="430887"/>
          </a:xfrm>
        </p:spPr>
        <p:txBody>
          <a:bodyPr/>
          <a:lstStyle/>
          <a:p>
            <a:r>
              <a:rPr lang="en-US" b="0" noProof="0">
                <a:solidFill>
                  <a:schemeClr val="accent1"/>
                </a:solidFill>
                <a:ea typeface="+mj-ea"/>
                <a:cs typeface="+mj-cs"/>
              </a:rPr>
              <a:t>Microsoft </a:t>
            </a:r>
            <a:r>
              <a:rPr lang="en-US" b="0" noProof="0" err="1">
                <a:solidFill>
                  <a:schemeClr val="accent1"/>
                </a:solidFill>
                <a:ea typeface="+mj-ea"/>
                <a:cs typeface="+mj-cs"/>
              </a:rPr>
              <a:t>eCDN</a:t>
            </a:r>
            <a:r>
              <a:rPr lang="en-US" b="0" noProof="0">
                <a:solidFill>
                  <a:schemeClr val="accent1"/>
                </a:solidFill>
                <a:ea typeface="+mj-ea"/>
                <a:cs typeface="+mj-cs"/>
              </a:rPr>
              <a:t> available in GCC</a:t>
            </a:r>
          </a:p>
        </p:txBody>
      </p:sp>
      <p:pic>
        <p:nvPicPr>
          <p:cNvPr id="10" name="Picture 9">
            <a:extLst>
              <a:ext uri="{FF2B5EF4-FFF2-40B4-BE49-F238E27FC236}">
                <a16:creationId xmlns:a16="http://schemas.microsoft.com/office/drawing/2014/main" id="{E1419E27-533B-9D30-CAB9-036D68071BD6}"/>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158263"/>
            <a:ext cx="3881318" cy="699738"/>
          </a:xfrm>
          <a:prstGeom prst="rect">
            <a:avLst/>
          </a:prstGeom>
        </p:spPr>
      </p:pic>
      <p:sp>
        <p:nvSpPr>
          <p:cNvPr id="13" name="Text Placeholder 1">
            <a:extLst>
              <a:ext uri="{FF2B5EF4-FFF2-40B4-BE49-F238E27FC236}">
                <a16:creationId xmlns:a16="http://schemas.microsoft.com/office/drawing/2014/main" id="{384FB3CC-8C32-1162-8685-2B72A3437CDC}"/>
              </a:ext>
            </a:extLst>
          </p:cNvPr>
          <p:cNvSpPr txBox="1">
            <a:spLocks/>
          </p:cNvSpPr>
          <p:nvPr/>
        </p:nvSpPr>
        <p:spPr>
          <a:xfrm>
            <a:off x="588262" y="1502500"/>
            <a:ext cx="4680313" cy="462966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1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Availability for GCC Customers</a:t>
            </a:r>
          </a:p>
          <a:p>
            <a:pPr marL="457200" marR="0" lvl="1" indent="-228600" algn="l" defTabSz="932742" rtl="0" eaLnBrk="1" fontAlgn="auto" latinLnBrk="0" hangingPunct="1">
              <a:lnSpc>
                <a:spcPct val="11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Microsoft </a:t>
            </a:r>
            <a:r>
              <a:rPr kumimoji="0" lang="en-US" sz="1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eCDN</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SKU can be purchased via M365 Admin Center</a:t>
            </a:r>
          </a:p>
          <a:p>
            <a:pPr marL="457200" marR="0" lvl="1" indent="-228600" algn="l" defTabSz="932742" rtl="0" eaLnBrk="1" fontAlgn="auto" latinLnBrk="0" hangingPunct="1">
              <a:lnSpc>
                <a:spcPct val="110000"/>
              </a:lnSpc>
              <a:spcBef>
                <a:spcPct val="20000"/>
              </a:spcBef>
              <a:spcAft>
                <a:spcPts val="0"/>
              </a:spcAft>
              <a:buClrTx/>
              <a:buSzPct val="90000"/>
              <a:buFont typeface="Wingdings" panose="05000000000000000000" pitchFamily="2" charset="2"/>
              <a:buChar char=""/>
              <a:tabLst/>
              <a:defRPr/>
            </a:pPr>
            <a:endPar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32742" rtl="0" eaLnBrk="1" fontAlgn="auto" latinLnBrk="0" hangingPunct="1">
              <a:lnSpc>
                <a:spcPct val="11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Benefits of Microsoft </a:t>
            </a:r>
            <a:r>
              <a:rPr kumimoji="0" lang="en-US" sz="2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rPr>
              <a:t>eCDN</a:t>
            </a:r>
            <a:endPar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457200" marR="0" lvl="1" indent="-228600" algn="l" defTabSz="932742" rtl="0" eaLnBrk="1" fontAlgn="auto" latinLnBrk="0" hangingPunct="1">
              <a:lnSpc>
                <a:spcPct val="11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Reduces bandwidth consumption during large live events</a:t>
            </a:r>
          </a:p>
          <a:p>
            <a:pPr marL="457200" marR="0" lvl="1" indent="-228600" algn="l" defTabSz="932742" rtl="0" eaLnBrk="1" fontAlgn="auto" latinLnBrk="0" hangingPunct="1">
              <a:lnSpc>
                <a:spcPct val="11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Delivers high-quality video</a:t>
            </a:r>
          </a:p>
          <a:p>
            <a:pPr marL="457200" marR="0" lvl="1" indent="-228600" algn="l" defTabSz="932742" rtl="0" eaLnBrk="1" fontAlgn="auto" latinLnBrk="0" hangingPunct="1">
              <a:lnSpc>
                <a:spcPct val="110000"/>
              </a:lnSpc>
              <a:spcBef>
                <a:spcPct val="20000"/>
              </a:spcBef>
              <a:spcAft>
                <a:spcPts val="0"/>
              </a:spcAft>
              <a:buClrTx/>
              <a:buSzPct val="90000"/>
              <a:buFont typeface="Wingdings" panose="05000000000000000000" pitchFamily="2" charset="2"/>
              <a:buChar char=""/>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32742" rtl="0" eaLnBrk="1" fontAlgn="auto" latinLnBrk="0" hangingPunct="1">
              <a:lnSpc>
                <a:spcPct val="11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Ease of Use</a:t>
            </a:r>
          </a:p>
          <a:p>
            <a:pPr marL="457200" marR="0" lvl="1" indent="-228600" algn="l" defTabSz="932742" rtl="0" eaLnBrk="1" fontAlgn="auto" latinLnBrk="0" hangingPunct="1">
              <a:lnSpc>
                <a:spcPct val="11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Works out of the box</a:t>
            </a:r>
          </a:p>
          <a:p>
            <a:pPr marL="457200" marR="0" lvl="1" indent="-228600" algn="l" defTabSz="932742" rtl="0" eaLnBrk="1" fontAlgn="auto" latinLnBrk="0" hangingPunct="1">
              <a:lnSpc>
                <a:spcPct val="11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No software or hardware installation required</a:t>
            </a:r>
          </a:p>
        </p:txBody>
      </p:sp>
      <p:pic>
        <p:nvPicPr>
          <p:cNvPr id="20" name="Picture 19">
            <a:extLst>
              <a:ext uri="{FF2B5EF4-FFF2-40B4-BE49-F238E27FC236}">
                <a16:creationId xmlns:a16="http://schemas.microsoft.com/office/drawing/2014/main" id="{B3353336-7CC5-9183-60DB-C461538CE614}"/>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600678" y="0"/>
            <a:ext cx="2591322" cy="457200"/>
          </a:xfrm>
          <a:prstGeom prst="rect">
            <a:avLst/>
          </a:prstGeom>
        </p:spPr>
      </p:pic>
      <p:sp>
        <p:nvSpPr>
          <p:cNvPr id="2" name="Rectangle: Rounded Corners 18">
            <a:extLst>
              <a:ext uri="{FF2B5EF4-FFF2-40B4-BE49-F238E27FC236}">
                <a16:creationId xmlns:a16="http://schemas.microsoft.com/office/drawing/2014/main" id="{2724EEAD-6A30-25B9-0873-C169F96342BB}"/>
              </a:ext>
              <a:ext uri="{C183D7F6-B498-43B3-948B-1728B52AA6E4}">
                <adec:decorative xmlns:adec="http://schemas.microsoft.com/office/drawing/2017/decorative" val="1"/>
              </a:ext>
            </a:extLst>
          </p:cNvPr>
          <p:cNvSpPr>
            <a:spLocks/>
          </p:cNvSpPr>
          <p:nvPr/>
        </p:nvSpPr>
        <p:spPr bwMode="auto">
          <a:xfrm rot="5400000" flipV="1">
            <a:off x="10854531" y="-323056"/>
            <a:ext cx="560388" cy="2114550"/>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 name="Graphic 132" descr="Icon of a Megaphone">
            <a:extLst>
              <a:ext uri="{FF2B5EF4-FFF2-40B4-BE49-F238E27FC236}">
                <a16:creationId xmlns:a16="http://schemas.microsoft.com/office/drawing/2014/main" id="{7093193C-6DED-F7F5-E222-4D5B9E350BFF}"/>
              </a:ext>
            </a:extLst>
          </p:cNvPr>
          <p:cNvSpPr>
            <a:spLocks/>
          </p:cNvSpPr>
          <p:nvPr/>
        </p:nvSpPr>
        <p:spPr>
          <a:xfrm>
            <a:off x="10252614" y="602456"/>
            <a:ext cx="319684" cy="263526"/>
          </a:xfrm>
          <a:custGeom>
            <a:avLst/>
            <a:gdLst>
              <a:gd name="connsiteX0" fmla="*/ 189614 w 190500"/>
              <a:gd name="connsiteY0" fmla="*/ 15313 h 156997"/>
              <a:gd name="connsiteX1" fmla="*/ 190500 w 190500"/>
              <a:gd name="connsiteY1" fmla="*/ 21419 h 156997"/>
              <a:gd name="connsiteX2" fmla="*/ 190500 w 190500"/>
              <a:gd name="connsiteY2" fmla="*/ 130737 h 156997"/>
              <a:gd name="connsiteX3" fmla="*/ 169061 w 190500"/>
              <a:gd name="connsiteY3" fmla="*/ 152161 h 156997"/>
              <a:gd name="connsiteX4" fmla="*/ 162963 w 190500"/>
              <a:gd name="connsiteY4" fmla="*/ 151273 h 156997"/>
              <a:gd name="connsiteX5" fmla="*/ 110442 w 190500"/>
              <a:gd name="connsiteY5" fmla="*/ 135652 h 156997"/>
              <a:gd name="connsiteX6" fmla="*/ 59434 w 190500"/>
              <a:gd name="connsiteY6" fmla="*/ 153096 h 156997"/>
              <a:gd name="connsiteX7" fmla="*/ 38148 w 190500"/>
              <a:gd name="connsiteY7" fmla="*/ 120831 h 156997"/>
              <a:gd name="connsiteX8" fmla="*/ 38100 w 190500"/>
              <a:gd name="connsiteY8" fmla="*/ 118926 h 156997"/>
              <a:gd name="connsiteX9" fmla="*/ 38090 w 190500"/>
              <a:gd name="connsiteY9" fmla="*/ 114164 h 156997"/>
              <a:gd name="connsiteX10" fmla="*/ 15326 w 190500"/>
              <a:gd name="connsiteY10" fmla="*/ 107391 h 156997"/>
              <a:gd name="connsiteX11" fmla="*/ 0 w 190500"/>
              <a:gd name="connsiteY11" fmla="*/ 86836 h 156997"/>
              <a:gd name="connsiteX12" fmla="*/ 0 w 190500"/>
              <a:gd name="connsiteY12" fmla="*/ 65300 h 156997"/>
              <a:gd name="connsiteX13" fmla="*/ 15335 w 190500"/>
              <a:gd name="connsiteY13" fmla="*/ 44764 h 156997"/>
              <a:gd name="connsiteX14" fmla="*/ 162973 w 190500"/>
              <a:gd name="connsiteY14" fmla="*/ 892 h 156997"/>
              <a:gd name="connsiteX15" fmla="*/ 189614 w 190500"/>
              <a:gd name="connsiteY15" fmla="*/ 15323 h 156997"/>
              <a:gd name="connsiteX16" fmla="*/ 52378 w 190500"/>
              <a:gd name="connsiteY16" fmla="*/ 118402 h 156997"/>
              <a:gd name="connsiteX17" fmla="*/ 52388 w 190500"/>
              <a:gd name="connsiteY17" fmla="*/ 118917 h 156997"/>
              <a:gd name="connsiteX18" fmla="*/ 76177 w 190500"/>
              <a:gd name="connsiteY18" fmla="*/ 142752 h 156997"/>
              <a:gd name="connsiteX19" fmla="*/ 96431 w 190500"/>
              <a:gd name="connsiteY19" fmla="*/ 131499 h 156997"/>
              <a:gd name="connsiteX20" fmla="*/ 52378 w 190500"/>
              <a:gd name="connsiteY20" fmla="*/ 118402 h 1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500" h="156997">
                <a:moveTo>
                  <a:pt x="189614" y="15313"/>
                </a:moveTo>
                <a:cubicBezTo>
                  <a:pt x="190205" y="17294"/>
                  <a:pt x="190500" y="19352"/>
                  <a:pt x="190500" y="21419"/>
                </a:cubicBezTo>
                <a:lnTo>
                  <a:pt x="190500" y="130737"/>
                </a:lnTo>
                <a:cubicBezTo>
                  <a:pt x="190496" y="142573"/>
                  <a:pt x="180898" y="152166"/>
                  <a:pt x="169061" y="152161"/>
                </a:cubicBezTo>
                <a:cubicBezTo>
                  <a:pt x="166996" y="152161"/>
                  <a:pt x="164943" y="151862"/>
                  <a:pt x="162963" y="151273"/>
                </a:cubicBezTo>
                <a:lnTo>
                  <a:pt x="110442" y="135652"/>
                </a:lnTo>
                <a:cubicBezTo>
                  <a:pt x="101174" y="154554"/>
                  <a:pt x="78336" y="162365"/>
                  <a:pt x="59434" y="153096"/>
                </a:cubicBezTo>
                <a:cubicBezTo>
                  <a:pt x="47008" y="147003"/>
                  <a:pt x="38860" y="134653"/>
                  <a:pt x="38148" y="120831"/>
                </a:cubicBezTo>
                <a:lnTo>
                  <a:pt x="38100" y="118926"/>
                </a:lnTo>
                <a:lnTo>
                  <a:pt x="38090" y="114164"/>
                </a:lnTo>
                <a:lnTo>
                  <a:pt x="15326" y="107391"/>
                </a:lnTo>
                <a:cubicBezTo>
                  <a:pt x="6230" y="104688"/>
                  <a:pt x="-5" y="96325"/>
                  <a:pt x="0" y="86836"/>
                </a:cubicBezTo>
                <a:lnTo>
                  <a:pt x="0" y="65300"/>
                </a:lnTo>
                <a:cubicBezTo>
                  <a:pt x="4" y="55816"/>
                  <a:pt x="6242" y="47462"/>
                  <a:pt x="15335" y="44764"/>
                </a:cubicBezTo>
                <a:lnTo>
                  <a:pt x="162973" y="892"/>
                </a:lnTo>
                <a:cubicBezTo>
                  <a:pt x="174314" y="-2476"/>
                  <a:pt x="186239" y="3984"/>
                  <a:pt x="189614" y="15323"/>
                </a:cubicBezTo>
                <a:close/>
                <a:moveTo>
                  <a:pt x="52378" y="118402"/>
                </a:moveTo>
                <a:lnTo>
                  <a:pt x="52388" y="118917"/>
                </a:lnTo>
                <a:cubicBezTo>
                  <a:pt x="52375" y="132068"/>
                  <a:pt x="63026" y="142740"/>
                  <a:pt x="76177" y="142752"/>
                </a:cubicBezTo>
                <a:cubicBezTo>
                  <a:pt x="84421" y="142761"/>
                  <a:pt x="92083" y="138504"/>
                  <a:pt x="96431" y="131499"/>
                </a:cubicBezTo>
                <a:lnTo>
                  <a:pt x="52378" y="118402"/>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Text"/>
              <a:ea typeface="+mn-ea"/>
              <a:cs typeface="+mn-cs"/>
            </a:endParaRPr>
          </a:p>
        </p:txBody>
      </p:sp>
      <p:sp>
        <p:nvSpPr>
          <p:cNvPr id="4" name="Title 3">
            <a:extLst>
              <a:ext uri="{FF2B5EF4-FFF2-40B4-BE49-F238E27FC236}">
                <a16:creationId xmlns:a16="http://schemas.microsoft.com/office/drawing/2014/main" id="{E7AAADD5-9969-D4B8-EE01-068087051D58}"/>
              </a:ext>
            </a:extLst>
          </p:cNvPr>
          <p:cNvSpPr txBox="1">
            <a:spLocks/>
          </p:cNvSpPr>
          <p:nvPr/>
        </p:nvSpPr>
        <p:spPr>
          <a:xfrm>
            <a:off x="10681386" y="640862"/>
            <a:ext cx="1396107" cy="153888"/>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FFFFFF"/>
                </a:solidFill>
                <a:effectLst/>
                <a:uLnTx/>
                <a:uFillTx/>
                <a:latin typeface="Segoe Sans Display Semibold"/>
                <a:ea typeface="+mn-ea"/>
                <a:cs typeface="Segoe UI" pitchFamily="34" charset="0"/>
              </a:rPr>
              <a:t>Generally available now</a:t>
            </a:r>
          </a:p>
        </p:txBody>
      </p:sp>
      <p:pic>
        <p:nvPicPr>
          <p:cNvPr id="17" name="Picture 16">
            <a:extLst>
              <a:ext uri="{FF2B5EF4-FFF2-40B4-BE49-F238E27FC236}">
                <a16:creationId xmlns:a16="http://schemas.microsoft.com/office/drawing/2014/main" id="{1B31A107-D5BB-B8FB-1208-85B28196E42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4530" y="1737600"/>
            <a:ext cx="5740695" cy="4159464"/>
          </a:xfrm>
          <a:prstGeom prst="rect">
            <a:avLst/>
          </a:prstGeom>
        </p:spPr>
      </p:pic>
    </p:spTree>
    <p:extLst>
      <p:ext uri="{BB962C8B-B14F-4D97-AF65-F5344CB8AC3E}">
        <p14:creationId xmlns:p14="http://schemas.microsoft.com/office/powerpoint/2010/main" val="189937027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F1E92746-25E6-B161-0CD1-ACE7CD2AB73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164941111"/>
              </p:ext>
            </p:extLst>
          </p:nvPr>
        </p:nvGraphicFramePr>
        <p:xfrm>
          <a:off x="-2857" y="3244"/>
          <a:ext cx="5296217" cy="6854756"/>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DC">
                  <p:embed/>
                </p:oleObj>
              </mc:Choice>
              <mc:Fallback>
                <p:oleObj name="Acrobat Document" r:id="rId2" imgW="5829257" imgH="7543568" progId="Acrobat.Document.DC">
                  <p:embed/>
                  <p:pic>
                    <p:nvPicPr>
                      <p:cNvPr id="5" name="Object 4">
                        <a:extLst>
                          <a:ext uri="{FF2B5EF4-FFF2-40B4-BE49-F238E27FC236}">
                            <a16:creationId xmlns:a16="http://schemas.microsoft.com/office/drawing/2014/main" id="{F1E92746-25E6-B161-0CD1-ACE7CD2AB73C}"/>
                          </a:ext>
                          <a:ext uri="{C183D7F6-B498-43B3-948B-1728B52AA6E4}">
                            <adec:decorative xmlns:adec="http://schemas.microsoft.com/office/drawing/2017/decorative" val="1"/>
                          </a:ext>
                        </a:extLst>
                      </p:cNvPr>
                      <p:cNvPicPr/>
                      <p:nvPr/>
                    </p:nvPicPr>
                    <p:blipFill>
                      <a:blip r:embed="rId3"/>
                      <a:stretch>
                        <a:fillRect/>
                      </a:stretch>
                    </p:blipFill>
                    <p:spPr>
                      <a:xfrm>
                        <a:off x="-2857" y="3244"/>
                        <a:ext cx="5296217" cy="6854756"/>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9E9A3CB-FAB2-7ACF-15C8-7937B620F25C}"/>
              </a:ext>
            </a:extLst>
          </p:cNvPr>
          <p:cNvSpPr>
            <a:spLocks noGrp="1"/>
          </p:cNvSpPr>
          <p:nvPr>
            <p:ph type="title"/>
          </p:nvPr>
        </p:nvSpPr>
        <p:spPr>
          <a:xfrm>
            <a:off x="5532945" y="866775"/>
            <a:ext cx="6206108" cy="369332"/>
          </a:xfrm>
        </p:spPr>
        <p:txBody>
          <a:bodyPr/>
          <a:lstStyle/>
          <a:p>
            <a:r>
              <a:rPr lang="en-US" sz="2400" dirty="0"/>
              <a:t>Microsoft Teams Media Quality Assessment</a:t>
            </a:r>
          </a:p>
        </p:txBody>
      </p:sp>
      <p:pic>
        <p:nvPicPr>
          <p:cNvPr id="7" name="Picture 6" descr="Table">
            <a:extLst>
              <a:ext uri="{FF2B5EF4-FFF2-40B4-BE49-F238E27FC236}">
                <a16:creationId xmlns:a16="http://schemas.microsoft.com/office/drawing/2014/main" id="{4941155C-D57D-1177-38F6-3ADADF1589B6}"/>
              </a:ext>
            </a:extLst>
          </p:cNvPr>
          <p:cNvPicPr>
            <a:picLocks noChangeAspect="1"/>
          </p:cNvPicPr>
          <p:nvPr/>
        </p:nvPicPr>
        <p:blipFill rotWithShape="1">
          <a:blip r:embed="rId4"/>
          <a:srcRect l="2067" t="6549" r="1781"/>
          <a:stretch/>
        </p:blipFill>
        <p:spPr>
          <a:xfrm>
            <a:off x="5079999" y="1564640"/>
            <a:ext cx="7112001" cy="3944176"/>
          </a:xfrm>
          <a:prstGeom prst="rect">
            <a:avLst/>
          </a:prstGeom>
        </p:spPr>
      </p:pic>
    </p:spTree>
    <p:extLst>
      <p:ext uri="{BB962C8B-B14F-4D97-AF65-F5344CB8AC3E}">
        <p14:creationId xmlns:p14="http://schemas.microsoft.com/office/powerpoint/2010/main" val="149301935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0AD7F32-FA1D-EDDC-BAF0-C7CA1646D775}"/>
              </a:ext>
            </a:extLst>
          </p:cNvPr>
          <p:cNvSpPr>
            <a:spLocks noGrp="1"/>
          </p:cNvSpPr>
          <p:nvPr>
            <p:ph type="title"/>
          </p:nvPr>
        </p:nvSpPr>
        <p:spPr>
          <a:xfrm>
            <a:off x="248898" y="121370"/>
            <a:ext cx="11018520" cy="553998"/>
          </a:xfrm>
        </p:spPr>
        <p:txBody>
          <a:bodyPr/>
          <a:lstStyle/>
          <a:p>
            <a:r>
              <a:rPr lang="en-US"/>
              <a:t>Purchasing Options</a:t>
            </a:r>
          </a:p>
        </p:txBody>
      </p:sp>
      <p:sp>
        <p:nvSpPr>
          <p:cNvPr id="7" name="Arrow: Bent 6">
            <a:extLst>
              <a:ext uri="{FF2B5EF4-FFF2-40B4-BE49-F238E27FC236}">
                <a16:creationId xmlns:a16="http://schemas.microsoft.com/office/drawing/2014/main" id="{07EC1C00-8F54-DB16-6953-8D27E356EAB9}"/>
              </a:ext>
              <a:ext uri="{C183D7F6-B498-43B3-948B-1728B52AA6E4}">
                <adec:decorative xmlns:adec="http://schemas.microsoft.com/office/drawing/2017/decorative" val="1"/>
              </a:ext>
            </a:extLst>
          </p:cNvPr>
          <p:cNvSpPr/>
          <p:nvPr/>
        </p:nvSpPr>
        <p:spPr bwMode="auto">
          <a:xfrm rot="5400000" flipH="1" flipV="1">
            <a:off x="3765846" y="-1689524"/>
            <a:ext cx="5350890" cy="11501418"/>
          </a:xfrm>
          <a:prstGeom prst="bentArrow">
            <a:avLst>
              <a:gd name="adj1" fmla="val 2500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Arrow: Bent 7">
            <a:extLst>
              <a:ext uri="{FF2B5EF4-FFF2-40B4-BE49-F238E27FC236}">
                <a16:creationId xmlns:a16="http://schemas.microsoft.com/office/drawing/2014/main" id="{52D595A5-11EE-B5AF-83A4-FB98CB803B0D}"/>
              </a:ext>
              <a:ext uri="{C183D7F6-B498-43B3-948B-1728B52AA6E4}">
                <adec:decorative xmlns:adec="http://schemas.microsoft.com/office/drawing/2017/decorative" val="1"/>
              </a:ext>
            </a:extLst>
          </p:cNvPr>
          <p:cNvSpPr/>
          <p:nvPr/>
        </p:nvSpPr>
        <p:spPr bwMode="auto">
          <a:xfrm rot="5400000">
            <a:off x="-527332" y="1329957"/>
            <a:ext cx="1745251" cy="690588"/>
          </a:xfrm>
          <a:prstGeom prst="bentArrow">
            <a:avLst>
              <a:gd name="adj1" fmla="val 25000"/>
              <a:gd name="adj2" fmla="val 0"/>
              <a:gd name="adj3" fmla="val 0"/>
              <a:gd name="adj4" fmla="val 11034"/>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DB0D922F-D71B-D054-CFD6-43F3ABD2B359}"/>
              </a:ext>
              <a:ext uri="{C183D7F6-B498-43B3-948B-1728B52AA6E4}">
                <adec:decorative xmlns:adec="http://schemas.microsoft.com/office/drawing/2017/decorative" val="1"/>
              </a:ext>
            </a:extLst>
          </p:cNvPr>
          <p:cNvSpPr/>
          <p:nvPr/>
        </p:nvSpPr>
        <p:spPr bwMode="auto">
          <a:xfrm>
            <a:off x="-74262" y="779765"/>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0AD20DBF-3FA2-4FFE-5106-0A3B79B71A29}"/>
              </a:ext>
            </a:extLst>
          </p:cNvPr>
          <p:cNvSpPr txBox="1"/>
          <p:nvPr/>
        </p:nvSpPr>
        <p:spPr>
          <a:xfrm>
            <a:off x="902970" y="1572045"/>
            <a:ext cx="10046015" cy="480131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1" i="0" u="none" strike="noStrike" kern="1200" cap="none" spc="0" normalizeH="0" baseline="0" noProof="0">
                <a:ln>
                  <a:noFill/>
                </a:ln>
                <a:solidFill>
                  <a:srgbClr val="000000"/>
                </a:solidFill>
                <a:effectLst/>
                <a:uLnTx/>
                <a:uFillTx/>
                <a:latin typeface="Segoe UI"/>
                <a:ea typeface="+mn-ea"/>
                <a:cs typeface="Segoe UI"/>
              </a:rPr>
              <a:t>Volume</a:t>
            </a:r>
            <a:endParaRPr lang="en-US" sz="2400">
              <a:solidFill>
                <a:srgbClr val="000000"/>
              </a:solidFill>
              <a:latin typeface="Segoe UI"/>
              <a:cs typeface="Segoe UI"/>
            </a:endParaRP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Contact your Microsoft Technical Specialist</a:t>
            </a: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lang="en-US" sz="2400" b="1">
                <a:solidFill>
                  <a:srgbClr val="000000"/>
                </a:solidFill>
                <a:latin typeface="Segoe UI"/>
                <a:cs typeface="Segoe UI"/>
              </a:rPr>
              <a:t>M365 Admin Center</a:t>
            </a: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Billing/Marketplace &gt; Purchase services &gt; search </a:t>
            </a:r>
            <a:r>
              <a:rPr kumimoji="0" lang="en-US" sz="2400" b="0" i="0" u="none" strike="noStrike" kern="1200" cap="none" spc="0" normalizeH="0" baseline="0" noProof="0" err="1">
                <a:ln>
                  <a:noFill/>
                </a:ln>
                <a:solidFill>
                  <a:srgbClr val="000000"/>
                </a:solidFill>
                <a:effectLst/>
                <a:uLnTx/>
                <a:uFillTx/>
                <a:latin typeface="Segoe UI"/>
                <a:ea typeface="+mn-ea"/>
                <a:cs typeface="Segoe UI"/>
              </a:rPr>
              <a:t>eCDN</a:t>
            </a:r>
            <a:r>
              <a:rPr kumimoji="0" lang="en-US" sz="2400" b="0" i="0" u="none" strike="noStrike" kern="1200" cap="none" spc="0" normalizeH="0" baseline="0" noProof="0">
                <a:ln>
                  <a:noFill/>
                </a:ln>
                <a:solidFill>
                  <a:srgbClr val="000000"/>
                </a:solidFill>
                <a:effectLst/>
                <a:uLnTx/>
                <a:uFillTx/>
                <a:latin typeface="Segoe UI"/>
                <a:ea typeface="+mn-ea"/>
                <a:cs typeface="Segoe UI"/>
              </a:rPr>
              <a:t> &gt; click details &gt; enter required fields</a:t>
            </a:r>
            <a:endParaRPr lang="en-US" sz="2400">
              <a:solidFill>
                <a:srgbClr val="000000"/>
              </a:solidFill>
              <a:latin typeface="Segoe UI"/>
              <a:cs typeface="Segoe UI"/>
            </a:endParaRP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endParaRPr lang="en-US" sz="2400">
              <a:solidFill>
                <a:srgbClr val="000000"/>
              </a:solidFill>
              <a:latin typeface="Segoe UI"/>
              <a:cs typeface="Segoe UI"/>
            </a:endParaRP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lang="en-US" sz="2400" b="1">
                <a:solidFill>
                  <a:srgbClr val="000000"/>
                </a:solidFill>
                <a:latin typeface="Segoe UI"/>
                <a:cs typeface="Segoe UI"/>
              </a:rPr>
              <a:t>Microsoft Cloud Solutions Providers (CSP)</a:t>
            </a: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kumimoji="0" lang="en-US" sz="2400" i="0" u="none" strike="noStrike" kern="1200" cap="none" spc="0" normalizeH="0" baseline="0" noProof="0">
                <a:ln>
                  <a:noFill/>
                </a:ln>
                <a:solidFill>
                  <a:srgbClr val="000000"/>
                </a:solidFill>
                <a:effectLst/>
                <a:uLnTx/>
                <a:uFillTx/>
                <a:latin typeface="Segoe UI"/>
                <a:ea typeface="+mn-ea"/>
                <a:cs typeface="Segoe UI"/>
              </a:rPr>
              <a:t>Co</a:t>
            </a:r>
            <a:r>
              <a:rPr lang="en-US" sz="2400" err="1">
                <a:solidFill>
                  <a:srgbClr val="000000"/>
                </a:solidFill>
                <a:latin typeface="Segoe UI"/>
                <a:cs typeface="Segoe UI"/>
              </a:rPr>
              <a:t>ntact</a:t>
            </a:r>
            <a:r>
              <a:rPr lang="en-US" sz="2400">
                <a:solidFill>
                  <a:srgbClr val="000000"/>
                </a:solidFill>
                <a:latin typeface="Segoe UI"/>
                <a:cs typeface="Segoe UI"/>
              </a:rPr>
              <a:t> CSP</a:t>
            </a: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endParaRPr kumimoji="0" lang="en-US" sz="240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lang="en-US" sz="2400" b="1">
                <a:solidFill>
                  <a:srgbClr val="000000"/>
                </a:solidFill>
                <a:latin typeface="Segoe UI"/>
                <a:cs typeface="Segoe UI"/>
              </a:rPr>
              <a:t>Teams Premium</a:t>
            </a:r>
          </a:p>
          <a:p>
            <a:pPr marL="0" marR="0" lvl="0" indent="0" algn="l" defTabSz="914400" rtl="0" eaLnBrk="1" fontAlgn="auto" latinLnBrk="0" hangingPunct="1">
              <a:lnSpc>
                <a:spcPct val="100000"/>
              </a:lnSpc>
              <a:spcBef>
                <a:spcPts val="0"/>
              </a:spcBef>
              <a:spcAft>
                <a:spcPts val="0"/>
              </a:spcAft>
              <a:buClr>
                <a:srgbClr val="000000"/>
              </a:buClr>
              <a:buSzPct val="123000"/>
              <a:buFontTx/>
              <a:buNone/>
              <a:tabLst/>
              <a:defRPr/>
            </a:pPr>
            <a:r>
              <a:rPr lang="en-US" sz="2400">
                <a:solidFill>
                  <a:srgbClr val="000000"/>
                </a:solidFill>
                <a:latin typeface="Segoe UI"/>
                <a:cs typeface="Segoe UI"/>
              </a:rPr>
              <a:t>If your organization has one paid license or a trial you can turn on Microsoft </a:t>
            </a:r>
            <a:r>
              <a:rPr lang="en-US" sz="2400" err="1">
                <a:solidFill>
                  <a:srgbClr val="000000"/>
                </a:solidFill>
                <a:latin typeface="Segoe UI"/>
                <a:cs typeface="Segoe UI"/>
              </a:rPr>
              <a:t>eCDN</a:t>
            </a:r>
            <a:r>
              <a:rPr lang="en-US" sz="2400">
                <a:solidFill>
                  <a:srgbClr val="000000"/>
                </a:solidFill>
                <a:latin typeface="Segoe UI"/>
                <a:cs typeface="Segoe UI"/>
              </a:rPr>
              <a:t> for testing and usage. </a:t>
            </a:r>
            <a:endParaRPr kumimoji="0" lang="en-US" sz="1600" i="0" u="none" strike="noStrike" kern="1200" cap="none" spc="0" normalizeH="0" baseline="0" noProof="0">
              <a:ln>
                <a:noFill/>
              </a:ln>
              <a:solidFill>
                <a:srgbClr val="000000"/>
              </a:solidFill>
              <a:effectLst/>
              <a:uLnTx/>
              <a:uFillTx/>
              <a:latin typeface="Segoe UI"/>
              <a:ea typeface="+mn-ea"/>
              <a:cs typeface="Segoe UI"/>
            </a:endParaRPr>
          </a:p>
        </p:txBody>
      </p:sp>
      <p:sp>
        <p:nvSpPr>
          <p:cNvPr id="3" name="Oval 2">
            <a:extLst>
              <a:ext uri="{FF2B5EF4-FFF2-40B4-BE49-F238E27FC236}">
                <a16:creationId xmlns:a16="http://schemas.microsoft.com/office/drawing/2014/main" id="{E52E9D17-8565-5830-9476-067240F1AB8A}"/>
              </a:ext>
              <a:ext uri="{C183D7F6-B498-43B3-948B-1728B52AA6E4}">
                <adec:decorative xmlns:adec="http://schemas.microsoft.com/office/drawing/2017/decorative" val="1"/>
              </a:ext>
            </a:extLst>
          </p:cNvPr>
          <p:cNvSpPr/>
          <p:nvPr/>
        </p:nvSpPr>
        <p:spPr bwMode="auto">
          <a:xfrm>
            <a:off x="598104" y="1710300"/>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2864F26C-A285-21BD-0919-8BECA88DA408}"/>
              </a:ext>
              <a:ext uri="{C183D7F6-B498-43B3-948B-1728B52AA6E4}">
                <adec:decorative xmlns:adec="http://schemas.microsoft.com/office/drawing/2017/decorative" val="1"/>
              </a:ext>
            </a:extLst>
          </p:cNvPr>
          <p:cNvSpPr/>
          <p:nvPr/>
        </p:nvSpPr>
        <p:spPr bwMode="auto">
          <a:xfrm>
            <a:off x="588960" y="2790351"/>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1A09E968-4B10-C58C-0921-F64A54AAA9F4}"/>
              </a:ext>
              <a:ext uri="{C183D7F6-B498-43B3-948B-1728B52AA6E4}">
                <adec:decorative xmlns:adec="http://schemas.microsoft.com/office/drawing/2017/decorative" val="1"/>
              </a:ext>
            </a:extLst>
          </p:cNvPr>
          <p:cNvSpPr/>
          <p:nvPr/>
        </p:nvSpPr>
        <p:spPr bwMode="auto">
          <a:xfrm>
            <a:off x="598104" y="4256893"/>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Oval 3">
            <a:extLst>
              <a:ext uri="{FF2B5EF4-FFF2-40B4-BE49-F238E27FC236}">
                <a16:creationId xmlns:a16="http://schemas.microsoft.com/office/drawing/2014/main" id="{5C5C07F7-1420-47C8-0EA1-EF1FBDCFFC5B}"/>
              </a:ext>
              <a:ext uri="{C183D7F6-B498-43B3-948B-1728B52AA6E4}">
                <adec:decorative xmlns:adec="http://schemas.microsoft.com/office/drawing/2017/decorative" val="1"/>
              </a:ext>
            </a:extLst>
          </p:cNvPr>
          <p:cNvSpPr/>
          <p:nvPr/>
        </p:nvSpPr>
        <p:spPr bwMode="auto">
          <a:xfrm>
            <a:off x="598104" y="5336944"/>
            <a:ext cx="203244" cy="20324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7916193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02560-BC7E-1D77-132B-72CBEBE1BB81}"/>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B82AB88D-1B77-5E03-81FB-1C43FEEC04EC}"/>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5F1F3D47-8466-FD17-2659-AAF7ED8A12BB}"/>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34C1A309-85A5-CA03-2CCC-E9BC25F99965}"/>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17A2743D-3BFD-1C39-D18E-8A41C9BFB93E}"/>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2" name="Title 1">
            <a:extLst>
              <a:ext uri="{FF2B5EF4-FFF2-40B4-BE49-F238E27FC236}">
                <a16:creationId xmlns:a16="http://schemas.microsoft.com/office/drawing/2014/main" id="{F918D076-A359-1B4B-E58B-95BCCA1D29AE}"/>
              </a:ext>
            </a:extLst>
          </p:cNvPr>
          <p:cNvSpPr>
            <a:spLocks noGrp="1"/>
          </p:cNvSpPr>
          <p:nvPr>
            <p:ph type="title"/>
          </p:nvPr>
        </p:nvSpPr>
        <p:spPr>
          <a:xfrm>
            <a:off x="453115" y="4157887"/>
            <a:ext cx="9044709" cy="1107996"/>
          </a:xfrm>
        </p:spPr>
        <p:txBody>
          <a:bodyPr/>
          <a:lstStyle/>
          <a:p>
            <a:r>
              <a:rPr lang="en-US">
                <a:solidFill>
                  <a:schemeClr val="tx1"/>
                </a:solidFill>
                <a:latin typeface="+mj-lt"/>
              </a:rPr>
              <a:t>Visit </a:t>
            </a:r>
            <a:r>
              <a:rPr lang="en-US">
                <a:solidFill>
                  <a:schemeClr val="tx1"/>
                </a:solidFill>
                <a:latin typeface="+mj-lt"/>
                <a:hlinkClick r:id="rId3"/>
              </a:rPr>
              <a:t>Customer Hub Website </a:t>
            </a:r>
            <a:r>
              <a:rPr lang="en-US">
                <a:solidFill>
                  <a:schemeClr val="tx1"/>
                </a:solidFill>
                <a:latin typeface="+mj-lt"/>
              </a:rPr>
              <a:t>for upcoming sessions, updates, and on demand contents!</a:t>
            </a:r>
            <a:endParaRPr lang="en-US" sz="4000">
              <a:latin typeface="+mj-lt"/>
            </a:endParaRPr>
          </a:p>
        </p:txBody>
      </p:sp>
      <p:sp>
        <p:nvSpPr>
          <p:cNvPr id="7" name="TextBox 6">
            <a:extLst>
              <a:ext uri="{FF2B5EF4-FFF2-40B4-BE49-F238E27FC236}">
                <a16:creationId xmlns:a16="http://schemas.microsoft.com/office/drawing/2014/main" id="{FB540CA7-F612-98AA-074B-05F5B41333EC}"/>
              </a:ext>
            </a:extLst>
          </p:cNvPr>
          <p:cNvSpPr txBox="1"/>
          <p:nvPr/>
        </p:nvSpPr>
        <p:spPr>
          <a:xfrm>
            <a:off x="453115" y="5537097"/>
            <a:ext cx="622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https://aka.ms/CustomerHubSessions</a:t>
            </a:r>
            <a:endParaRPr kumimoji="0" lang="en-US" sz="2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 name="Picture 3" descr="A screenshot of a website">
            <a:extLst>
              <a:ext uri="{FF2B5EF4-FFF2-40B4-BE49-F238E27FC236}">
                <a16:creationId xmlns:a16="http://schemas.microsoft.com/office/drawing/2014/main" id="{5466ECCF-EB4F-DF8F-B18A-5EC22FED03A2}"/>
              </a:ext>
            </a:extLst>
          </p:cNvPr>
          <p:cNvPicPr>
            <a:picLocks noChangeAspect="1"/>
          </p:cNvPicPr>
          <p:nvPr/>
        </p:nvPicPr>
        <p:blipFill>
          <a:blip r:embed="rId4"/>
          <a:stretch>
            <a:fillRect/>
          </a:stretch>
        </p:blipFill>
        <p:spPr>
          <a:xfrm>
            <a:off x="453115" y="455989"/>
            <a:ext cx="6635262" cy="3297001"/>
          </a:xfrm>
          <a:prstGeom prst="rect">
            <a:avLst/>
          </a:prstGeom>
          <a:ln>
            <a:noFill/>
          </a:ln>
          <a:effectLst>
            <a:outerShdw blurRad="292100" dist="139700" dir="2700000" algn="tl" rotWithShape="0">
              <a:srgbClr val="333333">
                <a:alpha val="65000"/>
              </a:srgbClr>
            </a:outerShdw>
          </a:effectLst>
        </p:spPr>
      </p:pic>
      <p:pic>
        <p:nvPicPr>
          <p:cNvPr id="5" name="Picture 4" descr="A qr code on a white background">
            <a:extLst>
              <a:ext uri="{FF2B5EF4-FFF2-40B4-BE49-F238E27FC236}">
                <a16:creationId xmlns:a16="http://schemas.microsoft.com/office/drawing/2014/main" id="{AF868B45-73E4-09ED-978F-FBD8173202B2}"/>
              </a:ext>
            </a:extLst>
          </p:cNvPr>
          <p:cNvPicPr>
            <a:picLocks noChangeAspect="1"/>
          </p:cNvPicPr>
          <p:nvPr/>
        </p:nvPicPr>
        <p:blipFill>
          <a:blip r:embed="rId5"/>
          <a:stretch>
            <a:fillRect/>
          </a:stretch>
        </p:blipFill>
        <p:spPr>
          <a:xfrm>
            <a:off x="8462530" y="1891812"/>
            <a:ext cx="2070588" cy="2070588"/>
          </a:xfrm>
          <a:prstGeom prst="rect">
            <a:avLst/>
          </a:prstGeom>
          <a:ln>
            <a:noFill/>
          </a:ln>
          <a:effectLst>
            <a:softEdge rad="112500"/>
          </a:effectLst>
        </p:spPr>
      </p:pic>
      <p:sp>
        <p:nvSpPr>
          <p:cNvPr id="6" name="TextBox 5">
            <a:extLst>
              <a:ext uri="{FF2B5EF4-FFF2-40B4-BE49-F238E27FC236}">
                <a16:creationId xmlns:a16="http://schemas.microsoft.com/office/drawing/2014/main" id="{4D7F2823-BE7A-A81D-F62E-8552A50920DC}"/>
              </a:ext>
            </a:extLst>
          </p:cNvPr>
          <p:cNvSpPr txBox="1"/>
          <p:nvPr/>
        </p:nvSpPr>
        <p:spPr>
          <a:xfrm>
            <a:off x="8241030" y="1314450"/>
            <a:ext cx="106439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Scan me!</a:t>
            </a:r>
          </a:p>
        </p:txBody>
      </p:sp>
      <p:pic>
        <p:nvPicPr>
          <p:cNvPr id="9" name="Graphic 8" descr="Arrow: Clockwise curve with solid fill">
            <a:extLst>
              <a:ext uri="{FF2B5EF4-FFF2-40B4-BE49-F238E27FC236}">
                <a16:creationId xmlns:a16="http://schemas.microsoft.com/office/drawing/2014/main" id="{71259B39-C9F5-5FDE-74F4-E7D2FFF0E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18280">
            <a:off x="9284447" y="1163399"/>
            <a:ext cx="914400" cy="914400"/>
          </a:xfrm>
          <a:prstGeom prst="rect">
            <a:avLst/>
          </a:prstGeom>
        </p:spPr>
      </p:pic>
    </p:spTree>
    <p:extLst>
      <p:ext uri="{BB962C8B-B14F-4D97-AF65-F5344CB8AC3E}">
        <p14:creationId xmlns:p14="http://schemas.microsoft.com/office/powerpoint/2010/main" val="330230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3450DE4-789D-E8C1-FD87-D9C1F73BFCB4}"/>
              </a:ext>
            </a:extLst>
          </p:cNvPr>
          <p:cNvSpPr>
            <a:spLocks noGrp="1"/>
          </p:cNvSpPr>
          <p:nvPr>
            <p:ph type="title"/>
          </p:nvPr>
        </p:nvSpPr>
        <p:spPr>
          <a:xfrm>
            <a:off x="588263" y="457200"/>
            <a:ext cx="11018520"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What customers are saying</a:t>
            </a:r>
          </a:p>
        </p:txBody>
      </p:sp>
      <p:sp>
        <p:nvSpPr>
          <p:cNvPr id="2" name="TextBox 1">
            <a:extLst>
              <a:ext uri="{FF2B5EF4-FFF2-40B4-BE49-F238E27FC236}">
                <a16:creationId xmlns:a16="http://schemas.microsoft.com/office/drawing/2014/main" id="{24086CE7-D2AD-E48C-1215-C29B12B3939A}"/>
              </a:ext>
            </a:extLst>
          </p:cNvPr>
          <p:cNvSpPr txBox="1"/>
          <p:nvPr/>
        </p:nvSpPr>
        <p:spPr>
          <a:xfrm>
            <a:off x="584200" y="1435100"/>
            <a:ext cx="5211763" cy="4833938"/>
          </a:xfrm>
          <a:prstGeom prst="rect">
            <a:avLst/>
          </a:prstGeom>
        </p:spPr>
        <p:txBody>
          <a:bodyPr vert="horz" wrap="square" lIns="0" tIns="0" rIns="0" bIns="0" rtlCol="0">
            <a:normAutofit/>
          </a:bodyPr>
          <a:lstStyle/>
          <a:p>
            <a:pPr marL="0" lvl="0" indent="0" defTabSz="932742">
              <a:lnSpc>
                <a:spcPct val="90000"/>
              </a:lnSpc>
              <a:spcBef>
                <a:spcPct val="20000"/>
              </a:spcBef>
              <a:buSzPct val="90000"/>
              <a:defRPr/>
            </a:pPr>
            <a:r>
              <a:rPr kumimoji="0" lang="en-US" sz="1500" b="0" i="1" u="none" strike="noStrike" cap="none" normalizeH="0" noProof="0">
                <a:ln>
                  <a:noFill/>
                </a:ln>
                <a:effectLst/>
                <a:uLnTx/>
                <a:uFillTx/>
              </a:rPr>
              <a:t>The evaluation of [Microsoft eCDN] has been surprisingly easy and implementation straightforward and seamless! The solution is ideal for our needs, our company conducts 6-8 Teams Live Events every week, ranging from a few hundred attendees for some events and up to 6,000-7,000 for enterprise-wide events.</a:t>
            </a:r>
          </a:p>
          <a:p>
            <a:pPr marL="0" lvl="0" indent="0" defTabSz="932742">
              <a:lnSpc>
                <a:spcPct val="90000"/>
              </a:lnSpc>
              <a:spcBef>
                <a:spcPct val="20000"/>
              </a:spcBef>
              <a:buSzPct val="90000"/>
              <a:defRPr/>
            </a:pPr>
            <a:endParaRPr kumimoji="0" lang="en-US" sz="1500" b="0" i="1" u="none" strike="noStrike" cap="none" normalizeH="0" noProof="0">
              <a:ln>
                <a:noFill/>
              </a:ln>
              <a:effectLst/>
              <a:uLnTx/>
              <a:uFillTx/>
            </a:endParaRPr>
          </a:p>
          <a:p>
            <a:pPr marL="0" lvl="0" indent="0" defTabSz="932742">
              <a:lnSpc>
                <a:spcPct val="90000"/>
              </a:lnSpc>
              <a:spcBef>
                <a:spcPct val="20000"/>
              </a:spcBef>
              <a:buSzPct val="90000"/>
              <a:defRPr/>
            </a:pPr>
            <a:r>
              <a:rPr kumimoji="0" lang="en-US" sz="1500" b="0" i="1" u="none" strike="noStrike" cap="none" normalizeH="0" noProof="0">
                <a:ln>
                  <a:noFill/>
                </a:ln>
                <a:effectLst/>
                <a:uLnTx/>
                <a:uFillTx/>
              </a:rPr>
              <a:t>Because we have been so impressed with the service, we recently migrated all events to Microsoft eCDN, bypassing our current streaming solution. We are also very impressed with the available analytics and eCDN Management Console. The final thing I would add is, we love the fact it does not require an application or agent to run on our end users’ computers.</a:t>
            </a:r>
          </a:p>
          <a:p>
            <a:pPr marL="0" lvl="0" indent="0" defTabSz="932742">
              <a:lnSpc>
                <a:spcPct val="90000"/>
              </a:lnSpc>
              <a:spcBef>
                <a:spcPct val="20000"/>
              </a:spcBef>
              <a:buSzPct val="90000"/>
              <a:defRPr/>
            </a:pPr>
            <a:endParaRPr kumimoji="0" lang="en-US" sz="1500" b="0" i="0" u="none" strike="noStrike" cap="none" normalizeH="0" noProof="0">
              <a:ln>
                <a:noFill/>
              </a:ln>
              <a:effectLst/>
              <a:uLnTx/>
              <a:uFillTx/>
            </a:endParaRPr>
          </a:p>
          <a:p>
            <a:pPr marL="0" lvl="0" indent="0" defTabSz="932742">
              <a:lnSpc>
                <a:spcPct val="90000"/>
              </a:lnSpc>
              <a:spcBef>
                <a:spcPct val="20000"/>
              </a:spcBef>
              <a:buSzPct val="90000"/>
              <a:defRPr/>
            </a:pPr>
            <a:endParaRPr lang="en-US" sz="1500"/>
          </a:p>
          <a:p>
            <a:pPr marL="0" lvl="0" indent="0" defTabSz="932742">
              <a:lnSpc>
                <a:spcPct val="90000"/>
              </a:lnSpc>
              <a:spcBef>
                <a:spcPct val="20000"/>
              </a:spcBef>
              <a:buSzPct val="90000"/>
              <a:defRPr/>
            </a:pPr>
            <a:endParaRPr kumimoji="0" lang="en-US" sz="1500" b="0" i="0" u="none" strike="noStrike" cap="none" normalizeH="0" noProof="0">
              <a:ln>
                <a:noFill/>
              </a:ln>
              <a:effectLst/>
              <a:uLnTx/>
              <a:uFillTx/>
            </a:endParaRPr>
          </a:p>
          <a:p>
            <a:pPr defTabSz="932742">
              <a:lnSpc>
                <a:spcPct val="90000"/>
              </a:lnSpc>
              <a:spcBef>
                <a:spcPct val="20000"/>
              </a:spcBef>
              <a:buSzPct val="90000"/>
              <a:defRPr/>
            </a:pPr>
            <a:r>
              <a:rPr kumimoji="0" lang="en-US" sz="1500" b="1" i="0" u="none" strike="noStrike" cap="none" normalizeH="0" noProof="0">
                <a:ln>
                  <a:noFill/>
                </a:ln>
                <a:effectLst/>
                <a:uLnTx/>
                <a:uFillTx/>
              </a:rPr>
              <a:t>Joe Aube</a:t>
            </a:r>
          </a:p>
          <a:p>
            <a:pPr defTabSz="932742">
              <a:lnSpc>
                <a:spcPct val="90000"/>
              </a:lnSpc>
              <a:spcBef>
                <a:spcPct val="20000"/>
              </a:spcBef>
              <a:buSzPct val="90000"/>
              <a:defRPr/>
            </a:pPr>
            <a:r>
              <a:rPr kumimoji="0" lang="en-US" sz="1500" b="1" i="0" u="none" strike="noStrike" cap="none" normalizeH="0" noProof="0">
                <a:ln>
                  <a:noFill/>
                </a:ln>
                <a:effectLst/>
                <a:uLnTx/>
                <a:uFillTx/>
              </a:rPr>
              <a:t>Director, Collaborative Technologies</a:t>
            </a:r>
          </a:p>
          <a:p>
            <a:pPr defTabSz="932742">
              <a:lnSpc>
                <a:spcPct val="90000"/>
              </a:lnSpc>
              <a:spcBef>
                <a:spcPct val="20000"/>
              </a:spcBef>
              <a:buSzPct val="90000"/>
              <a:defRPr/>
            </a:pPr>
            <a:r>
              <a:rPr kumimoji="0" lang="en-US" sz="1500" b="1" i="0" u="none" strike="noStrike" cap="none" normalizeH="0" noProof="0">
                <a:ln>
                  <a:noFill/>
                </a:ln>
                <a:effectLst/>
                <a:uLnTx/>
                <a:uFillTx/>
              </a:rPr>
              <a:t>Unum IT – Portland Campus </a:t>
            </a:r>
          </a:p>
        </p:txBody>
      </p:sp>
      <p:pic>
        <p:nvPicPr>
          <p:cNvPr id="4" name="Picture 4">
            <a:extLst>
              <a:ext uri="{FF2B5EF4-FFF2-40B4-BE49-F238E27FC236}">
                <a16:creationId xmlns:a16="http://schemas.microsoft.com/office/drawing/2014/main" id="{AD4C5816-7458-6A4A-0565-BF95C0294AFF}"/>
              </a:ext>
              <a:ext uri="{C183D7F6-B498-43B3-948B-1728B52AA6E4}">
                <adec:decorative xmlns:adec="http://schemas.microsoft.com/office/drawing/2017/decorative" val="1"/>
              </a:ext>
            </a:extLst>
          </p:cNvPr>
          <p:cNvPicPr>
            <a:picLocks noChangeAspect="1"/>
          </p:cNvPicPr>
          <p:nvPr/>
        </p:nvPicPr>
        <p:blipFill rotWithShape="1">
          <a:blip r:embed="rId3"/>
          <a:srcRect l="19631" r="19630" b="-1"/>
          <a:stretch/>
        </p:blipFill>
        <p:spPr>
          <a:xfrm>
            <a:off x="6389688" y="1435100"/>
            <a:ext cx="5219700" cy="4833938"/>
          </a:xfrm>
          <a:prstGeom prst="rect">
            <a:avLst/>
          </a:prstGeom>
          <a:noFill/>
          <a:ln w="146050">
            <a:solidFill>
              <a:schemeClr val="bg1"/>
            </a:solidFill>
          </a:ln>
          <a:effectLst>
            <a:outerShdw blurRad="254000" dist="12700" dir="5400000" sx="101000" sy="101000" algn="ctr" rotWithShape="0">
              <a:schemeClr val="tx1">
                <a:lumMod val="50000"/>
                <a:lumOff val="50000"/>
                <a:alpha val="20000"/>
              </a:schemeClr>
            </a:outerShdw>
          </a:effectLst>
        </p:spPr>
      </p:pic>
    </p:spTree>
    <p:extLst>
      <p:ext uri="{BB962C8B-B14F-4D97-AF65-F5344CB8AC3E}">
        <p14:creationId xmlns:p14="http://schemas.microsoft.com/office/powerpoint/2010/main" val="231640165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FEDA-0921-2E61-9297-B3FEFFBD2BE6}"/>
              </a:ext>
            </a:extLst>
          </p:cNvPr>
          <p:cNvSpPr>
            <a:spLocks noGrp="1"/>
          </p:cNvSpPr>
          <p:nvPr>
            <p:ph type="title"/>
          </p:nvPr>
        </p:nvSpPr>
        <p:spPr>
          <a:xfrm>
            <a:off x="584518" y="205991"/>
            <a:ext cx="11018520" cy="553998"/>
          </a:xfrm>
        </p:spPr>
        <p:txBody>
          <a:bodyPr/>
          <a:lstStyle/>
          <a:p>
            <a:r>
              <a:rPr lang="en-US">
                <a:solidFill>
                  <a:schemeClr val="accent1"/>
                </a:solidFill>
                <a:cs typeface="Segoe UI"/>
              </a:rPr>
              <a:t>Microsoft </a:t>
            </a:r>
            <a:r>
              <a:rPr lang="en-US" err="1">
                <a:solidFill>
                  <a:schemeClr val="accent1"/>
                </a:solidFill>
                <a:cs typeface="Segoe UI"/>
              </a:rPr>
              <a:t>eCDN</a:t>
            </a:r>
            <a:r>
              <a:rPr lang="en-US">
                <a:solidFill>
                  <a:schemeClr val="accent1"/>
                </a:solidFill>
                <a:cs typeface="Segoe UI"/>
              </a:rPr>
              <a:t> Licensing </a:t>
            </a:r>
            <a:endParaRPr lang="en-US">
              <a:solidFill>
                <a:schemeClr val="accent1"/>
              </a:solidFill>
            </a:endParaRPr>
          </a:p>
        </p:txBody>
      </p:sp>
      <p:sp>
        <p:nvSpPr>
          <p:cNvPr id="3" name="Content Placeholder 2">
            <a:extLst>
              <a:ext uri="{FF2B5EF4-FFF2-40B4-BE49-F238E27FC236}">
                <a16:creationId xmlns:a16="http://schemas.microsoft.com/office/drawing/2014/main" id="{9196EA3C-120A-6C8F-6A70-0AFD78743E67}"/>
              </a:ext>
            </a:extLst>
          </p:cNvPr>
          <p:cNvSpPr>
            <a:spLocks noGrp="1"/>
          </p:cNvSpPr>
          <p:nvPr>
            <p:ph sz="quarter" idx="10"/>
          </p:nvPr>
        </p:nvSpPr>
        <p:spPr>
          <a:xfrm>
            <a:off x="584200" y="942731"/>
            <a:ext cx="11018838" cy="4924425"/>
          </a:xfrm>
        </p:spPr>
        <p:txBody>
          <a:bodyPr vert="horz" wrap="square" lIns="0" tIns="0" rIns="0" bIns="0" rtlCol="0" anchor="t">
            <a:spAutoFit/>
          </a:bodyPr>
          <a:lstStyle/>
          <a:p>
            <a:pPr>
              <a:spcBef>
                <a:spcPts val="0"/>
              </a:spcBef>
            </a:pPr>
            <a:r>
              <a:rPr lang="en-US" sz="2400" b="1" i="0">
                <a:solidFill>
                  <a:srgbClr val="242424"/>
                </a:solidFill>
                <a:effectLst/>
              </a:rPr>
              <a:t>License entire tenant for optimal experience: </a:t>
            </a:r>
          </a:p>
          <a:p>
            <a:pPr lvl="1">
              <a:spcBef>
                <a:spcPts val="0"/>
              </a:spcBef>
            </a:pPr>
            <a:r>
              <a:rPr lang="en-US" sz="1600" b="1">
                <a:solidFill>
                  <a:srgbClr val="242424"/>
                </a:solidFill>
              </a:rPr>
              <a:t>Standalone: </a:t>
            </a:r>
            <a:r>
              <a:rPr lang="en-US" sz="1600">
                <a:solidFill>
                  <a:srgbClr val="242424"/>
                </a:solidFill>
                <a:effectLst/>
              </a:rPr>
              <a:t>$0.50/user/month USD ERP (with annual commitment) </a:t>
            </a:r>
          </a:p>
          <a:p>
            <a:pPr lvl="1">
              <a:spcBef>
                <a:spcPts val="0"/>
              </a:spcBef>
            </a:pPr>
            <a:r>
              <a:rPr lang="en-US" sz="1600" b="1">
                <a:solidFill>
                  <a:srgbClr val="242424"/>
                </a:solidFill>
              </a:rPr>
              <a:t>Included in Teams Premium</a:t>
            </a:r>
            <a:r>
              <a:rPr lang="en-US" sz="1600">
                <a:solidFill>
                  <a:srgbClr val="242424"/>
                </a:solidFill>
              </a:rPr>
              <a:t>: $7/user/month USD*</a:t>
            </a:r>
            <a:endParaRPr lang="en-US" sz="800">
              <a:solidFill>
                <a:srgbClr val="242424"/>
              </a:solidFill>
              <a:effectLst/>
            </a:endParaRPr>
          </a:p>
          <a:p>
            <a:pPr marL="0" indent="0">
              <a:spcBef>
                <a:spcPts val="0"/>
              </a:spcBef>
              <a:buNone/>
            </a:pPr>
            <a:endParaRPr lang="en-US" sz="2400">
              <a:solidFill>
                <a:srgbClr val="242424"/>
              </a:solidFill>
              <a:effectLst/>
            </a:endParaRPr>
          </a:p>
          <a:p>
            <a:pPr>
              <a:spcBef>
                <a:spcPts val="0"/>
              </a:spcBef>
            </a:pPr>
            <a:r>
              <a:rPr lang="en-US" sz="2400" b="1" i="0">
                <a:solidFill>
                  <a:srgbClr val="242424"/>
                </a:solidFill>
                <a:effectLst/>
              </a:rPr>
              <a:t>Geo availability:</a:t>
            </a:r>
            <a:r>
              <a:rPr lang="en-US" sz="2400">
                <a:solidFill>
                  <a:srgbClr val="242424"/>
                </a:solidFill>
                <a:effectLst/>
              </a:rPr>
              <a:t> Worldwide</a:t>
            </a:r>
          </a:p>
          <a:p>
            <a:pPr>
              <a:spcBef>
                <a:spcPts val="0"/>
              </a:spcBef>
            </a:pPr>
            <a:endParaRPr lang="en-US" sz="2400">
              <a:solidFill>
                <a:srgbClr val="242424"/>
              </a:solidFill>
              <a:effectLst/>
            </a:endParaRPr>
          </a:p>
          <a:p>
            <a:pPr>
              <a:spcBef>
                <a:spcPts val="0"/>
              </a:spcBef>
            </a:pPr>
            <a:r>
              <a:rPr lang="en-US" sz="2400" b="1" i="0">
                <a:solidFill>
                  <a:srgbClr val="242424"/>
                </a:solidFill>
                <a:effectLst/>
              </a:rPr>
              <a:t>Segment availability:</a:t>
            </a:r>
            <a:r>
              <a:rPr lang="en-US" sz="2400">
                <a:solidFill>
                  <a:srgbClr val="242424"/>
                </a:solidFill>
                <a:effectLst/>
              </a:rPr>
              <a:t> Commercial (including Worldwide Commercial Public Sector), Non-profit</a:t>
            </a:r>
          </a:p>
          <a:p>
            <a:pPr marL="0" indent="0">
              <a:spcBef>
                <a:spcPts val="0"/>
              </a:spcBef>
              <a:buNone/>
            </a:pPr>
            <a:endParaRPr lang="en-US" sz="2400">
              <a:solidFill>
                <a:srgbClr val="242424"/>
              </a:solidFill>
              <a:effectLst/>
            </a:endParaRPr>
          </a:p>
          <a:p>
            <a:pPr>
              <a:spcBef>
                <a:spcPts val="0"/>
              </a:spcBef>
            </a:pPr>
            <a:r>
              <a:rPr lang="en-US" sz="2400" b="1" i="0">
                <a:solidFill>
                  <a:srgbClr val="242424"/>
                </a:solidFill>
                <a:effectLst/>
              </a:rPr>
              <a:t>Channel availability:</a:t>
            </a:r>
            <a:r>
              <a:rPr lang="en-US" sz="2400">
                <a:solidFill>
                  <a:srgbClr val="242424"/>
                </a:solidFill>
                <a:effectLst/>
              </a:rPr>
              <a:t> Enterprise Agreement (EA)/Enterprise Subscription (EAS), New commerce experience (NCE) – CSP or buy online (Web Direct), legacy Web Direct</a:t>
            </a:r>
          </a:p>
          <a:p>
            <a:pPr marL="0" indent="0">
              <a:spcBef>
                <a:spcPts val="0"/>
              </a:spcBef>
              <a:buNone/>
            </a:pPr>
            <a:endParaRPr lang="en-US" sz="2400" b="0"/>
          </a:p>
          <a:p>
            <a:pPr>
              <a:spcBef>
                <a:spcPts val="0"/>
              </a:spcBef>
            </a:pPr>
            <a:r>
              <a:rPr lang="en-US" sz="2400" b="1"/>
              <a:t>Compatibility: </a:t>
            </a:r>
            <a:r>
              <a:rPr lang="en-US" sz="2400"/>
              <a:t>Microsoft Teams Live Events, Yammer/Viva/Stream Events</a:t>
            </a:r>
            <a:endParaRPr lang="en-US" sz="2400" b="0"/>
          </a:p>
        </p:txBody>
      </p:sp>
    </p:spTree>
    <p:extLst>
      <p:ext uri="{BB962C8B-B14F-4D97-AF65-F5344CB8AC3E}">
        <p14:creationId xmlns:p14="http://schemas.microsoft.com/office/powerpoint/2010/main" val="395020157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9607-FC80-A6FD-6881-26B671B60E2F}"/>
              </a:ext>
            </a:extLst>
          </p:cNvPr>
          <p:cNvSpPr txBox="1">
            <a:spLocks noGrp="1"/>
          </p:cNvSpPr>
          <p:nvPr>
            <p:ph type="title" idx="4294967295"/>
          </p:nvPr>
        </p:nvSpPr>
        <p:spPr>
          <a:xfrm>
            <a:off x="512953" y="495796"/>
            <a:ext cx="725170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n-ea"/>
                <a:cs typeface="+mn-cs"/>
              </a:rPr>
              <a:t>Introducing</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3600" b="0" i="0" u="none" strike="noStrike" kern="1200" cap="none" spc="0" normalizeH="0" baseline="0" noProof="0" dirty="0">
                <a:ln>
                  <a:noFill/>
                </a:ln>
                <a:solidFill>
                  <a:srgbClr val="5C5AD4"/>
                </a:solidFill>
                <a:effectLst/>
                <a:uLnTx/>
                <a:uFillTx/>
                <a:latin typeface="+mj-lt"/>
                <a:ea typeface="+mn-ea"/>
                <a:cs typeface="+mn-cs"/>
              </a:rPr>
              <a:t>Microsoft </a:t>
            </a:r>
            <a:r>
              <a:rPr kumimoji="0" lang="en-US" sz="3600" b="0" i="0" u="none" strike="noStrike" kern="1200" cap="none" spc="0" normalizeH="0" baseline="0" noProof="0" dirty="0" err="1">
                <a:ln>
                  <a:noFill/>
                </a:ln>
                <a:solidFill>
                  <a:srgbClr val="5C5AD4"/>
                </a:solidFill>
                <a:effectLst/>
                <a:uLnTx/>
                <a:uFillTx/>
                <a:latin typeface="+mj-lt"/>
                <a:ea typeface="+mn-ea"/>
                <a:cs typeface="+mn-cs"/>
              </a:rPr>
              <a:t>eCDN</a:t>
            </a:r>
            <a:endParaRPr kumimoji="0" lang="en-US" sz="2800" b="0" i="0" u="none" strike="noStrike" kern="1200" cap="none" spc="0" normalizeH="0" baseline="0" noProof="0" dirty="0">
              <a:ln>
                <a:noFill/>
              </a:ln>
              <a:solidFill>
                <a:srgbClr val="5C5AD4"/>
              </a:solidFill>
              <a:effectLst/>
              <a:uLnTx/>
              <a:uFillTx/>
              <a:latin typeface="+mj-lt"/>
              <a:ea typeface="+mn-ea"/>
              <a:cs typeface="+mn-cs"/>
            </a:endParaRPr>
          </a:p>
        </p:txBody>
      </p:sp>
      <p:sp>
        <p:nvSpPr>
          <p:cNvPr id="3" name="TextBox 2">
            <a:extLst>
              <a:ext uri="{FF2B5EF4-FFF2-40B4-BE49-F238E27FC236}">
                <a16:creationId xmlns:a16="http://schemas.microsoft.com/office/drawing/2014/main" id="{F4EEAEB5-F2E7-2837-3549-CCFC29FDA86B}"/>
              </a:ext>
            </a:extLst>
          </p:cNvPr>
          <p:cNvSpPr txBox="1"/>
          <p:nvPr/>
        </p:nvSpPr>
        <p:spPr>
          <a:xfrm>
            <a:off x="516890" y="1164219"/>
            <a:ext cx="7484110" cy="2539157"/>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600"/>
              </a:spcAft>
              <a:buClr>
                <a:srgbClr val="505050"/>
              </a:buClr>
              <a:buSzTx/>
              <a:tabLst/>
              <a:defRPr/>
            </a:pPr>
            <a:r>
              <a:rPr kumimoji="0" lang="en-US" b="1" i="0" u="none" strike="noStrike" kern="1200" cap="none" spc="0" normalizeH="0" baseline="0" noProof="0">
                <a:ln>
                  <a:noFill/>
                </a:ln>
                <a:solidFill>
                  <a:srgbClr val="000000"/>
                </a:solidFill>
                <a:effectLst/>
                <a:uLnTx/>
                <a:uFillTx/>
                <a:latin typeface="Segoe UI"/>
                <a:ea typeface="+mn-ea"/>
                <a:cs typeface="+mn-cs"/>
              </a:rPr>
              <a:t>Deliver secure, high-quality,</a:t>
            </a:r>
            <a:r>
              <a:rPr lang="en-US" b="1">
                <a:solidFill>
                  <a:srgbClr val="000000"/>
                </a:solidFill>
                <a:latin typeface="Segoe UI"/>
              </a:rPr>
              <a:t> large-scale live video streaming with optimized network performance in Microsoft Teams</a:t>
            </a:r>
            <a:endParaRPr kumimoji="0" lang="en-US" b="1" i="0" u="none" strike="noStrike" kern="1200" cap="none" spc="0" normalizeH="0" baseline="0" noProof="0">
              <a:ln>
                <a:noFill/>
              </a:ln>
              <a:solidFill>
                <a:srgbClr val="000000"/>
              </a:solidFill>
              <a:effectLst/>
              <a:uLnTx/>
              <a:uFillTx/>
              <a:latin typeface="Segoe UI"/>
              <a:ea typeface="+mn-ea"/>
              <a:cs typeface="+mn-cs"/>
            </a:endParaRPr>
          </a:p>
          <a:p>
            <a:pPr marR="0" lvl="0" algn="l" defTabSz="914400" rtl="0" eaLnBrk="1" fontAlgn="auto" latinLnBrk="0" hangingPunct="1">
              <a:lnSpc>
                <a:spcPct val="100000"/>
              </a:lnSpc>
              <a:spcBef>
                <a:spcPts val="0"/>
              </a:spcBef>
              <a:spcAft>
                <a:spcPts val="600"/>
              </a:spcAft>
              <a:buClr>
                <a:srgbClr val="505050"/>
              </a:buClr>
              <a:buSzTx/>
              <a:tabLst/>
              <a:defRPr/>
            </a:pPr>
            <a:r>
              <a:rPr lang="en-US" sz="1600" b="0" i="0" u="none" strike="noStrike">
                <a:solidFill>
                  <a:srgbClr val="000000"/>
                </a:solidFill>
                <a:effectLst/>
                <a:latin typeface="Segoe UI" panose="020B0502040204020203" pitchFamily="34" charset="0"/>
              </a:rPr>
              <a:t>Microsoft eCDN (Enterprise Content Delivery Network) is a new </a:t>
            </a:r>
            <a:r>
              <a:rPr lang="en-US" sz="1600" b="1" i="0" u="none" strike="noStrike">
                <a:solidFill>
                  <a:srgbClr val="000000"/>
                </a:solidFill>
                <a:effectLst/>
                <a:latin typeface="Segoe UI" panose="020B0502040204020203" pitchFamily="34" charset="0"/>
              </a:rPr>
              <a:t>standalone offer </a:t>
            </a:r>
            <a:r>
              <a:rPr lang="en-US" sz="1600" b="0" i="0" u="none" strike="noStrike">
                <a:solidFill>
                  <a:srgbClr val="000000"/>
                </a:solidFill>
                <a:effectLst/>
                <a:latin typeface="Segoe UI" panose="020B0502040204020203" pitchFamily="34" charset="0"/>
              </a:rPr>
              <a:t>which optimizes network performance for live video streaming and distribution within an enterprise. As organizations deliver large scale events such as </a:t>
            </a:r>
            <a:r>
              <a:rPr lang="en-US" sz="1600" i="0" u="none" strike="noStrike">
                <a:solidFill>
                  <a:srgbClr val="000000"/>
                </a:solidFill>
                <a:effectLst/>
                <a:latin typeface="Segoe UI" panose="020B0502040204020203" pitchFamily="34" charset="0"/>
              </a:rPr>
              <a:t>all-hands meetings and town halls or live stream video for org-wide trainings, eCDN reduces the load on the corporate network.</a:t>
            </a:r>
            <a:r>
              <a:rPr lang="en-US" sz="1600">
                <a:solidFill>
                  <a:srgbClr val="000000"/>
                </a:solidFill>
                <a:latin typeface="Segoe UI" panose="020B0502040204020203" pitchFamily="34" charset="0"/>
              </a:rPr>
              <a:t> </a:t>
            </a:r>
          </a:p>
          <a:p>
            <a:pPr marR="0" lvl="0" algn="l" defTabSz="914400" rtl="0" eaLnBrk="1" fontAlgn="auto" latinLnBrk="0" hangingPunct="1">
              <a:lnSpc>
                <a:spcPct val="100000"/>
              </a:lnSpc>
              <a:spcBef>
                <a:spcPts val="0"/>
              </a:spcBef>
              <a:spcAft>
                <a:spcPts val="600"/>
              </a:spcAft>
              <a:buClr>
                <a:srgbClr val="505050"/>
              </a:buClr>
              <a:buSzTx/>
              <a:tabLst/>
              <a:defRPr/>
            </a:pPr>
            <a:endParaRPr kumimoji="0" lang="en-US" sz="1600" kern="1200" cap="none" spc="0" normalizeH="0" baseline="0" noProof="0">
              <a:ln>
                <a:noFill/>
              </a:ln>
              <a:solidFill>
                <a:srgbClr val="000000"/>
              </a:solidFill>
              <a:uLnTx/>
              <a:uFillTx/>
              <a:latin typeface="Segoe UI" panose="020B0502040204020203" pitchFamily="34" charset="0"/>
              <a:ea typeface="+mn-ea"/>
              <a:cs typeface="+mn-cs"/>
            </a:endParaRPr>
          </a:p>
          <a:p>
            <a:pPr marR="0" lvl="0" algn="l" defTabSz="914400" rtl="0" eaLnBrk="1" fontAlgn="auto" latinLnBrk="0" hangingPunct="1">
              <a:lnSpc>
                <a:spcPct val="100000"/>
              </a:lnSpc>
              <a:spcBef>
                <a:spcPts val="0"/>
              </a:spcBef>
              <a:spcAft>
                <a:spcPts val="600"/>
              </a:spcAft>
              <a:buClr>
                <a:srgbClr val="505050"/>
              </a:buClr>
              <a:buSzTx/>
              <a:tabLst/>
              <a:defRPr/>
            </a:pPr>
            <a:endParaRPr kumimoji="0" lang="en-US" b="1"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917DF8FD-3748-58A6-E7D3-8770A04D101B}"/>
              </a:ext>
              <a:ext uri="{C183D7F6-B498-43B3-948B-1728B52AA6E4}">
                <adec:decorative xmlns:adec="http://schemas.microsoft.com/office/drawing/2017/decorative" val="1"/>
              </a:ext>
            </a:extLst>
          </p:cNvPr>
          <p:cNvSpPr/>
          <p:nvPr/>
        </p:nvSpPr>
        <p:spPr bwMode="auto">
          <a:xfrm>
            <a:off x="8284845" y="772795"/>
            <a:ext cx="3602294" cy="5018401"/>
          </a:xfrm>
          <a:prstGeom prst="roundRect">
            <a:avLst/>
          </a:prstGeom>
          <a:gradFill flip="none" rotWithShape="1">
            <a:gsLst>
              <a:gs pos="0">
                <a:schemeClr val="accent1">
                  <a:lumMod val="40000"/>
                  <a:lumOff val="60000"/>
                </a:schemeClr>
              </a:gs>
              <a:gs pos="0">
                <a:schemeClr val="accent1">
                  <a:lumMod val="95000"/>
                  <a:lumOff val="5000"/>
                </a:schemeClr>
              </a:gs>
              <a:gs pos="65000">
                <a:srgbClr val="2F2D99"/>
              </a:gs>
            </a:gsLst>
            <a:lin ang="5400000" scaled="1"/>
            <a:tileRect/>
          </a:gradFill>
          <a:ln>
            <a:noFill/>
          </a:ln>
          <a:effectLst>
            <a:outerShdw blurRad="50800" dist="889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400" b="1">
                <a:solidFill>
                  <a:srgbClr val="FFFFFF"/>
                </a:solidFill>
                <a:ea typeface="Segoe UI" pitchFamily="34" charset="0"/>
                <a:cs typeface="Segoe UI" pitchFamily="34" charset="0"/>
              </a:rPr>
              <a:t>$0.50 user/month</a:t>
            </a:r>
          </a:p>
          <a:p>
            <a:pPr algn="ctr" defTabSz="932472" fontAlgn="base">
              <a:spcBef>
                <a:spcPct val="0"/>
              </a:spcBef>
              <a:spcAft>
                <a:spcPct val="0"/>
              </a:spcAft>
            </a:pPr>
            <a:r>
              <a:rPr lang="en-US" sz="1200" b="1">
                <a:solidFill>
                  <a:srgbClr val="FFFFFF"/>
                </a:solidFill>
                <a:ea typeface="Segoe UI" pitchFamily="34" charset="0"/>
                <a:cs typeface="Segoe UI" pitchFamily="34" charset="0"/>
              </a:rPr>
              <a:t>(annual subscription)</a:t>
            </a:r>
            <a:endParaRPr lang="en-US" sz="1100" b="1">
              <a:solidFill>
                <a:srgbClr val="FFFFFF"/>
              </a:solidFill>
              <a:ea typeface="Segoe UI" pitchFamily="34" charset="0"/>
              <a:cs typeface="Segoe UI" pitchFamily="34" charset="0"/>
            </a:endParaRPr>
          </a:p>
          <a:p>
            <a:pPr algn="l" defTabSz="932472" fontAlgn="base">
              <a:spcBef>
                <a:spcPct val="0"/>
              </a:spcBef>
              <a:spcAft>
                <a:spcPct val="0"/>
              </a:spcAft>
            </a:pPr>
            <a:endParaRPr lang="en-US" sz="2000">
              <a:solidFill>
                <a:srgbClr val="FFFFFF"/>
              </a:solidFill>
              <a:ea typeface="Segoe UI" pitchFamily="34" charset="0"/>
              <a:cs typeface="Segoe UI" pitchFamily="34" charset="0"/>
            </a:endParaRPr>
          </a:p>
          <a:p>
            <a:pPr algn="l" defTabSz="932472" fontAlgn="base">
              <a:spcBef>
                <a:spcPct val="0"/>
              </a:spcBef>
              <a:spcAft>
                <a:spcPts val="600"/>
              </a:spcAft>
            </a:pPr>
            <a:r>
              <a:rPr lang="en-US" sz="1400">
                <a:solidFill>
                  <a:srgbClr val="FFFFFF"/>
                </a:solidFill>
                <a:ea typeface="Segoe UI" pitchFamily="34" charset="0"/>
                <a:cs typeface="Segoe UI" pitchFamily="34" charset="0"/>
              </a:rPr>
              <a:t>New value for video steaming:</a:t>
            </a:r>
          </a:p>
          <a:p>
            <a:pPr marL="342900" indent="-342900" defTabSz="932472" fontAlgn="base">
              <a:spcBef>
                <a:spcPct val="0"/>
              </a:spcBef>
              <a:spcAft>
                <a:spcPts val="600"/>
              </a:spcAft>
              <a:buFont typeface="Arial" panose="020B0604020202020204" pitchFamily="34" charset="0"/>
              <a:buChar char="•"/>
            </a:pPr>
            <a:r>
              <a:rPr lang="en-US" sz="1400">
                <a:solidFill>
                  <a:srgbClr val="FFFFFF"/>
                </a:solidFill>
                <a:ea typeface="Segoe UI" pitchFamily="34" charset="0"/>
                <a:cs typeface="Segoe UI" pitchFamily="34" charset="0"/>
              </a:rPr>
              <a:t>Microsoft 365 compliant</a:t>
            </a:r>
          </a:p>
          <a:p>
            <a:pPr marL="342900" indent="-342900" defTabSz="932472" fontAlgn="base">
              <a:spcBef>
                <a:spcPct val="0"/>
              </a:spcBef>
              <a:spcAft>
                <a:spcPts val="600"/>
              </a:spcAft>
              <a:buFont typeface="Arial" panose="020B0604020202020204" pitchFamily="34" charset="0"/>
              <a:buChar char="•"/>
            </a:pPr>
            <a:r>
              <a:rPr lang="en-US" sz="1400">
                <a:solidFill>
                  <a:srgbClr val="FFFFFF"/>
                </a:solidFill>
                <a:ea typeface="Segoe UI" pitchFamily="34" charset="0"/>
                <a:cs typeface="Segoe UI" pitchFamily="34" charset="0"/>
              </a:rPr>
              <a:t>Enhanced network reliability for Teams by reducing the load on the corporate network</a:t>
            </a:r>
          </a:p>
          <a:p>
            <a:pPr marL="342900" indent="-342900" defTabSz="932472" fontAlgn="base">
              <a:spcBef>
                <a:spcPct val="0"/>
              </a:spcBef>
              <a:spcAft>
                <a:spcPts val="600"/>
              </a:spcAft>
              <a:buFont typeface="Arial" panose="020B0604020202020204" pitchFamily="34" charset="0"/>
              <a:buChar char="•"/>
            </a:pPr>
            <a:r>
              <a:rPr lang="en-US" sz="1400">
                <a:solidFill>
                  <a:srgbClr val="FFFFFF"/>
                </a:solidFill>
                <a:ea typeface="Segoe UI" pitchFamily="34" charset="0"/>
                <a:cs typeface="Segoe UI" pitchFamily="34" charset="0"/>
              </a:rPr>
              <a:t>Vendor consolidation and reduced total cost of ownership</a:t>
            </a:r>
          </a:p>
          <a:p>
            <a:pPr marL="342900" indent="-342900" algn="l" defTabSz="932472" fontAlgn="base">
              <a:spcBef>
                <a:spcPct val="0"/>
              </a:spcBef>
              <a:spcAft>
                <a:spcPts val="600"/>
              </a:spcAft>
              <a:buFont typeface="Arial" panose="020B0604020202020204" pitchFamily="34" charset="0"/>
              <a:buChar char="•"/>
            </a:pPr>
            <a:r>
              <a:rPr lang="en-US" sz="1400">
                <a:solidFill>
                  <a:srgbClr val="FFFFFF"/>
                </a:solidFill>
                <a:ea typeface="Segoe UI" pitchFamily="34" charset="0"/>
                <a:cs typeface="Segoe UI" pitchFamily="34" charset="0"/>
              </a:rPr>
              <a:t>Browser-based technology</a:t>
            </a:r>
          </a:p>
          <a:p>
            <a:pPr marL="342900" indent="-342900" algn="l" defTabSz="932472" fontAlgn="base">
              <a:spcBef>
                <a:spcPct val="0"/>
              </a:spcBef>
              <a:spcAft>
                <a:spcPts val="600"/>
              </a:spcAft>
              <a:buFont typeface="Arial" panose="020B0604020202020204" pitchFamily="34" charset="0"/>
              <a:buChar char="•"/>
            </a:pPr>
            <a:r>
              <a:rPr lang="en-US" sz="1400">
                <a:solidFill>
                  <a:srgbClr val="FFFFFF"/>
                </a:solidFill>
                <a:ea typeface="Segoe UI" pitchFamily="34" charset="0"/>
                <a:cs typeface="Segoe UI" pitchFamily="34" charset="0"/>
              </a:rPr>
              <a:t>Advanced analytics during and after event</a:t>
            </a:r>
          </a:p>
          <a:p>
            <a:pPr marL="342900" indent="-342900" algn="l" defTabSz="932472" fontAlgn="base">
              <a:spcBef>
                <a:spcPct val="0"/>
              </a:spcBef>
              <a:spcAft>
                <a:spcPts val="600"/>
              </a:spcAft>
              <a:buFont typeface="Arial" panose="020B0604020202020204" pitchFamily="34" charset="0"/>
              <a:buChar char="•"/>
            </a:pPr>
            <a:r>
              <a:rPr lang="en-US" sz="1400">
                <a:solidFill>
                  <a:srgbClr val="FFFFFF"/>
                </a:solidFill>
                <a:ea typeface="Segoe UI" pitchFamily="34" charset="0"/>
                <a:cs typeface="Segoe UI" pitchFamily="34" charset="0"/>
              </a:rPr>
              <a:t>Silent tester to troubleshoot network issues before event</a:t>
            </a:r>
          </a:p>
          <a:p>
            <a:pPr marL="342900" indent="-342900" algn="l" defTabSz="932472" fontAlgn="base">
              <a:spcBef>
                <a:spcPct val="0"/>
              </a:spcBef>
              <a:spcAft>
                <a:spcPts val="600"/>
              </a:spcAft>
              <a:buFont typeface="Arial" panose="020B0604020202020204" pitchFamily="34" charset="0"/>
              <a:buChar char="•"/>
            </a:pPr>
            <a:r>
              <a:rPr lang="en-US" sz="1400">
                <a:solidFill>
                  <a:srgbClr val="FFFFFF"/>
                </a:solidFill>
                <a:ea typeface="Segoe UI" pitchFamily="34" charset="0"/>
                <a:cs typeface="Segoe UI" pitchFamily="34" charset="0"/>
              </a:rPr>
              <a:t>Compatible with third-party video streaming services </a:t>
            </a:r>
            <a:endParaRPr lang="en-US">
              <a:solidFill>
                <a:srgbClr val="FFFFFF"/>
              </a:solidFill>
              <a:ea typeface="Segoe UI" pitchFamily="34" charset="0"/>
              <a:cs typeface="Segoe UI" pitchFamily="34" charset="0"/>
            </a:endParaRPr>
          </a:p>
          <a:p>
            <a:pPr algn="l" defTabSz="932472" fontAlgn="base">
              <a:spcBef>
                <a:spcPct val="0"/>
              </a:spcBef>
              <a:spcAft>
                <a:spcPts val="600"/>
              </a:spcAft>
            </a:pPr>
            <a:endParaRPr lang="en-US">
              <a:solidFill>
                <a:srgbClr val="FFFFFF"/>
              </a:solidFill>
              <a:ea typeface="Segoe UI" pitchFamily="34" charset="0"/>
              <a:cs typeface="Segoe UI" pitchFamily="34" charset="0"/>
            </a:endParaRPr>
          </a:p>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D165BD67-5CCC-1704-3600-8CCBE7C3520D}"/>
              </a:ext>
            </a:extLst>
          </p:cNvPr>
          <p:cNvSpPr txBox="1"/>
          <p:nvPr/>
        </p:nvSpPr>
        <p:spPr>
          <a:xfrm>
            <a:off x="512953" y="4033135"/>
            <a:ext cx="2143252" cy="246221"/>
          </a:xfrm>
          <a:prstGeom prst="rect">
            <a:avLst/>
          </a:prstGeom>
          <a:noFill/>
        </p:spPr>
        <p:txBody>
          <a:bodyPr wrap="square" lIns="0" tIns="0" rIns="0" bIns="0" rtlCol="0">
            <a:spAutoFit/>
          </a:bodyPr>
          <a:lstStyle/>
          <a:p>
            <a:r>
              <a:rPr lang="en-US" sz="1600" b="1"/>
              <a:t>Network reliability</a:t>
            </a:r>
          </a:p>
        </p:txBody>
      </p:sp>
      <p:sp>
        <p:nvSpPr>
          <p:cNvPr id="12" name="TextBox 11">
            <a:extLst>
              <a:ext uri="{FF2B5EF4-FFF2-40B4-BE49-F238E27FC236}">
                <a16:creationId xmlns:a16="http://schemas.microsoft.com/office/drawing/2014/main" id="{D3A8B10F-34F6-4F91-048C-98A524DE7C46}"/>
              </a:ext>
            </a:extLst>
          </p:cNvPr>
          <p:cNvSpPr txBox="1"/>
          <p:nvPr/>
        </p:nvSpPr>
        <p:spPr>
          <a:xfrm>
            <a:off x="512953" y="4566055"/>
            <a:ext cx="2143252" cy="1508105"/>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400"/>
              <a:t>Reduces connectivity failure, poor video quality, and user frustration</a:t>
            </a:r>
          </a:p>
          <a:p>
            <a:pPr marL="285750" indent="-285750" algn="l">
              <a:buFont typeface="Arial" panose="020B0604020202020204" pitchFamily="34" charset="0"/>
              <a:buChar char="•"/>
            </a:pPr>
            <a:r>
              <a:rPr lang="en-US" sz="1400"/>
              <a:t>Provides advanced analytics tools for troubleshooting</a:t>
            </a:r>
          </a:p>
        </p:txBody>
      </p:sp>
      <p:sp>
        <p:nvSpPr>
          <p:cNvPr id="7" name="TextBox 6">
            <a:extLst>
              <a:ext uri="{FF2B5EF4-FFF2-40B4-BE49-F238E27FC236}">
                <a16:creationId xmlns:a16="http://schemas.microsoft.com/office/drawing/2014/main" id="{07E2C348-C570-EACA-24EE-F94D7F674693}"/>
              </a:ext>
            </a:extLst>
          </p:cNvPr>
          <p:cNvSpPr txBox="1"/>
          <p:nvPr/>
        </p:nvSpPr>
        <p:spPr>
          <a:xfrm>
            <a:off x="2993390" y="4033135"/>
            <a:ext cx="1819910" cy="246221"/>
          </a:xfrm>
          <a:prstGeom prst="rect">
            <a:avLst/>
          </a:prstGeom>
          <a:noFill/>
        </p:spPr>
        <p:txBody>
          <a:bodyPr wrap="square" lIns="0" tIns="0" rIns="0" bIns="0" rtlCol="0">
            <a:spAutoFit/>
          </a:bodyPr>
          <a:lstStyle/>
          <a:p>
            <a:r>
              <a:rPr lang="en-US" sz="1600" b="1"/>
              <a:t>Ease of adoption</a:t>
            </a:r>
          </a:p>
        </p:txBody>
      </p:sp>
      <p:sp>
        <p:nvSpPr>
          <p:cNvPr id="14" name="TextBox 13">
            <a:extLst>
              <a:ext uri="{FF2B5EF4-FFF2-40B4-BE49-F238E27FC236}">
                <a16:creationId xmlns:a16="http://schemas.microsoft.com/office/drawing/2014/main" id="{5136FF9A-83D6-09C8-5733-82ADE33CAE99}"/>
              </a:ext>
            </a:extLst>
          </p:cNvPr>
          <p:cNvSpPr txBox="1"/>
          <p:nvPr/>
        </p:nvSpPr>
        <p:spPr>
          <a:xfrm>
            <a:off x="2993390" y="4566054"/>
            <a:ext cx="2143252" cy="1508105"/>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400"/>
              <a:t>No agent, no software, or hardware to install</a:t>
            </a:r>
          </a:p>
          <a:p>
            <a:pPr marL="285750" indent="-285750" algn="l">
              <a:buFont typeface="Arial" panose="020B0604020202020204" pitchFamily="34" charset="0"/>
              <a:buChar char="•"/>
            </a:pPr>
            <a:r>
              <a:rPr lang="en-US" sz="1400"/>
              <a:t>Secure and compatible with firewalls and Digital Rights Management (DRM) software</a:t>
            </a:r>
          </a:p>
        </p:txBody>
      </p:sp>
      <p:sp>
        <p:nvSpPr>
          <p:cNvPr id="9" name="TextBox 8">
            <a:extLst>
              <a:ext uri="{FF2B5EF4-FFF2-40B4-BE49-F238E27FC236}">
                <a16:creationId xmlns:a16="http://schemas.microsoft.com/office/drawing/2014/main" id="{A03F3289-FD2A-C2F4-B023-D595F9107FF0}"/>
              </a:ext>
            </a:extLst>
          </p:cNvPr>
          <p:cNvSpPr txBox="1"/>
          <p:nvPr/>
        </p:nvSpPr>
        <p:spPr>
          <a:xfrm>
            <a:off x="5549392" y="4033135"/>
            <a:ext cx="1829310" cy="246221"/>
          </a:xfrm>
          <a:prstGeom prst="rect">
            <a:avLst/>
          </a:prstGeom>
          <a:noFill/>
        </p:spPr>
        <p:txBody>
          <a:bodyPr wrap="square" lIns="0" tIns="0" rIns="0" bIns="0" rtlCol="0">
            <a:spAutoFit/>
          </a:bodyPr>
          <a:lstStyle/>
          <a:p>
            <a:r>
              <a:rPr lang="en-US" sz="1600" b="1"/>
              <a:t>Trusted solution</a:t>
            </a:r>
          </a:p>
        </p:txBody>
      </p:sp>
      <p:sp>
        <p:nvSpPr>
          <p:cNvPr id="16" name="TextBox 15">
            <a:extLst>
              <a:ext uri="{FF2B5EF4-FFF2-40B4-BE49-F238E27FC236}">
                <a16:creationId xmlns:a16="http://schemas.microsoft.com/office/drawing/2014/main" id="{F72A8D19-E4E1-00AF-9D78-7CB30B6A59C7}"/>
              </a:ext>
            </a:extLst>
          </p:cNvPr>
          <p:cNvSpPr txBox="1"/>
          <p:nvPr/>
        </p:nvSpPr>
        <p:spPr>
          <a:xfrm>
            <a:off x="5549392" y="4566056"/>
            <a:ext cx="2143252" cy="172354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400"/>
              <a:t>Microsoft 365 compliant—Built and managed on the Microsoft Cloud</a:t>
            </a:r>
          </a:p>
          <a:p>
            <a:pPr marL="285750" indent="-285750" algn="l">
              <a:buFont typeface="Arial" panose="020B0604020202020204" pitchFamily="34" charset="0"/>
              <a:buChar char="•"/>
            </a:pPr>
            <a:r>
              <a:rPr lang="en-US" sz="1400"/>
              <a:t>Reduce total cost of ownership with an end-to-end streaming solution from Microsoft </a:t>
            </a:r>
          </a:p>
        </p:txBody>
      </p:sp>
      <p:cxnSp>
        <p:nvCxnSpPr>
          <p:cNvPr id="11" name="Straight Connector 10">
            <a:extLst>
              <a:ext uri="{FF2B5EF4-FFF2-40B4-BE49-F238E27FC236}">
                <a16:creationId xmlns:a16="http://schemas.microsoft.com/office/drawing/2014/main" id="{D9A0F07A-7583-7316-F26F-215F0AB1E18A}"/>
              </a:ext>
              <a:ext uri="{C183D7F6-B498-43B3-948B-1728B52AA6E4}">
                <adec:decorative xmlns:adec="http://schemas.microsoft.com/office/drawing/2017/decorative" val="1"/>
              </a:ext>
            </a:extLst>
          </p:cNvPr>
          <p:cNvCxnSpPr>
            <a:cxnSpLocks/>
          </p:cNvCxnSpPr>
          <p:nvPr/>
        </p:nvCxnSpPr>
        <p:spPr>
          <a:xfrm>
            <a:off x="512953" y="4416628"/>
            <a:ext cx="7035800" cy="0"/>
          </a:xfrm>
          <a:prstGeom prst="line">
            <a:avLst/>
          </a:prstGeom>
          <a:ln w="28575">
            <a:solidFill>
              <a:srgbClr val="5C5AD4"/>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573150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EE4D4-9C9A-CED8-825D-42AB685459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85EB127F-4307-865A-376C-33E14C5F9CCE}"/>
              </a:ext>
            </a:extLst>
          </p:cNvPr>
          <p:cNvSpPr>
            <a:spLocks noGrp="1"/>
          </p:cNvSpPr>
          <p:nvPr>
            <p:ph type="title"/>
          </p:nvPr>
        </p:nvSpPr>
        <p:spPr>
          <a:xfrm>
            <a:off x="584200" y="1594968"/>
            <a:ext cx="9144000" cy="1169551"/>
          </a:xfrm>
        </p:spPr>
        <p:txBody>
          <a:bodyPr/>
          <a:lstStyle/>
          <a:p>
            <a:r>
              <a:rPr lang="en-US" sz="3200">
                <a:solidFill>
                  <a:schemeClr val="bg1"/>
                </a:solidFill>
                <a:latin typeface="+mj-lt"/>
              </a:rPr>
              <a:t>Make a difference</a:t>
            </a:r>
            <a:br>
              <a:rPr lang="en-US">
                <a:solidFill>
                  <a:schemeClr val="bg1"/>
                </a:solidFill>
                <a:latin typeface="+mj-lt"/>
              </a:rPr>
            </a:br>
            <a:r>
              <a:rPr lang="en-US" sz="4400">
                <a:solidFill>
                  <a:schemeClr val="bg1"/>
                </a:solidFill>
                <a:latin typeface="+mj-lt"/>
              </a:rPr>
              <a:t>Become a Champion</a:t>
            </a:r>
            <a:endParaRPr lang="en-US">
              <a:solidFill>
                <a:schemeClr val="bg1"/>
              </a:solidFill>
              <a:latin typeface="+mj-lt"/>
            </a:endParaRPr>
          </a:p>
        </p:txBody>
      </p:sp>
      <p:sp>
        <p:nvSpPr>
          <p:cNvPr id="12" name="Text Placeholder 11">
            <a:extLst>
              <a:ext uri="{FF2B5EF4-FFF2-40B4-BE49-F238E27FC236}">
                <a16:creationId xmlns:a16="http://schemas.microsoft.com/office/drawing/2014/main" id="{EEAECA32-1338-97BE-F6B0-3E3D6E0A1EFF}"/>
              </a:ext>
            </a:extLst>
          </p:cNvPr>
          <p:cNvSpPr>
            <a:spLocks noGrp="1"/>
          </p:cNvSpPr>
          <p:nvPr>
            <p:ph type="body" sz="quarter" idx="12"/>
          </p:nvPr>
        </p:nvSpPr>
        <p:spPr>
          <a:xfrm>
            <a:off x="584200" y="3063603"/>
            <a:ext cx="5613400" cy="984885"/>
          </a:xfrm>
        </p:spPr>
        <p:txBody>
          <a:bodyPr/>
          <a:lstStyle/>
          <a:p>
            <a:pPr marL="285750" indent="-285750">
              <a:spcAft>
                <a:spcPts val="600"/>
              </a:spcAft>
              <a:buSzPct val="100000"/>
              <a:buFont typeface="Arial" panose="020B0604020202020204" pitchFamily="34" charset="0"/>
              <a:buChar char="•"/>
            </a:pPr>
            <a:r>
              <a:rPr lang="en-US" sz="1800">
                <a:solidFill>
                  <a:schemeClr val="bg1"/>
                </a:solidFill>
                <a:latin typeface="+mn-lt"/>
                <a:cs typeface="Segoe UI Light" panose="020B0502040204020203" pitchFamily="34" charset="0"/>
              </a:rPr>
              <a:t>Get more from Copilot and Microsoft 365</a:t>
            </a:r>
          </a:p>
          <a:p>
            <a:pPr marL="285750" indent="-285750">
              <a:spcAft>
                <a:spcPts val="600"/>
              </a:spcAft>
              <a:buSzPct val="100000"/>
              <a:buFont typeface="Arial" panose="020B0604020202020204" pitchFamily="34" charset="0"/>
              <a:buChar char="•"/>
            </a:pPr>
            <a:r>
              <a:rPr lang="en-US" sz="1800">
                <a:solidFill>
                  <a:schemeClr val="bg1"/>
                </a:solidFill>
                <a:latin typeface="+mn-lt"/>
                <a:cs typeface="Segoe UI Light" panose="020B0502040204020203" pitchFamily="34" charset="0"/>
              </a:rPr>
              <a:t>Help others do the same</a:t>
            </a:r>
          </a:p>
          <a:p>
            <a:pPr marL="285750" indent="-285750">
              <a:spcAft>
                <a:spcPts val="600"/>
              </a:spcAft>
              <a:buSzPct val="100000"/>
              <a:buFont typeface="Arial" panose="020B0604020202020204" pitchFamily="34" charset="0"/>
              <a:buChar char="•"/>
            </a:pPr>
            <a:r>
              <a:rPr lang="en-US" sz="1800">
                <a:solidFill>
                  <a:schemeClr val="bg1"/>
                </a:solidFill>
                <a:latin typeface="+mn-lt"/>
                <a:cs typeface="Segoe UI Light" panose="020B0502040204020203" pitchFamily="34" charset="0"/>
              </a:rPr>
              <a:t>Expand your knowledge and enhance your career</a:t>
            </a:r>
          </a:p>
        </p:txBody>
      </p:sp>
      <p:sp>
        <p:nvSpPr>
          <p:cNvPr id="6" name="TextBox 5">
            <a:extLst>
              <a:ext uri="{FF2B5EF4-FFF2-40B4-BE49-F238E27FC236}">
                <a16:creationId xmlns:a16="http://schemas.microsoft.com/office/drawing/2014/main" id="{34A471F4-4BBB-B0AB-2219-0794A4B017C0}"/>
              </a:ext>
            </a:extLst>
          </p:cNvPr>
          <p:cNvSpPr txBox="1"/>
          <p:nvPr/>
        </p:nvSpPr>
        <p:spPr>
          <a:xfrm>
            <a:off x="584200" y="4337825"/>
            <a:ext cx="5511800" cy="585286"/>
          </a:xfrm>
          <a:prstGeom prst="roundRect">
            <a:avLst>
              <a:gd name="adj" fmla="val 50000"/>
            </a:avLst>
          </a:prstGeom>
          <a:gradFill>
            <a:gsLst>
              <a:gs pos="71000">
                <a:srgbClr val="8661C5"/>
              </a:gs>
              <a:gs pos="100000">
                <a:srgbClr val="C03BC4"/>
              </a:gs>
            </a:gsLst>
            <a:path path="circle">
              <a:fillToRect l="100000" t="100000"/>
            </a:path>
          </a:gradFill>
          <a:effectLst>
            <a:outerShdw blurRad="228600" dist="50800" algn="ctr" rotWithShape="0">
              <a:srgbClr val="000000">
                <a:alpha val="10000"/>
              </a:srgbClr>
            </a:outerShdw>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Text"/>
                <a:ea typeface="+mn-ea"/>
                <a:cs typeface="Segoe UI Light" panose="020B0502040204020203" pitchFamily="34" charset="0"/>
              </a:rPr>
              <a:t>Join the free program at </a:t>
            </a:r>
            <a:r>
              <a:rPr kumimoji="0" lang="en-US" sz="1800" b="0" i="0" u="none" strike="noStrike" kern="1200" cap="none" spc="0" normalizeH="0" baseline="0" noProof="0">
                <a:ln>
                  <a:noFill/>
                </a:ln>
                <a:solidFill>
                  <a:srgbClr val="FFFFFF"/>
                </a:solidFill>
                <a:effectLst/>
                <a:uLnTx/>
                <a:uFillTx/>
                <a:latin typeface="Segoe Sans Display Semibold"/>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Segoe UI Light" panose="020B0502040204020203" pitchFamily="34" charset="0"/>
            </a:endParaRPr>
          </a:p>
        </p:txBody>
      </p:sp>
    </p:spTree>
    <p:extLst>
      <p:ext uri="{BB962C8B-B14F-4D97-AF65-F5344CB8AC3E}">
        <p14:creationId xmlns:p14="http://schemas.microsoft.com/office/powerpoint/2010/main" val="416382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E3AADDC-939E-BA1E-D6C3-10BF1E5D53D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89" b="74156"/>
          <a:stretch/>
        </p:blipFill>
        <p:spPr>
          <a:xfrm rot="16200000">
            <a:off x="8272431" y="2938431"/>
            <a:ext cx="4835744" cy="3003395"/>
          </a:xfrm>
          <a:custGeom>
            <a:avLst/>
            <a:gdLst>
              <a:gd name="connsiteX0" fmla="*/ 0 w 1547381"/>
              <a:gd name="connsiteY0" fmla="*/ 0 h 978807"/>
              <a:gd name="connsiteX1" fmla="*/ 1547381 w 1547381"/>
              <a:gd name="connsiteY1" fmla="*/ 0 h 978807"/>
              <a:gd name="connsiteX2" fmla="*/ 1547381 w 1547381"/>
              <a:gd name="connsiteY2" fmla="*/ 978807 h 978807"/>
              <a:gd name="connsiteX3" fmla="*/ 0 w 1547381"/>
              <a:gd name="connsiteY3" fmla="*/ 978807 h 978807"/>
            </a:gdLst>
            <a:ahLst/>
            <a:cxnLst>
              <a:cxn ang="0">
                <a:pos x="connsiteX0" y="connsiteY0"/>
              </a:cxn>
              <a:cxn ang="0">
                <a:pos x="connsiteX1" y="connsiteY1"/>
              </a:cxn>
              <a:cxn ang="0">
                <a:pos x="connsiteX2" y="connsiteY2"/>
              </a:cxn>
              <a:cxn ang="0">
                <a:pos x="connsiteX3" y="connsiteY3"/>
              </a:cxn>
            </a:cxnLst>
            <a:rect l="l" t="t" r="r" b="b"/>
            <a:pathLst>
              <a:path w="1547381" h="978807">
                <a:moveTo>
                  <a:pt x="0" y="0"/>
                </a:moveTo>
                <a:lnTo>
                  <a:pt x="1547381" y="0"/>
                </a:lnTo>
                <a:lnTo>
                  <a:pt x="1547381" y="978807"/>
                </a:lnTo>
                <a:lnTo>
                  <a:pt x="0" y="978807"/>
                </a:lnTo>
                <a:close/>
              </a:path>
            </a:pathLst>
          </a:custGeom>
          <a:effectLst>
            <a:outerShdw blurRad="114300" dist="63500" dir="5400000" algn="t" rotWithShape="0">
              <a:schemeClr val="bg1">
                <a:lumMod val="75000"/>
                <a:alpha val="32000"/>
              </a:schemeClr>
            </a:outerShdw>
          </a:effectLst>
        </p:spPr>
      </p:pic>
      <p:sp>
        <p:nvSpPr>
          <p:cNvPr id="24" name="Rectangle: Rounded Corners 23">
            <a:extLst>
              <a:ext uri="{FF2B5EF4-FFF2-40B4-BE49-F238E27FC236}">
                <a16:creationId xmlns:a16="http://schemas.microsoft.com/office/drawing/2014/main" id="{427BD0FC-E4C6-E4E4-76B6-A864DFC36140}"/>
              </a:ext>
              <a:ext uri="{C183D7F6-B498-43B3-948B-1728B52AA6E4}">
                <adec:decorative xmlns:adec="http://schemas.microsoft.com/office/drawing/2017/decorative" val="1"/>
              </a:ext>
            </a:extLst>
          </p:cNvPr>
          <p:cNvSpPr>
            <a:spLocks/>
          </p:cNvSpPr>
          <p:nvPr/>
        </p:nvSpPr>
        <p:spPr bwMode="auto">
          <a:xfrm>
            <a:off x="585787" y="1419225"/>
            <a:ext cx="5383592" cy="4299403"/>
          </a:xfrm>
          <a:prstGeom prst="roundRect">
            <a:avLst>
              <a:gd name="adj" fmla="val 4974"/>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5" name="Rectangle: Rounded Corners 24">
            <a:extLst>
              <a:ext uri="{FF2B5EF4-FFF2-40B4-BE49-F238E27FC236}">
                <a16:creationId xmlns:a16="http://schemas.microsoft.com/office/drawing/2014/main" id="{896C22FD-6D1B-0007-0F59-AD41327BBAAA}"/>
              </a:ext>
              <a:ext uri="{C183D7F6-B498-43B3-948B-1728B52AA6E4}">
                <adec:decorative xmlns:adec="http://schemas.microsoft.com/office/drawing/2017/decorative" val="1"/>
              </a:ext>
            </a:extLst>
          </p:cNvPr>
          <p:cNvSpPr>
            <a:spLocks/>
          </p:cNvSpPr>
          <p:nvPr/>
        </p:nvSpPr>
        <p:spPr bwMode="auto">
          <a:xfrm>
            <a:off x="6222621" y="1419225"/>
            <a:ext cx="5383592" cy="4299403"/>
          </a:xfrm>
          <a:prstGeom prst="roundRect">
            <a:avLst>
              <a:gd name="adj" fmla="val 4449"/>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6" name="Rectangle: Rounded Corners 35">
            <a:extLst>
              <a:ext uri="{FF2B5EF4-FFF2-40B4-BE49-F238E27FC236}">
                <a16:creationId xmlns:a16="http://schemas.microsoft.com/office/drawing/2014/main" id="{61FD9842-004D-E8F2-353D-8E8E7BB5CE7D}"/>
              </a:ext>
              <a:ext uri="{C183D7F6-B498-43B3-948B-1728B52AA6E4}">
                <adec:decorative xmlns:adec="http://schemas.microsoft.com/office/drawing/2017/decorative" val="1"/>
              </a:ext>
            </a:extLst>
          </p:cNvPr>
          <p:cNvSpPr>
            <a:spLocks/>
          </p:cNvSpPr>
          <p:nvPr/>
        </p:nvSpPr>
        <p:spPr bwMode="auto">
          <a:xfrm>
            <a:off x="745548" y="1573802"/>
            <a:ext cx="5064069" cy="670512"/>
          </a:xfrm>
          <a:prstGeom prst="roundRect">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27" name="Rectangle: Rounded Corners 35">
            <a:extLst>
              <a:ext uri="{FF2B5EF4-FFF2-40B4-BE49-F238E27FC236}">
                <a16:creationId xmlns:a16="http://schemas.microsoft.com/office/drawing/2014/main" id="{6CB66EB4-20C2-771B-30AE-493E3173D51C}"/>
              </a:ext>
              <a:ext uri="{C183D7F6-B498-43B3-948B-1728B52AA6E4}">
                <adec:decorative xmlns:adec="http://schemas.microsoft.com/office/drawing/2017/decorative" val="1"/>
              </a:ext>
            </a:extLst>
          </p:cNvPr>
          <p:cNvSpPr>
            <a:spLocks/>
          </p:cNvSpPr>
          <p:nvPr/>
        </p:nvSpPr>
        <p:spPr bwMode="auto">
          <a:xfrm>
            <a:off x="6382382" y="1573802"/>
            <a:ext cx="5064069" cy="670512"/>
          </a:xfrm>
          <a:prstGeom prst="roundRect">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28" name="Rectangle: Rounded Corners 27">
            <a:extLst>
              <a:ext uri="{FF2B5EF4-FFF2-40B4-BE49-F238E27FC236}">
                <a16:creationId xmlns:a16="http://schemas.microsoft.com/office/drawing/2014/main" id="{56D8F1B5-9BB4-54FF-C6DB-F874D3192BDB}"/>
              </a:ext>
              <a:ext uri="{C183D7F6-B498-43B3-948B-1728B52AA6E4}">
                <adec:decorative xmlns:adec="http://schemas.microsoft.com/office/drawing/2017/decorative" val="1"/>
              </a:ext>
            </a:extLst>
          </p:cNvPr>
          <p:cNvSpPr/>
          <p:nvPr/>
        </p:nvSpPr>
        <p:spPr bwMode="auto">
          <a:xfrm>
            <a:off x="745548" y="2389431"/>
            <a:ext cx="5064069" cy="3147487"/>
          </a:xfrm>
          <a:prstGeom prst="roundRect">
            <a:avLst>
              <a:gd name="adj" fmla="val 2935"/>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9" name="Rectangle: Rounded Corners 28">
            <a:extLst>
              <a:ext uri="{FF2B5EF4-FFF2-40B4-BE49-F238E27FC236}">
                <a16:creationId xmlns:a16="http://schemas.microsoft.com/office/drawing/2014/main" id="{4F59BFA3-376A-4B4E-04B8-A81C9337BACE}"/>
              </a:ext>
              <a:ext uri="{C183D7F6-B498-43B3-948B-1728B52AA6E4}">
                <adec:decorative xmlns:adec="http://schemas.microsoft.com/office/drawing/2017/decorative" val="1"/>
              </a:ext>
            </a:extLst>
          </p:cNvPr>
          <p:cNvSpPr/>
          <p:nvPr/>
        </p:nvSpPr>
        <p:spPr bwMode="auto">
          <a:xfrm>
            <a:off x="6382382" y="2389431"/>
            <a:ext cx="5064069" cy="3147487"/>
          </a:xfrm>
          <a:prstGeom prst="roundRect">
            <a:avLst>
              <a:gd name="adj" fmla="val 2935"/>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30" name="Oval 29">
            <a:extLst>
              <a:ext uri="{FF2B5EF4-FFF2-40B4-BE49-F238E27FC236}">
                <a16:creationId xmlns:a16="http://schemas.microsoft.com/office/drawing/2014/main" id="{F72B7331-BB3F-9832-8919-74CAFC3E8D77}"/>
              </a:ext>
              <a:ext uri="{C183D7F6-B498-43B3-948B-1728B52AA6E4}">
                <adec:decorative xmlns:adec="http://schemas.microsoft.com/office/drawing/2017/decorative" val="1"/>
              </a:ext>
            </a:extLst>
          </p:cNvPr>
          <p:cNvSpPr/>
          <p:nvPr/>
        </p:nvSpPr>
        <p:spPr bwMode="auto">
          <a:xfrm>
            <a:off x="983275" y="2725271"/>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31" name="Oval 30">
            <a:extLst>
              <a:ext uri="{FF2B5EF4-FFF2-40B4-BE49-F238E27FC236}">
                <a16:creationId xmlns:a16="http://schemas.microsoft.com/office/drawing/2014/main" id="{E5A76F5E-C776-FF07-C4F8-43032A8CC181}"/>
              </a:ext>
              <a:ext uri="{C183D7F6-B498-43B3-948B-1728B52AA6E4}">
                <adec:decorative xmlns:adec="http://schemas.microsoft.com/office/drawing/2017/decorative" val="1"/>
              </a:ext>
            </a:extLst>
          </p:cNvPr>
          <p:cNvSpPr/>
          <p:nvPr/>
        </p:nvSpPr>
        <p:spPr bwMode="auto">
          <a:xfrm>
            <a:off x="983275" y="3876315"/>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32" name="Straight Connector 31">
            <a:extLst>
              <a:ext uri="{FF2B5EF4-FFF2-40B4-BE49-F238E27FC236}">
                <a16:creationId xmlns:a16="http://schemas.microsoft.com/office/drawing/2014/main" id="{3F604701-BA2B-0F58-2E3F-37568D3AC5E6}"/>
              </a:ext>
              <a:ext uri="{C183D7F6-B498-43B3-948B-1728B52AA6E4}">
                <adec:decorative xmlns:adec="http://schemas.microsoft.com/office/drawing/2017/decorative" val="1"/>
              </a:ext>
            </a:extLst>
          </p:cNvPr>
          <p:cNvCxnSpPr>
            <a:cxnSpLocks/>
          </p:cNvCxnSpPr>
          <p:nvPr/>
        </p:nvCxnSpPr>
        <p:spPr>
          <a:xfrm>
            <a:off x="1910959" y="3638015"/>
            <a:ext cx="363439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0FF23044-7603-7A06-9895-951721990E9A}"/>
              </a:ext>
              <a:ext uri="{C183D7F6-B498-43B3-948B-1728B52AA6E4}">
                <adec:decorative xmlns:adec="http://schemas.microsoft.com/office/drawing/2017/decorative" val="1"/>
              </a:ext>
            </a:extLst>
          </p:cNvPr>
          <p:cNvSpPr/>
          <p:nvPr/>
        </p:nvSpPr>
        <p:spPr bwMode="auto">
          <a:xfrm>
            <a:off x="6640156" y="2725271"/>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34" name="Straight Connector 33">
            <a:extLst>
              <a:ext uri="{FF2B5EF4-FFF2-40B4-BE49-F238E27FC236}">
                <a16:creationId xmlns:a16="http://schemas.microsoft.com/office/drawing/2014/main" id="{E02462F4-555C-07AF-1CD5-F283601963B7}"/>
              </a:ext>
              <a:ext uri="{C183D7F6-B498-43B3-948B-1728B52AA6E4}">
                <adec:decorative xmlns:adec="http://schemas.microsoft.com/office/drawing/2017/decorative" val="1"/>
              </a:ext>
            </a:extLst>
          </p:cNvPr>
          <p:cNvCxnSpPr>
            <a:cxnSpLocks/>
          </p:cNvCxnSpPr>
          <p:nvPr/>
        </p:nvCxnSpPr>
        <p:spPr>
          <a:xfrm>
            <a:off x="7567840" y="3638015"/>
            <a:ext cx="363439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FC2D621-3AF4-E24E-21FE-562EEE4BF767}"/>
              </a:ext>
              <a:ext uri="{C183D7F6-B498-43B3-948B-1728B52AA6E4}">
                <adec:decorative xmlns:adec="http://schemas.microsoft.com/office/drawing/2017/decorative" val="1"/>
              </a:ext>
            </a:extLst>
          </p:cNvPr>
          <p:cNvSpPr/>
          <p:nvPr/>
        </p:nvSpPr>
        <p:spPr bwMode="auto">
          <a:xfrm>
            <a:off x="6646016" y="3876315"/>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36" name="Freeform: Shape 35">
            <a:extLst>
              <a:ext uri="{FF2B5EF4-FFF2-40B4-BE49-F238E27FC236}">
                <a16:creationId xmlns:a16="http://schemas.microsoft.com/office/drawing/2014/main" id="{8180D2C5-4AE7-9001-0BCA-9D05B50FD797}"/>
              </a:ext>
              <a:ext uri="{C183D7F6-B498-43B3-948B-1728B52AA6E4}">
                <adec:decorative xmlns:adec="http://schemas.microsoft.com/office/drawing/2017/decorative" val="1"/>
              </a:ext>
            </a:extLst>
          </p:cNvPr>
          <p:cNvSpPr>
            <a:spLocks/>
          </p:cNvSpPr>
          <p:nvPr/>
        </p:nvSpPr>
        <p:spPr bwMode="auto">
          <a:xfrm flipV="1">
            <a:off x="0" y="0"/>
            <a:ext cx="1124176" cy="1255013"/>
          </a:xfrm>
          <a:custGeom>
            <a:avLst/>
            <a:gdLst>
              <a:gd name="connsiteX0" fmla="*/ 0 w 1124176"/>
              <a:gd name="connsiteY0" fmla="*/ 26491 h 1255013"/>
              <a:gd name="connsiteX1" fmla="*/ 0 w 1124176"/>
              <a:gd name="connsiteY1" fmla="*/ 1255013 h 1255013"/>
              <a:gd name="connsiteX2" fmla="*/ 1057923 w 1124176"/>
              <a:gd name="connsiteY2" fmla="*/ 1255013 h 1255013"/>
              <a:gd name="connsiteX3" fmla="*/ 1083067 w 1124176"/>
              <a:gd name="connsiteY3" fmla="*/ 1186315 h 1255013"/>
              <a:gd name="connsiteX4" fmla="*/ 1124176 w 1124176"/>
              <a:gd name="connsiteY4" fmla="*/ 914400 h 1255013"/>
              <a:gd name="connsiteX5" fmla="*/ 209776 w 1124176"/>
              <a:gd name="connsiteY5" fmla="*/ 0 h 1255013"/>
              <a:gd name="connsiteX6" fmla="*/ 25493 w 1124176"/>
              <a:gd name="connsiteY6" fmla="*/ 18577 h 1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176" h="1255013">
                <a:moveTo>
                  <a:pt x="0" y="26491"/>
                </a:moveTo>
                <a:lnTo>
                  <a:pt x="0" y="1255013"/>
                </a:lnTo>
                <a:lnTo>
                  <a:pt x="1057923" y="1255013"/>
                </a:lnTo>
                <a:lnTo>
                  <a:pt x="1083067" y="1186315"/>
                </a:lnTo>
                <a:cubicBezTo>
                  <a:pt x="1109784" y="1100417"/>
                  <a:pt x="1124176" y="1009089"/>
                  <a:pt x="1124176" y="914400"/>
                </a:cubicBezTo>
                <a:cubicBezTo>
                  <a:pt x="1124176" y="409391"/>
                  <a:pt x="714785" y="0"/>
                  <a:pt x="209776" y="0"/>
                </a:cubicBezTo>
                <a:cubicBezTo>
                  <a:pt x="146650" y="0"/>
                  <a:pt x="85018" y="6397"/>
                  <a:pt x="25493" y="18577"/>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 name="Title 1">
            <a:extLst>
              <a:ext uri="{FF2B5EF4-FFF2-40B4-BE49-F238E27FC236}">
                <a16:creationId xmlns:a16="http://schemas.microsoft.com/office/drawing/2014/main" id="{DA6BD4EC-9F15-280E-AC55-F0105A98ED3E}"/>
              </a:ext>
            </a:extLst>
          </p:cNvPr>
          <p:cNvSpPr txBox="1">
            <a:spLocks noGrp="1"/>
          </p:cNvSpPr>
          <p:nvPr>
            <p:ph type="title" idx="4294967295"/>
          </p:nvPr>
        </p:nvSpPr>
        <p:spPr>
          <a:xfrm>
            <a:off x="410489" y="605012"/>
            <a:ext cx="6775451"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2"/>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dirty="0">
                <a:ln w="3175">
                  <a:noFill/>
                </a:ln>
                <a:gradFill>
                  <a:gsLst>
                    <a:gs pos="0">
                      <a:srgbClr val="0078D4"/>
                    </a:gs>
                    <a:gs pos="50000">
                      <a:srgbClr val="8661C5"/>
                    </a:gs>
                    <a:gs pos="100000">
                      <a:srgbClr val="C73ECC"/>
                    </a:gs>
                  </a:gsLst>
                  <a:lin ang="2700000" scaled="1"/>
                </a:gradFill>
                <a:effectLst/>
                <a:uLnTx/>
                <a:uFillTx/>
                <a:latin typeface="Segoe Sans Display Semibold"/>
                <a:ea typeface="+mn-ea"/>
                <a:cs typeface="Segoe UI"/>
              </a:rPr>
              <a:t>In-Event Etiquette</a:t>
            </a:r>
            <a:endParaRPr kumimoji="0" lang="en-IN" sz="3200" b="0" i="0" u="none" strike="noStrike" kern="1200" cap="none" spc="-50" normalizeH="0" baseline="0" noProof="0" dirty="0">
              <a:ln w="3175">
                <a:noFill/>
              </a:ln>
              <a:solidFill>
                <a:srgbClr val="5B5FC7"/>
              </a:solidFill>
              <a:effectLst/>
              <a:uLnTx/>
              <a:uFillTx/>
              <a:latin typeface="Segoe Sans Display Semibold"/>
              <a:ea typeface="+mn-ea"/>
              <a:cs typeface="Segoe UI Semibold" panose="020B0502040204020203" pitchFamily="34" charset="0"/>
            </a:endParaRPr>
          </a:p>
        </p:txBody>
      </p:sp>
      <p:sp>
        <p:nvSpPr>
          <p:cNvPr id="41" name="Text Placeholder 2">
            <a:extLst>
              <a:ext uri="{FF2B5EF4-FFF2-40B4-BE49-F238E27FC236}">
                <a16:creationId xmlns:a16="http://schemas.microsoft.com/office/drawing/2014/main" id="{73B76E5B-454A-B7A4-1EC7-DB165962D3DF}"/>
              </a:ext>
            </a:extLst>
          </p:cNvPr>
          <p:cNvSpPr txBox="1">
            <a:spLocks/>
          </p:cNvSpPr>
          <p:nvPr/>
        </p:nvSpPr>
        <p:spPr>
          <a:xfrm>
            <a:off x="983275" y="1751785"/>
            <a:ext cx="2847755" cy="314546"/>
          </a:xfrm>
          <a:prstGeom prst="rect">
            <a:avLst/>
          </a:prstGeom>
        </p:spPr>
        <p:txBody>
          <a:bodyPr vert="horz" wrap="non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5B5FC7"/>
                </a:solidFill>
                <a:effectLst/>
                <a:uLnTx/>
                <a:uFillTx/>
                <a:latin typeface="Segoe Sans Display Semibold"/>
                <a:ea typeface="+mn-ea"/>
                <a:cs typeface="Segoe UI Semibold" panose="020B0502040204020203" pitchFamily="34" charset="0"/>
              </a:rPr>
              <a:t>During the presentation</a:t>
            </a:r>
          </a:p>
        </p:txBody>
      </p:sp>
      <p:pic>
        <p:nvPicPr>
          <p:cNvPr id="37" name="Graphic 36">
            <a:extLst>
              <a:ext uri="{FF2B5EF4-FFF2-40B4-BE49-F238E27FC236}">
                <a16:creationId xmlns:a16="http://schemas.microsoft.com/office/drawing/2014/main" id="{F5FE0386-112C-7E0F-E37D-BB40C4B15CC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649" y="2882644"/>
            <a:ext cx="359695" cy="359695"/>
          </a:xfrm>
          <a:prstGeom prst="rect">
            <a:avLst/>
          </a:prstGeom>
        </p:spPr>
      </p:pic>
      <p:sp>
        <p:nvSpPr>
          <p:cNvPr id="42" name="TextBox 41">
            <a:extLst>
              <a:ext uri="{FF2B5EF4-FFF2-40B4-BE49-F238E27FC236}">
                <a16:creationId xmlns:a16="http://schemas.microsoft.com/office/drawing/2014/main" id="{5E5F2915-E723-B99F-F820-2C3CA2CFC9A3}"/>
              </a:ext>
            </a:extLst>
          </p:cNvPr>
          <p:cNvSpPr txBox="1">
            <a:spLocks/>
          </p:cNvSpPr>
          <p:nvPr/>
        </p:nvSpPr>
        <p:spPr>
          <a:xfrm>
            <a:off x="1910958" y="2779401"/>
            <a:ext cx="3634396"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mn-cs"/>
              </a:rPr>
              <a:t>We will mute your microphone for the first part of today’s call</a:t>
            </a:r>
          </a:p>
        </p:txBody>
      </p:sp>
      <p:sp>
        <p:nvSpPr>
          <p:cNvPr id="38" name="Graphic 15">
            <a:extLst>
              <a:ext uri="{FF2B5EF4-FFF2-40B4-BE49-F238E27FC236}">
                <a16:creationId xmlns:a16="http://schemas.microsoft.com/office/drawing/2014/main" id="{CC116F3A-CE5F-B3CD-ABC1-034158B1A710}"/>
              </a:ext>
              <a:ext uri="{C183D7F6-B498-43B3-948B-1728B52AA6E4}">
                <adec:decorative xmlns:adec="http://schemas.microsoft.com/office/drawing/2017/decorative" val="1"/>
              </a:ext>
            </a:extLst>
          </p:cNvPr>
          <p:cNvSpPr>
            <a:spLocks noChangeAspect="1"/>
          </p:cNvSpPr>
          <p:nvPr/>
        </p:nvSpPr>
        <p:spPr>
          <a:xfrm>
            <a:off x="1162325" y="4071600"/>
            <a:ext cx="316344" cy="283874"/>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accent3"/>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43" name="TextBox 42">
            <a:extLst>
              <a:ext uri="{FF2B5EF4-FFF2-40B4-BE49-F238E27FC236}">
                <a16:creationId xmlns:a16="http://schemas.microsoft.com/office/drawing/2014/main" id="{A195B6D7-5E44-80C4-4724-C1FE4B717EA9}"/>
              </a:ext>
            </a:extLst>
          </p:cNvPr>
          <p:cNvSpPr txBox="1">
            <a:spLocks/>
          </p:cNvSpPr>
          <p:nvPr/>
        </p:nvSpPr>
        <p:spPr>
          <a:xfrm>
            <a:off x="1910958" y="3876315"/>
            <a:ext cx="3634396" cy="11323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mn-cs"/>
              </a:rPr>
              <a:t>Ask your questions via chat, we will get to all of them, live or after. Common questions will get addressed out loud</a:t>
            </a:r>
          </a:p>
        </p:txBody>
      </p:sp>
      <p:sp>
        <p:nvSpPr>
          <p:cNvPr id="44" name="Text Placeholder 2">
            <a:extLst>
              <a:ext uri="{FF2B5EF4-FFF2-40B4-BE49-F238E27FC236}">
                <a16:creationId xmlns:a16="http://schemas.microsoft.com/office/drawing/2014/main" id="{4F0FB3D2-6FB4-192B-68EC-4BB0F1BB18F4}"/>
              </a:ext>
            </a:extLst>
          </p:cNvPr>
          <p:cNvSpPr txBox="1">
            <a:spLocks/>
          </p:cNvSpPr>
          <p:nvPr/>
        </p:nvSpPr>
        <p:spPr>
          <a:xfrm>
            <a:off x="6640156" y="1751785"/>
            <a:ext cx="2639565" cy="314546"/>
          </a:xfrm>
          <a:prstGeom prst="rect">
            <a:avLst/>
          </a:prstGeom>
        </p:spPr>
        <p:txBody>
          <a:bodyPr vert="horz" wrap="non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5B5FC7"/>
                </a:solidFill>
                <a:effectLst/>
                <a:uLnTx/>
                <a:uFillTx/>
                <a:latin typeface="Segoe Sans Display Semibold"/>
                <a:ea typeface="+mn-ea"/>
                <a:cs typeface="Segoe UI Semibold" panose="020B0502040204020203" pitchFamily="34" charset="0"/>
              </a:rPr>
              <a:t>After the presentation</a:t>
            </a:r>
          </a:p>
        </p:txBody>
      </p:sp>
      <p:pic>
        <p:nvPicPr>
          <p:cNvPr id="39" name="Graphic 38">
            <a:extLst>
              <a:ext uri="{FF2B5EF4-FFF2-40B4-BE49-F238E27FC236}">
                <a16:creationId xmlns:a16="http://schemas.microsoft.com/office/drawing/2014/main" id="{75E38BD0-F0AD-7243-5B66-9755D92BD99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8592" y="2843706"/>
            <a:ext cx="437571" cy="437571"/>
          </a:xfrm>
          <a:prstGeom prst="rect">
            <a:avLst/>
          </a:prstGeom>
        </p:spPr>
      </p:pic>
      <p:sp>
        <p:nvSpPr>
          <p:cNvPr id="45" name="TextBox 44">
            <a:extLst>
              <a:ext uri="{FF2B5EF4-FFF2-40B4-BE49-F238E27FC236}">
                <a16:creationId xmlns:a16="http://schemas.microsoft.com/office/drawing/2014/main" id="{C7ABBF2E-7272-D149-5008-19AFFA949E62}"/>
              </a:ext>
            </a:extLst>
          </p:cNvPr>
          <p:cNvSpPr txBox="1">
            <a:spLocks/>
          </p:cNvSpPr>
          <p:nvPr/>
        </p:nvSpPr>
        <p:spPr>
          <a:xfrm>
            <a:off x="7567839" y="2779401"/>
            <a:ext cx="3634396"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mn-cs"/>
              </a:rPr>
              <a:t>Raise your hand and we will call</a:t>
            </a:r>
            <a:br>
              <a:rPr kumimoji="0" lang="en-US" sz="1800" b="0" i="0" u="none" strike="noStrike" kern="1200" cap="none" spc="0" normalizeH="0" baseline="0" noProof="0">
                <a:ln>
                  <a:noFill/>
                </a:ln>
                <a:solidFill>
                  <a:srgbClr val="000000"/>
                </a:solidFill>
                <a:effectLst/>
                <a:uLnTx/>
                <a:uFillTx/>
                <a:latin typeface="Segoe Sans Text"/>
                <a:ea typeface="+mn-ea"/>
                <a:cs typeface="+mn-cs"/>
              </a:rPr>
            </a:br>
            <a:r>
              <a:rPr kumimoji="0" lang="en-US" sz="1800" b="0" i="0" u="none" strike="noStrike" kern="1200" cap="none" spc="0" normalizeH="0" baseline="0" noProof="0">
                <a:ln>
                  <a:noFill/>
                </a:ln>
                <a:solidFill>
                  <a:srgbClr val="000000"/>
                </a:solidFill>
                <a:effectLst/>
                <a:uLnTx/>
                <a:uFillTx/>
                <a:latin typeface="Segoe Sans Text"/>
                <a:ea typeface="+mn-ea"/>
                <a:cs typeface="+mn-cs"/>
              </a:rPr>
              <a:t>on you</a:t>
            </a:r>
          </a:p>
        </p:txBody>
      </p:sp>
      <p:pic>
        <p:nvPicPr>
          <p:cNvPr id="40" name="Graphic 39">
            <a:extLst>
              <a:ext uri="{FF2B5EF4-FFF2-40B4-BE49-F238E27FC236}">
                <a16:creationId xmlns:a16="http://schemas.microsoft.com/office/drawing/2014/main" id="{13EC5C22-ED1A-EAB8-7829-5D4CA38252F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0535" y="4010834"/>
            <a:ext cx="405405" cy="405405"/>
          </a:xfrm>
          <a:prstGeom prst="rect">
            <a:avLst/>
          </a:prstGeom>
        </p:spPr>
      </p:pic>
      <p:sp>
        <p:nvSpPr>
          <p:cNvPr id="46" name="TextBox 45">
            <a:extLst>
              <a:ext uri="{FF2B5EF4-FFF2-40B4-BE49-F238E27FC236}">
                <a16:creationId xmlns:a16="http://schemas.microsoft.com/office/drawing/2014/main" id="{4ADA9B0A-7874-ACD3-0E3F-965C626F4726}"/>
              </a:ext>
            </a:extLst>
          </p:cNvPr>
          <p:cNvSpPr txBox="1">
            <a:spLocks/>
          </p:cNvSpPr>
          <p:nvPr/>
        </p:nvSpPr>
        <p:spPr>
          <a:xfrm>
            <a:off x="7573699" y="3930445"/>
            <a:ext cx="3628537"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mn-cs"/>
              </a:rPr>
              <a:t>Open mic 🙌 Come off mute and ask away!</a:t>
            </a:r>
          </a:p>
        </p:txBody>
      </p:sp>
    </p:spTree>
    <p:extLst>
      <p:ext uri="{BB962C8B-B14F-4D97-AF65-F5344CB8AC3E}">
        <p14:creationId xmlns:p14="http://schemas.microsoft.com/office/powerpoint/2010/main" val="12837806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9F4C96-109A-227A-8389-27AA55FDA794}"/>
              </a:ext>
            </a:extLst>
          </p:cNvPr>
          <p:cNvSpPr>
            <a:spLocks noGrp="1"/>
          </p:cNvSpPr>
          <p:nvPr>
            <p:ph type="title"/>
          </p:nvPr>
        </p:nvSpPr>
        <p:spPr>
          <a:xfrm>
            <a:off x="620676" y="2967335"/>
            <a:ext cx="6469360" cy="984885"/>
          </a:xfrm>
        </p:spPr>
        <p:txBody>
          <a:bodyPr/>
          <a:lstStyle/>
          <a:p>
            <a:r>
              <a:rPr lang="en-US" sz="2800">
                <a:solidFill>
                  <a:schemeClr val="accent3"/>
                </a:solidFill>
                <a:latin typeface="Segoe UI Semibold"/>
                <a:cs typeface="Segoe UI"/>
              </a:rPr>
              <a:t>Microsoft Teams Events </a:t>
            </a:r>
            <a:br>
              <a:rPr lang="en-US" sz="3200">
                <a:cs typeface="Segoe UI"/>
              </a:rPr>
            </a:br>
            <a:r>
              <a:rPr lang="en-US">
                <a:gradFill>
                  <a:gsLst>
                    <a:gs pos="0">
                      <a:srgbClr val="0078D4"/>
                    </a:gs>
                    <a:gs pos="50000">
                      <a:srgbClr val="8661C5"/>
                    </a:gs>
                    <a:gs pos="100000">
                      <a:srgbClr val="C73ECC"/>
                    </a:gs>
                  </a:gsLst>
                  <a:lin ang="2700000" scaled="1"/>
                </a:gradFill>
                <a:latin typeface="Segoe UI Semibold"/>
                <a:cs typeface="Segoe UI"/>
              </a:rPr>
              <a:t>Microsoft </a:t>
            </a:r>
            <a:r>
              <a:rPr lang="en-US" err="1">
                <a:gradFill>
                  <a:gsLst>
                    <a:gs pos="0">
                      <a:srgbClr val="0078D4"/>
                    </a:gs>
                    <a:gs pos="50000">
                      <a:srgbClr val="8661C5"/>
                    </a:gs>
                    <a:gs pos="100000">
                      <a:srgbClr val="C73ECC"/>
                    </a:gs>
                  </a:gsLst>
                  <a:lin ang="2700000" scaled="1"/>
                </a:gradFill>
                <a:latin typeface="Segoe UI Semibold"/>
                <a:cs typeface="Segoe UI"/>
              </a:rPr>
              <a:t>eCDN</a:t>
            </a:r>
            <a:endParaRPr lang="en-US">
              <a:solidFill>
                <a:srgbClr val="000000"/>
              </a:solidFill>
              <a:latin typeface="Segoe UI Semibold"/>
              <a:cs typeface="Segoe UI Semibold"/>
            </a:endParaRPr>
          </a:p>
        </p:txBody>
      </p:sp>
      <p:sp>
        <p:nvSpPr>
          <p:cNvPr id="5" name="Rectangle: Top Corners Rounded 4">
            <a:extLst>
              <a:ext uri="{FF2B5EF4-FFF2-40B4-BE49-F238E27FC236}">
                <a16:creationId xmlns:a16="http://schemas.microsoft.com/office/drawing/2014/main" id="{068546FD-F49B-AF49-02CA-3324764C5A57}"/>
              </a:ext>
              <a:ext uri="{C183D7F6-B498-43B3-948B-1728B52AA6E4}">
                <adec:decorative xmlns:adec="http://schemas.microsoft.com/office/drawing/2017/decorative" val="1"/>
              </a:ext>
            </a:extLst>
          </p:cNvPr>
          <p:cNvSpPr/>
          <p:nvPr/>
        </p:nvSpPr>
        <p:spPr bwMode="auto">
          <a:xfrm rot="16200000">
            <a:off x="5182127" y="-302945"/>
            <a:ext cx="803889" cy="4067828"/>
          </a:xfrm>
          <a:prstGeom prst="round2SameRect">
            <a:avLst>
              <a:gd name="adj1" fmla="val 50000"/>
              <a:gd name="adj2" fmla="val 0"/>
            </a:avLst>
          </a:prstGeom>
          <a:gradFill>
            <a:gsLst>
              <a:gs pos="99065">
                <a:schemeClr val="accent3">
                  <a:alpha val="68000"/>
                </a:schemeClr>
              </a:gs>
              <a:gs pos="0">
                <a:schemeClr val="accent3">
                  <a:lumMod val="20000"/>
                  <a:lumOff val="80000"/>
                  <a:alpha val="0"/>
                </a:schemeClr>
              </a:gs>
            </a:gsLst>
            <a:lin ang="18600000" scaled="0"/>
          </a:gradFill>
        </p:spPr>
        <p:txBody>
          <a:bodyPr lIns="182880" tIns="45720" rIns="91440" bIns="45720" anchor="ctr">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800" b="0" i="0" u="none" strike="noStrike" kern="1200" cap="none" spc="0" normalizeH="0" baseline="0" noProof="0">
              <a:ln>
                <a:noFill/>
              </a:ln>
              <a:solidFill>
                <a:srgbClr val="000000"/>
              </a:solidFill>
              <a:effectLst/>
              <a:uLnTx/>
              <a:uFillTx/>
              <a:latin typeface="Segoe UI Semibold"/>
              <a:ea typeface="+mn-ea"/>
              <a:cs typeface="Segoe UI Semibold"/>
            </a:endParaRPr>
          </a:p>
        </p:txBody>
      </p:sp>
      <p:sp>
        <p:nvSpPr>
          <p:cNvPr id="6" name="Text Placeholder 2">
            <a:extLst>
              <a:ext uri="{FF2B5EF4-FFF2-40B4-BE49-F238E27FC236}">
                <a16:creationId xmlns:a16="http://schemas.microsoft.com/office/drawing/2014/main" id="{F785DDDC-0B76-EE34-BA2F-86FEA5292EA3}"/>
              </a:ext>
            </a:extLst>
          </p:cNvPr>
          <p:cNvSpPr txBox="1">
            <a:spLocks/>
          </p:cNvSpPr>
          <p:nvPr/>
        </p:nvSpPr>
        <p:spPr>
          <a:xfrm>
            <a:off x="3842125" y="1484748"/>
            <a:ext cx="3612542" cy="492443"/>
          </a:xfrm>
          <a:prstGeom prst="rect">
            <a:avLst/>
          </a:prstGeom>
          <a:noFill/>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defRPr/>
            </a:pPr>
            <a:r>
              <a:rPr kumimoji="0" lang="en-US" sz="2000" b="0" i="0" u="none" strike="noStrike" kern="1200" cap="none" spc="0" normalizeH="0" baseline="0" noProof="0">
                <a:ln>
                  <a:noFill/>
                </a:ln>
                <a:solidFill>
                  <a:srgbClr val="000000"/>
                </a:solidFill>
                <a:effectLst/>
                <a:uLnTx/>
                <a:uFillTx/>
                <a:latin typeface="Segoe Sans Display Semibold"/>
                <a:ea typeface="+mn-ea"/>
                <a:cs typeface="Segoe UI"/>
              </a:rPr>
              <a:t>Teams Event Customer Hub</a:t>
            </a:r>
            <a:br>
              <a:rPr lang="en-US" sz="2000" b="0" i="0" u="none" strike="noStrike" kern="1200" cap="none" spc="0" normalizeH="0" baseline="0" noProof="0">
                <a:ln>
                  <a:noFill/>
                </a:ln>
                <a:effectLst/>
                <a:uLnTx/>
                <a:uFillTx/>
                <a:latin typeface="Segoe Sans Display Semibold"/>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Sans Text"/>
                <a:ea typeface="+mn-ea"/>
                <a:cs typeface="Segoe UI"/>
              </a:rPr>
              <a:t>Session </a:t>
            </a:r>
            <a:r>
              <a:rPr lang="en-US" sz="1200">
                <a:solidFill>
                  <a:srgbClr val="000000"/>
                </a:solidFill>
                <a:latin typeface="Segoe Sans Text"/>
                <a:cs typeface="Segoe UI"/>
              </a:rPr>
              <a:t>4|</a:t>
            </a:r>
            <a:r>
              <a:rPr kumimoji="0" lang="en-US" sz="1200" b="0" i="0" u="none" strike="noStrike" kern="1200" cap="none" spc="0" normalizeH="0" baseline="0" noProof="0">
                <a:ln>
                  <a:noFill/>
                </a:ln>
                <a:solidFill>
                  <a:srgbClr val="000000"/>
                </a:solidFill>
                <a:effectLst/>
                <a:uLnTx/>
                <a:uFillTx/>
                <a:latin typeface="Segoe Sans Text"/>
                <a:ea typeface="+mn-ea"/>
                <a:cs typeface="Segoe UI"/>
              </a:rPr>
              <a:t> </a:t>
            </a:r>
            <a:r>
              <a:rPr lang="en-US" sz="1200">
                <a:solidFill>
                  <a:srgbClr val="000000"/>
                </a:solidFill>
                <a:latin typeface="Segoe Sans Text"/>
                <a:cs typeface="Segoe UI"/>
              </a:rPr>
              <a:t>April</a:t>
            </a:r>
            <a:r>
              <a:rPr lang="en-US" sz="1200">
                <a:solidFill>
                  <a:srgbClr val="444791"/>
                </a:solidFill>
                <a:latin typeface="Segoe Sans Display Semibold"/>
                <a:cs typeface="Segoe UI"/>
              </a:rPr>
              <a:t> 2nd</a:t>
            </a:r>
            <a:endParaRPr lang="en-US" sz="2000" baseline="30000">
              <a:solidFill>
                <a:srgbClr val="444791"/>
              </a:solidFill>
              <a:latin typeface="Segoe Sans Display Semibold"/>
              <a:cs typeface="Segoe UI"/>
            </a:endParaRPr>
          </a:p>
        </p:txBody>
      </p:sp>
      <p:sp>
        <p:nvSpPr>
          <p:cNvPr id="2" name="Text Placeholder 1">
            <a:extLst>
              <a:ext uri="{FF2B5EF4-FFF2-40B4-BE49-F238E27FC236}">
                <a16:creationId xmlns:a16="http://schemas.microsoft.com/office/drawing/2014/main" id="{D82939F9-817B-A26A-3907-7BAC8A5261B3}"/>
              </a:ext>
            </a:extLst>
          </p:cNvPr>
          <p:cNvSpPr>
            <a:spLocks noGrp="1"/>
          </p:cNvSpPr>
          <p:nvPr>
            <p:ph type="body" sz="quarter" idx="12"/>
          </p:nvPr>
        </p:nvSpPr>
        <p:spPr>
          <a:xfrm>
            <a:off x="620676" y="4104059"/>
            <a:ext cx="4587428" cy="984885"/>
          </a:xfrm>
        </p:spPr>
        <p:txBody>
          <a:bodyPr vert="horz" wrap="square" lIns="0" tIns="0" rIns="0" bIns="0" rtlCol="0" anchor="t">
            <a:spAutoFit/>
          </a:bodyPr>
          <a:lstStyle/>
          <a:p>
            <a:pPr>
              <a:spcAft>
                <a:spcPts val="600"/>
              </a:spcAft>
              <a:defRPr/>
            </a:pPr>
            <a:endParaRPr lang="en-US" sz="1600">
              <a:solidFill>
                <a:srgbClr val="000000"/>
              </a:solidFill>
            </a:endParaRPr>
          </a:p>
          <a:p>
            <a:pPr>
              <a:spcAft>
                <a:spcPts val="600"/>
              </a:spcAft>
              <a:defRPr/>
            </a:pPr>
            <a:r>
              <a:rPr lang="en-IN" sz="1600">
                <a:solidFill>
                  <a:srgbClr val="000000"/>
                </a:solidFill>
                <a:latin typeface="Segoe UI"/>
                <a:cs typeface="Segoe UI"/>
              </a:rPr>
              <a:t>Jim Garland | </a:t>
            </a:r>
            <a:r>
              <a:rPr lang="en-US" sz="1600">
                <a:solidFill>
                  <a:srgbClr val="000000"/>
                </a:solidFill>
                <a:latin typeface="Segoe UI"/>
                <a:cs typeface="Segoe UI"/>
              </a:rPr>
              <a:t>Cloud Solution Architect</a:t>
            </a:r>
            <a:endParaRPr lang="en-IN"/>
          </a:p>
          <a:p>
            <a:endParaRPr lang="en-US"/>
          </a:p>
        </p:txBody>
      </p:sp>
    </p:spTree>
    <p:extLst>
      <p:ext uri="{BB962C8B-B14F-4D97-AF65-F5344CB8AC3E}">
        <p14:creationId xmlns:p14="http://schemas.microsoft.com/office/powerpoint/2010/main" val="167679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3496" y="2218372"/>
            <a:ext cx="7253288" cy="3490186"/>
          </a:xfrm>
        </p:spPr>
        <p:txBody>
          <a:bodyPr/>
          <a:lstStyle/>
          <a:p>
            <a:pPr marL="336145" indent="-336145" defTabSz="932563">
              <a:spcAft>
                <a:spcPts val="600"/>
              </a:spcAft>
              <a:buSzPct val="90000"/>
              <a:buFont typeface="+mj-lt"/>
              <a:buAutoNum type="arabicPeriod"/>
            </a:pPr>
            <a:r>
              <a:rPr lang="en-US" altLang="en-US" sz="2400">
                <a:solidFill>
                  <a:srgbClr val="000000"/>
                </a:solidFill>
                <a:latin typeface="Segoe UI"/>
                <a:cs typeface="Segoe UI"/>
              </a:rPr>
              <a:t>eCDN Overview and Efficiency Example</a:t>
            </a:r>
          </a:p>
          <a:p>
            <a:pPr marL="336145" indent="-336145" defTabSz="932563">
              <a:spcAft>
                <a:spcPts val="600"/>
              </a:spcAft>
              <a:buSzPct val="90000"/>
              <a:buFont typeface="+mj-lt"/>
              <a:buAutoNum type="arabicPeriod"/>
            </a:pPr>
            <a:r>
              <a:rPr lang="en-US" altLang="en-US" sz="2400">
                <a:solidFill>
                  <a:srgbClr val="000000"/>
                </a:solidFill>
                <a:latin typeface="Segoe UI"/>
                <a:cs typeface="Segoe UI"/>
              </a:rPr>
              <a:t>What’s special about Microsoft eCDN?</a:t>
            </a:r>
          </a:p>
          <a:p>
            <a:pPr marL="336145" indent="-336145" defTabSz="932563">
              <a:spcAft>
                <a:spcPts val="600"/>
              </a:spcAft>
              <a:buSzPct val="90000"/>
              <a:buFont typeface="+mj-lt"/>
              <a:buAutoNum type="arabicPeriod"/>
            </a:pPr>
            <a:r>
              <a:rPr lang="en-US" altLang="en-US" sz="2400">
                <a:solidFill>
                  <a:srgbClr val="000000"/>
                </a:solidFill>
                <a:latin typeface="Segoe UI"/>
                <a:cs typeface="Segoe UI"/>
              </a:rPr>
              <a:t>Network Setup Requirements</a:t>
            </a:r>
          </a:p>
          <a:p>
            <a:pPr marL="336145" indent="-336145" defTabSz="932563">
              <a:spcAft>
                <a:spcPts val="600"/>
              </a:spcAft>
              <a:buSzPct val="90000"/>
              <a:buFont typeface="+mj-lt"/>
              <a:buAutoNum type="arabicPeriod"/>
            </a:pPr>
            <a:r>
              <a:rPr lang="en-US" altLang="en-US" sz="2400">
                <a:solidFill>
                  <a:srgbClr val="000000"/>
                </a:solidFill>
                <a:latin typeface="Segoe UI"/>
                <a:cs typeface="Segoe UI"/>
              </a:rPr>
              <a:t>Subnet Mapping</a:t>
            </a:r>
          </a:p>
          <a:p>
            <a:pPr marL="336145" indent="-336145" defTabSz="932563">
              <a:spcAft>
                <a:spcPts val="600"/>
              </a:spcAft>
              <a:buSzPct val="90000"/>
              <a:buFont typeface="+mj-lt"/>
              <a:buAutoNum type="arabicPeriod"/>
            </a:pPr>
            <a:r>
              <a:rPr lang="en-US" altLang="en-US" sz="2400">
                <a:solidFill>
                  <a:srgbClr val="000000"/>
                </a:solidFill>
                <a:latin typeface="Segoe UI"/>
                <a:cs typeface="Segoe UI"/>
              </a:rPr>
              <a:t>Management Console</a:t>
            </a:r>
          </a:p>
          <a:p>
            <a:pPr marL="336145" indent="-336145" defTabSz="932563">
              <a:spcAft>
                <a:spcPts val="600"/>
              </a:spcAft>
              <a:buSzPct val="90000"/>
              <a:buFont typeface="+mj-lt"/>
              <a:buAutoNum type="arabicPeriod"/>
            </a:pPr>
            <a:r>
              <a:rPr lang="en-US" altLang="en-US" sz="2400">
                <a:solidFill>
                  <a:srgbClr val="000000"/>
                </a:solidFill>
                <a:latin typeface="Segoe UI"/>
                <a:cs typeface="Segoe UI"/>
              </a:rPr>
              <a:t>Silent Testing</a:t>
            </a:r>
          </a:p>
          <a:p>
            <a:pPr marL="336145" indent="-336145" defTabSz="932563">
              <a:spcAft>
                <a:spcPts val="600"/>
              </a:spcAft>
              <a:buSzPct val="90000"/>
              <a:buFont typeface="+mj-lt"/>
              <a:buAutoNum type="arabicPeriod"/>
            </a:pPr>
            <a:r>
              <a:rPr lang="en-US" altLang="en-US" sz="2400">
                <a:solidFill>
                  <a:srgbClr val="000000"/>
                </a:solidFill>
                <a:latin typeface="Segoe UI"/>
                <a:cs typeface="Segoe UI"/>
              </a:rPr>
              <a:t>ULL</a:t>
            </a:r>
          </a:p>
        </p:txBody>
      </p:sp>
    </p:spTree>
    <p:extLst>
      <p:ext uri="{BB962C8B-B14F-4D97-AF65-F5344CB8AC3E}">
        <p14:creationId xmlns:p14="http://schemas.microsoft.com/office/powerpoint/2010/main" val="133888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Bent 9">
            <a:extLst>
              <a:ext uri="{FF2B5EF4-FFF2-40B4-BE49-F238E27FC236}">
                <a16:creationId xmlns:a16="http://schemas.microsoft.com/office/drawing/2014/main" id="{2F6BA584-E99B-4293-8A17-36BE73037B19}"/>
              </a:ext>
              <a:ext uri="{C183D7F6-B498-43B3-948B-1728B52AA6E4}">
                <adec:decorative xmlns:adec="http://schemas.microsoft.com/office/drawing/2017/decorative" val="1"/>
              </a:ext>
            </a:extLst>
          </p:cNvPr>
          <p:cNvSpPr/>
          <p:nvPr/>
        </p:nvSpPr>
        <p:spPr bwMode="auto">
          <a:xfrm rot="5400000" flipH="1" flipV="1">
            <a:off x="2764217" y="1759026"/>
            <a:ext cx="3051001" cy="5677739"/>
          </a:xfrm>
          <a:prstGeom prst="bentArrow">
            <a:avLst>
              <a:gd name="adj1" fmla="val 0"/>
              <a:gd name="adj2" fmla="val 0"/>
              <a:gd name="adj3" fmla="val 0"/>
              <a:gd name="adj4" fmla="val 2560"/>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Arrow: Bent 6">
            <a:extLst>
              <a:ext uri="{FF2B5EF4-FFF2-40B4-BE49-F238E27FC236}">
                <a16:creationId xmlns:a16="http://schemas.microsoft.com/office/drawing/2014/main" id="{F2564C06-C8C8-426C-996B-C87979466E41}"/>
              </a:ext>
              <a:ext uri="{C183D7F6-B498-43B3-948B-1728B52AA6E4}">
                <adec:decorative xmlns:adec="http://schemas.microsoft.com/office/drawing/2017/decorative" val="1"/>
              </a:ext>
            </a:extLst>
          </p:cNvPr>
          <p:cNvSpPr/>
          <p:nvPr/>
        </p:nvSpPr>
        <p:spPr bwMode="auto">
          <a:xfrm rot="5400000">
            <a:off x="-2904459" y="-305817"/>
            <a:ext cx="2616199" cy="6094413"/>
          </a:xfrm>
          <a:prstGeom prst="bentArrow">
            <a:avLst>
              <a:gd name="adj1" fmla="val 25000"/>
              <a:gd name="adj2" fmla="val 0"/>
              <a:gd name="adj3" fmla="val 0"/>
              <a:gd name="adj4" fmla="val 3277"/>
            </a:avLst>
          </a:prstGeom>
          <a:no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ectangle: Rounded Corners 44">
            <a:extLst>
              <a:ext uri="{FF2B5EF4-FFF2-40B4-BE49-F238E27FC236}">
                <a16:creationId xmlns:a16="http://schemas.microsoft.com/office/drawing/2014/main" id="{34A9B9A6-418F-4327-896D-CA0035591BA0}"/>
              </a:ext>
              <a:ext uri="{C183D7F6-B498-43B3-948B-1728B52AA6E4}">
                <adec:decorative xmlns:adec="http://schemas.microsoft.com/office/drawing/2017/decorative" val="1"/>
              </a:ext>
            </a:extLst>
          </p:cNvPr>
          <p:cNvSpPr/>
          <p:nvPr/>
        </p:nvSpPr>
        <p:spPr bwMode="auto">
          <a:xfrm>
            <a:off x="-74262" y="1410430"/>
            <a:ext cx="148523" cy="45720"/>
          </a:xfrm>
          <a:prstGeom prst="roundRect">
            <a:avLst>
              <a:gd name="adj" fmla="val 50000"/>
            </a:avLst>
          </a:prstGeom>
          <a:solidFill>
            <a:schemeClr val="bg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204FDEB9-4FFD-1F11-379C-8621838A81EB}"/>
              </a:ext>
            </a:extLst>
          </p:cNvPr>
          <p:cNvSpPr txBox="1">
            <a:spLocks/>
          </p:cNvSpPr>
          <p:nvPr/>
        </p:nvSpPr>
        <p:spPr>
          <a:xfrm>
            <a:off x="0" y="81287"/>
            <a:ext cx="1498357"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2400"/>
              <a:t>Why</a:t>
            </a:r>
          </a:p>
          <a:p>
            <a:pPr algn="ctr"/>
            <a:r>
              <a:rPr lang="en-US" sz="2400" err="1"/>
              <a:t>eCDN</a:t>
            </a:r>
            <a:r>
              <a:rPr lang="en-US" sz="2400"/>
              <a:t>?</a:t>
            </a:r>
          </a:p>
        </p:txBody>
      </p:sp>
      <p:sp>
        <p:nvSpPr>
          <p:cNvPr id="3" name="Title 2">
            <a:extLst>
              <a:ext uri="{FF2B5EF4-FFF2-40B4-BE49-F238E27FC236}">
                <a16:creationId xmlns:a16="http://schemas.microsoft.com/office/drawing/2014/main" id="{7ED7AB8C-2DED-D039-D9BA-628AAE9B4826}"/>
              </a:ext>
            </a:extLst>
          </p:cNvPr>
          <p:cNvSpPr txBox="1">
            <a:spLocks noGrp="1"/>
          </p:cNvSpPr>
          <p:nvPr>
            <p:ph type="title" idx="4294967295"/>
          </p:nvPr>
        </p:nvSpPr>
        <p:spPr>
          <a:xfrm>
            <a:off x="1274856" y="6296805"/>
            <a:ext cx="5093671"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chemeClr val="tx1"/>
                </a:solidFill>
                <a:effectLst/>
                <a:uLnTx/>
                <a:uFillTx/>
                <a:latin typeface="+mj-lt"/>
                <a:ea typeface="+mn-ea"/>
                <a:cs typeface="Segoe UI" pitchFamily="34" charset="0"/>
              </a:rPr>
              <a:t>Bandwidth Requirements Use Case</a:t>
            </a:r>
          </a:p>
        </p:txBody>
      </p:sp>
      <p:pic>
        <p:nvPicPr>
          <p:cNvPr id="6" name="Graphic 5" descr="A city block with various buildings, skyscrapers and trees">
            <a:extLst>
              <a:ext uri="{FF2B5EF4-FFF2-40B4-BE49-F238E27FC236}">
                <a16:creationId xmlns:a16="http://schemas.microsoft.com/office/drawing/2014/main" id="{6CCD6758-44D0-3FCE-DF01-1F7325DC77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829" y="2635624"/>
            <a:ext cx="4719586" cy="4719586"/>
          </a:xfrm>
          <a:prstGeom prst="rect">
            <a:avLst/>
          </a:prstGeom>
        </p:spPr>
      </p:pic>
      <p:pic>
        <p:nvPicPr>
          <p:cNvPr id="9" name="Picture 8">
            <a:extLst>
              <a:ext uri="{FF2B5EF4-FFF2-40B4-BE49-F238E27FC236}">
                <a16:creationId xmlns:a16="http://schemas.microsoft.com/office/drawing/2014/main" id="{47AFAAD0-5E74-6C73-5ACA-13C172596F0A}"/>
              </a:ext>
              <a:ext uri="{C183D7F6-B498-43B3-948B-1728B52AA6E4}">
                <adec:decorative xmlns:adec="http://schemas.microsoft.com/office/drawing/2017/decorative" val="1"/>
              </a:ext>
            </a:extLst>
          </p:cNvPr>
          <p:cNvPicPr>
            <a:picLocks noChangeAspect="1"/>
          </p:cNvPicPr>
          <p:nvPr/>
        </p:nvPicPr>
        <p:blipFill rotWithShape="1">
          <a:blip r:embed="rId5"/>
          <a:srcRect l="2311" t="31831" r="2793" b="30559"/>
          <a:stretch/>
        </p:blipFill>
        <p:spPr>
          <a:xfrm>
            <a:off x="3593054" y="184617"/>
            <a:ext cx="2775473" cy="1099969"/>
          </a:xfrm>
          <a:prstGeom prst="rect">
            <a:avLst/>
          </a:prstGeom>
        </p:spPr>
      </p:pic>
    </p:spTree>
    <p:extLst>
      <p:ext uri="{BB962C8B-B14F-4D97-AF65-F5344CB8AC3E}">
        <p14:creationId xmlns:p14="http://schemas.microsoft.com/office/powerpoint/2010/main" val="2552392916"/>
      </p:ext>
    </p:extLst>
  </p:cSld>
  <p:clrMapOvr>
    <a:masterClrMapping/>
  </p:clrMapOvr>
  <p:transition>
    <p:fade/>
  </p:transition>
</p:sld>
</file>

<file path=ppt/theme/theme1.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2.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cademy Template.potx" id="{DC92CFA4-583B-4D37-8EA0-B4CD410DC322}" vid="{76E5D956-A748-4EA4-ADAA-EE0DF74A6C90}"/>
    </a:ext>
  </a:extLst>
</a:theme>
</file>

<file path=ppt/theme/theme3.xml><?xml version="1.0" encoding="utf-8"?>
<a:theme xmlns:a="http://schemas.openxmlformats.org/drawingml/2006/main" name="1_White Template_teams">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hite Template_teams" id="{0C23CFFF-CBC0-42BA-8523-E06B50A0C06D}" vid="{E261182B-63FE-403A-9FD8-B0870732F31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OCR xmlns="6adfd4c8-54de-4fa2-b73e-b86369895801" xsi:nil="true"/>
    <MediaServiceDateTaken xmlns="6adfd4c8-54de-4fa2-b73e-b86369895801" xsi:nil="true"/>
    <MediaServiceGenerationTime xmlns="6adfd4c8-54de-4fa2-b73e-b86369895801" xsi:nil="true"/>
    <MediaServiceEventHashCode xmlns="6adfd4c8-54de-4fa2-b73e-b86369895801" xsi:nil="true"/>
    <lcf76f155ced4ddcb4097134ff3c332f xmlns="6adfd4c8-54de-4fa2-b73e-b863698958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CE07186-EABA-4D2C-B9FD-2E5C14F4CC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FADD98-9C9A-412D-9F8C-76E5C11A45BB}">
  <ds:schemaRefs>
    <ds:schemaRef ds:uri="http://schemas.microsoft.com/sharepoint/v3/contenttype/forms"/>
  </ds:schemaRefs>
</ds:datastoreItem>
</file>

<file path=customXml/itemProps3.xml><?xml version="1.0" encoding="utf-8"?>
<ds:datastoreItem xmlns:ds="http://schemas.openxmlformats.org/officeDocument/2006/customXml" ds:itemID="{3BF7B7B8-9017-4D5D-A144-E1A649C636BD}">
  <ds:schemaRefs>
    <ds:schemaRef ds:uri="http://purl.org/dc/elements/1.1/"/>
    <ds:schemaRef ds:uri="http://schemas.microsoft.com/sharepoint/v3"/>
    <ds:schemaRef ds:uri="a5527fef-6dd7-4482-a4ee-2c7c0c6a8f03"/>
    <ds:schemaRef ds:uri="http://schemas.microsoft.com/office/infopath/2007/PartnerControls"/>
    <ds:schemaRef ds:uri="http://schemas.microsoft.com/office/2006/metadata/properties"/>
    <ds:schemaRef ds:uri="http://purl.org/dc/terms/"/>
    <ds:schemaRef ds:uri="http://schemas.microsoft.com/office/2006/documentManagement/types"/>
    <ds:schemaRef ds:uri="http://purl.org/dc/dcmitype/"/>
    <ds:schemaRef ds:uri="69a57adc-4409-49e1-ba9c-9bea269907bc"/>
    <ds:schemaRef ds:uri="http://schemas.openxmlformats.org/package/2006/metadata/core-properties"/>
    <ds:schemaRef ds:uri="http://www.w3.org/XML/1998/namespace"/>
    <ds:schemaRef ds:uri="6adfd4c8-54de-4fa2-b73e-b86369895801"/>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0</TotalTime>
  <Words>2079</Words>
  <Application>Microsoft Office PowerPoint</Application>
  <PresentationFormat>Widescreen</PresentationFormat>
  <Paragraphs>321</Paragraphs>
  <Slides>42</Slides>
  <Notes>34</Notes>
  <HiddenSlides>6</HiddenSlides>
  <MMClips>2</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55" baseType="lpstr">
      <vt:lpstr>Segoe UI Regular</vt:lpstr>
      <vt:lpstr>Arial</vt:lpstr>
      <vt:lpstr>Calibri</vt:lpstr>
      <vt:lpstr>Consolas</vt:lpstr>
      <vt:lpstr>Segoe Sans Display Semibold</vt:lpstr>
      <vt:lpstr>Segoe Sans Text</vt:lpstr>
      <vt:lpstr>Segoe UI</vt:lpstr>
      <vt:lpstr>Segoe UI Semibold</vt:lpstr>
      <vt:lpstr>Wingdings</vt:lpstr>
      <vt:lpstr>White template</vt:lpstr>
      <vt:lpstr>1_White Template</vt:lpstr>
      <vt:lpstr>1_White Template_teams</vt:lpstr>
      <vt:lpstr>Acrobat Document</vt:lpstr>
      <vt:lpstr>Hello and welcome to the  Modern Work Customer Hub!</vt:lpstr>
      <vt:lpstr>Microsoft Teams Events Readiness</vt:lpstr>
      <vt:lpstr>Customer Hub Sessions</vt:lpstr>
      <vt:lpstr>Visit Customer Hub Website for upcoming sessions, updates, and on demand contents!</vt:lpstr>
      <vt:lpstr>Make a difference Become a Champion</vt:lpstr>
      <vt:lpstr>In-Event Etiquette</vt:lpstr>
      <vt:lpstr>Microsoft Teams Events  Microsoft eCDN</vt:lpstr>
      <vt:lpstr>Agenda</vt:lpstr>
      <vt:lpstr>Bandwidth Requirements Use Case</vt:lpstr>
      <vt:lpstr>Bandwidth Requirements Use Case</vt:lpstr>
      <vt:lpstr>Bandwidth Requirements Use Case</vt:lpstr>
      <vt:lpstr>Bandwidth Requirements Use Case</vt:lpstr>
      <vt:lpstr>Offload Example – 90% less bandwidth required</vt:lpstr>
      <vt:lpstr>Where are your viewers? </vt:lpstr>
      <vt:lpstr>Whose Problem Are We Trying to Solve with eCDN?</vt:lpstr>
      <vt:lpstr>Microsoft eCDN – Enterprise Content Delivery Network</vt:lpstr>
      <vt:lpstr>Trusted eCDN Solution built on Microsoft Cloud</vt:lpstr>
      <vt:lpstr>Why Microsoft eCDN?</vt:lpstr>
      <vt:lpstr>Intelligent Peering - Microsoft’s eCDN Network and Tracker</vt:lpstr>
      <vt:lpstr>Microsoft eCDN – Enterprise Content Delivery Network</vt:lpstr>
      <vt:lpstr>Microsoft eCDN is designed to work with:</vt:lpstr>
      <vt:lpstr>Microsoft eCDN Technical Specifications</vt:lpstr>
      <vt:lpstr>Additional Technical Specifications</vt:lpstr>
      <vt:lpstr>Network Setup Requirements</vt:lpstr>
      <vt:lpstr>Teams Admin Center</vt:lpstr>
      <vt:lpstr>Microsoft eCDN – 90-day trial</vt:lpstr>
      <vt:lpstr>Peering Groups</vt:lpstr>
      <vt:lpstr>Silent Testing</vt:lpstr>
      <vt:lpstr>Azure Active Directory</vt:lpstr>
      <vt:lpstr>Microsoft Teams Town hall Ultra-low latency Compatibility</vt:lpstr>
      <vt:lpstr>DEMO</vt:lpstr>
      <vt:lpstr>Ready to Engage the Advanced Events Team?</vt:lpstr>
      <vt:lpstr>Thank you </vt:lpstr>
      <vt:lpstr>Your feedback is critical</vt:lpstr>
      <vt:lpstr>Visit Customer Hub Website for upcoming sessions, updates, and on demand contents!</vt:lpstr>
      <vt:lpstr>Q&amp;A</vt:lpstr>
      <vt:lpstr>Microsoft eCDN available in GCC</vt:lpstr>
      <vt:lpstr>Microsoft Teams Media Quality Assessment</vt:lpstr>
      <vt:lpstr>Purchasing Options</vt:lpstr>
      <vt:lpstr>What customers are saying</vt:lpstr>
      <vt:lpstr>Microsoft eCDN Licensing </vt:lpstr>
      <vt:lpstr>Introducing Microsoft eCDN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Peer5 GTM Integration Plan</dc:title>
  <dc:creator>Lydia Hu</dc:creator>
  <cp:lastModifiedBy>Aaron Bode (FREEMIND SEATTLE LLC)</cp:lastModifiedBy>
  <cp:revision>5</cp:revision>
  <dcterms:created xsi:type="dcterms:W3CDTF">2021-09-08T17:18:28Z</dcterms:created>
  <dcterms:modified xsi:type="dcterms:W3CDTF">2025-06-03T17:33:47Z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MediaServiceImageTags">
    <vt:lpwstr/>
  </property>
</Properties>
</file>